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108"/>
  </p:notesMasterIdLst>
  <p:sldIdLst>
    <p:sldId id="4290" r:id="rId5"/>
    <p:sldId id="4349" r:id="rId6"/>
    <p:sldId id="4323" r:id="rId7"/>
    <p:sldId id="4356" r:id="rId8"/>
    <p:sldId id="4357" r:id="rId9"/>
    <p:sldId id="4358" r:id="rId10"/>
    <p:sldId id="4354" r:id="rId11"/>
    <p:sldId id="4359" r:id="rId12"/>
    <p:sldId id="4360" r:id="rId13"/>
    <p:sldId id="4361" r:id="rId14"/>
    <p:sldId id="4362" r:id="rId15"/>
    <p:sldId id="4363" r:id="rId16"/>
    <p:sldId id="4650" r:id="rId17"/>
    <p:sldId id="4386" r:id="rId18"/>
    <p:sldId id="4385" r:id="rId19"/>
    <p:sldId id="4384" r:id="rId20"/>
    <p:sldId id="4383" r:id="rId21"/>
    <p:sldId id="4382" r:id="rId22"/>
    <p:sldId id="4381" r:id="rId23"/>
    <p:sldId id="4380" r:id="rId24"/>
    <p:sldId id="4387" r:id="rId25"/>
    <p:sldId id="4446" r:id="rId26"/>
    <p:sldId id="4342" r:id="rId27"/>
    <p:sldId id="4364" r:id="rId28"/>
    <p:sldId id="4365" r:id="rId29"/>
    <p:sldId id="4366" r:id="rId30"/>
    <p:sldId id="4457" r:id="rId31"/>
    <p:sldId id="4459" r:id="rId32"/>
    <p:sldId id="401" r:id="rId33"/>
    <p:sldId id="4460" r:id="rId34"/>
    <p:sldId id="4461" r:id="rId35"/>
    <p:sldId id="4458" r:id="rId36"/>
    <p:sldId id="4462" r:id="rId37"/>
    <p:sldId id="4592" r:id="rId38"/>
    <p:sldId id="4463" r:id="rId39"/>
    <p:sldId id="4464" r:id="rId40"/>
    <p:sldId id="4465" r:id="rId41"/>
    <p:sldId id="4466" r:id="rId42"/>
    <p:sldId id="4467" r:id="rId43"/>
    <p:sldId id="4468" r:id="rId44"/>
    <p:sldId id="4469" r:id="rId45"/>
    <p:sldId id="4471" r:id="rId46"/>
    <p:sldId id="4470" r:id="rId47"/>
    <p:sldId id="4472" r:id="rId48"/>
    <p:sldId id="4473" r:id="rId49"/>
    <p:sldId id="4593" r:id="rId50"/>
    <p:sldId id="4594" r:id="rId51"/>
    <p:sldId id="4595" r:id="rId52"/>
    <p:sldId id="4596" r:id="rId53"/>
    <p:sldId id="4597" r:id="rId54"/>
    <p:sldId id="4598" r:id="rId55"/>
    <p:sldId id="4599" r:id="rId56"/>
    <p:sldId id="4600" r:id="rId57"/>
    <p:sldId id="4601" r:id="rId58"/>
    <p:sldId id="4602" r:id="rId59"/>
    <p:sldId id="4350" r:id="rId60"/>
    <p:sldId id="4627" r:id="rId61"/>
    <p:sldId id="4603" r:id="rId62"/>
    <p:sldId id="4604" r:id="rId63"/>
    <p:sldId id="4605" r:id="rId64"/>
    <p:sldId id="4606" r:id="rId65"/>
    <p:sldId id="4607" r:id="rId66"/>
    <p:sldId id="4608" r:id="rId67"/>
    <p:sldId id="4609" r:id="rId68"/>
    <p:sldId id="4610" r:id="rId69"/>
    <p:sldId id="4611" r:id="rId70"/>
    <p:sldId id="4612" r:id="rId71"/>
    <p:sldId id="4613" r:id="rId72"/>
    <p:sldId id="4614" r:id="rId73"/>
    <p:sldId id="4615" r:id="rId74"/>
    <p:sldId id="4618" r:id="rId75"/>
    <p:sldId id="4619" r:id="rId76"/>
    <p:sldId id="4621" r:id="rId77"/>
    <p:sldId id="4622" r:id="rId78"/>
    <p:sldId id="4623" r:id="rId79"/>
    <p:sldId id="4624" r:id="rId80"/>
    <p:sldId id="4625" r:id="rId81"/>
    <p:sldId id="4626" r:id="rId82"/>
    <p:sldId id="4628" r:id="rId83"/>
    <p:sldId id="4630" r:id="rId84"/>
    <p:sldId id="4629" r:id="rId85"/>
    <p:sldId id="4631" r:id="rId86"/>
    <p:sldId id="4632" r:id="rId87"/>
    <p:sldId id="4351" r:id="rId88"/>
    <p:sldId id="4633" r:id="rId89"/>
    <p:sldId id="4635" r:id="rId90"/>
    <p:sldId id="4636" r:id="rId91"/>
    <p:sldId id="4637" r:id="rId92"/>
    <p:sldId id="4634" r:id="rId93"/>
    <p:sldId id="4638" r:id="rId94"/>
    <p:sldId id="4639" r:id="rId95"/>
    <p:sldId id="4640" r:id="rId96"/>
    <p:sldId id="4641" r:id="rId97"/>
    <p:sldId id="4642" r:id="rId98"/>
    <p:sldId id="4643" r:id="rId99"/>
    <p:sldId id="4644" r:id="rId100"/>
    <p:sldId id="4352" r:id="rId101"/>
    <p:sldId id="4616" r:id="rId102"/>
    <p:sldId id="4645" r:id="rId103"/>
    <p:sldId id="4646" r:id="rId104"/>
    <p:sldId id="4647" r:id="rId105"/>
    <p:sldId id="4648" r:id="rId106"/>
    <p:sldId id="4263" r:id="rId10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B030D-011A-8B4F-9112-49A488042403}" name="Paula Whyte ( Momentum Consulting )" initials="PW(MC)" userId="Paula Whyte ( Momentum Consulting )" providerId="None"/>
  <p188:author id="{1D20B51B-2865-7EC0-AB3B-4440723649A2}" name="Elsa Ramalhosa" initials="ER" userId="aa9b3419b179e609" providerId="Windows Live"/>
  <p188:author id="{782496B7-485F-7B69-F7DE-F8CDD527168F}" name="Paula Whyte ( Momentum Consulting )" initials="PW(MC)" userId="S::paula@momentumconsulting.ie::a1b8e930-d272-4933-b1a2-fcb29f5bf11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DDC"/>
    <a:srgbClr val="F79037"/>
    <a:srgbClr val="000000"/>
    <a:srgbClr val="F1A0C2"/>
    <a:srgbClr val="DDE2E3"/>
    <a:srgbClr val="B2DDDC"/>
    <a:srgbClr val="1BA19A"/>
    <a:srgbClr val="B2DEDD"/>
    <a:srgbClr val="28AF95"/>
    <a:srgbClr val="EF56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inimized">
    <p:restoredLeft sz="10188" autoAdjust="0"/>
    <p:restoredTop sz="0" autoAdjust="0"/>
  </p:normalViewPr>
  <p:slideViewPr>
    <p:cSldViewPr snapToGrid="0" snapToObjects="1">
      <p:cViewPr varScale="1">
        <p:scale>
          <a:sx n="27" d="100"/>
          <a:sy n="27" d="100"/>
        </p:scale>
        <p:origin x="411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46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8/10/relationships/authors" Target="author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notesMaster" Target="notesMasters/notesMaster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E28167-8244-4BFF-8EE0-63210B8C1FEA}"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IE"/>
        </a:p>
      </dgm:t>
    </dgm:pt>
    <dgm:pt modelId="{DA60EBD0-9DA0-4F8F-B0C6-E305AF5C39A4}">
      <dgm:prSet phldrT="[Text]" custT="1"/>
      <dgm:spPr>
        <a:solidFill>
          <a:srgbClr val="F1A0C2"/>
        </a:solidFill>
      </dgm:spPr>
      <dgm:t>
        <a:bodyPr/>
        <a:lstStyle/>
        <a:p>
          <a:pPr algn="ctr"/>
          <a:r>
            <a:rPr lang="en-IE" sz="2800" dirty="0">
              <a:solidFill>
                <a:schemeClr val="bg1"/>
              </a:solidFill>
            </a:rPr>
            <a:t>A </a:t>
          </a:r>
          <a:r>
            <a:rPr lang="en-IE" sz="2800" dirty="0" err="1">
              <a:solidFill>
                <a:schemeClr val="bg1"/>
              </a:solidFill>
            </a:rPr>
            <a:t>solução</a:t>
          </a:r>
          <a:r>
            <a:rPr lang="en-IE" sz="2800" dirty="0">
              <a:solidFill>
                <a:schemeClr val="bg1"/>
              </a:solidFill>
            </a:rPr>
            <a:t> / </a:t>
          </a:r>
          <a:r>
            <a:rPr lang="en-IE" sz="2800" dirty="0" err="1">
              <a:solidFill>
                <a:schemeClr val="bg1"/>
              </a:solidFill>
            </a:rPr>
            <a:t>projeto</a:t>
          </a:r>
          <a:endParaRPr lang="en-IE" sz="2800" dirty="0">
            <a:solidFill>
              <a:schemeClr val="bg1"/>
            </a:solidFill>
          </a:endParaRPr>
        </a:p>
      </dgm:t>
    </dgm:pt>
    <dgm:pt modelId="{F0BD38C7-8C2A-45B7-A4EC-5D96DDF1D1F9}" type="parTrans" cxnId="{12AEFEFA-0F73-4C32-8547-24D0FE61AA76}">
      <dgm:prSet/>
      <dgm:spPr/>
      <dgm:t>
        <a:bodyPr/>
        <a:lstStyle/>
        <a:p>
          <a:endParaRPr lang="en-IE"/>
        </a:p>
      </dgm:t>
    </dgm:pt>
    <dgm:pt modelId="{BF78EE4C-391F-4EF8-8242-AD32B38EC339}" type="sibTrans" cxnId="{12AEFEFA-0F73-4C32-8547-24D0FE61AA76}">
      <dgm:prSet/>
      <dgm:spPr/>
      <dgm:t>
        <a:bodyPr/>
        <a:lstStyle/>
        <a:p>
          <a:endParaRPr lang="en-IE"/>
        </a:p>
      </dgm:t>
    </dgm:pt>
    <dgm:pt modelId="{4AA0AB5F-1FF7-4B5E-BB33-E9DC18F64930}">
      <dgm:prSet phldrT="[Text]" custT="1"/>
      <dgm:spPr>
        <a:solidFill>
          <a:srgbClr val="F79037"/>
        </a:solidFill>
        <a:ln>
          <a:solidFill>
            <a:srgbClr val="F79037"/>
          </a:solidFill>
        </a:ln>
      </dgm:spPr>
      <dgm:t>
        <a:bodyPr/>
        <a:lstStyle/>
        <a:p>
          <a:r>
            <a:rPr lang="en-IE" sz="2000" dirty="0" err="1">
              <a:solidFill>
                <a:schemeClr val="bg1"/>
              </a:solidFill>
              <a:latin typeface="+mn-lt"/>
            </a:rPr>
            <a:t>História</a:t>
          </a:r>
          <a:r>
            <a:rPr lang="en-IE" sz="2000" dirty="0">
              <a:solidFill>
                <a:schemeClr val="bg1"/>
              </a:solidFill>
              <a:latin typeface="+mn-lt"/>
            </a:rPr>
            <a:t> / </a:t>
          </a:r>
          <a:r>
            <a:rPr lang="en-IE" sz="2000" dirty="0" err="1">
              <a:solidFill>
                <a:schemeClr val="bg1"/>
              </a:solidFill>
              <a:latin typeface="+mn-lt"/>
            </a:rPr>
            <a:t>necessidade</a:t>
          </a:r>
          <a:r>
            <a:rPr lang="en-IE" sz="2000" dirty="0">
              <a:solidFill>
                <a:schemeClr val="bg1"/>
              </a:solidFill>
              <a:latin typeface="+mn-lt"/>
            </a:rPr>
            <a:t> </a:t>
          </a:r>
          <a:r>
            <a:rPr lang="en-IE" sz="2000" dirty="0" err="1">
              <a:solidFill>
                <a:schemeClr val="bg1"/>
              </a:solidFill>
              <a:latin typeface="+mn-lt"/>
            </a:rPr>
            <a:t>convincente</a:t>
          </a:r>
          <a:endParaRPr lang="en-IE" sz="2000" dirty="0">
            <a:solidFill>
              <a:schemeClr val="bg1"/>
            </a:solidFill>
          </a:endParaRPr>
        </a:p>
      </dgm:t>
    </dgm:pt>
    <dgm:pt modelId="{515F762B-281D-4C44-B098-A8A2CE68C9F0}" type="parTrans" cxnId="{FF063D9E-CE37-4B0B-9F8E-A3C8E9E2114D}">
      <dgm:prSet/>
      <dgm:spPr/>
      <dgm:t>
        <a:bodyPr/>
        <a:lstStyle/>
        <a:p>
          <a:endParaRPr lang="en-IE"/>
        </a:p>
      </dgm:t>
    </dgm:pt>
    <dgm:pt modelId="{C6105153-6742-43AD-AD9C-732EECDD2243}" type="sibTrans" cxnId="{FF063D9E-CE37-4B0B-9F8E-A3C8E9E2114D}">
      <dgm:prSet/>
      <dgm:spPr/>
      <dgm:t>
        <a:bodyPr/>
        <a:lstStyle/>
        <a:p>
          <a:endParaRPr lang="en-IE"/>
        </a:p>
      </dgm:t>
    </dgm:pt>
    <dgm:pt modelId="{684C8D62-3D72-475C-B0C5-260170086B83}">
      <dgm:prSet phldrT="[Text]" custT="1"/>
      <dgm:spPr>
        <a:solidFill>
          <a:srgbClr val="F79037"/>
        </a:solidFill>
        <a:ln>
          <a:solidFill>
            <a:srgbClr val="F79037"/>
          </a:solidFill>
        </a:ln>
      </dgm:spPr>
      <dgm:t>
        <a:bodyPr/>
        <a:lstStyle/>
        <a:p>
          <a:r>
            <a:rPr lang="en-IE" sz="2000" dirty="0" err="1">
              <a:solidFill>
                <a:schemeClr val="bg1"/>
              </a:solidFill>
            </a:rPr>
            <a:t>Quem</a:t>
          </a:r>
          <a:r>
            <a:rPr lang="en-IE" sz="2000" dirty="0">
              <a:solidFill>
                <a:schemeClr val="bg1"/>
              </a:solidFill>
            </a:rPr>
            <a:t> </a:t>
          </a:r>
          <a:r>
            <a:rPr lang="en-IE" sz="2000" dirty="0" err="1">
              <a:solidFill>
                <a:schemeClr val="bg1"/>
              </a:solidFill>
            </a:rPr>
            <a:t>nos</a:t>
          </a:r>
          <a:r>
            <a:rPr lang="en-IE" sz="2000" dirty="0">
              <a:solidFill>
                <a:schemeClr val="bg1"/>
              </a:solidFill>
            </a:rPr>
            <a:t> </a:t>
          </a:r>
          <a:r>
            <a:rPr lang="en-IE" sz="2000" dirty="0" err="1">
              <a:solidFill>
                <a:schemeClr val="bg1"/>
              </a:solidFill>
            </a:rPr>
            <a:t>suporta</a:t>
          </a:r>
          <a:r>
            <a:rPr lang="en-IE" sz="2000" dirty="0">
              <a:solidFill>
                <a:schemeClr val="bg1"/>
              </a:solidFill>
            </a:rPr>
            <a:t>?</a:t>
          </a:r>
        </a:p>
      </dgm:t>
    </dgm:pt>
    <dgm:pt modelId="{55899D6B-CDF6-4658-8200-F23491CA97DB}" type="parTrans" cxnId="{E96DB862-4EE2-4319-A75C-3AB95EB42C1B}">
      <dgm:prSet/>
      <dgm:spPr/>
      <dgm:t>
        <a:bodyPr/>
        <a:lstStyle/>
        <a:p>
          <a:endParaRPr lang="en-IE"/>
        </a:p>
      </dgm:t>
    </dgm:pt>
    <dgm:pt modelId="{E77DBBD5-0E6F-4675-91D9-E38B8B9F6326}" type="sibTrans" cxnId="{E96DB862-4EE2-4319-A75C-3AB95EB42C1B}">
      <dgm:prSet/>
      <dgm:spPr/>
      <dgm:t>
        <a:bodyPr/>
        <a:lstStyle/>
        <a:p>
          <a:endParaRPr lang="en-IE"/>
        </a:p>
      </dgm:t>
    </dgm:pt>
    <dgm:pt modelId="{A4BC381C-024C-4BD2-9E7D-4DE3D62C03A2}">
      <dgm:prSet phldrT="[Text]" custT="1"/>
      <dgm:spPr>
        <a:solidFill>
          <a:srgbClr val="F79037"/>
        </a:solidFill>
        <a:ln>
          <a:solidFill>
            <a:srgbClr val="F79037"/>
          </a:solidFill>
        </a:ln>
      </dgm:spPr>
      <dgm:t>
        <a:bodyPr/>
        <a:lstStyle/>
        <a:p>
          <a:r>
            <a:rPr lang="en-IE" sz="1800" dirty="0">
              <a:solidFill>
                <a:schemeClr val="bg1"/>
              </a:solidFill>
            </a:rPr>
            <a:t>Como </a:t>
          </a:r>
          <a:r>
            <a:rPr lang="en-IE" sz="1800" dirty="0" err="1">
              <a:solidFill>
                <a:schemeClr val="bg1"/>
              </a:solidFill>
            </a:rPr>
            <a:t>vai</a:t>
          </a:r>
          <a:r>
            <a:rPr lang="en-IE" sz="1800" dirty="0">
              <a:solidFill>
                <a:schemeClr val="bg1"/>
              </a:solidFill>
            </a:rPr>
            <a:t> de </a:t>
          </a:r>
          <a:r>
            <a:rPr lang="en-IE" sz="1800" dirty="0" err="1">
              <a:solidFill>
                <a:schemeClr val="bg1"/>
              </a:solidFill>
            </a:rPr>
            <a:t>encontro</a:t>
          </a:r>
          <a:r>
            <a:rPr lang="en-IE" sz="1800" dirty="0">
              <a:solidFill>
                <a:schemeClr val="bg1"/>
              </a:solidFill>
            </a:rPr>
            <a:t> </a:t>
          </a:r>
          <a:r>
            <a:rPr lang="en-IE" sz="1800" dirty="0" err="1">
              <a:solidFill>
                <a:schemeClr val="bg1"/>
              </a:solidFill>
            </a:rPr>
            <a:t>às</a:t>
          </a:r>
          <a:r>
            <a:rPr lang="en-IE" sz="1800" dirty="0">
              <a:solidFill>
                <a:schemeClr val="bg1"/>
              </a:solidFill>
            </a:rPr>
            <a:t> </a:t>
          </a:r>
          <a:r>
            <a:rPr lang="en-IE" sz="1800" dirty="0" err="1">
              <a:solidFill>
                <a:schemeClr val="bg1"/>
              </a:solidFill>
            </a:rPr>
            <a:t>prioridades</a:t>
          </a:r>
          <a:r>
            <a:rPr lang="en-IE" sz="1800" dirty="0">
              <a:solidFill>
                <a:schemeClr val="bg1"/>
              </a:solidFill>
            </a:rPr>
            <a:t> de </a:t>
          </a:r>
          <a:r>
            <a:rPr lang="en-IE" sz="1800" dirty="0" err="1">
              <a:solidFill>
                <a:schemeClr val="bg1"/>
              </a:solidFill>
            </a:rPr>
            <a:t>financiamento</a:t>
          </a:r>
          <a:r>
            <a:rPr lang="en-IE" sz="1800" dirty="0">
              <a:solidFill>
                <a:schemeClr val="bg1"/>
              </a:solidFill>
            </a:rPr>
            <a:t>?</a:t>
          </a:r>
          <a:endParaRPr lang="en-IE" sz="1800" dirty="0"/>
        </a:p>
      </dgm:t>
    </dgm:pt>
    <dgm:pt modelId="{D86A9821-61CB-4865-81CC-2EC9FE61FB47}" type="parTrans" cxnId="{8C173C96-4507-45D3-A75B-04535B9ACE80}">
      <dgm:prSet/>
      <dgm:spPr/>
      <dgm:t>
        <a:bodyPr/>
        <a:lstStyle/>
        <a:p>
          <a:endParaRPr lang="en-IE"/>
        </a:p>
      </dgm:t>
    </dgm:pt>
    <dgm:pt modelId="{24BE9D32-14D3-4209-8455-8077594E6617}" type="sibTrans" cxnId="{8C173C96-4507-45D3-A75B-04535B9ACE80}">
      <dgm:prSet/>
      <dgm:spPr/>
      <dgm:t>
        <a:bodyPr/>
        <a:lstStyle/>
        <a:p>
          <a:endParaRPr lang="en-IE"/>
        </a:p>
      </dgm:t>
    </dgm:pt>
    <dgm:pt modelId="{DD364968-D069-4E6E-BCCF-499B94C18CDD}">
      <dgm:prSet custT="1"/>
      <dgm:spPr>
        <a:solidFill>
          <a:srgbClr val="F79037"/>
        </a:solidFill>
        <a:ln>
          <a:solidFill>
            <a:srgbClr val="F79037"/>
          </a:solidFill>
        </a:ln>
      </dgm:spPr>
      <dgm:t>
        <a:bodyPr/>
        <a:lstStyle/>
        <a:p>
          <a:r>
            <a:rPr lang="en-IE" sz="1800" dirty="0">
              <a:solidFill>
                <a:schemeClr val="bg1"/>
              </a:solidFill>
              <a:latin typeface="+mn-lt"/>
            </a:rPr>
            <a:t> </a:t>
          </a:r>
          <a:r>
            <a:rPr lang="pt-PT" sz="1800" dirty="0">
              <a:solidFill>
                <a:schemeClr val="bg1"/>
              </a:solidFill>
            </a:rPr>
            <a:t>Evidência de que o projeto terá sucesso – que impacto terá?</a:t>
          </a:r>
          <a:endParaRPr lang="en-IE" sz="1800" dirty="0">
            <a:solidFill>
              <a:schemeClr val="bg1"/>
            </a:solidFill>
          </a:endParaRPr>
        </a:p>
      </dgm:t>
    </dgm:pt>
    <dgm:pt modelId="{701AD243-FF74-4B6F-8AE7-0D34636C1CCB}" type="parTrans" cxnId="{00C233FD-AA33-4212-B480-1505C00D09CA}">
      <dgm:prSet/>
      <dgm:spPr/>
      <dgm:t>
        <a:bodyPr/>
        <a:lstStyle/>
        <a:p>
          <a:endParaRPr lang="en-IE"/>
        </a:p>
      </dgm:t>
    </dgm:pt>
    <dgm:pt modelId="{CD73751A-F0AC-459E-9BB0-2B82086CCC71}" type="sibTrans" cxnId="{00C233FD-AA33-4212-B480-1505C00D09CA}">
      <dgm:prSet/>
      <dgm:spPr/>
      <dgm:t>
        <a:bodyPr/>
        <a:lstStyle/>
        <a:p>
          <a:endParaRPr lang="en-IE"/>
        </a:p>
      </dgm:t>
    </dgm:pt>
    <dgm:pt modelId="{D33279DD-C9F8-4255-BB49-6DFB722E133B}" type="pres">
      <dgm:prSet presAssocID="{D7E28167-8244-4BFF-8EE0-63210B8C1FEA}" presName="cycle" presStyleCnt="0">
        <dgm:presLayoutVars>
          <dgm:chMax val="1"/>
          <dgm:dir/>
          <dgm:animLvl val="ctr"/>
          <dgm:resizeHandles val="exact"/>
        </dgm:presLayoutVars>
      </dgm:prSet>
      <dgm:spPr/>
    </dgm:pt>
    <dgm:pt modelId="{873CDD7B-F207-47BE-826A-5B14AE301785}" type="pres">
      <dgm:prSet presAssocID="{DA60EBD0-9DA0-4F8F-B0C6-E305AF5C39A4}" presName="centerShape" presStyleLbl="node0" presStyleIdx="0" presStyleCnt="1" custScaleX="127569" custScaleY="118692"/>
      <dgm:spPr/>
    </dgm:pt>
    <dgm:pt modelId="{5D4D6FF9-9938-40FE-84BB-C3B8EC3CB379}" type="pres">
      <dgm:prSet presAssocID="{515F762B-281D-4C44-B098-A8A2CE68C9F0}" presName="Name9" presStyleLbl="parChTrans1D2" presStyleIdx="0" presStyleCnt="4"/>
      <dgm:spPr/>
    </dgm:pt>
    <dgm:pt modelId="{A6B10AC3-D7FF-4629-A950-7785C4B763C8}" type="pres">
      <dgm:prSet presAssocID="{515F762B-281D-4C44-B098-A8A2CE68C9F0}" presName="connTx" presStyleLbl="parChTrans1D2" presStyleIdx="0" presStyleCnt="4"/>
      <dgm:spPr/>
    </dgm:pt>
    <dgm:pt modelId="{6CBABE29-F955-4D7C-891D-BE000CAC6B18}" type="pres">
      <dgm:prSet presAssocID="{4AA0AB5F-1FF7-4B5E-BB33-E9DC18F64930}" presName="node" presStyleLbl="node1" presStyleIdx="0" presStyleCnt="4" custScaleX="109009" custRadScaleRad="100631" custRadScaleInc="-860">
        <dgm:presLayoutVars>
          <dgm:bulletEnabled val="1"/>
        </dgm:presLayoutVars>
      </dgm:prSet>
      <dgm:spPr/>
    </dgm:pt>
    <dgm:pt modelId="{C0DFC0F1-D13C-4F5F-8555-F88125A3C9FB}" type="pres">
      <dgm:prSet presAssocID="{55899D6B-CDF6-4658-8200-F23491CA97DB}" presName="Name9" presStyleLbl="parChTrans1D2" presStyleIdx="1" presStyleCnt="4"/>
      <dgm:spPr/>
    </dgm:pt>
    <dgm:pt modelId="{9C00D5A9-DB79-4BCD-89D3-8E012EF649A3}" type="pres">
      <dgm:prSet presAssocID="{55899D6B-CDF6-4658-8200-F23491CA97DB}" presName="connTx" presStyleLbl="parChTrans1D2" presStyleIdx="1" presStyleCnt="4"/>
      <dgm:spPr/>
    </dgm:pt>
    <dgm:pt modelId="{5909F6DA-3360-4552-8DF6-FAE7760EFA51}" type="pres">
      <dgm:prSet presAssocID="{684C8D62-3D72-475C-B0C5-260170086B83}" presName="node" presStyleLbl="node1" presStyleIdx="1" presStyleCnt="4" custScaleX="96457" custScaleY="98530" custRadScaleRad="100004" custRadScaleInc="1078">
        <dgm:presLayoutVars>
          <dgm:bulletEnabled val="1"/>
        </dgm:presLayoutVars>
      </dgm:prSet>
      <dgm:spPr/>
    </dgm:pt>
    <dgm:pt modelId="{C8BE6E51-6A99-496F-8110-88FC540B5931}" type="pres">
      <dgm:prSet presAssocID="{701AD243-FF74-4B6F-8AE7-0D34636C1CCB}" presName="Name9" presStyleLbl="parChTrans1D2" presStyleIdx="2" presStyleCnt="4"/>
      <dgm:spPr/>
    </dgm:pt>
    <dgm:pt modelId="{6EAA866A-75FB-4B2C-B23C-9C4F16BFBB9F}" type="pres">
      <dgm:prSet presAssocID="{701AD243-FF74-4B6F-8AE7-0D34636C1CCB}" presName="connTx" presStyleLbl="parChTrans1D2" presStyleIdx="2" presStyleCnt="4"/>
      <dgm:spPr/>
    </dgm:pt>
    <dgm:pt modelId="{B4DAC1CB-C3F7-4BBA-ACED-F75D2FA8910C}" type="pres">
      <dgm:prSet presAssocID="{DD364968-D069-4E6E-BCCF-499B94C18CDD}" presName="node" presStyleLbl="node1" presStyleIdx="2" presStyleCnt="4" custScaleX="110225" custScaleY="102552">
        <dgm:presLayoutVars>
          <dgm:bulletEnabled val="1"/>
        </dgm:presLayoutVars>
      </dgm:prSet>
      <dgm:spPr/>
    </dgm:pt>
    <dgm:pt modelId="{5B9EBA06-61D8-41DB-AB44-717CF4D4DECD}" type="pres">
      <dgm:prSet presAssocID="{D86A9821-61CB-4865-81CC-2EC9FE61FB47}" presName="Name9" presStyleLbl="parChTrans1D2" presStyleIdx="3" presStyleCnt="4"/>
      <dgm:spPr/>
    </dgm:pt>
    <dgm:pt modelId="{B8268ECF-7E05-4BC9-9BC0-C273BE7BE4C3}" type="pres">
      <dgm:prSet presAssocID="{D86A9821-61CB-4865-81CC-2EC9FE61FB47}" presName="connTx" presStyleLbl="parChTrans1D2" presStyleIdx="3" presStyleCnt="4"/>
      <dgm:spPr/>
    </dgm:pt>
    <dgm:pt modelId="{69F11CE2-5989-4387-8B12-7050C8E75BEE}" type="pres">
      <dgm:prSet presAssocID="{A4BC381C-024C-4BD2-9E7D-4DE3D62C03A2}" presName="node" presStyleLbl="node1" presStyleIdx="3" presStyleCnt="4" custScaleX="111373" custScaleY="108637">
        <dgm:presLayoutVars>
          <dgm:bulletEnabled val="1"/>
        </dgm:presLayoutVars>
      </dgm:prSet>
      <dgm:spPr/>
    </dgm:pt>
  </dgm:ptLst>
  <dgm:cxnLst>
    <dgm:cxn modelId="{B24FF90C-29D5-4359-893E-83C9CCE7B620}" type="presOf" srcId="{55899D6B-CDF6-4658-8200-F23491CA97DB}" destId="{9C00D5A9-DB79-4BCD-89D3-8E012EF649A3}" srcOrd="1" destOrd="0" presId="urn:microsoft.com/office/officeart/2005/8/layout/radial1"/>
    <dgm:cxn modelId="{398C5D14-B96F-4635-B543-C47478C2321F}" type="presOf" srcId="{D7E28167-8244-4BFF-8EE0-63210B8C1FEA}" destId="{D33279DD-C9F8-4255-BB49-6DFB722E133B}" srcOrd="0" destOrd="0" presId="urn:microsoft.com/office/officeart/2005/8/layout/radial1"/>
    <dgm:cxn modelId="{F16D4E1C-4A29-4887-9A29-384F294F8D28}" type="presOf" srcId="{DA60EBD0-9DA0-4F8F-B0C6-E305AF5C39A4}" destId="{873CDD7B-F207-47BE-826A-5B14AE301785}" srcOrd="0" destOrd="0" presId="urn:microsoft.com/office/officeart/2005/8/layout/radial1"/>
    <dgm:cxn modelId="{775C1234-29CB-4718-B7AD-03037622A24B}" type="presOf" srcId="{55899D6B-CDF6-4658-8200-F23491CA97DB}" destId="{C0DFC0F1-D13C-4F5F-8555-F88125A3C9FB}" srcOrd="0" destOrd="0" presId="urn:microsoft.com/office/officeart/2005/8/layout/radial1"/>
    <dgm:cxn modelId="{533B4741-C9C7-4A28-B0EA-1066D8C25B78}" type="presOf" srcId="{D86A9821-61CB-4865-81CC-2EC9FE61FB47}" destId="{B8268ECF-7E05-4BC9-9BC0-C273BE7BE4C3}" srcOrd="1" destOrd="0" presId="urn:microsoft.com/office/officeart/2005/8/layout/radial1"/>
    <dgm:cxn modelId="{E96DB862-4EE2-4319-A75C-3AB95EB42C1B}" srcId="{DA60EBD0-9DA0-4F8F-B0C6-E305AF5C39A4}" destId="{684C8D62-3D72-475C-B0C5-260170086B83}" srcOrd="1" destOrd="0" parTransId="{55899D6B-CDF6-4658-8200-F23491CA97DB}" sibTransId="{E77DBBD5-0E6F-4675-91D9-E38B8B9F6326}"/>
    <dgm:cxn modelId="{C8B0F07F-5D1C-4511-8463-229B53060FED}" type="presOf" srcId="{D86A9821-61CB-4865-81CC-2EC9FE61FB47}" destId="{5B9EBA06-61D8-41DB-AB44-717CF4D4DECD}" srcOrd="0" destOrd="0" presId="urn:microsoft.com/office/officeart/2005/8/layout/radial1"/>
    <dgm:cxn modelId="{A1634C84-3C99-402F-B3A6-F3C2842FB825}" type="presOf" srcId="{701AD243-FF74-4B6F-8AE7-0D34636C1CCB}" destId="{C8BE6E51-6A99-496F-8110-88FC540B5931}" srcOrd="0" destOrd="0" presId="urn:microsoft.com/office/officeart/2005/8/layout/radial1"/>
    <dgm:cxn modelId="{8C173C96-4507-45D3-A75B-04535B9ACE80}" srcId="{DA60EBD0-9DA0-4F8F-B0C6-E305AF5C39A4}" destId="{A4BC381C-024C-4BD2-9E7D-4DE3D62C03A2}" srcOrd="3" destOrd="0" parTransId="{D86A9821-61CB-4865-81CC-2EC9FE61FB47}" sibTransId="{24BE9D32-14D3-4209-8455-8077594E6617}"/>
    <dgm:cxn modelId="{FF063D9E-CE37-4B0B-9F8E-A3C8E9E2114D}" srcId="{DA60EBD0-9DA0-4F8F-B0C6-E305AF5C39A4}" destId="{4AA0AB5F-1FF7-4B5E-BB33-E9DC18F64930}" srcOrd="0" destOrd="0" parTransId="{515F762B-281D-4C44-B098-A8A2CE68C9F0}" sibTransId="{C6105153-6742-43AD-AD9C-732EECDD2243}"/>
    <dgm:cxn modelId="{AA578EA6-71FC-41CD-80B3-C65108D15D1F}" type="presOf" srcId="{515F762B-281D-4C44-B098-A8A2CE68C9F0}" destId="{A6B10AC3-D7FF-4629-A950-7785C4B763C8}" srcOrd="1" destOrd="0" presId="urn:microsoft.com/office/officeart/2005/8/layout/radial1"/>
    <dgm:cxn modelId="{A32E9BB4-E457-4997-A2CD-D0FB12FC587D}" type="presOf" srcId="{684C8D62-3D72-475C-B0C5-260170086B83}" destId="{5909F6DA-3360-4552-8DF6-FAE7760EFA51}" srcOrd="0" destOrd="0" presId="urn:microsoft.com/office/officeart/2005/8/layout/radial1"/>
    <dgm:cxn modelId="{26502DC7-3696-40E0-B185-F38C60DA2C19}" type="presOf" srcId="{515F762B-281D-4C44-B098-A8A2CE68C9F0}" destId="{5D4D6FF9-9938-40FE-84BB-C3B8EC3CB379}" srcOrd="0" destOrd="0" presId="urn:microsoft.com/office/officeart/2005/8/layout/radial1"/>
    <dgm:cxn modelId="{A0BD18CC-AF87-45ED-A146-84C2DBF2A0AA}" type="presOf" srcId="{A4BC381C-024C-4BD2-9E7D-4DE3D62C03A2}" destId="{69F11CE2-5989-4387-8B12-7050C8E75BEE}" srcOrd="0" destOrd="0" presId="urn:microsoft.com/office/officeart/2005/8/layout/radial1"/>
    <dgm:cxn modelId="{D345ACD7-8601-4B85-8B5E-C5D0CD43EEF7}" type="presOf" srcId="{701AD243-FF74-4B6F-8AE7-0D34636C1CCB}" destId="{6EAA866A-75FB-4B2C-B23C-9C4F16BFBB9F}" srcOrd="1" destOrd="0" presId="urn:microsoft.com/office/officeart/2005/8/layout/radial1"/>
    <dgm:cxn modelId="{453420EF-980A-4E36-A06A-82DED8AE7C9C}" type="presOf" srcId="{DD364968-D069-4E6E-BCCF-499B94C18CDD}" destId="{B4DAC1CB-C3F7-4BBA-ACED-F75D2FA8910C}" srcOrd="0" destOrd="0" presId="urn:microsoft.com/office/officeart/2005/8/layout/radial1"/>
    <dgm:cxn modelId="{53D30EF2-D606-4292-AEA9-420774B8AA8F}" type="presOf" srcId="{4AA0AB5F-1FF7-4B5E-BB33-E9DC18F64930}" destId="{6CBABE29-F955-4D7C-891D-BE000CAC6B18}" srcOrd="0" destOrd="0" presId="urn:microsoft.com/office/officeart/2005/8/layout/radial1"/>
    <dgm:cxn modelId="{12AEFEFA-0F73-4C32-8547-24D0FE61AA76}" srcId="{D7E28167-8244-4BFF-8EE0-63210B8C1FEA}" destId="{DA60EBD0-9DA0-4F8F-B0C6-E305AF5C39A4}" srcOrd="0" destOrd="0" parTransId="{F0BD38C7-8C2A-45B7-A4EC-5D96DDF1D1F9}" sibTransId="{BF78EE4C-391F-4EF8-8242-AD32B38EC339}"/>
    <dgm:cxn modelId="{00C233FD-AA33-4212-B480-1505C00D09CA}" srcId="{DA60EBD0-9DA0-4F8F-B0C6-E305AF5C39A4}" destId="{DD364968-D069-4E6E-BCCF-499B94C18CDD}" srcOrd="2" destOrd="0" parTransId="{701AD243-FF74-4B6F-8AE7-0D34636C1CCB}" sibTransId="{CD73751A-F0AC-459E-9BB0-2B82086CCC71}"/>
    <dgm:cxn modelId="{1F4C1369-0E9A-411E-9DA0-319AB41178B3}" type="presParOf" srcId="{D33279DD-C9F8-4255-BB49-6DFB722E133B}" destId="{873CDD7B-F207-47BE-826A-5B14AE301785}" srcOrd="0" destOrd="0" presId="urn:microsoft.com/office/officeart/2005/8/layout/radial1"/>
    <dgm:cxn modelId="{DE310DD0-9DBD-4DB1-9D12-755456A59064}" type="presParOf" srcId="{D33279DD-C9F8-4255-BB49-6DFB722E133B}" destId="{5D4D6FF9-9938-40FE-84BB-C3B8EC3CB379}" srcOrd="1" destOrd="0" presId="urn:microsoft.com/office/officeart/2005/8/layout/radial1"/>
    <dgm:cxn modelId="{E241F0B8-0583-400D-A24F-170DFE40DE26}" type="presParOf" srcId="{5D4D6FF9-9938-40FE-84BB-C3B8EC3CB379}" destId="{A6B10AC3-D7FF-4629-A950-7785C4B763C8}" srcOrd="0" destOrd="0" presId="urn:microsoft.com/office/officeart/2005/8/layout/radial1"/>
    <dgm:cxn modelId="{E2DD91B2-081F-49CE-A9F0-293388FF6A8F}" type="presParOf" srcId="{D33279DD-C9F8-4255-BB49-6DFB722E133B}" destId="{6CBABE29-F955-4D7C-891D-BE000CAC6B18}" srcOrd="2" destOrd="0" presId="urn:microsoft.com/office/officeart/2005/8/layout/radial1"/>
    <dgm:cxn modelId="{55F72F31-DD70-42DD-97AD-496FFD8B05EB}" type="presParOf" srcId="{D33279DD-C9F8-4255-BB49-6DFB722E133B}" destId="{C0DFC0F1-D13C-4F5F-8555-F88125A3C9FB}" srcOrd="3" destOrd="0" presId="urn:microsoft.com/office/officeart/2005/8/layout/radial1"/>
    <dgm:cxn modelId="{E06D63CF-F600-4D9E-9F9C-3E5E88FC641B}" type="presParOf" srcId="{C0DFC0F1-D13C-4F5F-8555-F88125A3C9FB}" destId="{9C00D5A9-DB79-4BCD-89D3-8E012EF649A3}" srcOrd="0" destOrd="0" presId="urn:microsoft.com/office/officeart/2005/8/layout/radial1"/>
    <dgm:cxn modelId="{DC671C02-D79B-4C86-82BD-3756ED0DC817}" type="presParOf" srcId="{D33279DD-C9F8-4255-BB49-6DFB722E133B}" destId="{5909F6DA-3360-4552-8DF6-FAE7760EFA51}" srcOrd="4" destOrd="0" presId="urn:microsoft.com/office/officeart/2005/8/layout/radial1"/>
    <dgm:cxn modelId="{EA351220-25B5-48E7-9630-23B3BEE3BD94}" type="presParOf" srcId="{D33279DD-C9F8-4255-BB49-6DFB722E133B}" destId="{C8BE6E51-6A99-496F-8110-88FC540B5931}" srcOrd="5" destOrd="0" presId="urn:microsoft.com/office/officeart/2005/8/layout/radial1"/>
    <dgm:cxn modelId="{21D51151-4D8A-41BB-A4A8-201631F35E7F}" type="presParOf" srcId="{C8BE6E51-6A99-496F-8110-88FC540B5931}" destId="{6EAA866A-75FB-4B2C-B23C-9C4F16BFBB9F}" srcOrd="0" destOrd="0" presId="urn:microsoft.com/office/officeart/2005/8/layout/radial1"/>
    <dgm:cxn modelId="{A7C598D8-D211-4A94-8CE3-C60FEA49BC63}" type="presParOf" srcId="{D33279DD-C9F8-4255-BB49-6DFB722E133B}" destId="{B4DAC1CB-C3F7-4BBA-ACED-F75D2FA8910C}" srcOrd="6" destOrd="0" presId="urn:microsoft.com/office/officeart/2005/8/layout/radial1"/>
    <dgm:cxn modelId="{30A782F4-00EA-47F7-A0B3-2AD1EC408C72}" type="presParOf" srcId="{D33279DD-C9F8-4255-BB49-6DFB722E133B}" destId="{5B9EBA06-61D8-41DB-AB44-717CF4D4DECD}" srcOrd="7" destOrd="0" presId="urn:microsoft.com/office/officeart/2005/8/layout/radial1"/>
    <dgm:cxn modelId="{05F39631-E44A-48C5-8CE1-866376671523}" type="presParOf" srcId="{5B9EBA06-61D8-41DB-AB44-717CF4D4DECD}" destId="{B8268ECF-7E05-4BC9-9BC0-C273BE7BE4C3}" srcOrd="0" destOrd="0" presId="urn:microsoft.com/office/officeart/2005/8/layout/radial1"/>
    <dgm:cxn modelId="{8B591776-6AEE-45A2-888A-60696E6A55F6}" type="presParOf" srcId="{D33279DD-C9F8-4255-BB49-6DFB722E133B}" destId="{69F11CE2-5989-4387-8B12-7050C8E75BE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3CDD7B-F207-47BE-826A-5B14AE301785}">
      <dsp:nvSpPr>
        <dsp:cNvPr id="0" name=""/>
        <dsp:cNvSpPr/>
      </dsp:nvSpPr>
      <dsp:spPr>
        <a:xfrm>
          <a:off x="3423863" y="2101884"/>
          <a:ext cx="2202803" cy="2049519"/>
        </a:xfrm>
        <a:prstGeom prst="ellipse">
          <a:avLst/>
        </a:prstGeom>
        <a:solidFill>
          <a:srgbClr val="F1A0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IE" sz="2800" kern="1200" dirty="0">
              <a:solidFill>
                <a:schemeClr val="bg1"/>
              </a:solidFill>
            </a:rPr>
            <a:t>A </a:t>
          </a:r>
          <a:r>
            <a:rPr lang="en-IE" sz="2800" kern="1200" dirty="0" err="1">
              <a:solidFill>
                <a:schemeClr val="bg1"/>
              </a:solidFill>
            </a:rPr>
            <a:t>solução</a:t>
          </a:r>
          <a:r>
            <a:rPr lang="en-IE" sz="2800" kern="1200" dirty="0">
              <a:solidFill>
                <a:schemeClr val="bg1"/>
              </a:solidFill>
            </a:rPr>
            <a:t> / </a:t>
          </a:r>
          <a:r>
            <a:rPr lang="en-IE" sz="2800" kern="1200" dirty="0" err="1">
              <a:solidFill>
                <a:schemeClr val="bg1"/>
              </a:solidFill>
            </a:rPr>
            <a:t>projeto</a:t>
          </a:r>
          <a:endParaRPr lang="en-IE" sz="2800" kern="1200" dirty="0">
            <a:solidFill>
              <a:schemeClr val="bg1"/>
            </a:solidFill>
          </a:endParaRPr>
        </a:p>
      </dsp:txBody>
      <dsp:txXfrm>
        <a:off x="3746456" y="2402029"/>
        <a:ext cx="1557617" cy="1449229"/>
      </dsp:txXfrm>
    </dsp:sp>
    <dsp:sp modelId="{5D4D6FF9-9938-40FE-84BB-C3B8EC3CB379}">
      <dsp:nvSpPr>
        <dsp:cNvPr id="0" name=""/>
        <dsp:cNvSpPr/>
      </dsp:nvSpPr>
      <dsp:spPr>
        <a:xfrm rot="16176780">
          <a:off x="4329489" y="1896902"/>
          <a:ext cx="375175" cy="34837"/>
        </a:xfrm>
        <a:custGeom>
          <a:avLst/>
          <a:gdLst/>
          <a:ahLst/>
          <a:cxnLst/>
          <a:rect l="0" t="0" r="0" b="0"/>
          <a:pathLst>
            <a:path>
              <a:moveTo>
                <a:pt x="0" y="17418"/>
              </a:moveTo>
              <a:lnTo>
                <a:pt x="375175"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4507697" y="1904942"/>
        <a:ext cx="18758" cy="18758"/>
      </dsp:txXfrm>
    </dsp:sp>
    <dsp:sp modelId="{6CBABE29-F955-4D7C-891D-BE000CAC6B18}">
      <dsp:nvSpPr>
        <dsp:cNvPr id="0" name=""/>
        <dsp:cNvSpPr/>
      </dsp:nvSpPr>
      <dsp:spPr>
        <a:xfrm>
          <a:off x="3568819" y="0"/>
          <a:ext cx="1882317" cy="172675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err="1">
              <a:solidFill>
                <a:schemeClr val="bg1"/>
              </a:solidFill>
              <a:latin typeface="+mn-lt"/>
            </a:rPr>
            <a:t>História</a:t>
          </a:r>
          <a:r>
            <a:rPr lang="en-IE" sz="2000" kern="1200" dirty="0">
              <a:solidFill>
                <a:schemeClr val="bg1"/>
              </a:solidFill>
              <a:latin typeface="+mn-lt"/>
            </a:rPr>
            <a:t> / </a:t>
          </a:r>
          <a:r>
            <a:rPr lang="en-IE" sz="2000" kern="1200" dirty="0" err="1">
              <a:solidFill>
                <a:schemeClr val="bg1"/>
              </a:solidFill>
              <a:latin typeface="+mn-lt"/>
            </a:rPr>
            <a:t>necessidade</a:t>
          </a:r>
          <a:r>
            <a:rPr lang="en-IE" sz="2000" kern="1200" dirty="0">
              <a:solidFill>
                <a:schemeClr val="bg1"/>
              </a:solidFill>
              <a:latin typeface="+mn-lt"/>
            </a:rPr>
            <a:t> </a:t>
          </a:r>
          <a:r>
            <a:rPr lang="en-IE" sz="2000" kern="1200" dirty="0" err="1">
              <a:solidFill>
                <a:schemeClr val="bg1"/>
              </a:solidFill>
              <a:latin typeface="+mn-lt"/>
            </a:rPr>
            <a:t>convincente</a:t>
          </a:r>
          <a:endParaRPr lang="en-IE" sz="2000" kern="1200" dirty="0">
            <a:solidFill>
              <a:schemeClr val="bg1"/>
            </a:solidFill>
          </a:endParaRPr>
        </a:p>
      </dsp:txBody>
      <dsp:txXfrm>
        <a:off x="3844478" y="252877"/>
        <a:ext cx="1330999" cy="1221000"/>
      </dsp:txXfrm>
    </dsp:sp>
    <dsp:sp modelId="{C0DFC0F1-D13C-4F5F-8555-F88125A3C9FB}">
      <dsp:nvSpPr>
        <dsp:cNvPr id="0" name=""/>
        <dsp:cNvSpPr/>
      </dsp:nvSpPr>
      <dsp:spPr>
        <a:xfrm rot="29106">
          <a:off x="5626616" y="3119883"/>
          <a:ext cx="315037" cy="34837"/>
        </a:xfrm>
        <a:custGeom>
          <a:avLst/>
          <a:gdLst/>
          <a:ahLst/>
          <a:cxnLst/>
          <a:rect l="0" t="0" r="0" b="0"/>
          <a:pathLst>
            <a:path>
              <a:moveTo>
                <a:pt x="0" y="17418"/>
              </a:moveTo>
              <a:lnTo>
                <a:pt x="315037"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5776258" y="3129426"/>
        <a:ext cx="15751" cy="15751"/>
      </dsp:txXfrm>
    </dsp:sp>
    <dsp:sp modelId="{5909F6DA-3360-4552-8DF6-FAE7760EFA51}">
      <dsp:nvSpPr>
        <dsp:cNvPr id="0" name=""/>
        <dsp:cNvSpPr/>
      </dsp:nvSpPr>
      <dsp:spPr>
        <a:xfrm>
          <a:off x="5941619" y="2295001"/>
          <a:ext cx="1665575" cy="170137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E" sz="2000" kern="1200" dirty="0" err="1">
              <a:solidFill>
                <a:schemeClr val="bg1"/>
              </a:solidFill>
            </a:rPr>
            <a:t>Quem</a:t>
          </a:r>
          <a:r>
            <a:rPr lang="en-IE" sz="2000" kern="1200" dirty="0">
              <a:solidFill>
                <a:schemeClr val="bg1"/>
              </a:solidFill>
            </a:rPr>
            <a:t> </a:t>
          </a:r>
          <a:r>
            <a:rPr lang="en-IE" sz="2000" kern="1200" dirty="0" err="1">
              <a:solidFill>
                <a:schemeClr val="bg1"/>
              </a:solidFill>
            </a:rPr>
            <a:t>nos</a:t>
          </a:r>
          <a:r>
            <a:rPr lang="en-IE" sz="2000" kern="1200" dirty="0">
              <a:solidFill>
                <a:schemeClr val="bg1"/>
              </a:solidFill>
            </a:rPr>
            <a:t> </a:t>
          </a:r>
          <a:r>
            <a:rPr lang="en-IE" sz="2000" kern="1200" dirty="0" err="1">
              <a:solidFill>
                <a:schemeClr val="bg1"/>
              </a:solidFill>
            </a:rPr>
            <a:t>suporta</a:t>
          </a:r>
          <a:r>
            <a:rPr lang="en-IE" sz="2000" kern="1200" dirty="0">
              <a:solidFill>
                <a:schemeClr val="bg1"/>
              </a:solidFill>
            </a:rPr>
            <a:t>?</a:t>
          </a:r>
        </a:p>
      </dsp:txBody>
      <dsp:txXfrm>
        <a:off x="6185537" y="2544161"/>
        <a:ext cx="1177739" cy="1203051"/>
      </dsp:txXfrm>
    </dsp:sp>
    <dsp:sp modelId="{C8BE6E51-6A99-496F-8110-88FC540B5931}">
      <dsp:nvSpPr>
        <dsp:cNvPr id="0" name=""/>
        <dsp:cNvSpPr/>
      </dsp:nvSpPr>
      <dsp:spPr>
        <a:xfrm rot="5400000">
          <a:off x="4355784" y="4303465"/>
          <a:ext cx="338961" cy="34837"/>
        </a:xfrm>
        <a:custGeom>
          <a:avLst/>
          <a:gdLst/>
          <a:ahLst/>
          <a:cxnLst/>
          <a:rect l="0" t="0" r="0" b="0"/>
          <a:pathLst>
            <a:path>
              <a:moveTo>
                <a:pt x="0" y="17418"/>
              </a:moveTo>
              <a:lnTo>
                <a:pt x="338961"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a:off x="4516791" y="4312410"/>
        <a:ext cx="16948" cy="16948"/>
      </dsp:txXfrm>
    </dsp:sp>
    <dsp:sp modelId="{B4DAC1CB-C3F7-4BBA-ACED-F75D2FA8910C}">
      <dsp:nvSpPr>
        <dsp:cNvPr id="0" name=""/>
        <dsp:cNvSpPr/>
      </dsp:nvSpPr>
      <dsp:spPr>
        <a:xfrm>
          <a:off x="3573608" y="4490365"/>
          <a:ext cx="1903315" cy="1770821"/>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bg1"/>
              </a:solidFill>
              <a:latin typeface="+mn-lt"/>
            </a:rPr>
            <a:t> </a:t>
          </a:r>
          <a:r>
            <a:rPr lang="pt-PT" sz="1800" kern="1200" dirty="0">
              <a:solidFill>
                <a:schemeClr val="bg1"/>
              </a:solidFill>
            </a:rPr>
            <a:t>Evidência de que o projeto terá sucesso – que impacto terá?</a:t>
          </a:r>
          <a:endParaRPr lang="en-IE" sz="1800" kern="1200" dirty="0">
            <a:solidFill>
              <a:schemeClr val="bg1"/>
            </a:solidFill>
          </a:endParaRPr>
        </a:p>
      </dsp:txBody>
      <dsp:txXfrm>
        <a:off x="3852342" y="4749696"/>
        <a:ext cx="1345847" cy="1252159"/>
      </dsp:txXfrm>
    </dsp:sp>
    <dsp:sp modelId="{5B9EBA06-61D8-41DB-AB44-717CF4D4DECD}">
      <dsp:nvSpPr>
        <dsp:cNvPr id="0" name=""/>
        <dsp:cNvSpPr/>
      </dsp:nvSpPr>
      <dsp:spPr>
        <a:xfrm rot="10800000">
          <a:off x="3237702" y="3109225"/>
          <a:ext cx="186161" cy="34837"/>
        </a:xfrm>
        <a:custGeom>
          <a:avLst/>
          <a:gdLst/>
          <a:ahLst/>
          <a:cxnLst/>
          <a:rect l="0" t="0" r="0" b="0"/>
          <a:pathLst>
            <a:path>
              <a:moveTo>
                <a:pt x="0" y="17418"/>
              </a:moveTo>
              <a:lnTo>
                <a:pt x="186161" y="174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E" sz="500" kern="1200"/>
        </a:p>
      </dsp:txBody>
      <dsp:txXfrm rot="10800000">
        <a:off x="3326129" y="3121990"/>
        <a:ext cx="9308" cy="9308"/>
      </dsp:txXfrm>
    </dsp:sp>
    <dsp:sp modelId="{69F11CE2-5989-4387-8B12-7050C8E75BEE}">
      <dsp:nvSpPr>
        <dsp:cNvPr id="0" name=""/>
        <dsp:cNvSpPr/>
      </dsp:nvSpPr>
      <dsp:spPr>
        <a:xfrm>
          <a:off x="1314564" y="2188697"/>
          <a:ext cx="1923138" cy="1875894"/>
        </a:xfrm>
        <a:prstGeom prst="ellipse">
          <a:avLst/>
        </a:prstGeom>
        <a:solidFill>
          <a:srgbClr val="F79037"/>
        </a:solidFill>
        <a:ln w="12700" cap="flat" cmpd="sng" algn="ctr">
          <a:solidFill>
            <a:srgbClr val="F7903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IE" sz="1800" kern="1200" dirty="0">
              <a:solidFill>
                <a:schemeClr val="bg1"/>
              </a:solidFill>
            </a:rPr>
            <a:t>Como </a:t>
          </a:r>
          <a:r>
            <a:rPr lang="en-IE" sz="1800" kern="1200" dirty="0" err="1">
              <a:solidFill>
                <a:schemeClr val="bg1"/>
              </a:solidFill>
            </a:rPr>
            <a:t>vai</a:t>
          </a:r>
          <a:r>
            <a:rPr lang="en-IE" sz="1800" kern="1200" dirty="0">
              <a:solidFill>
                <a:schemeClr val="bg1"/>
              </a:solidFill>
            </a:rPr>
            <a:t> de </a:t>
          </a:r>
          <a:r>
            <a:rPr lang="en-IE" sz="1800" kern="1200" dirty="0" err="1">
              <a:solidFill>
                <a:schemeClr val="bg1"/>
              </a:solidFill>
            </a:rPr>
            <a:t>encontro</a:t>
          </a:r>
          <a:r>
            <a:rPr lang="en-IE" sz="1800" kern="1200" dirty="0">
              <a:solidFill>
                <a:schemeClr val="bg1"/>
              </a:solidFill>
            </a:rPr>
            <a:t> </a:t>
          </a:r>
          <a:r>
            <a:rPr lang="en-IE" sz="1800" kern="1200" dirty="0" err="1">
              <a:solidFill>
                <a:schemeClr val="bg1"/>
              </a:solidFill>
            </a:rPr>
            <a:t>às</a:t>
          </a:r>
          <a:r>
            <a:rPr lang="en-IE" sz="1800" kern="1200" dirty="0">
              <a:solidFill>
                <a:schemeClr val="bg1"/>
              </a:solidFill>
            </a:rPr>
            <a:t> </a:t>
          </a:r>
          <a:r>
            <a:rPr lang="en-IE" sz="1800" kern="1200" dirty="0" err="1">
              <a:solidFill>
                <a:schemeClr val="bg1"/>
              </a:solidFill>
            </a:rPr>
            <a:t>prioridades</a:t>
          </a:r>
          <a:r>
            <a:rPr lang="en-IE" sz="1800" kern="1200" dirty="0">
              <a:solidFill>
                <a:schemeClr val="bg1"/>
              </a:solidFill>
            </a:rPr>
            <a:t> de </a:t>
          </a:r>
          <a:r>
            <a:rPr lang="en-IE" sz="1800" kern="1200" dirty="0" err="1">
              <a:solidFill>
                <a:schemeClr val="bg1"/>
              </a:solidFill>
            </a:rPr>
            <a:t>financiamento</a:t>
          </a:r>
          <a:r>
            <a:rPr lang="en-IE" sz="1800" kern="1200" dirty="0">
              <a:solidFill>
                <a:schemeClr val="bg1"/>
              </a:solidFill>
            </a:rPr>
            <a:t>?</a:t>
          </a:r>
          <a:endParaRPr lang="en-IE" sz="1800" kern="1200" dirty="0"/>
        </a:p>
      </dsp:txBody>
      <dsp:txXfrm>
        <a:off x="1596201" y="2463415"/>
        <a:ext cx="1359864" cy="132645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a:t>
            </a:fld>
            <a:endParaRPr lang="en-US"/>
          </a:p>
        </p:txBody>
      </p:sp>
    </p:spTree>
    <p:extLst>
      <p:ext uri="{BB962C8B-B14F-4D97-AF65-F5344CB8AC3E}">
        <p14:creationId xmlns:p14="http://schemas.microsoft.com/office/powerpoint/2010/main" val="204409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3</a:t>
            </a:fld>
            <a:endParaRPr lang="en-US"/>
          </a:p>
        </p:txBody>
      </p:sp>
    </p:spTree>
    <p:extLst>
      <p:ext uri="{BB962C8B-B14F-4D97-AF65-F5344CB8AC3E}">
        <p14:creationId xmlns:p14="http://schemas.microsoft.com/office/powerpoint/2010/main" val="2284729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11</a:t>
            </a:fld>
            <a:endParaRPr lang="en-US"/>
          </a:p>
        </p:txBody>
      </p:sp>
    </p:spTree>
    <p:extLst>
      <p:ext uri="{BB962C8B-B14F-4D97-AF65-F5344CB8AC3E}">
        <p14:creationId xmlns:p14="http://schemas.microsoft.com/office/powerpoint/2010/main" val="20360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12</a:t>
            </a:fld>
            <a:endParaRPr lang="en-US"/>
          </a:p>
        </p:txBody>
      </p:sp>
    </p:spTree>
    <p:extLst>
      <p:ext uri="{BB962C8B-B14F-4D97-AF65-F5344CB8AC3E}">
        <p14:creationId xmlns:p14="http://schemas.microsoft.com/office/powerpoint/2010/main" val="275370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19</a:t>
            </a:fld>
            <a:endParaRPr lang="en-US"/>
          </a:p>
        </p:txBody>
      </p:sp>
    </p:spTree>
    <p:extLst>
      <p:ext uri="{BB962C8B-B14F-4D97-AF65-F5344CB8AC3E}">
        <p14:creationId xmlns:p14="http://schemas.microsoft.com/office/powerpoint/2010/main" val="1835662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20</a:t>
            </a:fld>
            <a:endParaRPr lang="en-US"/>
          </a:p>
        </p:txBody>
      </p:sp>
    </p:spTree>
    <p:extLst>
      <p:ext uri="{BB962C8B-B14F-4D97-AF65-F5344CB8AC3E}">
        <p14:creationId xmlns:p14="http://schemas.microsoft.com/office/powerpoint/2010/main" val="185621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23</a:t>
            </a:fld>
            <a:endParaRPr lang="en-US"/>
          </a:p>
        </p:txBody>
      </p:sp>
    </p:spTree>
    <p:extLst>
      <p:ext uri="{BB962C8B-B14F-4D97-AF65-F5344CB8AC3E}">
        <p14:creationId xmlns:p14="http://schemas.microsoft.com/office/powerpoint/2010/main" val="172556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IE"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52</a:t>
            </a:fld>
            <a:endParaRPr lang="en-US"/>
          </a:p>
        </p:txBody>
      </p:sp>
    </p:spTree>
    <p:extLst>
      <p:ext uri="{BB962C8B-B14F-4D97-AF65-F5344CB8AC3E}">
        <p14:creationId xmlns:p14="http://schemas.microsoft.com/office/powerpoint/2010/main" val="10234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en-US" dirty="0"/>
          </a:p>
        </p:txBody>
      </p:sp>
      <p:sp>
        <p:nvSpPr>
          <p:cNvPr id="4" name="Slide Number Placeholder 3"/>
          <p:cNvSpPr>
            <a:spLocks noGrp="1"/>
          </p:cNvSpPr>
          <p:nvPr>
            <p:ph type="sldNum" sz="quarter" idx="5"/>
          </p:nvPr>
        </p:nvSpPr>
        <p:spPr/>
        <p:txBody>
          <a:bodyPr/>
          <a:lstStyle/>
          <a:p>
            <a:pPr algn="l" rtl="0"/>
            <a:fld id="{4BE5DE82-CF29-044D-9158-06A811149881}" type="slidenum">
              <a:rPr lang="en-US" smtClean="0"/>
              <a:t>103</a:t>
            </a:fld>
            <a:endParaRPr lang="en-US"/>
          </a:p>
        </p:txBody>
      </p:sp>
    </p:spTree>
    <p:extLst>
      <p:ext uri="{BB962C8B-B14F-4D97-AF65-F5344CB8AC3E}">
        <p14:creationId xmlns:p14="http://schemas.microsoft.com/office/powerpoint/2010/main" val="71721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862322"/>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ETHICAL FOOD ENTREPRENEURSHIP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87757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2" name="Text Box 5">
            <a:extLst>
              <a:ext uri="{FF2B5EF4-FFF2-40B4-BE49-F238E27FC236}">
                <a16:creationId xmlns:a16="http://schemas.microsoft.com/office/drawing/2014/main" id="{02E90343-EAE5-AC48-BE2D-AA66334653EE}"/>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A65BDE9C-80A7-FC47-9866-FDA140807E8F}"/>
              </a:ext>
            </a:extLst>
          </p:cNvPr>
          <p:cNvCxnSpPr>
            <a:cxnSpLocks/>
            <a:endCxn id="12"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2045704"/>
            <a:ext cx="10595237" cy="3849918"/>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16" name="Freeform 15">
            <a:extLst>
              <a:ext uri="{FF2B5EF4-FFF2-40B4-BE49-F238E27FC236}">
                <a16:creationId xmlns:a16="http://schemas.microsoft.com/office/drawing/2014/main" id="{48CF3E65-FBD2-974A-AEBA-D5CF3F91D12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41910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562396"/>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48060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56163"/>
            <a:ext cx="10479218" cy="3440624"/>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2149778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247613"/>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420553"/>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97746" y="226918"/>
            <a:ext cx="4094254" cy="6404164"/>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8912202" y="1246695"/>
            <a:ext cx="2444127" cy="43369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33" name="Freeform 132">
            <a:extLst>
              <a:ext uri="{FF2B5EF4-FFF2-40B4-BE49-F238E27FC236}">
                <a16:creationId xmlns:a16="http://schemas.microsoft.com/office/drawing/2014/main" id="{2B14C31C-4EBD-0345-9B9E-CA4976147702}"/>
              </a:ext>
            </a:extLst>
          </p:cNvPr>
          <p:cNvSpPr/>
          <p:nvPr userDrawn="1"/>
        </p:nvSpPr>
        <p:spPr>
          <a:xfrm>
            <a:off x="417724" y="1942975"/>
            <a:ext cx="11356551" cy="3728821"/>
          </a:xfrm>
          <a:custGeom>
            <a:avLst/>
            <a:gdLst>
              <a:gd name="connsiteX0" fmla="*/ 0 w 11356551"/>
              <a:gd name="connsiteY0" fmla="*/ 0 h 3728821"/>
              <a:gd name="connsiteX1" fmla="*/ 2348414 w 11356551"/>
              <a:gd name="connsiteY1" fmla="*/ 0 h 3728821"/>
              <a:gd name="connsiteX2" fmla="*/ 2743596 w 11356551"/>
              <a:gd name="connsiteY2" fmla="*/ 0 h 3728821"/>
              <a:gd name="connsiteX3" fmla="*/ 5092010 w 11356551"/>
              <a:gd name="connsiteY3" fmla="*/ 0 h 3728821"/>
              <a:gd name="connsiteX4" fmla="*/ 6470666 w 11356551"/>
              <a:gd name="connsiteY4" fmla="*/ 0 h 3728821"/>
              <a:gd name="connsiteX5" fmla="*/ 6470668 w 11356551"/>
              <a:gd name="connsiteY5" fmla="*/ 0 h 3728821"/>
              <a:gd name="connsiteX6" fmla="*/ 8223635 w 11356551"/>
              <a:gd name="connsiteY6" fmla="*/ 0 h 3728821"/>
              <a:gd name="connsiteX7" fmla="*/ 8819080 w 11356551"/>
              <a:gd name="connsiteY7" fmla="*/ 0 h 3728821"/>
              <a:gd name="connsiteX8" fmla="*/ 8819081 w 11356551"/>
              <a:gd name="connsiteY8" fmla="*/ 0 h 3728821"/>
              <a:gd name="connsiteX9" fmla="*/ 10572049 w 11356551"/>
              <a:gd name="connsiteY9" fmla="*/ 0 h 3728821"/>
              <a:gd name="connsiteX10" fmla="*/ 11356551 w 11356551"/>
              <a:gd name="connsiteY10" fmla="*/ 721953 h 3728821"/>
              <a:gd name="connsiteX11" fmla="*/ 11356551 w 11356551"/>
              <a:gd name="connsiteY11" fmla="*/ 3728821 h 3728821"/>
              <a:gd name="connsiteX12" fmla="*/ 9603581 w 11356551"/>
              <a:gd name="connsiteY12" fmla="*/ 3728821 h 3728821"/>
              <a:gd name="connsiteX13" fmla="*/ 9008137 w 11356551"/>
              <a:gd name="connsiteY13" fmla="*/ 3728821 h 3728821"/>
              <a:gd name="connsiteX14" fmla="*/ 7996960 w 11356551"/>
              <a:gd name="connsiteY14" fmla="*/ 3728821 h 3728821"/>
              <a:gd name="connsiteX15" fmla="*/ 7255167 w 11356551"/>
              <a:gd name="connsiteY15" fmla="*/ 3728821 h 3728821"/>
              <a:gd name="connsiteX16" fmla="*/ 6859985 w 11356551"/>
              <a:gd name="connsiteY16" fmla="*/ 3728821 h 3728821"/>
              <a:gd name="connsiteX17" fmla="*/ 6243990 w 11356551"/>
              <a:gd name="connsiteY17" fmla="*/ 3728821 h 3728821"/>
              <a:gd name="connsiteX18" fmla="*/ 5648546 w 11356551"/>
              <a:gd name="connsiteY18" fmla="*/ 3728821 h 3728821"/>
              <a:gd name="connsiteX19" fmla="*/ 4511571 w 11356551"/>
              <a:gd name="connsiteY19" fmla="*/ 3728821 h 3728821"/>
              <a:gd name="connsiteX20" fmla="*/ 3895576 w 11356551"/>
              <a:gd name="connsiteY20" fmla="*/ 3728821 h 3728821"/>
              <a:gd name="connsiteX21" fmla="*/ 3500395 w 11356551"/>
              <a:gd name="connsiteY21" fmla="*/ 3728821 h 3728821"/>
              <a:gd name="connsiteX22" fmla="*/ 1151981 w 11356551"/>
              <a:gd name="connsiteY22" fmla="*/ 3728821 h 3728821"/>
              <a:gd name="connsiteX23" fmla="*/ 0 w 11356551"/>
              <a:gd name="connsiteY23" fmla="*/ 2668691 h 372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356551" h="3728821">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1" name="Freeform 30">
            <a:extLst>
              <a:ext uri="{FF2B5EF4-FFF2-40B4-BE49-F238E27FC236}">
                <a16:creationId xmlns:a16="http://schemas.microsoft.com/office/drawing/2014/main" id="{878FBD8F-A5A5-4543-874F-059ADA077C0A}"/>
              </a:ext>
            </a:extLst>
          </p:cNvPr>
          <p:cNvSpPr/>
          <p:nvPr userDrawn="1"/>
        </p:nvSpPr>
        <p:spPr>
          <a:xfrm>
            <a:off x="-59101" y="5112067"/>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739148" y="4448190"/>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68" name="Group 67">
            <a:extLst>
              <a:ext uri="{FF2B5EF4-FFF2-40B4-BE49-F238E27FC236}">
                <a16:creationId xmlns:a16="http://schemas.microsoft.com/office/drawing/2014/main" id="{DF379896-DE07-CD40-A54B-EE1A1292ABB4}"/>
              </a:ext>
            </a:extLst>
          </p:cNvPr>
          <p:cNvGrpSpPr/>
          <p:nvPr userDrawn="1"/>
        </p:nvGrpSpPr>
        <p:grpSpPr>
          <a:xfrm>
            <a:off x="6570304" y="364051"/>
            <a:ext cx="4746350" cy="1292874"/>
            <a:chOff x="606516" y="4401391"/>
            <a:chExt cx="6216321" cy="1693284"/>
          </a:xfrm>
        </p:grpSpPr>
        <p:grpSp>
          <p:nvGrpSpPr>
            <p:cNvPr id="69" name="Graphic 2">
              <a:extLst>
                <a:ext uri="{FF2B5EF4-FFF2-40B4-BE49-F238E27FC236}">
                  <a16:creationId xmlns:a16="http://schemas.microsoft.com/office/drawing/2014/main" id="{B19D9810-DB8B-6140-B61E-242FDC1BE2C3}"/>
                </a:ext>
              </a:extLst>
            </p:cNvPr>
            <p:cNvGrpSpPr/>
            <p:nvPr/>
          </p:nvGrpSpPr>
          <p:grpSpPr>
            <a:xfrm>
              <a:off x="2615525" y="4709261"/>
              <a:ext cx="4207312" cy="1153561"/>
              <a:chOff x="2615525" y="4709261"/>
              <a:chExt cx="4207312" cy="1153561"/>
            </a:xfrm>
          </p:grpSpPr>
          <p:sp>
            <p:nvSpPr>
              <p:cNvPr id="99" name="Freeform 98">
                <a:extLst>
                  <a:ext uri="{FF2B5EF4-FFF2-40B4-BE49-F238E27FC236}">
                    <a16:creationId xmlns:a16="http://schemas.microsoft.com/office/drawing/2014/main" id="{03161BE7-EB8A-D04B-81F9-6D2DC19904D8}"/>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71FA9F80-1192-6048-9291-640080F3B54D}"/>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D3D09C00-8BA5-2947-8513-8FFB774EFA5F}"/>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02" name="Graphic 2">
                <a:extLst>
                  <a:ext uri="{FF2B5EF4-FFF2-40B4-BE49-F238E27FC236}">
                    <a16:creationId xmlns:a16="http://schemas.microsoft.com/office/drawing/2014/main" id="{1216A090-86D6-9545-B89D-00FF2B13CB84}"/>
                  </a:ext>
                </a:extLst>
              </p:cNvPr>
              <p:cNvGrpSpPr/>
              <p:nvPr/>
            </p:nvGrpSpPr>
            <p:grpSpPr>
              <a:xfrm>
                <a:off x="2615525" y="4709261"/>
                <a:ext cx="4196848" cy="677503"/>
                <a:chOff x="2615525" y="4709261"/>
                <a:chExt cx="4196848" cy="677503"/>
              </a:xfrm>
              <a:solidFill>
                <a:srgbClr val="000000"/>
              </a:solidFill>
            </p:grpSpPr>
            <p:sp>
              <p:nvSpPr>
                <p:cNvPr id="120" name="Freeform 119">
                  <a:extLst>
                    <a:ext uri="{FF2B5EF4-FFF2-40B4-BE49-F238E27FC236}">
                      <a16:creationId xmlns:a16="http://schemas.microsoft.com/office/drawing/2014/main" id="{57BB27B7-61D8-6647-AFDC-05430930BE57}"/>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668C4EEC-AAF4-0248-94CE-B272F2202FA2}"/>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6DF38EE-D012-EF4F-B7A3-C6C530A44DA9}"/>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02165BA-7C60-584E-B49F-65EDAAFDF00D}"/>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529AB120-1BF5-8843-942C-6CC6BE2FA439}"/>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EFF2B9E0-F329-FF4A-8C02-06B5551037FC}"/>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558CF210-DE09-814B-B7EB-568C04219816}"/>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A1219B62-97F9-5A4F-A787-2B1CCAF4117B}"/>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E58858B8-F8B8-1B42-A158-11ECE6DFA4E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688F2C3-6A13-2D45-BA62-3C7EE84CD75E}"/>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F4B65C9C-3A0C-4E43-8465-B95D45F73A25}"/>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03" name="Graphic 2">
                <a:extLst>
                  <a:ext uri="{FF2B5EF4-FFF2-40B4-BE49-F238E27FC236}">
                    <a16:creationId xmlns:a16="http://schemas.microsoft.com/office/drawing/2014/main" id="{E68270AD-5F3E-A74E-A83E-9467EF7AB7D3}"/>
                  </a:ext>
                </a:extLst>
              </p:cNvPr>
              <p:cNvGrpSpPr/>
              <p:nvPr/>
            </p:nvGrpSpPr>
            <p:grpSpPr>
              <a:xfrm>
                <a:off x="2629793" y="5482737"/>
                <a:ext cx="4193044" cy="380086"/>
                <a:chOff x="2629793" y="5482737"/>
                <a:chExt cx="4193044" cy="380086"/>
              </a:xfrm>
              <a:solidFill>
                <a:srgbClr val="000000"/>
              </a:solidFill>
            </p:grpSpPr>
            <p:sp>
              <p:nvSpPr>
                <p:cNvPr id="104" name="Freeform 103">
                  <a:extLst>
                    <a:ext uri="{FF2B5EF4-FFF2-40B4-BE49-F238E27FC236}">
                      <a16:creationId xmlns:a16="http://schemas.microsoft.com/office/drawing/2014/main" id="{D71112D5-D977-D14C-A142-BB51F1BEB8EE}"/>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C4D2E919-94C4-CD47-A63F-9B5B15267F7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381FEC2D-A683-AC43-BBAD-31ACF9BE764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E0014171-4DBD-BD44-8BBE-B17DC087F561}"/>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21D6A415-B5BB-ED45-9996-ADA87CDD000E}"/>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C477432A-B7C2-034D-BD50-D651C1DAB21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459B85B-974A-D54D-8E79-4A13871E8F1A}"/>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BB6EBC9D-B5CF-F842-977A-0F5AF629B266}"/>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5AB50D4B-9EAC-C84D-A1B3-0BA3E69A1EA1}"/>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D001AC8-9850-1E45-ACB2-B05C3324E267}"/>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8CBD89E0-BD39-CA4E-9156-2B57A0BCDB12}"/>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8CB55ED1-0FA2-9E4C-B492-2BD384879821}"/>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7E1A2B1C-9159-DC49-BA70-8EDE40077C0A}"/>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23D78EB-DDB1-5642-99F6-0E2F368CE511}"/>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AB288D9-857F-2148-ABCE-7DAA8C6EDF63}"/>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86B75261-192C-1E45-85C5-8E0ACEB4FDAF}"/>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70" name="Graphic 2">
              <a:extLst>
                <a:ext uri="{FF2B5EF4-FFF2-40B4-BE49-F238E27FC236}">
                  <a16:creationId xmlns:a16="http://schemas.microsoft.com/office/drawing/2014/main" id="{15FE7EA4-C430-0D4D-84C1-3CC7E27C0AB3}"/>
                </a:ext>
              </a:extLst>
            </p:cNvPr>
            <p:cNvGrpSpPr/>
            <p:nvPr/>
          </p:nvGrpSpPr>
          <p:grpSpPr>
            <a:xfrm>
              <a:off x="606516" y="4401391"/>
              <a:ext cx="1666563" cy="1693284"/>
              <a:chOff x="606516" y="4401391"/>
              <a:chExt cx="1666563" cy="1693284"/>
            </a:xfrm>
          </p:grpSpPr>
          <p:grpSp>
            <p:nvGrpSpPr>
              <p:cNvPr id="71" name="Graphic 2">
                <a:extLst>
                  <a:ext uri="{FF2B5EF4-FFF2-40B4-BE49-F238E27FC236}">
                    <a16:creationId xmlns:a16="http://schemas.microsoft.com/office/drawing/2014/main" id="{FB51A6A2-6E23-B24B-BE3A-5C562192A902}"/>
                  </a:ext>
                </a:extLst>
              </p:cNvPr>
              <p:cNvGrpSpPr/>
              <p:nvPr/>
            </p:nvGrpSpPr>
            <p:grpSpPr>
              <a:xfrm>
                <a:off x="606516" y="4401391"/>
                <a:ext cx="1666563" cy="1693284"/>
                <a:chOff x="606516" y="4401391"/>
                <a:chExt cx="1666563" cy="1693284"/>
              </a:xfrm>
            </p:grpSpPr>
            <p:sp>
              <p:nvSpPr>
                <p:cNvPr id="97" name="Freeform 96">
                  <a:extLst>
                    <a:ext uri="{FF2B5EF4-FFF2-40B4-BE49-F238E27FC236}">
                      <a16:creationId xmlns:a16="http://schemas.microsoft.com/office/drawing/2014/main" id="{C8A73FE5-54A5-0044-843C-BE1D579F62FC}"/>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17B95556-58D3-C646-940A-E5C2B3E5ED2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72" name="Graphic 2">
                <a:extLst>
                  <a:ext uri="{FF2B5EF4-FFF2-40B4-BE49-F238E27FC236}">
                    <a16:creationId xmlns:a16="http://schemas.microsoft.com/office/drawing/2014/main" id="{C4CA668A-3F01-3E43-A808-024BA189FBE9}"/>
                  </a:ext>
                </a:extLst>
              </p:cNvPr>
              <p:cNvGrpSpPr/>
              <p:nvPr/>
            </p:nvGrpSpPr>
            <p:grpSpPr>
              <a:xfrm>
                <a:off x="879521" y="4954417"/>
                <a:ext cx="306297" cy="518817"/>
                <a:chOff x="879521" y="4954417"/>
                <a:chExt cx="306297" cy="518817"/>
              </a:xfrm>
              <a:solidFill>
                <a:srgbClr val="F1A0C2"/>
              </a:solidFill>
            </p:grpSpPr>
            <p:sp>
              <p:nvSpPr>
                <p:cNvPr id="92" name="Freeform 91">
                  <a:extLst>
                    <a:ext uri="{FF2B5EF4-FFF2-40B4-BE49-F238E27FC236}">
                      <a16:creationId xmlns:a16="http://schemas.microsoft.com/office/drawing/2014/main" id="{5FCB7D0F-B8E5-C245-A543-008FC778E79C}"/>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2ACA5265-0C68-E344-AC77-3B6E37CE268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F722FBD2-2E21-204E-9583-4506FF1CB88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91E4348C-D4FA-2B49-B35E-56FDC11F45A4}"/>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092C37A4-5C17-AA4A-94F5-51222FD0223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3" name="Graphic 2">
                <a:extLst>
                  <a:ext uri="{FF2B5EF4-FFF2-40B4-BE49-F238E27FC236}">
                    <a16:creationId xmlns:a16="http://schemas.microsoft.com/office/drawing/2014/main" id="{1F2416C2-F242-5C4C-8FED-28B187B4B81E}"/>
                  </a:ext>
                </a:extLst>
              </p:cNvPr>
              <p:cNvGrpSpPr/>
              <p:nvPr/>
            </p:nvGrpSpPr>
            <p:grpSpPr>
              <a:xfrm>
                <a:off x="1305674" y="4681705"/>
                <a:ext cx="305346" cy="518817"/>
                <a:chOff x="1305674" y="4681705"/>
                <a:chExt cx="305346" cy="518817"/>
              </a:xfrm>
              <a:solidFill>
                <a:srgbClr val="F1A0C2"/>
              </a:solidFill>
            </p:grpSpPr>
            <p:sp>
              <p:nvSpPr>
                <p:cNvPr id="87" name="Freeform 86">
                  <a:extLst>
                    <a:ext uri="{FF2B5EF4-FFF2-40B4-BE49-F238E27FC236}">
                      <a16:creationId xmlns:a16="http://schemas.microsoft.com/office/drawing/2014/main" id="{2C68CF0D-96DB-B34B-9163-9010A93CF1A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2EA2B0A3-CF2B-734B-B413-C7A926BD716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11C1A64E-84C6-F54C-A72C-442B0C98697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97E7DBFC-34B1-C14A-A2A1-C3BAE80F740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9A6A41DA-DE55-C948-A1FB-718A5EFCC60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4" name="Graphic 2">
                <a:extLst>
                  <a:ext uri="{FF2B5EF4-FFF2-40B4-BE49-F238E27FC236}">
                    <a16:creationId xmlns:a16="http://schemas.microsoft.com/office/drawing/2014/main" id="{88D5F5C3-F694-5946-A546-E21A55368758}"/>
                  </a:ext>
                </a:extLst>
              </p:cNvPr>
              <p:cNvGrpSpPr/>
              <p:nvPr/>
            </p:nvGrpSpPr>
            <p:grpSpPr>
              <a:xfrm>
                <a:off x="1725169" y="4951566"/>
                <a:ext cx="306297" cy="518817"/>
                <a:chOff x="1725169" y="4951566"/>
                <a:chExt cx="306297" cy="518817"/>
              </a:xfrm>
              <a:solidFill>
                <a:srgbClr val="F1A0C2"/>
              </a:solidFill>
            </p:grpSpPr>
            <p:sp>
              <p:nvSpPr>
                <p:cNvPr id="82" name="Freeform 81">
                  <a:extLst>
                    <a:ext uri="{FF2B5EF4-FFF2-40B4-BE49-F238E27FC236}">
                      <a16:creationId xmlns:a16="http://schemas.microsoft.com/office/drawing/2014/main" id="{E8E83C71-5EA7-2449-9107-2D2A05ACE05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0F611C4D-8446-F84E-AA16-F6DEF03BD3FC}"/>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FC08F099-3FC8-5644-962E-F4BABE44187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F37F383-66C9-D54B-B41F-4D2A89C8B8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EF87BC40-2763-D444-B048-47D079AC561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75" name="Graphic 2">
                <a:extLst>
                  <a:ext uri="{FF2B5EF4-FFF2-40B4-BE49-F238E27FC236}">
                    <a16:creationId xmlns:a16="http://schemas.microsoft.com/office/drawing/2014/main" id="{F97AF121-7836-AD40-BCB2-FBAEF73C59AB}"/>
                  </a:ext>
                </a:extLst>
              </p:cNvPr>
              <p:cNvGrpSpPr/>
              <p:nvPr/>
            </p:nvGrpSpPr>
            <p:grpSpPr>
              <a:xfrm>
                <a:off x="690225" y="4499263"/>
                <a:ext cx="1499146" cy="1498490"/>
                <a:chOff x="690225" y="4499263"/>
                <a:chExt cx="1499146" cy="1498490"/>
              </a:xfrm>
              <a:solidFill>
                <a:srgbClr val="000000"/>
              </a:solidFill>
            </p:grpSpPr>
            <p:grpSp>
              <p:nvGrpSpPr>
                <p:cNvPr id="76" name="Graphic 2">
                  <a:extLst>
                    <a:ext uri="{FF2B5EF4-FFF2-40B4-BE49-F238E27FC236}">
                      <a16:creationId xmlns:a16="http://schemas.microsoft.com/office/drawing/2014/main" id="{32905275-1B3A-A744-A998-6214AD001532}"/>
                    </a:ext>
                  </a:extLst>
                </p:cNvPr>
                <p:cNvGrpSpPr/>
                <p:nvPr/>
              </p:nvGrpSpPr>
              <p:grpSpPr>
                <a:xfrm>
                  <a:off x="690225" y="4499263"/>
                  <a:ext cx="1499146" cy="1498490"/>
                  <a:chOff x="690225" y="4499263"/>
                  <a:chExt cx="1499146" cy="1498490"/>
                </a:xfrm>
                <a:solidFill>
                  <a:srgbClr val="000000"/>
                </a:solidFill>
              </p:grpSpPr>
              <p:sp>
                <p:nvSpPr>
                  <p:cNvPr id="80" name="Freeform 79">
                    <a:extLst>
                      <a:ext uri="{FF2B5EF4-FFF2-40B4-BE49-F238E27FC236}">
                        <a16:creationId xmlns:a16="http://schemas.microsoft.com/office/drawing/2014/main" id="{44603E32-5762-CE4E-B89F-D951DEEE9AA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76E37D24-7C74-8F45-8721-E68F48399FF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77" name="Freeform 76">
                  <a:extLst>
                    <a:ext uri="{FF2B5EF4-FFF2-40B4-BE49-F238E27FC236}">
                      <a16:creationId xmlns:a16="http://schemas.microsoft.com/office/drawing/2014/main" id="{D0866BF0-D48A-EF47-B113-C1258A00C73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D9D9933-6326-0C47-ACF8-BFEA439DF0E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D4F1F5A7-8413-FC41-BA3D-E64661182D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983112" y="4039100"/>
            <a:ext cx="3195486" cy="731140"/>
          </a:xfrm>
          <a:prstGeom prst="rect">
            <a:avLst/>
          </a:prstGeom>
        </p:spPr>
        <p:txBody>
          <a:bodyPr anchor="ctr">
            <a:normAutofit/>
          </a:bodyPr>
          <a:lstStyle>
            <a:lvl1pPr marL="0" indent="0" algn="l">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983112" y="3229524"/>
            <a:ext cx="3195485" cy="837258"/>
          </a:xfrm>
          <a:prstGeom prst="rect">
            <a:avLst/>
          </a:prstGeom>
        </p:spPr>
        <p:txBody>
          <a:bodyPr anchor="ctr">
            <a:normAutofit/>
          </a:bodyPr>
          <a:lstStyle>
            <a:lvl1pPr marL="0" indent="0" algn="l">
              <a:buNone/>
              <a:defRPr sz="5000" baseline="0">
                <a:solidFill>
                  <a:srgbClr val="000000"/>
                </a:solidFill>
                <a:latin typeface="+mn-lt"/>
              </a:defRPr>
            </a:lvl1pPr>
          </a:lstStyle>
          <a:p>
            <a:pPr lvl="0"/>
            <a:r>
              <a:rPr lang="en-US" dirty="0"/>
              <a:t>Thank You</a:t>
            </a:r>
          </a:p>
        </p:txBody>
      </p:sp>
      <p:pic>
        <p:nvPicPr>
          <p:cNvPr id="2" name="Picture 1">
            <a:extLst>
              <a:ext uri="{FF2B5EF4-FFF2-40B4-BE49-F238E27FC236}">
                <a16:creationId xmlns:a16="http://schemas.microsoft.com/office/drawing/2014/main" id="{7C6F8059-D144-4775-FA1B-E964B1FD7F5C}"/>
              </a:ext>
            </a:extLst>
          </p:cNvPr>
          <p:cNvPicPr>
            <a:picLocks noChangeAspect="1"/>
          </p:cNvPicPr>
          <p:nvPr userDrawn="1"/>
        </p:nvPicPr>
        <p:blipFill>
          <a:blip r:embed="rId2"/>
          <a:stretch>
            <a:fillRect/>
          </a:stretch>
        </p:blipFill>
        <p:spPr>
          <a:xfrm>
            <a:off x="983112" y="6013623"/>
            <a:ext cx="2136485" cy="434245"/>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441941"/>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992410" y="99684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827707" y="99684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marL="0" indent="0">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6014113" y="1911836"/>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849410" y="1911836"/>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6020692" y="282682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855989" y="282682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6042395" y="374181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877692" y="374181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6020692" y="465679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855989" y="465679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6020692" y="4510828"/>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992410" y="3621530"/>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992410" y="2740739"/>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992410" y="1761936"/>
            <a:ext cx="5580042"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 name="Text Placeholder 25">
            <a:extLst>
              <a:ext uri="{FF2B5EF4-FFF2-40B4-BE49-F238E27FC236}">
                <a16:creationId xmlns:a16="http://schemas.microsoft.com/office/drawing/2014/main" id="{9F31686E-50B2-359F-B51A-54363BD9F8BE}"/>
              </a:ext>
            </a:extLst>
          </p:cNvPr>
          <p:cNvSpPr>
            <a:spLocks noGrp="1"/>
          </p:cNvSpPr>
          <p:nvPr>
            <p:ph type="body" sz="quarter" idx="37" hasCustomPrompt="1"/>
          </p:nvPr>
        </p:nvSpPr>
        <p:spPr>
          <a:xfrm>
            <a:off x="6021047" y="560651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 name="Text Placeholder 25">
            <a:extLst>
              <a:ext uri="{FF2B5EF4-FFF2-40B4-BE49-F238E27FC236}">
                <a16:creationId xmlns:a16="http://schemas.microsoft.com/office/drawing/2014/main" id="{7630DBAB-0A41-7043-7DF7-76F3BF1D34B4}"/>
              </a:ext>
            </a:extLst>
          </p:cNvPr>
          <p:cNvSpPr>
            <a:spLocks noGrp="1"/>
          </p:cNvSpPr>
          <p:nvPr>
            <p:ph type="body" sz="quarter" idx="38" hasCustomPrompt="1"/>
          </p:nvPr>
        </p:nvSpPr>
        <p:spPr>
          <a:xfrm>
            <a:off x="6856344" y="560651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xxx</a:t>
            </a:r>
          </a:p>
        </p:txBody>
      </p:sp>
      <p:cxnSp>
        <p:nvCxnSpPr>
          <p:cNvPr id="4" name="Straight Connector 3">
            <a:extLst>
              <a:ext uri="{FF2B5EF4-FFF2-40B4-BE49-F238E27FC236}">
                <a16:creationId xmlns:a16="http://schemas.microsoft.com/office/drawing/2014/main" id="{3CECD775-8A5A-78C9-9481-DCC0ED2759D4}"/>
              </a:ext>
            </a:extLst>
          </p:cNvPr>
          <p:cNvCxnSpPr>
            <a:cxnSpLocks/>
          </p:cNvCxnSpPr>
          <p:nvPr userDrawn="1"/>
        </p:nvCxnSpPr>
        <p:spPr>
          <a:xfrm flipH="1">
            <a:off x="6021047" y="5460547"/>
            <a:ext cx="5551760"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1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 point number graph with icons " userDrawn="1">
  <p:cSld name="4 point number graph with icons ">
    <p:spTree>
      <p:nvGrpSpPr>
        <p:cNvPr id="1" name="Shape 28"/>
        <p:cNvGrpSpPr/>
        <p:nvPr/>
      </p:nvGrpSpPr>
      <p:grpSpPr>
        <a:xfrm>
          <a:off x="0" y="0"/>
          <a:ext cx="0" cy="0"/>
          <a:chOff x="0" y="0"/>
          <a:chExt cx="0" cy="0"/>
        </a:xfrm>
      </p:grpSpPr>
      <p:sp>
        <p:nvSpPr>
          <p:cNvPr id="29" name="Google Shape;29;p39"/>
          <p:cNvSpPr/>
          <p:nvPr/>
        </p:nvSpPr>
        <p:spPr>
          <a:xfrm>
            <a:off x="495393" y="1126972"/>
            <a:ext cx="2948198" cy="45719"/>
          </a:xfrm>
          <a:prstGeom prst="rect">
            <a:avLst/>
          </a:prstGeom>
          <a:solidFill>
            <a:srgbClr val="000000"/>
          </a:solidFill>
          <a:ln w="19050">
            <a:solidFill>
              <a:srgbClr val="000000"/>
            </a:solid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Montserrat Light"/>
              <a:ea typeface="Montserrat Light"/>
              <a:cs typeface="Montserrat Light"/>
              <a:sym typeface="Montserrat Light"/>
            </a:endParaRPr>
          </a:p>
        </p:txBody>
      </p:sp>
      <p:sp>
        <p:nvSpPr>
          <p:cNvPr id="30" name="Google Shape;30;p39"/>
          <p:cNvSpPr txBox="1">
            <a:spLocks noGrp="1"/>
          </p:cNvSpPr>
          <p:nvPr>
            <p:ph type="body" idx="1"/>
          </p:nvPr>
        </p:nvSpPr>
        <p:spPr>
          <a:xfrm>
            <a:off x="411246" y="429619"/>
            <a:ext cx="4308887" cy="582221"/>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3600"/>
              <a:buFont typeface="Arial"/>
              <a:buNone/>
              <a:defRPr sz="3600" b="0" i="0" u="none" strike="noStrike" cap="none">
                <a:solidFill>
                  <a:srgbClr val="012842"/>
                </a:solidFill>
                <a:latin typeface="Calibri"/>
                <a:ea typeface="Calibri"/>
                <a:cs typeface="Calibri"/>
                <a:sym typeface="Calibri"/>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1" name="Google Shape;31;p39"/>
          <p:cNvSpPr/>
          <p:nvPr/>
        </p:nvSpPr>
        <p:spPr>
          <a:xfrm>
            <a:off x="1719186" y="2110577"/>
            <a:ext cx="2872702" cy="3460628"/>
          </a:xfrm>
          <a:custGeom>
            <a:avLst/>
            <a:gdLst/>
            <a:ahLst/>
            <a:cxnLst/>
            <a:rect l="l" t="t" r="r" b="b"/>
            <a:pathLst>
              <a:path w="2664102" h="3460628" extrusionOk="0">
                <a:moveTo>
                  <a:pt x="1002960" y="0"/>
                </a:moveTo>
                <a:cubicBezTo>
                  <a:pt x="1265606" y="0"/>
                  <a:pt x="1490956" y="159688"/>
                  <a:pt x="1587215" y="387270"/>
                </a:cubicBezTo>
                <a:lnTo>
                  <a:pt x="1613792" y="472887"/>
                </a:lnTo>
                <a:lnTo>
                  <a:pt x="1728162" y="502295"/>
                </a:lnTo>
                <a:cubicBezTo>
                  <a:pt x="2270398" y="670948"/>
                  <a:pt x="2664102" y="1176726"/>
                  <a:pt x="2664102" y="1774459"/>
                </a:cubicBezTo>
                <a:cubicBezTo>
                  <a:pt x="2664102" y="2188274"/>
                  <a:pt x="2475404" y="2558017"/>
                  <a:pt x="2179359" y="2802334"/>
                </a:cubicBezTo>
                <a:lnTo>
                  <a:pt x="2169170" y="2809954"/>
                </a:lnTo>
                <a:lnTo>
                  <a:pt x="2190659" y="2849544"/>
                </a:lnTo>
                <a:cubicBezTo>
                  <a:pt x="2212918" y="2902169"/>
                  <a:pt x="2225226" y="2960027"/>
                  <a:pt x="2225226" y="3020760"/>
                </a:cubicBezTo>
                <a:cubicBezTo>
                  <a:pt x="2225226" y="3263692"/>
                  <a:pt x="2028290" y="3460628"/>
                  <a:pt x="1785358" y="3460628"/>
                </a:cubicBezTo>
                <a:cubicBezTo>
                  <a:pt x="1572793" y="3460628"/>
                  <a:pt x="1395443" y="3309849"/>
                  <a:pt x="1354427" y="3109409"/>
                </a:cubicBezTo>
                <a:lnTo>
                  <a:pt x="1354023" y="310540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7903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 name="Google Shape;32;p39"/>
          <p:cNvSpPr/>
          <p:nvPr/>
        </p:nvSpPr>
        <p:spPr>
          <a:xfrm>
            <a:off x="4591578" y="2104350"/>
            <a:ext cx="28727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4624" y="2770284"/>
                </a:lnTo>
                <a:lnTo>
                  <a:pt x="2218372" y="2774826"/>
                </a:lnTo>
                <a:cubicBezTo>
                  <a:pt x="2265800" y="2845029"/>
                  <a:pt x="2293494" y="2929661"/>
                  <a:pt x="2293494" y="3020760"/>
                </a:cubicBezTo>
                <a:cubicBezTo>
                  <a:pt x="2293494" y="3263692"/>
                  <a:pt x="2096558" y="3460628"/>
                  <a:pt x="1853626" y="3460628"/>
                </a:cubicBezTo>
                <a:cubicBezTo>
                  <a:pt x="1641061" y="3460628"/>
                  <a:pt x="1463711" y="3309849"/>
                  <a:pt x="1422695" y="3109409"/>
                </a:cubicBezTo>
                <a:lnTo>
                  <a:pt x="1421945" y="3101971"/>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B2DDD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 name="Google Shape;33;p39"/>
          <p:cNvSpPr/>
          <p:nvPr/>
        </p:nvSpPr>
        <p:spPr>
          <a:xfrm>
            <a:off x="7464280" y="2104350"/>
            <a:ext cx="2872702" cy="3460628"/>
          </a:xfrm>
          <a:custGeom>
            <a:avLst/>
            <a:gdLst/>
            <a:ahLst/>
            <a:cxnLst/>
            <a:rect l="l" t="t" r="r" b="b"/>
            <a:pathLst>
              <a:path w="2664102" h="3460628" extrusionOk="0">
                <a:moveTo>
                  <a:pt x="1002960" y="0"/>
                </a:moveTo>
                <a:cubicBezTo>
                  <a:pt x="1265607" y="0"/>
                  <a:pt x="1490956" y="159688"/>
                  <a:pt x="1587215" y="387270"/>
                </a:cubicBezTo>
                <a:lnTo>
                  <a:pt x="1613792" y="472887"/>
                </a:lnTo>
                <a:lnTo>
                  <a:pt x="1728162" y="502295"/>
                </a:lnTo>
                <a:cubicBezTo>
                  <a:pt x="2270398" y="670948"/>
                  <a:pt x="2664102" y="1176726"/>
                  <a:pt x="2664102" y="1774459"/>
                </a:cubicBezTo>
                <a:cubicBezTo>
                  <a:pt x="2664102" y="2142295"/>
                  <a:pt x="2515007" y="2475307"/>
                  <a:pt x="2273953" y="2716361"/>
                </a:cubicBezTo>
                <a:lnTo>
                  <a:pt x="2215613" y="2769384"/>
                </a:lnTo>
                <a:lnTo>
                  <a:pt x="2220103" y="2774826"/>
                </a:lnTo>
                <a:cubicBezTo>
                  <a:pt x="2267532" y="2845029"/>
                  <a:pt x="2295226" y="2929661"/>
                  <a:pt x="2295226" y="3020760"/>
                </a:cubicBezTo>
                <a:cubicBezTo>
                  <a:pt x="2295226" y="3263692"/>
                  <a:pt x="2098290" y="3460628"/>
                  <a:pt x="1855358" y="3460628"/>
                </a:cubicBezTo>
                <a:cubicBezTo>
                  <a:pt x="1642793" y="3460628"/>
                  <a:pt x="1465443" y="3309849"/>
                  <a:pt x="1424427" y="3109409"/>
                </a:cubicBezTo>
                <a:lnTo>
                  <a:pt x="1423668" y="3101884"/>
                </a:lnTo>
                <a:lnTo>
                  <a:pt x="1332051" y="3106510"/>
                </a:lnTo>
                <a:cubicBezTo>
                  <a:pt x="596380" y="3106510"/>
                  <a:pt x="0" y="2510130"/>
                  <a:pt x="0" y="1774459"/>
                </a:cubicBezTo>
                <a:cubicBezTo>
                  <a:pt x="0" y="1406624"/>
                  <a:pt x="149095" y="1073611"/>
                  <a:pt x="390149" y="832557"/>
                </a:cubicBezTo>
                <a:lnTo>
                  <a:pt x="400718" y="822951"/>
                </a:lnTo>
                <a:lnTo>
                  <a:pt x="381759" y="761874"/>
                </a:lnTo>
                <a:cubicBezTo>
                  <a:pt x="373312" y="720597"/>
                  <a:pt x="368876" y="677859"/>
                  <a:pt x="368876" y="634084"/>
                </a:cubicBezTo>
                <a:cubicBezTo>
                  <a:pt x="368876" y="283889"/>
                  <a:pt x="652765" y="0"/>
                  <a:pt x="1002960" y="0"/>
                </a:cubicBezTo>
                <a:close/>
              </a:path>
            </a:pathLst>
          </a:custGeom>
          <a:solidFill>
            <a:srgbClr val="F1A0C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 name="Google Shape;35;p39"/>
          <p:cNvSpPr txBox="1">
            <a:spLocks noGrp="1"/>
          </p:cNvSpPr>
          <p:nvPr>
            <p:ph type="body" idx="2"/>
          </p:nvPr>
        </p:nvSpPr>
        <p:spPr>
          <a:xfrm>
            <a:off x="1921182" y="3547758"/>
            <a:ext cx="22571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6" name="Google Shape;36;p39"/>
          <p:cNvSpPr txBox="1">
            <a:spLocks noGrp="1"/>
          </p:cNvSpPr>
          <p:nvPr>
            <p:ph type="body" idx="3"/>
          </p:nvPr>
        </p:nvSpPr>
        <p:spPr>
          <a:xfrm>
            <a:off x="4829575" y="3522733"/>
            <a:ext cx="22571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7" name="Google Shape;37;p39"/>
          <p:cNvSpPr txBox="1">
            <a:spLocks noGrp="1"/>
          </p:cNvSpPr>
          <p:nvPr>
            <p:ph type="body" idx="4"/>
          </p:nvPr>
        </p:nvSpPr>
        <p:spPr>
          <a:xfrm>
            <a:off x="7655245" y="3530127"/>
            <a:ext cx="2257128" cy="120208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1400"/>
              <a:buFont typeface="Arial"/>
              <a:buNone/>
              <a:defRPr sz="1400" b="0" i="0" u="none" strike="noStrike" cap="none">
                <a:solidFill>
                  <a:srgbClr val="012842"/>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9" name="Google Shape;39;p39"/>
          <p:cNvSpPr/>
          <p:nvPr/>
        </p:nvSpPr>
        <p:spPr>
          <a:xfrm>
            <a:off x="2191311" y="2198867"/>
            <a:ext cx="113724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 name="Google Shape;40;p39"/>
          <p:cNvSpPr/>
          <p:nvPr/>
        </p:nvSpPr>
        <p:spPr>
          <a:xfrm>
            <a:off x="5067208" y="2211104"/>
            <a:ext cx="1137240" cy="105466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637A8D"/>
              </a:solidFill>
              <a:latin typeface="Arial"/>
              <a:ea typeface="Arial"/>
              <a:cs typeface="Arial"/>
              <a:sym typeface="Arial"/>
            </a:endParaRPr>
          </a:p>
        </p:txBody>
      </p:sp>
      <p:sp>
        <p:nvSpPr>
          <p:cNvPr id="41" name="Google Shape;41;p39"/>
          <p:cNvSpPr/>
          <p:nvPr/>
        </p:nvSpPr>
        <p:spPr>
          <a:xfrm>
            <a:off x="7932846" y="2214029"/>
            <a:ext cx="1137240" cy="105466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 name="Google Shape;43;p39"/>
          <p:cNvSpPr txBox="1">
            <a:spLocks noGrp="1"/>
          </p:cNvSpPr>
          <p:nvPr>
            <p:ph type="body" idx="6"/>
          </p:nvPr>
        </p:nvSpPr>
        <p:spPr>
          <a:xfrm>
            <a:off x="2377238" y="2358798"/>
            <a:ext cx="749688"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44" name="Google Shape;44;p39"/>
          <p:cNvSpPr txBox="1">
            <a:spLocks noGrp="1"/>
          </p:cNvSpPr>
          <p:nvPr>
            <p:ph type="body" idx="7"/>
          </p:nvPr>
        </p:nvSpPr>
        <p:spPr>
          <a:xfrm>
            <a:off x="5271011" y="2355167"/>
            <a:ext cx="749688"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5" name="Google Shape;45;p39"/>
          <p:cNvSpPr txBox="1">
            <a:spLocks noGrp="1"/>
          </p:cNvSpPr>
          <p:nvPr>
            <p:ph type="body" idx="8"/>
          </p:nvPr>
        </p:nvSpPr>
        <p:spPr>
          <a:xfrm>
            <a:off x="8115268" y="2371451"/>
            <a:ext cx="749688" cy="73479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000000"/>
              </a:buClr>
              <a:buSzPts val="4800"/>
              <a:buFont typeface="Arial"/>
              <a:buNone/>
              <a:defRPr sz="4800" b="1" i="0" u="none" strike="noStrike" cap="none">
                <a:solidFill>
                  <a:srgbClr val="637A8D"/>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100000"/>
              </a:lnSpc>
              <a:spcBef>
                <a:spcPts val="0"/>
              </a:spcBef>
              <a:spcAft>
                <a:spcPts val="0"/>
              </a:spcAft>
              <a:buClr>
                <a:srgbClr val="000000"/>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3" name="Picture 2">
            <a:extLst>
              <a:ext uri="{FF2B5EF4-FFF2-40B4-BE49-F238E27FC236}">
                <a16:creationId xmlns:a16="http://schemas.microsoft.com/office/drawing/2014/main" id="{C7C83C13-5E48-6A69-7139-4595FFFE68A0}"/>
              </a:ext>
            </a:extLst>
          </p:cNvPr>
          <p:cNvPicPr>
            <a:picLocks noChangeAspect="1"/>
          </p:cNvPicPr>
          <p:nvPr userDrawn="1"/>
        </p:nvPicPr>
        <p:blipFill>
          <a:blip r:embed="rId2"/>
          <a:stretch>
            <a:fillRect/>
          </a:stretch>
        </p:blipFill>
        <p:spPr>
          <a:xfrm>
            <a:off x="10135155" y="253301"/>
            <a:ext cx="1314300" cy="1403911"/>
          </a:xfrm>
          <a:prstGeom prst="rect">
            <a:avLst/>
          </a:prstGeom>
        </p:spPr>
      </p:pic>
    </p:spTree>
    <p:extLst>
      <p:ext uri="{BB962C8B-B14F-4D97-AF65-F5344CB8AC3E}">
        <p14:creationId xmlns:p14="http://schemas.microsoft.com/office/powerpoint/2010/main" val="253995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1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3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4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5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3819861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photos x 3 with header - Purple">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7CF830-4631-094A-A527-764FA69605F1}"/>
              </a:ext>
            </a:extLst>
          </p:cNvPr>
          <p:cNvSpPr/>
          <p:nvPr userDrawn="1"/>
        </p:nvSpPr>
        <p:spPr>
          <a:xfrm>
            <a:off x="-20702" y="1530030"/>
            <a:ext cx="12191993" cy="5431315"/>
          </a:xfrm>
          <a:prstGeom prst="rect">
            <a:avLst/>
          </a:prstGeom>
          <a:solidFill>
            <a:srgbClr val="B2DE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Placeholder 23">
            <a:extLst>
              <a:ext uri="{FF2B5EF4-FFF2-40B4-BE49-F238E27FC236}">
                <a16:creationId xmlns:a16="http://schemas.microsoft.com/office/drawing/2014/main" id="{1A7F2C33-67CF-E64B-9EAA-3EBA09E53F54}"/>
              </a:ext>
            </a:extLst>
          </p:cNvPr>
          <p:cNvSpPr>
            <a:spLocks noGrp="1"/>
          </p:cNvSpPr>
          <p:nvPr>
            <p:ph type="body" sz="quarter" idx="28" hasCustomPrompt="1"/>
          </p:nvPr>
        </p:nvSpPr>
        <p:spPr>
          <a:xfrm>
            <a:off x="447065" y="309491"/>
            <a:ext cx="11097969" cy="1210837"/>
          </a:xfrm>
          <a:noFill/>
        </p:spPr>
        <p:txBody>
          <a:bodyPr>
            <a:normAutofit/>
          </a:bodyPr>
          <a:lstStyle>
            <a:lvl1pPr marL="0" indent="0" algn="ctr">
              <a:buNone/>
              <a:defRPr sz="3600" b="0">
                <a:solidFill>
                  <a:srgbClr val="000000"/>
                </a:solidFill>
                <a:latin typeface="+mn-lt"/>
              </a:defRPr>
            </a:lvl1pPr>
          </a:lstStyle>
          <a:p>
            <a:pPr lvl="0"/>
            <a:r>
              <a:rPr lang="en-US" dirty="0"/>
              <a:t>Meet Our Team</a:t>
            </a:r>
          </a:p>
        </p:txBody>
      </p:sp>
      <p:sp>
        <p:nvSpPr>
          <p:cNvPr id="17" name="Text Placeholder 17">
            <a:extLst>
              <a:ext uri="{FF2B5EF4-FFF2-40B4-BE49-F238E27FC236}">
                <a16:creationId xmlns:a16="http://schemas.microsoft.com/office/drawing/2014/main" id="{F251951A-D1DD-5D4C-941D-7B5E2F0E20A6}"/>
              </a:ext>
            </a:extLst>
          </p:cNvPr>
          <p:cNvSpPr>
            <a:spLocks noGrp="1"/>
          </p:cNvSpPr>
          <p:nvPr>
            <p:ph type="body" sz="quarter" idx="18" hasCustomPrompt="1"/>
          </p:nvPr>
        </p:nvSpPr>
        <p:spPr>
          <a:xfrm>
            <a:off x="252106"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pic>
        <p:nvPicPr>
          <p:cNvPr id="2" name="Picture 1" descr="Badge 6 outline">
            <a:extLst>
              <a:ext uri="{FF2B5EF4-FFF2-40B4-BE49-F238E27FC236}">
                <a16:creationId xmlns:a16="http://schemas.microsoft.com/office/drawing/2014/main" id="{4CC453C5-8468-4A45-A1E2-15993C944EB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52106" y="2077516"/>
            <a:ext cx="1723877" cy="1723877"/>
          </a:xfrm>
          <a:prstGeom prst="rect">
            <a:avLst/>
          </a:prstGeom>
        </p:spPr>
      </p:pic>
      <p:pic>
        <p:nvPicPr>
          <p:cNvPr id="24" name="Picture 23" descr="Badge 7 outline">
            <a:extLst>
              <a:ext uri="{FF2B5EF4-FFF2-40B4-BE49-F238E27FC236}">
                <a16:creationId xmlns:a16="http://schemas.microsoft.com/office/drawing/2014/main" id="{F52E5805-B161-D128-41D0-6EFDF789D4E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2741675" y="2081264"/>
            <a:ext cx="1723877" cy="1723877"/>
          </a:xfrm>
          <a:prstGeom prst="rect">
            <a:avLst/>
          </a:prstGeom>
        </p:spPr>
      </p:pic>
      <p:pic>
        <p:nvPicPr>
          <p:cNvPr id="31" name="Picture 30" descr="Badge 8 outline">
            <a:extLst>
              <a:ext uri="{FF2B5EF4-FFF2-40B4-BE49-F238E27FC236}">
                <a16:creationId xmlns:a16="http://schemas.microsoft.com/office/drawing/2014/main" id="{0FC715F2-8DC2-B04B-48A0-ECAE302D2DB7}"/>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237523" y="2081191"/>
            <a:ext cx="1723877" cy="1723877"/>
          </a:xfrm>
          <a:prstGeom prst="rect">
            <a:avLst/>
          </a:prstGeom>
        </p:spPr>
      </p:pic>
      <p:pic>
        <p:nvPicPr>
          <p:cNvPr id="36" name="Picture 35" descr="Badge 9 outline">
            <a:extLst>
              <a:ext uri="{FF2B5EF4-FFF2-40B4-BE49-F238E27FC236}">
                <a16:creationId xmlns:a16="http://schemas.microsoft.com/office/drawing/2014/main" id="{89DC3518-4931-FEEB-551A-2006B202567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7726448" y="2081264"/>
            <a:ext cx="1723877" cy="1723877"/>
          </a:xfrm>
          <a:prstGeom prst="rect">
            <a:avLst/>
          </a:prstGeom>
        </p:spPr>
      </p:pic>
      <p:pic>
        <p:nvPicPr>
          <p:cNvPr id="37" name="Picture 36" descr="Badge 10 outline">
            <a:extLst>
              <a:ext uri="{FF2B5EF4-FFF2-40B4-BE49-F238E27FC236}">
                <a16:creationId xmlns:a16="http://schemas.microsoft.com/office/drawing/2014/main" id="{F0C5C88E-7F32-1149-A334-464E0AC987D8}"/>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0215373" y="2077517"/>
            <a:ext cx="1723877" cy="1723877"/>
          </a:xfrm>
          <a:prstGeom prst="rect">
            <a:avLst/>
          </a:prstGeom>
        </p:spPr>
      </p:pic>
      <p:sp>
        <p:nvSpPr>
          <p:cNvPr id="38" name="Text Placeholder 17">
            <a:extLst>
              <a:ext uri="{FF2B5EF4-FFF2-40B4-BE49-F238E27FC236}">
                <a16:creationId xmlns:a16="http://schemas.microsoft.com/office/drawing/2014/main" id="{E1ED23FC-A194-4ED2-7A0A-97A4EC4C8B4C}"/>
              </a:ext>
            </a:extLst>
          </p:cNvPr>
          <p:cNvSpPr>
            <a:spLocks noGrp="1"/>
          </p:cNvSpPr>
          <p:nvPr>
            <p:ph type="body" sz="quarter" idx="29" hasCustomPrompt="1"/>
          </p:nvPr>
        </p:nvSpPr>
        <p:spPr>
          <a:xfrm>
            <a:off x="2730813"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9" name="Text Placeholder 17">
            <a:extLst>
              <a:ext uri="{FF2B5EF4-FFF2-40B4-BE49-F238E27FC236}">
                <a16:creationId xmlns:a16="http://schemas.microsoft.com/office/drawing/2014/main" id="{B618C271-E0CD-A44A-60EB-538D2B20B65E}"/>
              </a:ext>
            </a:extLst>
          </p:cNvPr>
          <p:cNvSpPr>
            <a:spLocks noGrp="1"/>
          </p:cNvSpPr>
          <p:nvPr>
            <p:ph type="body" sz="quarter" idx="30" hasCustomPrompt="1"/>
          </p:nvPr>
        </p:nvSpPr>
        <p:spPr>
          <a:xfrm>
            <a:off x="5257958" y="4048019"/>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0" name="Text Placeholder 17">
            <a:extLst>
              <a:ext uri="{FF2B5EF4-FFF2-40B4-BE49-F238E27FC236}">
                <a16:creationId xmlns:a16="http://schemas.microsoft.com/office/drawing/2014/main" id="{F4CE98EC-DA8C-5B3D-2E5F-093C581590EA}"/>
              </a:ext>
            </a:extLst>
          </p:cNvPr>
          <p:cNvSpPr>
            <a:spLocks noGrp="1"/>
          </p:cNvSpPr>
          <p:nvPr>
            <p:ph type="body" sz="quarter" idx="31" hasCustomPrompt="1"/>
          </p:nvPr>
        </p:nvSpPr>
        <p:spPr>
          <a:xfrm>
            <a:off x="7736665" y="4076310"/>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1" name="Text Placeholder 17">
            <a:extLst>
              <a:ext uri="{FF2B5EF4-FFF2-40B4-BE49-F238E27FC236}">
                <a16:creationId xmlns:a16="http://schemas.microsoft.com/office/drawing/2014/main" id="{10725198-D710-40D6-0F2C-B99DBFFFBE46}"/>
              </a:ext>
            </a:extLst>
          </p:cNvPr>
          <p:cNvSpPr>
            <a:spLocks noGrp="1"/>
          </p:cNvSpPr>
          <p:nvPr>
            <p:ph type="body" sz="quarter" idx="32" hasCustomPrompt="1"/>
          </p:nvPr>
        </p:nvSpPr>
        <p:spPr>
          <a:xfrm>
            <a:off x="10215372" y="4053301"/>
            <a:ext cx="1723877" cy="2033136"/>
          </a:xfrm>
        </p:spPr>
        <p:txBody>
          <a:bodyPr/>
          <a:lstStyle>
            <a:lvl1pPr marL="0" indent="0" algn="ctr">
              <a:buNone/>
              <a:defRPr sz="2400" b="0" i="0" spc="0">
                <a:solidFill>
                  <a:srgbClr val="60220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3" name="Freeform 29">
            <a:extLst>
              <a:ext uri="{FF2B5EF4-FFF2-40B4-BE49-F238E27FC236}">
                <a16:creationId xmlns:a16="http://schemas.microsoft.com/office/drawing/2014/main" id="{879F1BAC-9E09-89BD-2BA8-8C3F09A5C151}"/>
              </a:ext>
            </a:extLst>
          </p:cNvPr>
          <p:cNvSpPr/>
          <p:nvPr userDrawn="1"/>
        </p:nvSpPr>
        <p:spPr>
          <a:xfrm>
            <a:off x="-1" y="6485249"/>
            <a:ext cx="8938727"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3175" cap="flat">
            <a:solidFill>
              <a:srgbClr val="B2DEDD"/>
            </a:solidFill>
            <a:prstDash val="solid"/>
            <a:miter/>
          </a:ln>
        </p:spPr>
        <p:txBody>
          <a:bodyPr rtlCol="0" anchor="ctr"/>
          <a:lstStyle/>
          <a:p>
            <a:endParaRPr lang="en-US"/>
          </a:p>
        </p:txBody>
      </p:sp>
    </p:spTree>
    <p:extLst>
      <p:ext uri="{BB962C8B-B14F-4D97-AF65-F5344CB8AC3E}">
        <p14:creationId xmlns:p14="http://schemas.microsoft.com/office/powerpoint/2010/main" val="8920196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B2DEDD"/>
          </a:solidFill>
          <a:ln w="24491" cap="flat">
            <a:noFill/>
            <a:prstDash val="solid"/>
            <a:miter/>
          </a:ln>
        </p:spPr>
        <p:txBody>
          <a:bodyPr wrap="square" rtlCol="0" anchor="ctr">
            <a:noAutofit/>
          </a:bodyP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grpSp>
        <p:nvGrpSpPr>
          <p:cNvPr id="12" name="Graphic 2">
            <a:extLst>
              <a:ext uri="{FF2B5EF4-FFF2-40B4-BE49-F238E27FC236}">
                <a16:creationId xmlns:a16="http://schemas.microsoft.com/office/drawing/2014/main" id="{FDE61051-A858-B246-96EF-A9C870BC59A8}"/>
              </a:ext>
            </a:extLst>
          </p:cNvPr>
          <p:cNvGrpSpPr/>
          <p:nvPr userDrawn="1"/>
        </p:nvGrpSpPr>
        <p:grpSpPr>
          <a:xfrm>
            <a:off x="661208" y="3925766"/>
            <a:ext cx="2391959" cy="2427301"/>
            <a:chOff x="690225" y="4499263"/>
            <a:chExt cx="1499146" cy="1521296"/>
          </a:xfrm>
        </p:grpSpPr>
        <p:sp>
          <p:nvSpPr>
            <p:cNvPr id="13" name="Freeform 12">
              <a:extLst>
                <a:ext uri="{FF2B5EF4-FFF2-40B4-BE49-F238E27FC236}">
                  <a16:creationId xmlns:a16="http://schemas.microsoft.com/office/drawing/2014/main" id="{AF37075F-EE53-DD43-B1A2-8080A07F424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 name="Graphic 2">
              <a:extLst>
                <a:ext uri="{FF2B5EF4-FFF2-40B4-BE49-F238E27FC236}">
                  <a16:creationId xmlns:a16="http://schemas.microsoft.com/office/drawing/2014/main" id="{3AD44D73-A4EF-E642-BF9A-BFB81FD019B2}"/>
                </a:ext>
              </a:extLst>
            </p:cNvPr>
            <p:cNvGrpSpPr/>
            <p:nvPr/>
          </p:nvGrpSpPr>
          <p:grpSpPr>
            <a:xfrm>
              <a:off x="879521" y="4954417"/>
              <a:ext cx="306297" cy="518817"/>
              <a:chOff x="879521" y="4954417"/>
              <a:chExt cx="306297" cy="518817"/>
            </a:xfrm>
            <a:solidFill>
              <a:srgbClr val="F1A0C2"/>
            </a:solidFill>
          </p:grpSpPr>
          <p:sp>
            <p:nvSpPr>
              <p:cNvPr id="39" name="Freeform 38">
                <a:extLst>
                  <a:ext uri="{FF2B5EF4-FFF2-40B4-BE49-F238E27FC236}">
                    <a16:creationId xmlns:a16="http://schemas.microsoft.com/office/drawing/2014/main" id="{53838A8B-CA4A-F345-AC4E-08DFF86E941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294E190-A5B9-D041-9215-3B30AB95AF6E}"/>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36BC3C03-77C4-3246-891A-FDBCAF6AE0E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D9D77D77-14D5-A34C-9BCC-D1E2D2312E1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13A1489B-8AC7-F246-B831-A1EFA3CF0E9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5" name="Graphic 2">
              <a:extLst>
                <a:ext uri="{FF2B5EF4-FFF2-40B4-BE49-F238E27FC236}">
                  <a16:creationId xmlns:a16="http://schemas.microsoft.com/office/drawing/2014/main" id="{EBD194C2-E4F5-2C43-9FB8-5CBE2A980A36}"/>
                </a:ext>
              </a:extLst>
            </p:cNvPr>
            <p:cNvGrpSpPr/>
            <p:nvPr/>
          </p:nvGrpSpPr>
          <p:grpSpPr>
            <a:xfrm>
              <a:off x="1305674" y="4681705"/>
              <a:ext cx="305346" cy="518817"/>
              <a:chOff x="1305674" y="4681705"/>
              <a:chExt cx="305346" cy="518817"/>
            </a:xfrm>
            <a:solidFill>
              <a:srgbClr val="F1A0C2"/>
            </a:solidFill>
          </p:grpSpPr>
          <p:sp>
            <p:nvSpPr>
              <p:cNvPr id="34" name="Freeform 33">
                <a:extLst>
                  <a:ext uri="{FF2B5EF4-FFF2-40B4-BE49-F238E27FC236}">
                    <a16:creationId xmlns:a16="http://schemas.microsoft.com/office/drawing/2014/main" id="{A6CDE80F-09B1-144B-9572-0FBE6E51DB8F}"/>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A574F6D7-EC44-E948-AE55-9E605291DFE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D77B1881-C0F4-B045-8AE9-3C80FD55EB7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D1A85788-3BC9-5646-9149-C07F88BC81A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71438889-9EEF-2A4F-AC95-DD74967EC4D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6" name="Graphic 2">
              <a:extLst>
                <a:ext uri="{FF2B5EF4-FFF2-40B4-BE49-F238E27FC236}">
                  <a16:creationId xmlns:a16="http://schemas.microsoft.com/office/drawing/2014/main" id="{C21F0A6E-E140-394C-BAA7-2ADED6112B08}"/>
                </a:ext>
              </a:extLst>
            </p:cNvPr>
            <p:cNvGrpSpPr/>
            <p:nvPr/>
          </p:nvGrpSpPr>
          <p:grpSpPr>
            <a:xfrm>
              <a:off x="1725169" y="4951566"/>
              <a:ext cx="306297" cy="518817"/>
              <a:chOff x="1725169" y="4951566"/>
              <a:chExt cx="306297" cy="518817"/>
            </a:xfrm>
            <a:solidFill>
              <a:srgbClr val="F1A0C2"/>
            </a:solidFill>
          </p:grpSpPr>
          <p:sp>
            <p:nvSpPr>
              <p:cNvPr id="29" name="Freeform 28">
                <a:extLst>
                  <a:ext uri="{FF2B5EF4-FFF2-40B4-BE49-F238E27FC236}">
                    <a16:creationId xmlns:a16="http://schemas.microsoft.com/office/drawing/2014/main" id="{1F06A2E2-6692-9B41-9308-0ADBE2C42BA7}"/>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F291781-4585-4443-BEC0-9A2ECCA6E35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D1D0C2F0-3F7C-3F4C-AF0B-325ED6DC0A9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6B6CD45C-5BF2-A540-9F8F-4E93DE0311DE}"/>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3D49B27-32D9-A54F-BD63-A126B9C7EAF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7" name="Graphic 2">
              <a:extLst>
                <a:ext uri="{FF2B5EF4-FFF2-40B4-BE49-F238E27FC236}">
                  <a16:creationId xmlns:a16="http://schemas.microsoft.com/office/drawing/2014/main" id="{E4D65D7B-0076-104B-84CD-DA2FB49AB306}"/>
                </a:ext>
              </a:extLst>
            </p:cNvPr>
            <p:cNvGrpSpPr/>
            <p:nvPr/>
          </p:nvGrpSpPr>
          <p:grpSpPr>
            <a:xfrm>
              <a:off x="690225" y="4499263"/>
              <a:ext cx="1499146" cy="1498491"/>
              <a:chOff x="690225" y="4499263"/>
              <a:chExt cx="1499146" cy="1498491"/>
            </a:xfrm>
            <a:solidFill>
              <a:srgbClr val="000000"/>
            </a:solidFill>
          </p:grpSpPr>
          <p:grpSp>
            <p:nvGrpSpPr>
              <p:cNvPr id="18" name="Graphic 2">
                <a:extLst>
                  <a:ext uri="{FF2B5EF4-FFF2-40B4-BE49-F238E27FC236}">
                    <a16:creationId xmlns:a16="http://schemas.microsoft.com/office/drawing/2014/main" id="{DE9DEAB5-7310-5F45-8EB5-25F5F88E0D87}"/>
                  </a:ext>
                </a:extLst>
              </p:cNvPr>
              <p:cNvGrpSpPr/>
              <p:nvPr userDrawn="1"/>
            </p:nvGrpSpPr>
            <p:grpSpPr>
              <a:xfrm>
                <a:off x="690225" y="4499263"/>
                <a:ext cx="1499146" cy="1498491"/>
                <a:chOff x="690225" y="4499263"/>
                <a:chExt cx="1499146" cy="1498491"/>
              </a:xfrm>
              <a:solidFill>
                <a:srgbClr val="000000"/>
              </a:solidFill>
            </p:grpSpPr>
            <p:sp>
              <p:nvSpPr>
                <p:cNvPr id="27" name="Freeform 26">
                  <a:extLst>
                    <a:ext uri="{FF2B5EF4-FFF2-40B4-BE49-F238E27FC236}">
                      <a16:creationId xmlns:a16="http://schemas.microsoft.com/office/drawing/2014/main" id="{FC425B52-DAEC-7C46-955E-F28D71D2223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6961D2BC-850C-9F45-8E21-27A20AA7F14B}"/>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9" name="Freeform 18">
                <a:extLst>
                  <a:ext uri="{FF2B5EF4-FFF2-40B4-BE49-F238E27FC236}">
                    <a16:creationId xmlns:a16="http://schemas.microsoft.com/office/drawing/2014/main" id="{C5449AD1-A88B-974B-9985-BC8CE0F6AD0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A47AB86-2035-894E-A17A-36B413CE2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3253ED84-ADC7-424C-94CE-2805CB964E7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pic>
        <p:nvPicPr>
          <p:cNvPr id="2" name="Picture 1">
            <a:extLst>
              <a:ext uri="{FF2B5EF4-FFF2-40B4-BE49-F238E27FC236}">
                <a16:creationId xmlns:a16="http://schemas.microsoft.com/office/drawing/2014/main" id="{D7D3D647-F87F-BFE8-2FE9-6ECF42B5FB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3696" y="774754"/>
            <a:ext cx="7622247" cy="5541928"/>
          </a:xfrm>
          <a:prstGeom prst="rect">
            <a:avLst/>
          </a:prstGeom>
          <a:noFill/>
        </p:spPr>
      </p:pic>
    </p:spTree>
    <p:extLst>
      <p:ext uri="{BB962C8B-B14F-4D97-AF65-F5344CB8AC3E}">
        <p14:creationId xmlns:p14="http://schemas.microsoft.com/office/powerpoint/2010/main" val="3351160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B2DEDD"/>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sp>
        <p:nvSpPr>
          <p:cNvPr id="11" name="Freeform 10">
            <a:extLst>
              <a:ext uri="{FF2B5EF4-FFF2-40B4-BE49-F238E27FC236}">
                <a16:creationId xmlns:a16="http://schemas.microsoft.com/office/drawing/2014/main" id="{3190C77F-5C14-4245-8905-EEBA12BC5201}"/>
              </a:ext>
            </a:extLst>
          </p:cNvPr>
          <p:cNvSpPr/>
          <p:nvPr userDrawn="1"/>
        </p:nvSpPr>
        <p:spPr>
          <a:xfrm>
            <a:off x="-101725" y="4631620"/>
            <a:ext cx="7661400" cy="730419"/>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grpSp>
        <p:nvGrpSpPr>
          <p:cNvPr id="26" name="Graphic 2">
            <a:extLst>
              <a:ext uri="{FF2B5EF4-FFF2-40B4-BE49-F238E27FC236}">
                <a16:creationId xmlns:a16="http://schemas.microsoft.com/office/drawing/2014/main" id="{D72EF1D5-C584-5B44-A109-490CCAF75C99}"/>
              </a:ext>
            </a:extLst>
          </p:cNvPr>
          <p:cNvGrpSpPr/>
          <p:nvPr userDrawn="1"/>
        </p:nvGrpSpPr>
        <p:grpSpPr>
          <a:xfrm>
            <a:off x="1557740" y="2097367"/>
            <a:ext cx="2150127" cy="2181896"/>
            <a:chOff x="690225" y="4499263"/>
            <a:chExt cx="1499146" cy="1521296"/>
          </a:xfrm>
        </p:grpSpPr>
        <p:sp>
          <p:nvSpPr>
            <p:cNvPr id="27" name="Freeform 26">
              <a:extLst>
                <a:ext uri="{FF2B5EF4-FFF2-40B4-BE49-F238E27FC236}">
                  <a16:creationId xmlns:a16="http://schemas.microsoft.com/office/drawing/2014/main" id="{927A00B1-FF3E-D945-AE3A-E24BE6CE567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28" name="Graphic 2">
              <a:extLst>
                <a:ext uri="{FF2B5EF4-FFF2-40B4-BE49-F238E27FC236}">
                  <a16:creationId xmlns:a16="http://schemas.microsoft.com/office/drawing/2014/main" id="{248C0423-49EF-0D4B-836D-3BE424BC24C4}"/>
                </a:ext>
              </a:extLst>
            </p:cNvPr>
            <p:cNvGrpSpPr/>
            <p:nvPr/>
          </p:nvGrpSpPr>
          <p:grpSpPr>
            <a:xfrm>
              <a:off x="879521" y="4954417"/>
              <a:ext cx="306297" cy="518817"/>
              <a:chOff x="879521" y="4954417"/>
              <a:chExt cx="306297" cy="518817"/>
            </a:xfrm>
            <a:solidFill>
              <a:srgbClr val="F1A0C2"/>
            </a:solidFill>
          </p:grpSpPr>
          <p:sp>
            <p:nvSpPr>
              <p:cNvPr id="48" name="Freeform 47">
                <a:extLst>
                  <a:ext uri="{FF2B5EF4-FFF2-40B4-BE49-F238E27FC236}">
                    <a16:creationId xmlns:a16="http://schemas.microsoft.com/office/drawing/2014/main" id="{690AC7F8-A0BD-D649-A7D9-B546F8D2CBA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75A6AFD-08D8-874A-A3A6-73E5C295342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4202C4DB-632A-7B44-AC10-192233F7F4F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926A859-2C70-674D-BA12-9858254D6B0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04D13E7-4A91-F24C-A8EA-3ED0CDC2B326}"/>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29" name="Graphic 2">
              <a:extLst>
                <a:ext uri="{FF2B5EF4-FFF2-40B4-BE49-F238E27FC236}">
                  <a16:creationId xmlns:a16="http://schemas.microsoft.com/office/drawing/2014/main" id="{D60508AF-CD0B-974F-B61A-C87C8D068FF7}"/>
                </a:ext>
              </a:extLst>
            </p:cNvPr>
            <p:cNvGrpSpPr/>
            <p:nvPr/>
          </p:nvGrpSpPr>
          <p:grpSpPr>
            <a:xfrm>
              <a:off x="1305674" y="4681705"/>
              <a:ext cx="305346" cy="518817"/>
              <a:chOff x="1305674" y="4681705"/>
              <a:chExt cx="305346" cy="518817"/>
            </a:xfrm>
            <a:solidFill>
              <a:srgbClr val="F1A0C2"/>
            </a:solidFill>
          </p:grpSpPr>
          <p:sp>
            <p:nvSpPr>
              <p:cNvPr id="43" name="Freeform 42">
                <a:extLst>
                  <a:ext uri="{FF2B5EF4-FFF2-40B4-BE49-F238E27FC236}">
                    <a16:creationId xmlns:a16="http://schemas.microsoft.com/office/drawing/2014/main" id="{4EDFB2F4-03B2-0A47-A5B4-444D776BC46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CD74E20-020B-894A-B278-A43F42BFA616}"/>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86A10A7F-F0AD-F14F-A3C4-FFD9B4E6B50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9A9AA173-D93F-E249-9473-69241F61A37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50E4A3C-46A0-9A40-AA59-32CF235D6E3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30" name="Graphic 2">
              <a:extLst>
                <a:ext uri="{FF2B5EF4-FFF2-40B4-BE49-F238E27FC236}">
                  <a16:creationId xmlns:a16="http://schemas.microsoft.com/office/drawing/2014/main" id="{C0B6094C-4ECF-B248-8D89-5290F2D6A104}"/>
                </a:ext>
              </a:extLst>
            </p:cNvPr>
            <p:cNvGrpSpPr/>
            <p:nvPr/>
          </p:nvGrpSpPr>
          <p:grpSpPr>
            <a:xfrm>
              <a:off x="1725169" y="4951566"/>
              <a:ext cx="306297" cy="518817"/>
              <a:chOff x="1725169" y="4951566"/>
              <a:chExt cx="306297" cy="518817"/>
            </a:xfrm>
            <a:solidFill>
              <a:srgbClr val="F1A0C2"/>
            </a:solidFill>
          </p:grpSpPr>
          <p:sp>
            <p:nvSpPr>
              <p:cNvPr id="38" name="Freeform 37">
                <a:extLst>
                  <a:ext uri="{FF2B5EF4-FFF2-40B4-BE49-F238E27FC236}">
                    <a16:creationId xmlns:a16="http://schemas.microsoft.com/office/drawing/2014/main" id="{B662A464-E7D8-B64F-AA8D-C37FD1C898B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A33F3D4-B28F-E243-81D7-06582C9325F1}"/>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68041592-C434-7B44-ADDC-37FE0523BD4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8F44F9E8-E18D-4740-86F1-5E6AEDE84A9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8F46203-A1FE-F74F-8B58-97743133EB4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31" name="Graphic 2">
              <a:extLst>
                <a:ext uri="{FF2B5EF4-FFF2-40B4-BE49-F238E27FC236}">
                  <a16:creationId xmlns:a16="http://schemas.microsoft.com/office/drawing/2014/main" id="{E6992A21-25AB-4B4A-8397-0D47EED37528}"/>
                </a:ext>
              </a:extLst>
            </p:cNvPr>
            <p:cNvGrpSpPr/>
            <p:nvPr/>
          </p:nvGrpSpPr>
          <p:grpSpPr>
            <a:xfrm>
              <a:off x="690225" y="4499263"/>
              <a:ext cx="1499146" cy="1498490"/>
              <a:chOff x="690225" y="4499263"/>
              <a:chExt cx="1499146" cy="1498490"/>
            </a:xfrm>
            <a:solidFill>
              <a:srgbClr val="000000"/>
            </a:solidFill>
          </p:grpSpPr>
          <p:grpSp>
            <p:nvGrpSpPr>
              <p:cNvPr id="32" name="Graphic 2">
                <a:extLst>
                  <a:ext uri="{FF2B5EF4-FFF2-40B4-BE49-F238E27FC236}">
                    <a16:creationId xmlns:a16="http://schemas.microsoft.com/office/drawing/2014/main" id="{51FE5B77-725D-454A-86F4-B63C06D4FF36}"/>
                  </a:ext>
                </a:extLst>
              </p:cNvPr>
              <p:cNvGrpSpPr/>
              <p:nvPr/>
            </p:nvGrpSpPr>
            <p:grpSpPr>
              <a:xfrm>
                <a:off x="690225" y="4499263"/>
                <a:ext cx="1499146" cy="1498490"/>
                <a:chOff x="690225" y="4499263"/>
                <a:chExt cx="1499146" cy="1498490"/>
              </a:xfrm>
              <a:solidFill>
                <a:srgbClr val="000000"/>
              </a:solidFill>
            </p:grpSpPr>
            <p:sp>
              <p:nvSpPr>
                <p:cNvPr id="36" name="Freeform 35">
                  <a:extLst>
                    <a:ext uri="{FF2B5EF4-FFF2-40B4-BE49-F238E27FC236}">
                      <a16:creationId xmlns:a16="http://schemas.microsoft.com/office/drawing/2014/main" id="{83BE0905-724B-5346-A185-003C2A5F90E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ABE121F-56DA-F44D-A578-212F976CF9E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33" name="Freeform 32">
                <a:extLst>
                  <a:ext uri="{FF2B5EF4-FFF2-40B4-BE49-F238E27FC236}">
                    <a16:creationId xmlns:a16="http://schemas.microsoft.com/office/drawing/2014/main" id="{E7865D4B-AFC6-4E46-8C01-0667AEB91F9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0EFF9903-5A9D-2642-8416-742E6AF9B94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7EB5B00-08DF-7348-92B5-CD501FEF065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53" name="Group 52">
            <a:extLst>
              <a:ext uri="{FF2B5EF4-FFF2-40B4-BE49-F238E27FC236}">
                <a16:creationId xmlns:a16="http://schemas.microsoft.com/office/drawing/2014/main" id="{199FCC51-486D-C749-ADFC-311748C5AD0A}"/>
              </a:ext>
            </a:extLst>
          </p:cNvPr>
          <p:cNvGrpSpPr/>
          <p:nvPr userDrawn="1"/>
        </p:nvGrpSpPr>
        <p:grpSpPr>
          <a:xfrm>
            <a:off x="7823313" y="5385580"/>
            <a:ext cx="3806691" cy="1036917"/>
            <a:chOff x="606516" y="4401391"/>
            <a:chExt cx="6216321" cy="1693284"/>
          </a:xfrm>
        </p:grpSpPr>
        <p:grpSp>
          <p:nvGrpSpPr>
            <p:cNvPr id="54" name="Graphic 2">
              <a:extLst>
                <a:ext uri="{FF2B5EF4-FFF2-40B4-BE49-F238E27FC236}">
                  <a16:creationId xmlns:a16="http://schemas.microsoft.com/office/drawing/2014/main" id="{77CA998A-C27B-7448-A840-9077F3D90DB3}"/>
                </a:ext>
              </a:extLst>
            </p:cNvPr>
            <p:cNvGrpSpPr/>
            <p:nvPr/>
          </p:nvGrpSpPr>
          <p:grpSpPr>
            <a:xfrm>
              <a:off x="2615525" y="4709261"/>
              <a:ext cx="4207312" cy="1153561"/>
              <a:chOff x="2615525" y="4709261"/>
              <a:chExt cx="4207312" cy="1153561"/>
            </a:xfrm>
          </p:grpSpPr>
          <p:sp>
            <p:nvSpPr>
              <p:cNvPr id="84" name="Freeform 83">
                <a:extLst>
                  <a:ext uri="{FF2B5EF4-FFF2-40B4-BE49-F238E27FC236}">
                    <a16:creationId xmlns:a16="http://schemas.microsoft.com/office/drawing/2014/main" id="{E845689B-CE84-764F-8A31-28468DAA820F}"/>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65A3A0B-AA21-4F4C-8DBB-A4B260A68847}"/>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DB36E82D-30BE-E24B-96AD-C67FA3D09A06}"/>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87" name="Graphic 2">
                <a:extLst>
                  <a:ext uri="{FF2B5EF4-FFF2-40B4-BE49-F238E27FC236}">
                    <a16:creationId xmlns:a16="http://schemas.microsoft.com/office/drawing/2014/main" id="{EE8F697F-87AB-FE41-B1EB-CB051F4A311D}"/>
                  </a:ext>
                </a:extLst>
              </p:cNvPr>
              <p:cNvGrpSpPr/>
              <p:nvPr/>
            </p:nvGrpSpPr>
            <p:grpSpPr>
              <a:xfrm>
                <a:off x="2615525" y="4709261"/>
                <a:ext cx="4196848" cy="677503"/>
                <a:chOff x="2615525" y="4709261"/>
                <a:chExt cx="4196848" cy="677503"/>
              </a:xfrm>
              <a:solidFill>
                <a:srgbClr val="000000"/>
              </a:solidFill>
            </p:grpSpPr>
            <p:sp>
              <p:nvSpPr>
                <p:cNvPr id="105" name="Freeform 104">
                  <a:extLst>
                    <a:ext uri="{FF2B5EF4-FFF2-40B4-BE49-F238E27FC236}">
                      <a16:creationId xmlns:a16="http://schemas.microsoft.com/office/drawing/2014/main" id="{08D6A3DD-54D0-F34A-9256-BCF5C7831B8F}"/>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CC4EC802-93E6-D445-89C6-C173746430E1}"/>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37159274-CC2B-004A-A27E-D6829E3EAB8C}"/>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865DACA-8415-F847-AD70-D6068398DEB3}"/>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9AAF6361-97B7-B241-999B-13CF7A6288E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EB8834C-995B-5049-BACA-AE6BE43CD64B}"/>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A8942C3C-CF56-D04A-91B0-E791FBAC9141}"/>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44AD794-B3A5-4E4E-8B23-31D82ABA04C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A05693A1-91C7-7148-BF15-557079768DD8}"/>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CF5B9AC-43FC-564C-B391-3D41BCAD3D67}"/>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15E132A-0A3B-4D47-BE47-9A02AAAE40B8}"/>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88" name="Graphic 2">
                <a:extLst>
                  <a:ext uri="{FF2B5EF4-FFF2-40B4-BE49-F238E27FC236}">
                    <a16:creationId xmlns:a16="http://schemas.microsoft.com/office/drawing/2014/main" id="{80C0CD93-6288-504D-823F-4C4E35738739}"/>
                  </a:ext>
                </a:extLst>
              </p:cNvPr>
              <p:cNvGrpSpPr/>
              <p:nvPr/>
            </p:nvGrpSpPr>
            <p:grpSpPr>
              <a:xfrm>
                <a:off x="2629793" y="5482737"/>
                <a:ext cx="4193044" cy="380086"/>
                <a:chOff x="2629793" y="5482737"/>
                <a:chExt cx="4193044" cy="380086"/>
              </a:xfrm>
              <a:solidFill>
                <a:srgbClr val="000000"/>
              </a:solidFill>
            </p:grpSpPr>
            <p:sp>
              <p:nvSpPr>
                <p:cNvPr id="89" name="Freeform 88">
                  <a:extLst>
                    <a:ext uri="{FF2B5EF4-FFF2-40B4-BE49-F238E27FC236}">
                      <a16:creationId xmlns:a16="http://schemas.microsoft.com/office/drawing/2014/main" id="{EC968763-5D27-BC45-B83E-DD75F8455E72}"/>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65AFF32E-751E-0D49-8EF4-1F467F32DDE2}"/>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EFAEEB0A-B862-6A40-8274-AEE56E27E5F2}"/>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82E5BFF6-6214-344D-979B-B3F9724DBA97}"/>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55ADBB83-6C73-924B-B7C6-597B045D9B64}"/>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4A6C35AB-099E-E547-B865-043AE2857036}"/>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301AAD1E-0DA4-A444-8D2F-0277C9EFA8C3}"/>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0014028-A3C4-D54A-8936-660E0E35B99C}"/>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0CC4F374-631E-6C4C-9173-E8252070A9DD}"/>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BA09A080-9AA6-B34B-8752-38D6EE8C2038}"/>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09CAE1D1-A69E-3D46-8F66-77959E8860A3}"/>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FCCB8372-62E3-7F47-A406-CFD915FAF1FB}"/>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1C4C1609-7245-F143-A0B9-0AD645E1505E}"/>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42FC6C5E-F7F7-7846-999F-B228288E208E}"/>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EAFBF3A-2D19-2044-8FA2-CC17B4764C3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0947BF5A-B2EC-E048-8BC7-CEEEE7A83737}"/>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55" name="Graphic 2">
              <a:extLst>
                <a:ext uri="{FF2B5EF4-FFF2-40B4-BE49-F238E27FC236}">
                  <a16:creationId xmlns:a16="http://schemas.microsoft.com/office/drawing/2014/main" id="{20310C9A-8ED0-9E40-8C61-124D776A6AB3}"/>
                </a:ext>
              </a:extLst>
            </p:cNvPr>
            <p:cNvGrpSpPr/>
            <p:nvPr/>
          </p:nvGrpSpPr>
          <p:grpSpPr>
            <a:xfrm>
              <a:off x="606516" y="4401391"/>
              <a:ext cx="1666563" cy="1693284"/>
              <a:chOff x="606516" y="4401391"/>
              <a:chExt cx="1666563" cy="1693284"/>
            </a:xfrm>
          </p:grpSpPr>
          <p:grpSp>
            <p:nvGrpSpPr>
              <p:cNvPr id="56" name="Graphic 2">
                <a:extLst>
                  <a:ext uri="{FF2B5EF4-FFF2-40B4-BE49-F238E27FC236}">
                    <a16:creationId xmlns:a16="http://schemas.microsoft.com/office/drawing/2014/main" id="{344AC79C-D70E-5246-BD66-87BB590F2688}"/>
                  </a:ext>
                </a:extLst>
              </p:cNvPr>
              <p:cNvGrpSpPr/>
              <p:nvPr/>
            </p:nvGrpSpPr>
            <p:grpSpPr>
              <a:xfrm>
                <a:off x="606516" y="4401391"/>
                <a:ext cx="1666563" cy="1693284"/>
                <a:chOff x="606516" y="4401391"/>
                <a:chExt cx="1666563" cy="1693284"/>
              </a:xfrm>
            </p:grpSpPr>
            <p:sp>
              <p:nvSpPr>
                <p:cNvPr id="82" name="Freeform 81">
                  <a:extLst>
                    <a:ext uri="{FF2B5EF4-FFF2-40B4-BE49-F238E27FC236}">
                      <a16:creationId xmlns:a16="http://schemas.microsoft.com/office/drawing/2014/main" id="{31D23053-4B34-9242-A8FC-897905A82B11}"/>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1F7E071-309D-384E-9623-D735923573B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57" name="Graphic 2">
                <a:extLst>
                  <a:ext uri="{FF2B5EF4-FFF2-40B4-BE49-F238E27FC236}">
                    <a16:creationId xmlns:a16="http://schemas.microsoft.com/office/drawing/2014/main" id="{0AAA17E0-1EAD-8342-841A-6D46D6DE82AC}"/>
                  </a:ext>
                </a:extLst>
              </p:cNvPr>
              <p:cNvGrpSpPr/>
              <p:nvPr/>
            </p:nvGrpSpPr>
            <p:grpSpPr>
              <a:xfrm>
                <a:off x="879521" y="4954417"/>
                <a:ext cx="306297" cy="518817"/>
                <a:chOff x="879521" y="4954417"/>
                <a:chExt cx="306297" cy="518817"/>
              </a:xfrm>
              <a:solidFill>
                <a:srgbClr val="F1A0C2"/>
              </a:solidFill>
            </p:grpSpPr>
            <p:sp>
              <p:nvSpPr>
                <p:cNvPr id="77" name="Freeform 76">
                  <a:extLst>
                    <a:ext uri="{FF2B5EF4-FFF2-40B4-BE49-F238E27FC236}">
                      <a16:creationId xmlns:a16="http://schemas.microsoft.com/office/drawing/2014/main" id="{A3D14610-3530-E643-A490-2BB7397AFA4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2221B0D9-CF36-924C-B01C-CC4A222A3B6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F06079A-DF69-6A4A-9D56-950A79CB51B0}"/>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BFBBB8DB-5343-5F48-BA3A-E5AACB3DB3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64E0ED68-7699-3049-B44D-98ED90330AC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8" name="Graphic 2">
                <a:extLst>
                  <a:ext uri="{FF2B5EF4-FFF2-40B4-BE49-F238E27FC236}">
                    <a16:creationId xmlns:a16="http://schemas.microsoft.com/office/drawing/2014/main" id="{1CF80815-4361-5C4F-AA76-30372A44D2F4}"/>
                  </a:ext>
                </a:extLst>
              </p:cNvPr>
              <p:cNvGrpSpPr/>
              <p:nvPr/>
            </p:nvGrpSpPr>
            <p:grpSpPr>
              <a:xfrm>
                <a:off x="1305674" y="4681705"/>
                <a:ext cx="305346" cy="518817"/>
                <a:chOff x="1305674" y="4681705"/>
                <a:chExt cx="305346" cy="518817"/>
              </a:xfrm>
              <a:solidFill>
                <a:srgbClr val="F1A0C2"/>
              </a:solidFill>
            </p:grpSpPr>
            <p:sp>
              <p:nvSpPr>
                <p:cNvPr id="72" name="Freeform 71">
                  <a:extLst>
                    <a:ext uri="{FF2B5EF4-FFF2-40B4-BE49-F238E27FC236}">
                      <a16:creationId xmlns:a16="http://schemas.microsoft.com/office/drawing/2014/main" id="{60695F70-3555-7F48-AE95-74EB0326D67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BF304BE8-60A4-CB4A-8D1D-BFB22EE8713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E664369D-E95E-2C4E-A96C-BFDDDD0C25F3}"/>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44A7CB2E-E11F-0541-9A16-A13E7BEC2D3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7318E833-362A-CC47-99C4-B03FD77968A9}"/>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59" name="Graphic 2">
                <a:extLst>
                  <a:ext uri="{FF2B5EF4-FFF2-40B4-BE49-F238E27FC236}">
                    <a16:creationId xmlns:a16="http://schemas.microsoft.com/office/drawing/2014/main" id="{59AA3EC0-5657-9D44-9B19-1564B2217B09}"/>
                  </a:ext>
                </a:extLst>
              </p:cNvPr>
              <p:cNvGrpSpPr/>
              <p:nvPr/>
            </p:nvGrpSpPr>
            <p:grpSpPr>
              <a:xfrm>
                <a:off x="1725169" y="4951566"/>
                <a:ext cx="306297" cy="518817"/>
                <a:chOff x="1725169" y="4951566"/>
                <a:chExt cx="306297" cy="518817"/>
              </a:xfrm>
              <a:solidFill>
                <a:srgbClr val="F1A0C2"/>
              </a:solidFill>
            </p:grpSpPr>
            <p:sp>
              <p:nvSpPr>
                <p:cNvPr id="67" name="Freeform 66">
                  <a:extLst>
                    <a:ext uri="{FF2B5EF4-FFF2-40B4-BE49-F238E27FC236}">
                      <a16:creationId xmlns:a16="http://schemas.microsoft.com/office/drawing/2014/main" id="{F94FD5AE-AA2C-744A-B277-5B9D823437A0}"/>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5FBFB328-3E56-B44F-B68B-1DAE1FD7746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73BA90DD-68EF-A743-A10F-D2FB877C3FF7}"/>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C1288708-5D98-E742-AEFD-0FAC0FF352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DB7C8A39-E096-564E-BF6C-4A291D43CDD8}"/>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60" name="Graphic 2">
                <a:extLst>
                  <a:ext uri="{FF2B5EF4-FFF2-40B4-BE49-F238E27FC236}">
                    <a16:creationId xmlns:a16="http://schemas.microsoft.com/office/drawing/2014/main" id="{F67F1A4D-8181-4A41-B080-A8F617BB8BF3}"/>
                  </a:ext>
                </a:extLst>
              </p:cNvPr>
              <p:cNvGrpSpPr/>
              <p:nvPr/>
            </p:nvGrpSpPr>
            <p:grpSpPr>
              <a:xfrm>
                <a:off x="690225" y="4499263"/>
                <a:ext cx="1499146" cy="1498490"/>
                <a:chOff x="690225" y="4499263"/>
                <a:chExt cx="1499146" cy="1498490"/>
              </a:xfrm>
              <a:solidFill>
                <a:srgbClr val="000000"/>
              </a:solidFill>
            </p:grpSpPr>
            <p:grpSp>
              <p:nvGrpSpPr>
                <p:cNvPr id="61" name="Graphic 2">
                  <a:extLst>
                    <a:ext uri="{FF2B5EF4-FFF2-40B4-BE49-F238E27FC236}">
                      <a16:creationId xmlns:a16="http://schemas.microsoft.com/office/drawing/2014/main" id="{6E78382E-682A-BA43-9B05-31594EA3CA53}"/>
                    </a:ext>
                  </a:extLst>
                </p:cNvPr>
                <p:cNvGrpSpPr/>
                <p:nvPr/>
              </p:nvGrpSpPr>
              <p:grpSpPr>
                <a:xfrm>
                  <a:off x="690225" y="4499263"/>
                  <a:ext cx="1499146" cy="1498490"/>
                  <a:chOff x="690225" y="4499263"/>
                  <a:chExt cx="1499146" cy="1498490"/>
                </a:xfrm>
                <a:solidFill>
                  <a:srgbClr val="000000"/>
                </a:solidFill>
              </p:grpSpPr>
              <p:sp>
                <p:nvSpPr>
                  <p:cNvPr id="65" name="Freeform 64">
                    <a:extLst>
                      <a:ext uri="{FF2B5EF4-FFF2-40B4-BE49-F238E27FC236}">
                        <a16:creationId xmlns:a16="http://schemas.microsoft.com/office/drawing/2014/main" id="{ED093D29-D9A1-9144-8818-E092F9E60396}"/>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6E8CD84-2E19-C144-8218-2A410B836CF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62" name="Freeform 61">
                  <a:extLst>
                    <a:ext uri="{FF2B5EF4-FFF2-40B4-BE49-F238E27FC236}">
                      <a16:creationId xmlns:a16="http://schemas.microsoft.com/office/drawing/2014/main" id="{9F8104AA-3AC1-9F4F-8497-ED1B7E778F6C}"/>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65AB9290-7667-FA46-A6FF-54966016FCA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9596CF6D-B3CC-5041-B3BA-2D5FBFE1CFD4}"/>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3" name="Rectangle 2">
            <a:extLst>
              <a:ext uri="{FF2B5EF4-FFF2-40B4-BE49-F238E27FC236}">
                <a16:creationId xmlns:a16="http://schemas.microsoft.com/office/drawing/2014/main" id="{1FC7003D-4BD0-35D8-DFB7-E49A5AAF33DE}"/>
              </a:ext>
            </a:extLst>
          </p:cNvPr>
          <p:cNvSpPr/>
          <p:nvPr userDrawn="1"/>
        </p:nvSpPr>
        <p:spPr>
          <a:xfrm>
            <a:off x="2577015" y="5721529"/>
            <a:ext cx="5048950" cy="584775"/>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80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pic>
        <p:nvPicPr>
          <p:cNvPr id="4" name="Picture 3">
            <a:extLst>
              <a:ext uri="{FF2B5EF4-FFF2-40B4-BE49-F238E27FC236}">
                <a16:creationId xmlns:a16="http://schemas.microsoft.com/office/drawing/2014/main" id="{B20521AA-4ECD-0C11-35A1-1D43AB4FC02A}"/>
              </a:ext>
            </a:extLst>
          </p:cNvPr>
          <p:cNvPicPr>
            <a:picLocks noChangeAspect="1"/>
          </p:cNvPicPr>
          <p:nvPr userDrawn="1"/>
        </p:nvPicPr>
        <p:blipFill>
          <a:blip r:embed="rId2"/>
          <a:stretch>
            <a:fillRect/>
          </a:stretch>
        </p:blipFill>
        <p:spPr>
          <a:xfrm>
            <a:off x="482882" y="5787417"/>
            <a:ext cx="2136485" cy="434245"/>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1404749"/>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176238"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679525" y="101763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54161" y="721803"/>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54160" y="200029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69659" y="238824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679524" y="2940769"/>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54160" y="2644936"/>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54159" y="3923423"/>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69658" y="4311378"/>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r">
              <a:lnSpc>
                <a:spcPct val="100000"/>
              </a:lnSpc>
              <a:buNone/>
              <a:defRPr sz="2400" b="1" i="0">
                <a:solidFill>
                  <a:srgbClr val="F79037"/>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695022" y="4804566"/>
            <a:ext cx="641119"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69658" y="4508733"/>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69657" y="5787220"/>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85156" y="6175175"/>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454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545263" y="1452563"/>
            <a:ext cx="5646737"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94371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marL="0" indent="0"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988628" y="1139750"/>
            <a:ext cx="5203371" cy="45719"/>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7455159" y="1452563"/>
            <a:ext cx="4736841" cy="4656137"/>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06510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9522213" y="6284425"/>
            <a:ext cx="249989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Alimentos para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Pessoas</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Planeta</a:t>
            </a:r>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 – </a:t>
            </a:r>
            <a:r>
              <a:rPr lang="en-US" sz="1000" b="0" i="0" dirty="0" err="1">
                <a:solidFill>
                  <a:srgbClr val="000000"/>
                </a:solidFill>
                <a:effectLst/>
                <a:latin typeface="Calibri" panose="020F0502020204030204" pitchFamily="34" charset="0"/>
                <a:ea typeface="Open Sans" panose="020B0606030504020204" pitchFamily="34" charset="0"/>
                <a:cs typeface="Calibri" panose="020F0502020204030204" pitchFamily="34" charset="0"/>
              </a:rPr>
              <a:t>Proveito</a:t>
            </a:r>
            <a:endPar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0" y="6469196"/>
            <a:ext cx="9522213"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29" r:id="rId3"/>
    <p:sldLayoutId id="2147483842" r:id="rId4"/>
    <p:sldLayoutId id="2147483840" r:id="rId5"/>
    <p:sldLayoutId id="2147483880" r:id="rId6"/>
    <p:sldLayoutId id="2147483877" r:id="rId7"/>
    <p:sldLayoutId id="2147483841" r:id="rId8"/>
    <p:sldLayoutId id="2147483882" r:id="rId9"/>
    <p:sldLayoutId id="2147483887" r:id="rId10"/>
    <p:sldLayoutId id="2147483879" r:id="rId11"/>
    <p:sldLayoutId id="2147483878" r:id="rId12"/>
    <p:sldLayoutId id="2147483884" r:id="rId13"/>
    <p:sldLayoutId id="2147483861" r:id="rId14"/>
    <p:sldLayoutId id="2147483833" r:id="rId15"/>
    <p:sldLayoutId id="2147483847" r:id="rId16"/>
    <p:sldLayoutId id="2147483853" r:id="rId17"/>
    <p:sldLayoutId id="2147483881" r:id="rId18"/>
    <p:sldLayoutId id="2147483883" r:id="rId19"/>
    <p:sldLayoutId id="2147483885" r:id="rId20"/>
    <p:sldLayoutId id="2147483888" r:id="rId21"/>
    <p:sldLayoutId id="214748388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3" Type="http://schemas.openxmlformats.org/officeDocument/2006/relationships/hyperlink" Target="https://promarketing.co/services/reputation-management/" TargetMode="External"/><Relationship Id="rId2" Type="http://schemas.openxmlformats.org/officeDocument/2006/relationships/image" Target="../media/image102.pn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103.jpeg"/><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05.svg"/></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testprepnerds.com/nclex/smart-goals-nursing/" TargetMode="External"/><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hyperlink" Target="https://grammartop.com/relevant-synonyms/" TargetMode="External"/><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2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publicdomainpictures.net/view-image.php?image=3413&amp;picture=goals" TargetMode="External"/><Relationship Id="rId2" Type="http://schemas.openxmlformats.org/officeDocument/2006/relationships/image" Target="../media/image52.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3.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ferstdigital.com/category/business-plan" TargetMode="External"/><Relationship Id="rId2" Type="http://schemas.openxmlformats.org/officeDocument/2006/relationships/image" Target="../media/image54.jpe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s://www.strategyzer.com/canvas/business-model-canvas" TargetMode="External"/><Relationship Id="rId2" Type="http://schemas.openxmlformats.org/officeDocument/2006/relationships/slideLayout" Target="../slideLayouts/slideLayout22.xml"/><Relationship Id="rId1" Type="http://schemas.openxmlformats.org/officeDocument/2006/relationships/video" Target="https://www.youtube.com/embed/QoAOzMTLP5s?feature=oembed" TargetMode="External"/><Relationship Id="rId5" Type="http://schemas.openxmlformats.org/officeDocument/2006/relationships/image" Target="../media/image57.jpeg"/><Relationship Id="rId4" Type="http://schemas.openxmlformats.org/officeDocument/2006/relationships/hyperlink" Target="https://www.youtube.com/watch?v=QoAOzMTLP5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dn2.hubspot.net/hubfs/4952096/the-business-model-canvas-1.pdf?__hstc=194518130.978e2ade09b05d0bf862ce07465134a5.1687792078463.1687792078463.1687792078463.1&amp;__hssc=194518130.2.1687792078463&amp;__hsfp=1065769009&amp;hsCtaTracking=d9a8fd77-1762-4928-994d-12054cff6ae4|1f17b784-3bb4-447e-b4de-e86dd4d3e2bd"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www.strategyzer.com/resources/canvas-tools-guides" TargetMode="Externa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hyperlink" Target="https://www.strategyzer.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hyperlink" Target="http://lemurianembassy.com/what-is-business-plans.html" TargetMode="External"/><Relationship Id="rId2" Type="http://schemas.openxmlformats.org/officeDocument/2006/relationships/image" Target="../media/image66.jpe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hyperlink" Target="https://www.localenterprise.ie/DublinCity/Publications-Resources/Sample-Business-Plans/Teagasc-Blank-Business-Plan-with-guidelines.doc" TargetMode="External"/><Relationship Id="rId2" Type="http://schemas.openxmlformats.org/officeDocument/2006/relationships/hyperlink" Target="https://www.enterprise-ireland.com/en/Start-a-Business-in-Ireland/Do-I-qualify-as-a-HPSU-/Business-Plan-Template-.doc" TargetMode="External"/><Relationship Id="rId1" Type="http://schemas.openxmlformats.org/officeDocument/2006/relationships/slideLayout" Target="../slideLayouts/slideLayout9.xml"/><Relationship Id="rId5" Type="http://schemas.openxmlformats.org/officeDocument/2006/relationships/image" Target="../media/image67.jpeg"/><Relationship Id="rId4" Type="http://schemas.openxmlformats.org/officeDocument/2006/relationships/hyperlink" Target="https://www.localenterprise.ie/DublinCity/Publications-Resources/Sample-Business-Plans/Teagasc-Step-by-Step-Guide-to-Doing-the-Figures.doc"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hyperlink" Target="https://microfinanceireland.ie/" TargetMode="External"/><Relationship Id="rId2" Type="http://schemas.openxmlformats.org/officeDocument/2006/relationships/slideLayout" Target="../slideLayouts/slideLayout15.xml"/><Relationship Id="rId1" Type="http://schemas.openxmlformats.org/officeDocument/2006/relationships/video" Target="https://www.youtube.com/embed/I76rMe4fu-k?feature=oembed" TargetMode="External"/><Relationship Id="rId6" Type="http://schemas.openxmlformats.org/officeDocument/2006/relationships/hyperlink" Target="https://www.youtube.com/watch?v=I76rMe4fu-k" TargetMode="External"/><Relationship Id="rId5" Type="http://schemas.openxmlformats.org/officeDocument/2006/relationships/image" Target="../media/image78.jpeg"/><Relationship Id="rId4" Type="http://schemas.openxmlformats.org/officeDocument/2006/relationships/image" Target="../media/image77.jpeg"/></Relationships>
</file>

<file path=ppt/slides/_rels/slide69.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hyperlink" Target="https://www.entrepreneur.com/article/228534" TargetMode="External"/><Relationship Id="rId2" Type="http://schemas.openxmlformats.org/officeDocument/2006/relationships/image" Target="../media/image80.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hyperlink" Target="https://www.youtube.com/watch?v=q13UX4UCmKY" TargetMode="External"/><Relationship Id="rId2" Type="http://schemas.openxmlformats.org/officeDocument/2006/relationships/slideLayout" Target="../slideLayouts/slideLayout15.xml"/><Relationship Id="rId1" Type="http://schemas.openxmlformats.org/officeDocument/2006/relationships/video" Target="https://www.youtube.com/embed/q13UX4UCmKY?feature=oembed" TargetMode="External"/><Relationship Id="rId4" Type="http://schemas.openxmlformats.org/officeDocument/2006/relationships/image" Target="../media/image81.jpeg"/></Relationships>
</file>

<file path=ppt/slides/_rels/slide75.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8.xml.rels><?xml version="1.0" encoding="UTF-8" standalone="yes"?>
<Relationships xmlns="http://schemas.openxmlformats.org/package/2006/relationships"><Relationship Id="rId8" Type="http://schemas.openxmlformats.org/officeDocument/2006/relationships/hyperlink" Target="https://www.iapmei.pt/Paginas/Emprego-Digital-2025.aspx" TargetMode="External"/><Relationship Id="rId3" Type="http://schemas.openxmlformats.org/officeDocument/2006/relationships/hyperlink" Target="https://www.iapmei.pt/" TargetMode="External"/><Relationship Id="rId7" Type="http://schemas.openxmlformats.org/officeDocument/2006/relationships/hyperlink" Target="https://tinyurl.com/FINVERDE" TargetMode="External"/><Relationship Id="rId2" Type="http://schemas.openxmlformats.org/officeDocument/2006/relationships/image" Target="../media/image83.png"/><Relationship Id="rId1" Type="http://schemas.openxmlformats.org/officeDocument/2006/relationships/slideLayout" Target="../slideLayouts/slideLayout16.xml"/><Relationship Id="rId6" Type="http://schemas.openxmlformats.org/officeDocument/2006/relationships/hyperlink" Target="https://tinyurl.com/IAPMEIPortugal2030" TargetMode="External"/><Relationship Id="rId5" Type="http://schemas.openxmlformats.org/officeDocument/2006/relationships/hyperlink" Target="https://tinyurl.com/IAPMEIPRR" TargetMode="External"/><Relationship Id="rId4" Type="http://schemas.openxmlformats.org/officeDocument/2006/relationships/hyperlink" Target="https://www.iapmei.pt/Paginas/certificacao-PME.aspx" TargetMode="External"/><Relationship Id="rId9" Type="http://schemas.openxmlformats.org/officeDocument/2006/relationships/hyperlink" Target="https://financiamento.iapmei.pt/inicio/home"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hyperlink" Target="https://ethical-food.eu/resources/" TargetMode="Externa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2.jpeg"/><Relationship Id="rId1" Type="http://schemas.openxmlformats.org/officeDocument/2006/relationships/slideLayout" Target="../slideLayouts/slideLayout8.xml"/><Relationship Id="rId5" Type="http://schemas.openxmlformats.org/officeDocument/2006/relationships/hyperlink" Target="https://food.ec.europa.eu/safety/food-waste/eu-actions-against-food-waste_en" TargetMode="External"/><Relationship Id="rId4" Type="http://schemas.openxmlformats.org/officeDocument/2006/relationships/hyperlink" Target="https://environment.ec.europa.eu/topics/waste-and-recycling/waste-framework-directive_en"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3.jpeg"/><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s://commission.europa.eu/strategy-and-policy/priorities-2019-2024/european-green-deal/repowereu-affordable-secure-and-sustainable-energy-europe_en" TargetMode="Externa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hyperlink" Target="https://echa.europa.eu/regulations/reach/understanding-reach" TargetMode="Externa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hyperlink" Target="https://environment.ec.europa.eu/topics/water/water-framework-directive_en" TargetMode="External"/><Relationship Id="rId2" Type="http://schemas.openxmlformats.org/officeDocument/2006/relationships/image" Target="../media/image96.jpeg"/><Relationship Id="rId1" Type="http://schemas.openxmlformats.org/officeDocument/2006/relationships/slideLayout" Target="../slideLayouts/slideLayout8.xml"/><Relationship Id="rId4" Type="http://schemas.openxmlformats.org/officeDocument/2006/relationships/hyperlink" Target="https://www.foodpackagingforum.org/news/ec-proposes-revisions-to-packaging-and-packaging-waste-legislation#:~:text=Member%20States%20will%20be%20required%20to%20reduce%20packaging,schemes%20for%20metal%20and%20single-use%20plastic%20beverage%20containers."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9.xml"/></Relationships>
</file>

<file path=ppt/slides/_rels/slide99.xml.rels><?xml version="1.0" encoding="UTF-8" standalone="yes"?>
<Relationships xmlns="http://schemas.openxmlformats.org/package/2006/relationships"><Relationship Id="rId3" Type="http://schemas.openxmlformats.org/officeDocument/2006/relationships/hyperlink" Target="https://productivityland.com/5-tips-for-successful-sales-marketing-team-meetings/" TargetMode="External"/><Relationship Id="rId2" Type="http://schemas.openxmlformats.org/officeDocument/2006/relationships/image" Target="../media/image100.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3926818" y="1874690"/>
            <a:ext cx="7590512" cy="697353"/>
          </a:xfrm>
        </p:spPr>
        <p:txBody>
          <a:bodyPr/>
          <a:lstStyle/>
          <a:p>
            <a:pPr algn="l" rtl="0"/>
            <a:r>
              <a:rPr lang="en-US" sz="4000" b="0" dirty="0" err="1"/>
              <a:t>Empreendedorismo</a:t>
            </a:r>
            <a:r>
              <a:rPr lang="en-US" sz="4000" b="0" dirty="0"/>
              <a:t> e </a:t>
            </a:r>
            <a:r>
              <a:rPr lang="en-US" sz="4000" b="0" dirty="0" err="1"/>
              <a:t>etapas</a:t>
            </a:r>
            <a:r>
              <a:rPr lang="en-US" sz="4000" b="0" dirty="0"/>
              <a:t> críticas </a:t>
            </a:r>
            <a:r>
              <a:rPr lang="en-US" sz="4000" b="0" dirty="0" err="1"/>
              <a:t>na</a:t>
            </a:r>
            <a:r>
              <a:rPr lang="en-US" sz="4000" b="0" dirty="0"/>
              <a:t> </a:t>
            </a:r>
            <a:r>
              <a:rPr lang="en-US" sz="4000" b="0" dirty="0" err="1"/>
              <a:t>criação</a:t>
            </a:r>
            <a:r>
              <a:rPr lang="en-US" sz="4000" b="0" dirty="0"/>
              <a:t> de uma empresa</a:t>
            </a:r>
          </a:p>
          <a:p>
            <a:pPr algn="l" rtl="0"/>
            <a:endParaRPr lang="en-IE" sz="4000" b="0" dirty="0"/>
          </a:p>
        </p:txBody>
      </p:sp>
      <p:sp>
        <p:nvSpPr>
          <p:cNvPr id="2" name="Text Placeholder 8">
            <a:extLst>
              <a:ext uri="{FF2B5EF4-FFF2-40B4-BE49-F238E27FC236}">
                <a16:creationId xmlns:a16="http://schemas.microsoft.com/office/drawing/2014/main" id="{B592194A-4BEB-354E-FB24-10DFF6355D8C}"/>
              </a:ext>
            </a:extLst>
          </p:cNvPr>
          <p:cNvSpPr txBox="1">
            <a:spLocks/>
          </p:cNvSpPr>
          <p:nvPr/>
        </p:nvSpPr>
        <p:spPr>
          <a:xfrm>
            <a:off x="3926818" y="900009"/>
            <a:ext cx="3230143"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4800" b="1" dirty="0"/>
              <a:t>MÓDULO 2</a:t>
            </a:r>
          </a:p>
        </p:txBody>
      </p:sp>
      <p:sp>
        <p:nvSpPr>
          <p:cNvPr id="3" name="TextBox 2">
            <a:extLst>
              <a:ext uri="{FF2B5EF4-FFF2-40B4-BE49-F238E27FC236}">
                <a16:creationId xmlns:a16="http://schemas.microsoft.com/office/drawing/2014/main" id="{5EF64792-70BD-0643-127F-594E1F1A81A4}"/>
              </a:ext>
            </a:extLst>
          </p:cNvPr>
          <p:cNvSpPr txBox="1"/>
          <p:nvPr/>
        </p:nvSpPr>
        <p:spPr>
          <a:xfrm>
            <a:off x="954748" y="4788609"/>
            <a:ext cx="10708527" cy="400110"/>
          </a:xfrm>
          <a:prstGeom prst="rect">
            <a:avLst/>
          </a:prstGeom>
          <a:noFill/>
        </p:spPr>
        <p:txBody>
          <a:bodyPr wrap="square">
            <a:spAutoFit/>
          </a:bodyPr>
          <a:lstStyle/>
          <a:p>
            <a:pPr algn="l" rtl="0"/>
            <a:r>
              <a:rPr lang="en-GB" sz="2000" b="1" dirty="0" err="1">
                <a:solidFill>
                  <a:srgbClr val="000000"/>
                </a:solidFill>
              </a:rPr>
              <a:t>Curso</a:t>
            </a:r>
            <a:r>
              <a:rPr lang="en-GB" sz="2000" b="1" dirty="0">
                <a:solidFill>
                  <a:srgbClr val="000000"/>
                </a:solidFill>
              </a:rPr>
              <a:t> de </a:t>
            </a:r>
            <a:r>
              <a:rPr lang="en-GB" sz="2000" b="1" dirty="0" err="1">
                <a:solidFill>
                  <a:srgbClr val="000000"/>
                </a:solidFill>
              </a:rPr>
              <a:t>Empreendedorismo</a:t>
            </a:r>
            <a:r>
              <a:rPr lang="en-GB" sz="2000" b="1" dirty="0">
                <a:solidFill>
                  <a:srgbClr val="000000"/>
                </a:solidFill>
              </a:rPr>
              <a:t> de Alimentos </a:t>
            </a:r>
            <a:r>
              <a:rPr lang="en-GB" sz="2000" b="1" dirty="0" err="1">
                <a:solidFill>
                  <a:srgbClr val="000000"/>
                </a:solidFill>
              </a:rPr>
              <a:t>Éticos</a:t>
            </a:r>
            <a:endParaRPr lang="en-IE" sz="2000" dirty="0">
              <a:solidFill>
                <a:srgbClr val="000000"/>
              </a:solidFill>
            </a:endParaRPr>
          </a:p>
        </p:txBody>
      </p:sp>
    </p:spTree>
    <p:extLst>
      <p:ext uri="{BB962C8B-B14F-4D97-AF65-F5344CB8AC3E}">
        <p14:creationId xmlns:p14="http://schemas.microsoft.com/office/powerpoint/2010/main" val="114222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1774433"/>
            <a:ext cx="5491932" cy="3466276"/>
          </a:xfrm>
        </p:spPr>
        <p:txBody>
          <a:bodyPr/>
          <a:lstStyle/>
          <a:p>
            <a:pPr algn="just" rtl="0"/>
            <a:r>
              <a:rPr lang="en-US" dirty="0"/>
              <a:t>A </a:t>
            </a:r>
            <a:r>
              <a:rPr lang="en-US" dirty="0" err="1"/>
              <a:t>ideia</a:t>
            </a:r>
            <a:r>
              <a:rPr lang="en-US" dirty="0"/>
              <a:t> </a:t>
            </a:r>
            <a:r>
              <a:rPr lang="en-US" dirty="0" err="1"/>
              <a:t>deve</a:t>
            </a:r>
            <a:r>
              <a:rPr lang="en-US" dirty="0"/>
              <a:t> ser </a:t>
            </a:r>
            <a:r>
              <a:rPr lang="en-US" dirty="0" err="1"/>
              <a:t>partilhada</a:t>
            </a:r>
            <a:r>
              <a:rPr lang="en-US" dirty="0"/>
              <a:t> com </a:t>
            </a:r>
            <a:r>
              <a:rPr lang="en-US" dirty="0" err="1"/>
              <a:t>pessoas</a:t>
            </a:r>
            <a:r>
              <a:rPr lang="en-US" dirty="0"/>
              <a:t> de </a:t>
            </a:r>
            <a:r>
              <a:rPr lang="en-US" dirty="0" err="1"/>
              <a:t>confiança</a:t>
            </a:r>
            <a:r>
              <a:rPr lang="en-US" dirty="0"/>
              <a:t>, mentores </a:t>
            </a:r>
            <a:r>
              <a:rPr lang="en-US" dirty="0" err="1"/>
              <a:t>ou</a:t>
            </a:r>
            <a:r>
              <a:rPr lang="en-US" dirty="0"/>
              <a:t> </a:t>
            </a:r>
            <a:r>
              <a:rPr lang="en-US" dirty="0" err="1"/>
              <a:t>potenciais</a:t>
            </a:r>
            <a:r>
              <a:rPr lang="en-US" dirty="0"/>
              <a:t> </a:t>
            </a:r>
            <a:r>
              <a:rPr lang="en-US" dirty="0" err="1"/>
              <a:t>clientes</a:t>
            </a:r>
            <a:r>
              <a:rPr lang="en-US" dirty="0"/>
              <a:t> para obter feedback. </a:t>
            </a:r>
            <a:r>
              <a:rPr lang="en-US" dirty="0" err="1"/>
              <a:t>Considerar</a:t>
            </a:r>
            <a:r>
              <a:rPr lang="en-US" dirty="0"/>
              <a:t> a </a:t>
            </a:r>
            <a:r>
              <a:rPr lang="en-US" dirty="0" err="1"/>
              <a:t>possibilidade</a:t>
            </a:r>
            <a:r>
              <a:rPr lang="en-US" dirty="0"/>
              <a:t> de </a:t>
            </a:r>
            <a:r>
              <a:rPr lang="en-US" dirty="0" err="1"/>
              <a:t>aderir</a:t>
            </a:r>
            <a:r>
              <a:rPr lang="en-US" dirty="0"/>
              <a:t> a redes de empreendedorismo </a:t>
            </a:r>
            <a:r>
              <a:rPr lang="en-US" dirty="0" err="1"/>
              <a:t>ou</a:t>
            </a:r>
            <a:r>
              <a:rPr lang="en-US" dirty="0"/>
              <a:t> da </a:t>
            </a:r>
            <a:r>
              <a:rPr lang="en-US" dirty="0" err="1"/>
              <a:t>área</a:t>
            </a:r>
            <a:r>
              <a:rPr lang="en-US" dirty="0"/>
              <a:t> </a:t>
            </a:r>
            <a:r>
              <a:rPr lang="en-US" dirty="0" err="1"/>
              <a:t>alimentar</a:t>
            </a:r>
            <a:r>
              <a:rPr lang="en-US" dirty="0"/>
              <a:t>,  </a:t>
            </a:r>
            <a:r>
              <a:rPr lang="en-US" dirty="0" err="1"/>
              <a:t>participar</a:t>
            </a:r>
            <a:r>
              <a:rPr lang="en-US" dirty="0"/>
              <a:t> </a:t>
            </a:r>
            <a:r>
              <a:rPr lang="en-US" dirty="0" err="1"/>
              <a:t>em</a:t>
            </a:r>
            <a:r>
              <a:rPr lang="en-US" dirty="0"/>
              <a:t> eventos de startups </a:t>
            </a:r>
            <a:r>
              <a:rPr lang="en-US" dirty="0" err="1"/>
              <a:t>ou</a:t>
            </a:r>
            <a:r>
              <a:rPr lang="en-US" dirty="0"/>
              <a:t> </a:t>
            </a:r>
            <a:r>
              <a:rPr lang="en-US" dirty="0" err="1"/>
              <a:t>em</a:t>
            </a:r>
            <a:r>
              <a:rPr lang="en-US" dirty="0"/>
              <a:t> </a:t>
            </a:r>
            <a:r>
              <a:rPr lang="en-US" dirty="0" err="1"/>
              <a:t>concursos</a:t>
            </a:r>
            <a:r>
              <a:rPr lang="en-US" dirty="0"/>
              <a:t> de </a:t>
            </a:r>
            <a:r>
              <a:rPr lang="en-US" dirty="0" err="1"/>
              <a:t>ideias</a:t>
            </a:r>
            <a:r>
              <a:rPr lang="en-US" dirty="0"/>
              <a:t> para ganhar exposição e receber opiniões objetivas.</a:t>
            </a:r>
          </a:p>
          <a:p>
            <a:pPr algn="just" rtl="0"/>
            <a:r>
              <a:rPr lang="en-US" dirty="0"/>
              <a:t>O feedback e a validação de terceiros </a:t>
            </a:r>
            <a:r>
              <a:rPr lang="en-US" dirty="0" err="1"/>
              <a:t>podem</a:t>
            </a:r>
            <a:r>
              <a:rPr lang="en-US" dirty="0"/>
              <a:t> </a:t>
            </a:r>
            <a:r>
              <a:rPr lang="en-US" dirty="0" err="1"/>
              <a:t>ajudar</a:t>
            </a:r>
            <a:r>
              <a:rPr lang="en-US" dirty="0"/>
              <a:t> a </a:t>
            </a:r>
            <a:r>
              <a:rPr lang="en-US" dirty="0" err="1"/>
              <a:t>aperfeiçoar</a:t>
            </a:r>
            <a:r>
              <a:rPr lang="en-US" dirty="0"/>
              <a:t> e </a:t>
            </a:r>
            <a:r>
              <a:rPr lang="en-US" dirty="0" err="1"/>
              <a:t>melhorar</a:t>
            </a:r>
            <a:r>
              <a:rPr lang="en-US" dirty="0"/>
              <a:t> a </a:t>
            </a:r>
            <a:r>
              <a:rPr lang="en-US" dirty="0" err="1"/>
              <a:t>ideia</a:t>
            </a:r>
            <a:r>
              <a:rPr lang="en-US" dirty="0"/>
              <a:t> de </a:t>
            </a:r>
            <a:r>
              <a:rPr lang="en-US" dirty="0" err="1"/>
              <a:t>negócio</a:t>
            </a:r>
            <a:r>
              <a:rPr lang="en-US" dirty="0"/>
              <a:t>.</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775068" y="751287"/>
            <a:ext cx="5491932" cy="992652"/>
          </a:xfrm>
        </p:spPr>
        <p:txBody>
          <a:bodyPr/>
          <a:lstStyle/>
          <a:p>
            <a:pPr algn="l" rtl="0"/>
            <a:r>
              <a:rPr lang="en-US" b="1" dirty="0"/>
              <a:t>4. </a:t>
            </a:r>
            <a:r>
              <a:rPr lang="en-US" b="1" dirty="0" err="1"/>
              <a:t>Procurar</a:t>
            </a:r>
            <a:r>
              <a:rPr lang="en-US" b="1" dirty="0"/>
              <a:t> feedback e validação</a:t>
            </a:r>
          </a:p>
          <a:p>
            <a:pPr algn="l" rtl="0"/>
            <a:endParaRPr lang="en-IE" dirty="0"/>
          </a:p>
        </p:txBody>
      </p:sp>
      <p:pic>
        <p:nvPicPr>
          <p:cNvPr id="7" name="Picture Placeholder 6" descr="Range of moods sticky note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9102331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AA1337-738D-3C6B-C1EC-CBEECCA785F4}"/>
              </a:ext>
            </a:extLst>
          </p:cNvPr>
          <p:cNvSpPr>
            <a:spLocks noGrp="1"/>
          </p:cNvSpPr>
          <p:nvPr>
            <p:ph type="body" sz="quarter" idx="18"/>
          </p:nvPr>
        </p:nvSpPr>
        <p:spPr>
          <a:xfrm>
            <a:off x="837506" y="1239423"/>
            <a:ext cx="5646737" cy="3949752"/>
          </a:xfrm>
        </p:spPr>
        <p:txBody>
          <a:bodyPr/>
          <a:lstStyle/>
          <a:p>
            <a:pPr algn="just" rtl="0"/>
            <a:r>
              <a:rPr lang="en-US" dirty="0"/>
              <a:t>Vendas e marketing oferecem uma </a:t>
            </a:r>
            <a:r>
              <a:rPr lang="en-US" dirty="0" err="1"/>
              <a:t>oportunidade</a:t>
            </a:r>
            <a:r>
              <a:rPr lang="en-US" dirty="0"/>
              <a:t> </a:t>
            </a:r>
            <a:r>
              <a:rPr lang="en-US" dirty="0" err="1"/>
              <a:t>às</a:t>
            </a:r>
            <a:r>
              <a:rPr lang="en-US" dirty="0"/>
              <a:t> </a:t>
            </a:r>
            <a:r>
              <a:rPr lang="en-US" dirty="0" err="1"/>
              <a:t>empresas</a:t>
            </a:r>
            <a:r>
              <a:rPr lang="en-US" dirty="0"/>
              <a:t> de </a:t>
            </a:r>
            <a:r>
              <a:rPr lang="en-US" dirty="0" err="1"/>
              <a:t>alimentos</a:t>
            </a:r>
            <a:r>
              <a:rPr lang="en-US" dirty="0"/>
              <a:t> </a:t>
            </a:r>
            <a:r>
              <a:rPr lang="en-US" dirty="0" err="1"/>
              <a:t>éticos</a:t>
            </a:r>
            <a:r>
              <a:rPr lang="en-US" dirty="0"/>
              <a:t> de </a:t>
            </a:r>
            <a:r>
              <a:rPr lang="en-US" b="1" dirty="0" err="1"/>
              <a:t>comunicar</a:t>
            </a:r>
            <a:r>
              <a:rPr lang="en-US" b="1" dirty="0"/>
              <a:t> </a:t>
            </a:r>
            <a:r>
              <a:rPr lang="en-US" b="1" dirty="0" err="1"/>
              <a:t>os</a:t>
            </a:r>
            <a:r>
              <a:rPr lang="en-US" b="1" dirty="0"/>
              <a:t> </a:t>
            </a:r>
            <a:r>
              <a:rPr lang="en-US" b="1" dirty="0" err="1"/>
              <a:t>seus</a:t>
            </a:r>
            <a:r>
              <a:rPr lang="en-US" b="1" dirty="0"/>
              <a:t> valores, missão e </a:t>
            </a:r>
            <a:r>
              <a:rPr lang="en-US" b="1" dirty="0" err="1"/>
              <a:t>compromisso</a:t>
            </a:r>
            <a:r>
              <a:rPr lang="en-US" b="1" dirty="0"/>
              <a:t> </a:t>
            </a:r>
            <a:r>
              <a:rPr lang="en-US" dirty="0"/>
              <a:t>à sustentabilidade, comércio justo, bem-estar animal, </a:t>
            </a:r>
            <a:r>
              <a:rPr lang="en-US" dirty="0" err="1"/>
              <a:t>produção</a:t>
            </a:r>
            <a:r>
              <a:rPr lang="en-US" dirty="0"/>
              <a:t> </a:t>
            </a:r>
            <a:r>
              <a:rPr lang="en-US" dirty="0" err="1"/>
              <a:t>biológica</a:t>
            </a:r>
            <a:r>
              <a:rPr lang="en-US" dirty="0"/>
              <a:t> ou outras considerações éticas.</a:t>
            </a:r>
          </a:p>
          <a:p>
            <a:pPr algn="just" rtl="0"/>
            <a:r>
              <a:rPr lang="en-US" dirty="0"/>
              <a:t>Por meio de campanhas de marketing eficazes, as </a:t>
            </a:r>
            <a:r>
              <a:rPr lang="en-US" dirty="0" err="1"/>
              <a:t>empresas</a:t>
            </a:r>
            <a:r>
              <a:rPr lang="en-US" dirty="0"/>
              <a:t> </a:t>
            </a:r>
            <a:r>
              <a:rPr lang="en-US" dirty="0" err="1"/>
              <a:t>podem</a:t>
            </a:r>
            <a:r>
              <a:rPr lang="en-US" dirty="0"/>
              <a:t> </a:t>
            </a:r>
            <a:r>
              <a:rPr lang="en-US" b="1" dirty="0" err="1"/>
              <a:t>educar</a:t>
            </a:r>
            <a:r>
              <a:rPr lang="en-US" b="1" dirty="0"/>
              <a:t> os consumidores e aumentar a </a:t>
            </a:r>
            <a:r>
              <a:rPr lang="en-US" b="1" dirty="0" err="1"/>
              <a:t>consciencialização</a:t>
            </a:r>
            <a:r>
              <a:rPr lang="en-US" b="1" dirty="0"/>
              <a:t> </a:t>
            </a:r>
            <a:r>
              <a:rPr lang="en-US" dirty="0" err="1"/>
              <a:t>sobre</a:t>
            </a:r>
            <a:r>
              <a:rPr lang="en-US" dirty="0"/>
              <a:t> os impactos positivos de escolhas alimentares éticas, </a:t>
            </a:r>
            <a:r>
              <a:rPr lang="en-US" dirty="0" err="1"/>
              <a:t>promovendo</a:t>
            </a:r>
            <a:r>
              <a:rPr lang="en-US" dirty="0"/>
              <a:t> uma conexão mais profunda e lealdade entre consumidores conscientes.</a:t>
            </a:r>
            <a:endParaRPr lang="en-IE" dirty="0"/>
          </a:p>
        </p:txBody>
      </p:sp>
      <p:sp>
        <p:nvSpPr>
          <p:cNvPr id="3" name="Text Placeholder 2">
            <a:extLst>
              <a:ext uri="{FF2B5EF4-FFF2-40B4-BE49-F238E27FC236}">
                <a16:creationId xmlns:a16="http://schemas.microsoft.com/office/drawing/2014/main" id="{D20018C4-003D-5947-FD53-EDD2BAA7FA3D}"/>
              </a:ext>
            </a:extLst>
          </p:cNvPr>
          <p:cNvSpPr>
            <a:spLocks noGrp="1"/>
          </p:cNvSpPr>
          <p:nvPr>
            <p:ph type="body" sz="quarter" idx="16"/>
          </p:nvPr>
        </p:nvSpPr>
        <p:spPr>
          <a:xfrm>
            <a:off x="745960" y="743097"/>
            <a:ext cx="5773375" cy="992652"/>
          </a:xfrm>
        </p:spPr>
        <p:txBody>
          <a:bodyPr/>
          <a:lstStyle/>
          <a:p>
            <a:pPr algn="l" rtl="0"/>
            <a:r>
              <a:rPr lang="en-IE" b="1" dirty="0"/>
              <a:t>Promovendo </a:t>
            </a:r>
            <a:r>
              <a:rPr lang="en-IE" b="1" dirty="0" err="1"/>
              <a:t>Valores</a:t>
            </a:r>
            <a:r>
              <a:rPr lang="en-IE" b="1" dirty="0"/>
              <a:t> </a:t>
            </a:r>
            <a:r>
              <a:rPr lang="en-IE" b="1" dirty="0" err="1"/>
              <a:t>Éticos</a:t>
            </a:r>
            <a:endParaRPr lang="en-IE" b="1" dirty="0"/>
          </a:p>
        </p:txBody>
      </p:sp>
      <p:pic>
        <p:nvPicPr>
          <p:cNvPr id="5" name="Picture Placeholder 11" descr="Recycling arrows chat icon">
            <a:extLst>
              <a:ext uri="{FF2B5EF4-FFF2-40B4-BE49-F238E27FC236}">
                <a16:creationId xmlns:a16="http://schemas.microsoft.com/office/drawing/2014/main" id="{909B3BAC-CD9A-D24A-06B1-462770C30000}"/>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spTree>
    <p:extLst>
      <p:ext uri="{BB962C8B-B14F-4D97-AF65-F5344CB8AC3E}">
        <p14:creationId xmlns:p14="http://schemas.microsoft.com/office/powerpoint/2010/main" val="38906948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D17E74-B497-E986-A08E-6B3E373D0D77}"/>
              </a:ext>
            </a:extLst>
          </p:cNvPr>
          <p:cNvSpPr>
            <a:spLocks noGrp="1"/>
          </p:cNvSpPr>
          <p:nvPr>
            <p:ph type="body" sz="quarter" idx="18"/>
          </p:nvPr>
        </p:nvSpPr>
        <p:spPr>
          <a:xfrm>
            <a:off x="836363" y="1686508"/>
            <a:ext cx="5708900" cy="3676483"/>
          </a:xfrm>
        </p:spPr>
        <p:txBody>
          <a:bodyPr/>
          <a:lstStyle/>
          <a:p>
            <a:pPr algn="just" rtl="0"/>
            <a:r>
              <a:rPr lang="en-US" sz="2300" dirty="0" err="1"/>
              <a:t>Geralmente</a:t>
            </a:r>
            <a:r>
              <a:rPr lang="en-US" sz="2300" dirty="0"/>
              <a:t> as </a:t>
            </a:r>
            <a:r>
              <a:rPr lang="en-US" sz="2300" dirty="0" err="1"/>
              <a:t>empresas</a:t>
            </a:r>
            <a:r>
              <a:rPr lang="en-US" sz="2300" dirty="0"/>
              <a:t> </a:t>
            </a:r>
            <a:r>
              <a:rPr lang="en-US" sz="2300" dirty="0" err="1"/>
              <a:t>alimentares</a:t>
            </a:r>
            <a:r>
              <a:rPr lang="en-US" sz="2300" dirty="0"/>
              <a:t> </a:t>
            </a:r>
            <a:r>
              <a:rPr lang="en-US" sz="2300" dirty="0" err="1"/>
              <a:t>éticas</a:t>
            </a:r>
            <a:r>
              <a:rPr lang="en-US" sz="2300" dirty="0"/>
              <a:t> </a:t>
            </a:r>
            <a:r>
              <a:rPr lang="en-US" sz="2300" dirty="0" err="1"/>
              <a:t>diferenciam</a:t>
            </a:r>
            <a:r>
              <a:rPr lang="en-US" sz="2300" dirty="0"/>
              <a:t>-se dos </a:t>
            </a:r>
            <a:r>
              <a:rPr lang="en-US" sz="2300" dirty="0" err="1"/>
              <a:t>concorrentes</a:t>
            </a:r>
            <a:r>
              <a:rPr lang="en-US" sz="2300" dirty="0"/>
              <a:t> </a:t>
            </a:r>
            <a:r>
              <a:rPr lang="en-US" sz="2300" dirty="0" err="1"/>
              <a:t>pelo</a:t>
            </a:r>
            <a:r>
              <a:rPr lang="en-US" sz="2300" dirty="0"/>
              <a:t> seu compromisso com a responsabilidade social e ambiental, usando isso </a:t>
            </a:r>
            <a:r>
              <a:rPr lang="en-US" sz="2300" dirty="0" err="1"/>
              <a:t>como</a:t>
            </a:r>
            <a:r>
              <a:rPr lang="en-US" sz="2300" dirty="0"/>
              <a:t> </a:t>
            </a:r>
            <a:r>
              <a:rPr lang="en-US" sz="2300" dirty="0" err="1"/>
              <a:t>sua</a:t>
            </a:r>
            <a:r>
              <a:rPr lang="en-US" sz="2300" dirty="0"/>
              <a:t> PUV.</a:t>
            </a:r>
          </a:p>
          <a:p>
            <a:pPr algn="just" rtl="0"/>
            <a:r>
              <a:rPr lang="en-US" sz="2300" dirty="0"/>
              <a:t>Por meio de esforços de marketing, as empresas podem construir confiança e uma </a:t>
            </a:r>
            <a:r>
              <a:rPr lang="en-US" sz="2300" dirty="0" err="1"/>
              <a:t>reputação</a:t>
            </a:r>
            <a:r>
              <a:rPr lang="en-US" sz="2300" dirty="0"/>
              <a:t> </a:t>
            </a:r>
            <a:r>
              <a:rPr lang="en-US" sz="2300" dirty="0" err="1"/>
              <a:t>positiva</a:t>
            </a:r>
            <a:r>
              <a:rPr lang="en-US" sz="2300" dirty="0"/>
              <a:t>, </a:t>
            </a:r>
            <a:r>
              <a:rPr lang="en-US" sz="2300" b="1" dirty="0" err="1"/>
              <a:t>mostrando</a:t>
            </a:r>
            <a:r>
              <a:rPr lang="en-US" sz="2300" b="1" dirty="0"/>
              <a:t> de forma </a:t>
            </a:r>
            <a:r>
              <a:rPr lang="en-US" sz="2300" b="1" dirty="0" err="1"/>
              <a:t>transparente</a:t>
            </a:r>
            <a:r>
              <a:rPr lang="en-US" sz="2300" b="1" dirty="0"/>
              <a:t> as </a:t>
            </a:r>
            <a:r>
              <a:rPr lang="en-US" sz="2300" b="1" dirty="0" err="1"/>
              <a:t>suas</a:t>
            </a:r>
            <a:r>
              <a:rPr lang="en-US" sz="2300" b="1" dirty="0"/>
              <a:t> práticas éticas e parcerias</a:t>
            </a:r>
            <a:r>
              <a:rPr lang="en-US" sz="2300" dirty="0"/>
              <a:t>. Isso inspira </a:t>
            </a:r>
            <a:r>
              <a:rPr lang="en-US" sz="2300" dirty="0" err="1"/>
              <a:t>confiança</a:t>
            </a:r>
            <a:r>
              <a:rPr lang="en-US" sz="2300" dirty="0"/>
              <a:t> </a:t>
            </a:r>
            <a:r>
              <a:rPr lang="en-US" sz="2300" dirty="0" err="1"/>
              <a:t>nos</a:t>
            </a:r>
            <a:r>
              <a:rPr lang="en-US" sz="2300" dirty="0"/>
              <a:t> consumidores, levando a </a:t>
            </a:r>
            <a:r>
              <a:rPr lang="en-US" sz="2300" dirty="0" err="1"/>
              <a:t>relacionamentos</a:t>
            </a:r>
            <a:r>
              <a:rPr lang="en-US" sz="2300" dirty="0"/>
              <a:t> </a:t>
            </a:r>
            <a:r>
              <a:rPr lang="en-US" sz="2300" dirty="0" err="1"/>
              <a:t>duradouros</a:t>
            </a:r>
            <a:r>
              <a:rPr lang="en-US" sz="2300" dirty="0"/>
              <a:t> com os clientes e </a:t>
            </a:r>
            <a:r>
              <a:rPr lang="en-US" sz="2300" dirty="0" err="1"/>
              <a:t>recomendações</a:t>
            </a:r>
            <a:r>
              <a:rPr lang="en-US" sz="2300" dirty="0"/>
              <a:t> de </a:t>
            </a:r>
            <a:r>
              <a:rPr lang="en-US" sz="2300" dirty="0" err="1"/>
              <a:t>passa-palavra</a:t>
            </a:r>
            <a:r>
              <a:rPr lang="en-US" sz="2300" dirty="0"/>
              <a:t> </a:t>
            </a:r>
            <a:r>
              <a:rPr lang="en-US" sz="2300" dirty="0" err="1"/>
              <a:t>positivas</a:t>
            </a:r>
            <a:r>
              <a:rPr lang="en-US" sz="2300" dirty="0"/>
              <a:t>.</a:t>
            </a:r>
            <a:endParaRPr lang="en-IE" sz="2300" dirty="0"/>
          </a:p>
        </p:txBody>
      </p:sp>
      <p:sp>
        <p:nvSpPr>
          <p:cNvPr id="3" name="Text Placeholder 2">
            <a:extLst>
              <a:ext uri="{FF2B5EF4-FFF2-40B4-BE49-F238E27FC236}">
                <a16:creationId xmlns:a16="http://schemas.microsoft.com/office/drawing/2014/main" id="{E74CFC6D-F92E-B2C2-0E36-BDC1B08D1A76}"/>
              </a:ext>
            </a:extLst>
          </p:cNvPr>
          <p:cNvSpPr>
            <a:spLocks noGrp="1"/>
          </p:cNvSpPr>
          <p:nvPr>
            <p:ph type="body" sz="quarter" idx="16"/>
          </p:nvPr>
        </p:nvSpPr>
        <p:spPr>
          <a:xfrm>
            <a:off x="464231" y="511465"/>
            <a:ext cx="6759861" cy="992652"/>
          </a:xfrm>
        </p:spPr>
        <p:txBody>
          <a:bodyPr/>
          <a:lstStyle/>
          <a:p>
            <a:pPr algn="l" rtl="0"/>
            <a:r>
              <a:rPr lang="en-IE" b="1" dirty="0"/>
              <a:t>Construindo Confiança e </a:t>
            </a:r>
            <a:r>
              <a:rPr lang="en-IE" b="1" dirty="0" err="1"/>
              <a:t>Reputação</a:t>
            </a:r>
            <a:r>
              <a:rPr lang="en-IE" b="1" dirty="0"/>
              <a:t> </a:t>
            </a:r>
            <a:r>
              <a:rPr lang="en-IE" sz="2800" dirty="0"/>
              <a:t>(&amp; </a:t>
            </a:r>
            <a:r>
              <a:rPr lang="en-IE" sz="2800" dirty="0" err="1"/>
              <a:t>Vantagem</a:t>
            </a:r>
            <a:r>
              <a:rPr lang="en-IE" sz="2800" dirty="0"/>
              <a:t> </a:t>
            </a:r>
            <a:r>
              <a:rPr lang="en-IE" sz="2800" dirty="0" err="1"/>
              <a:t>competitiva</a:t>
            </a:r>
            <a:r>
              <a:rPr lang="en-IE" sz="2800" dirty="0"/>
              <a:t>)</a:t>
            </a:r>
            <a:endParaRPr lang="en-IE" sz="2800" b="1" dirty="0"/>
          </a:p>
        </p:txBody>
      </p:sp>
      <p:pic>
        <p:nvPicPr>
          <p:cNvPr id="7" name="Picture Placeholder 6" descr="A piece of paper pinned to a cork board  Description automatically generated">
            <a:extLst>
              <a:ext uri="{FF2B5EF4-FFF2-40B4-BE49-F238E27FC236}">
                <a16:creationId xmlns:a16="http://schemas.microsoft.com/office/drawing/2014/main" id="{C9F0A7E8-4AF4-9A4C-EE14-33C2B531BA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l="2407" r="3503"/>
          <a:stretch/>
        </p:blipFill>
        <p:spPr>
          <a:xfrm>
            <a:off x="6545263" y="1452563"/>
            <a:ext cx="5646737" cy="4656137"/>
          </a:xfrm>
        </p:spPr>
      </p:pic>
      <p:sp>
        <p:nvSpPr>
          <p:cNvPr id="5" name="Speech Bubble: Rectangle with Corners Rounded 4">
            <a:extLst>
              <a:ext uri="{FF2B5EF4-FFF2-40B4-BE49-F238E27FC236}">
                <a16:creationId xmlns:a16="http://schemas.microsoft.com/office/drawing/2014/main" id="{845149D3-0231-6544-2E89-120D59814867}"/>
              </a:ext>
            </a:extLst>
          </p:cNvPr>
          <p:cNvSpPr/>
          <p:nvPr/>
        </p:nvSpPr>
        <p:spPr>
          <a:xfrm>
            <a:off x="7902921" y="598514"/>
            <a:ext cx="2126255" cy="1087994"/>
          </a:xfrm>
          <a:prstGeom prst="wedgeRoundRectCallout">
            <a:avLst>
              <a:gd name="adj1" fmla="val -131065"/>
              <a:gd name="adj2" fmla="val 17262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b="1" dirty="0"/>
              <a:t>PUV – </a:t>
            </a:r>
            <a:r>
              <a:rPr lang="en-IE" b="1" dirty="0" err="1"/>
              <a:t>Proposta</a:t>
            </a:r>
            <a:r>
              <a:rPr lang="en-IE" b="1" dirty="0"/>
              <a:t> </a:t>
            </a:r>
            <a:r>
              <a:rPr lang="en-IE" b="1" dirty="0" err="1"/>
              <a:t>Única</a:t>
            </a:r>
            <a:r>
              <a:rPr lang="en-IE" b="1" dirty="0"/>
              <a:t> de Venda </a:t>
            </a:r>
          </a:p>
        </p:txBody>
      </p:sp>
      <p:sp>
        <p:nvSpPr>
          <p:cNvPr id="8" name="TextBox 7">
            <a:extLst>
              <a:ext uri="{FF2B5EF4-FFF2-40B4-BE49-F238E27FC236}">
                <a16:creationId xmlns:a16="http://schemas.microsoft.com/office/drawing/2014/main" id="{74097541-DF79-07E9-5149-69D48E40CED9}"/>
              </a:ext>
            </a:extLst>
          </p:cNvPr>
          <p:cNvSpPr txBox="1"/>
          <p:nvPr/>
        </p:nvSpPr>
        <p:spPr>
          <a:xfrm rot="21376416">
            <a:off x="7021773" y="3073367"/>
            <a:ext cx="4895006" cy="1938992"/>
          </a:xfrm>
          <a:prstGeom prst="rect">
            <a:avLst/>
          </a:prstGeom>
          <a:solidFill>
            <a:srgbClr val="DDE2E3"/>
          </a:solidFill>
        </p:spPr>
        <p:txBody>
          <a:bodyPr wrap="square" rtlCol="0">
            <a:spAutoFit/>
          </a:bodyPr>
          <a:lstStyle/>
          <a:p>
            <a:pPr algn="l" rtl="0"/>
            <a:r>
              <a:rPr lang="en-IE" sz="4000" dirty="0">
                <a:solidFill>
                  <a:srgbClr val="000000"/>
                </a:solidFill>
              </a:rPr>
              <a:t>As </a:t>
            </a:r>
            <a:r>
              <a:rPr lang="en-IE" sz="4000" dirty="0" err="1">
                <a:solidFill>
                  <a:srgbClr val="000000"/>
                </a:solidFill>
              </a:rPr>
              <a:t>Pessoas</a:t>
            </a:r>
            <a:r>
              <a:rPr lang="en-IE" sz="4000" dirty="0">
                <a:solidFill>
                  <a:srgbClr val="000000"/>
                </a:solidFill>
              </a:rPr>
              <a:t> compram… de </a:t>
            </a:r>
            <a:r>
              <a:rPr lang="en-IE" sz="4000" dirty="0" err="1">
                <a:solidFill>
                  <a:srgbClr val="000000"/>
                </a:solidFill>
              </a:rPr>
              <a:t>Pessoas</a:t>
            </a:r>
            <a:r>
              <a:rPr lang="en-IE" sz="4000" dirty="0">
                <a:solidFill>
                  <a:srgbClr val="000000"/>
                </a:solidFill>
              </a:rPr>
              <a:t> em quem confiam</a:t>
            </a:r>
          </a:p>
        </p:txBody>
      </p:sp>
    </p:spTree>
    <p:extLst>
      <p:ext uri="{BB962C8B-B14F-4D97-AF65-F5344CB8AC3E}">
        <p14:creationId xmlns:p14="http://schemas.microsoft.com/office/powerpoint/2010/main" val="424495971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14DB39-6258-C907-3C0B-846BAA153D0A}"/>
              </a:ext>
            </a:extLst>
          </p:cNvPr>
          <p:cNvSpPr>
            <a:spLocks noGrp="1"/>
          </p:cNvSpPr>
          <p:nvPr>
            <p:ph type="body" sz="quarter" idx="18"/>
          </p:nvPr>
        </p:nvSpPr>
        <p:spPr>
          <a:xfrm>
            <a:off x="898357" y="1450425"/>
            <a:ext cx="5646737" cy="3866446"/>
          </a:xfrm>
        </p:spPr>
        <p:txBody>
          <a:bodyPr/>
          <a:lstStyle/>
          <a:p>
            <a:pPr algn="just" rtl="0">
              <a:spcBef>
                <a:spcPts val="0"/>
              </a:spcBef>
            </a:pPr>
            <a:r>
              <a:rPr lang="en-US" dirty="0"/>
              <a:t>As </a:t>
            </a:r>
            <a:r>
              <a:rPr lang="en-US" dirty="0" err="1"/>
              <a:t>vendas</a:t>
            </a:r>
            <a:r>
              <a:rPr lang="en-US" dirty="0"/>
              <a:t> e o marketing permitem que as </a:t>
            </a:r>
            <a:r>
              <a:rPr lang="en-US" dirty="0" err="1"/>
              <a:t>empresas</a:t>
            </a:r>
            <a:r>
              <a:rPr lang="en-US" dirty="0"/>
              <a:t> de </a:t>
            </a:r>
            <a:r>
              <a:rPr lang="en-US" dirty="0" err="1"/>
              <a:t>alimentos</a:t>
            </a:r>
            <a:r>
              <a:rPr lang="en-US" dirty="0"/>
              <a:t> </a:t>
            </a:r>
            <a:r>
              <a:rPr lang="en-US" dirty="0" err="1"/>
              <a:t>éticos</a:t>
            </a:r>
            <a:r>
              <a:rPr lang="en-US" dirty="0"/>
              <a:t> </a:t>
            </a:r>
            <a:r>
              <a:rPr lang="en-US" b="1" dirty="0" err="1"/>
              <a:t>alcancem</a:t>
            </a:r>
            <a:r>
              <a:rPr lang="en-US" b="1" dirty="0"/>
              <a:t> e se </a:t>
            </a:r>
            <a:r>
              <a:rPr lang="en-US" b="1" dirty="0" err="1"/>
              <a:t>envolvam</a:t>
            </a:r>
            <a:r>
              <a:rPr lang="en-US" b="1" dirty="0"/>
              <a:t> </a:t>
            </a:r>
            <a:r>
              <a:rPr lang="en-US" dirty="0"/>
              <a:t>com o </a:t>
            </a:r>
            <a:r>
              <a:rPr lang="en-US" dirty="0" err="1"/>
              <a:t>seu</a:t>
            </a:r>
            <a:r>
              <a:rPr lang="en-US" dirty="0"/>
              <a:t> público-alvo – consumidores </a:t>
            </a:r>
            <a:r>
              <a:rPr lang="en-US" dirty="0" err="1"/>
              <a:t>conscientes</a:t>
            </a:r>
            <a:r>
              <a:rPr lang="en-US" dirty="0"/>
              <a:t> que </a:t>
            </a:r>
            <a:r>
              <a:rPr lang="en-US" dirty="0" err="1"/>
              <a:t>priorizam</a:t>
            </a:r>
            <a:r>
              <a:rPr lang="en-US" dirty="0"/>
              <a:t> a </a:t>
            </a:r>
            <a:r>
              <a:rPr lang="en-US" dirty="0" err="1"/>
              <a:t>sustentabilidade</a:t>
            </a:r>
            <a:r>
              <a:rPr lang="en-US" dirty="0"/>
              <a:t>, saúde e considerações </a:t>
            </a:r>
            <a:r>
              <a:rPr lang="en-US" dirty="0" err="1"/>
              <a:t>éticas</a:t>
            </a:r>
            <a:r>
              <a:rPr lang="en-US" dirty="0"/>
              <a:t> </a:t>
            </a:r>
            <a:r>
              <a:rPr lang="en-US" dirty="0" err="1"/>
              <a:t>nas</a:t>
            </a:r>
            <a:r>
              <a:rPr lang="en-US" dirty="0"/>
              <a:t> suas decisões de compra.</a:t>
            </a:r>
          </a:p>
          <a:p>
            <a:pPr algn="just" rtl="0">
              <a:spcBef>
                <a:spcPts val="0"/>
              </a:spcBef>
            </a:pPr>
            <a:r>
              <a:rPr lang="en-US" dirty="0"/>
              <a:t>Ao entender os valores e preferências desses consumidores, as </a:t>
            </a:r>
            <a:r>
              <a:rPr lang="en-US" dirty="0" err="1"/>
              <a:t>empresas</a:t>
            </a:r>
            <a:r>
              <a:rPr lang="en-US" dirty="0"/>
              <a:t> </a:t>
            </a:r>
            <a:r>
              <a:rPr lang="en-US" dirty="0" err="1"/>
              <a:t>podem</a:t>
            </a:r>
            <a:r>
              <a:rPr lang="en-US" dirty="0"/>
              <a:t> </a:t>
            </a:r>
            <a:r>
              <a:rPr lang="en-US" b="1" dirty="0" err="1"/>
              <a:t>adaptar</a:t>
            </a:r>
            <a:r>
              <a:rPr lang="en-US" b="1" dirty="0"/>
              <a:t> as </a:t>
            </a:r>
            <a:r>
              <a:rPr lang="en-US" b="1" dirty="0" err="1"/>
              <a:t>suas</a:t>
            </a:r>
            <a:r>
              <a:rPr lang="en-US" b="1" dirty="0"/>
              <a:t> estratégias de marketing </a:t>
            </a:r>
            <a:r>
              <a:rPr lang="en-US" dirty="0"/>
              <a:t>para </a:t>
            </a:r>
            <a:r>
              <a:rPr lang="en-US" dirty="0" err="1"/>
              <a:t>efetivamente</a:t>
            </a:r>
            <a:r>
              <a:rPr lang="en-US" dirty="0"/>
              <a:t> </a:t>
            </a:r>
            <a:r>
              <a:rPr lang="en-US" dirty="0" err="1"/>
              <a:t>alcançá-los</a:t>
            </a:r>
            <a:r>
              <a:rPr lang="en-US" dirty="0"/>
              <a:t>, </a:t>
            </a:r>
            <a:r>
              <a:rPr lang="en-US" dirty="0" err="1"/>
              <a:t>resultando</a:t>
            </a:r>
            <a:r>
              <a:rPr lang="en-US" dirty="0"/>
              <a:t> num </a:t>
            </a:r>
            <a:r>
              <a:rPr lang="en-US" dirty="0" err="1"/>
              <a:t>maior</a:t>
            </a:r>
            <a:r>
              <a:rPr lang="en-US" dirty="0"/>
              <a:t> reconhecimento da marca, fidelidade do </a:t>
            </a:r>
            <a:r>
              <a:rPr lang="en-US" dirty="0" err="1"/>
              <a:t>cliente</a:t>
            </a:r>
            <a:r>
              <a:rPr lang="en-US" dirty="0"/>
              <a:t> e um </a:t>
            </a:r>
            <a:r>
              <a:rPr lang="en-US" dirty="0" err="1"/>
              <a:t>maior</a:t>
            </a:r>
            <a:r>
              <a:rPr lang="en-US" dirty="0"/>
              <a:t> </a:t>
            </a:r>
            <a:r>
              <a:rPr lang="en-US" dirty="0" err="1"/>
              <a:t>número</a:t>
            </a:r>
            <a:r>
              <a:rPr lang="en-US" dirty="0"/>
              <a:t> de </a:t>
            </a:r>
            <a:r>
              <a:rPr lang="en-US" dirty="0" err="1"/>
              <a:t>vendas</a:t>
            </a:r>
            <a:r>
              <a:rPr lang="en-US" dirty="0"/>
              <a:t>.</a:t>
            </a:r>
            <a:endParaRPr lang="en-IE" dirty="0"/>
          </a:p>
        </p:txBody>
      </p:sp>
      <p:sp>
        <p:nvSpPr>
          <p:cNvPr id="3" name="Text Placeholder 2">
            <a:extLst>
              <a:ext uri="{FF2B5EF4-FFF2-40B4-BE49-F238E27FC236}">
                <a16:creationId xmlns:a16="http://schemas.microsoft.com/office/drawing/2014/main" id="{3F383766-3F72-7CA8-F566-BDB0229F6FC1}"/>
              </a:ext>
            </a:extLst>
          </p:cNvPr>
          <p:cNvSpPr>
            <a:spLocks noGrp="1"/>
          </p:cNvSpPr>
          <p:nvPr>
            <p:ph type="body" sz="quarter" idx="16"/>
          </p:nvPr>
        </p:nvSpPr>
        <p:spPr>
          <a:xfrm>
            <a:off x="662384" y="457773"/>
            <a:ext cx="5646736" cy="992652"/>
          </a:xfrm>
        </p:spPr>
        <p:txBody>
          <a:bodyPr/>
          <a:lstStyle/>
          <a:p>
            <a:pPr algn="l" rtl="0"/>
            <a:r>
              <a:rPr lang="en-IE" b="1" dirty="0"/>
              <a:t>Segmentação de </a:t>
            </a:r>
            <a:r>
              <a:rPr lang="en-IE" b="1" dirty="0" err="1"/>
              <a:t>consumidores</a:t>
            </a:r>
            <a:r>
              <a:rPr lang="en-IE" b="1" dirty="0"/>
              <a:t> </a:t>
            </a:r>
            <a:r>
              <a:rPr lang="en-IE" b="1" dirty="0" err="1"/>
              <a:t>conscientes</a:t>
            </a:r>
            <a:endParaRPr lang="en-IE" b="1" dirty="0"/>
          </a:p>
        </p:txBody>
      </p:sp>
      <p:pic>
        <p:nvPicPr>
          <p:cNvPr id="6" name="Picture Placeholder 5" descr="Dart arrow in the center of dartboard">
            <a:extLst>
              <a:ext uri="{FF2B5EF4-FFF2-40B4-BE49-F238E27FC236}">
                <a16:creationId xmlns:a16="http://schemas.microsoft.com/office/drawing/2014/main" id="{4D7E32E0-3906-7698-54E5-91511A90530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3B836884-F710-D3D8-8B56-2E520630427A}"/>
              </a:ext>
            </a:extLst>
          </p:cNvPr>
          <p:cNvSpPr/>
          <p:nvPr/>
        </p:nvSpPr>
        <p:spPr>
          <a:xfrm>
            <a:off x="6841067" y="4700180"/>
            <a:ext cx="3373821" cy="1555531"/>
          </a:xfrm>
          <a:prstGeom prst="wedgeRoundRectCallout">
            <a:avLst>
              <a:gd name="adj1" fmla="val -66136"/>
              <a:gd name="adj2" fmla="val 1726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IE" sz="2000" dirty="0"/>
              <a:t>Para saber </a:t>
            </a:r>
            <a:r>
              <a:rPr lang="en-IE" sz="2000" dirty="0" err="1"/>
              <a:t>mais</a:t>
            </a:r>
            <a:r>
              <a:rPr lang="en-IE" sz="2000" dirty="0"/>
              <a:t> </a:t>
            </a:r>
            <a:r>
              <a:rPr lang="en-IE" sz="2000" dirty="0" err="1"/>
              <a:t>sobre</a:t>
            </a:r>
            <a:r>
              <a:rPr lang="en-IE" sz="2000" dirty="0"/>
              <a:t> </a:t>
            </a:r>
            <a:r>
              <a:rPr lang="en-IE" sz="2000" b="1" dirty="0" err="1"/>
              <a:t>Comunicação</a:t>
            </a:r>
            <a:r>
              <a:rPr lang="en-IE" sz="2000" b="1" dirty="0"/>
              <a:t>, </a:t>
            </a:r>
            <a:r>
              <a:rPr lang="en-IE" sz="2000" b="1" dirty="0" err="1"/>
              <a:t>Conexão</a:t>
            </a:r>
            <a:r>
              <a:rPr lang="en-IE" sz="2000" b="1" dirty="0"/>
              <a:t> </a:t>
            </a:r>
            <a:r>
              <a:rPr lang="en-IE" sz="2000" dirty="0"/>
              <a:t>&amp; </a:t>
            </a:r>
            <a:r>
              <a:rPr lang="en-IE" sz="2000" b="1" dirty="0" err="1"/>
              <a:t>Narrativa</a:t>
            </a:r>
            <a:r>
              <a:rPr lang="en-IE" sz="2000" b="1" dirty="0"/>
              <a:t> </a:t>
            </a:r>
            <a:r>
              <a:rPr lang="en-IE" sz="2000" dirty="0" err="1"/>
              <a:t>consultar</a:t>
            </a:r>
            <a:r>
              <a:rPr lang="en-IE" sz="2000" dirty="0"/>
              <a:t> o MÓDULO 5</a:t>
            </a:r>
          </a:p>
        </p:txBody>
      </p:sp>
    </p:spTree>
    <p:extLst>
      <p:ext uri="{BB962C8B-B14F-4D97-AF65-F5344CB8AC3E}">
        <p14:creationId xmlns:p14="http://schemas.microsoft.com/office/powerpoint/2010/main" val="87447542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a:xfrm>
            <a:off x="863624" y="2175642"/>
            <a:ext cx="10742841" cy="2091559"/>
          </a:xfrm>
        </p:spPr>
        <p:txBody>
          <a:bodyPr>
            <a:noAutofit/>
          </a:bodyPr>
          <a:lstStyle/>
          <a:p>
            <a:pPr algn="l" rtl="0">
              <a:lnSpc>
                <a:spcPct val="100000"/>
              </a:lnSpc>
            </a:pPr>
            <a:r>
              <a:rPr lang="en-US" sz="3600" b="1" dirty="0" err="1"/>
              <a:t>Muito</a:t>
            </a:r>
            <a:r>
              <a:rPr lang="en-US" sz="3600" b="1" dirty="0"/>
              <a:t> </a:t>
            </a:r>
            <a:r>
              <a:rPr lang="en-US" sz="3600" b="1" dirty="0" err="1"/>
              <a:t>bem</a:t>
            </a:r>
            <a:r>
              <a:rPr lang="en-US" sz="3600" b="1" dirty="0"/>
              <a:t>!</a:t>
            </a:r>
          </a:p>
          <a:p>
            <a:pPr algn="l" rtl="0">
              <a:lnSpc>
                <a:spcPct val="80000"/>
              </a:lnSpc>
            </a:pPr>
            <a:r>
              <a:rPr lang="en-US" sz="3000" dirty="0" err="1"/>
              <a:t>Acabamos</a:t>
            </a:r>
            <a:r>
              <a:rPr lang="en-US" sz="3000" dirty="0"/>
              <a:t> de concluir um longo módulo…</a:t>
            </a:r>
          </a:p>
          <a:p>
            <a:pPr algn="l" rtl="0">
              <a:lnSpc>
                <a:spcPct val="80000"/>
              </a:lnSpc>
            </a:pPr>
            <a:r>
              <a:rPr lang="en-US" sz="3000" dirty="0"/>
              <a:t>Continue a sua jornada de </a:t>
            </a:r>
            <a:r>
              <a:rPr lang="en-US" sz="3000" dirty="0" err="1"/>
              <a:t>aprendizagem</a:t>
            </a:r>
            <a:r>
              <a:rPr lang="en-US" sz="3000" dirty="0"/>
              <a:t> </a:t>
            </a:r>
            <a:r>
              <a:rPr lang="en-US" sz="3000" dirty="0" err="1"/>
              <a:t>ética</a:t>
            </a:r>
            <a:r>
              <a:rPr lang="en-US" sz="3000" dirty="0"/>
              <a:t>.</a:t>
            </a:r>
          </a:p>
          <a:p>
            <a:pPr algn="l" rtl="0">
              <a:lnSpc>
                <a:spcPct val="80000"/>
              </a:lnSpc>
            </a:pPr>
            <a:r>
              <a:rPr lang="en-US" sz="3000" b="1" dirty="0"/>
              <a:t>No Módulo 3, é </a:t>
            </a:r>
            <a:r>
              <a:rPr lang="en-US" sz="3000" b="1" dirty="0" err="1"/>
              <a:t>explorado</a:t>
            </a:r>
            <a:r>
              <a:rPr lang="en-US" sz="3000" b="1" dirty="0"/>
              <a:t> o Mundo da Inovação</a:t>
            </a:r>
          </a:p>
        </p:txBody>
      </p:sp>
      <p:grpSp>
        <p:nvGrpSpPr>
          <p:cNvPr id="27" name="Graphic 3">
            <a:extLst>
              <a:ext uri="{FF2B5EF4-FFF2-40B4-BE49-F238E27FC236}">
                <a16:creationId xmlns:a16="http://schemas.microsoft.com/office/drawing/2014/main" id="{9FBDA886-FC3F-FC43-BA9E-E4CB8606220D}"/>
              </a:ext>
            </a:extLst>
          </p:cNvPr>
          <p:cNvGrpSpPr/>
          <p:nvPr/>
        </p:nvGrpSpPr>
        <p:grpSpPr>
          <a:xfrm>
            <a:off x="10263560" y="6075359"/>
            <a:ext cx="322967" cy="322967"/>
            <a:chOff x="-147782" y="2499889"/>
            <a:chExt cx="850463" cy="850463"/>
          </a:xfrm>
        </p:grpSpPr>
        <p:sp>
          <p:nvSpPr>
            <p:cNvPr id="28" name="Freeform 27">
              <a:extLst>
                <a:ext uri="{FF2B5EF4-FFF2-40B4-BE49-F238E27FC236}">
                  <a16:creationId xmlns:a16="http://schemas.microsoft.com/office/drawing/2014/main" id="{76EC3708-AF91-5649-9C14-BF8CF07B37EE}"/>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9FCB593A-BCE4-2E4E-8D84-F02F745F3B73}"/>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3" name="Graphic 3">
            <a:extLst>
              <a:ext uri="{FF2B5EF4-FFF2-40B4-BE49-F238E27FC236}">
                <a16:creationId xmlns:a16="http://schemas.microsoft.com/office/drawing/2014/main" id="{FA2EC54E-7ACF-8F46-8A0E-36BA7E5CB421}"/>
              </a:ext>
            </a:extLst>
          </p:cNvPr>
          <p:cNvGrpSpPr/>
          <p:nvPr/>
        </p:nvGrpSpPr>
        <p:grpSpPr>
          <a:xfrm>
            <a:off x="9871054" y="6075336"/>
            <a:ext cx="322967" cy="323206"/>
            <a:chOff x="-1196056" y="2499889"/>
            <a:chExt cx="850463" cy="851093"/>
          </a:xfrm>
        </p:grpSpPr>
        <p:sp>
          <p:nvSpPr>
            <p:cNvPr id="34" name="Freeform 33">
              <a:extLst>
                <a:ext uri="{FF2B5EF4-FFF2-40B4-BE49-F238E27FC236}">
                  <a16:creationId xmlns:a16="http://schemas.microsoft.com/office/drawing/2014/main" id="{87ED4DA7-BC8C-204C-B96D-358973243A40}"/>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644C785-03A5-3A49-8F2B-68FDD8559350}"/>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grpSp>
      <p:grpSp>
        <p:nvGrpSpPr>
          <p:cNvPr id="36" name="Group 35">
            <a:extLst>
              <a:ext uri="{FF2B5EF4-FFF2-40B4-BE49-F238E27FC236}">
                <a16:creationId xmlns:a16="http://schemas.microsoft.com/office/drawing/2014/main" id="{2D2DDD9D-117E-9345-AC3A-5230FE4FEC83}"/>
              </a:ext>
            </a:extLst>
          </p:cNvPr>
          <p:cNvGrpSpPr/>
          <p:nvPr/>
        </p:nvGrpSpPr>
        <p:grpSpPr>
          <a:xfrm>
            <a:off x="10656066" y="6075343"/>
            <a:ext cx="322967" cy="322967"/>
            <a:chOff x="5339337" y="8702010"/>
            <a:chExt cx="280634" cy="280634"/>
          </a:xfrm>
          <a:solidFill>
            <a:srgbClr val="12B4CB"/>
          </a:solidFill>
        </p:grpSpPr>
        <p:sp>
          <p:nvSpPr>
            <p:cNvPr id="37" name="Freeform 36">
              <a:extLst>
                <a:ext uri="{FF2B5EF4-FFF2-40B4-BE49-F238E27FC236}">
                  <a16:creationId xmlns:a16="http://schemas.microsoft.com/office/drawing/2014/main" id="{14064528-97FD-7749-874D-ACF937557BE6}"/>
                </a:ext>
              </a:extLst>
            </p:cNvPr>
            <p:cNvSpPr/>
            <p:nvPr/>
          </p:nvSpPr>
          <p:spPr>
            <a:xfrm>
              <a:off x="5339337" y="8702010"/>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dirty="0">
                <a:latin typeface="Calibri" panose="020F0502020204030204" pitchFamily="34" charset="0"/>
                <a:cs typeface="Calibri" panose="020F0502020204030204" pitchFamily="34" charset="0"/>
              </a:endParaRPr>
            </a:p>
          </p:txBody>
        </p:sp>
        <p:pic>
          <p:nvPicPr>
            <p:cNvPr id="38" name="Graphic 37" descr="World with solid fill">
              <a:extLst>
                <a:ext uri="{FF2B5EF4-FFF2-40B4-BE49-F238E27FC236}">
                  <a16:creationId xmlns:a16="http://schemas.microsoft.com/office/drawing/2014/main" id="{12A458C2-5E00-384C-AEE9-611D13F54E0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56616" y="8719289"/>
              <a:ext cx="246077" cy="246077"/>
            </a:xfrm>
            <a:prstGeom prst="rect">
              <a:avLst/>
            </a:prstGeom>
          </p:spPr>
        </p:pic>
      </p:grpSp>
    </p:spTree>
    <p:extLst>
      <p:ext uri="{BB962C8B-B14F-4D97-AF65-F5344CB8AC3E}">
        <p14:creationId xmlns:p14="http://schemas.microsoft.com/office/powerpoint/2010/main" val="41698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73303" y="1849348"/>
            <a:ext cx="5489937" cy="3636088"/>
          </a:xfrm>
        </p:spPr>
        <p:txBody>
          <a:bodyPr/>
          <a:lstStyle/>
          <a:p>
            <a:pPr algn="just" rtl="0"/>
            <a:r>
              <a:rPr lang="en-US" dirty="0" err="1"/>
              <a:t>Conforme</a:t>
            </a:r>
            <a:r>
              <a:rPr lang="en-US" dirty="0"/>
              <a:t> </a:t>
            </a:r>
            <a:r>
              <a:rPr lang="en-US" dirty="0" err="1"/>
              <a:t>discutido</a:t>
            </a:r>
            <a:r>
              <a:rPr lang="en-US" dirty="0"/>
              <a:t> no </a:t>
            </a:r>
            <a:r>
              <a:rPr lang="en-US" dirty="0" err="1"/>
              <a:t>próximo</a:t>
            </a:r>
            <a:r>
              <a:rPr lang="en-US" dirty="0"/>
              <a:t> </a:t>
            </a:r>
            <a:r>
              <a:rPr lang="en-US" dirty="0" err="1"/>
              <a:t>módulo</a:t>
            </a:r>
            <a:r>
              <a:rPr lang="en-US" dirty="0"/>
              <a:t>, a </a:t>
            </a:r>
            <a:r>
              <a:rPr lang="en-US" dirty="0" err="1"/>
              <a:t>criação</a:t>
            </a:r>
            <a:r>
              <a:rPr lang="en-US" dirty="0"/>
              <a:t> de um </a:t>
            </a:r>
            <a:r>
              <a:rPr lang="en-US" dirty="0" err="1"/>
              <a:t>protótipo</a:t>
            </a:r>
            <a:r>
              <a:rPr lang="en-US" dirty="0"/>
              <a:t> </a:t>
            </a:r>
            <a:r>
              <a:rPr lang="en-US" dirty="0" err="1"/>
              <a:t>ou</a:t>
            </a:r>
            <a:r>
              <a:rPr lang="en-US" dirty="0"/>
              <a:t> de </a:t>
            </a:r>
            <a:r>
              <a:rPr lang="en-US" dirty="0" err="1"/>
              <a:t>uma</a:t>
            </a:r>
            <a:r>
              <a:rPr lang="en-US" dirty="0"/>
              <a:t> </a:t>
            </a:r>
            <a:r>
              <a:rPr lang="en-US" dirty="0" err="1"/>
              <a:t>prova</a:t>
            </a:r>
            <a:r>
              <a:rPr lang="en-US" dirty="0"/>
              <a:t> de conceito para demonstrar a funcionalidade e o </a:t>
            </a:r>
            <a:r>
              <a:rPr lang="en-US" dirty="0" err="1"/>
              <a:t>potencial</a:t>
            </a:r>
            <a:r>
              <a:rPr lang="en-US" dirty="0"/>
              <a:t> de </a:t>
            </a:r>
            <a:r>
              <a:rPr lang="en-US" dirty="0" err="1"/>
              <a:t>uma</a:t>
            </a:r>
            <a:r>
              <a:rPr lang="en-US" dirty="0"/>
              <a:t> ideia é muito útil. Esta representação ou </a:t>
            </a:r>
            <a:r>
              <a:rPr lang="en-US" dirty="0" err="1"/>
              <a:t>amostra</a:t>
            </a:r>
            <a:r>
              <a:rPr lang="en-US" dirty="0"/>
              <a:t> </a:t>
            </a:r>
            <a:r>
              <a:rPr lang="en-US" dirty="0" err="1"/>
              <a:t>concreta</a:t>
            </a:r>
            <a:r>
              <a:rPr lang="en-US" dirty="0"/>
              <a:t> pode ajudar </a:t>
            </a:r>
            <a:r>
              <a:rPr lang="en-US" dirty="0" err="1"/>
              <a:t>os</a:t>
            </a:r>
            <a:r>
              <a:rPr lang="en-US" dirty="0"/>
              <a:t> </a:t>
            </a:r>
            <a:r>
              <a:rPr lang="en-US" dirty="0" err="1"/>
              <a:t>potenciais</a:t>
            </a:r>
            <a:r>
              <a:rPr lang="en-US" dirty="0"/>
              <a:t> </a:t>
            </a:r>
            <a:r>
              <a:rPr lang="en-US" dirty="0" err="1"/>
              <a:t>interessados</a:t>
            </a:r>
            <a:r>
              <a:rPr lang="en-US" dirty="0"/>
              <a:t> ​​a </a:t>
            </a:r>
            <a:r>
              <a:rPr lang="en-US" dirty="0" err="1"/>
              <a:t>entender</a:t>
            </a:r>
            <a:r>
              <a:rPr lang="en-US" dirty="0"/>
              <a:t> e a </a:t>
            </a:r>
            <a:r>
              <a:rPr lang="en-US" dirty="0" err="1"/>
              <a:t>visualizar</a:t>
            </a:r>
            <a:r>
              <a:rPr lang="en-US" dirty="0"/>
              <a:t> </a:t>
            </a:r>
            <a:r>
              <a:rPr lang="en-US" dirty="0" err="1"/>
              <a:t>melhor</a:t>
            </a:r>
            <a:r>
              <a:rPr lang="en-US" dirty="0"/>
              <a:t> o </a:t>
            </a:r>
            <a:r>
              <a:rPr lang="en-US" dirty="0" err="1"/>
              <a:t>conceito</a:t>
            </a:r>
            <a:r>
              <a:rPr lang="en-US" dirty="0"/>
              <a:t>. </a:t>
            </a:r>
            <a:r>
              <a:rPr lang="en-US" dirty="0" err="1"/>
              <a:t>Permite</a:t>
            </a:r>
            <a:r>
              <a:rPr lang="en-US" dirty="0"/>
              <a:t> </a:t>
            </a:r>
            <a:r>
              <a:rPr lang="en-US" dirty="0" err="1"/>
              <a:t>também</a:t>
            </a:r>
            <a:r>
              <a:rPr lang="en-US" dirty="0"/>
              <a:t>  </a:t>
            </a:r>
            <a:r>
              <a:rPr lang="en-US" dirty="0" err="1"/>
              <a:t>testar</a:t>
            </a:r>
            <a:r>
              <a:rPr lang="en-US" dirty="0"/>
              <a:t> a </a:t>
            </a:r>
            <a:r>
              <a:rPr lang="en-US" dirty="0" err="1"/>
              <a:t>viabilidade</a:t>
            </a:r>
            <a:r>
              <a:rPr lang="en-US" dirty="0"/>
              <a:t> da </a:t>
            </a:r>
            <a:r>
              <a:rPr lang="en-US" dirty="0" err="1"/>
              <a:t>ideia</a:t>
            </a:r>
            <a:r>
              <a:rPr lang="en-US" dirty="0"/>
              <a:t> e </a:t>
            </a:r>
            <a:r>
              <a:rPr lang="en-US" dirty="0" err="1"/>
              <a:t>fazer</a:t>
            </a:r>
            <a:r>
              <a:rPr lang="en-US" dirty="0"/>
              <a:t> os ajustes necessários antes de investir mais recursos.</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613761" y="612227"/>
            <a:ext cx="6010442" cy="992652"/>
          </a:xfrm>
        </p:spPr>
        <p:txBody>
          <a:bodyPr/>
          <a:lstStyle/>
          <a:p>
            <a:pPr algn="l" rtl="0"/>
            <a:r>
              <a:rPr lang="en-US" b="1" dirty="0"/>
              <a:t>5. </a:t>
            </a:r>
            <a:r>
              <a:rPr lang="en-US" b="1" dirty="0" err="1"/>
              <a:t>Desenvolver</a:t>
            </a:r>
            <a:r>
              <a:rPr lang="en-US" b="1" dirty="0"/>
              <a:t> um protótipo ou prova de conceito</a:t>
            </a:r>
          </a:p>
          <a:p>
            <a:pPr algn="l" rtl="0"/>
            <a:endParaRPr lang="en-IE" dirty="0"/>
          </a:p>
        </p:txBody>
      </p:sp>
      <p:pic>
        <p:nvPicPr>
          <p:cNvPr id="7" name="Picture Placeholder 6" descr="Group of cups of food">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43083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6" y="1907806"/>
            <a:ext cx="5491933" cy="3466276"/>
          </a:xfrm>
        </p:spPr>
        <p:txBody>
          <a:bodyPr/>
          <a:lstStyle/>
          <a:p>
            <a:pPr algn="just" rtl="0"/>
            <a:r>
              <a:rPr lang="en-US" dirty="0"/>
              <a:t>É importante </a:t>
            </a:r>
            <a:r>
              <a:rPr lang="en-US" dirty="0" err="1"/>
              <a:t>considerar</a:t>
            </a:r>
            <a:r>
              <a:rPr lang="en-US" dirty="0"/>
              <a:t> o scale-up e o potencial de mercado da </a:t>
            </a:r>
            <a:r>
              <a:rPr lang="en-US" dirty="0" err="1"/>
              <a:t>ideia</a:t>
            </a:r>
            <a:r>
              <a:rPr lang="en-US" dirty="0"/>
              <a:t>. </a:t>
            </a:r>
            <a:r>
              <a:rPr lang="en-US" dirty="0" err="1"/>
              <a:t>Avaliar</a:t>
            </a:r>
            <a:r>
              <a:rPr lang="en-US" dirty="0"/>
              <a:t> se a </a:t>
            </a:r>
            <a:r>
              <a:rPr lang="en-US" dirty="0" err="1"/>
              <a:t>ideia</a:t>
            </a:r>
            <a:r>
              <a:rPr lang="en-US" dirty="0"/>
              <a:t> tem potencial para crescer e atrair uma base de clientes significativa. Deve ser </a:t>
            </a:r>
            <a:r>
              <a:rPr lang="en-US" dirty="0" err="1"/>
              <a:t>avaliada</a:t>
            </a:r>
            <a:r>
              <a:rPr lang="en-US" dirty="0"/>
              <a:t> a </a:t>
            </a:r>
            <a:r>
              <a:rPr lang="en-US" dirty="0" err="1"/>
              <a:t>dimensão</a:t>
            </a:r>
            <a:r>
              <a:rPr lang="en-US" dirty="0"/>
              <a:t> do mercado-</a:t>
            </a:r>
            <a:r>
              <a:rPr lang="en-US" dirty="0" err="1"/>
              <a:t>alvo</a:t>
            </a:r>
            <a:r>
              <a:rPr lang="en-US" dirty="0"/>
              <a:t>, </a:t>
            </a:r>
            <a:r>
              <a:rPr lang="en-US" dirty="0" err="1"/>
              <a:t>os</a:t>
            </a:r>
            <a:r>
              <a:rPr lang="en-US" dirty="0"/>
              <a:t> </a:t>
            </a:r>
            <a:r>
              <a:rPr lang="en-US" dirty="0" err="1"/>
              <a:t>potenciais</a:t>
            </a:r>
            <a:r>
              <a:rPr lang="en-US" dirty="0"/>
              <a:t> fluxos de </a:t>
            </a:r>
            <a:r>
              <a:rPr lang="en-US" dirty="0" err="1"/>
              <a:t>receitas</a:t>
            </a:r>
            <a:r>
              <a:rPr lang="en-US" dirty="0"/>
              <a:t> e a </a:t>
            </a:r>
            <a:r>
              <a:rPr lang="en-US" dirty="0" err="1"/>
              <a:t>sustentabilidade</a:t>
            </a:r>
            <a:r>
              <a:rPr lang="en-US" dirty="0"/>
              <a:t> a </a:t>
            </a:r>
            <a:r>
              <a:rPr lang="en-US" dirty="0" err="1"/>
              <a:t>longo</a:t>
            </a:r>
            <a:r>
              <a:rPr lang="en-US" dirty="0"/>
              <a:t> prazo do </a:t>
            </a:r>
            <a:r>
              <a:rPr lang="en-US" dirty="0" err="1"/>
              <a:t>modelo</a:t>
            </a:r>
            <a:r>
              <a:rPr lang="en-US" dirty="0"/>
              <a:t> de </a:t>
            </a:r>
            <a:r>
              <a:rPr lang="en-US" dirty="0" err="1"/>
              <a:t>negócios</a:t>
            </a:r>
            <a:r>
              <a:rPr lang="en-US" dirty="0"/>
              <a:t>. </a:t>
            </a:r>
            <a:r>
              <a:rPr lang="en-US" b="1" dirty="0" err="1"/>
              <a:t>Ser</a:t>
            </a:r>
            <a:r>
              <a:rPr lang="en-US" b="1" dirty="0"/>
              <a:t> viável e </a:t>
            </a:r>
            <a:r>
              <a:rPr lang="en-US" b="1" dirty="0" err="1"/>
              <a:t>exequível</a:t>
            </a:r>
            <a:r>
              <a:rPr lang="en-US" b="1" dirty="0"/>
              <a:t> é fundamental para o desenvolvimento do negócio</a:t>
            </a:r>
            <a:r>
              <a:rPr lang="en-US" dirty="0"/>
              <a:t>.</a:t>
            </a:r>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764794" y="751287"/>
            <a:ext cx="5491932" cy="992652"/>
          </a:xfrm>
        </p:spPr>
        <p:txBody>
          <a:bodyPr/>
          <a:lstStyle/>
          <a:p>
            <a:pPr algn="l" rtl="0"/>
            <a:r>
              <a:rPr lang="en-US" b="1" dirty="0"/>
              <a:t>6. </a:t>
            </a:r>
            <a:r>
              <a:rPr lang="en-US" b="1" dirty="0" err="1"/>
              <a:t>Avaliar</a:t>
            </a:r>
            <a:r>
              <a:rPr lang="en-US" b="1" dirty="0"/>
              <a:t> a </a:t>
            </a:r>
            <a:r>
              <a:rPr lang="en-US" b="1" dirty="0" err="1"/>
              <a:t>exequibilidade</a:t>
            </a:r>
            <a:r>
              <a:rPr lang="en-US" b="1" dirty="0"/>
              <a:t> e o potencial de mercado</a:t>
            </a:r>
            <a:endParaRPr lang="en-IE" b="1" dirty="0"/>
          </a:p>
          <a:p>
            <a:pPr algn="l" rtl="0"/>
            <a:endParaRPr lang="en-IE" dirty="0"/>
          </a:p>
        </p:txBody>
      </p:sp>
      <p:pic>
        <p:nvPicPr>
          <p:cNvPr id="7" name="Picture Placeholder 6" descr="3D stairs design">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41243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C69ACD-6A12-F3DB-F5B2-BA8457782D4A}"/>
              </a:ext>
            </a:extLst>
          </p:cNvPr>
          <p:cNvSpPr>
            <a:spLocks noGrp="1"/>
          </p:cNvSpPr>
          <p:nvPr>
            <p:ph type="body" sz="quarter" idx="16"/>
          </p:nvPr>
        </p:nvSpPr>
        <p:spPr/>
        <p:txBody>
          <a:bodyPr/>
          <a:lstStyle/>
          <a:p>
            <a:r>
              <a:rPr lang="en-IE" dirty="0"/>
              <a:t>OBJETIVOS SMART</a:t>
            </a:r>
          </a:p>
        </p:txBody>
      </p:sp>
      <p:sp>
        <p:nvSpPr>
          <p:cNvPr id="3" name="Text Placeholder 2">
            <a:extLst>
              <a:ext uri="{FF2B5EF4-FFF2-40B4-BE49-F238E27FC236}">
                <a16:creationId xmlns:a16="http://schemas.microsoft.com/office/drawing/2014/main" id="{F19BE775-A9E3-32FA-AE13-1F199E2C8479}"/>
              </a:ext>
            </a:extLst>
          </p:cNvPr>
          <p:cNvSpPr>
            <a:spLocks noGrp="1"/>
          </p:cNvSpPr>
          <p:nvPr>
            <p:ph type="body" sz="quarter" idx="17"/>
          </p:nvPr>
        </p:nvSpPr>
        <p:spPr>
          <a:xfrm>
            <a:off x="3991134" y="1670479"/>
            <a:ext cx="2066906" cy="582221"/>
          </a:xfrm>
        </p:spPr>
        <p:txBody>
          <a:bodyPr/>
          <a:lstStyle/>
          <a:p>
            <a:pPr algn="l" rtl="0"/>
            <a:r>
              <a:rPr lang="en-IE" dirty="0"/>
              <a:t>02</a:t>
            </a:r>
          </a:p>
        </p:txBody>
      </p:sp>
    </p:spTree>
    <p:extLst>
      <p:ext uri="{BB962C8B-B14F-4D97-AF65-F5344CB8AC3E}">
        <p14:creationId xmlns:p14="http://schemas.microsoft.com/office/powerpoint/2010/main" val="4001153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9DE792F-162A-2E17-1B21-F1F1622FF933}"/>
              </a:ext>
            </a:extLst>
          </p:cNvPr>
          <p:cNvSpPr>
            <a:spLocks noGrp="1"/>
          </p:cNvSpPr>
          <p:nvPr>
            <p:ph type="body" sz="quarter" idx="28"/>
          </p:nvPr>
        </p:nvSpPr>
        <p:spPr>
          <a:xfrm>
            <a:off x="831909" y="1202269"/>
            <a:ext cx="5041923" cy="4992169"/>
          </a:xfrm>
        </p:spPr>
        <p:txBody>
          <a:bodyPr lIns="91440" tIns="45720" rIns="91440" bIns="45720" anchor="t"/>
          <a:lstStyle/>
          <a:p>
            <a:pPr algn="just" rtl="0"/>
            <a:r>
              <a:rPr lang="en-US" sz="2350" dirty="0"/>
              <a:t>Sem objetivos concretos, é difícil mudar ou melhorar. </a:t>
            </a:r>
            <a:r>
              <a:rPr lang="en-US" sz="2350" dirty="0" err="1"/>
              <a:t>Os</a:t>
            </a:r>
            <a:r>
              <a:rPr lang="en-US" sz="2350" dirty="0"/>
              <a:t> </a:t>
            </a:r>
            <a:r>
              <a:rPr lang="en-US" sz="2350" dirty="0" err="1"/>
              <a:t>objetivos</a:t>
            </a:r>
            <a:r>
              <a:rPr lang="en-US" sz="2350" dirty="0"/>
              <a:t> S.M.A.R.T. são úteis porque contêm </a:t>
            </a:r>
            <a:r>
              <a:rPr lang="en-US" sz="2350" dirty="0" err="1"/>
              <a:t>cinco</a:t>
            </a:r>
            <a:r>
              <a:rPr lang="en-US" sz="2350" dirty="0"/>
              <a:t> </a:t>
            </a:r>
            <a:r>
              <a:rPr lang="en-US" sz="2350" dirty="0" err="1"/>
              <a:t>aspetos</a:t>
            </a:r>
            <a:r>
              <a:rPr lang="en-US" sz="2350" dirty="0"/>
              <a:t> que aumentam a </a:t>
            </a:r>
            <a:r>
              <a:rPr lang="en-US" sz="2350" dirty="0" err="1"/>
              <a:t>clareza</a:t>
            </a:r>
            <a:r>
              <a:rPr lang="en-US" sz="2350" dirty="0"/>
              <a:t>, </a:t>
            </a:r>
            <a:r>
              <a:rPr lang="en-US" sz="2350" b="1" dirty="0" err="1"/>
              <a:t>ajudam</a:t>
            </a:r>
            <a:r>
              <a:rPr lang="en-US" sz="2350" b="1" dirty="0"/>
              <a:t> a </a:t>
            </a:r>
            <a:r>
              <a:rPr lang="en-US" sz="2350" b="1" dirty="0" err="1"/>
              <a:t>concentrar</a:t>
            </a:r>
            <a:r>
              <a:rPr lang="en-US" sz="2350" b="1" dirty="0"/>
              <a:t>-se e a </a:t>
            </a:r>
            <a:r>
              <a:rPr lang="en-US" sz="2350" b="1" dirty="0" err="1"/>
              <a:t>monitorizar</a:t>
            </a:r>
            <a:r>
              <a:rPr lang="en-US" sz="2350" b="1" dirty="0"/>
              <a:t> e </a:t>
            </a:r>
            <a:r>
              <a:rPr lang="en-US" sz="2350" b="1" dirty="0" err="1"/>
              <a:t>reavaliar</a:t>
            </a:r>
            <a:r>
              <a:rPr lang="en-US" sz="2350" b="1" dirty="0"/>
              <a:t> as </a:t>
            </a:r>
            <a:r>
              <a:rPr lang="en-US" sz="2350" b="1" dirty="0" err="1"/>
              <a:t>metas</a:t>
            </a:r>
            <a:r>
              <a:rPr lang="en-US" sz="2350" b="1" dirty="0"/>
              <a:t>, </a:t>
            </a:r>
            <a:r>
              <a:rPr lang="en-US" sz="2350" dirty="0" err="1"/>
              <a:t>conforme</a:t>
            </a:r>
            <a:r>
              <a:rPr lang="en-US" sz="2350" dirty="0"/>
              <a:t> necessário. Este </a:t>
            </a:r>
            <a:r>
              <a:rPr lang="en-US" sz="2350" dirty="0" err="1"/>
              <a:t>método</a:t>
            </a:r>
            <a:r>
              <a:rPr lang="en-US" sz="2350" dirty="0"/>
              <a:t> pode ser útil para </a:t>
            </a:r>
            <a:r>
              <a:rPr lang="en-US" sz="2350" dirty="0" err="1"/>
              <a:t>qualquer</a:t>
            </a:r>
            <a:r>
              <a:rPr lang="en-US" sz="2350" dirty="0"/>
              <a:t> </a:t>
            </a:r>
            <a:r>
              <a:rPr lang="en-US" sz="2350" dirty="0" err="1"/>
              <a:t>equipa</a:t>
            </a:r>
            <a:r>
              <a:rPr lang="en-US" sz="2350" dirty="0"/>
              <a:t> que </a:t>
            </a:r>
            <a:r>
              <a:rPr lang="en-US" sz="2350" dirty="0" err="1"/>
              <a:t>pretenda</a:t>
            </a:r>
            <a:r>
              <a:rPr lang="en-US" sz="2350" dirty="0"/>
              <a:t> </a:t>
            </a:r>
            <a:r>
              <a:rPr lang="en-US" sz="2350" dirty="0" err="1"/>
              <a:t>praticar</a:t>
            </a:r>
            <a:r>
              <a:rPr lang="en-US" sz="2350" dirty="0"/>
              <a:t> </a:t>
            </a:r>
            <a:r>
              <a:rPr lang="en-US" sz="2350" dirty="0" err="1"/>
              <a:t>uma</a:t>
            </a:r>
            <a:r>
              <a:rPr lang="en-US" sz="2350" dirty="0"/>
              <a:t> </a:t>
            </a:r>
            <a:r>
              <a:rPr lang="en-US" sz="2350" dirty="0" err="1"/>
              <a:t>gestão</a:t>
            </a:r>
            <a:r>
              <a:rPr lang="en-US" sz="2350" dirty="0"/>
              <a:t> de projetos eficaz. Os </a:t>
            </a:r>
            <a:r>
              <a:rPr lang="en-US" sz="2350" dirty="0" err="1"/>
              <a:t>cinco</a:t>
            </a:r>
            <a:r>
              <a:rPr lang="en-US" sz="2350" dirty="0"/>
              <a:t> </a:t>
            </a:r>
            <a:r>
              <a:rPr lang="en-US" sz="2350" dirty="0" err="1"/>
              <a:t>aspetos</a:t>
            </a:r>
            <a:r>
              <a:rPr lang="en-US" sz="2350" dirty="0"/>
              <a:t> dos </a:t>
            </a:r>
            <a:r>
              <a:rPr lang="en-US" sz="2350" dirty="0" err="1"/>
              <a:t>objetivos</a:t>
            </a:r>
            <a:r>
              <a:rPr lang="en-US" sz="2350" dirty="0"/>
              <a:t> S.M.A.R.T. </a:t>
            </a:r>
            <a:r>
              <a:rPr lang="en-US" sz="2350" dirty="0" err="1"/>
              <a:t>são</a:t>
            </a:r>
            <a:r>
              <a:rPr lang="en-US" sz="2350" dirty="0"/>
              <a:t>      </a:t>
            </a:r>
            <a:r>
              <a:rPr lang="en-US" sz="2350" dirty="0">
                <a:sym typeface="Wingdings" panose="05000000000000000000" pitchFamily="2" charset="2"/>
              </a:rPr>
              <a:t></a:t>
            </a:r>
            <a:r>
              <a:rPr lang="en-US" sz="2350" dirty="0"/>
              <a:t> </a:t>
            </a:r>
          </a:p>
          <a:p>
            <a:pPr algn="just" rtl="0"/>
            <a:r>
              <a:rPr lang="en-US" sz="2350" dirty="0" err="1"/>
              <a:t>Passa</a:t>
            </a:r>
            <a:r>
              <a:rPr lang="en-US" sz="2350" dirty="0"/>
              <a:t>-se a </a:t>
            </a:r>
            <a:r>
              <a:rPr lang="en-US" sz="2350" dirty="0" err="1"/>
              <a:t>explorar</a:t>
            </a:r>
            <a:r>
              <a:rPr lang="en-US" sz="2350" dirty="0"/>
              <a:t> o que são </a:t>
            </a:r>
            <a:r>
              <a:rPr lang="en-US" sz="2350" dirty="0" err="1"/>
              <a:t>metas</a:t>
            </a:r>
            <a:r>
              <a:rPr lang="en-US" sz="2350" dirty="0"/>
              <a:t> S.M.A.R.T. e como elas podem </a:t>
            </a:r>
            <a:r>
              <a:rPr lang="en-US" sz="2350" dirty="0" err="1"/>
              <a:t>ajudar</a:t>
            </a:r>
            <a:r>
              <a:rPr lang="en-US" sz="2350" dirty="0"/>
              <a:t> a 	</a:t>
            </a:r>
            <a:r>
              <a:rPr lang="en-US" sz="2350" dirty="0" err="1"/>
              <a:t>equipa</a:t>
            </a:r>
            <a:r>
              <a:rPr lang="en-US" sz="2350" dirty="0"/>
              <a:t> e a </a:t>
            </a:r>
            <a:r>
              <a:rPr lang="en-US" sz="2350" dirty="0" err="1"/>
              <a:t>empresa</a:t>
            </a:r>
            <a:r>
              <a:rPr lang="en-US" sz="2350" dirty="0"/>
              <a:t> </a:t>
            </a:r>
            <a:r>
              <a:rPr lang="en-US" sz="2350" dirty="0" err="1"/>
              <a:t>alimentar</a:t>
            </a:r>
            <a:r>
              <a:rPr lang="en-US" sz="2350" dirty="0"/>
              <a:t>.</a:t>
            </a:r>
            <a:endParaRPr lang="en-IE" sz="2350" dirty="0"/>
          </a:p>
        </p:txBody>
      </p:sp>
      <p:sp>
        <p:nvSpPr>
          <p:cNvPr id="5" name="Text Placeholder 4">
            <a:extLst>
              <a:ext uri="{FF2B5EF4-FFF2-40B4-BE49-F238E27FC236}">
                <a16:creationId xmlns:a16="http://schemas.microsoft.com/office/drawing/2014/main" id="{7BEC7770-652D-EEE9-1BE3-74BC1A8CD6B1}"/>
              </a:ext>
            </a:extLst>
          </p:cNvPr>
          <p:cNvSpPr>
            <a:spLocks noGrp="1"/>
          </p:cNvSpPr>
          <p:nvPr>
            <p:ph type="body" sz="quarter" idx="29"/>
          </p:nvPr>
        </p:nvSpPr>
        <p:spPr>
          <a:xfrm>
            <a:off x="6013885" y="1911837"/>
            <a:ext cx="700387" cy="689518"/>
          </a:xfrm>
        </p:spPr>
        <p:txBody>
          <a:bodyPr/>
          <a:lstStyle/>
          <a:p>
            <a:pPr algn="l" rtl="0"/>
            <a:r>
              <a:rPr lang="en-IE" sz="4800" b="1" dirty="0">
                <a:solidFill>
                  <a:srgbClr val="F79037"/>
                </a:solidFill>
                <a:effectLst>
                  <a:outerShdw blurRad="38100" dist="38100" dir="2700000" algn="tl">
                    <a:srgbClr val="000000">
                      <a:alpha val="43137"/>
                    </a:srgbClr>
                  </a:outerShdw>
                </a:effectLst>
              </a:rPr>
              <a:t>S</a:t>
            </a:r>
          </a:p>
        </p:txBody>
      </p:sp>
      <p:sp>
        <p:nvSpPr>
          <p:cNvPr id="6" name="Text Placeholder 5">
            <a:extLst>
              <a:ext uri="{FF2B5EF4-FFF2-40B4-BE49-F238E27FC236}">
                <a16:creationId xmlns:a16="http://schemas.microsoft.com/office/drawing/2014/main" id="{0FAA8647-EBDD-5F08-53DE-79C6B45D7E0B}"/>
              </a:ext>
            </a:extLst>
          </p:cNvPr>
          <p:cNvSpPr>
            <a:spLocks noGrp="1"/>
          </p:cNvSpPr>
          <p:nvPr>
            <p:ph type="body" sz="quarter" idx="30"/>
          </p:nvPr>
        </p:nvSpPr>
        <p:spPr>
          <a:xfrm>
            <a:off x="6950555" y="1911837"/>
            <a:ext cx="4465067" cy="689519"/>
          </a:xfrm>
        </p:spPr>
        <p:txBody>
          <a:bodyPr/>
          <a:lstStyle/>
          <a:p>
            <a:pPr algn="l" rtl="0"/>
            <a:r>
              <a:rPr lang="en-IE" b="1" dirty="0"/>
              <a:t>ESPECÍFICO (</a:t>
            </a:r>
            <a:r>
              <a:rPr lang="en-IE" b="1" i="1" dirty="0"/>
              <a:t>SPECIFIC</a:t>
            </a:r>
            <a:r>
              <a:rPr lang="en-IE" b="1" dirty="0"/>
              <a:t>)</a:t>
            </a:r>
          </a:p>
        </p:txBody>
      </p:sp>
      <p:sp>
        <p:nvSpPr>
          <p:cNvPr id="7" name="Text Placeholder 6">
            <a:extLst>
              <a:ext uri="{FF2B5EF4-FFF2-40B4-BE49-F238E27FC236}">
                <a16:creationId xmlns:a16="http://schemas.microsoft.com/office/drawing/2014/main" id="{12E4B3FE-B96D-0493-B7B0-137944BBA52B}"/>
              </a:ext>
            </a:extLst>
          </p:cNvPr>
          <p:cNvSpPr>
            <a:spLocks noGrp="1"/>
          </p:cNvSpPr>
          <p:nvPr>
            <p:ph type="body" sz="quarter" idx="31"/>
          </p:nvPr>
        </p:nvSpPr>
        <p:spPr>
          <a:xfrm>
            <a:off x="6020464" y="2826824"/>
            <a:ext cx="700387" cy="689518"/>
          </a:xfrm>
        </p:spPr>
        <p:txBody>
          <a:bodyPr/>
          <a:lstStyle/>
          <a:p>
            <a:pPr algn="l" rtl="0"/>
            <a:r>
              <a:rPr lang="en-IE" sz="4800" b="1">
                <a:solidFill>
                  <a:srgbClr val="F79037"/>
                </a:solidFill>
                <a:effectLst>
                  <a:outerShdw blurRad="38100" dist="38100" dir="2700000" algn="tl">
                    <a:srgbClr val="000000">
                      <a:alpha val="43137"/>
                    </a:srgbClr>
                  </a:outerShdw>
                </a:effectLst>
              </a:rPr>
              <a:t>M</a:t>
            </a:r>
          </a:p>
        </p:txBody>
      </p:sp>
      <p:sp>
        <p:nvSpPr>
          <p:cNvPr id="8" name="Text Placeholder 7">
            <a:extLst>
              <a:ext uri="{FF2B5EF4-FFF2-40B4-BE49-F238E27FC236}">
                <a16:creationId xmlns:a16="http://schemas.microsoft.com/office/drawing/2014/main" id="{1B60E6E3-7910-4842-C71E-E8A3C0DBD518}"/>
              </a:ext>
            </a:extLst>
          </p:cNvPr>
          <p:cNvSpPr>
            <a:spLocks noGrp="1"/>
          </p:cNvSpPr>
          <p:nvPr>
            <p:ph type="body" sz="quarter" idx="32"/>
          </p:nvPr>
        </p:nvSpPr>
        <p:spPr>
          <a:xfrm>
            <a:off x="6957134" y="2826824"/>
            <a:ext cx="4465067" cy="689519"/>
          </a:xfrm>
        </p:spPr>
        <p:txBody>
          <a:bodyPr/>
          <a:lstStyle/>
          <a:p>
            <a:pPr algn="l" rtl="0"/>
            <a:r>
              <a:rPr lang="en-IE" b="1" dirty="0"/>
              <a:t>MENSURÁVEL</a:t>
            </a:r>
          </a:p>
        </p:txBody>
      </p:sp>
      <p:sp>
        <p:nvSpPr>
          <p:cNvPr id="9" name="Text Placeholder 8">
            <a:extLst>
              <a:ext uri="{FF2B5EF4-FFF2-40B4-BE49-F238E27FC236}">
                <a16:creationId xmlns:a16="http://schemas.microsoft.com/office/drawing/2014/main" id="{F30591B3-96A3-D172-51BF-2193FD8F49CB}"/>
              </a:ext>
            </a:extLst>
          </p:cNvPr>
          <p:cNvSpPr>
            <a:spLocks noGrp="1"/>
          </p:cNvSpPr>
          <p:nvPr>
            <p:ph type="body" sz="quarter" idx="33"/>
          </p:nvPr>
        </p:nvSpPr>
        <p:spPr>
          <a:xfrm>
            <a:off x="6042167" y="3741812"/>
            <a:ext cx="700387" cy="689518"/>
          </a:xfrm>
        </p:spPr>
        <p:txBody>
          <a:bodyPr/>
          <a:lstStyle/>
          <a:p>
            <a:pPr algn="l" rtl="0"/>
            <a:r>
              <a:rPr lang="en-IE" sz="4800" b="1">
                <a:solidFill>
                  <a:srgbClr val="F79037"/>
                </a:solidFill>
                <a:effectLst>
                  <a:outerShdw blurRad="38100" dist="38100" dir="2700000" algn="tl">
                    <a:srgbClr val="000000">
                      <a:alpha val="43137"/>
                    </a:srgbClr>
                  </a:outerShdw>
                </a:effectLst>
              </a:rPr>
              <a:t>A</a:t>
            </a:r>
          </a:p>
        </p:txBody>
      </p:sp>
      <p:sp>
        <p:nvSpPr>
          <p:cNvPr id="10" name="Text Placeholder 9">
            <a:extLst>
              <a:ext uri="{FF2B5EF4-FFF2-40B4-BE49-F238E27FC236}">
                <a16:creationId xmlns:a16="http://schemas.microsoft.com/office/drawing/2014/main" id="{B682DAA0-870C-5FCA-49FC-37BAFBC4A7C2}"/>
              </a:ext>
            </a:extLst>
          </p:cNvPr>
          <p:cNvSpPr>
            <a:spLocks noGrp="1"/>
          </p:cNvSpPr>
          <p:nvPr>
            <p:ph type="body" sz="quarter" idx="34"/>
          </p:nvPr>
        </p:nvSpPr>
        <p:spPr>
          <a:xfrm>
            <a:off x="6978837" y="3741812"/>
            <a:ext cx="4465067" cy="689519"/>
          </a:xfrm>
        </p:spPr>
        <p:txBody>
          <a:bodyPr/>
          <a:lstStyle/>
          <a:p>
            <a:pPr algn="l" rtl="0"/>
            <a:r>
              <a:rPr lang="en-IE" b="1" dirty="0"/>
              <a:t>ALCANÇÁVEL</a:t>
            </a:r>
          </a:p>
        </p:txBody>
      </p:sp>
      <p:sp>
        <p:nvSpPr>
          <p:cNvPr id="11" name="Text Placeholder 10">
            <a:extLst>
              <a:ext uri="{FF2B5EF4-FFF2-40B4-BE49-F238E27FC236}">
                <a16:creationId xmlns:a16="http://schemas.microsoft.com/office/drawing/2014/main" id="{C788BCF9-6285-5F69-84A7-700C4BE03434}"/>
              </a:ext>
            </a:extLst>
          </p:cNvPr>
          <p:cNvSpPr>
            <a:spLocks noGrp="1"/>
          </p:cNvSpPr>
          <p:nvPr>
            <p:ph type="body" sz="quarter" idx="35"/>
          </p:nvPr>
        </p:nvSpPr>
        <p:spPr>
          <a:xfrm>
            <a:off x="6020464" y="4656799"/>
            <a:ext cx="700387" cy="689518"/>
          </a:xfrm>
        </p:spPr>
        <p:txBody>
          <a:bodyPr/>
          <a:lstStyle/>
          <a:p>
            <a:pPr algn="l" rtl="0"/>
            <a:r>
              <a:rPr lang="en-IE" sz="4800" b="1">
                <a:solidFill>
                  <a:srgbClr val="F79037"/>
                </a:solidFill>
                <a:effectLst>
                  <a:outerShdw blurRad="38100" dist="38100" dir="2700000" algn="tl">
                    <a:srgbClr val="000000">
                      <a:alpha val="43137"/>
                    </a:srgbClr>
                  </a:outerShdw>
                </a:effectLst>
              </a:rPr>
              <a:t>R</a:t>
            </a:r>
          </a:p>
        </p:txBody>
      </p:sp>
      <p:sp>
        <p:nvSpPr>
          <p:cNvPr id="12" name="Text Placeholder 11">
            <a:extLst>
              <a:ext uri="{FF2B5EF4-FFF2-40B4-BE49-F238E27FC236}">
                <a16:creationId xmlns:a16="http://schemas.microsoft.com/office/drawing/2014/main" id="{3D766514-C899-00CA-2584-447E58B78A00}"/>
              </a:ext>
            </a:extLst>
          </p:cNvPr>
          <p:cNvSpPr>
            <a:spLocks noGrp="1"/>
          </p:cNvSpPr>
          <p:nvPr>
            <p:ph type="body" sz="quarter" idx="36"/>
          </p:nvPr>
        </p:nvSpPr>
        <p:spPr>
          <a:xfrm>
            <a:off x="6957134" y="4656799"/>
            <a:ext cx="4465067" cy="689519"/>
          </a:xfrm>
        </p:spPr>
        <p:txBody>
          <a:bodyPr/>
          <a:lstStyle/>
          <a:p>
            <a:pPr algn="l" rtl="0"/>
            <a:r>
              <a:rPr lang="en-IE" b="1"/>
              <a:t>RELEVANTE</a:t>
            </a:r>
          </a:p>
        </p:txBody>
      </p:sp>
      <p:sp>
        <p:nvSpPr>
          <p:cNvPr id="13" name="Text Placeholder 12">
            <a:extLst>
              <a:ext uri="{FF2B5EF4-FFF2-40B4-BE49-F238E27FC236}">
                <a16:creationId xmlns:a16="http://schemas.microsoft.com/office/drawing/2014/main" id="{404782CB-A08D-2D62-8DF9-EF6FCCF21B25}"/>
              </a:ext>
            </a:extLst>
          </p:cNvPr>
          <p:cNvSpPr>
            <a:spLocks noGrp="1"/>
          </p:cNvSpPr>
          <p:nvPr>
            <p:ph type="body" sz="quarter" idx="27"/>
          </p:nvPr>
        </p:nvSpPr>
        <p:spPr>
          <a:xfrm>
            <a:off x="276587" y="383586"/>
            <a:ext cx="5041923" cy="720752"/>
          </a:xfrm>
        </p:spPr>
        <p:txBody>
          <a:bodyPr/>
          <a:lstStyle/>
          <a:p>
            <a:pPr algn="l" rtl="0"/>
            <a:r>
              <a:rPr lang="en-IE" dirty="0" err="1"/>
              <a:t>Objetivos</a:t>
            </a:r>
            <a:r>
              <a:rPr lang="en-IE" dirty="0"/>
              <a:t> SMART</a:t>
            </a:r>
          </a:p>
        </p:txBody>
      </p:sp>
      <p:sp>
        <p:nvSpPr>
          <p:cNvPr id="14" name="Text Placeholder 13">
            <a:extLst>
              <a:ext uri="{FF2B5EF4-FFF2-40B4-BE49-F238E27FC236}">
                <a16:creationId xmlns:a16="http://schemas.microsoft.com/office/drawing/2014/main" id="{F8DA0859-A328-7254-FC88-F52507A066F0}"/>
              </a:ext>
            </a:extLst>
          </p:cNvPr>
          <p:cNvSpPr>
            <a:spLocks noGrp="1"/>
          </p:cNvSpPr>
          <p:nvPr>
            <p:ph type="body" sz="quarter" idx="37"/>
          </p:nvPr>
        </p:nvSpPr>
        <p:spPr>
          <a:xfrm>
            <a:off x="6020819" y="5606518"/>
            <a:ext cx="700387" cy="689518"/>
          </a:xfrm>
        </p:spPr>
        <p:txBody>
          <a:bodyPr/>
          <a:lstStyle/>
          <a:p>
            <a:pPr algn="l" rtl="0"/>
            <a:r>
              <a:rPr lang="en-IE" sz="4800" b="1">
                <a:solidFill>
                  <a:srgbClr val="F79037"/>
                </a:solidFill>
                <a:effectLst>
                  <a:outerShdw blurRad="38100" dist="38100" dir="2700000" algn="tl">
                    <a:srgbClr val="000000">
                      <a:alpha val="43137"/>
                    </a:srgbClr>
                  </a:outerShdw>
                </a:effectLst>
              </a:rPr>
              <a:t>T</a:t>
            </a:r>
          </a:p>
        </p:txBody>
      </p:sp>
      <p:sp>
        <p:nvSpPr>
          <p:cNvPr id="15" name="Text Placeholder 14">
            <a:extLst>
              <a:ext uri="{FF2B5EF4-FFF2-40B4-BE49-F238E27FC236}">
                <a16:creationId xmlns:a16="http://schemas.microsoft.com/office/drawing/2014/main" id="{70B3721C-5E41-8303-4B88-644C6C98037B}"/>
              </a:ext>
            </a:extLst>
          </p:cNvPr>
          <p:cNvSpPr>
            <a:spLocks noGrp="1"/>
          </p:cNvSpPr>
          <p:nvPr>
            <p:ph type="body" sz="quarter" idx="38"/>
          </p:nvPr>
        </p:nvSpPr>
        <p:spPr>
          <a:xfrm>
            <a:off x="6957489" y="5606518"/>
            <a:ext cx="4465067" cy="689519"/>
          </a:xfrm>
        </p:spPr>
        <p:txBody>
          <a:bodyPr/>
          <a:lstStyle/>
          <a:p>
            <a:pPr algn="l" rtl="0"/>
            <a:r>
              <a:rPr lang="en-IE" b="1" dirty="0"/>
              <a:t>TEMPORIZÁVEL</a:t>
            </a:r>
          </a:p>
        </p:txBody>
      </p:sp>
    </p:spTree>
    <p:extLst>
      <p:ext uri="{BB962C8B-B14F-4D97-AF65-F5344CB8AC3E}">
        <p14:creationId xmlns:p14="http://schemas.microsoft.com/office/powerpoint/2010/main" val="1234652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3418B-4FC4-11FC-2435-207BFA396D3C}"/>
              </a:ext>
            </a:extLst>
          </p:cNvPr>
          <p:cNvSpPr>
            <a:spLocks noGrp="1"/>
          </p:cNvSpPr>
          <p:nvPr>
            <p:ph type="body" sz="quarter" idx="18"/>
          </p:nvPr>
        </p:nvSpPr>
        <p:spPr>
          <a:xfrm>
            <a:off x="965771" y="1572345"/>
            <a:ext cx="5290567" cy="3025975"/>
          </a:xfrm>
        </p:spPr>
        <p:txBody>
          <a:bodyPr/>
          <a:lstStyle/>
          <a:p>
            <a:pPr algn="just"/>
            <a:r>
              <a:rPr lang="en-US" dirty="0" err="1"/>
              <a:t>Os</a:t>
            </a:r>
            <a:r>
              <a:rPr lang="en-US" dirty="0"/>
              <a:t> </a:t>
            </a:r>
            <a:r>
              <a:rPr lang="en-US" dirty="0" err="1"/>
              <a:t>objetivos</a:t>
            </a:r>
            <a:r>
              <a:rPr lang="en-US" dirty="0"/>
              <a:t> </a:t>
            </a:r>
            <a:r>
              <a:rPr lang="en-US" dirty="0" err="1"/>
              <a:t>específicos</a:t>
            </a:r>
            <a:r>
              <a:rPr lang="en-US" dirty="0"/>
              <a:t> </a:t>
            </a:r>
            <a:r>
              <a:rPr lang="en-US" dirty="0" err="1"/>
              <a:t>têm</a:t>
            </a:r>
            <a:r>
              <a:rPr lang="en-US" dirty="0"/>
              <a:t> um </a:t>
            </a:r>
            <a:r>
              <a:rPr lang="en-US" dirty="0" err="1"/>
              <a:t>resultado</a:t>
            </a:r>
            <a:r>
              <a:rPr lang="en-US" dirty="0"/>
              <a:t> </a:t>
            </a:r>
            <a:r>
              <a:rPr lang="en-US" dirty="0" err="1"/>
              <a:t>desejado</a:t>
            </a:r>
            <a:r>
              <a:rPr lang="en-US" dirty="0"/>
              <a:t> que </a:t>
            </a:r>
            <a:r>
              <a:rPr lang="en-US" dirty="0" err="1"/>
              <a:t>deve</a:t>
            </a:r>
            <a:r>
              <a:rPr lang="en-US" dirty="0"/>
              <a:t> ser </a:t>
            </a:r>
            <a:r>
              <a:rPr lang="en-US" dirty="0" err="1"/>
              <a:t>claramente</a:t>
            </a:r>
            <a:r>
              <a:rPr lang="en-US" dirty="0"/>
              <a:t> </a:t>
            </a:r>
            <a:r>
              <a:rPr lang="en-US" dirty="0" err="1"/>
              <a:t>compreendido</a:t>
            </a:r>
            <a:r>
              <a:rPr lang="en-US" dirty="0"/>
              <a:t>. </a:t>
            </a:r>
            <a:r>
              <a:rPr lang="en-US" dirty="0" err="1"/>
              <a:t>Pode</a:t>
            </a:r>
            <a:r>
              <a:rPr lang="en-US" dirty="0"/>
              <a:t> </a:t>
            </a:r>
            <a:r>
              <a:rPr lang="en-US" dirty="0" err="1"/>
              <a:t>corresponder</a:t>
            </a:r>
            <a:r>
              <a:rPr lang="en-US" dirty="0"/>
              <a:t> a um </a:t>
            </a:r>
            <a:r>
              <a:rPr lang="en-US" dirty="0" err="1"/>
              <a:t>número</a:t>
            </a:r>
            <a:r>
              <a:rPr lang="en-US" dirty="0"/>
              <a:t> de </a:t>
            </a:r>
            <a:r>
              <a:rPr lang="en-US" dirty="0" err="1"/>
              <a:t>vendas</a:t>
            </a:r>
            <a:r>
              <a:rPr lang="en-US" dirty="0"/>
              <a:t>, </a:t>
            </a:r>
            <a:r>
              <a:rPr lang="en-US" dirty="0" err="1"/>
              <a:t>lançamento</a:t>
            </a:r>
            <a:r>
              <a:rPr lang="en-US" dirty="0"/>
              <a:t> de um </a:t>
            </a:r>
            <a:r>
              <a:rPr lang="en-US" dirty="0" err="1"/>
              <a:t>produto</a:t>
            </a:r>
            <a:r>
              <a:rPr lang="en-US" dirty="0"/>
              <a:t> </a:t>
            </a:r>
            <a:r>
              <a:rPr lang="en-US" dirty="0" err="1"/>
              <a:t>ou</a:t>
            </a:r>
            <a:r>
              <a:rPr lang="en-US" dirty="0"/>
              <a:t> </a:t>
            </a:r>
            <a:r>
              <a:rPr lang="en-US" dirty="0" err="1"/>
              <a:t>alteração</a:t>
            </a:r>
            <a:r>
              <a:rPr lang="en-US" dirty="0"/>
              <a:t> do </a:t>
            </a:r>
            <a:r>
              <a:rPr lang="en-US" dirty="0" err="1"/>
              <a:t>processo</a:t>
            </a:r>
            <a:r>
              <a:rPr lang="en-US" dirty="0"/>
              <a:t> de </a:t>
            </a:r>
            <a:r>
              <a:rPr lang="en-US" dirty="0" err="1"/>
              <a:t>produção</a:t>
            </a:r>
            <a:r>
              <a:rPr lang="en-US" dirty="0"/>
              <a:t>. </a:t>
            </a:r>
            <a:r>
              <a:rPr lang="en-US" dirty="0" err="1"/>
              <a:t>Independentemente</a:t>
            </a:r>
            <a:r>
              <a:rPr lang="en-US" dirty="0"/>
              <a:t> do que </a:t>
            </a:r>
            <a:r>
              <a:rPr lang="en-US" dirty="0" err="1"/>
              <a:t>seja</a:t>
            </a:r>
            <a:r>
              <a:rPr lang="en-US" dirty="0"/>
              <a:t>, o </a:t>
            </a:r>
            <a:r>
              <a:rPr lang="en-US" dirty="0" err="1"/>
              <a:t>objetivo</a:t>
            </a:r>
            <a:r>
              <a:rPr lang="en-US" dirty="0"/>
              <a:t> </a:t>
            </a:r>
            <a:r>
              <a:rPr lang="en-US" dirty="0" err="1"/>
              <a:t>deve</a:t>
            </a:r>
            <a:r>
              <a:rPr lang="en-US" dirty="0"/>
              <a:t> ser </a:t>
            </a:r>
            <a:r>
              <a:rPr lang="en-US" b="1" dirty="0" err="1"/>
              <a:t>claramente</a:t>
            </a:r>
            <a:r>
              <a:rPr lang="en-US" b="1" dirty="0"/>
              <a:t> </a:t>
            </a:r>
            <a:r>
              <a:rPr lang="en-US" b="1" dirty="0" err="1"/>
              <a:t>articulado</a:t>
            </a:r>
            <a:r>
              <a:rPr lang="en-US" b="1" dirty="0"/>
              <a:t> </a:t>
            </a:r>
            <a:r>
              <a:rPr lang="en-US" dirty="0"/>
              <a:t>para que </a:t>
            </a:r>
            <a:r>
              <a:rPr lang="en-US" dirty="0" err="1"/>
              <a:t>todos</a:t>
            </a:r>
            <a:r>
              <a:rPr lang="en-US" dirty="0"/>
              <a:t> </a:t>
            </a:r>
            <a:r>
              <a:rPr lang="en-US" dirty="0" err="1"/>
              <a:t>estejam</a:t>
            </a:r>
            <a:r>
              <a:rPr lang="en-US" dirty="0"/>
              <a:t> </a:t>
            </a:r>
            <a:r>
              <a:rPr lang="en-US" dirty="0" err="1"/>
              <a:t>em</a:t>
            </a:r>
            <a:r>
              <a:rPr lang="en-US" dirty="0"/>
              <a:t> </a:t>
            </a:r>
            <a:r>
              <a:rPr lang="en-US" dirty="0" err="1"/>
              <a:t>sintonia</a:t>
            </a:r>
            <a:r>
              <a:rPr lang="en-US" dirty="0"/>
              <a:t> com o </a:t>
            </a:r>
            <a:r>
              <a:rPr lang="en-US" dirty="0" err="1"/>
              <a:t>objetivo</a:t>
            </a:r>
            <a:r>
              <a:rPr lang="en-US" dirty="0"/>
              <a:t>. Deve ser </a:t>
            </a:r>
            <a:r>
              <a:rPr lang="en-US" dirty="0" err="1"/>
              <a:t>definido</a:t>
            </a:r>
            <a:r>
              <a:rPr lang="en-US" dirty="0"/>
              <a:t> o que </a:t>
            </a:r>
            <a:r>
              <a:rPr lang="en-US" dirty="0" err="1"/>
              <a:t>será</a:t>
            </a:r>
            <a:r>
              <a:rPr lang="en-US" dirty="0"/>
              <a:t> </a:t>
            </a:r>
            <a:r>
              <a:rPr lang="en-US" dirty="0" err="1"/>
              <a:t>alcançado</a:t>
            </a:r>
            <a:r>
              <a:rPr lang="en-US" dirty="0"/>
              <a:t> e as </a:t>
            </a:r>
            <a:r>
              <a:rPr lang="en-US" dirty="0" err="1"/>
              <a:t>ações</a:t>
            </a:r>
            <a:r>
              <a:rPr lang="en-US" dirty="0"/>
              <a:t> a </a:t>
            </a:r>
            <a:r>
              <a:rPr lang="en-US" dirty="0" err="1"/>
              <a:t>serem</a:t>
            </a:r>
            <a:r>
              <a:rPr lang="en-US" dirty="0"/>
              <a:t> </a:t>
            </a:r>
            <a:r>
              <a:rPr lang="en-US" dirty="0" err="1"/>
              <a:t>tomadas</a:t>
            </a:r>
            <a:r>
              <a:rPr lang="en-US" dirty="0"/>
              <a:t> para </a:t>
            </a:r>
            <a:r>
              <a:rPr lang="en-US" dirty="0" err="1"/>
              <a:t>atingir</a:t>
            </a:r>
            <a:r>
              <a:rPr lang="en-US" dirty="0"/>
              <a:t> o </a:t>
            </a:r>
            <a:r>
              <a:rPr lang="en-US" dirty="0" err="1"/>
              <a:t>objetivo</a:t>
            </a:r>
            <a:r>
              <a:rPr lang="en-US" dirty="0"/>
              <a:t>.</a:t>
            </a:r>
            <a:endParaRPr lang="en-IE" dirty="0"/>
          </a:p>
        </p:txBody>
      </p:sp>
      <p:sp>
        <p:nvSpPr>
          <p:cNvPr id="3" name="Text Placeholder 2">
            <a:extLst>
              <a:ext uri="{FF2B5EF4-FFF2-40B4-BE49-F238E27FC236}">
                <a16:creationId xmlns:a16="http://schemas.microsoft.com/office/drawing/2014/main" id="{4E4165B2-7CE9-FF66-2BCC-151F4292B48F}"/>
              </a:ext>
            </a:extLst>
          </p:cNvPr>
          <p:cNvSpPr>
            <a:spLocks noGrp="1"/>
          </p:cNvSpPr>
          <p:nvPr>
            <p:ph type="body" sz="quarter" idx="16"/>
          </p:nvPr>
        </p:nvSpPr>
        <p:spPr>
          <a:xfrm>
            <a:off x="861223" y="705308"/>
            <a:ext cx="4990998" cy="992652"/>
          </a:xfrm>
        </p:spPr>
        <p:txBody>
          <a:bodyPr/>
          <a:lstStyle/>
          <a:p>
            <a:pPr algn="l" rtl="0"/>
            <a:r>
              <a:rPr lang="en-IE" b="1" dirty="0">
                <a:highlight>
                  <a:srgbClr val="F79037"/>
                </a:highlight>
              </a:rPr>
              <a:t>Específico</a:t>
            </a:r>
          </a:p>
        </p:txBody>
      </p:sp>
      <p:pic>
        <p:nvPicPr>
          <p:cNvPr id="6" name="Picture Placeholder 5" descr="White arrows going to the red target">
            <a:extLst>
              <a:ext uri="{FF2B5EF4-FFF2-40B4-BE49-F238E27FC236}">
                <a16:creationId xmlns:a16="http://schemas.microsoft.com/office/drawing/2014/main" id="{B510DA70-2F18-E29F-9265-54BF4670846C}"/>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83CCF8A4-A949-C2F8-8ED1-12930B762677}"/>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7006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CFE2C2-014F-A4BC-0713-2BF160E56AFB}"/>
              </a:ext>
            </a:extLst>
          </p:cNvPr>
          <p:cNvSpPr>
            <a:spLocks noGrp="1"/>
          </p:cNvSpPr>
          <p:nvPr>
            <p:ph type="body" sz="quarter" idx="18"/>
          </p:nvPr>
        </p:nvSpPr>
        <p:spPr>
          <a:xfrm>
            <a:off x="960351" y="1774471"/>
            <a:ext cx="5135649" cy="3025975"/>
          </a:xfrm>
        </p:spPr>
        <p:txBody>
          <a:bodyPr/>
          <a:lstStyle/>
          <a:p>
            <a:pPr algn="just" rtl="0"/>
            <a:r>
              <a:rPr lang="en-US" dirty="0"/>
              <a:t>Estes são os </a:t>
            </a:r>
            <a:r>
              <a:rPr lang="en-US" dirty="0" err="1"/>
              <a:t>números</a:t>
            </a:r>
            <a:r>
              <a:rPr lang="en-US" dirty="0"/>
              <a:t> </a:t>
            </a:r>
            <a:r>
              <a:rPr lang="en-US" dirty="0" err="1"/>
              <a:t>utilizados</a:t>
            </a:r>
            <a:r>
              <a:rPr lang="en-US" dirty="0"/>
              <a:t> ​​com o objetivo. É </a:t>
            </a:r>
            <a:r>
              <a:rPr lang="en-US" dirty="0" err="1"/>
              <a:t>necessário</a:t>
            </a:r>
            <a:r>
              <a:rPr lang="en-US" dirty="0"/>
              <a:t> </a:t>
            </a:r>
            <a:r>
              <a:rPr lang="en-US" dirty="0" err="1"/>
              <a:t>ter</a:t>
            </a:r>
            <a:r>
              <a:rPr lang="en-US" dirty="0"/>
              <a:t> </a:t>
            </a:r>
            <a:r>
              <a:rPr lang="en-US" b="1" dirty="0"/>
              <a:t>um  </a:t>
            </a:r>
            <a:r>
              <a:rPr lang="en-US" b="1" dirty="0" err="1"/>
              <a:t>objetivo</a:t>
            </a:r>
            <a:r>
              <a:rPr lang="en-US" b="1" dirty="0"/>
              <a:t> </a:t>
            </a:r>
            <a:r>
              <a:rPr lang="en-US" b="1" dirty="0" err="1"/>
              <a:t>quantificável</a:t>
            </a:r>
            <a:r>
              <a:rPr lang="en-US" b="1" dirty="0"/>
              <a:t> </a:t>
            </a:r>
            <a:r>
              <a:rPr lang="en-US" dirty="0"/>
              <a:t>para </a:t>
            </a:r>
            <a:r>
              <a:rPr lang="en-US" dirty="0" err="1"/>
              <a:t>poder</a:t>
            </a:r>
            <a:r>
              <a:rPr lang="en-US" dirty="0"/>
              <a:t> </a:t>
            </a:r>
            <a:r>
              <a:rPr lang="en-US" dirty="0" err="1"/>
              <a:t>acompanhar</a:t>
            </a:r>
            <a:r>
              <a:rPr lang="en-US" dirty="0"/>
              <a:t> o </a:t>
            </a:r>
            <a:r>
              <a:rPr lang="en-US" dirty="0" err="1"/>
              <a:t>progresso</a:t>
            </a:r>
            <a:r>
              <a:rPr lang="en-US" dirty="0"/>
              <a:t>.</a:t>
            </a:r>
          </a:p>
          <a:p>
            <a:pPr algn="just" rtl="0"/>
            <a:r>
              <a:rPr lang="en-US" dirty="0"/>
              <a:t>Antes de começar, </a:t>
            </a:r>
            <a:r>
              <a:rPr lang="en-US" dirty="0" err="1"/>
              <a:t>deve</a:t>
            </a:r>
            <a:r>
              <a:rPr lang="en-US" dirty="0"/>
              <a:t> ser </a:t>
            </a:r>
            <a:r>
              <a:rPr lang="en-US" dirty="0" err="1"/>
              <a:t>decidido</a:t>
            </a:r>
            <a:r>
              <a:rPr lang="en-US" dirty="0"/>
              <a:t> e </a:t>
            </a:r>
            <a:r>
              <a:rPr lang="en-US" dirty="0" err="1"/>
              <a:t>definido</a:t>
            </a:r>
            <a:r>
              <a:rPr lang="en-US" dirty="0"/>
              <a:t> </a:t>
            </a:r>
            <a:r>
              <a:rPr lang="en-US" dirty="0" err="1"/>
              <a:t>quais</a:t>
            </a:r>
            <a:r>
              <a:rPr lang="en-US" dirty="0"/>
              <a:t> </a:t>
            </a:r>
            <a:r>
              <a:rPr lang="en-US" dirty="0" err="1"/>
              <a:t>os</a:t>
            </a:r>
            <a:r>
              <a:rPr lang="en-US" dirty="0"/>
              <a:t> dados que </a:t>
            </a:r>
            <a:r>
              <a:rPr lang="en-US" dirty="0" err="1"/>
              <a:t>serão</a:t>
            </a:r>
            <a:r>
              <a:rPr lang="en-US" dirty="0"/>
              <a:t> usados ​​para </a:t>
            </a:r>
            <a:r>
              <a:rPr lang="en-US" dirty="0" err="1"/>
              <a:t>medir</a:t>
            </a:r>
            <a:r>
              <a:rPr lang="en-US" dirty="0"/>
              <a:t> o </a:t>
            </a:r>
            <a:r>
              <a:rPr lang="en-US" dirty="0" err="1"/>
              <a:t>objetivo</a:t>
            </a:r>
            <a:r>
              <a:rPr lang="en-US" dirty="0"/>
              <a:t> e </a:t>
            </a:r>
            <a:r>
              <a:rPr lang="en-US" dirty="0" err="1"/>
              <a:t>estabelecer</a:t>
            </a:r>
            <a:r>
              <a:rPr lang="en-US" dirty="0"/>
              <a:t> um método de </a:t>
            </a:r>
            <a:r>
              <a:rPr lang="en-US" dirty="0" err="1"/>
              <a:t>recolha</a:t>
            </a:r>
            <a:r>
              <a:rPr lang="en-US" dirty="0"/>
              <a:t>. Por exemplo, em que % se </a:t>
            </a:r>
            <a:r>
              <a:rPr lang="en-US" dirty="0" err="1"/>
              <a:t>quer</a:t>
            </a:r>
            <a:r>
              <a:rPr lang="en-US" dirty="0"/>
              <a:t> </a:t>
            </a:r>
            <a:r>
              <a:rPr lang="en-US" dirty="0" err="1"/>
              <a:t>ver</a:t>
            </a:r>
            <a:r>
              <a:rPr lang="en-US" dirty="0"/>
              <a:t> um </a:t>
            </a:r>
            <a:r>
              <a:rPr lang="en-US" dirty="0" err="1"/>
              <a:t>aumento</a:t>
            </a:r>
            <a:r>
              <a:rPr lang="en-US" dirty="0"/>
              <a:t> </a:t>
            </a:r>
            <a:r>
              <a:rPr lang="en-US" dirty="0" err="1"/>
              <a:t>ou</a:t>
            </a:r>
            <a:r>
              <a:rPr lang="en-US" dirty="0"/>
              <a:t> </a:t>
            </a:r>
            <a:r>
              <a:rPr lang="en-US" dirty="0" err="1"/>
              <a:t>uma</a:t>
            </a:r>
            <a:r>
              <a:rPr lang="en-US" dirty="0"/>
              <a:t> </a:t>
            </a:r>
            <a:r>
              <a:rPr lang="en-US" dirty="0" err="1"/>
              <a:t>redução</a:t>
            </a:r>
            <a:r>
              <a:rPr lang="en-US" dirty="0"/>
              <a:t>?</a:t>
            </a:r>
            <a:endParaRPr lang="en-IE" dirty="0"/>
          </a:p>
        </p:txBody>
      </p:sp>
      <p:sp>
        <p:nvSpPr>
          <p:cNvPr id="3" name="Text Placeholder 2">
            <a:extLst>
              <a:ext uri="{FF2B5EF4-FFF2-40B4-BE49-F238E27FC236}">
                <a16:creationId xmlns:a16="http://schemas.microsoft.com/office/drawing/2014/main" id="{4827A312-E7A0-CA1A-1E79-1F41EC93645E}"/>
              </a:ext>
            </a:extLst>
          </p:cNvPr>
          <p:cNvSpPr>
            <a:spLocks noGrp="1"/>
          </p:cNvSpPr>
          <p:nvPr>
            <p:ph type="body" sz="quarter" idx="16"/>
          </p:nvPr>
        </p:nvSpPr>
        <p:spPr/>
        <p:txBody>
          <a:bodyPr/>
          <a:lstStyle/>
          <a:p>
            <a:pPr algn="l" rtl="0"/>
            <a:r>
              <a:rPr lang="en-IE" b="1" dirty="0">
                <a:highlight>
                  <a:srgbClr val="F79037"/>
                </a:highlight>
              </a:rPr>
              <a:t>Mensurável</a:t>
            </a:r>
          </a:p>
        </p:txBody>
      </p:sp>
      <p:pic>
        <p:nvPicPr>
          <p:cNvPr id="6" name="Picture Placeholder 5" descr="Numbers and symbols">
            <a:extLst>
              <a:ext uri="{FF2B5EF4-FFF2-40B4-BE49-F238E27FC236}">
                <a16:creationId xmlns:a16="http://schemas.microsoft.com/office/drawing/2014/main" id="{80766FBE-72A2-338E-7417-9CAF34DC7D2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7" name="Picture 6">
            <a:extLst>
              <a:ext uri="{FF2B5EF4-FFF2-40B4-BE49-F238E27FC236}">
                <a16:creationId xmlns:a16="http://schemas.microsoft.com/office/drawing/2014/main" id="{C85AD4EA-40F0-F25D-0195-34662218FF6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03847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B8364A-00B1-5EA8-1200-6F16B24C0ED1}"/>
              </a:ext>
            </a:extLst>
          </p:cNvPr>
          <p:cNvSpPr>
            <a:spLocks noGrp="1"/>
          </p:cNvSpPr>
          <p:nvPr>
            <p:ph type="body" sz="quarter" idx="18"/>
          </p:nvPr>
        </p:nvSpPr>
        <p:spPr>
          <a:xfrm>
            <a:off x="898358" y="1687497"/>
            <a:ext cx="5404288" cy="3483006"/>
          </a:xfrm>
        </p:spPr>
        <p:txBody>
          <a:bodyPr/>
          <a:lstStyle/>
          <a:p>
            <a:pPr algn="just" rtl="0"/>
            <a:r>
              <a:rPr lang="en-US" dirty="0" err="1"/>
              <a:t>Os</a:t>
            </a:r>
            <a:r>
              <a:rPr lang="en-US" dirty="0"/>
              <a:t> </a:t>
            </a:r>
            <a:r>
              <a:rPr lang="en-US" dirty="0" err="1"/>
              <a:t>objetivos</a:t>
            </a:r>
            <a:r>
              <a:rPr lang="en-US" dirty="0"/>
              <a:t> </a:t>
            </a:r>
            <a:r>
              <a:rPr lang="en-US" dirty="0" err="1"/>
              <a:t>têm</a:t>
            </a:r>
            <a:r>
              <a:rPr lang="en-US" dirty="0"/>
              <a:t> de </a:t>
            </a:r>
            <a:r>
              <a:rPr lang="en-US" dirty="0" err="1"/>
              <a:t>ser</a:t>
            </a:r>
            <a:r>
              <a:rPr lang="en-US" dirty="0"/>
              <a:t> </a:t>
            </a:r>
            <a:r>
              <a:rPr lang="en-US" b="1" dirty="0" err="1"/>
              <a:t>realistas</a:t>
            </a:r>
            <a:r>
              <a:rPr lang="en-US" b="1" dirty="0"/>
              <a:t> </a:t>
            </a:r>
            <a:r>
              <a:rPr lang="en-US" dirty="0" err="1"/>
              <a:t>ou</a:t>
            </a:r>
            <a:r>
              <a:rPr lang="en-US" dirty="0"/>
              <a:t> </a:t>
            </a:r>
            <a:r>
              <a:rPr lang="en-US" b="1" dirty="0" err="1"/>
              <a:t>atingíveis</a:t>
            </a:r>
            <a:r>
              <a:rPr lang="en-US" b="1" dirty="0"/>
              <a:t> </a:t>
            </a:r>
            <a:r>
              <a:rPr lang="en-US" dirty="0"/>
              <a:t>para que se </a:t>
            </a:r>
            <a:r>
              <a:rPr lang="en-US" dirty="0" err="1"/>
              <a:t>mantenha</a:t>
            </a:r>
            <a:r>
              <a:rPr lang="en-US" dirty="0"/>
              <a:t> o </a:t>
            </a:r>
            <a:r>
              <a:rPr lang="en-US" dirty="0" err="1"/>
              <a:t>entusiasmo</a:t>
            </a:r>
            <a:r>
              <a:rPr lang="en-US" dirty="0"/>
              <a:t> de </a:t>
            </a:r>
            <a:r>
              <a:rPr lang="en-US" dirty="0" err="1"/>
              <a:t>os</a:t>
            </a:r>
            <a:r>
              <a:rPr lang="en-US" dirty="0"/>
              <a:t> </a:t>
            </a:r>
            <a:r>
              <a:rPr lang="en-US" dirty="0" err="1"/>
              <a:t>alcançar</a:t>
            </a:r>
            <a:r>
              <a:rPr lang="en-US" dirty="0"/>
              <a:t>. </a:t>
            </a:r>
            <a:r>
              <a:rPr lang="en-US" dirty="0" err="1"/>
              <a:t>Definir</a:t>
            </a:r>
            <a:r>
              <a:rPr lang="en-US" dirty="0"/>
              <a:t> </a:t>
            </a:r>
            <a:r>
              <a:rPr lang="en-US" dirty="0" err="1"/>
              <a:t>objetivos</a:t>
            </a:r>
            <a:r>
              <a:rPr lang="en-US" dirty="0"/>
              <a:t> </a:t>
            </a:r>
            <a:r>
              <a:rPr lang="en-US" dirty="0" err="1"/>
              <a:t>elevados</a:t>
            </a:r>
            <a:r>
              <a:rPr lang="en-US" dirty="0"/>
              <a:t> é </a:t>
            </a:r>
            <a:r>
              <a:rPr lang="en-US" dirty="0" err="1"/>
              <a:t>bom</a:t>
            </a:r>
            <a:r>
              <a:rPr lang="en-US" dirty="0"/>
              <a:t>, mas </a:t>
            </a:r>
            <a:r>
              <a:rPr lang="en-US" dirty="0" err="1"/>
              <a:t>talvez</a:t>
            </a:r>
            <a:r>
              <a:rPr lang="en-US" dirty="0"/>
              <a:t> </a:t>
            </a:r>
            <a:r>
              <a:rPr lang="en-US" dirty="0" err="1"/>
              <a:t>seja</a:t>
            </a:r>
            <a:r>
              <a:rPr lang="en-US" dirty="0"/>
              <a:t> </a:t>
            </a:r>
            <a:r>
              <a:rPr lang="en-US" dirty="0" err="1"/>
              <a:t>melhor</a:t>
            </a:r>
            <a:r>
              <a:rPr lang="en-US" dirty="0"/>
              <a:t> </a:t>
            </a:r>
            <a:r>
              <a:rPr lang="en-US" dirty="0" err="1"/>
              <a:t>dividi-los</a:t>
            </a:r>
            <a:r>
              <a:rPr lang="en-US" dirty="0"/>
              <a:t> </a:t>
            </a:r>
            <a:r>
              <a:rPr lang="en-US" dirty="0" err="1"/>
              <a:t>em</a:t>
            </a:r>
            <a:r>
              <a:rPr lang="en-US" dirty="0"/>
              <a:t> </a:t>
            </a:r>
            <a:r>
              <a:rPr lang="en-US" dirty="0" err="1"/>
              <a:t>pedaços</a:t>
            </a:r>
            <a:r>
              <a:rPr lang="en-US" dirty="0"/>
              <a:t> </a:t>
            </a:r>
            <a:r>
              <a:rPr lang="en-US" dirty="0" err="1"/>
              <a:t>menores</a:t>
            </a:r>
            <a:r>
              <a:rPr lang="en-US" dirty="0"/>
              <a:t>. Se o </a:t>
            </a:r>
            <a:r>
              <a:rPr lang="en-US" dirty="0" err="1"/>
              <a:t>objetivo</a:t>
            </a:r>
            <a:r>
              <a:rPr lang="en-US" dirty="0"/>
              <a:t> </a:t>
            </a:r>
            <a:r>
              <a:rPr lang="en-US" dirty="0" err="1"/>
              <a:t>não</a:t>
            </a:r>
            <a:r>
              <a:rPr lang="en-US" dirty="0"/>
              <a:t> for </a:t>
            </a:r>
            <a:r>
              <a:rPr lang="en-US" dirty="0" err="1"/>
              <a:t>exequível</a:t>
            </a:r>
            <a:r>
              <a:rPr lang="en-US" dirty="0"/>
              <a:t>, </a:t>
            </a:r>
            <a:r>
              <a:rPr lang="en-US" dirty="0" err="1"/>
              <a:t>pode</a:t>
            </a:r>
            <a:r>
              <a:rPr lang="en-US" dirty="0"/>
              <a:t> </a:t>
            </a:r>
            <a:r>
              <a:rPr lang="en-US" dirty="0" err="1"/>
              <a:t>ser</a:t>
            </a:r>
            <a:r>
              <a:rPr lang="en-US" dirty="0"/>
              <a:t> </a:t>
            </a:r>
            <a:r>
              <a:rPr lang="en-US" dirty="0" err="1"/>
              <a:t>necessário</a:t>
            </a:r>
            <a:r>
              <a:rPr lang="en-US" dirty="0"/>
              <a:t> </a:t>
            </a:r>
            <a:r>
              <a:rPr lang="en-US" dirty="0" err="1"/>
              <a:t>aumentar</a:t>
            </a:r>
            <a:r>
              <a:rPr lang="en-US" dirty="0"/>
              <a:t> </a:t>
            </a:r>
            <a:r>
              <a:rPr lang="en-US" dirty="0" err="1"/>
              <a:t>os</a:t>
            </a:r>
            <a:r>
              <a:rPr lang="en-US" dirty="0"/>
              <a:t> </a:t>
            </a:r>
            <a:r>
              <a:rPr lang="en-US" dirty="0" err="1"/>
              <a:t>recursos</a:t>
            </a:r>
            <a:r>
              <a:rPr lang="en-US" dirty="0"/>
              <a:t> para </a:t>
            </a:r>
            <a:r>
              <a:rPr lang="en-US" dirty="0" err="1"/>
              <a:t>ter</a:t>
            </a:r>
            <a:r>
              <a:rPr lang="en-US" dirty="0"/>
              <a:t> </a:t>
            </a:r>
            <a:r>
              <a:rPr lang="en-US" dirty="0" err="1"/>
              <a:t>uma</a:t>
            </a:r>
            <a:r>
              <a:rPr lang="en-US" dirty="0"/>
              <a:t> </a:t>
            </a:r>
            <a:r>
              <a:rPr lang="en-US" dirty="0" err="1"/>
              <a:t>hipótese</a:t>
            </a:r>
            <a:r>
              <a:rPr lang="en-US" dirty="0"/>
              <a:t> de </a:t>
            </a:r>
            <a:r>
              <a:rPr lang="en-US" dirty="0" err="1"/>
              <a:t>sucesso</a:t>
            </a:r>
            <a:r>
              <a:rPr lang="en-US" dirty="0"/>
              <a:t>. </a:t>
            </a:r>
            <a:r>
              <a:rPr lang="en-US" dirty="0" err="1"/>
              <a:t>Aumentar</a:t>
            </a:r>
            <a:r>
              <a:rPr lang="en-US" dirty="0"/>
              <a:t> </a:t>
            </a:r>
            <a:r>
              <a:rPr lang="en-US" dirty="0" err="1"/>
              <a:t>os</a:t>
            </a:r>
            <a:r>
              <a:rPr lang="en-US" dirty="0"/>
              <a:t> </a:t>
            </a:r>
            <a:r>
              <a:rPr lang="en-US" dirty="0" err="1"/>
              <a:t>recursos</a:t>
            </a:r>
            <a:r>
              <a:rPr lang="en-US" dirty="0"/>
              <a:t> </a:t>
            </a:r>
            <a:r>
              <a:rPr lang="en-US" dirty="0" err="1"/>
              <a:t>seria</a:t>
            </a:r>
            <a:r>
              <a:rPr lang="en-US" dirty="0"/>
              <a:t> </a:t>
            </a:r>
            <a:r>
              <a:rPr lang="en-US" dirty="0" err="1"/>
              <a:t>provavelmente</a:t>
            </a:r>
            <a:r>
              <a:rPr lang="en-US" dirty="0"/>
              <a:t> o </a:t>
            </a:r>
            <a:r>
              <a:rPr lang="en-US" dirty="0" err="1"/>
              <a:t>seu</a:t>
            </a:r>
            <a:r>
              <a:rPr lang="en-US" dirty="0"/>
              <a:t> </a:t>
            </a:r>
            <a:r>
              <a:rPr lang="en-US" dirty="0" err="1"/>
              <a:t>próprio</a:t>
            </a:r>
            <a:r>
              <a:rPr lang="en-US" dirty="0"/>
              <a:t> </a:t>
            </a:r>
            <a:r>
              <a:rPr lang="en-US" dirty="0" err="1"/>
              <a:t>objetivo</a:t>
            </a:r>
            <a:r>
              <a:rPr lang="en-US" dirty="0"/>
              <a:t> S.M.A.R.T.</a:t>
            </a:r>
            <a:endParaRPr lang="en-IE" dirty="0"/>
          </a:p>
        </p:txBody>
      </p:sp>
      <p:sp>
        <p:nvSpPr>
          <p:cNvPr id="3" name="Text Placeholder 2">
            <a:extLst>
              <a:ext uri="{FF2B5EF4-FFF2-40B4-BE49-F238E27FC236}">
                <a16:creationId xmlns:a16="http://schemas.microsoft.com/office/drawing/2014/main" id="{29DEC545-72BE-0A9C-7A5A-B36B38410E36}"/>
              </a:ext>
            </a:extLst>
          </p:cNvPr>
          <p:cNvSpPr>
            <a:spLocks noGrp="1"/>
          </p:cNvSpPr>
          <p:nvPr>
            <p:ph type="body" sz="quarter" idx="16"/>
          </p:nvPr>
        </p:nvSpPr>
        <p:spPr/>
        <p:txBody>
          <a:bodyPr/>
          <a:lstStyle/>
          <a:p>
            <a:r>
              <a:rPr lang="en-IE" b="1" dirty="0">
                <a:highlight>
                  <a:srgbClr val="F79037"/>
                </a:highlight>
              </a:rPr>
              <a:t>ALCANÇÁVEL</a:t>
            </a:r>
          </a:p>
        </p:txBody>
      </p:sp>
      <p:pic>
        <p:nvPicPr>
          <p:cNvPr id="6" name="Picture Placeholder 5" descr="A green chalkboard with white writing on it  Description automatically generated with low confidence">
            <a:extLst>
              <a:ext uri="{FF2B5EF4-FFF2-40B4-BE49-F238E27FC236}">
                <a16:creationId xmlns:a16="http://schemas.microsoft.com/office/drawing/2014/main" id="{648A39E8-0B91-F530-B819-44DD76139FE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t="819" b="819"/>
          <a:stretch>
            <a:fillRect/>
          </a:stretch>
        </p:blipFill>
        <p:spPr/>
      </p:pic>
      <p:pic>
        <p:nvPicPr>
          <p:cNvPr id="7" name="Picture 6">
            <a:extLst>
              <a:ext uri="{FF2B5EF4-FFF2-40B4-BE49-F238E27FC236}">
                <a16:creationId xmlns:a16="http://schemas.microsoft.com/office/drawing/2014/main" id="{C0D2BE5E-0037-F71C-BF83-91CD0B044899}"/>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30042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1A78D8-D603-A838-0FD3-96B9048FA860}"/>
              </a:ext>
            </a:extLst>
          </p:cNvPr>
          <p:cNvSpPr>
            <a:spLocks noGrp="1"/>
          </p:cNvSpPr>
          <p:nvPr>
            <p:ph type="body" sz="quarter" idx="18"/>
          </p:nvPr>
        </p:nvSpPr>
        <p:spPr>
          <a:xfrm>
            <a:off x="898358" y="1687497"/>
            <a:ext cx="5327781" cy="3483006"/>
          </a:xfrm>
        </p:spPr>
        <p:txBody>
          <a:bodyPr/>
          <a:lstStyle/>
          <a:p>
            <a:pPr algn="just"/>
            <a:r>
              <a:rPr lang="en-US" dirty="0"/>
              <a:t>As </a:t>
            </a:r>
            <a:r>
              <a:rPr lang="en-US" dirty="0" err="1"/>
              <a:t>metas</a:t>
            </a:r>
            <a:r>
              <a:rPr lang="en-US" dirty="0"/>
              <a:t> a </a:t>
            </a:r>
            <a:r>
              <a:rPr lang="en-US" dirty="0" err="1"/>
              <a:t>definir</a:t>
            </a:r>
            <a:r>
              <a:rPr lang="en-US" dirty="0"/>
              <a:t> </a:t>
            </a:r>
            <a:r>
              <a:rPr lang="en-US" dirty="0" err="1"/>
              <a:t>devem</a:t>
            </a:r>
            <a:r>
              <a:rPr lang="en-US" dirty="0"/>
              <a:t> </a:t>
            </a:r>
            <a:r>
              <a:rPr lang="en-US" dirty="0" err="1"/>
              <a:t>estar</a:t>
            </a:r>
            <a:r>
              <a:rPr lang="en-US" dirty="0"/>
              <a:t> </a:t>
            </a:r>
            <a:r>
              <a:rPr lang="en-US" b="1" dirty="0" err="1"/>
              <a:t>alinhadas</a:t>
            </a:r>
            <a:r>
              <a:rPr lang="en-US" b="1" dirty="0"/>
              <a:t> com a </a:t>
            </a:r>
            <a:r>
              <a:rPr lang="en-US" b="1" dirty="0" err="1"/>
              <a:t>missão</a:t>
            </a:r>
            <a:r>
              <a:rPr lang="en-US" b="1" dirty="0"/>
              <a:t> </a:t>
            </a:r>
            <a:r>
              <a:rPr lang="en-US" dirty="0"/>
              <a:t>da empresa. Por exemplo, </a:t>
            </a:r>
            <a:r>
              <a:rPr lang="en-US" dirty="0" err="1"/>
              <a:t>os</a:t>
            </a:r>
            <a:r>
              <a:rPr lang="en-US" dirty="0"/>
              <a:t> </a:t>
            </a:r>
            <a:r>
              <a:rPr lang="en-US" dirty="0" err="1"/>
              <a:t>objetivos</a:t>
            </a:r>
            <a:r>
              <a:rPr lang="en-US" dirty="0"/>
              <a:t> </a:t>
            </a:r>
            <a:r>
              <a:rPr lang="en-US" dirty="0" err="1"/>
              <a:t>devem</a:t>
            </a:r>
            <a:r>
              <a:rPr lang="en-US" dirty="0"/>
              <a:t> </a:t>
            </a:r>
            <a:r>
              <a:rPr lang="en-US" dirty="0" err="1"/>
              <a:t>ajudar</a:t>
            </a:r>
            <a:r>
              <a:rPr lang="en-US" dirty="0"/>
              <a:t> a </a:t>
            </a:r>
            <a:r>
              <a:rPr lang="en-US" dirty="0" err="1"/>
              <a:t>empresa</a:t>
            </a:r>
            <a:r>
              <a:rPr lang="en-US" dirty="0"/>
              <a:t> a </a:t>
            </a:r>
            <a:r>
              <a:rPr lang="en-US" dirty="0" err="1"/>
              <a:t>tornar</a:t>
            </a:r>
            <a:r>
              <a:rPr lang="en-US" dirty="0"/>
              <a:t>-se </a:t>
            </a:r>
            <a:r>
              <a:rPr lang="en-US" dirty="0" err="1"/>
              <a:t>mais</a:t>
            </a:r>
            <a:r>
              <a:rPr lang="en-US" dirty="0"/>
              <a:t> </a:t>
            </a:r>
            <a:r>
              <a:rPr lang="en-US" dirty="0" err="1"/>
              <a:t>ética</a:t>
            </a:r>
            <a:r>
              <a:rPr lang="en-US" dirty="0"/>
              <a:t> </a:t>
            </a:r>
            <a:r>
              <a:rPr lang="en-US" dirty="0" err="1"/>
              <a:t>nas</a:t>
            </a:r>
            <a:r>
              <a:rPr lang="en-US" dirty="0"/>
              <a:t> </a:t>
            </a:r>
            <a:r>
              <a:rPr lang="en-US" dirty="0" err="1"/>
              <a:t>suas</a:t>
            </a:r>
            <a:r>
              <a:rPr lang="en-US" dirty="0"/>
              <a:t> práticas ou processos. </a:t>
            </a:r>
            <a:r>
              <a:rPr lang="en-US" dirty="0" err="1"/>
              <a:t>Não</a:t>
            </a:r>
            <a:r>
              <a:rPr lang="en-US" dirty="0"/>
              <a:t> </a:t>
            </a:r>
            <a:r>
              <a:rPr lang="en-US" dirty="0" err="1"/>
              <a:t>devem</a:t>
            </a:r>
            <a:r>
              <a:rPr lang="en-US" dirty="0"/>
              <a:t> ser </a:t>
            </a:r>
            <a:r>
              <a:rPr lang="en-US" dirty="0" err="1"/>
              <a:t>estabelecidos</a:t>
            </a:r>
            <a:r>
              <a:rPr lang="en-US" dirty="0"/>
              <a:t> </a:t>
            </a:r>
            <a:r>
              <a:rPr lang="en-US" dirty="0" err="1"/>
              <a:t>objetivos</a:t>
            </a:r>
            <a:r>
              <a:rPr lang="en-US" dirty="0"/>
              <a:t> </a:t>
            </a:r>
            <a:r>
              <a:rPr lang="en-US" dirty="0" err="1"/>
              <a:t>apenas</a:t>
            </a:r>
            <a:r>
              <a:rPr lang="en-US" dirty="0"/>
              <a:t> como um </a:t>
            </a:r>
            <a:r>
              <a:rPr lang="en-US" dirty="0" err="1"/>
              <a:t>exercício</a:t>
            </a:r>
            <a:r>
              <a:rPr lang="en-US" dirty="0"/>
              <a:t> para </a:t>
            </a:r>
            <a:r>
              <a:rPr lang="en-US" dirty="0" err="1"/>
              <a:t>fazer</a:t>
            </a:r>
            <a:r>
              <a:rPr lang="en-US" dirty="0"/>
              <a:t> </a:t>
            </a:r>
            <a:r>
              <a:rPr lang="en-US" dirty="0" err="1"/>
              <a:t>alguma</a:t>
            </a:r>
            <a:r>
              <a:rPr lang="en-US" dirty="0"/>
              <a:t> </a:t>
            </a:r>
            <a:r>
              <a:rPr lang="en-US" dirty="0" err="1"/>
              <a:t>coisa</a:t>
            </a:r>
            <a:r>
              <a:rPr lang="en-US" dirty="0"/>
              <a:t>. Uma forma de determinar se o </a:t>
            </a:r>
            <a:r>
              <a:rPr lang="en-US" dirty="0" err="1"/>
              <a:t>objetivo</a:t>
            </a:r>
            <a:r>
              <a:rPr lang="en-US" dirty="0"/>
              <a:t> é relevante é definir o principal </a:t>
            </a:r>
            <a:r>
              <a:rPr lang="en-US" dirty="0" err="1"/>
              <a:t>benefício</a:t>
            </a:r>
            <a:r>
              <a:rPr lang="en-US" dirty="0"/>
              <a:t> para os 3Ps (</a:t>
            </a:r>
            <a:r>
              <a:rPr lang="en-US" i="1" dirty="0"/>
              <a:t>People</a:t>
            </a:r>
            <a:r>
              <a:rPr lang="en-US" dirty="0"/>
              <a:t> – </a:t>
            </a:r>
            <a:r>
              <a:rPr lang="en-US" i="1" dirty="0"/>
              <a:t>Planet </a:t>
            </a:r>
            <a:r>
              <a:rPr lang="en-US" dirty="0"/>
              <a:t>– </a:t>
            </a:r>
            <a:r>
              <a:rPr lang="en-US" i="1" dirty="0"/>
              <a:t>Profit</a:t>
            </a:r>
            <a:r>
              <a:rPr lang="en-US" dirty="0"/>
              <a:t>).</a:t>
            </a:r>
            <a:endParaRPr lang="en-IE" dirty="0"/>
          </a:p>
        </p:txBody>
      </p:sp>
      <p:sp>
        <p:nvSpPr>
          <p:cNvPr id="3" name="Text Placeholder 2">
            <a:extLst>
              <a:ext uri="{FF2B5EF4-FFF2-40B4-BE49-F238E27FC236}">
                <a16:creationId xmlns:a16="http://schemas.microsoft.com/office/drawing/2014/main" id="{84FAA672-6444-80F9-015A-09D95775AB01}"/>
              </a:ext>
            </a:extLst>
          </p:cNvPr>
          <p:cNvSpPr>
            <a:spLocks noGrp="1"/>
          </p:cNvSpPr>
          <p:nvPr>
            <p:ph type="body" sz="quarter" idx="16"/>
          </p:nvPr>
        </p:nvSpPr>
        <p:spPr>
          <a:xfrm>
            <a:off x="898358" y="787500"/>
            <a:ext cx="4990998" cy="992652"/>
          </a:xfrm>
        </p:spPr>
        <p:txBody>
          <a:bodyPr/>
          <a:lstStyle/>
          <a:p>
            <a:pPr algn="l" rtl="0"/>
            <a:r>
              <a:rPr lang="en-IE" b="1" dirty="0">
                <a:highlight>
                  <a:srgbClr val="F79037"/>
                </a:highlight>
              </a:rPr>
              <a:t>Relevante</a:t>
            </a:r>
            <a:r>
              <a:rPr lang="en-IE" b="1" dirty="0"/>
              <a:t> </a:t>
            </a:r>
          </a:p>
        </p:txBody>
      </p:sp>
      <p:pic>
        <p:nvPicPr>
          <p:cNvPr id="6" name="Picture Placeholder 5" descr="A picture containing text, font, graphics, screenshot  Description automatically generated">
            <a:extLst>
              <a:ext uri="{FF2B5EF4-FFF2-40B4-BE49-F238E27FC236}">
                <a16:creationId xmlns:a16="http://schemas.microsoft.com/office/drawing/2014/main" id="{0A062392-37BF-6463-16B9-2595EC07133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545263" y="1452563"/>
            <a:ext cx="5646737" cy="4656137"/>
          </a:xfrm>
          <a:solidFill>
            <a:srgbClr val="F9D7E6"/>
          </a:solidFill>
        </p:spPr>
      </p:pic>
      <p:pic>
        <p:nvPicPr>
          <p:cNvPr id="7" name="Picture 6">
            <a:extLst>
              <a:ext uri="{FF2B5EF4-FFF2-40B4-BE49-F238E27FC236}">
                <a16:creationId xmlns:a16="http://schemas.microsoft.com/office/drawing/2014/main" id="{52BF1FE0-7127-F33D-135D-7BDC5CD1DF13}"/>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717433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9C6E78-47E2-E580-4F41-D8383D62B559}"/>
              </a:ext>
            </a:extLst>
          </p:cNvPr>
          <p:cNvSpPr>
            <a:spLocks noGrp="1"/>
          </p:cNvSpPr>
          <p:nvPr>
            <p:ph type="body" sz="quarter" idx="18"/>
          </p:nvPr>
        </p:nvSpPr>
        <p:spPr>
          <a:xfrm>
            <a:off x="898358" y="1585180"/>
            <a:ext cx="5418360" cy="3483006"/>
          </a:xfrm>
        </p:spPr>
        <p:txBody>
          <a:bodyPr/>
          <a:lstStyle/>
          <a:p>
            <a:pPr algn="just" rtl="0"/>
            <a:r>
              <a:rPr lang="en-US" dirty="0" err="1"/>
              <a:t>Os</a:t>
            </a:r>
            <a:r>
              <a:rPr lang="en-US" dirty="0"/>
              <a:t> </a:t>
            </a:r>
            <a:r>
              <a:rPr lang="en-US" dirty="0" err="1"/>
              <a:t>objetivos</a:t>
            </a:r>
            <a:r>
              <a:rPr lang="en-US" dirty="0"/>
              <a:t> </a:t>
            </a:r>
            <a:r>
              <a:rPr lang="en-US" dirty="0" err="1"/>
              <a:t>devem</a:t>
            </a:r>
            <a:r>
              <a:rPr lang="en-US" dirty="0"/>
              <a:t> </a:t>
            </a:r>
            <a:r>
              <a:rPr lang="en-US" dirty="0" err="1"/>
              <a:t>ter</a:t>
            </a:r>
            <a:r>
              <a:rPr lang="en-US" dirty="0"/>
              <a:t> um </a:t>
            </a:r>
            <a:r>
              <a:rPr lang="en-US" dirty="0" err="1"/>
              <a:t>prazo</a:t>
            </a:r>
            <a:r>
              <a:rPr lang="en-US" dirty="0"/>
              <a:t>. Um </a:t>
            </a:r>
            <a:r>
              <a:rPr lang="en-US" dirty="0" err="1"/>
              <a:t>objetivo</a:t>
            </a:r>
            <a:r>
              <a:rPr lang="en-US" dirty="0"/>
              <a:t> </a:t>
            </a:r>
            <a:r>
              <a:rPr lang="en-US" dirty="0" err="1"/>
              <a:t>sem</a:t>
            </a:r>
            <a:r>
              <a:rPr lang="en-US" dirty="0"/>
              <a:t> </a:t>
            </a:r>
            <a:r>
              <a:rPr lang="en-US" dirty="0" err="1"/>
              <a:t>prazo</a:t>
            </a:r>
            <a:r>
              <a:rPr lang="en-US" dirty="0"/>
              <a:t> </a:t>
            </a:r>
            <a:r>
              <a:rPr lang="en-US" dirty="0" err="1"/>
              <a:t>não</a:t>
            </a:r>
            <a:r>
              <a:rPr lang="en-US" dirty="0"/>
              <a:t> serve de </a:t>
            </a:r>
            <a:r>
              <a:rPr lang="en-US" dirty="0" err="1"/>
              <a:t>muito</a:t>
            </a:r>
            <a:r>
              <a:rPr lang="en-US" dirty="0"/>
              <a:t>. Como se </a:t>
            </a:r>
            <a:r>
              <a:rPr lang="en-US" dirty="0" err="1"/>
              <a:t>pode</a:t>
            </a:r>
            <a:r>
              <a:rPr lang="en-US" dirty="0"/>
              <a:t> </a:t>
            </a:r>
            <a:r>
              <a:rPr lang="en-US" dirty="0" err="1"/>
              <a:t>identificar</a:t>
            </a:r>
            <a:r>
              <a:rPr lang="en-US" dirty="0"/>
              <a:t> o </a:t>
            </a:r>
            <a:r>
              <a:rPr lang="en-US" dirty="0" err="1"/>
              <a:t>sucesso</a:t>
            </a:r>
            <a:r>
              <a:rPr lang="en-US" dirty="0"/>
              <a:t> </a:t>
            </a:r>
            <a:r>
              <a:rPr lang="en-US" dirty="0" err="1"/>
              <a:t>ou</a:t>
            </a:r>
            <a:r>
              <a:rPr lang="en-US" dirty="0"/>
              <a:t> o </a:t>
            </a:r>
            <a:r>
              <a:rPr lang="en-US" dirty="0" err="1"/>
              <a:t>fracasso</a:t>
            </a:r>
            <a:r>
              <a:rPr lang="en-US" dirty="0"/>
              <a:t>? É </a:t>
            </a:r>
            <a:r>
              <a:rPr lang="en-US" dirty="0" err="1"/>
              <a:t>por</a:t>
            </a:r>
            <a:r>
              <a:rPr lang="en-US" dirty="0"/>
              <a:t> </a:t>
            </a:r>
            <a:r>
              <a:rPr lang="en-US" dirty="0" err="1"/>
              <a:t>isso</a:t>
            </a:r>
            <a:r>
              <a:rPr lang="en-US" dirty="0"/>
              <a:t> que </a:t>
            </a:r>
            <a:r>
              <a:rPr lang="en-US" dirty="0" err="1"/>
              <a:t>os</a:t>
            </a:r>
            <a:r>
              <a:rPr lang="en-US" dirty="0"/>
              <a:t> </a:t>
            </a:r>
            <a:r>
              <a:rPr lang="en-US" dirty="0" err="1"/>
              <a:t>objetivos</a:t>
            </a:r>
            <a:r>
              <a:rPr lang="en-US" dirty="0"/>
              <a:t> S.M.A.R.T </a:t>
            </a:r>
            <a:r>
              <a:rPr lang="en-US" dirty="0" err="1"/>
              <a:t>definem</a:t>
            </a:r>
            <a:r>
              <a:rPr lang="en-US" dirty="0"/>
              <a:t> </a:t>
            </a:r>
            <a:r>
              <a:rPr lang="en-US" dirty="0" err="1"/>
              <a:t>uma</a:t>
            </a:r>
            <a:r>
              <a:rPr lang="en-US" dirty="0"/>
              <a:t> data final. </a:t>
            </a:r>
            <a:r>
              <a:rPr lang="en-US" dirty="0" err="1"/>
              <a:t>Isto</a:t>
            </a:r>
            <a:r>
              <a:rPr lang="en-US" dirty="0"/>
              <a:t> </a:t>
            </a:r>
            <a:r>
              <a:rPr lang="en-US" dirty="0" err="1"/>
              <a:t>não</a:t>
            </a:r>
            <a:r>
              <a:rPr lang="en-US" dirty="0"/>
              <a:t> </a:t>
            </a:r>
            <a:r>
              <a:rPr lang="en-US" dirty="0" err="1"/>
              <a:t>significa</a:t>
            </a:r>
            <a:r>
              <a:rPr lang="en-US" dirty="0"/>
              <a:t> que </a:t>
            </a:r>
            <a:r>
              <a:rPr lang="en-US" dirty="0" err="1"/>
              <a:t>todo</a:t>
            </a:r>
            <a:r>
              <a:rPr lang="en-US" dirty="0"/>
              <a:t> o </a:t>
            </a:r>
            <a:r>
              <a:rPr lang="en-US" dirty="0" err="1"/>
              <a:t>trabalho</a:t>
            </a:r>
            <a:r>
              <a:rPr lang="en-US" dirty="0"/>
              <a:t> </a:t>
            </a:r>
            <a:r>
              <a:rPr lang="en-US" dirty="0" err="1"/>
              <a:t>está</a:t>
            </a:r>
            <a:r>
              <a:rPr lang="en-US" dirty="0"/>
              <a:t> </a:t>
            </a:r>
            <a:r>
              <a:rPr lang="en-US" dirty="0" err="1"/>
              <a:t>feito</a:t>
            </a:r>
            <a:r>
              <a:rPr lang="en-US" dirty="0"/>
              <a:t>, mas </a:t>
            </a:r>
            <a:r>
              <a:rPr lang="en-US" dirty="0" err="1"/>
              <a:t>significa</a:t>
            </a:r>
            <a:r>
              <a:rPr lang="en-US" dirty="0"/>
              <a:t> que se </a:t>
            </a:r>
            <a:r>
              <a:rPr lang="en-US" dirty="0" err="1"/>
              <a:t>pode</a:t>
            </a:r>
            <a:r>
              <a:rPr lang="en-US" dirty="0"/>
              <a:t> </a:t>
            </a:r>
            <a:r>
              <a:rPr lang="en-US" dirty="0" err="1"/>
              <a:t>avaliar</a:t>
            </a:r>
            <a:r>
              <a:rPr lang="en-US" dirty="0"/>
              <a:t> o </a:t>
            </a:r>
            <a:r>
              <a:rPr lang="en-US" dirty="0" err="1"/>
              <a:t>sucesso</a:t>
            </a:r>
            <a:r>
              <a:rPr lang="en-US" dirty="0"/>
              <a:t> do </a:t>
            </a:r>
            <a:r>
              <a:rPr lang="en-US" dirty="0" err="1"/>
              <a:t>projeto</a:t>
            </a:r>
            <a:r>
              <a:rPr lang="en-US" dirty="0"/>
              <a:t> e </a:t>
            </a:r>
            <a:r>
              <a:rPr lang="en-US" dirty="0" err="1"/>
              <a:t>definir</a:t>
            </a:r>
            <a:r>
              <a:rPr lang="en-US" dirty="0"/>
              <a:t> </a:t>
            </a:r>
            <a:r>
              <a:rPr lang="en-US" dirty="0" err="1"/>
              <a:t>novas</a:t>
            </a:r>
            <a:r>
              <a:rPr lang="en-US" dirty="0"/>
              <a:t> </a:t>
            </a:r>
            <a:r>
              <a:rPr lang="en-US" dirty="0" err="1"/>
              <a:t>metas</a:t>
            </a:r>
            <a:r>
              <a:rPr lang="en-US" dirty="0"/>
              <a:t>. O tempo </a:t>
            </a:r>
            <a:r>
              <a:rPr lang="en-US" dirty="0" err="1"/>
              <a:t>pode</a:t>
            </a:r>
            <a:r>
              <a:rPr lang="en-US" dirty="0"/>
              <a:t> </a:t>
            </a:r>
            <a:r>
              <a:rPr lang="en-US" dirty="0" err="1"/>
              <a:t>proporcionar</a:t>
            </a:r>
            <a:r>
              <a:rPr lang="en-US" dirty="0"/>
              <a:t> </a:t>
            </a:r>
            <a:r>
              <a:rPr lang="en-US" dirty="0" err="1"/>
              <a:t>motivação</a:t>
            </a:r>
            <a:r>
              <a:rPr lang="en-US" dirty="0"/>
              <a:t> para o </a:t>
            </a:r>
            <a:r>
              <a:rPr lang="en-US" dirty="0" err="1"/>
              <a:t>sucesso</a:t>
            </a:r>
            <a:r>
              <a:rPr lang="en-US" dirty="0"/>
              <a:t>. </a:t>
            </a:r>
            <a:r>
              <a:rPr lang="en-US" dirty="0" err="1"/>
              <a:t>Quando</a:t>
            </a:r>
            <a:r>
              <a:rPr lang="en-US" dirty="0"/>
              <a:t> se sabe </a:t>
            </a:r>
            <a:r>
              <a:rPr lang="en-US" dirty="0" err="1"/>
              <a:t>onde</a:t>
            </a:r>
            <a:r>
              <a:rPr lang="en-US" dirty="0"/>
              <a:t> </a:t>
            </a:r>
            <a:r>
              <a:rPr lang="en-US" dirty="0" err="1"/>
              <a:t>está</a:t>
            </a:r>
            <a:r>
              <a:rPr lang="en-US" dirty="0"/>
              <a:t> a </a:t>
            </a:r>
            <a:r>
              <a:rPr lang="en-US" dirty="0" err="1"/>
              <a:t>linha</a:t>
            </a:r>
            <a:r>
              <a:rPr lang="en-US" dirty="0"/>
              <a:t> da meta, </a:t>
            </a:r>
            <a:r>
              <a:rPr lang="en-US" dirty="0" err="1"/>
              <a:t>vai</a:t>
            </a:r>
            <a:r>
              <a:rPr lang="en-US" dirty="0"/>
              <a:t>-se </a:t>
            </a:r>
            <a:r>
              <a:rPr lang="en-US" dirty="0" err="1"/>
              <a:t>querer</a:t>
            </a:r>
            <a:r>
              <a:rPr lang="en-US" dirty="0"/>
              <a:t> </a:t>
            </a:r>
            <a:r>
              <a:rPr lang="en-US" dirty="0" err="1"/>
              <a:t>trabalhar</a:t>
            </a:r>
            <a:r>
              <a:rPr lang="en-US" dirty="0"/>
              <a:t> para a </a:t>
            </a:r>
            <a:r>
              <a:rPr lang="en-US" dirty="0" err="1"/>
              <a:t>atingir</a:t>
            </a:r>
            <a:r>
              <a:rPr lang="en-US" dirty="0"/>
              <a:t> </a:t>
            </a:r>
            <a:r>
              <a:rPr lang="en-US" dirty="0" err="1"/>
              <a:t>ou</a:t>
            </a:r>
            <a:r>
              <a:rPr lang="en-US" dirty="0"/>
              <a:t> </a:t>
            </a:r>
            <a:r>
              <a:rPr lang="en-US" dirty="0" err="1"/>
              <a:t>superar</a:t>
            </a:r>
            <a:r>
              <a:rPr lang="en-US" dirty="0"/>
              <a:t>.</a:t>
            </a:r>
            <a:endParaRPr lang="en-IE" dirty="0"/>
          </a:p>
        </p:txBody>
      </p:sp>
      <p:sp>
        <p:nvSpPr>
          <p:cNvPr id="3" name="Text Placeholder 2">
            <a:extLst>
              <a:ext uri="{FF2B5EF4-FFF2-40B4-BE49-F238E27FC236}">
                <a16:creationId xmlns:a16="http://schemas.microsoft.com/office/drawing/2014/main" id="{8B522482-C70E-F23D-284B-5126D894E795}"/>
              </a:ext>
            </a:extLst>
          </p:cNvPr>
          <p:cNvSpPr>
            <a:spLocks noGrp="1"/>
          </p:cNvSpPr>
          <p:nvPr>
            <p:ph type="body" sz="quarter" idx="16"/>
          </p:nvPr>
        </p:nvSpPr>
        <p:spPr>
          <a:xfrm>
            <a:off x="898358" y="797775"/>
            <a:ext cx="4990998" cy="992652"/>
          </a:xfrm>
        </p:spPr>
        <p:txBody>
          <a:bodyPr/>
          <a:lstStyle/>
          <a:p>
            <a:r>
              <a:rPr lang="en-IE" b="1" dirty="0" err="1">
                <a:highlight>
                  <a:srgbClr val="F79037"/>
                </a:highlight>
              </a:rPr>
              <a:t>Temporizável</a:t>
            </a:r>
            <a:endParaRPr lang="en-IE" b="1" dirty="0">
              <a:highlight>
                <a:srgbClr val="F79037"/>
              </a:highlight>
            </a:endParaRPr>
          </a:p>
        </p:txBody>
      </p:sp>
      <p:pic>
        <p:nvPicPr>
          <p:cNvPr id="6" name="Picture Placeholder 5" descr="Clock and calendar on table">
            <a:extLst>
              <a:ext uri="{FF2B5EF4-FFF2-40B4-BE49-F238E27FC236}">
                <a16:creationId xmlns:a16="http://schemas.microsoft.com/office/drawing/2014/main" id="{04A89408-B7E9-D9B8-F18D-D882BE591273}"/>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pic>
        <p:nvPicPr>
          <p:cNvPr id="7" name="Picture 6">
            <a:extLst>
              <a:ext uri="{FF2B5EF4-FFF2-40B4-BE49-F238E27FC236}">
                <a16:creationId xmlns:a16="http://schemas.microsoft.com/office/drawing/2014/main" id="{09BE6388-32CA-9E70-3F6A-984248C88DE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2142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9FA1C16-50A9-BC02-9BD7-D32F146C5E90}"/>
              </a:ext>
            </a:extLst>
          </p:cNvPr>
          <p:cNvSpPr>
            <a:spLocks noGrp="1"/>
          </p:cNvSpPr>
          <p:nvPr>
            <p:ph type="body" sz="quarter" idx="15"/>
          </p:nvPr>
        </p:nvSpPr>
        <p:spPr/>
        <p:txBody>
          <a:bodyPr/>
          <a:lstStyle/>
          <a:p>
            <a:pPr algn="l" rtl="0"/>
            <a:r>
              <a:rPr lang="en-IE" dirty="0"/>
              <a:t>01</a:t>
            </a:r>
          </a:p>
        </p:txBody>
      </p:sp>
      <p:sp>
        <p:nvSpPr>
          <p:cNvPr id="3" name="Text Placeholder 2">
            <a:extLst>
              <a:ext uri="{FF2B5EF4-FFF2-40B4-BE49-F238E27FC236}">
                <a16:creationId xmlns:a16="http://schemas.microsoft.com/office/drawing/2014/main" id="{B377CDF9-F43C-D5BD-30EC-8C844B2F3EDF}"/>
              </a:ext>
            </a:extLst>
          </p:cNvPr>
          <p:cNvSpPr>
            <a:spLocks noGrp="1"/>
          </p:cNvSpPr>
          <p:nvPr>
            <p:ph type="body" sz="quarter" idx="14"/>
          </p:nvPr>
        </p:nvSpPr>
        <p:spPr>
          <a:xfrm>
            <a:off x="6797794" y="985028"/>
            <a:ext cx="5286653" cy="689519"/>
          </a:xfrm>
        </p:spPr>
        <p:txBody>
          <a:bodyPr/>
          <a:lstStyle/>
          <a:p>
            <a:pPr algn="l" rtl="0"/>
            <a:r>
              <a:rPr lang="en-US" b="1" dirty="0"/>
              <a:t>A criatividade e </a:t>
            </a:r>
            <a:r>
              <a:rPr lang="en-US" b="1" dirty="0" err="1"/>
              <a:t>como</a:t>
            </a:r>
            <a:r>
              <a:rPr lang="en-US" b="1" dirty="0"/>
              <a:t> </a:t>
            </a:r>
            <a:r>
              <a:rPr lang="en-US" b="1" dirty="0" err="1"/>
              <a:t>valorizar</a:t>
            </a:r>
            <a:r>
              <a:rPr lang="en-US" b="1" dirty="0"/>
              <a:t> uma ideia</a:t>
            </a:r>
          </a:p>
        </p:txBody>
      </p:sp>
      <p:sp>
        <p:nvSpPr>
          <p:cNvPr id="5" name="Text Placeholder 4">
            <a:extLst>
              <a:ext uri="{FF2B5EF4-FFF2-40B4-BE49-F238E27FC236}">
                <a16:creationId xmlns:a16="http://schemas.microsoft.com/office/drawing/2014/main" id="{1F3B78C5-950E-AB36-4491-47F496F3D6FE}"/>
              </a:ext>
            </a:extLst>
          </p:cNvPr>
          <p:cNvSpPr>
            <a:spLocks noGrp="1"/>
          </p:cNvSpPr>
          <p:nvPr>
            <p:ph type="body" sz="quarter" idx="29"/>
          </p:nvPr>
        </p:nvSpPr>
        <p:spPr/>
        <p:txBody>
          <a:bodyPr/>
          <a:lstStyle/>
          <a:p>
            <a:pPr algn="l" rtl="0"/>
            <a:r>
              <a:rPr lang="en-IE" dirty="0"/>
              <a:t>02</a:t>
            </a:r>
          </a:p>
        </p:txBody>
      </p:sp>
      <p:sp>
        <p:nvSpPr>
          <p:cNvPr id="6" name="Text Placeholder 5">
            <a:extLst>
              <a:ext uri="{FF2B5EF4-FFF2-40B4-BE49-F238E27FC236}">
                <a16:creationId xmlns:a16="http://schemas.microsoft.com/office/drawing/2014/main" id="{803AD8A2-CA4E-0FDD-2BF6-66FFDB5CA54B}"/>
              </a:ext>
            </a:extLst>
          </p:cNvPr>
          <p:cNvSpPr>
            <a:spLocks noGrp="1"/>
          </p:cNvSpPr>
          <p:nvPr>
            <p:ph type="body" sz="quarter" idx="30"/>
          </p:nvPr>
        </p:nvSpPr>
        <p:spPr>
          <a:xfrm>
            <a:off x="6797793" y="2799350"/>
            <a:ext cx="4465067" cy="689519"/>
          </a:xfrm>
        </p:spPr>
        <p:txBody>
          <a:bodyPr anchor="t"/>
          <a:lstStyle/>
          <a:p>
            <a:pPr algn="l" rtl="0"/>
            <a:r>
              <a:rPr lang="en-US" b="1" dirty="0" err="1"/>
              <a:t>Definir</a:t>
            </a:r>
            <a:r>
              <a:rPr lang="en-US" b="1" dirty="0"/>
              <a:t> </a:t>
            </a:r>
            <a:r>
              <a:rPr lang="en-US" b="1" dirty="0" err="1"/>
              <a:t>os</a:t>
            </a:r>
            <a:r>
              <a:rPr lang="en-US" b="1" dirty="0"/>
              <a:t> </a:t>
            </a:r>
            <a:r>
              <a:rPr lang="en-US" b="1" dirty="0" err="1"/>
              <a:t>objetivos</a:t>
            </a:r>
            <a:r>
              <a:rPr lang="en-US" b="1" dirty="0"/>
              <a:t> – </a:t>
            </a:r>
            <a:r>
              <a:rPr lang="en-US" b="1" dirty="0" err="1"/>
              <a:t>Criar</a:t>
            </a:r>
            <a:r>
              <a:rPr lang="en-US" b="1" dirty="0"/>
              <a:t> um plano de negócios</a:t>
            </a:r>
          </a:p>
          <a:p>
            <a:pPr algn="l" rtl="0"/>
            <a:endParaRPr lang="en-IE" b="1" dirty="0"/>
          </a:p>
        </p:txBody>
      </p:sp>
      <p:sp>
        <p:nvSpPr>
          <p:cNvPr id="7" name="Text Placeholder 6">
            <a:extLst>
              <a:ext uri="{FF2B5EF4-FFF2-40B4-BE49-F238E27FC236}">
                <a16:creationId xmlns:a16="http://schemas.microsoft.com/office/drawing/2014/main" id="{EC4889D7-6C5C-67C3-F329-CBF31014BDB0}"/>
              </a:ext>
            </a:extLst>
          </p:cNvPr>
          <p:cNvSpPr>
            <a:spLocks noGrp="1"/>
          </p:cNvSpPr>
          <p:nvPr>
            <p:ph type="body" sz="quarter" idx="31"/>
          </p:nvPr>
        </p:nvSpPr>
        <p:spPr/>
        <p:txBody>
          <a:bodyPr/>
          <a:lstStyle/>
          <a:p>
            <a:pPr algn="l" rtl="0"/>
            <a:r>
              <a:rPr lang="en-IE" dirty="0"/>
              <a:t>03</a:t>
            </a:r>
          </a:p>
        </p:txBody>
      </p:sp>
      <p:sp>
        <p:nvSpPr>
          <p:cNvPr id="8" name="Text Placeholder 7">
            <a:extLst>
              <a:ext uri="{FF2B5EF4-FFF2-40B4-BE49-F238E27FC236}">
                <a16:creationId xmlns:a16="http://schemas.microsoft.com/office/drawing/2014/main" id="{F8E1305E-80DA-DBCA-5E33-3B06B9B05B18}"/>
              </a:ext>
            </a:extLst>
          </p:cNvPr>
          <p:cNvSpPr>
            <a:spLocks noGrp="1"/>
          </p:cNvSpPr>
          <p:nvPr>
            <p:ph type="body" sz="quarter" idx="32"/>
          </p:nvPr>
        </p:nvSpPr>
        <p:spPr>
          <a:xfrm>
            <a:off x="6797794" y="3709328"/>
            <a:ext cx="4465067" cy="689519"/>
          </a:xfrm>
        </p:spPr>
        <p:txBody>
          <a:bodyPr/>
          <a:lstStyle/>
          <a:p>
            <a:pPr algn="l" rtl="0"/>
            <a:r>
              <a:rPr lang="en-IE" b="1" dirty="0" err="1"/>
              <a:t>Financiamento</a:t>
            </a:r>
            <a:endParaRPr lang="en-IE" b="1" dirty="0"/>
          </a:p>
        </p:txBody>
      </p:sp>
      <p:sp>
        <p:nvSpPr>
          <p:cNvPr id="9" name="Text Placeholder 8">
            <a:extLst>
              <a:ext uri="{FF2B5EF4-FFF2-40B4-BE49-F238E27FC236}">
                <a16:creationId xmlns:a16="http://schemas.microsoft.com/office/drawing/2014/main" id="{A9C4B3E4-A890-75D8-6631-1B39C435D288}"/>
              </a:ext>
            </a:extLst>
          </p:cNvPr>
          <p:cNvSpPr>
            <a:spLocks noGrp="1"/>
          </p:cNvSpPr>
          <p:nvPr>
            <p:ph type="body" sz="quarter" idx="33"/>
          </p:nvPr>
        </p:nvSpPr>
        <p:spPr/>
        <p:txBody>
          <a:bodyPr/>
          <a:lstStyle/>
          <a:p>
            <a:pPr algn="l" rtl="0"/>
            <a:r>
              <a:rPr lang="en-IE" dirty="0"/>
              <a:t>04</a:t>
            </a:r>
          </a:p>
        </p:txBody>
      </p:sp>
      <p:sp>
        <p:nvSpPr>
          <p:cNvPr id="10" name="Text Placeholder 9">
            <a:extLst>
              <a:ext uri="{FF2B5EF4-FFF2-40B4-BE49-F238E27FC236}">
                <a16:creationId xmlns:a16="http://schemas.microsoft.com/office/drawing/2014/main" id="{A6192BC7-FDAE-050F-59FF-80152778E437}"/>
              </a:ext>
            </a:extLst>
          </p:cNvPr>
          <p:cNvSpPr>
            <a:spLocks noGrp="1"/>
          </p:cNvSpPr>
          <p:nvPr>
            <p:ph type="body" sz="quarter" idx="34"/>
          </p:nvPr>
        </p:nvSpPr>
        <p:spPr>
          <a:xfrm>
            <a:off x="6819497" y="4624316"/>
            <a:ext cx="5236668" cy="689519"/>
          </a:xfrm>
        </p:spPr>
        <p:txBody>
          <a:bodyPr/>
          <a:lstStyle/>
          <a:p>
            <a:pPr algn="l" rtl="0"/>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Parte</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legal a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considerar</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no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início</a:t>
            </a: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 de um novo </a:t>
            </a:r>
            <a:r>
              <a:rPr kumimoji="0" lang="en-US" b="1" i="0" u="none" strike="noStrike" kern="1200" cap="none" spc="0" normalizeH="0" baseline="0" noProof="0" dirty="0" err="1">
                <a:ln>
                  <a:noFill/>
                </a:ln>
                <a:solidFill>
                  <a:prstClr val="black"/>
                </a:solidFill>
                <a:effectLst/>
                <a:uLnTx/>
                <a:uFillTx/>
                <a:latin typeface="Calibri" panose="020F0502020204030204"/>
                <a:ea typeface="+mn-ea"/>
                <a:cs typeface="+mn-cs"/>
              </a:rPr>
              <a:t>negócio</a:t>
            </a:r>
            <a:endParaRPr kumimoji="0" lang="en-US"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4E612288-6A42-397B-6F3F-8E86ED50254E}"/>
              </a:ext>
            </a:extLst>
          </p:cNvPr>
          <p:cNvSpPr>
            <a:spLocks noGrp="1"/>
          </p:cNvSpPr>
          <p:nvPr>
            <p:ph type="body" sz="quarter" idx="35"/>
          </p:nvPr>
        </p:nvSpPr>
        <p:spPr/>
        <p:txBody>
          <a:bodyPr/>
          <a:lstStyle/>
          <a:p>
            <a:pPr algn="l" rtl="0"/>
            <a:r>
              <a:rPr lang="en-IE" dirty="0"/>
              <a:t>05</a:t>
            </a:r>
          </a:p>
        </p:txBody>
      </p:sp>
      <p:sp>
        <p:nvSpPr>
          <p:cNvPr id="12" name="Text Placeholder 11">
            <a:extLst>
              <a:ext uri="{FF2B5EF4-FFF2-40B4-BE49-F238E27FC236}">
                <a16:creationId xmlns:a16="http://schemas.microsoft.com/office/drawing/2014/main" id="{06155896-73CC-8941-C7D7-76E45FFDFFD1}"/>
              </a:ext>
            </a:extLst>
          </p:cNvPr>
          <p:cNvSpPr>
            <a:spLocks noGrp="1"/>
          </p:cNvSpPr>
          <p:nvPr>
            <p:ph type="body" sz="quarter" idx="36"/>
          </p:nvPr>
        </p:nvSpPr>
        <p:spPr>
          <a:xfrm>
            <a:off x="6797794" y="5539303"/>
            <a:ext cx="5258371" cy="689519"/>
          </a:xfrm>
        </p:spPr>
        <p:txBody>
          <a:bodyPr/>
          <a:lstStyle/>
          <a:p>
            <a:pPr algn="l" rtl="0"/>
            <a:r>
              <a:rPr lang="en-US" b="1" dirty="0"/>
              <a:t>A </a:t>
            </a:r>
            <a:r>
              <a:rPr lang="en-US" b="1" dirty="0" err="1"/>
              <a:t>importância</a:t>
            </a:r>
            <a:r>
              <a:rPr lang="en-US" b="1" dirty="0"/>
              <a:t> das </a:t>
            </a:r>
            <a:r>
              <a:rPr lang="en-US" b="1" dirty="0" err="1"/>
              <a:t>vendas</a:t>
            </a:r>
            <a:r>
              <a:rPr lang="en-US" b="1" dirty="0"/>
              <a:t> e do marketing</a:t>
            </a:r>
          </a:p>
        </p:txBody>
      </p:sp>
      <p:sp>
        <p:nvSpPr>
          <p:cNvPr id="13" name="Text Placeholder 12">
            <a:extLst>
              <a:ext uri="{FF2B5EF4-FFF2-40B4-BE49-F238E27FC236}">
                <a16:creationId xmlns:a16="http://schemas.microsoft.com/office/drawing/2014/main" id="{D7A5F075-4E96-78F2-BB91-B2C5429B8552}"/>
              </a:ext>
            </a:extLst>
          </p:cNvPr>
          <p:cNvSpPr>
            <a:spLocks noGrp="1"/>
          </p:cNvSpPr>
          <p:nvPr>
            <p:ph type="body" sz="quarter" idx="27"/>
          </p:nvPr>
        </p:nvSpPr>
        <p:spPr>
          <a:xfrm>
            <a:off x="490195" y="383586"/>
            <a:ext cx="5400970" cy="720752"/>
          </a:xfrm>
        </p:spPr>
        <p:txBody>
          <a:bodyPr/>
          <a:lstStyle/>
          <a:p>
            <a:pPr algn="l" rtl="0"/>
            <a:r>
              <a:rPr lang="en-IE" sz="2800" b="1" dirty="0" err="1"/>
              <a:t>Etapas</a:t>
            </a:r>
            <a:r>
              <a:rPr lang="en-IE" sz="2800" b="1" dirty="0"/>
              <a:t> </a:t>
            </a:r>
            <a:r>
              <a:rPr lang="en-IE" sz="2800" b="1" dirty="0" err="1"/>
              <a:t>Críticas</a:t>
            </a:r>
            <a:r>
              <a:rPr lang="en-IE" sz="2800" b="1" dirty="0"/>
              <a:t> em…</a:t>
            </a:r>
          </a:p>
        </p:txBody>
      </p:sp>
      <p:sp>
        <p:nvSpPr>
          <p:cNvPr id="14" name="Text Placeholder 13">
            <a:extLst>
              <a:ext uri="{FF2B5EF4-FFF2-40B4-BE49-F238E27FC236}">
                <a16:creationId xmlns:a16="http://schemas.microsoft.com/office/drawing/2014/main" id="{D68DBC49-CA0B-5E8D-93B8-F1CF859B0DB6}"/>
              </a:ext>
            </a:extLst>
          </p:cNvPr>
          <p:cNvSpPr>
            <a:spLocks noGrp="1"/>
          </p:cNvSpPr>
          <p:nvPr>
            <p:ph type="body" sz="quarter" idx="37"/>
          </p:nvPr>
        </p:nvSpPr>
        <p:spPr/>
        <p:txBody>
          <a:bodyPr/>
          <a:lstStyle/>
          <a:p>
            <a:pPr algn="l" rtl="0"/>
            <a:r>
              <a:rPr lang="en-IE" dirty="0"/>
              <a:t>06</a:t>
            </a:r>
          </a:p>
        </p:txBody>
      </p:sp>
      <p:sp>
        <p:nvSpPr>
          <p:cNvPr id="16" name="Text Placeholder 17">
            <a:extLst>
              <a:ext uri="{FF2B5EF4-FFF2-40B4-BE49-F238E27FC236}">
                <a16:creationId xmlns:a16="http://schemas.microsoft.com/office/drawing/2014/main" id="{5895A22A-3D0F-1829-77D6-C7CC3EC43B63}"/>
              </a:ext>
            </a:extLst>
          </p:cNvPr>
          <p:cNvSpPr>
            <a:spLocks noGrp="1"/>
          </p:cNvSpPr>
          <p:nvPr>
            <p:ph type="body" sz="quarter" idx="28"/>
          </p:nvPr>
        </p:nvSpPr>
        <p:spPr>
          <a:xfrm>
            <a:off x="718547" y="1104338"/>
            <a:ext cx="5236668" cy="4951029"/>
          </a:xfrm>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libri" panose="020F0502020204030204"/>
                <a:ea typeface="+mn-ea"/>
                <a:cs typeface="+mn-cs"/>
              </a:rPr>
              <a:t>Empreendedorismo</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Construir um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negócio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alimentar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de sucesso não é tarefa fácil. Há muitas etapas críticas envolvidas, desde 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qualificação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da ideia inicial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até</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à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implementação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modelo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de negócios e tudo o que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está</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dirty="0" err="1">
                <a:solidFill>
                  <a:prstClr val="black"/>
                </a:solidFill>
                <a:latin typeface="Calibri" panose="020F0502020204030204"/>
              </a:rPr>
              <a:t>relacionado</a:t>
            </a:r>
            <a:r>
              <a:rPr lang="en-US" dirty="0">
                <a:solidFill>
                  <a:prstClr val="black"/>
                </a:solidFill>
                <a:latin typeface="Calibri" panose="020F0502020204030204"/>
              </a:rPr>
              <a:t> com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financiamento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projeto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presente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a:t>
            </a:r>
            <a:r>
              <a:rPr lang="en-US" dirty="0">
                <a:solidFill>
                  <a:prstClr val="black"/>
                </a:solidFill>
                <a:latin typeface="Calibri" panose="020F0502020204030204"/>
              </a:rPr>
              <a:t>ó</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dulo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irão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discutidos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estes </a:t>
            </a:r>
            <a:r>
              <a:rPr lang="en-US" dirty="0" err="1">
                <a:solidFill>
                  <a:prstClr val="black"/>
                </a:solidFill>
                <a:latin typeface="Calibri" panose="020F0502020204030204"/>
              </a:rPr>
              <a:t>pontos</a:t>
            </a:r>
            <a:r>
              <a:rPr lang="en-US" dirty="0">
                <a:solidFill>
                  <a:prstClr val="black"/>
                </a:solidFill>
                <a:latin typeface="Calibri" panose="020F0502020204030204"/>
              </a:rPr>
              <a:t> e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parte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legal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envolvida</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com 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início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de um novo negócio, bem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como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manter</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crescimento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do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negócio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de forma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sustentável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no futuro.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7">
            <a:extLst>
              <a:ext uri="{FF2B5EF4-FFF2-40B4-BE49-F238E27FC236}">
                <a16:creationId xmlns:a16="http://schemas.microsoft.com/office/drawing/2014/main" id="{1EAAC6BD-468C-1644-A7E0-9D2C6CB38999}"/>
              </a:ext>
            </a:extLst>
          </p:cNvPr>
          <p:cNvSpPr txBox="1">
            <a:spLocks/>
          </p:cNvSpPr>
          <p:nvPr/>
        </p:nvSpPr>
        <p:spPr>
          <a:xfrm>
            <a:off x="6819497" y="1889372"/>
            <a:ext cx="4465067" cy="689519"/>
          </a:xfrm>
          <a:prstGeom prst="rect">
            <a:avLst/>
          </a:prstGeom>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00000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a:t>Objetivos SMART</a:t>
            </a:r>
          </a:p>
        </p:txBody>
      </p:sp>
    </p:spTree>
    <p:extLst>
      <p:ext uri="{BB962C8B-B14F-4D97-AF65-F5344CB8AC3E}">
        <p14:creationId xmlns:p14="http://schemas.microsoft.com/office/powerpoint/2010/main" val="4171213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F20A19-139A-8FBD-39F2-2A769B585D9F}"/>
              </a:ext>
            </a:extLst>
          </p:cNvPr>
          <p:cNvSpPr>
            <a:spLocks noGrp="1"/>
          </p:cNvSpPr>
          <p:nvPr>
            <p:ph type="body" sz="quarter" idx="28"/>
          </p:nvPr>
        </p:nvSpPr>
        <p:spPr/>
        <p:txBody>
          <a:bodyPr/>
          <a:lstStyle/>
          <a:p>
            <a:pPr rtl="0"/>
            <a:r>
              <a:rPr lang="en-US" b="1" dirty="0"/>
              <a:t>Como </a:t>
            </a:r>
            <a:r>
              <a:rPr lang="en-US" b="1" dirty="0" err="1"/>
              <a:t>alcançar</a:t>
            </a:r>
            <a:r>
              <a:rPr lang="en-US" b="1" dirty="0"/>
              <a:t> </a:t>
            </a:r>
            <a:r>
              <a:rPr lang="en-US" b="1" dirty="0" err="1"/>
              <a:t>os</a:t>
            </a:r>
            <a:r>
              <a:rPr lang="en-US" b="1" dirty="0"/>
              <a:t> </a:t>
            </a:r>
            <a:r>
              <a:rPr lang="en-US" b="1" dirty="0" err="1"/>
              <a:t>objetivos</a:t>
            </a:r>
            <a:endParaRPr lang="en-IE" b="1" dirty="0"/>
          </a:p>
        </p:txBody>
      </p:sp>
      <p:sp>
        <p:nvSpPr>
          <p:cNvPr id="3" name="Text Placeholder 2">
            <a:extLst>
              <a:ext uri="{FF2B5EF4-FFF2-40B4-BE49-F238E27FC236}">
                <a16:creationId xmlns:a16="http://schemas.microsoft.com/office/drawing/2014/main" id="{CB82BD37-B105-3657-CCB4-2AD79D783440}"/>
              </a:ext>
            </a:extLst>
          </p:cNvPr>
          <p:cNvSpPr>
            <a:spLocks noGrp="1"/>
          </p:cNvSpPr>
          <p:nvPr>
            <p:ph type="body" sz="quarter" idx="18"/>
          </p:nvPr>
        </p:nvSpPr>
        <p:spPr>
          <a:xfrm>
            <a:off x="71977" y="3851741"/>
            <a:ext cx="2067631" cy="2033136"/>
          </a:xfrm>
        </p:spPr>
        <p:txBody>
          <a:bodyPr/>
          <a:lstStyle/>
          <a:p>
            <a:pPr rtl="0"/>
            <a:r>
              <a:rPr lang="en-IE" b="1" dirty="0" err="1">
                <a:solidFill>
                  <a:srgbClr val="000000"/>
                </a:solidFill>
              </a:rPr>
              <a:t>Anotar</a:t>
            </a:r>
            <a:r>
              <a:rPr lang="en-IE" b="1" dirty="0">
                <a:solidFill>
                  <a:srgbClr val="000000"/>
                </a:solidFill>
              </a:rPr>
              <a:t> </a:t>
            </a:r>
            <a:r>
              <a:rPr lang="en-IE" b="1" dirty="0" err="1">
                <a:solidFill>
                  <a:srgbClr val="000000"/>
                </a:solidFill>
              </a:rPr>
              <a:t>os</a:t>
            </a:r>
            <a:r>
              <a:rPr lang="en-IE" b="1" dirty="0">
                <a:solidFill>
                  <a:srgbClr val="000000"/>
                </a:solidFill>
              </a:rPr>
              <a:t> </a:t>
            </a:r>
            <a:r>
              <a:rPr lang="en-IE" b="1" dirty="0" err="1">
                <a:solidFill>
                  <a:srgbClr val="000000"/>
                </a:solidFill>
              </a:rPr>
              <a:t>objetivos</a:t>
            </a:r>
            <a:r>
              <a:rPr lang="en-IE" b="1" dirty="0">
                <a:solidFill>
                  <a:srgbClr val="000000"/>
                </a:solidFill>
              </a:rPr>
              <a:t> </a:t>
            </a:r>
            <a:r>
              <a:rPr lang="en-IE" dirty="0">
                <a:solidFill>
                  <a:srgbClr val="000000"/>
                </a:solidFill>
              </a:rPr>
              <a:t>e </a:t>
            </a:r>
            <a:r>
              <a:rPr lang="en-US" dirty="0" err="1">
                <a:solidFill>
                  <a:srgbClr val="000000"/>
                </a:solidFill>
              </a:rPr>
              <a:t>colocá-los</a:t>
            </a:r>
            <a:r>
              <a:rPr lang="en-US" dirty="0">
                <a:solidFill>
                  <a:srgbClr val="000000"/>
                </a:solidFill>
              </a:rPr>
              <a:t> num local </a:t>
            </a:r>
            <a:r>
              <a:rPr lang="en-US" dirty="0" err="1">
                <a:solidFill>
                  <a:srgbClr val="000000"/>
                </a:solidFill>
              </a:rPr>
              <a:t>onde</a:t>
            </a:r>
            <a:r>
              <a:rPr lang="en-US" dirty="0">
                <a:solidFill>
                  <a:srgbClr val="000000"/>
                </a:solidFill>
              </a:rPr>
              <a:t> </a:t>
            </a:r>
            <a:r>
              <a:rPr lang="en-US" dirty="0" err="1">
                <a:solidFill>
                  <a:srgbClr val="000000"/>
                </a:solidFill>
              </a:rPr>
              <a:t>todos</a:t>
            </a:r>
            <a:r>
              <a:rPr lang="en-US" dirty="0">
                <a:solidFill>
                  <a:srgbClr val="000000"/>
                </a:solidFill>
              </a:rPr>
              <a:t> </a:t>
            </a:r>
            <a:r>
              <a:rPr lang="en-US" dirty="0" err="1">
                <a:solidFill>
                  <a:srgbClr val="000000"/>
                </a:solidFill>
              </a:rPr>
              <a:t>os</a:t>
            </a:r>
            <a:r>
              <a:rPr lang="en-US" dirty="0">
                <a:solidFill>
                  <a:srgbClr val="000000"/>
                </a:solidFill>
              </a:rPr>
              <a:t> </a:t>
            </a:r>
            <a:r>
              <a:rPr lang="en-US" dirty="0" err="1">
                <a:solidFill>
                  <a:srgbClr val="000000"/>
                </a:solidFill>
              </a:rPr>
              <a:t>possam</a:t>
            </a:r>
            <a:r>
              <a:rPr lang="en-US" dirty="0">
                <a:solidFill>
                  <a:srgbClr val="000000"/>
                </a:solidFill>
              </a:rPr>
              <a:t> </a:t>
            </a:r>
            <a:r>
              <a:rPr lang="en-US" dirty="0" err="1">
                <a:solidFill>
                  <a:srgbClr val="000000"/>
                </a:solidFill>
              </a:rPr>
              <a:t>ver</a:t>
            </a:r>
            <a:endParaRPr lang="en-IE" dirty="0">
              <a:solidFill>
                <a:srgbClr val="000000"/>
              </a:solidFill>
            </a:endParaRPr>
          </a:p>
        </p:txBody>
      </p:sp>
      <p:sp>
        <p:nvSpPr>
          <p:cNvPr id="4" name="Text Placeholder 3">
            <a:extLst>
              <a:ext uri="{FF2B5EF4-FFF2-40B4-BE49-F238E27FC236}">
                <a16:creationId xmlns:a16="http://schemas.microsoft.com/office/drawing/2014/main" id="{26E7B11F-BCB9-1186-2681-57149A45E949}"/>
              </a:ext>
            </a:extLst>
          </p:cNvPr>
          <p:cNvSpPr>
            <a:spLocks noGrp="1"/>
          </p:cNvSpPr>
          <p:nvPr>
            <p:ph type="body" sz="quarter" idx="29"/>
          </p:nvPr>
        </p:nvSpPr>
        <p:spPr>
          <a:xfrm>
            <a:off x="2407532" y="3851741"/>
            <a:ext cx="2328855" cy="2033136"/>
          </a:xfrm>
        </p:spPr>
        <p:txBody>
          <a:bodyPr/>
          <a:lstStyle/>
          <a:p>
            <a:pPr rtl="0"/>
            <a:r>
              <a:rPr lang="en-US" b="1" dirty="0" err="1">
                <a:solidFill>
                  <a:srgbClr val="000000"/>
                </a:solidFill>
              </a:rPr>
              <a:t>Partilhar</a:t>
            </a:r>
            <a:r>
              <a:rPr lang="en-US" b="1" dirty="0">
                <a:solidFill>
                  <a:srgbClr val="000000"/>
                </a:solidFill>
              </a:rPr>
              <a:t> </a:t>
            </a:r>
            <a:r>
              <a:rPr lang="en-US" b="1" dirty="0" err="1">
                <a:solidFill>
                  <a:srgbClr val="000000"/>
                </a:solidFill>
              </a:rPr>
              <a:t>os</a:t>
            </a:r>
            <a:r>
              <a:rPr lang="en-US" b="1" dirty="0">
                <a:solidFill>
                  <a:srgbClr val="000000"/>
                </a:solidFill>
              </a:rPr>
              <a:t> </a:t>
            </a:r>
            <a:r>
              <a:rPr lang="en-US" b="1" dirty="0" err="1">
                <a:solidFill>
                  <a:srgbClr val="000000"/>
                </a:solidFill>
              </a:rPr>
              <a:t>objetivos</a:t>
            </a:r>
            <a:r>
              <a:rPr lang="en-US" b="1" dirty="0">
                <a:solidFill>
                  <a:srgbClr val="000000"/>
                </a:solidFill>
              </a:rPr>
              <a:t> com as </a:t>
            </a:r>
            <a:r>
              <a:rPr lang="en-US" b="1" dirty="0" err="1">
                <a:solidFill>
                  <a:srgbClr val="000000"/>
                </a:solidFill>
              </a:rPr>
              <a:t>pessoas</a:t>
            </a:r>
            <a:r>
              <a:rPr lang="en-US" b="1" dirty="0">
                <a:solidFill>
                  <a:srgbClr val="000000"/>
                </a:solidFill>
              </a:rPr>
              <a:t> </a:t>
            </a:r>
            <a:r>
              <a:rPr lang="en-US" b="1" dirty="0" err="1">
                <a:solidFill>
                  <a:srgbClr val="000000"/>
                </a:solidFill>
              </a:rPr>
              <a:t>certas</a:t>
            </a:r>
            <a:r>
              <a:rPr lang="en-US" b="1" dirty="0">
                <a:solidFill>
                  <a:srgbClr val="000000"/>
                </a:solidFill>
              </a:rPr>
              <a:t> –</a:t>
            </a:r>
            <a:r>
              <a:rPr lang="en-US" dirty="0" err="1">
                <a:solidFill>
                  <a:srgbClr val="000000"/>
                </a:solidFill>
              </a:rPr>
              <a:t>Isto</a:t>
            </a:r>
            <a:r>
              <a:rPr lang="en-US" dirty="0">
                <a:solidFill>
                  <a:srgbClr val="000000"/>
                </a:solidFill>
              </a:rPr>
              <a:t> </a:t>
            </a:r>
            <a:r>
              <a:rPr lang="en-US" dirty="0" err="1">
                <a:solidFill>
                  <a:srgbClr val="000000"/>
                </a:solidFill>
              </a:rPr>
              <a:t>cria</a:t>
            </a:r>
            <a:r>
              <a:rPr lang="en-US" dirty="0">
                <a:solidFill>
                  <a:srgbClr val="000000"/>
                </a:solidFill>
              </a:rPr>
              <a:t> um </a:t>
            </a:r>
            <a:r>
              <a:rPr lang="en-US" dirty="0" err="1">
                <a:solidFill>
                  <a:srgbClr val="000000"/>
                </a:solidFill>
              </a:rPr>
              <a:t>nível</a:t>
            </a:r>
            <a:r>
              <a:rPr lang="en-US" dirty="0">
                <a:solidFill>
                  <a:srgbClr val="000000"/>
                </a:solidFill>
              </a:rPr>
              <a:t> de </a:t>
            </a:r>
            <a:r>
              <a:rPr lang="en-US" dirty="0" err="1">
                <a:solidFill>
                  <a:srgbClr val="000000"/>
                </a:solidFill>
              </a:rPr>
              <a:t>responsabilidade</a:t>
            </a:r>
            <a:endParaRPr lang="en-IE" dirty="0">
              <a:solidFill>
                <a:srgbClr val="000000"/>
              </a:solidFill>
            </a:endParaRPr>
          </a:p>
        </p:txBody>
      </p:sp>
      <p:sp>
        <p:nvSpPr>
          <p:cNvPr id="5" name="Text Placeholder 4">
            <a:extLst>
              <a:ext uri="{FF2B5EF4-FFF2-40B4-BE49-F238E27FC236}">
                <a16:creationId xmlns:a16="http://schemas.microsoft.com/office/drawing/2014/main" id="{63690653-EF7F-449A-80C7-704518E93FD9}"/>
              </a:ext>
            </a:extLst>
          </p:cNvPr>
          <p:cNvSpPr>
            <a:spLocks noGrp="1"/>
          </p:cNvSpPr>
          <p:nvPr>
            <p:ph type="body" sz="quarter" idx="30"/>
          </p:nvPr>
        </p:nvSpPr>
        <p:spPr>
          <a:xfrm>
            <a:off x="5004235" y="3851741"/>
            <a:ext cx="2448910" cy="2033136"/>
          </a:xfrm>
        </p:spPr>
        <p:txBody>
          <a:bodyPr/>
          <a:lstStyle/>
          <a:p>
            <a:pPr rtl="0"/>
            <a:r>
              <a:rPr lang="en-IE" b="1" dirty="0" err="1">
                <a:solidFill>
                  <a:srgbClr val="000000"/>
                </a:solidFill>
              </a:rPr>
              <a:t>Avaliar</a:t>
            </a:r>
            <a:r>
              <a:rPr lang="en-IE" b="1" dirty="0">
                <a:solidFill>
                  <a:srgbClr val="000000"/>
                </a:solidFill>
              </a:rPr>
              <a:t> </a:t>
            </a:r>
            <a:r>
              <a:rPr lang="en-IE" b="1" dirty="0" err="1">
                <a:solidFill>
                  <a:srgbClr val="000000"/>
                </a:solidFill>
              </a:rPr>
              <a:t>regularmente</a:t>
            </a:r>
            <a:r>
              <a:rPr lang="en-IE" b="1" dirty="0">
                <a:solidFill>
                  <a:srgbClr val="000000"/>
                </a:solidFill>
              </a:rPr>
              <a:t> o </a:t>
            </a:r>
            <a:r>
              <a:rPr lang="en-IE" b="1" dirty="0" err="1">
                <a:solidFill>
                  <a:srgbClr val="000000"/>
                </a:solidFill>
              </a:rPr>
              <a:t>progresso</a:t>
            </a:r>
            <a:r>
              <a:rPr lang="en-IE" b="1" dirty="0">
                <a:solidFill>
                  <a:srgbClr val="000000"/>
                </a:solidFill>
              </a:rPr>
              <a:t> </a:t>
            </a:r>
            <a:r>
              <a:rPr lang="en-US" b="1" dirty="0">
                <a:solidFill>
                  <a:srgbClr val="000000"/>
                </a:solidFill>
              </a:rPr>
              <a:t>–</a:t>
            </a:r>
            <a:r>
              <a:rPr lang="en-IE" dirty="0">
                <a:solidFill>
                  <a:srgbClr val="000000"/>
                </a:solidFill>
              </a:rPr>
              <a:t> </a:t>
            </a:r>
            <a:r>
              <a:rPr lang="en-US" dirty="0">
                <a:solidFill>
                  <a:srgbClr val="000000"/>
                </a:solidFill>
              </a:rPr>
              <a:t>Se a meta for mensal, </a:t>
            </a:r>
            <a:r>
              <a:rPr lang="en-US" dirty="0" err="1">
                <a:solidFill>
                  <a:srgbClr val="000000"/>
                </a:solidFill>
              </a:rPr>
              <a:t>convém</a:t>
            </a:r>
            <a:r>
              <a:rPr lang="en-US" dirty="0">
                <a:solidFill>
                  <a:srgbClr val="000000"/>
                </a:solidFill>
              </a:rPr>
              <a:t> </a:t>
            </a:r>
            <a:r>
              <a:rPr lang="en-US" dirty="0" err="1">
                <a:solidFill>
                  <a:srgbClr val="000000"/>
                </a:solidFill>
              </a:rPr>
              <a:t>fazer</a:t>
            </a:r>
            <a:r>
              <a:rPr lang="en-US" dirty="0">
                <a:solidFill>
                  <a:srgbClr val="000000"/>
                </a:solidFill>
              </a:rPr>
              <a:t> </a:t>
            </a:r>
            <a:r>
              <a:rPr lang="en-US" dirty="0" err="1">
                <a:solidFill>
                  <a:srgbClr val="000000"/>
                </a:solidFill>
              </a:rPr>
              <a:t>controlos</a:t>
            </a:r>
            <a:r>
              <a:rPr lang="en-US" dirty="0">
                <a:solidFill>
                  <a:srgbClr val="000000"/>
                </a:solidFill>
              </a:rPr>
              <a:t> </a:t>
            </a:r>
            <a:r>
              <a:rPr lang="en-US" dirty="0" err="1">
                <a:solidFill>
                  <a:srgbClr val="000000"/>
                </a:solidFill>
              </a:rPr>
              <a:t>diários</a:t>
            </a:r>
            <a:endParaRPr lang="en-IE" dirty="0">
              <a:solidFill>
                <a:srgbClr val="000000"/>
              </a:solidFill>
            </a:endParaRPr>
          </a:p>
        </p:txBody>
      </p:sp>
      <p:sp>
        <p:nvSpPr>
          <p:cNvPr id="6" name="Text Placeholder 5">
            <a:extLst>
              <a:ext uri="{FF2B5EF4-FFF2-40B4-BE49-F238E27FC236}">
                <a16:creationId xmlns:a16="http://schemas.microsoft.com/office/drawing/2014/main" id="{B885039F-C537-D334-1BAB-ED093F7236D1}"/>
              </a:ext>
            </a:extLst>
          </p:cNvPr>
          <p:cNvSpPr>
            <a:spLocks noGrp="1"/>
          </p:cNvSpPr>
          <p:nvPr>
            <p:ph type="body" sz="quarter" idx="31"/>
          </p:nvPr>
        </p:nvSpPr>
        <p:spPr>
          <a:xfrm>
            <a:off x="7560431" y="3845681"/>
            <a:ext cx="2328855" cy="2033136"/>
          </a:xfrm>
        </p:spPr>
        <p:txBody>
          <a:bodyPr/>
          <a:lstStyle/>
          <a:p>
            <a:pPr rtl="0"/>
            <a:r>
              <a:rPr lang="en-IE" b="1" dirty="0">
                <a:solidFill>
                  <a:srgbClr val="000000"/>
                </a:solidFill>
              </a:rPr>
              <a:t>Ser </a:t>
            </a:r>
            <a:r>
              <a:rPr lang="en-IE" b="1" dirty="0" err="1">
                <a:solidFill>
                  <a:srgbClr val="000000"/>
                </a:solidFill>
              </a:rPr>
              <a:t>ágil</a:t>
            </a:r>
            <a:r>
              <a:rPr lang="en-IE" b="1" dirty="0">
                <a:solidFill>
                  <a:srgbClr val="000000"/>
                </a:solidFill>
              </a:rPr>
              <a:t> </a:t>
            </a:r>
            <a:r>
              <a:rPr lang="en-US" b="1" dirty="0">
                <a:solidFill>
                  <a:srgbClr val="000000"/>
                </a:solidFill>
              </a:rPr>
              <a:t>–</a:t>
            </a:r>
            <a:r>
              <a:rPr lang="en-IE" dirty="0">
                <a:solidFill>
                  <a:srgbClr val="000000"/>
                </a:solidFill>
              </a:rPr>
              <a:t> </a:t>
            </a:r>
            <a:r>
              <a:rPr lang="en-US" dirty="0" err="1">
                <a:solidFill>
                  <a:srgbClr val="000000"/>
                </a:solidFill>
              </a:rPr>
              <a:t>redirecionar</a:t>
            </a:r>
            <a:r>
              <a:rPr lang="en-US" dirty="0">
                <a:solidFill>
                  <a:srgbClr val="000000"/>
                </a:solidFill>
              </a:rPr>
              <a:t> a </a:t>
            </a:r>
            <a:r>
              <a:rPr lang="en-US" dirty="0" err="1">
                <a:solidFill>
                  <a:srgbClr val="000000"/>
                </a:solidFill>
              </a:rPr>
              <a:t>energia</a:t>
            </a:r>
            <a:r>
              <a:rPr lang="en-US" dirty="0">
                <a:solidFill>
                  <a:srgbClr val="000000"/>
                </a:solidFill>
              </a:rPr>
              <a:t> e mudar de </a:t>
            </a:r>
            <a:r>
              <a:rPr lang="en-US" dirty="0" err="1">
                <a:solidFill>
                  <a:srgbClr val="000000"/>
                </a:solidFill>
              </a:rPr>
              <a:t>rumo</a:t>
            </a:r>
            <a:r>
              <a:rPr lang="en-US" dirty="0">
                <a:solidFill>
                  <a:srgbClr val="000000"/>
                </a:solidFill>
              </a:rPr>
              <a:t> se algo que se </a:t>
            </a:r>
            <a:r>
              <a:rPr lang="en-US" dirty="0" err="1">
                <a:solidFill>
                  <a:srgbClr val="000000"/>
                </a:solidFill>
              </a:rPr>
              <a:t>está</a:t>
            </a:r>
            <a:r>
              <a:rPr lang="en-US" dirty="0">
                <a:solidFill>
                  <a:srgbClr val="000000"/>
                </a:solidFill>
              </a:rPr>
              <a:t> a </a:t>
            </a:r>
            <a:r>
              <a:rPr lang="en-US" dirty="0" err="1">
                <a:solidFill>
                  <a:srgbClr val="000000"/>
                </a:solidFill>
              </a:rPr>
              <a:t>fazer</a:t>
            </a:r>
            <a:r>
              <a:rPr lang="en-US" dirty="0">
                <a:solidFill>
                  <a:srgbClr val="000000"/>
                </a:solidFill>
              </a:rPr>
              <a:t> </a:t>
            </a:r>
            <a:r>
              <a:rPr lang="en-US" dirty="0" err="1">
                <a:solidFill>
                  <a:srgbClr val="000000"/>
                </a:solidFill>
              </a:rPr>
              <a:t>não</a:t>
            </a:r>
            <a:r>
              <a:rPr lang="en-US" dirty="0">
                <a:solidFill>
                  <a:srgbClr val="000000"/>
                </a:solidFill>
              </a:rPr>
              <a:t> </a:t>
            </a:r>
            <a:r>
              <a:rPr lang="en-US" dirty="0" err="1">
                <a:solidFill>
                  <a:srgbClr val="000000"/>
                </a:solidFill>
              </a:rPr>
              <a:t>está</a:t>
            </a:r>
            <a:r>
              <a:rPr lang="en-US" dirty="0">
                <a:solidFill>
                  <a:srgbClr val="000000"/>
                </a:solidFill>
              </a:rPr>
              <a:t> a </a:t>
            </a:r>
            <a:r>
              <a:rPr lang="en-US" dirty="0" err="1">
                <a:solidFill>
                  <a:srgbClr val="000000"/>
                </a:solidFill>
              </a:rPr>
              <a:t>resultar</a:t>
            </a:r>
            <a:endParaRPr lang="en-IE" dirty="0">
              <a:solidFill>
                <a:srgbClr val="000000"/>
              </a:solidFill>
            </a:endParaRPr>
          </a:p>
        </p:txBody>
      </p:sp>
      <p:sp>
        <p:nvSpPr>
          <p:cNvPr id="7" name="Text Placeholder 6">
            <a:extLst>
              <a:ext uri="{FF2B5EF4-FFF2-40B4-BE49-F238E27FC236}">
                <a16:creationId xmlns:a16="http://schemas.microsoft.com/office/drawing/2014/main" id="{AE917EB0-9B55-57C1-2AE5-73548AEFD36B}"/>
              </a:ext>
            </a:extLst>
          </p:cNvPr>
          <p:cNvSpPr>
            <a:spLocks noGrp="1"/>
          </p:cNvSpPr>
          <p:nvPr>
            <p:ph type="body" sz="quarter" idx="32"/>
          </p:nvPr>
        </p:nvSpPr>
        <p:spPr>
          <a:xfrm>
            <a:off x="9889286" y="3857023"/>
            <a:ext cx="2335555" cy="2033136"/>
          </a:xfrm>
        </p:spPr>
        <p:txBody>
          <a:bodyPr/>
          <a:lstStyle/>
          <a:p>
            <a:pPr rtl="0"/>
            <a:r>
              <a:rPr lang="en-IE" b="1" dirty="0" err="1">
                <a:solidFill>
                  <a:srgbClr val="000000"/>
                </a:solidFill>
              </a:rPr>
              <a:t>Celebrar</a:t>
            </a:r>
            <a:r>
              <a:rPr lang="en-IE" b="1" dirty="0">
                <a:solidFill>
                  <a:srgbClr val="000000"/>
                </a:solidFill>
              </a:rPr>
              <a:t> as </a:t>
            </a:r>
            <a:r>
              <a:rPr lang="en-IE" b="1" dirty="0" err="1">
                <a:solidFill>
                  <a:srgbClr val="000000"/>
                </a:solidFill>
              </a:rPr>
              <a:t>vitórias</a:t>
            </a:r>
            <a:r>
              <a:rPr lang="en-IE" b="1" dirty="0">
                <a:solidFill>
                  <a:srgbClr val="000000"/>
                </a:solidFill>
              </a:rPr>
              <a:t> </a:t>
            </a:r>
            <a:r>
              <a:rPr lang="en-US" b="1" dirty="0">
                <a:solidFill>
                  <a:srgbClr val="000000"/>
                </a:solidFill>
              </a:rPr>
              <a:t>–</a:t>
            </a:r>
            <a:r>
              <a:rPr lang="en-IE" dirty="0">
                <a:solidFill>
                  <a:srgbClr val="000000"/>
                </a:solidFill>
              </a:rPr>
              <a:t> </a:t>
            </a:r>
            <a:r>
              <a:rPr lang="en-US" dirty="0" err="1">
                <a:solidFill>
                  <a:srgbClr val="000000"/>
                </a:solidFill>
              </a:rPr>
              <a:t>os</a:t>
            </a:r>
            <a:r>
              <a:rPr lang="en-US" dirty="0">
                <a:solidFill>
                  <a:srgbClr val="000000"/>
                </a:solidFill>
              </a:rPr>
              <a:t> pequenos sucessos ajudam a manter a energia para </a:t>
            </a:r>
            <a:r>
              <a:rPr lang="en-US" dirty="0" err="1">
                <a:solidFill>
                  <a:srgbClr val="000000"/>
                </a:solidFill>
              </a:rPr>
              <a:t>trabalhar</a:t>
            </a:r>
            <a:r>
              <a:rPr lang="en-US" dirty="0">
                <a:solidFill>
                  <a:srgbClr val="000000"/>
                </a:solidFill>
              </a:rPr>
              <a:t> para o objetivo maior</a:t>
            </a:r>
            <a:endParaRPr lang="en-IE" dirty="0">
              <a:solidFill>
                <a:srgbClr val="000000"/>
              </a:solidFill>
            </a:endParaRPr>
          </a:p>
        </p:txBody>
      </p:sp>
      <p:pic>
        <p:nvPicPr>
          <p:cNvPr id="44" name="Graphic 43" descr="Pencil outline">
            <a:extLst>
              <a:ext uri="{FF2B5EF4-FFF2-40B4-BE49-F238E27FC236}">
                <a16:creationId xmlns:a16="http://schemas.microsoft.com/office/drawing/2014/main" id="{9D50CEE8-0E44-78BB-8063-5C77E1AAB2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06698" y="1991814"/>
            <a:ext cx="914400" cy="914400"/>
          </a:xfrm>
          <a:prstGeom prst="rect">
            <a:avLst/>
          </a:prstGeom>
        </p:spPr>
      </p:pic>
      <p:pic>
        <p:nvPicPr>
          <p:cNvPr id="46" name="Graphic 45" descr="Share with solid fill">
            <a:extLst>
              <a:ext uri="{FF2B5EF4-FFF2-40B4-BE49-F238E27FC236}">
                <a16:creationId xmlns:a16="http://schemas.microsoft.com/office/drawing/2014/main" id="{0835FC8B-8031-7A2B-4521-7C58511477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56536" y="2086869"/>
            <a:ext cx="914400" cy="914400"/>
          </a:xfrm>
          <a:prstGeom prst="rect">
            <a:avLst/>
          </a:prstGeom>
        </p:spPr>
      </p:pic>
      <p:pic>
        <p:nvPicPr>
          <p:cNvPr id="48" name="Graphic 47" descr="Clipboard Checked outline">
            <a:extLst>
              <a:ext uri="{FF2B5EF4-FFF2-40B4-BE49-F238E27FC236}">
                <a16:creationId xmlns:a16="http://schemas.microsoft.com/office/drawing/2014/main" id="{6C173162-02A5-F5BC-B956-0A6365881E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8690" y="2181924"/>
            <a:ext cx="724290" cy="724290"/>
          </a:xfrm>
          <a:prstGeom prst="rect">
            <a:avLst/>
          </a:prstGeom>
        </p:spPr>
      </p:pic>
      <p:pic>
        <p:nvPicPr>
          <p:cNvPr id="50" name="Graphic 49" descr="Lost with solid fill">
            <a:extLst>
              <a:ext uri="{FF2B5EF4-FFF2-40B4-BE49-F238E27FC236}">
                <a16:creationId xmlns:a16="http://schemas.microsoft.com/office/drawing/2014/main" id="{CD5CAAF4-D355-262F-0A10-901CB6A4790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8332" y="2181924"/>
            <a:ext cx="724291" cy="724291"/>
          </a:xfrm>
          <a:prstGeom prst="rect">
            <a:avLst/>
          </a:prstGeom>
        </p:spPr>
      </p:pic>
      <p:pic>
        <p:nvPicPr>
          <p:cNvPr id="52" name="Graphic 51" descr="Clapping hands outline">
            <a:extLst>
              <a:ext uri="{FF2B5EF4-FFF2-40B4-BE49-F238E27FC236}">
                <a16:creationId xmlns:a16="http://schemas.microsoft.com/office/drawing/2014/main" id="{985FEBB9-0C72-60D1-B5D1-278862F1244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182888" y="2238911"/>
            <a:ext cx="724291" cy="724291"/>
          </a:xfrm>
          <a:prstGeom prst="rect">
            <a:avLst/>
          </a:prstGeom>
        </p:spPr>
      </p:pic>
      <p:pic>
        <p:nvPicPr>
          <p:cNvPr id="53" name="Picture 52">
            <a:extLst>
              <a:ext uri="{FF2B5EF4-FFF2-40B4-BE49-F238E27FC236}">
                <a16:creationId xmlns:a16="http://schemas.microsoft.com/office/drawing/2014/main" id="{67D080FF-356C-67AA-36B0-A230F7CD30F1}"/>
              </a:ext>
            </a:extLst>
          </p:cNvPr>
          <p:cNvPicPr>
            <a:picLocks noChangeAspect="1"/>
          </p:cNvPicPr>
          <p:nvPr/>
        </p:nvPicPr>
        <p:blipFill>
          <a:blip r:embed="rId1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332229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343793-B041-4B79-4CFD-92F9F18520DE}"/>
              </a:ext>
            </a:extLst>
          </p:cNvPr>
          <p:cNvSpPr>
            <a:spLocks noGrp="1"/>
          </p:cNvSpPr>
          <p:nvPr>
            <p:ph type="body" sz="quarter" idx="18"/>
          </p:nvPr>
        </p:nvSpPr>
        <p:spPr>
          <a:xfrm>
            <a:off x="798380" y="1744717"/>
            <a:ext cx="10794530" cy="4150905"/>
          </a:xfrm>
        </p:spPr>
        <p:txBody>
          <a:bodyPr/>
          <a:lstStyle/>
          <a:p>
            <a:pPr algn="l" rtl="0"/>
            <a:r>
              <a:rPr lang="en-US" b="1" dirty="0" err="1"/>
              <a:t>Específico</a:t>
            </a:r>
            <a:r>
              <a:rPr lang="en-US" b="1" dirty="0"/>
              <a:t>: </a:t>
            </a:r>
            <a:r>
              <a:rPr lang="en-US" dirty="0" err="1"/>
              <a:t>Aumentar</a:t>
            </a:r>
            <a:r>
              <a:rPr lang="en-US" dirty="0"/>
              <a:t> a </a:t>
            </a:r>
            <a:r>
              <a:rPr lang="en-US" dirty="0" err="1"/>
              <a:t>percentagem</a:t>
            </a:r>
            <a:r>
              <a:rPr lang="en-US" dirty="0"/>
              <a:t> de </a:t>
            </a:r>
            <a:r>
              <a:rPr lang="en-US" dirty="0" err="1"/>
              <a:t>ingredientes</a:t>
            </a:r>
            <a:r>
              <a:rPr lang="en-US" dirty="0"/>
              <a:t> de </a:t>
            </a:r>
            <a:r>
              <a:rPr lang="en-US" dirty="0" err="1"/>
              <a:t>origem</a:t>
            </a:r>
            <a:r>
              <a:rPr lang="en-US" dirty="0"/>
              <a:t> local </a:t>
            </a:r>
            <a:r>
              <a:rPr lang="en-US" dirty="0" err="1"/>
              <a:t>usados</a:t>
            </a:r>
            <a:r>
              <a:rPr lang="en-US" dirty="0"/>
              <a:t> ​​</a:t>
            </a:r>
            <a:r>
              <a:rPr lang="en-US" dirty="0" err="1"/>
              <a:t>nas</a:t>
            </a:r>
            <a:r>
              <a:rPr lang="en-US" dirty="0"/>
              <a:t> </a:t>
            </a:r>
            <a:r>
              <a:rPr lang="en-US" dirty="0" err="1"/>
              <a:t>ofertas</a:t>
            </a:r>
            <a:r>
              <a:rPr lang="en-US" dirty="0"/>
              <a:t> dos </a:t>
            </a:r>
            <a:r>
              <a:rPr lang="en-US" dirty="0" err="1"/>
              <a:t>produtos</a:t>
            </a:r>
            <a:r>
              <a:rPr lang="en-US" dirty="0"/>
              <a:t>.</a:t>
            </a:r>
          </a:p>
          <a:p>
            <a:pPr algn="l" rtl="0"/>
            <a:r>
              <a:rPr lang="en-US" b="1" dirty="0" err="1"/>
              <a:t>Mensurável</a:t>
            </a:r>
            <a:r>
              <a:rPr lang="en-US" b="1" dirty="0"/>
              <a:t>: </a:t>
            </a:r>
            <a:r>
              <a:rPr lang="en-US" dirty="0" err="1"/>
              <a:t>Obter</a:t>
            </a:r>
            <a:r>
              <a:rPr lang="en-US" dirty="0"/>
              <a:t> </a:t>
            </a:r>
            <a:r>
              <a:rPr lang="en-US" dirty="0" err="1"/>
              <a:t>pelo</a:t>
            </a:r>
            <a:r>
              <a:rPr lang="en-US" dirty="0"/>
              <a:t> </a:t>
            </a:r>
            <a:r>
              <a:rPr lang="en-US" dirty="0" err="1"/>
              <a:t>menos</a:t>
            </a:r>
            <a:r>
              <a:rPr lang="en-US" dirty="0"/>
              <a:t> 50% dos </a:t>
            </a:r>
            <a:r>
              <a:rPr lang="en-US" dirty="0" err="1"/>
              <a:t>ingredientes</a:t>
            </a:r>
            <a:r>
              <a:rPr lang="en-US" dirty="0"/>
              <a:t> a </a:t>
            </a:r>
            <a:r>
              <a:rPr lang="en-US" dirty="0" err="1"/>
              <a:t>fornecedores</a:t>
            </a:r>
            <a:r>
              <a:rPr lang="en-US" dirty="0"/>
              <a:t> </a:t>
            </a:r>
            <a:r>
              <a:rPr lang="en-US" dirty="0" err="1"/>
              <a:t>locais</a:t>
            </a:r>
            <a:r>
              <a:rPr lang="en-US" dirty="0"/>
              <a:t> num </a:t>
            </a:r>
            <a:r>
              <a:rPr lang="en-US" dirty="0" err="1"/>
              <a:t>raio</a:t>
            </a:r>
            <a:r>
              <a:rPr lang="en-US" dirty="0"/>
              <a:t> de 100 km </a:t>
            </a:r>
            <a:r>
              <a:rPr lang="en-US" dirty="0" err="1"/>
              <a:t>até</a:t>
            </a:r>
            <a:r>
              <a:rPr lang="en-US" dirty="0"/>
              <a:t> ao final do </a:t>
            </a:r>
            <a:r>
              <a:rPr lang="en-US" dirty="0" err="1"/>
              <a:t>ano</a:t>
            </a:r>
            <a:r>
              <a:rPr lang="en-US" dirty="0"/>
              <a:t> fiscal.</a:t>
            </a:r>
          </a:p>
          <a:p>
            <a:pPr algn="l" rtl="0"/>
            <a:r>
              <a:rPr lang="en-US" b="1" dirty="0" err="1"/>
              <a:t>Alcançável</a:t>
            </a:r>
            <a:r>
              <a:rPr lang="en-US" b="1" dirty="0"/>
              <a:t>:</a:t>
            </a:r>
            <a:r>
              <a:rPr lang="en-US" dirty="0"/>
              <a:t> </a:t>
            </a:r>
            <a:r>
              <a:rPr lang="en-US" dirty="0" err="1"/>
              <a:t>Efetuar</a:t>
            </a:r>
            <a:r>
              <a:rPr lang="en-US" dirty="0"/>
              <a:t> </a:t>
            </a:r>
            <a:r>
              <a:rPr lang="en-US" dirty="0" err="1"/>
              <a:t>uma</a:t>
            </a:r>
            <a:r>
              <a:rPr lang="en-US" dirty="0"/>
              <a:t> </a:t>
            </a:r>
            <a:r>
              <a:rPr lang="en-US" dirty="0" err="1"/>
              <a:t>avaliação</a:t>
            </a:r>
            <a:r>
              <a:rPr lang="en-US" dirty="0"/>
              <a:t> </a:t>
            </a:r>
            <a:r>
              <a:rPr lang="en-US" dirty="0" err="1"/>
              <a:t>exaustiva</a:t>
            </a:r>
            <a:r>
              <a:rPr lang="en-US" dirty="0"/>
              <a:t> dos </a:t>
            </a:r>
            <a:r>
              <a:rPr lang="en-US" dirty="0" err="1"/>
              <a:t>fornecedores</a:t>
            </a:r>
            <a:r>
              <a:rPr lang="en-US" dirty="0"/>
              <a:t> </a:t>
            </a:r>
            <a:r>
              <a:rPr lang="en-US" dirty="0" err="1"/>
              <a:t>locais</a:t>
            </a:r>
            <a:r>
              <a:rPr lang="en-US" dirty="0"/>
              <a:t> e </a:t>
            </a:r>
            <a:r>
              <a:rPr lang="en-US" dirty="0" err="1"/>
              <a:t>estabelecer</a:t>
            </a:r>
            <a:r>
              <a:rPr lang="en-US" dirty="0"/>
              <a:t> </a:t>
            </a:r>
            <a:r>
              <a:rPr lang="en-US" dirty="0" err="1"/>
              <a:t>parcerias</a:t>
            </a:r>
            <a:r>
              <a:rPr lang="en-US" dirty="0"/>
              <a:t> com </a:t>
            </a:r>
            <a:r>
              <a:rPr lang="en-US" dirty="0" err="1"/>
              <a:t>aqueles</a:t>
            </a:r>
            <a:r>
              <a:rPr lang="en-US" dirty="0"/>
              <a:t> que </a:t>
            </a:r>
            <a:r>
              <a:rPr lang="en-US" dirty="0" err="1"/>
              <a:t>cumpram</a:t>
            </a:r>
            <a:r>
              <a:rPr lang="en-US" dirty="0"/>
              <a:t> </a:t>
            </a:r>
            <a:r>
              <a:rPr lang="en-US" dirty="0" err="1"/>
              <a:t>os</a:t>
            </a:r>
            <a:r>
              <a:rPr lang="en-US" dirty="0"/>
              <a:t> </a:t>
            </a:r>
            <a:r>
              <a:rPr lang="en-US" dirty="0" err="1"/>
              <a:t>padrões</a:t>
            </a:r>
            <a:r>
              <a:rPr lang="en-US" dirty="0"/>
              <a:t> de </a:t>
            </a:r>
            <a:r>
              <a:rPr lang="en-US" dirty="0" err="1"/>
              <a:t>qualidade</a:t>
            </a:r>
            <a:r>
              <a:rPr lang="en-US" dirty="0"/>
              <a:t> e </a:t>
            </a:r>
            <a:r>
              <a:rPr lang="en-US" dirty="0" err="1"/>
              <a:t>critérios</a:t>
            </a:r>
            <a:r>
              <a:rPr lang="en-US" dirty="0"/>
              <a:t> </a:t>
            </a:r>
            <a:r>
              <a:rPr lang="en-US" dirty="0" err="1"/>
              <a:t>éticos</a:t>
            </a:r>
            <a:r>
              <a:rPr lang="en-US" dirty="0"/>
              <a:t> de </a:t>
            </a:r>
            <a:r>
              <a:rPr lang="en-US" dirty="0" err="1"/>
              <a:t>abastecimento</a:t>
            </a:r>
            <a:r>
              <a:rPr lang="en-US" dirty="0"/>
              <a:t>.</a:t>
            </a:r>
          </a:p>
          <a:p>
            <a:pPr algn="l" rtl="0"/>
            <a:r>
              <a:rPr lang="en-US" b="1" dirty="0" err="1"/>
              <a:t>Relevante</a:t>
            </a:r>
            <a:r>
              <a:rPr lang="en-US" b="1" dirty="0"/>
              <a:t>: </a:t>
            </a:r>
            <a:r>
              <a:rPr lang="en-US" dirty="0"/>
              <a:t>Ao </a:t>
            </a:r>
            <a:r>
              <a:rPr lang="en-US" dirty="0" err="1"/>
              <a:t>aumentar</a:t>
            </a:r>
            <a:r>
              <a:rPr lang="en-US" dirty="0"/>
              <a:t> o </a:t>
            </a:r>
            <a:r>
              <a:rPr lang="en-US" dirty="0" err="1"/>
              <a:t>uso</a:t>
            </a:r>
            <a:r>
              <a:rPr lang="en-US" dirty="0"/>
              <a:t> de </a:t>
            </a:r>
            <a:r>
              <a:rPr lang="en-US" dirty="0" err="1"/>
              <a:t>ingredientes</a:t>
            </a:r>
            <a:r>
              <a:rPr lang="en-US" dirty="0"/>
              <a:t> de </a:t>
            </a:r>
            <a:r>
              <a:rPr lang="en-US" dirty="0" err="1"/>
              <a:t>origem</a:t>
            </a:r>
            <a:r>
              <a:rPr lang="en-US" dirty="0"/>
              <a:t> local, </a:t>
            </a:r>
            <a:r>
              <a:rPr lang="en-US" dirty="0" err="1"/>
              <a:t>está</a:t>
            </a:r>
            <a:r>
              <a:rPr lang="en-US" dirty="0"/>
              <a:t>-se a </a:t>
            </a:r>
            <a:r>
              <a:rPr lang="en-US" dirty="0" err="1"/>
              <a:t>apoiar</a:t>
            </a:r>
            <a:r>
              <a:rPr lang="en-US" dirty="0"/>
              <a:t> </a:t>
            </a:r>
            <a:r>
              <a:rPr lang="en-US" dirty="0" err="1"/>
              <a:t>os</a:t>
            </a:r>
            <a:r>
              <a:rPr lang="en-US" dirty="0"/>
              <a:t> </a:t>
            </a:r>
            <a:r>
              <a:rPr lang="en-US" dirty="0" err="1"/>
              <a:t>agricultores</a:t>
            </a:r>
            <a:r>
              <a:rPr lang="en-US" dirty="0"/>
              <a:t> </a:t>
            </a:r>
            <a:r>
              <a:rPr lang="en-US" dirty="0" err="1"/>
              <a:t>locais</a:t>
            </a:r>
            <a:r>
              <a:rPr lang="en-US" dirty="0"/>
              <a:t>, </a:t>
            </a:r>
            <a:r>
              <a:rPr lang="en-US" dirty="0" err="1"/>
              <a:t>reduz</a:t>
            </a:r>
            <a:r>
              <a:rPr lang="en-US" dirty="0"/>
              <a:t>-se a </a:t>
            </a:r>
            <a:r>
              <a:rPr lang="en-US" dirty="0" err="1"/>
              <a:t>pegada</a:t>
            </a:r>
            <a:r>
              <a:rPr lang="en-US" dirty="0"/>
              <a:t> de </a:t>
            </a:r>
            <a:r>
              <a:rPr lang="en-US" dirty="0" err="1"/>
              <a:t>carbono</a:t>
            </a:r>
            <a:r>
              <a:rPr lang="en-US" dirty="0"/>
              <a:t> e </a:t>
            </a:r>
            <a:r>
              <a:rPr lang="en-US" dirty="0" err="1"/>
              <a:t>promove</a:t>
            </a:r>
            <a:r>
              <a:rPr lang="en-US" dirty="0"/>
              <a:t>-se a </a:t>
            </a:r>
            <a:r>
              <a:rPr lang="en-US" dirty="0" err="1"/>
              <a:t>economia</a:t>
            </a:r>
            <a:r>
              <a:rPr lang="en-US" dirty="0"/>
              <a:t> local.</a:t>
            </a:r>
          </a:p>
          <a:p>
            <a:pPr algn="l" rtl="0"/>
            <a:r>
              <a:rPr lang="en-US" b="1" dirty="0" err="1"/>
              <a:t>Temporizável</a:t>
            </a:r>
            <a:r>
              <a:rPr lang="en-US" b="1" dirty="0"/>
              <a:t>: </a:t>
            </a:r>
            <a:r>
              <a:rPr lang="en-US" dirty="0" err="1"/>
              <a:t>Atingir</a:t>
            </a:r>
            <a:r>
              <a:rPr lang="en-US" dirty="0"/>
              <a:t> a meta de 50% </a:t>
            </a:r>
            <a:r>
              <a:rPr lang="en-US" dirty="0" err="1"/>
              <a:t>nos</a:t>
            </a:r>
            <a:r>
              <a:rPr lang="en-US" dirty="0"/>
              <a:t> </a:t>
            </a:r>
            <a:r>
              <a:rPr lang="en-US" dirty="0" err="1"/>
              <a:t>próximos</a:t>
            </a:r>
            <a:r>
              <a:rPr lang="en-US" dirty="0"/>
              <a:t> 12 meses.</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en-US" dirty="0"/>
          </a:p>
        </p:txBody>
      </p:sp>
      <p:sp>
        <p:nvSpPr>
          <p:cNvPr id="3" name="Text Placeholder 2">
            <a:extLst>
              <a:ext uri="{FF2B5EF4-FFF2-40B4-BE49-F238E27FC236}">
                <a16:creationId xmlns:a16="http://schemas.microsoft.com/office/drawing/2014/main" id="{4D50A922-275E-963C-162D-891C9A8BE1B1}"/>
              </a:ext>
            </a:extLst>
          </p:cNvPr>
          <p:cNvSpPr>
            <a:spLocks noGrp="1"/>
          </p:cNvSpPr>
          <p:nvPr>
            <p:ph type="body" sz="quarter" idx="16"/>
          </p:nvPr>
        </p:nvSpPr>
        <p:spPr>
          <a:xfrm>
            <a:off x="798380" y="656500"/>
            <a:ext cx="10595237" cy="803654"/>
          </a:xfrm>
        </p:spPr>
        <p:txBody>
          <a:bodyPr anchor="ctr"/>
          <a:lstStyle/>
          <a:p>
            <a:pPr algn="l" rtl="0"/>
            <a:r>
              <a:rPr lang="en-US" b="1" dirty="0" err="1">
                <a:highlight>
                  <a:srgbClr val="F79037"/>
                </a:highlight>
              </a:rPr>
              <a:t>Exemplo</a:t>
            </a:r>
            <a:r>
              <a:rPr lang="en-US" b="1" dirty="0">
                <a:highlight>
                  <a:srgbClr val="F79037"/>
                </a:highlight>
              </a:rPr>
              <a:t>:</a:t>
            </a:r>
            <a:r>
              <a:rPr lang="en-US" b="1" dirty="0"/>
              <a:t> um </a:t>
            </a:r>
            <a:r>
              <a:rPr lang="en-US" b="1" dirty="0" err="1"/>
              <a:t>objetivo</a:t>
            </a:r>
            <a:r>
              <a:rPr lang="en-US" b="1" dirty="0"/>
              <a:t> SMART para </a:t>
            </a:r>
            <a:r>
              <a:rPr lang="en-US" b="1" dirty="0" err="1"/>
              <a:t>uma</a:t>
            </a:r>
            <a:r>
              <a:rPr lang="en-US" b="1" dirty="0"/>
              <a:t> </a:t>
            </a:r>
            <a:r>
              <a:rPr lang="en-US" b="1" dirty="0" err="1"/>
              <a:t>empresa</a:t>
            </a:r>
            <a:r>
              <a:rPr lang="en-US" b="1" dirty="0"/>
              <a:t> de </a:t>
            </a:r>
            <a:r>
              <a:rPr lang="en-US" b="1" dirty="0" err="1"/>
              <a:t>alimentos</a:t>
            </a:r>
            <a:r>
              <a:rPr lang="en-US" b="1" dirty="0"/>
              <a:t> </a:t>
            </a:r>
            <a:r>
              <a:rPr lang="en-US" b="1" dirty="0" err="1"/>
              <a:t>éticos</a:t>
            </a:r>
            <a:r>
              <a:rPr lang="en-US" b="1" dirty="0"/>
              <a:t>:</a:t>
            </a:r>
            <a:endParaRPr lang="en-IE" b="1" dirty="0"/>
          </a:p>
        </p:txBody>
      </p:sp>
      <p:sp>
        <p:nvSpPr>
          <p:cNvPr id="5" name="TextBox 4">
            <a:extLst>
              <a:ext uri="{FF2B5EF4-FFF2-40B4-BE49-F238E27FC236}">
                <a16:creationId xmlns:a16="http://schemas.microsoft.com/office/drawing/2014/main" id="{3C0CE6C6-6521-F97F-18F0-5DCD141084F4}"/>
              </a:ext>
            </a:extLst>
          </p:cNvPr>
          <p:cNvSpPr txBox="1"/>
          <p:nvPr/>
        </p:nvSpPr>
        <p:spPr>
          <a:xfrm>
            <a:off x="399393" y="5988297"/>
            <a:ext cx="6452344" cy="646331"/>
          </a:xfrm>
          <a:prstGeom prst="rect">
            <a:avLst/>
          </a:prstGeom>
          <a:noFill/>
        </p:spPr>
        <p:txBody>
          <a:bodyPr wrap="square">
            <a:spAutoFit/>
          </a:bodyPr>
          <a:lstStyle/>
          <a:p>
            <a:pPr algn="l" rtl="0"/>
            <a:r>
              <a:rPr lang="en-US" b="1" dirty="0">
                <a:solidFill>
                  <a:srgbClr val="000000"/>
                </a:solidFill>
              </a:rPr>
              <a:t>Este </a:t>
            </a:r>
            <a:r>
              <a:rPr lang="en-US" b="1" dirty="0" err="1">
                <a:solidFill>
                  <a:srgbClr val="000000"/>
                </a:solidFill>
              </a:rPr>
              <a:t>exemplo</a:t>
            </a:r>
            <a:r>
              <a:rPr lang="en-US" b="1" dirty="0">
                <a:solidFill>
                  <a:srgbClr val="000000"/>
                </a:solidFill>
              </a:rPr>
              <a:t> </a:t>
            </a:r>
            <a:r>
              <a:rPr lang="en-US" b="1" dirty="0" err="1">
                <a:solidFill>
                  <a:srgbClr val="000000"/>
                </a:solidFill>
              </a:rPr>
              <a:t>fornece</a:t>
            </a:r>
            <a:r>
              <a:rPr lang="en-US" b="1" dirty="0">
                <a:solidFill>
                  <a:srgbClr val="000000"/>
                </a:solidFill>
              </a:rPr>
              <a:t> um </a:t>
            </a:r>
            <a:r>
              <a:rPr lang="en-US" b="1" dirty="0" err="1">
                <a:solidFill>
                  <a:srgbClr val="000000"/>
                </a:solidFill>
              </a:rPr>
              <a:t>objetivo</a:t>
            </a:r>
            <a:r>
              <a:rPr lang="en-US" b="1" dirty="0">
                <a:solidFill>
                  <a:srgbClr val="000000"/>
                </a:solidFill>
              </a:rPr>
              <a:t> </a:t>
            </a:r>
            <a:r>
              <a:rPr lang="en-US" b="1" dirty="0" err="1">
                <a:solidFill>
                  <a:srgbClr val="000000"/>
                </a:solidFill>
              </a:rPr>
              <a:t>claro</a:t>
            </a:r>
            <a:r>
              <a:rPr lang="en-US" b="1" dirty="0">
                <a:solidFill>
                  <a:srgbClr val="000000"/>
                </a:solidFill>
              </a:rPr>
              <a:t> para a </a:t>
            </a:r>
            <a:r>
              <a:rPr lang="en-US" b="1" dirty="0" err="1">
                <a:solidFill>
                  <a:srgbClr val="000000"/>
                </a:solidFill>
              </a:rPr>
              <a:t>empresa</a:t>
            </a:r>
            <a:r>
              <a:rPr lang="en-US" b="1" dirty="0">
                <a:solidFill>
                  <a:srgbClr val="000000"/>
                </a:solidFill>
              </a:rPr>
              <a:t> </a:t>
            </a:r>
            <a:r>
              <a:rPr lang="en-US" b="1" dirty="0" err="1">
                <a:solidFill>
                  <a:srgbClr val="000000"/>
                </a:solidFill>
              </a:rPr>
              <a:t>trabalhar</a:t>
            </a:r>
            <a:r>
              <a:rPr lang="en-US" b="1" dirty="0">
                <a:solidFill>
                  <a:srgbClr val="000000"/>
                </a:solidFill>
              </a:rPr>
              <a:t> e </a:t>
            </a:r>
            <a:r>
              <a:rPr lang="en-US" b="1" dirty="0" err="1">
                <a:solidFill>
                  <a:srgbClr val="000000"/>
                </a:solidFill>
              </a:rPr>
              <a:t>permite</a:t>
            </a:r>
            <a:r>
              <a:rPr lang="en-US" b="1" dirty="0">
                <a:solidFill>
                  <a:srgbClr val="000000"/>
                </a:solidFill>
              </a:rPr>
              <a:t> o </a:t>
            </a:r>
            <a:r>
              <a:rPr lang="en-US" b="1" dirty="0" err="1">
                <a:solidFill>
                  <a:srgbClr val="000000"/>
                </a:solidFill>
              </a:rPr>
              <a:t>acompanhamento</a:t>
            </a:r>
            <a:r>
              <a:rPr lang="en-US" b="1" dirty="0">
                <a:solidFill>
                  <a:srgbClr val="000000"/>
                </a:solidFill>
              </a:rPr>
              <a:t> e </a:t>
            </a:r>
            <a:r>
              <a:rPr lang="en-US" b="1" dirty="0" err="1">
                <a:solidFill>
                  <a:srgbClr val="000000"/>
                </a:solidFill>
              </a:rPr>
              <a:t>avaliação</a:t>
            </a:r>
            <a:r>
              <a:rPr lang="en-US" b="1" dirty="0">
                <a:solidFill>
                  <a:srgbClr val="000000"/>
                </a:solidFill>
              </a:rPr>
              <a:t> do </a:t>
            </a:r>
            <a:r>
              <a:rPr lang="en-US" b="1" dirty="0" err="1">
                <a:solidFill>
                  <a:srgbClr val="000000"/>
                </a:solidFill>
              </a:rPr>
              <a:t>progresso</a:t>
            </a:r>
            <a:r>
              <a:rPr lang="en-US" b="1" dirty="0">
                <a:solidFill>
                  <a:srgbClr val="000000"/>
                </a:solidFill>
              </a:rPr>
              <a:t>.</a:t>
            </a:r>
          </a:p>
        </p:txBody>
      </p:sp>
    </p:spTree>
    <p:extLst>
      <p:ext uri="{BB962C8B-B14F-4D97-AF65-F5344CB8AC3E}">
        <p14:creationId xmlns:p14="http://schemas.microsoft.com/office/powerpoint/2010/main" val="3927530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blackboard with text on it  Description automatically generated">
            <a:extLst>
              <a:ext uri="{FF2B5EF4-FFF2-40B4-BE49-F238E27FC236}">
                <a16:creationId xmlns:a16="http://schemas.microsoft.com/office/drawing/2014/main" id="{09C489A6-146B-1096-E472-52F45568B8C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3" name="Text Placeholder 2">
            <a:extLst>
              <a:ext uri="{FF2B5EF4-FFF2-40B4-BE49-F238E27FC236}">
                <a16:creationId xmlns:a16="http://schemas.microsoft.com/office/drawing/2014/main" id="{6EC190F6-6186-35ED-95B4-31DAE5E3BF05}"/>
              </a:ext>
            </a:extLst>
          </p:cNvPr>
          <p:cNvSpPr>
            <a:spLocks noGrp="1"/>
          </p:cNvSpPr>
          <p:nvPr>
            <p:ph type="body" sz="quarter" idx="18"/>
          </p:nvPr>
        </p:nvSpPr>
        <p:spPr>
          <a:xfrm>
            <a:off x="898357" y="2319301"/>
            <a:ext cx="6635504" cy="3291086"/>
          </a:xfrm>
        </p:spPr>
        <p:txBody>
          <a:bodyPr/>
          <a:lstStyle/>
          <a:p>
            <a:pPr marL="457200" indent="-457200" algn="just" rtl="0">
              <a:buAutoNum type="arabicPeriod"/>
            </a:pPr>
            <a:r>
              <a:rPr lang="en-IE" dirty="0"/>
              <a:t>Inicialmente, </a:t>
            </a:r>
            <a:r>
              <a:rPr lang="en-IE" dirty="0" err="1"/>
              <a:t>faça</a:t>
            </a:r>
            <a:r>
              <a:rPr lang="en-IE" dirty="0"/>
              <a:t> </a:t>
            </a:r>
            <a:r>
              <a:rPr lang="en-IE" dirty="0" err="1"/>
              <a:t>uma</a:t>
            </a:r>
            <a:r>
              <a:rPr lang="en-IE" dirty="0"/>
              <a:t> </a:t>
            </a:r>
            <a:r>
              <a:rPr lang="en-IE" dirty="0" err="1"/>
              <a:t>lista</a:t>
            </a:r>
            <a:r>
              <a:rPr lang="en-IE" dirty="0"/>
              <a:t> de </a:t>
            </a:r>
            <a:r>
              <a:rPr lang="en-IE" dirty="0" err="1"/>
              <a:t>alguns</a:t>
            </a:r>
            <a:r>
              <a:rPr lang="en-IE" dirty="0"/>
              <a:t> </a:t>
            </a:r>
            <a:r>
              <a:rPr lang="en-IE" dirty="0" err="1"/>
              <a:t>objetivos</a:t>
            </a:r>
            <a:r>
              <a:rPr lang="en-IE" dirty="0"/>
              <a:t> que </a:t>
            </a:r>
            <a:r>
              <a:rPr lang="en-IE" dirty="0" err="1"/>
              <a:t>gostaria</a:t>
            </a:r>
            <a:r>
              <a:rPr lang="en-IE" dirty="0"/>
              <a:t> de </a:t>
            </a:r>
            <a:r>
              <a:rPr lang="en-IE" dirty="0" err="1"/>
              <a:t>ver</a:t>
            </a:r>
            <a:r>
              <a:rPr lang="en-IE" dirty="0"/>
              <a:t> </a:t>
            </a:r>
            <a:r>
              <a:rPr lang="en-IE" dirty="0" err="1"/>
              <a:t>concretizados</a:t>
            </a:r>
            <a:r>
              <a:rPr lang="en-IE" dirty="0"/>
              <a:t> no </a:t>
            </a:r>
            <a:r>
              <a:rPr lang="en-IE" dirty="0" err="1"/>
              <a:t>seu</a:t>
            </a:r>
            <a:r>
              <a:rPr lang="en-IE" dirty="0"/>
              <a:t> </a:t>
            </a:r>
            <a:r>
              <a:rPr lang="en-IE" dirty="0" err="1"/>
              <a:t>negócio</a:t>
            </a:r>
            <a:r>
              <a:rPr lang="en-IE" dirty="0"/>
              <a:t> de </a:t>
            </a:r>
            <a:r>
              <a:rPr lang="en-IE" dirty="0" err="1"/>
              <a:t>alimentos</a:t>
            </a:r>
            <a:r>
              <a:rPr lang="en-IE" dirty="0"/>
              <a:t> </a:t>
            </a:r>
            <a:r>
              <a:rPr lang="en-IE" dirty="0" err="1"/>
              <a:t>éticos</a:t>
            </a:r>
            <a:r>
              <a:rPr lang="en-IE" dirty="0"/>
              <a:t>.</a:t>
            </a:r>
          </a:p>
          <a:p>
            <a:pPr marL="457200" indent="-457200" algn="just" rtl="0">
              <a:buAutoNum type="arabicPeriod"/>
            </a:pPr>
            <a:r>
              <a:rPr lang="en-IE" dirty="0"/>
              <a:t>Converta esta </a:t>
            </a:r>
            <a:r>
              <a:rPr lang="en-IE" dirty="0" err="1"/>
              <a:t>lista</a:t>
            </a:r>
            <a:r>
              <a:rPr lang="en-IE" dirty="0"/>
              <a:t> </a:t>
            </a:r>
            <a:r>
              <a:rPr lang="en-IE" dirty="0" err="1"/>
              <a:t>numa</a:t>
            </a:r>
            <a:r>
              <a:rPr lang="en-IE" dirty="0"/>
              <a:t> série de </a:t>
            </a:r>
            <a:r>
              <a:rPr lang="en-IE" dirty="0" err="1"/>
              <a:t>metas</a:t>
            </a:r>
            <a:r>
              <a:rPr lang="en-IE" dirty="0"/>
              <a:t> SMART, seguindo a </a:t>
            </a:r>
            <a:r>
              <a:rPr lang="en-IE" dirty="0" err="1"/>
              <a:t>estrutura</a:t>
            </a:r>
            <a:r>
              <a:rPr lang="en-IE" dirty="0"/>
              <a:t> </a:t>
            </a:r>
            <a:r>
              <a:rPr lang="en-IE" dirty="0" err="1"/>
              <a:t>anteriormente</a:t>
            </a:r>
            <a:r>
              <a:rPr lang="en-IE" dirty="0"/>
              <a:t> </a:t>
            </a:r>
            <a:r>
              <a:rPr lang="en-IE" dirty="0" err="1"/>
              <a:t>descrita</a:t>
            </a:r>
            <a:r>
              <a:rPr lang="en-IE" dirty="0"/>
              <a:t>.</a:t>
            </a:r>
          </a:p>
          <a:p>
            <a:pPr marL="457200" indent="-457200" algn="just" rtl="0">
              <a:buAutoNum type="arabicPeriod"/>
            </a:pPr>
            <a:r>
              <a:rPr lang="en-IE" dirty="0"/>
              <a:t>Avalie e realinhe constantemente com o passar do tempo.</a:t>
            </a:r>
          </a:p>
        </p:txBody>
      </p:sp>
      <p:sp>
        <p:nvSpPr>
          <p:cNvPr id="5" name="Text Placeholder 2">
            <a:extLst>
              <a:ext uri="{FF2B5EF4-FFF2-40B4-BE49-F238E27FC236}">
                <a16:creationId xmlns:a16="http://schemas.microsoft.com/office/drawing/2014/main" id="{76617A5B-2044-9209-5CA3-3E2EA75703FE}"/>
              </a:ext>
            </a:extLst>
          </p:cNvPr>
          <p:cNvSpPr>
            <a:spLocks noGrp="1"/>
          </p:cNvSpPr>
          <p:nvPr>
            <p:ph type="body" sz="quarter" idx="16"/>
          </p:nvPr>
        </p:nvSpPr>
        <p:spPr>
          <a:xfrm>
            <a:off x="555832" y="906768"/>
            <a:ext cx="4991100" cy="992188"/>
          </a:xfrm>
        </p:spPr>
        <p:txBody>
          <a:bodyPr/>
          <a:lstStyle/>
          <a:p>
            <a:pPr algn="l" rtl="0"/>
            <a:r>
              <a:rPr lang="en-IE" dirty="0" err="1">
                <a:highlight>
                  <a:srgbClr val="F79037"/>
                </a:highlight>
              </a:rPr>
              <a:t>Exercício</a:t>
            </a:r>
            <a:r>
              <a:rPr lang="en-IE" dirty="0">
                <a:highlight>
                  <a:srgbClr val="F79037"/>
                </a:highlight>
              </a:rPr>
              <a:t>:</a:t>
            </a:r>
          </a:p>
        </p:txBody>
      </p:sp>
      <p:grpSp>
        <p:nvGrpSpPr>
          <p:cNvPr id="2" name="Group 1">
            <a:extLst>
              <a:ext uri="{FF2B5EF4-FFF2-40B4-BE49-F238E27FC236}">
                <a16:creationId xmlns:a16="http://schemas.microsoft.com/office/drawing/2014/main" id="{E7D860CB-475D-E7F6-2E27-9368738CF932}"/>
              </a:ext>
            </a:extLst>
          </p:cNvPr>
          <p:cNvGrpSpPr/>
          <p:nvPr/>
        </p:nvGrpSpPr>
        <p:grpSpPr>
          <a:xfrm>
            <a:off x="5212681" y="845101"/>
            <a:ext cx="1035918" cy="1043265"/>
            <a:chOff x="3258209" y="1217582"/>
            <a:chExt cx="4712093" cy="4711281"/>
          </a:xfrm>
        </p:grpSpPr>
        <p:sp>
          <p:nvSpPr>
            <p:cNvPr id="4" name="Freeform 31">
              <a:extLst>
                <a:ext uri="{FF2B5EF4-FFF2-40B4-BE49-F238E27FC236}">
                  <a16:creationId xmlns:a16="http://schemas.microsoft.com/office/drawing/2014/main" id="{ECF916AB-4C39-DA09-7ED7-FEFE5EFBF439}"/>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B2DEDD"/>
            </a:solidFill>
            <a:ln w="3175" cap="flat">
              <a:noFill/>
              <a:prstDash val="solid"/>
              <a:miter/>
            </a:ln>
          </p:spPr>
          <p:txBody>
            <a:bodyPr rtlCol="0" anchor="ctr"/>
            <a:lstStyle/>
            <a:p>
              <a:pPr algn="l" rtl="0"/>
              <a:endParaRPr lang="en-US"/>
            </a:p>
          </p:txBody>
        </p:sp>
        <p:sp>
          <p:nvSpPr>
            <p:cNvPr id="6" name="Freeform 32">
              <a:extLst>
                <a:ext uri="{FF2B5EF4-FFF2-40B4-BE49-F238E27FC236}">
                  <a16:creationId xmlns:a16="http://schemas.microsoft.com/office/drawing/2014/main" id="{AE8393BE-0872-8955-D2C4-5EB46CC67B83}"/>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B2DEDD"/>
            </a:solidFill>
            <a:ln w="3175" cap="flat">
              <a:noFill/>
              <a:prstDash val="solid"/>
              <a:miter/>
            </a:ln>
          </p:spPr>
          <p:txBody>
            <a:bodyPr rtlCol="0" anchor="ctr"/>
            <a:lstStyle/>
            <a:p>
              <a:pPr algn="l" rtl="0"/>
              <a:endParaRPr lang="en-US"/>
            </a:p>
          </p:txBody>
        </p:sp>
        <p:grpSp>
          <p:nvGrpSpPr>
            <p:cNvPr id="8" name="Group 7">
              <a:extLst>
                <a:ext uri="{FF2B5EF4-FFF2-40B4-BE49-F238E27FC236}">
                  <a16:creationId xmlns:a16="http://schemas.microsoft.com/office/drawing/2014/main" id="{DA47C6D4-C1F3-FB68-C534-9EF0621B1A49}"/>
                </a:ext>
              </a:extLst>
            </p:cNvPr>
            <p:cNvGrpSpPr/>
            <p:nvPr/>
          </p:nvGrpSpPr>
          <p:grpSpPr>
            <a:xfrm>
              <a:off x="3258209" y="1217582"/>
              <a:ext cx="4712093" cy="4711281"/>
              <a:chOff x="3258209" y="1217582"/>
              <a:chExt cx="4712093" cy="4711281"/>
            </a:xfrm>
          </p:grpSpPr>
          <p:sp>
            <p:nvSpPr>
              <p:cNvPr id="9" name="Freeform 16">
                <a:extLst>
                  <a:ext uri="{FF2B5EF4-FFF2-40B4-BE49-F238E27FC236}">
                    <a16:creationId xmlns:a16="http://schemas.microsoft.com/office/drawing/2014/main" id="{B05A3A86-F504-F94B-8A70-1C5E9C7D106B}"/>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3175" cap="flat">
                <a:noFill/>
                <a:prstDash val="solid"/>
                <a:miter/>
              </a:ln>
            </p:spPr>
            <p:txBody>
              <a:bodyPr rtlCol="0" anchor="ctr"/>
              <a:lstStyle/>
              <a:p>
                <a:pPr algn="l" rtl="0"/>
                <a:endParaRPr lang="en-US"/>
              </a:p>
            </p:txBody>
          </p:sp>
          <p:sp>
            <p:nvSpPr>
              <p:cNvPr id="10" name="Freeform 17">
                <a:extLst>
                  <a:ext uri="{FF2B5EF4-FFF2-40B4-BE49-F238E27FC236}">
                    <a16:creationId xmlns:a16="http://schemas.microsoft.com/office/drawing/2014/main" id="{EA3EE647-96B9-AA3A-A724-827E28646DA5}"/>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B2DEDD"/>
              </a:solidFill>
              <a:ln w="3175" cap="flat">
                <a:noFill/>
                <a:prstDash val="solid"/>
                <a:miter/>
              </a:ln>
            </p:spPr>
            <p:txBody>
              <a:bodyPr rtlCol="0" anchor="ctr"/>
              <a:lstStyle/>
              <a:p>
                <a:pPr algn="l" rtl="0"/>
                <a:endParaRPr lang="en-US"/>
              </a:p>
            </p:txBody>
          </p:sp>
          <p:sp>
            <p:nvSpPr>
              <p:cNvPr id="11" name="Freeform 18">
                <a:extLst>
                  <a:ext uri="{FF2B5EF4-FFF2-40B4-BE49-F238E27FC236}">
                    <a16:creationId xmlns:a16="http://schemas.microsoft.com/office/drawing/2014/main" id="{0B1FF945-D035-0CE5-9E4F-372EA6FEA1EA}"/>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3175" cap="flat">
                <a:noFill/>
                <a:prstDash val="solid"/>
                <a:miter/>
              </a:ln>
            </p:spPr>
            <p:txBody>
              <a:bodyPr rtlCol="0" anchor="ctr"/>
              <a:lstStyle/>
              <a:p>
                <a:pPr algn="l" rtl="0"/>
                <a:endParaRPr lang="en-US"/>
              </a:p>
            </p:txBody>
          </p:sp>
          <p:sp>
            <p:nvSpPr>
              <p:cNvPr id="12" name="Freeform 19">
                <a:extLst>
                  <a:ext uri="{FF2B5EF4-FFF2-40B4-BE49-F238E27FC236}">
                    <a16:creationId xmlns:a16="http://schemas.microsoft.com/office/drawing/2014/main" id="{163359A3-0BE6-8D81-2410-27EC2420AB13}"/>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3175" cap="flat">
                <a:noFill/>
                <a:prstDash val="solid"/>
                <a:miter/>
              </a:ln>
            </p:spPr>
            <p:txBody>
              <a:bodyPr rtlCol="0" anchor="ctr"/>
              <a:lstStyle/>
              <a:p>
                <a:pPr algn="l" rtl="0"/>
                <a:endParaRPr lang="en-US"/>
              </a:p>
            </p:txBody>
          </p:sp>
          <p:sp>
            <p:nvSpPr>
              <p:cNvPr id="13" name="Freeform 20">
                <a:extLst>
                  <a:ext uri="{FF2B5EF4-FFF2-40B4-BE49-F238E27FC236}">
                    <a16:creationId xmlns:a16="http://schemas.microsoft.com/office/drawing/2014/main" id="{FA899262-820C-2100-9A93-7DC24A56A15D}"/>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3175" cap="flat">
                <a:noFill/>
                <a:prstDash val="solid"/>
                <a:miter/>
              </a:ln>
            </p:spPr>
            <p:txBody>
              <a:bodyPr rtlCol="0" anchor="ctr"/>
              <a:lstStyle/>
              <a:p>
                <a:pPr algn="l" rtl="0"/>
                <a:endParaRPr lang="en-US"/>
              </a:p>
            </p:txBody>
          </p:sp>
          <p:sp>
            <p:nvSpPr>
              <p:cNvPr id="14" name="Freeform 21">
                <a:extLst>
                  <a:ext uri="{FF2B5EF4-FFF2-40B4-BE49-F238E27FC236}">
                    <a16:creationId xmlns:a16="http://schemas.microsoft.com/office/drawing/2014/main" id="{3ACED21B-5D74-0C33-00B0-86AC4EE1F7DF}"/>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5" name="Freeform 22">
                <a:extLst>
                  <a:ext uri="{FF2B5EF4-FFF2-40B4-BE49-F238E27FC236}">
                    <a16:creationId xmlns:a16="http://schemas.microsoft.com/office/drawing/2014/main" id="{1C4905C0-7104-76D9-EC45-2A80380DDB0D}"/>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3175" cap="flat">
                <a:noFill/>
                <a:prstDash val="solid"/>
                <a:miter/>
              </a:ln>
            </p:spPr>
            <p:txBody>
              <a:bodyPr rtlCol="0" anchor="ctr"/>
              <a:lstStyle/>
              <a:p>
                <a:pPr algn="l" rtl="0"/>
                <a:endParaRPr lang="en-US"/>
              </a:p>
            </p:txBody>
          </p:sp>
          <p:sp>
            <p:nvSpPr>
              <p:cNvPr id="16" name="Freeform 23">
                <a:extLst>
                  <a:ext uri="{FF2B5EF4-FFF2-40B4-BE49-F238E27FC236}">
                    <a16:creationId xmlns:a16="http://schemas.microsoft.com/office/drawing/2014/main" id="{4190F003-0AF3-E2E0-32BD-11510A56007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3175" cap="flat">
                <a:noFill/>
                <a:prstDash val="solid"/>
                <a:miter/>
              </a:ln>
            </p:spPr>
            <p:txBody>
              <a:bodyPr rtlCol="0" anchor="ctr"/>
              <a:lstStyle/>
              <a:p>
                <a:pPr algn="l" rtl="0"/>
                <a:endParaRPr lang="en-US"/>
              </a:p>
            </p:txBody>
          </p:sp>
          <p:sp>
            <p:nvSpPr>
              <p:cNvPr id="17" name="Freeform 24">
                <a:extLst>
                  <a:ext uri="{FF2B5EF4-FFF2-40B4-BE49-F238E27FC236}">
                    <a16:creationId xmlns:a16="http://schemas.microsoft.com/office/drawing/2014/main" id="{F540E6AD-C744-2155-CD31-CF421EB524DB}"/>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8" name="Freeform 25">
                <a:extLst>
                  <a:ext uri="{FF2B5EF4-FFF2-40B4-BE49-F238E27FC236}">
                    <a16:creationId xmlns:a16="http://schemas.microsoft.com/office/drawing/2014/main" id="{438CB8B6-274E-C8E9-1786-A908A5F3F28E}"/>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3175" cap="flat">
                <a:noFill/>
                <a:prstDash val="solid"/>
                <a:miter/>
              </a:ln>
            </p:spPr>
            <p:txBody>
              <a:bodyPr rtlCol="0" anchor="ctr"/>
              <a:lstStyle/>
              <a:p>
                <a:pPr algn="l" rtl="0"/>
                <a:endParaRPr lang="en-US"/>
              </a:p>
            </p:txBody>
          </p:sp>
          <p:sp>
            <p:nvSpPr>
              <p:cNvPr id="19" name="Freeform 26">
                <a:extLst>
                  <a:ext uri="{FF2B5EF4-FFF2-40B4-BE49-F238E27FC236}">
                    <a16:creationId xmlns:a16="http://schemas.microsoft.com/office/drawing/2014/main" id="{3BF65746-6723-0D38-0A88-1779DAC7EF51}"/>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3175" cap="flat">
                <a:noFill/>
                <a:prstDash val="solid"/>
                <a:miter/>
              </a:ln>
            </p:spPr>
            <p:txBody>
              <a:bodyPr rtlCol="0" anchor="ctr"/>
              <a:lstStyle/>
              <a:p>
                <a:pPr algn="l" rtl="0"/>
                <a:endParaRPr lang="en-US"/>
              </a:p>
            </p:txBody>
          </p:sp>
          <p:sp>
            <p:nvSpPr>
              <p:cNvPr id="20" name="Freeform 27">
                <a:extLst>
                  <a:ext uri="{FF2B5EF4-FFF2-40B4-BE49-F238E27FC236}">
                    <a16:creationId xmlns:a16="http://schemas.microsoft.com/office/drawing/2014/main" id="{80738191-4564-EDE0-87C6-A6EABA488A61}"/>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3175" cap="flat">
                <a:noFill/>
                <a:prstDash val="solid"/>
                <a:miter/>
              </a:ln>
            </p:spPr>
            <p:txBody>
              <a:bodyPr rtlCol="0" anchor="ctr"/>
              <a:lstStyle/>
              <a:p>
                <a:pPr algn="l" rtl="0"/>
                <a:endParaRPr lang="en-US"/>
              </a:p>
            </p:txBody>
          </p:sp>
          <p:sp>
            <p:nvSpPr>
              <p:cNvPr id="21" name="Freeform 28">
                <a:extLst>
                  <a:ext uri="{FF2B5EF4-FFF2-40B4-BE49-F238E27FC236}">
                    <a16:creationId xmlns:a16="http://schemas.microsoft.com/office/drawing/2014/main" id="{2A6E19BE-0BE8-D34F-9789-D20B1CFA9476}"/>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sp>
            <p:nvSpPr>
              <p:cNvPr id="22" name="Freeform 29">
                <a:extLst>
                  <a:ext uri="{FF2B5EF4-FFF2-40B4-BE49-F238E27FC236}">
                    <a16:creationId xmlns:a16="http://schemas.microsoft.com/office/drawing/2014/main" id="{C1B8BBC4-C1FC-B1C9-51F0-2816238DC6F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3175" cap="flat">
                <a:noFill/>
                <a:prstDash val="solid"/>
                <a:miter/>
              </a:ln>
            </p:spPr>
            <p:txBody>
              <a:bodyPr rtlCol="0" anchor="ctr"/>
              <a:lstStyle/>
              <a:p>
                <a:pPr algn="l" rtl="0"/>
                <a:endParaRPr lang="en-US"/>
              </a:p>
            </p:txBody>
          </p:sp>
          <p:sp>
            <p:nvSpPr>
              <p:cNvPr id="23" name="Freeform 30">
                <a:extLst>
                  <a:ext uri="{FF2B5EF4-FFF2-40B4-BE49-F238E27FC236}">
                    <a16:creationId xmlns:a16="http://schemas.microsoft.com/office/drawing/2014/main" id="{E330157C-9E3D-5EFB-F8A9-546696BCADD1}"/>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3175"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1109906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a:xfrm>
            <a:off x="5278758" y="2930184"/>
            <a:ext cx="6618952" cy="3066422"/>
          </a:xfrm>
        </p:spPr>
        <p:txBody>
          <a:bodyPr/>
          <a:lstStyle/>
          <a:p>
            <a:pPr algn="l" rtl="0"/>
            <a:r>
              <a:rPr lang="en-US" dirty="0" err="1"/>
              <a:t>Definir</a:t>
            </a:r>
            <a:r>
              <a:rPr lang="en-US" dirty="0"/>
              <a:t> </a:t>
            </a:r>
            <a:r>
              <a:rPr lang="en-US" dirty="0" err="1"/>
              <a:t>os</a:t>
            </a:r>
            <a:r>
              <a:rPr lang="en-US" dirty="0"/>
              <a:t> </a:t>
            </a:r>
            <a:r>
              <a:rPr lang="en-US" dirty="0" err="1"/>
              <a:t>objetivos</a:t>
            </a:r>
            <a:r>
              <a:rPr lang="en-US" dirty="0"/>
              <a:t> – </a:t>
            </a:r>
            <a:r>
              <a:rPr lang="en-US" dirty="0" err="1"/>
              <a:t>Criar</a:t>
            </a:r>
            <a:r>
              <a:rPr lang="en-US" dirty="0"/>
              <a:t> um plano de negócios</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03</a:t>
            </a:r>
          </a:p>
        </p:txBody>
      </p:sp>
    </p:spTree>
    <p:extLst>
      <p:ext uri="{BB962C8B-B14F-4D97-AF65-F5344CB8AC3E}">
        <p14:creationId xmlns:p14="http://schemas.microsoft.com/office/powerpoint/2010/main" val="31566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899BFD-2BDF-116D-9730-D42F054E25A5}"/>
              </a:ext>
            </a:extLst>
          </p:cNvPr>
          <p:cNvSpPr>
            <a:spLocks noGrp="1"/>
          </p:cNvSpPr>
          <p:nvPr>
            <p:ph type="body" sz="quarter" idx="18"/>
          </p:nvPr>
        </p:nvSpPr>
        <p:spPr>
          <a:xfrm>
            <a:off x="856390" y="1628513"/>
            <a:ext cx="11240437" cy="1406844"/>
          </a:xfrm>
        </p:spPr>
        <p:txBody>
          <a:bodyPr/>
          <a:lstStyle/>
          <a:p>
            <a:pPr algn="l" rtl="0"/>
            <a:r>
              <a:rPr lang="en-IE" dirty="0" err="1"/>
              <a:t>Está</a:t>
            </a:r>
            <a:r>
              <a:rPr lang="en-IE" dirty="0"/>
              <a:t> a </a:t>
            </a:r>
            <a:r>
              <a:rPr lang="en-IE" dirty="0" err="1"/>
              <a:t>fazer</a:t>
            </a:r>
            <a:r>
              <a:rPr lang="en-IE" dirty="0"/>
              <a:t> este curso porque deseja garantir que o </a:t>
            </a:r>
            <a:r>
              <a:rPr lang="en-IE" dirty="0" err="1"/>
              <a:t>seu</a:t>
            </a:r>
            <a:r>
              <a:rPr lang="en-IE" dirty="0"/>
              <a:t> </a:t>
            </a:r>
            <a:r>
              <a:rPr lang="en-IE" dirty="0" err="1"/>
              <a:t>negócio</a:t>
            </a:r>
            <a:r>
              <a:rPr lang="en-IE" dirty="0"/>
              <a:t> de </a:t>
            </a:r>
            <a:r>
              <a:rPr lang="en-IE" dirty="0" err="1"/>
              <a:t>alimentos</a:t>
            </a:r>
            <a:r>
              <a:rPr lang="en-IE" dirty="0"/>
              <a:t> </a:t>
            </a:r>
            <a:r>
              <a:rPr lang="en-IE" dirty="0" err="1"/>
              <a:t>éticos</a:t>
            </a:r>
            <a:r>
              <a:rPr lang="en-IE" dirty="0"/>
              <a:t> </a:t>
            </a:r>
            <a:r>
              <a:rPr lang="en-IE" dirty="0" err="1"/>
              <a:t>seja</a:t>
            </a:r>
            <a:r>
              <a:rPr lang="en-IE" dirty="0"/>
              <a:t> </a:t>
            </a:r>
            <a:r>
              <a:rPr lang="en-IE" dirty="0" err="1"/>
              <a:t>bem-sucedido</a:t>
            </a:r>
            <a:r>
              <a:rPr lang="en-IE" dirty="0"/>
              <a:t> em todos </a:t>
            </a:r>
            <a:r>
              <a:rPr lang="en-IE" dirty="0" err="1"/>
              <a:t>os</a:t>
            </a:r>
            <a:r>
              <a:rPr lang="en-IE" dirty="0"/>
              <a:t> </a:t>
            </a:r>
            <a:r>
              <a:rPr lang="en-IE" dirty="0" err="1"/>
              <a:t>aspetos</a:t>
            </a:r>
            <a:r>
              <a:rPr lang="en-IE" dirty="0"/>
              <a:t>. </a:t>
            </a:r>
            <a:r>
              <a:rPr lang="en-US" b="1" dirty="0" err="1"/>
              <a:t>Criar</a:t>
            </a:r>
            <a:r>
              <a:rPr lang="en-US" b="1" dirty="0"/>
              <a:t> um plano de </a:t>
            </a:r>
            <a:r>
              <a:rPr lang="en-US" b="1" dirty="0" err="1"/>
              <a:t>negócios</a:t>
            </a:r>
            <a:r>
              <a:rPr lang="en-US" b="1" dirty="0"/>
              <a:t> </a:t>
            </a:r>
            <a:r>
              <a:rPr lang="en-US" dirty="0"/>
              <a:t>é um passo na direção certa nessa jornada e pode abrir </a:t>
            </a:r>
            <a:r>
              <a:rPr lang="en-US" dirty="0" err="1"/>
              <a:t>portas</a:t>
            </a:r>
            <a:r>
              <a:rPr lang="en-US" dirty="0"/>
              <a:t> para o </a:t>
            </a:r>
            <a:r>
              <a:rPr lang="en-US" dirty="0" err="1"/>
              <a:t>financiamento</a:t>
            </a:r>
            <a:r>
              <a:rPr lang="en-US" dirty="0"/>
              <a:t>, </a:t>
            </a:r>
            <a:r>
              <a:rPr lang="en-US" dirty="0" err="1"/>
              <a:t>etc</a:t>
            </a:r>
            <a:r>
              <a:rPr lang="en-US" dirty="0"/>
              <a:t>… Antes de </a:t>
            </a:r>
            <a:r>
              <a:rPr lang="en-US" dirty="0" err="1"/>
              <a:t>elaborar</a:t>
            </a:r>
            <a:r>
              <a:rPr lang="en-US" dirty="0"/>
              <a:t> o plano de negócios, </a:t>
            </a:r>
            <a:r>
              <a:rPr lang="en-US" dirty="0" err="1"/>
              <a:t>deve</a:t>
            </a:r>
            <a:r>
              <a:rPr lang="en-US" dirty="0"/>
              <a:t>-se </a:t>
            </a:r>
            <a:r>
              <a:rPr lang="en-US" dirty="0" err="1"/>
              <a:t>ter</a:t>
            </a:r>
            <a:r>
              <a:rPr lang="en-US" dirty="0"/>
              <a:t> em </a:t>
            </a:r>
            <a:r>
              <a:rPr lang="en-US" dirty="0" err="1"/>
              <a:t>consideração</a:t>
            </a:r>
            <a:r>
              <a:rPr lang="en-US" dirty="0"/>
              <a:t> ideias de </a:t>
            </a:r>
            <a:r>
              <a:rPr lang="en-US" dirty="0" err="1"/>
              <a:t>expansão</a:t>
            </a:r>
            <a:r>
              <a:rPr lang="en-US" dirty="0"/>
              <a:t>. </a:t>
            </a:r>
            <a:r>
              <a:rPr lang="en-IE" sz="2400" dirty="0" err="1"/>
              <a:t>Existem</a:t>
            </a:r>
            <a:r>
              <a:rPr lang="en-IE" sz="2400" dirty="0"/>
              <a:t> algumas etapas nesta exploração:</a:t>
            </a:r>
          </a:p>
          <a:p>
            <a:pPr algn="l" rtl="0"/>
            <a:endParaRPr lang="en-IE" dirty="0"/>
          </a:p>
        </p:txBody>
      </p:sp>
      <p:sp>
        <p:nvSpPr>
          <p:cNvPr id="3" name="Text Placeholder 2">
            <a:extLst>
              <a:ext uri="{FF2B5EF4-FFF2-40B4-BE49-F238E27FC236}">
                <a16:creationId xmlns:a16="http://schemas.microsoft.com/office/drawing/2014/main" id="{700403B2-BF3B-62C7-3DC7-0251549D0077}"/>
              </a:ext>
            </a:extLst>
          </p:cNvPr>
          <p:cNvSpPr>
            <a:spLocks noGrp="1"/>
          </p:cNvSpPr>
          <p:nvPr>
            <p:ph type="body" sz="quarter" idx="16"/>
          </p:nvPr>
        </p:nvSpPr>
        <p:spPr/>
        <p:txBody>
          <a:bodyPr/>
          <a:lstStyle/>
          <a:p>
            <a:pPr algn="l" rtl="0"/>
            <a:r>
              <a:rPr lang="en-IE" b="1" dirty="0"/>
              <a:t>O que se segue </a:t>
            </a:r>
            <a:r>
              <a:rPr lang="en-IE" b="1" dirty="0" err="1"/>
              <a:t>após</a:t>
            </a:r>
            <a:r>
              <a:rPr lang="en-IE" b="1" dirty="0"/>
              <a:t> a </a:t>
            </a:r>
            <a:r>
              <a:rPr lang="en-IE" b="1" dirty="0" err="1"/>
              <a:t>definição</a:t>
            </a:r>
            <a:r>
              <a:rPr lang="en-IE" b="1" dirty="0"/>
              <a:t> dos </a:t>
            </a:r>
            <a:r>
              <a:rPr lang="en-IE" b="1" dirty="0" err="1"/>
              <a:t>objetivos</a:t>
            </a:r>
            <a:r>
              <a:rPr lang="en-IE" b="1" dirty="0"/>
              <a:t>?</a:t>
            </a:r>
          </a:p>
        </p:txBody>
      </p:sp>
      <p:sp>
        <p:nvSpPr>
          <p:cNvPr id="4" name="Text Placeholder 3">
            <a:extLst>
              <a:ext uri="{FF2B5EF4-FFF2-40B4-BE49-F238E27FC236}">
                <a16:creationId xmlns:a16="http://schemas.microsoft.com/office/drawing/2014/main" id="{4E4ECB6B-9F0F-71A6-168D-9F1E74348740}"/>
              </a:ext>
            </a:extLst>
          </p:cNvPr>
          <p:cNvSpPr txBox="1">
            <a:spLocks/>
          </p:cNvSpPr>
          <p:nvPr/>
        </p:nvSpPr>
        <p:spPr>
          <a:xfrm>
            <a:off x="943540" y="3339110"/>
            <a:ext cx="8588418" cy="32515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gn="l" rtl="0">
              <a:spcBef>
                <a:spcPts val="600"/>
              </a:spcBef>
              <a:buFont typeface="+mj-lt"/>
              <a:buAutoNum type="arabicPeriod"/>
            </a:pPr>
            <a:r>
              <a:rPr lang="en-IE" sz="2300" b="1" dirty="0">
                <a:solidFill>
                  <a:srgbClr val="000000"/>
                </a:solidFill>
              </a:rPr>
              <a:t>Criatividade e </a:t>
            </a:r>
            <a:r>
              <a:rPr lang="en-IE" sz="2300" b="1" dirty="0" err="1">
                <a:solidFill>
                  <a:srgbClr val="000000"/>
                </a:solidFill>
              </a:rPr>
              <a:t>Elaboração</a:t>
            </a:r>
            <a:r>
              <a:rPr lang="en-IE" sz="2300" b="1" dirty="0">
                <a:solidFill>
                  <a:srgbClr val="000000"/>
                </a:solidFill>
              </a:rPr>
              <a:t> de </a:t>
            </a:r>
            <a:r>
              <a:rPr lang="en-IE" sz="2300" b="1" dirty="0" err="1">
                <a:solidFill>
                  <a:srgbClr val="000000"/>
                </a:solidFill>
              </a:rPr>
              <a:t>Ideias</a:t>
            </a:r>
            <a:r>
              <a:rPr lang="en-IE" sz="2300" b="1" dirty="0">
                <a:solidFill>
                  <a:srgbClr val="000000"/>
                </a:solidFill>
              </a:rPr>
              <a:t>: </a:t>
            </a:r>
            <a:r>
              <a:rPr lang="en-IE" sz="2300" dirty="0" err="1">
                <a:solidFill>
                  <a:srgbClr val="000000"/>
                </a:solidFill>
              </a:rPr>
              <a:t>conforme</a:t>
            </a:r>
            <a:r>
              <a:rPr lang="en-IE" sz="2300" dirty="0">
                <a:solidFill>
                  <a:srgbClr val="000000"/>
                </a:solidFill>
              </a:rPr>
              <a:t> discutido na </a:t>
            </a:r>
            <a:r>
              <a:rPr lang="en-IE" sz="2300" dirty="0" err="1">
                <a:solidFill>
                  <a:srgbClr val="000000"/>
                </a:solidFill>
              </a:rPr>
              <a:t>seção</a:t>
            </a:r>
            <a:r>
              <a:rPr lang="en-IE" sz="2300" dirty="0">
                <a:solidFill>
                  <a:srgbClr val="000000"/>
                </a:solidFill>
              </a:rPr>
              <a:t> anterior.</a:t>
            </a:r>
          </a:p>
          <a:p>
            <a:pPr marL="457200" indent="-457200" algn="l" rtl="0">
              <a:spcBef>
                <a:spcPts val="600"/>
              </a:spcBef>
              <a:buFont typeface="+mj-lt"/>
              <a:buAutoNum type="arabicPeriod"/>
            </a:pPr>
            <a:r>
              <a:rPr lang="en-IE" sz="2300" b="1" dirty="0" err="1">
                <a:solidFill>
                  <a:srgbClr val="000000"/>
                </a:solidFill>
              </a:rPr>
              <a:t>Valorização</a:t>
            </a:r>
            <a:r>
              <a:rPr lang="en-IE" sz="2300" b="1" dirty="0">
                <a:solidFill>
                  <a:srgbClr val="000000"/>
                </a:solidFill>
              </a:rPr>
              <a:t> dessas </a:t>
            </a:r>
            <a:r>
              <a:rPr lang="en-IE" sz="2300" b="1" dirty="0" err="1">
                <a:solidFill>
                  <a:srgbClr val="000000"/>
                </a:solidFill>
              </a:rPr>
              <a:t>ideias</a:t>
            </a:r>
            <a:r>
              <a:rPr lang="en-IE" sz="2300" b="1" dirty="0">
                <a:solidFill>
                  <a:srgbClr val="000000"/>
                </a:solidFill>
              </a:rPr>
              <a:t>: </a:t>
            </a:r>
            <a:r>
              <a:rPr lang="en-IE" sz="2300" dirty="0" err="1">
                <a:solidFill>
                  <a:srgbClr val="000000"/>
                </a:solidFill>
              </a:rPr>
              <a:t>aproveita</a:t>
            </a:r>
            <a:r>
              <a:rPr lang="en-IE" sz="2300" dirty="0">
                <a:solidFill>
                  <a:srgbClr val="000000"/>
                </a:solidFill>
              </a:rPr>
              <a:t>-las ao máximo e as </a:t>
            </a:r>
            <a:r>
              <a:rPr lang="en-IE" sz="2300" dirty="0" err="1">
                <a:solidFill>
                  <a:srgbClr val="000000"/>
                </a:solidFill>
              </a:rPr>
              <a:t>oportunidades</a:t>
            </a:r>
            <a:r>
              <a:rPr lang="en-IE" sz="2300" dirty="0">
                <a:solidFill>
                  <a:srgbClr val="000000"/>
                </a:solidFill>
              </a:rPr>
              <a:t> </a:t>
            </a:r>
            <a:r>
              <a:rPr lang="en-IE" sz="2300" dirty="0" err="1">
                <a:solidFill>
                  <a:srgbClr val="000000"/>
                </a:solidFill>
              </a:rPr>
              <a:t>associadas</a:t>
            </a:r>
            <a:r>
              <a:rPr lang="en-IE" sz="2300" dirty="0">
                <a:solidFill>
                  <a:srgbClr val="000000"/>
                </a:solidFill>
              </a:rPr>
              <a:t>.</a:t>
            </a:r>
          </a:p>
          <a:p>
            <a:pPr marL="457200" indent="-457200" algn="l" rtl="0">
              <a:spcBef>
                <a:spcPts val="600"/>
              </a:spcBef>
              <a:buFont typeface="+mj-lt"/>
              <a:buAutoNum type="arabicPeriod"/>
            </a:pPr>
            <a:r>
              <a:rPr lang="en-IE" sz="2300" b="1" dirty="0" err="1">
                <a:solidFill>
                  <a:srgbClr val="000000"/>
                </a:solidFill>
              </a:rPr>
              <a:t>Mobilização</a:t>
            </a:r>
            <a:r>
              <a:rPr lang="en-IE" sz="2300" b="1" dirty="0">
                <a:solidFill>
                  <a:srgbClr val="000000"/>
                </a:solidFill>
              </a:rPr>
              <a:t> de </a:t>
            </a:r>
            <a:r>
              <a:rPr lang="en-IE" sz="2300" b="1" dirty="0" err="1">
                <a:solidFill>
                  <a:srgbClr val="000000"/>
                </a:solidFill>
              </a:rPr>
              <a:t>recursos</a:t>
            </a:r>
            <a:r>
              <a:rPr lang="en-IE" sz="2300" b="1" dirty="0">
                <a:solidFill>
                  <a:srgbClr val="000000"/>
                </a:solidFill>
              </a:rPr>
              <a:t>: </a:t>
            </a:r>
            <a:r>
              <a:rPr lang="en-IE" sz="2300" dirty="0" err="1">
                <a:solidFill>
                  <a:srgbClr val="000000"/>
                </a:solidFill>
              </a:rPr>
              <a:t>reunir</a:t>
            </a:r>
            <a:r>
              <a:rPr lang="en-IE" sz="2300" dirty="0">
                <a:solidFill>
                  <a:srgbClr val="000000"/>
                </a:solidFill>
              </a:rPr>
              <a:t> e </a:t>
            </a:r>
            <a:r>
              <a:rPr lang="en-IE" sz="2300" dirty="0" err="1">
                <a:solidFill>
                  <a:srgbClr val="000000"/>
                </a:solidFill>
              </a:rPr>
              <a:t>gerir</a:t>
            </a:r>
            <a:r>
              <a:rPr lang="en-IE" sz="2300" dirty="0">
                <a:solidFill>
                  <a:srgbClr val="000000"/>
                </a:solidFill>
              </a:rPr>
              <a:t> os </a:t>
            </a:r>
            <a:r>
              <a:rPr lang="en-IE" sz="2300" dirty="0" err="1">
                <a:solidFill>
                  <a:srgbClr val="000000"/>
                </a:solidFill>
              </a:rPr>
              <a:t>recursos</a:t>
            </a:r>
            <a:r>
              <a:rPr lang="en-IE" sz="2300" dirty="0">
                <a:solidFill>
                  <a:srgbClr val="000000"/>
                </a:solidFill>
              </a:rPr>
              <a:t> </a:t>
            </a:r>
            <a:r>
              <a:rPr lang="en-IE" sz="2300" dirty="0" err="1">
                <a:solidFill>
                  <a:srgbClr val="000000"/>
                </a:solidFill>
              </a:rPr>
              <a:t>necessários</a:t>
            </a:r>
            <a:r>
              <a:rPr lang="en-IE" sz="2300" dirty="0">
                <a:solidFill>
                  <a:srgbClr val="000000"/>
                </a:solidFill>
              </a:rPr>
              <a:t>.</a:t>
            </a:r>
          </a:p>
          <a:p>
            <a:pPr marL="457200" indent="-457200" algn="l" rtl="0">
              <a:spcBef>
                <a:spcPts val="600"/>
              </a:spcBef>
              <a:buFont typeface="+mj-lt"/>
              <a:buAutoNum type="arabicPeriod"/>
            </a:pPr>
            <a:r>
              <a:rPr lang="en-IE" sz="2300" b="1" dirty="0" err="1">
                <a:solidFill>
                  <a:srgbClr val="000000"/>
                </a:solidFill>
              </a:rPr>
              <a:t>Planeamento</a:t>
            </a:r>
            <a:r>
              <a:rPr lang="en-IE" sz="2300" b="1" dirty="0">
                <a:solidFill>
                  <a:srgbClr val="000000"/>
                </a:solidFill>
              </a:rPr>
              <a:t> e </a:t>
            </a:r>
            <a:r>
              <a:rPr lang="en-IE" sz="2300" b="1" dirty="0" err="1">
                <a:solidFill>
                  <a:srgbClr val="000000"/>
                </a:solidFill>
              </a:rPr>
              <a:t>gestão</a:t>
            </a:r>
            <a:r>
              <a:rPr lang="en-IE" sz="2300" b="1" dirty="0">
                <a:solidFill>
                  <a:srgbClr val="000000"/>
                </a:solidFill>
              </a:rPr>
              <a:t>: </a:t>
            </a:r>
            <a:r>
              <a:rPr lang="en-IE" sz="2300" dirty="0" err="1">
                <a:solidFill>
                  <a:srgbClr val="000000"/>
                </a:solidFill>
              </a:rPr>
              <a:t>Estabelecer</a:t>
            </a:r>
            <a:r>
              <a:rPr lang="en-IE" sz="2300" dirty="0">
                <a:solidFill>
                  <a:srgbClr val="000000"/>
                </a:solidFill>
              </a:rPr>
              <a:t> </a:t>
            </a:r>
            <a:r>
              <a:rPr lang="en-IE" sz="2300" dirty="0" err="1">
                <a:solidFill>
                  <a:srgbClr val="000000"/>
                </a:solidFill>
              </a:rPr>
              <a:t>prioridades</a:t>
            </a:r>
            <a:r>
              <a:rPr lang="en-IE" sz="2300" dirty="0">
                <a:solidFill>
                  <a:srgbClr val="000000"/>
                </a:solidFill>
              </a:rPr>
              <a:t>, organizar e determinar as melhores soluções para que isso aconteça.</a:t>
            </a:r>
          </a:p>
        </p:txBody>
      </p:sp>
      <p:grpSp>
        <p:nvGrpSpPr>
          <p:cNvPr id="5" name="Graphic 3">
            <a:extLst>
              <a:ext uri="{FF2B5EF4-FFF2-40B4-BE49-F238E27FC236}">
                <a16:creationId xmlns:a16="http://schemas.microsoft.com/office/drawing/2014/main" id="{42A2F235-9B57-E0B2-7186-91270D216F02}"/>
              </a:ext>
            </a:extLst>
          </p:cNvPr>
          <p:cNvGrpSpPr/>
          <p:nvPr/>
        </p:nvGrpSpPr>
        <p:grpSpPr>
          <a:xfrm>
            <a:off x="9456629" y="3634579"/>
            <a:ext cx="1684742" cy="1836345"/>
            <a:chOff x="8626076" y="3737866"/>
            <a:chExt cx="1139900" cy="1140988"/>
          </a:xfrm>
        </p:grpSpPr>
        <p:grpSp>
          <p:nvGrpSpPr>
            <p:cNvPr id="6" name="Graphic 3">
              <a:extLst>
                <a:ext uri="{FF2B5EF4-FFF2-40B4-BE49-F238E27FC236}">
                  <a16:creationId xmlns:a16="http://schemas.microsoft.com/office/drawing/2014/main" id="{65411F6F-2348-3012-2EFC-ED8BACB0BADA}"/>
                </a:ext>
              </a:extLst>
            </p:cNvPr>
            <p:cNvGrpSpPr/>
            <p:nvPr/>
          </p:nvGrpSpPr>
          <p:grpSpPr>
            <a:xfrm>
              <a:off x="8626076" y="4097168"/>
              <a:ext cx="907855" cy="521124"/>
              <a:chOff x="8626076" y="4097168"/>
              <a:chExt cx="907855" cy="521124"/>
            </a:xfrm>
            <a:solidFill>
              <a:srgbClr val="00BADE"/>
            </a:solidFill>
          </p:grpSpPr>
          <p:sp>
            <p:nvSpPr>
              <p:cNvPr id="15" name="Freeform 926">
                <a:extLst>
                  <a:ext uri="{FF2B5EF4-FFF2-40B4-BE49-F238E27FC236}">
                    <a16:creationId xmlns:a16="http://schemas.microsoft.com/office/drawing/2014/main" id="{3DDC5C04-F57B-8317-D547-01843C5E1022}"/>
                  </a:ext>
                </a:extLst>
              </p:cNvPr>
              <p:cNvSpPr/>
              <p:nvPr/>
            </p:nvSpPr>
            <p:spPr>
              <a:xfrm>
                <a:off x="8626076" y="4097168"/>
                <a:ext cx="543067" cy="521124"/>
              </a:xfrm>
              <a:custGeom>
                <a:avLst/>
                <a:gdLst>
                  <a:gd name="connsiteX0" fmla="*/ 381245 w 543067"/>
                  <a:gd name="connsiteY0" fmla="*/ 0 h 521124"/>
                  <a:gd name="connsiteX1" fmla="*/ 342846 w 543067"/>
                  <a:gd name="connsiteY1" fmla="*/ 65827 h 521124"/>
                  <a:gd name="connsiteX2" fmla="*/ 342846 w 543067"/>
                  <a:gd name="connsiteY2" fmla="*/ 82283 h 521124"/>
                  <a:gd name="connsiteX3" fmla="*/ 452557 w 543067"/>
                  <a:gd name="connsiteY3" fmla="*/ 249592 h 521124"/>
                  <a:gd name="connsiteX4" fmla="*/ 271535 w 543067"/>
                  <a:gd name="connsiteY4" fmla="*/ 430614 h 521124"/>
                  <a:gd name="connsiteX5" fmla="*/ 90511 w 543067"/>
                  <a:gd name="connsiteY5" fmla="*/ 249592 h 521124"/>
                  <a:gd name="connsiteX6" fmla="*/ 200222 w 543067"/>
                  <a:gd name="connsiteY6" fmla="*/ 82283 h 521124"/>
                  <a:gd name="connsiteX7" fmla="*/ 200222 w 543067"/>
                  <a:gd name="connsiteY7" fmla="*/ 65827 h 521124"/>
                  <a:gd name="connsiteX8" fmla="*/ 161824 w 543067"/>
                  <a:gd name="connsiteY8" fmla="*/ 0 h 521124"/>
                  <a:gd name="connsiteX9" fmla="*/ 0 w 543067"/>
                  <a:gd name="connsiteY9" fmla="*/ 249592 h 521124"/>
                  <a:gd name="connsiteX10" fmla="*/ 271535 w 543067"/>
                  <a:gd name="connsiteY10" fmla="*/ 521125 h 521124"/>
                  <a:gd name="connsiteX11" fmla="*/ 543068 w 543067"/>
                  <a:gd name="connsiteY11" fmla="*/ 249592 h 521124"/>
                  <a:gd name="connsiteX12" fmla="*/ 381245 w 543067"/>
                  <a:gd name="connsiteY12" fmla="*/ 0 h 521124"/>
                  <a:gd name="connsiteX13" fmla="*/ 381245 w 543067"/>
                  <a:gd name="connsiteY13" fmla="*/ 0 h 52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3067" h="521124">
                    <a:moveTo>
                      <a:pt x="381245" y="0"/>
                    </a:moveTo>
                    <a:cubicBezTo>
                      <a:pt x="364788" y="21942"/>
                      <a:pt x="348332" y="41141"/>
                      <a:pt x="342846" y="65827"/>
                    </a:cubicBezTo>
                    <a:lnTo>
                      <a:pt x="342846" y="82283"/>
                    </a:lnTo>
                    <a:cubicBezTo>
                      <a:pt x="405929" y="109710"/>
                      <a:pt x="452557" y="175537"/>
                      <a:pt x="452557" y="249592"/>
                    </a:cubicBezTo>
                    <a:cubicBezTo>
                      <a:pt x="452557" y="351074"/>
                      <a:pt x="370274" y="430614"/>
                      <a:pt x="271535" y="430614"/>
                    </a:cubicBezTo>
                    <a:cubicBezTo>
                      <a:pt x="172794" y="430614"/>
                      <a:pt x="90511" y="348331"/>
                      <a:pt x="90511" y="249592"/>
                    </a:cubicBezTo>
                    <a:cubicBezTo>
                      <a:pt x="90511" y="175537"/>
                      <a:pt x="134396" y="109710"/>
                      <a:pt x="200222" y="82283"/>
                    </a:cubicBezTo>
                    <a:lnTo>
                      <a:pt x="200222" y="65827"/>
                    </a:lnTo>
                    <a:cubicBezTo>
                      <a:pt x="194736" y="41141"/>
                      <a:pt x="178280" y="19199"/>
                      <a:pt x="161824" y="0"/>
                    </a:cubicBezTo>
                    <a:cubicBezTo>
                      <a:pt x="63083" y="43884"/>
                      <a:pt x="0" y="139881"/>
                      <a:pt x="0" y="249592"/>
                    </a:cubicBezTo>
                    <a:cubicBezTo>
                      <a:pt x="0" y="400443"/>
                      <a:pt x="123425" y="521125"/>
                      <a:pt x="271535" y="521125"/>
                    </a:cubicBezTo>
                    <a:cubicBezTo>
                      <a:pt x="419643" y="521125"/>
                      <a:pt x="543068" y="397701"/>
                      <a:pt x="543068" y="249592"/>
                    </a:cubicBezTo>
                    <a:cubicBezTo>
                      <a:pt x="543068" y="142624"/>
                      <a:pt x="479984" y="43884"/>
                      <a:pt x="381245" y="0"/>
                    </a:cubicBezTo>
                    <a:lnTo>
                      <a:pt x="381245" y="0"/>
                    </a:lnTo>
                    <a:close/>
                  </a:path>
                </a:pathLst>
              </a:custGeom>
              <a:solidFill>
                <a:srgbClr val="F1A0C2"/>
              </a:solidFill>
              <a:ln w="27426" cap="flat">
                <a:noFill/>
                <a:prstDash val="solid"/>
                <a:miter/>
              </a:ln>
            </p:spPr>
            <p:txBody>
              <a:bodyPr rtlCol="0" anchor="ctr"/>
              <a:lstStyle/>
              <a:p>
                <a:pPr algn="l" rtl="0"/>
                <a:endParaRPr lang="en-US"/>
              </a:p>
            </p:txBody>
          </p:sp>
          <p:sp>
            <p:nvSpPr>
              <p:cNvPr id="16" name="Freeform 927">
                <a:extLst>
                  <a:ext uri="{FF2B5EF4-FFF2-40B4-BE49-F238E27FC236}">
                    <a16:creationId xmlns:a16="http://schemas.microsoft.com/office/drawing/2014/main" id="{C43DBC9E-4C15-ACFC-2DD8-53BEBDD8052A}"/>
                  </a:ext>
                </a:extLst>
              </p:cNvPr>
              <p:cNvSpPr/>
              <p:nvPr/>
            </p:nvSpPr>
            <p:spPr>
              <a:xfrm>
                <a:off x="9278854" y="4275448"/>
                <a:ext cx="255077" cy="219420"/>
              </a:xfrm>
              <a:custGeom>
                <a:avLst/>
                <a:gdLst>
                  <a:gd name="connsiteX0" fmla="*/ 181024 w 255077"/>
                  <a:gd name="connsiteY0" fmla="*/ 145366 h 219420"/>
                  <a:gd name="connsiteX1" fmla="*/ 181024 w 255077"/>
                  <a:gd name="connsiteY1" fmla="*/ 0 h 219420"/>
                  <a:gd name="connsiteX2" fmla="*/ 0 w 255077"/>
                  <a:gd name="connsiteY2" fmla="*/ 0 h 219420"/>
                  <a:gd name="connsiteX3" fmla="*/ 0 w 255077"/>
                  <a:gd name="connsiteY3" fmla="*/ 219421 h 219420"/>
                  <a:gd name="connsiteX4" fmla="*/ 255077 w 255077"/>
                  <a:gd name="connsiteY4" fmla="*/ 219421 h 219420"/>
                  <a:gd name="connsiteX5" fmla="*/ 255077 w 255077"/>
                  <a:gd name="connsiteY5" fmla="*/ 145366 h 219420"/>
                  <a:gd name="connsiteX6" fmla="*/ 181024 w 255077"/>
                  <a:gd name="connsiteY6" fmla="*/ 145366 h 21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5077" h="219420">
                    <a:moveTo>
                      <a:pt x="181024" y="145366"/>
                    </a:moveTo>
                    <a:lnTo>
                      <a:pt x="181024" y="0"/>
                    </a:lnTo>
                    <a:lnTo>
                      <a:pt x="0" y="0"/>
                    </a:lnTo>
                    <a:lnTo>
                      <a:pt x="0" y="219421"/>
                    </a:lnTo>
                    <a:lnTo>
                      <a:pt x="255077" y="219421"/>
                    </a:lnTo>
                    <a:lnTo>
                      <a:pt x="255077" y="145366"/>
                    </a:lnTo>
                    <a:lnTo>
                      <a:pt x="181024" y="145366"/>
                    </a:lnTo>
                    <a:close/>
                  </a:path>
                </a:pathLst>
              </a:custGeom>
              <a:solidFill>
                <a:srgbClr val="F1A0C2"/>
              </a:solidFill>
              <a:ln w="27426" cap="flat">
                <a:noFill/>
                <a:prstDash val="solid"/>
                <a:miter/>
              </a:ln>
            </p:spPr>
            <p:txBody>
              <a:bodyPr rtlCol="0" anchor="ctr"/>
              <a:lstStyle/>
              <a:p>
                <a:pPr algn="l" rtl="0"/>
                <a:endParaRPr lang="en-US"/>
              </a:p>
            </p:txBody>
          </p:sp>
        </p:grpSp>
        <p:sp>
          <p:nvSpPr>
            <p:cNvPr id="7" name="Freeform 918">
              <a:extLst>
                <a:ext uri="{FF2B5EF4-FFF2-40B4-BE49-F238E27FC236}">
                  <a16:creationId xmlns:a16="http://schemas.microsoft.com/office/drawing/2014/main" id="{4BDB2C56-2B38-CC75-6E60-62E59C1A1663}"/>
                </a:ext>
              </a:extLst>
            </p:cNvPr>
            <p:cNvSpPr/>
            <p:nvPr/>
          </p:nvSpPr>
          <p:spPr>
            <a:xfrm>
              <a:off x="8707267" y="3737866"/>
              <a:ext cx="1058709" cy="1140988"/>
            </a:xfrm>
            <a:custGeom>
              <a:avLst/>
              <a:gdLst>
                <a:gd name="connsiteX0" fmla="*/ 1058709 w 1058709"/>
                <a:gd name="connsiteY0" fmla="*/ 447070 h 1140988"/>
                <a:gd name="connsiteX1" fmla="*/ 1044995 w 1058709"/>
                <a:gd name="connsiteY1" fmla="*/ 386729 h 1140988"/>
                <a:gd name="connsiteX2" fmla="*/ 1003854 w 1058709"/>
                <a:gd name="connsiteY2" fmla="*/ 342845 h 1140988"/>
                <a:gd name="connsiteX3" fmla="*/ 1017568 w 1058709"/>
                <a:gd name="connsiteY3" fmla="*/ 260562 h 1140988"/>
                <a:gd name="connsiteX4" fmla="*/ 962712 w 1058709"/>
                <a:gd name="connsiteY4" fmla="*/ 95997 h 1140988"/>
                <a:gd name="connsiteX5" fmla="*/ 891399 w 1058709"/>
                <a:gd name="connsiteY5" fmla="*/ 0 h 1140988"/>
                <a:gd name="connsiteX6" fmla="*/ 820088 w 1058709"/>
                <a:gd name="connsiteY6" fmla="*/ 95997 h 1140988"/>
                <a:gd name="connsiteX7" fmla="*/ 765233 w 1058709"/>
                <a:gd name="connsiteY7" fmla="*/ 260562 h 1140988"/>
                <a:gd name="connsiteX8" fmla="*/ 765233 w 1058709"/>
                <a:gd name="connsiteY8" fmla="*/ 266048 h 1140988"/>
                <a:gd name="connsiteX9" fmla="*/ 691178 w 1058709"/>
                <a:gd name="connsiteY9" fmla="*/ 266048 h 1140988"/>
                <a:gd name="connsiteX10" fmla="*/ 526612 w 1058709"/>
                <a:gd name="connsiteY10" fmla="*/ 315418 h 1140988"/>
                <a:gd name="connsiteX11" fmla="*/ 392217 w 1058709"/>
                <a:gd name="connsiteY11" fmla="*/ 266048 h 1140988"/>
                <a:gd name="connsiteX12" fmla="*/ 400445 w 1058709"/>
                <a:gd name="connsiteY12" fmla="*/ 211193 h 1140988"/>
                <a:gd name="connsiteX13" fmla="*/ 200223 w 1058709"/>
                <a:gd name="connsiteY13" fmla="*/ 10971 h 1140988"/>
                <a:gd name="connsiteX14" fmla="*/ 0 w 1058709"/>
                <a:gd name="connsiteY14" fmla="*/ 211193 h 1140988"/>
                <a:gd name="connsiteX15" fmla="*/ 65827 w 1058709"/>
                <a:gd name="connsiteY15" fmla="*/ 362045 h 1140988"/>
                <a:gd name="connsiteX16" fmla="*/ 109711 w 1058709"/>
                <a:gd name="connsiteY16" fmla="*/ 430614 h 1140988"/>
                <a:gd name="connsiteX17" fmla="*/ 109711 w 1058709"/>
                <a:gd name="connsiteY17" fmla="*/ 430614 h 1140988"/>
                <a:gd name="connsiteX18" fmla="*/ 0 w 1058709"/>
                <a:gd name="connsiteY18" fmla="*/ 608893 h 1140988"/>
                <a:gd name="connsiteX19" fmla="*/ 200223 w 1058709"/>
                <a:gd name="connsiteY19" fmla="*/ 809115 h 1140988"/>
                <a:gd name="connsiteX20" fmla="*/ 400445 w 1058709"/>
                <a:gd name="connsiteY20" fmla="*/ 608893 h 1140988"/>
                <a:gd name="connsiteX21" fmla="*/ 290734 w 1058709"/>
                <a:gd name="connsiteY21" fmla="*/ 430614 h 1140988"/>
                <a:gd name="connsiteX22" fmla="*/ 290734 w 1058709"/>
                <a:gd name="connsiteY22" fmla="*/ 430614 h 1140988"/>
                <a:gd name="connsiteX23" fmla="*/ 334618 w 1058709"/>
                <a:gd name="connsiteY23" fmla="*/ 362045 h 1140988"/>
                <a:gd name="connsiteX24" fmla="*/ 378503 w 1058709"/>
                <a:gd name="connsiteY24" fmla="*/ 301704 h 1140988"/>
                <a:gd name="connsiteX25" fmla="*/ 510156 w 1058709"/>
                <a:gd name="connsiteY25" fmla="*/ 348331 h 1140988"/>
                <a:gd name="connsiteX26" fmla="*/ 510156 w 1058709"/>
                <a:gd name="connsiteY26" fmla="*/ 811857 h 1140988"/>
                <a:gd name="connsiteX27" fmla="*/ 386731 w 1058709"/>
                <a:gd name="connsiteY27" fmla="*/ 811857 h 1140988"/>
                <a:gd name="connsiteX28" fmla="*/ 337362 w 1058709"/>
                <a:gd name="connsiteY28" fmla="*/ 847513 h 1140988"/>
                <a:gd name="connsiteX29" fmla="*/ 910599 w 1058709"/>
                <a:gd name="connsiteY29" fmla="*/ 847513 h 1140988"/>
                <a:gd name="connsiteX30" fmla="*/ 910599 w 1058709"/>
                <a:gd name="connsiteY30" fmla="*/ 617122 h 1140988"/>
                <a:gd name="connsiteX31" fmla="*/ 946255 w 1058709"/>
                <a:gd name="connsiteY31" fmla="*/ 567752 h 1140988"/>
                <a:gd name="connsiteX32" fmla="*/ 946255 w 1058709"/>
                <a:gd name="connsiteY32" fmla="*/ 885912 h 1140988"/>
                <a:gd name="connsiteX33" fmla="*/ 581467 w 1058709"/>
                <a:gd name="connsiteY33" fmla="*/ 885912 h 1140988"/>
                <a:gd name="connsiteX34" fmla="*/ 581467 w 1058709"/>
                <a:gd name="connsiteY34" fmla="*/ 905112 h 1140988"/>
                <a:gd name="connsiteX35" fmla="*/ 526612 w 1058709"/>
                <a:gd name="connsiteY35" fmla="*/ 959967 h 1140988"/>
                <a:gd name="connsiteX36" fmla="*/ 471756 w 1058709"/>
                <a:gd name="connsiteY36" fmla="*/ 905112 h 1140988"/>
                <a:gd name="connsiteX37" fmla="*/ 471756 w 1058709"/>
                <a:gd name="connsiteY37" fmla="*/ 885912 h 1140988"/>
                <a:gd name="connsiteX38" fmla="*/ 271535 w 1058709"/>
                <a:gd name="connsiteY38" fmla="*/ 885912 h 1140988"/>
                <a:gd name="connsiteX39" fmla="*/ 271535 w 1058709"/>
                <a:gd name="connsiteY39" fmla="*/ 874941 h 1140988"/>
                <a:gd name="connsiteX40" fmla="*/ 235879 w 1058709"/>
                <a:gd name="connsiteY40" fmla="*/ 883169 h 1140988"/>
                <a:gd name="connsiteX41" fmla="*/ 235879 w 1058709"/>
                <a:gd name="connsiteY41" fmla="*/ 1066934 h 1140988"/>
                <a:gd name="connsiteX42" fmla="*/ 200223 w 1058709"/>
                <a:gd name="connsiteY42" fmla="*/ 1102590 h 1140988"/>
                <a:gd name="connsiteX43" fmla="*/ 164566 w 1058709"/>
                <a:gd name="connsiteY43" fmla="*/ 1066934 h 1140988"/>
                <a:gd name="connsiteX44" fmla="*/ 164566 w 1058709"/>
                <a:gd name="connsiteY44" fmla="*/ 883169 h 1140988"/>
                <a:gd name="connsiteX45" fmla="*/ 128910 w 1058709"/>
                <a:gd name="connsiteY45" fmla="*/ 874941 h 1140988"/>
                <a:gd name="connsiteX46" fmla="*/ 128910 w 1058709"/>
                <a:gd name="connsiteY46" fmla="*/ 1066934 h 1140988"/>
                <a:gd name="connsiteX47" fmla="*/ 202965 w 1058709"/>
                <a:gd name="connsiteY47" fmla="*/ 1140989 h 1140988"/>
                <a:gd name="connsiteX48" fmla="*/ 277021 w 1058709"/>
                <a:gd name="connsiteY48" fmla="*/ 1066934 h 1140988"/>
                <a:gd name="connsiteX49" fmla="*/ 277021 w 1058709"/>
                <a:gd name="connsiteY49" fmla="*/ 921568 h 1140988"/>
                <a:gd name="connsiteX50" fmla="*/ 441587 w 1058709"/>
                <a:gd name="connsiteY50" fmla="*/ 921568 h 1140988"/>
                <a:gd name="connsiteX51" fmla="*/ 529355 w 1058709"/>
                <a:gd name="connsiteY51" fmla="*/ 995622 h 1140988"/>
                <a:gd name="connsiteX52" fmla="*/ 617123 w 1058709"/>
                <a:gd name="connsiteY52" fmla="*/ 921568 h 1140988"/>
                <a:gd name="connsiteX53" fmla="*/ 946255 w 1058709"/>
                <a:gd name="connsiteY53" fmla="*/ 921568 h 1140988"/>
                <a:gd name="connsiteX54" fmla="*/ 981912 w 1058709"/>
                <a:gd name="connsiteY54" fmla="*/ 885912 h 1140988"/>
                <a:gd name="connsiteX55" fmla="*/ 981912 w 1058709"/>
                <a:gd name="connsiteY55" fmla="*/ 490954 h 1140988"/>
                <a:gd name="connsiteX56" fmla="*/ 968198 w 1058709"/>
                <a:gd name="connsiteY56" fmla="*/ 444327 h 1140988"/>
                <a:gd name="connsiteX57" fmla="*/ 1058709 w 1058709"/>
                <a:gd name="connsiteY57" fmla="*/ 444327 h 1140988"/>
                <a:gd name="connsiteX58" fmla="*/ 145368 w 1058709"/>
                <a:gd name="connsiteY58" fmla="*/ 227649 h 1140988"/>
                <a:gd name="connsiteX59" fmla="*/ 126168 w 1058709"/>
                <a:gd name="connsiteY59" fmla="*/ 227649 h 1140988"/>
                <a:gd name="connsiteX60" fmla="*/ 106969 w 1058709"/>
                <a:gd name="connsiteY60" fmla="*/ 208450 h 1140988"/>
                <a:gd name="connsiteX61" fmla="*/ 126168 w 1058709"/>
                <a:gd name="connsiteY61" fmla="*/ 189250 h 1140988"/>
                <a:gd name="connsiteX62" fmla="*/ 145368 w 1058709"/>
                <a:gd name="connsiteY62" fmla="*/ 208450 h 1140988"/>
                <a:gd name="connsiteX63" fmla="*/ 145368 w 1058709"/>
                <a:gd name="connsiteY63" fmla="*/ 227649 h 1140988"/>
                <a:gd name="connsiteX64" fmla="*/ 216679 w 1058709"/>
                <a:gd name="connsiteY64" fmla="*/ 408671 h 1140988"/>
                <a:gd name="connsiteX65" fmla="*/ 181024 w 1058709"/>
                <a:gd name="connsiteY65" fmla="*/ 408671 h 1140988"/>
                <a:gd name="connsiteX66" fmla="*/ 181024 w 1058709"/>
                <a:gd name="connsiteY66" fmla="*/ 263305 h 1140988"/>
                <a:gd name="connsiteX67" fmla="*/ 216679 w 1058709"/>
                <a:gd name="connsiteY67" fmla="*/ 263305 h 1140988"/>
                <a:gd name="connsiteX68" fmla="*/ 216679 w 1058709"/>
                <a:gd name="connsiteY68" fmla="*/ 408671 h 1140988"/>
                <a:gd name="connsiteX69" fmla="*/ 255079 w 1058709"/>
                <a:gd name="connsiteY69" fmla="*/ 447070 h 1140988"/>
                <a:gd name="connsiteX70" fmla="*/ 255079 w 1058709"/>
                <a:gd name="connsiteY70" fmla="*/ 482726 h 1140988"/>
                <a:gd name="connsiteX71" fmla="*/ 145368 w 1058709"/>
                <a:gd name="connsiteY71" fmla="*/ 482726 h 1140988"/>
                <a:gd name="connsiteX72" fmla="*/ 145368 w 1058709"/>
                <a:gd name="connsiteY72" fmla="*/ 447070 h 1140988"/>
                <a:gd name="connsiteX73" fmla="*/ 255079 w 1058709"/>
                <a:gd name="connsiteY73" fmla="*/ 447070 h 1140988"/>
                <a:gd name="connsiteX74" fmla="*/ 249593 w 1058709"/>
                <a:gd name="connsiteY74" fmla="*/ 518382 h 1140988"/>
                <a:gd name="connsiteX75" fmla="*/ 197480 w 1058709"/>
                <a:gd name="connsiteY75" fmla="*/ 554038 h 1140988"/>
                <a:gd name="connsiteX76" fmla="*/ 145368 w 1058709"/>
                <a:gd name="connsiteY76" fmla="*/ 518382 h 1140988"/>
                <a:gd name="connsiteX77" fmla="*/ 249593 w 1058709"/>
                <a:gd name="connsiteY77" fmla="*/ 518382 h 1140988"/>
                <a:gd name="connsiteX78" fmla="*/ 362046 w 1058709"/>
                <a:gd name="connsiteY78" fmla="*/ 608893 h 1140988"/>
                <a:gd name="connsiteX79" fmla="*/ 197480 w 1058709"/>
                <a:gd name="connsiteY79" fmla="*/ 773459 h 1140988"/>
                <a:gd name="connsiteX80" fmla="*/ 32914 w 1058709"/>
                <a:gd name="connsiteY80" fmla="*/ 608893 h 1140988"/>
                <a:gd name="connsiteX81" fmla="*/ 106969 w 1058709"/>
                <a:gd name="connsiteY81" fmla="*/ 471755 h 1140988"/>
                <a:gd name="connsiteX82" fmla="*/ 106969 w 1058709"/>
                <a:gd name="connsiteY82" fmla="*/ 499183 h 1140988"/>
                <a:gd name="connsiteX83" fmla="*/ 197480 w 1058709"/>
                <a:gd name="connsiteY83" fmla="*/ 589694 h 1140988"/>
                <a:gd name="connsiteX84" fmla="*/ 287991 w 1058709"/>
                <a:gd name="connsiteY84" fmla="*/ 499183 h 1140988"/>
                <a:gd name="connsiteX85" fmla="*/ 287991 w 1058709"/>
                <a:gd name="connsiteY85" fmla="*/ 471755 h 1140988"/>
                <a:gd name="connsiteX86" fmla="*/ 362046 w 1058709"/>
                <a:gd name="connsiteY86" fmla="*/ 608893 h 1140988"/>
                <a:gd name="connsiteX87" fmla="*/ 362046 w 1058709"/>
                <a:gd name="connsiteY87" fmla="*/ 608893 h 1140988"/>
                <a:gd name="connsiteX88" fmla="*/ 304448 w 1058709"/>
                <a:gd name="connsiteY88" fmla="*/ 337359 h 1140988"/>
                <a:gd name="connsiteX89" fmla="*/ 257821 w 1058709"/>
                <a:gd name="connsiteY89" fmla="*/ 408671 h 1140988"/>
                <a:gd name="connsiteX90" fmla="*/ 252335 w 1058709"/>
                <a:gd name="connsiteY90" fmla="*/ 408671 h 1140988"/>
                <a:gd name="connsiteX91" fmla="*/ 252335 w 1058709"/>
                <a:gd name="connsiteY91" fmla="*/ 263305 h 1140988"/>
                <a:gd name="connsiteX92" fmla="*/ 271535 w 1058709"/>
                <a:gd name="connsiteY92" fmla="*/ 263305 h 1140988"/>
                <a:gd name="connsiteX93" fmla="*/ 326390 w 1058709"/>
                <a:gd name="connsiteY93" fmla="*/ 208450 h 1140988"/>
                <a:gd name="connsiteX94" fmla="*/ 271535 w 1058709"/>
                <a:gd name="connsiteY94" fmla="*/ 153594 h 1140988"/>
                <a:gd name="connsiteX95" fmla="*/ 216679 w 1058709"/>
                <a:gd name="connsiteY95" fmla="*/ 208450 h 1140988"/>
                <a:gd name="connsiteX96" fmla="*/ 216679 w 1058709"/>
                <a:gd name="connsiteY96" fmla="*/ 227649 h 1140988"/>
                <a:gd name="connsiteX97" fmla="*/ 181024 w 1058709"/>
                <a:gd name="connsiteY97" fmla="*/ 227649 h 1140988"/>
                <a:gd name="connsiteX98" fmla="*/ 181024 w 1058709"/>
                <a:gd name="connsiteY98" fmla="*/ 208450 h 1140988"/>
                <a:gd name="connsiteX99" fmla="*/ 126168 w 1058709"/>
                <a:gd name="connsiteY99" fmla="*/ 153594 h 1140988"/>
                <a:gd name="connsiteX100" fmla="*/ 71313 w 1058709"/>
                <a:gd name="connsiteY100" fmla="*/ 208450 h 1140988"/>
                <a:gd name="connsiteX101" fmla="*/ 126168 w 1058709"/>
                <a:gd name="connsiteY101" fmla="*/ 263305 h 1140988"/>
                <a:gd name="connsiteX102" fmla="*/ 145368 w 1058709"/>
                <a:gd name="connsiteY102" fmla="*/ 263305 h 1140988"/>
                <a:gd name="connsiteX103" fmla="*/ 145368 w 1058709"/>
                <a:gd name="connsiteY103" fmla="*/ 408671 h 1140988"/>
                <a:gd name="connsiteX104" fmla="*/ 139882 w 1058709"/>
                <a:gd name="connsiteY104" fmla="*/ 408671 h 1140988"/>
                <a:gd name="connsiteX105" fmla="*/ 93255 w 1058709"/>
                <a:gd name="connsiteY105" fmla="*/ 337359 h 1140988"/>
                <a:gd name="connsiteX106" fmla="*/ 35657 w 1058709"/>
                <a:gd name="connsiteY106" fmla="*/ 208450 h 1140988"/>
                <a:gd name="connsiteX107" fmla="*/ 200223 w 1058709"/>
                <a:gd name="connsiteY107" fmla="*/ 43884 h 1140988"/>
                <a:gd name="connsiteX108" fmla="*/ 364789 w 1058709"/>
                <a:gd name="connsiteY108" fmla="*/ 208450 h 1140988"/>
                <a:gd name="connsiteX109" fmla="*/ 304448 w 1058709"/>
                <a:gd name="connsiteY109" fmla="*/ 337359 h 1140988"/>
                <a:gd name="connsiteX110" fmla="*/ 304448 w 1058709"/>
                <a:gd name="connsiteY110" fmla="*/ 337359 h 1140988"/>
                <a:gd name="connsiteX111" fmla="*/ 255079 w 1058709"/>
                <a:gd name="connsiteY111" fmla="*/ 227649 h 1140988"/>
                <a:gd name="connsiteX112" fmla="*/ 255079 w 1058709"/>
                <a:gd name="connsiteY112" fmla="*/ 208450 h 1140988"/>
                <a:gd name="connsiteX113" fmla="*/ 274277 w 1058709"/>
                <a:gd name="connsiteY113" fmla="*/ 189250 h 1140988"/>
                <a:gd name="connsiteX114" fmla="*/ 293476 w 1058709"/>
                <a:gd name="connsiteY114" fmla="*/ 208450 h 1140988"/>
                <a:gd name="connsiteX115" fmla="*/ 274277 w 1058709"/>
                <a:gd name="connsiteY115" fmla="*/ 227649 h 1140988"/>
                <a:gd name="connsiteX116" fmla="*/ 255079 w 1058709"/>
                <a:gd name="connsiteY116" fmla="*/ 227649 h 1140988"/>
                <a:gd name="connsiteX117" fmla="*/ 872201 w 1058709"/>
                <a:gd name="connsiteY117" fmla="*/ 373015 h 1140988"/>
                <a:gd name="connsiteX118" fmla="*/ 872201 w 1058709"/>
                <a:gd name="connsiteY118" fmla="*/ 408671 h 1140988"/>
                <a:gd name="connsiteX119" fmla="*/ 847516 w 1058709"/>
                <a:gd name="connsiteY119" fmla="*/ 408671 h 1140988"/>
                <a:gd name="connsiteX120" fmla="*/ 825574 w 1058709"/>
                <a:gd name="connsiteY120" fmla="*/ 364787 h 1140988"/>
                <a:gd name="connsiteX121" fmla="*/ 800888 w 1058709"/>
                <a:gd name="connsiteY121" fmla="*/ 257819 h 1140988"/>
                <a:gd name="connsiteX122" fmla="*/ 811860 w 1058709"/>
                <a:gd name="connsiteY122" fmla="*/ 191993 h 1140988"/>
                <a:gd name="connsiteX123" fmla="*/ 973682 w 1058709"/>
                <a:gd name="connsiteY123" fmla="*/ 191993 h 1140988"/>
                <a:gd name="connsiteX124" fmla="*/ 984654 w 1058709"/>
                <a:gd name="connsiteY124" fmla="*/ 257819 h 1140988"/>
                <a:gd name="connsiteX125" fmla="*/ 959969 w 1058709"/>
                <a:gd name="connsiteY125" fmla="*/ 364787 h 1140988"/>
                <a:gd name="connsiteX126" fmla="*/ 938027 w 1058709"/>
                <a:gd name="connsiteY126" fmla="*/ 408671 h 1140988"/>
                <a:gd name="connsiteX127" fmla="*/ 913343 w 1058709"/>
                <a:gd name="connsiteY127" fmla="*/ 408671 h 1140988"/>
                <a:gd name="connsiteX128" fmla="*/ 913343 w 1058709"/>
                <a:gd name="connsiteY128" fmla="*/ 373015 h 1140988"/>
                <a:gd name="connsiteX129" fmla="*/ 872201 w 1058709"/>
                <a:gd name="connsiteY129" fmla="*/ 373015 h 1140988"/>
                <a:gd name="connsiteX130" fmla="*/ 789918 w 1058709"/>
                <a:gd name="connsiteY130" fmla="*/ 375758 h 1140988"/>
                <a:gd name="connsiteX131" fmla="*/ 792660 w 1058709"/>
                <a:gd name="connsiteY131" fmla="*/ 381244 h 1140988"/>
                <a:gd name="connsiteX132" fmla="*/ 806374 w 1058709"/>
                <a:gd name="connsiteY132" fmla="*/ 411414 h 1140988"/>
                <a:gd name="connsiteX133" fmla="*/ 767975 w 1058709"/>
                <a:gd name="connsiteY133" fmla="*/ 411414 h 1140988"/>
                <a:gd name="connsiteX134" fmla="*/ 770719 w 1058709"/>
                <a:gd name="connsiteY134" fmla="*/ 397701 h 1140988"/>
                <a:gd name="connsiteX135" fmla="*/ 789918 w 1058709"/>
                <a:gd name="connsiteY135" fmla="*/ 375758 h 1140988"/>
                <a:gd name="connsiteX136" fmla="*/ 789918 w 1058709"/>
                <a:gd name="connsiteY136" fmla="*/ 375758 h 1140988"/>
                <a:gd name="connsiteX137" fmla="*/ 1009340 w 1058709"/>
                <a:gd name="connsiteY137" fmla="*/ 394958 h 1140988"/>
                <a:gd name="connsiteX138" fmla="*/ 1012082 w 1058709"/>
                <a:gd name="connsiteY138" fmla="*/ 408671 h 1140988"/>
                <a:gd name="connsiteX139" fmla="*/ 973682 w 1058709"/>
                <a:gd name="connsiteY139" fmla="*/ 408671 h 1140988"/>
                <a:gd name="connsiteX140" fmla="*/ 987396 w 1058709"/>
                <a:gd name="connsiteY140" fmla="*/ 378501 h 1140988"/>
                <a:gd name="connsiteX141" fmla="*/ 990140 w 1058709"/>
                <a:gd name="connsiteY141" fmla="*/ 373015 h 1140988"/>
                <a:gd name="connsiteX142" fmla="*/ 1009340 w 1058709"/>
                <a:gd name="connsiteY142" fmla="*/ 394958 h 1140988"/>
                <a:gd name="connsiteX143" fmla="*/ 1009340 w 1058709"/>
                <a:gd name="connsiteY143" fmla="*/ 394958 h 1140988"/>
                <a:gd name="connsiteX144" fmla="*/ 891399 w 1058709"/>
                <a:gd name="connsiteY144" fmla="*/ 57598 h 1140988"/>
                <a:gd name="connsiteX145" fmla="*/ 935285 w 1058709"/>
                <a:gd name="connsiteY145" fmla="*/ 115196 h 1140988"/>
                <a:gd name="connsiteX146" fmla="*/ 959969 w 1058709"/>
                <a:gd name="connsiteY146" fmla="*/ 153594 h 1140988"/>
                <a:gd name="connsiteX147" fmla="*/ 825574 w 1058709"/>
                <a:gd name="connsiteY147" fmla="*/ 153594 h 1140988"/>
                <a:gd name="connsiteX148" fmla="*/ 850258 w 1058709"/>
                <a:gd name="connsiteY148" fmla="*/ 115196 h 1140988"/>
                <a:gd name="connsiteX149" fmla="*/ 891399 w 1058709"/>
                <a:gd name="connsiteY149" fmla="*/ 57598 h 1140988"/>
                <a:gd name="connsiteX150" fmla="*/ 872201 w 1058709"/>
                <a:gd name="connsiteY150" fmla="*/ 809115 h 1140988"/>
                <a:gd name="connsiteX151" fmla="*/ 545811 w 1058709"/>
                <a:gd name="connsiteY151" fmla="*/ 809115 h 1140988"/>
                <a:gd name="connsiteX152" fmla="*/ 545811 w 1058709"/>
                <a:gd name="connsiteY152" fmla="*/ 345588 h 1140988"/>
                <a:gd name="connsiteX153" fmla="*/ 691178 w 1058709"/>
                <a:gd name="connsiteY153" fmla="*/ 298961 h 1140988"/>
                <a:gd name="connsiteX154" fmla="*/ 767975 w 1058709"/>
                <a:gd name="connsiteY154" fmla="*/ 298961 h 1140988"/>
                <a:gd name="connsiteX155" fmla="*/ 778947 w 1058709"/>
                <a:gd name="connsiteY155" fmla="*/ 340102 h 1140988"/>
                <a:gd name="connsiteX156" fmla="*/ 737805 w 1058709"/>
                <a:gd name="connsiteY156" fmla="*/ 383987 h 1140988"/>
                <a:gd name="connsiteX157" fmla="*/ 724091 w 1058709"/>
                <a:gd name="connsiteY157" fmla="*/ 444327 h 1140988"/>
                <a:gd name="connsiteX158" fmla="*/ 814602 w 1058709"/>
                <a:gd name="connsiteY158" fmla="*/ 444327 h 1140988"/>
                <a:gd name="connsiteX159" fmla="*/ 800888 w 1058709"/>
                <a:gd name="connsiteY159" fmla="*/ 490954 h 1140988"/>
                <a:gd name="connsiteX160" fmla="*/ 822830 w 1058709"/>
                <a:gd name="connsiteY160" fmla="*/ 548552 h 1140988"/>
                <a:gd name="connsiteX161" fmla="*/ 872201 w 1058709"/>
                <a:gd name="connsiteY161" fmla="*/ 614379 h 1140988"/>
                <a:gd name="connsiteX162" fmla="*/ 872201 w 1058709"/>
                <a:gd name="connsiteY162" fmla="*/ 809115 h 1140988"/>
                <a:gd name="connsiteX163" fmla="*/ 929799 w 1058709"/>
                <a:gd name="connsiteY163" fmla="*/ 458041 h 1140988"/>
                <a:gd name="connsiteX164" fmla="*/ 943513 w 1058709"/>
                <a:gd name="connsiteY164" fmla="*/ 493697 h 1140988"/>
                <a:gd name="connsiteX165" fmla="*/ 929799 w 1058709"/>
                <a:gd name="connsiteY165" fmla="*/ 526610 h 1140988"/>
                <a:gd name="connsiteX166" fmla="*/ 888657 w 1058709"/>
                <a:gd name="connsiteY166" fmla="*/ 575980 h 1140988"/>
                <a:gd name="connsiteX167" fmla="*/ 847516 w 1058709"/>
                <a:gd name="connsiteY167" fmla="*/ 526610 h 1140988"/>
                <a:gd name="connsiteX168" fmla="*/ 833802 w 1058709"/>
                <a:gd name="connsiteY168" fmla="*/ 493697 h 1140988"/>
                <a:gd name="connsiteX169" fmla="*/ 847516 w 1058709"/>
                <a:gd name="connsiteY169" fmla="*/ 458041 h 1140988"/>
                <a:gd name="connsiteX170" fmla="*/ 858488 w 1058709"/>
                <a:gd name="connsiteY170" fmla="*/ 447070 h 1140988"/>
                <a:gd name="connsiteX171" fmla="*/ 869458 w 1058709"/>
                <a:gd name="connsiteY171" fmla="*/ 447070 h 1140988"/>
                <a:gd name="connsiteX172" fmla="*/ 869458 w 1058709"/>
                <a:gd name="connsiteY172" fmla="*/ 482726 h 1140988"/>
                <a:gd name="connsiteX173" fmla="*/ 905113 w 1058709"/>
                <a:gd name="connsiteY173" fmla="*/ 482726 h 1140988"/>
                <a:gd name="connsiteX174" fmla="*/ 905113 w 1058709"/>
                <a:gd name="connsiteY174" fmla="*/ 447070 h 1140988"/>
                <a:gd name="connsiteX175" fmla="*/ 916085 w 1058709"/>
                <a:gd name="connsiteY175" fmla="*/ 447070 h 1140988"/>
                <a:gd name="connsiteX176" fmla="*/ 929799 w 1058709"/>
                <a:gd name="connsiteY176" fmla="*/ 458041 h 114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058709" h="1140988">
                  <a:moveTo>
                    <a:pt x="1058709" y="447070"/>
                  </a:moveTo>
                  <a:lnTo>
                    <a:pt x="1044995" y="386729"/>
                  </a:lnTo>
                  <a:cubicBezTo>
                    <a:pt x="1039510" y="364787"/>
                    <a:pt x="1025796" y="348331"/>
                    <a:pt x="1003854" y="342845"/>
                  </a:cubicBezTo>
                  <a:cubicBezTo>
                    <a:pt x="1012082" y="315418"/>
                    <a:pt x="1017568" y="287990"/>
                    <a:pt x="1017568" y="260562"/>
                  </a:cubicBezTo>
                  <a:cubicBezTo>
                    <a:pt x="1017568" y="202964"/>
                    <a:pt x="998368" y="142624"/>
                    <a:pt x="962712" y="95997"/>
                  </a:cubicBezTo>
                  <a:lnTo>
                    <a:pt x="891399" y="0"/>
                  </a:lnTo>
                  <a:lnTo>
                    <a:pt x="820088" y="95997"/>
                  </a:lnTo>
                  <a:cubicBezTo>
                    <a:pt x="784432" y="142624"/>
                    <a:pt x="765233" y="200221"/>
                    <a:pt x="765233" y="260562"/>
                  </a:cubicBezTo>
                  <a:cubicBezTo>
                    <a:pt x="765233" y="263305"/>
                    <a:pt x="765233" y="263305"/>
                    <a:pt x="765233" y="266048"/>
                  </a:cubicBezTo>
                  <a:lnTo>
                    <a:pt x="691178" y="266048"/>
                  </a:lnTo>
                  <a:cubicBezTo>
                    <a:pt x="633580" y="266048"/>
                    <a:pt x="575981" y="282504"/>
                    <a:pt x="526612" y="315418"/>
                  </a:cubicBezTo>
                  <a:cubicBezTo>
                    <a:pt x="485470" y="287990"/>
                    <a:pt x="438843" y="271533"/>
                    <a:pt x="392217" y="266048"/>
                  </a:cubicBezTo>
                  <a:cubicBezTo>
                    <a:pt x="397701" y="249591"/>
                    <a:pt x="400445" y="230392"/>
                    <a:pt x="400445" y="211193"/>
                  </a:cubicBezTo>
                  <a:cubicBezTo>
                    <a:pt x="400445" y="101482"/>
                    <a:pt x="309934" y="10971"/>
                    <a:pt x="200223" y="10971"/>
                  </a:cubicBezTo>
                  <a:cubicBezTo>
                    <a:pt x="90513" y="10971"/>
                    <a:pt x="0" y="101482"/>
                    <a:pt x="0" y="211193"/>
                  </a:cubicBezTo>
                  <a:cubicBezTo>
                    <a:pt x="0" y="282504"/>
                    <a:pt x="35657" y="326389"/>
                    <a:pt x="65827" y="362045"/>
                  </a:cubicBezTo>
                  <a:cubicBezTo>
                    <a:pt x="85027" y="386729"/>
                    <a:pt x="101483" y="405928"/>
                    <a:pt x="109711" y="430614"/>
                  </a:cubicBezTo>
                  <a:lnTo>
                    <a:pt x="109711" y="430614"/>
                  </a:lnTo>
                  <a:cubicBezTo>
                    <a:pt x="43885" y="463527"/>
                    <a:pt x="0" y="532096"/>
                    <a:pt x="0" y="608893"/>
                  </a:cubicBezTo>
                  <a:cubicBezTo>
                    <a:pt x="0" y="718604"/>
                    <a:pt x="90513" y="809115"/>
                    <a:pt x="200223" y="809115"/>
                  </a:cubicBezTo>
                  <a:cubicBezTo>
                    <a:pt x="309934" y="809115"/>
                    <a:pt x="400445" y="718604"/>
                    <a:pt x="400445" y="608893"/>
                  </a:cubicBezTo>
                  <a:cubicBezTo>
                    <a:pt x="400445" y="532096"/>
                    <a:pt x="359304" y="463527"/>
                    <a:pt x="290734" y="430614"/>
                  </a:cubicBezTo>
                  <a:lnTo>
                    <a:pt x="290734" y="430614"/>
                  </a:lnTo>
                  <a:cubicBezTo>
                    <a:pt x="296220" y="405928"/>
                    <a:pt x="315418" y="383987"/>
                    <a:pt x="334618" y="362045"/>
                  </a:cubicBezTo>
                  <a:cubicBezTo>
                    <a:pt x="348332" y="342845"/>
                    <a:pt x="364789" y="323646"/>
                    <a:pt x="378503" y="301704"/>
                  </a:cubicBezTo>
                  <a:cubicBezTo>
                    <a:pt x="425129" y="304446"/>
                    <a:pt x="471756" y="320903"/>
                    <a:pt x="510156" y="348331"/>
                  </a:cubicBezTo>
                  <a:lnTo>
                    <a:pt x="510156" y="811857"/>
                  </a:lnTo>
                  <a:lnTo>
                    <a:pt x="386731" y="811857"/>
                  </a:lnTo>
                  <a:cubicBezTo>
                    <a:pt x="373017" y="825571"/>
                    <a:pt x="356560" y="839285"/>
                    <a:pt x="337362" y="847513"/>
                  </a:cubicBezTo>
                  <a:lnTo>
                    <a:pt x="910599" y="847513"/>
                  </a:lnTo>
                  <a:lnTo>
                    <a:pt x="910599" y="617122"/>
                  </a:lnTo>
                  <a:cubicBezTo>
                    <a:pt x="918827" y="603408"/>
                    <a:pt x="929799" y="586951"/>
                    <a:pt x="946255" y="567752"/>
                  </a:cubicBezTo>
                  <a:lnTo>
                    <a:pt x="946255" y="885912"/>
                  </a:lnTo>
                  <a:lnTo>
                    <a:pt x="581467" y="885912"/>
                  </a:lnTo>
                  <a:lnTo>
                    <a:pt x="581467" y="905112"/>
                  </a:lnTo>
                  <a:cubicBezTo>
                    <a:pt x="581467" y="935282"/>
                    <a:pt x="556783" y="959967"/>
                    <a:pt x="526612" y="959967"/>
                  </a:cubicBezTo>
                  <a:cubicBezTo>
                    <a:pt x="496442" y="959967"/>
                    <a:pt x="471756" y="935282"/>
                    <a:pt x="471756" y="905112"/>
                  </a:cubicBezTo>
                  <a:lnTo>
                    <a:pt x="471756" y="885912"/>
                  </a:lnTo>
                  <a:lnTo>
                    <a:pt x="271535" y="885912"/>
                  </a:lnTo>
                  <a:lnTo>
                    <a:pt x="271535" y="874941"/>
                  </a:lnTo>
                  <a:cubicBezTo>
                    <a:pt x="260563" y="877684"/>
                    <a:pt x="246849" y="880426"/>
                    <a:pt x="235879" y="883169"/>
                  </a:cubicBezTo>
                  <a:lnTo>
                    <a:pt x="235879" y="1066934"/>
                  </a:lnTo>
                  <a:cubicBezTo>
                    <a:pt x="235879" y="1086134"/>
                    <a:pt x="219421" y="1102590"/>
                    <a:pt x="200223" y="1102590"/>
                  </a:cubicBezTo>
                  <a:cubicBezTo>
                    <a:pt x="181024" y="1102590"/>
                    <a:pt x="164566" y="1086134"/>
                    <a:pt x="164566" y="1066934"/>
                  </a:cubicBezTo>
                  <a:lnTo>
                    <a:pt x="164566" y="883169"/>
                  </a:lnTo>
                  <a:cubicBezTo>
                    <a:pt x="150852" y="880426"/>
                    <a:pt x="139882" y="877684"/>
                    <a:pt x="128910" y="874941"/>
                  </a:cubicBezTo>
                  <a:lnTo>
                    <a:pt x="128910" y="1066934"/>
                  </a:lnTo>
                  <a:cubicBezTo>
                    <a:pt x="128910" y="1108076"/>
                    <a:pt x="161824" y="1140989"/>
                    <a:pt x="202965" y="1140989"/>
                  </a:cubicBezTo>
                  <a:cubicBezTo>
                    <a:pt x="244107" y="1140989"/>
                    <a:pt x="277021" y="1108076"/>
                    <a:pt x="277021" y="1066934"/>
                  </a:cubicBezTo>
                  <a:lnTo>
                    <a:pt x="277021" y="921568"/>
                  </a:lnTo>
                  <a:lnTo>
                    <a:pt x="441587" y="921568"/>
                  </a:lnTo>
                  <a:cubicBezTo>
                    <a:pt x="449815" y="962709"/>
                    <a:pt x="485470" y="995622"/>
                    <a:pt x="529355" y="995622"/>
                  </a:cubicBezTo>
                  <a:cubicBezTo>
                    <a:pt x="573239" y="995622"/>
                    <a:pt x="608895" y="965452"/>
                    <a:pt x="617123" y="921568"/>
                  </a:cubicBezTo>
                  <a:lnTo>
                    <a:pt x="946255" y="921568"/>
                  </a:lnTo>
                  <a:cubicBezTo>
                    <a:pt x="965454" y="921568"/>
                    <a:pt x="981912" y="905112"/>
                    <a:pt x="981912" y="885912"/>
                  </a:cubicBezTo>
                  <a:lnTo>
                    <a:pt x="981912" y="490954"/>
                  </a:lnTo>
                  <a:cubicBezTo>
                    <a:pt x="981912" y="474498"/>
                    <a:pt x="976426" y="458041"/>
                    <a:pt x="968198" y="444327"/>
                  </a:cubicBezTo>
                  <a:lnTo>
                    <a:pt x="1058709" y="444327"/>
                  </a:lnTo>
                  <a:close/>
                  <a:moveTo>
                    <a:pt x="145368" y="227649"/>
                  </a:moveTo>
                  <a:lnTo>
                    <a:pt x="126168" y="227649"/>
                  </a:lnTo>
                  <a:cubicBezTo>
                    <a:pt x="115197" y="227649"/>
                    <a:pt x="106969" y="219421"/>
                    <a:pt x="106969" y="208450"/>
                  </a:cubicBezTo>
                  <a:cubicBezTo>
                    <a:pt x="106969" y="197479"/>
                    <a:pt x="115197" y="189250"/>
                    <a:pt x="126168" y="189250"/>
                  </a:cubicBezTo>
                  <a:cubicBezTo>
                    <a:pt x="137138" y="189250"/>
                    <a:pt x="145368" y="197479"/>
                    <a:pt x="145368" y="208450"/>
                  </a:cubicBezTo>
                  <a:lnTo>
                    <a:pt x="145368" y="227649"/>
                  </a:lnTo>
                  <a:close/>
                  <a:moveTo>
                    <a:pt x="216679" y="408671"/>
                  </a:moveTo>
                  <a:lnTo>
                    <a:pt x="181024" y="408671"/>
                  </a:lnTo>
                  <a:lnTo>
                    <a:pt x="181024" y="263305"/>
                  </a:lnTo>
                  <a:lnTo>
                    <a:pt x="216679" y="263305"/>
                  </a:lnTo>
                  <a:lnTo>
                    <a:pt x="216679" y="408671"/>
                  </a:lnTo>
                  <a:close/>
                  <a:moveTo>
                    <a:pt x="255079" y="447070"/>
                  </a:moveTo>
                  <a:lnTo>
                    <a:pt x="255079" y="482726"/>
                  </a:lnTo>
                  <a:lnTo>
                    <a:pt x="145368" y="482726"/>
                  </a:lnTo>
                  <a:lnTo>
                    <a:pt x="145368" y="447070"/>
                  </a:lnTo>
                  <a:lnTo>
                    <a:pt x="255079" y="447070"/>
                  </a:lnTo>
                  <a:close/>
                  <a:moveTo>
                    <a:pt x="249593" y="518382"/>
                  </a:moveTo>
                  <a:cubicBezTo>
                    <a:pt x="241365" y="540324"/>
                    <a:pt x="222165" y="554038"/>
                    <a:pt x="197480" y="554038"/>
                  </a:cubicBezTo>
                  <a:cubicBezTo>
                    <a:pt x="172796" y="554038"/>
                    <a:pt x="153596" y="537581"/>
                    <a:pt x="145368" y="518382"/>
                  </a:cubicBezTo>
                  <a:lnTo>
                    <a:pt x="249593" y="518382"/>
                  </a:lnTo>
                  <a:close/>
                  <a:moveTo>
                    <a:pt x="362046" y="608893"/>
                  </a:moveTo>
                  <a:cubicBezTo>
                    <a:pt x="362046" y="699404"/>
                    <a:pt x="287991" y="773459"/>
                    <a:pt x="197480" y="773459"/>
                  </a:cubicBezTo>
                  <a:cubicBezTo>
                    <a:pt x="106969" y="773459"/>
                    <a:pt x="32914" y="699404"/>
                    <a:pt x="32914" y="608893"/>
                  </a:cubicBezTo>
                  <a:cubicBezTo>
                    <a:pt x="32914" y="554038"/>
                    <a:pt x="60341" y="501925"/>
                    <a:pt x="106969" y="471755"/>
                  </a:cubicBezTo>
                  <a:lnTo>
                    <a:pt x="106969" y="499183"/>
                  </a:lnTo>
                  <a:cubicBezTo>
                    <a:pt x="106969" y="548552"/>
                    <a:pt x="148110" y="589694"/>
                    <a:pt x="197480" y="589694"/>
                  </a:cubicBezTo>
                  <a:cubicBezTo>
                    <a:pt x="246849" y="589694"/>
                    <a:pt x="287991" y="548552"/>
                    <a:pt x="287991" y="499183"/>
                  </a:cubicBezTo>
                  <a:lnTo>
                    <a:pt x="287991" y="471755"/>
                  </a:lnTo>
                  <a:cubicBezTo>
                    <a:pt x="334618" y="504668"/>
                    <a:pt x="362046" y="554038"/>
                    <a:pt x="362046" y="608893"/>
                  </a:cubicBezTo>
                  <a:lnTo>
                    <a:pt x="362046" y="608893"/>
                  </a:lnTo>
                  <a:close/>
                  <a:moveTo>
                    <a:pt x="304448" y="337359"/>
                  </a:moveTo>
                  <a:cubicBezTo>
                    <a:pt x="285248" y="359302"/>
                    <a:pt x="268793" y="381244"/>
                    <a:pt x="257821" y="408671"/>
                  </a:cubicBezTo>
                  <a:lnTo>
                    <a:pt x="252335" y="408671"/>
                  </a:lnTo>
                  <a:lnTo>
                    <a:pt x="252335" y="263305"/>
                  </a:lnTo>
                  <a:lnTo>
                    <a:pt x="271535" y="263305"/>
                  </a:lnTo>
                  <a:cubicBezTo>
                    <a:pt x="301704" y="263305"/>
                    <a:pt x="326390" y="238620"/>
                    <a:pt x="326390" y="208450"/>
                  </a:cubicBezTo>
                  <a:cubicBezTo>
                    <a:pt x="326390" y="178280"/>
                    <a:pt x="301704" y="153594"/>
                    <a:pt x="271535" y="153594"/>
                  </a:cubicBezTo>
                  <a:cubicBezTo>
                    <a:pt x="241365" y="153594"/>
                    <a:pt x="216679" y="178280"/>
                    <a:pt x="216679" y="208450"/>
                  </a:cubicBezTo>
                  <a:lnTo>
                    <a:pt x="216679" y="227649"/>
                  </a:lnTo>
                  <a:lnTo>
                    <a:pt x="181024" y="227649"/>
                  </a:lnTo>
                  <a:lnTo>
                    <a:pt x="181024" y="208450"/>
                  </a:lnTo>
                  <a:cubicBezTo>
                    <a:pt x="181024" y="178280"/>
                    <a:pt x="156338" y="153594"/>
                    <a:pt x="126168" y="153594"/>
                  </a:cubicBezTo>
                  <a:cubicBezTo>
                    <a:pt x="95997" y="153594"/>
                    <a:pt x="71313" y="178280"/>
                    <a:pt x="71313" y="208450"/>
                  </a:cubicBezTo>
                  <a:cubicBezTo>
                    <a:pt x="71313" y="238620"/>
                    <a:pt x="95997" y="263305"/>
                    <a:pt x="126168" y="263305"/>
                  </a:cubicBezTo>
                  <a:lnTo>
                    <a:pt x="145368" y="263305"/>
                  </a:lnTo>
                  <a:lnTo>
                    <a:pt x="145368" y="408671"/>
                  </a:lnTo>
                  <a:lnTo>
                    <a:pt x="139882" y="408671"/>
                  </a:lnTo>
                  <a:cubicBezTo>
                    <a:pt x="128910" y="381244"/>
                    <a:pt x="112454" y="359302"/>
                    <a:pt x="93255" y="337359"/>
                  </a:cubicBezTo>
                  <a:cubicBezTo>
                    <a:pt x="65827" y="301704"/>
                    <a:pt x="35657" y="266048"/>
                    <a:pt x="35657" y="208450"/>
                  </a:cubicBezTo>
                  <a:cubicBezTo>
                    <a:pt x="35657" y="117938"/>
                    <a:pt x="109711" y="43884"/>
                    <a:pt x="200223" y="43884"/>
                  </a:cubicBezTo>
                  <a:cubicBezTo>
                    <a:pt x="290734" y="43884"/>
                    <a:pt x="364789" y="117938"/>
                    <a:pt x="364789" y="208450"/>
                  </a:cubicBezTo>
                  <a:cubicBezTo>
                    <a:pt x="362046" y="268790"/>
                    <a:pt x="334618" y="304446"/>
                    <a:pt x="304448" y="337359"/>
                  </a:cubicBezTo>
                  <a:lnTo>
                    <a:pt x="304448" y="337359"/>
                  </a:lnTo>
                  <a:close/>
                  <a:moveTo>
                    <a:pt x="255079" y="227649"/>
                  </a:moveTo>
                  <a:lnTo>
                    <a:pt x="255079" y="208450"/>
                  </a:lnTo>
                  <a:cubicBezTo>
                    <a:pt x="255079" y="197479"/>
                    <a:pt x="263307" y="189250"/>
                    <a:pt x="274277" y="189250"/>
                  </a:cubicBezTo>
                  <a:cubicBezTo>
                    <a:pt x="285248" y="189250"/>
                    <a:pt x="293476" y="197479"/>
                    <a:pt x="293476" y="208450"/>
                  </a:cubicBezTo>
                  <a:cubicBezTo>
                    <a:pt x="293476" y="219421"/>
                    <a:pt x="285248" y="227649"/>
                    <a:pt x="274277" y="227649"/>
                  </a:cubicBezTo>
                  <a:lnTo>
                    <a:pt x="255079" y="227649"/>
                  </a:lnTo>
                  <a:close/>
                  <a:moveTo>
                    <a:pt x="872201" y="373015"/>
                  </a:moveTo>
                  <a:lnTo>
                    <a:pt x="872201" y="408671"/>
                  </a:lnTo>
                  <a:lnTo>
                    <a:pt x="847516" y="408671"/>
                  </a:lnTo>
                  <a:lnTo>
                    <a:pt x="825574" y="364787"/>
                  </a:lnTo>
                  <a:cubicBezTo>
                    <a:pt x="809116" y="331874"/>
                    <a:pt x="800888" y="296218"/>
                    <a:pt x="800888" y="257819"/>
                  </a:cubicBezTo>
                  <a:cubicBezTo>
                    <a:pt x="800888" y="235877"/>
                    <a:pt x="803632" y="211193"/>
                    <a:pt x="811860" y="191993"/>
                  </a:cubicBezTo>
                  <a:lnTo>
                    <a:pt x="973682" y="191993"/>
                  </a:lnTo>
                  <a:cubicBezTo>
                    <a:pt x="979168" y="213935"/>
                    <a:pt x="984654" y="235877"/>
                    <a:pt x="984654" y="257819"/>
                  </a:cubicBezTo>
                  <a:cubicBezTo>
                    <a:pt x="984654" y="293475"/>
                    <a:pt x="976426" y="331874"/>
                    <a:pt x="959969" y="364787"/>
                  </a:cubicBezTo>
                  <a:lnTo>
                    <a:pt x="938027" y="408671"/>
                  </a:lnTo>
                  <a:lnTo>
                    <a:pt x="913343" y="408671"/>
                  </a:lnTo>
                  <a:lnTo>
                    <a:pt x="913343" y="373015"/>
                  </a:lnTo>
                  <a:lnTo>
                    <a:pt x="872201" y="373015"/>
                  </a:lnTo>
                  <a:close/>
                  <a:moveTo>
                    <a:pt x="789918" y="375758"/>
                  </a:moveTo>
                  <a:cubicBezTo>
                    <a:pt x="789918" y="378501"/>
                    <a:pt x="792660" y="378501"/>
                    <a:pt x="792660" y="381244"/>
                  </a:cubicBezTo>
                  <a:lnTo>
                    <a:pt x="806374" y="411414"/>
                  </a:lnTo>
                  <a:lnTo>
                    <a:pt x="767975" y="411414"/>
                  </a:lnTo>
                  <a:lnTo>
                    <a:pt x="770719" y="397701"/>
                  </a:lnTo>
                  <a:cubicBezTo>
                    <a:pt x="773461" y="383987"/>
                    <a:pt x="781689" y="378501"/>
                    <a:pt x="789918" y="375758"/>
                  </a:cubicBezTo>
                  <a:lnTo>
                    <a:pt x="789918" y="375758"/>
                  </a:lnTo>
                  <a:close/>
                  <a:moveTo>
                    <a:pt x="1009340" y="394958"/>
                  </a:moveTo>
                  <a:lnTo>
                    <a:pt x="1012082" y="408671"/>
                  </a:lnTo>
                  <a:lnTo>
                    <a:pt x="973682" y="408671"/>
                  </a:lnTo>
                  <a:lnTo>
                    <a:pt x="987396" y="378501"/>
                  </a:lnTo>
                  <a:cubicBezTo>
                    <a:pt x="987396" y="375758"/>
                    <a:pt x="990140" y="375758"/>
                    <a:pt x="990140" y="373015"/>
                  </a:cubicBezTo>
                  <a:cubicBezTo>
                    <a:pt x="1001110" y="378501"/>
                    <a:pt x="1006596" y="383987"/>
                    <a:pt x="1009340" y="394958"/>
                  </a:cubicBezTo>
                  <a:lnTo>
                    <a:pt x="1009340" y="394958"/>
                  </a:lnTo>
                  <a:close/>
                  <a:moveTo>
                    <a:pt x="891399" y="57598"/>
                  </a:moveTo>
                  <a:lnTo>
                    <a:pt x="935285" y="115196"/>
                  </a:lnTo>
                  <a:cubicBezTo>
                    <a:pt x="943513" y="126167"/>
                    <a:pt x="951741" y="139881"/>
                    <a:pt x="959969" y="153594"/>
                  </a:cubicBezTo>
                  <a:lnTo>
                    <a:pt x="825574" y="153594"/>
                  </a:lnTo>
                  <a:cubicBezTo>
                    <a:pt x="831060" y="139881"/>
                    <a:pt x="839288" y="126167"/>
                    <a:pt x="850258" y="115196"/>
                  </a:cubicBezTo>
                  <a:lnTo>
                    <a:pt x="891399" y="57598"/>
                  </a:lnTo>
                  <a:close/>
                  <a:moveTo>
                    <a:pt x="872201" y="809115"/>
                  </a:moveTo>
                  <a:lnTo>
                    <a:pt x="545811" y="809115"/>
                  </a:lnTo>
                  <a:lnTo>
                    <a:pt x="545811" y="345588"/>
                  </a:lnTo>
                  <a:cubicBezTo>
                    <a:pt x="586953" y="315418"/>
                    <a:pt x="639066" y="298961"/>
                    <a:pt x="691178" y="298961"/>
                  </a:cubicBezTo>
                  <a:lnTo>
                    <a:pt x="767975" y="298961"/>
                  </a:lnTo>
                  <a:cubicBezTo>
                    <a:pt x="770719" y="312675"/>
                    <a:pt x="773461" y="326389"/>
                    <a:pt x="778947" y="340102"/>
                  </a:cubicBezTo>
                  <a:cubicBezTo>
                    <a:pt x="759747" y="348331"/>
                    <a:pt x="743291" y="364787"/>
                    <a:pt x="737805" y="383987"/>
                  </a:cubicBezTo>
                  <a:lnTo>
                    <a:pt x="724091" y="444327"/>
                  </a:lnTo>
                  <a:lnTo>
                    <a:pt x="814602" y="444327"/>
                  </a:lnTo>
                  <a:cubicBezTo>
                    <a:pt x="806374" y="458041"/>
                    <a:pt x="800888" y="474498"/>
                    <a:pt x="800888" y="490954"/>
                  </a:cubicBezTo>
                  <a:cubicBezTo>
                    <a:pt x="800888" y="512896"/>
                    <a:pt x="809116" y="532096"/>
                    <a:pt x="822830" y="548552"/>
                  </a:cubicBezTo>
                  <a:cubicBezTo>
                    <a:pt x="847516" y="575980"/>
                    <a:pt x="863972" y="597922"/>
                    <a:pt x="872201" y="614379"/>
                  </a:cubicBezTo>
                  <a:lnTo>
                    <a:pt x="872201" y="809115"/>
                  </a:lnTo>
                  <a:close/>
                  <a:moveTo>
                    <a:pt x="929799" y="458041"/>
                  </a:moveTo>
                  <a:cubicBezTo>
                    <a:pt x="938027" y="466270"/>
                    <a:pt x="943513" y="479983"/>
                    <a:pt x="943513" y="493697"/>
                  </a:cubicBezTo>
                  <a:cubicBezTo>
                    <a:pt x="943513" y="504668"/>
                    <a:pt x="938027" y="518382"/>
                    <a:pt x="929799" y="526610"/>
                  </a:cubicBezTo>
                  <a:cubicBezTo>
                    <a:pt x="916085" y="540324"/>
                    <a:pt x="899629" y="559523"/>
                    <a:pt x="888657" y="575980"/>
                  </a:cubicBezTo>
                  <a:cubicBezTo>
                    <a:pt x="874943" y="559523"/>
                    <a:pt x="861230" y="540324"/>
                    <a:pt x="847516" y="526610"/>
                  </a:cubicBezTo>
                  <a:cubicBezTo>
                    <a:pt x="839288" y="518382"/>
                    <a:pt x="833802" y="504668"/>
                    <a:pt x="833802" y="493697"/>
                  </a:cubicBezTo>
                  <a:cubicBezTo>
                    <a:pt x="833802" y="479983"/>
                    <a:pt x="839288" y="469012"/>
                    <a:pt x="847516" y="458041"/>
                  </a:cubicBezTo>
                  <a:lnTo>
                    <a:pt x="858488" y="447070"/>
                  </a:lnTo>
                  <a:lnTo>
                    <a:pt x="869458" y="447070"/>
                  </a:lnTo>
                  <a:lnTo>
                    <a:pt x="869458" y="482726"/>
                  </a:lnTo>
                  <a:lnTo>
                    <a:pt x="905113" y="482726"/>
                  </a:lnTo>
                  <a:lnTo>
                    <a:pt x="905113" y="447070"/>
                  </a:lnTo>
                  <a:lnTo>
                    <a:pt x="916085" y="447070"/>
                  </a:lnTo>
                  <a:lnTo>
                    <a:pt x="929799" y="458041"/>
                  </a:lnTo>
                  <a:close/>
                </a:path>
              </a:pathLst>
            </a:custGeom>
            <a:solidFill>
              <a:srgbClr val="000000"/>
            </a:solidFill>
            <a:ln w="27426" cap="flat">
              <a:noFill/>
              <a:prstDash val="solid"/>
              <a:miter/>
            </a:ln>
          </p:spPr>
          <p:txBody>
            <a:bodyPr rtlCol="0" anchor="ctr"/>
            <a:lstStyle/>
            <a:p>
              <a:pPr algn="l" rtl="0"/>
              <a:endParaRPr lang="en-US"/>
            </a:p>
          </p:txBody>
        </p:sp>
        <p:sp>
          <p:nvSpPr>
            <p:cNvPr id="8" name="Freeform 919">
              <a:extLst>
                <a:ext uri="{FF2B5EF4-FFF2-40B4-BE49-F238E27FC236}">
                  <a16:creationId xmlns:a16="http://schemas.microsoft.com/office/drawing/2014/main" id="{29885B33-A2F6-DF75-F4A4-BDB165D9C7B0}"/>
                </a:ext>
              </a:extLst>
            </p:cNvPr>
            <p:cNvSpPr/>
            <p:nvPr/>
          </p:nvSpPr>
          <p:spPr>
            <a:xfrm>
              <a:off x="8878411" y="4365959"/>
              <a:ext cx="35655" cy="35655"/>
            </a:xfrm>
            <a:custGeom>
              <a:avLst/>
              <a:gdLst>
                <a:gd name="connsiteX0" fmla="*/ 0 w 35655"/>
                <a:gd name="connsiteY0" fmla="*/ 0 h 35655"/>
                <a:gd name="connsiteX1" fmla="*/ 35656 w 35655"/>
                <a:gd name="connsiteY1" fmla="*/ 0 h 35655"/>
                <a:gd name="connsiteX2" fmla="*/ 35656 w 35655"/>
                <a:gd name="connsiteY2" fmla="*/ 35656 h 35655"/>
                <a:gd name="connsiteX3" fmla="*/ 0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0" y="0"/>
                  </a:moveTo>
                  <a:lnTo>
                    <a:pt x="35656" y="0"/>
                  </a:lnTo>
                  <a:lnTo>
                    <a:pt x="35656" y="35656"/>
                  </a:lnTo>
                  <a:lnTo>
                    <a:pt x="0" y="35656"/>
                  </a:lnTo>
                  <a:close/>
                </a:path>
              </a:pathLst>
            </a:custGeom>
            <a:solidFill>
              <a:srgbClr val="000000"/>
            </a:solidFill>
            <a:ln w="27426" cap="flat">
              <a:noFill/>
              <a:prstDash val="solid"/>
              <a:miter/>
            </a:ln>
          </p:spPr>
          <p:txBody>
            <a:bodyPr rtlCol="0" anchor="ctr"/>
            <a:lstStyle/>
            <a:p>
              <a:pPr algn="l" rtl="0"/>
              <a:endParaRPr lang="en-US"/>
            </a:p>
          </p:txBody>
        </p:sp>
        <p:sp>
          <p:nvSpPr>
            <p:cNvPr id="9" name="Freeform 920">
              <a:extLst>
                <a:ext uri="{FF2B5EF4-FFF2-40B4-BE49-F238E27FC236}">
                  <a16:creationId xmlns:a16="http://schemas.microsoft.com/office/drawing/2014/main" id="{A4206880-AC97-8A6E-B1D0-A34F9E8D04A4}"/>
                </a:ext>
              </a:extLst>
            </p:cNvPr>
            <p:cNvSpPr/>
            <p:nvPr/>
          </p:nvSpPr>
          <p:spPr>
            <a:xfrm>
              <a:off x="8952465" y="4365959"/>
              <a:ext cx="35655" cy="35655"/>
            </a:xfrm>
            <a:custGeom>
              <a:avLst/>
              <a:gdLst>
                <a:gd name="connsiteX0" fmla="*/ 1 w 35655"/>
                <a:gd name="connsiteY0" fmla="*/ 0 h 35655"/>
                <a:gd name="connsiteX1" fmla="*/ 35656 w 35655"/>
                <a:gd name="connsiteY1" fmla="*/ 0 h 35655"/>
                <a:gd name="connsiteX2" fmla="*/ 35656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6" y="0"/>
                  </a:lnTo>
                  <a:lnTo>
                    <a:pt x="35656" y="35656"/>
                  </a:lnTo>
                  <a:lnTo>
                    <a:pt x="1" y="35656"/>
                  </a:lnTo>
                  <a:close/>
                </a:path>
              </a:pathLst>
            </a:custGeom>
            <a:solidFill>
              <a:srgbClr val="000000"/>
            </a:solidFill>
            <a:ln w="27426" cap="flat">
              <a:noFill/>
              <a:prstDash val="solid"/>
              <a:miter/>
            </a:ln>
          </p:spPr>
          <p:txBody>
            <a:bodyPr rtlCol="0" anchor="ctr"/>
            <a:lstStyle/>
            <a:p>
              <a:pPr algn="l" rtl="0"/>
              <a:endParaRPr lang="en-US"/>
            </a:p>
          </p:txBody>
        </p:sp>
        <p:sp>
          <p:nvSpPr>
            <p:cNvPr id="10" name="Freeform 921">
              <a:extLst>
                <a:ext uri="{FF2B5EF4-FFF2-40B4-BE49-F238E27FC236}">
                  <a16:creationId xmlns:a16="http://schemas.microsoft.com/office/drawing/2014/main" id="{32FC34AE-C80C-AA85-618B-AD6050807877}"/>
                </a:ext>
              </a:extLst>
            </p:cNvPr>
            <p:cNvSpPr/>
            <p:nvPr/>
          </p:nvSpPr>
          <p:spPr>
            <a:xfrm>
              <a:off x="8807099" y="4365959"/>
              <a:ext cx="35655" cy="35655"/>
            </a:xfrm>
            <a:custGeom>
              <a:avLst/>
              <a:gdLst>
                <a:gd name="connsiteX0" fmla="*/ -1 w 35655"/>
                <a:gd name="connsiteY0" fmla="*/ 0 h 35655"/>
                <a:gd name="connsiteX1" fmla="*/ 35655 w 35655"/>
                <a:gd name="connsiteY1" fmla="*/ 0 h 35655"/>
                <a:gd name="connsiteX2" fmla="*/ 35655 w 35655"/>
                <a:gd name="connsiteY2" fmla="*/ 35656 h 35655"/>
                <a:gd name="connsiteX3" fmla="*/ -1 w 35655"/>
                <a:gd name="connsiteY3" fmla="*/ 35656 h 35655"/>
              </a:gdLst>
              <a:ahLst/>
              <a:cxnLst>
                <a:cxn ang="0">
                  <a:pos x="connsiteX0" y="connsiteY0"/>
                </a:cxn>
                <a:cxn ang="0">
                  <a:pos x="connsiteX1" y="connsiteY1"/>
                </a:cxn>
                <a:cxn ang="0">
                  <a:pos x="connsiteX2" y="connsiteY2"/>
                </a:cxn>
                <a:cxn ang="0">
                  <a:pos x="connsiteX3" y="connsiteY3"/>
                </a:cxn>
              </a:cxnLst>
              <a:rect l="l" t="t" r="r" b="b"/>
              <a:pathLst>
                <a:path w="35655" h="35655">
                  <a:moveTo>
                    <a:pt x="-1" y="0"/>
                  </a:moveTo>
                  <a:lnTo>
                    <a:pt x="35655" y="0"/>
                  </a:lnTo>
                  <a:lnTo>
                    <a:pt x="35655" y="35656"/>
                  </a:lnTo>
                  <a:lnTo>
                    <a:pt x="-1" y="35656"/>
                  </a:lnTo>
                  <a:close/>
                </a:path>
              </a:pathLst>
            </a:custGeom>
            <a:solidFill>
              <a:srgbClr val="000000"/>
            </a:solidFill>
            <a:ln w="27426" cap="flat">
              <a:noFill/>
              <a:prstDash val="solid"/>
              <a:miter/>
            </a:ln>
          </p:spPr>
          <p:txBody>
            <a:bodyPr rtlCol="0" anchor="ctr"/>
            <a:lstStyle/>
            <a:p>
              <a:pPr algn="l" rtl="0"/>
              <a:endParaRPr lang="en-US"/>
            </a:p>
          </p:txBody>
        </p:sp>
        <p:sp>
          <p:nvSpPr>
            <p:cNvPr id="11" name="Freeform 922">
              <a:extLst>
                <a:ext uri="{FF2B5EF4-FFF2-40B4-BE49-F238E27FC236}">
                  <a16:creationId xmlns:a16="http://schemas.microsoft.com/office/drawing/2014/main" id="{8D4A628B-869F-714B-7412-1AD889901CC5}"/>
                </a:ext>
              </a:extLst>
            </p:cNvPr>
            <p:cNvSpPr/>
            <p:nvPr/>
          </p:nvSpPr>
          <p:spPr>
            <a:xfrm>
              <a:off x="9278855" y="4475669"/>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pPr algn="l" rtl="0"/>
              <a:endParaRPr lang="en-US"/>
            </a:p>
          </p:txBody>
        </p:sp>
        <p:sp>
          <p:nvSpPr>
            <p:cNvPr id="12" name="Freeform 923">
              <a:extLst>
                <a:ext uri="{FF2B5EF4-FFF2-40B4-BE49-F238E27FC236}">
                  <a16:creationId xmlns:a16="http://schemas.microsoft.com/office/drawing/2014/main" id="{D07E23A9-80CC-6076-94BE-CB2946F9449E}"/>
                </a:ext>
              </a:extLst>
            </p:cNvPr>
            <p:cNvSpPr/>
            <p:nvPr/>
          </p:nvSpPr>
          <p:spPr>
            <a:xfrm>
              <a:off x="9278855" y="4401615"/>
              <a:ext cx="255077" cy="35655"/>
            </a:xfrm>
            <a:custGeom>
              <a:avLst/>
              <a:gdLst>
                <a:gd name="connsiteX0" fmla="*/ 0 w 255077"/>
                <a:gd name="connsiteY0" fmla="*/ 0 h 35655"/>
                <a:gd name="connsiteX1" fmla="*/ 255077 w 255077"/>
                <a:gd name="connsiteY1" fmla="*/ 0 h 35655"/>
                <a:gd name="connsiteX2" fmla="*/ 255077 w 255077"/>
                <a:gd name="connsiteY2" fmla="*/ 35656 h 35655"/>
                <a:gd name="connsiteX3" fmla="*/ 0 w 255077"/>
                <a:gd name="connsiteY3" fmla="*/ 35656 h 35655"/>
              </a:gdLst>
              <a:ahLst/>
              <a:cxnLst>
                <a:cxn ang="0">
                  <a:pos x="connsiteX0" y="connsiteY0"/>
                </a:cxn>
                <a:cxn ang="0">
                  <a:pos x="connsiteX1" y="connsiteY1"/>
                </a:cxn>
                <a:cxn ang="0">
                  <a:pos x="connsiteX2" y="connsiteY2"/>
                </a:cxn>
                <a:cxn ang="0">
                  <a:pos x="connsiteX3" y="connsiteY3"/>
                </a:cxn>
              </a:cxnLst>
              <a:rect l="l" t="t" r="r" b="b"/>
              <a:pathLst>
                <a:path w="255077" h="35655">
                  <a:moveTo>
                    <a:pt x="0" y="0"/>
                  </a:moveTo>
                  <a:lnTo>
                    <a:pt x="255077" y="0"/>
                  </a:lnTo>
                  <a:lnTo>
                    <a:pt x="255077" y="35656"/>
                  </a:lnTo>
                  <a:lnTo>
                    <a:pt x="0" y="35656"/>
                  </a:lnTo>
                  <a:close/>
                </a:path>
              </a:pathLst>
            </a:custGeom>
            <a:solidFill>
              <a:srgbClr val="000000"/>
            </a:solidFill>
            <a:ln w="27426" cap="flat">
              <a:noFill/>
              <a:prstDash val="solid"/>
              <a:miter/>
            </a:ln>
          </p:spPr>
          <p:txBody>
            <a:bodyPr rtlCol="0" anchor="ctr"/>
            <a:lstStyle/>
            <a:p>
              <a:pPr algn="l" rtl="0"/>
              <a:endParaRPr lang="en-US"/>
            </a:p>
          </p:txBody>
        </p:sp>
        <p:sp>
          <p:nvSpPr>
            <p:cNvPr id="13" name="Freeform 924">
              <a:extLst>
                <a:ext uri="{FF2B5EF4-FFF2-40B4-BE49-F238E27FC236}">
                  <a16:creationId xmlns:a16="http://schemas.microsoft.com/office/drawing/2014/main" id="{A0BEDDDB-61FA-3015-67C6-D590FDB23316}"/>
                </a:ext>
              </a:extLst>
            </p:cNvPr>
            <p:cNvSpPr/>
            <p:nvPr/>
          </p:nvSpPr>
          <p:spPr>
            <a:xfrm>
              <a:off x="9278855" y="4330303"/>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pPr algn="l" rtl="0"/>
              <a:endParaRPr lang="en-US"/>
            </a:p>
          </p:txBody>
        </p:sp>
        <p:sp>
          <p:nvSpPr>
            <p:cNvPr id="14" name="Freeform 925">
              <a:extLst>
                <a:ext uri="{FF2B5EF4-FFF2-40B4-BE49-F238E27FC236}">
                  <a16:creationId xmlns:a16="http://schemas.microsoft.com/office/drawing/2014/main" id="{3F7BF611-9A31-E40F-47DF-49AA3A3742A3}"/>
                </a:ext>
              </a:extLst>
            </p:cNvPr>
            <p:cNvSpPr/>
            <p:nvPr/>
          </p:nvSpPr>
          <p:spPr>
            <a:xfrm>
              <a:off x="9278855" y="4256248"/>
              <a:ext cx="181022" cy="35655"/>
            </a:xfrm>
            <a:custGeom>
              <a:avLst/>
              <a:gdLst>
                <a:gd name="connsiteX0" fmla="*/ 0 w 181022"/>
                <a:gd name="connsiteY0" fmla="*/ 0 h 35655"/>
                <a:gd name="connsiteX1" fmla="*/ 181022 w 181022"/>
                <a:gd name="connsiteY1" fmla="*/ 0 h 35655"/>
                <a:gd name="connsiteX2" fmla="*/ 181022 w 181022"/>
                <a:gd name="connsiteY2" fmla="*/ 35656 h 35655"/>
                <a:gd name="connsiteX3" fmla="*/ 0 w 181022"/>
                <a:gd name="connsiteY3" fmla="*/ 35656 h 35655"/>
              </a:gdLst>
              <a:ahLst/>
              <a:cxnLst>
                <a:cxn ang="0">
                  <a:pos x="connsiteX0" y="connsiteY0"/>
                </a:cxn>
                <a:cxn ang="0">
                  <a:pos x="connsiteX1" y="connsiteY1"/>
                </a:cxn>
                <a:cxn ang="0">
                  <a:pos x="connsiteX2" y="connsiteY2"/>
                </a:cxn>
                <a:cxn ang="0">
                  <a:pos x="connsiteX3" y="connsiteY3"/>
                </a:cxn>
              </a:cxnLst>
              <a:rect l="l" t="t" r="r" b="b"/>
              <a:pathLst>
                <a:path w="181022" h="35655">
                  <a:moveTo>
                    <a:pt x="0" y="0"/>
                  </a:moveTo>
                  <a:lnTo>
                    <a:pt x="181022" y="0"/>
                  </a:lnTo>
                  <a:lnTo>
                    <a:pt x="181022" y="35656"/>
                  </a:lnTo>
                  <a:lnTo>
                    <a:pt x="0" y="35656"/>
                  </a:lnTo>
                  <a:close/>
                </a:path>
              </a:pathLst>
            </a:custGeom>
            <a:solidFill>
              <a:srgbClr val="000000"/>
            </a:solidFill>
            <a:ln w="27426" cap="flat">
              <a:noFill/>
              <a:prstDash val="solid"/>
              <a:miter/>
            </a:ln>
          </p:spPr>
          <p:txBody>
            <a:bodyPr rtlCol="0" anchor="ctr"/>
            <a:lstStyle/>
            <a:p>
              <a:pPr algn="l" rtl="0"/>
              <a:endParaRPr lang="en-US"/>
            </a:p>
          </p:txBody>
        </p:sp>
      </p:grpSp>
      <p:pic>
        <p:nvPicPr>
          <p:cNvPr id="17" name="Picture 16">
            <a:extLst>
              <a:ext uri="{FF2B5EF4-FFF2-40B4-BE49-F238E27FC236}">
                <a16:creationId xmlns:a16="http://schemas.microsoft.com/office/drawing/2014/main" id="{A13B36D6-5BF4-9329-3569-78C72E5B242F}"/>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24963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7186ED-9C64-3EF4-9625-CC87D0815A79}"/>
              </a:ext>
            </a:extLst>
          </p:cNvPr>
          <p:cNvSpPr>
            <a:spLocks noGrp="1"/>
          </p:cNvSpPr>
          <p:nvPr>
            <p:ph type="body" sz="quarter" idx="18"/>
          </p:nvPr>
        </p:nvSpPr>
        <p:spPr>
          <a:xfrm>
            <a:off x="898357" y="1989524"/>
            <a:ext cx="6556802" cy="3550358"/>
          </a:xfrm>
        </p:spPr>
        <p:txBody>
          <a:bodyPr/>
          <a:lstStyle/>
          <a:p>
            <a:pPr algn="just" rtl="0">
              <a:spcBef>
                <a:spcPts val="600"/>
              </a:spcBef>
            </a:pPr>
            <a:r>
              <a:rPr lang="en-US" dirty="0"/>
              <a:t>Desenvolver um plano de </a:t>
            </a:r>
            <a:r>
              <a:rPr lang="en-US" dirty="0" err="1"/>
              <a:t>negócios</a:t>
            </a:r>
            <a:r>
              <a:rPr lang="en-US" dirty="0"/>
              <a:t> </a:t>
            </a:r>
            <a:r>
              <a:rPr lang="en-US" dirty="0" err="1"/>
              <a:t>envolve</a:t>
            </a:r>
            <a:r>
              <a:rPr lang="en-US" dirty="0"/>
              <a:t> </a:t>
            </a:r>
            <a:r>
              <a:rPr lang="en-US" b="1" dirty="0" err="1"/>
              <a:t>pensar</a:t>
            </a:r>
            <a:r>
              <a:rPr lang="en-US" b="1" dirty="0"/>
              <a:t> </a:t>
            </a:r>
            <a:r>
              <a:rPr lang="en-US" b="1" dirty="0" err="1"/>
              <a:t>estrategicamente</a:t>
            </a:r>
            <a:r>
              <a:rPr lang="en-US" b="1" dirty="0"/>
              <a:t> </a:t>
            </a:r>
            <a:r>
              <a:rPr lang="en-US" dirty="0" err="1"/>
              <a:t>sobre</a:t>
            </a:r>
            <a:r>
              <a:rPr lang="en-US" dirty="0"/>
              <a:t> a empresa e </a:t>
            </a:r>
            <a:r>
              <a:rPr lang="en-US" dirty="0" err="1"/>
              <a:t>fazer</a:t>
            </a:r>
            <a:r>
              <a:rPr lang="en-US" dirty="0"/>
              <a:t> um plano para o </a:t>
            </a:r>
            <a:r>
              <a:rPr lang="en-US" dirty="0" err="1"/>
              <a:t>concretizar</a:t>
            </a:r>
            <a:r>
              <a:rPr lang="en-US" dirty="0"/>
              <a:t>. </a:t>
            </a:r>
            <a:r>
              <a:rPr lang="en-US" i="1" dirty="0" err="1"/>
              <a:t>Plantando</a:t>
            </a:r>
            <a:r>
              <a:rPr lang="en-US" i="1" dirty="0"/>
              <a:t> a semente!</a:t>
            </a:r>
          </a:p>
          <a:p>
            <a:pPr algn="just" rtl="0">
              <a:spcBef>
                <a:spcPts val="600"/>
              </a:spcBef>
            </a:pPr>
            <a:r>
              <a:rPr lang="en-US" dirty="0"/>
              <a:t>Este </a:t>
            </a:r>
            <a:r>
              <a:rPr lang="en-US" dirty="0" err="1"/>
              <a:t>curso</a:t>
            </a:r>
            <a:r>
              <a:rPr lang="en-US" dirty="0"/>
              <a:t> </a:t>
            </a:r>
            <a:r>
              <a:rPr lang="en-US" dirty="0" err="1"/>
              <a:t>pretende</a:t>
            </a:r>
            <a:r>
              <a:rPr lang="en-US" dirty="0"/>
              <a:t> </a:t>
            </a:r>
            <a:r>
              <a:rPr lang="en-US" dirty="0" err="1"/>
              <a:t>ajudar</a:t>
            </a:r>
            <a:r>
              <a:rPr lang="en-US" dirty="0"/>
              <a:t> a desenvolver um plano de negócios simples e </a:t>
            </a:r>
            <a:r>
              <a:rPr lang="en-US" dirty="0" err="1"/>
              <a:t>prático</a:t>
            </a:r>
            <a:r>
              <a:rPr lang="en-US" dirty="0"/>
              <a:t> que </a:t>
            </a:r>
            <a:r>
              <a:rPr lang="en-US" dirty="0" err="1"/>
              <a:t>permita</a:t>
            </a:r>
            <a:r>
              <a:rPr lang="en-US" dirty="0"/>
              <a:t> a um </a:t>
            </a:r>
            <a:r>
              <a:rPr lang="en-US" dirty="0" err="1"/>
              <a:t>empreendedor</a:t>
            </a:r>
            <a:r>
              <a:rPr lang="en-US" dirty="0"/>
              <a:t> </a:t>
            </a:r>
            <a:r>
              <a:rPr lang="en-US" dirty="0" err="1"/>
              <a:t>alcançar</a:t>
            </a:r>
            <a:r>
              <a:rPr lang="en-US" dirty="0"/>
              <a:t> as </a:t>
            </a:r>
            <a:r>
              <a:rPr lang="en-US" dirty="0" err="1"/>
              <a:t>suas</a:t>
            </a:r>
            <a:r>
              <a:rPr lang="en-US" dirty="0"/>
              <a:t> ambições de </a:t>
            </a:r>
            <a:r>
              <a:rPr lang="en-US" dirty="0" err="1"/>
              <a:t>crescimento</a:t>
            </a:r>
            <a:r>
              <a:rPr lang="en-US" dirty="0"/>
              <a:t>. Com base </a:t>
            </a:r>
            <a:r>
              <a:rPr lang="en-US" dirty="0" err="1"/>
              <a:t>em</a:t>
            </a:r>
            <a:r>
              <a:rPr lang="en-US" dirty="0"/>
              <a:t> ferramentas, modelos e recursos que </a:t>
            </a:r>
            <a:r>
              <a:rPr lang="en-US" dirty="0" err="1"/>
              <a:t>podem</a:t>
            </a:r>
            <a:r>
              <a:rPr lang="en-US" dirty="0"/>
              <a:t> </a:t>
            </a:r>
            <a:r>
              <a:rPr lang="en-US" dirty="0" err="1"/>
              <a:t>ajudar</a:t>
            </a:r>
            <a:r>
              <a:rPr lang="en-US" dirty="0"/>
              <a:t>, como o Processo de Design Thinking, o </a:t>
            </a:r>
            <a:r>
              <a:rPr lang="en-US" dirty="0" err="1"/>
              <a:t>Modelo</a:t>
            </a:r>
            <a:r>
              <a:rPr lang="en-US" dirty="0"/>
              <a:t> de </a:t>
            </a:r>
            <a:r>
              <a:rPr lang="en-US" dirty="0" err="1"/>
              <a:t>Negócios</a:t>
            </a:r>
            <a:r>
              <a:rPr lang="en-US" dirty="0"/>
              <a:t> Canvas e estudos de </a:t>
            </a:r>
            <a:r>
              <a:rPr lang="en-US" dirty="0" err="1"/>
              <a:t>caso</a:t>
            </a:r>
            <a:r>
              <a:rPr lang="en-US" dirty="0"/>
              <a:t> reais, </a:t>
            </a:r>
            <a:r>
              <a:rPr lang="en-US" dirty="0" err="1"/>
              <a:t>iremos</a:t>
            </a:r>
            <a:r>
              <a:rPr lang="en-US" dirty="0"/>
              <a:t> </a:t>
            </a:r>
            <a:r>
              <a:rPr lang="en-US" dirty="0" err="1"/>
              <a:t>ajudar</a:t>
            </a:r>
            <a:r>
              <a:rPr lang="en-US" dirty="0"/>
              <a:t> a articular </a:t>
            </a:r>
            <a:r>
              <a:rPr lang="en-US" dirty="0" err="1"/>
              <a:t>os</a:t>
            </a:r>
            <a:r>
              <a:rPr lang="en-US" dirty="0"/>
              <a:t> </a:t>
            </a:r>
            <a:r>
              <a:rPr lang="en-US" dirty="0" err="1"/>
              <a:t>objetivos</a:t>
            </a:r>
            <a:r>
              <a:rPr lang="en-US" dirty="0"/>
              <a:t> </a:t>
            </a:r>
            <a:r>
              <a:rPr lang="en-US" dirty="0" err="1"/>
              <a:t>éticos</a:t>
            </a:r>
            <a:r>
              <a:rPr lang="en-US" dirty="0"/>
              <a:t> da </a:t>
            </a:r>
            <a:r>
              <a:rPr lang="en-US" dirty="0" err="1"/>
              <a:t>empresa</a:t>
            </a:r>
            <a:r>
              <a:rPr lang="en-US" dirty="0"/>
              <a:t>.</a:t>
            </a:r>
          </a:p>
          <a:p>
            <a:pPr algn="just" rtl="0">
              <a:spcBef>
                <a:spcPts val="600"/>
              </a:spcBef>
            </a:pPr>
            <a:endParaRPr lang="en-IE" dirty="0"/>
          </a:p>
        </p:txBody>
      </p:sp>
      <p:sp>
        <p:nvSpPr>
          <p:cNvPr id="3" name="Text Placeholder 2">
            <a:extLst>
              <a:ext uri="{FF2B5EF4-FFF2-40B4-BE49-F238E27FC236}">
                <a16:creationId xmlns:a16="http://schemas.microsoft.com/office/drawing/2014/main" id="{640E6B73-CAB2-8892-C40E-81953D7802A3}"/>
              </a:ext>
            </a:extLst>
          </p:cNvPr>
          <p:cNvSpPr>
            <a:spLocks noGrp="1"/>
          </p:cNvSpPr>
          <p:nvPr>
            <p:ph type="body" sz="quarter" idx="16"/>
          </p:nvPr>
        </p:nvSpPr>
        <p:spPr>
          <a:xfrm>
            <a:off x="834551" y="642336"/>
            <a:ext cx="6969163" cy="992652"/>
          </a:xfrm>
        </p:spPr>
        <p:txBody>
          <a:bodyPr/>
          <a:lstStyle/>
          <a:p>
            <a:pPr algn="l" rtl="0"/>
            <a:r>
              <a:rPr lang="en-US" b="1" dirty="0" err="1"/>
              <a:t>Criar</a:t>
            </a:r>
            <a:r>
              <a:rPr lang="en-US" b="1" dirty="0"/>
              <a:t> o plano de negócios…</a:t>
            </a:r>
          </a:p>
          <a:p>
            <a:pPr algn="l" rtl="0"/>
            <a:r>
              <a:rPr lang="en-US" b="1" dirty="0" err="1"/>
              <a:t>pensando</a:t>
            </a:r>
            <a:r>
              <a:rPr lang="en-US" b="1" dirty="0"/>
              <a:t> no </a:t>
            </a:r>
            <a:r>
              <a:rPr lang="en-US" b="1" dirty="0" err="1"/>
              <a:t>futuro</a:t>
            </a:r>
            <a:r>
              <a:rPr lang="en-US" b="1" dirty="0"/>
              <a:t>!</a:t>
            </a:r>
          </a:p>
          <a:p>
            <a:pPr algn="l" rtl="0"/>
            <a:endParaRPr lang="en-IE" b="1" dirty="0"/>
          </a:p>
        </p:txBody>
      </p:sp>
      <p:pic>
        <p:nvPicPr>
          <p:cNvPr id="5" name="Picture Placeholder 5" descr="Farmer's hand holding freshly harvested wheat">
            <a:extLst>
              <a:ext uri="{FF2B5EF4-FFF2-40B4-BE49-F238E27FC236}">
                <a16:creationId xmlns:a16="http://schemas.microsoft.com/office/drawing/2014/main" id="{0C3F5966-E192-F8C8-1645-6C2595090EA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pic>
        <p:nvPicPr>
          <p:cNvPr id="6" name="Picture 5">
            <a:extLst>
              <a:ext uri="{FF2B5EF4-FFF2-40B4-BE49-F238E27FC236}">
                <a16:creationId xmlns:a16="http://schemas.microsoft.com/office/drawing/2014/main" id="{BC533917-E66C-92DD-151B-C0B8B5AA289F}"/>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2525854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A31E3-404D-F1BD-6FA0-D373DC7B5EB3}"/>
              </a:ext>
            </a:extLst>
          </p:cNvPr>
          <p:cNvSpPr>
            <a:spLocks noGrp="1"/>
          </p:cNvSpPr>
          <p:nvPr>
            <p:ph type="body" sz="quarter" idx="18"/>
          </p:nvPr>
        </p:nvSpPr>
        <p:spPr>
          <a:xfrm>
            <a:off x="898357" y="2042655"/>
            <a:ext cx="4867011" cy="3291086"/>
          </a:xfrm>
        </p:spPr>
        <p:txBody>
          <a:body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um estudo feito para </a:t>
            </a:r>
            <a:r>
              <a:rPr kumimoji="0" lang="en-US" sz="2400" b="0" i="0" u="none" strike="noStrike" kern="1200" cap="none" spc="0" normalizeH="0" baseline="0" noProof="0" dirty="0" err="1">
                <a:ln>
                  <a:noFill/>
                </a:ln>
                <a:effectLst/>
                <a:uLnTx/>
                <a:uFillTx/>
                <a:latin typeface="Calibri" panose="020F0502020204030204"/>
                <a:ea typeface="+mn-ea"/>
                <a:cs typeface="+mn-cs"/>
              </a:rPr>
              <a:t>entender</a:t>
            </a:r>
            <a:r>
              <a:rPr kumimoji="0" lang="en-US" sz="2400" b="0" i="0" u="none" strike="noStrike" kern="1200" cap="none" spc="0" normalizeH="0" baseline="0" noProof="0" dirty="0">
                <a:ln>
                  <a:noFill/>
                </a:ln>
                <a:effectLst/>
                <a:uLnTx/>
                <a:uFillTx/>
                <a:latin typeface="Calibri" panose="020F0502020204030204"/>
                <a:ea typeface="+mn-ea"/>
                <a:cs typeface="+mn-cs"/>
              </a:rPr>
              <a:t> a </a:t>
            </a:r>
            <a:r>
              <a:rPr kumimoji="0" lang="en-US" sz="2400" b="1" i="0" u="none" strike="noStrike" kern="1200" cap="none" spc="0" normalizeH="0" baseline="0" noProof="0" dirty="0" err="1">
                <a:ln>
                  <a:noFill/>
                </a:ln>
                <a:effectLst/>
                <a:uLnTx/>
                <a:uFillTx/>
                <a:latin typeface="Calibri" panose="020F0502020204030204"/>
                <a:ea typeface="+mn-ea"/>
                <a:cs typeface="+mn-cs"/>
              </a:rPr>
              <a:t>viabilidade</a:t>
            </a:r>
            <a:r>
              <a:rPr kumimoji="0" lang="en-US" sz="2400" b="1" i="0" u="none" strike="noStrike" kern="1200" cap="none" spc="0" normalizeH="0" baseline="0" noProof="0" dirty="0">
                <a:ln>
                  <a:noFill/>
                </a:ln>
                <a:effectLst/>
                <a:uLnTx/>
                <a:uFillTx/>
                <a:latin typeface="Calibri" panose="020F0502020204030204"/>
                <a:ea typeface="+mn-ea"/>
                <a:cs typeface="+mn-cs"/>
              </a:rPr>
              <a:t> de um </a:t>
            </a:r>
            <a:r>
              <a:rPr kumimoji="0" lang="en-US" sz="2400" b="1" i="0" u="none" strike="noStrike" kern="1200" cap="none" spc="0" normalizeH="0" baseline="0" noProof="0" dirty="0" err="1">
                <a:ln>
                  <a:noFill/>
                </a:ln>
                <a:effectLst/>
                <a:uLnTx/>
                <a:uFillTx/>
                <a:latin typeface="Calibri" panose="020F0502020204030204"/>
                <a:ea typeface="+mn-ea"/>
                <a:cs typeface="+mn-cs"/>
              </a:rPr>
              <a:t>negócio</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analisando</a:t>
            </a:r>
            <a:r>
              <a:rPr kumimoji="0" lang="en-US" sz="2400" b="0" i="0" u="none" strike="noStrike" kern="1200" cap="none" spc="0" normalizeH="0" baseline="0" noProof="0" dirty="0">
                <a:ln>
                  <a:noFill/>
                </a:ln>
                <a:effectLst/>
                <a:uLnTx/>
                <a:uFillTx/>
                <a:latin typeface="Calibri" panose="020F0502020204030204"/>
                <a:ea typeface="+mn-ea"/>
                <a:cs typeface="+mn-cs"/>
              </a:rPr>
              <a:t> as operações de produção, </a:t>
            </a:r>
            <a:r>
              <a:rPr kumimoji="0" lang="en-US" sz="2400" b="0" i="0" u="none" strike="noStrike" kern="1200" cap="none" spc="0" normalizeH="0" baseline="0" noProof="0" dirty="0" err="1">
                <a:ln>
                  <a:noFill/>
                </a:ln>
                <a:effectLst/>
                <a:uLnTx/>
                <a:uFillTx/>
                <a:latin typeface="Calibri" panose="020F0502020204030204"/>
                <a:ea typeface="+mn-ea"/>
                <a:cs typeface="+mn-cs"/>
              </a:rPr>
              <a:t>financeiras</a:t>
            </a:r>
            <a:r>
              <a:rPr lang="en-US" dirty="0">
                <a:latin typeface="Calibri" panose="020F0502020204030204"/>
              </a:rPr>
              <a:t> e</a:t>
            </a:r>
            <a:r>
              <a:rPr kumimoji="0" lang="en-US" sz="2400" b="0" i="0" u="none" strike="noStrike" kern="1200" cap="none" spc="0" normalizeH="0" baseline="0" noProof="0" dirty="0">
                <a:ln>
                  <a:noFill/>
                </a:ln>
                <a:effectLst/>
                <a:uLnTx/>
                <a:uFillTx/>
                <a:latin typeface="Calibri" panose="020F0502020204030204"/>
                <a:ea typeface="+mn-ea"/>
                <a:cs typeface="+mn-cs"/>
              </a:rPr>
              <a:t> de mercado, entre outros </a:t>
            </a:r>
            <a:r>
              <a:rPr kumimoji="0" lang="en-US" sz="2400" b="0" i="0" u="none" strike="noStrike" kern="1200" cap="none" spc="0" normalizeH="0" baseline="0" noProof="0" dirty="0" err="1">
                <a:ln>
                  <a:noFill/>
                </a:ln>
                <a:effectLst/>
                <a:uLnTx/>
                <a:uFillTx/>
                <a:latin typeface="Calibri" panose="020F0502020204030204"/>
                <a:ea typeface="+mn-ea"/>
                <a:cs typeface="+mn-cs"/>
              </a:rPr>
              <a:t>aspetos</a:t>
            </a:r>
            <a:r>
              <a:rPr kumimoji="0" lang="en-US" sz="2400" b="0" i="0" u="none" strike="noStrike" kern="1200" cap="none" spc="0" normalizeH="0" baseline="0" noProof="0" dirty="0">
                <a:ln>
                  <a:noFill/>
                </a:ln>
                <a:effectLst/>
                <a:uLnTx/>
                <a:uFillTx/>
                <a:latin typeface="Calibri" panose="020F0502020204030204"/>
                <a:ea typeface="+mn-ea"/>
                <a:cs typeface="+mn-cs"/>
              </a:rPr>
              <a:t>.</a:t>
            </a:r>
          </a:p>
          <a:p>
            <a:pPr lvl="0" algn="ctr">
              <a:defRPr/>
            </a:pPr>
            <a:r>
              <a:rPr kumimoji="0" lang="en-US" sz="2400" b="0" i="0" u="none" strike="noStrike" kern="1200" cap="none" spc="0" normalizeH="0" baseline="0" noProof="0" dirty="0">
                <a:ln>
                  <a:noFill/>
                </a:ln>
                <a:effectLst/>
                <a:uLnTx/>
                <a:uFillTx/>
                <a:latin typeface="Calibri" panose="020F0502020204030204"/>
                <a:ea typeface="+mn-ea"/>
                <a:cs typeface="+mn-cs"/>
              </a:rPr>
              <a:t>Em suma, é </a:t>
            </a:r>
            <a:r>
              <a:rPr kumimoji="0" lang="en-US" sz="2400" b="0" i="0" u="none" strike="noStrike" kern="1200" cap="none" spc="0" normalizeH="0" baseline="0" noProof="0" dirty="0" err="1">
                <a:ln>
                  <a:noFill/>
                </a:ln>
                <a:effectLst/>
                <a:uLnTx/>
                <a:uFillTx/>
                <a:latin typeface="Calibri" panose="020F0502020204030204"/>
                <a:ea typeface="+mn-ea"/>
                <a:cs typeface="+mn-cs"/>
              </a:rPr>
              <a:t>uma</a:t>
            </a:r>
            <a:r>
              <a:rPr kumimoji="0" lang="en-US" sz="2400" b="0" i="0" u="none" strike="noStrike" kern="1200" cap="none" spc="0" normalizeH="0" baseline="0" noProof="0" dirty="0">
                <a:ln>
                  <a:noFill/>
                </a:ln>
                <a:effectLst/>
                <a:uLnTx/>
                <a:uFillTx/>
                <a:latin typeface="Calibri" panose="020F0502020204030204"/>
                <a:ea typeface="+mn-ea"/>
                <a:cs typeface="+mn-cs"/>
              </a:rPr>
              <a:t> forma </a:t>
            </a:r>
            <a:r>
              <a:rPr kumimoji="0" lang="en-US" sz="2400" b="0" i="0" u="none" strike="noStrike" kern="1200" cap="none" spc="0" normalizeH="0" baseline="0" noProof="0" dirty="0" err="1">
                <a:ln>
                  <a:noFill/>
                </a:ln>
                <a:effectLst/>
                <a:uLnTx/>
                <a:uFillTx/>
                <a:latin typeface="Calibri" panose="020F0502020204030204"/>
                <a:ea typeface="+mn-ea"/>
                <a:cs typeface="+mn-cs"/>
              </a:rPr>
              <a:t>clara</a:t>
            </a:r>
            <a:r>
              <a:rPr kumimoji="0" lang="en-US" sz="2400" b="0" i="0" u="none" strike="noStrike" kern="1200" cap="none" spc="0" normalizeH="0" baseline="0" noProof="0" dirty="0">
                <a:ln>
                  <a:noFill/>
                </a:ln>
                <a:effectLst/>
                <a:uLnTx/>
                <a:uFillTx/>
                <a:latin typeface="Calibri" panose="020F0502020204030204"/>
                <a:ea typeface="+mn-ea"/>
                <a:cs typeface="+mn-cs"/>
              </a:rPr>
              <a:t> e </a:t>
            </a:r>
            <a:r>
              <a:rPr kumimoji="0" lang="en-US" sz="2400" b="0" i="0" u="none" strike="noStrike" kern="1200" cap="none" spc="0" normalizeH="0" baseline="0" noProof="0" dirty="0" err="1">
                <a:ln>
                  <a:noFill/>
                </a:ln>
                <a:effectLst/>
                <a:uLnTx/>
                <a:uFillTx/>
                <a:latin typeface="Calibri" panose="020F0502020204030204"/>
                <a:ea typeface="+mn-ea"/>
                <a:cs typeface="+mn-cs"/>
              </a:rPr>
              <a:t>organizada</a:t>
            </a:r>
            <a:r>
              <a:rPr kumimoji="0" lang="en-US" sz="2400" b="0" i="0" u="none" strike="noStrike" kern="1200" cap="none" spc="0" normalizeH="0" noProof="0" dirty="0">
                <a:ln>
                  <a:noFill/>
                </a:ln>
                <a:effectLst/>
                <a:uLnTx/>
                <a:uFillTx/>
                <a:latin typeface="Calibri" panose="020F0502020204030204"/>
                <a:ea typeface="+mn-ea"/>
                <a:cs typeface="+mn-cs"/>
              </a:rPr>
              <a:t> de </a:t>
            </a:r>
            <a:r>
              <a:rPr kumimoji="0" lang="en-US" sz="2400" b="0" i="0" u="none" strike="noStrike" kern="1200" cap="none" spc="0" normalizeH="0" baseline="0" noProof="0" dirty="0" err="1">
                <a:ln>
                  <a:noFill/>
                </a:ln>
                <a:effectLst/>
                <a:uLnTx/>
                <a:uFillTx/>
                <a:latin typeface="Calibri" panose="020F0502020204030204"/>
                <a:ea typeface="+mn-ea"/>
                <a:cs typeface="+mn-cs"/>
              </a:rPr>
              <a:t>projetar</a:t>
            </a:r>
            <a:r>
              <a:rPr kumimoji="0" lang="en-US" sz="2400" b="0" i="0" u="none" strike="noStrike" kern="1200" cap="none" spc="0" normalizeH="0" baseline="0" noProof="0" dirty="0">
                <a:ln>
                  <a:noFill/>
                </a:ln>
                <a:effectLst/>
                <a:uLnTx/>
                <a:uFillTx/>
                <a:latin typeface="Calibri" panose="020F0502020204030204"/>
                <a:ea typeface="+mn-ea"/>
                <a:cs typeface="+mn-cs"/>
              </a:rPr>
              <a:t> os recursos necessários e o</a:t>
            </a:r>
            <a:r>
              <a:rPr kumimoji="0" lang="en-US" sz="2400" b="0" i="0" u="none" strike="noStrike" kern="1200" cap="none" spc="0" normalizeH="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retorno</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esperado</a:t>
            </a:r>
            <a:r>
              <a:rPr kumimoji="0" lang="en-US" sz="2400" b="0" i="0" u="none" strike="noStrike" kern="1200" cap="none" spc="0" normalizeH="0" baseline="0" noProof="0" dirty="0">
                <a:ln>
                  <a:noFill/>
                </a:ln>
                <a:effectLst/>
                <a:uLnTx/>
                <a:uFillTx/>
                <a:latin typeface="Calibri" panose="020F0502020204030204"/>
                <a:ea typeface="+mn-ea"/>
                <a:cs typeface="+mn-cs"/>
              </a:rPr>
              <a:t> de </a:t>
            </a:r>
            <a:r>
              <a:rPr kumimoji="0" lang="en-US" sz="2400" b="0" i="0" u="none" strike="noStrike" kern="1200" cap="none" spc="0" normalizeH="0" baseline="0" noProof="0" dirty="0" err="1">
                <a:ln>
                  <a:noFill/>
                </a:ln>
                <a:effectLst/>
                <a:uLnTx/>
                <a:uFillTx/>
                <a:latin typeface="Calibri" panose="020F0502020204030204"/>
                <a:ea typeface="+mn-ea"/>
                <a:cs typeface="+mn-cs"/>
              </a:rPr>
              <a:t>uma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empresa</a:t>
            </a:r>
            <a:r>
              <a:rPr kumimoji="0" lang="en-US" sz="2400" b="0" i="0" u="none" strike="noStrike" kern="1200" cap="none" spc="0" normalizeH="0" baseline="0" noProof="0" dirty="0">
                <a:ln>
                  <a:noFill/>
                </a:ln>
                <a:effectLst/>
                <a:uLnTx/>
                <a:uFillTx/>
                <a:latin typeface="Calibri" panose="020F0502020204030204"/>
                <a:ea typeface="+mn-ea"/>
                <a:cs typeface="+mn-cs"/>
              </a:rPr>
              <a:t>. </a:t>
            </a:r>
            <a:r>
              <a:rPr lang="pt-PT" dirty="0"/>
              <a:t>Reduzem-se assim os riscos e as incertezas.</a:t>
            </a:r>
            <a:endParaRPr lang="en-IE" dirty="0"/>
          </a:p>
        </p:txBody>
      </p:sp>
      <p:sp>
        <p:nvSpPr>
          <p:cNvPr id="3" name="Text Placeholder 2">
            <a:extLst>
              <a:ext uri="{FF2B5EF4-FFF2-40B4-BE49-F238E27FC236}">
                <a16:creationId xmlns:a16="http://schemas.microsoft.com/office/drawing/2014/main" id="{FDC307CF-2304-2D49-24D4-944C7CCF15CE}"/>
              </a:ext>
            </a:extLst>
          </p:cNvPr>
          <p:cNvSpPr>
            <a:spLocks noGrp="1"/>
          </p:cNvSpPr>
          <p:nvPr>
            <p:ph type="body" sz="quarter" idx="16"/>
          </p:nvPr>
        </p:nvSpPr>
        <p:spPr/>
        <p:txBody>
          <a:bodyPr/>
          <a:lstStyle/>
          <a:p>
            <a:pPr algn="l" rtl="0"/>
            <a:r>
              <a:rPr lang="en-US" b="1" dirty="0"/>
              <a:t>Em primeiro lugar, um Plano de Negócios é…</a:t>
            </a:r>
          </a:p>
          <a:p>
            <a:pPr algn="l" rtl="0"/>
            <a:endParaRPr lang="en-IE" b="1" dirty="0"/>
          </a:p>
        </p:txBody>
      </p:sp>
      <p:pic>
        <p:nvPicPr>
          <p:cNvPr id="6" name="Picture Placeholder 5" descr="A diagram of a business plan  Description automatically generated with low confidence">
            <a:extLst>
              <a:ext uri="{FF2B5EF4-FFF2-40B4-BE49-F238E27FC236}">
                <a16:creationId xmlns:a16="http://schemas.microsoft.com/office/drawing/2014/main" id="{9C6B80E6-6F29-97F1-4948-C5B6964A81B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6947338" y="1420553"/>
            <a:ext cx="5244662" cy="3913188"/>
          </a:xfrm>
          <a:ln>
            <a:solidFill>
              <a:srgbClr val="000000"/>
            </a:solidFill>
          </a:ln>
        </p:spPr>
      </p:pic>
      <p:pic>
        <p:nvPicPr>
          <p:cNvPr id="7" name="Picture 6">
            <a:extLst>
              <a:ext uri="{FF2B5EF4-FFF2-40B4-BE49-F238E27FC236}">
                <a16:creationId xmlns:a16="http://schemas.microsoft.com/office/drawing/2014/main" id="{7EB3A8C0-46BA-438A-3846-9EA404C3B7F5}"/>
              </a:ext>
            </a:extLst>
          </p:cNvPr>
          <p:cNvPicPr>
            <a:picLocks noChangeAspect="1"/>
          </p:cNvPicPr>
          <p:nvPr/>
        </p:nvPicPr>
        <p:blipFill>
          <a:blip r:embed="rId4"/>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18791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0592A0-1A42-4163-3D79-50CE332805AC}"/>
              </a:ext>
            </a:extLst>
          </p:cNvPr>
          <p:cNvSpPr>
            <a:spLocks noGrp="1"/>
          </p:cNvSpPr>
          <p:nvPr>
            <p:ph type="body" idx="1"/>
          </p:nvPr>
        </p:nvSpPr>
        <p:spPr>
          <a:xfrm>
            <a:off x="201039" y="282474"/>
            <a:ext cx="10280693" cy="582221"/>
          </a:xfrm>
        </p:spPr>
        <p:txBody>
          <a:bodyPr>
            <a:noAutofit/>
          </a:bodyPr>
          <a:lstStyle/>
          <a:p>
            <a:pPr algn="l" rtl="0"/>
            <a:r>
              <a:rPr lang="en-IE" b="1" dirty="0">
                <a:solidFill>
                  <a:srgbClr val="000000"/>
                </a:solidFill>
              </a:rPr>
              <a:t>O resultado que queremos alcançar </a:t>
            </a:r>
            <a:r>
              <a:rPr lang="en-IE" b="1" dirty="0" err="1">
                <a:solidFill>
                  <a:srgbClr val="000000"/>
                </a:solidFill>
              </a:rPr>
              <a:t>nesta</a:t>
            </a:r>
            <a:r>
              <a:rPr lang="en-IE" b="1" dirty="0">
                <a:solidFill>
                  <a:srgbClr val="000000"/>
                </a:solidFill>
              </a:rPr>
              <a:t> </a:t>
            </a:r>
            <a:r>
              <a:rPr lang="en-IE" b="1" dirty="0" err="1">
                <a:solidFill>
                  <a:srgbClr val="000000"/>
                </a:solidFill>
              </a:rPr>
              <a:t>secção</a:t>
            </a:r>
            <a:r>
              <a:rPr lang="en-IE" b="1" dirty="0">
                <a:solidFill>
                  <a:srgbClr val="000000"/>
                </a:solidFill>
              </a:rPr>
              <a:t>:</a:t>
            </a:r>
          </a:p>
        </p:txBody>
      </p:sp>
      <p:sp>
        <p:nvSpPr>
          <p:cNvPr id="3" name="Text Placeholder 2">
            <a:extLst>
              <a:ext uri="{FF2B5EF4-FFF2-40B4-BE49-F238E27FC236}">
                <a16:creationId xmlns:a16="http://schemas.microsoft.com/office/drawing/2014/main" id="{2481B8D7-3B8D-EFFF-F342-689A5C11F84F}"/>
              </a:ext>
            </a:extLst>
          </p:cNvPr>
          <p:cNvSpPr>
            <a:spLocks noGrp="1"/>
          </p:cNvSpPr>
          <p:nvPr>
            <p:ph type="body" idx="2"/>
          </p:nvPr>
        </p:nvSpPr>
        <p:spPr>
          <a:xfrm>
            <a:off x="1839400" y="3314069"/>
            <a:ext cx="2600307" cy="1202080"/>
          </a:xfrm>
        </p:spPr>
        <p:txBody>
          <a:bodyPr/>
          <a:lstStyle/>
          <a:p>
            <a:pPr marL="0" indent="0" rtl="0"/>
            <a:r>
              <a:rPr lang="en-US" sz="1770" b="1" dirty="0">
                <a:solidFill>
                  <a:srgbClr val="000000"/>
                </a:solidFill>
                <a:latin typeface="+mn-lt"/>
              </a:rPr>
              <a:t>Produzir e </a:t>
            </a:r>
            <a:r>
              <a:rPr lang="en-US" sz="1770" b="1" dirty="0" err="1">
                <a:solidFill>
                  <a:srgbClr val="000000"/>
                </a:solidFill>
                <a:latin typeface="+mn-lt"/>
              </a:rPr>
              <a:t>implementar</a:t>
            </a:r>
            <a:r>
              <a:rPr lang="en-US" sz="1770" b="1" dirty="0">
                <a:solidFill>
                  <a:srgbClr val="000000"/>
                </a:solidFill>
                <a:latin typeface="+mn-lt"/>
              </a:rPr>
              <a:t> um </a:t>
            </a:r>
            <a:r>
              <a:rPr lang="en-US" sz="1770" b="1" dirty="0">
                <a:solidFill>
                  <a:srgbClr val="000000"/>
                </a:solidFill>
                <a:highlight>
                  <a:srgbClr val="DDE2E3"/>
                </a:highlight>
                <a:latin typeface="+mn-lt"/>
              </a:rPr>
              <a:t>PLANO DE NEGÓCIOS PRÁTICO </a:t>
            </a:r>
            <a:r>
              <a:rPr lang="en-US" sz="1770" b="1" dirty="0">
                <a:solidFill>
                  <a:srgbClr val="000000"/>
                </a:solidFill>
                <a:latin typeface="+mn-lt"/>
              </a:rPr>
              <a:t>para </a:t>
            </a:r>
            <a:r>
              <a:rPr lang="en-US" sz="1770" b="1" dirty="0" err="1">
                <a:solidFill>
                  <a:srgbClr val="000000"/>
                </a:solidFill>
                <a:latin typeface="+mn-lt"/>
              </a:rPr>
              <a:t>fazer</a:t>
            </a:r>
            <a:r>
              <a:rPr lang="en-US" sz="1770" b="1" dirty="0">
                <a:solidFill>
                  <a:srgbClr val="000000"/>
                </a:solidFill>
                <a:latin typeface="+mn-lt"/>
              </a:rPr>
              <a:t> </a:t>
            </a:r>
            <a:r>
              <a:rPr lang="en-US" sz="1770" b="1" dirty="0" err="1">
                <a:solidFill>
                  <a:srgbClr val="000000"/>
                </a:solidFill>
                <a:latin typeface="+mn-lt"/>
              </a:rPr>
              <a:t>crescer</a:t>
            </a:r>
            <a:r>
              <a:rPr lang="en-US" sz="1770" b="1" dirty="0">
                <a:solidFill>
                  <a:srgbClr val="000000"/>
                </a:solidFill>
                <a:latin typeface="+mn-lt"/>
              </a:rPr>
              <a:t> </a:t>
            </a:r>
            <a:r>
              <a:rPr lang="en-US" sz="1770" b="1" dirty="0" err="1">
                <a:solidFill>
                  <a:srgbClr val="000000"/>
                </a:solidFill>
                <a:latin typeface="+mn-lt"/>
              </a:rPr>
              <a:t>uma</a:t>
            </a:r>
            <a:r>
              <a:rPr lang="en-US" sz="1770" b="1" dirty="0">
                <a:solidFill>
                  <a:srgbClr val="000000"/>
                </a:solidFill>
                <a:latin typeface="+mn-lt"/>
              </a:rPr>
              <a:t> </a:t>
            </a:r>
            <a:r>
              <a:rPr lang="en-US" sz="1770" b="1" dirty="0" err="1">
                <a:solidFill>
                  <a:srgbClr val="000000"/>
                </a:solidFill>
                <a:latin typeface="+mn-lt"/>
              </a:rPr>
              <a:t>empresa</a:t>
            </a:r>
            <a:r>
              <a:rPr lang="en-US" sz="1770" b="1" dirty="0">
                <a:solidFill>
                  <a:srgbClr val="000000"/>
                </a:solidFill>
                <a:latin typeface="+mn-lt"/>
              </a:rPr>
              <a:t> </a:t>
            </a:r>
            <a:r>
              <a:rPr lang="en-US" sz="1770" b="1" dirty="0" err="1">
                <a:solidFill>
                  <a:srgbClr val="000000"/>
                </a:solidFill>
                <a:latin typeface="+mn-lt"/>
              </a:rPr>
              <a:t>alimentar</a:t>
            </a:r>
            <a:r>
              <a:rPr lang="en-US" sz="1770" b="1" dirty="0">
                <a:solidFill>
                  <a:srgbClr val="000000"/>
                </a:solidFill>
                <a:latin typeface="+mn-lt"/>
              </a:rPr>
              <a:t>.</a:t>
            </a:r>
          </a:p>
          <a:p>
            <a:pPr marL="0" indent="0" rtl="0"/>
            <a:endParaRPr lang="en-IE" sz="1770" b="1" dirty="0">
              <a:solidFill>
                <a:srgbClr val="000000"/>
              </a:solidFill>
              <a:latin typeface="+mn-lt"/>
            </a:endParaRPr>
          </a:p>
        </p:txBody>
      </p:sp>
      <p:sp>
        <p:nvSpPr>
          <p:cNvPr id="6" name="Text Placeholder 5">
            <a:extLst>
              <a:ext uri="{FF2B5EF4-FFF2-40B4-BE49-F238E27FC236}">
                <a16:creationId xmlns:a16="http://schemas.microsoft.com/office/drawing/2014/main" id="{3803B1CA-D6CB-AE1C-5DA0-E0AE5C21EA79}"/>
              </a:ext>
            </a:extLst>
          </p:cNvPr>
          <p:cNvSpPr>
            <a:spLocks noGrp="1"/>
          </p:cNvSpPr>
          <p:nvPr>
            <p:ph type="body" idx="6"/>
          </p:nvPr>
        </p:nvSpPr>
        <p:spPr>
          <a:xfrm>
            <a:off x="2188463" y="2340770"/>
            <a:ext cx="695250" cy="734798"/>
          </a:xfrm>
        </p:spPr>
        <p:txBody>
          <a:bodyPr/>
          <a:lstStyle/>
          <a:p>
            <a:pPr algn="l" rtl="0"/>
            <a:r>
              <a:rPr lang="en-IE" dirty="0">
                <a:solidFill>
                  <a:srgbClr val="F79037"/>
                </a:solidFill>
              </a:rPr>
              <a:t>1</a:t>
            </a:r>
          </a:p>
        </p:txBody>
      </p:sp>
      <p:sp>
        <p:nvSpPr>
          <p:cNvPr id="7" name="Text Placeholder 6">
            <a:extLst>
              <a:ext uri="{FF2B5EF4-FFF2-40B4-BE49-F238E27FC236}">
                <a16:creationId xmlns:a16="http://schemas.microsoft.com/office/drawing/2014/main" id="{2FFBA16D-5874-FB06-ECF4-07294E8C051B}"/>
              </a:ext>
            </a:extLst>
          </p:cNvPr>
          <p:cNvSpPr>
            <a:spLocks noGrp="1"/>
          </p:cNvSpPr>
          <p:nvPr>
            <p:ph type="body" idx="7"/>
          </p:nvPr>
        </p:nvSpPr>
        <p:spPr>
          <a:xfrm>
            <a:off x="5139577" y="2340770"/>
            <a:ext cx="695250" cy="734798"/>
          </a:xfrm>
        </p:spPr>
        <p:txBody>
          <a:bodyPr/>
          <a:lstStyle/>
          <a:p>
            <a:pPr algn="l" rtl="0"/>
            <a:r>
              <a:rPr lang="en-IE" dirty="0">
                <a:solidFill>
                  <a:srgbClr val="B2DEDD"/>
                </a:solidFill>
              </a:rPr>
              <a:t>2</a:t>
            </a:r>
          </a:p>
        </p:txBody>
      </p:sp>
      <p:sp>
        <p:nvSpPr>
          <p:cNvPr id="8" name="Text Placeholder 7">
            <a:extLst>
              <a:ext uri="{FF2B5EF4-FFF2-40B4-BE49-F238E27FC236}">
                <a16:creationId xmlns:a16="http://schemas.microsoft.com/office/drawing/2014/main" id="{27DA59AF-A65A-B8A8-CC04-CF438399AFA7}"/>
              </a:ext>
            </a:extLst>
          </p:cNvPr>
          <p:cNvSpPr>
            <a:spLocks noGrp="1"/>
          </p:cNvSpPr>
          <p:nvPr>
            <p:ph type="body" idx="8"/>
          </p:nvPr>
        </p:nvSpPr>
        <p:spPr>
          <a:xfrm>
            <a:off x="8006609" y="2340770"/>
            <a:ext cx="695250" cy="734798"/>
          </a:xfrm>
        </p:spPr>
        <p:txBody>
          <a:bodyPr/>
          <a:lstStyle/>
          <a:p>
            <a:pPr algn="l" rtl="0"/>
            <a:r>
              <a:rPr lang="en-IE" dirty="0">
                <a:solidFill>
                  <a:srgbClr val="F1A0C2"/>
                </a:solidFill>
              </a:rPr>
              <a:t>3</a:t>
            </a:r>
          </a:p>
        </p:txBody>
      </p:sp>
      <p:sp>
        <p:nvSpPr>
          <p:cNvPr id="9" name="Text Placeholder 2">
            <a:extLst>
              <a:ext uri="{FF2B5EF4-FFF2-40B4-BE49-F238E27FC236}">
                <a16:creationId xmlns:a16="http://schemas.microsoft.com/office/drawing/2014/main" id="{06DFAAE4-793C-7B15-780E-F20C7C93F8B0}"/>
              </a:ext>
            </a:extLst>
          </p:cNvPr>
          <p:cNvSpPr txBox="1">
            <a:spLocks/>
          </p:cNvSpPr>
          <p:nvPr/>
        </p:nvSpPr>
        <p:spPr>
          <a:xfrm>
            <a:off x="7453489" y="3218894"/>
            <a:ext cx="2814795"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1770" b="1" dirty="0" err="1">
                <a:solidFill>
                  <a:srgbClr val="000000"/>
                </a:solidFill>
                <a:latin typeface="+mn-lt"/>
              </a:rPr>
              <a:t>Desenvolver</a:t>
            </a:r>
            <a:r>
              <a:rPr lang="en-US" sz="1770" b="1" dirty="0">
                <a:solidFill>
                  <a:srgbClr val="000000"/>
                </a:solidFill>
                <a:latin typeface="+mn-lt"/>
              </a:rPr>
              <a:t> a </a:t>
            </a:r>
            <a:r>
              <a:rPr lang="en-US" sz="1770" b="1" dirty="0">
                <a:solidFill>
                  <a:srgbClr val="000000"/>
                </a:solidFill>
                <a:highlight>
                  <a:srgbClr val="DDE2E3"/>
                </a:highlight>
                <a:latin typeface="+mn-lt"/>
              </a:rPr>
              <a:t>CONFIANÇA E CAPACIDADE DE ADAPTAR AINDA MAIS </a:t>
            </a:r>
            <a:r>
              <a:rPr lang="en-US" sz="1770" b="1" dirty="0">
                <a:solidFill>
                  <a:srgbClr val="000000"/>
                </a:solidFill>
                <a:latin typeface="+mn-lt"/>
              </a:rPr>
              <a:t>o plano para responder </a:t>
            </a:r>
            <a:r>
              <a:rPr lang="en-US" sz="1770" b="1" dirty="0" err="1">
                <a:solidFill>
                  <a:srgbClr val="000000"/>
                </a:solidFill>
                <a:latin typeface="+mn-lt"/>
              </a:rPr>
              <a:t>às</a:t>
            </a:r>
            <a:r>
              <a:rPr lang="en-US" sz="1770" b="1" dirty="0">
                <a:solidFill>
                  <a:srgbClr val="000000"/>
                </a:solidFill>
                <a:latin typeface="+mn-lt"/>
              </a:rPr>
              <a:t> </a:t>
            </a:r>
            <a:r>
              <a:rPr lang="en-US" sz="1770" b="1" dirty="0" err="1">
                <a:solidFill>
                  <a:srgbClr val="000000"/>
                </a:solidFill>
                <a:latin typeface="+mn-lt"/>
              </a:rPr>
              <a:t>necessidades</a:t>
            </a:r>
            <a:r>
              <a:rPr lang="en-US" sz="1770" b="1" dirty="0">
                <a:solidFill>
                  <a:srgbClr val="000000"/>
                </a:solidFill>
                <a:latin typeface="+mn-lt"/>
              </a:rPr>
              <a:t> do mercado </a:t>
            </a:r>
            <a:r>
              <a:rPr lang="en-US" sz="1770" b="1" dirty="0" err="1">
                <a:solidFill>
                  <a:srgbClr val="000000"/>
                </a:solidFill>
                <a:latin typeface="+mn-lt"/>
              </a:rPr>
              <a:t>em</a:t>
            </a:r>
            <a:r>
              <a:rPr lang="en-US" sz="1770" b="1" dirty="0">
                <a:solidFill>
                  <a:srgbClr val="000000"/>
                </a:solidFill>
                <a:latin typeface="+mn-lt"/>
              </a:rPr>
              <a:t> </a:t>
            </a:r>
            <a:r>
              <a:rPr lang="en-US" sz="1770" b="1" dirty="0" err="1">
                <a:solidFill>
                  <a:srgbClr val="000000"/>
                </a:solidFill>
                <a:latin typeface="+mn-lt"/>
              </a:rPr>
              <a:t>constante</a:t>
            </a:r>
            <a:r>
              <a:rPr lang="en-US" sz="1770" b="1" dirty="0">
                <a:solidFill>
                  <a:srgbClr val="000000"/>
                </a:solidFill>
                <a:latin typeface="+mn-lt"/>
              </a:rPr>
              <a:t> </a:t>
            </a:r>
            <a:r>
              <a:rPr lang="en-US" sz="1770" b="1" dirty="0" err="1">
                <a:solidFill>
                  <a:srgbClr val="000000"/>
                </a:solidFill>
                <a:latin typeface="+mn-lt"/>
              </a:rPr>
              <a:t>mudança</a:t>
            </a:r>
            <a:r>
              <a:rPr lang="en-US" sz="1770" b="1" dirty="0">
                <a:solidFill>
                  <a:srgbClr val="000000"/>
                </a:solidFill>
                <a:latin typeface="+mn-lt"/>
              </a:rPr>
              <a:t>.</a:t>
            </a:r>
          </a:p>
          <a:p>
            <a:pPr marL="0" indent="0" rtl="0"/>
            <a:endParaRPr lang="en-IE" sz="1770" b="1" dirty="0">
              <a:solidFill>
                <a:srgbClr val="000000"/>
              </a:solidFill>
              <a:latin typeface="+mn-lt"/>
            </a:endParaRPr>
          </a:p>
        </p:txBody>
      </p:sp>
      <p:sp>
        <p:nvSpPr>
          <p:cNvPr id="10" name="Text Placeholder 2">
            <a:extLst>
              <a:ext uri="{FF2B5EF4-FFF2-40B4-BE49-F238E27FC236}">
                <a16:creationId xmlns:a16="http://schemas.microsoft.com/office/drawing/2014/main" id="{A02E58F1-2F9D-2019-C474-E3CCB313B76E}"/>
              </a:ext>
            </a:extLst>
          </p:cNvPr>
          <p:cNvSpPr txBox="1">
            <a:spLocks/>
          </p:cNvSpPr>
          <p:nvPr/>
        </p:nvSpPr>
        <p:spPr>
          <a:xfrm>
            <a:off x="4688601" y="3314069"/>
            <a:ext cx="2600308"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1770" b="1" dirty="0" err="1">
                <a:solidFill>
                  <a:srgbClr val="000000"/>
                </a:solidFill>
                <a:latin typeface="+mn-lt"/>
              </a:rPr>
              <a:t>Estabelecer</a:t>
            </a:r>
            <a:r>
              <a:rPr lang="en-US" sz="1770" b="1" dirty="0">
                <a:solidFill>
                  <a:srgbClr val="000000"/>
                </a:solidFill>
                <a:latin typeface="+mn-lt"/>
              </a:rPr>
              <a:t> </a:t>
            </a:r>
            <a:r>
              <a:rPr lang="en-US" sz="1770" b="1" dirty="0">
                <a:solidFill>
                  <a:srgbClr val="000000"/>
                </a:solidFill>
                <a:highlight>
                  <a:srgbClr val="DDE2E3"/>
                </a:highlight>
                <a:latin typeface="+mn-lt"/>
              </a:rPr>
              <a:t>PROCESSOS PARA COMUNICAR O PLANO DE NEGÓCIOS aos </a:t>
            </a:r>
            <a:r>
              <a:rPr lang="en-US" sz="1770" b="1" dirty="0" err="1">
                <a:solidFill>
                  <a:srgbClr val="000000"/>
                </a:solidFill>
                <a:highlight>
                  <a:srgbClr val="DDE2E3"/>
                </a:highlight>
                <a:latin typeface="+mn-lt"/>
              </a:rPr>
              <a:t>principais</a:t>
            </a:r>
            <a:r>
              <a:rPr lang="en-US" sz="1770" b="1" dirty="0">
                <a:solidFill>
                  <a:srgbClr val="000000"/>
                </a:solidFill>
                <a:highlight>
                  <a:srgbClr val="DDE2E3"/>
                </a:highlight>
                <a:latin typeface="+mn-lt"/>
              </a:rPr>
              <a:t> </a:t>
            </a:r>
            <a:r>
              <a:rPr lang="en-US" sz="1770" b="1" dirty="0" err="1">
                <a:solidFill>
                  <a:srgbClr val="000000"/>
                </a:solidFill>
                <a:highlight>
                  <a:srgbClr val="DDE2E3"/>
                </a:highlight>
                <a:latin typeface="+mn-lt"/>
              </a:rPr>
              <a:t>parceiros</a:t>
            </a:r>
            <a:r>
              <a:rPr lang="en-US" sz="1770" b="1" dirty="0">
                <a:solidFill>
                  <a:srgbClr val="000000"/>
                </a:solidFill>
                <a:latin typeface="+mn-lt"/>
              </a:rPr>
              <a:t>  </a:t>
            </a:r>
            <a:r>
              <a:rPr lang="en-US" sz="1770" b="1" dirty="0" err="1">
                <a:solidFill>
                  <a:srgbClr val="000000"/>
                </a:solidFill>
                <a:latin typeface="+mn-lt"/>
              </a:rPr>
              <a:t>importantes</a:t>
            </a:r>
            <a:r>
              <a:rPr lang="en-US" sz="1770" b="1" dirty="0">
                <a:solidFill>
                  <a:srgbClr val="000000"/>
                </a:solidFill>
                <a:latin typeface="+mn-lt"/>
              </a:rPr>
              <a:t> para o </a:t>
            </a:r>
            <a:r>
              <a:rPr lang="en-US" sz="1770" b="1" dirty="0" err="1">
                <a:solidFill>
                  <a:srgbClr val="000000"/>
                </a:solidFill>
                <a:latin typeface="+mn-lt"/>
              </a:rPr>
              <a:t>sucesso</a:t>
            </a:r>
            <a:r>
              <a:rPr lang="en-US" sz="1770" b="1" dirty="0">
                <a:solidFill>
                  <a:srgbClr val="000000"/>
                </a:solidFill>
                <a:latin typeface="+mn-lt"/>
              </a:rPr>
              <a:t> da </a:t>
            </a:r>
            <a:r>
              <a:rPr lang="en-US" sz="1770" b="1" dirty="0" err="1">
                <a:solidFill>
                  <a:srgbClr val="000000"/>
                </a:solidFill>
                <a:latin typeface="+mn-lt"/>
              </a:rPr>
              <a:t>empresa</a:t>
            </a:r>
            <a:endParaRPr lang="en-US" sz="1770" b="1" dirty="0">
              <a:solidFill>
                <a:srgbClr val="000000"/>
              </a:solidFill>
              <a:latin typeface="+mn-lt"/>
            </a:endParaRPr>
          </a:p>
          <a:p>
            <a:pPr marL="0" indent="0" rtl="0"/>
            <a:endParaRPr lang="en-IE" sz="1770" b="1" dirty="0">
              <a:solidFill>
                <a:srgbClr val="000000"/>
              </a:solidFill>
              <a:latin typeface="+mn-lt"/>
            </a:endParaRPr>
          </a:p>
        </p:txBody>
      </p:sp>
    </p:spTree>
    <p:extLst>
      <p:ext uri="{BB962C8B-B14F-4D97-AF65-F5344CB8AC3E}">
        <p14:creationId xmlns:p14="http://schemas.microsoft.com/office/powerpoint/2010/main" val="318192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51595B9-8D91-2FD1-0355-CC07D9F72132}"/>
              </a:ext>
            </a:extLst>
          </p:cNvPr>
          <p:cNvSpPr>
            <a:spLocks noGrp="1"/>
          </p:cNvSpPr>
          <p:nvPr>
            <p:ph type="body" sz="quarter" idx="16"/>
          </p:nvPr>
        </p:nvSpPr>
        <p:spPr>
          <a:xfrm>
            <a:off x="482886" y="189020"/>
            <a:ext cx="11393618" cy="803654"/>
          </a:xfrm>
        </p:spPr>
        <p:txBody>
          <a:bodyPr/>
          <a:lstStyle/>
          <a:p>
            <a:pPr algn="ctr" rtl="0">
              <a:lnSpc>
                <a:spcPct val="80000"/>
              </a:lnSpc>
            </a:pPr>
            <a:r>
              <a:rPr lang="en-US" b="1" dirty="0" err="1"/>
              <a:t>Criar</a:t>
            </a:r>
            <a:r>
              <a:rPr lang="en-US" b="1" dirty="0"/>
              <a:t> um plano de negócios para </a:t>
            </a:r>
            <a:r>
              <a:rPr lang="en-US" b="1" dirty="0" err="1"/>
              <a:t>uma</a:t>
            </a:r>
            <a:r>
              <a:rPr lang="en-US" b="1" dirty="0"/>
              <a:t> </a:t>
            </a:r>
            <a:r>
              <a:rPr lang="en-US" b="1" dirty="0" err="1"/>
              <a:t>empresa</a:t>
            </a:r>
            <a:r>
              <a:rPr lang="en-US" b="1" dirty="0"/>
              <a:t> </a:t>
            </a:r>
            <a:r>
              <a:rPr lang="en-US" b="1" dirty="0" err="1"/>
              <a:t>alimentar</a:t>
            </a:r>
            <a:endParaRPr lang="en-US" b="1" dirty="0"/>
          </a:p>
          <a:p>
            <a:pPr algn="ctr" rtl="0">
              <a:lnSpc>
                <a:spcPct val="80000"/>
              </a:lnSpc>
            </a:pPr>
            <a:r>
              <a:rPr lang="en-US" b="1" dirty="0"/>
              <a:t>Primeiro a </a:t>
            </a:r>
            <a:r>
              <a:rPr lang="en-US" b="1" dirty="0" err="1"/>
              <a:t>grande</a:t>
            </a:r>
            <a:r>
              <a:rPr lang="en-US" b="1" dirty="0"/>
              <a:t> </a:t>
            </a:r>
            <a:r>
              <a:rPr lang="en-US" b="1" dirty="0" err="1"/>
              <a:t>imagem</a:t>
            </a:r>
            <a:r>
              <a:rPr lang="en-US" b="1" dirty="0"/>
              <a:t> …</a:t>
            </a:r>
          </a:p>
          <a:p>
            <a:pPr algn="ctr" rtl="0">
              <a:lnSpc>
                <a:spcPct val="80000"/>
              </a:lnSpc>
            </a:pPr>
            <a:endParaRPr lang="en-IE" b="1" dirty="0"/>
          </a:p>
        </p:txBody>
      </p:sp>
      <p:sp>
        <p:nvSpPr>
          <p:cNvPr id="4" name="TextBox 3">
            <a:extLst>
              <a:ext uri="{FF2B5EF4-FFF2-40B4-BE49-F238E27FC236}">
                <a16:creationId xmlns:a16="http://schemas.microsoft.com/office/drawing/2014/main" id="{CAE37EDF-B3A7-013B-6072-CFB6412EE75B}"/>
              </a:ext>
            </a:extLst>
          </p:cNvPr>
          <p:cNvSpPr txBox="1"/>
          <p:nvPr/>
        </p:nvSpPr>
        <p:spPr>
          <a:xfrm>
            <a:off x="2380024" y="1586930"/>
            <a:ext cx="9496480" cy="430887"/>
          </a:xfrm>
          <a:prstGeom prst="rect">
            <a:avLst/>
          </a:prstGeom>
          <a:noFill/>
        </p:spPr>
        <p:txBody>
          <a:bodyPr wrap="square">
            <a:spAutoFit/>
          </a:bodyPr>
          <a:lstStyle/>
          <a:p>
            <a:pPr algn="l" rtl="0"/>
            <a:r>
              <a:rPr lang="en-US" sz="2200" dirty="0">
                <a:solidFill>
                  <a:srgbClr val="000000"/>
                </a:solidFill>
              </a:rPr>
              <a:t>Sim, </a:t>
            </a:r>
            <a:r>
              <a:rPr lang="en-US" sz="2200" dirty="0" err="1">
                <a:solidFill>
                  <a:srgbClr val="000000"/>
                </a:solidFill>
              </a:rPr>
              <a:t>há</a:t>
            </a:r>
            <a:r>
              <a:rPr lang="en-US" sz="2200" dirty="0">
                <a:solidFill>
                  <a:srgbClr val="000000"/>
                </a:solidFill>
              </a:rPr>
              <a:t> </a:t>
            </a:r>
            <a:r>
              <a:rPr lang="en-US" sz="2200" dirty="0" err="1">
                <a:solidFill>
                  <a:srgbClr val="000000"/>
                </a:solidFill>
              </a:rPr>
              <a:t>aqui</a:t>
            </a:r>
            <a:r>
              <a:rPr lang="en-US" sz="2200" dirty="0">
                <a:solidFill>
                  <a:srgbClr val="000000"/>
                </a:solidFill>
              </a:rPr>
              <a:t> </a:t>
            </a:r>
            <a:r>
              <a:rPr lang="en-US" sz="2200" dirty="0" err="1">
                <a:solidFill>
                  <a:srgbClr val="000000"/>
                </a:solidFill>
              </a:rPr>
              <a:t>alguma</a:t>
            </a:r>
            <a:r>
              <a:rPr lang="en-US" sz="2200" dirty="0">
                <a:solidFill>
                  <a:srgbClr val="000000"/>
                </a:solidFill>
              </a:rPr>
              <a:t> </a:t>
            </a:r>
            <a:r>
              <a:rPr lang="en-US" sz="2200" dirty="0" err="1">
                <a:solidFill>
                  <a:srgbClr val="000000"/>
                </a:solidFill>
              </a:rPr>
              <a:t>linguagem</a:t>
            </a:r>
            <a:r>
              <a:rPr lang="en-US" sz="2200" dirty="0">
                <a:solidFill>
                  <a:srgbClr val="000000"/>
                </a:solidFill>
              </a:rPr>
              <a:t> de </a:t>
            </a:r>
            <a:r>
              <a:rPr lang="en-US" sz="2200" dirty="0" err="1">
                <a:solidFill>
                  <a:srgbClr val="000000"/>
                </a:solidFill>
              </a:rPr>
              <a:t>negócios</a:t>
            </a:r>
            <a:r>
              <a:rPr lang="en-US" sz="2200" dirty="0">
                <a:solidFill>
                  <a:srgbClr val="000000"/>
                </a:solidFill>
              </a:rPr>
              <a:t>, mas vamos interpretar!</a:t>
            </a:r>
            <a:endParaRPr lang="en-IE" sz="2200" dirty="0">
              <a:solidFill>
                <a:srgbClr val="000000"/>
              </a:solidFill>
            </a:endParaRPr>
          </a:p>
        </p:txBody>
      </p:sp>
      <p:sp>
        <p:nvSpPr>
          <p:cNvPr id="5" name="TextBox 4">
            <a:extLst>
              <a:ext uri="{FF2B5EF4-FFF2-40B4-BE49-F238E27FC236}">
                <a16:creationId xmlns:a16="http://schemas.microsoft.com/office/drawing/2014/main" id="{581A492D-5B56-903F-CD5D-74ED94EB23EC}"/>
              </a:ext>
            </a:extLst>
          </p:cNvPr>
          <p:cNvSpPr txBox="1"/>
          <p:nvPr/>
        </p:nvSpPr>
        <p:spPr>
          <a:xfrm>
            <a:off x="4472197" y="2466693"/>
            <a:ext cx="2078966" cy="646331"/>
          </a:xfrm>
          <a:prstGeom prst="rect">
            <a:avLst/>
          </a:prstGeom>
          <a:solidFill>
            <a:srgbClr val="F1A0C2"/>
          </a:solidFill>
          <a:ln>
            <a:solidFill>
              <a:srgbClr val="F1A0C2"/>
            </a:solidFill>
          </a:ln>
        </p:spPr>
        <p:txBody>
          <a:bodyPr wrap="square" rtlCol="0">
            <a:spAutoFit/>
          </a:bodyPr>
          <a:lstStyle/>
          <a:p>
            <a:pPr algn="ctr" rtl="0"/>
            <a:r>
              <a:rPr lang="en-IE" sz="3600" b="1" dirty="0">
                <a:solidFill>
                  <a:srgbClr val="000000"/>
                </a:solidFill>
              </a:rPr>
              <a:t>Estratégia</a:t>
            </a:r>
          </a:p>
        </p:txBody>
      </p:sp>
      <p:sp>
        <p:nvSpPr>
          <p:cNvPr id="6" name="TextBox 5">
            <a:extLst>
              <a:ext uri="{FF2B5EF4-FFF2-40B4-BE49-F238E27FC236}">
                <a16:creationId xmlns:a16="http://schemas.microsoft.com/office/drawing/2014/main" id="{25D695D0-DA02-4F31-57CF-6C78538F7668}"/>
              </a:ext>
            </a:extLst>
          </p:cNvPr>
          <p:cNvSpPr txBox="1"/>
          <p:nvPr/>
        </p:nvSpPr>
        <p:spPr>
          <a:xfrm>
            <a:off x="3687192" y="3148051"/>
            <a:ext cx="3657600" cy="646331"/>
          </a:xfrm>
          <a:prstGeom prst="rect">
            <a:avLst/>
          </a:prstGeom>
          <a:solidFill>
            <a:srgbClr val="EF5655"/>
          </a:solidFill>
          <a:ln>
            <a:solidFill>
              <a:srgbClr val="F1A0C2"/>
            </a:solidFill>
          </a:ln>
        </p:spPr>
        <p:txBody>
          <a:bodyPr wrap="square" rtlCol="0">
            <a:spAutoFit/>
          </a:bodyPr>
          <a:lstStyle/>
          <a:p>
            <a:pPr algn="ctr" rtl="0"/>
            <a:r>
              <a:rPr lang="en-IE" sz="3600" b="1" dirty="0">
                <a:solidFill>
                  <a:srgbClr val="000000"/>
                </a:solidFill>
              </a:rPr>
              <a:t>Visão</a:t>
            </a:r>
          </a:p>
        </p:txBody>
      </p:sp>
      <p:sp>
        <p:nvSpPr>
          <p:cNvPr id="7" name="TextBox 6">
            <a:extLst>
              <a:ext uri="{FF2B5EF4-FFF2-40B4-BE49-F238E27FC236}">
                <a16:creationId xmlns:a16="http://schemas.microsoft.com/office/drawing/2014/main" id="{A0BCC60A-748C-4D98-BF34-B797AB6E67E2}"/>
              </a:ext>
            </a:extLst>
          </p:cNvPr>
          <p:cNvSpPr txBox="1"/>
          <p:nvPr/>
        </p:nvSpPr>
        <p:spPr>
          <a:xfrm>
            <a:off x="2958260" y="3812285"/>
            <a:ext cx="5111151" cy="646331"/>
          </a:xfrm>
          <a:prstGeom prst="rect">
            <a:avLst/>
          </a:prstGeom>
          <a:solidFill>
            <a:srgbClr val="F79037"/>
          </a:solidFill>
          <a:ln>
            <a:solidFill>
              <a:srgbClr val="F1A0C2"/>
            </a:solidFill>
          </a:ln>
        </p:spPr>
        <p:txBody>
          <a:bodyPr wrap="square" rtlCol="0">
            <a:spAutoFit/>
          </a:bodyPr>
          <a:lstStyle/>
          <a:p>
            <a:pPr algn="ctr" rtl="0"/>
            <a:r>
              <a:rPr lang="en-IE" sz="3600" b="1" dirty="0" err="1">
                <a:solidFill>
                  <a:srgbClr val="000000"/>
                </a:solidFill>
              </a:rPr>
              <a:t>Valores</a:t>
            </a:r>
            <a:endParaRPr lang="en-IE" sz="3600" b="1" dirty="0">
              <a:solidFill>
                <a:srgbClr val="000000"/>
              </a:solidFill>
            </a:endParaRPr>
          </a:p>
        </p:txBody>
      </p:sp>
      <p:sp>
        <p:nvSpPr>
          <p:cNvPr id="8" name="TextBox 7">
            <a:extLst>
              <a:ext uri="{FF2B5EF4-FFF2-40B4-BE49-F238E27FC236}">
                <a16:creationId xmlns:a16="http://schemas.microsoft.com/office/drawing/2014/main" id="{128CD99E-967C-3AF7-DBC7-F4D29F807C72}"/>
              </a:ext>
            </a:extLst>
          </p:cNvPr>
          <p:cNvSpPr txBox="1"/>
          <p:nvPr/>
        </p:nvSpPr>
        <p:spPr>
          <a:xfrm>
            <a:off x="2479494" y="4493772"/>
            <a:ext cx="6081623" cy="646331"/>
          </a:xfrm>
          <a:prstGeom prst="rect">
            <a:avLst/>
          </a:prstGeom>
          <a:solidFill>
            <a:srgbClr val="28AF95"/>
          </a:solidFill>
          <a:ln>
            <a:solidFill>
              <a:srgbClr val="F1A0C2"/>
            </a:solidFill>
          </a:ln>
        </p:spPr>
        <p:txBody>
          <a:bodyPr wrap="square" rtlCol="0">
            <a:spAutoFit/>
          </a:bodyPr>
          <a:lstStyle/>
          <a:p>
            <a:pPr algn="ctr" rtl="0"/>
            <a:r>
              <a:rPr lang="en-IE" sz="3600" b="1" dirty="0">
                <a:solidFill>
                  <a:srgbClr val="000000"/>
                </a:solidFill>
              </a:rPr>
              <a:t>Missão</a:t>
            </a:r>
          </a:p>
        </p:txBody>
      </p:sp>
      <p:sp>
        <p:nvSpPr>
          <p:cNvPr id="9" name="Speech Bubble: Rectangle 8">
            <a:extLst>
              <a:ext uri="{FF2B5EF4-FFF2-40B4-BE49-F238E27FC236}">
                <a16:creationId xmlns:a16="http://schemas.microsoft.com/office/drawing/2014/main" id="{020DC4BA-75D8-6188-505F-1DE00BF11A8C}"/>
              </a:ext>
            </a:extLst>
          </p:cNvPr>
          <p:cNvSpPr/>
          <p:nvPr/>
        </p:nvSpPr>
        <p:spPr>
          <a:xfrm>
            <a:off x="7014113" y="2381535"/>
            <a:ext cx="2863970" cy="601771"/>
          </a:xfrm>
          <a:prstGeom prst="wedgeRectCallout">
            <a:avLst>
              <a:gd name="adj1" fmla="val -65271"/>
              <a:gd name="adj2" fmla="val 30963"/>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O plano de jogo competitivo</a:t>
            </a:r>
          </a:p>
        </p:txBody>
      </p:sp>
      <p:sp>
        <p:nvSpPr>
          <p:cNvPr id="10" name="Speech Bubble: Rectangle 9">
            <a:extLst>
              <a:ext uri="{FF2B5EF4-FFF2-40B4-BE49-F238E27FC236}">
                <a16:creationId xmlns:a16="http://schemas.microsoft.com/office/drawing/2014/main" id="{0743C112-EE5E-9B04-67F9-79D8EF97AC86}"/>
              </a:ext>
            </a:extLst>
          </p:cNvPr>
          <p:cNvSpPr/>
          <p:nvPr/>
        </p:nvSpPr>
        <p:spPr>
          <a:xfrm>
            <a:off x="8069411" y="3092401"/>
            <a:ext cx="2425462" cy="601771"/>
          </a:xfrm>
          <a:prstGeom prst="wedgeRectCallout">
            <a:avLst>
              <a:gd name="adj1" fmla="val -78010"/>
              <a:gd name="adj2" fmla="val 29530"/>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O que se </a:t>
            </a:r>
            <a:r>
              <a:rPr lang="en-IE" b="1" dirty="0" err="1"/>
              <a:t>quer</a:t>
            </a:r>
            <a:r>
              <a:rPr lang="en-IE" b="1" dirty="0"/>
              <a:t> ser</a:t>
            </a:r>
          </a:p>
        </p:txBody>
      </p:sp>
      <p:sp>
        <p:nvSpPr>
          <p:cNvPr id="11" name="Speech Bubble: Rectangle 10">
            <a:extLst>
              <a:ext uri="{FF2B5EF4-FFF2-40B4-BE49-F238E27FC236}">
                <a16:creationId xmlns:a16="http://schemas.microsoft.com/office/drawing/2014/main" id="{A7DE758A-BF59-CC2A-06C3-F841FA8840FA}"/>
              </a:ext>
            </a:extLst>
          </p:cNvPr>
          <p:cNvSpPr/>
          <p:nvPr/>
        </p:nvSpPr>
        <p:spPr>
          <a:xfrm>
            <a:off x="8625092" y="3812285"/>
            <a:ext cx="2425462" cy="601771"/>
          </a:xfrm>
          <a:prstGeom prst="wedgeRectCallout">
            <a:avLst>
              <a:gd name="adj1" fmla="val -73742"/>
              <a:gd name="adj2" fmla="val -14909"/>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a:t>Em que se </a:t>
            </a:r>
            <a:r>
              <a:rPr lang="en-IE" b="1" dirty="0" err="1"/>
              <a:t>acredita</a:t>
            </a:r>
            <a:r>
              <a:rPr lang="en-IE" b="1" dirty="0"/>
              <a:t> e pratica</a:t>
            </a:r>
          </a:p>
        </p:txBody>
      </p:sp>
      <p:sp>
        <p:nvSpPr>
          <p:cNvPr id="12" name="Speech Bubble: Rectangle 11">
            <a:extLst>
              <a:ext uri="{FF2B5EF4-FFF2-40B4-BE49-F238E27FC236}">
                <a16:creationId xmlns:a16="http://schemas.microsoft.com/office/drawing/2014/main" id="{14C91395-14DB-833A-1F8A-7BE79EEDBED6}"/>
              </a:ext>
            </a:extLst>
          </p:cNvPr>
          <p:cNvSpPr/>
          <p:nvPr/>
        </p:nvSpPr>
        <p:spPr>
          <a:xfrm>
            <a:off x="8808409" y="4549388"/>
            <a:ext cx="2242145" cy="601771"/>
          </a:xfrm>
          <a:prstGeom prst="wedgeRectCallout">
            <a:avLst>
              <a:gd name="adj1" fmla="val -64822"/>
              <a:gd name="adj2" fmla="val -13475"/>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b="1" dirty="0" err="1"/>
              <a:t>Porque</a:t>
            </a:r>
            <a:r>
              <a:rPr lang="en-IE" b="1" dirty="0"/>
              <a:t> é que existe</a:t>
            </a:r>
          </a:p>
        </p:txBody>
      </p:sp>
    </p:spTree>
    <p:extLst>
      <p:ext uri="{BB962C8B-B14F-4D97-AF65-F5344CB8AC3E}">
        <p14:creationId xmlns:p14="http://schemas.microsoft.com/office/powerpoint/2010/main" val="3392437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889A165-C30E-EF6E-ED11-5A4C7C218B5A}"/>
              </a:ext>
            </a:extLst>
          </p:cNvPr>
          <p:cNvSpPr txBox="1"/>
          <p:nvPr/>
        </p:nvSpPr>
        <p:spPr>
          <a:xfrm>
            <a:off x="0" y="6298058"/>
            <a:ext cx="9106090" cy="559942"/>
          </a:xfrm>
          <a:prstGeom prst="rect">
            <a:avLst/>
          </a:prstGeom>
          <a:solidFill>
            <a:srgbClr val="B3DDDC"/>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7F78A664-095E-6D06-DFB0-04EACFAC3401}"/>
              </a:ext>
            </a:extLst>
          </p:cNvPr>
          <p:cNvSpPr>
            <a:spLocks noGrp="1"/>
          </p:cNvSpPr>
          <p:nvPr>
            <p:ph type="body" sz="quarter" idx="28"/>
          </p:nvPr>
        </p:nvSpPr>
        <p:spPr>
          <a:xfrm>
            <a:off x="447063" y="452793"/>
            <a:ext cx="11097969" cy="1210837"/>
          </a:xfrm>
        </p:spPr>
        <p:txBody>
          <a:bodyPr/>
          <a:lstStyle/>
          <a:p>
            <a:pPr algn="l" rtl="0"/>
            <a:r>
              <a:rPr lang="en-IE" b="1" dirty="0">
                <a:solidFill>
                  <a:srgbClr val="F1A0C2"/>
                </a:solidFill>
              </a:rPr>
              <a:t>As Etapas do Processo de </a:t>
            </a:r>
            <a:r>
              <a:rPr lang="en-IE" b="1" dirty="0" err="1">
                <a:solidFill>
                  <a:srgbClr val="F1A0C2"/>
                </a:solidFill>
              </a:rPr>
              <a:t>Planeamento</a:t>
            </a:r>
            <a:r>
              <a:rPr lang="en-IE" b="1" dirty="0">
                <a:solidFill>
                  <a:srgbClr val="F1A0C2"/>
                </a:solidFill>
              </a:rPr>
              <a:t> Estratégico…</a:t>
            </a:r>
          </a:p>
        </p:txBody>
      </p:sp>
      <p:sp>
        <p:nvSpPr>
          <p:cNvPr id="3" name="Text Placeholder 2">
            <a:extLst>
              <a:ext uri="{FF2B5EF4-FFF2-40B4-BE49-F238E27FC236}">
                <a16:creationId xmlns:a16="http://schemas.microsoft.com/office/drawing/2014/main" id="{76CA7EAE-A717-5AE8-3245-88CA3A824151}"/>
              </a:ext>
            </a:extLst>
          </p:cNvPr>
          <p:cNvSpPr>
            <a:spLocks noGrp="1"/>
          </p:cNvSpPr>
          <p:nvPr>
            <p:ph type="body" sz="quarter" idx="18"/>
          </p:nvPr>
        </p:nvSpPr>
        <p:spPr>
          <a:xfrm>
            <a:off x="0" y="3731005"/>
            <a:ext cx="2536166" cy="2033136"/>
          </a:xfrm>
        </p:spPr>
        <p:txBody>
          <a:bodyPr>
            <a:noAutofit/>
          </a:bodyPr>
          <a:lstStyle/>
          <a:p>
            <a:pPr rtl="0"/>
            <a:r>
              <a:rPr lang="en-US" sz="2000" b="1" i="0" dirty="0" err="1">
                <a:solidFill>
                  <a:srgbClr val="000000"/>
                </a:solidFill>
                <a:effectLst/>
              </a:rPr>
              <a:t>Começar</a:t>
            </a:r>
            <a:r>
              <a:rPr lang="en-US" sz="2000" b="1" i="0" dirty="0">
                <a:solidFill>
                  <a:srgbClr val="000000"/>
                </a:solidFill>
                <a:effectLst/>
              </a:rPr>
              <a:t> com uma Visão</a:t>
            </a:r>
            <a:r>
              <a:rPr lang="en-US" sz="2000" b="0" i="0" dirty="0">
                <a:solidFill>
                  <a:srgbClr val="000000"/>
                </a:solidFill>
                <a:effectLst/>
              </a:rPr>
              <a:t>: </a:t>
            </a:r>
            <a:r>
              <a:rPr lang="en-US" sz="2000" b="0" i="0" dirty="0" err="1">
                <a:solidFill>
                  <a:srgbClr val="000000"/>
                </a:solidFill>
                <a:effectLst/>
              </a:rPr>
              <a:t>como</a:t>
            </a:r>
            <a:r>
              <a:rPr lang="en-US" sz="2000" b="0" i="0" dirty="0">
                <a:solidFill>
                  <a:srgbClr val="000000"/>
                </a:solidFill>
                <a:effectLst/>
              </a:rPr>
              <a:t> </a:t>
            </a:r>
            <a:r>
              <a:rPr lang="en-US" sz="2000" b="0" i="0" dirty="0" err="1">
                <a:solidFill>
                  <a:srgbClr val="000000"/>
                </a:solidFill>
                <a:effectLst/>
              </a:rPr>
              <a:t>será</a:t>
            </a:r>
            <a:r>
              <a:rPr lang="en-US" sz="2000" b="0" i="0" dirty="0">
                <a:solidFill>
                  <a:srgbClr val="000000"/>
                </a:solidFill>
                <a:effectLst/>
              </a:rPr>
              <a:t> o </a:t>
            </a:r>
            <a:r>
              <a:rPr lang="en-US" sz="2000" b="0" i="0" dirty="0" err="1">
                <a:solidFill>
                  <a:srgbClr val="000000"/>
                </a:solidFill>
                <a:effectLst/>
              </a:rPr>
              <a:t>futuro</a:t>
            </a:r>
            <a:r>
              <a:rPr lang="en-US" sz="2000" b="0" i="0" dirty="0">
                <a:solidFill>
                  <a:srgbClr val="000000"/>
                </a:solidFill>
                <a:effectLst/>
              </a:rPr>
              <a:t> do </a:t>
            </a:r>
            <a:r>
              <a:rPr lang="en-US" sz="2000" b="0" i="0" dirty="0" err="1">
                <a:solidFill>
                  <a:srgbClr val="000000"/>
                </a:solidFill>
                <a:effectLst/>
              </a:rPr>
              <a:t>negócio</a:t>
            </a:r>
            <a:r>
              <a:rPr lang="en-US" sz="2000" b="0" i="0" dirty="0">
                <a:solidFill>
                  <a:srgbClr val="000000"/>
                </a:solidFill>
                <a:effectLst/>
              </a:rPr>
              <a:t> </a:t>
            </a:r>
            <a:r>
              <a:rPr lang="en-US" sz="2000" b="0" i="0" dirty="0" err="1">
                <a:solidFill>
                  <a:srgbClr val="000000"/>
                </a:solidFill>
                <a:effectLst/>
              </a:rPr>
              <a:t>alimentar</a:t>
            </a:r>
            <a:r>
              <a:rPr lang="en-US" sz="2000" b="0" i="0" dirty="0">
                <a:solidFill>
                  <a:srgbClr val="000000"/>
                </a:solidFill>
                <a:effectLst/>
              </a:rPr>
              <a:t> </a:t>
            </a:r>
            <a:r>
              <a:rPr lang="en-US" sz="2000" b="0" i="0" dirty="0" err="1">
                <a:solidFill>
                  <a:srgbClr val="000000"/>
                </a:solidFill>
                <a:effectLst/>
              </a:rPr>
              <a:t>em</a:t>
            </a:r>
            <a:r>
              <a:rPr lang="en-US" sz="2000" b="0" i="0" dirty="0">
                <a:solidFill>
                  <a:srgbClr val="000000"/>
                </a:solidFill>
                <a:effectLst/>
              </a:rPr>
              <a:t> </a:t>
            </a:r>
            <a:r>
              <a:rPr lang="en-US" sz="2000" b="0" i="0" dirty="0" err="1">
                <a:solidFill>
                  <a:srgbClr val="000000"/>
                </a:solidFill>
                <a:effectLst/>
              </a:rPr>
              <a:t>questão</a:t>
            </a:r>
            <a:r>
              <a:rPr lang="en-US" sz="2000" b="0" i="0" dirty="0">
                <a:solidFill>
                  <a:srgbClr val="000000"/>
                </a:solidFill>
                <a:effectLst/>
              </a:rPr>
              <a:t>? </a:t>
            </a:r>
            <a:r>
              <a:rPr lang="en-US" sz="2000" b="0" i="0" dirty="0" err="1">
                <a:solidFill>
                  <a:srgbClr val="000000"/>
                </a:solidFill>
                <a:effectLst/>
              </a:rPr>
              <a:t>Refletir</a:t>
            </a:r>
            <a:r>
              <a:rPr lang="en-US" sz="2000" b="0" i="0" dirty="0">
                <a:solidFill>
                  <a:srgbClr val="000000"/>
                </a:solidFill>
                <a:effectLst/>
              </a:rPr>
              <a:t> </a:t>
            </a:r>
            <a:r>
              <a:rPr lang="en-US" sz="2000" b="0" i="0" dirty="0" err="1">
                <a:solidFill>
                  <a:srgbClr val="000000"/>
                </a:solidFill>
                <a:effectLst/>
              </a:rPr>
              <a:t>sobre</a:t>
            </a:r>
            <a:r>
              <a:rPr lang="en-US" sz="2000" b="0" i="0" dirty="0">
                <a:solidFill>
                  <a:srgbClr val="000000"/>
                </a:solidFill>
                <a:effectLst/>
              </a:rPr>
              <a:t> a </a:t>
            </a:r>
            <a:r>
              <a:rPr lang="en-US" sz="2000" b="0" i="0" dirty="0" err="1">
                <a:solidFill>
                  <a:srgbClr val="000000"/>
                </a:solidFill>
                <a:effectLst/>
              </a:rPr>
              <a:t>singularidade</a:t>
            </a:r>
            <a:r>
              <a:rPr lang="en-US" sz="2000" b="0" i="0" dirty="0">
                <a:solidFill>
                  <a:srgbClr val="000000"/>
                </a:solidFill>
                <a:effectLst/>
              </a:rPr>
              <a:t> da </a:t>
            </a:r>
            <a:r>
              <a:rPr lang="en-US" sz="2000" b="0" i="0" dirty="0" err="1">
                <a:solidFill>
                  <a:srgbClr val="000000"/>
                </a:solidFill>
                <a:effectLst/>
              </a:rPr>
              <a:t>empresa</a:t>
            </a:r>
            <a:r>
              <a:rPr lang="en-US" sz="2000" b="0" i="0" dirty="0">
                <a:solidFill>
                  <a:srgbClr val="000000"/>
                </a:solidFill>
                <a:effectLst/>
              </a:rPr>
              <a:t>, as </a:t>
            </a:r>
            <a:r>
              <a:rPr lang="en-US" sz="2000" b="0" i="0" dirty="0" err="1">
                <a:solidFill>
                  <a:srgbClr val="000000"/>
                </a:solidFill>
                <a:effectLst/>
              </a:rPr>
              <a:t>suas</a:t>
            </a:r>
            <a:r>
              <a:rPr lang="en-US" sz="2000" b="0" i="0" dirty="0">
                <a:solidFill>
                  <a:srgbClr val="000000"/>
                </a:solidFill>
                <a:effectLst/>
              </a:rPr>
              <a:t> características distintivas e o que a </a:t>
            </a:r>
            <a:r>
              <a:rPr lang="en-US" sz="2000" dirty="0" err="1">
                <a:solidFill>
                  <a:srgbClr val="000000"/>
                </a:solidFill>
              </a:rPr>
              <a:t>empresa</a:t>
            </a:r>
            <a:r>
              <a:rPr lang="en-US" sz="2000" dirty="0">
                <a:solidFill>
                  <a:srgbClr val="000000"/>
                </a:solidFill>
              </a:rPr>
              <a:t> </a:t>
            </a:r>
            <a:r>
              <a:rPr lang="en-US" sz="2000" b="0" i="0" dirty="0" err="1">
                <a:solidFill>
                  <a:srgbClr val="000000"/>
                </a:solidFill>
                <a:effectLst/>
              </a:rPr>
              <a:t>pode</a:t>
            </a:r>
            <a:r>
              <a:rPr lang="en-US" sz="2000" b="0" i="0" dirty="0">
                <a:solidFill>
                  <a:srgbClr val="000000"/>
                </a:solidFill>
                <a:effectLst/>
              </a:rPr>
              <a:t> </a:t>
            </a:r>
            <a:r>
              <a:rPr lang="en-US" sz="2000" b="0" i="0" dirty="0" err="1">
                <a:solidFill>
                  <a:srgbClr val="000000"/>
                </a:solidFill>
                <a:effectLst/>
              </a:rPr>
              <a:t>alcançar</a:t>
            </a:r>
            <a:r>
              <a:rPr lang="en-US" sz="2000" b="0" i="0" dirty="0">
                <a:solidFill>
                  <a:srgbClr val="000000"/>
                </a:solidFill>
                <a:effectLst/>
              </a:rPr>
              <a:t>.</a:t>
            </a:r>
            <a:endParaRPr lang="en-IE" sz="2000" dirty="0">
              <a:solidFill>
                <a:srgbClr val="000000"/>
              </a:solidFill>
            </a:endParaRPr>
          </a:p>
        </p:txBody>
      </p:sp>
      <p:sp>
        <p:nvSpPr>
          <p:cNvPr id="4" name="Text Placeholder 3">
            <a:extLst>
              <a:ext uri="{FF2B5EF4-FFF2-40B4-BE49-F238E27FC236}">
                <a16:creationId xmlns:a16="http://schemas.microsoft.com/office/drawing/2014/main" id="{E2CBBA50-A487-8BC1-166F-ECBAA18009AC}"/>
              </a:ext>
            </a:extLst>
          </p:cNvPr>
          <p:cNvSpPr>
            <a:spLocks noGrp="1"/>
          </p:cNvSpPr>
          <p:nvPr>
            <p:ph type="body" sz="quarter" idx="29"/>
          </p:nvPr>
        </p:nvSpPr>
        <p:spPr>
          <a:xfrm>
            <a:off x="2536166" y="3727193"/>
            <a:ext cx="2410925" cy="2033136"/>
          </a:xfrm>
        </p:spPr>
        <p:txBody>
          <a:bodyPr>
            <a:noAutofit/>
          </a:bodyPr>
          <a:lstStyle/>
          <a:p>
            <a:pPr rtl="0"/>
            <a:r>
              <a:rPr lang="en-US" sz="2000" b="1" dirty="0" err="1">
                <a:solidFill>
                  <a:srgbClr val="000000"/>
                </a:solidFill>
              </a:rPr>
              <a:t>Definir</a:t>
            </a:r>
            <a:r>
              <a:rPr lang="en-US" sz="2000" b="1" dirty="0">
                <a:solidFill>
                  <a:srgbClr val="000000"/>
                </a:solidFill>
              </a:rPr>
              <a:t> o </a:t>
            </a:r>
            <a:r>
              <a:rPr lang="en-US" sz="2000" b="1" dirty="0" err="1">
                <a:solidFill>
                  <a:srgbClr val="000000"/>
                </a:solidFill>
              </a:rPr>
              <a:t>modelo</a:t>
            </a:r>
            <a:r>
              <a:rPr lang="en-US" sz="2000" b="1" dirty="0">
                <a:solidFill>
                  <a:srgbClr val="000000"/>
                </a:solidFill>
              </a:rPr>
              <a:t> de negócios</a:t>
            </a:r>
            <a:r>
              <a:rPr lang="en-US" sz="2000" dirty="0">
                <a:solidFill>
                  <a:srgbClr val="000000"/>
                </a:solidFill>
              </a:rPr>
              <a:t>: Um modelo de negócios descreve o motor </a:t>
            </a:r>
            <a:r>
              <a:rPr lang="en-US" sz="2000" dirty="0" err="1">
                <a:solidFill>
                  <a:srgbClr val="000000"/>
                </a:solidFill>
              </a:rPr>
              <a:t>económico</a:t>
            </a:r>
            <a:r>
              <a:rPr lang="en-US" sz="2000" dirty="0">
                <a:solidFill>
                  <a:srgbClr val="000000"/>
                </a:solidFill>
              </a:rPr>
              <a:t> que </a:t>
            </a:r>
            <a:r>
              <a:rPr lang="en-US" sz="2000" dirty="0" err="1">
                <a:solidFill>
                  <a:srgbClr val="000000"/>
                </a:solidFill>
              </a:rPr>
              <a:t>impulsiona</a:t>
            </a:r>
            <a:r>
              <a:rPr lang="en-US" sz="2000" dirty="0">
                <a:solidFill>
                  <a:srgbClr val="000000"/>
                </a:solidFill>
              </a:rPr>
              <a:t> o </a:t>
            </a:r>
            <a:r>
              <a:rPr lang="en-US" sz="2000" dirty="0" err="1">
                <a:solidFill>
                  <a:srgbClr val="000000"/>
                </a:solidFill>
              </a:rPr>
              <a:t>negócio</a:t>
            </a:r>
            <a:r>
              <a:rPr lang="en-US" sz="2000" dirty="0">
                <a:solidFill>
                  <a:srgbClr val="000000"/>
                </a:solidFill>
              </a:rPr>
              <a:t> em </a:t>
            </a:r>
            <a:r>
              <a:rPr lang="en-US" sz="2000" dirty="0" err="1">
                <a:solidFill>
                  <a:srgbClr val="000000"/>
                </a:solidFill>
              </a:rPr>
              <a:t>questão</a:t>
            </a:r>
            <a:r>
              <a:rPr lang="en-US" sz="2000" dirty="0">
                <a:solidFill>
                  <a:srgbClr val="000000"/>
                </a:solidFill>
              </a:rPr>
              <a:t>.</a:t>
            </a:r>
            <a:endParaRPr lang="en-IE" sz="2000" dirty="0">
              <a:solidFill>
                <a:srgbClr val="000000"/>
              </a:solidFill>
            </a:endParaRPr>
          </a:p>
        </p:txBody>
      </p:sp>
      <p:sp>
        <p:nvSpPr>
          <p:cNvPr id="5" name="Text Placeholder 4">
            <a:extLst>
              <a:ext uri="{FF2B5EF4-FFF2-40B4-BE49-F238E27FC236}">
                <a16:creationId xmlns:a16="http://schemas.microsoft.com/office/drawing/2014/main" id="{51DF95A4-B95E-BF0A-FFE8-756DF2946299}"/>
              </a:ext>
            </a:extLst>
          </p:cNvPr>
          <p:cNvSpPr>
            <a:spLocks noGrp="1"/>
          </p:cNvSpPr>
          <p:nvPr>
            <p:ph type="body" sz="quarter" idx="30"/>
          </p:nvPr>
        </p:nvSpPr>
        <p:spPr>
          <a:xfrm>
            <a:off x="5107730" y="3696733"/>
            <a:ext cx="2133791" cy="2033136"/>
          </a:xfrm>
        </p:spPr>
        <p:txBody>
          <a:bodyPr>
            <a:normAutofit fontScale="92500" lnSpcReduction="20000"/>
          </a:bodyPr>
          <a:lstStyle/>
          <a:p>
            <a:pPr rtl="0">
              <a:lnSpc>
                <a:spcPct val="100000"/>
              </a:lnSpc>
            </a:pPr>
            <a:r>
              <a:rPr lang="en-US" sz="2000" b="1" dirty="0" err="1">
                <a:solidFill>
                  <a:srgbClr val="000000"/>
                </a:solidFill>
              </a:rPr>
              <a:t>Preparar</a:t>
            </a:r>
            <a:r>
              <a:rPr lang="en-US" sz="2000" dirty="0">
                <a:solidFill>
                  <a:srgbClr val="000000"/>
                </a:solidFill>
              </a:rPr>
              <a:t>: obter informações sobre o desempenho, o mercado e os </a:t>
            </a:r>
            <a:r>
              <a:rPr lang="en-US" sz="2000" dirty="0" err="1">
                <a:solidFill>
                  <a:srgbClr val="000000"/>
                </a:solidFill>
              </a:rPr>
              <a:t>concorrentes</a:t>
            </a:r>
            <a:r>
              <a:rPr lang="en-US" sz="2000" dirty="0">
                <a:solidFill>
                  <a:srgbClr val="000000"/>
                </a:solidFill>
              </a:rPr>
              <a:t> da </a:t>
            </a:r>
            <a:r>
              <a:rPr lang="en-US" sz="2000" dirty="0" err="1">
                <a:solidFill>
                  <a:srgbClr val="000000"/>
                </a:solidFill>
              </a:rPr>
              <a:t>empresa</a:t>
            </a:r>
            <a:r>
              <a:rPr lang="en-US" sz="2000" dirty="0">
                <a:solidFill>
                  <a:srgbClr val="000000"/>
                </a:solidFill>
              </a:rPr>
              <a:t> de </a:t>
            </a:r>
            <a:r>
              <a:rPr lang="en-US" sz="2000" dirty="0" err="1">
                <a:solidFill>
                  <a:srgbClr val="000000"/>
                </a:solidFill>
              </a:rPr>
              <a:t>alimentos</a:t>
            </a:r>
            <a:r>
              <a:rPr lang="en-US" sz="2000" dirty="0">
                <a:solidFill>
                  <a:srgbClr val="000000"/>
                </a:solidFill>
              </a:rPr>
              <a:t> </a:t>
            </a:r>
            <a:r>
              <a:rPr lang="en-US" sz="2000" dirty="0" err="1">
                <a:solidFill>
                  <a:srgbClr val="000000"/>
                </a:solidFill>
              </a:rPr>
              <a:t>éticos</a:t>
            </a:r>
            <a:r>
              <a:rPr lang="en-US" sz="2000" dirty="0">
                <a:solidFill>
                  <a:srgbClr val="000000"/>
                </a:solidFill>
              </a:rPr>
              <a:t> que se </a:t>
            </a:r>
            <a:r>
              <a:rPr lang="en-US" sz="2000" dirty="0" err="1">
                <a:solidFill>
                  <a:srgbClr val="000000"/>
                </a:solidFill>
              </a:rPr>
              <a:t>quer</a:t>
            </a:r>
            <a:r>
              <a:rPr lang="en-US" sz="2000" dirty="0">
                <a:solidFill>
                  <a:srgbClr val="000000"/>
                </a:solidFill>
              </a:rPr>
              <a:t> </a:t>
            </a:r>
            <a:r>
              <a:rPr lang="en-US" sz="2000" dirty="0" err="1">
                <a:solidFill>
                  <a:srgbClr val="000000"/>
                </a:solidFill>
              </a:rPr>
              <a:t>criar</a:t>
            </a:r>
            <a:endParaRPr lang="en-IE" sz="2000" dirty="0">
              <a:solidFill>
                <a:srgbClr val="000000"/>
              </a:solidFill>
            </a:endParaRPr>
          </a:p>
        </p:txBody>
      </p:sp>
      <p:sp>
        <p:nvSpPr>
          <p:cNvPr id="6" name="Text Placeholder 5">
            <a:extLst>
              <a:ext uri="{FF2B5EF4-FFF2-40B4-BE49-F238E27FC236}">
                <a16:creationId xmlns:a16="http://schemas.microsoft.com/office/drawing/2014/main" id="{9F596E50-C4BA-FB56-7BCD-DF463649D35E}"/>
              </a:ext>
            </a:extLst>
          </p:cNvPr>
          <p:cNvSpPr>
            <a:spLocks noGrp="1"/>
          </p:cNvSpPr>
          <p:nvPr>
            <p:ph type="body" sz="quarter" idx="31"/>
          </p:nvPr>
        </p:nvSpPr>
        <p:spPr>
          <a:xfrm>
            <a:off x="7453131" y="3732491"/>
            <a:ext cx="2260121" cy="2033136"/>
          </a:xfrm>
        </p:spPr>
        <p:txBody>
          <a:bodyPr>
            <a:normAutofit fontScale="92500" lnSpcReduction="10000"/>
          </a:bodyPr>
          <a:lstStyle/>
          <a:p>
            <a:pPr rtl="0">
              <a:lnSpc>
                <a:spcPct val="100000"/>
              </a:lnSpc>
            </a:pPr>
            <a:r>
              <a:rPr lang="en-US" sz="2000" b="1" dirty="0">
                <a:solidFill>
                  <a:srgbClr val="000000"/>
                </a:solidFill>
              </a:rPr>
              <a:t>Executar um Processo de </a:t>
            </a:r>
            <a:r>
              <a:rPr lang="en-US" sz="2000" b="1" dirty="0" err="1">
                <a:solidFill>
                  <a:srgbClr val="000000"/>
                </a:solidFill>
              </a:rPr>
              <a:t>Planeamento</a:t>
            </a:r>
            <a:r>
              <a:rPr lang="en-US" sz="2000" b="1" dirty="0">
                <a:solidFill>
                  <a:srgbClr val="000000"/>
                </a:solidFill>
              </a:rPr>
              <a:t> Estratégico Eficaz</a:t>
            </a:r>
            <a:r>
              <a:rPr lang="en-US" sz="2000" dirty="0">
                <a:solidFill>
                  <a:srgbClr val="000000"/>
                </a:solidFill>
              </a:rPr>
              <a:t>: Este </a:t>
            </a:r>
            <a:r>
              <a:rPr lang="en-US" sz="2000" dirty="0" err="1">
                <a:solidFill>
                  <a:srgbClr val="000000"/>
                </a:solidFill>
              </a:rPr>
              <a:t>processo</a:t>
            </a:r>
            <a:r>
              <a:rPr lang="en-US" sz="2000" dirty="0">
                <a:solidFill>
                  <a:srgbClr val="000000"/>
                </a:solidFill>
              </a:rPr>
              <a:t> </a:t>
            </a:r>
            <a:r>
              <a:rPr lang="en-US" sz="2000" dirty="0" err="1">
                <a:solidFill>
                  <a:srgbClr val="000000"/>
                </a:solidFill>
              </a:rPr>
              <a:t>deve</a:t>
            </a:r>
            <a:r>
              <a:rPr lang="en-US" sz="2000" dirty="0">
                <a:solidFill>
                  <a:srgbClr val="000000"/>
                </a:solidFill>
              </a:rPr>
              <a:t> </a:t>
            </a:r>
            <a:r>
              <a:rPr lang="en-US" sz="2000" dirty="0" err="1">
                <a:solidFill>
                  <a:srgbClr val="000000"/>
                </a:solidFill>
              </a:rPr>
              <a:t>ser</a:t>
            </a:r>
            <a:r>
              <a:rPr lang="en-US" sz="2000" dirty="0">
                <a:solidFill>
                  <a:srgbClr val="000000"/>
                </a:solidFill>
              </a:rPr>
              <a:t> bem pensado e </a:t>
            </a:r>
            <a:r>
              <a:rPr lang="en-US" sz="2000" dirty="0" err="1">
                <a:solidFill>
                  <a:srgbClr val="000000"/>
                </a:solidFill>
              </a:rPr>
              <a:t>bem</a:t>
            </a:r>
            <a:r>
              <a:rPr lang="en-US" sz="2000" dirty="0">
                <a:solidFill>
                  <a:srgbClr val="000000"/>
                </a:solidFill>
              </a:rPr>
              <a:t> </a:t>
            </a:r>
            <a:r>
              <a:rPr lang="en-US" sz="2000" dirty="0" err="1">
                <a:solidFill>
                  <a:srgbClr val="000000"/>
                </a:solidFill>
              </a:rPr>
              <a:t>planeado</a:t>
            </a:r>
            <a:endParaRPr lang="en-IE" sz="2000" dirty="0">
              <a:solidFill>
                <a:srgbClr val="000000"/>
              </a:solidFill>
            </a:endParaRPr>
          </a:p>
        </p:txBody>
      </p:sp>
      <p:sp>
        <p:nvSpPr>
          <p:cNvPr id="7" name="Text Placeholder 6">
            <a:extLst>
              <a:ext uri="{FF2B5EF4-FFF2-40B4-BE49-F238E27FC236}">
                <a16:creationId xmlns:a16="http://schemas.microsoft.com/office/drawing/2014/main" id="{47CBA993-E884-C849-F494-FFB3D25049F5}"/>
              </a:ext>
            </a:extLst>
          </p:cNvPr>
          <p:cNvSpPr>
            <a:spLocks noGrp="1"/>
          </p:cNvSpPr>
          <p:nvPr>
            <p:ph type="body" sz="quarter" idx="32"/>
          </p:nvPr>
        </p:nvSpPr>
        <p:spPr>
          <a:xfrm>
            <a:off x="9895972" y="3721989"/>
            <a:ext cx="2133790" cy="2033136"/>
          </a:xfrm>
        </p:spPr>
        <p:txBody>
          <a:bodyPr>
            <a:normAutofit fontScale="92500" lnSpcReduction="20000"/>
          </a:bodyPr>
          <a:lstStyle/>
          <a:p>
            <a:pPr rtl="0">
              <a:lnSpc>
                <a:spcPct val="100000"/>
              </a:lnSpc>
            </a:pPr>
            <a:r>
              <a:rPr lang="en-US" sz="2000" dirty="0" err="1">
                <a:solidFill>
                  <a:srgbClr val="000000"/>
                </a:solidFill>
              </a:rPr>
              <a:t>Concentrar</a:t>
            </a:r>
            <a:r>
              <a:rPr lang="en-US" sz="2000" dirty="0">
                <a:solidFill>
                  <a:srgbClr val="000000"/>
                </a:solidFill>
              </a:rPr>
              <a:t>-se nas “BIG Rocks” e </a:t>
            </a:r>
            <a:r>
              <a:rPr lang="en-US" sz="2000" b="1" dirty="0" err="1">
                <a:solidFill>
                  <a:srgbClr val="000000"/>
                </a:solidFill>
              </a:rPr>
              <a:t>criar</a:t>
            </a:r>
            <a:r>
              <a:rPr lang="en-US" sz="2000" b="1" dirty="0">
                <a:solidFill>
                  <a:srgbClr val="000000"/>
                </a:solidFill>
              </a:rPr>
              <a:t> um plano de </a:t>
            </a:r>
            <a:r>
              <a:rPr lang="en-US" sz="2000" b="1" dirty="0" err="1">
                <a:solidFill>
                  <a:srgbClr val="000000"/>
                </a:solidFill>
              </a:rPr>
              <a:t>uma</a:t>
            </a:r>
            <a:r>
              <a:rPr lang="en-US" sz="2000" b="1" dirty="0">
                <a:solidFill>
                  <a:srgbClr val="000000"/>
                </a:solidFill>
              </a:rPr>
              <a:t> </a:t>
            </a:r>
            <a:r>
              <a:rPr lang="en-US" sz="2000" b="1" dirty="0" err="1">
                <a:solidFill>
                  <a:srgbClr val="000000"/>
                </a:solidFill>
              </a:rPr>
              <a:t>página</a:t>
            </a:r>
            <a:r>
              <a:rPr lang="en-US" sz="2000" b="1" dirty="0">
                <a:solidFill>
                  <a:srgbClr val="000000"/>
                </a:solidFill>
              </a:rPr>
              <a:t> </a:t>
            </a:r>
            <a:r>
              <a:rPr lang="en-US" sz="2000" b="1" dirty="0" err="1">
                <a:solidFill>
                  <a:srgbClr val="000000"/>
                </a:solidFill>
              </a:rPr>
              <a:t>ou</a:t>
            </a:r>
            <a:r>
              <a:rPr lang="en-US" sz="2000" b="1" dirty="0">
                <a:solidFill>
                  <a:srgbClr val="000000"/>
                </a:solidFill>
              </a:rPr>
              <a:t> um Canvas</a:t>
            </a:r>
            <a:r>
              <a:rPr lang="en-US" sz="2000" dirty="0">
                <a:solidFill>
                  <a:srgbClr val="000000"/>
                </a:solidFill>
              </a:rPr>
              <a:t>…</a:t>
            </a:r>
            <a:r>
              <a:rPr lang="en-US" sz="2000" dirty="0" err="1">
                <a:solidFill>
                  <a:srgbClr val="000000"/>
                </a:solidFill>
              </a:rPr>
              <a:t>Analisar</a:t>
            </a:r>
            <a:r>
              <a:rPr lang="en-US" sz="2000" dirty="0">
                <a:solidFill>
                  <a:srgbClr val="000000"/>
                </a:solidFill>
              </a:rPr>
              <a:t> e </a:t>
            </a:r>
            <a:r>
              <a:rPr lang="en-US" sz="2000" dirty="0" err="1">
                <a:solidFill>
                  <a:srgbClr val="000000"/>
                </a:solidFill>
              </a:rPr>
              <a:t>rever</a:t>
            </a:r>
            <a:r>
              <a:rPr lang="en-US" sz="2000" dirty="0">
                <a:solidFill>
                  <a:srgbClr val="000000"/>
                </a:solidFill>
              </a:rPr>
              <a:t> </a:t>
            </a:r>
            <a:r>
              <a:rPr lang="en-US" sz="2000" dirty="0" err="1">
                <a:solidFill>
                  <a:srgbClr val="000000"/>
                </a:solidFill>
              </a:rPr>
              <a:t>continuamente</a:t>
            </a:r>
            <a:r>
              <a:rPr lang="en-US" sz="2000" dirty="0">
                <a:solidFill>
                  <a:srgbClr val="000000"/>
                </a:solidFill>
              </a:rPr>
              <a:t> o plano</a:t>
            </a:r>
            <a:endParaRPr lang="en-IE" sz="2000" dirty="0">
              <a:solidFill>
                <a:srgbClr val="000000"/>
              </a:solidFill>
            </a:endParaRPr>
          </a:p>
        </p:txBody>
      </p:sp>
      <p:grpSp>
        <p:nvGrpSpPr>
          <p:cNvPr id="13" name="Group 12">
            <a:extLst>
              <a:ext uri="{FF2B5EF4-FFF2-40B4-BE49-F238E27FC236}">
                <a16:creationId xmlns:a16="http://schemas.microsoft.com/office/drawing/2014/main" id="{78D34F4B-3E16-C1C8-4522-F0B28B367D70}"/>
              </a:ext>
            </a:extLst>
          </p:cNvPr>
          <p:cNvGrpSpPr/>
          <p:nvPr/>
        </p:nvGrpSpPr>
        <p:grpSpPr>
          <a:xfrm>
            <a:off x="3076478" y="1775201"/>
            <a:ext cx="1347028" cy="1313666"/>
            <a:chOff x="978879" y="2999701"/>
            <a:chExt cx="2461200" cy="2460124"/>
          </a:xfrm>
        </p:grpSpPr>
        <p:grpSp>
          <p:nvGrpSpPr>
            <p:cNvPr id="14" name="Graphic 2">
              <a:extLst>
                <a:ext uri="{FF2B5EF4-FFF2-40B4-BE49-F238E27FC236}">
                  <a16:creationId xmlns:a16="http://schemas.microsoft.com/office/drawing/2014/main" id="{FED95E0A-0A8E-D084-D3E7-0BE6824C6D51}"/>
                </a:ext>
              </a:extLst>
            </p:cNvPr>
            <p:cNvGrpSpPr/>
            <p:nvPr/>
          </p:nvGrpSpPr>
          <p:grpSpPr>
            <a:xfrm>
              <a:off x="978879" y="2999701"/>
              <a:ext cx="2461200" cy="2460124"/>
              <a:chOff x="690225" y="4499263"/>
              <a:chExt cx="1499146" cy="1498490"/>
            </a:xfrm>
            <a:solidFill>
              <a:schemeClr val="bg1">
                <a:alpha val="27098"/>
              </a:schemeClr>
            </a:solidFill>
          </p:grpSpPr>
          <p:sp>
            <p:nvSpPr>
              <p:cNvPr id="18" name="Freeform 127">
                <a:extLst>
                  <a:ext uri="{FF2B5EF4-FFF2-40B4-BE49-F238E27FC236}">
                    <a16:creationId xmlns:a16="http://schemas.microsoft.com/office/drawing/2014/main" id="{7301D429-916E-C20F-E769-63F72456832D}"/>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9" name="Freeform 128">
                <a:extLst>
                  <a:ext uri="{FF2B5EF4-FFF2-40B4-BE49-F238E27FC236}">
                    <a16:creationId xmlns:a16="http://schemas.microsoft.com/office/drawing/2014/main" id="{8AB8647F-90AD-9E1B-2523-E1B274649190}"/>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5" name="Freeform 124">
              <a:extLst>
                <a:ext uri="{FF2B5EF4-FFF2-40B4-BE49-F238E27FC236}">
                  <a16:creationId xmlns:a16="http://schemas.microsoft.com/office/drawing/2014/main" id="{C8F6B012-4585-279E-29F2-F2F631A3752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6" name="Freeform 125">
              <a:extLst>
                <a:ext uri="{FF2B5EF4-FFF2-40B4-BE49-F238E27FC236}">
                  <a16:creationId xmlns:a16="http://schemas.microsoft.com/office/drawing/2014/main" id="{8E434B46-AC11-C88E-FEBE-82634609C767}"/>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7" name="Freeform 126">
              <a:extLst>
                <a:ext uri="{FF2B5EF4-FFF2-40B4-BE49-F238E27FC236}">
                  <a16:creationId xmlns:a16="http://schemas.microsoft.com/office/drawing/2014/main" id="{58E52250-5A74-256A-025A-873FBA102D0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0" name="Group 19">
            <a:extLst>
              <a:ext uri="{FF2B5EF4-FFF2-40B4-BE49-F238E27FC236}">
                <a16:creationId xmlns:a16="http://schemas.microsoft.com/office/drawing/2014/main" id="{49BBF027-B355-4045-C389-B4CE3F452D8C}"/>
              </a:ext>
            </a:extLst>
          </p:cNvPr>
          <p:cNvGrpSpPr/>
          <p:nvPr/>
        </p:nvGrpSpPr>
        <p:grpSpPr>
          <a:xfrm>
            <a:off x="5589704" y="1723630"/>
            <a:ext cx="1347028" cy="1313666"/>
            <a:chOff x="978879" y="2999701"/>
            <a:chExt cx="2461200" cy="2460124"/>
          </a:xfrm>
        </p:grpSpPr>
        <p:grpSp>
          <p:nvGrpSpPr>
            <p:cNvPr id="21" name="Graphic 2">
              <a:extLst>
                <a:ext uri="{FF2B5EF4-FFF2-40B4-BE49-F238E27FC236}">
                  <a16:creationId xmlns:a16="http://schemas.microsoft.com/office/drawing/2014/main" id="{B41A5DED-D1CE-F65A-864B-C5FCF19C96F1}"/>
                </a:ext>
              </a:extLst>
            </p:cNvPr>
            <p:cNvGrpSpPr/>
            <p:nvPr/>
          </p:nvGrpSpPr>
          <p:grpSpPr>
            <a:xfrm>
              <a:off x="978879" y="2999701"/>
              <a:ext cx="2461200" cy="2460124"/>
              <a:chOff x="690225" y="4499263"/>
              <a:chExt cx="1499146" cy="1498490"/>
            </a:xfrm>
            <a:solidFill>
              <a:schemeClr val="bg1">
                <a:alpha val="27098"/>
              </a:schemeClr>
            </a:solidFill>
          </p:grpSpPr>
          <p:sp>
            <p:nvSpPr>
              <p:cNvPr id="25" name="Freeform 127">
                <a:extLst>
                  <a:ext uri="{FF2B5EF4-FFF2-40B4-BE49-F238E27FC236}">
                    <a16:creationId xmlns:a16="http://schemas.microsoft.com/office/drawing/2014/main" id="{98C2C8F3-6595-2408-1D2D-953F6877C88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6" name="Freeform 128">
                <a:extLst>
                  <a:ext uri="{FF2B5EF4-FFF2-40B4-BE49-F238E27FC236}">
                    <a16:creationId xmlns:a16="http://schemas.microsoft.com/office/drawing/2014/main" id="{1BAF5AF4-7DAA-ADC7-86B7-79648B18FC2D}"/>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22" name="Freeform 124">
              <a:extLst>
                <a:ext uri="{FF2B5EF4-FFF2-40B4-BE49-F238E27FC236}">
                  <a16:creationId xmlns:a16="http://schemas.microsoft.com/office/drawing/2014/main" id="{790B01F4-FBB1-B675-81EA-A2FB6CE1F667}"/>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3" name="Freeform 125">
              <a:extLst>
                <a:ext uri="{FF2B5EF4-FFF2-40B4-BE49-F238E27FC236}">
                  <a16:creationId xmlns:a16="http://schemas.microsoft.com/office/drawing/2014/main" id="{2194A110-99D1-5513-64ED-93396D8441E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8C404537-16FF-AF86-C5CE-63A0E1C1E8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7" name="Group 26">
            <a:extLst>
              <a:ext uri="{FF2B5EF4-FFF2-40B4-BE49-F238E27FC236}">
                <a16:creationId xmlns:a16="http://schemas.microsoft.com/office/drawing/2014/main" id="{BD0CE6F8-362D-0E88-DAAF-D5B8D1C06275}"/>
              </a:ext>
            </a:extLst>
          </p:cNvPr>
          <p:cNvGrpSpPr/>
          <p:nvPr/>
        </p:nvGrpSpPr>
        <p:grpSpPr>
          <a:xfrm>
            <a:off x="571701" y="1759741"/>
            <a:ext cx="1347028" cy="1313666"/>
            <a:chOff x="978879" y="2999701"/>
            <a:chExt cx="2461200" cy="2460124"/>
          </a:xfrm>
        </p:grpSpPr>
        <p:grpSp>
          <p:nvGrpSpPr>
            <p:cNvPr id="28" name="Graphic 2">
              <a:extLst>
                <a:ext uri="{FF2B5EF4-FFF2-40B4-BE49-F238E27FC236}">
                  <a16:creationId xmlns:a16="http://schemas.microsoft.com/office/drawing/2014/main" id="{6BBF6307-AD63-FBEF-C89C-92FF34940A8A}"/>
                </a:ext>
              </a:extLst>
            </p:cNvPr>
            <p:cNvGrpSpPr/>
            <p:nvPr/>
          </p:nvGrpSpPr>
          <p:grpSpPr>
            <a:xfrm>
              <a:off x="978879" y="2999701"/>
              <a:ext cx="2461200" cy="2460124"/>
              <a:chOff x="690225" y="4499263"/>
              <a:chExt cx="1499146" cy="1498490"/>
            </a:xfrm>
            <a:solidFill>
              <a:schemeClr val="bg1">
                <a:alpha val="27098"/>
              </a:schemeClr>
            </a:solidFill>
          </p:grpSpPr>
          <p:sp>
            <p:nvSpPr>
              <p:cNvPr id="32" name="Freeform 127">
                <a:extLst>
                  <a:ext uri="{FF2B5EF4-FFF2-40B4-BE49-F238E27FC236}">
                    <a16:creationId xmlns:a16="http://schemas.microsoft.com/office/drawing/2014/main" id="{3ECE0796-5B6E-11E6-D09F-4BC43E0DB764}"/>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33" name="Freeform 128">
                <a:extLst>
                  <a:ext uri="{FF2B5EF4-FFF2-40B4-BE49-F238E27FC236}">
                    <a16:creationId xmlns:a16="http://schemas.microsoft.com/office/drawing/2014/main" id="{FBB3ED45-040C-BB6C-6BAE-5305AC8136B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29" name="Freeform 124">
              <a:extLst>
                <a:ext uri="{FF2B5EF4-FFF2-40B4-BE49-F238E27FC236}">
                  <a16:creationId xmlns:a16="http://schemas.microsoft.com/office/drawing/2014/main" id="{CFA66BC0-C497-AA25-88B3-FFDCE82A2DB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0" name="Freeform 125">
              <a:extLst>
                <a:ext uri="{FF2B5EF4-FFF2-40B4-BE49-F238E27FC236}">
                  <a16:creationId xmlns:a16="http://schemas.microsoft.com/office/drawing/2014/main" id="{5E80B97D-A082-BC4D-C07E-EA63A70DABD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1" name="Freeform 126">
              <a:extLst>
                <a:ext uri="{FF2B5EF4-FFF2-40B4-BE49-F238E27FC236}">
                  <a16:creationId xmlns:a16="http://schemas.microsoft.com/office/drawing/2014/main" id="{D0F4FEB9-95DF-99E0-63A1-B054806BEC0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34" name="Group 33">
            <a:extLst>
              <a:ext uri="{FF2B5EF4-FFF2-40B4-BE49-F238E27FC236}">
                <a16:creationId xmlns:a16="http://schemas.microsoft.com/office/drawing/2014/main" id="{6340E619-0394-41B8-2F04-EE0919CB3F12}"/>
              </a:ext>
            </a:extLst>
          </p:cNvPr>
          <p:cNvGrpSpPr/>
          <p:nvPr/>
        </p:nvGrpSpPr>
        <p:grpSpPr>
          <a:xfrm>
            <a:off x="8095147" y="1728629"/>
            <a:ext cx="1347028" cy="1313666"/>
            <a:chOff x="978879" y="2999701"/>
            <a:chExt cx="2461200" cy="2460124"/>
          </a:xfrm>
        </p:grpSpPr>
        <p:grpSp>
          <p:nvGrpSpPr>
            <p:cNvPr id="35" name="Graphic 2">
              <a:extLst>
                <a:ext uri="{FF2B5EF4-FFF2-40B4-BE49-F238E27FC236}">
                  <a16:creationId xmlns:a16="http://schemas.microsoft.com/office/drawing/2014/main" id="{AA6EBB99-9067-C519-4E74-76E15007ABA8}"/>
                </a:ext>
              </a:extLst>
            </p:cNvPr>
            <p:cNvGrpSpPr/>
            <p:nvPr/>
          </p:nvGrpSpPr>
          <p:grpSpPr>
            <a:xfrm>
              <a:off x="978879" y="2999701"/>
              <a:ext cx="2461200" cy="2460124"/>
              <a:chOff x="690225" y="4499263"/>
              <a:chExt cx="1499146" cy="1498490"/>
            </a:xfrm>
            <a:solidFill>
              <a:schemeClr val="bg1">
                <a:alpha val="27098"/>
              </a:schemeClr>
            </a:solidFill>
          </p:grpSpPr>
          <p:sp>
            <p:nvSpPr>
              <p:cNvPr id="39" name="Freeform 127">
                <a:extLst>
                  <a:ext uri="{FF2B5EF4-FFF2-40B4-BE49-F238E27FC236}">
                    <a16:creationId xmlns:a16="http://schemas.microsoft.com/office/drawing/2014/main" id="{556A5D6D-3A8D-C324-4792-A7DCD354FD0F}"/>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40" name="Freeform 128">
                <a:extLst>
                  <a:ext uri="{FF2B5EF4-FFF2-40B4-BE49-F238E27FC236}">
                    <a16:creationId xmlns:a16="http://schemas.microsoft.com/office/drawing/2014/main" id="{9CEB7EA4-3C0D-398E-E7D7-12D6CB29E70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6" name="Freeform 124">
              <a:extLst>
                <a:ext uri="{FF2B5EF4-FFF2-40B4-BE49-F238E27FC236}">
                  <a16:creationId xmlns:a16="http://schemas.microsoft.com/office/drawing/2014/main" id="{87AE9A92-202E-D6CF-E314-0F9FC0FA35BA}"/>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7" name="Freeform 125">
              <a:extLst>
                <a:ext uri="{FF2B5EF4-FFF2-40B4-BE49-F238E27FC236}">
                  <a16:creationId xmlns:a16="http://schemas.microsoft.com/office/drawing/2014/main" id="{89060316-A164-2880-7EC6-D6992688D112}"/>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8" name="Freeform 126">
              <a:extLst>
                <a:ext uri="{FF2B5EF4-FFF2-40B4-BE49-F238E27FC236}">
                  <a16:creationId xmlns:a16="http://schemas.microsoft.com/office/drawing/2014/main" id="{CE72E268-B9B6-9899-5E74-6CC9E18394B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41" name="Group 40">
            <a:extLst>
              <a:ext uri="{FF2B5EF4-FFF2-40B4-BE49-F238E27FC236}">
                <a16:creationId xmlns:a16="http://schemas.microsoft.com/office/drawing/2014/main" id="{C0093052-3578-119B-FA20-76D9D1E053C6}"/>
              </a:ext>
            </a:extLst>
          </p:cNvPr>
          <p:cNvGrpSpPr/>
          <p:nvPr/>
        </p:nvGrpSpPr>
        <p:grpSpPr>
          <a:xfrm>
            <a:off x="10600590" y="1759741"/>
            <a:ext cx="1347028" cy="1313666"/>
            <a:chOff x="978879" y="2999701"/>
            <a:chExt cx="2461200" cy="2460124"/>
          </a:xfrm>
        </p:grpSpPr>
        <p:grpSp>
          <p:nvGrpSpPr>
            <p:cNvPr id="42" name="Graphic 2">
              <a:extLst>
                <a:ext uri="{FF2B5EF4-FFF2-40B4-BE49-F238E27FC236}">
                  <a16:creationId xmlns:a16="http://schemas.microsoft.com/office/drawing/2014/main" id="{956A9A1D-552E-0B18-11FA-D76885A275DA}"/>
                </a:ext>
              </a:extLst>
            </p:cNvPr>
            <p:cNvGrpSpPr/>
            <p:nvPr/>
          </p:nvGrpSpPr>
          <p:grpSpPr>
            <a:xfrm>
              <a:off x="978879" y="2999701"/>
              <a:ext cx="2461200" cy="2460124"/>
              <a:chOff x="690225" y="4499263"/>
              <a:chExt cx="1499146" cy="1498490"/>
            </a:xfrm>
            <a:solidFill>
              <a:schemeClr val="bg1">
                <a:alpha val="27098"/>
              </a:schemeClr>
            </a:solidFill>
          </p:grpSpPr>
          <p:sp>
            <p:nvSpPr>
              <p:cNvPr id="46" name="Freeform 127">
                <a:extLst>
                  <a:ext uri="{FF2B5EF4-FFF2-40B4-BE49-F238E27FC236}">
                    <a16:creationId xmlns:a16="http://schemas.microsoft.com/office/drawing/2014/main" id="{73131928-CCC5-85F8-5923-E5BC0258DCE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47" name="Freeform 128">
                <a:extLst>
                  <a:ext uri="{FF2B5EF4-FFF2-40B4-BE49-F238E27FC236}">
                    <a16:creationId xmlns:a16="http://schemas.microsoft.com/office/drawing/2014/main" id="{AB7F83D0-B249-3224-362A-C607DE19F45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43" name="Freeform 124">
              <a:extLst>
                <a:ext uri="{FF2B5EF4-FFF2-40B4-BE49-F238E27FC236}">
                  <a16:creationId xmlns:a16="http://schemas.microsoft.com/office/drawing/2014/main" id="{CD7D2836-9340-E87B-ADD8-A3733BB2ED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44" name="Freeform 125">
              <a:extLst>
                <a:ext uri="{FF2B5EF4-FFF2-40B4-BE49-F238E27FC236}">
                  <a16:creationId xmlns:a16="http://schemas.microsoft.com/office/drawing/2014/main" id="{60DF5114-173C-6F52-0310-7E0C9897D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45" name="Freeform 126">
              <a:extLst>
                <a:ext uri="{FF2B5EF4-FFF2-40B4-BE49-F238E27FC236}">
                  <a16:creationId xmlns:a16="http://schemas.microsoft.com/office/drawing/2014/main" id="{BB3EC33B-7070-6FBB-4DC0-1347FA90D9A7}"/>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
        <p:nvSpPr>
          <p:cNvPr id="48" name="TextBox 47">
            <a:extLst>
              <a:ext uri="{FF2B5EF4-FFF2-40B4-BE49-F238E27FC236}">
                <a16:creationId xmlns:a16="http://schemas.microsoft.com/office/drawing/2014/main" id="{75F5EF7B-6D61-2894-97B5-D24340A6E9C2}"/>
              </a:ext>
            </a:extLst>
          </p:cNvPr>
          <p:cNvSpPr txBox="1"/>
          <p:nvPr/>
        </p:nvSpPr>
        <p:spPr>
          <a:xfrm>
            <a:off x="9106090" y="6375721"/>
            <a:ext cx="2833160" cy="261610"/>
          </a:xfrm>
          <a:prstGeom prst="rect">
            <a:avLst/>
          </a:prstGeom>
          <a:noFill/>
        </p:spPr>
        <p:txBody>
          <a:bodyPr wrap="square" rtlCol="0">
            <a:spAutoFit/>
          </a:bodyPr>
          <a:lstStyle/>
          <a:p>
            <a:pPr algn="l" rtl="0"/>
            <a:r>
              <a:rPr lang="en-IE" sz="1100" dirty="0">
                <a:solidFill>
                  <a:srgbClr val="000000"/>
                </a:solidFill>
              </a:rPr>
              <a:t>Alimentos para Pessoas – Planeta – </a:t>
            </a:r>
            <a:r>
              <a:rPr lang="en-IE" sz="1100" dirty="0" err="1">
                <a:solidFill>
                  <a:srgbClr val="000000"/>
                </a:solidFill>
              </a:rPr>
              <a:t>Proveito</a:t>
            </a:r>
            <a:endParaRPr lang="en-IE" sz="1100" dirty="0">
              <a:solidFill>
                <a:srgbClr val="000000"/>
              </a:solidFill>
            </a:endParaRPr>
          </a:p>
        </p:txBody>
      </p:sp>
      <p:pic>
        <p:nvPicPr>
          <p:cNvPr id="49" name="Picture 48">
            <a:extLst>
              <a:ext uri="{FF2B5EF4-FFF2-40B4-BE49-F238E27FC236}">
                <a16:creationId xmlns:a16="http://schemas.microsoft.com/office/drawing/2014/main" id="{B9530831-346D-BB60-E6BF-DECE0C3A8238}"/>
              </a:ext>
            </a:extLst>
          </p:cNvPr>
          <p:cNvPicPr>
            <a:picLocks noChangeAspect="1"/>
          </p:cNvPicPr>
          <p:nvPr/>
        </p:nvPicPr>
        <p:blipFill>
          <a:blip r:embed="rId2"/>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83873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pPr algn="l" rtl="0"/>
            <a:r>
              <a:rPr lang="en-US" dirty="0"/>
              <a:t>A </a:t>
            </a:r>
            <a:r>
              <a:rPr lang="en-US" dirty="0" err="1"/>
              <a:t>criatividade</a:t>
            </a:r>
            <a:r>
              <a:rPr lang="en-US" dirty="0"/>
              <a:t> e </a:t>
            </a:r>
            <a:r>
              <a:rPr lang="en-US" dirty="0" err="1"/>
              <a:t>como</a:t>
            </a:r>
            <a:r>
              <a:rPr lang="en-US" dirty="0"/>
              <a:t> </a:t>
            </a:r>
            <a:r>
              <a:rPr lang="en-US" dirty="0" err="1"/>
              <a:t>valorizar</a:t>
            </a:r>
            <a:r>
              <a:rPr lang="en-US" dirty="0"/>
              <a:t> uma ideia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pPr algn="l" rtl="0"/>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B5D317-DE30-934D-C4AF-DEE6570A59FB}"/>
              </a:ext>
            </a:extLst>
          </p:cNvPr>
          <p:cNvSpPr>
            <a:spLocks noGrp="1"/>
          </p:cNvSpPr>
          <p:nvPr>
            <p:ph type="body" sz="quarter" idx="18"/>
          </p:nvPr>
        </p:nvSpPr>
        <p:spPr>
          <a:xfrm>
            <a:off x="960351" y="1958509"/>
            <a:ext cx="4867011" cy="3025975"/>
          </a:xfrm>
        </p:spPr>
        <p:txBody>
          <a:bodyPr/>
          <a:lstStyle/>
          <a:p>
            <a:pPr algn="just" rtl="0"/>
            <a:r>
              <a:rPr lang="en-IE" dirty="0" err="1"/>
              <a:t>Após</a:t>
            </a:r>
            <a:r>
              <a:rPr lang="en-IE" dirty="0"/>
              <a:t> </a:t>
            </a:r>
            <a:r>
              <a:rPr lang="en-IE" dirty="0" err="1"/>
              <a:t>ter</a:t>
            </a:r>
            <a:r>
              <a:rPr lang="en-IE" dirty="0"/>
              <a:t> </a:t>
            </a:r>
            <a:r>
              <a:rPr lang="en-IE" dirty="0" err="1"/>
              <a:t>identificado</a:t>
            </a:r>
            <a:r>
              <a:rPr lang="en-IE" dirty="0"/>
              <a:t> a </a:t>
            </a:r>
            <a:r>
              <a:rPr lang="en-IE" dirty="0" err="1"/>
              <a:t>missão</a:t>
            </a:r>
            <a:r>
              <a:rPr lang="en-IE" dirty="0"/>
              <a:t> e </a:t>
            </a:r>
            <a:r>
              <a:rPr lang="en-IE" dirty="0" err="1"/>
              <a:t>valorizado</a:t>
            </a:r>
            <a:r>
              <a:rPr lang="en-IE" dirty="0"/>
              <a:t> a ideia, agora </a:t>
            </a:r>
            <a:r>
              <a:rPr lang="en-IE" dirty="0" err="1"/>
              <a:t>tem</a:t>
            </a:r>
            <a:r>
              <a:rPr lang="en-IE" dirty="0"/>
              <a:t>-se que </a:t>
            </a:r>
            <a:r>
              <a:rPr lang="en-IE" dirty="0" err="1"/>
              <a:t>definir</a:t>
            </a:r>
            <a:r>
              <a:rPr lang="en-IE" dirty="0"/>
              <a:t> o MODELO DE NEGÓCIO.</a:t>
            </a:r>
          </a:p>
          <a:p>
            <a:pPr algn="just" rtl="0"/>
            <a:r>
              <a:rPr lang="en-IE" dirty="0" err="1"/>
              <a:t>Trata</a:t>
            </a:r>
            <a:r>
              <a:rPr lang="en-IE" dirty="0"/>
              <a:t>-se de </a:t>
            </a:r>
            <a:r>
              <a:rPr lang="en-IE" dirty="0" err="1"/>
              <a:t>uma</a:t>
            </a:r>
            <a:r>
              <a:rPr lang="en-IE" dirty="0"/>
              <a:t> </a:t>
            </a:r>
            <a:r>
              <a:rPr lang="en-IE" dirty="0" err="1"/>
              <a:t>ferramenta</a:t>
            </a:r>
            <a:r>
              <a:rPr lang="en-IE" dirty="0"/>
              <a:t> que </a:t>
            </a:r>
            <a:r>
              <a:rPr lang="en-IE" dirty="0" err="1"/>
              <a:t>consiste</a:t>
            </a:r>
            <a:r>
              <a:rPr lang="en-IE" dirty="0"/>
              <a:t> </a:t>
            </a:r>
            <a:r>
              <a:rPr lang="en-IE" dirty="0" err="1"/>
              <a:t>num</a:t>
            </a:r>
            <a:r>
              <a:rPr lang="en-IE" dirty="0"/>
              <a:t> </a:t>
            </a:r>
            <a:r>
              <a:rPr lang="en-IE" b="1" dirty="0"/>
              <a:t>Plano </a:t>
            </a:r>
            <a:r>
              <a:rPr lang="en-IE" dirty="0"/>
              <a:t>que </a:t>
            </a:r>
            <a:r>
              <a:rPr lang="en-IE" dirty="0" err="1"/>
              <a:t>permite</a:t>
            </a:r>
            <a:r>
              <a:rPr lang="en-IE" dirty="0"/>
              <a:t> </a:t>
            </a:r>
            <a:r>
              <a:rPr lang="en-IE" b="1" dirty="0" err="1"/>
              <a:t>organizar</a:t>
            </a:r>
            <a:r>
              <a:rPr lang="en-IE" b="1" dirty="0"/>
              <a:t> </a:t>
            </a:r>
            <a:r>
              <a:rPr lang="en-IE" dirty="0" err="1"/>
              <a:t>os</a:t>
            </a:r>
            <a:r>
              <a:rPr lang="en-IE" dirty="0"/>
              <a:t> vários recursos e </a:t>
            </a:r>
            <a:r>
              <a:rPr lang="en-IE" dirty="0" err="1"/>
              <a:t>os</a:t>
            </a:r>
            <a:r>
              <a:rPr lang="en-IE" dirty="0"/>
              <a:t> </a:t>
            </a:r>
            <a:r>
              <a:rPr lang="en-IE" dirty="0" err="1"/>
              <a:t>elementos-chave</a:t>
            </a:r>
            <a:r>
              <a:rPr lang="en-IE" dirty="0"/>
              <a:t> de um negócio.</a:t>
            </a:r>
          </a:p>
        </p:txBody>
      </p:sp>
      <p:sp>
        <p:nvSpPr>
          <p:cNvPr id="3" name="Text Placeholder 2">
            <a:extLst>
              <a:ext uri="{FF2B5EF4-FFF2-40B4-BE49-F238E27FC236}">
                <a16:creationId xmlns:a16="http://schemas.microsoft.com/office/drawing/2014/main" id="{A93F0FED-1119-C4E2-78BA-DE1A9E3BD216}"/>
              </a:ext>
            </a:extLst>
          </p:cNvPr>
          <p:cNvSpPr>
            <a:spLocks noGrp="1"/>
          </p:cNvSpPr>
          <p:nvPr>
            <p:ph type="body" sz="quarter" idx="16"/>
          </p:nvPr>
        </p:nvSpPr>
        <p:spPr>
          <a:xfrm>
            <a:off x="898358" y="890242"/>
            <a:ext cx="5427286" cy="992652"/>
          </a:xfrm>
        </p:spPr>
        <p:txBody>
          <a:bodyPr/>
          <a:lstStyle/>
          <a:p>
            <a:pPr algn="l" rtl="0"/>
            <a:r>
              <a:rPr lang="en-IE" b="1" dirty="0"/>
              <a:t>Um Modelo de </a:t>
            </a:r>
            <a:r>
              <a:rPr lang="en-IE" b="1" dirty="0" err="1"/>
              <a:t>Negócio</a:t>
            </a:r>
            <a:r>
              <a:rPr lang="en-IE" b="1" dirty="0"/>
              <a:t>…</a:t>
            </a:r>
          </a:p>
        </p:txBody>
      </p:sp>
      <p:pic>
        <p:nvPicPr>
          <p:cNvPr id="6" name="Picture Placeholder 5">
            <a:extLst>
              <a:ext uri="{FF2B5EF4-FFF2-40B4-BE49-F238E27FC236}">
                <a16:creationId xmlns:a16="http://schemas.microsoft.com/office/drawing/2014/main" id="{2A75BF47-14A1-84B0-9A20-B644D2D7EC4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pic>
        <p:nvPicPr>
          <p:cNvPr id="7" name="Picture 6">
            <a:extLst>
              <a:ext uri="{FF2B5EF4-FFF2-40B4-BE49-F238E27FC236}">
                <a16:creationId xmlns:a16="http://schemas.microsoft.com/office/drawing/2014/main" id="{D4E81D0D-7252-70F2-1AFC-F8A9A955F32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36242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E4E822-700A-EC59-E0EC-AD3125CB02E0}"/>
              </a:ext>
            </a:extLst>
          </p:cNvPr>
          <p:cNvSpPr>
            <a:spLocks noGrp="1"/>
          </p:cNvSpPr>
          <p:nvPr>
            <p:ph type="body" sz="quarter" idx="18"/>
          </p:nvPr>
        </p:nvSpPr>
        <p:spPr>
          <a:xfrm>
            <a:off x="898358" y="1627969"/>
            <a:ext cx="5514968" cy="3025975"/>
          </a:xfrm>
        </p:spPr>
        <p:txBody>
          <a:bodyPr/>
          <a:lstStyle/>
          <a:p>
            <a:pPr algn="just" rtl="0"/>
            <a:r>
              <a:rPr lang="en-US" dirty="0"/>
              <a:t>Um Modelo de </a:t>
            </a:r>
            <a:r>
              <a:rPr lang="en-US" dirty="0" err="1"/>
              <a:t>Negócio</a:t>
            </a:r>
            <a:r>
              <a:rPr lang="en-US" dirty="0"/>
              <a:t> </a:t>
            </a:r>
            <a:r>
              <a:rPr lang="en-US" dirty="0" err="1"/>
              <a:t>descreve</a:t>
            </a:r>
            <a:r>
              <a:rPr lang="en-US" dirty="0"/>
              <a:t> a forma </a:t>
            </a:r>
            <a:r>
              <a:rPr lang="en-US" dirty="0" err="1"/>
              <a:t>como</a:t>
            </a:r>
            <a:r>
              <a:rPr lang="en-US" dirty="0"/>
              <a:t> </a:t>
            </a:r>
            <a:r>
              <a:rPr lang="en-US" dirty="0" err="1"/>
              <a:t>uma</a:t>
            </a:r>
            <a:r>
              <a:rPr lang="en-US" dirty="0"/>
              <a:t> </a:t>
            </a:r>
            <a:r>
              <a:rPr lang="en-US" dirty="0" err="1"/>
              <a:t>empresa</a:t>
            </a:r>
            <a:r>
              <a:rPr lang="en-US" dirty="0"/>
              <a:t> </a:t>
            </a:r>
            <a:r>
              <a:rPr lang="en-US" dirty="0" err="1"/>
              <a:t>alimentar</a:t>
            </a:r>
            <a:r>
              <a:rPr lang="en-US" dirty="0"/>
              <a:t> CRIA, ENTREGA E CAPTURA VALOR em todos os contextos.</a:t>
            </a:r>
          </a:p>
          <a:p>
            <a:pPr algn="just" rtl="0"/>
            <a:r>
              <a:rPr lang="en-US" dirty="0"/>
              <a:t>Um </a:t>
            </a:r>
            <a:r>
              <a:rPr lang="en-US" dirty="0" err="1"/>
              <a:t>empreendedor</a:t>
            </a:r>
            <a:r>
              <a:rPr lang="en-US" dirty="0"/>
              <a:t> deve esperar que o  Modelo de </a:t>
            </a:r>
            <a:r>
              <a:rPr lang="en-US" dirty="0" err="1"/>
              <a:t>Negócio</a:t>
            </a:r>
            <a:r>
              <a:rPr lang="en-US" dirty="0"/>
              <a:t> se </a:t>
            </a:r>
            <a:r>
              <a:rPr lang="en-US" dirty="0" err="1"/>
              <a:t>modifique</a:t>
            </a:r>
            <a:r>
              <a:rPr lang="en-US" dirty="0"/>
              <a:t> e </a:t>
            </a:r>
            <a:r>
              <a:rPr lang="en-US" dirty="0" err="1"/>
              <a:t>adapte</a:t>
            </a:r>
            <a:r>
              <a:rPr lang="en-US" dirty="0"/>
              <a:t> regularmente para </a:t>
            </a:r>
            <a:r>
              <a:rPr lang="en-US" dirty="0" err="1"/>
              <a:t>satisfazer</a:t>
            </a:r>
            <a:r>
              <a:rPr lang="en-US" dirty="0"/>
              <a:t> as </a:t>
            </a:r>
            <a:r>
              <a:rPr lang="en-US" dirty="0" err="1"/>
              <a:t>necessidades</a:t>
            </a:r>
            <a:r>
              <a:rPr lang="en-US" dirty="0"/>
              <a:t> e </a:t>
            </a:r>
            <a:r>
              <a:rPr lang="en-US" dirty="0" err="1"/>
              <a:t>exigências</a:t>
            </a:r>
            <a:r>
              <a:rPr lang="en-US" dirty="0"/>
              <a:t> dos </a:t>
            </a:r>
            <a:r>
              <a:rPr lang="en-US" dirty="0" err="1"/>
              <a:t>clientes</a:t>
            </a:r>
            <a:r>
              <a:rPr lang="en-US" dirty="0"/>
              <a:t> e  reagir a eventos (por exemplo, Covid).</a:t>
            </a:r>
          </a:p>
          <a:p>
            <a:pPr algn="just" rtl="0"/>
            <a:r>
              <a:rPr lang="en-US" b="1" dirty="0"/>
              <a:t>O </a:t>
            </a:r>
            <a:r>
              <a:rPr lang="en-US" b="1" dirty="0" err="1"/>
              <a:t>Modelo</a:t>
            </a:r>
            <a:r>
              <a:rPr lang="en-US" b="1" dirty="0"/>
              <a:t> de </a:t>
            </a:r>
            <a:r>
              <a:rPr lang="en-US" b="1" dirty="0" err="1"/>
              <a:t>Negócio</a:t>
            </a:r>
            <a:r>
              <a:rPr lang="en-US" b="1" dirty="0"/>
              <a:t> é, </a:t>
            </a:r>
            <a:r>
              <a:rPr lang="en-US" b="1" dirty="0" err="1"/>
              <a:t>essencialmente</a:t>
            </a:r>
            <a:r>
              <a:rPr lang="en-US" b="1" dirty="0"/>
              <a:t>, a </a:t>
            </a:r>
            <a:r>
              <a:rPr lang="en-US" b="1" dirty="0" err="1"/>
              <a:t>visão</a:t>
            </a:r>
            <a:r>
              <a:rPr lang="en-US" b="1" dirty="0"/>
              <a:t> da </a:t>
            </a:r>
            <a:r>
              <a:rPr lang="en-US" b="1" dirty="0" err="1"/>
              <a:t>empresa</a:t>
            </a:r>
            <a:r>
              <a:rPr lang="en-US" b="1" dirty="0"/>
              <a:t>.</a:t>
            </a:r>
          </a:p>
          <a:p>
            <a:pPr algn="just" rtl="0"/>
            <a:endParaRPr lang="en-IE" dirty="0"/>
          </a:p>
        </p:txBody>
      </p:sp>
      <p:sp>
        <p:nvSpPr>
          <p:cNvPr id="3" name="Text Placeholder 2">
            <a:extLst>
              <a:ext uri="{FF2B5EF4-FFF2-40B4-BE49-F238E27FC236}">
                <a16:creationId xmlns:a16="http://schemas.microsoft.com/office/drawing/2014/main" id="{47D7E29B-D0CD-AD96-DAF8-C85381F071D3}"/>
              </a:ext>
            </a:extLst>
          </p:cNvPr>
          <p:cNvSpPr>
            <a:spLocks noGrp="1"/>
          </p:cNvSpPr>
          <p:nvPr>
            <p:ph type="body" sz="quarter" idx="16"/>
          </p:nvPr>
        </p:nvSpPr>
        <p:spPr>
          <a:xfrm>
            <a:off x="898358" y="890242"/>
            <a:ext cx="5514968" cy="992652"/>
          </a:xfrm>
        </p:spPr>
        <p:txBody>
          <a:bodyPr/>
          <a:lstStyle/>
          <a:p>
            <a:pPr algn="l" rtl="0"/>
            <a:r>
              <a:rPr lang="en-IE" b="1" dirty="0"/>
              <a:t>Um Modelo de </a:t>
            </a:r>
            <a:r>
              <a:rPr lang="en-IE" b="1" dirty="0" err="1"/>
              <a:t>Negócio</a:t>
            </a:r>
            <a:r>
              <a:rPr lang="en-IE" b="1" dirty="0"/>
              <a:t>…</a:t>
            </a:r>
          </a:p>
        </p:txBody>
      </p:sp>
      <p:pic>
        <p:nvPicPr>
          <p:cNvPr id="5" name="Picture Placeholder 9" descr="Child wearing pilot helmet">
            <a:extLst>
              <a:ext uri="{FF2B5EF4-FFF2-40B4-BE49-F238E27FC236}">
                <a16:creationId xmlns:a16="http://schemas.microsoft.com/office/drawing/2014/main" id="{D5FE838C-6AE7-E112-4BBA-1031CC19E8A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6545263" y="1452563"/>
            <a:ext cx="5646737" cy="4656137"/>
          </a:xfrm>
        </p:spPr>
      </p:pic>
      <p:pic>
        <p:nvPicPr>
          <p:cNvPr id="6" name="Picture 5">
            <a:extLst>
              <a:ext uri="{FF2B5EF4-FFF2-40B4-BE49-F238E27FC236}">
                <a16:creationId xmlns:a16="http://schemas.microsoft.com/office/drawing/2014/main" id="{227740FD-F2D5-5C53-336E-3CDECD2CDC50}"/>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161244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24B2E7-3B57-4B63-FD21-956BAF891E1E}"/>
              </a:ext>
            </a:extLst>
          </p:cNvPr>
          <p:cNvSpPr>
            <a:spLocks noGrp="1"/>
          </p:cNvSpPr>
          <p:nvPr>
            <p:ph type="body" sz="quarter" idx="18"/>
          </p:nvPr>
        </p:nvSpPr>
        <p:spPr>
          <a:xfrm>
            <a:off x="977630" y="1831256"/>
            <a:ext cx="8209031" cy="3440624"/>
          </a:xfrm>
        </p:spPr>
        <p:txBody>
          <a:bodyPr/>
          <a:lstStyle/>
          <a:p>
            <a:pPr algn="just"/>
            <a:r>
              <a:rPr lang="en-US" dirty="0"/>
              <a:t>O </a:t>
            </a:r>
            <a:r>
              <a:rPr lang="en-US" i="1" dirty="0" err="1"/>
              <a:t>Modelo</a:t>
            </a:r>
            <a:r>
              <a:rPr lang="en-US" i="1" dirty="0"/>
              <a:t> de </a:t>
            </a:r>
            <a:r>
              <a:rPr lang="en-US" i="1" dirty="0" err="1"/>
              <a:t>Negócio</a:t>
            </a:r>
            <a:r>
              <a:rPr lang="en-US" i="1" dirty="0"/>
              <a:t> Canvas </a:t>
            </a:r>
            <a:r>
              <a:rPr lang="en-US" dirty="0"/>
              <a:t>(MNC) é uma ferramenta </a:t>
            </a:r>
            <a:r>
              <a:rPr lang="en-US" dirty="0" err="1"/>
              <a:t>empresarial</a:t>
            </a:r>
            <a:r>
              <a:rPr lang="en-US" dirty="0"/>
              <a:t> e de marketing que serve de </a:t>
            </a:r>
            <a:r>
              <a:rPr lang="en-US" dirty="0" err="1"/>
              <a:t>guia</a:t>
            </a:r>
            <a:r>
              <a:rPr lang="en-US" dirty="0"/>
              <a:t> para </a:t>
            </a:r>
            <a:r>
              <a:rPr lang="en-US" dirty="0" err="1"/>
              <a:t>os</a:t>
            </a:r>
            <a:r>
              <a:rPr lang="en-US" dirty="0"/>
              <a:t> </a:t>
            </a:r>
            <a:r>
              <a:rPr lang="en-US" dirty="0" err="1"/>
              <a:t>empresários</a:t>
            </a:r>
            <a:r>
              <a:rPr lang="en-US" dirty="0"/>
              <a:t> criarem modelos de </a:t>
            </a:r>
            <a:r>
              <a:rPr lang="en-US" dirty="0" err="1"/>
              <a:t>negócio</a:t>
            </a:r>
            <a:r>
              <a:rPr lang="en-US" dirty="0"/>
              <a:t>. </a:t>
            </a:r>
            <a:r>
              <a:rPr lang="en-US" dirty="0" err="1"/>
              <a:t>Por</a:t>
            </a:r>
            <a:r>
              <a:rPr lang="en-US" dirty="0"/>
              <a:t> </a:t>
            </a:r>
            <a:r>
              <a:rPr lang="en-US" dirty="0" err="1"/>
              <a:t>ser</a:t>
            </a:r>
            <a:r>
              <a:rPr lang="en-US" dirty="0"/>
              <a:t> um </a:t>
            </a:r>
            <a:r>
              <a:rPr lang="en-US" dirty="0" err="1"/>
              <a:t>formato</a:t>
            </a:r>
            <a:r>
              <a:rPr lang="en-US" dirty="0"/>
              <a:t> simples, </a:t>
            </a:r>
            <a:r>
              <a:rPr lang="en-US" dirty="0" err="1"/>
              <a:t>ajuda</a:t>
            </a:r>
            <a:r>
              <a:rPr lang="en-US" dirty="0"/>
              <a:t> </a:t>
            </a:r>
            <a:r>
              <a:rPr lang="en-US" dirty="0" err="1"/>
              <a:t>os</a:t>
            </a:r>
            <a:r>
              <a:rPr lang="en-US" dirty="0"/>
              <a:t> </a:t>
            </a:r>
            <a:r>
              <a:rPr lang="en-US" dirty="0" err="1"/>
              <a:t>empresários</a:t>
            </a:r>
            <a:r>
              <a:rPr lang="en-US" dirty="0"/>
              <a:t> a ver como </a:t>
            </a:r>
            <a:r>
              <a:rPr lang="en-US" dirty="0" err="1"/>
              <a:t>todos</a:t>
            </a:r>
            <a:r>
              <a:rPr lang="en-US" dirty="0"/>
              <a:t> </a:t>
            </a:r>
            <a:r>
              <a:rPr lang="en-US" dirty="0" err="1"/>
              <a:t>os</a:t>
            </a:r>
            <a:r>
              <a:rPr lang="en-US" dirty="0"/>
              <a:t> </a:t>
            </a:r>
            <a:r>
              <a:rPr lang="en-US" dirty="0" err="1"/>
              <a:t>principais</a:t>
            </a:r>
            <a:r>
              <a:rPr lang="en-US" dirty="0"/>
              <a:t> </a:t>
            </a:r>
            <a:r>
              <a:rPr lang="en-US" dirty="0" err="1"/>
              <a:t>elementos</a:t>
            </a:r>
            <a:r>
              <a:rPr lang="en-US" dirty="0"/>
              <a:t> do </a:t>
            </a:r>
            <a:r>
              <a:rPr lang="en-US" dirty="0" err="1"/>
              <a:t>negócio</a:t>
            </a:r>
            <a:r>
              <a:rPr lang="en-US" dirty="0"/>
              <a:t> se encaixam.</a:t>
            </a:r>
          </a:p>
          <a:p>
            <a:pPr algn="just"/>
            <a:r>
              <a:rPr lang="en-US" dirty="0"/>
              <a:t>O </a:t>
            </a:r>
            <a:r>
              <a:rPr lang="en-US" i="1" dirty="0" err="1"/>
              <a:t>Modelo</a:t>
            </a:r>
            <a:r>
              <a:rPr lang="en-US" i="1" dirty="0"/>
              <a:t> de </a:t>
            </a:r>
            <a:r>
              <a:rPr lang="en-US" i="1" dirty="0" err="1"/>
              <a:t>Negócio</a:t>
            </a:r>
            <a:r>
              <a:rPr lang="en-US" i="1" dirty="0"/>
              <a:t> Canvas </a:t>
            </a:r>
            <a:r>
              <a:rPr lang="en-US" dirty="0" err="1"/>
              <a:t>está</a:t>
            </a:r>
            <a:r>
              <a:rPr lang="en-US" dirty="0"/>
              <a:t> estruturado para ajudar </a:t>
            </a:r>
            <a:r>
              <a:rPr lang="en-US" dirty="0" err="1"/>
              <a:t>os</a:t>
            </a:r>
            <a:r>
              <a:rPr lang="en-US" dirty="0"/>
              <a:t> </a:t>
            </a:r>
            <a:r>
              <a:rPr lang="en-US" dirty="0" err="1"/>
              <a:t>empresários</a:t>
            </a:r>
            <a:r>
              <a:rPr lang="en-US" dirty="0"/>
              <a:t> a </a:t>
            </a:r>
            <a:r>
              <a:rPr lang="en-US" dirty="0" err="1"/>
              <a:t>refletir</a:t>
            </a:r>
            <a:r>
              <a:rPr lang="en-US" dirty="0"/>
              <a:t> </a:t>
            </a:r>
            <a:r>
              <a:rPr lang="en-US" dirty="0" err="1"/>
              <a:t>sobre</a:t>
            </a:r>
            <a:r>
              <a:rPr lang="en-US" dirty="0"/>
              <a:t> a forma </a:t>
            </a:r>
            <a:r>
              <a:rPr lang="en-US" dirty="0" err="1"/>
              <a:t>como</a:t>
            </a:r>
            <a:r>
              <a:rPr lang="en-US" dirty="0"/>
              <a:t> </a:t>
            </a:r>
            <a:r>
              <a:rPr lang="en-US" dirty="0" err="1"/>
              <a:t>vão</a:t>
            </a:r>
            <a:r>
              <a:rPr lang="en-US" dirty="0"/>
              <a:t> </a:t>
            </a:r>
            <a:r>
              <a:rPr lang="en-US" dirty="0" err="1"/>
              <a:t>conseguir</a:t>
            </a:r>
            <a:r>
              <a:rPr lang="en-US" dirty="0"/>
              <a:t> </a:t>
            </a:r>
            <a:r>
              <a:rPr lang="en-US" dirty="0" err="1"/>
              <a:t>atrair</a:t>
            </a:r>
            <a:r>
              <a:rPr lang="en-US" dirty="0"/>
              <a:t> </a:t>
            </a:r>
            <a:r>
              <a:rPr lang="en-US" dirty="0" err="1"/>
              <a:t>clientes</a:t>
            </a:r>
            <a:r>
              <a:rPr lang="en-US" dirty="0"/>
              <a:t>, dinheiro e recursos de uma só vez. </a:t>
            </a:r>
            <a:r>
              <a:rPr lang="en-US" dirty="0" err="1"/>
              <a:t>Pode</a:t>
            </a:r>
            <a:r>
              <a:rPr lang="en-US" dirty="0"/>
              <a:t> </a:t>
            </a:r>
            <a:r>
              <a:rPr lang="en-US" dirty="0" err="1"/>
              <a:t>ajudar</a:t>
            </a:r>
            <a:r>
              <a:rPr lang="en-US" dirty="0"/>
              <a:t> o </a:t>
            </a:r>
            <a:r>
              <a:rPr lang="en-US" dirty="0" err="1"/>
              <a:t>empreendedor</a:t>
            </a:r>
            <a:r>
              <a:rPr lang="en-US" dirty="0"/>
              <a:t> a descobrir o que o </a:t>
            </a:r>
            <a:r>
              <a:rPr lang="en-US" dirty="0" err="1"/>
              <a:t>público-alvo</a:t>
            </a:r>
            <a:r>
              <a:rPr lang="en-US" dirty="0"/>
              <a:t> </a:t>
            </a:r>
            <a:r>
              <a:rPr lang="en-US" dirty="0" err="1"/>
              <a:t>pretende</a:t>
            </a:r>
            <a:r>
              <a:rPr lang="en-US" dirty="0"/>
              <a:t>, </a:t>
            </a:r>
            <a:r>
              <a:rPr lang="en-US" dirty="0" err="1"/>
              <a:t>como</a:t>
            </a:r>
            <a:r>
              <a:rPr lang="en-US" dirty="0"/>
              <a:t> </a:t>
            </a:r>
            <a:r>
              <a:rPr lang="en-US" dirty="0" err="1"/>
              <a:t>planeia</a:t>
            </a:r>
            <a:r>
              <a:rPr lang="en-US" dirty="0"/>
              <a:t> vender </a:t>
            </a:r>
            <a:r>
              <a:rPr lang="en-US" dirty="0" err="1"/>
              <a:t>os</a:t>
            </a:r>
            <a:r>
              <a:rPr lang="en-US" dirty="0"/>
              <a:t> </a:t>
            </a:r>
            <a:r>
              <a:rPr lang="en-US" dirty="0" err="1"/>
              <a:t>produtos</a:t>
            </a:r>
            <a:r>
              <a:rPr lang="en-US" dirty="0"/>
              <a:t> e/ou serviços e até </a:t>
            </a:r>
            <a:r>
              <a:rPr lang="en-US" dirty="0" err="1"/>
              <a:t>prever</a:t>
            </a:r>
            <a:r>
              <a:rPr lang="en-US" dirty="0"/>
              <a:t> as </a:t>
            </a:r>
            <a:r>
              <a:rPr lang="en-US" dirty="0" err="1"/>
              <a:t>receitas</a:t>
            </a:r>
            <a:r>
              <a:rPr lang="en-US" dirty="0"/>
              <a:t> que espera </a:t>
            </a:r>
            <a:r>
              <a:rPr lang="en-US" dirty="0" err="1"/>
              <a:t>gerar</a:t>
            </a:r>
            <a:r>
              <a:rPr lang="en-US" dirty="0"/>
              <a:t> </a:t>
            </a:r>
            <a:r>
              <a:rPr lang="en-US" dirty="0" err="1"/>
              <a:t>em</a:t>
            </a:r>
            <a:r>
              <a:rPr lang="en-US" dirty="0"/>
              <a:t> </a:t>
            </a:r>
            <a:r>
              <a:rPr lang="en-US" dirty="0" err="1"/>
              <a:t>cada</a:t>
            </a:r>
            <a:r>
              <a:rPr lang="en-US" dirty="0"/>
              <a:t> </a:t>
            </a:r>
            <a:r>
              <a:rPr lang="en-US" dirty="0" err="1"/>
              <a:t>mês</a:t>
            </a:r>
            <a:r>
              <a:rPr lang="en-US" dirty="0"/>
              <a:t>.</a:t>
            </a:r>
          </a:p>
          <a:p>
            <a:pPr algn="just" rtl="0"/>
            <a:endParaRPr lang="en-IE" dirty="0"/>
          </a:p>
        </p:txBody>
      </p:sp>
      <p:sp>
        <p:nvSpPr>
          <p:cNvPr id="3" name="Text Placeholder 2">
            <a:extLst>
              <a:ext uri="{FF2B5EF4-FFF2-40B4-BE49-F238E27FC236}">
                <a16:creationId xmlns:a16="http://schemas.microsoft.com/office/drawing/2014/main" id="{80272C86-959E-107F-38EE-009A434AE040}"/>
              </a:ext>
            </a:extLst>
          </p:cNvPr>
          <p:cNvSpPr>
            <a:spLocks noGrp="1"/>
          </p:cNvSpPr>
          <p:nvPr>
            <p:ph type="body" sz="quarter" idx="16"/>
          </p:nvPr>
        </p:nvSpPr>
        <p:spPr/>
        <p:txBody>
          <a:bodyPr/>
          <a:lstStyle/>
          <a:p>
            <a:pPr algn="l" rtl="0"/>
            <a:r>
              <a:rPr lang="en-IE" b="1" dirty="0"/>
              <a:t>Como um </a:t>
            </a:r>
            <a:r>
              <a:rPr lang="en-IE" b="1" dirty="0" err="1"/>
              <a:t>Modelo</a:t>
            </a:r>
            <a:r>
              <a:rPr lang="en-IE" b="1" dirty="0"/>
              <a:t> de </a:t>
            </a:r>
            <a:r>
              <a:rPr lang="en-IE" b="1" dirty="0" err="1"/>
              <a:t>Negócio</a:t>
            </a:r>
            <a:r>
              <a:rPr lang="en-IE" b="1" dirty="0"/>
              <a:t> Canvas </a:t>
            </a:r>
            <a:r>
              <a:rPr lang="en-IE" b="1" dirty="0" err="1"/>
              <a:t>pode</a:t>
            </a:r>
            <a:r>
              <a:rPr lang="en-IE" b="1" dirty="0"/>
              <a:t> </a:t>
            </a:r>
            <a:r>
              <a:rPr lang="en-IE" b="1" dirty="0" err="1"/>
              <a:t>ajudar</a:t>
            </a:r>
            <a:r>
              <a:rPr lang="en-IE" b="1" dirty="0"/>
              <a:t>…</a:t>
            </a:r>
          </a:p>
          <a:p>
            <a:pPr algn="l" rtl="0"/>
            <a:endParaRPr lang="en-IE" b="1" dirty="0"/>
          </a:p>
        </p:txBody>
      </p:sp>
      <p:grpSp>
        <p:nvGrpSpPr>
          <p:cNvPr id="4" name="Graphic 3">
            <a:extLst>
              <a:ext uri="{FF2B5EF4-FFF2-40B4-BE49-F238E27FC236}">
                <a16:creationId xmlns:a16="http://schemas.microsoft.com/office/drawing/2014/main" id="{D8937E15-D0DA-0983-785C-9E63CFB6015C}"/>
              </a:ext>
            </a:extLst>
          </p:cNvPr>
          <p:cNvGrpSpPr/>
          <p:nvPr/>
        </p:nvGrpSpPr>
        <p:grpSpPr>
          <a:xfrm>
            <a:off x="9332355" y="2706878"/>
            <a:ext cx="2307768" cy="2339193"/>
            <a:chOff x="8424689" y="1951807"/>
            <a:chExt cx="1086136" cy="1105415"/>
          </a:xfrm>
          <a:solidFill>
            <a:srgbClr val="000000"/>
          </a:solidFill>
        </p:grpSpPr>
        <p:grpSp>
          <p:nvGrpSpPr>
            <p:cNvPr id="5" name="Graphic 3">
              <a:extLst>
                <a:ext uri="{FF2B5EF4-FFF2-40B4-BE49-F238E27FC236}">
                  <a16:creationId xmlns:a16="http://schemas.microsoft.com/office/drawing/2014/main" id="{5789456F-23D7-6270-8801-198ED467D0BE}"/>
                </a:ext>
              </a:extLst>
            </p:cNvPr>
            <p:cNvGrpSpPr/>
            <p:nvPr/>
          </p:nvGrpSpPr>
          <p:grpSpPr>
            <a:xfrm>
              <a:off x="8424689" y="1951807"/>
              <a:ext cx="1086136" cy="1105415"/>
              <a:chOff x="8424689" y="1951807"/>
              <a:chExt cx="1086136" cy="1105415"/>
            </a:xfrm>
            <a:grpFill/>
          </p:grpSpPr>
          <p:sp>
            <p:nvSpPr>
              <p:cNvPr id="12" name="Freeform 1420">
                <a:extLst>
                  <a:ext uri="{FF2B5EF4-FFF2-40B4-BE49-F238E27FC236}">
                    <a16:creationId xmlns:a16="http://schemas.microsoft.com/office/drawing/2014/main" id="{84C44363-3A48-C729-F312-FAEA556CF0A0}"/>
                  </a:ext>
                </a:extLst>
              </p:cNvPr>
              <p:cNvSpPr/>
              <p:nvPr/>
            </p:nvSpPr>
            <p:spPr>
              <a:xfrm>
                <a:off x="8424689" y="2431873"/>
                <a:ext cx="400444" cy="549541"/>
              </a:xfrm>
              <a:custGeom>
                <a:avLst/>
                <a:gdLst>
                  <a:gd name="connsiteX0" fmla="*/ 205708 w 400444"/>
                  <a:gd name="connsiteY0" fmla="*/ 548552 h 549541"/>
                  <a:gd name="connsiteX1" fmla="*/ 219421 w 400444"/>
                  <a:gd name="connsiteY1" fmla="*/ 540324 h 549541"/>
                  <a:gd name="connsiteX2" fmla="*/ 400444 w 400444"/>
                  <a:gd name="connsiteY2" fmla="*/ 197479 h 549541"/>
                  <a:gd name="connsiteX3" fmla="*/ 197479 w 400444"/>
                  <a:gd name="connsiteY3" fmla="*/ 0 h 549541"/>
                  <a:gd name="connsiteX4" fmla="*/ 0 w 400444"/>
                  <a:gd name="connsiteY4" fmla="*/ 202965 h 549541"/>
                  <a:gd name="connsiteX5" fmla="*/ 191994 w 400444"/>
                  <a:gd name="connsiteY5" fmla="*/ 537582 h 549541"/>
                  <a:gd name="connsiteX6" fmla="*/ 205708 w 400444"/>
                  <a:gd name="connsiteY6" fmla="*/ 548552 h 549541"/>
                  <a:gd name="connsiteX7" fmla="*/ 205708 w 400444"/>
                  <a:gd name="connsiteY7" fmla="*/ 548552 h 549541"/>
                  <a:gd name="connsiteX8" fmla="*/ 197479 w 400444"/>
                  <a:gd name="connsiteY8" fmla="*/ 41141 h 549541"/>
                  <a:gd name="connsiteX9" fmla="*/ 364788 w 400444"/>
                  <a:gd name="connsiteY9" fmla="*/ 202965 h 549541"/>
                  <a:gd name="connsiteX10" fmla="*/ 205708 w 400444"/>
                  <a:gd name="connsiteY10" fmla="*/ 504669 h 549541"/>
                  <a:gd name="connsiteX11" fmla="*/ 35656 w 400444"/>
                  <a:gd name="connsiteY11" fmla="*/ 208450 h 549541"/>
                  <a:gd name="connsiteX12" fmla="*/ 197479 w 400444"/>
                  <a:gd name="connsiteY12" fmla="*/ 41141 h 549541"/>
                  <a:gd name="connsiteX13" fmla="*/ 197479 w 400444"/>
                  <a:gd name="connsiteY13" fmla="*/ 41141 h 5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444" h="549541">
                    <a:moveTo>
                      <a:pt x="205708" y="548552"/>
                    </a:moveTo>
                    <a:cubicBezTo>
                      <a:pt x="211193" y="548552"/>
                      <a:pt x="216678" y="545810"/>
                      <a:pt x="219421" y="540324"/>
                    </a:cubicBezTo>
                    <a:cubicBezTo>
                      <a:pt x="227649" y="532096"/>
                      <a:pt x="400444" y="304447"/>
                      <a:pt x="400444" y="197479"/>
                    </a:cubicBezTo>
                    <a:cubicBezTo>
                      <a:pt x="397701" y="87768"/>
                      <a:pt x="307189" y="0"/>
                      <a:pt x="197479" y="0"/>
                    </a:cubicBezTo>
                    <a:cubicBezTo>
                      <a:pt x="87768" y="0"/>
                      <a:pt x="0" y="93254"/>
                      <a:pt x="0" y="202965"/>
                    </a:cubicBezTo>
                    <a:cubicBezTo>
                      <a:pt x="2743" y="309932"/>
                      <a:pt x="183765" y="529353"/>
                      <a:pt x="191994" y="537582"/>
                    </a:cubicBezTo>
                    <a:cubicBezTo>
                      <a:pt x="194737" y="548552"/>
                      <a:pt x="200222" y="551295"/>
                      <a:pt x="205708" y="548552"/>
                    </a:cubicBezTo>
                    <a:lnTo>
                      <a:pt x="205708" y="548552"/>
                    </a:lnTo>
                    <a:close/>
                    <a:moveTo>
                      <a:pt x="197479" y="41141"/>
                    </a:moveTo>
                    <a:cubicBezTo>
                      <a:pt x="287991" y="38399"/>
                      <a:pt x="362045" y="112453"/>
                      <a:pt x="364788" y="202965"/>
                    </a:cubicBezTo>
                    <a:cubicBezTo>
                      <a:pt x="364788" y="274276"/>
                      <a:pt x="260563" y="430614"/>
                      <a:pt x="205708" y="504669"/>
                    </a:cubicBezTo>
                    <a:cubicBezTo>
                      <a:pt x="148109" y="433357"/>
                      <a:pt x="38399" y="279762"/>
                      <a:pt x="35656" y="208450"/>
                    </a:cubicBezTo>
                    <a:cubicBezTo>
                      <a:pt x="35656" y="115196"/>
                      <a:pt x="106968" y="41141"/>
                      <a:pt x="197479" y="41141"/>
                    </a:cubicBezTo>
                    <a:lnTo>
                      <a:pt x="197479" y="41141"/>
                    </a:lnTo>
                    <a:close/>
                  </a:path>
                </a:pathLst>
              </a:custGeom>
              <a:grpFill/>
              <a:ln w="27426" cap="flat">
                <a:noFill/>
                <a:prstDash val="solid"/>
                <a:miter/>
              </a:ln>
            </p:spPr>
            <p:txBody>
              <a:bodyPr rtlCol="0" anchor="ctr"/>
              <a:lstStyle/>
              <a:p>
                <a:pPr algn="l" rtl="0"/>
                <a:endParaRPr lang="en-US"/>
              </a:p>
            </p:txBody>
          </p:sp>
          <p:sp>
            <p:nvSpPr>
              <p:cNvPr id="13" name="Freeform 1421">
                <a:extLst>
                  <a:ext uri="{FF2B5EF4-FFF2-40B4-BE49-F238E27FC236}">
                    <a16:creationId xmlns:a16="http://schemas.microsoft.com/office/drawing/2014/main" id="{D1D3D114-1600-37EB-2D3D-1F051729CB5E}"/>
                  </a:ext>
                </a:extLst>
              </p:cNvPr>
              <p:cNvSpPr/>
              <p:nvPr/>
            </p:nvSpPr>
            <p:spPr>
              <a:xfrm>
                <a:off x="8550856" y="2544326"/>
                <a:ext cx="145526" cy="145366"/>
              </a:xfrm>
              <a:custGeom>
                <a:avLst/>
                <a:gdLst>
                  <a:gd name="connsiteX0" fmla="*/ 145366 w 145526"/>
                  <a:gd name="connsiteY0" fmla="*/ 71312 h 145366"/>
                  <a:gd name="connsiteX1" fmla="*/ 71311 w 145526"/>
                  <a:gd name="connsiteY1" fmla="*/ 0 h 145366"/>
                  <a:gd name="connsiteX2" fmla="*/ 0 w 145526"/>
                  <a:gd name="connsiteY2" fmla="*/ 74054 h 145366"/>
                  <a:gd name="connsiteX3" fmla="*/ 74054 w 145526"/>
                  <a:gd name="connsiteY3" fmla="*/ 145366 h 145366"/>
                  <a:gd name="connsiteX4" fmla="*/ 145366 w 145526"/>
                  <a:gd name="connsiteY4" fmla="*/ 71312 h 145366"/>
                  <a:gd name="connsiteX5" fmla="*/ 145366 w 145526"/>
                  <a:gd name="connsiteY5" fmla="*/ 71312 h 145366"/>
                  <a:gd name="connsiteX6" fmla="*/ 38399 w 145526"/>
                  <a:gd name="connsiteY6" fmla="*/ 74054 h 145366"/>
                  <a:gd name="connsiteX7" fmla="*/ 74054 w 145526"/>
                  <a:gd name="connsiteY7" fmla="*/ 38399 h 145366"/>
                  <a:gd name="connsiteX8" fmla="*/ 109711 w 145526"/>
                  <a:gd name="connsiteY8" fmla="*/ 74054 h 145366"/>
                  <a:gd name="connsiteX9" fmla="*/ 74054 w 145526"/>
                  <a:gd name="connsiteY9" fmla="*/ 109710 h 145366"/>
                  <a:gd name="connsiteX10" fmla="*/ 38399 w 145526"/>
                  <a:gd name="connsiteY10" fmla="*/ 74054 h 145366"/>
                  <a:gd name="connsiteX11" fmla="*/ 38399 w 145526"/>
                  <a:gd name="connsiteY11" fmla="*/ 74054 h 14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5526" h="145366">
                    <a:moveTo>
                      <a:pt x="145366" y="71312"/>
                    </a:moveTo>
                    <a:cubicBezTo>
                      <a:pt x="145366" y="30170"/>
                      <a:pt x="112453" y="0"/>
                      <a:pt x="71311" y="0"/>
                    </a:cubicBezTo>
                    <a:cubicBezTo>
                      <a:pt x="30170" y="0"/>
                      <a:pt x="0" y="32913"/>
                      <a:pt x="0" y="74054"/>
                    </a:cubicBezTo>
                    <a:cubicBezTo>
                      <a:pt x="0" y="115196"/>
                      <a:pt x="32913" y="145366"/>
                      <a:pt x="74054" y="145366"/>
                    </a:cubicBezTo>
                    <a:cubicBezTo>
                      <a:pt x="115196" y="145366"/>
                      <a:pt x="148109" y="112453"/>
                      <a:pt x="145366" y="71312"/>
                    </a:cubicBezTo>
                    <a:lnTo>
                      <a:pt x="145366" y="71312"/>
                    </a:lnTo>
                    <a:close/>
                    <a:moveTo>
                      <a:pt x="38399" y="74054"/>
                    </a:moveTo>
                    <a:cubicBezTo>
                      <a:pt x="38399" y="54855"/>
                      <a:pt x="54855" y="38399"/>
                      <a:pt x="74054" y="38399"/>
                    </a:cubicBezTo>
                    <a:cubicBezTo>
                      <a:pt x="93254" y="38399"/>
                      <a:pt x="109711" y="54855"/>
                      <a:pt x="109711" y="74054"/>
                    </a:cubicBezTo>
                    <a:cubicBezTo>
                      <a:pt x="109711" y="93254"/>
                      <a:pt x="93254" y="109710"/>
                      <a:pt x="74054" y="109710"/>
                    </a:cubicBezTo>
                    <a:cubicBezTo>
                      <a:pt x="54855" y="109710"/>
                      <a:pt x="38399" y="93254"/>
                      <a:pt x="38399" y="74054"/>
                    </a:cubicBezTo>
                    <a:lnTo>
                      <a:pt x="38399" y="74054"/>
                    </a:lnTo>
                    <a:close/>
                  </a:path>
                </a:pathLst>
              </a:custGeom>
              <a:grpFill/>
              <a:ln w="27426" cap="flat">
                <a:noFill/>
                <a:prstDash val="solid"/>
                <a:miter/>
              </a:ln>
            </p:spPr>
            <p:txBody>
              <a:bodyPr rtlCol="0" anchor="ctr"/>
              <a:lstStyle/>
              <a:p>
                <a:pPr algn="l" rtl="0"/>
                <a:endParaRPr lang="en-US"/>
              </a:p>
            </p:txBody>
          </p:sp>
          <p:sp>
            <p:nvSpPr>
              <p:cNvPr id="14" name="Freeform 1422">
                <a:extLst>
                  <a:ext uri="{FF2B5EF4-FFF2-40B4-BE49-F238E27FC236}">
                    <a16:creationId xmlns:a16="http://schemas.microsoft.com/office/drawing/2014/main" id="{8517A438-1F31-276F-B6C6-05060911306C}"/>
                  </a:ext>
                </a:extLst>
              </p:cNvPr>
              <p:cNvSpPr/>
              <p:nvPr/>
            </p:nvSpPr>
            <p:spPr>
              <a:xfrm>
                <a:off x="9217266" y="1951807"/>
                <a:ext cx="290816" cy="381326"/>
              </a:xfrm>
              <a:custGeom>
                <a:avLst/>
                <a:gdLst>
                  <a:gd name="connsiteX0" fmla="*/ 148192 w 290816"/>
                  <a:gd name="connsiteY0" fmla="*/ 381327 h 381326"/>
                  <a:gd name="connsiteX1" fmla="*/ 161906 w 290816"/>
                  <a:gd name="connsiteY1" fmla="*/ 375841 h 381326"/>
                  <a:gd name="connsiteX2" fmla="*/ 290816 w 290816"/>
                  <a:gd name="connsiteY2" fmla="*/ 142706 h 381326"/>
                  <a:gd name="connsiteX3" fmla="*/ 142707 w 290816"/>
                  <a:gd name="connsiteY3" fmla="*/ 83 h 381326"/>
                  <a:gd name="connsiteX4" fmla="*/ 83 w 290816"/>
                  <a:gd name="connsiteY4" fmla="*/ 148192 h 381326"/>
                  <a:gd name="connsiteX5" fmla="*/ 134478 w 290816"/>
                  <a:gd name="connsiteY5" fmla="*/ 375841 h 381326"/>
                  <a:gd name="connsiteX6" fmla="*/ 148192 w 290816"/>
                  <a:gd name="connsiteY6" fmla="*/ 381327 h 381326"/>
                  <a:gd name="connsiteX7" fmla="*/ 148192 w 290816"/>
                  <a:gd name="connsiteY7" fmla="*/ 381327 h 381326"/>
                  <a:gd name="connsiteX8" fmla="*/ 142707 w 290816"/>
                  <a:gd name="connsiteY8" fmla="*/ 35739 h 381326"/>
                  <a:gd name="connsiteX9" fmla="*/ 252418 w 290816"/>
                  <a:gd name="connsiteY9" fmla="*/ 142706 h 381326"/>
                  <a:gd name="connsiteX10" fmla="*/ 145449 w 290816"/>
                  <a:gd name="connsiteY10" fmla="*/ 334700 h 381326"/>
                  <a:gd name="connsiteX11" fmla="*/ 32996 w 290816"/>
                  <a:gd name="connsiteY11" fmla="*/ 145449 h 381326"/>
                  <a:gd name="connsiteX12" fmla="*/ 142707 w 290816"/>
                  <a:gd name="connsiteY12" fmla="*/ 35739 h 381326"/>
                  <a:gd name="connsiteX13" fmla="*/ 142707 w 290816"/>
                  <a:gd name="connsiteY13" fmla="*/ 35739 h 3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0816" h="381326">
                    <a:moveTo>
                      <a:pt x="148192" y="381327"/>
                    </a:moveTo>
                    <a:cubicBezTo>
                      <a:pt x="153678" y="381327"/>
                      <a:pt x="159163" y="378584"/>
                      <a:pt x="161906" y="375841"/>
                    </a:cubicBezTo>
                    <a:cubicBezTo>
                      <a:pt x="175620" y="359385"/>
                      <a:pt x="290816" y="219504"/>
                      <a:pt x="290816" y="142706"/>
                    </a:cubicBezTo>
                    <a:cubicBezTo>
                      <a:pt x="290816" y="63166"/>
                      <a:pt x="222247" y="-2660"/>
                      <a:pt x="142707" y="83"/>
                    </a:cubicBezTo>
                    <a:cubicBezTo>
                      <a:pt x="63166" y="2826"/>
                      <a:pt x="-2660" y="68652"/>
                      <a:pt x="83" y="148192"/>
                    </a:cubicBezTo>
                    <a:cubicBezTo>
                      <a:pt x="83" y="222247"/>
                      <a:pt x="120764" y="362127"/>
                      <a:pt x="134478" y="375841"/>
                    </a:cubicBezTo>
                    <a:cubicBezTo>
                      <a:pt x="137221" y="378584"/>
                      <a:pt x="142707" y="381327"/>
                      <a:pt x="148192" y="381327"/>
                    </a:cubicBezTo>
                    <a:lnTo>
                      <a:pt x="148192" y="381327"/>
                    </a:lnTo>
                    <a:close/>
                    <a:moveTo>
                      <a:pt x="142707" y="35739"/>
                    </a:moveTo>
                    <a:cubicBezTo>
                      <a:pt x="203047" y="35739"/>
                      <a:pt x="252418" y="82366"/>
                      <a:pt x="252418" y="142706"/>
                    </a:cubicBezTo>
                    <a:cubicBezTo>
                      <a:pt x="252418" y="189334"/>
                      <a:pt x="186591" y="285330"/>
                      <a:pt x="145449" y="334700"/>
                    </a:cubicBezTo>
                    <a:cubicBezTo>
                      <a:pt x="104308" y="285330"/>
                      <a:pt x="32996" y="192076"/>
                      <a:pt x="32996" y="145449"/>
                    </a:cubicBezTo>
                    <a:cubicBezTo>
                      <a:pt x="35738" y="85109"/>
                      <a:pt x="82366" y="35739"/>
                      <a:pt x="142707" y="35739"/>
                    </a:cubicBezTo>
                    <a:lnTo>
                      <a:pt x="142707" y="35739"/>
                    </a:lnTo>
                    <a:close/>
                  </a:path>
                </a:pathLst>
              </a:custGeom>
              <a:grpFill/>
              <a:ln w="27426" cap="flat">
                <a:noFill/>
                <a:prstDash val="solid"/>
                <a:miter/>
              </a:ln>
            </p:spPr>
            <p:txBody>
              <a:bodyPr rtlCol="0" anchor="ctr"/>
              <a:lstStyle/>
              <a:p>
                <a:pPr algn="l" rtl="0"/>
                <a:endParaRPr lang="en-US"/>
              </a:p>
            </p:txBody>
          </p:sp>
          <p:sp>
            <p:nvSpPr>
              <p:cNvPr id="15" name="Freeform 1423">
                <a:extLst>
                  <a:ext uri="{FF2B5EF4-FFF2-40B4-BE49-F238E27FC236}">
                    <a16:creationId xmlns:a16="http://schemas.microsoft.com/office/drawing/2014/main" id="{C5844BB9-7CF4-7DAB-F56B-2179E5A8120A}"/>
                  </a:ext>
                </a:extLst>
              </p:cNvPr>
              <p:cNvSpPr/>
              <p:nvPr/>
            </p:nvSpPr>
            <p:spPr>
              <a:xfrm>
                <a:off x="9307859" y="2020459"/>
                <a:ext cx="109710" cy="109710"/>
              </a:xfrm>
              <a:custGeom>
                <a:avLst/>
                <a:gdLst>
                  <a:gd name="connsiteX0" fmla="*/ 109711 w 109710"/>
                  <a:gd name="connsiteY0" fmla="*/ 54855 h 109710"/>
                  <a:gd name="connsiteX1" fmla="*/ 54855 w 109710"/>
                  <a:gd name="connsiteY1" fmla="*/ 0 h 109710"/>
                  <a:gd name="connsiteX2" fmla="*/ 0 w 109710"/>
                  <a:gd name="connsiteY2" fmla="*/ 54855 h 109710"/>
                  <a:gd name="connsiteX3" fmla="*/ 54855 w 109710"/>
                  <a:gd name="connsiteY3" fmla="*/ 109710 h 109710"/>
                  <a:gd name="connsiteX4" fmla="*/ 109711 w 109710"/>
                  <a:gd name="connsiteY4" fmla="*/ 54855 h 109710"/>
                  <a:gd name="connsiteX5" fmla="*/ 109711 w 109710"/>
                  <a:gd name="connsiteY5" fmla="*/ 54855 h 109710"/>
                  <a:gd name="connsiteX6" fmla="*/ 35656 w 109710"/>
                  <a:gd name="connsiteY6" fmla="*/ 57598 h 109710"/>
                  <a:gd name="connsiteX7" fmla="*/ 54855 w 109710"/>
                  <a:gd name="connsiteY7" fmla="*/ 38399 h 109710"/>
                  <a:gd name="connsiteX8" fmla="*/ 74055 w 109710"/>
                  <a:gd name="connsiteY8" fmla="*/ 57598 h 109710"/>
                  <a:gd name="connsiteX9" fmla="*/ 54855 w 109710"/>
                  <a:gd name="connsiteY9" fmla="*/ 76797 h 109710"/>
                  <a:gd name="connsiteX10" fmla="*/ 35656 w 109710"/>
                  <a:gd name="connsiteY10" fmla="*/ 57598 h 109710"/>
                  <a:gd name="connsiteX11" fmla="*/ 35656 w 109710"/>
                  <a:gd name="connsiteY11" fmla="*/ 57598 h 1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10" h="109710">
                    <a:moveTo>
                      <a:pt x="109711" y="54855"/>
                    </a:moveTo>
                    <a:cubicBezTo>
                      <a:pt x="109711" y="24685"/>
                      <a:pt x="85026" y="0"/>
                      <a:pt x="54855" y="0"/>
                    </a:cubicBezTo>
                    <a:cubicBezTo>
                      <a:pt x="24686" y="0"/>
                      <a:pt x="0" y="24685"/>
                      <a:pt x="0" y="54855"/>
                    </a:cubicBezTo>
                    <a:cubicBezTo>
                      <a:pt x="0" y="85026"/>
                      <a:pt x="24686" y="109710"/>
                      <a:pt x="54855" y="109710"/>
                    </a:cubicBezTo>
                    <a:cubicBezTo>
                      <a:pt x="85026" y="109710"/>
                      <a:pt x="109711" y="85026"/>
                      <a:pt x="109711" y="54855"/>
                    </a:cubicBezTo>
                    <a:lnTo>
                      <a:pt x="109711" y="54855"/>
                    </a:lnTo>
                    <a:close/>
                    <a:moveTo>
                      <a:pt x="35656" y="57598"/>
                    </a:moveTo>
                    <a:cubicBezTo>
                      <a:pt x="35656" y="46627"/>
                      <a:pt x="43884" y="38399"/>
                      <a:pt x="54855" y="38399"/>
                    </a:cubicBezTo>
                    <a:cubicBezTo>
                      <a:pt x="65827" y="38399"/>
                      <a:pt x="74055" y="46627"/>
                      <a:pt x="74055" y="57598"/>
                    </a:cubicBezTo>
                    <a:cubicBezTo>
                      <a:pt x="74055" y="68569"/>
                      <a:pt x="65827" y="76797"/>
                      <a:pt x="54855" y="76797"/>
                    </a:cubicBezTo>
                    <a:cubicBezTo>
                      <a:pt x="43884" y="74054"/>
                      <a:pt x="35656" y="68569"/>
                      <a:pt x="35656" y="57598"/>
                    </a:cubicBezTo>
                    <a:lnTo>
                      <a:pt x="35656" y="57598"/>
                    </a:lnTo>
                    <a:close/>
                  </a:path>
                </a:pathLst>
              </a:custGeom>
              <a:grpFill/>
              <a:ln w="27426" cap="flat">
                <a:noFill/>
                <a:prstDash val="solid"/>
                <a:miter/>
              </a:ln>
            </p:spPr>
            <p:txBody>
              <a:bodyPr rtlCol="0" anchor="ctr"/>
              <a:lstStyle/>
              <a:p>
                <a:pPr algn="l" rtl="0"/>
                <a:endParaRPr lang="en-US"/>
              </a:p>
            </p:txBody>
          </p:sp>
          <p:sp>
            <p:nvSpPr>
              <p:cNvPr id="16" name="Freeform 1424">
                <a:extLst>
                  <a:ext uri="{FF2B5EF4-FFF2-40B4-BE49-F238E27FC236}">
                    <a16:creationId xmlns:a16="http://schemas.microsoft.com/office/drawing/2014/main" id="{8AD727D0-844A-0AAE-0CC0-D1B48C74F90D}"/>
                  </a:ext>
                </a:extLst>
              </p:cNvPr>
              <p:cNvSpPr/>
              <p:nvPr/>
            </p:nvSpPr>
            <p:spPr>
              <a:xfrm>
                <a:off x="9329802" y="2366047"/>
                <a:ext cx="57598" cy="38398"/>
              </a:xfrm>
              <a:custGeom>
                <a:avLst/>
                <a:gdLst>
                  <a:gd name="connsiteX0" fmla="*/ 19199 w 57598"/>
                  <a:gd name="connsiteY0" fmla="*/ 38399 h 38398"/>
                  <a:gd name="connsiteX1" fmla="*/ 38399 w 57598"/>
                  <a:gd name="connsiteY1" fmla="*/ 38399 h 38398"/>
                  <a:gd name="connsiteX2" fmla="*/ 57598 w 57598"/>
                  <a:gd name="connsiteY2" fmla="*/ 19199 h 38398"/>
                  <a:gd name="connsiteX3" fmla="*/ 38399 w 57598"/>
                  <a:gd name="connsiteY3" fmla="*/ 0 h 38398"/>
                  <a:gd name="connsiteX4" fmla="*/ 19199 w 57598"/>
                  <a:gd name="connsiteY4" fmla="*/ 0 h 38398"/>
                  <a:gd name="connsiteX5" fmla="*/ 0 w 57598"/>
                  <a:gd name="connsiteY5" fmla="*/ 19199 h 38398"/>
                  <a:gd name="connsiteX6" fmla="*/ 19199 w 57598"/>
                  <a:gd name="connsiteY6" fmla="*/ 38399 h 38398"/>
                  <a:gd name="connsiteX7" fmla="*/ 19199 w 57598"/>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19199" y="38399"/>
                    </a:moveTo>
                    <a:lnTo>
                      <a:pt x="38399" y="38399"/>
                    </a:lnTo>
                    <a:cubicBezTo>
                      <a:pt x="49369" y="38399"/>
                      <a:pt x="57598" y="30170"/>
                      <a:pt x="57598" y="19199"/>
                    </a:cubicBezTo>
                    <a:cubicBezTo>
                      <a:pt x="57598" y="8228"/>
                      <a:pt x="49369" y="0"/>
                      <a:pt x="38399" y="0"/>
                    </a:cubicBezTo>
                    <a:lnTo>
                      <a:pt x="19199" y="0"/>
                    </a:lnTo>
                    <a:cubicBezTo>
                      <a:pt x="8228" y="0"/>
                      <a:pt x="0" y="8228"/>
                      <a:pt x="0" y="19199"/>
                    </a:cubicBezTo>
                    <a:cubicBezTo>
                      <a:pt x="0" y="30170"/>
                      <a:pt x="8228" y="38399"/>
                      <a:pt x="19199" y="38399"/>
                    </a:cubicBezTo>
                    <a:lnTo>
                      <a:pt x="19199" y="38399"/>
                    </a:lnTo>
                    <a:close/>
                  </a:path>
                </a:pathLst>
              </a:custGeom>
              <a:grpFill/>
              <a:ln w="27426" cap="flat">
                <a:noFill/>
                <a:prstDash val="solid"/>
                <a:miter/>
              </a:ln>
            </p:spPr>
            <p:txBody>
              <a:bodyPr rtlCol="0" anchor="ctr"/>
              <a:lstStyle/>
              <a:p>
                <a:pPr algn="l" rtl="0"/>
                <a:endParaRPr lang="en-US"/>
              </a:p>
            </p:txBody>
          </p:sp>
          <p:sp>
            <p:nvSpPr>
              <p:cNvPr id="17" name="Freeform 1425">
                <a:extLst>
                  <a:ext uri="{FF2B5EF4-FFF2-40B4-BE49-F238E27FC236}">
                    <a16:creationId xmlns:a16="http://schemas.microsoft.com/office/drawing/2014/main" id="{A6780B86-01D7-EC2B-DC13-C3A88523D181}"/>
                  </a:ext>
                </a:extLst>
              </p:cNvPr>
              <p:cNvSpPr/>
              <p:nvPr/>
            </p:nvSpPr>
            <p:spPr>
              <a:xfrm>
                <a:off x="9091181" y="2481243"/>
                <a:ext cx="76797" cy="38398"/>
              </a:xfrm>
              <a:custGeom>
                <a:avLst/>
                <a:gdLst>
                  <a:gd name="connsiteX0" fmla="*/ 21943 w 76797"/>
                  <a:gd name="connsiteY0" fmla="*/ 38399 h 38398"/>
                  <a:gd name="connsiteX1" fmla="*/ 57598 w 76797"/>
                  <a:gd name="connsiteY1" fmla="*/ 38399 h 38398"/>
                  <a:gd name="connsiteX2" fmla="*/ 76798 w 76797"/>
                  <a:gd name="connsiteY2" fmla="*/ 19199 h 38398"/>
                  <a:gd name="connsiteX3" fmla="*/ 57598 w 76797"/>
                  <a:gd name="connsiteY3" fmla="*/ 0 h 38398"/>
                  <a:gd name="connsiteX4" fmla="*/ 19200 w 76797"/>
                  <a:gd name="connsiteY4" fmla="*/ 0 h 38398"/>
                  <a:gd name="connsiteX5" fmla="*/ 5486 w 76797"/>
                  <a:gd name="connsiteY5" fmla="*/ 5485 h 38398"/>
                  <a:gd name="connsiteX6" fmla="*/ 0 w 76797"/>
                  <a:gd name="connsiteY6" fmla="*/ 19199 h 38398"/>
                  <a:gd name="connsiteX7" fmla="*/ 21943 w 76797"/>
                  <a:gd name="connsiteY7" fmla="*/ 38399 h 38398"/>
                  <a:gd name="connsiteX8" fmla="*/ 21943 w 76797"/>
                  <a:gd name="connsiteY8"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97" h="38398">
                    <a:moveTo>
                      <a:pt x="21943" y="38399"/>
                    </a:moveTo>
                    <a:lnTo>
                      <a:pt x="57598" y="38399"/>
                    </a:lnTo>
                    <a:cubicBezTo>
                      <a:pt x="68569" y="38399"/>
                      <a:pt x="76798" y="30171"/>
                      <a:pt x="76798" y="19199"/>
                    </a:cubicBezTo>
                    <a:cubicBezTo>
                      <a:pt x="76798" y="8228"/>
                      <a:pt x="68569" y="0"/>
                      <a:pt x="57598" y="0"/>
                    </a:cubicBezTo>
                    <a:lnTo>
                      <a:pt x="19200" y="0"/>
                    </a:lnTo>
                    <a:cubicBezTo>
                      <a:pt x="13714" y="0"/>
                      <a:pt x="10971" y="2743"/>
                      <a:pt x="5486" y="5485"/>
                    </a:cubicBezTo>
                    <a:cubicBezTo>
                      <a:pt x="2743" y="8228"/>
                      <a:pt x="0" y="13714"/>
                      <a:pt x="0" y="19199"/>
                    </a:cubicBezTo>
                    <a:cubicBezTo>
                      <a:pt x="5486" y="30171"/>
                      <a:pt x="13714" y="38399"/>
                      <a:pt x="21943" y="38399"/>
                    </a:cubicBezTo>
                    <a:lnTo>
                      <a:pt x="21943" y="38399"/>
                    </a:lnTo>
                    <a:close/>
                  </a:path>
                </a:pathLst>
              </a:custGeom>
              <a:grpFill/>
              <a:ln w="27426" cap="flat">
                <a:noFill/>
                <a:prstDash val="solid"/>
                <a:miter/>
              </a:ln>
            </p:spPr>
            <p:txBody>
              <a:bodyPr rtlCol="0" anchor="ctr"/>
              <a:lstStyle/>
              <a:p>
                <a:pPr algn="l" rtl="0"/>
                <a:endParaRPr lang="en-US"/>
              </a:p>
            </p:txBody>
          </p:sp>
          <p:sp>
            <p:nvSpPr>
              <p:cNvPr id="18" name="Freeform 1426">
                <a:extLst>
                  <a:ext uri="{FF2B5EF4-FFF2-40B4-BE49-F238E27FC236}">
                    <a16:creationId xmlns:a16="http://schemas.microsoft.com/office/drawing/2014/main" id="{C38C454C-2AD3-557F-2A71-198919F3D167}"/>
                  </a:ext>
                </a:extLst>
              </p:cNvPr>
              <p:cNvSpPr/>
              <p:nvPr/>
            </p:nvSpPr>
            <p:spPr>
              <a:xfrm>
                <a:off x="9318831" y="2478500"/>
                <a:ext cx="76797" cy="38398"/>
              </a:xfrm>
              <a:custGeom>
                <a:avLst/>
                <a:gdLst>
                  <a:gd name="connsiteX0" fmla="*/ 0 w 76797"/>
                  <a:gd name="connsiteY0" fmla="*/ 19200 h 38398"/>
                  <a:gd name="connsiteX1" fmla="*/ 19199 w 76797"/>
                  <a:gd name="connsiteY1" fmla="*/ 38399 h 38398"/>
                  <a:gd name="connsiteX2" fmla="*/ 57597 w 76797"/>
                  <a:gd name="connsiteY2" fmla="*/ 38399 h 38398"/>
                  <a:gd name="connsiteX3" fmla="*/ 76797 w 76797"/>
                  <a:gd name="connsiteY3" fmla="*/ 19200 h 38398"/>
                  <a:gd name="connsiteX4" fmla="*/ 57597 w 76797"/>
                  <a:gd name="connsiteY4" fmla="*/ 0 h 38398"/>
                  <a:gd name="connsiteX5" fmla="*/ 19199 w 76797"/>
                  <a:gd name="connsiteY5" fmla="*/ 0 h 38398"/>
                  <a:gd name="connsiteX6" fmla="*/ 0 w 76797"/>
                  <a:gd name="connsiteY6" fmla="*/ 19200 h 38398"/>
                  <a:gd name="connsiteX7" fmla="*/ 0 w 76797"/>
                  <a:gd name="connsiteY7" fmla="*/ 1920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0" y="19200"/>
                    </a:moveTo>
                    <a:cubicBezTo>
                      <a:pt x="0" y="30171"/>
                      <a:pt x="8228" y="38399"/>
                      <a:pt x="19199" y="38399"/>
                    </a:cubicBezTo>
                    <a:lnTo>
                      <a:pt x="57597" y="38399"/>
                    </a:lnTo>
                    <a:cubicBezTo>
                      <a:pt x="68569" y="38399"/>
                      <a:pt x="76797" y="30171"/>
                      <a:pt x="76797" y="19200"/>
                    </a:cubicBezTo>
                    <a:cubicBezTo>
                      <a:pt x="76797" y="8228"/>
                      <a:pt x="68569" y="0"/>
                      <a:pt x="57597" y="0"/>
                    </a:cubicBezTo>
                    <a:lnTo>
                      <a:pt x="19199" y="0"/>
                    </a:lnTo>
                    <a:cubicBezTo>
                      <a:pt x="8228" y="0"/>
                      <a:pt x="0" y="8228"/>
                      <a:pt x="0" y="19200"/>
                    </a:cubicBezTo>
                    <a:lnTo>
                      <a:pt x="0" y="19200"/>
                    </a:lnTo>
                    <a:close/>
                  </a:path>
                </a:pathLst>
              </a:custGeom>
              <a:grpFill/>
              <a:ln w="27426" cap="flat">
                <a:noFill/>
                <a:prstDash val="solid"/>
                <a:miter/>
              </a:ln>
            </p:spPr>
            <p:txBody>
              <a:bodyPr rtlCol="0" anchor="ctr"/>
              <a:lstStyle/>
              <a:p>
                <a:pPr algn="l" rtl="0"/>
                <a:endParaRPr lang="en-US"/>
              </a:p>
            </p:txBody>
          </p:sp>
          <p:sp>
            <p:nvSpPr>
              <p:cNvPr id="19" name="Freeform 1427">
                <a:extLst>
                  <a:ext uri="{FF2B5EF4-FFF2-40B4-BE49-F238E27FC236}">
                    <a16:creationId xmlns:a16="http://schemas.microsoft.com/office/drawing/2014/main" id="{8F37A2A6-794B-6330-FD55-874CBCEE9AE4}"/>
                  </a:ext>
                </a:extLst>
              </p:cNvPr>
              <p:cNvSpPr/>
              <p:nvPr/>
            </p:nvSpPr>
            <p:spPr>
              <a:xfrm>
                <a:off x="9220091" y="2368789"/>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pPr algn="l" rtl="0"/>
                <a:endParaRPr lang="en-US"/>
              </a:p>
            </p:txBody>
          </p:sp>
          <p:sp>
            <p:nvSpPr>
              <p:cNvPr id="20" name="Freeform 1428">
                <a:extLst>
                  <a:ext uri="{FF2B5EF4-FFF2-40B4-BE49-F238E27FC236}">
                    <a16:creationId xmlns:a16="http://schemas.microsoft.com/office/drawing/2014/main" id="{E8AC1AB4-4B1D-B69A-9766-59FB8E5B2659}"/>
                  </a:ext>
                </a:extLst>
              </p:cNvPr>
              <p:cNvSpPr/>
              <p:nvPr/>
            </p:nvSpPr>
            <p:spPr>
              <a:xfrm>
                <a:off x="8704451" y="3016081"/>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8228"/>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21" name="Freeform 1429">
                <a:extLst>
                  <a:ext uri="{FF2B5EF4-FFF2-40B4-BE49-F238E27FC236}">
                    <a16:creationId xmlns:a16="http://schemas.microsoft.com/office/drawing/2014/main" id="{FBD5FE22-E214-6DF5-D35B-641D8BC750FB}"/>
                  </a:ext>
                </a:extLst>
              </p:cNvPr>
              <p:cNvSpPr/>
              <p:nvPr/>
            </p:nvSpPr>
            <p:spPr>
              <a:xfrm>
                <a:off x="9040171" y="2402237"/>
                <a:ext cx="42247" cy="73520"/>
              </a:xfrm>
              <a:custGeom>
                <a:avLst/>
                <a:gdLst>
                  <a:gd name="connsiteX0" fmla="*/ 20839 w 42247"/>
                  <a:gd name="connsiteY0" fmla="*/ 73520 h 73520"/>
                  <a:gd name="connsiteX1" fmla="*/ 23582 w 42247"/>
                  <a:gd name="connsiteY1" fmla="*/ 73520 h 73520"/>
                  <a:gd name="connsiteX2" fmla="*/ 37296 w 42247"/>
                  <a:gd name="connsiteY2" fmla="*/ 51578 h 73520"/>
                  <a:gd name="connsiteX3" fmla="*/ 37296 w 42247"/>
                  <a:gd name="connsiteY3" fmla="*/ 43349 h 73520"/>
                  <a:gd name="connsiteX4" fmla="*/ 40039 w 42247"/>
                  <a:gd name="connsiteY4" fmla="*/ 26893 h 73520"/>
                  <a:gd name="connsiteX5" fmla="*/ 31811 w 42247"/>
                  <a:gd name="connsiteY5" fmla="*/ 2208 h 73520"/>
                  <a:gd name="connsiteX6" fmla="*/ 7126 w 42247"/>
                  <a:gd name="connsiteY6" fmla="*/ 10436 h 73520"/>
                  <a:gd name="connsiteX7" fmla="*/ 1641 w 42247"/>
                  <a:gd name="connsiteY7" fmla="*/ 59806 h 73520"/>
                  <a:gd name="connsiteX8" fmla="*/ 20839 w 42247"/>
                  <a:gd name="connsiteY8" fmla="*/ 73520 h 73520"/>
                  <a:gd name="connsiteX9" fmla="*/ 20839 w 42247"/>
                  <a:gd name="connsiteY9" fmla="*/ 73520 h 7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7" h="73520">
                    <a:moveTo>
                      <a:pt x="20839" y="73520"/>
                    </a:moveTo>
                    <a:cubicBezTo>
                      <a:pt x="20839" y="73520"/>
                      <a:pt x="23582" y="73520"/>
                      <a:pt x="23582" y="73520"/>
                    </a:cubicBezTo>
                    <a:cubicBezTo>
                      <a:pt x="34553" y="70777"/>
                      <a:pt x="40039" y="62549"/>
                      <a:pt x="37296" y="51578"/>
                    </a:cubicBezTo>
                    <a:cubicBezTo>
                      <a:pt x="37296" y="48835"/>
                      <a:pt x="37296" y="46092"/>
                      <a:pt x="37296" y="43349"/>
                    </a:cubicBezTo>
                    <a:cubicBezTo>
                      <a:pt x="37296" y="37864"/>
                      <a:pt x="37296" y="32379"/>
                      <a:pt x="40039" y="26893"/>
                    </a:cubicBezTo>
                    <a:cubicBezTo>
                      <a:pt x="45525" y="18665"/>
                      <a:pt x="40039" y="7693"/>
                      <a:pt x="31811" y="2208"/>
                    </a:cubicBezTo>
                    <a:cubicBezTo>
                      <a:pt x="23582" y="-3277"/>
                      <a:pt x="12611" y="2208"/>
                      <a:pt x="7126" y="10436"/>
                    </a:cubicBezTo>
                    <a:cubicBezTo>
                      <a:pt x="-1102" y="24150"/>
                      <a:pt x="-1102" y="43349"/>
                      <a:pt x="1641" y="59806"/>
                    </a:cubicBezTo>
                    <a:cubicBezTo>
                      <a:pt x="4383" y="68035"/>
                      <a:pt x="12611" y="73520"/>
                      <a:pt x="20839" y="73520"/>
                    </a:cubicBezTo>
                    <a:lnTo>
                      <a:pt x="20839" y="73520"/>
                    </a:lnTo>
                    <a:close/>
                  </a:path>
                </a:pathLst>
              </a:custGeom>
              <a:grpFill/>
              <a:ln w="27426" cap="flat">
                <a:noFill/>
                <a:prstDash val="solid"/>
                <a:miter/>
              </a:ln>
            </p:spPr>
            <p:txBody>
              <a:bodyPr rtlCol="0" anchor="ctr"/>
              <a:lstStyle/>
              <a:p>
                <a:pPr algn="l" rtl="0"/>
                <a:endParaRPr lang="en-US"/>
              </a:p>
            </p:txBody>
          </p:sp>
          <p:sp>
            <p:nvSpPr>
              <p:cNvPr id="22" name="Freeform 1430">
                <a:extLst>
                  <a:ext uri="{FF2B5EF4-FFF2-40B4-BE49-F238E27FC236}">
                    <a16:creationId xmlns:a16="http://schemas.microsoft.com/office/drawing/2014/main" id="{34976FDB-B3ED-A078-EBD5-6F3C7F4A8997}"/>
                  </a:ext>
                </a:extLst>
              </p:cNvPr>
              <p:cNvSpPr/>
              <p:nvPr/>
            </p:nvSpPr>
            <p:spPr>
              <a:xfrm>
                <a:off x="9206377" y="2478500"/>
                <a:ext cx="76797" cy="38398"/>
              </a:xfrm>
              <a:custGeom>
                <a:avLst/>
                <a:gdLst>
                  <a:gd name="connsiteX0" fmla="*/ 19199 w 76797"/>
                  <a:gd name="connsiteY0" fmla="*/ 38399 h 38398"/>
                  <a:gd name="connsiteX1" fmla="*/ 57598 w 76797"/>
                  <a:gd name="connsiteY1" fmla="*/ 38399 h 38398"/>
                  <a:gd name="connsiteX2" fmla="*/ 76797 w 76797"/>
                  <a:gd name="connsiteY2" fmla="*/ 19200 h 38398"/>
                  <a:gd name="connsiteX3" fmla="*/ 57598 w 76797"/>
                  <a:gd name="connsiteY3" fmla="*/ 0 h 38398"/>
                  <a:gd name="connsiteX4" fmla="*/ 19199 w 76797"/>
                  <a:gd name="connsiteY4" fmla="*/ 0 h 38398"/>
                  <a:gd name="connsiteX5" fmla="*/ 0 w 76797"/>
                  <a:gd name="connsiteY5" fmla="*/ 19200 h 38398"/>
                  <a:gd name="connsiteX6" fmla="*/ 19199 w 76797"/>
                  <a:gd name="connsiteY6" fmla="*/ 38399 h 38398"/>
                  <a:gd name="connsiteX7" fmla="*/ 19199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199" y="38399"/>
                    </a:moveTo>
                    <a:lnTo>
                      <a:pt x="57598" y="38399"/>
                    </a:lnTo>
                    <a:cubicBezTo>
                      <a:pt x="68569" y="38399"/>
                      <a:pt x="76797" y="30171"/>
                      <a:pt x="76797" y="19200"/>
                    </a:cubicBezTo>
                    <a:cubicBezTo>
                      <a:pt x="76797" y="8228"/>
                      <a:pt x="68569" y="0"/>
                      <a:pt x="57598" y="0"/>
                    </a:cubicBezTo>
                    <a:lnTo>
                      <a:pt x="19199" y="0"/>
                    </a:lnTo>
                    <a:cubicBezTo>
                      <a:pt x="8228" y="0"/>
                      <a:pt x="0" y="8228"/>
                      <a:pt x="0" y="19200"/>
                    </a:cubicBezTo>
                    <a:cubicBezTo>
                      <a:pt x="0" y="30171"/>
                      <a:pt x="8228" y="38399"/>
                      <a:pt x="19199" y="38399"/>
                    </a:cubicBezTo>
                    <a:lnTo>
                      <a:pt x="19199" y="38399"/>
                    </a:lnTo>
                    <a:close/>
                  </a:path>
                </a:pathLst>
              </a:custGeom>
              <a:grpFill/>
              <a:ln w="27426" cap="flat">
                <a:noFill/>
                <a:prstDash val="solid"/>
                <a:miter/>
              </a:ln>
            </p:spPr>
            <p:txBody>
              <a:bodyPr rtlCol="0" anchor="ctr"/>
              <a:lstStyle/>
              <a:p>
                <a:pPr algn="l" rtl="0"/>
                <a:endParaRPr lang="en-US"/>
              </a:p>
            </p:txBody>
          </p:sp>
          <p:sp>
            <p:nvSpPr>
              <p:cNvPr id="23" name="Freeform 1431">
                <a:extLst>
                  <a:ext uri="{FF2B5EF4-FFF2-40B4-BE49-F238E27FC236}">
                    <a16:creationId xmlns:a16="http://schemas.microsoft.com/office/drawing/2014/main" id="{18F323B0-528E-7C70-E1F5-F2B5CCE7448D}"/>
                  </a:ext>
                </a:extLst>
              </p:cNvPr>
              <p:cNvSpPr/>
              <p:nvPr/>
            </p:nvSpPr>
            <p:spPr>
              <a:xfrm>
                <a:off x="9107638" y="2371532"/>
                <a:ext cx="76797" cy="38398"/>
              </a:xfrm>
              <a:custGeom>
                <a:avLst/>
                <a:gdLst>
                  <a:gd name="connsiteX0" fmla="*/ 19200 w 76797"/>
                  <a:gd name="connsiteY0" fmla="*/ 38399 h 38398"/>
                  <a:gd name="connsiteX1" fmla="*/ 57598 w 76797"/>
                  <a:gd name="connsiteY1" fmla="*/ 38399 h 38398"/>
                  <a:gd name="connsiteX2" fmla="*/ 76797 w 76797"/>
                  <a:gd name="connsiteY2" fmla="*/ 19199 h 38398"/>
                  <a:gd name="connsiteX3" fmla="*/ 57598 w 76797"/>
                  <a:gd name="connsiteY3" fmla="*/ 0 h 38398"/>
                  <a:gd name="connsiteX4" fmla="*/ 19200 w 76797"/>
                  <a:gd name="connsiteY4" fmla="*/ 0 h 38398"/>
                  <a:gd name="connsiteX5" fmla="*/ 0 w 76797"/>
                  <a:gd name="connsiteY5" fmla="*/ 19199 h 38398"/>
                  <a:gd name="connsiteX6" fmla="*/ 19200 w 76797"/>
                  <a:gd name="connsiteY6" fmla="*/ 38399 h 38398"/>
                  <a:gd name="connsiteX7" fmla="*/ 19200 w 76797"/>
                  <a:gd name="connsiteY7"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19200" y="38399"/>
                    </a:moveTo>
                    <a:lnTo>
                      <a:pt x="57598" y="38399"/>
                    </a:lnTo>
                    <a:cubicBezTo>
                      <a:pt x="68569" y="38399"/>
                      <a:pt x="76797" y="30171"/>
                      <a:pt x="76797" y="19199"/>
                    </a:cubicBezTo>
                    <a:cubicBezTo>
                      <a:pt x="76797" y="8228"/>
                      <a:pt x="68569" y="0"/>
                      <a:pt x="57598" y="0"/>
                    </a:cubicBezTo>
                    <a:lnTo>
                      <a:pt x="19200" y="0"/>
                    </a:lnTo>
                    <a:cubicBezTo>
                      <a:pt x="8228" y="0"/>
                      <a:pt x="0" y="8228"/>
                      <a:pt x="0" y="19199"/>
                    </a:cubicBezTo>
                    <a:cubicBezTo>
                      <a:pt x="0" y="30171"/>
                      <a:pt x="8228" y="38399"/>
                      <a:pt x="19200" y="38399"/>
                    </a:cubicBezTo>
                    <a:lnTo>
                      <a:pt x="19200" y="38399"/>
                    </a:lnTo>
                    <a:close/>
                  </a:path>
                </a:pathLst>
              </a:custGeom>
              <a:grpFill/>
              <a:ln w="27426" cap="flat">
                <a:noFill/>
                <a:prstDash val="solid"/>
                <a:miter/>
              </a:ln>
            </p:spPr>
            <p:txBody>
              <a:bodyPr rtlCol="0" anchor="ctr"/>
              <a:lstStyle/>
              <a:p>
                <a:pPr algn="l" rtl="0"/>
                <a:endParaRPr lang="en-US"/>
              </a:p>
            </p:txBody>
          </p:sp>
          <p:sp>
            <p:nvSpPr>
              <p:cNvPr id="24" name="Freeform 1432">
                <a:extLst>
                  <a:ext uri="{FF2B5EF4-FFF2-40B4-BE49-F238E27FC236}">
                    <a16:creationId xmlns:a16="http://schemas.microsoft.com/office/drawing/2014/main" id="{559FE7E8-D8C7-93BE-3417-9C59CD102265}"/>
                  </a:ext>
                </a:extLst>
              </p:cNvPr>
              <p:cNvSpPr/>
              <p:nvPr/>
            </p:nvSpPr>
            <p:spPr>
              <a:xfrm>
                <a:off x="8940329" y="2659522"/>
                <a:ext cx="51171" cy="68569"/>
              </a:xfrm>
              <a:custGeom>
                <a:avLst/>
                <a:gdLst>
                  <a:gd name="connsiteX0" fmla="*/ 10971 w 51171"/>
                  <a:gd name="connsiteY0" fmla="*/ 68569 h 68569"/>
                  <a:gd name="connsiteX1" fmla="*/ 16457 w 51171"/>
                  <a:gd name="connsiteY1" fmla="*/ 68569 h 68569"/>
                  <a:gd name="connsiteX2" fmla="*/ 32914 w 51171"/>
                  <a:gd name="connsiteY2" fmla="*/ 54855 h 68569"/>
                  <a:gd name="connsiteX3" fmla="*/ 46627 w 51171"/>
                  <a:gd name="connsiteY3" fmla="*/ 30171 h 68569"/>
                  <a:gd name="connsiteX4" fmla="*/ 49370 w 51171"/>
                  <a:gd name="connsiteY4" fmla="*/ 10971 h 68569"/>
                  <a:gd name="connsiteX5" fmla="*/ 35656 w 51171"/>
                  <a:gd name="connsiteY5" fmla="*/ 0 h 68569"/>
                  <a:gd name="connsiteX6" fmla="*/ 19200 w 51171"/>
                  <a:gd name="connsiteY6" fmla="*/ 8228 h 68569"/>
                  <a:gd name="connsiteX7" fmla="*/ 0 w 51171"/>
                  <a:gd name="connsiteY7" fmla="*/ 49370 h 68569"/>
                  <a:gd name="connsiteX8" fmla="*/ 2743 w 51171"/>
                  <a:gd name="connsiteY8" fmla="*/ 63084 h 68569"/>
                  <a:gd name="connsiteX9" fmla="*/ 10971 w 51171"/>
                  <a:gd name="connsiteY9" fmla="*/ 68569 h 68569"/>
                  <a:gd name="connsiteX10" fmla="*/ 10971 w 51171"/>
                  <a:gd name="connsiteY10" fmla="*/ 68569 h 6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71" h="68569">
                    <a:moveTo>
                      <a:pt x="10971" y="68569"/>
                    </a:moveTo>
                    <a:cubicBezTo>
                      <a:pt x="13714" y="68569"/>
                      <a:pt x="13714" y="68569"/>
                      <a:pt x="16457" y="68569"/>
                    </a:cubicBezTo>
                    <a:cubicBezTo>
                      <a:pt x="24685" y="68569"/>
                      <a:pt x="32914" y="63084"/>
                      <a:pt x="32914" y="54855"/>
                    </a:cubicBezTo>
                    <a:cubicBezTo>
                      <a:pt x="35656" y="46627"/>
                      <a:pt x="38399" y="35656"/>
                      <a:pt x="46627" y="30171"/>
                    </a:cubicBezTo>
                    <a:cubicBezTo>
                      <a:pt x="52112" y="24685"/>
                      <a:pt x="52112" y="19199"/>
                      <a:pt x="49370" y="10971"/>
                    </a:cubicBezTo>
                    <a:cubicBezTo>
                      <a:pt x="46627" y="5485"/>
                      <a:pt x="41142" y="0"/>
                      <a:pt x="35656" y="0"/>
                    </a:cubicBezTo>
                    <a:cubicBezTo>
                      <a:pt x="30171" y="0"/>
                      <a:pt x="21943" y="2743"/>
                      <a:pt x="19200" y="8228"/>
                    </a:cubicBezTo>
                    <a:cubicBezTo>
                      <a:pt x="10971" y="19199"/>
                      <a:pt x="2743" y="32913"/>
                      <a:pt x="0" y="49370"/>
                    </a:cubicBezTo>
                    <a:cubicBezTo>
                      <a:pt x="0" y="54855"/>
                      <a:pt x="0" y="60341"/>
                      <a:pt x="2743" y="63084"/>
                    </a:cubicBezTo>
                    <a:cubicBezTo>
                      <a:pt x="2743" y="65826"/>
                      <a:pt x="8229" y="68569"/>
                      <a:pt x="10971" y="68569"/>
                    </a:cubicBezTo>
                    <a:lnTo>
                      <a:pt x="10971" y="68569"/>
                    </a:lnTo>
                    <a:close/>
                  </a:path>
                </a:pathLst>
              </a:custGeom>
              <a:grpFill/>
              <a:ln w="27426" cap="flat">
                <a:noFill/>
                <a:prstDash val="solid"/>
                <a:miter/>
              </a:ln>
            </p:spPr>
            <p:txBody>
              <a:bodyPr rtlCol="0" anchor="ctr"/>
              <a:lstStyle/>
              <a:p>
                <a:pPr algn="l" rtl="0"/>
                <a:endParaRPr lang="en-US"/>
              </a:p>
            </p:txBody>
          </p:sp>
          <p:sp>
            <p:nvSpPr>
              <p:cNvPr id="25" name="Freeform 1433">
                <a:extLst>
                  <a:ext uri="{FF2B5EF4-FFF2-40B4-BE49-F238E27FC236}">
                    <a16:creationId xmlns:a16="http://schemas.microsoft.com/office/drawing/2014/main" id="{C36D27AE-1DF4-97AF-1228-5A630329528E}"/>
                  </a:ext>
                </a:extLst>
              </p:cNvPr>
              <p:cNvSpPr/>
              <p:nvPr/>
            </p:nvSpPr>
            <p:spPr>
              <a:xfrm>
                <a:off x="9263976" y="3005110"/>
                <a:ext cx="74054" cy="38398"/>
              </a:xfrm>
              <a:custGeom>
                <a:avLst/>
                <a:gdLst>
                  <a:gd name="connsiteX0" fmla="*/ 52112 w 74054"/>
                  <a:gd name="connsiteY0" fmla="*/ 0 h 38398"/>
                  <a:gd name="connsiteX1" fmla="*/ 41142 w 74054"/>
                  <a:gd name="connsiteY1" fmla="*/ 0 h 38398"/>
                  <a:gd name="connsiteX2" fmla="*/ 19199 w 74054"/>
                  <a:gd name="connsiteY2" fmla="*/ 0 h 38398"/>
                  <a:gd name="connsiteX3" fmla="*/ 0 w 74054"/>
                  <a:gd name="connsiteY3" fmla="*/ 19199 h 38398"/>
                  <a:gd name="connsiteX4" fmla="*/ 19199 w 74054"/>
                  <a:gd name="connsiteY4" fmla="*/ 38399 h 38398"/>
                  <a:gd name="connsiteX5" fmla="*/ 41142 w 74054"/>
                  <a:gd name="connsiteY5" fmla="*/ 38399 h 38398"/>
                  <a:gd name="connsiteX6" fmla="*/ 57597 w 74054"/>
                  <a:gd name="connsiteY6" fmla="*/ 38399 h 38398"/>
                  <a:gd name="connsiteX7" fmla="*/ 74054 w 74054"/>
                  <a:gd name="connsiteY7" fmla="*/ 16456 h 38398"/>
                  <a:gd name="connsiteX8" fmla="*/ 52112 w 74054"/>
                  <a:gd name="connsiteY8" fmla="*/ 0 h 38398"/>
                  <a:gd name="connsiteX9" fmla="*/ 52112 w 74054"/>
                  <a:gd name="connsiteY9"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54" h="38398">
                    <a:moveTo>
                      <a:pt x="52112" y="0"/>
                    </a:moveTo>
                    <a:cubicBezTo>
                      <a:pt x="49369" y="0"/>
                      <a:pt x="43884" y="0"/>
                      <a:pt x="41142" y="0"/>
                    </a:cubicBezTo>
                    <a:lnTo>
                      <a:pt x="19199" y="0"/>
                    </a:lnTo>
                    <a:cubicBezTo>
                      <a:pt x="8228" y="0"/>
                      <a:pt x="0" y="8228"/>
                      <a:pt x="0" y="19199"/>
                    </a:cubicBezTo>
                    <a:cubicBezTo>
                      <a:pt x="0" y="30170"/>
                      <a:pt x="8228" y="38399"/>
                      <a:pt x="19199" y="38399"/>
                    </a:cubicBezTo>
                    <a:lnTo>
                      <a:pt x="41142" y="38399"/>
                    </a:lnTo>
                    <a:cubicBezTo>
                      <a:pt x="46627" y="38399"/>
                      <a:pt x="52112" y="38399"/>
                      <a:pt x="57597" y="38399"/>
                    </a:cubicBezTo>
                    <a:cubicBezTo>
                      <a:pt x="68569" y="35656"/>
                      <a:pt x="74054" y="27428"/>
                      <a:pt x="74054" y="16456"/>
                    </a:cubicBezTo>
                    <a:cubicBezTo>
                      <a:pt x="71311" y="5485"/>
                      <a:pt x="63083" y="0"/>
                      <a:pt x="52112" y="0"/>
                    </a:cubicBezTo>
                    <a:lnTo>
                      <a:pt x="52112" y="0"/>
                    </a:lnTo>
                    <a:close/>
                  </a:path>
                </a:pathLst>
              </a:custGeom>
              <a:grpFill/>
              <a:ln w="27426" cap="flat">
                <a:noFill/>
                <a:prstDash val="solid"/>
                <a:miter/>
              </a:ln>
            </p:spPr>
            <p:txBody>
              <a:bodyPr rtlCol="0" anchor="ctr"/>
              <a:lstStyle/>
              <a:p>
                <a:pPr algn="l" rtl="0"/>
                <a:endParaRPr lang="en-US"/>
              </a:p>
            </p:txBody>
          </p:sp>
          <p:sp>
            <p:nvSpPr>
              <p:cNvPr id="26" name="Freeform 1434">
                <a:extLst>
                  <a:ext uri="{FF2B5EF4-FFF2-40B4-BE49-F238E27FC236}">
                    <a16:creationId xmlns:a16="http://schemas.microsoft.com/office/drawing/2014/main" id="{C96EDAD2-9F51-66C6-A870-F3A921C76385}"/>
                  </a:ext>
                </a:extLst>
              </p:cNvPr>
              <p:cNvSpPr/>
              <p:nvPr/>
            </p:nvSpPr>
            <p:spPr>
              <a:xfrm>
                <a:off x="9274947" y="2788432"/>
                <a:ext cx="74767" cy="41141"/>
              </a:xfrm>
              <a:custGeom>
                <a:avLst/>
                <a:gdLst>
                  <a:gd name="connsiteX0" fmla="*/ 63083 w 74767"/>
                  <a:gd name="connsiteY0" fmla="*/ 5485 h 41141"/>
                  <a:gd name="connsiteX1" fmla="*/ 24685 w 74767"/>
                  <a:gd name="connsiteY1" fmla="*/ 0 h 41141"/>
                  <a:gd name="connsiteX2" fmla="*/ 19199 w 74767"/>
                  <a:gd name="connsiteY2" fmla="*/ 0 h 41141"/>
                  <a:gd name="connsiteX3" fmla="*/ 0 w 74767"/>
                  <a:gd name="connsiteY3" fmla="*/ 19199 h 41141"/>
                  <a:gd name="connsiteX4" fmla="*/ 19199 w 74767"/>
                  <a:gd name="connsiteY4" fmla="*/ 38399 h 41141"/>
                  <a:gd name="connsiteX5" fmla="*/ 24685 w 74767"/>
                  <a:gd name="connsiteY5" fmla="*/ 38399 h 41141"/>
                  <a:gd name="connsiteX6" fmla="*/ 52112 w 74767"/>
                  <a:gd name="connsiteY6" fmla="*/ 41141 h 41141"/>
                  <a:gd name="connsiteX7" fmla="*/ 57598 w 74767"/>
                  <a:gd name="connsiteY7" fmla="*/ 41141 h 41141"/>
                  <a:gd name="connsiteX8" fmla="*/ 74054 w 74767"/>
                  <a:gd name="connsiteY8" fmla="*/ 24685 h 41141"/>
                  <a:gd name="connsiteX9" fmla="*/ 63083 w 74767"/>
                  <a:gd name="connsiteY9" fmla="*/ 5485 h 41141"/>
                  <a:gd name="connsiteX10" fmla="*/ 63083 w 74767"/>
                  <a:gd name="connsiteY10" fmla="*/ 5485 h 4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767" h="41141">
                    <a:moveTo>
                      <a:pt x="63083" y="5485"/>
                    </a:moveTo>
                    <a:cubicBezTo>
                      <a:pt x="52112" y="2743"/>
                      <a:pt x="38399" y="0"/>
                      <a:pt x="24685" y="0"/>
                    </a:cubicBezTo>
                    <a:lnTo>
                      <a:pt x="19199" y="0"/>
                    </a:lnTo>
                    <a:cubicBezTo>
                      <a:pt x="8228" y="0"/>
                      <a:pt x="0" y="8228"/>
                      <a:pt x="0" y="19199"/>
                    </a:cubicBezTo>
                    <a:cubicBezTo>
                      <a:pt x="0" y="30171"/>
                      <a:pt x="8228" y="38399"/>
                      <a:pt x="19199" y="38399"/>
                    </a:cubicBezTo>
                    <a:lnTo>
                      <a:pt x="24685" y="38399"/>
                    </a:lnTo>
                    <a:cubicBezTo>
                      <a:pt x="32913" y="38399"/>
                      <a:pt x="43884" y="38399"/>
                      <a:pt x="52112" y="41141"/>
                    </a:cubicBezTo>
                    <a:cubicBezTo>
                      <a:pt x="54855" y="41141"/>
                      <a:pt x="54855" y="41141"/>
                      <a:pt x="57598" y="41141"/>
                    </a:cubicBezTo>
                    <a:cubicBezTo>
                      <a:pt x="65826" y="41141"/>
                      <a:pt x="74054" y="32913"/>
                      <a:pt x="74054" y="24685"/>
                    </a:cubicBezTo>
                    <a:cubicBezTo>
                      <a:pt x="76797" y="16457"/>
                      <a:pt x="71312" y="8228"/>
                      <a:pt x="63083" y="5485"/>
                    </a:cubicBezTo>
                    <a:lnTo>
                      <a:pt x="63083" y="5485"/>
                    </a:lnTo>
                    <a:close/>
                  </a:path>
                </a:pathLst>
              </a:custGeom>
              <a:grpFill/>
              <a:ln w="27426" cap="flat">
                <a:noFill/>
                <a:prstDash val="solid"/>
                <a:miter/>
              </a:ln>
            </p:spPr>
            <p:txBody>
              <a:bodyPr rtlCol="0" anchor="ctr"/>
              <a:lstStyle/>
              <a:p>
                <a:pPr algn="l" rtl="0"/>
                <a:endParaRPr lang="en-US"/>
              </a:p>
            </p:txBody>
          </p:sp>
          <p:sp>
            <p:nvSpPr>
              <p:cNvPr id="27" name="Freeform 1435">
                <a:extLst>
                  <a:ext uri="{FF2B5EF4-FFF2-40B4-BE49-F238E27FC236}">
                    <a16:creationId xmlns:a16="http://schemas.microsoft.com/office/drawing/2014/main" id="{2B9BD8DA-76E0-C4D2-95CF-6444C7D26D36}"/>
                  </a:ext>
                </a:extLst>
              </p:cNvPr>
              <p:cNvSpPr/>
              <p:nvPr/>
            </p:nvSpPr>
            <p:spPr>
              <a:xfrm>
                <a:off x="923929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pPr algn="l" rtl="0"/>
                <a:endParaRPr lang="en-US"/>
              </a:p>
            </p:txBody>
          </p:sp>
          <p:sp>
            <p:nvSpPr>
              <p:cNvPr id="28" name="Freeform 1436">
                <a:extLst>
                  <a:ext uri="{FF2B5EF4-FFF2-40B4-BE49-F238E27FC236}">
                    <a16:creationId xmlns:a16="http://schemas.microsoft.com/office/drawing/2014/main" id="{FE9BD9B8-3236-F279-B6BB-E7524825673E}"/>
                  </a:ext>
                </a:extLst>
              </p:cNvPr>
              <p:cNvSpPr/>
              <p:nvPr/>
            </p:nvSpPr>
            <p:spPr>
              <a:xfrm>
                <a:off x="9365458" y="2940998"/>
                <a:ext cx="55883" cy="67930"/>
              </a:xfrm>
              <a:custGeom>
                <a:avLst/>
                <a:gdLst>
                  <a:gd name="connsiteX0" fmla="*/ 46627 w 55883"/>
                  <a:gd name="connsiteY0" fmla="*/ 1029 h 67930"/>
                  <a:gd name="connsiteX1" fmla="*/ 21943 w 55883"/>
                  <a:gd name="connsiteY1" fmla="*/ 9257 h 67930"/>
                  <a:gd name="connsiteX2" fmla="*/ 5486 w 55883"/>
                  <a:gd name="connsiteY2" fmla="*/ 33942 h 67930"/>
                  <a:gd name="connsiteX3" fmla="*/ 0 w 55883"/>
                  <a:gd name="connsiteY3" fmla="*/ 53141 h 67930"/>
                  <a:gd name="connsiteX4" fmla="*/ 13714 w 55883"/>
                  <a:gd name="connsiteY4" fmla="*/ 66855 h 67930"/>
                  <a:gd name="connsiteX5" fmla="*/ 30171 w 55883"/>
                  <a:gd name="connsiteY5" fmla="*/ 61369 h 67930"/>
                  <a:gd name="connsiteX6" fmla="*/ 54855 w 55883"/>
                  <a:gd name="connsiteY6" fmla="*/ 25713 h 67930"/>
                  <a:gd name="connsiteX7" fmla="*/ 46627 w 55883"/>
                  <a:gd name="connsiteY7" fmla="*/ 1029 h 67930"/>
                  <a:gd name="connsiteX8" fmla="*/ 46627 w 55883"/>
                  <a:gd name="connsiteY8" fmla="*/ 1029 h 6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3" h="67930">
                    <a:moveTo>
                      <a:pt x="46627" y="1029"/>
                    </a:moveTo>
                    <a:cubicBezTo>
                      <a:pt x="38399" y="-1714"/>
                      <a:pt x="27428" y="1029"/>
                      <a:pt x="21943" y="9257"/>
                    </a:cubicBezTo>
                    <a:cubicBezTo>
                      <a:pt x="19200" y="17485"/>
                      <a:pt x="10971" y="28456"/>
                      <a:pt x="5486" y="33942"/>
                    </a:cubicBezTo>
                    <a:cubicBezTo>
                      <a:pt x="0" y="39427"/>
                      <a:pt x="0" y="44913"/>
                      <a:pt x="0" y="53141"/>
                    </a:cubicBezTo>
                    <a:cubicBezTo>
                      <a:pt x="2743" y="58626"/>
                      <a:pt x="8229" y="64112"/>
                      <a:pt x="13714" y="66855"/>
                    </a:cubicBezTo>
                    <a:cubicBezTo>
                      <a:pt x="19200" y="69598"/>
                      <a:pt x="27428" y="66855"/>
                      <a:pt x="30171" y="61369"/>
                    </a:cubicBezTo>
                    <a:cubicBezTo>
                      <a:pt x="41142" y="50398"/>
                      <a:pt x="46627" y="39427"/>
                      <a:pt x="54855" y="25713"/>
                    </a:cubicBezTo>
                    <a:cubicBezTo>
                      <a:pt x="57598" y="14742"/>
                      <a:pt x="54855" y="6514"/>
                      <a:pt x="46627" y="1029"/>
                    </a:cubicBezTo>
                    <a:lnTo>
                      <a:pt x="46627" y="1029"/>
                    </a:lnTo>
                    <a:close/>
                  </a:path>
                </a:pathLst>
              </a:custGeom>
              <a:grpFill/>
              <a:ln w="27426" cap="flat">
                <a:noFill/>
                <a:prstDash val="solid"/>
                <a:miter/>
              </a:ln>
            </p:spPr>
            <p:txBody>
              <a:bodyPr rtlCol="0" anchor="ctr"/>
              <a:lstStyle/>
              <a:p>
                <a:pPr algn="l" rtl="0"/>
                <a:endParaRPr lang="en-US"/>
              </a:p>
            </p:txBody>
          </p:sp>
          <p:sp>
            <p:nvSpPr>
              <p:cNvPr id="29" name="Freeform 1437">
                <a:extLst>
                  <a:ext uri="{FF2B5EF4-FFF2-40B4-BE49-F238E27FC236}">
                    <a16:creationId xmlns:a16="http://schemas.microsoft.com/office/drawing/2014/main" id="{5649F5D5-EBA5-63BC-9FC3-03C7BE965B7A}"/>
                  </a:ext>
                </a:extLst>
              </p:cNvPr>
              <p:cNvSpPr/>
              <p:nvPr/>
            </p:nvSpPr>
            <p:spPr>
              <a:xfrm>
                <a:off x="9458026" y="2569011"/>
                <a:ext cx="52798" cy="69254"/>
              </a:xfrm>
              <a:custGeom>
                <a:avLst/>
                <a:gdLst>
                  <a:gd name="connsiteX0" fmla="*/ 41827 w 52798"/>
                  <a:gd name="connsiteY0" fmla="*/ 0 h 69254"/>
                  <a:gd name="connsiteX1" fmla="*/ 28113 w 52798"/>
                  <a:gd name="connsiteY1" fmla="*/ 2743 h 69254"/>
                  <a:gd name="connsiteX2" fmla="*/ 19885 w 52798"/>
                  <a:gd name="connsiteY2" fmla="*/ 13714 h 69254"/>
                  <a:gd name="connsiteX3" fmla="*/ 6171 w 52798"/>
                  <a:gd name="connsiteY3" fmla="*/ 38399 h 69254"/>
                  <a:gd name="connsiteX4" fmla="*/ 6171 w 52798"/>
                  <a:gd name="connsiteY4" fmla="*/ 63084 h 69254"/>
                  <a:gd name="connsiteX5" fmla="*/ 30856 w 52798"/>
                  <a:gd name="connsiteY5" fmla="*/ 63084 h 69254"/>
                  <a:gd name="connsiteX6" fmla="*/ 52798 w 52798"/>
                  <a:gd name="connsiteY6" fmla="*/ 24685 h 69254"/>
                  <a:gd name="connsiteX7" fmla="*/ 50055 w 52798"/>
                  <a:gd name="connsiteY7" fmla="*/ 10971 h 69254"/>
                  <a:gd name="connsiteX8" fmla="*/ 41827 w 52798"/>
                  <a:gd name="connsiteY8" fmla="*/ 0 h 69254"/>
                  <a:gd name="connsiteX9" fmla="*/ 41827 w 52798"/>
                  <a:gd name="connsiteY9" fmla="*/ 0 h 69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98" h="69254">
                    <a:moveTo>
                      <a:pt x="41827" y="0"/>
                    </a:moveTo>
                    <a:cubicBezTo>
                      <a:pt x="36342" y="0"/>
                      <a:pt x="30856" y="0"/>
                      <a:pt x="28113" y="2743"/>
                    </a:cubicBezTo>
                    <a:cubicBezTo>
                      <a:pt x="22628" y="5485"/>
                      <a:pt x="19885" y="8228"/>
                      <a:pt x="19885" y="13714"/>
                    </a:cubicBezTo>
                    <a:cubicBezTo>
                      <a:pt x="17142" y="21942"/>
                      <a:pt x="11657" y="30171"/>
                      <a:pt x="6171" y="38399"/>
                    </a:cubicBezTo>
                    <a:cubicBezTo>
                      <a:pt x="-2057" y="46627"/>
                      <a:pt x="-2057" y="57598"/>
                      <a:pt x="6171" y="63084"/>
                    </a:cubicBezTo>
                    <a:cubicBezTo>
                      <a:pt x="14399" y="71312"/>
                      <a:pt x="25371" y="71312"/>
                      <a:pt x="30856" y="63084"/>
                    </a:cubicBezTo>
                    <a:cubicBezTo>
                      <a:pt x="41827" y="52113"/>
                      <a:pt x="50055" y="38399"/>
                      <a:pt x="52798" y="24685"/>
                    </a:cubicBezTo>
                    <a:cubicBezTo>
                      <a:pt x="52798" y="19199"/>
                      <a:pt x="52798" y="13714"/>
                      <a:pt x="50055" y="10971"/>
                    </a:cubicBezTo>
                    <a:cubicBezTo>
                      <a:pt x="50055" y="5485"/>
                      <a:pt x="47312" y="2743"/>
                      <a:pt x="41827" y="0"/>
                    </a:cubicBezTo>
                    <a:lnTo>
                      <a:pt x="41827" y="0"/>
                    </a:lnTo>
                    <a:close/>
                  </a:path>
                </a:pathLst>
              </a:custGeom>
              <a:grpFill/>
              <a:ln w="27426" cap="flat">
                <a:noFill/>
                <a:prstDash val="solid"/>
                <a:miter/>
              </a:ln>
            </p:spPr>
            <p:txBody>
              <a:bodyPr rtlCol="0" anchor="ctr"/>
              <a:lstStyle/>
              <a:p>
                <a:pPr algn="l" rtl="0"/>
                <a:endParaRPr lang="en-US"/>
              </a:p>
            </p:txBody>
          </p:sp>
          <p:sp>
            <p:nvSpPr>
              <p:cNvPr id="30" name="Freeform 1438">
                <a:extLst>
                  <a:ext uri="{FF2B5EF4-FFF2-40B4-BE49-F238E27FC236}">
                    <a16:creationId xmlns:a16="http://schemas.microsoft.com/office/drawing/2014/main" id="{F4DACBEC-E869-4D8F-08AA-9CE5E8B44E71}"/>
                  </a:ext>
                </a:extLst>
              </p:cNvPr>
              <p:cNvSpPr/>
              <p:nvPr/>
            </p:nvSpPr>
            <p:spPr>
              <a:xfrm>
                <a:off x="9430571" y="2480529"/>
                <a:ext cx="65599" cy="55568"/>
              </a:xfrm>
              <a:custGeom>
                <a:avLst/>
                <a:gdLst>
                  <a:gd name="connsiteX0" fmla="*/ 47341 w 65599"/>
                  <a:gd name="connsiteY0" fmla="*/ 55569 h 55568"/>
                  <a:gd name="connsiteX1" fmla="*/ 63797 w 65599"/>
                  <a:gd name="connsiteY1" fmla="*/ 44598 h 55568"/>
                  <a:gd name="connsiteX2" fmla="*/ 61054 w 65599"/>
                  <a:gd name="connsiteY2" fmla="*/ 25398 h 55568"/>
                  <a:gd name="connsiteX3" fmla="*/ 22656 w 65599"/>
                  <a:gd name="connsiteY3" fmla="*/ 714 h 55568"/>
                  <a:gd name="connsiteX4" fmla="*/ 713 w 65599"/>
                  <a:gd name="connsiteY4" fmla="*/ 11684 h 55568"/>
                  <a:gd name="connsiteX5" fmla="*/ 11685 w 65599"/>
                  <a:gd name="connsiteY5" fmla="*/ 33627 h 55568"/>
                  <a:gd name="connsiteX6" fmla="*/ 33627 w 65599"/>
                  <a:gd name="connsiteY6" fmla="*/ 47340 h 55568"/>
                  <a:gd name="connsiteX7" fmla="*/ 47341 w 65599"/>
                  <a:gd name="connsiteY7" fmla="*/ 55569 h 55568"/>
                  <a:gd name="connsiteX8" fmla="*/ 47341 w 65599"/>
                  <a:gd name="connsiteY8" fmla="*/ 55569 h 5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99" h="55568">
                    <a:moveTo>
                      <a:pt x="47341" y="55569"/>
                    </a:moveTo>
                    <a:cubicBezTo>
                      <a:pt x="55569" y="55569"/>
                      <a:pt x="61054" y="50083"/>
                      <a:pt x="63797" y="44598"/>
                    </a:cubicBezTo>
                    <a:cubicBezTo>
                      <a:pt x="66540" y="39112"/>
                      <a:pt x="66540" y="30884"/>
                      <a:pt x="61054" y="25398"/>
                    </a:cubicBezTo>
                    <a:cubicBezTo>
                      <a:pt x="50084" y="14427"/>
                      <a:pt x="36370" y="6199"/>
                      <a:pt x="22656" y="714"/>
                    </a:cubicBezTo>
                    <a:cubicBezTo>
                      <a:pt x="14427" y="-2029"/>
                      <a:pt x="3456" y="3456"/>
                      <a:pt x="713" y="11684"/>
                    </a:cubicBezTo>
                    <a:cubicBezTo>
                      <a:pt x="-2029" y="19913"/>
                      <a:pt x="3456" y="30884"/>
                      <a:pt x="11685" y="33627"/>
                    </a:cubicBezTo>
                    <a:cubicBezTo>
                      <a:pt x="19913" y="36370"/>
                      <a:pt x="28141" y="41855"/>
                      <a:pt x="33627" y="47340"/>
                    </a:cubicBezTo>
                    <a:cubicBezTo>
                      <a:pt x="39113" y="52826"/>
                      <a:pt x="41855" y="55569"/>
                      <a:pt x="47341" y="55569"/>
                    </a:cubicBezTo>
                    <a:lnTo>
                      <a:pt x="47341" y="55569"/>
                    </a:lnTo>
                    <a:close/>
                  </a:path>
                </a:pathLst>
              </a:custGeom>
              <a:grpFill/>
              <a:ln w="27426" cap="flat">
                <a:noFill/>
                <a:prstDash val="solid"/>
                <a:miter/>
              </a:ln>
            </p:spPr>
            <p:txBody>
              <a:bodyPr rtlCol="0" anchor="ctr"/>
              <a:lstStyle/>
              <a:p>
                <a:pPr algn="l" rtl="0"/>
                <a:endParaRPr lang="en-US"/>
              </a:p>
            </p:txBody>
          </p:sp>
          <p:sp>
            <p:nvSpPr>
              <p:cNvPr id="31" name="Freeform 1439">
                <a:extLst>
                  <a:ext uri="{FF2B5EF4-FFF2-40B4-BE49-F238E27FC236}">
                    <a16:creationId xmlns:a16="http://schemas.microsoft.com/office/drawing/2014/main" id="{08B1C6A7-30A5-D005-BB40-EB33FE276F89}"/>
                  </a:ext>
                </a:extLst>
              </p:cNvPr>
              <p:cNvSpPr/>
              <p:nvPr/>
            </p:nvSpPr>
            <p:spPr>
              <a:xfrm>
                <a:off x="9165236" y="2788432"/>
                <a:ext cx="76797" cy="38398"/>
              </a:xfrm>
              <a:custGeom>
                <a:avLst/>
                <a:gdLst>
                  <a:gd name="connsiteX0" fmla="*/ 57598 w 76797"/>
                  <a:gd name="connsiteY0" fmla="*/ 0 h 38398"/>
                  <a:gd name="connsiteX1" fmla="*/ 19199 w 76797"/>
                  <a:gd name="connsiteY1" fmla="*/ 0 h 38398"/>
                  <a:gd name="connsiteX2" fmla="*/ 0 w 76797"/>
                  <a:gd name="connsiteY2" fmla="*/ 19199 h 38398"/>
                  <a:gd name="connsiteX3" fmla="*/ 19199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199" y="0"/>
                    </a:lnTo>
                    <a:cubicBezTo>
                      <a:pt x="8228" y="0"/>
                      <a:pt x="0" y="8228"/>
                      <a:pt x="0" y="19199"/>
                    </a:cubicBezTo>
                    <a:cubicBezTo>
                      <a:pt x="0" y="30171"/>
                      <a:pt x="8228" y="38399"/>
                      <a:pt x="19199" y="38399"/>
                    </a:cubicBezTo>
                    <a:lnTo>
                      <a:pt x="57598" y="38399"/>
                    </a:lnTo>
                    <a:cubicBezTo>
                      <a:pt x="68569" y="38399"/>
                      <a:pt x="76797" y="30171"/>
                      <a:pt x="76797" y="19199"/>
                    </a:cubicBezTo>
                    <a:cubicBezTo>
                      <a:pt x="74054" y="8228"/>
                      <a:pt x="65826"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2" name="Freeform 1440">
                <a:extLst>
                  <a:ext uri="{FF2B5EF4-FFF2-40B4-BE49-F238E27FC236}">
                    <a16:creationId xmlns:a16="http://schemas.microsoft.com/office/drawing/2014/main" id="{7E5A2EFC-5B3D-1DF1-7F27-12498613EC9F}"/>
                  </a:ext>
                </a:extLst>
              </p:cNvPr>
              <p:cNvSpPr/>
              <p:nvPr/>
            </p:nvSpPr>
            <p:spPr>
              <a:xfrm>
                <a:off x="9349001" y="262386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8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199"/>
                    </a:cubicBezTo>
                    <a:cubicBezTo>
                      <a:pt x="0" y="30171"/>
                      <a:pt x="8229" y="38399"/>
                      <a:pt x="19200" y="38399"/>
                    </a:cubicBezTo>
                    <a:lnTo>
                      <a:pt x="57598" y="38399"/>
                    </a:lnTo>
                    <a:cubicBezTo>
                      <a:pt x="68569" y="38399"/>
                      <a:pt x="76798" y="30171"/>
                      <a:pt x="76798" y="19199"/>
                    </a:cubicBezTo>
                    <a:cubicBezTo>
                      <a:pt x="76798" y="5485"/>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3" name="Freeform 1441">
                <a:extLst>
                  <a:ext uri="{FF2B5EF4-FFF2-40B4-BE49-F238E27FC236}">
                    <a16:creationId xmlns:a16="http://schemas.microsoft.com/office/drawing/2014/main" id="{6D39FB0B-7424-98BC-470B-254B73B7868F}"/>
                  </a:ext>
                </a:extLst>
              </p:cNvPr>
              <p:cNvSpPr/>
              <p:nvPr/>
            </p:nvSpPr>
            <p:spPr>
              <a:xfrm>
                <a:off x="8816904"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4055" y="8228"/>
                      <a:pt x="65826"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4" name="Freeform 1442">
                <a:extLst>
                  <a:ext uri="{FF2B5EF4-FFF2-40B4-BE49-F238E27FC236}">
                    <a16:creationId xmlns:a16="http://schemas.microsoft.com/office/drawing/2014/main" id="{2B3335E9-C55C-4E72-2E00-B649CA53CBF5}"/>
                  </a:ext>
                </a:extLst>
              </p:cNvPr>
              <p:cNvSpPr/>
              <p:nvPr/>
            </p:nvSpPr>
            <p:spPr>
              <a:xfrm>
                <a:off x="9373575" y="2834948"/>
                <a:ext cx="54966" cy="69756"/>
              </a:xfrm>
              <a:custGeom>
                <a:avLst/>
                <a:gdLst>
                  <a:gd name="connsiteX0" fmla="*/ 33024 w 54966"/>
                  <a:gd name="connsiteY0" fmla="*/ 8339 h 69756"/>
                  <a:gd name="connsiteX1" fmla="*/ 8339 w 54966"/>
                  <a:gd name="connsiteY1" fmla="*/ 2854 h 69756"/>
                  <a:gd name="connsiteX2" fmla="*/ 2853 w 54966"/>
                  <a:gd name="connsiteY2" fmla="*/ 27539 h 69756"/>
                  <a:gd name="connsiteX3" fmla="*/ 16567 w 54966"/>
                  <a:gd name="connsiteY3" fmla="*/ 54966 h 69756"/>
                  <a:gd name="connsiteX4" fmla="*/ 30281 w 54966"/>
                  <a:gd name="connsiteY4" fmla="*/ 68680 h 69756"/>
                  <a:gd name="connsiteX5" fmla="*/ 49481 w 54966"/>
                  <a:gd name="connsiteY5" fmla="*/ 63195 h 69756"/>
                  <a:gd name="connsiteX6" fmla="*/ 54967 w 54966"/>
                  <a:gd name="connsiteY6" fmla="*/ 43995 h 69756"/>
                  <a:gd name="connsiteX7" fmla="*/ 33024 w 54966"/>
                  <a:gd name="connsiteY7" fmla="*/ 8339 h 69756"/>
                  <a:gd name="connsiteX8" fmla="*/ 33024 w 54966"/>
                  <a:gd name="connsiteY8" fmla="*/ 8339 h 6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66" h="69756">
                    <a:moveTo>
                      <a:pt x="33024" y="8339"/>
                    </a:moveTo>
                    <a:cubicBezTo>
                      <a:pt x="27539" y="111"/>
                      <a:pt x="16567" y="-2632"/>
                      <a:pt x="8339" y="2854"/>
                    </a:cubicBezTo>
                    <a:cubicBezTo>
                      <a:pt x="111" y="8339"/>
                      <a:pt x="-2632" y="19311"/>
                      <a:pt x="2853" y="27539"/>
                    </a:cubicBezTo>
                    <a:cubicBezTo>
                      <a:pt x="8339" y="35767"/>
                      <a:pt x="13825" y="43995"/>
                      <a:pt x="16567" y="54966"/>
                    </a:cubicBezTo>
                    <a:cubicBezTo>
                      <a:pt x="19310" y="60452"/>
                      <a:pt x="22053" y="65938"/>
                      <a:pt x="30281" y="68680"/>
                    </a:cubicBezTo>
                    <a:cubicBezTo>
                      <a:pt x="35767" y="71423"/>
                      <a:pt x="43995" y="68680"/>
                      <a:pt x="49481" y="63195"/>
                    </a:cubicBezTo>
                    <a:cubicBezTo>
                      <a:pt x="54967" y="57709"/>
                      <a:pt x="54967" y="52224"/>
                      <a:pt x="54967" y="43995"/>
                    </a:cubicBezTo>
                    <a:cubicBezTo>
                      <a:pt x="49481" y="33024"/>
                      <a:pt x="41253" y="19311"/>
                      <a:pt x="33024" y="8339"/>
                    </a:cubicBezTo>
                    <a:lnTo>
                      <a:pt x="33024" y="8339"/>
                    </a:lnTo>
                    <a:close/>
                  </a:path>
                </a:pathLst>
              </a:custGeom>
              <a:grpFill/>
              <a:ln w="27426" cap="flat">
                <a:noFill/>
                <a:prstDash val="solid"/>
                <a:miter/>
              </a:ln>
            </p:spPr>
            <p:txBody>
              <a:bodyPr rtlCol="0" anchor="ctr"/>
              <a:lstStyle/>
              <a:p>
                <a:pPr algn="l" rtl="0"/>
                <a:endParaRPr lang="en-US"/>
              </a:p>
            </p:txBody>
          </p:sp>
          <p:sp>
            <p:nvSpPr>
              <p:cNvPr id="35" name="Freeform 1443">
                <a:extLst>
                  <a:ext uri="{FF2B5EF4-FFF2-40B4-BE49-F238E27FC236}">
                    <a16:creationId xmlns:a16="http://schemas.microsoft.com/office/drawing/2014/main" id="{310E0146-4518-E00E-F032-D824A853A341}"/>
                  </a:ext>
                </a:extLst>
              </p:cNvPr>
              <p:cNvSpPr/>
              <p:nvPr/>
            </p:nvSpPr>
            <p:spPr>
              <a:xfrm>
                <a:off x="8955705" y="2762667"/>
                <a:ext cx="64877" cy="56964"/>
              </a:xfrm>
              <a:custGeom>
                <a:avLst/>
                <a:gdLst>
                  <a:gd name="connsiteX0" fmla="*/ 53193 w 64877"/>
                  <a:gd name="connsiteY0" fmla="*/ 23023 h 56964"/>
                  <a:gd name="connsiteX1" fmla="*/ 31251 w 64877"/>
                  <a:gd name="connsiteY1" fmla="*/ 6566 h 56964"/>
                  <a:gd name="connsiteX2" fmla="*/ 6566 w 64877"/>
                  <a:gd name="connsiteY2" fmla="*/ 3823 h 56964"/>
                  <a:gd name="connsiteX3" fmla="*/ 3823 w 64877"/>
                  <a:gd name="connsiteY3" fmla="*/ 28508 h 56964"/>
                  <a:gd name="connsiteX4" fmla="*/ 39479 w 64877"/>
                  <a:gd name="connsiteY4" fmla="*/ 55936 h 56964"/>
                  <a:gd name="connsiteX5" fmla="*/ 64164 w 64877"/>
                  <a:gd name="connsiteY5" fmla="*/ 47707 h 56964"/>
                  <a:gd name="connsiteX6" fmla="*/ 53193 w 64877"/>
                  <a:gd name="connsiteY6" fmla="*/ 23023 h 56964"/>
                  <a:gd name="connsiteX7" fmla="*/ 53193 w 64877"/>
                  <a:gd name="connsiteY7" fmla="*/ 23023 h 56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77" h="56964">
                    <a:moveTo>
                      <a:pt x="53193" y="23023"/>
                    </a:moveTo>
                    <a:cubicBezTo>
                      <a:pt x="44965" y="17537"/>
                      <a:pt x="36736" y="12051"/>
                      <a:pt x="31251" y="6566"/>
                    </a:cubicBezTo>
                    <a:cubicBezTo>
                      <a:pt x="25765" y="-1662"/>
                      <a:pt x="14794" y="-1662"/>
                      <a:pt x="6566" y="3823"/>
                    </a:cubicBezTo>
                    <a:cubicBezTo>
                      <a:pt x="-1663" y="9309"/>
                      <a:pt x="-1663" y="20280"/>
                      <a:pt x="3823" y="28508"/>
                    </a:cubicBezTo>
                    <a:cubicBezTo>
                      <a:pt x="12051" y="39479"/>
                      <a:pt x="25765" y="50450"/>
                      <a:pt x="39479" y="55936"/>
                    </a:cubicBezTo>
                    <a:cubicBezTo>
                      <a:pt x="47708" y="58678"/>
                      <a:pt x="58679" y="55936"/>
                      <a:pt x="64164" y="47707"/>
                    </a:cubicBezTo>
                    <a:cubicBezTo>
                      <a:pt x="66907" y="39479"/>
                      <a:pt x="61422" y="28508"/>
                      <a:pt x="53193" y="23023"/>
                    </a:cubicBezTo>
                    <a:lnTo>
                      <a:pt x="53193" y="23023"/>
                    </a:lnTo>
                    <a:close/>
                  </a:path>
                </a:pathLst>
              </a:custGeom>
              <a:grpFill/>
              <a:ln w="27426" cap="flat">
                <a:noFill/>
                <a:prstDash val="solid"/>
                <a:miter/>
              </a:ln>
            </p:spPr>
            <p:txBody>
              <a:bodyPr rtlCol="0" anchor="ctr"/>
              <a:lstStyle/>
              <a:p>
                <a:pPr algn="l" rtl="0"/>
                <a:endParaRPr lang="en-US"/>
              </a:p>
            </p:txBody>
          </p:sp>
          <p:sp>
            <p:nvSpPr>
              <p:cNvPr id="36" name="Freeform 1444">
                <a:extLst>
                  <a:ext uri="{FF2B5EF4-FFF2-40B4-BE49-F238E27FC236}">
                    <a16:creationId xmlns:a16="http://schemas.microsoft.com/office/drawing/2014/main" id="{3F21A623-D468-4810-2CA8-5E5DDAB43A5B}"/>
                  </a:ext>
                </a:extLst>
              </p:cNvPr>
              <p:cNvSpPr/>
              <p:nvPr/>
            </p:nvSpPr>
            <p:spPr>
              <a:xfrm>
                <a:off x="8926615" y="3013338"/>
                <a:ext cx="76797" cy="38398"/>
              </a:xfrm>
              <a:custGeom>
                <a:avLst/>
                <a:gdLst>
                  <a:gd name="connsiteX0" fmla="*/ 57598 w 76797"/>
                  <a:gd name="connsiteY0" fmla="*/ 0 h 38398"/>
                  <a:gd name="connsiteX1" fmla="*/ 19200 w 76797"/>
                  <a:gd name="connsiteY1" fmla="*/ 0 h 38398"/>
                  <a:gd name="connsiteX2" fmla="*/ 0 w 76797"/>
                  <a:gd name="connsiteY2" fmla="*/ 19200 h 38398"/>
                  <a:gd name="connsiteX3" fmla="*/ 19200 w 76797"/>
                  <a:gd name="connsiteY3" fmla="*/ 38399 h 38398"/>
                  <a:gd name="connsiteX4" fmla="*/ 57598 w 76797"/>
                  <a:gd name="connsiteY4" fmla="*/ 38399 h 38398"/>
                  <a:gd name="connsiteX5" fmla="*/ 76798 w 76797"/>
                  <a:gd name="connsiteY5" fmla="*/ 19200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9" y="0"/>
                      <a:pt x="0" y="8228"/>
                      <a:pt x="0" y="19200"/>
                    </a:cubicBezTo>
                    <a:cubicBezTo>
                      <a:pt x="0" y="30171"/>
                      <a:pt x="8229" y="38399"/>
                      <a:pt x="19200" y="38399"/>
                    </a:cubicBezTo>
                    <a:lnTo>
                      <a:pt x="57598" y="38399"/>
                    </a:lnTo>
                    <a:cubicBezTo>
                      <a:pt x="68569" y="38399"/>
                      <a:pt x="76798" y="30171"/>
                      <a:pt x="76798" y="19200"/>
                    </a:cubicBezTo>
                    <a:cubicBezTo>
                      <a:pt x="76798" y="5486"/>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7" name="Freeform 1445">
                <a:extLst>
                  <a:ext uri="{FF2B5EF4-FFF2-40B4-BE49-F238E27FC236}">
                    <a16:creationId xmlns:a16="http://schemas.microsoft.com/office/drawing/2014/main" id="{3A6210C3-1382-0BB0-4CAC-F77A80976C7A}"/>
                  </a:ext>
                </a:extLst>
              </p:cNvPr>
              <p:cNvSpPr/>
              <p:nvPr/>
            </p:nvSpPr>
            <p:spPr>
              <a:xfrm>
                <a:off x="9148779" y="3007853"/>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1"/>
                      <a:pt x="8228" y="38399"/>
                      <a:pt x="19200" y="38399"/>
                    </a:cubicBezTo>
                    <a:lnTo>
                      <a:pt x="57598" y="38399"/>
                    </a:lnTo>
                    <a:cubicBezTo>
                      <a:pt x="68569" y="38399"/>
                      <a:pt x="76797" y="30171"/>
                      <a:pt x="76797" y="19199"/>
                    </a:cubicBezTo>
                    <a:cubicBezTo>
                      <a:pt x="76797" y="8228"/>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38" name="Freeform 1446">
                <a:extLst>
                  <a:ext uri="{FF2B5EF4-FFF2-40B4-BE49-F238E27FC236}">
                    <a16:creationId xmlns:a16="http://schemas.microsoft.com/office/drawing/2014/main" id="{3A690CA9-BAD3-F988-44F5-616FF588E06A}"/>
                  </a:ext>
                </a:extLst>
              </p:cNvPr>
              <p:cNvSpPr/>
              <p:nvPr/>
            </p:nvSpPr>
            <p:spPr>
              <a:xfrm>
                <a:off x="9017127" y="2626609"/>
                <a:ext cx="76797" cy="38398"/>
              </a:xfrm>
              <a:custGeom>
                <a:avLst/>
                <a:gdLst>
                  <a:gd name="connsiteX0" fmla="*/ 57597 w 76797"/>
                  <a:gd name="connsiteY0" fmla="*/ 38399 h 38398"/>
                  <a:gd name="connsiteX1" fmla="*/ 76797 w 76797"/>
                  <a:gd name="connsiteY1" fmla="*/ 19199 h 38398"/>
                  <a:gd name="connsiteX2" fmla="*/ 57597 w 76797"/>
                  <a:gd name="connsiteY2" fmla="*/ 0 h 38398"/>
                  <a:gd name="connsiteX3" fmla="*/ 19199 w 76797"/>
                  <a:gd name="connsiteY3" fmla="*/ 0 h 38398"/>
                  <a:gd name="connsiteX4" fmla="*/ 0 w 76797"/>
                  <a:gd name="connsiteY4" fmla="*/ 19199 h 38398"/>
                  <a:gd name="connsiteX5" fmla="*/ 19199 w 76797"/>
                  <a:gd name="connsiteY5" fmla="*/ 38399 h 38398"/>
                  <a:gd name="connsiteX6" fmla="*/ 57597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7" y="38399"/>
                    </a:moveTo>
                    <a:cubicBezTo>
                      <a:pt x="68569" y="38399"/>
                      <a:pt x="76797" y="30170"/>
                      <a:pt x="76797" y="19199"/>
                    </a:cubicBezTo>
                    <a:cubicBezTo>
                      <a:pt x="76797" y="8228"/>
                      <a:pt x="68569" y="0"/>
                      <a:pt x="57597" y="0"/>
                    </a:cubicBezTo>
                    <a:lnTo>
                      <a:pt x="19199" y="0"/>
                    </a:lnTo>
                    <a:cubicBezTo>
                      <a:pt x="8228" y="0"/>
                      <a:pt x="0" y="8228"/>
                      <a:pt x="0" y="19199"/>
                    </a:cubicBezTo>
                    <a:cubicBezTo>
                      <a:pt x="0" y="30170"/>
                      <a:pt x="8228" y="38399"/>
                      <a:pt x="19199" y="38399"/>
                    </a:cubicBezTo>
                    <a:lnTo>
                      <a:pt x="57597" y="38399"/>
                    </a:lnTo>
                    <a:close/>
                  </a:path>
                </a:pathLst>
              </a:custGeom>
              <a:grpFill/>
              <a:ln w="27426" cap="flat">
                <a:noFill/>
                <a:prstDash val="solid"/>
                <a:miter/>
              </a:ln>
            </p:spPr>
            <p:txBody>
              <a:bodyPr rtlCol="0" anchor="ctr"/>
              <a:lstStyle/>
              <a:p>
                <a:pPr algn="l" rtl="0"/>
                <a:endParaRPr lang="en-US"/>
              </a:p>
            </p:txBody>
          </p:sp>
          <p:sp>
            <p:nvSpPr>
              <p:cNvPr id="39" name="Freeform 1447">
                <a:extLst>
                  <a:ext uri="{FF2B5EF4-FFF2-40B4-BE49-F238E27FC236}">
                    <a16:creationId xmlns:a16="http://schemas.microsoft.com/office/drawing/2014/main" id="{C8E58153-A475-5F34-C8E4-5212601C89AB}"/>
                  </a:ext>
                </a:extLst>
              </p:cNvPr>
              <p:cNvSpPr/>
              <p:nvPr/>
            </p:nvSpPr>
            <p:spPr>
              <a:xfrm>
                <a:off x="9129580" y="2623866"/>
                <a:ext cx="76797" cy="38398"/>
              </a:xfrm>
              <a:custGeom>
                <a:avLst/>
                <a:gdLst>
                  <a:gd name="connsiteX0" fmla="*/ 57598 w 76797"/>
                  <a:gd name="connsiteY0" fmla="*/ 38399 h 38398"/>
                  <a:gd name="connsiteX1" fmla="*/ 76798 w 76797"/>
                  <a:gd name="connsiteY1" fmla="*/ 19199 h 38398"/>
                  <a:gd name="connsiteX2" fmla="*/ 57598 w 76797"/>
                  <a:gd name="connsiteY2" fmla="*/ 0 h 38398"/>
                  <a:gd name="connsiteX3" fmla="*/ 19200 w 76797"/>
                  <a:gd name="connsiteY3" fmla="*/ 0 h 38398"/>
                  <a:gd name="connsiteX4" fmla="*/ 0 w 76797"/>
                  <a:gd name="connsiteY4" fmla="*/ 19199 h 38398"/>
                  <a:gd name="connsiteX5" fmla="*/ 19200 w 76797"/>
                  <a:gd name="connsiteY5" fmla="*/ 38399 h 38398"/>
                  <a:gd name="connsiteX6" fmla="*/ 57598 w 76797"/>
                  <a:gd name="connsiteY6" fmla="*/ 38399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97" h="38398">
                    <a:moveTo>
                      <a:pt x="57598" y="38399"/>
                    </a:moveTo>
                    <a:cubicBezTo>
                      <a:pt x="68569" y="38399"/>
                      <a:pt x="76798" y="30171"/>
                      <a:pt x="76798" y="19199"/>
                    </a:cubicBezTo>
                    <a:cubicBezTo>
                      <a:pt x="76798" y="8228"/>
                      <a:pt x="68569" y="0"/>
                      <a:pt x="57598" y="0"/>
                    </a:cubicBezTo>
                    <a:lnTo>
                      <a:pt x="19200" y="0"/>
                    </a:lnTo>
                    <a:cubicBezTo>
                      <a:pt x="8229" y="0"/>
                      <a:pt x="0" y="8228"/>
                      <a:pt x="0" y="19199"/>
                    </a:cubicBezTo>
                    <a:cubicBezTo>
                      <a:pt x="0" y="30171"/>
                      <a:pt x="8229" y="38399"/>
                      <a:pt x="19200" y="38399"/>
                    </a:cubicBezTo>
                    <a:lnTo>
                      <a:pt x="57598" y="38399"/>
                    </a:lnTo>
                    <a:close/>
                  </a:path>
                </a:pathLst>
              </a:custGeom>
              <a:grpFill/>
              <a:ln w="27426" cap="flat">
                <a:noFill/>
                <a:prstDash val="solid"/>
                <a:miter/>
              </a:ln>
            </p:spPr>
            <p:txBody>
              <a:bodyPr rtlCol="0" anchor="ctr"/>
              <a:lstStyle/>
              <a:p>
                <a:pPr algn="l" rtl="0"/>
                <a:endParaRPr lang="en-US"/>
              </a:p>
            </p:txBody>
          </p:sp>
          <p:sp>
            <p:nvSpPr>
              <p:cNvPr id="40" name="Freeform 1448">
                <a:extLst>
                  <a:ext uri="{FF2B5EF4-FFF2-40B4-BE49-F238E27FC236}">
                    <a16:creationId xmlns:a16="http://schemas.microsoft.com/office/drawing/2014/main" id="{A62A2F76-716F-9084-6785-C4097AFECAB0}"/>
                  </a:ext>
                </a:extLst>
              </p:cNvPr>
              <p:cNvSpPr/>
              <p:nvPr/>
            </p:nvSpPr>
            <p:spPr>
              <a:xfrm>
                <a:off x="9052782" y="2791175"/>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41" name="Freeform 1449">
                <a:extLst>
                  <a:ext uri="{FF2B5EF4-FFF2-40B4-BE49-F238E27FC236}">
                    <a16:creationId xmlns:a16="http://schemas.microsoft.com/office/drawing/2014/main" id="{A0924C9A-4EF7-BE59-C147-E7ABC5C1F2C9}"/>
                  </a:ext>
                </a:extLst>
              </p:cNvPr>
              <p:cNvSpPr/>
              <p:nvPr/>
            </p:nvSpPr>
            <p:spPr>
              <a:xfrm>
                <a:off x="9039069" y="3010596"/>
                <a:ext cx="76797" cy="38398"/>
              </a:xfrm>
              <a:custGeom>
                <a:avLst/>
                <a:gdLst>
                  <a:gd name="connsiteX0" fmla="*/ 57598 w 76797"/>
                  <a:gd name="connsiteY0" fmla="*/ 0 h 38398"/>
                  <a:gd name="connsiteX1" fmla="*/ 19200 w 76797"/>
                  <a:gd name="connsiteY1" fmla="*/ 0 h 38398"/>
                  <a:gd name="connsiteX2" fmla="*/ 0 w 76797"/>
                  <a:gd name="connsiteY2" fmla="*/ 19199 h 38398"/>
                  <a:gd name="connsiteX3" fmla="*/ 19200 w 76797"/>
                  <a:gd name="connsiteY3" fmla="*/ 38399 h 38398"/>
                  <a:gd name="connsiteX4" fmla="*/ 57598 w 76797"/>
                  <a:gd name="connsiteY4" fmla="*/ 38399 h 38398"/>
                  <a:gd name="connsiteX5" fmla="*/ 76797 w 76797"/>
                  <a:gd name="connsiteY5" fmla="*/ 19199 h 38398"/>
                  <a:gd name="connsiteX6" fmla="*/ 57598 w 76797"/>
                  <a:gd name="connsiteY6" fmla="*/ 0 h 38398"/>
                  <a:gd name="connsiteX7" fmla="*/ 57598 w 76797"/>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797" h="38398">
                    <a:moveTo>
                      <a:pt x="57598" y="0"/>
                    </a:moveTo>
                    <a:lnTo>
                      <a:pt x="19200" y="0"/>
                    </a:lnTo>
                    <a:cubicBezTo>
                      <a:pt x="8228" y="0"/>
                      <a:pt x="0" y="8228"/>
                      <a:pt x="0" y="19199"/>
                    </a:cubicBezTo>
                    <a:cubicBezTo>
                      <a:pt x="0" y="30170"/>
                      <a:pt x="8228" y="38399"/>
                      <a:pt x="19200" y="38399"/>
                    </a:cubicBezTo>
                    <a:lnTo>
                      <a:pt x="57598" y="38399"/>
                    </a:lnTo>
                    <a:cubicBezTo>
                      <a:pt x="68569" y="38399"/>
                      <a:pt x="76797" y="30170"/>
                      <a:pt x="76797" y="19199"/>
                    </a:cubicBezTo>
                    <a:cubicBezTo>
                      <a:pt x="76797" y="8228"/>
                      <a:pt x="68569" y="0"/>
                      <a:pt x="57598" y="0"/>
                    </a:cubicBezTo>
                    <a:lnTo>
                      <a:pt x="57598" y="0"/>
                    </a:lnTo>
                    <a:close/>
                  </a:path>
                </a:pathLst>
              </a:custGeom>
              <a:grpFill/>
              <a:ln w="27426" cap="flat">
                <a:noFill/>
                <a:prstDash val="solid"/>
                <a:miter/>
              </a:ln>
            </p:spPr>
            <p:txBody>
              <a:bodyPr rtlCol="0" anchor="ctr"/>
              <a:lstStyle/>
              <a:p>
                <a:pPr algn="l" rtl="0"/>
                <a:endParaRPr lang="en-US"/>
              </a:p>
            </p:txBody>
          </p:sp>
          <p:sp>
            <p:nvSpPr>
              <p:cNvPr id="42" name="Freeform 1450">
                <a:extLst>
                  <a:ext uri="{FF2B5EF4-FFF2-40B4-BE49-F238E27FC236}">
                    <a16:creationId xmlns:a16="http://schemas.microsoft.com/office/drawing/2014/main" id="{B18D864F-E6D9-8C7A-20E5-74CC533C5E45}"/>
                  </a:ext>
                </a:extLst>
              </p:cNvPr>
              <p:cNvSpPr/>
              <p:nvPr/>
            </p:nvSpPr>
            <p:spPr>
              <a:xfrm>
                <a:off x="8611197" y="3018824"/>
                <a:ext cx="57598" cy="38398"/>
              </a:xfrm>
              <a:custGeom>
                <a:avLst/>
                <a:gdLst>
                  <a:gd name="connsiteX0" fmla="*/ 38399 w 57598"/>
                  <a:gd name="connsiteY0" fmla="*/ 0 h 38398"/>
                  <a:gd name="connsiteX1" fmla="*/ 19200 w 57598"/>
                  <a:gd name="connsiteY1" fmla="*/ 0 h 38398"/>
                  <a:gd name="connsiteX2" fmla="*/ 0 w 57598"/>
                  <a:gd name="connsiteY2" fmla="*/ 19199 h 38398"/>
                  <a:gd name="connsiteX3" fmla="*/ 19200 w 57598"/>
                  <a:gd name="connsiteY3" fmla="*/ 38399 h 38398"/>
                  <a:gd name="connsiteX4" fmla="*/ 38399 w 57598"/>
                  <a:gd name="connsiteY4" fmla="*/ 38399 h 38398"/>
                  <a:gd name="connsiteX5" fmla="*/ 57598 w 57598"/>
                  <a:gd name="connsiteY5" fmla="*/ 19199 h 38398"/>
                  <a:gd name="connsiteX6" fmla="*/ 38399 w 57598"/>
                  <a:gd name="connsiteY6" fmla="*/ 0 h 38398"/>
                  <a:gd name="connsiteX7" fmla="*/ 38399 w 57598"/>
                  <a:gd name="connsiteY7" fmla="*/ 0 h 38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38398">
                    <a:moveTo>
                      <a:pt x="38399" y="0"/>
                    </a:moveTo>
                    <a:lnTo>
                      <a:pt x="19200" y="0"/>
                    </a:lnTo>
                    <a:cubicBezTo>
                      <a:pt x="8229" y="0"/>
                      <a:pt x="0" y="8228"/>
                      <a:pt x="0" y="19199"/>
                    </a:cubicBezTo>
                    <a:cubicBezTo>
                      <a:pt x="0" y="30170"/>
                      <a:pt x="8229" y="38399"/>
                      <a:pt x="19200" y="38399"/>
                    </a:cubicBezTo>
                    <a:lnTo>
                      <a:pt x="38399" y="38399"/>
                    </a:lnTo>
                    <a:cubicBezTo>
                      <a:pt x="49370" y="38399"/>
                      <a:pt x="57598" y="30170"/>
                      <a:pt x="57598" y="19199"/>
                    </a:cubicBezTo>
                    <a:cubicBezTo>
                      <a:pt x="57598" y="5485"/>
                      <a:pt x="49370" y="0"/>
                      <a:pt x="38399" y="0"/>
                    </a:cubicBezTo>
                    <a:lnTo>
                      <a:pt x="38399" y="0"/>
                    </a:lnTo>
                    <a:close/>
                  </a:path>
                </a:pathLst>
              </a:custGeom>
              <a:grpFill/>
              <a:ln w="27426" cap="flat">
                <a:noFill/>
                <a:prstDash val="solid"/>
                <a:miter/>
              </a:ln>
            </p:spPr>
            <p:txBody>
              <a:bodyPr rtlCol="0" anchor="ctr"/>
              <a:lstStyle/>
              <a:p>
                <a:pPr algn="l" rtl="0"/>
                <a:endParaRPr lang="en-US"/>
              </a:p>
            </p:txBody>
          </p:sp>
        </p:grpSp>
        <p:grpSp>
          <p:nvGrpSpPr>
            <p:cNvPr id="6" name="Graphic 3">
              <a:extLst>
                <a:ext uri="{FF2B5EF4-FFF2-40B4-BE49-F238E27FC236}">
                  <a16:creationId xmlns:a16="http://schemas.microsoft.com/office/drawing/2014/main" id="{BB864A75-A8A3-3EBB-A6CC-3AD56BD29F82}"/>
                </a:ext>
              </a:extLst>
            </p:cNvPr>
            <p:cNvGrpSpPr/>
            <p:nvPr/>
          </p:nvGrpSpPr>
          <p:grpSpPr>
            <a:xfrm>
              <a:off x="8623774" y="2128475"/>
              <a:ext cx="506942" cy="300654"/>
              <a:chOff x="8623774" y="2128475"/>
              <a:chExt cx="506942" cy="300654"/>
            </a:xfrm>
            <a:grpFill/>
          </p:grpSpPr>
          <p:grpSp>
            <p:nvGrpSpPr>
              <p:cNvPr id="7" name="Graphic 3">
                <a:extLst>
                  <a:ext uri="{FF2B5EF4-FFF2-40B4-BE49-F238E27FC236}">
                    <a16:creationId xmlns:a16="http://schemas.microsoft.com/office/drawing/2014/main" id="{D833DFC8-DBCD-BAE4-8758-DC1A44876D0F}"/>
                  </a:ext>
                </a:extLst>
              </p:cNvPr>
              <p:cNvGrpSpPr/>
              <p:nvPr/>
            </p:nvGrpSpPr>
            <p:grpSpPr>
              <a:xfrm>
                <a:off x="8623774" y="2128475"/>
                <a:ext cx="506942" cy="221114"/>
                <a:chOff x="8623774" y="2128475"/>
                <a:chExt cx="506942" cy="221114"/>
              </a:xfrm>
              <a:grpFill/>
            </p:grpSpPr>
            <p:sp>
              <p:nvSpPr>
                <p:cNvPr id="10" name="Freeform 1418">
                  <a:extLst>
                    <a:ext uri="{FF2B5EF4-FFF2-40B4-BE49-F238E27FC236}">
                      <a16:creationId xmlns:a16="http://schemas.microsoft.com/office/drawing/2014/main" id="{7628DA6F-B818-2ABC-CB11-AFB446C42F69}"/>
                    </a:ext>
                  </a:extLst>
                </p:cNvPr>
                <p:cNvSpPr/>
                <p:nvPr/>
              </p:nvSpPr>
              <p:spPr>
                <a:xfrm>
                  <a:off x="8623774" y="2129048"/>
                  <a:ext cx="245242" cy="220541"/>
                </a:xfrm>
                <a:custGeom>
                  <a:avLst/>
                  <a:gdLst>
                    <a:gd name="connsiteX0" fmla="*/ 154731 w 245242"/>
                    <a:gd name="connsiteY0" fmla="*/ 220542 h 220541"/>
                    <a:gd name="connsiteX1" fmla="*/ 80676 w 245242"/>
                    <a:gd name="connsiteY1" fmla="*/ 190372 h 220541"/>
                    <a:gd name="connsiteX2" fmla="*/ 47764 w 245242"/>
                    <a:gd name="connsiteY2" fmla="*/ 116317 h 220541"/>
                    <a:gd name="connsiteX3" fmla="*/ 3879 w 245242"/>
                    <a:gd name="connsiteY3" fmla="*/ 25806 h 220541"/>
                    <a:gd name="connsiteX4" fmla="*/ 1136 w 245242"/>
                    <a:gd name="connsiteY4" fmla="*/ 12092 h 220541"/>
                    <a:gd name="connsiteX5" fmla="*/ 12107 w 245242"/>
                    <a:gd name="connsiteY5" fmla="*/ 3864 h 220541"/>
                    <a:gd name="connsiteX6" fmla="*/ 14850 w 245242"/>
                    <a:gd name="connsiteY6" fmla="*/ 3864 h 220541"/>
                    <a:gd name="connsiteX7" fmla="*/ 215073 w 245242"/>
                    <a:gd name="connsiteY7" fmla="*/ 47748 h 220541"/>
                    <a:gd name="connsiteX8" fmla="*/ 245242 w 245242"/>
                    <a:gd name="connsiteY8" fmla="*/ 124545 h 220541"/>
                    <a:gd name="connsiteX9" fmla="*/ 217815 w 245242"/>
                    <a:gd name="connsiteY9" fmla="*/ 195857 h 220541"/>
                    <a:gd name="connsiteX10" fmla="*/ 154731 w 245242"/>
                    <a:gd name="connsiteY10" fmla="*/ 220542 h 220541"/>
                    <a:gd name="connsiteX11" fmla="*/ 154731 w 245242"/>
                    <a:gd name="connsiteY11" fmla="*/ 220542 h 220541"/>
                    <a:gd name="connsiteX12" fmla="*/ 39535 w 245242"/>
                    <a:gd name="connsiteY12" fmla="*/ 25806 h 220541"/>
                    <a:gd name="connsiteX13" fmla="*/ 72448 w 245242"/>
                    <a:gd name="connsiteY13" fmla="*/ 110831 h 220541"/>
                    <a:gd name="connsiteX14" fmla="*/ 97133 w 245242"/>
                    <a:gd name="connsiteY14" fmla="*/ 171172 h 220541"/>
                    <a:gd name="connsiteX15" fmla="*/ 201359 w 245242"/>
                    <a:gd name="connsiteY15" fmla="*/ 173915 h 220541"/>
                    <a:gd name="connsiteX16" fmla="*/ 220558 w 245242"/>
                    <a:gd name="connsiteY16" fmla="*/ 121803 h 220541"/>
                    <a:gd name="connsiteX17" fmla="*/ 195873 w 245242"/>
                    <a:gd name="connsiteY17" fmla="*/ 64204 h 220541"/>
                    <a:gd name="connsiteX18" fmla="*/ 39535 w 245242"/>
                    <a:gd name="connsiteY18" fmla="*/ 25806 h 220541"/>
                    <a:gd name="connsiteX19" fmla="*/ 39535 w 245242"/>
                    <a:gd name="connsiteY19" fmla="*/ 25806 h 22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5242" h="220541">
                      <a:moveTo>
                        <a:pt x="154731" y="220542"/>
                      </a:moveTo>
                      <a:cubicBezTo>
                        <a:pt x="127304" y="220542"/>
                        <a:pt x="99876" y="209571"/>
                        <a:pt x="80676" y="190372"/>
                      </a:cubicBezTo>
                      <a:cubicBezTo>
                        <a:pt x="58734" y="168429"/>
                        <a:pt x="53249" y="143744"/>
                        <a:pt x="47764" y="116317"/>
                      </a:cubicBezTo>
                      <a:cubicBezTo>
                        <a:pt x="42278" y="86147"/>
                        <a:pt x="34050" y="53233"/>
                        <a:pt x="3879" y="25806"/>
                      </a:cubicBezTo>
                      <a:cubicBezTo>
                        <a:pt x="1136" y="23063"/>
                        <a:pt x="-1607" y="17577"/>
                        <a:pt x="1136" y="12092"/>
                      </a:cubicBezTo>
                      <a:cubicBezTo>
                        <a:pt x="3879" y="6606"/>
                        <a:pt x="6622" y="3864"/>
                        <a:pt x="12107" y="3864"/>
                      </a:cubicBezTo>
                      <a:lnTo>
                        <a:pt x="14850" y="3864"/>
                      </a:lnTo>
                      <a:cubicBezTo>
                        <a:pt x="77934" y="-1622"/>
                        <a:pt x="154731" y="-9850"/>
                        <a:pt x="215073" y="47748"/>
                      </a:cubicBezTo>
                      <a:cubicBezTo>
                        <a:pt x="234271" y="66947"/>
                        <a:pt x="245242" y="94375"/>
                        <a:pt x="245242" y="124545"/>
                      </a:cubicBezTo>
                      <a:cubicBezTo>
                        <a:pt x="245242" y="151973"/>
                        <a:pt x="237014" y="176658"/>
                        <a:pt x="217815" y="195857"/>
                      </a:cubicBezTo>
                      <a:cubicBezTo>
                        <a:pt x="204101" y="209571"/>
                        <a:pt x="179416" y="220542"/>
                        <a:pt x="154731" y="220542"/>
                      </a:cubicBezTo>
                      <a:lnTo>
                        <a:pt x="154731" y="220542"/>
                      </a:lnTo>
                      <a:close/>
                      <a:moveTo>
                        <a:pt x="39535" y="25806"/>
                      </a:moveTo>
                      <a:cubicBezTo>
                        <a:pt x="61477" y="55976"/>
                        <a:pt x="66962" y="83404"/>
                        <a:pt x="72448" y="110831"/>
                      </a:cubicBezTo>
                      <a:cubicBezTo>
                        <a:pt x="77934" y="135516"/>
                        <a:pt x="80676" y="157458"/>
                        <a:pt x="97133" y="171172"/>
                      </a:cubicBezTo>
                      <a:cubicBezTo>
                        <a:pt x="124561" y="195857"/>
                        <a:pt x="173931" y="204085"/>
                        <a:pt x="201359" y="173915"/>
                      </a:cubicBezTo>
                      <a:cubicBezTo>
                        <a:pt x="215073" y="160201"/>
                        <a:pt x="220558" y="141002"/>
                        <a:pt x="220558" y="121803"/>
                      </a:cubicBezTo>
                      <a:cubicBezTo>
                        <a:pt x="220558" y="99860"/>
                        <a:pt x="212330" y="77918"/>
                        <a:pt x="195873" y="64204"/>
                      </a:cubicBezTo>
                      <a:cubicBezTo>
                        <a:pt x="154731" y="20320"/>
                        <a:pt x="94390" y="20320"/>
                        <a:pt x="39535" y="25806"/>
                      </a:cubicBezTo>
                      <a:lnTo>
                        <a:pt x="39535" y="25806"/>
                      </a:lnTo>
                      <a:close/>
                    </a:path>
                  </a:pathLst>
                </a:custGeom>
                <a:solidFill>
                  <a:srgbClr val="F79037"/>
                </a:solidFill>
                <a:ln w="27426" cap="flat">
                  <a:noFill/>
                  <a:prstDash val="solid"/>
                  <a:miter/>
                </a:ln>
              </p:spPr>
              <p:txBody>
                <a:bodyPr rtlCol="0" anchor="ctr"/>
                <a:lstStyle/>
                <a:p>
                  <a:pPr algn="l" rtl="0"/>
                  <a:endParaRPr lang="en-US"/>
                </a:p>
              </p:txBody>
            </p:sp>
            <p:sp>
              <p:nvSpPr>
                <p:cNvPr id="11" name="Freeform 1419">
                  <a:extLst>
                    <a:ext uri="{FF2B5EF4-FFF2-40B4-BE49-F238E27FC236}">
                      <a16:creationId xmlns:a16="http://schemas.microsoft.com/office/drawing/2014/main" id="{840C2FD7-C135-5DF4-869A-A51328A4683F}"/>
                    </a:ext>
                  </a:extLst>
                </p:cNvPr>
                <p:cNvSpPr/>
                <p:nvPr/>
              </p:nvSpPr>
              <p:spPr>
                <a:xfrm>
                  <a:off x="8928478" y="2128475"/>
                  <a:ext cx="202238" cy="174487"/>
                </a:xfrm>
                <a:custGeom>
                  <a:avLst/>
                  <a:gdLst>
                    <a:gd name="connsiteX0" fmla="*/ 74935 w 202238"/>
                    <a:gd name="connsiteY0" fmla="*/ 174488 h 174487"/>
                    <a:gd name="connsiteX1" fmla="*/ 69449 w 202238"/>
                    <a:gd name="connsiteY1" fmla="*/ 174488 h 174487"/>
                    <a:gd name="connsiteX2" fmla="*/ 20080 w 202238"/>
                    <a:gd name="connsiteY2" fmla="*/ 152546 h 174487"/>
                    <a:gd name="connsiteX3" fmla="*/ 28308 w 202238"/>
                    <a:gd name="connsiteY3" fmla="*/ 34607 h 174487"/>
                    <a:gd name="connsiteX4" fmla="*/ 187388 w 202238"/>
                    <a:gd name="connsiteY4" fmla="*/ 4437 h 174487"/>
                    <a:gd name="connsiteX5" fmla="*/ 190131 w 202238"/>
                    <a:gd name="connsiteY5" fmla="*/ 4437 h 174487"/>
                    <a:gd name="connsiteX6" fmla="*/ 201102 w 202238"/>
                    <a:gd name="connsiteY6" fmla="*/ 12665 h 174487"/>
                    <a:gd name="connsiteX7" fmla="*/ 198360 w 202238"/>
                    <a:gd name="connsiteY7" fmla="*/ 26379 h 174487"/>
                    <a:gd name="connsiteX8" fmla="*/ 162703 w 202238"/>
                    <a:gd name="connsiteY8" fmla="*/ 94948 h 174487"/>
                    <a:gd name="connsiteX9" fmla="*/ 135276 w 202238"/>
                    <a:gd name="connsiteY9" fmla="*/ 152546 h 174487"/>
                    <a:gd name="connsiteX10" fmla="*/ 74935 w 202238"/>
                    <a:gd name="connsiteY10" fmla="*/ 174488 h 174487"/>
                    <a:gd name="connsiteX11" fmla="*/ 74935 w 202238"/>
                    <a:gd name="connsiteY11" fmla="*/ 174488 h 174487"/>
                    <a:gd name="connsiteX12" fmla="*/ 127048 w 202238"/>
                    <a:gd name="connsiteY12" fmla="*/ 23636 h 174487"/>
                    <a:gd name="connsiteX13" fmla="*/ 42022 w 202238"/>
                    <a:gd name="connsiteY13" fmla="*/ 53807 h 174487"/>
                    <a:gd name="connsiteX14" fmla="*/ 36536 w 202238"/>
                    <a:gd name="connsiteY14" fmla="*/ 136089 h 174487"/>
                    <a:gd name="connsiteX15" fmla="*/ 69449 w 202238"/>
                    <a:gd name="connsiteY15" fmla="*/ 149803 h 174487"/>
                    <a:gd name="connsiteX16" fmla="*/ 116077 w 202238"/>
                    <a:gd name="connsiteY16" fmla="*/ 136089 h 174487"/>
                    <a:gd name="connsiteX17" fmla="*/ 135276 w 202238"/>
                    <a:gd name="connsiteY17" fmla="*/ 89462 h 174487"/>
                    <a:gd name="connsiteX18" fmla="*/ 159960 w 202238"/>
                    <a:gd name="connsiteY18" fmla="*/ 26379 h 174487"/>
                    <a:gd name="connsiteX19" fmla="*/ 127048 w 202238"/>
                    <a:gd name="connsiteY19" fmla="*/ 23636 h 174487"/>
                    <a:gd name="connsiteX20" fmla="*/ 127048 w 202238"/>
                    <a:gd name="connsiteY20" fmla="*/ 23636 h 174487"/>
                    <a:gd name="connsiteX21" fmla="*/ 36536 w 202238"/>
                    <a:gd name="connsiteY21" fmla="*/ 42835 h 174487"/>
                    <a:gd name="connsiteX22" fmla="*/ 36536 w 202238"/>
                    <a:gd name="connsiteY22" fmla="*/ 42835 h 174487"/>
                    <a:gd name="connsiteX23" fmla="*/ 36536 w 202238"/>
                    <a:gd name="connsiteY23" fmla="*/ 42835 h 17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2238" h="174487">
                      <a:moveTo>
                        <a:pt x="74935" y="174488"/>
                      </a:moveTo>
                      <a:cubicBezTo>
                        <a:pt x="72192" y="174488"/>
                        <a:pt x="72192" y="174488"/>
                        <a:pt x="69449" y="174488"/>
                      </a:cubicBezTo>
                      <a:cubicBezTo>
                        <a:pt x="50250" y="174488"/>
                        <a:pt x="31051" y="166260"/>
                        <a:pt x="20080" y="152546"/>
                      </a:cubicBezTo>
                      <a:cubicBezTo>
                        <a:pt x="-12834" y="114147"/>
                        <a:pt x="-1863" y="62035"/>
                        <a:pt x="28308" y="34607"/>
                      </a:cubicBezTo>
                      <a:cubicBezTo>
                        <a:pt x="77677" y="-9277"/>
                        <a:pt x="138019" y="-1049"/>
                        <a:pt x="187388" y="4437"/>
                      </a:cubicBezTo>
                      <a:lnTo>
                        <a:pt x="190131" y="4437"/>
                      </a:lnTo>
                      <a:cubicBezTo>
                        <a:pt x="195617" y="4437"/>
                        <a:pt x="198360" y="7179"/>
                        <a:pt x="201102" y="12665"/>
                      </a:cubicBezTo>
                      <a:cubicBezTo>
                        <a:pt x="203845" y="18151"/>
                        <a:pt x="201102" y="23636"/>
                        <a:pt x="198360" y="26379"/>
                      </a:cubicBezTo>
                      <a:cubicBezTo>
                        <a:pt x="173674" y="48321"/>
                        <a:pt x="168189" y="73006"/>
                        <a:pt x="162703" y="94948"/>
                      </a:cubicBezTo>
                      <a:cubicBezTo>
                        <a:pt x="157218" y="116890"/>
                        <a:pt x="151732" y="136089"/>
                        <a:pt x="135276" y="152546"/>
                      </a:cubicBezTo>
                      <a:cubicBezTo>
                        <a:pt x="118819" y="166260"/>
                        <a:pt x="96877" y="174488"/>
                        <a:pt x="74935" y="174488"/>
                      </a:cubicBezTo>
                      <a:lnTo>
                        <a:pt x="74935" y="174488"/>
                      </a:lnTo>
                      <a:close/>
                      <a:moveTo>
                        <a:pt x="127048" y="23636"/>
                      </a:moveTo>
                      <a:cubicBezTo>
                        <a:pt x="96877" y="23636"/>
                        <a:pt x="66706" y="29121"/>
                        <a:pt x="42022" y="53807"/>
                      </a:cubicBezTo>
                      <a:cubicBezTo>
                        <a:pt x="20080" y="73006"/>
                        <a:pt x="14594" y="108662"/>
                        <a:pt x="36536" y="136089"/>
                      </a:cubicBezTo>
                      <a:cubicBezTo>
                        <a:pt x="44765" y="144317"/>
                        <a:pt x="55736" y="149803"/>
                        <a:pt x="69449" y="149803"/>
                      </a:cubicBezTo>
                      <a:cubicBezTo>
                        <a:pt x="85906" y="149803"/>
                        <a:pt x="102363" y="144317"/>
                        <a:pt x="116077" y="136089"/>
                      </a:cubicBezTo>
                      <a:cubicBezTo>
                        <a:pt x="127048" y="125118"/>
                        <a:pt x="132533" y="108662"/>
                        <a:pt x="135276" y="89462"/>
                      </a:cubicBezTo>
                      <a:cubicBezTo>
                        <a:pt x="140762" y="70263"/>
                        <a:pt x="146247" y="48321"/>
                        <a:pt x="159960" y="26379"/>
                      </a:cubicBezTo>
                      <a:cubicBezTo>
                        <a:pt x="151732" y="23636"/>
                        <a:pt x="138019" y="23636"/>
                        <a:pt x="127048" y="23636"/>
                      </a:cubicBezTo>
                      <a:lnTo>
                        <a:pt x="127048" y="23636"/>
                      </a:lnTo>
                      <a:close/>
                      <a:moveTo>
                        <a:pt x="36536" y="42835"/>
                      </a:moveTo>
                      <a:lnTo>
                        <a:pt x="36536" y="42835"/>
                      </a:lnTo>
                      <a:lnTo>
                        <a:pt x="36536" y="42835"/>
                      </a:lnTo>
                      <a:close/>
                    </a:path>
                  </a:pathLst>
                </a:custGeom>
                <a:solidFill>
                  <a:srgbClr val="F79037"/>
                </a:solidFill>
                <a:ln w="27426" cap="flat">
                  <a:noFill/>
                  <a:prstDash val="solid"/>
                  <a:miter/>
                </a:ln>
              </p:spPr>
              <p:txBody>
                <a:bodyPr rtlCol="0" anchor="ctr"/>
                <a:lstStyle/>
                <a:p>
                  <a:pPr algn="l" rtl="0"/>
                  <a:endParaRPr lang="en-US"/>
                </a:p>
              </p:txBody>
            </p:sp>
          </p:grpSp>
          <p:sp>
            <p:nvSpPr>
              <p:cNvPr id="8" name="Freeform 1416">
                <a:extLst>
                  <a:ext uri="{FF2B5EF4-FFF2-40B4-BE49-F238E27FC236}">
                    <a16:creationId xmlns:a16="http://schemas.microsoft.com/office/drawing/2014/main" id="{296561E0-7C20-BD3E-EFCD-5407517C0FBF}"/>
                  </a:ext>
                </a:extLst>
              </p:cNvPr>
              <p:cNvSpPr/>
              <p:nvPr/>
            </p:nvSpPr>
            <p:spPr>
              <a:xfrm>
                <a:off x="8776704" y="2232592"/>
                <a:ext cx="128682" cy="196537"/>
              </a:xfrm>
              <a:custGeom>
                <a:avLst/>
                <a:gdLst>
                  <a:gd name="connsiteX0" fmla="*/ 116998 w 128682"/>
                  <a:gd name="connsiteY0" fmla="*/ 196538 h 196537"/>
                  <a:gd name="connsiteX1" fmla="*/ 106027 w 128682"/>
                  <a:gd name="connsiteY1" fmla="*/ 185567 h 196537"/>
                  <a:gd name="connsiteX2" fmla="*/ 4545 w 128682"/>
                  <a:gd name="connsiteY2" fmla="*/ 21001 h 196537"/>
                  <a:gd name="connsiteX3" fmla="*/ 1802 w 128682"/>
                  <a:gd name="connsiteY3" fmla="*/ 4545 h 196537"/>
                  <a:gd name="connsiteX4" fmla="*/ 18258 w 128682"/>
                  <a:gd name="connsiteY4" fmla="*/ 1802 h 196537"/>
                  <a:gd name="connsiteX5" fmla="*/ 127969 w 128682"/>
                  <a:gd name="connsiteY5" fmla="*/ 180081 h 196537"/>
                  <a:gd name="connsiteX6" fmla="*/ 116998 w 128682"/>
                  <a:gd name="connsiteY6" fmla="*/ 196538 h 196537"/>
                  <a:gd name="connsiteX7" fmla="*/ 116998 w 128682"/>
                  <a:gd name="connsiteY7" fmla="*/ 196538 h 196537"/>
                  <a:gd name="connsiteX8" fmla="*/ 116998 w 128682"/>
                  <a:gd name="connsiteY8" fmla="*/ 196538 h 196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682" h="196537">
                    <a:moveTo>
                      <a:pt x="116998" y="196538"/>
                    </a:moveTo>
                    <a:cubicBezTo>
                      <a:pt x="111512" y="196538"/>
                      <a:pt x="106027" y="191052"/>
                      <a:pt x="106027" y="185567"/>
                    </a:cubicBezTo>
                    <a:cubicBezTo>
                      <a:pt x="89571" y="95055"/>
                      <a:pt x="4545" y="23744"/>
                      <a:pt x="4545" y="21001"/>
                    </a:cubicBezTo>
                    <a:cubicBezTo>
                      <a:pt x="-941" y="15516"/>
                      <a:pt x="-941" y="7287"/>
                      <a:pt x="1802" y="4545"/>
                    </a:cubicBezTo>
                    <a:cubicBezTo>
                      <a:pt x="7288" y="-941"/>
                      <a:pt x="15516" y="-941"/>
                      <a:pt x="18258" y="1802"/>
                    </a:cubicBezTo>
                    <a:cubicBezTo>
                      <a:pt x="21001" y="4545"/>
                      <a:pt x="111512" y="81342"/>
                      <a:pt x="127969" y="180081"/>
                    </a:cubicBezTo>
                    <a:cubicBezTo>
                      <a:pt x="130712" y="188310"/>
                      <a:pt x="125226" y="196538"/>
                      <a:pt x="116998" y="196538"/>
                    </a:cubicBezTo>
                    <a:cubicBezTo>
                      <a:pt x="116998" y="196538"/>
                      <a:pt x="116998" y="196538"/>
                      <a:pt x="116998" y="196538"/>
                    </a:cubicBezTo>
                    <a:lnTo>
                      <a:pt x="116998" y="196538"/>
                    </a:lnTo>
                    <a:close/>
                  </a:path>
                </a:pathLst>
              </a:custGeom>
              <a:solidFill>
                <a:srgbClr val="F79037"/>
              </a:solidFill>
              <a:ln w="27426" cap="flat">
                <a:noFill/>
                <a:prstDash val="solid"/>
                <a:miter/>
              </a:ln>
            </p:spPr>
            <p:txBody>
              <a:bodyPr rtlCol="0" anchor="ctr"/>
              <a:lstStyle/>
              <a:p>
                <a:pPr algn="l" rtl="0"/>
                <a:endParaRPr lang="en-US"/>
              </a:p>
            </p:txBody>
          </p:sp>
          <p:sp>
            <p:nvSpPr>
              <p:cNvPr id="9" name="Freeform 1417">
                <a:extLst>
                  <a:ext uri="{FF2B5EF4-FFF2-40B4-BE49-F238E27FC236}">
                    <a16:creationId xmlns:a16="http://schemas.microsoft.com/office/drawing/2014/main" id="{6925C7A2-89FB-F5D2-D793-B28916A70AD2}"/>
                  </a:ext>
                </a:extLst>
              </p:cNvPr>
              <p:cNvSpPr/>
              <p:nvPr/>
            </p:nvSpPr>
            <p:spPr>
              <a:xfrm>
                <a:off x="8879988" y="2233605"/>
                <a:ext cx="133292" cy="190891"/>
              </a:xfrm>
              <a:custGeom>
                <a:avLst/>
                <a:gdLst>
                  <a:gd name="connsiteX0" fmla="*/ 13714 w 133292"/>
                  <a:gd name="connsiteY0" fmla="*/ 190891 h 190891"/>
                  <a:gd name="connsiteX1" fmla="*/ 13714 w 133292"/>
                  <a:gd name="connsiteY1" fmla="*/ 190891 h 190891"/>
                  <a:gd name="connsiteX2" fmla="*/ 0 w 133292"/>
                  <a:gd name="connsiteY2" fmla="*/ 177177 h 190891"/>
                  <a:gd name="connsiteX3" fmla="*/ 115196 w 133292"/>
                  <a:gd name="connsiteY3" fmla="*/ 1640 h 190891"/>
                  <a:gd name="connsiteX4" fmla="*/ 131653 w 133292"/>
                  <a:gd name="connsiteY4" fmla="*/ 7126 h 190891"/>
                  <a:gd name="connsiteX5" fmla="*/ 126167 w 133292"/>
                  <a:gd name="connsiteY5" fmla="*/ 23582 h 190891"/>
                  <a:gd name="connsiteX6" fmla="*/ 21942 w 133292"/>
                  <a:gd name="connsiteY6" fmla="*/ 177177 h 190891"/>
                  <a:gd name="connsiteX7" fmla="*/ 13714 w 133292"/>
                  <a:gd name="connsiteY7" fmla="*/ 190891 h 190891"/>
                  <a:gd name="connsiteX8" fmla="*/ 13714 w 133292"/>
                  <a:gd name="connsiteY8" fmla="*/ 190891 h 190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292" h="190891">
                    <a:moveTo>
                      <a:pt x="13714" y="190891"/>
                    </a:moveTo>
                    <a:cubicBezTo>
                      <a:pt x="13714" y="190891"/>
                      <a:pt x="13714" y="190891"/>
                      <a:pt x="13714" y="190891"/>
                    </a:cubicBezTo>
                    <a:cubicBezTo>
                      <a:pt x="5485" y="190891"/>
                      <a:pt x="0" y="185405"/>
                      <a:pt x="0" y="177177"/>
                    </a:cubicBezTo>
                    <a:cubicBezTo>
                      <a:pt x="0" y="171691"/>
                      <a:pt x="2742" y="70209"/>
                      <a:pt x="115196" y="1640"/>
                    </a:cubicBezTo>
                    <a:cubicBezTo>
                      <a:pt x="120682" y="-1102"/>
                      <a:pt x="128910" y="-1102"/>
                      <a:pt x="131653" y="7126"/>
                    </a:cubicBezTo>
                    <a:cubicBezTo>
                      <a:pt x="134395" y="12612"/>
                      <a:pt x="134395" y="20839"/>
                      <a:pt x="126167" y="23582"/>
                    </a:cubicBezTo>
                    <a:cubicBezTo>
                      <a:pt x="24685" y="83923"/>
                      <a:pt x="21942" y="174434"/>
                      <a:pt x="21942" y="177177"/>
                    </a:cubicBezTo>
                    <a:cubicBezTo>
                      <a:pt x="24685" y="185405"/>
                      <a:pt x="19199" y="190891"/>
                      <a:pt x="13714" y="190891"/>
                    </a:cubicBezTo>
                    <a:lnTo>
                      <a:pt x="13714" y="190891"/>
                    </a:lnTo>
                    <a:close/>
                  </a:path>
                </a:pathLst>
              </a:custGeom>
              <a:solidFill>
                <a:srgbClr val="F79037"/>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788319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78BD9-35A1-F53B-9ECF-EFF7143F1F12}"/>
              </a:ext>
            </a:extLst>
          </p:cNvPr>
          <p:cNvSpPr>
            <a:spLocks noGrp="1"/>
          </p:cNvSpPr>
          <p:nvPr>
            <p:ph type="body" sz="quarter" idx="18"/>
          </p:nvPr>
        </p:nvSpPr>
        <p:spPr>
          <a:xfrm>
            <a:off x="914399" y="1323139"/>
            <a:ext cx="10899229" cy="4104318"/>
          </a:xfrm>
        </p:spPr>
        <p:txBody>
          <a:bodyPr/>
          <a:lstStyle/>
          <a:p>
            <a:pPr algn="just">
              <a:lnSpc>
                <a:spcPct val="107000"/>
              </a:lnSpc>
              <a:spcAft>
                <a:spcPts val="800"/>
              </a:spcAft>
            </a:pPr>
            <a:r>
              <a:rPr lang="en-IE" sz="2400" dirty="0">
                <a:effectLst/>
                <a:ea typeface="Times New Roman" panose="02020603050405020304" pitchFamily="18" charset="0"/>
                <a:cs typeface="Times New Roman" panose="02020603050405020304" pitchFamily="18" charset="0"/>
              </a:rPr>
              <a:t>Como </a:t>
            </a:r>
            <a:r>
              <a:rPr lang="en-IE" sz="2400" dirty="0" err="1">
                <a:effectLst/>
                <a:ea typeface="Times New Roman" panose="02020603050405020304" pitchFamily="18" charset="0"/>
                <a:cs typeface="Times New Roman" panose="02020603050405020304" pitchFamily="18" charset="0"/>
              </a:rPr>
              <a:t>já</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foi</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referido</a:t>
            </a:r>
            <a:r>
              <a:rPr lang="en-IE" sz="2400" dirty="0">
                <a:effectLst/>
                <a:ea typeface="Times New Roman" panose="02020603050405020304" pitchFamily="18" charset="0"/>
                <a:cs typeface="Times New Roman" panose="02020603050405020304" pitchFamily="18" charset="0"/>
              </a:rPr>
              <a:t>, o </a:t>
            </a:r>
            <a:r>
              <a:rPr lang="en-US" sz="2400" i="1" dirty="0" err="1">
                <a:effectLst/>
                <a:ea typeface="Times New Roman" panose="02020603050405020304" pitchFamily="18" charset="0"/>
                <a:cs typeface="Times New Roman" panose="02020603050405020304" pitchFamily="18" charset="0"/>
              </a:rPr>
              <a:t>Modelo</a:t>
            </a:r>
            <a:r>
              <a:rPr lang="en-US" sz="2400" i="1" dirty="0">
                <a:effectLst/>
                <a:ea typeface="Times New Roman" panose="02020603050405020304" pitchFamily="18" charset="0"/>
                <a:cs typeface="Times New Roman" panose="02020603050405020304" pitchFamily="18" charset="0"/>
              </a:rPr>
              <a:t> de </a:t>
            </a:r>
            <a:r>
              <a:rPr lang="en-US" sz="2400" i="1" dirty="0" err="1">
                <a:effectLst/>
                <a:ea typeface="Times New Roman" panose="02020603050405020304" pitchFamily="18" charset="0"/>
                <a:cs typeface="Times New Roman" panose="02020603050405020304" pitchFamily="18" charset="0"/>
              </a:rPr>
              <a:t>Negócio</a:t>
            </a:r>
            <a:r>
              <a:rPr lang="en-US" i="1" dirty="0"/>
              <a:t> Canvas </a:t>
            </a:r>
            <a:r>
              <a:rPr lang="en-IE" sz="2400" dirty="0">
                <a:effectLst/>
                <a:ea typeface="Times New Roman" panose="02020603050405020304" pitchFamily="18" charset="0"/>
                <a:cs typeface="Times New Roman" panose="02020603050405020304" pitchFamily="18" charset="0"/>
              </a:rPr>
              <a:t>é fundamental para o </a:t>
            </a:r>
            <a:r>
              <a:rPr lang="en-IE" sz="2400" dirty="0" err="1">
                <a:effectLst/>
                <a:ea typeface="Times New Roman" panose="02020603050405020304" pitchFamily="18" charset="0"/>
                <a:cs typeface="Times New Roman" panose="02020603050405020304" pitchFamily="18" charset="0"/>
              </a:rPr>
              <a:t>planeamento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empresarial</a:t>
            </a:r>
            <a:r>
              <a:rPr lang="en-IE" sz="2400" dirty="0">
                <a:effectLst/>
                <a:ea typeface="Times New Roman" panose="02020603050405020304" pitchFamily="18" charset="0"/>
                <a:cs typeface="Times New Roman" panose="02020603050405020304" pitchFamily="18" charset="0"/>
              </a:rPr>
              <a:t>. </a:t>
            </a:r>
            <a:r>
              <a:rPr lang="en-IE" dirty="0" err="1">
                <a:ea typeface="Times New Roman" panose="02020603050405020304" pitchFamily="18" charset="0"/>
                <a:cs typeface="Times New Roman" panose="02020603050405020304" pitchFamily="18" charset="0"/>
              </a:rPr>
              <a:t>Trata</a:t>
            </a:r>
            <a:r>
              <a:rPr lang="en-IE" dirty="0">
                <a:ea typeface="Times New Roman" panose="02020603050405020304" pitchFamily="18" charset="0"/>
                <a:cs typeface="Times New Roman" panose="02020603050405020304" pitchFamily="18" charset="0"/>
              </a:rPr>
              <a:t>-se de </a:t>
            </a:r>
            <a:r>
              <a:rPr lang="en-IE" dirty="0" err="1">
                <a:ea typeface="Times New Roman" panose="02020603050405020304" pitchFamily="18" charset="0"/>
                <a:cs typeface="Times New Roman" panose="02020603050405020304" pitchFamily="18" charset="0"/>
              </a:rPr>
              <a:t>uma</a:t>
            </a:r>
            <a:r>
              <a:rPr lang="en-IE" dirty="0">
                <a:ea typeface="Times New Roman" panose="02020603050405020304" pitchFamily="18" charset="0"/>
                <a:cs typeface="Times New Roman" panose="02020603050405020304" pitchFamily="18" charset="0"/>
              </a:rPr>
              <a:t> </a:t>
            </a:r>
            <a:r>
              <a:rPr lang="en-IE" sz="2400" b="1" dirty="0" err="1">
                <a:effectLst/>
                <a:ea typeface="Times New Roman" panose="02020603050405020304" pitchFamily="18" charset="0"/>
                <a:cs typeface="Times New Roman" panose="02020603050405020304" pitchFamily="18" charset="0"/>
              </a:rPr>
              <a:t>ferramenta</a:t>
            </a:r>
            <a:r>
              <a:rPr lang="en-IE" sz="2400" b="1" dirty="0">
                <a:effectLst/>
                <a:ea typeface="Times New Roman" panose="02020603050405020304" pitchFamily="18" charset="0"/>
                <a:cs typeface="Times New Roman" panose="02020603050405020304" pitchFamily="18" charset="0"/>
              </a:rPr>
              <a:t> de </a:t>
            </a:r>
            <a:r>
              <a:rPr lang="en-IE" sz="2400" b="1" dirty="0" err="1">
                <a:effectLst/>
                <a:ea typeface="Times New Roman" panose="02020603050405020304" pitchFamily="18" charset="0"/>
                <a:cs typeface="Times New Roman" panose="02020603050405020304" pitchFamily="18" charset="0"/>
              </a:rPr>
              <a:t>negócios</a:t>
            </a:r>
            <a:r>
              <a:rPr lang="en-IE" sz="2400" b="1"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essencial</a:t>
            </a:r>
            <a:r>
              <a:rPr lang="en-IE" sz="2400" b="1" dirty="0">
                <a:effectLst/>
                <a:ea typeface="Times New Roman" panose="02020603050405020304" pitchFamily="18" charset="0"/>
                <a:cs typeface="Times New Roman" panose="02020603050405020304" pitchFamily="18" charset="0"/>
              </a:rPr>
              <a:t> </a:t>
            </a:r>
            <a:r>
              <a:rPr lang="en-IE" sz="2400" dirty="0">
                <a:effectLst/>
                <a:ea typeface="Times New Roman" panose="02020603050405020304" pitchFamily="18" charset="0"/>
                <a:cs typeface="Times New Roman" panose="02020603050405020304" pitchFamily="18" charset="0"/>
              </a:rPr>
              <a:t>que </a:t>
            </a:r>
            <a:r>
              <a:rPr lang="en-IE" sz="2400" dirty="0" err="1">
                <a:effectLst/>
                <a:ea typeface="Times New Roman" panose="02020603050405020304" pitchFamily="18" charset="0"/>
                <a:cs typeface="Times New Roman" panose="02020603050405020304" pitchFamily="18" charset="0"/>
              </a:rPr>
              <a: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empresários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devem</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usar</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quando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estão</a:t>
            </a:r>
            <a:r>
              <a:rPr lang="en-IE" sz="2400" dirty="0">
                <a:effectLst/>
                <a:ea typeface="Times New Roman" panose="02020603050405020304" pitchFamily="18" charset="0"/>
                <a:cs typeface="Times New Roman" panose="02020603050405020304" pitchFamily="18" charset="0"/>
              </a:rPr>
              <a:t> a </a:t>
            </a:r>
            <a:r>
              <a:rPr lang="en-IE" sz="2400" dirty="0" err="1">
                <a:effectLst/>
                <a:ea typeface="Times New Roman" panose="02020603050405020304" pitchFamily="18" charset="0"/>
                <a:cs typeface="Times New Roman" panose="02020603050405020304" pitchFamily="18" charset="0"/>
              </a:rPr>
              <a:t>criar</a:t>
            </a:r>
            <a:r>
              <a:rPr lang="en-IE" sz="2400" dirty="0">
                <a:effectLst/>
                <a:ea typeface="Times New Roman" panose="02020603050405020304" pitchFamily="18" charset="0"/>
                <a:cs typeface="Times New Roman" panose="02020603050405020304" pitchFamily="18" charset="0"/>
              </a:rPr>
              <a:t> planos de negócios </a:t>
            </a:r>
            <a:r>
              <a:rPr lang="en-IE" sz="2400" dirty="0" err="1">
                <a:effectLst/>
                <a:ea typeface="Times New Roman" panose="02020603050405020304" pitchFamily="18" charset="0"/>
                <a:cs typeface="Times New Roman" panose="02020603050405020304" pitchFamily="18" charset="0"/>
              </a:rPr>
              <a:t>ou</a:t>
            </a:r>
            <a:r>
              <a:rPr lang="en-IE" sz="2400" dirty="0">
                <a:effectLst/>
                <a:ea typeface="Times New Roman" panose="02020603050405020304" pitchFamily="18" charset="0"/>
                <a:cs typeface="Times New Roman" panose="02020603050405020304" pitchFamily="18" charset="0"/>
              </a:rPr>
              <a:t> a </a:t>
            </a:r>
            <a:r>
              <a:rPr lang="en-IE" sz="2400" dirty="0" err="1">
                <a:effectLst/>
                <a:ea typeface="Times New Roman" panose="02020603050405020304" pitchFamily="18" charset="0"/>
                <a:cs typeface="Times New Roman" panose="02020603050405020304" pitchFamily="18" charset="0"/>
              </a:rPr>
              <a:t>fomentar</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ideias</a:t>
            </a:r>
            <a:r>
              <a:rPr lang="en-IE" sz="2400" dirty="0">
                <a:effectLst/>
                <a:ea typeface="Times New Roman" panose="02020603050405020304" pitchFamily="18" charset="0"/>
                <a:cs typeface="Times New Roman" panose="02020603050405020304" pitchFamily="18" charset="0"/>
              </a:rPr>
              <a:t> de </a:t>
            </a:r>
            <a:r>
              <a:rPr lang="en-IE" sz="2400" dirty="0" err="1">
                <a:effectLst/>
                <a:ea typeface="Times New Roman" panose="02020603050405020304" pitchFamily="18" charset="0"/>
                <a:cs typeface="Times New Roman" panose="02020603050405020304" pitchFamily="18" charset="0"/>
              </a:rPr>
              <a:t>negócios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rPr>
              <a:t>Os</a:t>
            </a:r>
            <a:r>
              <a:rPr lang="en-IE" sz="2400" dirty="0">
                <a:effectLst/>
                <a:ea typeface="Times New Roman" panose="02020603050405020304" pitchFamily="18" charset="0"/>
              </a:rPr>
              <a:t> </a:t>
            </a:r>
            <a:r>
              <a:rPr lang="en-IE" sz="2400" dirty="0" err="1">
                <a:effectLst/>
                <a:ea typeface="Times New Roman" panose="02020603050405020304" pitchFamily="18" charset="0"/>
              </a:rPr>
              <a:t>empreendedores</a:t>
            </a:r>
            <a:r>
              <a:rPr lang="en-IE" sz="2400" dirty="0">
                <a:effectLst/>
                <a:ea typeface="Times New Roman" panose="02020603050405020304" pitchFamily="18" charset="0"/>
              </a:rPr>
              <a:t> </a:t>
            </a:r>
            <a:r>
              <a:rPr lang="en-IE" sz="2400" dirty="0" err="1">
                <a:effectLst/>
                <a:ea typeface="Times New Roman" panose="02020603050405020304" pitchFamily="18" charset="0"/>
              </a:rPr>
              <a:t>podem</a:t>
            </a:r>
            <a:r>
              <a:rPr lang="en-IE" sz="2400" dirty="0">
                <a:effectLst/>
                <a:ea typeface="Times New Roman" panose="02020603050405020304" pitchFamily="18" charset="0"/>
              </a:rPr>
              <a:t> </a:t>
            </a:r>
            <a:r>
              <a:rPr lang="en-IE" sz="2400" dirty="0" err="1">
                <a:effectLst/>
                <a:ea typeface="Times New Roman" panose="02020603050405020304" pitchFamily="18" charset="0"/>
              </a:rPr>
              <a:t>criar</a:t>
            </a:r>
            <a:r>
              <a:rPr lang="en-IE" sz="2400" dirty="0">
                <a:effectLst/>
                <a:ea typeface="Times New Roman" panose="02020603050405020304" pitchFamily="18" charset="0"/>
              </a:rPr>
              <a:t> um </a:t>
            </a:r>
            <a:r>
              <a:rPr lang="en-IE" sz="2400" dirty="0" err="1">
                <a:effectLst/>
                <a:ea typeface="Times New Roman" panose="02020603050405020304" pitchFamily="18" charset="0"/>
              </a:rPr>
              <a:t>modelo</a:t>
            </a:r>
            <a:r>
              <a:rPr lang="en-IE" sz="2400" dirty="0">
                <a:effectLst/>
                <a:ea typeface="Times New Roman" panose="02020603050405020304" pitchFamily="18" charset="0"/>
              </a:rPr>
              <a:t> de </a:t>
            </a:r>
            <a:r>
              <a:rPr lang="en-IE" sz="2400" dirty="0" err="1">
                <a:effectLst/>
                <a:ea typeface="Times New Roman" panose="02020603050405020304" pitchFamily="18" charset="0"/>
              </a:rPr>
              <a:t>negócio</a:t>
            </a:r>
            <a:r>
              <a:rPr lang="en-IE" sz="2400" dirty="0">
                <a:effectLst/>
                <a:ea typeface="Times New Roman" panose="02020603050405020304" pitchFamily="18" charset="0"/>
              </a:rPr>
              <a:t> Canvas, </a:t>
            </a:r>
            <a:r>
              <a:rPr lang="en-IE" sz="2400" dirty="0" err="1">
                <a:effectLst/>
                <a:ea typeface="Times New Roman" panose="02020603050405020304" pitchFamily="18" charset="0"/>
              </a:rPr>
              <a:t>respondendo</a:t>
            </a:r>
            <a:r>
              <a:rPr lang="en-IE" sz="2400" dirty="0">
                <a:effectLst/>
                <a:ea typeface="Times New Roman" panose="02020603050405020304" pitchFamily="18" charset="0"/>
              </a:rPr>
              <a:t> às perguntas fornecidas para cada uma das 9 </a:t>
            </a:r>
            <a:r>
              <a:rPr lang="en-IE" sz="2400" dirty="0" err="1">
                <a:effectLst/>
                <a:ea typeface="Times New Roman" panose="02020603050405020304" pitchFamily="18" charset="0"/>
              </a:rPr>
              <a:t>secções</a:t>
            </a:r>
            <a:r>
              <a:rPr lang="en-IE" sz="2400" dirty="0">
                <a:effectLst/>
                <a:ea typeface="Times New Roman" panose="02020603050405020304" pitchFamily="18" charset="0"/>
              </a:rPr>
              <a:t>:</a:t>
            </a:r>
          </a:p>
          <a:p>
            <a:pPr marL="252000" algn="just" rtl="0"/>
            <a:r>
              <a:rPr lang="en-IE" b="1" dirty="0"/>
              <a:t>1. </a:t>
            </a:r>
            <a:r>
              <a:rPr lang="en-IE" b="1" dirty="0" err="1"/>
              <a:t>Parcerias-Chave</a:t>
            </a:r>
            <a:r>
              <a:rPr lang="en-IE" b="1" dirty="0"/>
              <a:t>			6. Canais de </a:t>
            </a:r>
            <a:r>
              <a:rPr lang="en-IE" b="1" dirty="0" err="1"/>
              <a:t>Distribuição</a:t>
            </a:r>
            <a:endParaRPr lang="en-IE" b="1" dirty="0"/>
          </a:p>
          <a:p>
            <a:pPr marL="252000" algn="just" rtl="0"/>
            <a:r>
              <a:rPr lang="en-IE" b="1" dirty="0"/>
              <a:t>2. </a:t>
            </a:r>
            <a:r>
              <a:rPr lang="en-IE" b="1" dirty="0" err="1"/>
              <a:t>Atividades-Chave</a:t>
            </a:r>
            <a:r>
              <a:rPr lang="en-IE" b="1" dirty="0"/>
              <a:t> 		7. </a:t>
            </a:r>
            <a:r>
              <a:rPr lang="en-IE" b="1" dirty="0" err="1"/>
              <a:t>Segmento</a:t>
            </a:r>
            <a:r>
              <a:rPr lang="en-IE" b="1" dirty="0"/>
              <a:t> de </a:t>
            </a:r>
            <a:r>
              <a:rPr lang="en-IE" b="1" dirty="0" err="1"/>
              <a:t>Clientes</a:t>
            </a:r>
            <a:r>
              <a:rPr lang="en-IE" b="1" dirty="0"/>
              <a:t> </a:t>
            </a:r>
          </a:p>
          <a:p>
            <a:pPr marL="252000" algn="just" rtl="0"/>
            <a:r>
              <a:rPr lang="en-IE" b="1" dirty="0"/>
              <a:t>3. </a:t>
            </a:r>
            <a:r>
              <a:rPr lang="en-IE" b="1" dirty="0" err="1"/>
              <a:t>Recursos-Chave</a:t>
            </a:r>
            <a:r>
              <a:rPr lang="en-IE" b="1" dirty="0"/>
              <a:t> 			8. Estrutura de Custos</a:t>
            </a:r>
          </a:p>
          <a:p>
            <a:pPr marL="252000" algn="just" rtl="0"/>
            <a:r>
              <a:rPr lang="en-IE" b="1" dirty="0"/>
              <a:t>4. Proposta de Valor 		9. Fontes de </a:t>
            </a:r>
            <a:r>
              <a:rPr lang="en-IE" b="1" dirty="0" err="1"/>
              <a:t>Receita</a:t>
            </a:r>
            <a:endParaRPr lang="en-IE" b="1" dirty="0"/>
          </a:p>
          <a:p>
            <a:pPr marL="252000" algn="just" rtl="0"/>
            <a:r>
              <a:rPr lang="en-IE" b="1" dirty="0"/>
              <a:t>5. </a:t>
            </a:r>
            <a:r>
              <a:rPr lang="en-IE" b="1" dirty="0" err="1"/>
              <a:t>Relações</a:t>
            </a:r>
            <a:r>
              <a:rPr lang="en-IE" b="1" dirty="0"/>
              <a:t> com </a:t>
            </a:r>
            <a:r>
              <a:rPr lang="en-IE" b="1" dirty="0" err="1"/>
              <a:t>Clientes</a:t>
            </a:r>
            <a:endParaRPr lang="en-IE" b="1" dirty="0"/>
          </a:p>
        </p:txBody>
      </p:sp>
      <p:sp>
        <p:nvSpPr>
          <p:cNvPr id="3" name="Text Placeholder 2">
            <a:extLst>
              <a:ext uri="{FF2B5EF4-FFF2-40B4-BE49-F238E27FC236}">
                <a16:creationId xmlns:a16="http://schemas.microsoft.com/office/drawing/2014/main" id="{21684500-BEE3-327D-3ABE-BE8632CC8D1F}"/>
              </a:ext>
            </a:extLst>
          </p:cNvPr>
          <p:cNvSpPr>
            <a:spLocks noGrp="1"/>
          </p:cNvSpPr>
          <p:nvPr>
            <p:ph type="body" sz="quarter" idx="16"/>
          </p:nvPr>
        </p:nvSpPr>
        <p:spPr>
          <a:xfrm>
            <a:off x="730649" y="443960"/>
            <a:ext cx="11393619" cy="803654"/>
          </a:xfrm>
        </p:spPr>
        <p:txBody>
          <a:bodyPr/>
          <a:lstStyle/>
          <a:p>
            <a:pPr algn="l" rtl="0"/>
            <a:r>
              <a:rPr lang="en-US" dirty="0"/>
              <a:t>Como criar um </a:t>
            </a:r>
            <a:r>
              <a:rPr lang="en-US" dirty="0" err="1"/>
              <a:t>modelo</a:t>
            </a:r>
            <a:r>
              <a:rPr lang="en-US" dirty="0"/>
              <a:t> Canvas para um </a:t>
            </a:r>
            <a:r>
              <a:rPr lang="en-US" dirty="0" err="1"/>
              <a:t>negócio</a:t>
            </a:r>
            <a:r>
              <a:rPr lang="en-US" dirty="0"/>
              <a:t> </a:t>
            </a:r>
            <a:r>
              <a:rPr lang="en-US" dirty="0" err="1"/>
              <a:t>alimentar</a:t>
            </a:r>
            <a:endParaRPr lang="en-US" dirty="0"/>
          </a:p>
        </p:txBody>
      </p:sp>
      <p:grpSp>
        <p:nvGrpSpPr>
          <p:cNvPr id="4" name="Graphic 3">
            <a:extLst>
              <a:ext uri="{FF2B5EF4-FFF2-40B4-BE49-F238E27FC236}">
                <a16:creationId xmlns:a16="http://schemas.microsoft.com/office/drawing/2014/main" id="{06026F37-0C53-5681-664C-4209417B3268}"/>
              </a:ext>
            </a:extLst>
          </p:cNvPr>
          <p:cNvGrpSpPr/>
          <p:nvPr/>
        </p:nvGrpSpPr>
        <p:grpSpPr>
          <a:xfrm>
            <a:off x="10134311" y="3379859"/>
            <a:ext cx="1679317" cy="1791231"/>
            <a:chOff x="4588722" y="5452092"/>
            <a:chExt cx="1131486" cy="927053"/>
          </a:xfrm>
        </p:grpSpPr>
        <p:sp>
          <p:nvSpPr>
            <p:cNvPr id="5" name="Freeform 1093">
              <a:extLst>
                <a:ext uri="{FF2B5EF4-FFF2-40B4-BE49-F238E27FC236}">
                  <a16:creationId xmlns:a16="http://schemas.microsoft.com/office/drawing/2014/main" id="{DEEA25BE-369D-64F3-1F4E-36D26220E4EA}"/>
                </a:ext>
              </a:extLst>
            </p:cNvPr>
            <p:cNvSpPr/>
            <p:nvPr/>
          </p:nvSpPr>
          <p:spPr>
            <a:xfrm>
              <a:off x="5441723" y="6107613"/>
              <a:ext cx="145366" cy="46626"/>
            </a:xfrm>
            <a:custGeom>
              <a:avLst/>
              <a:gdLst>
                <a:gd name="connsiteX0" fmla="*/ 1 w 145366"/>
                <a:gd name="connsiteY0" fmla="*/ 0 h 46626"/>
                <a:gd name="connsiteX1" fmla="*/ 145367 w 145366"/>
                <a:gd name="connsiteY1" fmla="*/ 0 h 46626"/>
                <a:gd name="connsiteX2" fmla="*/ 145367 w 145366"/>
                <a:gd name="connsiteY2" fmla="*/ 46627 h 46626"/>
                <a:gd name="connsiteX3" fmla="*/ 1 w 145366"/>
                <a:gd name="connsiteY3" fmla="*/ 46627 h 46626"/>
              </a:gdLst>
              <a:ahLst/>
              <a:cxnLst>
                <a:cxn ang="0">
                  <a:pos x="connsiteX0" y="connsiteY0"/>
                </a:cxn>
                <a:cxn ang="0">
                  <a:pos x="connsiteX1" y="connsiteY1"/>
                </a:cxn>
                <a:cxn ang="0">
                  <a:pos x="connsiteX2" y="connsiteY2"/>
                </a:cxn>
                <a:cxn ang="0">
                  <a:pos x="connsiteX3" y="connsiteY3"/>
                </a:cxn>
              </a:cxnLst>
              <a:rect l="l" t="t" r="r" b="b"/>
              <a:pathLst>
                <a:path w="145366" h="46626">
                  <a:moveTo>
                    <a:pt x="1" y="0"/>
                  </a:moveTo>
                  <a:lnTo>
                    <a:pt x="145367" y="0"/>
                  </a:lnTo>
                  <a:lnTo>
                    <a:pt x="145367" y="46627"/>
                  </a:lnTo>
                  <a:lnTo>
                    <a:pt x="1" y="46627"/>
                  </a:lnTo>
                  <a:close/>
                </a:path>
              </a:pathLst>
            </a:custGeom>
            <a:solidFill>
              <a:srgbClr val="F79037"/>
            </a:solidFill>
            <a:ln w="27426" cap="flat">
              <a:noFill/>
              <a:prstDash val="solid"/>
              <a:miter/>
            </a:ln>
          </p:spPr>
          <p:txBody>
            <a:bodyPr rtlCol="0" anchor="ctr"/>
            <a:lstStyle/>
            <a:p>
              <a:pPr algn="l" rtl="0"/>
              <a:endParaRPr lang="en-US"/>
            </a:p>
          </p:txBody>
        </p:sp>
        <p:sp>
          <p:nvSpPr>
            <p:cNvPr id="6" name="Freeform 1094">
              <a:extLst>
                <a:ext uri="{FF2B5EF4-FFF2-40B4-BE49-F238E27FC236}">
                  <a16:creationId xmlns:a16="http://schemas.microsoft.com/office/drawing/2014/main" id="{2B372CDE-64FC-7984-27B2-C0CBCAABF74D}"/>
                </a:ext>
              </a:extLst>
            </p:cNvPr>
            <p:cNvSpPr/>
            <p:nvPr/>
          </p:nvSpPr>
          <p:spPr>
            <a:xfrm>
              <a:off x="5170189" y="5635858"/>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pPr algn="l" rtl="0"/>
              <a:endParaRPr lang="en-US" dirty="0"/>
            </a:p>
          </p:txBody>
        </p:sp>
        <p:sp>
          <p:nvSpPr>
            <p:cNvPr id="7" name="Freeform 1095">
              <a:extLst>
                <a:ext uri="{FF2B5EF4-FFF2-40B4-BE49-F238E27FC236}">
                  <a16:creationId xmlns:a16="http://schemas.microsoft.com/office/drawing/2014/main" id="{1A4C1A00-AC79-57C5-63A8-56BA7EF740CB}"/>
                </a:ext>
              </a:extLst>
            </p:cNvPr>
            <p:cNvSpPr/>
            <p:nvPr/>
          </p:nvSpPr>
          <p:spPr>
            <a:xfrm>
              <a:off x="5170189" y="5762025"/>
              <a:ext cx="57598" cy="27427"/>
            </a:xfrm>
            <a:custGeom>
              <a:avLst/>
              <a:gdLst>
                <a:gd name="connsiteX0" fmla="*/ 0 w 57598"/>
                <a:gd name="connsiteY0" fmla="*/ 0 h 27427"/>
                <a:gd name="connsiteX1" fmla="*/ 57597 w 57598"/>
                <a:gd name="connsiteY1" fmla="*/ 0 h 27427"/>
                <a:gd name="connsiteX2" fmla="*/ 57597 w 57598"/>
                <a:gd name="connsiteY2" fmla="*/ 27427 h 27427"/>
                <a:gd name="connsiteX3" fmla="*/ 0 w 57598"/>
                <a:gd name="connsiteY3" fmla="*/ 27427 h 27427"/>
              </a:gdLst>
              <a:ahLst/>
              <a:cxnLst>
                <a:cxn ang="0">
                  <a:pos x="connsiteX0" y="connsiteY0"/>
                </a:cxn>
                <a:cxn ang="0">
                  <a:pos x="connsiteX1" y="connsiteY1"/>
                </a:cxn>
                <a:cxn ang="0">
                  <a:pos x="connsiteX2" y="connsiteY2"/>
                </a:cxn>
                <a:cxn ang="0">
                  <a:pos x="connsiteX3" y="connsiteY3"/>
                </a:cxn>
              </a:cxnLst>
              <a:rect l="l" t="t" r="r" b="b"/>
              <a:pathLst>
                <a:path w="57598" h="27427">
                  <a:moveTo>
                    <a:pt x="0" y="0"/>
                  </a:moveTo>
                  <a:lnTo>
                    <a:pt x="57597" y="0"/>
                  </a:lnTo>
                  <a:lnTo>
                    <a:pt x="57597" y="27427"/>
                  </a:lnTo>
                  <a:lnTo>
                    <a:pt x="0" y="27427"/>
                  </a:lnTo>
                  <a:close/>
                </a:path>
              </a:pathLst>
            </a:custGeom>
            <a:solidFill>
              <a:srgbClr val="F79037"/>
            </a:solidFill>
            <a:ln w="27426" cap="flat">
              <a:noFill/>
              <a:prstDash val="solid"/>
              <a:miter/>
            </a:ln>
          </p:spPr>
          <p:txBody>
            <a:bodyPr rtlCol="0" anchor="ctr"/>
            <a:lstStyle/>
            <a:p>
              <a:pPr algn="l" rtl="0"/>
              <a:endParaRPr lang="en-US"/>
            </a:p>
          </p:txBody>
        </p:sp>
        <p:grpSp>
          <p:nvGrpSpPr>
            <p:cNvPr id="8" name="Graphic 3">
              <a:extLst>
                <a:ext uri="{FF2B5EF4-FFF2-40B4-BE49-F238E27FC236}">
                  <a16:creationId xmlns:a16="http://schemas.microsoft.com/office/drawing/2014/main" id="{F35A9831-608C-4964-A79F-0BBB8242EFB9}"/>
                </a:ext>
              </a:extLst>
            </p:cNvPr>
            <p:cNvGrpSpPr/>
            <p:nvPr/>
          </p:nvGrpSpPr>
          <p:grpSpPr>
            <a:xfrm>
              <a:off x="4588722" y="5452092"/>
              <a:ext cx="1131486" cy="927053"/>
              <a:chOff x="4588722" y="5452092"/>
              <a:chExt cx="1131486" cy="927053"/>
            </a:xfrm>
            <a:solidFill>
              <a:srgbClr val="000000"/>
            </a:solidFill>
          </p:grpSpPr>
          <p:sp>
            <p:nvSpPr>
              <p:cNvPr id="9" name="Freeform 1097">
                <a:extLst>
                  <a:ext uri="{FF2B5EF4-FFF2-40B4-BE49-F238E27FC236}">
                    <a16:creationId xmlns:a16="http://schemas.microsoft.com/office/drawing/2014/main" id="{C518080C-606C-54FC-AB6A-EBDC52333D51}"/>
                  </a:ext>
                </a:extLst>
              </p:cNvPr>
              <p:cNvSpPr/>
              <p:nvPr/>
            </p:nvSpPr>
            <p:spPr>
              <a:xfrm>
                <a:off x="4677768" y="5452092"/>
                <a:ext cx="1042440" cy="927053"/>
              </a:xfrm>
              <a:custGeom>
                <a:avLst/>
                <a:gdLst>
                  <a:gd name="connsiteX0" fmla="*/ 979168 w 1042440"/>
                  <a:gd name="connsiteY0" fmla="*/ 60341 h 927053"/>
                  <a:gd name="connsiteX1" fmla="*/ 932541 w 1042440"/>
                  <a:gd name="connsiteY1" fmla="*/ 60341 h 927053"/>
                  <a:gd name="connsiteX2" fmla="*/ 932541 w 1042440"/>
                  <a:gd name="connsiteY2" fmla="*/ 16456 h 927053"/>
                  <a:gd name="connsiteX3" fmla="*/ 916083 w 1042440"/>
                  <a:gd name="connsiteY3" fmla="*/ 0 h 927053"/>
                  <a:gd name="connsiteX4" fmla="*/ 814602 w 1042440"/>
                  <a:gd name="connsiteY4" fmla="*/ 0 h 927053"/>
                  <a:gd name="connsiteX5" fmla="*/ 798145 w 1042440"/>
                  <a:gd name="connsiteY5" fmla="*/ 16456 h 927053"/>
                  <a:gd name="connsiteX6" fmla="*/ 798145 w 1042440"/>
                  <a:gd name="connsiteY6" fmla="*/ 60341 h 927053"/>
                  <a:gd name="connsiteX7" fmla="*/ 246849 w 1042440"/>
                  <a:gd name="connsiteY7" fmla="*/ 60341 h 927053"/>
                  <a:gd name="connsiteX8" fmla="*/ 246849 w 1042440"/>
                  <a:gd name="connsiteY8" fmla="*/ 16456 h 927053"/>
                  <a:gd name="connsiteX9" fmla="*/ 230391 w 1042440"/>
                  <a:gd name="connsiteY9" fmla="*/ 0 h 927053"/>
                  <a:gd name="connsiteX10" fmla="*/ 128910 w 1042440"/>
                  <a:gd name="connsiteY10" fmla="*/ 0 h 927053"/>
                  <a:gd name="connsiteX11" fmla="*/ 112453 w 1042440"/>
                  <a:gd name="connsiteY11" fmla="*/ 16456 h 927053"/>
                  <a:gd name="connsiteX12" fmla="*/ 112453 w 1042440"/>
                  <a:gd name="connsiteY12" fmla="*/ 60341 h 927053"/>
                  <a:gd name="connsiteX13" fmla="*/ 74055 w 1042440"/>
                  <a:gd name="connsiteY13" fmla="*/ 60341 h 927053"/>
                  <a:gd name="connsiteX14" fmla="*/ 0 w 1042440"/>
                  <a:gd name="connsiteY14" fmla="*/ 134396 h 927053"/>
                  <a:gd name="connsiteX15" fmla="*/ 0 w 1042440"/>
                  <a:gd name="connsiteY15" fmla="*/ 540324 h 927053"/>
                  <a:gd name="connsiteX16" fmla="*/ 16456 w 1042440"/>
                  <a:gd name="connsiteY16" fmla="*/ 556781 h 927053"/>
                  <a:gd name="connsiteX17" fmla="*/ 32914 w 1042440"/>
                  <a:gd name="connsiteY17" fmla="*/ 540324 h 927053"/>
                  <a:gd name="connsiteX18" fmla="*/ 32914 w 1042440"/>
                  <a:gd name="connsiteY18" fmla="*/ 134396 h 927053"/>
                  <a:gd name="connsiteX19" fmla="*/ 74055 w 1042440"/>
                  <a:gd name="connsiteY19" fmla="*/ 93254 h 927053"/>
                  <a:gd name="connsiteX20" fmla="*/ 981910 w 1042440"/>
                  <a:gd name="connsiteY20" fmla="*/ 93254 h 927053"/>
                  <a:gd name="connsiteX21" fmla="*/ 1014824 w 1042440"/>
                  <a:gd name="connsiteY21" fmla="*/ 126167 h 927053"/>
                  <a:gd name="connsiteX22" fmla="*/ 1014824 w 1042440"/>
                  <a:gd name="connsiteY22" fmla="*/ 680205 h 927053"/>
                  <a:gd name="connsiteX23" fmla="*/ 981910 w 1042440"/>
                  <a:gd name="connsiteY23" fmla="*/ 713119 h 927053"/>
                  <a:gd name="connsiteX24" fmla="*/ 946255 w 1042440"/>
                  <a:gd name="connsiteY24" fmla="*/ 713119 h 927053"/>
                  <a:gd name="connsiteX25" fmla="*/ 946255 w 1042440"/>
                  <a:gd name="connsiteY25" fmla="*/ 650035 h 927053"/>
                  <a:gd name="connsiteX26" fmla="*/ 929797 w 1042440"/>
                  <a:gd name="connsiteY26" fmla="*/ 633578 h 927053"/>
                  <a:gd name="connsiteX27" fmla="*/ 748775 w 1042440"/>
                  <a:gd name="connsiteY27" fmla="*/ 633578 h 927053"/>
                  <a:gd name="connsiteX28" fmla="*/ 732319 w 1042440"/>
                  <a:gd name="connsiteY28" fmla="*/ 650035 h 927053"/>
                  <a:gd name="connsiteX29" fmla="*/ 732319 w 1042440"/>
                  <a:gd name="connsiteY29" fmla="*/ 713119 h 927053"/>
                  <a:gd name="connsiteX30" fmla="*/ 463527 w 1042440"/>
                  <a:gd name="connsiteY30" fmla="*/ 713119 h 927053"/>
                  <a:gd name="connsiteX31" fmla="*/ 526612 w 1042440"/>
                  <a:gd name="connsiteY31" fmla="*/ 696662 h 927053"/>
                  <a:gd name="connsiteX32" fmla="*/ 608895 w 1042440"/>
                  <a:gd name="connsiteY32" fmla="*/ 641807 h 927053"/>
                  <a:gd name="connsiteX33" fmla="*/ 715862 w 1042440"/>
                  <a:gd name="connsiteY33" fmla="*/ 510154 h 927053"/>
                  <a:gd name="connsiteX34" fmla="*/ 718605 w 1042440"/>
                  <a:gd name="connsiteY34" fmla="*/ 501926 h 927053"/>
                  <a:gd name="connsiteX35" fmla="*/ 726833 w 1042440"/>
                  <a:gd name="connsiteY35" fmla="*/ 375758 h 927053"/>
                  <a:gd name="connsiteX36" fmla="*/ 707634 w 1042440"/>
                  <a:gd name="connsiteY36" fmla="*/ 345588 h 927053"/>
                  <a:gd name="connsiteX37" fmla="*/ 715862 w 1042440"/>
                  <a:gd name="connsiteY37" fmla="*/ 331874 h 927053"/>
                  <a:gd name="connsiteX38" fmla="*/ 699406 w 1042440"/>
                  <a:gd name="connsiteY38" fmla="*/ 315418 h 927053"/>
                  <a:gd name="connsiteX39" fmla="*/ 625351 w 1042440"/>
                  <a:gd name="connsiteY39" fmla="*/ 315418 h 927053"/>
                  <a:gd name="connsiteX40" fmla="*/ 608895 w 1042440"/>
                  <a:gd name="connsiteY40" fmla="*/ 331874 h 927053"/>
                  <a:gd name="connsiteX41" fmla="*/ 625351 w 1042440"/>
                  <a:gd name="connsiteY41" fmla="*/ 348331 h 927053"/>
                  <a:gd name="connsiteX42" fmla="*/ 680206 w 1042440"/>
                  <a:gd name="connsiteY42" fmla="*/ 348331 h 927053"/>
                  <a:gd name="connsiteX43" fmla="*/ 674720 w 1042440"/>
                  <a:gd name="connsiteY43" fmla="*/ 353817 h 927053"/>
                  <a:gd name="connsiteX44" fmla="*/ 614379 w 1042440"/>
                  <a:gd name="connsiteY44" fmla="*/ 414157 h 927053"/>
                  <a:gd name="connsiteX45" fmla="*/ 581467 w 1042440"/>
                  <a:gd name="connsiteY45" fmla="*/ 455298 h 927053"/>
                  <a:gd name="connsiteX46" fmla="*/ 584209 w 1042440"/>
                  <a:gd name="connsiteY46" fmla="*/ 479984 h 927053"/>
                  <a:gd name="connsiteX47" fmla="*/ 608895 w 1042440"/>
                  <a:gd name="connsiteY47" fmla="*/ 477241 h 927053"/>
                  <a:gd name="connsiteX48" fmla="*/ 628093 w 1042440"/>
                  <a:gd name="connsiteY48" fmla="*/ 452556 h 927053"/>
                  <a:gd name="connsiteX49" fmla="*/ 677464 w 1042440"/>
                  <a:gd name="connsiteY49" fmla="*/ 501926 h 927053"/>
                  <a:gd name="connsiteX50" fmla="*/ 578723 w 1042440"/>
                  <a:gd name="connsiteY50" fmla="*/ 619864 h 927053"/>
                  <a:gd name="connsiteX51" fmla="*/ 512898 w 1042440"/>
                  <a:gd name="connsiteY51" fmla="*/ 663748 h 927053"/>
                  <a:gd name="connsiteX52" fmla="*/ 249591 w 1042440"/>
                  <a:gd name="connsiteY52" fmla="*/ 740546 h 927053"/>
                  <a:gd name="connsiteX53" fmla="*/ 260563 w 1042440"/>
                  <a:gd name="connsiteY53" fmla="*/ 773459 h 927053"/>
                  <a:gd name="connsiteX54" fmla="*/ 318160 w 1042440"/>
                  <a:gd name="connsiteY54" fmla="*/ 754260 h 927053"/>
                  <a:gd name="connsiteX55" fmla="*/ 318160 w 1042440"/>
                  <a:gd name="connsiteY55" fmla="*/ 894140 h 927053"/>
                  <a:gd name="connsiteX56" fmla="*/ 296219 w 1042440"/>
                  <a:gd name="connsiteY56" fmla="*/ 894140 h 927053"/>
                  <a:gd name="connsiteX57" fmla="*/ 279763 w 1042440"/>
                  <a:gd name="connsiteY57" fmla="*/ 910597 h 927053"/>
                  <a:gd name="connsiteX58" fmla="*/ 296219 w 1042440"/>
                  <a:gd name="connsiteY58" fmla="*/ 927054 h 927053"/>
                  <a:gd name="connsiteX59" fmla="*/ 397701 w 1042440"/>
                  <a:gd name="connsiteY59" fmla="*/ 927054 h 927053"/>
                  <a:gd name="connsiteX60" fmla="*/ 414157 w 1042440"/>
                  <a:gd name="connsiteY60" fmla="*/ 910597 h 927053"/>
                  <a:gd name="connsiteX61" fmla="*/ 397701 w 1042440"/>
                  <a:gd name="connsiteY61" fmla="*/ 894140 h 927053"/>
                  <a:gd name="connsiteX62" fmla="*/ 351074 w 1042440"/>
                  <a:gd name="connsiteY62" fmla="*/ 894140 h 927053"/>
                  <a:gd name="connsiteX63" fmla="*/ 351074 w 1042440"/>
                  <a:gd name="connsiteY63" fmla="*/ 748774 h 927053"/>
                  <a:gd name="connsiteX64" fmla="*/ 976425 w 1042440"/>
                  <a:gd name="connsiteY64" fmla="*/ 748774 h 927053"/>
                  <a:gd name="connsiteX65" fmla="*/ 1042252 w 1042440"/>
                  <a:gd name="connsiteY65" fmla="*/ 682948 h 927053"/>
                  <a:gd name="connsiteX66" fmla="*/ 1042252 w 1042440"/>
                  <a:gd name="connsiteY66" fmla="*/ 128910 h 927053"/>
                  <a:gd name="connsiteX67" fmla="*/ 979168 w 1042440"/>
                  <a:gd name="connsiteY67" fmla="*/ 60341 h 927053"/>
                  <a:gd name="connsiteX68" fmla="*/ 979168 w 1042440"/>
                  <a:gd name="connsiteY68" fmla="*/ 60341 h 927053"/>
                  <a:gd name="connsiteX69" fmla="*/ 831058 w 1042440"/>
                  <a:gd name="connsiteY69" fmla="*/ 30170 h 927053"/>
                  <a:gd name="connsiteX70" fmla="*/ 899627 w 1042440"/>
                  <a:gd name="connsiteY70" fmla="*/ 30170 h 927053"/>
                  <a:gd name="connsiteX71" fmla="*/ 899627 w 1042440"/>
                  <a:gd name="connsiteY71" fmla="*/ 57598 h 927053"/>
                  <a:gd name="connsiteX72" fmla="*/ 831058 w 1042440"/>
                  <a:gd name="connsiteY72" fmla="*/ 57598 h 927053"/>
                  <a:gd name="connsiteX73" fmla="*/ 831058 w 1042440"/>
                  <a:gd name="connsiteY73" fmla="*/ 30170 h 927053"/>
                  <a:gd name="connsiteX74" fmla="*/ 145366 w 1042440"/>
                  <a:gd name="connsiteY74" fmla="*/ 30170 h 927053"/>
                  <a:gd name="connsiteX75" fmla="*/ 213936 w 1042440"/>
                  <a:gd name="connsiteY75" fmla="*/ 30170 h 927053"/>
                  <a:gd name="connsiteX76" fmla="*/ 213936 w 1042440"/>
                  <a:gd name="connsiteY76" fmla="*/ 57598 h 927053"/>
                  <a:gd name="connsiteX77" fmla="*/ 145366 w 1042440"/>
                  <a:gd name="connsiteY77" fmla="*/ 57598 h 927053"/>
                  <a:gd name="connsiteX78" fmla="*/ 145366 w 1042440"/>
                  <a:gd name="connsiteY78" fmla="*/ 30170 h 927053"/>
                  <a:gd name="connsiteX79" fmla="*/ 696662 w 1042440"/>
                  <a:gd name="connsiteY79" fmla="*/ 383987 h 927053"/>
                  <a:gd name="connsiteX80" fmla="*/ 691178 w 1042440"/>
                  <a:gd name="connsiteY80" fmla="*/ 460784 h 927053"/>
                  <a:gd name="connsiteX81" fmla="*/ 655520 w 1042440"/>
                  <a:gd name="connsiteY81" fmla="*/ 425129 h 927053"/>
                  <a:gd name="connsiteX82" fmla="*/ 696662 w 1042440"/>
                  <a:gd name="connsiteY82" fmla="*/ 383987 h 927053"/>
                  <a:gd name="connsiteX83" fmla="*/ 765231 w 1042440"/>
                  <a:gd name="connsiteY83" fmla="*/ 710376 h 927053"/>
                  <a:gd name="connsiteX84" fmla="*/ 765231 w 1042440"/>
                  <a:gd name="connsiteY84" fmla="*/ 663748 h 927053"/>
                  <a:gd name="connsiteX85" fmla="*/ 910599 w 1042440"/>
                  <a:gd name="connsiteY85" fmla="*/ 663748 h 927053"/>
                  <a:gd name="connsiteX86" fmla="*/ 910599 w 1042440"/>
                  <a:gd name="connsiteY86" fmla="*/ 710376 h 927053"/>
                  <a:gd name="connsiteX87" fmla="*/ 765231 w 1042440"/>
                  <a:gd name="connsiteY87" fmla="*/ 710376 h 927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042440" h="927053">
                    <a:moveTo>
                      <a:pt x="979168" y="60341"/>
                    </a:moveTo>
                    <a:lnTo>
                      <a:pt x="932541" y="60341"/>
                    </a:lnTo>
                    <a:lnTo>
                      <a:pt x="932541" y="16456"/>
                    </a:lnTo>
                    <a:cubicBezTo>
                      <a:pt x="932541" y="8228"/>
                      <a:pt x="924313" y="0"/>
                      <a:pt x="916083" y="0"/>
                    </a:cubicBezTo>
                    <a:lnTo>
                      <a:pt x="814602" y="0"/>
                    </a:lnTo>
                    <a:cubicBezTo>
                      <a:pt x="806373" y="0"/>
                      <a:pt x="798145" y="8228"/>
                      <a:pt x="798145" y="16456"/>
                    </a:cubicBezTo>
                    <a:lnTo>
                      <a:pt x="798145" y="60341"/>
                    </a:lnTo>
                    <a:lnTo>
                      <a:pt x="246849" y="60341"/>
                    </a:lnTo>
                    <a:lnTo>
                      <a:pt x="246849" y="16456"/>
                    </a:lnTo>
                    <a:cubicBezTo>
                      <a:pt x="246849" y="8228"/>
                      <a:pt x="238621" y="0"/>
                      <a:pt x="230391" y="0"/>
                    </a:cubicBezTo>
                    <a:lnTo>
                      <a:pt x="128910" y="0"/>
                    </a:lnTo>
                    <a:cubicBezTo>
                      <a:pt x="120681" y="0"/>
                      <a:pt x="112453" y="8228"/>
                      <a:pt x="112453" y="16456"/>
                    </a:cubicBezTo>
                    <a:lnTo>
                      <a:pt x="112453" y="60341"/>
                    </a:lnTo>
                    <a:lnTo>
                      <a:pt x="74055" y="60341"/>
                    </a:lnTo>
                    <a:cubicBezTo>
                      <a:pt x="32914" y="60341"/>
                      <a:pt x="0" y="93254"/>
                      <a:pt x="0" y="134396"/>
                    </a:cubicBezTo>
                    <a:lnTo>
                      <a:pt x="0" y="540324"/>
                    </a:lnTo>
                    <a:cubicBezTo>
                      <a:pt x="0" y="548553"/>
                      <a:pt x="8228" y="556781"/>
                      <a:pt x="16456" y="556781"/>
                    </a:cubicBezTo>
                    <a:cubicBezTo>
                      <a:pt x="24684" y="556781"/>
                      <a:pt x="32914" y="548553"/>
                      <a:pt x="32914" y="540324"/>
                    </a:cubicBezTo>
                    <a:lnTo>
                      <a:pt x="32914" y="134396"/>
                    </a:lnTo>
                    <a:cubicBezTo>
                      <a:pt x="32914" y="112453"/>
                      <a:pt x="52112" y="93254"/>
                      <a:pt x="74055" y="93254"/>
                    </a:cubicBezTo>
                    <a:lnTo>
                      <a:pt x="981910" y="93254"/>
                    </a:lnTo>
                    <a:cubicBezTo>
                      <a:pt x="1001110" y="93254"/>
                      <a:pt x="1014824" y="106968"/>
                      <a:pt x="1014824" y="126167"/>
                    </a:cubicBezTo>
                    <a:lnTo>
                      <a:pt x="1014824" y="680205"/>
                    </a:lnTo>
                    <a:cubicBezTo>
                      <a:pt x="1014824" y="699405"/>
                      <a:pt x="1001110" y="713119"/>
                      <a:pt x="981910" y="713119"/>
                    </a:cubicBezTo>
                    <a:lnTo>
                      <a:pt x="946255" y="713119"/>
                    </a:lnTo>
                    <a:lnTo>
                      <a:pt x="946255" y="650035"/>
                    </a:lnTo>
                    <a:cubicBezTo>
                      <a:pt x="946255" y="641807"/>
                      <a:pt x="938027" y="633578"/>
                      <a:pt x="929797" y="633578"/>
                    </a:cubicBezTo>
                    <a:lnTo>
                      <a:pt x="748775" y="633578"/>
                    </a:lnTo>
                    <a:cubicBezTo>
                      <a:pt x="740547" y="633578"/>
                      <a:pt x="732319" y="641807"/>
                      <a:pt x="732319" y="650035"/>
                    </a:cubicBezTo>
                    <a:lnTo>
                      <a:pt x="732319" y="713119"/>
                    </a:lnTo>
                    <a:lnTo>
                      <a:pt x="463527" y="713119"/>
                    </a:lnTo>
                    <a:lnTo>
                      <a:pt x="526612" y="696662"/>
                    </a:lnTo>
                    <a:cubicBezTo>
                      <a:pt x="559524" y="688433"/>
                      <a:pt x="586951" y="669234"/>
                      <a:pt x="608895" y="641807"/>
                    </a:cubicBezTo>
                    <a:lnTo>
                      <a:pt x="715862" y="510154"/>
                    </a:lnTo>
                    <a:cubicBezTo>
                      <a:pt x="718605" y="507411"/>
                      <a:pt x="718605" y="504669"/>
                      <a:pt x="718605" y="501926"/>
                    </a:cubicBezTo>
                    <a:lnTo>
                      <a:pt x="726833" y="375758"/>
                    </a:lnTo>
                    <a:cubicBezTo>
                      <a:pt x="726833" y="364787"/>
                      <a:pt x="721348" y="351074"/>
                      <a:pt x="707634" y="345588"/>
                    </a:cubicBezTo>
                    <a:cubicBezTo>
                      <a:pt x="713120" y="342846"/>
                      <a:pt x="715862" y="337360"/>
                      <a:pt x="715862" y="331874"/>
                    </a:cubicBezTo>
                    <a:cubicBezTo>
                      <a:pt x="715862" y="323646"/>
                      <a:pt x="707634" y="315418"/>
                      <a:pt x="699406" y="315418"/>
                    </a:cubicBezTo>
                    <a:lnTo>
                      <a:pt x="625351" y="315418"/>
                    </a:lnTo>
                    <a:cubicBezTo>
                      <a:pt x="617123" y="315418"/>
                      <a:pt x="608895" y="323646"/>
                      <a:pt x="608895" y="331874"/>
                    </a:cubicBezTo>
                    <a:cubicBezTo>
                      <a:pt x="608895" y="340103"/>
                      <a:pt x="617123" y="348331"/>
                      <a:pt x="625351" y="348331"/>
                    </a:cubicBezTo>
                    <a:lnTo>
                      <a:pt x="680206" y="348331"/>
                    </a:lnTo>
                    <a:cubicBezTo>
                      <a:pt x="677464" y="348331"/>
                      <a:pt x="677464" y="351074"/>
                      <a:pt x="674720" y="353817"/>
                    </a:cubicBezTo>
                    <a:lnTo>
                      <a:pt x="614379" y="414157"/>
                    </a:lnTo>
                    <a:cubicBezTo>
                      <a:pt x="603409" y="425129"/>
                      <a:pt x="592437" y="441584"/>
                      <a:pt x="581467" y="455298"/>
                    </a:cubicBezTo>
                    <a:cubicBezTo>
                      <a:pt x="575981" y="463527"/>
                      <a:pt x="575981" y="471755"/>
                      <a:pt x="584209" y="479984"/>
                    </a:cubicBezTo>
                    <a:cubicBezTo>
                      <a:pt x="592437" y="485469"/>
                      <a:pt x="600665" y="485469"/>
                      <a:pt x="608895" y="477241"/>
                    </a:cubicBezTo>
                    <a:lnTo>
                      <a:pt x="628093" y="452556"/>
                    </a:lnTo>
                    <a:lnTo>
                      <a:pt x="677464" y="501926"/>
                    </a:lnTo>
                    <a:lnTo>
                      <a:pt x="578723" y="619864"/>
                    </a:lnTo>
                    <a:cubicBezTo>
                      <a:pt x="562267" y="641807"/>
                      <a:pt x="537582" y="655520"/>
                      <a:pt x="512898" y="663748"/>
                    </a:cubicBezTo>
                    <a:lnTo>
                      <a:pt x="249591" y="740546"/>
                    </a:lnTo>
                    <a:cubicBezTo>
                      <a:pt x="230391" y="746031"/>
                      <a:pt x="238621" y="778945"/>
                      <a:pt x="260563" y="773459"/>
                    </a:cubicBezTo>
                    <a:lnTo>
                      <a:pt x="318160" y="754260"/>
                    </a:lnTo>
                    <a:lnTo>
                      <a:pt x="318160" y="894140"/>
                    </a:lnTo>
                    <a:lnTo>
                      <a:pt x="296219" y="894140"/>
                    </a:lnTo>
                    <a:cubicBezTo>
                      <a:pt x="287991" y="894140"/>
                      <a:pt x="279763" y="902369"/>
                      <a:pt x="279763" y="910597"/>
                    </a:cubicBezTo>
                    <a:cubicBezTo>
                      <a:pt x="279763" y="918826"/>
                      <a:pt x="287991" y="927054"/>
                      <a:pt x="296219" y="927054"/>
                    </a:cubicBezTo>
                    <a:lnTo>
                      <a:pt x="397701" y="927054"/>
                    </a:lnTo>
                    <a:cubicBezTo>
                      <a:pt x="405929" y="927054"/>
                      <a:pt x="414157" y="918826"/>
                      <a:pt x="414157" y="910597"/>
                    </a:cubicBezTo>
                    <a:cubicBezTo>
                      <a:pt x="414157" y="902369"/>
                      <a:pt x="405929" y="894140"/>
                      <a:pt x="397701" y="894140"/>
                    </a:cubicBezTo>
                    <a:lnTo>
                      <a:pt x="351074" y="894140"/>
                    </a:lnTo>
                    <a:lnTo>
                      <a:pt x="351074" y="748774"/>
                    </a:lnTo>
                    <a:lnTo>
                      <a:pt x="976425" y="748774"/>
                    </a:lnTo>
                    <a:cubicBezTo>
                      <a:pt x="1012080" y="748774"/>
                      <a:pt x="1042252" y="718604"/>
                      <a:pt x="1042252" y="682948"/>
                    </a:cubicBezTo>
                    <a:lnTo>
                      <a:pt x="1042252" y="128910"/>
                    </a:lnTo>
                    <a:cubicBezTo>
                      <a:pt x="1044994" y="87768"/>
                      <a:pt x="1017566" y="60341"/>
                      <a:pt x="979168" y="60341"/>
                    </a:cubicBezTo>
                    <a:lnTo>
                      <a:pt x="979168" y="60341"/>
                    </a:lnTo>
                    <a:close/>
                    <a:moveTo>
                      <a:pt x="831058" y="30170"/>
                    </a:moveTo>
                    <a:lnTo>
                      <a:pt x="899627" y="30170"/>
                    </a:lnTo>
                    <a:lnTo>
                      <a:pt x="899627" y="57598"/>
                    </a:lnTo>
                    <a:lnTo>
                      <a:pt x="831058" y="57598"/>
                    </a:lnTo>
                    <a:lnTo>
                      <a:pt x="831058" y="30170"/>
                    </a:lnTo>
                    <a:close/>
                    <a:moveTo>
                      <a:pt x="145366" y="30170"/>
                    </a:moveTo>
                    <a:lnTo>
                      <a:pt x="213936" y="30170"/>
                    </a:lnTo>
                    <a:lnTo>
                      <a:pt x="213936" y="57598"/>
                    </a:lnTo>
                    <a:lnTo>
                      <a:pt x="145366" y="57598"/>
                    </a:lnTo>
                    <a:lnTo>
                      <a:pt x="145366" y="30170"/>
                    </a:lnTo>
                    <a:close/>
                    <a:moveTo>
                      <a:pt x="696662" y="383987"/>
                    </a:moveTo>
                    <a:lnTo>
                      <a:pt x="691178" y="460784"/>
                    </a:lnTo>
                    <a:lnTo>
                      <a:pt x="655520" y="425129"/>
                    </a:lnTo>
                    <a:lnTo>
                      <a:pt x="696662" y="383987"/>
                    </a:lnTo>
                    <a:close/>
                    <a:moveTo>
                      <a:pt x="765231" y="710376"/>
                    </a:moveTo>
                    <a:lnTo>
                      <a:pt x="765231" y="663748"/>
                    </a:lnTo>
                    <a:lnTo>
                      <a:pt x="910599" y="663748"/>
                    </a:lnTo>
                    <a:lnTo>
                      <a:pt x="910599" y="710376"/>
                    </a:lnTo>
                    <a:lnTo>
                      <a:pt x="765231" y="710376"/>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098">
                <a:extLst>
                  <a:ext uri="{FF2B5EF4-FFF2-40B4-BE49-F238E27FC236}">
                    <a16:creationId xmlns:a16="http://schemas.microsoft.com/office/drawing/2014/main" id="{1FB0B4DD-849C-EF8F-8351-A7D73B110007}"/>
                  </a:ext>
                </a:extLst>
              </p:cNvPr>
              <p:cNvSpPr/>
              <p:nvPr/>
            </p:nvSpPr>
            <p:spPr>
              <a:xfrm>
                <a:off x="4588722" y="5715398"/>
                <a:ext cx="662087" cy="663747"/>
              </a:xfrm>
              <a:custGeom>
                <a:avLst/>
                <a:gdLst>
                  <a:gd name="connsiteX0" fmla="*/ 312676 w 662087"/>
                  <a:gd name="connsiteY0" fmla="*/ 630835 h 663747"/>
                  <a:gd name="connsiteX1" fmla="*/ 98741 w 662087"/>
                  <a:gd name="connsiteY1" fmla="*/ 630835 h 663747"/>
                  <a:gd name="connsiteX2" fmla="*/ 98741 w 662087"/>
                  <a:gd name="connsiteY2" fmla="*/ 543067 h 663747"/>
                  <a:gd name="connsiteX3" fmla="*/ 137138 w 662087"/>
                  <a:gd name="connsiteY3" fmla="*/ 378501 h 663747"/>
                  <a:gd name="connsiteX4" fmla="*/ 211193 w 662087"/>
                  <a:gd name="connsiteY4" fmla="*/ 331874 h 663747"/>
                  <a:gd name="connsiteX5" fmla="*/ 493698 w 662087"/>
                  <a:gd name="connsiteY5" fmla="*/ 331874 h 663747"/>
                  <a:gd name="connsiteX6" fmla="*/ 655522 w 662087"/>
                  <a:gd name="connsiteY6" fmla="*/ 274276 h 663747"/>
                  <a:gd name="connsiteX7" fmla="*/ 658264 w 662087"/>
                  <a:gd name="connsiteY7" fmla="*/ 249591 h 663747"/>
                  <a:gd name="connsiteX8" fmla="*/ 633580 w 662087"/>
                  <a:gd name="connsiteY8" fmla="*/ 246849 h 663747"/>
                  <a:gd name="connsiteX9" fmla="*/ 493698 w 662087"/>
                  <a:gd name="connsiteY9" fmla="*/ 298961 h 663747"/>
                  <a:gd name="connsiteX10" fmla="*/ 373017 w 662087"/>
                  <a:gd name="connsiteY10" fmla="*/ 298961 h 663747"/>
                  <a:gd name="connsiteX11" fmla="*/ 403187 w 662087"/>
                  <a:gd name="connsiteY11" fmla="*/ 224906 h 663747"/>
                  <a:gd name="connsiteX12" fmla="*/ 403187 w 662087"/>
                  <a:gd name="connsiteY12" fmla="*/ 164566 h 663747"/>
                  <a:gd name="connsiteX13" fmla="*/ 479984 w 662087"/>
                  <a:gd name="connsiteY13" fmla="*/ 82283 h 663747"/>
                  <a:gd name="connsiteX14" fmla="*/ 397701 w 662087"/>
                  <a:gd name="connsiteY14" fmla="*/ 0 h 663747"/>
                  <a:gd name="connsiteX15" fmla="*/ 323646 w 662087"/>
                  <a:gd name="connsiteY15" fmla="*/ 27428 h 663747"/>
                  <a:gd name="connsiteX16" fmla="*/ 285248 w 662087"/>
                  <a:gd name="connsiteY16" fmla="*/ 43884 h 663747"/>
                  <a:gd name="connsiteX17" fmla="*/ 238621 w 662087"/>
                  <a:gd name="connsiteY17" fmla="*/ 43884 h 663747"/>
                  <a:gd name="connsiteX18" fmla="*/ 170052 w 662087"/>
                  <a:gd name="connsiteY18" fmla="*/ 112453 h 663747"/>
                  <a:gd name="connsiteX19" fmla="*/ 170052 w 662087"/>
                  <a:gd name="connsiteY19" fmla="*/ 238620 h 663747"/>
                  <a:gd name="connsiteX20" fmla="*/ 181024 w 662087"/>
                  <a:gd name="connsiteY20" fmla="*/ 277018 h 663747"/>
                  <a:gd name="connsiteX21" fmla="*/ 194737 w 662087"/>
                  <a:gd name="connsiteY21" fmla="*/ 290732 h 663747"/>
                  <a:gd name="connsiteX22" fmla="*/ 213936 w 662087"/>
                  <a:gd name="connsiteY22" fmla="*/ 301704 h 663747"/>
                  <a:gd name="connsiteX23" fmla="*/ 106969 w 662087"/>
                  <a:gd name="connsiteY23" fmla="*/ 364787 h 663747"/>
                  <a:gd name="connsiteX24" fmla="*/ 65827 w 662087"/>
                  <a:gd name="connsiteY24" fmla="*/ 543067 h 663747"/>
                  <a:gd name="connsiteX25" fmla="*/ 65827 w 662087"/>
                  <a:gd name="connsiteY25" fmla="*/ 630835 h 663747"/>
                  <a:gd name="connsiteX26" fmla="*/ 16458 w 662087"/>
                  <a:gd name="connsiteY26" fmla="*/ 630835 h 663747"/>
                  <a:gd name="connsiteX27" fmla="*/ 0 w 662087"/>
                  <a:gd name="connsiteY27" fmla="*/ 647291 h 663747"/>
                  <a:gd name="connsiteX28" fmla="*/ 16458 w 662087"/>
                  <a:gd name="connsiteY28" fmla="*/ 663748 h 663747"/>
                  <a:gd name="connsiteX29" fmla="*/ 315418 w 662087"/>
                  <a:gd name="connsiteY29" fmla="*/ 663748 h 663747"/>
                  <a:gd name="connsiteX30" fmla="*/ 331876 w 662087"/>
                  <a:gd name="connsiteY30" fmla="*/ 647291 h 663747"/>
                  <a:gd name="connsiteX31" fmla="*/ 312676 w 662087"/>
                  <a:gd name="connsiteY31" fmla="*/ 630835 h 663747"/>
                  <a:gd name="connsiteX32" fmla="*/ 312676 w 662087"/>
                  <a:gd name="connsiteY32" fmla="*/ 630835 h 663747"/>
                  <a:gd name="connsiteX33" fmla="*/ 285248 w 662087"/>
                  <a:gd name="connsiteY33" fmla="*/ 298961 h 663747"/>
                  <a:gd name="connsiteX34" fmla="*/ 257821 w 662087"/>
                  <a:gd name="connsiteY34" fmla="*/ 293475 h 663747"/>
                  <a:gd name="connsiteX35" fmla="*/ 268791 w 662087"/>
                  <a:gd name="connsiteY35" fmla="*/ 285247 h 663747"/>
                  <a:gd name="connsiteX36" fmla="*/ 290734 w 662087"/>
                  <a:gd name="connsiteY36" fmla="*/ 238620 h 663747"/>
                  <a:gd name="connsiteX37" fmla="*/ 290734 w 662087"/>
                  <a:gd name="connsiteY37" fmla="*/ 164566 h 663747"/>
                  <a:gd name="connsiteX38" fmla="*/ 364788 w 662087"/>
                  <a:gd name="connsiteY38" fmla="*/ 164566 h 663747"/>
                  <a:gd name="connsiteX39" fmla="*/ 364788 w 662087"/>
                  <a:gd name="connsiteY39" fmla="*/ 224906 h 663747"/>
                  <a:gd name="connsiteX40" fmla="*/ 290734 w 662087"/>
                  <a:gd name="connsiteY40" fmla="*/ 298961 h 663747"/>
                  <a:gd name="connsiteX41" fmla="*/ 285248 w 662087"/>
                  <a:gd name="connsiteY41" fmla="*/ 298961 h 663747"/>
                  <a:gd name="connsiteX42" fmla="*/ 200222 w 662087"/>
                  <a:gd name="connsiteY42" fmla="*/ 235877 h 663747"/>
                  <a:gd name="connsiteX43" fmla="*/ 200222 w 662087"/>
                  <a:gd name="connsiteY43" fmla="*/ 109710 h 663747"/>
                  <a:gd name="connsiteX44" fmla="*/ 235879 w 662087"/>
                  <a:gd name="connsiteY44" fmla="*/ 74054 h 663747"/>
                  <a:gd name="connsiteX45" fmla="*/ 282505 w 662087"/>
                  <a:gd name="connsiteY45" fmla="*/ 74054 h 663747"/>
                  <a:gd name="connsiteX46" fmla="*/ 345590 w 662087"/>
                  <a:gd name="connsiteY46" fmla="*/ 46626 h 663747"/>
                  <a:gd name="connsiteX47" fmla="*/ 394959 w 662087"/>
                  <a:gd name="connsiteY47" fmla="*/ 30170 h 663747"/>
                  <a:gd name="connsiteX48" fmla="*/ 444329 w 662087"/>
                  <a:gd name="connsiteY48" fmla="*/ 79540 h 663747"/>
                  <a:gd name="connsiteX49" fmla="*/ 394959 w 662087"/>
                  <a:gd name="connsiteY49" fmla="*/ 128909 h 663747"/>
                  <a:gd name="connsiteX50" fmla="*/ 277021 w 662087"/>
                  <a:gd name="connsiteY50" fmla="*/ 128909 h 663747"/>
                  <a:gd name="connsiteX51" fmla="*/ 260563 w 662087"/>
                  <a:gd name="connsiteY51" fmla="*/ 145366 h 663747"/>
                  <a:gd name="connsiteX52" fmla="*/ 260563 w 662087"/>
                  <a:gd name="connsiteY52" fmla="*/ 235877 h 663747"/>
                  <a:gd name="connsiteX53" fmla="*/ 224907 w 662087"/>
                  <a:gd name="connsiteY53" fmla="*/ 263305 h 663747"/>
                  <a:gd name="connsiteX54" fmla="*/ 200222 w 662087"/>
                  <a:gd name="connsiteY54" fmla="*/ 235877 h 663747"/>
                  <a:gd name="connsiteX55" fmla="*/ 200222 w 662087"/>
                  <a:gd name="connsiteY55" fmla="*/ 235877 h 66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62087" h="663747">
                    <a:moveTo>
                      <a:pt x="312676" y="630835"/>
                    </a:moveTo>
                    <a:lnTo>
                      <a:pt x="98741" y="630835"/>
                    </a:lnTo>
                    <a:lnTo>
                      <a:pt x="98741" y="543067"/>
                    </a:lnTo>
                    <a:cubicBezTo>
                      <a:pt x="98741" y="485468"/>
                      <a:pt x="112454" y="430613"/>
                      <a:pt x="137138" y="378501"/>
                    </a:cubicBezTo>
                    <a:cubicBezTo>
                      <a:pt x="150852" y="351073"/>
                      <a:pt x="178280" y="331874"/>
                      <a:pt x="211193" y="331874"/>
                    </a:cubicBezTo>
                    <a:lnTo>
                      <a:pt x="493698" y="331874"/>
                    </a:lnTo>
                    <a:cubicBezTo>
                      <a:pt x="551297" y="331874"/>
                      <a:pt x="608895" y="309932"/>
                      <a:pt x="655522" y="274276"/>
                    </a:cubicBezTo>
                    <a:cubicBezTo>
                      <a:pt x="663750" y="268790"/>
                      <a:pt x="663750" y="257819"/>
                      <a:pt x="658264" y="249591"/>
                    </a:cubicBezTo>
                    <a:cubicBezTo>
                      <a:pt x="652778" y="241363"/>
                      <a:pt x="641808" y="241363"/>
                      <a:pt x="633580" y="246849"/>
                    </a:cubicBezTo>
                    <a:cubicBezTo>
                      <a:pt x="595181" y="279761"/>
                      <a:pt x="545811" y="298961"/>
                      <a:pt x="493698" y="298961"/>
                    </a:cubicBezTo>
                    <a:lnTo>
                      <a:pt x="373017" y="298961"/>
                    </a:lnTo>
                    <a:cubicBezTo>
                      <a:pt x="392215" y="279761"/>
                      <a:pt x="403187" y="252334"/>
                      <a:pt x="403187" y="224906"/>
                    </a:cubicBezTo>
                    <a:lnTo>
                      <a:pt x="403187" y="164566"/>
                    </a:lnTo>
                    <a:cubicBezTo>
                      <a:pt x="447071" y="161823"/>
                      <a:pt x="479984" y="126166"/>
                      <a:pt x="479984" y="82283"/>
                    </a:cubicBezTo>
                    <a:cubicBezTo>
                      <a:pt x="479984" y="35656"/>
                      <a:pt x="441587" y="0"/>
                      <a:pt x="397701" y="0"/>
                    </a:cubicBezTo>
                    <a:cubicBezTo>
                      <a:pt x="370274" y="0"/>
                      <a:pt x="342846" y="5485"/>
                      <a:pt x="323646" y="27428"/>
                    </a:cubicBezTo>
                    <a:cubicBezTo>
                      <a:pt x="315418" y="38399"/>
                      <a:pt x="301704" y="43884"/>
                      <a:pt x="285248" y="43884"/>
                    </a:cubicBezTo>
                    <a:lnTo>
                      <a:pt x="238621" y="43884"/>
                    </a:lnTo>
                    <a:cubicBezTo>
                      <a:pt x="200222" y="43884"/>
                      <a:pt x="170052" y="74054"/>
                      <a:pt x="170052" y="112453"/>
                    </a:cubicBezTo>
                    <a:lnTo>
                      <a:pt x="170052" y="238620"/>
                    </a:lnTo>
                    <a:cubicBezTo>
                      <a:pt x="170052" y="252334"/>
                      <a:pt x="172794" y="266047"/>
                      <a:pt x="181024" y="277018"/>
                    </a:cubicBezTo>
                    <a:cubicBezTo>
                      <a:pt x="183766" y="282504"/>
                      <a:pt x="189252" y="287990"/>
                      <a:pt x="194737" y="290732"/>
                    </a:cubicBezTo>
                    <a:cubicBezTo>
                      <a:pt x="200222" y="293475"/>
                      <a:pt x="208451" y="296218"/>
                      <a:pt x="213936" y="301704"/>
                    </a:cubicBezTo>
                    <a:cubicBezTo>
                      <a:pt x="170052" y="301704"/>
                      <a:pt x="126168" y="326389"/>
                      <a:pt x="106969" y="364787"/>
                    </a:cubicBezTo>
                    <a:cubicBezTo>
                      <a:pt x="79541" y="419642"/>
                      <a:pt x="65827" y="482725"/>
                      <a:pt x="65827" y="543067"/>
                    </a:cubicBezTo>
                    <a:lnTo>
                      <a:pt x="65827" y="630835"/>
                    </a:lnTo>
                    <a:lnTo>
                      <a:pt x="16458" y="630835"/>
                    </a:lnTo>
                    <a:cubicBezTo>
                      <a:pt x="8228" y="630835"/>
                      <a:pt x="0" y="639063"/>
                      <a:pt x="0" y="647291"/>
                    </a:cubicBezTo>
                    <a:cubicBezTo>
                      <a:pt x="0" y="655520"/>
                      <a:pt x="8228" y="663748"/>
                      <a:pt x="16458" y="663748"/>
                    </a:cubicBezTo>
                    <a:lnTo>
                      <a:pt x="315418" y="663748"/>
                    </a:lnTo>
                    <a:cubicBezTo>
                      <a:pt x="323646" y="663748"/>
                      <a:pt x="331876" y="655520"/>
                      <a:pt x="331876" y="647291"/>
                    </a:cubicBezTo>
                    <a:cubicBezTo>
                      <a:pt x="331876" y="639063"/>
                      <a:pt x="320904" y="630835"/>
                      <a:pt x="312676" y="630835"/>
                    </a:cubicBezTo>
                    <a:lnTo>
                      <a:pt x="312676" y="630835"/>
                    </a:lnTo>
                    <a:close/>
                    <a:moveTo>
                      <a:pt x="285248" y="298961"/>
                    </a:moveTo>
                    <a:cubicBezTo>
                      <a:pt x="277021" y="298961"/>
                      <a:pt x="266049" y="296218"/>
                      <a:pt x="257821" y="293475"/>
                    </a:cubicBezTo>
                    <a:cubicBezTo>
                      <a:pt x="260563" y="290732"/>
                      <a:pt x="266049" y="287990"/>
                      <a:pt x="268791" y="285247"/>
                    </a:cubicBezTo>
                    <a:cubicBezTo>
                      <a:pt x="282505" y="274276"/>
                      <a:pt x="290734" y="257819"/>
                      <a:pt x="290734" y="238620"/>
                    </a:cubicBezTo>
                    <a:lnTo>
                      <a:pt x="290734" y="164566"/>
                    </a:lnTo>
                    <a:lnTo>
                      <a:pt x="364788" y="164566"/>
                    </a:lnTo>
                    <a:lnTo>
                      <a:pt x="364788" y="224906"/>
                    </a:lnTo>
                    <a:cubicBezTo>
                      <a:pt x="364788" y="266047"/>
                      <a:pt x="331876" y="298961"/>
                      <a:pt x="290734" y="298961"/>
                    </a:cubicBezTo>
                    <a:cubicBezTo>
                      <a:pt x="287991" y="298961"/>
                      <a:pt x="287991" y="298961"/>
                      <a:pt x="285248" y="298961"/>
                    </a:cubicBezTo>
                    <a:close/>
                    <a:moveTo>
                      <a:pt x="200222" y="235877"/>
                    </a:moveTo>
                    <a:lnTo>
                      <a:pt x="200222" y="109710"/>
                    </a:lnTo>
                    <a:cubicBezTo>
                      <a:pt x="200222" y="90511"/>
                      <a:pt x="216679" y="74054"/>
                      <a:pt x="235879" y="74054"/>
                    </a:cubicBezTo>
                    <a:lnTo>
                      <a:pt x="282505" y="74054"/>
                    </a:lnTo>
                    <a:cubicBezTo>
                      <a:pt x="307190" y="74054"/>
                      <a:pt x="329132" y="63083"/>
                      <a:pt x="345590" y="46626"/>
                    </a:cubicBezTo>
                    <a:cubicBezTo>
                      <a:pt x="359304" y="32913"/>
                      <a:pt x="375759" y="30170"/>
                      <a:pt x="394959" y="30170"/>
                    </a:cubicBezTo>
                    <a:cubicBezTo>
                      <a:pt x="422387" y="30170"/>
                      <a:pt x="444329" y="52112"/>
                      <a:pt x="444329" y="79540"/>
                    </a:cubicBezTo>
                    <a:cubicBezTo>
                      <a:pt x="444329" y="106968"/>
                      <a:pt x="422387" y="128909"/>
                      <a:pt x="394959" y="128909"/>
                    </a:cubicBezTo>
                    <a:lnTo>
                      <a:pt x="277021" y="128909"/>
                    </a:lnTo>
                    <a:cubicBezTo>
                      <a:pt x="268791" y="128909"/>
                      <a:pt x="260563" y="137138"/>
                      <a:pt x="260563" y="145366"/>
                    </a:cubicBezTo>
                    <a:lnTo>
                      <a:pt x="260563" y="235877"/>
                    </a:lnTo>
                    <a:cubicBezTo>
                      <a:pt x="260563" y="255077"/>
                      <a:pt x="244107" y="268790"/>
                      <a:pt x="224907" y="263305"/>
                    </a:cubicBezTo>
                    <a:cubicBezTo>
                      <a:pt x="208451" y="260562"/>
                      <a:pt x="200222" y="249591"/>
                      <a:pt x="200222" y="235877"/>
                    </a:cubicBezTo>
                    <a:lnTo>
                      <a:pt x="200222" y="235877"/>
                    </a:lnTo>
                    <a:close/>
                  </a:path>
                </a:pathLst>
              </a:custGeom>
              <a:solidFill>
                <a:srgbClr val="000000"/>
              </a:solidFill>
              <a:ln w="27426" cap="flat">
                <a:noFill/>
                <a:prstDash val="solid"/>
                <a:miter/>
              </a:ln>
            </p:spPr>
            <p:txBody>
              <a:bodyPr rtlCol="0" anchor="ctr"/>
              <a:lstStyle/>
              <a:p>
                <a:pPr algn="l" rtl="0"/>
                <a:endParaRPr lang="en-US"/>
              </a:p>
            </p:txBody>
          </p:sp>
          <p:sp>
            <p:nvSpPr>
              <p:cNvPr id="11" name="Freeform 1099">
                <a:extLst>
                  <a:ext uri="{FF2B5EF4-FFF2-40B4-BE49-F238E27FC236}">
                    <a16:creationId xmlns:a16="http://schemas.microsoft.com/office/drawing/2014/main" id="{657B7AEF-E2C0-4FCD-364B-6F5E1802DCD8}"/>
                  </a:ext>
                </a:extLst>
              </p:cNvPr>
              <p:cNvSpPr/>
              <p:nvPr/>
            </p:nvSpPr>
            <p:spPr>
              <a:xfrm>
                <a:off x="5108477" y="5600906"/>
                <a:ext cx="123424" cy="93253"/>
              </a:xfrm>
              <a:custGeom>
                <a:avLst/>
                <a:gdLst>
                  <a:gd name="connsiteX0" fmla="*/ 16456 w 123424"/>
                  <a:gd name="connsiteY0" fmla="*/ 93254 h 93253"/>
                  <a:gd name="connsiteX1" fmla="*/ 106969 w 123424"/>
                  <a:gd name="connsiteY1" fmla="*/ 93254 h 93253"/>
                  <a:gd name="connsiteX2" fmla="*/ 123425 w 123424"/>
                  <a:gd name="connsiteY2" fmla="*/ 76797 h 93253"/>
                  <a:gd name="connsiteX3" fmla="*/ 123425 w 123424"/>
                  <a:gd name="connsiteY3" fmla="*/ 16457 h 93253"/>
                  <a:gd name="connsiteX4" fmla="*/ 106969 w 123424"/>
                  <a:gd name="connsiteY4" fmla="*/ 0 h 93253"/>
                  <a:gd name="connsiteX5" fmla="*/ 16456 w 123424"/>
                  <a:gd name="connsiteY5" fmla="*/ 0 h 93253"/>
                  <a:gd name="connsiteX6" fmla="*/ 0 w 123424"/>
                  <a:gd name="connsiteY6" fmla="*/ 16457 h 93253"/>
                  <a:gd name="connsiteX7" fmla="*/ 0 w 123424"/>
                  <a:gd name="connsiteY7" fmla="*/ 76797 h 93253"/>
                  <a:gd name="connsiteX8" fmla="*/ 16456 w 123424"/>
                  <a:gd name="connsiteY8" fmla="*/ 93254 h 93253"/>
                  <a:gd name="connsiteX9" fmla="*/ 32914 w 123424"/>
                  <a:gd name="connsiteY9" fmla="*/ 32913 h 93253"/>
                  <a:gd name="connsiteX10" fmla="*/ 90511 w 123424"/>
                  <a:gd name="connsiteY10" fmla="*/ 32913 h 93253"/>
                  <a:gd name="connsiteX11" fmla="*/ 90511 w 123424"/>
                  <a:gd name="connsiteY11" fmla="*/ 60341 h 93253"/>
                  <a:gd name="connsiteX12" fmla="*/ 32914 w 123424"/>
                  <a:gd name="connsiteY12" fmla="*/ 60341 h 93253"/>
                  <a:gd name="connsiteX13" fmla="*/ 32914 w 123424"/>
                  <a:gd name="connsiteY13" fmla="*/ 32913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16456" y="93254"/>
                    </a:move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ubicBezTo>
                      <a:pt x="0" y="87769"/>
                      <a:pt x="5486" y="93254"/>
                      <a:pt x="16456" y="93254"/>
                    </a:cubicBezTo>
                    <a:close/>
                    <a:moveTo>
                      <a:pt x="32914" y="32913"/>
                    </a:moveTo>
                    <a:lnTo>
                      <a:pt x="90511" y="32913"/>
                    </a:lnTo>
                    <a:lnTo>
                      <a:pt x="90511" y="60341"/>
                    </a:lnTo>
                    <a:lnTo>
                      <a:pt x="32914" y="60341"/>
                    </a:lnTo>
                    <a:lnTo>
                      <a:pt x="32914" y="32913"/>
                    </a:lnTo>
                    <a:close/>
                  </a:path>
                </a:pathLst>
              </a:custGeom>
              <a:solidFill>
                <a:srgbClr val="000000"/>
              </a:solidFill>
              <a:ln w="27426" cap="flat">
                <a:noFill/>
                <a:prstDash val="solid"/>
                <a:miter/>
              </a:ln>
            </p:spPr>
            <p:txBody>
              <a:bodyPr rtlCol="0" anchor="ctr"/>
              <a:lstStyle/>
              <a:p>
                <a:pPr algn="l" rtl="0"/>
                <a:endParaRPr lang="en-US"/>
              </a:p>
            </p:txBody>
          </p:sp>
          <p:sp>
            <p:nvSpPr>
              <p:cNvPr id="12" name="Freeform 1100">
                <a:extLst>
                  <a:ext uri="{FF2B5EF4-FFF2-40B4-BE49-F238E27FC236}">
                    <a16:creationId xmlns:a16="http://schemas.microsoft.com/office/drawing/2014/main" id="{7A13AFA2-173D-0813-7D94-69CA2D33FE8A}"/>
                  </a:ext>
                </a:extLst>
              </p:cNvPr>
              <p:cNvSpPr/>
              <p:nvPr/>
            </p:nvSpPr>
            <p:spPr>
              <a:xfrm>
                <a:off x="5139335" y="5725829"/>
                <a:ext cx="123424" cy="93253"/>
              </a:xfrm>
              <a:custGeom>
                <a:avLst/>
                <a:gdLst>
                  <a:gd name="connsiteX0" fmla="*/ 0 w 123424"/>
                  <a:gd name="connsiteY0" fmla="*/ 76797 h 93253"/>
                  <a:gd name="connsiteX1" fmla="*/ 16456 w 123424"/>
                  <a:gd name="connsiteY1" fmla="*/ 93254 h 93253"/>
                  <a:gd name="connsiteX2" fmla="*/ 106969 w 123424"/>
                  <a:gd name="connsiteY2" fmla="*/ 93254 h 93253"/>
                  <a:gd name="connsiteX3" fmla="*/ 123425 w 123424"/>
                  <a:gd name="connsiteY3" fmla="*/ 76797 h 93253"/>
                  <a:gd name="connsiteX4" fmla="*/ 123425 w 123424"/>
                  <a:gd name="connsiteY4" fmla="*/ 16457 h 93253"/>
                  <a:gd name="connsiteX5" fmla="*/ 106969 w 123424"/>
                  <a:gd name="connsiteY5" fmla="*/ 0 h 93253"/>
                  <a:gd name="connsiteX6" fmla="*/ 16456 w 123424"/>
                  <a:gd name="connsiteY6" fmla="*/ 0 h 93253"/>
                  <a:gd name="connsiteX7" fmla="*/ 0 w 123424"/>
                  <a:gd name="connsiteY7" fmla="*/ 16457 h 93253"/>
                  <a:gd name="connsiteX8" fmla="*/ 0 w 123424"/>
                  <a:gd name="connsiteY8" fmla="*/ 76797 h 93253"/>
                  <a:gd name="connsiteX9" fmla="*/ 32914 w 123424"/>
                  <a:gd name="connsiteY9" fmla="*/ 30171 h 93253"/>
                  <a:gd name="connsiteX10" fmla="*/ 90511 w 123424"/>
                  <a:gd name="connsiteY10" fmla="*/ 30171 h 93253"/>
                  <a:gd name="connsiteX11" fmla="*/ 90511 w 123424"/>
                  <a:gd name="connsiteY11" fmla="*/ 57598 h 93253"/>
                  <a:gd name="connsiteX12" fmla="*/ 32914 w 123424"/>
                  <a:gd name="connsiteY12" fmla="*/ 57598 h 93253"/>
                  <a:gd name="connsiteX13" fmla="*/ 32914 w 123424"/>
                  <a:gd name="connsiteY13" fmla="*/ 30171 h 9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424" h="93253">
                    <a:moveTo>
                      <a:pt x="0" y="76797"/>
                    </a:moveTo>
                    <a:cubicBezTo>
                      <a:pt x="0" y="85026"/>
                      <a:pt x="8228" y="93254"/>
                      <a:pt x="16456" y="93254"/>
                    </a:cubicBezTo>
                    <a:lnTo>
                      <a:pt x="106969" y="93254"/>
                    </a:lnTo>
                    <a:cubicBezTo>
                      <a:pt x="115197" y="93254"/>
                      <a:pt x="123425" y="85026"/>
                      <a:pt x="123425" y="76797"/>
                    </a:cubicBezTo>
                    <a:lnTo>
                      <a:pt x="123425" y="16457"/>
                    </a:lnTo>
                    <a:cubicBezTo>
                      <a:pt x="123425" y="8228"/>
                      <a:pt x="115197" y="0"/>
                      <a:pt x="106969" y="0"/>
                    </a:cubicBezTo>
                    <a:lnTo>
                      <a:pt x="16456" y="0"/>
                    </a:lnTo>
                    <a:cubicBezTo>
                      <a:pt x="8228" y="0"/>
                      <a:pt x="0" y="8228"/>
                      <a:pt x="0" y="16457"/>
                    </a:cubicBezTo>
                    <a:lnTo>
                      <a:pt x="0" y="76797"/>
                    </a:lnTo>
                    <a:close/>
                    <a:moveTo>
                      <a:pt x="32914" y="30171"/>
                    </a:moveTo>
                    <a:lnTo>
                      <a:pt x="90511" y="30171"/>
                    </a:lnTo>
                    <a:lnTo>
                      <a:pt x="90511" y="57598"/>
                    </a:lnTo>
                    <a:lnTo>
                      <a:pt x="32914" y="57598"/>
                    </a:lnTo>
                    <a:lnTo>
                      <a:pt x="32914" y="30171"/>
                    </a:lnTo>
                    <a:close/>
                  </a:path>
                </a:pathLst>
              </a:custGeom>
              <a:solidFill>
                <a:srgbClr val="000000"/>
              </a:solidFill>
              <a:ln w="27426" cap="flat">
                <a:noFill/>
                <a:prstDash val="solid"/>
                <a:miter/>
              </a:ln>
            </p:spPr>
            <p:txBody>
              <a:bodyPr rtlCol="0" anchor="ctr"/>
              <a:lstStyle/>
              <a:p>
                <a:pPr algn="l" rtl="0"/>
                <a:endParaRPr lang="en-US"/>
              </a:p>
            </p:txBody>
          </p:sp>
          <p:sp>
            <p:nvSpPr>
              <p:cNvPr id="13" name="Freeform 1101">
                <a:extLst>
                  <a:ext uri="{FF2B5EF4-FFF2-40B4-BE49-F238E27FC236}">
                    <a16:creationId xmlns:a16="http://schemas.microsoft.com/office/drawing/2014/main" id="{A1575024-50B3-0EDA-1069-8A41194625D6}"/>
                  </a:ext>
                </a:extLst>
              </p:cNvPr>
              <p:cNvSpPr/>
              <p:nvPr/>
            </p:nvSpPr>
            <p:spPr>
              <a:xfrm>
                <a:off x="5296356" y="5644086"/>
                <a:ext cx="329132" cy="32912"/>
              </a:xfrm>
              <a:custGeom>
                <a:avLst/>
                <a:gdLst>
                  <a:gd name="connsiteX0" fmla="*/ 16458 w 329132"/>
                  <a:gd name="connsiteY0" fmla="*/ 32913 h 32912"/>
                  <a:gd name="connsiteX1" fmla="*/ 312676 w 329132"/>
                  <a:gd name="connsiteY1" fmla="*/ 32913 h 32912"/>
                  <a:gd name="connsiteX2" fmla="*/ 329132 w 329132"/>
                  <a:gd name="connsiteY2" fmla="*/ 16457 h 32912"/>
                  <a:gd name="connsiteX3" fmla="*/ 312676 w 329132"/>
                  <a:gd name="connsiteY3" fmla="*/ 0 h 32912"/>
                  <a:gd name="connsiteX4" fmla="*/ 16458 w 329132"/>
                  <a:gd name="connsiteY4" fmla="*/ 0 h 32912"/>
                  <a:gd name="connsiteX5" fmla="*/ 0 w 329132"/>
                  <a:gd name="connsiteY5" fmla="*/ 16457 h 32912"/>
                  <a:gd name="connsiteX6" fmla="*/ 16458 w 329132"/>
                  <a:gd name="connsiteY6" fmla="*/ 32913 h 3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2" h="32912">
                    <a:moveTo>
                      <a:pt x="16458" y="32913"/>
                    </a:moveTo>
                    <a:lnTo>
                      <a:pt x="312676" y="32913"/>
                    </a:lnTo>
                    <a:cubicBezTo>
                      <a:pt x="320904" y="32913"/>
                      <a:pt x="329132" y="24685"/>
                      <a:pt x="329132" y="16457"/>
                    </a:cubicBezTo>
                    <a:cubicBezTo>
                      <a:pt x="329132" y="8228"/>
                      <a:pt x="320904" y="0"/>
                      <a:pt x="312676" y="0"/>
                    </a:cubicBezTo>
                    <a:lnTo>
                      <a:pt x="16458" y="0"/>
                    </a:lnTo>
                    <a:cubicBezTo>
                      <a:pt x="8230" y="0"/>
                      <a:pt x="0" y="8228"/>
                      <a:pt x="0" y="16457"/>
                    </a:cubicBezTo>
                    <a:cubicBezTo>
                      <a:pt x="0" y="24685"/>
                      <a:pt x="8230" y="32913"/>
                      <a:pt x="16458" y="32913"/>
                    </a:cubicBezTo>
                    <a:close/>
                  </a:path>
                </a:pathLst>
              </a:custGeom>
              <a:solidFill>
                <a:srgbClr val="000000"/>
              </a:solidFill>
              <a:ln w="27426"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4150646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D16EBB-30C6-10C5-FC6A-95642927BC74}"/>
              </a:ext>
            </a:extLst>
          </p:cNvPr>
          <p:cNvSpPr txBox="1"/>
          <p:nvPr/>
        </p:nvSpPr>
        <p:spPr>
          <a:xfrm>
            <a:off x="504494" y="305748"/>
            <a:ext cx="9459311" cy="646331"/>
          </a:xfrm>
          <a:prstGeom prst="rect">
            <a:avLst/>
          </a:prstGeom>
          <a:noFill/>
        </p:spPr>
        <p:txBody>
          <a:bodyPr wrap="square">
            <a:spAutoFit/>
          </a:bodyPr>
          <a:lstStyle/>
          <a:p>
            <a:pPr algn="l" rtl="0"/>
            <a:r>
              <a:rPr lang="en-IE" sz="3600" b="1" dirty="0" err="1">
                <a:solidFill>
                  <a:srgbClr val="000000"/>
                </a:solidFill>
              </a:rPr>
              <a:t>Estratégia</a:t>
            </a:r>
            <a:r>
              <a:rPr lang="en-IE" sz="3600" b="1" dirty="0">
                <a:solidFill>
                  <a:srgbClr val="000000"/>
                </a:solidFill>
              </a:rPr>
              <a:t> </a:t>
            </a:r>
            <a:r>
              <a:rPr lang="en-IE" sz="3600" dirty="0" err="1">
                <a:solidFill>
                  <a:srgbClr val="1188A3"/>
                </a:solidFill>
                <a:hlinkClick r:id="rId3">
                  <a:extLst>
                    <a:ext uri="{A12FA001-AC4F-418D-AE19-62706E023703}">
                      <ahyp:hlinkClr xmlns:ahyp="http://schemas.microsoft.com/office/drawing/2018/hyperlinkcolor" val="tx"/>
                    </a:ext>
                  </a:extLst>
                </a:hlinkClick>
              </a:rPr>
              <a:t>Modelo</a:t>
            </a:r>
            <a:r>
              <a:rPr lang="en-IE" sz="3600" dirty="0">
                <a:solidFill>
                  <a:srgbClr val="1188A3"/>
                </a:solidFill>
                <a:hlinkClick r:id="rId3">
                  <a:extLst>
                    <a:ext uri="{A12FA001-AC4F-418D-AE19-62706E023703}">
                      <ahyp:hlinkClr xmlns:ahyp="http://schemas.microsoft.com/office/drawing/2018/hyperlinkcolor" val="tx"/>
                    </a:ext>
                  </a:extLst>
                </a:hlinkClick>
              </a:rPr>
              <a:t> de </a:t>
            </a:r>
            <a:r>
              <a:rPr lang="en-IE" sz="3600" dirty="0" err="1">
                <a:solidFill>
                  <a:srgbClr val="1188A3"/>
                </a:solidFill>
                <a:hlinkClick r:id="rId3">
                  <a:extLst>
                    <a:ext uri="{A12FA001-AC4F-418D-AE19-62706E023703}">
                      <ahyp:hlinkClr xmlns:ahyp="http://schemas.microsoft.com/office/drawing/2018/hyperlinkcolor" val="tx"/>
                    </a:ext>
                  </a:extLst>
                </a:hlinkClick>
              </a:rPr>
              <a:t>Negócio</a:t>
            </a:r>
            <a:r>
              <a:rPr lang="en-IE" sz="3600" dirty="0">
                <a:solidFill>
                  <a:srgbClr val="1188A3"/>
                </a:solidFill>
                <a:hlinkClick r:id="rId3">
                  <a:extLst>
                    <a:ext uri="{A12FA001-AC4F-418D-AE19-62706E023703}">
                      <ahyp:hlinkClr xmlns:ahyp="http://schemas.microsoft.com/office/drawing/2018/hyperlinkcolor" val="tx"/>
                    </a:ext>
                  </a:extLst>
                </a:hlinkClick>
              </a:rPr>
              <a:t> Canvas…</a:t>
            </a:r>
            <a:r>
              <a:rPr lang="en-IE" sz="3600" dirty="0">
                <a:solidFill>
                  <a:srgbClr val="1188A3"/>
                </a:solidFill>
              </a:rPr>
              <a:t> </a:t>
            </a:r>
            <a:endParaRPr lang="en-IE" sz="3600" dirty="0"/>
          </a:p>
        </p:txBody>
      </p:sp>
      <p:sp>
        <p:nvSpPr>
          <p:cNvPr id="4" name="TextBox 3">
            <a:extLst>
              <a:ext uri="{FF2B5EF4-FFF2-40B4-BE49-F238E27FC236}">
                <a16:creationId xmlns:a16="http://schemas.microsoft.com/office/drawing/2014/main" id="{151E6AE2-837C-5549-5BAF-C5477800502C}"/>
              </a:ext>
            </a:extLst>
          </p:cNvPr>
          <p:cNvSpPr txBox="1"/>
          <p:nvPr/>
        </p:nvSpPr>
        <p:spPr>
          <a:xfrm>
            <a:off x="5696607" y="5973290"/>
            <a:ext cx="5127911" cy="369332"/>
          </a:xfrm>
          <a:prstGeom prst="rect">
            <a:avLst/>
          </a:prstGeom>
          <a:noFill/>
        </p:spPr>
        <p:txBody>
          <a:bodyPr wrap="square">
            <a:spAutoFit/>
          </a:bodyPr>
          <a:lstStyle/>
          <a:p>
            <a:pPr algn="l" rtl="0"/>
            <a:r>
              <a:rPr lang="en-US" dirty="0" err="1">
                <a:solidFill>
                  <a:srgbClr val="6D6A3A"/>
                </a:solidFill>
                <a:hlinkClick r:id="rId4">
                  <a:extLst>
                    <a:ext uri="{A12FA001-AC4F-418D-AE19-62706E023703}">
                      <ahyp:hlinkClr xmlns:ahyp="http://schemas.microsoft.com/office/drawing/2018/hyperlinkcolor" val="tx"/>
                    </a:ext>
                  </a:extLst>
                </a:hlinkClick>
              </a:rPr>
              <a:t>Explicação</a:t>
            </a:r>
            <a:r>
              <a:rPr lang="en-US" dirty="0">
                <a:solidFill>
                  <a:srgbClr val="6D6A3A"/>
                </a:solidFill>
                <a:hlinkClick r:id="rId4">
                  <a:extLst>
                    <a:ext uri="{A12FA001-AC4F-418D-AE19-62706E023703}">
                      <ahyp:hlinkClr xmlns:ahyp="http://schemas.microsoft.com/office/drawing/2018/hyperlinkcolor" val="tx"/>
                    </a:ext>
                  </a:extLst>
                </a:hlinkClick>
              </a:rPr>
              <a:t> do </a:t>
            </a:r>
            <a:r>
              <a:rPr lang="en-US" dirty="0" err="1">
                <a:solidFill>
                  <a:srgbClr val="6D6A3A"/>
                </a:solidFill>
                <a:hlinkClick r:id="rId4">
                  <a:extLst>
                    <a:ext uri="{A12FA001-AC4F-418D-AE19-62706E023703}">
                      <ahyp:hlinkClr xmlns:ahyp="http://schemas.microsoft.com/office/drawing/2018/hyperlinkcolor" val="tx"/>
                    </a:ext>
                  </a:extLst>
                </a:hlinkClick>
              </a:rPr>
              <a:t>Modelo</a:t>
            </a:r>
            <a:r>
              <a:rPr lang="en-US" dirty="0">
                <a:solidFill>
                  <a:srgbClr val="6D6A3A"/>
                </a:solidFill>
                <a:hlinkClick r:id="rId4">
                  <a:extLst>
                    <a:ext uri="{A12FA001-AC4F-418D-AE19-62706E023703}">
                      <ahyp:hlinkClr xmlns:ahyp="http://schemas.microsoft.com/office/drawing/2018/hyperlinkcolor" val="tx"/>
                    </a:ext>
                  </a:extLst>
                </a:hlinkClick>
              </a:rPr>
              <a:t> de </a:t>
            </a:r>
            <a:r>
              <a:rPr lang="en-US" dirty="0" err="1">
                <a:solidFill>
                  <a:srgbClr val="6D6A3A"/>
                </a:solidFill>
                <a:hlinkClick r:id="rId4">
                  <a:extLst>
                    <a:ext uri="{A12FA001-AC4F-418D-AE19-62706E023703}">
                      <ahyp:hlinkClr xmlns:ahyp="http://schemas.microsoft.com/office/drawing/2018/hyperlinkcolor" val="tx"/>
                    </a:ext>
                  </a:extLst>
                </a:hlinkClick>
              </a:rPr>
              <a:t>Negócio</a:t>
            </a:r>
            <a:r>
              <a:rPr lang="en-US" dirty="0">
                <a:solidFill>
                  <a:srgbClr val="6D6A3A"/>
                </a:solidFill>
                <a:hlinkClick r:id="rId4">
                  <a:extLst>
                    <a:ext uri="{A12FA001-AC4F-418D-AE19-62706E023703}">
                      <ahyp:hlinkClr xmlns:ahyp="http://schemas.microsoft.com/office/drawing/2018/hyperlinkcolor" val="tx"/>
                    </a:ext>
                  </a:extLst>
                </a:hlinkClick>
              </a:rPr>
              <a:t> Canvas - YouTube</a:t>
            </a:r>
            <a:endParaRPr lang="en-IE" dirty="0">
              <a:solidFill>
                <a:srgbClr val="6D6A3A"/>
              </a:solidFill>
            </a:endParaRPr>
          </a:p>
        </p:txBody>
      </p:sp>
      <p:pic>
        <p:nvPicPr>
          <p:cNvPr id="5" name="Online Media 4" title="Business Model Canvas Explained">
            <a:hlinkClick r:id="" action="ppaction://media"/>
            <a:extLst>
              <a:ext uri="{FF2B5EF4-FFF2-40B4-BE49-F238E27FC236}">
                <a16:creationId xmlns:a16="http://schemas.microsoft.com/office/drawing/2014/main" id="{DF08D4E4-A592-3D81-DA6D-D3CE11CDF7B7}"/>
              </a:ext>
            </a:extLst>
          </p:cNvPr>
          <p:cNvPicPr>
            <a:picLocks noRot="1" noChangeAspect="1"/>
          </p:cNvPicPr>
          <p:nvPr>
            <a:videoFile r:link="rId1"/>
          </p:nvPr>
        </p:nvPicPr>
        <p:blipFill>
          <a:blip r:embed="rId5"/>
          <a:stretch>
            <a:fillRect/>
          </a:stretch>
        </p:blipFill>
        <p:spPr>
          <a:xfrm>
            <a:off x="5078248" y="1351157"/>
            <a:ext cx="5505669" cy="3504622"/>
          </a:xfrm>
          <a:prstGeom prst="rect">
            <a:avLst/>
          </a:prstGeom>
        </p:spPr>
      </p:pic>
      <p:sp>
        <p:nvSpPr>
          <p:cNvPr id="6" name="TextBox 5">
            <a:extLst>
              <a:ext uri="{FF2B5EF4-FFF2-40B4-BE49-F238E27FC236}">
                <a16:creationId xmlns:a16="http://schemas.microsoft.com/office/drawing/2014/main" id="{797A92B4-9DD7-3A42-B54D-BEFECAA72A24}"/>
              </a:ext>
            </a:extLst>
          </p:cNvPr>
          <p:cNvSpPr txBox="1"/>
          <p:nvPr/>
        </p:nvSpPr>
        <p:spPr>
          <a:xfrm>
            <a:off x="767255" y="1187669"/>
            <a:ext cx="3878886" cy="2677656"/>
          </a:xfrm>
          <a:prstGeom prst="rect">
            <a:avLst/>
          </a:prstGeom>
          <a:noFill/>
        </p:spPr>
        <p:txBody>
          <a:bodyPr wrap="square" rtlCol="0">
            <a:spAutoFit/>
          </a:bodyPr>
          <a:lstStyle/>
          <a:p>
            <a:pPr algn="just" rtl="0"/>
            <a:r>
              <a:rPr lang="en-IE" sz="2400" dirty="0">
                <a:solidFill>
                  <a:srgbClr val="000000"/>
                </a:solidFill>
              </a:rPr>
              <a:t>Este pequeno vídeo </a:t>
            </a:r>
            <a:r>
              <a:rPr lang="en-IE" sz="2400" dirty="0" err="1">
                <a:solidFill>
                  <a:srgbClr val="000000"/>
                </a:solidFill>
              </a:rPr>
              <a:t>descreve</a:t>
            </a:r>
            <a:r>
              <a:rPr lang="en-IE" sz="2400" dirty="0">
                <a:solidFill>
                  <a:srgbClr val="000000"/>
                </a:solidFill>
              </a:rPr>
              <a:t> </a:t>
            </a:r>
            <a:r>
              <a:rPr lang="en-IE" sz="2400" dirty="0" err="1">
                <a:solidFill>
                  <a:srgbClr val="000000"/>
                </a:solidFill>
              </a:rPr>
              <a:t>como</a:t>
            </a:r>
            <a:r>
              <a:rPr lang="en-IE" sz="2400" dirty="0">
                <a:solidFill>
                  <a:srgbClr val="000000"/>
                </a:solidFill>
              </a:rPr>
              <a:t> usar </a:t>
            </a:r>
            <a:r>
              <a:rPr lang="en-IE" sz="2400" dirty="0" err="1">
                <a:solidFill>
                  <a:srgbClr val="000000"/>
                </a:solidFill>
              </a:rPr>
              <a:t>os</a:t>
            </a:r>
            <a:r>
              <a:rPr lang="en-IE" sz="2400" dirty="0">
                <a:solidFill>
                  <a:srgbClr val="000000"/>
                </a:solidFill>
              </a:rPr>
              <a:t> 9 '</a:t>
            </a:r>
            <a:r>
              <a:rPr lang="en-IE" sz="2400" dirty="0" err="1">
                <a:solidFill>
                  <a:srgbClr val="000000"/>
                </a:solidFill>
              </a:rPr>
              <a:t>blocos</a:t>
            </a:r>
            <a:r>
              <a:rPr lang="en-IE" sz="2400" dirty="0">
                <a:solidFill>
                  <a:srgbClr val="000000"/>
                </a:solidFill>
              </a:rPr>
              <a:t> </a:t>
            </a:r>
            <a:r>
              <a:rPr lang="en-IE" sz="2400" dirty="0" err="1">
                <a:solidFill>
                  <a:srgbClr val="000000"/>
                </a:solidFill>
              </a:rPr>
              <a:t>construtivos</a:t>
            </a:r>
            <a:r>
              <a:rPr lang="en-IE" sz="2400" dirty="0">
                <a:solidFill>
                  <a:srgbClr val="000000"/>
                </a:solidFill>
              </a:rPr>
              <a:t>' </a:t>
            </a:r>
            <a:r>
              <a:rPr lang="en-IE" sz="2400" dirty="0" err="1">
                <a:solidFill>
                  <a:srgbClr val="000000"/>
                </a:solidFill>
              </a:rPr>
              <a:t>ou</a:t>
            </a:r>
            <a:r>
              <a:rPr lang="en-IE" sz="2400" dirty="0">
                <a:solidFill>
                  <a:srgbClr val="000000"/>
                </a:solidFill>
              </a:rPr>
              <a:t> </a:t>
            </a:r>
            <a:r>
              <a:rPr lang="en-IE" sz="2400" dirty="0" err="1">
                <a:solidFill>
                  <a:srgbClr val="000000"/>
                </a:solidFill>
              </a:rPr>
              <a:t>secções</a:t>
            </a:r>
            <a:r>
              <a:rPr lang="en-IE" sz="2400" dirty="0">
                <a:solidFill>
                  <a:srgbClr val="000000"/>
                </a:solidFill>
              </a:rPr>
              <a:t> do </a:t>
            </a:r>
            <a:r>
              <a:rPr lang="en-IE" sz="2400" dirty="0" err="1">
                <a:solidFill>
                  <a:srgbClr val="000000"/>
                </a:solidFill>
              </a:rPr>
              <a:t>Modelo</a:t>
            </a:r>
            <a:r>
              <a:rPr lang="en-IE" sz="2400" dirty="0">
                <a:solidFill>
                  <a:srgbClr val="000000"/>
                </a:solidFill>
              </a:rPr>
              <a:t> de </a:t>
            </a:r>
            <a:r>
              <a:rPr lang="en-IE" sz="2400" dirty="0" err="1">
                <a:solidFill>
                  <a:srgbClr val="000000"/>
                </a:solidFill>
              </a:rPr>
              <a:t>Negócio</a:t>
            </a:r>
            <a:r>
              <a:rPr lang="en-IE" sz="2400" dirty="0">
                <a:solidFill>
                  <a:srgbClr val="000000"/>
                </a:solidFill>
              </a:rPr>
              <a:t> Canvas, </a:t>
            </a:r>
            <a:r>
              <a:rPr lang="en-IE" sz="2400" dirty="0" err="1">
                <a:solidFill>
                  <a:srgbClr val="000000"/>
                </a:solidFill>
              </a:rPr>
              <a:t>permitindo</a:t>
            </a:r>
            <a:r>
              <a:rPr lang="en-IE" sz="2400" dirty="0">
                <a:solidFill>
                  <a:srgbClr val="000000"/>
                </a:solidFill>
              </a:rPr>
              <a:t> mapear modelos existentes ou projetar novos modelos de </a:t>
            </a:r>
            <a:r>
              <a:rPr lang="en-IE" sz="2400" dirty="0" err="1">
                <a:solidFill>
                  <a:srgbClr val="000000"/>
                </a:solidFill>
              </a:rPr>
              <a:t>negócio</a:t>
            </a:r>
            <a:r>
              <a:rPr lang="en-IE" sz="2400" dirty="0">
                <a:solidFill>
                  <a:srgbClr val="000000"/>
                </a:solidFill>
              </a:rPr>
              <a:t>.</a:t>
            </a:r>
          </a:p>
        </p:txBody>
      </p:sp>
    </p:spTree>
    <p:extLst>
      <p:ext uri="{BB962C8B-B14F-4D97-AF65-F5344CB8AC3E}">
        <p14:creationId xmlns:p14="http://schemas.microsoft.com/office/powerpoint/2010/main" val="324736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5F8EB5-227D-6FBA-12E0-FFD6612FF04E}"/>
              </a:ext>
            </a:extLst>
          </p:cNvPr>
          <p:cNvSpPr>
            <a:spLocks noGrp="1"/>
          </p:cNvSpPr>
          <p:nvPr>
            <p:ph type="body" sz="quarter" idx="18"/>
          </p:nvPr>
        </p:nvSpPr>
        <p:spPr>
          <a:xfrm>
            <a:off x="898357" y="1271983"/>
            <a:ext cx="6556802" cy="3960262"/>
          </a:xfrm>
        </p:spPr>
        <p:txBody>
          <a:bodyPr/>
          <a:lstStyle/>
          <a:p>
            <a:pPr algn="just" rtl="0">
              <a:lnSpc>
                <a:spcPct val="107000"/>
              </a:lnSpc>
              <a:spcAft>
                <a:spcPts val="800"/>
              </a:spcAft>
            </a:pPr>
            <a:r>
              <a:rPr lang="en-IE" sz="2400" dirty="0">
                <a:effectLst/>
                <a:ea typeface="Times New Roman" panose="02020603050405020304" pitchFamily="18" charset="0"/>
                <a:cs typeface="Times New Roman" panose="02020603050405020304" pitchFamily="18" charset="0"/>
              </a:rPr>
              <a:t>Esta </a:t>
            </a:r>
            <a:r>
              <a:rPr lang="en-IE" sz="2400" dirty="0" err="1">
                <a:effectLst/>
                <a:ea typeface="Times New Roman" panose="02020603050405020304" pitchFamily="18" charset="0"/>
                <a:cs typeface="Times New Roman" panose="02020603050405020304" pitchFamily="18" charset="0"/>
              </a:rPr>
              <a:t>secção</a:t>
            </a:r>
            <a:r>
              <a:rPr lang="en-IE" sz="2400" dirty="0">
                <a:effectLst/>
                <a:ea typeface="Times New Roman" panose="02020603050405020304" pitchFamily="18" charset="0"/>
                <a:cs typeface="Times New Roman" panose="02020603050405020304" pitchFamily="18" charset="0"/>
              </a:rPr>
              <a:t> deve incluir uma lista de todas as organizações e indivíduos que </a:t>
            </a:r>
            <a:r>
              <a:rPr lang="en-IE" sz="2400" dirty="0" err="1">
                <a:effectLst/>
                <a:ea typeface="Times New Roman" panose="02020603050405020304" pitchFamily="18" charset="0"/>
                <a:cs typeface="Times New Roman" panose="02020603050405020304" pitchFamily="18" charset="0"/>
              </a:rPr>
              <a:t>devem</a:t>
            </a:r>
            <a:r>
              <a:rPr lang="en-IE" sz="2400" dirty="0">
                <a:effectLst/>
                <a:ea typeface="Times New Roman" panose="02020603050405020304" pitchFamily="18" charset="0"/>
                <a:cs typeface="Times New Roman" panose="02020603050405020304" pitchFamily="18" charset="0"/>
              </a:rPr>
              <a:t> ser </a:t>
            </a:r>
            <a:r>
              <a:rPr lang="en-IE" sz="2400" dirty="0" err="1">
                <a:effectLst/>
                <a:ea typeface="Times New Roman" panose="02020603050405020304" pitchFamily="18" charset="0"/>
                <a:cs typeface="Times New Roman" panose="02020603050405020304" pitchFamily="18" charset="0"/>
              </a:rPr>
              <a:t>envolvidos</a:t>
            </a:r>
            <a:r>
              <a:rPr lang="en-IE" dirty="0">
                <a:ea typeface="Times New Roman" panose="02020603050405020304" pitchFamily="18" charset="0"/>
                <a:cs typeface="Times New Roman" panose="02020603050405020304" pitchFamily="18" charset="0"/>
              </a:rPr>
              <a:t> </a:t>
            </a:r>
            <a:r>
              <a:rPr lang="en-IE" sz="2400" dirty="0">
                <a:effectLst/>
                <a:ea typeface="Times New Roman" panose="02020603050405020304" pitchFamily="18" charset="0"/>
                <a:cs typeface="Times New Roman" panose="02020603050405020304" pitchFamily="18" charset="0"/>
              </a:rPr>
              <a:t>para que a </a:t>
            </a:r>
            <a:r>
              <a:rPr lang="en-IE" sz="2400" dirty="0" err="1">
                <a:effectLst/>
                <a:ea typeface="Times New Roman" panose="02020603050405020304" pitchFamily="18" charset="0"/>
                <a:cs typeface="Times New Roman" panose="02020603050405020304" pitchFamily="18" charset="0"/>
              </a:rPr>
              <a:t>empresa</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alimentar</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seja</a:t>
            </a:r>
            <a:r>
              <a:rPr lang="en-IE" sz="2400" dirty="0">
                <a:effectLst/>
                <a:ea typeface="Times New Roman" panose="02020603050405020304" pitchFamily="18" charset="0"/>
                <a:cs typeface="Times New Roman" panose="02020603050405020304" pitchFamily="18" charset="0"/>
              </a:rPr>
              <a:t> um </a:t>
            </a:r>
            <a:r>
              <a:rPr lang="en-IE" sz="2400" dirty="0" err="1">
                <a:effectLst/>
                <a:ea typeface="Times New Roman" panose="02020603050405020304" pitchFamily="18" charset="0"/>
                <a:cs typeface="Times New Roman" panose="02020603050405020304" pitchFamily="18" charset="0"/>
              </a:rPr>
              <a:t>sucesso</a:t>
            </a:r>
            <a:r>
              <a:rPr lang="en-IE" sz="2400" dirty="0">
                <a:effectLst/>
                <a:ea typeface="Times New Roman" panose="02020603050405020304" pitchFamily="18" charset="0"/>
                <a:cs typeface="Times New Roman" panose="02020603050405020304" pitchFamily="18" charset="0"/>
              </a:rPr>
              <a:t>. </a:t>
            </a:r>
            <a:r>
              <a:rPr lang="en-IE" sz="2400" u="sng" dirty="0">
                <a:effectLst/>
                <a:ea typeface="Times New Roman" panose="02020603050405020304" pitchFamily="18" charset="0"/>
                <a:cs typeface="Times New Roman" panose="02020603050405020304" pitchFamily="18" charset="0"/>
              </a:rPr>
              <a:t>Deve-se </a:t>
            </a:r>
            <a:r>
              <a:rPr lang="en-IE" sz="2400" u="sng" dirty="0" err="1">
                <a:effectLst/>
                <a:ea typeface="Times New Roman" panose="02020603050405020304" pitchFamily="18" charset="0"/>
                <a:cs typeface="Times New Roman" panose="02020603050405020304" pitchFamily="18" charset="0"/>
              </a:rPr>
              <a:t>considerar</a:t>
            </a:r>
            <a:r>
              <a:rPr lang="en-IE" sz="2400" u="sng" dirty="0">
                <a:effectLst/>
                <a:ea typeface="Times New Roman" panose="02020603050405020304" pitchFamily="18" charset="0"/>
                <a:cs typeface="Times New Roman" panose="02020603050405020304" pitchFamily="18" charset="0"/>
              </a:rPr>
              <a:t>:</a:t>
            </a:r>
          </a:p>
          <a:p>
            <a:pPr marL="360000" lvl="0" indent="-342900" algn="just" rtl="0" fontAlgn="base">
              <a:lnSpc>
                <a:spcPct val="80000"/>
              </a:lnSpc>
              <a:spcBef>
                <a:spcPts val="600"/>
              </a:spcBef>
              <a:spcAft>
                <a:spcPts val="600"/>
              </a:spcAft>
              <a:buSzPts val="1000"/>
              <a:buFont typeface="Symbol" panose="05050102010706020507" pitchFamily="18" charset="2"/>
              <a:buChar char=""/>
              <a:tabLst>
                <a:tab pos="457200" algn="l"/>
              </a:tabLst>
            </a:pPr>
            <a:r>
              <a:rPr lang="en-IE" sz="2400" dirty="0" err="1">
                <a:effectLst/>
                <a:ea typeface="Times New Roman" panose="02020603050405020304" pitchFamily="18" charset="0"/>
                <a:cs typeface="Times New Roman" panose="02020603050405020304" pitchFamily="18" charset="0"/>
              </a:rPr>
              <a:t>Quem</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são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os</a:t>
            </a:r>
            <a:r>
              <a:rPr lang="en-IE" sz="2400" dirty="0">
                <a:effectLst/>
                <a:ea typeface="Times New Roman" panose="02020603050405020304" pitchFamily="18" charset="0"/>
                <a:cs typeface="Times New Roman" panose="02020603050405020304" pitchFamily="18" charset="0"/>
              </a:rPr>
              <a:t> </a:t>
            </a:r>
            <a:r>
              <a:rPr lang="en-IE" dirty="0" err="1">
                <a:ea typeface="Times New Roman" panose="02020603050405020304" pitchFamily="18" charset="0"/>
                <a:cs typeface="Times New Roman" panose="02020603050405020304" pitchFamily="18" charset="0"/>
              </a:rPr>
              <a:t>principais</a:t>
            </a:r>
            <a:r>
              <a:rPr lang="en-IE" dirty="0">
                <a:ea typeface="Times New Roman" panose="02020603050405020304" pitchFamily="18" charset="0"/>
                <a:cs typeface="Times New Roman" panose="02020603050405020304" pitchFamily="18" charset="0"/>
              </a:rPr>
              <a:t> </a:t>
            </a:r>
            <a:r>
              <a:rPr lang="en-IE" dirty="0" err="1">
                <a:ea typeface="Times New Roman" panose="02020603050405020304" pitchFamily="18" charset="0"/>
                <a:cs typeface="Times New Roman" panose="02020603050405020304" pitchFamily="18" charset="0"/>
              </a:rPr>
              <a:t>parceiros</a:t>
            </a:r>
            <a:r>
              <a:rPr lang="en-IE" sz="2400" dirty="0">
                <a:effectLst/>
                <a:ea typeface="Times New Roman" panose="02020603050405020304" pitchFamily="18" charset="0"/>
                <a:cs typeface="Times New Roman" panose="02020603050405020304" pitchFamily="18" charset="0"/>
              </a:rPr>
              <a:t>?</a:t>
            </a:r>
            <a:r>
              <a:rPr lang="en-IE" sz="2400" dirty="0">
                <a:ea typeface="Times New Roman" panose="02020603050405020304" pitchFamily="18" charset="0"/>
                <a:cs typeface="Times New Roman" panose="02020603050405020304" pitchFamily="18" charset="0"/>
              </a:rPr>
              <a:t> </a:t>
            </a:r>
          </a:p>
          <a:p>
            <a:pPr marL="360000" lvl="0" indent="-342900" algn="just" rtl="0" fontAlgn="base">
              <a:lnSpc>
                <a:spcPct val="80000"/>
              </a:lnSpc>
              <a:spcBef>
                <a:spcPts val="600"/>
              </a:spcBef>
              <a:spcAft>
                <a:spcPts val="6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Quem mais tem interesse no sucesso do negócio?</a:t>
            </a:r>
            <a:endParaRPr lang="en-IE" sz="2400" dirty="0">
              <a:ea typeface="Times New Roman" panose="02020603050405020304" pitchFamily="18" charset="0"/>
              <a:cs typeface="Times New Roman" panose="02020603050405020304" pitchFamily="18" charset="0"/>
            </a:endParaRPr>
          </a:p>
          <a:p>
            <a:pPr marL="360000" lvl="0" indent="-342900" algn="just" rtl="0" fontAlgn="base">
              <a:lnSpc>
                <a:spcPct val="80000"/>
              </a:lnSpc>
              <a:spcBef>
                <a:spcPts val="600"/>
              </a:spcBef>
              <a:spcAft>
                <a:spcPts val="6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Como é que eles contribuem para o seu crescimento?</a:t>
            </a:r>
            <a:endParaRPr lang="en-IE" dirty="0">
              <a:ea typeface="Calibri" panose="020F0502020204030204" pitchFamily="34" charset="0"/>
              <a:cs typeface="Times New Roman" panose="02020603050405020304" pitchFamily="18" charset="0"/>
            </a:endParaRPr>
          </a:p>
          <a:p>
            <a:pPr marL="360000" lvl="0" indent="-342900" algn="just" rtl="0" fontAlgn="base">
              <a:lnSpc>
                <a:spcPct val="80000"/>
              </a:lnSpc>
              <a:spcBef>
                <a:spcPts val="600"/>
              </a:spcBef>
              <a:spcAft>
                <a:spcPts val="600"/>
              </a:spcAft>
              <a:buSzPts val="1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Como é que </a:t>
            </a:r>
            <a:r>
              <a:rPr lang="en-IE" sz="2400" dirty="0" err="1">
                <a:effectLst/>
                <a:ea typeface="Times New Roman" panose="02020603050405020304" pitchFamily="18" charset="0"/>
                <a:cs typeface="Times New Roman" panose="02020603050405020304" pitchFamily="18" charset="0"/>
              </a:rPr>
              <a:t>cada</a:t>
            </a:r>
            <a:r>
              <a:rPr lang="en-IE" sz="2400" dirty="0">
                <a:effectLst/>
                <a:ea typeface="Times New Roman" panose="02020603050405020304" pitchFamily="18" charset="0"/>
                <a:cs typeface="Times New Roman" panose="02020603050405020304" pitchFamily="18" charset="0"/>
              </a:rPr>
              <a:t> parceiro </a:t>
            </a:r>
            <a:r>
              <a:rPr lang="en-IE" sz="2400" dirty="0" err="1">
                <a:effectLst/>
                <a:ea typeface="Times New Roman" panose="02020603050405020304" pitchFamily="18" charset="0"/>
                <a:cs typeface="Times New Roman" panose="02020603050405020304" pitchFamily="18" charset="0"/>
              </a:rPr>
              <a:t>pode</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contribuir</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Precisam</a:t>
            </a:r>
            <a:r>
              <a:rPr lang="en-IE" dirty="0">
                <a:ea typeface="Times New Roman" panose="02020603050405020304" pitchFamily="18" charset="0"/>
                <a:cs typeface="Times New Roman" panose="02020603050405020304" pitchFamily="18" charset="0"/>
              </a:rPr>
              <a:t> de </a:t>
            </a:r>
            <a:r>
              <a:rPr lang="en-IE" sz="2400" dirty="0" err="1">
                <a:effectLst/>
                <a:ea typeface="Times New Roman" panose="02020603050405020304" pitchFamily="18" charset="0"/>
                <a:cs typeface="Times New Roman" panose="02020603050405020304" pitchFamily="18" charset="0"/>
              </a:rPr>
              <a:t>ser</a:t>
            </a:r>
            <a:r>
              <a:rPr lang="en-IE" sz="2400" dirty="0">
                <a:effectLst/>
                <a:ea typeface="Times New Roman" panose="02020603050405020304" pitchFamily="18" charset="0"/>
                <a:cs typeface="Times New Roman" panose="02020603050405020304" pitchFamily="18" charset="0"/>
              </a:rPr>
              <a:t> compensados ​​</a:t>
            </a:r>
            <a:r>
              <a:rPr lang="en-IE" sz="2400" dirty="0" err="1">
                <a:effectLst/>
                <a:ea typeface="Times New Roman" panose="02020603050405020304" pitchFamily="18" charset="0"/>
                <a:cs typeface="Times New Roman" panose="02020603050405020304" pitchFamily="18" charset="0"/>
              </a:rPr>
              <a:t>pelos</a:t>
            </a:r>
            <a:r>
              <a:rPr lang="en-IE" sz="2400" dirty="0">
                <a:effectLst/>
                <a:ea typeface="Times New Roman" panose="02020603050405020304" pitchFamily="18" charset="0"/>
                <a:cs typeface="Times New Roman" panose="02020603050405020304" pitchFamily="18" charset="0"/>
              </a:rPr>
              <a:t> seus esforços? Quanto?</a:t>
            </a:r>
            <a:endParaRPr lang="en-IE" sz="1050" b="1" dirty="0">
              <a:solidFill>
                <a:srgbClr val="6D6A3A"/>
              </a:solidFill>
              <a:effectLst/>
              <a:latin typeface="Calibri" panose="020F0502020204030204" pitchFamily="34" charset="0"/>
              <a:ea typeface="Calibri" panose="020F0502020204030204" pitchFamily="34" charset="0"/>
              <a:cs typeface="Times New Roman" panose="02020603050405020304" pitchFamily="18" charset="0"/>
            </a:endParaRPr>
          </a:p>
          <a:p>
            <a:pPr algn="just" rtl="0"/>
            <a:endParaRPr lang="en-IE" dirty="0"/>
          </a:p>
        </p:txBody>
      </p:sp>
      <p:sp>
        <p:nvSpPr>
          <p:cNvPr id="3" name="Text Placeholder 2">
            <a:extLst>
              <a:ext uri="{FF2B5EF4-FFF2-40B4-BE49-F238E27FC236}">
                <a16:creationId xmlns:a16="http://schemas.microsoft.com/office/drawing/2014/main" id="{B6D72E72-6365-667F-4E41-B0E5251AE2C6}"/>
              </a:ext>
            </a:extLst>
          </p:cNvPr>
          <p:cNvSpPr>
            <a:spLocks noGrp="1"/>
          </p:cNvSpPr>
          <p:nvPr>
            <p:ph type="body" sz="quarter" idx="16"/>
          </p:nvPr>
        </p:nvSpPr>
        <p:spPr>
          <a:xfrm>
            <a:off x="898358" y="653180"/>
            <a:ext cx="4990998" cy="992652"/>
          </a:xfrm>
        </p:spPr>
        <p:txBody>
          <a:bodyPr/>
          <a:lstStyle/>
          <a:p>
            <a:r>
              <a:rPr lang="en-IE" b="1" dirty="0"/>
              <a:t>1. </a:t>
            </a:r>
            <a:r>
              <a:rPr lang="en-IE" b="1" dirty="0" err="1"/>
              <a:t>Parcerias-chave</a:t>
            </a:r>
            <a:endParaRPr lang="en-IE" b="1" dirty="0"/>
          </a:p>
        </p:txBody>
      </p:sp>
      <p:grpSp>
        <p:nvGrpSpPr>
          <p:cNvPr id="5" name="Graphic 2">
            <a:extLst>
              <a:ext uri="{FF2B5EF4-FFF2-40B4-BE49-F238E27FC236}">
                <a16:creationId xmlns:a16="http://schemas.microsoft.com/office/drawing/2014/main" id="{9CA15992-269D-B2CB-B03B-8752EAAE1925}"/>
              </a:ext>
            </a:extLst>
          </p:cNvPr>
          <p:cNvGrpSpPr/>
          <p:nvPr/>
        </p:nvGrpSpPr>
        <p:grpSpPr>
          <a:xfrm>
            <a:off x="8224963" y="2125396"/>
            <a:ext cx="2972216" cy="3009720"/>
            <a:chOff x="7853439" y="5086859"/>
            <a:chExt cx="1191437" cy="1191578"/>
          </a:xfrm>
        </p:grpSpPr>
        <p:sp>
          <p:nvSpPr>
            <p:cNvPr id="6" name="Freeform 358">
              <a:extLst>
                <a:ext uri="{FF2B5EF4-FFF2-40B4-BE49-F238E27FC236}">
                  <a16:creationId xmlns:a16="http://schemas.microsoft.com/office/drawing/2014/main" id="{172C4143-F053-9306-3889-ED32BE21B8AE}"/>
                </a:ext>
              </a:extLst>
            </p:cNvPr>
            <p:cNvSpPr/>
            <p:nvPr/>
          </p:nvSpPr>
          <p:spPr>
            <a:xfrm>
              <a:off x="8672086" y="5161332"/>
              <a:ext cx="146139" cy="197355"/>
            </a:xfrm>
            <a:custGeom>
              <a:avLst/>
              <a:gdLst>
                <a:gd name="connsiteX0" fmla="*/ 0 w 146139"/>
                <a:gd name="connsiteY0" fmla="*/ 0 h 197355"/>
                <a:gd name="connsiteX1" fmla="*/ 139158 w 146139"/>
                <a:gd name="connsiteY1" fmla="*/ 0 h 197355"/>
                <a:gd name="connsiteX2" fmla="*/ 80051 w 146139"/>
                <a:gd name="connsiteY2" fmla="*/ 96350 h 197355"/>
                <a:gd name="connsiteX3" fmla="*/ 146139 w 146139"/>
                <a:gd name="connsiteY3" fmla="*/ 192701 h 197355"/>
                <a:gd name="connsiteX4" fmla="*/ 0 w 146139"/>
                <a:gd name="connsiteY4" fmla="*/ 197356 h 19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139" h="197355">
                  <a:moveTo>
                    <a:pt x="0" y="0"/>
                  </a:moveTo>
                  <a:lnTo>
                    <a:pt x="139158" y="0"/>
                  </a:lnTo>
                  <a:lnTo>
                    <a:pt x="80051" y="96350"/>
                  </a:lnTo>
                  <a:lnTo>
                    <a:pt x="146139" y="192701"/>
                  </a:lnTo>
                  <a:lnTo>
                    <a:pt x="0" y="197356"/>
                  </a:lnTo>
                  <a:close/>
                </a:path>
              </a:pathLst>
            </a:custGeom>
            <a:solidFill>
              <a:srgbClr val="F1A0C2"/>
            </a:solidFill>
            <a:ln w="4653" cap="flat">
              <a:noFill/>
              <a:prstDash val="solid"/>
              <a:miter/>
            </a:ln>
          </p:spPr>
          <p:txBody>
            <a:bodyPr rtlCol="0" anchor="ctr"/>
            <a:lstStyle/>
            <a:p>
              <a:pPr algn="l" rtl="0"/>
              <a:endParaRPr lang="en-US" dirty="0"/>
            </a:p>
          </p:txBody>
        </p:sp>
        <p:sp>
          <p:nvSpPr>
            <p:cNvPr id="7" name="Freeform 359">
              <a:extLst>
                <a:ext uri="{FF2B5EF4-FFF2-40B4-BE49-F238E27FC236}">
                  <a16:creationId xmlns:a16="http://schemas.microsoft.com/office/drawing/2014/main" id="{316B12A1-A592-49B0-8F03-A0D6CB6FE068}"/>
                </a:ext>
              </a:extLst>
            </p:cNvPr>
            <p:cNvSpPr/>
            <p:nvPr/>
          </p:nvSpPr>
          <p:spPr>
            <a:xfrm>
              <a:off x="8374693" y="5105477"/>
              <a:ext cx="277381" cy="170823"/>
            </a:xfrm>
            <a:custGeom>
              <a:avLst/>
              <a:gdLst>
                <a:gd name="connsiteX0" fmla="*/ 0 w 277381"/>
                <a:gd name="connsiteY0" fmla="*/ 0 h 170823"/>
                <a:gd name="connsiteX1" fmla="*/ 277382 w 277381"/>
                <a:gd name="connsiteY1" fmla="*/ 0 h 170823"/>
                <a:gd name="connsiteX2" fmla="*/ 277382 w 277381"/>
                <a:gd name="connsiteY2" fmla="*/ 170823 h 170823"/>
                <a:gd name="connsiteX3" fmla="*/ 0 w 277381"/>
                <a:gd name="connsiteY3" fmla="*/ 170823 h 170823"/>
              </a:gdLst>
              <a:ahLst/>
              <a:cxnLst>
                <a:cxn ang="0">
                  <a:pos x="connsiteX0" y="connsiteY0"/>
                </a:cxn>
                <a:cxn ang="0">
                  <a:pos x="connsiteX1" y="connsiteY1"/>
                </a:cxn>
                <a:cxn ang="0">
                  <a:pos x="connsiteX2" y="connsiteY2"/>
                </a:cxn>
                <a:cxn ang="0">
                  <a:pos x="connsiteX3" y="connsiteY3"/>
                </a:cxn>
              </a:cxnLst>
              <a:rect l="l" t="t" r="r" b="b"/>
              <a:pathLst>
                <a:path w="277381" h="170823">
                  <a:moveTo>
                    <a:pt x="0" y="0"/>
                  </a:moveTo>
                  <a:lnTo>
                    <a:pt x="277382" y="0"/>
                  </a:lnTo>
                  <a:lnTo>
                    <a:pt x="277382" y="170823"/>
                  </a:lnTo>
                  <a:lnTo>
                    <a:pt x="0" y="170823"/>
                  </a:lnTo>
                  <a:close/>
                </a:path>
              </a:pathLst>
            </a:custGeom>
            <a:solidFill>
              <a:srgbClr val="F1A0C2"/>
            </a:solidFill>
            <a:ln w="4653"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D62CED52-6EDF-8809-264D-482C0BC86A0C}"/>
                </a:ext>
              </a:extLst>
            </p:cNvPr>
            <p:cNvGrpSpPr/>
            <p:nvPr/>
          </p:nvGrpSpPr>
          <p:grpSpPr>
            <a:xfrm>
              <a:off x="7853439" y="5086859"/>
              <a:ext cx="1191437" cy="1191578"/>
              <a:chOff x="7853439" y="5086859"/>
              <a:chExt cx="1191437" cy="1191578"/>
            </a:xfrm>
            <a:solidFill>
              <a:srgbClr val="000000"/>
            </a:solidFill>
          </p:grpSpPr>
          <p:sp>
            <p:nvSpPr>
              <p:cNvPr id="9" name="Freeform 361">
                <a:extLst>
                  <a:ext uri="{FF2B5EF4-FFF2-40B4-BE49-F238E27FC236}">
                    <a16:creationId xmlns:a16="http://schemas.microsoft.com/office/drawing/2014/main" id="{E99B41E2-3820-BDD8-7E48-59E7BEAF15EE}"/>
                  </a:ext>
                </a:extLst>
              </p:cNvPr>
              <p:cNvSpPr/>
              <p:nvPr/>
            </p:nvSpPr>
            <p:spPr>
              <a:xfrm>
                <a:off x="8523622" y="5980542"/>
                <a:ext cx="74464" cy="148947"/>
              </a:xfrm>
              <a:custGeom>
                <a:avLst/>
                <a:gdLst>
                  <a:gd name="connsiteX0" fmla="*/ 18616 w 74464"/>
                  <a:gd name="connsiteY0" fmla="*/ 111710 h 148947"/>
                  <a:gd name="connsiteX1" fmla="*/ 37232 w 74464"/>
                  <a:gd name="connsiteY1" fmla="*/ 111710 h 148947"/>
                  <a:gd name="connsiteX2" fmla="*/ 37232 w 74464"/>
                  <a:gd name="connsiteY2" fmla="*/ 18618 h 148947"/>
                  <a:gd name="connsiteX3" fmla="*/ 55849 w 74464"/>
                  <a:gd name="connsiteY3" fmla="*/ 0 h 148947"/>
                  <a:gd name="connsiteX4" fmla="*/ 74465 w 74464"/>
                  <a:gd name="connsiteY4" fmla="*/ 18618 h 148947"/>
                  <a:gd name="connsiteX5" fmla="*/ 74465 w 74464"/>
                  <a:gd name="connsiteY5" fmla="*/ 130329 h 148947"/>
                  <a:gd name="connsiteX6" fmla="*/ 55849 w 74464"/>
                  <a:gd name="connsiteY6" fmla="*/ 148947 h 148947"/>
                  <a:gd name="connsiteX7" fmla="*/ 18616 w 74464"/>
                  <a:gd name="connsiteY7" fmla="*/ 148947 h 148947"/>
                  <a:gd name="connsiteX8" fmla="*/ 0 w 74464"/>
                  <a:gd name="connsiteY8" fmla="*/ 130329 h 148947"/>
                  <a:gd name="connsiteX9" fmla="*/ 18616 w 74464"/>
                  <a:gd name="connsiteY9" fmla="*/ 111710 h 148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464" h="148947">
                    <a:moveTo>
                      <a:pt x="18616" y="111710"/>
                    </a:moveTo>
                    <a:lnTo>
                      <a:pt x="37232" y="111710"/>
                    </a:lnTo>
                    <a:lnTo>
                      <a:pt x="37232" y="18618"/>
                    </a:lnTo>
                    <a:cubicBezTo>
                      <a:pt x="37232" y="8379"/>
                      <a:pt x="45611" y="0"/>
                      <a:pt x="55849" y="0"/>
                    </a:cubicBezTo>
                    <a:cubicBezTo>
                      <a:pt x="66088" y="0"/>
                      <a:pt x="74465" y="8379"/>
                      <a:pt x="74465" y="18618"/>
                    </a:cubicBezTo>
                    <a:lnTo>
                      <a:pt x="74465" y="130329"/>
                    </a:lnTo>
                    <a:cubicBezTo>
                      <a:pt x="74465" y="140569"/>
                      <a:pt x="66088" y="148947"/>
                      <a:pt x="55849" y="148947"/>
                    </a:cubicBezTo>
                    <a:lnTo>
                      <a:pt x="18616" y="148947"/>
                    </a:lnTo>
                    <a:cubicBezTo>
                      <a:pt x="8379" y="148947"/>
                      <a:pt x="0" y="140569"/>
                      <a:pt x="0" y="130329"/>
                    </a:cubicBezTo>
                    <a:cubicBezTo>
                      <a:pt x="0" y="120089"/>
                      <a:pt x="8379" y="111710"/>
                      <a:pt x="18616" y="111710"/>
                    </a:cubicBezTo>
                    <a:close/>
                  </a:path>
                </a:pathLst>
              </a:custGeom>
              <a:solidFill>
                <a:srgbClr val="000000"/>
              </a:solidFill>
              <a:ln w="4653" cap="flat">
                <a:noFill/>
                <a:prstDash val="solid"/>
                <a:miter/>
              </a:ln>
            </p:spPr>
            <p:txBody>
              <a:bodyPr rtlCol="0" anchor="ctr"/>
              <a:lstStyle/>
              <a:p>
                <a:pPr algn="l" rtl="0"/>
                <a:endParaRPr lang="en-US"/>
              </a:p>
            </p:txBody>
          </p:sp>
          <p:sp>
            <p:nvSpPr>
              <p:cNvPr id="10" name="Freeform 362">
                <a:extLst>
                  <a:ext uri="{FF2B5EF4-FFF2-40B4-BE49-F238E27FC236}">
                    <a16:creationId xmlns:a16="http://schemas.microsoft.com/office/drawing/2014/main" id="{EAE3109D-39F3-31B8-1C26-37C56EA7BF9C}"/>
                  </a:ext>
                </a:extLst>
              </p:cNvPr>
              <p:cNvSpPr/>
              <p:nvPr/>
            </p:nvSpPr>
            <p:spPr>
              <a:xfrm>
                <a:off x="8207147" y="5626793"/>
                <a:ext cx="484021" cy="651644"/>
              </a:xfrm>
              <a:custGeom>
                <a:avLst/>
                <a:gdLst>
                  <a:gd name="connsiteX0" fmla="*/ 0 w 484021"/>
                  <a:gd name="connsiteY0" fmla="*/ 374231 h 651644"/>
                  <a:gd name="connsiteX1" fmla="*/ 0 w 484021"/>
                  <a:gd name="connsiteY1" fmla="*/ 497112 h 651644"/>
                  <a:gd name="connsiteX2" fmla="*/ 37698 w 484021"/>
                  <a:gd name="connsiteY2" fmla="*/ 566000 h 651644"/>
                  <a:gd name="connsiteX3" fmla="*/ 81912 w 484021"/>
                  <a:gd name="connsiteY3" fmla="*/ 579033 h 651644"/>
                  <a:gd name="connsiteX4" fmla="*/ 93081 w 484021"/>
                  <a:gd name="connsiteY4" fmla="*/ 578102 h 651644"/>
                  <a:gd name="connsiteX5" fmla="*/ 93081 w 484021"/>
                  <a:gd name="connsiteY5" fmla="*/ 633026 h 651644"/>
                  <a:gd name="connsiteX6" fmla="*/ 111697 w 484021"/>
                  <a:gd name="connsiteY6" fmla="*/ 651644 h 651644"/>
                  <a:gd name="connsiteX7" fmla="*/ 130313 w 484021"/>
                  <a:gd name="connsiteY7" fmla="*/ 633026 h 651644"/>
                  <a:gd name="connsiteX8" fmla="*/ 130313 w 484021"/>
                  <a:gd name="connsiteY8" fmla="*/ 577171 h 651644"/>
                  <a:gd name="connsiteX9" fmla="*/ 353708 w 484021"/>
                  <a:gd name="connsiteY9" fmla="*/ 577171 h 651644"/>
                  <a:gd name="connsiteX10" fmla="*/ 353708 w 484021"/>
                  <a:gd name="connsiteY10" fmla="*/ 633026 h 651644"/>
                  <a:gd name="connsiteX11" fmla="*/ 372324 w 484021"/>
                  <a:gd name="connsiteY11" fmla="*/ 651644 h 651644"/>
                  <a:gd name="connsiteX12" fmla="*/ 390940 w 484021"/>
                  <a:gd name="connsiteY12" fmla="*/ 633026 h 651644"/>
                  <a:gd name="connsiteX13" fmla="*/ 390940 w 484021"/>
                  <a:gd name="connsiteY13" fmla="*/ 577171 h 651644"/>
                  <a:gd name="connsiteX14" fmla="*/ 409557 w 484021"/>
                  <a:gd name="connsiteY14" fmla="*/ 577171 h 651644"/>
                  <a:gd name="connsiteX15" fmla="*/ 484021 w 484021"/>
                  <a:gd name="connsiteY15" fmla="*/ 502697 h 651644"/>
                  <a:gd name="connsiteX16" fmla="*/ 484021 w 484021"/>
                  <a:gd name="connsiteY16" fmla="*/ 373765 h 651644"/>
                  <a:gd name="connsiteX17" fmla="*/ 375117 w 484021"/>
                  <a:gd name="connsiteY17" fmla="*/ 245297 h 651644"/>
                  <a:gd name="connsiteX18" fmla="*/ 313219 w 484021"/>
                  <a:gd name="connsiteY18" fmla="*/ 235057 h 651644"/>
                  <a:gd name="connsiteX19" fmla="*/ 353708 w 484021"/>
                  <a:gd name="connsiteY19" fmla="*/ 148947 h 651644"/>
                  <a:gd name="connsiteX20" fmla="*/ 353708 w 484021"/>
                  <a:gd name="connsiteY20" fmla="*/ 111710 h 651644"/>
                  <a:gd name="connsiteX21" fmla="*/ 242011 w 484021"/>
                  <a:gd name="connsiteY21" fmla="*/ 0 h 651644"/>
                  <a:gd name="connsiteX22" fmla="*/ 130313 w 484021"/>
                  <a:gd name="connsiteY22" fmla="*/ 111710 h 651644"/>
                  <a:gd name="connsiteX23" fmla="*/ 130313 w 484021"/>
                  <a:gd name="connsiteY23" fmla="*/ 148947 h 651644"/>
                  <a:gd name="connsiteX24" fmla="*/ 170805 w 484021"/>
                  <a:gd name="connsiteY24" fmla="*/ 235057 h 651644"/>
                  <a:gd name="connsiteX25" fmla="*/ 108904 w 484021"/>
                  <a:gd name="connsiteY25" fmla="*/ 245297 h 651644"/>
                  <a:gd name="connsiteX26" fmla="*/ 0 w 484021"/>
                  <a:gd name="connsiteY26" fmla="*/ 374231 h 651644"/>
                  <a:gd name="connsiteX27" fmla="*/ 242011 w 484021"/>
                  <a:gd name="connsiteY27" fmla="*/ 223421 h 651644"/>
                  <a:gd name="connsiteX28" fmla="*/ 167546 w 484021"/>
                  <a:gd name="connsiteY28" fmla="*/ 148947 h 651644"/>
                  <a:gd name="connsiteX29" fmla="*/ 167546 w 484021"/>
                  <a:gd name="connsiteY29" fmla="*/ 111710 h 651644"/>
                  <a:gd name="connsiteX30" fmla="*/ 242011 w 484021"/>
                  <a:gd name="connsiteY30" fmla="*/ 37237 h 651644"/>
                  <a:gd name="connsiteX31" fmla="*/ 316476 w 484021"/>
                  <a:gd name="connsiteY31" fmla="*/ 111710 h 651644"/>
                  <a:gd name="connsiteX32" fmla="*/ 316476 w 484021"/>
                  <a:gd name="connsiteY32" fmla="*/ 148947 h 651644"/>
                  <a:gd name="connsiteX33" fmla="*/ 242011 w 484021"/>
                  <a:gd name="connsiteY33" fmla="*/ 223421 h 651644"/>
                  <a:gd name="connsiteX34" fmla="*/ 37232 w 484021"/>
                  <a:gd name="connsiteY34" fmla="*/ 374231 h 651644"/>
                  <a:gd name="connsiteX35" fmla="*/ 114956 w 484021"/>
                  <a:gd name="connsiteY35" fmla="*/ 282534 h 651644"/>
                  <a:gd name="connsiteX36" fmla="*/ 223394 w 484021"/>
                  <a:gd name="connsiteY36" fmla="*/ 264382 h 651644"/>
                  <a:gd name="connsiteX37" fmla="*/ 223394 w 484021"/>
                  <a:gd name="connsiteY37" fmla="*/ 279742 h 651644"/>
                  <a:gd name="connsiteX38" fmla="*/ 242011 w 484021"/>
                  <a:gd name="connsiteY38" fmla="*/ 298361 h 651644"/>
                  <a:gd name="connsiteX39" fmla="*/ 260627 w 484021"/>
                  <a:gd name="connsiteY39" fmla="*/ 279742 h 651644"/>
                  <a:gd name="connsiteX40" fmla="*/ 260627 w 484021"/>
                  <a:gd name="connsiteY40" fmla="*/ 264382 h 651644"/>
                  <a:gd name="connsiteX41" fmla="*/ 369068 w 484021"/>
                  <a:gd name="connsiteY41" fmla="*/ 282534 h 651644"/>
                  <a:gd name="connsiteX42" fmla="*/ 446789 w 484021"/>
                  <a:gd name="connsiteY42" fmla="*/ 374231 h 651644"/>
                  <a:gd name="connsiteX43" fmla="*/ 446789 w 484021"/>
                  <a:gd name="connsiteY43" fmla="*/ 503163 h 651644"/>
                  <a:gd name="connsiteX44" fmla="*/ 409557 w 484021"/>
                  <a:gd name="connsiteY44" fmla="*/ 540400 h 651644"/>
                  <a:gd name="connsiteX45" fmla="*/ 184301 w 484021"/>
                  <a:gd name="connsiteY45" fmla="*/ 540400 h 651644"/>
                  <a:gd name="connsiteX46" fmla="*/ 268540 w 484021"/>
                  <a:gd name="connsiteY46" fmla="*/ 501301 h 651644"/>
                  <a:gd name="connsiteX47" fmla="*/ 279243 w 484021"/>
                  <a:gd name="connsiteY47" fmla="*/ 484545 h 651644"/>
                  <a:gd name="connsiteX48" fmla="*/ 260627 w 484021"/>
                  <a:gd name="connsiteY48" fmla="*/ 443118 h 651644"/>
                  <a:gd name="connsiteX49" fmla="*/ 260627 w 484021"/>
                  <a:gd name="connsiteY49" fmla="*/ 354216 h 651644"/>
                  <a:gd name="connsiteX50" fmla="*/ 242011 w 484021"/>
                  <a:gd name="connsiteY50" fmla="*/ 335597 h 651644"/>
                  <a:gd name="connsiteX51" fmla="*/ 223394 w 484021"/>
                  <a:gd name="connsiteY51" fmla="*/ 354216 h 651644"/>
                  <a:gd name="connsiteX52" fmla="*/ 223394 w 484021"/>
                  <a:gd name="connsiteY52" fmla="*/ 428689 h 651644"/>
                  <a:gd name="connsiteX53" fmla="*/ 130313 w 484021"/>
                  <a:gd name="connsiteY53" fmla="*/ 428689 h 651644"/>
                  <a:gd name="connsiteX54" fmla="*/ 130313 w 484021"/>
                  <a:gd name="connsiteY54" fmla="*/ 372834 h 651644"/>
                  <a:gd name="connsiteX55" fmla="*/ 111697 w 484021"/>
                  <a:gd name="connsiteY55" fmla="*/ 354216 h 651644"/>
                  <a:gd name="connsiteX56" fmla="*/ 93081 w 484021"/>
                  <a:gd name="connsiteY56" fmla="*/ 372834 h 651644"/>
                  <a:gd name="connsiteX57" fmla="*/ 93081 w 484021"/>
                  <a:gd name="connsiteY57" fmla="*/ 447308 h 651644"/>
                  <a:gd name="connsiteX58" fmla="*/ 111697 w 484021"/>
                  <a:gd name="connsiteY58" fmla="*/ 465926 h 651644"/>
                  <a:gd name="connsiteX59" fmla="*/ 223394 w 484021"/>
                  <a:gd name="connsiteY59" fmla="*/ 465926 h 651644"/>
                  <a:gd name="connsiteX60" fmla="*/ 238754 w 484021"/>
                  <a:gd name="connsiteY60" fmla="*/ 474305 h 651644"/>
                  <a:gd name="connsiteX61" fmla="*/ 100528 w 484021"/>
                  <a:gd name="connsiteY61" fmla="*/ 538073 h 651644"/>
                  <a:gd name="connsiteX62" fmla="*/ 57710 w 484021"/>
                  <a:gd name="connsiteY62" fmla="*/ 535279 h 651644"/>
                  <a:gd name="connsiteX63" fmla="*/ 37232 w 484021"/>
                  <a:gd name="connsiteY63" fmla="*/ 497578 h 651644"/>
                  <a:gd name="connsiteX64" fmla="*/ 37232 w 484021"/>
                  <a:gd name="connsiteY64" fmla="*/ 374231 h 65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84021" h="651644">
                    <a:moveTo>
                      <a:pt x="0" y="374231"/>
                    </a:moveTo>
                    <a:lnTo>
                      <a:pt x="0" y="497112"/>
                    </a:lnTo>
                    <a:cubicBezTo>
                      <a:pt x="0" y="525039"/>
                      <a:pt x="13962" y="551106"/>
                      <a:pt x="37698" y="566000"/>
                    </a:cubicBezTo>
                    <a:cubicBezTo>
                      <a:pt x="51195" y="574379"/>
                      <a:pt x="66554" y="579033"/>
                      <a:pt x="81912" y="579033"/>
                    </a:cubicBezTo>
                    <a:cubicBezTo>
                      <a:pt x="85634" y="579033"/>
                      <a:pt x="89359" y="578567"/>
                      <a:pt x="93081" y="578102"/>
                    </a:cubicBezTo>
                    <a:lnTo>
                      <a:pt x="93081" y="633026"/>
                    </a:lnTo>
                    <a:cubicBezTo>
                      <a:pt x="93081" y="643266"/>
                      <a:pt x="101460" y="651644"/>
                      <a:pt x="111697" y="651644"/>
                    </a:cubicBezTo>
                    <a:cubicBezTo>
                      <a:pt x="121937" y="651644"/>
                      <a:pt x="130313" y="643266"/>
                      <a:pt x="130313" y="633026"/>
                    </a:cubicBezTo>
                    <a:lnTo>
                      <a:pt x="130313" y="577171"/>
                    </a:lnTo>
                    <a:lnTo>
                      <a:pt x="353708" y="577171"/>
                    </a:lnTo>
                    <a:lnTo>
                      <a:pt x="353708" y="633026"/>
                    </a:lnTo>
                    <a:cubicBezTo>
                      <a:pt x="353708" y="643266"/>
                      <a:pt x="362087" y="651644"/>
                      <a:pt x="372324" y="651644"/>
                    </a:cubicBezTo>
                    <a:cubicBezTo>
                      <a:pt x="382564" y="651644"/>
                      <a:pt x="390940" y="643266"/>
                      <a:pt x="390940" y="633026"/>
                    </a:cubicBezTo>
                    <a:lnTo>
                      <a:pt x="390940" y="577171"/>
                    </a:lnTo>
                    <a:lnTo>
                      <a:pt x="409557" y="577171"/>
                    </a:lnTo>
                    <a:cubicBezTo>
                      <a:pt x="450514" y="577171"/>
                      <a:pt x="484021" y="543658"/>
                      <a:pt x="484021" y="502697"/>
                    </a:cubicBezTo>
                    <a:lnTo>
                      <a:pt x="484021" y="373765"/>
                    </a:lnTo>
                    <a:cubicBezTo>
                      <a:pt x="484021" y="309997"/>
                      <a:pt x="438413" y="255538"/>
                      <a:pt x="375117" y="245297"/>
                    </a:cubicBezTo>
                    <a:lnTo>
                      <a:pt x="313219" y="235057"/>
                    </a:lnTo>
                    <a:cubicBezTo>
                      <a:pt x="337885" y="214578"/>
                      <a:pt x="353708" y="183392"/>
                      <a:pt x="353708" y="148947"/>
                    </a:cubicBezTo>
                    <a:lnTo>
                      <a:pt x="353708" y="111710"/>
                    </a:lnTo>
                    <a:cubicBezTo>
                      <a:pt x="353708" y="50270"/>
                      <a:pt x="303445" y="0"/>
                      <a:pt x="242011" y="0"/>
                    </a:cubicBezTo>
                    <a:cubicBezTo>
                      <a:pt x="180579" y="0"/>
                      <a:pt x="130313" y="50270"/>
                      <a:pt x="130313" y="111710"/>
                    </a:cubicBezTo>
                    <a:lnTo>
                      <a:pt x="130313" y="148947"/>
                    </a:lnTo>
                    <a:cubicBezTo>
                      <a:pt x="130313" y="183392"/>
                      <a:pt x="146137" y="214578"/>
                      <a:pt x="170805" y="235057"/>
                    </a:cubicBezTo>
                    <a:lnTo>
                      <a:pt x="108904" y="245297"/>
                    </a:lnTo>
                    <a:cubicBezTo>
                      <a:pt x="45611" y="256003"/>
                      <a:pt x="0" y="309997"/>
                      <a:pt x="0" y="374231"/>
                    </a:cubicBezTo>
                    <a:close/>
                    <a:moveTo>
                      <a:pt x="242011" y="223421"/>
                    </a:moveTo>
                    <a:cubicBezTo>
                      <a:pt x="201056" y="223421"/>
                      <a:pt x="167546" y="189908"/>
                      <a:pt x="167546" y="148947"/>
                    </a:cubicBezTo>
                    <a:lnTo>
                      <a:pt x="167546" y="111710"/>
                    </a:lnTo>
                    <a:cubicBezTo>
                      <a:pt x="167546" y="70750"/>
                      <a:pt x="201056" y="37237"/>
                      <a:pt x="242011" y="37237"/>
                    </a:cubicBezTo>
                    <a:cubicBezTo>
                      <a:pt x="282968" y="37237"/>
                      <a:pt x="316476" y="70750"/>
                      <a:pt x="316476" y="111710"/>
                    </a:cubicBezTo>
                    <a:lnTo>
                      <a:pt x="316476" y="148947"/>
                    </a:lnTo>
                    <a:cubicBezTo>
                      <a:pt x="316476" y="190374"/>
                      <a:pt x="282968" y="223421"/>
                      <a:pt x="242011" y="223421"/>
                    </a:cubicBezTo>
                    <a:close/>
                    <a:moveTo>
                      <a:pt x="37232" y="374231"/>
                    </a:moveTo>
                    <a:cubicBezTo>
                      <a:pt x="37232" y="328615"/>
                      <a:pt x="69811" y="289982"/>
                      <a:pt x="114956" y="282534"/>
                    </a:cubicBezTo>
                    <a:lnTo>
                      <a:pt x="223394" y="264382"/>
                    </a:lnTo>
                    <a:lnTo>
                      <a:pt x="223394" y="279742"/>
                    </a:lnTo>
                    <a:cubicBezTo>
                      <a:pt x="223394" y="289982"/>
                      <a:pt x="231773" y="298361"/>
                      <a:pt x="242011" y="298361"/>
                    </a:cubicBezTo>
                    <a:cubicBezTo>
                      <a:pt x="252251" y="298361"/>
                      <a:pt x="260627" y="289982"/>
                      <a:pt x="260627" y="279742"/>
                    </a:cubicBezTo>
                    <a:lnTo>
                      <a:pt x="260627" y="264382"/>
                    </a:lnTo>
                    <a:lnTo>
                      <a:pt x="369068" y="282534"/>
                    </a:lnTo>
                    <a:cubicBezTo>
                      <a:pt x="414211" y="289982"/>
                      <a:pt x="446789" y="328615"/>
                      <a:pt x="446789" y="374231"/>
                    </a:cubicBezTo>
                    <a:lnTo>
                      <a:pt x="446789" y="503163"/>
                    </a:lnTo>
                    <a:cubicBezTo>
                      <a:pt x="446789" y="523643"/>
                      <a:pt x="430034" y="540400"/>
                      <a:pt x="409557" y="540400"/>
                    </a:cubicBezTo>
                    <a:lnTo>
                      <a:pt x="184301" y="540400"/>
                    </a:lnTo>
                    <a:lnTo>
                      <a:pt x="268540" y="501301"/>
                    </a:lnTo>
                    <a:cubicBezTo>
                      <a:pt x="275055" y="498043"/>
                      <a:pt x="279243" y="491527"/>
                      <a:pt x="279243" y="484545"/>
                    </a:cubicBezTo>
                    <a:cubicBezTo>
                      <a:pt x="279243" y="468254"/>
                      <a:pt x="271796" y="453359"/>
                      <a:pt x="260627" y="443118"/>
                    </a:cubicBezTo>
                    <a:lnTo>
                      <a:pt x="260627" y="354216"/>
                    </a:lnTo>
                    <a:cubicBezTo>
                      <a:pt x="260627" y="343976"/>
                      <a:pt x="252251" y="335597"/>
                      <a:pt x="242011" y="335597"/>
                    </a:cubicBezTo>
                    <a:cubicBezTo>
                      <a:pt x="231773" y="335597"/>
                      <a:pt x="223394" y="343976"/>
                      <a:pt x="223394" y="354216"/>
                    </a:cubicBezTo>
                    <a:lnTo>
                      <a:pt x="223394" y="428689"/>
                    </a:lnTo>
                    <a:lnTo>
                      <a:pt x="130313" y="428689"/>
                    </a:lnTo>
                    <a:lnTo>
                      <a:pt x="130313" y="372834"/>
                    </a:lnTo>
                    <a:cubicBezTo>
                      <a:pt x="130313" y="362594"/>
                      <a:pt x="121937" y="354216"/>
                      <a:pt x="111697" y="354216"/>
                    </a:cubicBezTo>
                    <a:cubicBezTo>
                      <a:pt x="101460" y="354216"/>
                      <a:pt x="93081" y="362594"/>
                      <a:pt x="93081" y="372834"/>
                    </a:cubicBezTo>
                    <a:lnTo>
                      <a:pt x="93081" y="447308"/>
                    </a:lnTo>
                    <a:cubicBezTo>
                      <a:pt x="93081" y="457548"/>
                      <a:pt x="101460" y="465926"/>
                      <a:pt x="111697" y="465926"/>
                    </a:cubicBezTo>
                    <a:lnTo>
                      <a:pt x="223394" y="465926"/>
                    </a:lnTo>
                    <a:cubicBezTo>
                      <a:pt x="229910" y="465926"/>
                      <a:pt x="235495" y="469184"/>
                      <a:pt x="238754" y="474305"/>
                    </a:cubicBezTo>
                    <a:lnTo>
                      <a:pt x="100528" y="538073"/>
                    </a:lnTo>
                    <a:cubicBezTo>
                      <a:pt x="86566" y="544589"/>
                      <a:pt x="70743" y="543658"/>
                      <a:pt x="57710" y="535279"/>
                    </a:cubicBezTo>
                    <a:cubicBezTo>
                      <a:pt x="44679" y="526901"/>
                      <a:pt x="37232" y="513403"/>
                      <a:pt x="37232" y="497578"/>
                    </a:cubicBezTo>
                    <a:lnTo>
                      <a:pt x="37232" y="374231"/>
                    </a:lnTo>
                    <a:close/>
                  </a:path>
                </a:pathLst>
              </a:custGeom>
              <a:solidFill>
                <a:srgbClr val="000000"/>
              </a:solidFill>
              <a:ln w="4653" cap="flat">
                <a:noFill/>
                <a:prstDash val="solid"/>
                <a:miter/>
              </a:ln>
            </p:spPr>
            <p:txBody>
              <a:bodyPr rtlCol="0" anchor="ctr"/>
              <a:lstStyle/>
              <a:p>
                <a:pPr algn="l" rtl="0"/>
                <a:endParaRPr lang="en-US"/>
              </a:p>
            </p:txBody>
          </p:sp>
          <p:sp>
            <p:nvSpPr>
              <p:cNvPr id="11" name="Freeform 363">
                <a:extLst>
                  <a:ext uri="{FF2B5EF4-FFF2-40B4-BE49-F238E27FC236}">
                    <a16:creationId xmlns:a16="http://schemas.microsoft.com/office/drawing/2014/main" id="{604FA386-6987-D3F3-040F-7544782A4395}"/>
                  </a:ext>
                </a:extLst>
              </p:cNvPr>
              <p:cNvSpPr/>
              <p:nvPr/>
            </p:nvSpPr>
            <p:spPr>
              <a:xfrm>
                <a:off x="8337460" y="5086859"/>
                <a:ext cx="502649" cy="521315"/>
              </a:xfrm>
              <a:custGeom>
                <a:avLst/>
                <a:gdLst>
                  <a:gd name="connsiteX0" fmla="*/ 500311 w 502649"/>
                  <a:gd name="connsiteY0" fmla="*/ 288121 h 521315"/>
                  <a:gd name="connsiteX1" fmla="*/ 484021 w 502649"/>
                  <a:gd name="connsiteY1" fmla="*/ 297895 h 521315"/>
                  <a:gd name="connsiteX2" fmla="*/ 297859 w 502649"/>
                  <a:gd name="connsiteY2" fmla="*/ 297895 h 521315"/>
                  <a:gd name="connsiteX3" fmla="*/ 279243 w 502649"/>
                  <a:gd name="connsiteY3" fmla="*/ 279276 h 521315"/>
                  <a:gd name="connsiteX4" fmla="*/ 297859 w 502649"/>
                  <a:gd name="connsiteY4" fmla="*/ 260658 h 521315"/>
                  <a:gd name="connsiteX5" fmla="*/ 316476 w 502649"/>
                  <a:gd name="connsiteY5" fmla="*/ 242039 h 521315"/>
                  <a:gd name="connsiteX6" fmla="*/ 297859 w 502649"/>
                  <a:gd name="connsiteY6" fmla="*/ 223421 h 521315"/>
                  <a:gd name="connsiteX7" fmla="*/ 37232 w 502649"/>
                  <a:gd name="connsiteY7" fmla="*/ 223421 h 521315"/>
                  <a:gd name="connsiteX8" fmla="*/ 37232 w 502649"/>
                  <a:gd name="connsiteY8" fmla="*/ 502697 h 521315"/>
                  <a:gd name="connsiteX9" fmla="*/ 18616 w 502649"/>
                  <a:gd name="connsiteY9" fmla="*/ 521316 h 521315"/>
                  <a:gd name="connsiteX10" fmla="*/ 0 w 502649"/>
                  <a:gd name="connsiteY10" fmla="*/ 502697 h 521315"/>
                  <a:gd name="connsiteX11" fmla="*/ 0 w 502649"/>
                  <a:gd name="connsiteY11" fmla="*/ 18618 h 521315"/>
                  <a:gd name="connsiteX12" fmla="*/ 18616 w 502649"/>
                  <a:gd name="connsiteY12" fmla="*/ 0 h 521315"/>
                  <a:gd name="connsiteX13" fmla="*/ 37232 w 502649"/>
                  <a:gd name="connsiteY13" fmla="*/ 18618 h 521315"/>
                  <a:gd name="connsiteX14" fmla="*/ 37232 w 502649"/>
                  <a:gd name="connsiteY14" fmla="*/ 186184 h 521315"/>
                  <a:gd name="connsiteX15" fmla="*/ 297859 w 502649"/>
                  <a:gd name="connsiteY15" fmla="*/ 186184 h 521315"/>
                  <a:gd name="connsiteX16" fmla="*/ 316476 w 502649"/>
                  <a:gd name="connsiteY16" fmla="*/ 189442 h 521315"/>
                  <a:gd name="connsiteX17" fmla="*/ 316476 w 502649"/>
                  <a:gd name="connsiteY17" fmla="*/ 55855 h 521315"/>
                  <a:gd name="connsiteX18" fmla="*/ 297859 w 502649"/>
                  <a:gd name="connsiteY18" fmla="*/ 37237 h 521315"/>
                  <a:gd name="connsiteX19" fmla="*/ 93081 w 502649"/>
                  <a:gd name="connsiteY19" fmla="*/ 37237 h 521315"/>
                  <a:gd name="connsiteX20" fmla="*/ 74465 w 502649"/>
                  <a:gd name="connsiteY20" fmla="*/ 18618 h 521315"/>
                  <a:gd name="connsiteX21" fmla="*/ 93081 w 502649"/>
                  <a:gd name="connsiteY21" fmla="*/ 0 h 521315"/>
                  <a:gd name="connsiteX22" fmla="*/ 297859 w 502649"/>
                  <a:gd name="connsiteY22" fmla="*/ 0 h 521315"/>
                  <a:gd name="connsiteX23" fmla="*/ 353708 w 502649"/>
                  <a:gd name="connsiteY23" fmla="*/ 55855 h 521315"/>
                  <a:gd name="connsiteX24" fmla="*/ 353708 w 502649"/>
                  <a:gd name="connsiteY24" fmla="*/ 242039 h 521315"/>
                  <a:gd name="connsiteX25" fmla="*/ 350451 w 502649"/>
                  <a:gd name="connsiteY25" fmla="*/ 260658 h 521315"/>
                  <a:gd name="connsiteX26" fmla="*/ 449116 w 502649"/>
                  <a:gd name="connsiteY26" fmla="*/ 260658 h 521315"/>
                  <a:gd name="connsiteX27" fmla="*/ 393733 w 502649"/>
                  <a:gd name="connsiteY27" fmla="*/ 177806 h 521315"/>
                  <a:gd name="connsiteX28" fmla="*/ 393733 w 502649"/>
                  <a:gd name="connsiteY28" fmla="*/ 157326 h 521315"/>
                  <a:gd name="connsiteX29" fmla="*/ 449116 w 502649"/>
                  <a:gd name="connsiteY29" fmla="*/ 74474 h 521315"/>
                  <a:gd name="connsiteX30" fmla="*/ 409557 w 502649"/>
                  <a:gd name="connsiteY30" fmla="*/ 74474 h 521315"/>
                  <a:gd name="connsiteX31" fmla="*/ 390940 w 502649"/>
                  <a:gd name="connsiteY31" fmla="*/ 55855 h 521315"/>
                  <a:gd name="connsiteX32" fmla="*/ 409557 w 502649"/>
                  <a:gd name="connsiteY32" fmla="*/ 37237 h 521315"/>
                  <a:gd name="connsiteX33" fmla="*/ 484021 w 502649"/>
                  <a:gd name="connsiteY33" fmla="*/ 37237 h 521315"/>
                  <a:gd name="connsiteX34" fmla="*/ 500311 w 502649"/>
                  <a:gd name="connsiteY34" fmla="*/ 47012 h 521315"/>
                  <a:gd name="connsiteX35" fmla="*/ 499381 w 502649"/>
                  <a:gd name="connsiteY35" fmla="*/ 66095 h 521315"/>
                  <a:gd name="connsiteX36" fmla="*/ 431897 w 502649"/>
                  <a:gd name="connsiteY36" fmla="*/ 167566 h 521315"/>
                  <a:gd name="connsiteX37" fmla="*/ 499381 w 502649"/>
                  <a:gd name="connsiteY37" fmla="*/ 269036 h 521315"/>
                  <a:gd name="connsiteX38" fmla="*/ 500311 w 502649"/>
                  <a:gd name="connsiteY38" fmla="*/ 288121 h 521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02649" h="521315">
                    <a:moveTo>
                      <a:pt x="500311" y="288121"/>
                    </a:moveTo>
                    <a:cubicBezTo>
                      <a:pt x="497054" y="294171"/>
                      <a:pt x="490537" y="297895"/>
                      <a:pt x="484021" y="297895"/>
                    </a:cubicBezTo>
                    <a:lnTo>
                      <a:pt x="297859" y="297895"/>
                    </a:lnTo>
                    <a:cubicBezTo>
                      <a:pt x="287622" y="297895"/>
                      <a:pt x="279243" y="289516"/>
                      <a:pt x="279243" y="279276"/>
                    </a:cubicBezTo>
                    <a:cubicBezTo>
                      <a:pt x="279243" y="269036"/>
                      <a:pt x="287622" y="260658"/>
                      <a:pt x="297859" y="260658"/>
                    </a:cubicBezTo>
                    <a:cubicBezTo>
                      <a:pt x="308099" y="260658"/>
                      <a:pt x="316476" y="252279"/>
                      <a:pt x="316476" y="242039"/>
                    </a:cubicBezTo>
                    <a:cubicBezTo>
                      <a:pt x="316476" y="231799"/>
                      <a:pt x="308099" y="223421"/>
                      <a:pt x="297859" y="223421"/>
                    </a:cubicBezTo>
                    <a:lnTo>
                      <a:pt x="37232" y="223421"/>
                    </a:lnTo>
                    <a:lnTo>
                      <a:pt x="37232" y="502697"/>
                    </a:lnTo>
                    <a:cubicBezTo>
                      <a:pt x="37232" y="512937"/>
                      <a:pt x="28856" y="521316"/>
                      <a:pt x="18616" y="521316"/>
                    </a:cubicBezTo>
                    <a:cubicBezTo>
                      <a:pt x="8379" y="521316"/>
                      <a:pt x="0" y="512937"/>
                      <a:pt x="0" y="502697"/>
                    </a:cubicBezTo>
                    <a:lnTo>
                      <a:pt x="0" y="18618"/>
                    </a:lnTo>
                    <a:cubicBezTo>
                      <a:pt x="0" y="8379"/>
                      <a:pt x="8379" y="0"/>
                      <a:pt x="18616" y="0"/>
                    </a:cubicBezTo>
                    <a:cubicBezTo>
                      <a:pt x="28856" y="0"/>
                      <a:pt x="37232" y="8379"/>
                      <a:pt x="37232" y="18618"/>
                    </a:cubicBezTo>
                    <a:lnTo>
                      <a:pt x="37232" y="186184"/>
                    </a:lnTo>
                    <a:lnTo>
                      <a:pt x="297859" y="186184"/>
                    </a:lnTo>
                    <a:cubicBezTo>
                      <a:pt x="304375" y="186184"/>
                      <a:pt x="310426" y="187581"/>
                      <a:pt x="316476" y="189442"/>
                    </a:cubicBezTo>
                    <a:lnTo>
                      <a:pt x="316476" y="55855"/>
                    </a:lnTo>
                    <a:cubicBezTo>
                      <a:pt x="316476" y="45615"/>
                      <a:pt x="308099" y="37237"/>
                      <a:pt x="297859" y="37237"/>
                    </a:cubicBezTo>
                    <a:lnTo>
                      <a:pt x="93081" y="37237"/>
                    </a:lnTo>
                    <a:cubicBezTo>
                      <a:pt x="82843" y="37237"/>
                      <a:pt x="74465" y="28858"/>
                      <a:pt x="74465" y="18618"/>
                    </a:cubicBezTo>
                    <a:cubicBezTo>
                      <a:pt x="74465" y="8379"/>
                      <a:pt x="82843" y="0"/>
                      <a:pt x="93081" y="0"/>
                    </a:cubicBezTo>
                    <a:lnTo>
                      <a:pt x="297859" y="0"/>
                    </a:lnTo>
                    <a:cubicBezTo>
                      <a:pt x="328577" y="0"/>
                      <a:pt x="353708" y="25136"/>
                      <a:pt x="353708" y="55855"/>
                    </a:cubicBezTo>
                    <a:lnTo>
                      <a:pt x="353708" y="242039"/>
                    </a:lnTo>
                    <a:cubicBezTo>
                      <a:pt x="353708" y="248556"/>
                      <a:pt x="352779" y="254607"/>
                      <a:pt x="350451" y="260658"/>
                    </a:cubicBezTo>
                    <a:lnTo>
                      <a:pt x="449116" y="260658"/>
                    </a:lnTo>
                    <a:lnTo>
                      <a:pt x="393733" y="177806"/>
                    </a:lnTo>
                    <a:cubicBezTo>
                      <a:pt x="389545" y="171756"/>
                      <a:pt x="389545" y="163377"/>
                      <a:pt x="393733" y="157326"/>
                    </a:cubicBezTo>
                    <a:lnTo>
                      <a:pt x="449116" y="74474"/>
                    </a:lnTo>
                    <a:lnTo>
                      <a:pt x="409557" y="74474"/>
                    </a:lnTo>
                    <a:cubicBezTo>
                      <a:pt x="399319" y="74474"/>
                      <a:pt x="390940" y="66095"/>
                      <a:pt x="390940" y="55855"/>
                    </a:cubicBezTo>
                    <a:cubicBezTo>
                      <a:pt x="390940" y="45615"/>
                      <a:pt x="399319" y="37237"/>
                      <a:pt x="409557" y="37237"/>
                    </a:cubicBezTo>
                    <a:lnTo>
                      <a:pt x="484021" y="37237"/>
                    </a:lnTo>
                    <a:cubicBezTo>
                      <a:pt x="491002" y="37237"/>
                      <a:pt x="497054" y="40961"/>
                      <a:pt x="500311" y="47012"/>
                    </a:cubicBezTo>
                    <a:cubicBezTo>
                      <a:pt x="503569" y="53063"/>
                      <a:pt x="503103" y="60510"/>
                      <a:pt x="499381" y="66095"/>
                    </a:cubicBezTo>
                    <a:lnTo>
                      <a:pt x="431897" y="167566"/>
                    </a:lnTo>
                    <a:lnTo>
                      <a:pt x="499381" y="269036"/>
                    </a:lnTo>
                    <a:cubicBezTo>
                      <a:pt x="503569" y="275088"/>
                      <a:pt x="503569" y="282069"/>
                      <a:pt x="500311" y="288121"/>
                    </a:cubicBezTo>
                    <a:close/>
                  </a:path>
                </a:pathLst>
              </a:custGeom>
              <a:solidFill>
                <a:srgbClr val="000000"/>
              </a:solidFill>
              <a:ln w="4653" cap="flat">
                <a:noFill/>
                <a:prstDash val="solid"/>
                <a:miter/>
              </a:ln>
            </p:spPr>
            <p:txBody>
              <a:bodyPr rtlCol="0" anchor="ctr"/>
              <a:lstStyle/>
              <a:p>
                <a:pPr algn="l" rtl="0"/>
                <a:endParaRPr lang="en-US"/>
              </a:p>
            </p:txBody>
          </p:sp>
          <p:sp>
            <p:nvSpPr>
              <p:cNvPr id="12" name="Freeform 364">
                <a:extLst>
                  <a:ext uri="{FF2B5EF4-FFF2-40B4-BE49-F238E27FC236}">
                    <a16:creationId xmlns:a16="http://schemas.microsoft.com/office/drawing/2014/main" id="{70BE12AB-09E9-411C-7794-68DB2C38D1C6}"/>
                  </a:ext>
                </a:extLst>
              </p:cNvPr>
              <p:cNvSpPr/>
              <p:nvPr/>
            </p:nvSpPr>
            <p:spPr>
              <a:xfrm>
                <a:off x="7853439" y="5496464"/>
                <a:ext cx="409556" cy="670262"/>
              </a:xfrm>
              <a:custGeom>
                <a:avLst/>
                <a:gdLst>
                  <a:gd name="connsiteX0" fmla="*/ 0 w 409556"/>
                  <a:gd name="connsiteY0" fmla="*/ 333735 h 670262"/>
                  <a:gd name="connsiteX1" fmla="*/ 0 w 409556"/>
                  <a:gd name="connsiteY1" fmla="*/ 651644 h 670262"/>
                  <a:gd name="connsiteX2" fmla="*/ 18616 w 409556"/>
                  <a:gd name="connsiteY2" fmla="*/ 670263 h 670262"/>
                  <a:gd name="connsiteX3" fmla="*/ 37232 w 409556"/>
                  <a:gd name="connsiteY3" fmla="*/ 651644 h 670262"/>
                  <a:gd name="connsiteX4" fmla="*/ 37232 w 409556"/>
                  <a:gd name="connsiteY4" fmla="*/ 333735 h 670262"/>
                  <a:gd name="connsiteX5" fmla="*/ 112163 w 409556"/>
                  <a:gd name="connsiteY5" fmla="*/ 242505 h 670262"/>
                  <a:gd name="connsiteX6" fmla="*/ 186162 w 409556"/>
                  <a:gd name="connsiteY6" fmla="*/ 227611 h 670262"/>
                  <a:gd name="connsiteX7" fmla="*/ 186162 w 409556"/>
                  <a:gd name="connsiteY7" fmla="*/ 242039 h 670262"/>
                  <a:gd name="connsiteX8" fmla="*/ 204778 w 409556"/>
                  <a:gd name="connsiteY8" fmla="*/ 260658 h 670262"/>
                  <a:gd name="connsiteX9" fmla="*/ 223394 w 409556"/>
                  <a:gd name="connsiteY9" fmla="*/ 242039 h 670262"/>
                  <a:gd name="connsiteX10" fmla="*/ 223394 w 409556"/>
                  <a:gd name="connsiteY10" fmla="*/ 227611 h 670262"/>
                  <a:gd name="connsiteX11" fmla="*/ 297393 w 409556"/>
                  <a:gd name="connsiteY11" fmla="*/ 242505 h 670262"/>
                  <a:gd name="connsiteX12" fmla="*/ 372324 w 409556"/>
                  <a:gd name="connsiteY12" fmla="*/ 333735 h 670262"/>
                  <a:gd name="connsiteX13" fmla="*/ 390940 w 409556"/>
                  <a:gd name="connsiteY13" fmla="*/ 352353 h 670262"/>
                  <a:gd name="connsiteX14" fmla="*/ 409557 w 409556"/>
                  <a:gd name="connsiteY14" fmla="*/ 333735 h 670262"/>
                  <a:gd name="connsiteX15" fmla="*/ 304840 w 409556"/>
                  <a:gd name="connsiteY15" fmla="*/ 205733 h 670262"/>
                  <a:gd name="connsiteX16" fmla="*/ 268074 w 409556"/>
                  <a:gd name="connsiteY16" fmla="*/ 198287 h 670262"/>
                  <a:gd name="connsiteX17" fmla="*/ 297859 w 409556"/>
                  <a:gd name="connsiteY17" fmla="*/ 130329 h 670262"/>
                  <a:gd name="connsiteX18" fmla="*/ 297859 w 409556"/>
                  <a:gd name="connsiteY18" fmla="*/ 93092 h 670262"/>
                  <a:gd name="connsiteX19" fmla="*/ 204778 w 409556"/>
                  <a:gd name="connsiteY19" fmla="*/ 0 h 670262"/>
                  <a:gd name="connsiteX20" fmla="*/ 111697 w 409556"/>
                  <a:gd name="connsiteY20" fmla="*/ 93092 h 670262"/>
                  <a:gd name="connsiteX21" fmla="*/ 111697 w 409556"/>
                  <a:gd name="connsiteY21" fmla="*/ 130329 h 670262"/>
                  <a:gd name="connsiteX22" fmla="*/ 141483 w 409556"/>
                  <a:gd name="connsiteY22" fmla="*/ 198287 h 670262"/>
                  <a:gd name="connsiteX23" fmla="*/ 104716 w 409556"/>
                  <a:gd name="connsiteY23" fmla="*/ 205733 h 670262"/>
                  <a:gd name="connsiteX24" fmla="*/ 0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0" y="333735"/>
                    </a:moveTo>
                    <a:lnTo>
                      <a:pt x="0" y="651644"/>
                    </a:lnTo>
                    <a:cubicBezTo>
                      <a:pt x="0" y="661884"/>
                      <a:pt x="8379" y="670263"/>
                      <a:pt x="18616" y="670263"/>
                    </a:cubicBezTo>
                    <a:cubicBezTo>
                      <a:pt x="28856" y="670263"/>
                      <a:pt x="37232" y="661884"/>
                      <a:pt x="37232" y="651644"/>
                    </a:cubicBezTo>
                    <a:lnTo>
                      <a:pt x="37232" y="333735"/>
                    </a:ln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cubicBezTo>
                      <a:pt x="372324" y="343976"/>
                      <a:pt x="380703" y="352353"/>
                      <a:pt x="390940" y="352353"/>
                    </a:cubicBezTo>
                    <a:cubicBezTo>
                      <a:pt x="401180" y="352353"/>
                      <a:pt x="409557" y="343976"/>
                      <a:pt x="409557" y="333735"/>
                    </a:cubicBez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8302"/>
                      <a:pt x="0" y="271830"/>
                      <a:pt x="0"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pPr algn="l" rtl="0"/>
                <a:endParaRPr lang="en-US"/>
              </a:p>
            </p:txBody>
          </p:sp>
          <p:sp>
            <p:nvSpPr>
              <p:cNvPr id="13" name="Freeform 365">
                <a:extLst>
                  <a:ext uri="{FF2B5EF4-FFF2-40B4-BE49-F238E27FC236}">
                    <a16:creationId xmlns:a16="http://schemas.microsoft.com/office/drawing/2014/main" id="{D884C0C7-FA12-5A1D-D885-D4A0F3C94B8F}"/>
                  </a:ext>
                </a:extLst>
              </p:cNvPr>
              <p:cNvSpPr/>
              <p:nvPr/>
            </p:nvSpPr>
            <p:spPr>
              <a:xfrm>
                <a:off x="7927904"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4" name="Freeform 366">
                <a:extLst>
                  <a:ext uri="{FF2B5EF4-FFF2-40B4-BE49-F238E27FC236}">
                    <a16:creationId xmlns:a16="http://schemas.microsoft.com/office/drawing/2014/main" id="{EB8F98AC-9120-8E48-196F-F6D90FFD4AF4}"/>
                  </a:ext>
                </a:extLst>
              </p:cNvPr>
              <p:cNvSpPr/>
              <p:nvPr/>
            </p:nvSpPr>
            <p:spPr>
              <a:xfrm>
                <a:off x="8039601"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5" name="Freeform 367">
                <a:extLst>
                  <a:ext uri="{FF2B5EF4-FFF2-40B4-BE49-F238E27FC236}">
                    <a16:creationId xmlns:a16="http://schemas.microsoft.com/office/drawing/2014/main" id="{AA4A5561-7F0C-1DB8-18B3-5C416FC606C4}"/>
                  </a:ext>
                </a:extLst>
              </p:cNvPr>
              <p:cNvSpPr/>
              <p:nvPr/>
            </p:nvSpPr>
            <p:spPr>
              <a:xfrm>
                <a:off x="8635320" y="5496464"/>
                <a:ext cx="409556" cy="670262"/>
              </a:xfrm>
              <a:custGeom>
                <a:avLst/>
                <a:gdLst>
                  <a:gd name="connsiteX0" fmla="*/ 37232 w 409556"/>
                  <a:gd name="connsiteY0" fmla="*/ 333735 h 670262"/>
                  <a:gd name="connsiteX1" fmla="*/ 112163 w 409556"/>
                  <a:gd name="connsiteY1" fmla="*/ 242505 h 670262"/>
                  <a:gd name="connsiteX2" fmla="*/ 186162 w 409556"/>
                  <a:gd name="connsiteY2" fmla="*/ 227611 h 670262"/>
                  <a:gd name="connsiteX3" fmla="*/ 186162 w 409556"/>
                  <a:gd name="connsiteY3" fmla="*/ 242039 h 670262"/>
                  <a:gd name="connsiteX4" fmla="*/ 204778 w 409556"/>
                  <a:gd name="connsiteY4" fmla="*/ 260658 h 670262"/>
                  <a:gd name="connsiteX5" fmla="*/ 223394 w 409556"/>
                  <a:gd name="connsiteY5" fmla="*/ 242039 h 670262"/>
                  <a:gd name="connsiteX6" fmla="*/ 223394 w 409556"/>
                  <a:gd name="connsiteY6" fmla="*/ 227611 h 670262"/>
                  <a:gd name="connsiteX7" fmla="*/ 297393 w 409556"/>
                  <a:gd name="connsiteY7" fmla="*/ 242505 h 670262"/>
                  <a:gd name="connsiteX8" fmla="*/ 372324 w 409556"/>
                  <a:gd name="connsiteY8" fmla="*/ 333735 h 670262"/>
                  <a:gd name="connsiteX9" fmla="*/ 372324 w 409556"/>
                  <a:gd name="connsiteY9" fmla="*/ 651644 h 670262"/>
                  <a:gd name="connsiteX10" fmla="*/ 390940 w 409556"/>
                  <a:gd name="connsiteY10" fmla="*/ 670263 h 670262"/>
                  <a:gd name="connsiteX11" fmla="*/ 409557 w 409556"/>
                  <a:gd name="connsiteY11" fmla="*/ 651644 h 670262"/>
                  <a:gd name="connsiteX12" fmla="*/ 409557 w 409556"/>
                  <a:gd name="connsiteY12" fmla="*/ 333735 h 670262"/>
                  <a:gd name="connsiteX13" fmla="*/ 304840 w 409556"/>
                  <a:gd name="connsiteY13" fmla="*/ 205733 h 670262"/>
                  <a:gd name="connsiteX14" fmla="*/ 268074 w 409556"/>
                  <a:gd name="connsiteY14" fmla="*/ 198287 h 670262"/>
                  <a:gd name="connsiteX15" fmla="*/ 297859 w 409556"/>
                  <a:gd name="connsiteY15" fmla="*/ 130329 h 670262"/>
                  <a:gd name="connsiteX16" fmla="*/ 297859 w 409556"/>
                  <a:gd name="connsiteY16" fmla="*/ 93092 h 670262"/>
                  <a:gd name="connsiteX17" fmla="*/ 204778 w 409556"/>
                  <a:gd name="connsiteY17" fmla="*/ 0 h 670262"/>
                  <a:gd name="connsiteX18" fmla="*/ 111697 w 409556"/>
                  <a:gd name="connsiteY18" fmla="*/ 93092 h 670262"/>
                  <a:gd name="connsiteX19" fmla="*/ 111697 w 409556"/>
                  <a:gd name="connsiteY19" fmla="*/ 130329 h 670262"/>
                  <a:gd name="connsiteX20" fmla="*/ 141483 w 409556"/>
                  <a:gd name="connsiteY20" fmla="*/ 198287 h 670262"/>
                  <a:gd name="connsiteX21" fmla="*/ 104716 w 409556"/>
                  <a:gd name="connsiteY21" fmla="*/ 205733 h 670262"/>
                  <a:gd name="connsiteX22" fmla="*/ 0 w 409556"/>
                  <a:gd name="connsiteY22" fmla="*/ 333735 h 670262"/>
                  <a:gd name="connsiteX23" fmla="*/ 18616 w 409556"/>
                  <a:gd name="connsiteY23" fmla="*/ 352353 h 670262"/>
                  <a:gd name="connsiteX24" fmla="*/ 37232 w 409556"/>
                  <a:gd name="connsiteY24" fmla="*/ 333735 h 670262"/>
                  <a:gd name="connsiteX25" fmla="*/ 148930 w 409556"/>
                  <a:gd name="connsiteY25" fmla="*/ 93092 h 670262"/>
                  <a:gd name="connsiteX26" fmla="*/ 204778 w 409556"/>
                  <a:gd name="connsiteY26" fmla="*/ 37237 h 670262"/>
                  <a:gd name="connsiteX27" fmla="*/ 260627 w 409556"/>
                  <a:gd name="connsiteY27" fmla="*/ 93092 h 670262"/>
                  <a:gd name="connsiteX28" fmla="*/ 260627 w 409556"/>
                  <a:gd name="connsiteY28" fmla="*/ 130329 h 670262"/>
                  <a:gd name="connsiteX29" fmla="*/ 204778 w 409556"/>
                  <a:gd name="connsiteY29" fmla="*/ 186184 h 670262"/>
                  <a:gd name="connsiteX30" fmla="*/ 204778 w 409556"/>
                  <a:gd name="connsiteY30" fmla="*/ 186184 h 670262"/>
                  <a:gd name="connsiteX31" fmla="*/ 148930 w 409556"/>
                  <a:gd name="connsiteY31" fmla="*/ 130329 h 670262"/>
                  <a:gd name="connsiteX32" fmla="*/ 148930 w 409556"/>
                  <a:gd name="connsiteY32" fmla="*/ 93092 h 67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670262">
                    <a:moveTo>
                      <a:pt x="37232" y="333735"/>
                    </a:moveTo>
                    <a:cubicBezTo>
                      <a:pt x="37232" y="289516"/>
                      <a:pt x="68881" y="251349"/>
                      <a:pt x="112163" y="242505"/>
                    </a:cubicBezTo>
                    <a:lnTo>
                      <a:pt x="186162" y="227611"/>
                    </a:lnTo>
                    <a:lnTo>
                      <a:pt x="186162" y="242039"/>
                    </a:lnTo>
                    <a:cubicBezTo>
                      <a:pt x="186162" y="252279"/>
                      <a:pt x="194541" y="260658"/>
                      <a:pt x="204778" y="260658"/>
                    </a:cubicBezTo>
                    <a:cubicBezTo>
                      <a:pt x="215018" y="260658"/>
                      <a:pt x="223394" y="252279"/>
                      <a:pt x="223394" y="242039"/>
                    </a:cubicBezTo>
                    <a:lnTo>
                      <a:pt x="223394" y="227611"/>
                    </a:lnTo>
                    <a:lnTo>
                      <a:pt x="297393" y="242505"/>
                    </a:lnTo>
                    <a:cubicBezTo>
                      <a:pt x="340678" y="251349"/>
                      <a:pt x="372324" y="289516"/>
                      <a:pt x="372324" y="333735"/>
                    </a:cubicBezTo>
                    <a:lnTo>
                      <a:pt x="372324" y="651644"/>
                    </a:lnTo>
                    <a:cubicBezTo>
                      <a:pt x="372324" y="661884"/>
                      <a:pt x="380703" y="670263"/>
                      <a:pt x="390940" y="670263"/>
                    </a:cubicBezTo>
                    <a:cubicBezTo>
                      <a:pt x="401180" y="670263"/>
                      <a:pt x="409557" y="661884"/>
                      <a:pt x="409557" y="651644"/>
                    </a:cubicBezTo>
                    <a:lnTo>
                      <a:pt x="409557" y="333735"/>
                    </a:lnTo>
                    <a:cubicBezTo>
                      <a:pt x="409557" y="271830"/>
                      <a:pt x="365343" y="218302"/>
                      <a:pt x="304840" y="205733"/>
                    </a:cubicBezTo>
                    <a:lnTo>
                      <a:pt x="268074" y="198287"/>
                    </a:lnTo>
                    <a:cubicBezTo>
                      <a:pt x="286224" y="181065"/>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30"/>
                      <a:pt x="0" y="333735"/>
                    </a:cubicBezTo>
                    <a:cubicBezTo>
                      <a:pt x="0" y="343976"/>
                      <a:pt x="8379" y="352353"/>
                      <a:pt x="18616" y="352353"/>
                    </a:cubicBezTo>
                    <a:cubicBezTo>
                      <a:pt x="28856" y="352353"/>
                      <a:pt x="37232" y="343976"/>
                      <a:pt x="37232" y="333735"/>
                    </a:cubicBezTo>
                    <a:close/>
                    <a:moveTo>
                      <a:pt x="148930" y="93092"/>
                    </a:moveTo>
                    <a:cubicBezTo>
                      <a:pt x="148930" y="62372"/>
                      <a:pt x="174061" y="37237"/>
                      <a:pt x="204778" y="37237"/>
                    </a:cubicBezTo>
                    <a:cubicBezTo>
                      <a:pt x="235495" y="37237"/>
                      <a:pt x="260627" y="62372"/>
                      <a:pt x="260627" y="93092"/>
                    </a:cubicBezTo>
                    <a:lnTo>
                      <a:pt x="260627" y="130329"/>
                    </a:lnTo>
                    <a:cubicBezTo>
                      <a:pt x="260627" y="161050"/>
                      <a:pt x="235495" y="186184"/>
                      <a:pt x="204778" y="186184"/>
                    </a:cubicBezTo>
                    <a:cubicBezTo>
                      <a:pt x="204778" y="186184"/>
                      <a:pt x="204778" y="186184"/>
                      <a:pt x="204778" y="186184"/>
                    </a:cubicBezTo>
                    <a:cubicBezTo>
                      <a:pt x="174061" y="186184"/>
                      <a:pt x="148930" y="161050"/>
                      <a:pt x="148930" y="130329"/>
                    </a:cubicBezTo>
                    <a:lnTo>
                      <a:pt x="148930" y="93092"/>
                    </a:lnTo>
                    <a:close/>
                  </a:path>
                </a:pathLst>
              </a:custGeom>
              <a:solidFill>
                <a:srgbClr val="000000"/>
              </a:solidFill>
              <a:ln w="4653" cap="flat">
                <a:noFill/>
                <a:prstDash val="solid"/>
                <a:miter/>
              </a:ln>
            </p:spPr>
            <p:txBody>
              <a:bodyPr rtlCol="0" anchor="ctr"/>
              <a:lstStyle/>
              <a:p>
                <a:pPr algn="l" rtl="0"/>
                <a:endParaRPr lang="en-US"/>
              </a:p>
            </p:txBody>
          </p:sp>
          <p:sp>
            <p:nvSpPr>
              <p:cNvPr id="16" name="Freeform 368">
                <a:extLst>
                  <a:ext uri="{FF2B5EF4-FFF2-40B4-BE49-F238E27FC236}">
                    <a16:creationId xmlns:a16="http://schemas.microsoft.com/office/drawing/2014/main" id="{F41E0A40-4067-6DDA-E823-7CF3459F6F40}"/>
                  </a:ext>
                </a:extLst>
              </p:cNvPr>
              <p:cNvSpPr/>
              <p:nvPr/>
            </p:nvSpPr>
            <p:spPr>
              <a:xfrm>
                <a:off x="8933179" y="5812977"/>
                <a:ext cx="37232" cy="465460"/>
              </a:xfrm>
              <a:custGeom>
                <a:avLst/>
                <a:gdLst>
                  <a:gd name="connsiteX0" fmla="*/ 18616 w 37232"/>
                  <a:gd name="connsiteY0" fmla="*/ 0 h 465460"/>
                  <a:gd name="connsiteX1" fmla="*/ 37232 w 37232"/>
                  <a:gd name="connsiteY1" fmla="*/ 18618 h 465460"/>
                  <a:gd name="connsiteX2" fmla="*/ 37232 w 37232"/>
                  <a:gd name="connsiteY2" fmla="*/ 446842 h 465460"/>
                  <a:gd name="connsiteX3" fmla="*/ 18616 w 37232"/>
                  <a:gd name="connsiteY3" fmla="*/ 465460 h 465460"/>
                  <a:gd name="connsiteX4" fmla="*/ 0 w 37232"/>
                  <a:gd name="connsiteY4" fmla="*/ 446842 h 465460"/>
                  <a:gd name="connsiteX5" fmla="*/ 0 w 37232"/>
                  <a:gd name="connsiteY5" fmla="*/ 18618 h 465460"/>
                  <a:gd name="connsiteX6" fmla="*/ 18616 w 37232"/>
                  <a:gd name="connsiteY6" fmla="*/ 0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465460">
                    <a:moveTo>
                      <a:pt x="18616" y="0"/>
                    </a:moveTo>
                    <a:cubicBezTo>
                      <a:pt x="28856" y="0"/>
                      <a:pt x="37232" y="8379"/>
                      <a:pt x="37232" y="18618"/>
                    </a:cubicBezTo>
                    <a:lnTo>
                      <a:pt x="37232" y="446842"/>
                    </a:lnTo>
                    <a:cubicBezTo>
                      <a:pt x="37232" y="457082"/>
                      <a:pt x="28856" y="465460"/>
                      <a:pt x="18616" y="465460"/>
                    </a:cubicBezTo>
                    <a:cubicBezTo>
                      <a:pt x="8379" y="465460"/>
                      <a:pt x="0" y="457082"/>
                      <a:pt x="0" y="446842"/>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7" name="Freeform 369">
                <a:extLst>
                  <a:ext uri="{FF2B5EF4-FFF2-40B4-BE49-F238E27FC236}">
                    <a16:creationId xmlns:a16="http://schemas.microsoft.com/office/drawing/2014/main" id="{96AB07EF-492A-2FA9-B577-B711B9CF7A0C}"/>
                  </a:ext>
                </a:extLst>
              </p:cNvPr>
              <p:cNvSpPr/>
              <p:nvPr/>
            </p:nvSpPr>
            <p:spPr>
              <a:xfrm>
                <a:off x="8821482" y="5794358"/>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6" y="0"/>
                      <a:pt x="37232" y="8379"/>
                      <a:pt x="37232" y="18618"/>
                    </a:cubicBezTo>
                    <a:lnTo>
                      <a:pt x="37232" y="204803"/>
                    </a:lnTo>
                    <a:cubicBezTo>
                      <a:pt x="37232" y="215042"/>
                      <a:pt x="28856" y="223421"/>
                      <a:pt x="18616" y="223421"/>
                    </a:cubicBezTo>
                    <a:cubicBezTo>
                      <a:pt x="8379" y="223421"/>
                      <a:pt x="0" y="215042"/>
                      <a:pt x="0" y="204803"/>
                    </a:cubicBezTo>
                    <a:lnTo>
                      <a:pt x="0" y="18618"/>
                    </a:lnTo>
                    <a:cubicBezTo>
                      <a:pt x="0" y="8379"/>
                      <a:pt x="8379" y="0"/>
                      <a:pt x="18616" y="0"/>
                    </a:cubicBezTo>
                    <a:close/>
                  </a:path>
                </a:pathLst>
              </a:custGeom>
              <a:solidFill>
                <a:srgbClr val="000000"/>
              </a:solidFill>
              <a:ln w="465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318330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1300C1-B853-896A-E4A2-8722129E9A9C}"/>
              </a:ext>
            </a:extLst>
          </p:cNvPr>
          <p:cNvSpPr>
            <a:spLocks noGrp="1"/>
          </p:cNvSpPr>
          <p:nvPr>
            <p:ph type="body" sz="quarter" idx="18"/>
          </p:nvPr>
        </p:nvSpPr>
        <p:spPr>
          <a:xfrm>
            <a:off x="908107" y="1558166"/>
            <a:ext cx="6364291" cy="3886689"/>
          </a:xfrm>
        </p:spPr>
        <p:txBody>
          <a:bodyPr/>
          <a:lstStyle/>
          <a:p>
            <a:pPr marL="0" indent="0" algn="l" rtl="0">
              <a:lnSpc>
                <a:spcPct val="107000"/>
              </a:lnSpc>
              <a:spcAft>
                <a:spcPts val="800"/>
              </a:spcAft>
            </a:pPr>
            <a:r>
              <a:rPr lang="en-GB" sz="2400" dirty="0">
                <a:ea typeface="Times New Roman" panose="02020603050405020304" pitchFamily="18" charset="0"/>
              </a:rPr>
              <a:t>Esta </a:t>
            </a:r>
            <a:r>
              <a:rPr lang="en-GB" sz="2400" dirty="0" err="1">
                <a:ea typeface="Times New Roman" panose="02020603050405020304" pitchFamily="18" charset="0"/>
              </a:rPr>
              <a:t>secção</a:t>
            </a:r>
            <a:r>
              <a:rPr lang="en-GB" sz="2400" dirty="0">
                <a:ea typeface="Times New Roman" panose="02020603050405020304" pitchFamily="18" charset="0"/>
              </a:rPr>
              <a:t> incluirá uma lista de todas as tarefas que </a:t>
            </a:r>
            <a:r>
              <a:rPr lang="en-GB" sz="2400" dirty="0" err="1">
                <a:ea typeface="Times New Roman" panose="02020603050405020304" pitchFamily="18" charset="0"/>
              </a:rPr>
              <a:t>têm</a:t>
            </a:r>
            <a:r>
              <a:rPr lang="en-GB" sz="2400" dirty="0">
                <a:ea typeface="Times New Roman" panose="02020603050405020304" pitchFamily="18" charset="0"/>
              </a:rPr>
              <a:t> de ser </a:t>
            </a:r>
            <a:r>
              <a:rPr lang="en-GB" sz="2400" dirty="0" err="1">
                <a:ea typeface="Times New Roman" panose="02020603050405020304" pitchFamily="18" charset="0"/>
              </a:rPr>
              <a:t>realizadas</a:t>
            </a:r>
            <a:r>
              <a:rPr lang="en-GB" sz="2400" dirty="0">
                <a:ea typeface="Times New Roman" panose="02020603050405020304" pitchFamily="18" charset="0"/>
              </a:rPr>
              <a:t> para que o </a:t>
            </a:r>
            <a:r>
              <a:rPr lang="en-GB" sz="2400" dirty="0" err="1">
                <a:ea typeface="Times New Roman" panose="02020603050405020304" pitchFamily="18" charset="0"/>
              </a:rPr>
              <a:t>modelo</a:t>
            </a:r>
            <a:r>
              <a:rPr lang="en-GB" sz="2400" dirty="0">
                <a:ea typeface="Times New Roman" panose="02020603050405020304" pitchFamily="18" charset="0"/>
              </a:rPr>
              <a:t> de </a:t>
            </a:r>
            <a:r>
              <a:rPr lang="en-GB" sz="2400" dirty="0" err="1">
                <a:ea typeface="Times New Roman" panose="02020603050405020304" pitchFamily="18" charset="0"/>
              </a:rPr>
              <a:t>negócio</a:t>
            </a:r>
            <a:r>
              <a:rPr lang="en-GB" sz="2400" dirty="0">
                <a:ea typeface="Times New Roman" panose="02020603050405020304" pitchFamily="18" charset="0"/>
              </a:rPr>
              <a:t> de </a:t>
            </a:r>
            <a:r>
              <a:rPr lang="en-GB" sz="2400" dirty="0" err="1">
                <a:ea typeface="Times New Roman" panose="02020603050405020304" pitchFamily="18" charset="0"/>
              </a:rPr>
              <a:t>alimentos</a:t>
            </a:r>
            <a:r>
              <a:rPr lang="en-GB" sz="2400" dirty="0">
                <a:ea typeface="Times New Roman" panose="02020603050405020304" pitchFamily="18" charset="0"/>
              </a:rPr>
              <a:t> </a:t>
            </a:r>
            <a:r>
              <a:rPr lang="en-GB" sz="2400" dirty="0" err="1">
                <a:ea typeface="Times New Roman" panose="02020603050405020304" pitchFamily="18" charset="0"/>
              </a:rPr>
              <a:t>éticos</a:t>
            </a:r>
            <a:r>
              <a:rPr lang="en-GB" sz="2400" dirty="0">
                <a:ea typeface="Times New Roman" panose="02020603050405020304" pitchFamily="18" charset="0"/>
              </a:rPr>
              <a:t> funcione.</a:t>
            </a:r>
          </a:p>
          <a:p>
            <a:pPr marL="360000" indent="-360000">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Que </a:t>
            </a:r>
            <a:r>
              <a:rPr lang="en-GB" sz="2400" dirty="0" err="1">
                <a:ea typeface="Times New Roman" panose="02020603050405020304" pitchFamily="18" charset="0"/>
              </a:rPr>
              <a:t>atividades</a:t>
            </a:r>
            <a:r>
              <a:rPr lang="en-GB" dirty="0">
                <a:ea typeface="Times New Roman" panose="02020603050405020304" pitchFamily="18" charset="0"/>
              </a:rPr>
              <a:t> </a:t>
            </a:r>
            <a:r>
              <a:rPr lang="en-GB" dirty="0" err="1">
                <a:ea typeface="Times New Roman" panose="02020603050405020304" pitchFamily="18" charset="0"/>
              </a:rPr>
              <a:t>são</a:t>
            </a:r>
            <a:r>
              <a:rPr lang="en-GB" dirty="0">
                <a:ea typeface="Times New Roman" panose="02020603050405020304" pitchFamily="18" charset="0"/>
              </a:rPr>
              <a:t> </a:t>
            </a:r>
            <a:r>
              <a:rPr lang="en-GB" dirty="0" err="1">
                <a:ea typeface="Times New Roman" panose="02020603050405020304" pitchFamily="18" charset="0"/>
              </a:rPr>
              <a:t>exigidas</a:t>
            </a:r>
            <a:r>
              <a:rPr lang="en-GB" dirty="0">
                <a:ea typeface="Times New Roman" panose="02020603050405020304" pitchFamily="18" charset="0"/>
              </a:rPr>
              <a:t> </a:t>
            </a:r>
            <a:r>
              <a:rPr lang="en-GB" sz="2400" dirty="0">
                <a:ea typeface="Times New Roman" panose="02020603050405020304" pitchFamily="18" charset="0"/>
              </a:rPr>
              <a:t>para </a:t>
            </a:r>
            <a:r>
              <a:rPr lang="en-GB" sz="2400" dirty="0" err="1">
                <a:ea typeface="Times New Roman" panose="02020603050405020304" pitchFamily="18" charset="0"/>
              </a:rPr>
              <a:t>apoiar</a:t>
            </a:r>
            <a:r>
              <a:rPr lang="en-GB" sz="2400" dirty="0">
                <a:ea typeface="Times New Roman" panose="02020603050405020304" pitchFamily="18" charset="0"/>
              </a:rPr>
              <a:t> a </a:t>
            </a:r>
            <a:r>
              <a:rPr lang="en-GB" sz="2400" dirty="0" err="1">
                <a:ea typeface="Times New Roman" panose="02020603050405020304" pitchFamily="18" charset="0"/>
              </a:rPr>
              <a:t>proposta</a:t>
            </a:r>
            <a:r>
              <a:rPr lang="en-GB" sz="2400" dirty="0">
                <a:ea typeface="Times New Roman" panose="02020603050405020304" pitchFamily="18" charset="0"/>
              </a:rPr>
              <a:t> de </a:t>
            </a:r>
            <a:r>
              <a:rPr lang="en-GB" sz="2400" dirty="0" err="1">
                <a:ea typeface="Times New Roman" panose="02020603050405020304" pitchFamily="18" charset="0"/>
              </a:rPr>
              <a:t>valor</a:t>
            </a:r>
            <a:r>
              <a:rPr lang="en-GB" sz="2400" dirty="0">
                <a:ea typeface="Times New Roman" panose="02020603050405020304" pitchFamily="18" charset="0"/>
              </a:rPr>
              <a:t> </a:t>
            </a:r>
            <a:r>
              <a:rPr lang="en-GB" sz="2400" dirty="0" err="1">
                <a:ea typeface="Times New Roman" panose="02020603050405020304" pitchFamily="18" charset="0"/>
              </a:rPr>
              <a:t>estabelecida</a:t>
            </a:r>
            <a:r>
              <a:rPr lang="en-GB" sz="2400" dirty="0">
                <a:ea typeface="Times New Roman" panose="02020603050405020304" pitchFamily="18" charset="0"/>
              </a:rPr>
              <a:t>?</a:t>
            </a:r>
          </a:p>
          <a:p>
            <a:pPr marL="360000" indent="-360000" algn="l" rtl="0">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Que atividades são necessárias para </a:t>
            </a:r>
            <a:r>
              <a:rPr lang="en-GB" sz="2400" dirty="0" err="1">
                <a:ea typeface="Times New Roman" panose="02020603050405020304" pitchFamily="18" charset="0"/>
              </a:rPr>
              <a:t>apoiar</a:t>
            </a:r>
            <a:r>
              <a:rPr lang="en-GB" sz="2400" dirty="0">
                <a:ea typeface="Times New Roman" panose="02020603050405020304" pitchFamily="18" charset="0"/>
              </a:rPr>
              <a:t> as </a:t>
            </a:r>
            <a:r>
              <a:rPr lang="en-GB" sz="2400" dirty="0" err="1">
                <a:ea typeface="Times New Roman" panose="02020603050405020304" pitchFamily="18" charset="0"/>
              </a:rPr>
              <a:t>relações</a:t>
            </a:r>
            <a:r>
              <a:rPr lang="en-GB" sz="2400" dirty="0">
                <a:ea typeface="Times New Roman" panose="02020603050405020304" pitchFamily="18" charset="0"/>
              </a:rPr>
              <a:t> com </a:t>
            </a:r>
            <a:r>
              <a:rPr lang="en-GB" sz="2400" dirty="0" err="1">
                <a:ea typeface="Times New Roman" panose="02020603050405020304" pitchFamily="18" charset="0"/>
              </a:rPr>
              <a:t>os</a:t>
            </a:r>
            <a:r>
              <a:rPr lang="en-GB" dirty="0">
                <a:ea typeface="Times New Roman" panose="02020603050405020304" pitchFamily="18" charset="0"/>
              </a:rPr>
              <a:t> </a:t>
            </a:r>
            <a:r>
              <a:rPr lang="en-GB" sz="2400" dirty="0" err="1">
                <a:ea typeface="Times New Roman" panose="02020603050405020304" pitchFamily="18" charset="0"/>
              </a:rPr>
              <a:t>clientes</a:t>
            </a:r>
            <a:r>
              <a:rPr lang="en-GB" sz="2400" dirty="0">
                <a:ea typeface="Times New Roman" panose="02020603050405020304" pitchFamily="18" charset="0"/>
              </a:rPr>
              <a:t>?</a:t>
            </a:r>
          </a:p>
          <a:p>
            <a:pPr marL="360000" indent="-360000" algn="l" rtl="0">
              <a:lnSpc>
                <a:spcPct val="100000"/>
              </a:lnSpc>
              <a:spcBef>
                <a:spcPts val="600"/>
              </a:spcBef>
              <a:spcAft>
                <a:spcPts val="800"/>
              </a:spcAft>
              <a:buFont typeface="Arial" panose="020B0604020202020204" pitchFamily="34" charset="0"/>
              <a:buChar char="•"/>
            </a:pPr>
            <a:r>
              <a:rPr lang="en-GB" sz="2400" dirty="0">
                <a:ea typeface="Times New Roman" panose="02020603050405020304" pitchFamily="18" charset="0"/>
              </a:rPr>
              <a:t>Que atividades são necessárias para </a:t>
            </a:r>
            <a:r>
              <a:rPr lang="en-GB" sz="2400" dirty="0" err="1">
                <a:ea typeface="Times New Roman" panose="02020603050405020304" pitchFamily="18" charset="0"/>
              </a:rPr>
              <a:t>apoiar</a:t>
            </a:r>
            <a:r>
              <a:rPr lang="en-GB" sz="2400" dirty="0">
                <a:ea typeface="Times New Roman" panose="02020603050405020304" pitchFamily="18" charset="0"/>
              </a:rPr>
              <a:t> as </a:t>
            </a:r>
            <a:r>
              <a:rPr lang="en-GB" sz="2400" dirty="0" err="1">
                <a:ea typeface="Times New Roman" panose="02020603050405020304" pitchFamily="18" charset="0"/>
              </a:rPr>
              <a:t>fontes</a:t>
            </a:r>
            <a:r>
              <a:rPr lang="en-GB" sz="2400" dirty="0">
                <a:ea typeface="Times New Roman" panose="02020603050405020304" pitchFamily="18" charset="0"/>
              </a:rPr>
              <a:t> de receita?</a:t>
            </a:r>
          </a:p>
          <a:p>
            <a:pPr algn="l" rtl="0"/>
            <a:endParaRPr lang="en-IE" dirty="0"/>
          </a:p>
        </p:txBody>
      </p:sp>
      <p:sp>
        <p:nvSpPr>
          <p:cNvPr id="3" name="Text Placeholder 2">
            <a:extLst>
              <a:ext uri="{FF2B5EF4-FFF2-40B4-BE49-F238E27FC236}">
                <a16:creationId xmlns:a16="http://schemas.microsoft.com/office/drawing/2014/main" id="{836B6259-3412-8338-9EBE-C13411D4DD51}"/>
              </a:ext>
            </a:extLst>
          </p:cNvPr>
          <p:cNvSpPr>
            <a:spLocks noGrp="1"/>
          </p:cNvSpPr>
          <p:nvPr>
            <p:ph type="body" sz="quarter" idx="16"/>
          </p:nvPr>
        </p:nvSpPr>
        <p:spPr>
          <a:xfrm>
            <a:off x="898358" y="747984"/>
            <a:ext cx="4990998" cy="992652"/>
          </a:xfrm>
        </p:spPr>
        <p:txBody>
          <a:bodyPr/>
          <a:lstStyle/>
          <a:p>
            <a:r>
              <a:rPr lang="en-IE" b="1" dirty="0"/>
              <a:t>2. </a:t>
            </a:r>
            <a:r>
              <a:rPr lang="en-IE" b="1" dirty="0" err="1"/>
              <a:t>Atividades-Chave</a:t>
            </a:r>
            <a:r>
              <a:rPr lang="en-IE" b="1" dirty="0"/>
              <a:t> </a:t>
            </a:r>
          </a:p>
        </p:txBody>
      </p:sp>
      <p:grpSp>
        <p:nvGrpSpPr>
          <p:cNvPr id="25" name="Graphic 2">
            <a:extLst>
              <a:ext uri="{FF2B5EF4-FFF2-40B4-BE49-F238E27FC236}">
                <a16:creationId xmlns:a16="http://schemas.microsoft.com/office/drawing/2014/main" id="{A07E0168-9B1B-855D-7077-FC739056E2A1}"/>
              </a:ext>
            </a:extLst>
          </p:cNvPr>
          <p:cNvGrpSpPr/>
          <p:nvPr/>
        </p:nvGrpSpPr>
        <p:grpSpPr>
          <a:xfrm>
            <a:off x="8513379" y="2364828"/>
            <a:ext cx="2780264" cy="2911365"/>
            <a:chOff x="1241893" y="2982978"/>
            <a:chExt cx="1042507" cy="1191578"/>
          </a:xfrm>
        </p:grpSpPr>
        <p:sp>
          <p:nvSpPr>
            <p:cNvPr id="26" name="Freeform 121">
              <a:extLst>
                <a:ext uri="{FF2B5EF4-FFF2-40B4-BE49-F238E27FC236}">
                  <a16:creationId xmlns:a16="http://schemas.microsoft.com/office/drawing/2014/main" id="{1DF5F690-18B5-AC5A-B916-B45CD6FE283C}"/>
                </a:ext>
              </a:extLst>
            </p:cNvPr>
            <p:cNvSpPr/>
            <p:nvPr/>
          </p:nvSpPr>
          <p:spPr>
            <a:xfrm>
              <a:off x="1977233" y="3755642"/>
              <a:ext cx="269935" cy="235988"/>
            </a:xfrm>
            <a:custGeom>
              <a:avLst/>
              <a:gdLst>
                <a:gd name="connsiteX0" fmla="*/ 0 w 269935"/>
                <a:gd name="connsiteY0" fmla="*/ 0 h 235988"/>
                <a:gd name="connsiteX1" fmla="*/ 269935 w 269935"/>
                <a:gd name="connsiteY1" fmla="*/ 0 h 235988"/>
                <a:gd name="connsiteX2" fmla="*/ 269935 w 269935"/>
                <a:gd name="connsiteY2" fmla="*/ 235988 h 235988"/>
                <a:gd name="connsiteX3" fmla="*/ 0 w 269935"/>
                <a:gd name="connsiteY3" fmla="*/ 235988 h 235988"/>
              </a:gdLst>
              <a:ahLst/>
              <a:cxnLst>
                <a:cxn ang="0">
                  <a:pos x="connsiteX0" y="connsiteY0"/>
                </a:cxn>
                <a:cxn ang="0">
                  <a:pos x="connsiteX1" y="connsiteY1"/>
                </a:cxn>
                <a:cxn ang="0">
                  <a:pos x="connsiteX2" y="connsiteY2"/>
                </a:cxn>
                <a:cxn ang="0">
                  <a:pos x="connsiteX3" y="connsiteY3"/>
                </a:cxn>
              </a:cxnLst>
              <a:rect l="l" t="t" r="r" b="b"/>
              <a:pathLst>
                <a:path w="269935" h="235988">
                  <a:moveTo>
                    <a:pt x="0" y="0"/>
                  </a:moveTo>
                  <a:lnTo>
                    <a:pt x="269935" y="0"/>
                  </a:lnTo>
                  <a:lnTo>
                    <a:pt x="269935" y="235988"/>
                  </a:lnTo>
                  <a:lnTo>
                    <a:pt x="0" y="235988"/>
                  </a:lnTo>
                  <a:close/>
                </a:path>
              </a:pathLst>
            </a:custGeom>
            <a:solidFill>
              <a:srgbClr val="F79037"/>
            </a:solidFill>
            <a:ln w="4653" cap="flat">
              <a:noFill/>
              <a:prstDash val="solid"/>
              <a:miter/>
            </a:ln>
          </p:spPr>
          <p:txBody>
            <a:bodyPr rtlCol="0" anchor="ctr"/>
            <a:lstStyle/>
            <a:p>
              <a:pPr algn="l" rtl="0"/>
              <a:endParaRPr lang="en-US"/>
            </a:p>
          </p:txBody>
        </p:sp>
        <p:grpSp>
          <p:nvGrpSpPr>
            <p:cNvPr id="27" name="Graphic 2">
              <a:extLst>
                <a:ext uri="{FF2B5EF4-FFF2-40B4-BE49-F238E27FC236}">
                  <a16:creationId xmlns:a16="http://schemas.microsoft.com/office/drawing/2014/main" id="{F3F9C0EB-8EFC-E1C6-2594-B8763ABD1156}"/>
                </a:ext>
              </a:extLst>
            </p:cNvPr>
            <p:cNvGrpSpPr/>
            <p:nvPr/>
          </p:nvGrpSpPr>
          <p:grpSpPr>
            <a:xfrm>
              <a:off x="1241893" y="2982978"/>
              <a:ext cx="1042507" cy="1191578"/>
              <a:chOff x="1241893" y="2982978"/>
              <a:chExt cx="1042507" cy="1191578"/>
            </a:xfrm>
            <a:solidFill>
              <a:srgbClr val="000000"/>
            </a:solidFill>
          </p:grpSpPr>
          <p:sp>
            <p:nvSpPr>
              <p:cNvPr id="28" name="Freeform 123">
                <a:extLst>
                  <a:ext uri="{FF2B5EF4-FFF2-40B4-BE49-F238E27FC236}">
                    <a16:creationId xmlns:a16="http://schemas.microsoft.com/office/drawing/2014/main" id="{C25F9A46-B959-ED98-A21C-9CAB15495F89}"/>
                  </a:ext>
                </a:extLst>
              </p:cNvPr>
              <p:cNvSpPr/>
              <p:nvPr/>
            </p:nvSpPr>
            <p:spPr>
              <a:xfrm>
                <a:off x="1335036" y="2983796"/>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pPr algn="l" rtl="0"/>
                <a:endParaRPr lang="en-US"/>
              </a:p>
            </p:txBody>
          </p:sp>
          <p:sp>
            <p:nvSpPr>
              <p:cNvPr id="29" name="Freeform 124">
                <a:extLst>
                  <a:ext uri="{FF2B5EF4-FFF2-40B4-BE49-F238E27FC236}">
                    <a16:creationId xmlns:a16="http://schemas.microsoft.com/office/drawing/2014/main" id="{2E9E957A-3BB4-964F-1F9D-1E31539C0DD1}"/>
                  </a:ext>
                </a:extLst>
              </p:cNvPr>
              <p:cNvSpPr/>
              <p:nvPr/>
            </p:nvSpPr>
            <p:spPr>
              <a:xfrm>
                <a:off x="1241893" y="2982978"/>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pPr algn="l" rtl="0"/>
                <a:endParaRPr lang="en-US"/>
              </a:p>
            </p:txBody>
          </p:sp>
          <p:sp>
            <p:nvSpPr>
              <p:cNvPr id="30" name="Freeform 125">
                <a:extLst>
                  <a:ext uri="{FF2B5EF4-FFF2-40B4-BE49-F238E27FC236}">
                    <a16:creationId xmlns:a16="http://schemas.microsoft.com/office/drawing/2014/main" id="{A41CA27E-253A-1F7D-2CA9-302D581C5274}"/>
                  </a:ext>
                </a:extLst>
              </p:cNvPr>
              <p:cNvSpPr/>
              <p:nvPr/>
            </p:nvSpPr>
            <p:spPr>
              <a:xfrm>
                <a:off x="1335036" y="3412019"/>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pPr algn="l" rtl="0"/>
                <a:endParaRPr lang="en-US"/>
              </a:p>
            </p:txBody>
          </p:sp>
          <p:sp>
            <p:nvSpPr>
              <p:cNvPr id="31" name="Freeform 126">
                <a:extLst>
                  <a:ext uri="{FF2B5EF4-FFF2-40B4-BE49-F238E27FC236}">
                    <a16:creationId xmlns:a16="http://schemas.microsoft.com/office/drawing/2014/main" id="{6E731D67-4034-8E1E-1E09-6AC5ADCF792B}"/>
                  </a:ext>
                </a:extLst>
              </p:cNvPr>
              <p:cNvSpPr/>
              <p:nvPr/>
            </p:nvSpPr>
            <p:spPr>
              <a:xfrm>
                <a:off x="1241893" y="3411201"/>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pPr algn="l" rtl="0"/>
                <a:endParaRPr lang="en-US"/>
              </a:p>
            </p:txBody>
          </p:sp>
          <p:sp>
            <p:nvSpPr>
              <p:cNvPr id="32" name="Freeform 127">
                <a:extLst>
                  <a:ext uri="{FF2B5EF4-FFF2-40B4-BE49-F238E27FC236}">
                    <a16:creationId xmlns:a16="http://schemas.microsoft.com/office/drawing/2014/main" id="{014BEE8E-FF1B-CAA4-0E8E-B8B1ED8D2C0B}"/>
                  </a:ext>
                </a:extLst>
              </p:cNvPr>
              <p:cNvSpPr/>
              <p:nvPr/>
            </p:nvSpPr>
            <p:spPr>
              <a:xfrm>
                <a:off x="1335036" y="3840243"/>
                <a:ext cx="242062" cy="241687"/>
              </a:xfrm>
              <a:custGeom>
                <a:avLst/>
                <a:gdLst>
                  <a:gd name="connsiteX0" fmla="*/ 32982 w 242062"/>
                  <a:gd name="connsiteY0" fmla="*/ 118340 h 241687"/>
                  <a:gd name="connsiteX1" fmla="*/ 6920 w 242062"/>
                  <a:gd name="connsiteY1" fmla="*/ 115547 h 241687"/>
                  <a:gd name="connsiteX2" fmla="*/ 4127 w 242062"/>
                  <a:gd name="connsiteY2" fmla="*/ 141613 h 241687"/>
                  <a:gd name="connsiteX3" fmla="*/ 78592 w 242062"/>
                  <a:gd name="connsiteY3" fmla="*/ 234705 h 241687"/>
                  <a:gd name="connsiteX4" fmla="*/ 93020 w 242062"/>
                  <a:gd name="connsiteY4" fmla="*/ 241687 h 241687"/>
                  <a:gd name="connsiteX5" fmla="*/ 93951 w 242062"/>
                  <a:gd name="connsiteY5" fmla="*/ 241687 h 241687"/>
                  <a:gd name="connsiteX6" fmla="*/ 108843 w 242062"/>
                  <a:gd name="connsiteY6" fmla="*/ 233309 h 241687"/>
                  <a:gd name="connsiteX7" fmla="*/ 239157 w 242062"/>
                  <a:gd name="connsiteY7" fmla="*/ 28506 h 241687"/>
                  <a:gd name="connsiteX8" fmla="*/ 233572 w 242062"/>
                  <a:gd name="connsiteY8" fmla="*/ 2906 h 241687"/>
                  <a:gd name="connsiteX9" fmla="*/ 207975 w 242062"/>
                  <a:gd name="connsiteY9" fmla="*/ 8491 h 241687"/>
                  <a:gd name="connsiteX10" fmla="*/ 91624 w 242062"/>
                  <a:gd name="connsiteY10" fmla="*/ 191417 h 241687"/>
                  <a:gd name="connsiteX11" fmla="*/ 32982 w 242062"/>
                  <a:gd name="connsiteY11" fmla="*/ 118340 h 24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062" h="241687">
                    <a:moveTo>
                      <a:pt x="32982" y="118340"/>
                    </a:moveTo>
                    <a:cubicBezTo>
                      <a:pt x="26467" y="110428"/>
                      <a:pt x="14832" y="109031"/>
                      <a:pt x="6920" y="115547"/>
                    </a:cubicBezTo>
                    <a:cubicBezTo>
                      <a:pt x="-992" y="122064"/>
                      <a:pt x="-2388" y="133701"/>
                      <a:pt x="4127" y="141613"/>
                    </a:cubicBezTo>
                    <a:lnTo>
                      <a:pt x="78592" y="234705"/>
                    </a:lnTo>
                    <a:cubicBezTo>
                      <a:pt x="82315" y="239360"/>
                      <a:pt x="87435" y="241687"/>
                      <a:pt x="93020" y="241687"/>
                    </a:cubicBezTo>
                    <a:cubicBezTo>
                      <a:pt x="93485" y="241687"/>
                      <a:pt x="93485" y="241687"/>
                      <a:pt x="93951" y="241687"/>
                    </a:cubicBezTo>
                    <a:cubicBezTo>
                      <a:pt x="100001" y="241221"/>
                      <a:pt x="105586" y="237963"/>
                      <a:pt x="108843" y="233309"/>
                    </a:cubicBezTo>
                    <a:lnTo>
                      <a:pt x="239157" y="28506"/>
                    </a:lnTo>
                    <a:cubicBezTo>
                      <a:pt x="244741" y="19663"/>
                      <a:pt x="241950" y="8491"/>
                      <a:pt x="233572" y="2906"/>
                    </a:cubicBezTo>
                    <a:cubicBezTo>
                      <a:pt x="224730" y="-2679"/>
                      <a:pt x="213559" y="113"/>
                      <a:pt x="207975" y="8491"/>
                    </a:cubicBezTo>
                    <a:lnTo>
                      <a:pt x="91624" y="191417"/>
                    </a:lnTo>
                    <a:lnTo>
                      <a:pt x="32982" y="118340"/>
                    </a:lnTo>
                    <a:close/>
                  </a:path>
                </a:pathLst>
              </a:custGeom>
              <a:solidFill>
                <a:srgbClr val="000000"/>
              </a:solidFill>
              <a:ln w="4653" cap="flat">
                <a:noFill/>
                <a:prstDash val="solid"/>
                <a:miter/>
              </a:ln>
            </p:spPr>
            <p:txBody>
              <a:bodyPr rtlCol="0" anchor="ctr"/>
              <a:lstStyle/>
              <a:p>
                <a:pPr algn="l" rtl="0"/>
                <a:endParaRPr lang="en-US"/>
              </a:p>
            </p:txBody>
          </p:sp>
          <p:sp>
            <p:nvSpPr>
              <p:cNvPr id="33" name="Freeform 128">
                <a:extLst>
                  <a:ext uri="{FF2B5EF4-FFF2-40B4-BE49-F238E27FC236}">
                    <a16:creationId xmlns:a16="http://schemas.microsoft.com/office/drawing/2014/main" id="{35940DC4-0801-8657-EBB0-B779BBBA93F6}"/>
                  </a:ext>
                </a:extLst>
              </p:cNvPr>
              <p:cNvSpPr/>
              <p:nvPr/>
            </p:nvSpPr>
            <p:spPr>
              <a:xfrm>
                <a:off x="1241893" y="3839425"/>
                <a:ext cx="335091" cy="335131"/>
              </a:xfrm>
              <a:custGeom>
                <a:avLst/>
                <a:gdLst>
                  <a:gd name="connsiteX0" fmla="*/ 316476 w 335091"/>
                  <a:gd name="connsiteY0" fmla="*/ 204803 h 335131"/>
                  <a:gd name="connsiteX1" fmla="*/ 297859 w 335091"/>
                  <a:gd name="connsiteY1" fmla="*/ 223421 h 335131"/>
                  <a:gd name="connsiteX2" fmla="*/ 297859 w 335091"/>
                  <a:gd name="connsiteY2" fmla="*/ 297895 h 335131"/>
                  <a:gd name="connsiteX3" fmla="*/ 37232 w 335091"/>
                  <a:gd name="connsiteY3" fmla="*/ 297895 h 335131"/>
                  <a:gd name="connsiteX4" fmla="*/ 37232 w 335091"/>
                  <a:gd name="connsiteY4" fmla="*/ 37237 h 335131"/>
                  <a:gd name="connsiteX5" fmla="*/ 204778 w 335091"/>
                  <a:gd name="connsiteY5" fmla="*/ 37237 h 335131"/>
                  <a:gd name="connsiteX6" fmla="*/ 223394 w 335091"/>
                  <a:gd name="connsiteY6" fmla="*/ 18618 h 335131"/>
                  <a:gd name="connsiteX7" fmla="*/ 204778 w 335091"/>
                  <a:gd name="connsiteY7" fmla="*/ 0 h 335131"/>
                  <a:gd name="connsiteX8" fmla="*/ 18616 w 335091"/>
                  <a:gd name="connsiteY8" fmla="*/ 0 h 335131"/>
                  <a:gd name="connsiteX9" fmla="*/ 0 w 335091"/>
                  <a:gd name="connsiteY9" fmla="*/ 18618 h 335131"/>
                  <a:gd name="connsiteX10" fmla="*/ 0 w 335091"/>
                  <a:gd name="connsiteY10" fmla="*/ 316513 h 335131"/>
                  <a:gd name="connsiteX11" fmla="*/ 18616 w 335091"/>
                  <a:gd name="connsiteY11" fmla="*/ 335131 h 335131"/>
                  <a:gd name="connsiteX12" fmla="*/ 316476 w 335091"/>
                  <a:gd name="connsiteY12" fmla="*/ 335131 h 335131"/>
                  <a:gd name="connsiteX13" fmla="*/ 335092 w 335091"/>
                  <a:gd name="connsiteY13" fmla="*/ 316513 h 335131"/>
                  <a:gd name="connsiteX14" fmla="*/ 335092 w 335091"/>
                  <a:gd name="connsiteY14" fmla="*/ 223421 h 335131"/>
                  <a:gd name="connsiteX15" fmla="*/ 316476 w 335091"/>
                  <a:gd name="connsiteY15" fmla="*/ 204803 h 33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091" h="335131">
                    <a:moveTo>
                      <a:pt x="316476" y="204803"/>
                    </a:moveTo>
                    <a:cubicBezTo>
                      <a:pt x="306237" y="204803"/>
                      <a:pt x="297859" y="213181"/>
                      <a:pt x="297859" y="223421"/>
                    </a:cubicBezTo>
                    <a:lnTo>
                      <a:pt x="297859" y="297895"/>
                    </a:lnTo>
                    <a:lnTo>
                      <a:pt x="37232" y="297895"/>
                    </a:lnTo>
                    <a:lnTo>
                      <a:pt x="37232" y="37237"/>
                    </a:lnTo>
                    <a:lnTo>
                      <a:pt x="204778" y="37237"/>
                    </a:lnTo>
                    <a:cubicBezTo>
                      <a:pt x="215017" y="37237"/>
                      <a:pt x="223394" y="28858"/>
                      <a:pt x="223394" y="18618"/>
                    </a:cubicBezTo>
                    <a:cubicBezTo>
                      <a:pt x="223394" y="8379"/>
                      <a:pt x="215017" y="0"/>
                      <a:pt x="204778" y="0"/>
                    </a:cubicBezTo>
                    <a:lnTo>
                      <a:pt x="18616" y="0"/>
                    </a:lnTo>
                    <a:cubicBezTo>
                      <a:pt x="8378" y="0"/>
                      <a:pt x="0" y="8379"/>
                      <a:pt x="0" y="18618"/>
                    </a:cubicBezTo>
                    <a:lnTo>
                      <a:pt x="0" y="316513"/>
                    </a:lnTo>
                    <a:cubicBezTo>
                      <a:pt x="0" y="326753"/>
                      <a:pt x="8378" y="335131"/>
                      <a:pt x="18616" y="335131"/>
                    </a:cubicBezTo>
                    <a:lnTo>
                      <a:pt x="316476" y="335131"/>
                    </a:lnTo>
                    <a:cubicBezTo>
                      <a:pt x="326714" y="335131"/>
                      <a:pt x="335092" y="326753"/>
                      <a:pt x="335092" y="316513"/>
                    </a:cubicBezTo>
                    <a:lnTo>
                      <a:pt x="335092" y="223421"/>
                    </a:lnTo>
                    <a:cubicBezTo>
                      <a:pt x="335092" y="213181"/>
                      <a:pt x="326714" y="204803"/>
                      <a:pt x="316476" y="204803"/>
                    </a:cubicBezTo>
                    <a:close/>
                  </a:path>
                </a:pathLst>
              </a:custGeom>
              <a:solidFill>
                <a:srgbClr val="000000"/>
              </a:solidFill>
              <a:ln w="4653" cap="flat">
                <a:noFill/>
                <a:prstDash val="solid"/>
                <a:miter/>
              </a:ln>
            </p:spPr>
            <p:txBody>
              <a:bodyPr rtlCol="0" anchor="ctr"/>
              <a:lstStyle/>
              <a:p>
                <a:pPr algn="l" rtl="0"/>
                <a:endParaRPr lang="en-US"/>
              </a:p>
            </p:txBody>
          </p:sp>
          <p:sp>
            <p:nvSpPr>
              <p:cNvPr id="34" name="Freeform 129">
                <a:extLst>
                  <a:ext uri="{FF2B5EF4-FFF2-40B4-BE49-F238E27FC236}">
                    <a16:creationId xmlns:a16="http://schemas.microsoft.com/office/drawing/2014/main" id="{75093EB9-7F6A-3898-280F-9C261BB3134C}"/>
                  </a:ext>
                </a:extLst>
              </p:cNvPr>
              <p:cNvSpPr/>
              <p:nvPr/>
            </p:nvSpPr>
            <p:spPr>
              <a:xfrm>
                <a:off x="1651450" y="2982978"/>
                <a:ext cx="632951" cy="930455"/>
              </a:xfrm>
              <a:custGeom>
                <a:avLst/>
                <a:gdLst>
                  <a:gd name="connsiteX0" fmla="*/ 577102 w 632951"/>
                  <a:gd name="connsiteY0" fmla="*/ 744737 h 930455"/>
                  <a:gd name="connsiteX1" fmla="*/ 484021 w 632951"/>
                  <a:gd name="connsiteY1" fmla="*/ 744737 h 930455"/>
                  <a:gd name="connsiteX2" fmla="*/ 484021 w 632951"/>
                  <a:gd name="connsiteY2" fmla="*/ 373765 h 930455"/>
                  <a:gd name="connsiteX3" fmla="*/ 375116 w 632951"/>
                  <a:gd name="connsiteY3" fmla="*/ 245297 h 930455"/>
                  <a:gd name="connsiteX4" fmla="*/ 313218 w 632951"/>
                  <a:gd name="connsiteY4" fmla="*/ 235057 h 930455"/>
                  <a:gd name="connsiteX5" fmla="*/ 353708 w 632951"/>
                  <a:gd name="connsiteY5" fmla="*/ 148947 h 930455"/>
                  <a:gd name="connsiteX6" fmla="*/ 353708 w 632951"/>
                  <a:gd name="connsiteY6" fmla="*/ 111710 h 930455"/>
                  <a:gd name="connsiteX7" fmla="*/ 242011 w 632951"/>
                  <a:gd name="connsiteY7" fmla="*/ 0 h 930455"/>
                  <a:gd name="connsiteX8" fmla="*/ 130313 w 632951"/>
                  <a:gd name="connsiteY8" fmla="*/ 111710 h 930455"/>
                  <a:gd name="connsiteX9" fmla="*/ 130313 w 632951"/>
                  <a:gd name="connsiteY9" fmla="*/ 148947 h 930455"/>
                  <a:gd name="connsiteX10" fmla="*/ 170803 w 632951"/>
                  <a:gd name="connsiteY10" fmla="*/ 235057 h 930455"/>
                  <a:gd name="connsiteX11" fmla="*/ 108904 w 632951"/>
                  <a:gd name="connsiteY11" fmla="*/ 245297 h 930455"/>
                  <a:gd name="connsiteX12" fmla="*/ 0 w 632951"/>
                  <a:gd name="connsiteY12" fmla="*/ 373765 h 930455"/>
                  <a:gd name="connsiteX13" fmla="*/ 0 w 632951"/>
                  <a:gd name="connsiteY13" fmla="*/ 714017 h 930455"/>
                  <a:gd name="connsiteX14" fmla="*/ 31648 w 632951"/>
                  <a:gd name="connsiteY14" fmla="*/ 777785 h 930455"/>
                  <a:gd name="connsiteX15" fmla="*/ 34440 w 632951"/>
                  <a:gd name="connsiteY15" fmla="*/ 779646 h 930455"/>
                  <a:gd name="connsiteX16" fmla="*/ 42817 w 632951"/>
                  <a:gd name="connsiteY16" fmla="*/ 781509 h 930455"/>
                  <a:gd name="connsiteX17" fmla="*/ 59572 w 632951"/>
                  <a:gd name="connsiteY17" fmla="*/ 771268 h 930455"/>
                  <a:gd name="connsiteX18" fmla="*/ 53986 w 632951"/>
                  <a:gd name="connsiteY18" fmla="*/ 747995 h 930455"/>
                  <a:gd name="connsiteX19" fmla="*/ 37232 w 632951"/>
                  <a:gd name="connsiteY19" fmla="*/ 713551 h 930455"/>
                  <a:gd name="connsiteX20" fmla="*/ 37232 w 632951"/>
                  <a:gd name="connsiteY20" fmla="*/ 373299 h 930455"/>
                  <a:gd name="connsiteX21" fmla="*/ 114955 w 632951"/>
                  <a:gd name="connsiteY21" fmla="*/ 281604 h 930455"/>
                  <a:gd name="connsiteX22" fmla="*/ 223394 w 632951"/>
                  <a:gd name="connsiteY22" fmla="*/ 263451 h 930455"/>
                  <a:gd name="connsiteX23" fmla="*/ 223394 w 632951"/>
                  <a:gd name="connsiteY23" fmla="*/ 278811 h 930455"/>
                  <a:gd name="connsiteX24" fmla="*/ 242011 w 632951"/>
                  <a:gd name="connsiteY24" fmla="*/ 297430 h 930455"/>
                  <a:gd name="connsiteX25" fmla="*/ 260627 w 632951"/>
                  <a:gd name="connsiteY25" fmla="*/ 278811 h 930455"/>
                  <a:gd name="connsiteX26" fmla="*/ 260627 w 632951"/>
                  <a:gd name="connsiteY26" fmla="*/ 263451 h 930455"/>
                  <a:gd name="connsiteX27" fmla="*/ 369067 w 632951"/>
                  <a:gd name="connsiteY27" fmla="*/ 281604 h 930455"/>
                  <a:gd name="connsiteX28" fmla="*/ 446789 w 632951"/>
                  <a:gd name="connsiteY28" fmla="*/ 373299 h 930455"/>
                  <a:gd name="connsiteX29" fmla="*/ 446789 w 632951"/>
                  <a:gd name="connsiteY29" fmla="*/ 744272 h 930455"/>
                  <a:gd name="connsiteX30" fmla="*/ 353708 w 632951"/>
                  <a:gd name="connsiteY30" fmla="*/ 744272 h 930455"/>
                  <a:gd name="connsiteX31" fmla="*/ 297859 w 632951"/>
                  <a:gd name="connsiteY31" fmla="*/ 800127 h 930455"/>
                  <a:gd name="connsiteX32" fmla="*/ 297859 w 632951"/>
                  <a:gd name="connsiteY32" fmla="*/ 837364 h 930455"/>
                  <a:gd name="connsiteX33" fmla="*/ 353708 w 632951"/>
                  <a:gd name="connsiteY33" fmla="*/ 893219 h 930455"/>
                  <a:gd name="connsiteX34" fmla="*/ 390940 w 632951"/>
                  <a:gd name="connsiteY34" fmla="*/ 893219 h 930455"/>
                  <a:gd name="connsiteX35" fmla="*/ 390940 w 632951"/>
                  <a:gd name="connsiteY35" fmla="*/ 911837 h 930455"/>
                  <a:gd name="connsiteX36" fmla="*/ 409557 w 632951"/>
                  <a:gd name="connsiteY36" fmla="*/ 930456 h 930455"/>
                  <a:gd name="connsiteX37" fmla="*/ 428173 w 632951"/>
                  <a:gd name="connsiteY37" fmla="*/ 911837 h 930455"/>
                  <a:gd name="connsiteX38" fmla="*/ 428173 w 632951"/>
                  <a:gd name="connsiteY38" fmla="*/ 893219 h 930455"/>
                  <a:gd name="connsiteX39" fmla="*/ 502638 w 632951"/>
                  <a:gd name="connsiteY39" fmla="*/ 893219 h 930455"/>
                  <a:gd name="connsiteX40" fmla="*/ 502638 w 632951"/>
                  <a:gd name="connsiteY40" fmla="*/ 911837 h 930455"/>
                  <a:gd name="connsiteX41" fmla="*/ 521254 w 632951"/>
                  <a:gd name="connsiteY41" fmla="*/ 930456 h 930455"/>
                  <a:gd name="connsiteX42" fmla="*/ 539870 w 632951"/>
                  <a:gd name="connsiteY42" fmla="*/ 911837 h 930455"/>
                  <a:gd name="connsiteX43" fmla="*/ 539870 w 632951"/>
                  <a:gd name="connsiteY43" fmla="*/ 893219 h 930455"/>
                  <a:gd name="connsiteX44" fmla="*/ 577102 w 632951"/>
                  <a:gd name="connsiteY44" fmla="*/ 893219 h 930455"/>
                  <a:gd name="connsiteX45" fmla="*/ 632951 w 632951"/>
                  <a:gd name="connsiteY45" fmla="*/ 837364 h 930455"/>
                  <a:gd name="connsiteX46" fmla="*/ 632951 w 632951"/>
                  <a:gd name="connsiteY46" fmla="*/ 800127 h 930455"/>
                  <a:gd name="connsiteX47" fmla="*/ 577102 w 632951"/>
                  <a:gd name="connsiteY47" fmla="*/ 744737 h 930455"/>
                  <a:gd name="connsiteX48" fmla="*/ 242011 w 632951"/>
                  <a:gd name="connsiteY48" fmla="*/ 223421 h 930455"/>
                  <a:gd name="connsiteX49" fmla="*/ 167546 w 632951"/>
                  <a:gd name="connsiteY49" fmla="*/ 148947 h 930455"/>
                  <a:gd name="connsiteX50" fmla="*/ 167546 w 632951"/>
                  <a:gd name="connsiteY50" fmla="*/ 111710 h 930455"/>
                  <a:gd name="connsiteX51" fmla="*/ 242011 w 632951"/>
                  <a:gd name="connsiteY51" fmla="*/ 37237 h 930455"/>
                  <a:gd name="connsiteX52" fmla="*/ 316476 w 632951"/>
                  <a:gd name="connsiteY52" fmla="*/ 111710 h 930455"/>
                  <a:gd name="connsiteX53" fmla="*/ 316476 w 632951"/>
                  <a:gd name="connsiteY53" fmla="*/ 148947 h 930455"/>
                  <a:gd name="connsiteX54" fmla="*/ 242011 w 632951"/>
                  <a:gd name="connsiteY54" fmla="*/ 223421 h 930455"/>
                  <a:gd name="connsiteX55" fmla="*/ 595719 w 632951"/>
                  <a:gd name="connsiteY55" fmla="*/ 837829 h 930455"/>
                  <a:gd name="connsiteX56" fmla="*/ 577102 w 632951"/>
                  <a:gd name="connsiteY56" fmla="*/ 856447 h 930455"/>
                  <a:gd name="connsiteX57" fmla="*/ 353708 w 632951"/>
                  <a:gd name="connsiteY57" fmla="*/ 856447 h 930455"/>
                  <a:gd name="connsiteX58" fmla="*/ 335092 w 632951"/>
                  <a:gd name="connsiteY58" fmla="*/ 837829 h 930455"/>
                  <a:gd name="connsiteX59" fmla="*/ 335092 w 632951"/>
                  <a:gd name="connsiteY59" fmla="*/ 800592 h 930455"/>
                  <a:gd name="connsiteX60" fmla="*/ 353708 w 632951"/>
                  <a:gd name="connsiteY60" fmla="*/ 781973 h 930455"/>
                  <a:gd name="connsiteX61" fmla="*/ 577102 w 632951"/>
                  <a:gd name="connsiteY61" fmla="*/ 781973 h 930455"/>
                  <a:gd name="connsiteX62" fmla="*/ 595719 w 632951"/>
                  <a:gd name="connsiteY62" fmla="*/ 800592 h 930455"/>
                  <a:gd name="connsiteX63" fmla="*/ 595719 w 632951"/>
                  <a:gd name="connsiteY63" fmla="*/ 837829 h 930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32951" h="930455">
                    <a:moveTo>
                      <a:pt x="577102" y="744737"/>
                    </a:moveTo>
                    <a:lnTo>
                      <a:pt x="484021" y="744737"/>
                    </a:lnTo>
                    <a:lnTo>
                      <a:pt x="484021" y="373765"/>
                    </a:lnTo>
                    <a:cubicBezTo>
                      <a:pt x="484021" y="309997"/>
                      <a:pt x="438411" y="255538"/>
                      <a:pt x="375116" y="245297"/>
                    </a:cubicBezTo>
                    <a:lnTo>
                      <a:pt x="313218" y="235057"/>
                    </a:lnTo>
                    <a:cubicBezTo>
                      <a:pt x="337883" y="214578"/>
                      <a:pt x="353708" y="183392"/>
                      <a:pt x="353708" y="148947"/>
                    </a:cubicBezTo>
                    <a:lnTo>
                      <a:pt x="353708" y="111710"/>
                    </a:lnTo>
                    <a:cubicBezTo>
                      <a:pt x="353708" y="50270"/>
                      <a:pt x="303444" y="0"/>
                      <a:pt x="242011" y="0"/>
                    </a:cubicBezTo>
                    <a:cubicBezTo>
                      <a:pt x="180577" y="0"/>
                      <a:pt x="130313" y="50270"/>
                      <a:pt x="130313" y="111710"/>
                    </a:cubicBezTo>
                    <a:lnTo>
                      <a:pt x="130313" y="148947"/>
                    </a:lnTo>
                    <a:cubicBezTo>
                      <a:pt x="130313" y="183392"/>
                      <a:pt x="146137" y="214578"/>
                      <a:pt x="170803" y="235057"/>
                    </a:cubicBezTo>
                    <a:lnTo>
                      <a:pt x="108904" y="245297"/>
                    </a:lnTo>
                    <a:cubicBezTo>
                      <a:pt x="45610" y="256003"/>
                      <a:pt x="0" y="309997"/>
                      <a:pt x="0" y="373765"/>
                    </a:cubicBezTo>
                    <a:lnTo>
                      <a:pt x="0" y="714017"/>
                    </a:lnTo>
                    <a:cubicBezTo>
                      <a:pt x="0" y="738685"/>
                      <a:pt x="11635" y="762890"/>
                      <a:pt x="31648" y="777785"/>
                    </a:cubicBezTo>
                    <a:cubicBezTo>
                      <a:pt x="32578" y="778715"/>
                      <a:pt x="33509" y="779181"/>
                      <a:pt x="34440" y="779646"/>
                    </a:cubicBezTo>
                    <a:cubicBezTo>
                      <a:pt x="37232" y="781043"/>
                      <a:pt x="40024" y="781509"/>
                      <a:pt x="42817" y="781509"/>
                    </a:cubicBezTo>
                    <a:cubicBezTo>
                      <a:pt x="49798" y="781509"/>
                      <a:pt x="56313" y="777785"/>
                      <a:pt x="59572" y="771268"/>
                    </a:cubicBezTo>
                    <a:cubicBezTo>
                      <a:pt x="63760" y="762890"/>
                      <a:pt x="60967" y="753115"/>
                      <a:pt x="53986" y="747995"/>
                    </a:cubicBezTo>
                    <a:cubicBezTo>
                      <a:pt x="43283" y="739617"/>
                      <a:pt x="37232" y="727049"/>
                      <a:pt x="37232" y="713551"/>
                    </a:cubicBezTo>
                    <a:lnTo>
                      <a:pt x="37232" y="373299"/>
                    </a:lnTo>
                    <a:cubicBezTo>
                      <a:pt x="37232" y="327685"/>
                      <a:pt x="69811" y="289051"/>
                      <a:pt x="114955" y="281604"/>
                    </a:cubicBezTo>
                    <a:lnTo>
                      <a:pt x="223394" y="263451"/>
                    </a:lnTo>
                    <a:lnTo>
                      <a:pt x="223394" y="278811"/>
                    </a:lnTo>
                    <a:cubicBezTo>
                      <a:pt x="223394" y="289051"/>
                      <a:pt x="231772" y="297430"/>
                      <a:pt x="242011" y="297430"/>
                    </a:cubicBezTo>
                    <a:cubicBezTo>
                      <a:pt x="252249" y="297430"/>
                      <a:pt x="260627" y="289051"/>
                      <a:pt x="260627" y="278811"/>
                    </a:cubicBezTo>
                    <a:lnTo>
                      <a:pt x="260627" y="263451"/>
                    </a:lnTo>
                    <a:lnTo>
                      <a:pt x="369067" y="281604"/>
                    </a:lnTo>
                    <a:cubicBezTo>
                      <a:pt x="414211" y="289051"/>
                      <a:pt x="446789" y="327685"/>
                      <a:pt x="446789" y="373299"/>
                    </a:cubicBezTo>
                    <a:lnTo>
                      <a:pt x="446789" y="744272"/>
                    </a:lnTo>
                    <a:lnTo>
                      <a:pt x="353708" y="744272"/>
                    </a:lnTo>
                    <a:cubicBezTo>
                      <a:pt x="322991" y="744272"/>
                      <a:pt x="297859" y="769406"/>
                      <a:pt x="297859" y="800127"/>
                    </a:cubicBezTo>
                    <a:lnTo>
                      <a:pt x="297859" y="837364"/>
                    </a:lnTo>
                    <a:cubicBezTo>
                      <a:pt x="297859" y="868083"/>
                      <a:pt x="322991" y="893219"/>
                      <a:pt x="353708" y="893219"/>
                    </a:cubicBezTo>
                    <a:lnTo>
                      <a:pt x="390940" y="893219"/>
                    </a:lnTo>
                    <a:lnTo>
                      <a:pt x="390940" y="911837"/>
                    </a:lnTo>
                    <a:cubicBezTo>
                      <a:pt x="390940" y="922077"/>
                      <a:pt x="399318" y="930456"/>
                      <a:pt x="409557" y="930456"/>
                    </a:cubicBezTo>
                    <a:cubicBezTo>
                      <a:pt x="419795" y="930456"/>
                      <a:pt x="428173" y="922077"/>
                      <a:pt x="428173" y="911837"/>
                    </a:cubicBezTo>
                    <a:lnTo>
                      <a:pt x="428173" y="893219"/>
                    </a:lnTo>
                    <a:lnTo>
                      <a:pt x="502638" y="893219"/>
                    </a:lnTo>
                    <a:lnTo>
                      <a:pt x="502638" y="911837"/>
                    </a:lnTo>
                    <a:cubicBezTo>
                      <a:pt x="502638" y="922077"/>
                      <a:pt x="511015" y="930456"/>
                      <a:pt x="521254" y="930456"/>
                    </a:cubicBezTo>
                    <a:cubicBezTo>
                      <a:pt x="531493" y="930456"/>
                      <a:pt x="539870" y="922077"/>
                      <a:pt x="539870" y="911837"/>
                    </a:cubicBezTo>
                    <a:lnTo>
                      <a:pt x="539870" y="893219"/>
                    </a:lnTo>
                    <a:lnTo>
                      <a:pt x="577102" y="893219"/>
                    </a:lnTo>
                    <a:cubicBezTo>
                      <a:pt x="607819" y="893219"/>
                      <a:pt x="632951" y="868083"/>
                      <a:pt x="632951" y="837364"/>
                    </a:cubicBezTo>
                    <a:lnTo>
                      <a:pt x="632951" y="800127"/>
                    </a:lnTo>
                    <a:cubicBezTo>
                      <a:pt x="632951" y="769872"/>
                      <a:pt x="607819" y="744737"/>
                      <a:pt x="577102" y="744737"/>
                    </a:cubicBezTo>
                    <a:close/>
                    <a:moveTo>
                      <a:pt x="242011" y="223421"/>
                    </a:moveTo>
                    <a:cubicBezTo>
                      <a:pt x="201055" y="223421"/>
                      <a:pt x="167546" y="189908"/>
                      <a:pt x="167546" y="148947"/>
                    </a:cubicBezTo>
                    <a:lnTo>
                      <a:pt x="167546" y="111710"/>
                    </a:lnTo>
                    <a:cubicBezTo>
                      <a:pt x="167546" y="70750"/>
                      <a:pt x="201055" y="37237"/>
                      <a:pt x="242011" y="37237"/>
                    </a:cubicBezTo>
                    <a:cubicBezTo>
                      <a:pt x="282967" y="37237"/>
                      <a:pt x="316476" y="70750"/>
                      <a:pt x="316476" y="111710"/>
                    </a:cubicBezTo>
                    <a:lnTo>
                      <a:pt x="316476" y="148947"/>
                    </a:lnTo>
                    <a:cubicBezTo>
                      <a:pt x="316476" y="190374"/>
                      <a:pt x="282967" y="223421"/>
                      <a:pt x="242011" y="223421"/>
                    </a:cubicBezTo>
                    <a:close/>
                    <a:moveTo>
                      <a:pt x="595719" y="837829"/>
                    </a:moveTo>
                    <a:cubicBezTo>
                      <a:pt x="595719" y="848068"/>
                      <a:pt x="587341" y="856447"/>
                      <a:pt x="577102" y="856447"/>
                    </a:cubicBezTo>
                    <a:lnTo>
                      <a:pt x="353708" y="856447"/>
                    </a:lnTo>
                    <a:cubicBezTo>
                      <a:pt x="343469" y="856447"/>
                      <a:pt x="335092" y="848068"/>
                      <a:pt x="335092" y="837829"/>
                    </a:cubicBezTo>
                    <a:lnTo>
                      <a:pt x="335092" y="800592"/>
                    </a:lnTo>
                    <a:cubicBezTo>
                      <a:pt x="335092" y="790352"/>
                      <a:pt x="343469" y="781973"/>
                      <a:pt x="353708" y="781973"/>
                    </a:cubicBezTo>
                    <a:lnTo>
                      <a:pt x="577102" y="781973"/>
                    </a:lnTo>
                    <a:cubicBezTo>
                      <a:pt x="587341" y="781973"/>
                      <a:pt x="595719" y="790352"/>
                      <a:pt x="595719" y="800592"/>
                    </a:cubicBezTo>
                    <a:lnTo>
                      <a:pt x="595719" y="837829"/>
                    </a:lnTo>
                    <a:close/>
                  </a:path>
                </a:pathLst>
              </a:custGeom>
              <a:solidFill>
                <a:srgbClr val="000000"/>
              </a:solidFill>
              <a:ln w="4653" cap="flat">
                <a:noFill/>
                <a:prstDash val="solid"/>
                <a:miter/>
              </a:ln>
            </p:spPr>
            <p:txBody>
              <a:bodyPr rtlCol="0" anchor="ctr"/>
              <a:lstStyle/>
              <a:p>
                <a:pPr algn="l" rtl="0"/>
                <a:endParaRPr lang="en-US"/>
              </a:p>
            </p:txBody>
          </p:sp>
          <p:sp>
            <p:nvSpPr>
              <p:cNvPr id="35" name="Freeform 130">
                <a:extLst>
                  <a:ext uri="{FF2B5EF4-FFF2-40B4-BE49-F238E27FC236}">
                    <a16:creationId xmlns:a16="http://schemas.microsoft.com/office/drawing/2014/main" id="{10FEF60C-C31E-8302-4154-7B3D47E78FC4}"/>
                  </a:ext>
                </a:extLst>
              </p:cNvPr>
              <p:cNvSpPr/>
              <p:nvPr/>
            </p:nvSpPr>
            <p:spPr>
              <a:xfrm>
                <a:off x="1967926" y="3913899"/>
                <a:ext cx="297859" cy="111710"/>
              </a:xfrm>
              <a:custGeom>
                <a:avLst/>
                <a:gdLst>
                  <a:gd name="connsiteX0" fmla="*/ 279243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59 w 297859"/>
                  <a:gd name="connsiteY12" fmla="*/ 55855 h 111710"/>
                  <a:gd name="connsiteX13" fmla="*/ 297859 w 297859"/>
                  <a:gd name="connsiteY13" fmla="*/ 18618 h 111710"/>
                  <a:gd name="connsiteX14" fmla="*/ 279243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3" y="0"/>
                    </a:moveTo>
                    <a:cubicBezTo>
                      <a:pt x="269004" y="0"/>
                      <a:pt x="260627" y="8379"/>
                      <a:pt x="260627" y="18618"/>
                    </a:cubicBezTo>
                    <a:lnTo>
                      <a:pt x="260627" y="55855"/>
                    </a:lnTo>
                    <a:cubicBezTo>
                      <a:pt x="260627" y="66095"/>
                      <a:pt x="252249" y="74474"/>
                      <a:pt x="242011" y="74474"/>
                    </a:cubicBezTo>
                    <a:lnTo>
                      <a:pt x="55849" y="74474"/>
                    </a:lnTo>
                    <a:cubicBezTo>
                      <a:pt x="45610" y="74474"/>
                      <a:pt x="37232" y="66095"/>
                      <a:pt x="37232" y="55855"/>
                    </a:cubicBezTo>
                    <a:lnTo>
                      <a:pt x="37232" y="18618"/>
                    </a:lnTo>
                    <a:cubicBezTo>
                      <a:pt x="37232" y="8379"/>
                      <a:pt x="28855" y="0"/>
                      <a:pt x="18616" y="0"/>
                    </a:cubicBezTo>
                    <a:cubicBezTo>
                      <a:pt x="8378" y="0"/>
                      <a:pt x="0" y="8379"/>
                      <a:pt x="0" y="18618"/>
                    </a:cubicBezTo>
                    <a:lnTo>
                      <a:pt x="0" y="55855"/>
                    </a:lnTo>
                    <a:cubicBezTo>
                      <a:pt x="0" y="86576"/>
                      <a:pt x="25131" y="111710"/>
                      <a:pt x="55849" y="111710"/>
                    </a:cubicBezTo>
                    <a:lnTo>
                      <a:pt x="242011" y="111710"/>
                    </a:lnTo>
                    <a:cubicBezTo>
                      <a:pt x="272727" y="111710"/>
                      <a:pt x="297859" y="86576"/>
                      <a:pt x="297859" y="55855"/>
                    </a:cubicBezTo>
                    <a:lnTo>
                      <a:pt x="297859" y="18618"/>
                    </a:lnTo>
                    <a:cubicBezTo>
                      <a:pt x="297859" y="8379"/>
                      <a:pt x="289482" y="0"/>
                      <a:pt x="279243" y="0"/>
                    </a:cubicBezTo>
                    <a:close/>
                  </a:path>
                </a:pathLst>
              </a:custGeom>
              <a:solidFill>
                <a:srgbClr val="000000"/>
              </a:solidFill>
              <a:ln w="4653" cap="flat">
                <a:noFill/>
                <a:prstDash val="solid"/>
                <a:miter/>
              </a:ln>
            </p:spPr>
            <p:txBody>
              <a:bodyPr rtlCol="0" anchor="ctr"/>
              <a:lstStyle/>
              <a:p>
                <a:pPr algn="l" rtl="0"/>
                <a:endParaRPr lang="en-US"/>
              </a:p>
            </p:txBody>
          </p:sp>
          <p:sp>
            <p:nvSpPr>
              <p:cNvPr id="36" name="Freeform 131">
                <a:extLst>
                  <a:ext uri="{FF2B5EF4-FFF2-40B4-BE49-F238E27FC236}">
                    <a16:creationId xmlns:a16="http://schemas.microsoft.com/office/drawing/2014/main" id="{4CA68AE2-F8A6-63AA-6342-21CDE8B5295A}"/>
                  </a:ext>
                </a:extLst>
              </p:cNvPr>
              <p:cNvSpPr/>
              <p:nvPr/>
            </p:nvSpPr>
            <p:spPr>
              <a:xfrm>
                <a:off x="1874845" y="3318109"/>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8" y="0"/>
                      <a:pt x="0" y="8379"/>
                      <a:pt x="0" y="18618"/>
                    </a:cubicBezTo>
                    <a:lnTo>
                      <a:pt x="0" y="242039"/>
                    </a:lnTo>
                    <a:cubicBezTo>
                      <a:pt x="0" y="252279"/>
                      <a:pt x="8378" y="260658"/>
                      <a:pt x="18616" y="260658"/>
                    </a:cubicBezTo>
                    <a:cubicBezTo>
                      <a:pt x="28855" y="260658"/>
                      <a:pt x="37232" y="252279"/>
                      <a:pt x="37232" y="242039"/>
                    </a:cubicBezTo>
                    <a:lnTo>
                      <a:pt x="37232" y="18618"/>
                    </a:lnTo>
                    <a:cubicBezTo>
                      <a:pt x="37232" y="8379"/>
                      <a:pt x="28855"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37" name="Freeform 132">
                <a:extLst>
                  <a:ext uri="{FF2B5EF4-FFF2-40B4-BE49-F238E27FC236}">
                    <a16:creationId xmlns:a16="http://schemas.microsoft.com/office/drawing/2014/main" id="{2B2D2576-E3EF-F79C-4F80-ACB226C783EA}"/>
                  </a:ext>
                </a:extLst>
              </p:cNvPr>
              <p:cNvSpPr/>
              <p:nvPr/>
            </p:nvSpPr>
            <p:spPr>
              <a:xfrm>
                <a:off x="1744531" y="3336728"/>
                <a:ext cx="74543" cy="837828"/>
              </a:xfrm>
              <a:custGeom>
                <a:avLst/>
                <a:gdLst>
                  <a:gd name="connsiteX0" fmla="*/ 37232 w 74543"/>
                  <a:gd name="connsiteY0" fmla="*/ 18618 h 837828"/>
                  <a:gd name="connsiteX1" fmla="*/ 18616 w 74543"/>
                  <a:gd name="connsiteY1" fmla="*/ 0 h 837828"/>
                  <a:gd name="connsiteX2" fmla="*/ 0 w 74543"/>
                  <a:gd name="connsiteY2" fmla="*/ 18618 h 837828"/>
                  <a:gd name="connsiteX3" fmla="*/ 0 w 74543"/>
                  <a:gd name="connsiteY3" fmla="*/ 242039 h 837828"/>
                  <a:gd name="connsiteX4" fmla="*/ 37232 w 74543"/>
                  <a:gd name="connsiteY4" fmla="*/ 821073 h 837828"/>
                  <a:gd name="connsiteX5" fmla="*/ 55849 w 74543"/>
                  <a:gd name="connsiteY5" fmla="*/ 837829 h 837828"/>
                  <a:gd name="connsiteX6" fmla="*/ 57710 w 74543"/>
                  <a:gd name="connsiteY6" fmla="*/ 837829 h 837828"/>
                  <a:gd name="connsiteX7" fmla="*/ 74465 w 74543"/>
                  <a:gd name="connsiteY7" fmla="*/ 817814 h 837828"/>
                  <a:gd name="connsiteX8" fmla="*/ 37232 w 74543"/>
                  <a:gd name="connsiteY8" fmla="*/ 242505 h 837828"/>
                  <a:gd name="connsiteX9" fmla="*/ 37232 w 74543"/>
                  <a:gd name="connsiteY9" fmla="*/ 18618 h 83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543" h="837828">
                    <a:moveTo>
                      <a:pt x="37232" y="18618"/>
                    </a:moveTo>
                    <a:cubicBezTo>
                      <a:pt x="37232" y="8379"/>
                      <a:pt x="28855" y="0"/>
                      <a:pt x="18616" y="0"/>
                    </a:cubicBezTo>
                    <a:cubicBezTo>
                      <a:pt x="8378" y="0"/>
                      <a:pt x="0" y="8379"/>
                      <a:pt x="0" y="18618"/>
                    </a:cubicBezTo>
                    <a:lnTo>
                      <a:pt x="0" y="242039"/>
                    </a:lnTo>
                    <a:cubicBezTo>
                      <a:pt x="0" y="408674"/>
                      <a:pt x="36767" y="816883"/>
                      <a:pt x="37232" y="821073"/>
                    </a:cubicBezTo>
                    <a:cubicBezTo>
                      <a:pt x="38163" y="830847"/>
                      <a:pt x="46075" y="837829"/>
                      <a:pt x="55849" y="837829"/>
                    </a:cubicBezTo>
                    <a:cubicBezTo>
                      <a:pt x="56313" y="837829"/>
                      <a:pt x="56779" y="837829"/>
                      <a:pt x="57710" y="837829"/>
                    </a:cubicBezTo>
                    <a:cubicBezTo>
                      <a:pt x="67948" y="836898"/>
                      <a:pt x="75395" y="828055"/>
                      <a:pt x="74465" y="817814"/>
                    </a:cubicBezTo>
                    <a:cubicBezTo>
                      <a:pt x="73999" y="813625"/>
                      <a:pt x="37232" y="407278"/>
                      <a:pt x="37232" y="242505"/>
                    </a:cubicBezTo>
                    <a:lnTo>
                      <a:pt x="37232" y="18618"/>
                    </a:lnTo>
                    <a:close/>
                  </a:path>
                </a:pathLst>
              </a:custGeom>
              <a:solidFill>
                <a:srgbClr val="000000"/>
              </a:solidFill>
              <a:ln w="4653" cap="flat">
                <a:noFill/>
                <a:prstDash val="solid"/>
                <a:miter/>
              </a:ln>
            </p:spPr>
            <p:txBody>
              <a:bodyPr rtlCol="0" anchor="ctr"/>
              <a:lstStyle/>
              <a:p>
                <a:pPr algn="l" rtl="0"/>
                <a:endParaRPr lang="en-US"/>
              </a:p>
            </p:txBody>
          </p:sp>
          <p:sp>
            <p:nvSpPr>
              <p:cNvPr id="38" name="Freeform 133">
                <a:extLst>
                  <a:ext uri="{FF2B5EF4-FFF2-40B4-BE49-F238E27FC236}">
                    <a16:creationId xmlns:a16="http://schemas.microsoft.com/office/drawing/2014/main" id="{42CE8033-A790-084C-2E39-7435F49154CA}"/>
                  </a:ext>
                </a:extLst>
              </p:cNvPr>
              <p:cNvSpPr/>
              <p:nvPr/>
            </p:nvSpPr>
            <p:spPr>
              <a:xfrm>
                <a:off x="1968312" y="4061837"/>
                <a:ext cx="43847" cy="112254"/>
              </a:xfrm>
              <a:custGeom>
                <a:avLst/>
                <a:gdLst>
                  <a:gd name="connsiteX0" fmla="*/ 26608 w 43847"/>
                  <a:gd name="connsiteY0" fmla="*/ 79 h 112254"/>
                  <a:gd name="connsiteX1" fmla="*/ 6595 w 43847"/>
                  <a:gd name="connsiteY1" fmla="*/ 16836 h 112254"/>
                  <a:gd name="connsiteX2" fmla="*/ 79 w 43847"/>
                  <a:gd name="connsiteY2" fmla="*/ 92240 h 112254"/>
                  <a:gd name="connsiteX3" fmla="*/ 16834 w 43847"/>
                  <a:gd name="connsiteY3" fmla="*/ 112255 h 112254"/>
                  <a:gd name="connsiteX4" fmla="*/ 18695 w 43847"/>
                  <a:gd name="connsiteY4" fmla="*/ 112255 h 112254"/>
                  <a:gd name="connsiteX5" fmla="*/ 37311 w 43847"/>
                  <a:gd name="connsiteY5" fmla="*/ 95498 h 112254"/>
                  <a:gd name="connsiteX6" fmla="*/ 43827 w 43847"/>
                  <a:gd name="connsiteY6" fmla="*/ 19628 h 112254"/>
                  <a:gd name="connsiteX7" fmla="*/ 26608 w 43847"/>
                  <a:gd name="connsiteY7" fmla="*/ 79 h 112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47" h="112254">
                    <a:moveTo>
                      <a:pt x="26608" y="79"/>
                    </a:moveTo>
                    <a:cubicBezTo>
                      <a:pt x="16368" y="-852"/>
                      <a:pt x="7525" y="6595"/>
                      <a:pt x="6595" y="16836"/>
                    </a:cubicBezTo>
                    <a:cubicBezTo>
                      <a:pt x="2871" y="62916"/>
                      <a:pt x="79" y="92240"/>
                      <a:pt x="79" y="92240"/>
                    </a:cubicBezTo>
                    <a:cubicBezTo>
                      <a:pt x="-852" y="102480"/>
                      <a:pt x="6595" y="111323"/>
                      <a:pt x="16834" y="112255"/>
                    </a:cubicBezTo>
                    <a:cubicBezTo>
                      <a:pt x="17299" y="112255"/>
                      <a:pt x="17764" y="112255"/>
                      <a:pt x="18695" y="112255"/>
                    </a:cubicBezTo>
                    <a:cubicBezTo>
                      <a:pt x="28003" y="112255"/>
                      <a:pt x="36380" y="104807"/>
                      <a:pt x="37311" y="95498"/>
                    </a:cubicBezTo>
                    <a:cubicBezTo>
                      <a:pt x="37311" y="95498"/>
                      <a:pt x="40104" y="66174"/>
                      <a:pt x="43827" y="19628"/>
                    </a:cubicBezTo>
                    <a:cubicBezTo>
                      <a:pt x="44292" y="9854"/>
                      <a:pt x="36846" y="1009"/>
                      <a:pt x="26608" y="79"/>
                    </a:cubicBezTo>
                    <a:close/>
                  </a:path>
                </a:pathLst>
              </a:custGeom>
              <a:solidFill>
                <a:srgbClr val="000000"/>
              </a:solidFill>
              <a:ln w="4653" cap="flat">
                <a:noFill/>
                <a:prstDash val="solid"/>
                <a:miter/>
              </a:ln>
            </p:spPr>
            <p:txBody>
              <a:bodyPr rtlCol="0" anchor="ctr"/>
              <a:lstStyle/>
              <a:p>
                <a:pPr algn="l" rtl="0"/>
                <a:endParaRPr lang="en-US"/>
              </a:p>
            </p:txBody>
          </p:sp>
          <p:sp>
            <p:nvSpPr>
              <p:cNvPr id="39" name="Freeform 134">
                <a:extLst>
                  <a:ext uri="{FF2B5EF4-FFF2-40B4-BE49-F238E27FC236}">
                    <a16:creationId xmlns:a16="http://schemas.microsoft.com/office/drawing/2014/main" id="{9C75E698-BCFB-6976-3482-87544C807E90}"/>
                  </a:ext>
                </a:extLst>
              </p:cNvPr>
              <p:cNvSpPr/>
              <p:nvPr/>
            </p:nvSpPr>
            <p:spPr>
              <a:xfrm>
                <a:off x="2002811" y="3336728"/>
                <a:ext cx="39579" cy="353749"/>
              </a:xfrm>
              <a:custGeom>
                <a:avLst/>
                <a:gdLst>
                  <a:gd name="connsiteX0" fmla="*/ 17705 w 39579"/>
                  <a:gd name="connsiteY0" fmla="*/ 353750 h 353749"/>
                  <a:gd name="connsiteX1" fmla="*/ 18636 w 39579"/>
                  <a:gd name="connsiteY1" fmla="*/ 353750 h 353749"/>
                  <a:gd name="connsiteX2" fmla="*/ 37252 w 39579"/>
                  <a:gd name="connsiteY2" fmla="*/ 336062 h 353749"/>
                  <a:gd name="connsiteX3" fmla="*/ 39579 w 39579"/>
                  <a:gd name="connsiteY3" fmla="*/ 242039 h 353749"/>
                  <a:gd name="connsiteX4" fmla="*/ 39579 w 39579"/>
                  <a:gd name="connsiteY4" fmla="*/ 18618 h 353749"/>
                  <a:gd name="connsiteX5" fmla="*/ 20963 w 39579"/>
                  <a:gd name="connsiteY5" fmla="*/ 0 h 353749"/>
                  <a:gd name="connsiteX6" fmla="*/ 2347 w 39579"/>
                  <a:gd name="connsiteY6" fmla="*/ 18618 h 353749"/>
                  <a:gd name="connsiteX7" fmla="*/ 2347 w 39579"/>
                  <a:gd name="connsiteY7" fmla="*/ 242039 h 353749"/>
                  <a:gd name="connsiteX8" fmla="*/ 20 w 39579"/>
                  <a:gd name="connsiteY8" fmla="*/ 334201 h 353749"/>
                  <a:gd name="connsiteX9" fmla="*/ 17705 w 39579"/>
                  <a:gd name="connsiteY9" fmla="*/ 35375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9" h="353749">
                    <a:moveTo>
                      <a:pt x="17705" y="353750"/>
                    </a:moveTo>
                    <a:cubicBezTo>
                      <a:pt x="18170" y="353750"/>
                      <a:pt x="18170" y="353750"/>
                      <a:pt x="18636" y="353750"/>
                    </a:cubicBezTo>
                    <a:cubicBezTo>
                      <a:pt x="28409" y="353750"/>
                      <a:pt x="36786" y="345837"/>
                      <a:pt x="37252" y="336062"/>
                    </a:cubicBezTo>
                    <a:cubicBezTo>
                      <a:pt x="38648" y="298825"/>
                      <a:pt x="39579" y="267175"/>
                      <a:pt x="39579" y="242039"/>
                    </a:cubicBezTo>
                    <a:lnTo>
                      <a:pt x="39579" y="18618"/>
                    </a:lnTo>
                    <a:cubicBezTo>
                      <a:pt x="39579" y="8379"/>
                      <a:pt x="31201" y="0"/>
                      <a:pt x="20963" y="0"/>
                    </a:cubicBezTo>
                    <a:cubicBezTo>
                      <a:pt x="10724" y="0"/>
                      <a:pt x="2347" y="8379"/>
                      <a:pt x="2347" y="18618"/>
                    </a:cubicBezTo>
                    <a:lnTo>
                      <a:pt x="2347" y="242039"/>
                    </a:lnTo>
                    <a:cubicBezTo>
                      <a:pt x="2347" y="266243"/>
                      <a:pt x="1416" y="297430"/>
                      <a:pt x="20" y="334201"/>
                    </a:cubicBezTo>
                    <a:cubicBezTo>
                      <a:pt x="-446" y="344907"/>
                      <a:pt x="7465" y="353750"/>
                      <a:pt x="17705" y="353750"/>
                    </a:cubicBezTo>
                    <a:close/>
                  </a:path>
                </a:pathLst>
              </a:custGeom>
              <a:solidFill>
                <a:srgbClr val="000000"/>
              </a:solidFill>
              <a:ln w="465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1393717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F8D901-72BB-57FE-50C5-EE3DA42CC9C4}"/>
              </a:ext>
            </a:extLst>
          </p:cNvPr>
          <p:cNvSpPr>
            <a:spLocks noGrp="1"/>
          </p:cNvSpPr>
          <p:nvPr>
            <p:ph type="body" sz="quarter" idx="18"/>
          </p:nvPr>
        </p:nvSpPr>
        <p:spPr>
          <a:xfrm>
            <a:off x="898357" y="1488584"/>
            <a:ext cx="6604031" cy="4002303"/>
          </a:xfrm>
        </p:spPr>
        <p:txBody>
          <a:bodyPr/>
          <a:lstStyle/>
          <a:p>
            <a:pPr marL="0" indent="0" rtl="0">
              <a:lnSpc>
                <a:spcPct val="107000"/>
              </a:lnSpc>
              <a:spcBef>
                <a:spcPts val="600"/>
              </a:spcBef>
              <a:spcAft>
                <a:spcPts val="600"/>
              </a:spcAft>
            </a:pPr>
            <a:r>
              <a:rPr lang="en-GB" sz="2400" dirty="0">
                <a:effectLst/>
                <a:ea typeface="Calibri" panose="020F0502020204030204" pitchFamily="34" charset="0"/>
                <a:cs typeface="Times New Roman" panose="02020603050405020304" pitchFamily="18" charset="0"/>
              </a:rPr>
              <a:t>A </a:t>
            </a:r>
            <a:r>
              <a:rPr lang="en-GB" sz="2400" dirty="0" err="1">
                <a:effectLst/>
                <a:ea typeface="Calibri" panose="020F0502020204030204" pitchFamily="34" charset="0"/>
                <a:cs typeface="Times New Roman" panose="02020603050405020304" pitchFamily="18" charset="0"/>
              </a:rPr>
              <a:t>secção</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Recursos-Chave</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deve</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centrar</a:t>
            </a:r>
            <a:r>
              <a:rPr lang="en-GB" sz="2400" dirty="0">
                <a:effectLst/>
                <a:ea typeface="Calibri" panose="020F0502020204030204" pitchFamily="34" charset="0"/>
                <a:cs typeface="Times New Roman" panose="02020603050405020304" pitchFamily="18" charset="0"/>
              </a:rPr>
              <a:t>-se </a:t>
            </a:r>
            <a:r>
              <a:rPr lang="en-GB" sz="2400" dirty="0" err="1">
                <a:effectLst/>
                <a:ea typeface="Calibri" panose="020F0502020204030204" pitchFamily="34" charset="0"/>
                <a:cs typeface="Times New Roman" panose="02020603050405020304" pitchFamily="18" charset="0"/>
              </a:rPr>
              <a:t>nos</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tipos</a:t>
            </a:r>
            <a:r>
              <a:rPr lang="en-GB" sz="2400" dirty="0">
                <a:effectLst/>
                <a:ea typeface="Calibri" panose="020F0502020204030204" pitchFamily="34" charset="0"/>
                <a:cs typeface="Times New Roman" panose="02020603050405020304" pitchFamily="18" charset="0"/>
              </a:rPr>
              <a:t> de equipamentos, </a:t>
            </a:r>
            <a:r>
              <a:rPr lang="en-GB" sz="2400" dirty="0" err="1">
                <a:effectLst/>
                <a:ea typeface="Calibri" panose="020F0502020204030204" pitchFamily="34" charset="0"/>
                <a:cs typeface="Times New Roman" panose="02020603050405020304" pitchFamily="18" charset="0"/>
              </a:rPr>
              <a:t>mão</a:t>
            </a:r>
            <a:r>
              <a:rPr lang="en-GB" sz="2400" dirty="0">
                <a:effectLst/>
                <a:ea typeface="Calibri" panose="020F0502020204030204" pitchFamily="34" charset="0"/>
                <a:cs typeface="Times New Roman" panose="02020603050405020304" pitchFamily="18" charset="0"/>
              </a:rPr>
              <a:t> de </a:t>
            </a:r>
            <a:r>
              <a:rPr lang="en-GB" sz="2400" dirty="0" err="1">
                <a:effectLst/>
                <a:ea typeface="Calibri" panose="020F0502020204030204" pitchFamily="34" charset="0"/>
                <a:cs typeface="Times New Roman" panose="02020603050405020304" pitchFamily="18" charset="0"/>
              </a:rPr>
              <a:t>obra</a:t>
            </a:r>
            <a:r>
              <a:rPr lang="en-GB" sz="2400" dirty="0">
                <a:effectLst/>
                <a:ea typeface="Calibri" panose="020F0502020204030204" pitchFamily="34" charset="0"/>
                <a:cs typeface="Times New Roman" panose="02020603050405020304" pitchFamily="18" charset="0"/>
              </a:rPr>
              <a:t> e </a:t>
            </a:r>
            <a:r>
              <a:rPr lang="en-GB" sz="2400" dirty="0" err="1">
                <a:effectLst/>
                <a:ea typeface="Calibri" panose="020F0502020204030204" pitchFamily="34" charset="0"/>
                <a:cs typeface="Times New Roman" panose="02020603050405020304" pitchFamily="18" charset="0"/>
              </a:rPr>
              <a:t>fundos</a:t>
            </a:r>
            <a:r>
              <a:rPr lang="en-GB" dirty="0">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necessários</a:t>
            </a:r>
            <a:r>
              <a:rPr lang="en-GB" sz="2400" dirty="0">
                <a:effectLst/>
                <a:ea typeface="Calibri" panose="020F0502020204030204" pitchFamily="34" charset="0"/>
                <a:cs typeface="Times New Roman" panose="02020603050405020304" pitchFamily="18" charset="0"/>
              </a:rPr>
              <a:t> para o </a:t>
            </a:r>
            <a:r>
              <a:rPr lang="en-GB" sz="2400" dirty="0" err="1">
                <a:effectLst/>
                <a:ea typeface="Calibri" panose="020F0502020204030204" pitchFamily="34" charset="0"/>
                <a:cs typeface="Times New Roman" panose="02020603050405020304" pitchFamily="18" charset="0"/>
              </a:rPr>
              <a:t>êxito</a:t>
            </a:r>
            <a:r>
              <a:rPr lang="en-GB" sz="2400" dirty="0">
                <a:effectLst/>
                <a:ea typeface="Calibri" panose="020F0502020204030204" pitchFamily="34" charset="0"/>
                <a:cs typeface="Times New Roman" panose="02020603050405020304" pitchFamily="18" charset="0"/>
              </a:rPr>
              <a:t> da </a:t>
            </a:r>
            <a:r>
              <a:rPr lang="en-GB" sz="2400" dirty="0" err="1">
                <a:effectLst/>
                <a:ea typeface="Calibri" panose="020F0502020204030204" pitchFamily="34" charset="0"/>
                <a:cs typeface="Times New Roman" panose="02020603050405020304" pitchFamily="18" charset="0"/>
              </a:rPr>
              <a:t>empresa</a:t>
            </a:r>
            <a:r>
              <a:rPr lang="en-GB" sz="2400" dirty="0">
                <a:effectLst/>
                <a:ea typeface="Calibri" panose="020F0502020204030204" pitchFamily="34" charset="0"/>
                <a:cs typeface="Times New Roman" panose="02020603050405020304" pitchFamily="18" charset="0"/>
              </a:rPr>
              <a:t>.</a:t>
            </a:r>
          </a:p>
          <a:p>
            <a:pPr marL="360000" indent="-360000" rtl="0">
              <a:lnSpc>
                <a:spcPct val="100000"/>
              </a:lnSpc>
              <a:spcBef>
                <a:spcPts val="600"/>
              </a:spcBef>
              <a:spcAft>
                <a:spcPts val="600"/>
              </a:spcAft>
            </a:pPr>
            <a:r>
              <a:rPr lang="en-GB" sz="2400" dirty="0">
                <a:effectLst/>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Que </a:t>
            </a:r>
            <a:r>
              <a:rPr lang="en-GB" sz="2400" b="1" dirty="0" err="1">
                <a:effectLst/>
                <a:ea typeface="Calibri" panose="020F0502020204030204" pitchFamily="34" charset="0"/>
                <a:cs typeface="Times New Roman" panose="02020603050405020304" pitchFamily="18" charset="0"/>
              </a:rPr>
              <a:t>equipamento</a:t>
            </a:r>
            <a:r>
              <a:rPr lang="en-GB" sz="2400" b="1" dirty="0">
                <a:effectLst/>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Times New Roman" panose="02020603050405020304" pitchFamily="18" charset="0"/>
              </a:rPr>
              <a:t>é necessário para </a:t>
            </a:r>
            <a:r>
              <a:rPr lang="en-GB" sz="2400" dirty="0" err="1">
                <a:effectLst/>
                <a:ea typeface="Calibri" panose="020F0502020204030204" pitchFamily="34" charset="0"/>
                <a:cs typeface="Times New Roman" panose="02020603050405020304" pitchFamily="18" charset="0"/>
              </a:rPr>
              <a:t>iniciar</a:t>
            </a:r>
            <a:r>
              <a:rPr lang="en-GB" sz="2400" dirty="0">
                <a:effectLst/>
                <a:ea typeface="Calibri" panose="020F0502020204030204" pitchFamily="34" charset="0"/>
                <a:cs typeface="Times New Roman" panose="02020603050405020304" pitchFamily="18" charset="0"/>
              </a:rPr>
              <a:t> o negócio?</a:t>
            </a:r>
          </a:p>
          <a:p>
            <a:pPr marL="360000" indent="-360000" rtl="0">
              <a:lnSpc>
                <a:spcPct val="100000"/>
              </a:lnSpc>
              <a:spcBef>
                <a:spcPts val="600"/>
              </a:spcBef>
              <a:spcAft>
                <a:spcPts val="600"/>
              </a:spcAft>
            </a:pPr>
            <a:r>
              <a:rPr lang="en-GB" sz="2400" dirty="0">
                <a:effectLst/>
                <a:ea typeface="Calibri" panose="020F0502020204030204" pitchFamily="34" charset="0"/>
                <a:cs typeface="Times New Roman" panose="02020603050405020304" pitchFamily="18" charset="0"/>
              </a:rPr>
              <a:t>• Que </a:t>
            </a:r>
            <a:r>
              <a:rPr lang="en-GB" sz="2400" dirty="0" err="1">
                <a:effectLst/>
                <a:ea typeface="Calibri" panose="020F0502020204030204" pitchFamily="34" charset="0"/>
                <a:cs typeface="Times New Roman" panose="02020603050405020304" pitchFamily="18" charset="0"/>
              </a:rPr>
              <a:t>tipo</a:t>
            </a:r>
            <a:r>
              <a:rPr lang="en-GB" sz="2400" dirty="0">
                <a:effectLst/>
                <a:ea typeface="Calibri" panose="020F0502020204030204" pitchFamily="34" charset="0"/>
                <a:cs typeface="Times New Roman" panose="02020603050405020304" pitchFamily="18" charset="0"/>
              </a:rPr>
              <a:t> de </a:t>
            </a:r>
            <a:r>
              <a:rPr lang="en-GB" b="1" dirty="0" err="1">
                <a:ea typeface="Calibri" panose="020F0502020204030204" pitchFamily="34" charset="0"/>
                <a:cs typeface="Times New Roman" panose="02020603050405020304" pitchFamily="18" charset="0"/>
              </a:rPr>
              <a:t>mão</a:t>
            </a:r>
            <a:r>
              <a:rPr lang="en-GB" b="1" dirty="0">
                <a:ea typeface="Calibri" panose="020F0502020204030204" pitchFamily="34" charset="0"/>
                <a:cs typeface="Times New Roman" panose="02020603050405020304" pitchFamily="18" charset="0"/>
              </a:rPr>
              <a:t> de </a:t>
            </a:r>
            <a:r>
              <a:rPr lang="en-GB" b="1" dirty="0" err="1">
                <a:ea typeface="Calibri" panose="020F0502020204030204" pitchFamily="34" charset="0"/>
                <a:cs typeface="Times New Roman" panose="02020603050405020304" pitchFamily="18" charset="0"/>
              </a:rPr>
              <a:t>obra</a:t>
            </a:r>
            <a:r>
              <a:rPr lang="en-GB" b="1" dirty="0">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Times New Roman" panose="02020603050405020304" pitchFamily="18" charset="0"/>
              </a:rPr>
              <a:t>é </a:t>
            </a:r>
            <a:r>
              <a:rPr lang="en-GB" sz="2400" dirty="0" err="1">
                <a:effectLst/>
                <a:ea typeface="Calibri" panose="020F0502020204030204" pitchFamily="34" charset="0"/>
                <a:cs typeface="Times New Roman" panose="02020603050405020304" pitchFamily="18" charset="0"/>
              </a:rPr>
              <a:t>necessária</a:t>
            </a:r>
            <a:r>
              <a:rPr lang="en-GB" sz="2400" dirty="0">
                <a:effectLst/>
                <a:ea typeface="Calibri" panose="020F0502020204030204" pitchFamily="34" charset="0"/>
                <a:cs typeface="Times New Roman" panose="02020603050405020304" pitchFamily="18" charset="0"/>
              </a:rPr>
              <a:t> para </a:t>
            </a:r>
            <a:r>
              <a:rPr lang="en-GB" sz="2400" dirty="0" err="1">
                <a:effectLst/>
                <a:ea typeface="Calibri" panose="020F0502020204030204" pitchFamily="34" charset="0"/>
                <a:cs typeface="Times New Roman" panose="02020603050405020304" pitchFamily="18" charset="0"/>
              </a:rPr>
              <a:t>implementar</a:t>
            </a:r>
            <a:r>
              <a:rPr lang="en-GB" sz="2400" dirty="0">
                <a:effectLst/>
                <a:ea typeface="Calibri" panose="020F0502020204030204" pitchFamily="34" charset="0"/>
                <a:cs typeface="Times New Roman" panose="02020603050405020304" pitchFamily="18" charset="0"/>
              </a:rPr>
              <a:t> o </a:t>
            </a:r>
            <a:r>
              <a:rPr lang="en-GB" sz="2400" dirty="0" err="1">
                <a:effectLst/>
                <a:ea typeface="Calibri" panose="020F0502020204030204" pitchFamily="34" charset="0"/>
                <a:cs typeface="Times New Roman" panose="02020603050405020304" pitchFamily="18" charset="0"/>
              </a:rPr>
              <a:t>negócio</a:t>
            </a:r>
            <a:r>
              <a:rPr lang="en-GB" sz="2400" dirty="0">
                <a:effectLst/>
                <a:ea typeface="Calibri" panose="020F0502020204030204" pitchFamily="34" charset="0"/>
                <a:cs typeface="Times New Roman" panose="02020603050405020304" pitchFamily="18" charset="0"/>
              </a:rPr>
              <a:t> de </a:t>
            </a:r>
            <a:r>
              <a:rPr lang="en-GB" sz="2400" dirty="0" err="1">
                <a:effectLst/>
                <a:ea typeface="Calibri" panose="020F0502020204030204" pitchFamily="34" charset="0"/>
                <a:cs typeface="Times New Roman" panose="02020603050405020304" pitchFamily="18" charset="0"/>
              </a:rPr>
              <a:t>alimentos</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éticos</a:t>
            </a:r>
            <a:r>
              <a:rPr lang="en-GB" sz="2400" dirty="0">
                <a:effectLst/>
                <a:ea typeface="Calibri" panose="020F0502020204030204" pitchFamily="34" charset="0"/>
                <a:cs typeface="Times New Roman" panose="02020603050405020304" pitchFamily="18" charset="0"/>
              </a:rPr>
              <a:t>? A </a:t>
            </a:r>
            <a:r>
              <a:rPr lang="en-GB" sz="2400" dirty="0" err="1">
                <a:effectLst/>
                <a:ea typeface="Calibri" panose="020F0502020204030204" pitchFamily="34" charset="0"/>
                <a:cs typeface="Times New Roman" panose="02020603050405020304" pitchFamily="18" charset="0"/>
              </a:rPr>
              <a:t>própria</a:t>
            </a:r>
            <a:r>
              <a:rPr lang="en-GB" sz="2400" dirty="0">
                <a:effectLst/>
                <a:ea typeface="Calibri" panose="020F0502020204030204" pitchFamily="34" charset="0"/>
                <a:cs typeface="Times New Roman" panose="02020603050405020304" pitchFamily="18" charset="0"/>
              </a:rPr>
              <a:t>? Com outros?</a:t>
            </a:r>
          </a:p>
          <a:p>
            <a:pPr marL="360000" indent="-360000" rtl="0">
              <a:lnSpc>
                <a:spcPct val="100000"/>
              </a:lnSpc>
              <a:spcBef>
                <a:spcPts val="600"/>
              </a:spcBef>
              <a:spcAft>
                <a:spcPts val="600"/>
              </a:spcAft>
            </a:pPr>
            <a:r>
              <a:rPr lang="en-GB" sz="2400" dirty="0">
                <a:effectLst/>
                <a:ea typeface="Calibri" panose="020F0502020204030204" pitchFamily="34" charset="0"/>
                <a:cs typeface="Times New Roman" panose="02020603050405020304" pitchFamily="18" charset="0"/>
              </a:rPr>
              <a:t>• Que </a:t>
            </a:r>
            <a:r>
              <a:rPr lang="en-GB" sz="2400" b="1" dirty="0">
                <a:effectLst/>
                <a:ea typeface="Calibri" panose="020F0502020204030204" pitchFamily="34" charset="0"/>
                <a:cs typeface="Times New Roman" panose="02020603050405020304" pitchFamily="18" charset="0"/>
              </a:rPr>
              <a:t>capital </a:t>
            </a:r>
            <a:r>
              <a:rPr lang="en-GB" sz="2400" dirty="0">
                <a:effectLst/>
                <a:ea typeface="Calibri" panose="020F0502020204030204" pitchFamily="34" charset="0"/>
                <a:cs typeface="Times New Roman" panose="02020603050405020304" pitchFamily="18" charset="0"/>
              </a:rPr>
              <a:t>é </a:t>
            </a:r>
            <a:r>
              <a:rPr lang="en-GB" sz="2400" dirty="0" err="1">
                <a:effectLst/>
                <a:ea typeface="Calibri" panose="020F0502020204030204" pitchFamily="34" charset="0"/>
                <a:cs typeface="Times New Roman" panose="02020603050405020304" pitchFamily="18" charset="0"/>
              </a:rPr>
              <a:t>necessário</a:t>
            </a:r>
            <a:r>
              <a:rPr lang="en-GB" sz="2400" dirty="0">
                <a:effectLst/>
                <a:ea typeface="Calibri" panose="020F0502020204030204" pitchFamily="34" charset="0"/>
                <a:cs typeface="Times New Roman" panose="02020603050405020304" pitchFamily="18" charset="0"/>
              </a:rPr>
              <a:t> para </a:t>
            </a:r>
            <a:r>
              <a:rPr lang="en-GB" sz="2400" dirty="0" err="1">
                <a:effectLst/>
                <a:ea typeface="Calibri" panose="020F0502020204030204" pitchFamily="34" charset="0"/>
                <a:cs typeface="Times New Roman" panose="02020603050405020304" pitchFamily="18" charset="0"/>
              </a:rPr>
              <a:t>começar</a:t>
            </a:r>
            <a:r>
              <a:rPr lang="en-GB" sz="2400" dirty="0">
                <a:effectLst/>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o</a:t>
            </a:r>
            <a:r>
              <a:rPr lang="en-GB" sz="2400" dirty="0">
                <a:effectLst/>
                <a:ea typeface="Calibri" panose="020F0502020204030204" pitchFamily="34" charset="0"/>
                <a:cs typeface="Times New Roman" panose="02020603050405020304" pitchFamily="18" charset="0"/>
              </a:rPr>
              <a:t> negócio?</a:t>
            </a:r>
          </a:p>
          <a:p>
            <a:pPr rtl="0">
              <a:spcBef>
                <a:spcPts val="600"/>
              </a:spcBef>
              <a:spcAft>
                <a:spcPts val="600"/>
              </a:spcAft>
            </a:pPr>
            <a:endParaRPr lang="en-IE" dirty="0"/>
          </a:p>
        </p:txBody>
      </p:sp>
      <p:sp>
        <p:nvSpPr>
          <p:cNvPr id="3" name="Text Placeholder 2">
            <a:extLst>
              <a:ext uri="{FF2B5EF4-FFF2-40B4-BE49-F238E27FC236}">
                <a16:creationId xmlns:a16="http://schemas.microsoft.com/office/drawing/2014/main" id="{3E86A7F3-B130-1ED1-D92B-174BFD6408BD}"/>
              </a:ext>
            </a:extLst>
          </p:cNvPr>
          <p:cNvSpPr>
            <a:spLocks noGrp="1"/>
          </p:cNvSpPr>
          <p:nvPr>
            <p:ph type="body" sz="quarter" idx="16"/>
          </p:nvPr>
        </p:nvSpPr>
        <p:spPr>
          <a:xfrm>
            <a:off x="898358" y="751288"/>
            <a:ext cx="4990998" cy="992652"/>
          </a:xfrm>
        </p:spPr>
        <p:txBody>
          <a:bodyPr/>
          <a:lstStyle/>
          <a:p>
            <a:r>
              <a:rPr lang="en-IE" b="1" dirty="0"/>
              <a:t>3. </a:t>
            </a:r>
            <a:r>
              <a:rPr lang="en-IE" b="1" dirty="0" err="1"/>
              <a:t>Recursos-Chave</a:t>
            </a:r>
            <a:endParaRPr lang="en-IE" b="1" dirty="0"/>
          </a:p>
        </p:txBody>
      </p:sp>
      <p:grpSp>
        <p:nvGrpSpPr>
          <p:cNvPr id="5" name="Group 4">
            <a:extLst>
              <a:ext uri="{FF2B5EF4-FFF2-40B4-BE49-F238E27FC236}">
                <a16:creationId xmlns:a16="http://schemas.microsoft.com/office/drawing/2014/main" id="{B7E506D7-FE0E-0B49-3A1B-5A300DD4AF41}"/>
              </a:ext>
            </a:extLst>
          </p:cNvPr>
          <p:cNvGrpSpPr/>
          <p:nvPr/>
        </p:nvGrpSpPr>
        <p:grpSpPr>
          <a:xfrm>
            <a:off x="8676726" y="1872975"/>
            <a:ext cx="2694149" cy="3253360"/>
            <a:chOff x="4026418" y="2351193"/>
            <a:chExt cx="770533" cy="888868"/>
          </a:xfrm>
        </p:grpSpPr>
        <p:sp>
          <p:nvSpPr>
            <p:cNvPr id="6" name="Freeform 322">
              <a:extLst>
                <a:ext uri="{FF2B5EF4-FFF2-40B4-BE49-F238E27FC236}">
                  <a16:creationId xmlns:a16="http://schemas.microsoft.com/office/drawing/2014/main" id="{C304CE2E-520B-13C3-6887-8F615111EB34}"/>
                </a:ext>
              </a:extLst>
            </p:cNvPr>
            <p:cNvSpPr/>
            <p:nvPr/>
          </p:nvSpPr>
          <p:spPr>
            <a:xfrm>
              <a:off x="4263992" y="2615866"/>
              <a:ext cx="177051" cy="177051"/>
            </a:xfrm>
            <a:custGeom>
              <a:avLst/>
              <a:gdLst>
                <a:gd name="connsiteX0" fmla="*/ 177051 w 177051"/>
                <a:gd name="connsiteY0" fmla="*/ 93043 h 177051"/>
                <a:gd name="connsiteX1" fmla="*/ 161694 w 177051"/>
                <a:gd name="connsiteY1" fmla="*/ 100269 h 177051"/>
                <a:gd name="connsiteX2" fmla="*/ 154468 w 177051"/>
                <a:gd name="connsiteY2" fmla="*/ 109302 h 177051"/>
                <a:gd name="connsiteX3" fmla="*/ 149951 w 177051"/>
                <a:gd name="connsiteY3" fmla="*/ 120142 h 177051"/>
                <a:gd name="connsiteX4" fmla="*/ 149048 w 177051"/>
                <a:gd name="connsiteY4" fmla="*/ 131885 h 177051"/>
                <a:gd name="connsiteX5" fmla="*/ 154468 w 177051"/>
                <a:gd name="connsiteY5" fmla="*/ 148145 h 177051"/>
                <a:gd name="connsiteX6" fmla="*/ 148145 w 177051"/>
                <a:gd name="connsiteY6" fmla="*/ 154468 h 177051"/>
                <a:gd name="connsiteX7" fmla="*/ 131885 w 177051"/>
                <a:gd name="connsiteY7" fmla="*/ 149048 h 177051"/>
                <a:gd name="connsiteX8" fmla="*/ 120142 w 177051"/>
                <a:gd name="connsiteY8" fmla="*/ 149952 h 177051"/>
                <a:gd name="connsiteX9" fmla="*/ 109302 w 177051"/>
                <a:gd name="connsiteY9" fmla="*/ 154468 h 177051"/>
                <a:gd name="connsiteX10" fmla="*/ 100269 w 177051"/>
                <a:gd name="connsiteY10" fmla="*/ 161695 h 177051"/>
                <a:gd name="connsiteX11" fmla="*/ 93042 w 177051"/>
                <a:gd name="connsiteY11" fmla="*/ 177051 h 177051"/>
                <a:gd name="connsiteX12" fmla="*/ 84009 w 177051"/>
                <a:gd name="connsiteY12" fmla="*/ 177051 h 177051"/>
                <a:gd name="connsiteX13" fmla="*/ 76782 w 177051"/>
                <a:gd name="connsiteY13" fmla="*/ 161695 h 177051"/>
                <a:gd name="connsiteX14" fmla="*/ 67749 w 177051"/>
                <a:gd name="connsiteY14" fmla="*/ 154468 h 177051"/>
                <a:gd name="connsiteX15" fmla="*/ 56909 w 177051"/>
                <a:gd name="connsiteY15" fmla="*/ 149952 h 177051"/>
                <a:gd name="connsiteX16" fmla="*/ 45166 w 177051"/>
                <a:gd name="connsiteY16" fmla="*/ 149048 h 177051"/>
                <a:gd name="connsiteX17" fmla="*/ 28906 w 177051"/>
                <a:gd name="connsiteY17" fmla="*/ 154468 h 177051"/>
                <a:gd name="connsiteX18" fmla="*/ 22583 w 177051"/>
                <a:gd name="connsiteY18" fmla="*/ 148145 h 177051"/>
                <a:gd name="connsiteX19" fmla="*/ 28003 w 177051"/>
                <a:gd name="connsiteY19" fmla="*/ 131885 h 177051"/>
                <a:gd name="connsiteX20" fmla="*/ 27100 w 177051"/>
                <a:gd name="connsiteY20" fmla="*/ 120142 h 177051"/>
                <a:gd name="connsiteX21" fmla="*/ 22583 w 177051"/>
                <a:gd name="connsiteY21" fmla="*/ 109302 h 177051"/>
                <a:gd name="connsiteX22" fmla="*/ 15356 w 177051"/>
                <a:gd name="connsiteY22" fmla="*/ 100269 h 177051"/>
                <a:gd name="connsiteX23" fmla="*/ 0 w 177051"/>
                <a:gd name="connsiteY23" fmla="*/ 93043 h 177051"/>
                <a:gd name="connsiteX24" fmla="*/ 0 w 177051"/>
                <a:gd name="connsiteY24" fmla="*/ 84009 h 177051"/>
                <a:gd name="connsiteX25" fmla="*/ 15356 w 177051"/>
                <a:gd name="connsiteY25" fmla="*/ 76782 h 177051"/>
                <a:gd name="connsiteX26" fmla="*/ 22583 w 177051"/>
                <a:gd name="connsiteY26" fmla="*/ 67749 h 177051"/>
                <a:gd name="connsiteX27" fmla="*/ 27100 w 177051"/>
                <a:gd name="connsiteY27" fmla="*/ 56910 h 177051"/>
                <a:gd name="connsiteX28" fmla="*/ 28003 w 177051"/>
                <a:gd name="connsiteY28" fmla="*/ 45166 h 177051"/>
                <a:gd name="connsiteX29" fmla="*/ 22583 w 177051"/>
                <a:gd name="connsiteY29" fmla="*/ 28906 h 177051"/>
                <a:gd name="connsiteX30" fmla="*/ 28906 w 177051"/>
                <a:gd name="connsiteY30" fmla="*/ 22583 h 177051"/>
                <a:gd name="connsiteX31" fmla="*/ 45166 w 177051"/>
                <a:gd name="connsiteY31" fmla="*/ 28003 h 177051"/>
                <a:gd name="connsiteX32" fmla="*/ 56909 w 177051"/>
                <a:gd name="connsiteY32" fmla="*/ 27100 h 177051"/>
                <a:gd name="connsiteX33" fmla="*/ 67749 w 177051"/>
                <a:gd name="connsiteY33" fmla="*/ 22583 h 177051"/>
                <a:gd name="connsiteX34" fmla="*/ 76782 w 177051"/>
                <a:gd name="connsiteY34" fmla="*/ 15357 h 177051"/>
                <a:gd name="connsiteX35" fmla="*/ 84009 w 177051"/>
                <a:gd name="connsiteY35" fmla="*/ 0 h 177051"/>
                <a:gd name="connsiteX36" fmla="*/ 93042 w 177051"/>
                <a:gd name="connsiteY36" fmla="*/ 0 h 177051"/>
                <a:gd name="connsiteX37" fmla="*/ 100269 w 177051"/>
                <a:gd name="connsiteY37" fmla="*/ 15357 h 177051"/>
                <a:gd name="connsiteX38" fmla="*/ 109302 w 177051"/>
                <a:gd name="connsiteY38" fmla="*/ 22583 h 177051"/>
                <a:gd name="connsiteX39" fmla="*/ 120142 w 177051"/>
                <a:gd name="connsiteY39" fmla="*/ 27100 h 177051"/>
                <a:gd name="connsiteX40" fmla="*/ 131885 w 177051"/>
                <a:gd name="connsiteY40" fmla="*/ 28003 h 177051"/>
                <a:gd name="connsiteX41" fmla="*/ 148145 w 177051"/>
                <a:gd name="connsiteY41" fmla="*/ 22583 h 177051"/>
                <a:gd name="connsiteX42" fmla="*/ 154468 w 177051"/>
                <a:gd name="connsiteY42" fmla="*/ 28906 h 177051"/>
                <a:gd name="connsiteX43" fmla="*/ 149048 w 177051"/>
                <a:gd name="connsiteY43" fmla="*/ 45166 h 177051"/>
                <a:gd name="connsiteX44" fmla="*/ 149951 w 177051"/>
                <a:gd name="connsiteY44" fmla="*/ 56910 h 177051"/>
                <a:gd name="connsiteX45" fmla="*/ 154468 w 177051"/>
                <a:gd name="connsiteY45" fmla="*/ 67749 h 177051"/>
                <a:gd name="connsiteX46" fmla="*/ 161694 w 177051"/>
                <a:gd name="connsiteY46" fmla="*/ 76782 h 177051"/>
                <a:gd name="connsiteX47" fmla="*/ 177051 w 177051"/>
                <a:gd name="connsiteY47" fmla="*/ 84009 h 177051"/>
                <a:gd name="connsiteX48" fmla="*/ 177051 w 177051"/>
                <a:gd name="connsiteY48" fmla="*/ 93043 h 177051"/>
                <a:gd name="connsiteX49" fmla="*/ 177051 w 177051"/>
                <a:gd name="connsiteY49" fmla="*/ 93043 h 1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7051" h="177051">
                  <a:moveTo>
                    <a:pt x="177051" y="93043"/>
                  </a:moveTo>
                  <a:lnTo>
                    <a:pt x="161694" y="100269"/>
                  </a:lnTo>
                  <a:cubicBezTo>
                    <a:pt x="158081" y="102076"/>
                    <a:pt x="155371" y="105689"/>
                    <a:pt x="154468" y="109302"/>
                  </a:cubicBezTo>
                  <a:cubicBezTo>
                    <a:pt x="153565" y="112915"/>
                    <a:pt x="151758" y="116529"/>
                    <a:pt x="149951" y="120142"/>
                  </a:cubicBezTo>
                  <a:cubicBezTo>
                    <a:pt x="148145" y="123755"/>
                    <a:pt x="148145" y="127369"/>
                    <a:pt x="149048" y="131885"/>
                  </a:cubicBezTo>
                  <a:lnTo>
                    <a:pt x="154468" y="148145"/>
                  </a:lnTo>
                  <a:cubicBezTo>
                    <a:pt x="152661" y="149952"/>
                    <a:pt x="149951" y="152662"/>
                    <a:pt x="148145" y="154468"/>
                  </a:cubicBezTo>
                  <a:lnTo>
                    <a:pt x="131885" y="149048"/>
                  </a:lnTo>
                  <a:cubicBezTo>
                    <a:pt x="128272" y="148145"/>
                    <a:pt x="123755" y="148145"/>
                    <a:pt x="120142" y="149952"/>
                  </a:cubicBezTo>
                  <a:cubicBezTo>
                    <a:pt x="116528" y="151758"/>
                    <a:pt x="112915" y="153565"/>
                    <a:pt x="109302" y="154468"/>
                  </a:cubicBezTo>
                  <a:cubicBezTo>
                    <a:pt x="105689" y="155371"/>
                    <a:pt x="102075" y="158081"/>
                    <a:pt x="100269" y="161695"/>
                  </a:cubicBezTo>
                  <a:lnTo>
                    <a:pt x="93042" y="177051"/>
                  </a:lnTo>
                  <a:lnTo>
                    <a:pt x="84009" y="177051"/>
                  </a:lnTo>
                  <a:lnTo>
                    <a:pt x="76782" y="161695"/>
                  </a:lnTo>
                  <a:cubicBezTo>
                    <a:pt x="74976" y="158081"/>
                    <a:pt x="71362" y="155371"/>
                    <a:pt x="67749" y="154468"/>
                  </a:cubicBezTo>
                  <a:cubicBezTo>
                    <a:pt x="64136" y="153565"/>
                    <a:pt x="60523" y="151758"/>
                    <a:pt x="56909" y="149952"/>
                  </a:cubicBezTo>
                  <a:cubicBezTo>
                    <a:pt x="53296" y="148145"/>
                    <a:pt x="49683" y="148145"/>
                    <a:pt x="45166" y="149048"/>
                  </a:cubicBezTo>
                  <a:lnTo>
                    <a:pt x="28906" y="154468"/>
                  </a:lnTo>
                  <a:cubicBezTo>
                    <a:pt x="27100" y="152662"/>
                    <a:pt x="24390" y="149952"/>
                    <a:pt x="22583" y="148145"/>
                  </a:cubicBezTo>
                  <a:lnTo>
                    <a:pt x="28003" y="131885"/>
                  </a:lnTo>
                  <a:cubicBezTo>
                    <a:pt x="28906" y="128272"/>
                    <a:pt x="28906" y="123755"/>
                    <a:pt x="27100" y="120142"/>
                  </a:cubicBezTo>
                  <a:cubicBezTo>
                    <a:pt x="25293" y="116529"/>
                    <a:pt x="23486" y="112915"/>
                    <a:pt x="22583" y="109302"/>
                  </a:cubicBezTo>
                  <a:cubicBezTo>
                    <a:pt x="21680" y="105689"/>
                    <a:pt x="18970" y="102076"/>
                    <a:pt x="15356" y="100269"/>
                  </a:cubicBezTo>
                  <a:lnTo>
                    <a:pt x="0" y="93043"/>
                  </a:lnTo>
                  <a:lnTo>
                    <a:pt x="0" y="84009"/>
                  </a:lnTo>
                  <a:lnTo>
                    <a:pt x="15356" y="76782"/>
                  </a:lnTo>
                  <a:cubicBezTo>
                    <a:pt x="18970" y="74976"/>
                    <a:pt x="21680" y="71363"/>
                    <a:pt x="22583" y="67749"/>
                  </a:cubicBezTo>
                  <a:cubicBezTo>
                    <a:pt x="23486" y="64136"/>
                    <a:pt x="25293" y="60523"/>
                    <a:pt x="27100" y="56910"/>
                  </a:cubicBezTo>
                  <a:cubicBezTo>
                    <a:pt x="28906" y="53296"/>
                    <a:pt x="28906" y="49683"/>
                    <a:pt x="28003" y="45166"/>
                  </a:cubicBezTo>
                  <a:lnTo>
                    <a:pt x="22583" y="28906"/>
                  </a:lnTo>
                  <a:cubicBezTo>
                    <a:pt x="24390" y="27100"/>
                    <a:pt x="27100" y="24390"/>
                    <a:pt x="28906" y="22583"/>
                  </a:cubicBezTo>
                  <a:lnTo>
                    <a:pt x="45166" y="28003"/>
                  </a:lnTo>
                  <a:cubicBezTo>
                    <a:pt x="48779" y="28906"/>
                    <a:pt x="53296" y="28906"/>
                    <a:pt x="56909" y="27100"/>
                  </a:cubicBezTo>
                  <a:cubicBezTo>
                    <a:pt x="60523" y="25293"/>
                    <a:pt x="64136" y="23487"/>
                    <a:pt x="67749" y="22583"/>
                  </a:cubicBezTo>
                  <a:cubicBezTo>
                    <a:pt x="71362" y="21680"/>
                    <a:pt x="74976" y="18970"/>
                    <a:pt x="76782" y="15357"/>
                  </a:cubicBezTo>
                  <a:lnTo>
                    <a:pt x="84009" y="0"/>
                  </a:lnTo>
                  <a:lnTo>
                    <a:pt x="93042" y="0"/>
                  </a:lnTo>
                  <a:lnTo>
                    <a:pt x="100269" y="15357"/>
                  </a:lnTo>
                  <a:cubicBezTo>
                    <a:pt x="102075" y="18970"/>
                    <a:pt x="105689" y="21680"/>
                    <a:pt x="109302" y="22583"/>
                  </a:cubicBezTo>
                  <a:cubicBezTo>
                    <a:pt x="112915" y="23487"/>
                    <a:pt x="116528" y="25293"/>
                    <a:pt x="120142" y="27100"/>
                  </a:cubicBezTo>
                  <a:cubicBezTo>
                    <a:pt x="123755" y="28906"/>
                    <a:pt x="127368" y="28906"/>
                    <a:pt x="131885" y="28003"/>
                  </a:cubicBezTo>
                  <a:lnTo>
                    <a:pt x="148145" y="22583"/>
                  </a:lnTo>
                  <a:cubicBezTo>
                    <a:pt x="149951" y="24390"/>
                    <a:pt x="152661" y="27100"/>
                    <a:pt x="154468" y="28906"/>
                  </a:cubicBezTo>
                  <a:lnTo>
                    <a:pt x="149048" y="45166"/>
                  </a:lnTo>
                  <a:cubicBezTo>
                    <a:pt x="148145" y="48780"/>
                    <a:pt x="148145" y="53296"/>
                    <a:pt x="149951" y="56910"/>
                  </a:cubicBezTo>
                  <a:cubicBezTo>
                    <a:pt x="151758" y="60523"/>
                    <a:pt x="153565" y="64136"/>
                    <a:pt x="154468" y="67749"/>
                  </a:cubicBezTo>
                  <a:cubicBezTo>
                    <a:pt x="155371" y="71363"/>
                    <a:pt x="158081" y="74976"/>
                    <a:pt x="161694" y="76782"/>
                  </a:cubicBezTo>
                  <a:lnTo>
                    <a:pt x="177051" y="84009"/>
                  </a:lnTo>
                  <a:lnTo>
                    <a:pt x="177051" y="93043"/>
                  </a:lnTo>
                  <a:lnTo>
                    <a:pt x="177051" y="93043"/>
                  </a:lnTo>
                  <a:close/>
                </a:path>
              </a:pathLst>
            </a:custGeom>
            <a:solidFill>
              <a:srgbClr val="1BA19A"/>
            </a:solidFill>
            <a:ln w="9028"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A6F7C5B5-2DD9-37EF-1ACD-5A1C067126A4}"/>
                </a:ext>
              </a:extLst>
            </p:cNvPr>
            <p:cNvGrpSpPr/>
            <p:nvPr/>
          </p:nvGrpSpPr>
          <p:grpSpPr>
            <a:xfrm>
              <a:off x="4026418" y="2351193"/>
              <a:ext cx="770533" cy="888868"/>
              <a:chOff x="4026418" y="2351193"/>
              <a:chExt cx="770533" cy="888868"/>
            </a:xfrm>
          </p:grpSpPr>
          <p:grpSp>
            <p:nvGrpSpPr>
              <p:cNvPr id="8" name="Graphic 2">
                <a:extLst>
                  <a:ext uri="{FF2B5EF4-FFF2-40B4-BE49-F238E27FC236}">
                    <a16:creationId xmlns:a16="http://schemas.microsoft.com/office/drawing/2014/main" id="{79EEE2F8-379E-3323-CF67-F4D7D0597BCD}"/>
                  </a:ext>
                </a:extLst>
              </p:cNvPr>
              <p:cNvGrpSpPr/>
              <p:nvPr/>
            </p:nvGrpSpPr>
            <p:grpSpPr>
              <a:xfrm>
                <a:off x="4026418" y="2351193"/>
                <a:ext cx="770533" cy="888868"/>
                <a:chOff x="4026418" y="2351193"/>
                <a:chExt cx="770533" cy="888868"/>
              </a:xfrm>
              <a:solidFill>
                <a:srgbClr val="010101"/>
              </a:solidFill>
            </p:grpSpPr>
            <p:sp>
              <p:nvSpPr>
                <p:cNvPr id="10" name="Freeform 326">
                  <a:extLst>
                    <a:ext uri="{FF2B5EF4-FFF2-40B4-BE49-F238E27FC236}">
                      <a16:creationId xmlns:a16="http://schemas.microsoft.com/office/drawing/2014/main" id="{40355A45-3F08-6745-D1A9-ADB3BFAC9DCC}"/>
                    </a:ext>
                  </a:extLst>
                </p:cNvPr>
                <p:cNvSpPr/>
                <p:nvPr/>
              </p:nvSpPr>
              <p:spPr>
                <a:xfrm>
                  <a:off x="4263088" y="2943656"/>
                  <a:ext cx="160962" cy="294598"/>
                </a:xfrm>
                <a:custGeom>
                  <a:avLst/>
                  <a:gdLst>
                    <a:gd name="connsiteX0" fmla="*/ 130982 w 160962"/>
                    <a:gd name="connsiteY0" fmla="*/ 66059 h 294598"/>
                    <a:gd name="connsiteX1" fmla="*/ 130982 w 160962"/>
                    <a:gd name="connsiteY1" fmla="*/ 36249 h 294598"/>
                    <a:gd name="connsiteX2" fmla="*/ 94849 w 160962"/>
                    <a:gd name="connsiteY2" fmla="*/ 1923 h 294598"/>
                    <a:gd name="connsiteX3" fmla="*/ 48779 w 160962"/>
                    <a:gd name="connsiteY3" fmla="*/ 10956 h 294598"/>
                    <a:gd name="connsiteX4" fmla="*/ 29810 w 160962"/>
                    <a:gd name="connsiteY4" fmla="*/ 49799 h 294598"/>
                    <a:gd name="connsiteX5" fmla="*/ 32520 w 160962"/>
                    <a:gd name="connsiteY5" fmla="*/ 65155 h 294598"/>
                    <a:gd name="connsiteX6" fmla="*/ 0 w 160962"/>
                    <a:gd name="connsiteY6" fmla="*/ 106708 h 294598"/>
                    <a:gd name="connsiteX7" fmla="*/ 0 w 160962"/>
                    <a:gd name="connsiteY7" fmla="*/ 191620 h 294598"/>
                    <a:gd name="connsiteX8" fmla="*/ 14453 w 160962"/>
                    <a:gd name="connsiteY8" fmla="*/ 206074 h 294598"/>
                    <a:gd name="connsiteX9" fmla="*/ 14453 w 160962"/>
                    <a:gd name="connsiteY9" fmla="*/ 206074 h 294598"/>
                    <a:gd name="connsiteX10" fmla="*/ 28906 w 160962"/>
                    <a:gd name="connsiteY10" fmla="*/ 206074 h 294598"/>
                    <a:gd name="connsiteX11" fmla="*/ 28906 w 160962"/>
                    <a:gd name="connsiteY11" fmla="*/ 280146 h 294598"/>
                    <a:gd name="connsiteX12" fmla="*/ 43359 w 160962"/>
                    <a:gd name="connsiteY12" fmla="*/ 294599 h 294598"/>
                    <a:gd name="connsiteX13" fmla="*/ 43359 w 160962"/>
                    <a:gd name="connsiteY13" fmla="*/ 294599 h 294598"/>
                    <a:gd name="connsiteX14" fmla="*/ 117432 w 160962"/>
                    <a:gd name="connsiteY14" fmla="*/ 294599 h 294598"/>
                    <a:gd name="connsiteX15" fmla="*/ 131885 w 160962"/>
                    <a:gd name="connsiteY15" fmla="*/ 280146 h 294598"/>
                    <a:gd name="connsiteX16" fmla="*/ 131885 w 160962"/>
                    <a:gd name="connsiteY16" fmla="*/ 280146 h 294598"/>
                    <a:gd name="connsiteX17" fmla="*/ 131885 w 160962"/>
                    <a:gd name="connsiteY17" fmla="*/ 206074 h 294598"/>
                    <a:gd name="connsiteX18" fmla="*/ 146338 w 160962"/>
                    <a:gd name="connsiteY18" fmla="*/ 206074 h 294598"/>
                    <a:gd name="connsiteX19" fmla="*/ 160791 w 160962"/>
                    <a:gd name="connsiteY19" fmla="*/ 191620 h 294598"/>
                    <a:gd name="connsiteX20" fmla="*/ 160791 w 160962"/>
                    <a:gd name="connsiteY20" fmla="*/ 191620 h 294598"/>
                    <a:gd name="connsiteX21" fmla="*/ 160791 w 160962"/>
                    <a:gd name="connsiteY21" fmla="*/ 106708 h 294598"/>
                    <a:gd name="connsiteX22" fmla="*/ 130982 w 160962"/>
                    <a:gd name="connsiteY22" fmla="*/ 66059 h 294598"/>
                    <a:gd name="connsiteX23" fmla="*/ 133692 w 160962"/>
                    <a:gd name="connsiteY23" fmla="*/ 178070 h 294598"/>
                    <a:gd name="connsiteX24" fmla="*/ 119239 w 160962"/>
                    <a:gd name="connsiteY24" fmla="*/ 178070 h 294598"/>
                    <a:gd name="connsiteX25" fmla="*/ 104785 w 160962"/>
                    <a:gd name="connsiteY25" fmla="*/ 192524 h 294598"/>
                    <a:gd name="connsiteX26" fmla="*/ 104785 w 160962"/>
                    <a:gd name="connsiteY26" fmla="*/ 192524 h 294598"/>
                    <a:gd name="connsiteX27" fmla="*/ 104785 w 160962"/>
                    <a:gd name="connsiteY27" fmla="*/ 266596 h 294598"/>
                    <a:gd name="connsiteX28" fmla="*/ 59619 w 160962"/>
                    <a:gd name="connsiteY28" fmla="*/ 266596 h 294598"/>
                    <a:gd name="connsiteX29" fmla="*/ 59619 w 160962"/>
                    <a:gd name="connsiteY29" fmla="*/ 192524 h 294598"/>
                    <a:gd name="connsiteX30" fmla="*/ 45166 w 160962"/>
                    <a:gd name="connsiteY30" fmla="*/ 178070 h 294598"/>
                    <a:gd name="connsiteX31" fmla="*/ 45166 w 160962"/>
                    <a:gd name="connsiteY31" fmla="*/ 178070 h 294598"/>
                    <a:gd name="connsiteX32" fmla="*/ 30713 w 160962"/>
                    <a:gd name="connsiteY32" fmla="*/ 178070 h 294598"/>
                    <a:gd name="connsiteX33" fmla="*/ 30713 w 160962"/>
                    <a:gd name="connsiteY33" fmla="*/ 107611 h 294598"/>
                    <a:gd name="connsiteX34" fmla="*/ 45166 w 160962"/>
                    <a:gd name="connsiteY34" fmla="*/ 94061 h 294598"/>
                    <a:gd name="connsiteX35" fmla="*/ 60523 w 160962"/>
                    <a:gd name="connsiteY35" fmla="*/ 94061 h 294598"/>
                    <a:gd name="connsiteX36" fmla="*/ 74976 w 160962"/>
                    <a:gd name="connsiteY36" fmla="*/ 79608 h 294598"/>
                    <a:gd name="connsiteX37" fmla="*/ 68652 w 160962"/>
                    <a:gd name="connsiteY37" fmla="*/ 67865 h 294598"/>
                    <a:gd name="connsiteX38" fmla="*/ 63233 w 160962"/>
                    <a:gd name="connsiteY38" fmla="*/ 40766 h 294598"/>
                    <a:gd name="connsiteX39" fmla="*/ 67749 w 160962"/>
                    <a:gd name="connsiteY39" fmla="*/ 36249 h 294598"/>
                    <a:gd name="connsiteX40" fmla="*/ 88526 w 160962"/>
                    <a:gd name="connsiteY40" fmla="*/ 32636 h 294598"/>
                    <a:gd name="connsiteX41" fmla="*/ 103882 w 160962"/>
                    <a:gd name="connsiteY41" fmla="*/ 46185 h 294598"/>
                    <a:gd name="connsiteX42" fmla="*/ 95752 w 160962"/>
                    <a:gd name="connsiteY42" fmla="*/ 68769 h 294598"/>
                    <a:gd name="connsiteX43" fmla="*/ 92139 w 160962"/>
                    <a:gd name="connsiteY43" fmla="*/ 89545 h 294598"/>
                    <a:gd name="connsiteX44" fmla="*/ 103882 w 160962"/>
                    <a:gd name="connsiteY44" fmla="*/ 95868 h 294598"/>
                    <a:gd name="connsiteX45" fmla="*/ 119239 w 160962"/>
                    <a:gd name="connsiteY45" fmla="*/ 95868 h 294598"/>
                    <a:gd name="connsiteX46" fmla="*/ 133692 w 160962"/>
                    <a:gd name="connsiteY46" fmla="*/ 109418 h 294598"/>
                    <a:gd name="connsiteX47" fmla="*/ 133692 w 160962"/>
                    <a:gd name="connsiteY47" fmla="*/ 178070 h 294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60962" h="294598">
                      <a:moveTo>
                        <a:pt x="130982" y="66059"/>
                      </a:moveTo>
                      <a:cubicBezTo>
                        <a:pt x="133692" y="56122"/>
                        <a:pt x="134595" y="46185"/>
                        <a:pt x="130982" y="36249"/>
                      </a:cubicBezTo>
                      <a:cubicBezTo>
                        <a:pt x="125562" y="19086"/>
                        <a:pt x="112012" y="6439"/>
                        <a:pt x="94849" y="1923"/>
                      </a:cubicBezTo>
                      <a:cubicBezTo>
                        <a:pt x="78589" y="-2594"/>
                        <a:pt x="61426" y="1019"/>
                        <a:pt x="48779" y="10956"/>
                      </a:cubicBezTo>
                      <a:cubicBezTo>
                        <a:pt x="36133" y="19989"/>
                        <a:pt x="29810" y="34442"/>
                        <a:pt x="29810" y="49799"/>
                      </a:cubicBezTo>
                      <a:cubicBezTo>
                        <a:pt x="29810" y="55219"/>
                        <a:pt x="30713" y="59735"/>
                        <a:pt x="32520" y="65155"/>
                      </a:cubicBezTo>
                      <a:cubicBezTo>
                        <a:pt x="13550" y="70575"/>
                        <a:pt x="903" y="86835"/>
                        <a:pt x="0" y="106708"/>
                      </a:cubicBezTo>
                      <a:lnTo>
                        <a:pt x="0" y="191620"/>
                      </a:lnTo>
                      <a:cubicBezTo>
                        <a:pt x="0" y="199750"/>
                        <a:pt x="6323" y="206074"/>
                        <a:pt x="14453" y="206074"/>
                      </a:cubicBezTo>
                      <a:cubicBezTo>
                        <a:pt x="14453" y="206074"/>
                        <a:pt x="14453" y="206074"/>
                        <a:pt x="14453" y="206074"/>
                      </a:cubicBezTo>
                      <a:lnTo>
                        <a:pt x="28906" y="206074"/>
                      </a:lnTo>
                      <a:lnTo>
                        <a:pt x="28906" y="280146"/>
                      </a:lnTo>
                      <a:cubicBezTo>
                        <a:pt x="28906" y="288276"/>
                        <a:pt x="35230" y="294599"/>
                        <a:pt x="43359" y="294599"/>
                      </a:cubicBezTo>
                      <a:cubicBezTo>
                        <a:pt x="43359" y="294599"/>
                        <a:pt x="43359" y="294599"/>
                        <a:pt x="43359" y="294599"/>
                      </a:cubicBezTo>
                      <a:lnTo>
                        <a:pt x="117432" y="294599"/>
                      </a:lnTo>
                      <a:cubicBezTo>
                        <a:pt x="125562" y="294599"/>
                        <a:pt x="131885" y="288276"/>
                        <a:pt x="131885" y="280146"/>
                      </a:cubicBezTo>
                      <a:cubicBezTo>
                        <a:pt x="131885" y="280146"/>
                        <a:pt x="131885" y="280146"/>
                        <a:pt x="131885" y="280146"/>
                      </a:cubicBezTo>
                      <a:lnTo>
                        <a:pt x="131885" y="206074"/>
                      </a:lnTo>
                      <a:lnTo>
                        <a:pt x="146338" y="206074"/>
                      </a:lnTo>
                      <a:cubicBezTo>
                        <a:pt x="154468" y="206074"/>
                        <a:pt x="160791" y="199750"/>
                        <a:pt x="160791" y="191620"/>
                      </a:cubicBezTo>
                      <a:cubicBezTo>
                        <a:pt x="160791" y="191620"/>
                        <a:pt x="160791" y="191620"/>
                        <a:pt x="160791" y="191620"/>
                      </a:cubicBezTo>
                      <a:lnTo>
                        <a:pt x="160791" y="106708"/>
                      </a:lnTo>
                      <a:cubicBezTo>
                        <a:pt x="162598" y="88642"/>
                        <a:pt x="149951" y="71478"/>
                        <a:pt x="130982" y="66059"/>
                      </a:cubicBezTo>
                      <a:close/>
                      <a:moveTo>
                        <a:pt x="133692" y="178070"/>
                      </a:moveTo>
                      <a:lnTo>
                        <a:pt x="119239" y="178070"/>
                      </a:lnTo>
                      <a:cubicBezTo>
                        <a:pt x="111109" y="178070"/>
                        <a:pt x="104785" y="184394"/>
                        <a:pt x="104785" y="192524"/>
                      </a:cubicBezTo>
                      <a:cubicBezTo>
                        <a:pt x="104785" y="192524"/>
                        <a:pt x="104785" y="192524"/>
                        <a:pt x="104785" y="192524"/>
                      </a:cubicBezTo>
                      <a:lnTo>
                        <a:pt x="104785" y="266596"/>
                      </a:lnTo>
                      <a:lnTo>
                        <a:pt x="59619" y="266596"/>
                      </a:lnTo>
                      <a:lnTo>
                        <a:pt x="59619" y="192524"/>
                      </a:lnTo>
                      <a:cubicBezTo>
                        <a:pt x="59619" y="184394"/>
                        <a:pt x="53296" y="178070"/>
                        <a:pt x="45166" y="178070"/>
                      </a:cubicBezTo>
                      <a:cubicBezTo>
                        <a:pt x="45166" y="178070"/>
                        <a:pt x="45166" y="178070"/>
                        <a:pt x="45166" y="178070"/>
                      </a:cubicBezTo>
                      <a:lnTo>
                        <a:pt x="30713" y="178070"/>
                      </a:lnTo>
                      <a:lnTo>
                        <a:pt x="30713" y="107611"/>
                      </a:lnTo>
                      <a:cubicBezTo>
                        <a:pt x="30713" y="99482"/>
                        <a:pt x="37940" y="94061"/>
                        <a:pt x="45166" y="94061"/>
                      </a:cubicBezTo>
                      <a:lnTo>
                        <a:pt x="60523" y="94061"/>
                      </a:lnTo>
                      <a:cubicBezTo>
                        <a:pt x="68652" y="94061"/>
                        <a:pt x="74976" y="87738"/>
                        <a:pt x="74976" y="79608"/>
                      </a:cubicBezTo>
                      <a:cubicBezTo>
                        <a:pt x="74976" y="75092"/>
                        <a:pt x="72266" y="70575"/>
                        <a:pt x="68652" y="67865"/>
                      </a:cubicBezTo>
                      <a:cubicBezTo>
                        <a:pt x="59619" y="61542"/>
                        <a:pt x="56909" y="49799"/>
                        <a:pt x="63233" y="40766"/>
                      </a:cubicBezTo>
                      <a:cubicBezTo>
                        <a:pt x="64136" y="38959"/>
                        <a:pt x="65942" y="37152"/>
                        <a:pt x="67749" y="36249"/>
                      </a:cubicBezTo>
                      <a:cubicBezTo>
                        <a:pt x="74072" y="31733"/>
                        <a:pt x="81299" y="29926"/>
                        <a:pt x="88526" y="32636"/>
                      </a:cubicBezTo>
                      <a:cubicBezTo>
                        <a:pt x="95752" y="34442"/>
                        <a:pt x="101172" y="39862"/>
                        <a:pt x="103882" y="46185"/>
                      </a:cubicBezTo>
                      <a:cubicBezTo>
                        <a:pt x="106592" y="54316"/>
                        <a:pt x="102979" y="63349"/>
                        <a:pt x="95752" y="68769"/>
                      </a:cubicBezTo>
                      <a:cubicBezTo>
                        <a:pt x="89429" y="73285"/>
                        <a:pt x="87622" y="83221"/>
                        <a:pt x="92139" y="89545"/>
                      </a:cubicBezTo>
                      <a:cubicBezTo>
                        <a:pt x="94849" y="93158"/>
                        <a:pt x="99365" y="95868"/>
                        <a:pt x="103882" y="95868"/>
                      </a:cubicBezTo>
                      <a:lnTo>
                        <a:pt x="119239" y="95868"/>
                      </a:lnTo>
                      <a:cubicBezTo>
                        <a:pt x="127368" y="95868"/>
                        <a:pt x="133692" y="101288"/>
                        <a:pt x="133692" y="109418"/>
                      </a:cubicBezTo>
                      <a:lnTo>
                        <a:pt x="133692" y="178070"/>
                      </a:lnTo>
                      <a:close/>
                    </a:path>
                  </a:pathLst>
                </a:custGeom>
                <a:solidFill>
                  <a:srgbClr val="010101"/>
                </a:solidFill>
                <a:ln w="9028" cap="flat">
                  <a:noFill/>
                  <a:prstDash val="solid"/>
                  <a:miter/>
                </a:ln>
              </p:spPr>
              <p:txBody>
                <a:bodyPr rtlCol="0" anchor="ctr"/>
                <a:lstStyle/>
                <a:p>
                  <a:pPr algn="l" rtl="0"/>
                  <a:endParaRPr lang="en-US"/>
                </a:p>
              </p:txBody>
            </p:sp>
            <p:sp>
              <p:nvSpPr>
                <p:cNvPr id="12" name="Freeform 328">
                  <a:extLst>
                    <a:ext uri="{FF2B5EF4-FFF2-40B4-BE49-F238E27FC236}">
                      <a16:creationId xmlns:a16="http://schemas.microsoft.com/office/drawing/2014/main" id="{30D52C69-03B0-B906-0865-4DF100390922}"/>
                    </a:ext>
                  </a:extLst>
                </p:cNvPr>
                <p:cNvSpPr/>
                <p:nvPr/>
              </p:nvSpPr>
              <p:spPr>
                <a:xfrm>
                  <a:off x="4308254" y="2662839"/>
                  <a:ext cx="88525" cy="88525"/>
                </a:xfrm>
                <a:custGeom>
                  <a:avLst/>
                  <a:gdLst>
                    <a:gd name="connsiteX0" fmla="*/ 44263 w 88525"/>
                    <a:gd name="connsiteY0" fmla="*/ 0 h 88525"/>
                    <a:gd name="connsiteX1" fmla="*/ 0 w 88525"/>
                    <a:gd name="connsiteY1" fmla="*/ 44263 h 88525"/>
                    <a:gd name="connsiteX2" fmla="*/ 44263 w 88525"/>
                    <a:gd name="connsiteY2" fmla="*/ 88525 h 88525"/>
                    <a:gd name="connsiteX3" fmla="*/ 88526 w 88525"/>
                    <a:gd name="connsiteY3" fmla="*/ 44263 h 88525"/>
                    <a:gd name="connsiteX4" fmla="*/ 44263 w 88525"/>
                    <a:gd name="connsiteY4" fmla="*/ 0 h 88525"/>
                    <a:gd name="connsiteX5" fmla="*/ 44263 w 88525"/>
                    <a:gd name="connsiteY5" fmla="*/ 58716 h 88525"/>
                    <a:gd name="connsiteX6" fmla="*/ 29810 w 88525"/>
                    <a:gd name="connsiteY6" fmla="*/ 44263 h 88525"/>
                    <a:gd name="connsiteX7" fmla="*/ 44263 w 88525"/>
                    <a:gd name="connsiteY7" fmla="*/ 29809 h 88525"/>
                    <a:gd name="connsiteX8" fmla="*/ 58716 w 88525"/>
                    <a:gd name="connsiteY8" fmla="*/ 44263 h 88525"/>
                    <a:gd name="connsiteX9" fmla="*/ 44263 w 88525"/>
                    <a:gd name="connsiteY9" fmla="*/ 5871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0"/>
                      </a:moveTo>
                      <a:cubicBezTo>
                        <a:pt x="19873" y="0"/>
                        <a:pt x="0" y="19873"/>
                        <a:pt x="0" y="44263"/>
                      </a:cubicBezTo>
                      <a:cubicBezTo>
                        <a:pt x="0" y="68653"/>
                        <a:pt x="19873" y="88525"/>
                        <a:pt x="44263" y="88525"/>
                      </a:cubicBezTo>
                      <a:cubicBezTo>
                        <a:pt x="68652" y="88525"/>
                        <a:pt x="88526" y="68653"/>
                        <a:pt x="88526" y="44263"/>
                      </a:cubicBezTo>
                      <a:cubicBezTo>
                        <a:pt x="88526" y="19873"/>
                        <a:pt x="68652" y="0"/>
                        <a:pt x="44263" y="0"/>
                      </a:cubicBezTo>
                      <a:close/>
                      <a:moveTo>
                        <a:pt x="44263" y="58716"/>
                      </a:moveTo>
                      <a:cubicBezTo>
                        <a:pt x="36133" y="58716"/>
                        <a:pt x="29810" y="52393"/>
                        <a:pt x="29810" y="44263"/>
                      </a:cubicBezTo>
                      <a:cubicBezTo>
                        <a:pt x="29810" y="36133"/>
                        <a:pt x="36133" y="29809"/>
                        <a:pt x="44263" y="29809"/>
                      </a:cubicBezTo>
                      <a:cubicBezTo>
                        <a:pt x="52393" y="29809"/>
                        <a:pt x="58716" y="36133"/>
                        <a:pt x="58716" y="44263"/>
                      </a:cubicBezTo>
                      <a:cubicBezTo>
                        <a:pt x="58716" y="52393"/>
                        <a:pt x="52393" y="58716"/>
                        <a:pt x="44263" y="58716"/>
                      </a:cubicBezTo>
                      <a:close/>
                    </a:path>
                  </a:pathLst>
                </a:custGeom>
                <a:solidFill>
                  <a:srgbClr val="010101"/>
                </a:solidFill>
                <a:ln w="9028" cap="flat">
                  <a:noFill/>
                  <a:prstDash val="solid"/>
                  <a:miter/>
                </a:ln>
              </p:spPr>
              <p:txBody>
                <a:bodyPr rtlCol="0" anchor="ctr"/>
                <a:lstStyle/>
                <a:p>
                  <a:pPr algn="l" rtl="0"/>
                  <a:endParaRPr lang="en-US"/>
                </a:p>
              </p:txBody>
            </p:sp>
            <p:sp>
              <p:nvSpPr>
                <p:cNvPr id="13" name="Freeform 329">
                  <a:extLst>
                    <a:ext uri="{FF2B5EF4-FFF2-40B4-BE49-F238E27FC236}">
                      <a16:creationId xmlns:a16="http://schemas.microsoft.com/office/drawing/2014/main" id="{22ECE711-B7DD-EBFB-ABBD-62835F6A914F}"/>
                    </a:ext>
                  </a:extLst>
                </p:cNvPr>
                <p:cNvSpPr/>
                <p:nvPr/>
              </p:nvSpPr>
              <p:spPr>
                <a:xfrm>
                  <a:off x="4232375" y="2588766"/>
                  <a:ext cx="238476" cy="237573"/>
                </a:xfrm>
                <a:custGeom>
                  <a:avLst/>
                  <a:gdLst>
                    <a:gd name="connsiteX0" fmla="*/ 230347 w 238476"/>
                    <a:gd name="connsiteY0" fmla="*/ 91236 h 237573"/>
                    <a:gd name="connsiteX1" fmla="*/ 212281 w 238476"/>
                    <a:gd name="connsiteY1" fmla="*/ 82203 h 237573"/>
                    <a:gd name="connsiteX2" fmla="*/ 210474 w 238476"/>
                    <a:gd name="connsiteY2" fmla="*/ 78589 h 237573"/>
                    <a:gd name="connsiteX3" fmla="*/ 216797 w 238476"/>
                    <a:gd name="connsiteY3" fmla="*/ 60523 h 237573"/>
                    <a:gd name="connsiteX4" fmla="*/ 214087 w 238476"/>
                    <a:gd name="connsiteY4" fmla="*/ 46973 h 237573"/>
                    <a:gd name="connsiteX5" fmla="*/ 191504 w 238476"/>
                    <a:gd name="connsiteY5" fmla="*/ 24390 h 237573"/>
                    <a:gd name="connsiteX6" fmla="*/ 177954 w 238476"/>
                    <a:gd name="connsiteY6" fmla="*/ 21680 h 237573"/>
                    <a:gd name="connsiteX7" fmla="*/ 159888 w 238476"/>
                    <a:gd name="connsiteY7" fmla="*/ 28003 h 237573"/>
                    <a:gd name="connsiteX8" fmla="*/ 156275 w 238476"/>
                    <a:gd name="connsiteY8" fmla="*/ 26197 h 237573"/>
                    <a:gd name="connsiteX9" fmla="*/ 147241 w 238476"/>
                    <a:gd name="connsiteY9" fmla="*/ 8130 h 237573"/>
                    <a:gd name="connsiteX10" fmla="*/ 133692 w 238476"/>
                    <a:gd name="connsiteY10" fmla="*/ 0 h 237573"/>
                    <a:gd name="connsiteX11" fmla="*/ 105689 w 238476"/>
                    <a:gd name="connsiteY11" fmla="*/ 0 h 237573"/>
                    <a:gd name="connsiteX12" fmla="*/ 92139 w 238476"/>
                    <a:gd name="connsiteY12" fmla="*/ 8130 h 237573"/>
                    <a:gd name="connsiteX13" fmla="*/ 83106 w 238476"/>
                    <a:gd name="connsiteY13" fmla="*/ 26197 h 237573"/>
                    <a:gd name="connsiteX14" fmla="*/ 79492 w 238476"/>
                    <a:gd name="connsiteY14" fmla="*/ 28003 h 237573"/>
                    <a:gd name="connsiteX15" fmla="*/ 61426 w 238476"/>
                    <a:gd name="connsiteY15" fmla="*/ 21680 h 237573"/>
                    <a:gd name="connsiteX16" fmla="*/ 47876 w 238476"/>
                    <a:gd name="connsiteY16" fmla="*/ 24390 h 237573"/>
                    <a:gd name="connsiteX17" fmla="*/ 25293 w 238476"/>
                    <a:gd name="connsiteY17" fmla="*/ 46973 h 237573"/>
                    <a:gd name="connsiteX18" fmla="*/ 22583 w 238476"/>
                    <a:gd name="connsiteY18" fmla="*/ 60523 h 237573"/>
                    <a:gd name="connsiteX19" fmla="*/ 28003 w 238476"/>
                    <a:gd name="connsiteY19" fmla="*/ 78589 h 237573"/>
                    <a:gd name="connsiteX20" fmla="*/ 26196 w 238476"/>
                    <a:gd name="connsiteY20" fmla="*/ 82203 h 237573"/>
                    <a:gd name="connsiteX21" fmla="*/ 8130 w 238476"/>
                    <a:gd name="connsiteY21" fmla="*/ 91236 h 237573"/>
                    <a:gd name="connsiteX22" fmla="*/ 0 w 238476"/>
                    <a:gd name="connsiteY22" fmla="*/ 104786 h 237573"/>
                    <a:gd name="connsiteX23" fmla="*/ 0 w 238476"/>
                    <a:gd name="connsiteY23" fmla="*/ 132788 h 237573"/>
                    <a:gd name="connsiteX24" fmla="*/ 8130 w 238476"/>
                    <a:gd name="connsiteY24" fmla="*/ 146338 h 237573"/>
                    <a:gd name="connsiteX25" fmla="*/ 26196 w 238476"/>
                    <a:gd name="connsiteY25" fmla="*/ 155371 h 237573"/>
                    <a:gd name="connsiteX26" fmla="*/ 28003 w 238476"/>
                    <a:gd name="connsiteY26" fmla="*/ 158985 h 237573"/>
                    <a:gd name="connsiteX27" fmla="*/ 21680 w 238476"/>
                    <a:gd name="connsiteY27" fmla="*/ 177051 h 237573"/>
                    <a:gd name="connsiteX28" fmla="*/ 24390 w 238476"/>
                    <a:gd name="connsiteY28" fmla="*/ 190601 h 237573"/>
                    <a:gd name="connsiteX29" fmla="*/ 46973 w 238476"/>
                    <a:gd name="connsiteY29" fmla="*/ 213184 h 237573"/>
                    <a:gd name="connsiteX30" fmla="*/ 60523 w 238476"/>
                    <a:gd name="connsiteY30" fmla="*/ 215894 h 237573"/>
                    <a:gd name="connsiteX31" fmla="*/ 78589 w 238476"/>
                    <a:gd name="connsiteY31" fmla="*/ 209571 h 237573"/>
                    <a:gd name="connsiteX32" fmla="*/ 82202 w 238476"/>
                    <a:gd name="connsiteY32" fmla="*/ 211377 h 237573"/>
                    <a:gd name="connsiteX33" fmla="*/ 91236 w 238476"/>
                    <a:gd name="connsiteY33" fmla="*/ 229444 h 237573"/>
                    <a:gd name="connsiteX34" fmla="*/ 104785 w 238476"/>
                    <a:gd name="connsiteY34" fmla="*/ 237574 h 237573"/>
                    <a:gd name="connsiteX35" fmla="*/ 132788 w 238476"/>
                    <a:gd name="connsiteY35" fmla="*/ 237574 h 237573"/>
                    <a:gd name="connsiteX36" fmla="*/ 146338 w 238476"/>
                    <a:gd name="connsiteY36" fmla="*/ 229444 h 237573"/>
                    <a:gd name="connsiteX37" fmla="*/ 155371 w 238476"/>
                    <a:gd name="connsiteY37" fmla="*/ 211377 h 237573"/>
                    <a:gd name="connsiteX38" fmla="*/ 158985 w 238476"/>
                    <a:gd name="connsiteY38" fmla="*/ 209571 h 237573"/>
                    <a:gd name="connsiteX39" fmla="*/ 177051 w 238476"/>
                    <a:gd name="connsiteY39" fmla="*/ 215894 h 237573"/>
                    <a:gd name="connsiteX40" fmla="*/ 190601 w 238476"/>
                    <a:gd name="connsiteY40" fmla="*/ 213184 h 237573"/>
                    <a:gd name="connsiteX41" fmla="*/ 213184 w 238476"/>
                    <a:gd name="connsiteY41" fmla="*/ 190601 h 237573"/>
                    <a:gd name="connsiteX42" fmla="*/ 215894 w 238476"/>
                    <a:gd name="connsiteY42" fmla="*/ 177051 h 237573"/>
                    <a:gd name="connsiteX43" fmla="*/ 210474 w 238476"/>
                    <a:gd name="connsiteY43" fmla="*/ 158985 h 237573"/>
                    <a:gd name="connsiteX44" fmla="*/ 212281 w 238476"/>
                    <a:gd name="connsiteY44" fmla="*/ 155371 h 237573"/>
                    <a:gd name="connsiteX45" fmla="*/ 230347 w 238476"/>
                    <a:gd name="connsiteY45" fmla="*/ 146338 h 237573"/>
                    <a:gd name="connsiteX46" fmla="*/ 238477 w 238476"/>
                    <a:gd name="connsiteY46" fmla="*/ 132788 h 237573"/>
                    <a:gd name="connsiteX47" fmla="*/ 238477 w 238476"/>
                    <a:gd name="connsiteY47" fmla="*/ 104786 h 237573"/>
                    <a:gd name="connsiteX48" fmla="*/ 230347 w 238476"/>
                    <a:gd name="connsiteY48" fmla="*/ 91236 h 237573"/>
                    <a:gd name="connsiteX49" fmla="*/ 208667 w 238476"/>
                    <a:gd name="connsiteY49" fmla="*/ 122852 h 237573"/>
                    <a:gd name="connsiteX50" fmla="*/ 193311 w 238476"/>
                    <a:gd name="connsiteY50" fmla="*/ 130079 h 237573"/>
                    <a:gd name="connsiteX51" fmla="*/ 186084 w 238476"/>
                    <a:gd name="connsiteY51" fmla="*/ 139112 h 237573"/>
                    <a:gd name="connsiteX52" fmla="*/ 181568 w 238476"/>
                    <a:gd name="connsiteY52" fmla="*/ 149952 h 237573"/>
                    <a:gd name="connsiteX53" fmla="*/ 180664 w 238476"/>
                    <a:gd name="connsiteY53" fmla="*/ 161695 h 237573"/>
                    <a:gd name="connsiteX54" fmla="*/ 186084 w 238476"/>
                    <a:gd name="connsiteY54" fmla="*/ 177954 h 237573"/>
                    <a:gd name="connsiteX55" fmla="*/ 179761 w 238476"/>
                    <a:gd name="connsiteY55" fmla="*/ 184278 h 237573"/>
                    <a:gd name="connsiteX56" fmla="*/ 163501 w 238476"/>
                    <a:gd name="connsiteY56" fmla="*/ 178858 h 237573"/>
                    <a:gd name="connsiteX57" fmla="*/ 151758 w 238476"/>
                    <a:gd name="connsiteY57" fmla="*/ 179761 h 237573"/>
                    <a:gd name="connsiteX58" fmla="*/ 140918 w 238476"/>
                    <a:gd name="connsiteY58" fmla="*/ 184278 h 237573"/>
                    <a:gd name="connsiteX59" fmla="*/ 131885 w 238476"/>
                    <a:gd name="connsiteY59" fmla="*/ 191504 h 237573"/>
                    <a:gd name="connsiteX60" fmla="*/ 124658 w 238476"/>
                    <a:gd name="connsiteY60" fmla="*/ 206861 h 237573"/>
                    <a:gd name="connsiteX61" fmla="*/ 115625 w 238476"/>
                    <a:gd name="connsiteY61" fmla="*/ 206861 h 237573"/>
                    <a:gd name="connsiteX62" fmla="*/ 108399 w 238476"/>
                    <a:gd name="connsiteY62" fmla="*/ 191504 h 237573"/>
                    <a:gd name="connsiteX63" fmla="*/ 99365 w 238476"/>
                    <a:gd name="connsiteY63" fmla="*/ 184278 h 237573"/>
                    <a:gd name="connsiteX64" fmla="*/ 88526 w 238476"/>
                    <a:gd name="connsiteY64" fmla="*/ 179761 h 237573"/>
                    <a:gd name="connsiteX65" fmla="*/ 76782 w 238476"/>
                    <a:gd name="connsiteY65" fmla="*/ 178858 h 237573"/>
                    <a:gd name="connsiteX66" fmla="*/ 60523 w 238476"/>
                    <a:gd name="connsiteY66" fmla="*/ 184278 h 237573"/>
                    <a:gd name="connsiteX67" fmla="*/ 54199 w 238476"/>
                    <a:gd name="connsiteY67" fmla="*/ 177954 h 237573"/>
                    <a:gd name="connsiteX68" fmla="*/ 59619 w 238476"/>
                    <a:gd name="connsiteY68" fmla="*/ 161695 h 237573"/>
                    <a:gd name="connsiteX69" fmla="*/ 58716 w 238476"/>
                    <a:gd name="connsiteY69" fmla="*/ 149952 h 237573"/>
                    <a:gd name="connsiteX70" fmla="*/ 54199 w 238476"/>
                    <a:gd name="connsiteY70" fmla="*/ 139112 h 237573"/>
                    <a:gd name="connsiteX71" fmla="*/ 46973 w 238476"/>
                    <a:gd name="connsiteY71" fmla="*/ 130079 h 237573"/>
                    <a:gd name="connsiteX72" fmla="*/ 31616 w 238476"/>
                    <a:gd name="connsiteY72" fmla="*/ 122852 h 237573"/>
                    <a:gd name="connsiteX73" fmla="*/ 31616 w 238476"/>
                    <a:gd name="connsiteY73" fmla="*/ 113819 h 237573"/>
                    <a:gd name="connsiteX74" fmla="*/ 46973 w 238476"/>
                    <a:gd name="connsiteY74" fmla="*/ 106592 h 237573"/>
                    <a:gd name="connsiteX75" fmla="*/ 54199 w 238476"/>
                    <a:gd name="connsiteY75" fmla="*/ 97559 h 237573"/>
                    <a:gd name="connsiteX76" fmla="*/ 58716 w 238476"/>
                    <a:gd name="connsiteY76" fmla="*/ 86719 h 237573"/>
                    <a:gd name="connsiteX77" fmla="*/ 59619 w 238476"/>
                    <a:gd name="connsiteY77" fmla="*/ 74976 h 237573"/>
                    <a:gd name="connsiteX78" fmla="*/ 54199 w 238476"/>
                    <a:gd name="connsiteY78" fmla="*/ 58716 h 237573"/>
                    <a:gd name="connsiteX79" fmla="*/ 60523 w 238476"/>
                    <a:gd name="connsiteY79" fmla="*/ 52393 h 237573"/>
                    <a:gd name="connsiteX80" fmla="*/ 76782 w 238476"/>
                    <a:gd name="connsiteY80" fmla="*/ 57813 h 237573"/>
                    <a:gd name="connsiteX81" fmla="*/ 88526 w 238476"/>
                    <a:gd name="connsiteY81" fmla="*/ 56910 h 237573"/>
                    <a:gd name="connsiteX82" fmla="*/ 99365 w 238476"/>
                    <a:gd name="connsiteY82" fmla="*/ 52393 h 237573"/>
                    <a:gd name="connsiteX83" fmla="*/ 108399 w 238476"/>
                    <a:gd name="connsiteY83" fmla="*/ 45166 h 237573"/>
                    <a:gd name="connsiteX84" fmla="*/ 115625 w 238476"/>
                    <a:gd name="connsiteY84" fmla="*/ 29810 h 237573"/>
                    <a:gd name="connsiteX85" fmla="*/ 124658 w 238476"/>
                    <a:gd name="connsiteY85" fmla="*/ 29810 h 237573"/>
                    <a:gd name="connsiteX86" fmla="*/ 131885 w 238476"/>
                    <a:gd name="connsiteY86" fmla="*/ 45166 h 237573"/>
                    <a:gd name="connsiteX87" fmla="*/ 140918 w 238476"/>
                    <a:gd name="connsiteY87" fmla="*/ 52393 h 237573"/>
                    <a:gd name="connsiteX88" fmla="*/ 151758 w 238476"/>
                    <a:gd name="connsiteY88" fmla="*/ 56910 h 237573"/>
                    <a:gd name="connsiteX89" fmla="*/ 163501 w 238476"/>
                    <a:gd name="connsiteY89" fmla="*/ 57813 h 237573"/>
                    <a:gd name="connsiteX90" fmla="*/ 179761 w 238476"/>
                    <a:gd name="connsiteY90" fmla="*/ 52393 h 237573"/>
                    <a:gd name="connsiteX91" fmla="*/ 186084 w 238476"/>
                    <a:gd name="connsiteY91" fmla="*/ 58716 h 237573"/>
                    <a:gd name="connsiteX92" fmla="*/ 180664 w 238476"/>
                    <a:gd name="connsiteY92" fmla="*/ 74976 h 237573"/>
                    <a:gd name="connsiteX93" fmla="*/ 181568 w 238476"/>
                    <a:gd name="connsiteY93" fmla="*/ 86719 h 237573"/>
                    <a:gd name="connsiteX94" fmla="*/ 186084 w 238476"/>
                    <a:gd name="connsiteY94" fmla="*/ 97559 h 237573"/>
                    <a:gd name="connsiteX95" fmla="*/ 193311 w 238476"/>
                    <a:gd name="connsiteY95" fmla="*/ 106592 h 237573"/>
                    <a:gd name="connsiteX96" fmla="*/ 208667 w 238476"/>
                    <a:gd name="connsiteY96" fmla="*/ 113819 h 237573"/>
                    <a:gd name="connsiteX97" fmla="*/ 208667 w 238476"/>
                    <a:gd name="connsiteY97" fmla="*/ 122852 h 237573"/>
                    <a:gd name="connsiteX98" fmla="*/ 208667 w 238476"/>
                    <a:gd name="connsiteY98" fmla="*/ 122852 h 23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38476" h="237573">
                      <a:moveTo>
                        <a:pt x="230347" y="91236"/>
                      </a:moveTo>
                      <a:lnTo>
                        <a:pt x="212281" y="82203"/>
                      </a:lnTo>
                      <a:cubicBezTo>
                        <a:pt x="211377" y="81299"/>
                        <a:pt x="211377" y="79493"/>
                        <a:pt x="210474" y="78589"/>
                      </a:cubicBezTo>
                      <a:lnTo>
                        <a:pt x="216797" y="60523"/>
                      </a:lnTo>
                      <a:cubicBezTo>
                        <a:pt x="218604" y="56006"/>
                        <a:pt x="217701" y="50586"/>
                        <a:pt x="214087" y="46973"/>
                      </a:cubicBezTo>
                      <a:cubicBezTo>
                        <a:pt x="207764" y="38843"/>
                        <a:pt x="199634" y="30713"/>
                        <a:pt x="191504" y="24390"/>
                      </a:cubicBezTo>
                      <a:cubicBezTo>
                        <a:pt x="187891" y="21680"/>
                        <a:pt x="182471" y="20777"/>
                        <a:pt x="177954" y="21680"/>
                      </a:cubicBezTo>
                      <a:lnTo>
                        <a:pt x="159888" y="28003"/>
                      </a:lnTo>
                      <a:cubicBezTo>
                        <a:pt x="158985" y="27100"/>
                        <a:pt x="157178" y="27100"/>
                        <a:pt x="156275" y="26197"/>
                      </a:cubicBezTo>
                      <a:lnTo>
                        <a:pt x="147241" y="8130"/>
                      </a:lnTo>
                      <a:cubicBezTo>
                        <a:pt x="144531" y="2710"/>
                        <a:pt x="140015" y="0"/>
                        <a:pt x="133692" y="0"/>
                      </a:cubicBezTo>
                      <a:lnTo>
                        <a:pt x="105689" y="0"/>
                      </a:lnTo>
                      <a:cubicBezTo>
                        <a:pt x="100269" y="0"/>
                        <a:pt x="94849" y="3614"/>
                        <a:pt x="92139" y="8130"/>
                      </a:cubicBezTo>
                      <a:lnTo>
                        <a:pt x="83106" y="26197"/>
                      </a:lnTo>
                      <a:cubicBezTo>
                        <a:pt x="82202" y="27100"/>
                        <a:pt x="80396" y="27100"/>
                        <a:pt x="79492" y="28003"/>
                      </a:cubicBezTo>
                      <a:lnTo>
                        <a:pt x="61426" y="21680"/>
                      </a:lnTo>
                      <a:cubicBezTo>
                        <a:pt x="56909" y="19873"/>
                        <a:pt x="51489" y="20777"/>
                        <a:pt x="47876" y="24390"/>
                      </a:cubicBezTo>
                      <a:cubicBezTo>
                        <a:pt x="39746" y="30713"/>
                        <a:pt x="31616" y="38843"/>
                        <a:pt x="25293" y="46973"/>
                      </a:cubicBezTo>
                      <a:cubicBezTo>
                        <a:pt x="22583" y="50586"/>
                        <a:pt x="21680" y="56006"/>
                        <a:pt x="22583" y="60523"/>
                      </a:cubicBezTo>
                      <a:lnTo>
                        <a:pt x="28003" y="78589"/>
                      </a:lnTo>
                      <a:cubicBezTo>
                        <a:pt x="27100" y="79493"/>
                        <a:pt x="27100" y="81299"/>
                        <a:pt x="26196" y="82203"/>
                      </a:cubicBezTo>
                      <a:lnTo>
                        <a:pt x="8130" y="91236"/>
                      </a:lnTo>
                      <a:cubicBezTo>
                        <a:pt x="2710" y="93946"/>
                        <a:pt x="0" y="98462"/>
                        <a:pt x="0" y="104786"/>
                      </a:cubicBezTo>
                      <a:lnTo>
                        <a:pt x="0" y="132788"/>
                      </a:lnTo>
                      <a:cubicBezTo>
                        <a:pt x="0" y="138209"/>
                        <a:pt x="3613" y="143628"/>
                        <a:pt x="8130" y="146338"/>
                      </a:cubicBezTo>
                      <a:lnTo>
                        <a:pt x="26196" y="155371"/>
                      </a:lnTo>
                      <a:cubicBezTo>
                        <a:pt x="27100" y="156275"/>
                        <a:pt x="27100" y="158081"/>
                        <a:pt x="28003" y="158985"/>
                      </a:cubicBezTo>
                      <a:lnTo>
                        <a:pt x="21680" y="177051"/>
                      </a:lnTo>
                      <a:cubicBezTo>
                        <a:pt x="19873" y="181568"/>
                        <a:pt x="20776" y="186988"/>
                        <a:pt x="24390" y="190601"/>
                      </a:cubicBezTo>
                      <a:cubicBezTo>
                        <a:pt x="30713" y="198731"/>
                        <a:pt x="38843" y="206861"/>
                        <a:pt x="46973" y="213184"/>
                      </a:cubicBezTo>
                      <a:cubicBezTo>
                        <a:pt x="50586" y="215894"/>
                        <a:pt x="56006" y="216797"/>
                        <a:pt x="60523" y="215894"/>
                      </a:cubicBezTo>
                      <a:lnTo>
                        <a:pt x="78589" y="209571"/>
                      </a:lnTo>
                      <a:cubicBezTo>
                        <a:pt x="79492" y="210474"/>
                        <a:pt x="81299" y="210474"/>
                        <a:pt x="82202" y="211377"/>
                      </a:cubicBezTo>
                      <a:lnTo>
                        <a:pt x="91236" y="229444"/>
                      </a:lnTo>
                      <a:cubicBezTo>
                        <a:pt x="93945" y="234864"/>
                        <a:pt x="98462" y="237574"/>
                        <a:pt x="104785" y="237574"/>
                      </a:cubicBezTo>
                      <a:lnTo>
                        <a:pt x="132788" y="237574"/>
                      </a:lnTo>
                      <a:cubicBezTo>
                        <a:pt x="138208" y="237574"/>
                        <a:pt x="143628" y="233960"/>
                        <a:pt x="146338" y="229444"/>
                      </a:cubicBezTo>
                      <a:lnTo>
                        <a:pt x="155371" y="211377"/>
                      </a:lnTo>
                      <a:cubicBezTo>
                        <a:pt x="156275" y="210474"/>
                        <a:pt x="158081" y="210474"/>
                        <a:pt x="158985" y="209571"/>
                      </a:cubicBezTo>
                      <a:lnTo>
                        <a:pt x="177051" y="215894"/>
                      </a:lnTo>
                      <a:cubicBezTo>
                        <a:pt x="181568" y="217701"/>
                        <a:pt x="186988" y="216797"/>
                        <a:pt x="190601" y="213184"/>
                      </a:cubicBezTo>
                      <a:cubicBezTo>
                        <a:pt x="198731" y="206861"/>
                        <a:pt x="206861" y="198731"/>
                        <a:pt x="213184" y="190601"/>
                      </a:cubicBezTo>
                      <a:cubicBezTo>
                        <a:pt x="215894" y="186988"/>
                        <a:pt x="216797" y="181568"/>
                        <a:pt x="215894" y="177051"/>
                      </a:cubicBezTo>
                      <a:lnTo>
                        <a:pt x="210474" y="158985"/>
                      </a:lnTo>
                      <a:cubicBezTo>
                        <a:pt x="211377" y="158081"/>
                        <a:pt x="211377" y="156275"/>
                        <a:pt x="212281" y="155371"/>
                      </a:cubicBezTo>
                      <a:lnTo>
                        <a:pt x="230347" y="146338"/>
                      </a:lnTo>
                      <a:cubicBezTo>
                        <a:pt x="235767" y="143628"/>
                        <a:pt x="238477" y="139112"/>
                        <a:pt x="238477" y="132788"/>
                      </a:cubicBezTo>
                      <a:lnTo>
                        <a:pt x="238477" y="104786"/>
                      </a:lnTo>
                      <a:cubicBezTo>
                        <a:pt x="238477" y="98462"/>
                        <a:pt x="234864" y="93043"/>
                        <a:pt x="230347" y="91236"/>
                      </a:cubicBezTo>
                      <a:close/>
                      <a:moveTo>
                        <a:pt x="208667" y="122852"/>
                      </a:moveTo>
                      <a:lnTo>
                        <a:pt x="193311" y="130079"/>
                      </a:lnTo>
                      <a:cubicBezTo>
                        <a:pt x="189698" y="131885"/>
                        <a:pt x="186988" y="135498"/>
                        <a:pt x="186084" y="139112"/>
                      </a:cubicBezTo>
                      <a:cubicBezTo>
                        <a:pt x="185181" y="142725"/>
                        <a:pt x="183374" y="146338"/>
                        <a:pt x="181568" y="149952"/>
                      </a:cubicBezTo>
                      <a:cubicBezTo>
                        <a:pt x="179761" y="153565"/>
                        <a:pt x="179761" y="157178"/>
                        <a:pt x="180664" y="161695"/>
                      </a:cubicBezTo>
                      <a:lnTo>
                        <a:pt x="186084" y="177954"/>
                      </a:lnTo>
                      <a:cubicBezTo>
                        <a:pt x="184278" y="179761"/>
                        <a:pt x="181568" y="182471"/>
                        <a:pt x="179761" y="184278"/>
                      </a:cubicBezTo>
                      <a:lnTo>
                        <a:pt x="163501" y="178858"/>
                      </a:lnTo>
                      <a:cubicBezTo>
                        <a:pt x="159888" y="177954"/>
                        <a:pt x="155371" y="177954"/>
                        <a:pt x="151758" y="179761"/>
                      </a:cubicBezTo>
                      <a:cubicBezTo>
                        <a:pt x="148145" y="181568"/>
                        <a:pt x="144531" y="183375"/>
                        <a:pt x="140918" y="184278"/>
                      </a:cubicBezTo>
                      <a:cubicBezTo>
                        <a:pt x="137305" y="185181"/>
                        <a:pt x="133692" y="187891"/>
                        <a:pt x="131885" y="191504"/>
                      </a:cubicBezTo>
                      <a:lnTo>
                        <a:pt x="124658" y="206861"/>
                      </a:lnTo>
                      <a:lnTo>
                        <a:pt x="115625" y="206861"/>
                      </a:lnTo>
                      <a:lnTo>
                        <a:pt x="108399" y="191504"/>
                      </a:lnTo>
                      <a:cubicBezTo>
                        <a:pt x="106592" y="187891"/>
                        <a:pt x="102979" y="185181"/>
                        <a:pt x="99365" y="184278"/>
                      </a:cubicBezTo>
                      <a:cubicBezTo>
                        <a:pt x="95752" y="183375"/>
                        <a:pt x="92139" y="181568"/>
                        <a:pt x="88526" y="179761"/>
                      </a:cubicBezTo>
                      <a:cubicBezTo>
                        <a:pt x="84912" y="177954"/>
                        <a:pt x="81299" y="177954"/>
                        <a:pt x="76782" y="178858"/>
                      </a:cubicBezTo>
                      <a:lnTo>
                        <a:pt x="60523" y="184278"/>
                      </a:lnTo>
                      <a:cubicBezTo>
                        <a:pt x="58716" y="182471"/>
                        <a:pt x="56006" y="179761"/>
                        <a:pt x="54199" y="177954"/>
                      </a:cubicBezTo>
                      <a:lnTo>
                        <a:pt x="59619" y="161695"/>
                      </a:lnTo>
                      <a:cubicBezTo>
                        <a:pt x="60523" y="158081"/>
                        <a:pt x="60523" y="153565"/>
                        <a:pt x="58716" y="149952"/>
                      </a:cubicBezTo>
                      <a:cubicBezTo>
                        <a:pt x="56909" y="146338"/>
                        <a:pt x="55103" y="142725"/>
                        <a:pt x="54199" y="139112"/>
                      </a:cubicBezTo>
                      <a:cubicBezTo>
                        <a:pt x="53296" y="135498"/>
                        <a:pt x="50586" y="131885"/>
                        <a:pt x="46973" y="130079"/>
                      </a:cubicBezTo>
                      <a:lnTo>
                        <a:pt x="31616" y="122852"/>
                      </a:lnTo>
                      <a:lnTo>
                        <a:pt x="31616" y="113819"/>
                      </a:lnTo>
                      <a:lnTo>
                        <a:pt x="46973" y="106592"/>
                      </a:lnTo>
                      <a:cubicBezTo>
                        <a:pt x="50586" y="104786"/>
                        <a:pt x="53296" y="101172"/>
                        <a:pt x="54199" y="97559"/>
                      </a:cubicBezTo>
                      <a:cubicBezTo>
                        <a:pt x="55103" y="93946"/>
                        <a:pt x="56909" y="90332"/>
                        <a:pt x="58716" y="86719"/>
                      </a:cubicBezTo>
                      <a:cubicBezTo>
                        <a:pt x="60523" y="83106"/>
                        <a:pt x="60523" y="79493"/>
                        <a:pt x="59619" y="74976"/>
                      </a:cubicBezTo>
                      <a:lnTo>
                        <a:pt x="54199" y="58716"/>
                      </a:lnTo>
                      <a:cubicBezTo>
                        <a:pt x="56006" y="56910"/>
                        <a:pt x="58716" y="54199"/>
                        <a:pt x="60523" y="52393"/>
                      </a:cubicBezTo>
                      <a:lnTo>
                        <a:pt x="76782" y="57813"/>
                      </a:lnTo>
                      <a:cubicBezTo>
                        <a:pt x="80396" y="58716"/>
                        <a:pt x="84912" y="58716"/>
                        <a:pt x="88526" y="56910"/>
                      </a:cubicBezTo>
                      <a:cubicBezTo>
                        <a:pt x="92139" y="55103"/>
                        <a:pt x="95752" y="53296"/>
                        <a:pt x="99365" y="52393"/>
                      </a:cubicBezTo>
                      <a:cubicBezTo>
                        <a:pt x="102979" y="51489"/>
                        <a:pt x="106592" y="48780"/>
                        <a:pt x="108399" y="45166"/>
                      </a:cubicBezTo>
                      <a:lnTo>
                        <a:pt x="115625" y="29810"/>
                      </a:lnTo>
                      <a:lnTo>
                        <a:pt x="124658" y="29810"/>
                      </a:lnTo>
                      <a:lnTo>
                        <a:pt x="131885" y="45166"/>
                      </a:lnTo>
                      <a:cubicBezTo>
                        <a:pt x="133692" y="48780"/>
                        <a:pt x="137305" y="51489"/>
                        <a:pt x="140918" y="52393"/>
                      </a:cubicBezTo>
                      <a:cubicBezTo>
                        <a:pt x="144531" y="53296"/>
                        <a:pt x="148145" y="55103"/>
                        <a:pt x="151758" y="56910"/>
                      </a:cubicBezTo>
                      <a:cubicBezTo>
                        <a:pt x="155371" y="58716"/>
                        <a:pt x="158985" y="58716"/>
                        <a:pt x="163501" y="57813"/>
                      </a:cubicBezTo>
                      <a:lnTo>
                        <a:pt x="179761" y="52393"/>
                      </a:lnTo>
                      <a:cubicBezTo>
                        <a:pt x="181568" y="54199"/>
                        <a:pt x="184278" y="56910"/>
                        <a:pt x="186084" y="58716"/>
                      </a:cubicBezTo>
                      <a:lnTo>
                        <a:pt x="180664" y="74976"/>
                      </a:lnTo>
                      <a:cubicBezTo>
                        <a:pt x="179761" y="78589"/>
                        <a:pt x="179761" y="83106"/>
                        <a:pt x="181568" y="86719"/>
                      </a:cubicBezTo>
                      <a:cubicBezTo>
                        <a:pt x="183374" y="90332"/>
                        <a:pt x="185181" y="93946"/>
                        <a:pt x="186084" y="97559"/>
                      </a:cubicBezTo>
                      <a:cubicBezTo>
                        <a:pt x="186988" y="101172"/>
                        <a:pt x="189698" y="104786"/>
                        <a:pt x="193311" y="106592"/>
                      </a:cubicBezTo>
                      <a:lnTo>
                        <a:pt x="208667" y="113819"/>
                      </a:lnTo>
                      <a:lnTo>
                        <a:pt x="208667" y="122852"/>
                      </a:lnTo>
                      <a:lnTo>
                        <a:pt x="208667" y="122852"/>
                      </a:lnTo>
                      <a:close/>
                    </a:path>
                  </a:pathLst>
                </a:custGeom>
                <a:solidFill>
                  <a:srgbClr val="010101"/>
                </a:solidFill>
                <a:ln w="9028" cap="flat">
                  <a:noFill/>
                  <a:prstDash val="solid"/>
                  <a:miter/>
                </a:ln>
              </p:spPr>
              <p:txBody>
                <a:bodyPr rtlCol="0" anchor="ctr"/>
                <a:lstStyle/>
                <a:p>
                  <a:pPr algn="l" rtl="0"/>
                  <a:endParaRPr lang="en-US"/>
                </a:p>
              </p:txBody>
            </p:sp>
            <p:sp>
              <p:nvSpPr>
                <p:cNvPr id="14" name="Freeform 330">
                  <a:extLst>
                    <a:ext uri="{FF2B5EF4-FFF2-40B4-BE49-F238E27FC236}">
                      <a16:creationId xmlns:a16="http://schemas.microsoft.com/office/drawing/2014/main" id="{1BC5CFE0-1ED6-4196-781B-D21DBF21F5A8}"/>
                    </a:ext>
                  </a:extLst>
                </p:cNvPr>
                <p:cNvSpPr/>
                <p:nvPr/>
              </p:nvSpPr>
              <p:spPr>
                <a:xfrm>
                  <a:off x="4026418" y="2855246"/>
                  <a:ext cx="667554" cy="88525"/>
                </a:xfrm>
                <a:custGeom>
                  <a:avLst/>
                  <a:gdLst>
                    <a:gd name="connsiteX0" fmla="*/ 652198 w 667554"/>
                    <a:gd name="connsiteY0" fmla="*/ 14453 h 88525"/>
                    <a:gd name="connsiteX1" fmla="*/ 652198 w 667554"/>
                    <a:gd name="connsiteY1" fmla="*/ 14453 h 88525"/>
                    <a:gd name="connsiteX2" fmla="*/ 340552 w 667554"/>
                    <a:gd name="connsiteY2" fmla="*/ 14453 h 88525"/>
                    <a:gd name="connsiteX3" fmla="*/ 340552 w 667554"/>
                    <a:gd name="connsiteY3" fmla="*/ 0 h 88525"/>
                    <a:gd name="connsiteX4" fmla="*/ 310743 w 667554"/>
                    <a:gd name="connsiteY4" fmla="*/ 0 h 88525"/>
                    <a:gd name="connsiteX5" fmla="*/ 310743 w 667554"/>
                    <a:gd name="connsiteY5" fmla="*/ 14453 h 88525"/>
                    <a:gd name="connsiteX6" fmla="*/ 14453 w 667554"/>
                    <a:gd name="connsiteY6" fmla="*/ 14453 h 88525"/>
                    <a:gd name="connsiteX7" fmla="*/ 0 w 667554"/>
                    <a:gd name="connsiteY7" fmla="*/ 28906 h 88525"/>
                    <a:gd name="connsiteX8" fmla="*/ 0 w 667554"/>
                    <a:gd name="connsiteY8" fmla="*/ 28906 h 88525"/>
                    <a:gd name="connsiteX9" fmla="*/ 0 w 667554"/>
                    <a:gd name="connsiteY9" fmla="*/ 88526 h 88525"/>
                    <a:gd name="connsiteX10" fmla="*/ 29810 w 667554"/>
                    <a:gd name="connsiteY10" fmla="*/ 88526 h 88525"/>
                    <a:gd name="connsiteX11" fmla="*/ 29810 w 667554"/>
                    <a:gd name="connsiteY11" fmla="*/ 44263 h 88525"/>
                    <a:gd name="connsiteX12" fmla="*/ 311646 w 667554"/>
                    <a:gd name="connsiteY12" fmla="*/ 44263 h 88525"/>
                    <a:gd name="connsiteX13" fmla="*/ 311646 w 667554"/>
                    <a:gd name="connsiteY13" fmla="*/ 58716 h 88525"/>
                    <a:gd name="connsiteX14" fmla="*/ 341456 w 667554"/>
                    <a:gd name="connsiteY14" fmla="*/ 58716 h 88525"/>
                    <a:gd name="connsiteX15" fmla="*/ 341456 w 667554"/>
                    <a:gd name="connsiteY15" fmla="*/ 44263 h 88525"/>
                    <a:gd name="connsiteX16" fmla="*/ 637745 w 667554"/>
                    <a:gd name="connsiteY16" fmla="*/ 44263 h 88525"/>
                    <a:gd name="connsiteX17" fmla="*/ 637745 w 667554"/>
                    <a:gd name="connsiteY17" fmla="*/ 58716 h 88525"/>
                    <a:gd name="connsiteX18" fmla="*/ 667555 w 667554"/>
                    <a:gd name="connsiteY18" fmla="*/ 58716 h 88525"/>
                    <a:gd name="connsiteX19" fmla="*/ 667555 w 667554"/>
                    <a:gd name="connsiteY19" fmla="*/ 28906 h 88525"/>
                    <a:gd name="connsiteX20" fmla="*/ 652198 w 667554"/>
                    <a:gd name="connsiteY20" fmla="*/ 14453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67554" h="88525">
                      <a:moveTo>
                        <a:pt x="652198" y="14453"/>
                      </a:moveTo>
                      <a:cubicBezTo>
                        <a:pt x="652198" y="14453"/>
                        <a:pt x="652198" y="14453"/>
                        <a:pt x="652198" y="14453"/>
                      </a:cubicBezTo>
                      <a:lnTo>
                        <a:pt x="340552" y="14453"/>
                      </a:lnTo>
                      <a:lnTo>
                        <a:pt x="340552" y="0"/>
                      </a:lnTo>
                      <a:lnTo>
                        <a:pt x="310743" y="0"/>
                      </a:lnTo>
                      <a:lnTo>
                        <a:pt x="310743" y="14453"/>
                      </a:lnTo>
                      <a:lnTo>
                        <a:pt x="14453" y="14453"/>
                      </a:lnTo>
                      <a:cubicBezTo>
                        <a:pt x="6323" y="14453"/>
                        <a:pt x="0" y="20777"/>
                        <a:pt x="0" y="28906"/>
                      </a:cubicBezTo>
                      <a:cubicBezTo>
                        <a:pt x="0" y="28906"/>
                        <a:pt x="0" y="28906"/>
                        <a:pt x="0" y="28906"/>
                      </a:cubicBezTo>
                      <a:lnTo>
                        <a:pt x="0" y="88526"/>
                      </a:lnTo>
                      <a:lnTo>
                        <a:pt x="29810" y="88526"/>
                      </a:lnTo>
                      <a:lnTo>
                        <a:pt x="29810" y="44263"/>
                      </a:lnTo>
                      <a:lnTo>
                        <a:pt x="311646" y="44263"/>
                      </a:lnTo>
                      <a:lnTo>
                        <a:pt x="311646" y="58716"/>
                      </a:lnTo>
                      <a:lnTo>
                        <a:pt x="341456" y="58716"/>
                      </a:lnTo>
                      <a:lnTo>
                        <a:pt x="341456" y="44263"/>
                      </a:lnTo>
                      <a:lnTo>
                        <a:pt x="637745" y="44263"/>
                      </a:lnTo>
                      <a:lnTo>
                        <a:pt x="637745" y="58716"/>
                      </a:lnTo>
                      <a:lnTo>
                        <a:pt x="667555" y="58716"/>
                      </a:lnTo>
                      <a:lnTo>
                        <a:pt x="667555" y="28906"/>
                      </a:lnTo>
                      <a:cubicBezTo>
                        <a:pt x="666651" y="21680"/>
                        <a:pt x="660328" y="14453"/>
                        <a:pt x="652198" y="14453"/>
                      </a:cubicBezTo>
                      <a:close/>
                    </a:path>
                  </a:pathLst>
                </a:custGeom>
                <a:solidFill>
                  <a:srgbClr val="010101"/>
                </a:solidFill>
                <a:ln w="9028" cap="flat">
                  <a:noFill/>
                  <a:prstDash val="solid"/>
                  <a:miter/>
                </a:ln>
              </p:spPr>
              <p:txBody>
                <a:bodyPr rtlCol="0" anchor="ctr"/>
                <a:lstStyle/>
                <a:p>
                  <a:pPr algn="l" rtl="0"/>
                  <a:endParaRPr lang="en-US"/>
                </a:p>
              </p:txBody>
            </p:sp>
            <p:sp>
              <p:nvSpPr>
                <p:cNvPr id="15" name="Freeform 331">
                  <a:extLst>
                    <a:ext uri="{FF2B5EF4-FFF2-40B4-BE49-F238E27FC236}">
                      <a16:creationId xmlns:a16="http://schemas.microsoft.com/office/drawing/2014/main" id="{B59CBB37-1ADE-FFF5-40CF-32004A620300}"/>
                    </a:ext>
                  </a:extLst>
                </p:cNvPr>
                <p:cNvSpPr/>
                <p:nvPr/>
              </p:nvSpPr>
              <p:spPr>
                <a:xfrm>
                  <a:off x="4338064" y="2351193"/>
                  <a:ext cx="192407" cy="206860"/>
                </a:xfrm>
                <a:custGeom>
                  <a:avLst/>
                  <a:gdLst>
                    <a:gd name="connsiteX0" fmla="*/ 177051 w 192407"/>
                    <a:gd name="connsiteY0" fmla="*/ 14453 h 206860"/>
                    <a:gd name="connsiteX1" fmla="*/ 177051 w 192407"/>
                    <a:gd name="connsiteY1" fmla="*/ 14453 h 206860"/>
                    <a:gd name="connsiteX2" fmla="*/ 132788 w 192407"/>
                    <a:gd name="connsiteY2" fmla="*/ 14453 h 206860"/>
                    <a:gd name="connsiteX3" fmla="*/ 118335 w 192407"/>
                    <a:gd name="connsiteY3" fmla="*/ 0 h 206860"/>
                    <a:gd name="connsiteX4" fmla="*/ 118335 w 192407"/>
                    <a:gd name="connsiteY4" fmla="*/ 0 h 206860"/>
                    <a:gd name="connsiteX5" fmla="*/ 14453 w 192407"/>
                    <a:gd name="connsiteY5" fmla="*/ 0 h 206860"/>
                    <a:gd name="connsiteX6" fmla="*/ 0 w 192407"/>
                    <a:gd name="connsiteY6" fmla="*/ 14453 h 206860"/>
                    <a:gd name="connsiteX7" fmla="*/ 0 w 192407"/>
                    <a:gd name="connsiteY7" fmla="*/ 14453 h 206860"/>
                    <a:gd name="connsiteX8" fmla="*/ 0 w 192407"/>
                    <a:gd name="connsiteY8" fmla="*/ 206861 h 206860"/>
                    <a:gd name="connsiteX9" fmla="*/ 29810 w 192407"/>
                    <a:gd name="connsiteY9" fmla="*/ 206861 h 206860"/>
                    <a:gd name="connsiteX10" fmla="*/ 29810 w 192407"/>
                    <a:gd name="connsiteY10" fmla="*/ 118335 h 206860"/>
                    <a:gd name="connsiteX11" fmla="*/ 103882 w 192407"/>
                    <a:gd name="connsiteY11" fmla="*/ 118335 h 206860"/>
                    <a:gd name="connsiteX12" fmla="*/ 118335 w 192407"/>
                    <a:gd name="connsiteY12" fmla="*/ 132788 h 206860"/>
                    <a:gd name="connsiteX13" fmla="*/ 118335 w 192407"/>
                    <a:gd name="connsiteY13" fmla="*/ 132788 h 206860"/>
                    <a:gd name="connsiteX14" fmla="*/ 177954 w 192407"/>
                    <a:gd name="connsiteY14" fmla="*/ 132788 h 206860"/>
                    <a:gd name="connsiteX15" fmla="*/ 192408 w 192407"/>
                    <a:gd name="connsiteY15" fmla="*/ 118335 h 206860"/>
                    <a:gd name="connsiteX16" fmla="*/ 192408 w 192407"/>
                    <a:gd name="connsiteY16" fmla="*/ 118335 h 206860"/>
                    <a:gd name="connsiteX17" fmla="*/ 192408 w 192407"/>
                    <a:gd name="connsiteY17" fmla="*/ 29809 h 206860"/>
                    <a:gd name="connsiteX18" fmla="*/ 177051 w 192407"/>
                    <a:gd name="connsiteY18" fmla="*/ 14453 h 206860"/>
                    <a:gd name="connsiteX19" fmla="*/ 102979 w 192407"/>
                    <a:gd name="connsiteY19" fmla="*/ 89429 h 206860"/>
                    <a:gd name="connsiteX20" fmla="*/ 28906 w 192407"/>
                    <a:gd name="connsiteY20" fmla="*/ 89429 h 206860"/>
                    <a:gd name="connsiteX21" fmla="*/ 28906 w 192407"/>
                    <a:gd name="connsiteY21" fmla="*/ 29809 h 206860"/>
                    <a:gd name="connsiteX22" fmla="*/ 102979 w 192407"/>
                    <a:gd name="connsiteY22" fmla="*/ 29809 h 206860"/>
                    <a:gd name="connsiteX23" fmla="*/ 102979 w 192407"/>
                    <a:gd name="connsiteY23" fmla="*/ 89429 h 206860"/>
                    <a:gd name="connsiteX24" fmla="*/ 162598 w 192407"/>
                    <a:gd name="connsiteY24" fmla="*/ 103882 h 206860"/>
                    <a:gd name="connsiteX25" fmla="*/ 132788 w 192407"/>
                    <a:gd name="connsiteY25" fmla="*/ 103882 h 206860"/>
                    <a:gd name="connsiteX26" fmla="*/ 132788 w 192407"/>
                    <a:gd name="connsiteY26" fmla="*/ 44263 h 206860"/>
                    <a:gd name="connsiteX27" fmla="*/ 162598 w 192407"/>
                    <a:gd name="connsiteY27" fmla="*/ 44263 h 206860"/>
                    <a:gd name="connsiteX28" fmla="*/ 162598 w 192407"/>
                    <a:gd name="connsiteY28" fmla="*/ 103882 h 206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92407" h="206860">
                      <a:moveTo>
                        <a:pt x="177051" y="14453"/>
                      </a:moveTo>
                      <a:cubicBezTo>
                        <a:pt x="177051" y="14453"/>
                        <a:pt x="177051" y="14453"/>
                        <a:pt x="177051" y="14453"/>
                      </a:cubicBezTo>
                      <a:lnTo>
                        <a:pt x="132788" y="14453"/>
                      </a:lnTo>
                      <a:cubicBezTo>
                        <a:pt x="132788" y="6323"/>
                        <a:pt x="126465" y="0"/>
                        <a:pt x="118335" y="0"/>
                      </a:cubicBezTo>
                      <a:cubicBezTo>
                        <a:pt x="118335" y="0"/>
                        <a:pt x="118335" y="0"/>
                        <a:pt x="118335" y="0"/>
                      </a:cubicBezTo>
                      <a:lnTo>
                        <a:pt x="14453" y="0"/>
                      </a:lnTo>
                      <a:cubicBezTo>
                        <a:pt x="6323" y="0"/>
                        <a:pt x="0" y="6323"/>
                        <a:pt x="0" y="14453"/>
                      </a:cubicBezTo>
                      <a:cubicBezTo>
                        <a:pt x="0" y="14453"/>
                        <a:pt x="0" y="14453"/>
                        <a:pt x="0" y="14453"/>
                      </a:cubicBezTo>
                      <a:lnTo>
                        <a:pt x="0" y="206861"/>
                      </a:lnTo>
                      <a:lnTo>
                        <a:pt x="29810" y="206861"/>
                      </a:lnTo>
                      <a:lnTo>
                        <a:pt x="29810" y="118335"/>
                      </a:lnTo>
                      <a:lnTo>
                        <a:pt x="103882" y="118335"/>
                      </a:lnTo>
                      <a:cubicBezTo>
                        <a:pt x="103882" y="126465"/>
                        <a:pt x="110205" y="132788"/>
                        <a:pt x="118335" y="132788"/>
                      </a:cubicBezTo>
                      <a:cubicBezTo>
                        <a:pt x="118335" y="132788"/>
                        <a:pt x="118335" y="132788"/>
                        <a:pt x="118335" y="132788"/>
                      </a:cubicBezTo>
                      <a:lnTo>
                        <a:pt x="177954" y="132788"/>
                      </a:lnTo>
                      <a:cubicBezTo>
                        <a:pt x="186084" y="132788"/>
                        <a:pt x="192408" y="126465"/>
                        <a:pt x="192408" y="118335"/>
                      </a:cubicBezTo>
                      <a:cubicBezTo>
                        <a:pt x="192408" y="118335"/>
                        <a:pt x="192408" y="118335"/>
                        <a:pt x="192408" y="118335"/>
                      </a:cubicBezTo>
                      <a:lnTo>
                        <a:pt x="192408" y="29809"/>
                      </a:lnTo>
                      <a:cubicBezTo>
                        <a:pt x="192408" y="21680"/>
                        <a:pt x="185181" y="14453"/>
                        <a:pt x="177051" y="14453"/>
                      </a:cubicBezTo>
                      <a:close/>
                      <a:moveTo>
                        <a:pt x="102979" y="89429"/>
                      </a:moveTo>
                      <a:lnTo>
                        <a:pt x="28906" y="89429"/>
                      </a:lnTo>
                      <a:lnTo>
                        <a:pt x="28906" y="29809"/>
                      </a:lnTo>
                      <a:lnTo>
                        <a:pt x="102979" y="29809"/>
                      </a:lnTo>
                      <a:lnTo>
                        <a:pt x="102979" y="89429"/>
                      </a:lnTo>
                      <a:close/>
                      <a:moveTo>
                        <a:pt x="162598" y="103882"/>
                      </a:moveTo>
                      <a:lnTo>
                        <a:pt x="132788" y="103882"/>
                      </a:lnTo>
                      <a:lnTo>
                        <a:pt x="132788" y="44263"/>
                      </a:lnTo>
                      <a:lnTo>
                        <a:pt x="162598" y="44263"/>
                      </a:lnTo>
                      <a:lnTo>
                        <a:pt x="162598" y="103882"/>
                      </a:lnTo>
                      <a:close/>
                    </a:path>
                  </a:pathLst>
                </a:custGeom>
                <a:solidFill>
                  <a:srgbClr val="010101"/>
                </a:solidFill>
                <a:ln w="9028" cap="flat">
                  <a:noFill/>
                  <a:prstDash val="solid"/>
                  <a:miter/>
                </a:ln>
              </p:spPr>
              <p:txBody>
                <a:bodyPr rtlCol="0" anchor="ctr"/>
                <a:lstStyle/>
                <a:p>
                  <a:pPr algn="l" rtl="0"/>
                  <a:endParaRPr lang="en-US"/>
                </a:p>
              </p:txBody>
            </p:sp>
            <p:sp>
              <p:nvSpPr>
                <p:cNvPr id="16" name="Freeform 332">
                  <a:extLst>
                    <a:ext uri="{FF2B5EF4-FFF2-40B4-BE49-F238E27FC236}">
                      <a16:creationId xmlns:a16="http://schemas.microsoft.com/office/drawing/2014/main" id="{621AC342-99F3-985A-D2BC-66A52F190867}"/>
                    </a:ext>
                  </a:extLst>
                </p:cNvPr>
                <p:cNvSpPr/>
                <p:nvPr/>
              </p:nvSpPr>
              <p:spPr>
                <a:xfrm>
                  <a:off x="4026418" y="2973581"/>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pPr algn="l" rtl="0"/>
                  <a:endParaRPr lang="en-US"/>
                </a:p>
              </p:txBody>
            </p:sp>
            <p:sp>
              <p:nvSpPr>
                <p:cNvPr id="17" name="Freeform 333">
                  <a:extLst>
                    <a:ext uri="{FF2B5EF4-FFF2-40B4-BE49-F238E27FC236}">
                      <a16:creationId xmlns:a16="http://schemas.microsoft.com/office/drawing/2014/main" id="{A89F8808-E00C-5606-782D-7A8083F62C36}"/>
                    </a:ext>
                  </a:extLst>
                </p:cNvPr>
                <p:cNvSpPr/>
                <p:nvPr/>
              </p:nvSpPr>
              <p:spPr>
                <a:xfrm>
                  <a:off x="4663260" y="2943772"/>
                  <a:ext cx="29809" cy="29809"/>
                </a:xfrm>
                <a:custGeom>
                  <a:avLst/>
                  <a:gdLst>
                    <a:gd name="connsiteX0" fmla="*/ 0 w 29809"/>
                    <a:gd name="connsiteY0" fmla="*/ 0 h 29809"/>
                    <a:gd name="connsiteX1" fmla="*/ 29810 w 29809"/>
                    <a:gd name="connsiteY1" fmla="*/ 0 h 29809"/>
                    <a:gd name="connsiteX2" fmla="*/ 29810 w 29809"/>
                    <a:gd name="connsiteY2" fmla="*/ 29810 h 29809"/>
                    <a:gd name="connsiteX3" fmla="*/ 0 w 29809"/>
                    <a:gd name="connsiteY3" fmla="*/ 29810 h 29809"/>
                  </a:gdLst>
                  <a:ahLst/>
                  <a:cxnLst>
                    <a:cxn ang="0">
                      <a:pos x="connsiteX0" y="connsiteY0"/>
                    </a:cxn>
                    <a:cxn ang="0">
                      <a:pos x="connsiteX1" y="connsiteY1"/>
                    </a:cxn>
                    <a:cxn ang="0">
                      <a:pos x="connsiteX2" y="connsiteY2"/>
                    </a:cxn>
                    <a:cxn ang="0">
                      <a:pos x="connsiteX3" y="connsiteY3"/>
                    </a:cxn>
                  </a:cxnLst>
                  <a:rect l="l" t="t" r="r" b="b"/>
                  <a:pathLst>
                    <a:path w="29809" h="29809">
                      <a:moveTo>
                        <a:pt x="0" y="0"/>
                      </a:moveTo>
                      <a:lnTo>
                        <a:pt x="29810" y="0"/>
                      </a:lnTo>
                      <a:lnTo>
                        <a:pt x="29810" y="29810"/>
                      </a:lnTo>
                      <a:lnTo>
                        <a:pt x="0" y="29810"/>
                      </a:lnTo>
                      <a:close/>
                    </a:path>
                  </a:pathLst>
                </a:custGeom>
                <a:solidFill>
                  <a:srgbClr val="010101"/>
                </a:solidFill>
                <a:ln w="9028" cap="flat">
                  <a:noFill/>
                  <a:prstDash val="solid"/>
                  <a:miter/>
                </a:ln>
              </p:spPr>
              <p:txBody>
                <a:bodyPr rtlCol="0" anchor="ctr"/>
                <a:lstStyle/>
                <a:p>
                  <a:pPr algn="l" rtl="0"/>
                  <a:endParaRPr lang="en-US"/>
                </a:p>
              </p:txBody>
            </p:sp>
            <p:sp>
              <p:nvSpPr>
                <p:cNvPr id="18" name="Freeform 334">
                  <a:extLst>
                    <a:ext uri="{FF2B5EF4-FFF2-40B4-BE49-F238E27FC236}">
                      <a16:creationId xmlns:a16="http://schemas.microsoft.com/office/drawing/2014/main" id="{209F52F8-7E1A-7804-213D-9317C01A5995}"/>
                    </a:ext>
                  </a:extLst>
                </p:cNvPr>
                <p:cNvSpPr/>
                <p:nvPr/>
              </p:nvSpPr>
              <p:spPr>
                <a:xfrm>
                  <a:off x="4560281" y="3003391"/>
                  <a:ext cx="236670" cy="236670"/>
                </a:xfrm>
                <a:custGeom>
                  <a:avLst/>
                  <a:gdLst>
                    <a:gd name="connsiteX0" fmla="*/ 118335 w 236670"/>
                    <a:gd name="connsiteY0" fmla="*/ 0 h 236670"/>
                    <a:gd name="connsiteX1" fmla="*/ 0 w 236670"/>
                    <a:gd name="connsiteY1" fmla="*/ 118335 h 236670"/>
                    <a:gd name="connsiteX2" fmla="*/ 118335 w 236670"/>
                    <a:gd name="connsiteY2" fmla="*/ 236670 h 236670"/>
                    <a:gd name="connsiteX3" fmla="*/ 236670 w 236670"/>
                    <a:gd name="connsiteY3" fmla="*/ 118335 h 236670"/>
                    <a:gd name="connsiteX4" fmla="*/ 118335 w 236670"/>
                    <a:gd name="connsiteY4" fmla="*/ 0 h 236670"/>
                    <a:gd name="connsiteX5" fmla="*/ 132788 w 236670"/>
                    <a:gd name="connsiteY5" fmla="*/ 205957 h 236670"/>
                    <a:gd name="connsiteX6" fmla="*/ 132788 w 236670"/>
                    <a:gd name="connsiteY6" fmla="*/ 176148 h 236670"/>
                    <a:gd name="connsiteX7" fmla="*/ 102979 w 236670"/>
                    <a:gd name="connsiteY7" fmla="*/ 176148 h 236670"/>
                    <a:gd name="connsiteX8" fmla="*/ 102979 w 236670"/>
                    <a:gd name="connsiteY8" fmla="*/ 176148 h 236670"/>
                    <a:gd name="connsiteX9" fmla="*/ 102979 w 236670"/>
                    <a:gd name="connsiteY9" fmla="*/ 205957 h 236670"/>
                    <a:gd name="connsiteX10" fmla="*/ 28906 w 236670"/>
                    <a:gd name="connsiteY10" fmla="*/ 118335 h 236670"/>
                    <a:gd name="connsiteX11" fmla="*/ 102979 w 236670"/>
                    <a:gd name="connsiteY11" fmla="*/ 30713 h 236670"/>
                    <a:gd name="connsiteX12" fmla="*/ 102979 w 236670"/>
                    <a:gd name="connsiteY12" fmla="*/ 47876 h 236670"/>
                    <a:gd name="connsiteX13" fmla="*/ 102979 w 236670"/>
                    <a:gd name="connsiteY13" fmla="*/ 47876 h 236670"/>
                    <a:gd name="connsiteX14" fmla="*/ 127368 w 236670"/>
                    <a:gd name="connsiteY14" fmla="*/ 47876 h 236670"/>
                    <a:gd name="connsiteX15" fmla="*/ 132788 w 236670"/>
                    <a:gd name="connsiteY15" fmla="*/ 50586 h 236670"/>
                    <a:gd name="connsiteX16" fmla="*/ 132788 w 236670"/>
                    <a:gd name="connsiteY16" fmla="*/ 30713 h 236670"/>
                    <a:gd name="connsiteX17" fmla="*/ 205957 w 236670"/>
                    <a:gd name="connsiteY17" fmla="*/ 132788 h 236670"/>
                    <a:gd name="connsiteX18" fmla="*/ 132788 w 236670"/>
                    <a:gd name="connsiteY18" fmla="*/ 205957 h 2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6670" h="236670">
                      <a:moveTo>
                        <a:pt x="118335" y="0"/>
                      </a:moveTo>
                      <a:cubicBezTo>
                        <a:pt x="53296" y="0"/>
                        <a:pt x="0" y="53296"/>
                        <a:pt x="0" y="118335"/>
                      </a:cubicBezTo>
                      <a:cubicBezTo>
                        <a:pt x="0" y="183374"/>
                        <a:pt x="53296" y="236670"/>
                        <a:pt x="118335" y="236670"/>
                      </a:cubicBezTo>
                      <a:cubicBezTo>
                        <a:pt x="183374" y="236670"/>
                        <a:pt x="236670" y="183374"/>
                        <a:pt x="236670" y="118335"/>
                      </a:cubicBezTo>
                      <a:cubicBezTo>
                        <a:pt x="236670" y="53296"/>
                        <a:pt x="183374" y="0"/>
                        <a:pt x="118335" y="0"/>
                      </a:cubicBezTo>
                      <a:close/>
                      <a:moveTo>
                        <a:pt x="132788" y="205957"/>
                      </a:moveTo>
                      <a:lnTo>
                        <a:pt x="132788" y="176148"/>
                      </a:lnTo>
                      <a:cubicBezTo>
                        <a:pt x="122852" y="178858"/>
                        <a:pt x="113818" y="177954"/>
                        <a:pt x="102979" y="176148"/>
                      </a:cubicBezTo>
                      <a:cubicBezTo>
                        <a:pt x="102979" y="176148"/>
                        <a:pt x="102979" y="176148"/>
                        <a:pt x="102979" y="176148"/>
                      </a:cubicBezTo>
                      <a:lnTo>
                        <a:pt x="102979" y="205957"/>
                      </a:lnTo>
                      <a:cubicBezTo>
                        <a:pt x="60523" y="198731"/>
                        <a:pt x="28906" y="161695"/>
                        <a:pt x="28906" y="118335"/>
                      </a:cubicBezTo>
                      <a:cubicBezTo>
                        <a:pt x="28906" y="74976"/>
                        <a:pt x="60523" y="37940"/>
                        <a:pt x="102979" y="30713"/>
                      </a:cubicBezTo>
                      <a:lnTo>
                        <a:pt x="102979" y="47876"/>
                      </a:lnTo>
                      <a:cubicBezTo>
                        <a:pt x="102979" y="47876"/>
                        <a:pt x="102979" y="47876"/>
                        <a:pt x="102979" y="47876"/>
                      </a:cubicBezTo>
                      <a:cubicBezTo>
                        <a:pt x="111109" y="46069"/>
                        <a:pt x="119238" y="46069"/>
                        <a:pt x="127368" y="47876"/>
                      </a:cubicBezTo>
                      <a:cubicBezTo>
                        <a:pt x="129175" y="48780"/>
                        <a:pt x="130981" y="49683"/>
                        <a:pt x="132788" y="50586"/>
                      </a:cubicBezTo>
                      <a:lnTo>
                        <a:pt x="132788" y="30713"/>
                      </a:lnTo>
                      <a:cubicBezTo>
                        <a:pt x="181568" y="38843"/>
                        <a:pt x="214087" y="84912"/>
                        <a:pt x="205957" y="132788"/>
                      </a:cubicBezTo>
                      <a:cubicBezTo>
                        <a:pt x="199634" y="170728"/>
                        <a:pt x="169824" y="199634"/>
                        <a:pt x="132788" y="205957"/>
                      </a:cubicBezTo>
                      <a:close/>
                    </a:path>
                  </a:pathLst>
                </a:custGeom>
                <a:solidFill>
                  <a:srgbClr val="010101"/>
                </a:solidFill>
                <a:ln w="9028" cap="flat">
                  <a:noFill/>
                  <a:prstDash val="solid"/>
                  <a:miter/>
                </a:ln>
              </p:spPr>
              <p:txBody>
                <a:bodyPr rtlCol="0" anchor="ctr"/>
                <a:lstStyle/>
                <a:p>
                  <a:pPr algn="l" rtl="0"/>
                  <a:endParaRPr lang="en-US"/>
                </a:p>
              </p:txBody>
            </p:sp>
          </p:grpSp>
          <p:sp>
            <p:nvSpPr>
              <p:cNvPr id="9" name="Freeform 325">
                <a:extLst>
                  <a:ext uri="{FF2B5EF4-FFF2-40B4-BE49-F238E27FC236}">
                    <a16:creationId xmlns:a16="http://schemas.microsoft.com/office/drawing/2014/main" id="{DE4243F2-25AF-56D4-F261-D1D68C83EA05}"/>
                  </a:ext>
                </a:extLst>
              </p:cNvPr>
              <p:cNvSpPr/>
              <p:nvPr/>
            </p:nvSpPr>
            <p:spPr>
              <a:xfrm>
                <a:off x="4606351" y="3049460"/>
                <a:ext cx="111108" cy="144531"/>
              </a:xfrm>
              <a:custGeom>
                <a:avLst/>
                <a:gdLst>
                  <a:gd name="connsiteX0" fmla="*/ 111109 w 111108"/>
                  <a:gd name="connsiteY0" fmla="*/ 136402 h 144531"/>
                  <a:gd name="connsiteX1" fmla="*/ 77686 w 111108"/>
                  <a:gd name="connsiteY1" fmla="*/ 144531 h 144531"/>
                  <a:gd name="connsiteX2" fmla="*/ 25293 w 111108"/>
                  <a:gd name="connsiteY2" fmla="*/ 120142 h 144531"/>
                  <a:gd name="connsiteX3" fmla="*/ 13550 w 111108"/>
                  <a:gd name="connsiteY3" fmla="*/ 92139 h 144531"/>
                  <a:gd name="connsiteX4" fmla="*/ 0 w 111108"/>
                  <a:gd name="connsiteY4" fmla="*/ 92139 h 144531"/>
                  <a:gd name="connsiteX5" fmla="*/ 0 w 111108"/>
                  <a:gd name="connsiteY5" fmla="*/ 76782 h 144531"/>
                  <a:gd name="connsiteX6" fmla="*/ 11743 w 111108"/>
                  <a:gd name="connsiteY6" fmla="*/ 76782 h 144531"/>
                  <a:gd name="connsiteX7" fmla="*/ 11743 w 111108"/>
                  <a:gd name="connsiteY7" fmla="*/ 73169 h 144531"/>
                  <a:gd name="connsiteX8" fmla="*/ 11743 w 111108"/>
                  <a:gd name="connsiteY8" fmla="*/ 66846 h 144531"/>
                  <a:gd name="connsiteX9" fmla="*/ 0 w 111108"/>
                  <a:gd name="connsiteY9" fmla="*/ 66846 h 144531"/>
                  <a:gd name="connsiteX10" fmla="*/ 0 w 111108"/>
                  <a:gd name="connsiteY10" fmla="*/ 51489 h 144531"/>
                  <a:gd name="connsiteX11" fmla="*/ 14453 w 111108"/>
                  <a:gd name="connsiteY11" fmla="*/ 51489 h 144531"/>
                  <a:gd name="connsiteX12" fmla="*/ 28906 w 111108"/>
                  <a:gd name="connsiteY12" fmla="*/ 21680 h 144531"/>
                  <a:gd name="connsiteX13" fmla="*/ 78589 w 111108"/>
                  <a:gd name="connsiteY13" fmla="*/ 0 h 144531"/>
                  <a:gd name="connsiteX14" fmla="*/ 111109 w 111108"/>
                  <a:gd name="connsiteY14" fmla="*/ 6323 h 144531"/>
                  <a:gd name="connsiteX15" fmla="*/ 104785 w 111108"/>
                  <a:gd name="connsiteY15" fmla="*/ 30713 h 144531"/>
                  <a:gd name="connsiteX16" fmla="*/ 81299 w 111108"/>
                  <a:gd name="connsiteY16" fmla="*/ 25293 h 144531"/>
                  <a:gd name="connsiteX17" fmla="*/ 55103 w 111108"/>
                  <a:gd name="connsiteY17" fmla="*/ 37037 h 144531"/>
                  <a:gd name="connsiteX18" fmla="*/ 47876 w 111108"/>
                  <a:gd name="connsiteY18" fmla="*/ 50586 h 144531"/>
                  <a:gd name="connsiteX19" fmla="*/ 101172 w 111108"/>
                  <a:gd name="connsiteY19" fmla="*/ 50586 h 144531"/>
                  <a:gd name="connsiteX20" fmla="*/ 101172 w 111108"/>
                  <a:gd name="connsiteY20" fmla="*/ 65943 h 144531"/>
                  <a:gd name="connsiteX21" fmla="*/ 44263 w 111108"/>
                  <a:gd name="connsiteY21" fmla="*/ 65943 h 144531"/>
                  <a:gd name="connsiteX22" fmla="*/ 44263 w 111108"/>
                  <a:gd name="connsiteY22" fmla="*/ 72266 h 144531"/>
                  <a:gd name="connsiteX23" fmla="*/ 44263 w 111108"/>
                  <a:gd name="connsiteY23" fmla="*/ 75879 h 144531"/>
                  <a:gd name="connsiteX24" fmla="*/ 101172 w 111108"/>
                  <a:gd name="connsiteY24" fmla="*/ 75879 h 144531"/>
                  <a:gd name="connsiteX25" fmla="*/ 101172 w 111108"/>
                  <a:gd name="connsiteY25" fmla="*/ 91236 h 144531"/>
                  <a:gd name="connsiteX26" fmla="*/ 46973 w 111108"/>
                  <a:gd name="connsiteY26" fmla="*/ 91236 h 144531"/>
                  <a:gd name="connsiteX27" fmla="*/ 54199 w 111108"/>
                  <a:gd name="connsiteY27" fmla="*/ 106592 h 144531"/>
                  <a:gd name="connsiteX28" fmla="*/ 82202 w 111108"/>
                  <a:gd name="connsiteY28" fmla="*/ 117432 h 144531"/>
                  <a:gd name="connsiteX29" fmla="*/ 106592 w 111108"/>
                  <a:gd name="connsiteY29" fmla="*/ 112012 h 144531"/>
                  <a:gd name="connsiteX30" fmla="*/ 111109 w 111108"/>
                  <a:gd name="connsiteY30" fmla="*/ 136402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108" h="144531">
                    <a:moveTo>
                      <a:pt x="111109" y="136402"/>
                    </a:moveTo>
                    <a:cubicBezTo>
                      <a:pt x="103882" y="140918"/>
                      <a:pt x="91236" y="144531"/>
                      <a:pt x="77686" y="144531"/>
                    </a:cubicBezTo>
                    <a:cubicBezTo>
                      <a:pt x="56909" y="144531"/>
                      <a:pt x="37036" y="135498"/>
                      <a:pt x="25293" y="120142"/>
                    </a:cubicBezTo>
                    <a:cubicBezTo>
                      <a:pt x="19873" y="112915"/>
                      <a:pt x="15357" y="103882"/>
                      <a:pt x="13550" y="92139"/>
                    </a:cubicBezTo>
                    <a:lnTo>
                      <a:pt x="0" y="92139"/>
                    </a:lnTo>
                    <a:lnTo>
                      <a:pt x="0" y="76782"/>
                    </a:lnTo>
                    <a:lnTo>
                      <a:pt x="11743" y="76782"/>
                    </a:lnTo>
                    <a:cubicBezTo>
                      <a:pt x="11743" y="75879"/>
                      <a:pt x="11743" y="74072"/>
                      <a:pt x="11743" y="73169"/>
                    </a:cubicBezTo>
                    <a:cubicBezTo>
                      <a:pt x="11743" y="71363"/>
                      <a:pt x="11743" y="68653"/>
                      <a:pt x="11743" y="66846"/>
                    </a:cubicBezTo>
                    <a:lnTo>
                      <a:pt x="0" y="66846"/>
                    </a:lnTo>
                    <a:lnTo>
                      <a:pt x="0" y="51489"/>
                    </a:lnTo>
                    <a:lnTo>
                      <a:pt x="14453" y="51489"/>
                    </a:lnTo>
                    <a:cubicBezTo>
                      <a:pt x="17163" y="39746"/>
                      <a:pt x="22583" y="29810"/>
                      <a:pt x="28906" y="21680"/>
                    </a:cubicBezTo>
                    <a:cubicBezTo>
                      <a:pt x="41553" y="8130"/>
                      <a:pt x="58716" y="0"/>
                      <a:pt x="78589" y="0"/>
                    </a:cubicBezTo>
                    <a:cubicBezTo>
                      <a:pt x="92139" y="0"/>
                      <a:pt x="102979" y="2710"/>
                      <a:pt x="111109" y="6323"/>
                    </a:cubicBezTo>
                    <a:lnTo>
                      <a:pt x="104785" y="30713"/>
                    </a:lnTo>
                    <a:cubicBezTo>
                      <a:pt x="99365" y="28003"/>
                      <a:pt x="90332" y="25293"/>
                      <a:pt x="81299" y="25293"/>
                    </a:cubicBezTo>
                    <a:cubicBezTo>
                      <a:pt x="71362" y="25293"/>
                      <a:pt x="61426" y="28906"/>
                      <a:pt x="55103" y="37037"/>
                    </a:cubicBezTo>
                    <a:cubicBezTo>
                      <a:pt x="52393" y="40649"/>
                      <a:pt x="49683" y="45166"/>
                      <a:pt x="47876" y="50586"/>
                    </a:cubicBezTo>
                    <a:lnTo>
                      <a:pt x="101172" y="50586"/>
                    </a:lnTo>
                    <a:lnTo>
                      <a:pt x="101172" y="65943"/>
                    </a:lnTo>
                    <a:lnTo>
                      <a:pt x="44263" y="65943"/>
                    </a:lnTo>
                    <a:cubicBezTo>
                      <a:pt x="44263" y="67749"/>
                      <a:pt x="44263" y="70460"/>
                      <a:pt x="44263" y="72266"/>
                    </a:cubicBezTo>
                    <a:cubicBezTo>
                      <a:pt x="44263" y="73169"/>
                      <a:pt x="44263" y="74072"/>
                      <a:pt x="44263" y="75879"/>
                    </a:cubicBezTo>
                    <a:lnTo>
                      <a:pt x="101172" y="75879"/>
                    </a:lnTo>
                    <a:lnTo>
                      <a:pt x="101172" y="91236"/>
                    </a:lnTo>
                    <a:lnTo>
                      <a:pt x="46973" y="91236"/>
                    </a:lnTo>
                    <a:cubicBezTo>
                      <a:pt x="48779" y="97559"/>
                      <a:pt x="50586" y="102979"/>
                      <a:pt x="54199" y="106592"/>
                    </a:cubicBezTo>
                    <a:cubicBezTo>
                      <a:pt x="61426" y="114722"/>
                      <a:pt x="71362" y="117432"/>
                      <a:pt x="82202" y="117432"/>
                    </a:cubicBezTo>
                    <a:cubicBezTo>
                      <a:pt x="92139" y="117432"/>
                      <a:pt x="102075" y="113819"/>
                      <a:pt x="106592" y="112012"/>
                    </a:cubicBezTo>
                    <a:lnTo>
                      <a:pt x="111109" y="136402"/>
                    </a:lnTo>
                    <a:close/>
                  </a:path>
                </a:pathLst>
              </a:custGeom>
              <a:solidFill>
                <a:srgbClr val="000000"/>
              </a:solidFill>
              <a:ln w="9028" cap="flat">
                <a:noFill/>
                <a:prstDash val="solid"/>
                <a:miter/>
              </a:ln>
            </p:spPr>
            <p:txBody>
              <a:bodyPr rtlCol="0" anchor="ctr"/>
              <a:lstStyle/>
              <a:p>
                <a:pPr algn="l" rtl="0"/>
                <a:endParaRPr lang="en-US"/>
              </a:p>
            </p:txBody>
          </p:sp>
        </p:grpSp>
      </p:grpSp>
      <p:sp>
        <p:nvSpPr>
          <p:cNvPr id="21" name="Freeform 264">
            <a:extLst>
              <a:ext uri="{FF2B5EF4-FFF2-40B4-BE49-F238E27FC236}">
                <a16:creationId xmlns:a16="http://schemas.microsoft.com/office/drawing/2014/main" id="{A185679C-770B-030A-74FC-B44FA4171283}"/>
              </a:ext>
            </a:extLst>
          </p:cNvPr>
          <p:cNvSpPr/>
          <p:nvPr/>
        </p:nvSpPr>
        <p:spPr>
          <a:xfrm>
            <a:off x="8338779" y="4369199"/>
            <a:ext cx="827510" cy="783543"/>
          </a:xfrm>
          <a:custGeom>
            <a:avLst/>
            <a:gdLst>
              <a:gd name="connsiteX0" fmla="*/ 194474 w 390060"/>
              <a:gd name="connsiteY0" fmla="*/ 390058 h 390058"/>
              <a:gd name="connsiteX1" fmla="*/ 0 w 390060"/>
              <a:gd name="connsiteY1" fmla="*/ 194751 h 390058"/>
              <a:gd name="connsiteX2" fmla="*/ 195029 w 390060"/>
              <a:gd name="connsiteY2" fmla="*/ 0 h 390058"/>
              <a:gd name="connsiteX3" fmla="*/ 390058 w 390060"/>
              <a:gd name="connsiteY3" fmla="*/ 195861 h 390058"/>
              <a:gd name="connsiteX4" fmla="*/ 194474 w 390060"/>
              <a:gd name="connsiteY4" fmla="*/ 390058 h 390058"/>
              <a:gd name="connsiteX5" fmla="*/ 265772 w 390060"/>
              <a:gd name="connsiteY5" fmla="*/ 337070 h 390058"/>
              <a:gd name="connsiteX6" fmla="*/ 347057 w 390060"/>
              <a:gd name="connsiteY6" fmla="*/ 150086 h 390058"/>
              <a:gd name="connsiteX7" fmla="*/ 178106 w 390060"/>
              <a:gd name="connsiteY7" fmla="*/ 37452 h 390058"/>
              <a:gd name="connsiteX8" fmla="*/ 37175 w 390060"/>
              <a:gd name="connsiteY8" fmla="*/ 196416 h 390058"/>
              <a:gd name="connsiteX9" fmla="*/ 123731 w 390060"/>
              <a:gd name="connsiteY9" fmla="*/ 334851 h 390058"/>
              <a:gd name="connsiteX10" fmla="*/ 124008 w 390060"/>
              <a:gd name="connsiteY10" fmla="*/ 309882 h 390058"/>
              <a:gd name="connsiteX11" fmla="*/ 114576 w 390060"/>
              <a:gd name="connsiteY11" fmla="*/ 288798 h 390058"/>
              <a:gd name="connsiteX12" fmla="*/ 118183 w 390060"/>
              <a:gd name="connsiteY12" fmla="*/ 97376 h 390058"/>
              <a:gd name="connsiteX13" fmla="*/ 155912 w 390060"/>
              <a:gd name="connsiteY13" fmla="*/ 91550 h 390058"/>
              <a:gd name="connsiteX14" fmla="*/ 176442 w 390060"/>
              <a:gd name="connsiteY14" fmla="*/ 123731 h 390058"/>
              <a:gd name="connsiteX15" fmla="*/ 176164 w 390060"/>
              <a:gd name="connsiteY15" fmla="*/ 158964 h 390058"/>
              <a:gd name="connsiteX16" fmla="*/ 194197 w 390060"/>
              <a:gd name="connsiteY16" fmla="*/ 193364 h 390058"/>
              <a:gd name="connsiteX17" fmla="*/ 212229 w 390060"/>
              <a:gd name="connsiteY17" fmla="*/ 157854 h 390058"/>
              <a:gd name="connsiteX18" fmla="*/ 211952 w 390060"/>
              <a:gd name="connsiteY18" fmla="*/ 126783 h 390058"/>
              <a:gd name="connsiteX19" fmla="*/ 233313 w 390060"/>
              <a:gd name="connsiteY19" fmla="*/ 91827 h 390058"/>
              <a:gd name="connsiteX20" fmla="*/ 272708 w 390060"/>
              <a:gd name="connsiteY20" fmla="*/ 98763 h 390058"/>
              <a:gd name="connsiteX21" fmla="*/ 272985 w 390060"/>
              <a:gd name="connsiteY21" fmla="*/ 290463 h 390058"/>
              <a:gd name="connsiteX22" fmla="*/ 265495 w 390060"/>
              <a:gd name="connsiteY22" fmla="*/ 300450 h 390058"/>
              <a:gd name="connsiteX23" fmla="*/ 265772 w 390060"/>
              <a:gd name="connsiteY23" fmla="*/ 337070 h 390058"/>
              <a:gd name="connsiteX24" fmla="*/ 230817 w 390060"/>
              <a:gd name="connsiteY24" fmla="*/ 350386 h 390058"/>
              <a:gd name="connsiteX25" fmla="*/ 230817 w 390060"/>
              <a:gd name="connsiteY25" fmla="*/ 292960 h 390058"/>
              <a:gd name="connsiteX26" fmla="*/ 243023 w 390060"/>
              <a:gd name="connsiteY26" fmla="*/ 269656 h 390058"/>
              <a:gd name="connsiteX27" fmla="*/ 282418 w 390060"/>
              <a:gd name="connsiteY27" fmla="*/ 180326 h 390058"/>
              <a:gd name="connsiteX28" fmla="*/ 248294 w 390060"/>
              <a:gd name="connsiteY28" fmla="*/ 124563 h 390058"/>
              <a:gd name="connsiteX29" fmla="*/ 248017 w 390060"/>
              <a:gd name="connsiteY29" fmla="*/ 173390 h 390058"/>
              <a:gd name="connsiteX30" fmla="*/ 238862 w 390060"/>
              <a:gd name="connsiteY30" fmla="*/ 201132 h 390058"/>
              <a:gd name="connsiteX31" fmla="*/ 219442 w 390060"/>
              <a:gd name="connsiteY31" fmla="*/ 221107 h 390058"/>
              <a:gd name="connsiteX32" fmla="*/ 171170 w 390060"/>
              <a:gd name="connsiteY32" fmla="*/ 221107 h 390058"/>
              <a:gd name="connsiteX33" fmla="*/ 142041 w 390060"/>
              <a:gd name="connsiteY33" fmla="*/ 157854 h 390058"/>
              <a:gd name="connsiteX34" fmla="*/ 142041 w 390060"/>
              <a:gd name="connsiteY34" fmla="*/ 133996 h 390058"/>
              <a:gd name="connsiteX35" fmla="*/ 140932 w 390060"/>
              <a:gd name="connsiteY35" fmla="*/ 125951 h 390058"/>
              <a:gd name="connsiteX36" fmla="*/ 146480 w 390060"/>
              <a:gd name="connsiteY36" fmla="*/ 268546 h 390058"/>
              <a:gd name="connsiteX37" fmla="*/ 160073 w 390060"/>
              <a:gd name="connsiteY37" fmla="*/ 294347 h 390058"/>
              <a:gd name="connsiteX38" fmla="*/ 159796 w 390060"/>
              <a:gd name="connsiteY38" fmla="*/ 350386 h 390058"/>
              <a:gd name="connsiteX39" fmla="*/ 230817 w 390060"/>
              <a:gd name="connsiteY39" fmla="*/ 350386 h 390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90060" h="390058">
                <a:moveTo>
                  <a:pt x="194474" y="390058"/>
                </a:moveTo>
                <a:cubicBezTo>
                  <a:pt x="87111" y="389781"/>
                  <a:pt x="0" y="302392"/>
                  <a:pt x="0" y="194751"/>
                </a:cubicBezTo>
                <a:cubicBezTo>
                  <a:pt x="0" y="87389"/>
                  <a:pt x="87666" y="0"/>
                  <a:pt x="195029" y="0"/>
                </a:cubicBezTo>
                <a:cubicBezTo>
                  <a:pt x="302669" y="0"/>
                  <a:pt x="390613" y="88498"/>
                  <a:pt x="390058" y="195861"/>
                </a:cubicBezTo>
                <a:cubicBezTo>
                  <a:pt x="389226" y="303502"/>
                  <a:pt x="301837" y="390335"/>
                  <a:pt x="194474" y="390058"/>
                </a:cubicBezTo>
                <a:close/>
                <a:moveTo>
                  <a:pt x="265772" y="337070"/>
                </a:moveTo>
                <a:cubicBezTo>
                  <a:pt x="333463" y="306553"/>
                  <a:pt x="368697" y="224436"/>
                  <a:pt x="347057" y="150086"/>
                </a:cubicBezTo>
                <a:cubicBezTo>
                  <a:pt x="325696" y="76292"/>
                  <a:pt x="252178" y="27187"/>
                  <a:pt x="178106" y="37452"/>
                </a:cubicBezTo>
                <a:cubicBezTo>
                  <a:pt x="95989" y="49104"/>
                  <a:pt x="37452" y="115131"/>
                  <a:pt x="37175" y="196416"/>
                </a:cubicBezTo>
                <a:cubicBezTo>
                  <a:pt x="37175" y="254675"/>
                  <a:pt x="83227" y="329025"/>
                  <a:pt x="123731" y="334851"/>
                </a:cubicBezTo>
                <a:cubicBezTo>
                  <a:pt x="123731" y="326528"/>
                  <a:pt x="123176" y="318205"/>
                  <a:pt x="124008" y="309882"/>
                </a:cubicBezTo>
                <a:cubicBezTo>
                  <a:pt x="124841" y="300728"/>
                  <a:pt x="121789" y="294901"/>
                  <a:pt x="114576" y="288798"/>
                </a:cubicBezTo>
                <a:cubicBezTo>
                  <a:pt x="55207" y="238585"/>
                  <a:pt x="57149" y="145370"/>
                  <a:pt x="118183" y="97376"/>
                </a:cubicBezTo>
                <a:cubicBezTo>
                  <a:pt x="129835" y="88221"/>
                  <a:pt x="142319" y="85169"/>
                  <a:pt x="155912" y="91550"/>
                </a:cubicBezTo>
                <a:cubicBezTo>
                  <a:pt x="169506" y="97653"/>
                  <a:pt x="176164" y="108750"/>
                  <a:pt x="176442" y="123731"/>
                </a:cubicBezTo>
                <a:cubicBezTo>
                  <a:pt x="176442" y="135383"/>
                  <a:pt x="177829" y="147312"/>
                  <a:pt x="176164" y="158964"/>
                </a:cubicBezTo>
                <a:cubicBezTo>
                  <a:pt x="173945" y="175609"/>
                  <a:pt x="182267" y="185319"/>
                  <a:pt x="194197" y="193364"/>
                </a:cubicBezTo>
                <a:cubicBezTo>
                  <a:pt x="208068" y="185042"/>
                  <a:pt x="214449" y="174222"/>
                  <a:pt x="212229" y="157854"/>
                </a:cubicBezTo>
                <a:cubicBezTo>
                  <a:pt x="210842" y="147589"/>
                  <a:pt x="211952" y="137048"/>
                  <a:pt x="211952" y="126783"/>
                </a:cubicBezTo>
                <a:cubicBezTo>
                  <a:pt x="212229" y="110970"/>
                  <a:pt x="218333" y="98486"/>
                  <a:pt x="233313" y="91827"/>
                </a:cubicBezTo>
                <a:cubicBezTo>
                  <a:pt x="248017" y="85169"/>
                  <a:pt x="260779" y="88776"/>
                  <a:pt x="272708" y="98763"/>
                </a:cubicBezTo>
                <a:cubicBezTo>
                  <a:pt x="332909" y="148144"/>
                  <a:pt x="333186" y="240804"/>
                  <a:pt x="272985" y="290463"/>
                </a:cubicBezTo>
                <a:cubicBezTo>
                  <a:pt x="269656" y="293237"/>
                  <a:pt x="265772" y="296844"/>
                  <a:pt x="265495" y="300450"/>
                </a:cubicBezTo>
                <a:cubicBezTo>
                  <a:pt x="265217" y="312657"/>
                  <a:pt x="265772" y="324309"/>
                  <a:pt x="265772" y="337070"/>
                </a:cubicBezTo>
                <a:close/>
                <a:moveTo>
                  <a:pt x="230817" y="350386"/>
                </a:moveTo>
                <a:cubicBezTo>
                  <a:pt x="230817" y="330967"/>
                  <a:pt x="231094" y="311825"/>
                  <a:pt x="230817" y="292960"/>
                </a:cubicBezTo>
                <a:cubicBezTo>
                  <a:pt x="230539" y="282417"/>
                  <a:pt x="234423" y="275482"/>
                  <a:pt x="243023" y="269656"/>
                </a:cubicBezTo>
                <a:cubicBezTo>
                  <a:pt x="274650" y="248294"/>
                  <a:pt x="287966" y="218055"/>
                  <a:pt x="282418" y="180326"/>
                </a:cubicBezTo>
                <a:cubicBezTo>
                  <a:pt x="279088" y="158132"/>
                  <a:pt x="267991" y="140099"/>
                  <a:pt x="248294" y="124563"/>
                </a:cubicBezTo>
                <a:cubicBezTo>
                  <a:pt x="248294" y="142596"/>
                  <a:pt x="249404" y="158132"/>
                  <a:pt x="248017" y="173390"/>
                </a:cubicBezTo>
                <a:cubicBezTo>
                  <a:pt x="247185" y="182822"/>
                  <a:pt x="243856" y="192810"/>
                  <a:pt x="238862" y="201132"/>
                </a:cubicBezTo>
                <a:cubicBezTo>
                  <a:pt x="234146" y="208900"/>
                  <a:pt x="226378" y="215004"/>
                  <a:pt x="219442" y="221107"/>
                </a:cubicBezTo>
                <a:cubicBezTo>
                  <a:pt x="205016" y="233591"/>
                  <a:pt x="185597" y="233036"/>
                  <a:pt x="171170" y="221107"/>
                </a:cubicBezTo>
                <a:cubicBezTo>
                  <a:pt x="150919" y="204739"/>
                  <a:pt x="137880" y="185597"/>
                  <a:pt x="142041" y="157854"/>
                </a:cubicBezTo>
                <a:cubicBezTo>
                  <a:pt x="143151" y="150086"/>
                  <a:pt x="142319" y="142041"/>
                  <a:pt x="142041" y="133996"/>
                </a:cubicBezTo>
                <a:cubicBezTo>
                  <a:pt x="142041" y="131499"/>
                  <a:pt x="141486" y="129002"/>
                  <a:pt x="140932" y="125951"/>
                </a:cubicBezTo>
                <a:cubicBezTo>
                  <a:pt x="93214" y="161738"/>
                  <a:pt x="96266" y="234978"/>
                  <a:pt x="146480" y="268546"/>
                </a:cubicBezTo>
                <a:cubicBezTo>
                  <a:pt x="156190" y="275204"/>
                  <a:pt x="160351" y="282695"/>
                  <a:pt x="160073" y="294347"/>
                </a:cubicBezTo>
                <a:cubicBezTo>
                  <a:pt x="159519" y="312934"/>
                  <a:pt x="159796" y="331522"/>
                  <a:pt x="159796" y="350386"/>
                </a:cubicBezTo>
                <a:cubicBezTo>
                  <a:pt x="183655" y="356212"/>
                  <a:pt x="206681" y="356490"/>
                  <a:pt x="230817" y="350386"/>
                </a:cubicBezTo>
                <a:close/>
              </a:path>
            </a:pathLst>
          </a:custGeom>
          <a:solidFill>
            <a:srgbClr val="000000"/>
          </a:solidFill>
          <a:ln w="2772" cap="flat">
            <a:noFill/>
            <a:prstDash val="solid"/>
            <a:miter/>
          </a:ln>
        </p:spPr>
        <p:txBody>
          <a:bodyPr rtlCol="0" anchor="ctr"/>
          <a:lstStyle/>
          <a:p>
            <a:pPr algn="l" rtl="0"/>
            <a:endParaRPr lang="en-US"/>
          </a:p>
        </p:txBody>
      </p:sp>
    </p:spTree>
    <p:extLst>
      <p:ext uri="{BB962C8B-B14F-4D97-AF65-F5344CB8AC3E}">
        <p14:creationId xmlns:p14="http://schemas.microsoft.com/office/powerpoint/2010/main" val="3489742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C453CE-FAEC-A8B3-946F-78480A64C02F}"/>
              </a:ext>
            </a:extLst>
          </p:cNvPr>
          <p:cNvSpPr>
            <a:spLocks noGrp="1"/>
          </p:cNvSpPr>
          <p:nvPr>
            <p:ph type="body" sz="quarter" idx="18"/>
          </p:nvPr>
        </p:nvSpPr>
        <p:spPr>
          <a:xfrm>
            <a:off x="898357" y="1680522"/>
            <a:ext cx="6556802" cy="3025975"/>
          </a:xfrm>
        </p:spPr>
        <p:txBody>
          <a:bodyPr/>
          <a:lstStyle/>
          <a:p>
            <a:pPr algn="l" rtl="0"/>
            <a:r>
              <a:rPr lang="en-US" dirty="0"/>
              <a:t>A </a:t>
            </a:r>
            <a:r>
              <a:rPr lang="en-US" dirty="0" err="1"/>
              <a:t>secção</a:t>
            </a:r>
            <a:r>
              <a:rPr lang="en-US" dirty="0"/>
              <a:t> Proposta de Valor detalha o que o </a:t>
            </a:r>
            <a:r>
              <a:rPr lang="en-US" dirty="0" err="1"/>
              <a:t>cliente</a:t>
            </a:r>
            <a:r>
              <a:rPr lang="en-US" dirty="0"/>
              <a:t> receberá em </a:t>
            </a:r>
            <a:r>
              <a:rPr lang="en-US" dirty="0" err="1"/>
              <a:t>troca</a:t>
            </a:r>
            <a:r>
              <a:rPr lang="en-US" dirty="0"/>
              <a:t> do seu dinheiro e tempo.</a:t>
            </a:r>
          </a:p>
          <a:p>
            <a:pPr marL="360000" indent="-360000" algn="l" rtl="0">
              <a:spcBef>
                <a:spcPts val="600"/>
              </a:spcBef>
            </a:pPr>
            <a:r>
              <a:rPr lang="en-US" dirty="0"/>
              <a:t>• O que é que </a:t>
            </a:r>
            <a:r>
              <a:rPr lang="en-US" dirty="0" err="1"/>
              <a:t>torna</a:t>
            </a:r>
            <a:r>
              <a:rPr lang="en-US" dirty="0"/>
              <a:t> o </a:t>
            </a:r>
            <a:r>
              <a:rPr lang="en-US" dirty="0" err="1"/>
              <a:t>produto</a:t>
            </a:r>
            <a:r>
              <a:rPr lang="en-US" dirty="0"/>
              <a:t> </a:t>
            </a:r>
            <a:r>
              <a:rPr lang="en-US" dirty="0" err="1"/>
              <a:t>ou</a:t>
            </a:r>
            <a:r>
              <a:rPr lang="en-US" dirty="0"/>
              <a:t> </a:t>
            </a:r>
            <a:r>
              <a:rPr lang="en-US" dirty="0" err="1"/>
              <a:t>serviço</a:t>
            </a:r>
            <a:r>
              <a:rPr lang="en-US" dirty="0"/>
              <a:t> da </a:t>
            </a:r>
            <a:r>
              <a:rPr lang="en-US" dirty="0" err="1"/>
              <a:t>empresa</a:t>
            </a:r>
            <a:r>
              <a:rPr lang="en-US" dirty="0"/>
              <a:t> </a:t>
            </a:r>
            <a:r>
              <a:rPr lang="en-US" b="1" dirty="0" err="1"/>
              <a:t>único</a:t>
            </a:r>
            <a:r>
              <a:rPr lang="en-US" dirty="0"/>
              <a:t>?</a:t>
            </a:r>
          </a:p>
          <a:p>
            <a:pPr marL="360000" indent="-360000" algn="l" rtl="0">
              <a:spcBef>
                <a:spcPts val="600"/>
              </a:spcBef>
            </a:pPr>
            <a:r>
              <a:rPr lang="en-US" dirty="0"/>
              <a:t>• Que </a:t>
            </a:r>
            <a:r>
              <a:rPr lang="en-US" b="1" dirty="0"/>
              <a:t>valor </a:t>
            </a:r>
            <a:r>
              <a:rPr lang="en-US" dirty="0"/>
              <a:t>é </a:t>
            </a:r>
            <a:r>
              <a:rPr lang="en-US" dirty="0" err="1"/>
              <a:t>gerado</a:t>
            </a:r>
            <a:r>
              <a:rPr lang="en-US" dirty="0"/>
              <a:t> em comparação com outras empresas de alimentos semelhantes?</a:t>
            </a:r>
          </a:p>
          <a:p>
            <a:pPr marL="360000" indent="-360000" algn="l" rtl="0">
              <a:spcBef>
                <a:spcPts val="600"/>
              </a:spcBef>
            </a:pPr>
            <a:r>
              <a:rPr lang="en-US" dirty="0"/>
              <a:t>• Quais são </a:t>
            </a:r>
            <a:r>
              <a:rPr lang="en-US" dirty="0" err="1"/>
              <a:t>os</a:t>
            </a:r>
            <a:r>
              <a:rPr lang="en-US" dirty="0"/>
              <a:t> </a:t>
            </a:r>
            <a:r>
              <a:rPr lang="en-US" dirty="0" err="1"/>
              <a:t>diferentes</a:t>
            </a:r>
            <a:r>
              <a:rPr lang="en-US" dirty="0"/>
              <a:t> </a:t>
            </a:r>
            <a:r>
              <a:rPr lang="en-US" b="1" dirty="0" err="1"/>
              <a:t>benefícios</a:t>
            </a:r>
            <a:r>
              <a:rPr lang="en-US" b="1" dirty="0"/>
              <a:t> </a:t>
            </a:r>
            <a:r>
              <a:rPr lang="en-US" dirty="0"/>
              <a:t>que a </a:t>
            </a:r>
            <a:r>
              <a:rPr lang="en-US" dirty="0" err="1"/>
              <a:t>empresa</a:t>
            </a:r>
            <a:r>
              <a:rPr lang="en-US" dirty="0"/>
              <a:t> de </a:t>
            </a:r>
            <a:r>
              <a:rPr lang="en-US" dirty="0" err="1"/>
              <a:t>alimentos</a:t>
            </a:r>
            <a:r>
              <a:rPr lang="en-US" dirty="0"/>
              <a:t> </a:t>
            </a:r>
            <a:r>
              <a:rPr lang="en-US" dirty="0" err="1"/>
              <a:t>éticos</a:t>
            </a:r>
            <a:r>
              <a:rPr lang="en-US" dirty="0"/>
              <a:t> oferece aos </a:t>
            </a:r>
            <a:r>
              <a:rPr lang="en-US" dirty="0" err="1"/>
              <a:t>clientes</a:t>
            </a:r>
            <a:r>
              <a:rPr lang="en-US" dirty="0"/>
              <a:t>?</a:t>
            </a:r>
          </a:p>
          <a:p>
            <a:pPr marL="360000" indent="-360000" algn="l" rtl="0">
              <a:spcBef>
                <a:spcPts val="600"/>
              </a:spcBef>
            </a:pPr>
            <a:r>
              <a:rPr lang="en-US" dirty="0"/>
              <a:t>• Como </a:t>
            </a:r>
            <a:r>
              <a:rPr lang="en-US" dirty="0" err="1"/>
              <a:t>conseguirá</a:t>
            </a:r>
            <a:r>
              <a:rPr lang="en-US" dirty="0"/>
              <a:t> se </a:t>
            </a:r>
            <a:r>
              <a:rPr lang="en-US" b="1" dirty="0" err="1"/>
              <a:t>diferenciar</a:t>
            </a:r>
            <a:r>
              <a:rPr lang="en-US" dirty="0"/>
              <a:t> de outras marcas ou produtos no mercado?</a:t>
            </a:r>
          </a:p>
          <a:p>
            <a:pPr algn="l" rtl="0"/>
            <a:endParaRPr lang="en-IE" dirty="0"/>
          </a:p>
        </p:txBody>
      </p:sp>
      <p:sp>
        <p:nvSpPr>
          <p:cNvPr id="3" name="Text Placeholder 2">
            <a:extLst>
              <a:ext uri="{FF2B5EF4-FFF2-40B4-BE49-F238E27FC236}">
                <a16:creationId xmlns:a16="http://schemas.microsoft.com/office/drawing/2014/main" id="{85BA99FD-1183-35FA-CA51-462EC4779D39}"/>
              </a:ext>
            </a:extLst>
          </p:cNvPr>
          <p:cNvSpPr>
            <a:spLocks noGrp="1"/>
          </p:cNvSpPr>
          <p:nvPr>
            <p:ph type="body" sz="quarter" idx="16"/>
          </p:nvPr>
        </p:nvSpPr>
        <p:spPr>
          <a:xfrm>
            <a:off x="898358" y="797774"/>
            <a:ext cx="4990998" cy="992652"/>
          </a:xfrm>
        </p:spPr>
        <p:txBody>
          <a:bodyPr/>
          <a:lstStyle/>
          <a:p>
            <a:pPr algn="l" rtl="0"/>
            <a:r>
              <a:rPr lang="en-IE" b="1" dirty="0"/>
              <a:t>4. Proposta de Valor</a:t>
            </a:r>
          </a:p>
        </p:txBody>
      </p:sp>
      <p:grpSp>
        <p:nvGrpSpPr>
          <p:cNvPr id="5" name="Graphic 2">
            <a:extLst>
              <a:ext uri="{FF2B5EF4-FFF2-40B4-BE49-F238E27FC236}">
                <a16:creationId xmlns:a16="http://schemas.microsoft.com/office/drawing/2014/main" id="{2D13D232-7CFC-31AE-A322-6DC1062B1E73}"/>
              </a:ext>
            </a:extLst>
          </p:cNvPr>
          <p:cNvGrpSpPr/>
          <p:nvPr/>
        </p:nvGrpSpPr>
        <p:grpSpPr>
          <a:xfrm>
            <a:off x="8021862" y="2136089"/>
            <a:ext cx="3497476" cy="3437346"/>
            <a:chOff x="-8856120" y="4697269"/>
            <a:chExt cx="1191673" cy="1191578"/>
          </a:xfrm>
        </p:grpSpPr>
        <p:sp>
          <p:nvSpPr>
            <p:cNvPr id="6" name="Freeform 81">
              <a:extLst>
                <a:ext uri="{FF2B5EF4-FFF2-40B4-BE49-F238E27FC236}">
                  <a16:creationId xmlns:a16="http://schemas.microsoft.com/office/drawing/2014/main" id="{4F320496-AB0D-ACCD-ACBB-755D636D5E91}"/>
                </a:ext>
              </a:extLst>
            </p:cNvPr>
            <p:cNvSpPr/>
            <p:nvPr/>
          </p:nvSpPr>
          <p:spPr>
            <a:xfrm>
              <a:off x="-7953116" y="4761967"/>
              <a:ext cx="158237" cy="214111"/>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pPr algn="l" rtl="0"/>
              <a:endParaRPr lang="en-US"/>
            </a:p>
          </p:txBody>
        </p:sp>
        <p:sp>
          <p:nvSpPr>
            <p:cNvPr id="7" name="Freeform 82">
              <a:extLst>
                <a:ext uri="{FF2B5EF4-FFF2-40B4-BE49-F238E27FC236}">
                  <a16:creationId xmlns:a16="http://schemas.microsoft.com/office/drawing/2014/main" id="{BA711FB7-0CF3-E043-A27E-EFF0B9E85A7F}"/>
                </a:ext>
              </a:extLst>
            </p:cNvPr>
            <p:cNvSpPr/>
            <p:nvPr/>
          </p:nvSpPr>
          <p:spPr>
            <a:xfrm>
              <a:off x="-8241667" y="4707043"/>
              <a:ext cx="297859" cy="208991"/>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87F8BC90-7FFE-A73C-9FA0-5A3E73E37A5B}"/>
                </a:ext>
              </a:extLst>
            </p:cNvPr>
            <p:cNvGrpSpPr/>
            <p:nvPr/>
          </p:nvGrpSpPr>
          <p:grpSpPr>
            <a:xfrm>
              <a:off x="-8856120" y="4697269"/>
              <a:ext cx="1191673" cy="1191578"/>
              <a:chOff x="-8856120" y="4697269"/>
              <a:chExt cx="1191673" cy="1191578"/>
            </a:xfrm>
            <a:solidFill>
              <a:srgbClr val="000000"/>
            </a:solidFill>
          </p:grpSpPr>
          <p:sp>
            <p:nvSpPr>
              <p:cNvPr id="9" name="Freeform 84">
                <a:extLst>
                  <a:ext uri="{FF2B5EF4-FFF2-40B4-BE49-F238E27FC236}">
                    <a16:creationId xmlns:a16="http://schemas.microsoft.com/office/drawing/2014/main" id="{95DC1E64-608D-C137-3609-973D765B413A}"/>
                  </a:ext>
                </a:extLst>
              </p:cNvPr>
              <p:cNvSpPr/>
              <p:nvPr/>
            </p:nvSpPr>
            <p:spPr>
              <a:xfrm>
                <a:off x="-8111470"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pPr algn="l" rtl="0"/>
                <a:endParaRPr lang="en-US"/>
              </a:p>
            </p:txBody>
          </p:sp>
          <p:sp>
            <p:nvSpPr>
              <p:cNvPr id="10" name="Freeform 85">
                <a:extLst>
                  <a:ext uri="{FF2B5EF4-FFF2-40B4-BE49-F238E27FC236}">
                    <a16:creationId xmlns:a16="http://schemas.microsoft.com/office/drawing/2014/main" id="{BE17471A-C021-30DA-B1B7-F847471AEB49}"/>
                  </a:ext>
                </a:extLst>
              </p:cNvPr>
              <p:cNvSpPr/>
              <p:nvPr/>
            </p:nvSpPr>
            <p:spPr>
              <a:xfrm>
                <a:off x="-8037042" y="5534989"/>
                <a:ext cx="335037" cy="167673"/>
              </a:xfrm>
              <a:custGeom>
                <a:avLst/>
                <a:gdLst>
                  <a:gd name="connsiteX0" fmla="*/ 223547 w 335037"/>
                  <a:gd name="connsiteY0" fmla="*/ 167673 h 167673"/>
                  <a:gd name="connsiteX1" fmla="*/ 206793 w 335037"/>
                  <a:gd name="connsiteY1" fmla="*/ 156968 h 167673"/>
                  <a:gd name="connsiteX2" fmla="*/ 215635 w 335037"/>
                  <a:gd name="connsiteY2" fmla="*/ 132298 h 167673"/>
                  <a:gd name="connsiteX3" fmla="*/ 291962 w 335037"/>
                  <a:gd name="connsiteY3" fmla="*/ 62945 h 167673"/>
                  <a:gd name="connsiteX4" fmla="*/ 152340 w 335037"/>
                  <a:gd name="connsiteY4" fmla="*/ 42465 h 167673"/>
                  <a:gd name="connsiteX5" fmla="*/ 35989 w 335037"/>
                  <a:gd name="connsiteY5" fmla="*/ 137418 h 167673"/>
                  <a:gd name="connsiteX6" fmla="*/ 11322 w 335037"/>
                  <a:gd name="connsiteY6" fmla="*/ 147194 h 167673"/>
                  <a:gd name="connsiteX7" fmla="*/ 1549 w 335037"/>
                  <a:gd name="connsiteY7" fmla="*/ 122524 h 167673"/>
                  <a:gd name="connsiteX8" fmla="*/ 143032 w 335037"/>
                  <a:gd name="connsiteY8" fmla="*/ 6159 h 167673"/>
                  <a:gd name="connsiteX9" fmla="*/ 327333 w 335037"/>
                  <a:gd name="connsiteY9" fmla="*/ 41068 h 167673"/>
                  <a:gd name="connsiteX10" fmla="*/ 333383 w 335037"/>
                  <a:gd name="connsiteY10" fmla="*/ 63411 h 167673"/>
                  <a:gd name="connsiteX11" fmla="*/ 231459 w 335037"/>
                  <a:gd name="connsiteY11" fmla="*/ 165812 h 167673"/>
                  <a:gd name="connsiteX12" fmla="*/ 223547 w 335037"/>
                  <a:gd name="connsiteY12" fmla="*/ 167673 h 167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037" h="167673">
                    <a:moveTo>
                      <a:pt x="223547" y="167673"/>
                    </a:moveTo>
                    <a:cubicBezTo>
                      <a:pt x="216566" y="167673"/>
                      <a:pt x="210051" y="163949"/>
                      <a:pt x="206793" y="156968"/>
                    </a:cubicBezTo>
                    <a:cubicBezTo>
                      <a:pt x="202139" y="147658"/>
                      <a:pt x="206327" y="136488"/>
                      <a:pt x="215635" y="132298"/>
                    </a:cubicBezTo>
                    <a:cubicBezTo>
                      <a:pt x="256125" y="112749"/>
                      <a:pt x="280327" y="81097"/>
                      <a:pt x="291962" y="62945"/>
                    </a:cubicBezTo>
                    <a:cubicBezTo>
                      <a:pt x="267295" y="49912"/>
                      <a:pt x="213774" y="27105"/>
                      <a:pt x="152340" y="42465"/>
                    </a:cubicBezTo>
                    <a:cubicBezTo>
                      <a:pt x="69963" y="62945"/>
                      <a:pt x="36454" y="136953"/>
                      <a:pt x="35989" y="137418"/>
                    </a:cubicBezTo>
                    <a:cubicBezTo>
                      <a:pt x="31800" y="146728"/>
                      <a:pt x="21096" y="151382"/>
                      <a:pt x="11322" y="147194"/>
                    </a:cubicBezTo>
                    <a:cubicBezTo>
                      <a:pt x="2014" y="143004"/>
                      <a:pt x="-2640" y="132298"/>
                      <a:pt x="1549" y="122524"/>
                    </a:cubicBezTo>
                    <a:cubicBezTo>
                      <a:pt x="2945" y="118800"/>
                      <a:pt x="42505" y="31293"/>
                      <a:pt x="143032" y="6159"/>
                    </a:cubicBezTo>
                    <a:cubicBezTo>
                      <a:pt x="243560" y="-18511"/>
                      <a:pt x="324075" y="38741"/>
                      <a:pt x="327333" y="41068"/>
                    </a:cubicBezTo>
                    <a:cubicBezTo>
                      <a:pt x="334314" y="46188"/>
                      <a:pt x="337106" y="55497"/>
                      <a:pt x="333383" y="63411"/>
                    </a:cubicBezTo>
                    <a:cubicBezTo>
                      <a:pt x="331987" y="66203"/>
                      <a:pt x="303132" y="131367"/>
                      <a:pt x="231459" y="165812"/>
                    </a:cubicBezTo>
                    <a:cubicBezTo>
                      <a:pt x="228667" y="167207"/>
                      <a:pt x="226340" y="167673"/>
                      <a:pt x="223547" y="167673"/>
                    </a:cubicBezTo>
                    <a:close/>
                  </a:path>
                </a:pathLst>
              </a:custGeom>
              <a:solidFill>
                <a:srgbClr val="000000"/>
              </a:solidFill>
              <a:ln w="4653" cap="flat">
                <a:noFill/>
                <a:prstDash val="solid"/>
                <a:miter/>
              </a:ln>
            </p:spPr>
            <p:txBody>
              <a:bodyPr rtlCol="0" anchor="ctr"/>
              <a:lstStyle/>
              <a:p>
                <a:pPr algn="l" rtl="0"/>
                <a:endParaRPr lang="en-US"/>
              </a:p>
            </p:txBody>
          </p:sp>
          <p:sp>
            <p:nvSpPr>
              <p:cNvPr id="11" name="Freeform 86">
                <a:extLst>
                  <a:ext uri="{FF2B5EF4-FFF2-40B4-BE49-F238E27FC236}">
                    <a16:creationId xmlns:a16="http://schemas.microsoft.com/office/drawing/2014/main" id="{6C69BFE9-FCA6-7C80-0E24-7D8128889004}"/>
                  </a:ext>
                </a:extLst>
              </p:cNvPr>
              <p:cNvSpPr/>
              <p:nvPr/>
            </p:nvSpPr>
            <p:spPr>
              <a:xfrm>
                <a:off x="-7959800" y="5311023"/>
                <a:ext cx="295353" cy="199870"/>
              </a:xfrm>
              <a:custGeom>
                <a:avLst/>
                <a:gdLst>
                  <a:gd name="connsiteX0" fmla="*/ 194242 w 295353"/>
                  <a:gd name="connsiteY0" fmla="*/ 187768 h 199870"/>
                  <a:gd name="connsiteX1" fmla="*/ 168645 w 295353"/>
                  <a:gd name="connsiteY1" fmla="*/ 180786 h 199870"/>
                  <a:gd name="connsiteX2" fmla="*/ 175626 w 295353"/>
                  <a:gd name="connsiteY2" fmla="*/ 155185 h 199870"/>
                  <a:gd name="connsiteX3" fmla="*/ 255210 w 295353"/>
                  <a:gd name="connsiteY3" fmla="*/ 44872 h 199870"/>
                  <a:gd name="connsiteX4" fmla="*/ 119778 w 295353"/>
                  <a:gd name="connsiteY4" fmla="*/ 58369 h 199870"/>
                  <a:gd name="connsiteX5" fmla="*/ 37401 w 295353"/>
                  <a:gd name="connsiteY5" fmla="*/ 183579 h 199870"/>
                  <a:gd name="connsiteX6" fmla="*/ 18785 w 295353"/>
                  <a:gd name="connsiteY6" fmla="*/ 199870 h 199870"/>
                  <a:gd name="connsiteX7" fmla="*/ 16458 w 295353"/>
                  <a:gd name="connsiteY7" fmla="*/ 199870 h 199870"/>
                  <a:gd name="connsiteX8" fmla="*/ 168 w 295353"/>
                  <a:gd name="connsiteY8" fmla="*/ 178924 h 199870"/>
                  <a:gd name="connsiteX9" fmla="*/ 101161 w 295353"/>
                  <a:gd name="connsiteY9" fmla="*/ 26253 h 199870"/>
                  <a:gd name="connsiteX10" fmla="*/ 284066 w 295353"/>
                  <a:gd name="connsiteY10" fmla="*/ 15083 h 199870"/>
                  <a:gd name="connsiteX11" fmla="*/ 295235 w 295353"/>
                  <a:gd name="connsiteY11" fmla="*/ 34632 h 199870"/>
                  <a:gd name="connsiteX12" fmla="*/ 194242 w 295353"/>
                  <a:gd name="connsiteY12" fmla="*/ 187768 h 19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870">
                    <a:moveTo>
                      <a:pt x="194242" y="187768"/>
                    </a:moveTo>
                    <a:cubicBezTo>
                      <a:pt x="185400" y="192888"/>
                      <a:pt x="173765" y="189630"/>
                      <a:pt x="168645" y="180786"/>
                    </a:cubicBezTo>
                    <a:cubicBezTo>
                      <a:pt x="163526" y="171942"/>
                      <a:pt x="166783" y="160306"/>
                      <a:pt x="175626" y="155185"/>
                    </a:cubicBezTo>
                    <a:cubicBezTo>
                      <a:pt x="228682" y="124466"/>
                      <a:pt x="248229" y="70472"/>
                      <a:pt x="255210" y="44872"/>
                    </a:cubicBezTo>
                    <a:cubicBezTo>
                      <a:pt x="229613" y="37890"/>
                      <a:pt x="173299" y="27650"/>
                      <a:pt x="119778" y="58369"/>
                    </a:cubicBezTo>
                    <a:cubicBezTo>
                      <a:pt x="48570" y="99330"/>
                      <a:pt x="37401" y="182648"/>
                      <a:pt x="37401" y="183579"/>
                    </a:cubicBezTo>
                    <a:cubicBezTo>
                      <a:pt x="36470" y="192888"/>
                      <a:pt x="28093" y="199870"/>
                      <a:pt x="18785" y="199870"/>
                    </a:cubicBezTo>
                    <a:cubicBezTo>
                      <a:pt x="17854" y="199870"/>
                      <a:pt x="17388" y="199870"/>
                      <a:pt x="16458" y="199870"/>
                    </a:cubicBezTo>
                    <a:cubicBezTo>
                      <a:pt x="6219" y="198474"/>
                      <a:pt x="-1228" y="189164"/>
                      <a:pt x="168" y="178924"/>
                    </a:cubicBezTo>
                    <a:cubicBezTo>
                      <a:pt x="634" y="174735"/>
                      <a:pt x="13200" y="76523"/>
                      <a:pt x="101161" y="26253"/>
                    </a:cubicBezTo>
                    <a:cubicBezTo>
                      <a:pt x="188658" y="-24482"/>
                      <a:pt x="280342" y="13686"/>
                      <a:pt x="284066" y="15083"/>
                    </a:cubicBezTo>
                    <a:cubicBezTo>
                      <a:pt x="291512" y="18341"/>
                      <a:pt x="296166" y="26253"/>
                      <a:pt x="295235" y="34632"/>
                    </a:cubicBezTo>
                    <a:cubicBezTo>
                      <a:pt x="294305" y="39286"/>
                      <a:pt x="281739" y="137498"/>
                      <a:pt x="194242" y="187768"/>
                    </a:cubicBezTo>
                    <a:close/>
                  </a:path>
                </a:pathLst>
              </a:custGeom>
              <a:solidFill>
                <a:srgbClr val="000000"/>
              </a:solidFill>
              <a:ln w="4653" cap="flat">
                <a:noFill/>
                <a:prstDash val="solid"/>
                <a:miter/>
              </a:ln>
            </p:spPr>
            <p:txBody>
              <a:bodyPr rtlCol="0" anchor="ctr"/>
              <a:lstStyle/>
              <a:p>
                <a:pPr algn="l" rtl="0"/>
                <a:endParaRPr lang="en-US"/>
              </a:p>
            </p:txBody>
          </p:sp>
          <p:sp>
            <p:nvSpPr>
              <p:cNvPr id="12" name="Freeform 87">
                <a:extLst>
                  <a:ext uri="{FF2B5EF4-FFF2-40B4-BE49-F238E27FC236}">
                    <a16:creationId xmlns:a16="http://schemas.microsoft.com/office/drawing/2014/main" id="{9A69B44F-9F94-2109-45D4-9A33DE9FDDCC}"/>
                  </a:ext>
                </a:extLst>
              </p:cNvPr>
              <p:cNvSpPr/>
              <p:nvPr/>
            </p:nvSpPr>
            <p:spPr>
              <a:xfrm>
                <a:off x="-7925736" y="5069974"/>
                <a:ext cx="223303" cy="241702"/>
              </a:xfrm>
              <a:custGeom>
                <a:avLst/>
                <a:gdLst>
                  <a:gd name="connsiteX0" fmla="*/ 170417 w 223303"/>
                  <a:gd name="connsiteY0" fmla="*/ 202138 h 241702"/>
                  <a:gd name="connsiteX1" fmla="*/ 163902 w 223303"/>
                  <a:gd name="connsiteY1" fmla="*/ 176538 h 241702"/>
                  <a:gd name="connsiteX2" fmla="*/ 178329 w 223303"/>
                  <a:gd name="connsiteY2" fmla="*/ 39693 h 241702"/>
                  <a:gd name="connsiteX3" fmla="*/ 59651 w 223303"/>
                  <a:gd name="connsiteY3" fmla="*/ 120682 h 241702"/>
                  <a:gd name="connsiteX4" fmla="*/ 38242 w 223303"/>
                  <a:gd name="connsiteY4" fmla="*/ 221222 h 241702"/>
                  <a:gd name="connsiteX5" fmla="*/ 21487 w 223303"/>
                  <a:gd name="connsiteY5" fmla="*/ 241702 h 241702"/>
                  <a:gd name="connsiteX6" fmla="*/ 19626 w 223303"/>
                  <a:gd name="connsiteY6" fmla="*/ 241702 h 241702"/>
                  <a:gd name="connsiteX7" fmla="*/ 1010 w 223303"/>
                  <a:gd name="connsiteY7" fmla="*/ 224945 h 241702"/>
                  <a:gd name="connsiteX8" fmla="*/ 27538 w 223303"/>
                  <a:gd name="connsiteY8" fmla="*/ 101598 h 241702"/>
                  <a:gd name="connsiteX9" fmla="*/ 188103 w 223303"/>
                  <a:gd name="connsiteY9" fmla="*/ 129 h 241702"/>
                  <a:gd name="connsiteX10" fmla="*/ 207184 w 223303"/>
                  <a:gd name="connsiteY10" fmla="*/ 10833 h 241702"/>
                  <a:gd name="connsiteX11" fmla="*/ 195549 w 223303"/>
                  <a:gd name="connsiteY11" fmla="*/ 196087 h 241702"/>
                  <a:gd name="connsiteX12" fmla="*/ 170417 w 223303"/>
                  <a:gd name="connsiteY12" fmla="*/ 202138 h 24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1702">
                    <a:moveTo>
                      <a:pt x="170417" y="202138"/>
                    </a:moveTo>
                    <a:cubicBezTo>
                      <a:pt x="161575" y="197017"/>
                      <a:pt x="158782" y="185381"/>
                      <a:pt x="163902" y="176538"/>
                    </a:cubicBezTo>
                    <a:cubicBezTo>
                      <a:pt x="196480" y="122544"/>
                      <a:pt x="185776" y="65293"/>
                      <a:pt x="178329" y="39693"/>
                    </a:cubicBezTo>
                    <a:cubicBezTo>
                      <a:pt x="151336" y="46209"/>
                      <a:pt x="92695" y="66224"/>
                      <a:pt x="59651" y="120682"/>
                    </a:cubicBezTo>
                    <a:cubicBezTo>
                      <a:pt x="41965" y="150007"/>
                      <a:pt x="34519" y="183985"/>
                      <a:pt x="38242" y="221222"/>
                    </a:cubicBezTo>
                    <a:cubicBezTo>
                      <a:pt x="39173" y="231462"/>
                      <a:pt x="31726" y="240771"/>
                      <a:pt x="21487" y="241702"/>
                    </a:cubicBezTo>
                    <a:cubicBezTo>
                      <a:pt x="21022" y="241702"/>
                      <a:pt x="20091" y="241702"/>
                      <a:pt x="19626" y="241702"/>
                    </a:cubicBezTo>
                    <a:cubicBezTo>
                      <a:pt x="10318" y="241702"/>
                      <a:pt x="1941" y="234720"/>
                      <a:pt x="1010" y="224945"/>
                    </a:cubicBezTo>
                    <a:cubicBezTo>
                      <a:pt x="-3179" y="180262"/>
                      <a:pt x="5664" y="137439"/>
                      <a:pt x="27538" y="101598"/>
                    </a:cubicBezTo>
                    <a:cubicBezTo>
                      <a:pt x="80594" y="13161"/>
                      <a:pt x="183914" y="593"/>
                      <a:pt x="188103" y="129"/>
                    </a:cubicBezTo>
                    <a:cubicBezTo>
                      <a:pt x="196014" y="-803"/>
                      <a:pt x="203926" y="3387"/>
                      <a:pt x="207184" y="10833"/>
                    </a:cubicBezTo>
                    <a:cubicBezTo>
                      <a:pt x="209046" y="14557"/>
                      <a:pt x="249071" y="107184"/>
                      <a:pt x="195549" y="196087"/>
                    </a:cubicBezTo>
                    <a:cubicBezTo>
                      <a:pt x="190895" y="204465"/>
                      <a:pt x="179260" y="207258"/>
                      <a:pt x="170417" y="202138"/>
                    </a:cubicBezTo>
                    <a:close/>
                  </a:path>
                </a:pathLst>
              </a:custGeom>
              <a:solidFill>
                <a:srgbClr val="000000"/>
              </a:solidFill>
              <a:ln w="4653" cap="flat">
                <a:noFill/>
                <a:prstDash val="solid"/>
                <a:miter/>
              </a:ln>
            </p:spPr>
            <p:txBody>
              <a:bodyPr rtlCol="0" anchor="ctr"/>
              <a:lstStyle/>
              <a:p>
                <a:pPr algn="l" rtl="0"/>
                <a:endParaRPr lang="en-US"/>
              </a:p>
            </p:txBody>
          </p:sp>
          <p:sp>
            <p:nvSpPr>
              <p:cNvPr id="13" name="Freeform 88">
                <a:extLst>
                  <a:ext uri="{FF2B5EF4-FFF2-40B4-BE49-F238E27FC236}">
                    <a16:creationId xmlns:a16="http://schemas.microsoft.com/office/drawing/2014/main" id="{EC7988CC-00F3-D509-48B6-B865CCE451F2}"/>
                  </a:ext>
                </a:extLst>
              </p:cNvPr>
              <p:cNvSpPr/>
              <p:nvPr/>
            </p:nvSpPr>
            <p:spPr>
              <a:xfrm>
                <a:off x="-8744421" y="5702663"/>
                <a:ext cx="335324" cy="186184"/>
              </a:xfrm>
              <a:custGeom>
                <a:avLst/>
                <a:gdLst>
                  <a:gd name="connsiteX0" fmla="*/ 3840 w 335324"/>
                  <a:gd name="connsiteY0" fmla="*/ 81921 h 186184"/>
                  <a:gd name="connsiteX1" fmla="*/ 3840 w 335324"/>
                  <a:gd name="connsiteY1" fmla="*/ 104263 h 186184"/>
                  <a:gd name="connsiteX2" fmla="*/ 167662 w 335324"/>
                  <a:gd name="connsiteY2" fmla="*/ 186184 h 186184"/>
                  <a:gd name="connsiteX3" fmla="*/ 331485 w 335324"/>
                  <a:gd name="connsiteY3" fmla="*/ 104263 h 186184"/>
                  <a:gd name="connsiteX4" fmla="*/ 331485 w 335324"/>
                  <a:gd name="connsiteY4" fmla="*/ 81921 h 186184"/>
                  <a:gd name="connsiteX5" fmla="*/ 167662 w 335324"/>
                  <a:gd name="connsiteY5" fmla="*/ 0 h 186184"/>
                  <a:gd name="connsiteX6" fmla="*/ 3840 w 335324"/>
                  <a:gd name="connsiteY6" fmla="*/ 81921 h 186184"/>
                  <a:gd name="connsiteX7" fmla="*/ 43399 w 335324"/>
                  <a:gd name="connsiteY7" fmla="*/ 93092 h 186184"/>
                  <a:gd name="connsiteX8" fmla="*/ 167662 w 335324"/>
                  <a:gd name="connsiteY8" fmla="*/ 37237 h 186184"/>
                  <a:gd name="connsiteX9" fmla="*/ 291925 w 335324"/>
                  <a:gd name="connsiteY9" fmla="*/ 93092 h 186184"/>
                  <a:gd name="connsiteX10" fmla="*/ 167662 w 335324"/>
                  <a:gd name="connsiteY10" fmla="*/ 148947 h 186184"/>
                  <a:gd name="connsiteX11" fmla="*/ 43399 w 335324"/>
                  <a:gd name="connsiteY11" fmla="*/ 93092 h 18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324" h="186184">
                    <a:moveTo>
                      <a:pt x="3840" y="81921"/>
                    </a:moveTo>
                    <a:cubicBezTo>
                      <a:pt x="-1280" y="88437"/>
                      <a:pt x="-1280" y="97747"/>
                      <a:pt x="3840" y="104263"/>
                    </a:cubicBezTo>
                    <a:cubicBezTo>
                      <a:pt x="6167" y="107522"/>
                      <a:pt x="66669" y="186184"/>
                      <a:pt x="167662" y="186184"/>
                    </a:cubicBezTo>
                    <a:cubicBezTo>
                      <a:pt x="268655" y="186184"/>
                      <a:pt x="329158" y="107522"/>
                      <a:pt x="331485" y="104263"/>
                    </a:cubicBezTo>
                    <a:cubicBezTo>
                      <a:pt x="336604" y="97747"/>
                      <a:pt x="336604" y="88437"/>
                      <a:pt x="331485" y="81921"/>
                    </a:cubicBezTo>
                    <a:cubicBezTo>
                      <a:pt x="329158" y="78662"/>
                      <a:pt x="268655" y="0"/>
                      <a:pt x="167662" y="0"/>
                    </a:cubicBezTo>
                    <a:cubicBezTo>
                      <a:pt x="66669" y="0"/>
                      <a:pt x="6167" y="78662"/>
                      <a:pt x="3840" y="81921"/>
                    </a:cubicBezTo>
                    <a:close/>
                    <a:moveTo>
                      <a:pt x="43399" y="93092"/>
                    </a:moveTo>
                    <a:cubicBezTo>
                      <a:pt x="62015" y="74008"/>
                      <a:pt x="106229" y="37237"/>
                      <a:pt x="167662" y="37237"/>
                    </a:cubicBezTo>
                    <a:cubicBezTo>
                      <a:pt x="229096" y="37237"/>
                      <a:pt x="273309" y="74008"/>
                      <a:pt x="291925" y="93092"/>
                    </a:cubicBezTo>
                    <a:cubicBezTo>
                      <a:pt x="273309" y="112176"/>
                      <a:pt x="229096" y="148947"/>
                      <a:pt x="167662" y="148947"/>
                    </a:cubicBezTo>
                    <a:cubicBezTo>
                      <a:pt x="105763" y="148947"/>
                      <a:pt x="62015" y="112176"/>
                      <a:pt x="43399" y="93092"/>
                    </a:cubicBezTo>
                    <a:close/>
                  </a:path>
                </a:pathLst>
              </a:custGeom>
              <a:solidFill>
                <a:srgbClr val="000000"/>
              </a:solidFill>
              <a:ln w="4653" cap="flat">
                <a:noFill/>
                <a:prstDash val="solid"/>
                <a:miter/>
              </a:ln>
            </p:spPr>
            <p:txBody>
              <a:bodyPr rtlCol="0" anchor="ctr"/>
              <a:lstStyle/>
              <a:p>
                <a:pPr algn="l" rtl="0"/>
                <a:endParaRPr lang="en-US"/>
              </a:p>
            </p:txBody>
          </p:sp>
          <p:sp>
            <p:nvSpPr>
              <p:cNvPr id="14" name="Freeform 89">
                <a:extLst>
                  <a:ext uri="{FF2B5EF4-FFF2-40B4-BE49-F238E27FC236}">
                    <a16:creationId xmlns:a16="http://schemas.microsoft.com/office/drawing/2014/main" id="{5D62B954-C760-009A-79D9-5764A93D8D4D}"/>
                  </a:ext>
                </a:extLst>
              </p:cNvPr>
              <p:cNvSpPr/>
              <p:nvPr/>
            </p:nvSpPr>
            <p:spPr>
              <a:xfrm>
                <a:off x="-8818823" y="5534822"/>
                <a:ext cx="334900" cy="167841"/>
              </a:xfrm>
              <a:custGeom>
                <a:avLst/>
                <a:gdLst>
                  <a:gd name="connsiteX0" fmla="*/ 7500 w 334900"/>
                  <a:gd name="connsiteY0" fmla="*/ 41236 h 167841"/>
                  <a:gd name="connsiteX1" fmla="*/ 191800 w 334900"/>
                  <a:gd name="connsiteY1" fmla="*/ 6327 h 167841"/>
                  <a:gd name="connsiteX2" fmla="*/ 333283 w 334900"/>
                  <a:gd name="connsiteY2" fmla="*/ 122692 h 167841"/>
                  <a:gd name="connsiteX3" fmla="*/ 323509 w 334900"/>
                  <a:gd name="connsiteY3" fmla="*/ 147361 h 167841"/>
                  <a:gd name="connsiteX4" fmla="*/ 298843 w 334900"/>
                  <a:gd name="connsiteY4" fmla="*/ 137586 h 167841"/>
                  <a:gd name="connsiteX5" fmla="*/ 182492 w 334900"/>
                  <a:gd name="connsiteY5" fmla="*/ 42633 h 167841"/>
                  <a:gd name="connsiteX6" fmla="*/ 42870 w 334900"/>
                  <a:gd name="connsiteY6" fmla="*/ 63113 h 167841"/>
                  <a:gd name="connsiteX7" fmla="*/ 119197 w 334900"/>
                  <a:gd name="connsiteY7" fmla="*/ 132466 h 167841"/>
                  <a:gd name="connsiteX8" fmla="*/ 128039 w 334900"/>
                  <a:gd name="connsiteY8" fmla="*/ 157135 h 167841"/>
                  <a:gd name="connsiteX9" fmla="*/ 111285 w 334900"/>
                  <a:gd name="connsiteY9" fmla="*/ 167841 h 167841"/>
                  <a:gd name="connsiteX10" fmla="*/ 103373 w 334900"/>
                  <a:gd name="connsiteY10" fmla="*/ 165980 h 167841"/>
                  <a:gd name="connsiteX11" fmla="*/ 1449 w 334900"/>
                  <a:gd name="connsiteY11" fmla="*/ 63579 h 167841"/>
                  <a:gd name="connsiteX12" fmla="*/ 7500 w 334900"/>
                  <a:gd name="connsiteY12" fmla="*/ 41236 h 167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4900" h="167841">
                    <a:moveTo>
                      <a:pt x="7500" y="41236"/>
                    </a:moveTo>
                    <a:cubicBezTo>
                      <a:pt x="10757" y="38909"/>
                      <a:pt x="91272" y="-18809"/>
                      <a:pt x="191800" y="6327"/>
                    </a:cubicBezTo>
                    <a:cubicBezTo>
                      <a:pt x="292793" y="31461"/>
                      <a:pt x="331887" y="118968"/>
                      <a:pt x="333283" y="122692"/>
                    </a:cubicBezTo>
                    <a:cubicBezTo>
                      <a:pt x="337472" y="132001"/>
                      <a:pt x="333283" y="143172"/>
                      <a:pt x="323509" y="147361"/>
                    </a:cubicBezTo>
                    <a:cubicBezTo>
                      <a:pt x="314201" y="151550"/>
                      <a:pt x="303032" y="147361"/>
                      <a:pt x="298843" y="137586"/>
                    </a:cubicBezTo>
                    <a:cubicBezTo>
                      <a:pt x="298378" y="136656"/>
                      <a:pt x="264869" y="63113"/>
                      <a:pt x="182492" y="42633"/>
                    </a:cubicBezTo>
                    <a:cubicBezTo>
                      <a:pt x="121524" y="27272"/>
                      <a:pt x="67537" y="50079"/>
                      <a:pt x="42870" y="63113"/>
                    </a:cubicBezTo>
                    <a:cubicBezTo>
                      <a:pt x="54505" y="81265"/>
                      <a:pt x="78706" y="113383"/>
                      <a:pt x="119197" y="132466"/>
                    </a:cubicBezTo>
                    <a:cubicBezTo>
                      <a:pt x="128505" y="137120"/>
                      <a:pt x="132228" y="147826"/>
                      <a:pt x="128039" y="157135"/>
                    </a:cubicBezTo>
                    <a:cubicBezTo>
                      <a:pt x="124782" y="163652"/>
                      <a:pt x="118266" y="167841"/>
                      <a:pt x="111285" y="167841"/>
                    </a:cubicBezTo>
                    <a:cubicBezTo>
                      <a:pt x="108493" y="167841"/>
                      <a:pt x="105700" y="167375"/>
                      <a:pt x="103373" y="165980"/>
                    </a:cubicBezTo>
                    <a:cubicBezTo>
                      <a:pt x="31235" y="131535"/>
                      <a:pt x="2380" y="66371"/>
                      <a:pt x="1449" y="63579"/>
                    </a:cubicBezTo>
                    <a:cubicBezTo>
                      <a:pt x="-1809" y="55665"/>
                      <a:pt x="518" y="46356"/>
                      <a:pt x="7500" y="41236"/>
                    </a:cubicBezTo>
                    <a:close/>
                  </a:path>
                </a:pathLst>
              </a:custGeom>
              <a:solidFill>
                <a:srgbClr val="000000"/>
              </a:solidFill>
              <a:ln w="4653" cap="flat">
                <a:noFill/>
                <a:prstDash val="solid"/>
                <a:miter/>
              </a:ln>
            </p:spPr>
            <p:txBody>
              <a:bodyPr rtlCol="0" anchor="ctr"/>
              <a:lstStyle/>
              <a:p>
                <a:pPr algn="l" rtl="0"/>
                <a:endParaRPr lang="en-US"/>
              </a:p>
            </p:txBody>
          </p:sp>
          <p:sp>
            <p:nvSpPr>
              <p:cNvPr id="15" name="Freeform 90">
                <a:extLst>
                  <a:ext uri="{FF2B5EF4-FFF2-40B4-BE49-F238E27FC236}">
                    <a16:creationId xmlns:a16="http://schemas.microsoft.com/office/drawing/2014/main" id="{3B28F414-C34C-6588-7F98-CDAA4BE6EECB}"/>
                  </a:ext>
                </a:extLst>
              </p:cNvPr>
              <p:cNvSpPr/>
              <p:nvPr/>
            </p:nvSpPr>
            <p:spPr>
              <a:xfrm>
                <a:off x="-8856120" y="5311356"/>
                <a:ext cx="295353" cy="199537"/>
              </a:xfrm>
              <a:custGeom>
                <a:avLst/>
                <a:gdLst>
                  <a:gd name="connsiteX0" fmla="*/ 11288 w 295353"/>
                  <a:gd name="connsiteY0" fmla="*/ 15215 h 199537"/>
                  <a:gd name="connsiteX1" fmla="*/ 194192 w 295353"/>
                  <a:gd name="connsiteY1" fmla="*/ 26387 h 199537"/>
                  <a:gd name="connsiteX2" fmla="*/ 295185 w 295353"/>
                  <a:gd name="connsiteY2" fmla="*/ 179057 h 199537"/>
                  <a:gd name="connsiteX3" fmla="*/ 278896 w 295353"/>
                  <a:gd name="connsiteY3" fmla="*/ 199538 h 199537"/>
                  <a:gd name="connsiteX4" fmla="*/ 276569 w 295353"/>
                  <a:gd name="connsiteY4" fmla="*/ 199538 h 199537"/>
                  <a:gd name="connsiteX5" fmla="*/ 257953 w 295353"/>
                  <a:gd name="connsiteY5" fmla="*/ 183247 h 199537"/>
                  <a:gd name="connsiteX6" fmla="*/ 175576 w 295353"/>
                  <a:gd name="connsiteY6" fmla="*/ 58037 h 199537"/>
                  <a:gd name="connsiteX7" fmla="*/ 40143 w 295353"/>
                  <a:gd name="connsiteY7" fmla="*/ 44539 h 199537"/>
                  <a:gd name="connsiteX8" fmla="*/ 119727 w 295353"/>
                  <a:gd name="connsiteY8" fmla="*/ 154853 h 199537"/>
                  <a:gd name="connsiteX9" fmla="*/ 126708 w 295353"/>
                  <a:gd name="connsiteY9" fmla="*/ 180453 h 199537"/>
                  <a:gd name="connsiteX10" fmla="*/ 101111 w 295353"/>
                  <a:gd name="connsiteY10" fmla="*/ 187435 h 199537"/>
                  <a:gd name="connsiteX11" fmla="*/ 118 w 295353"/>
                  <a:gd name="connsiteY11" fmla="*/ 34764 h 199537"/>
                  <a:gd name="connsiteX12" fmla="*/ 11288 w 295353"/>
                  <a:gd name="connsiteY12" fmla="*/ 15215 h 19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353" h="199537">
                    <a:moveTo>
                      <a:pt x="11288" y="15215"/>
                    </a:moveTo>
                    <a:cubicBezTo>
                      <a:pt x="15011" y="13354"/>
                      <a:pt x="106231" y="-24349"/>
                      <a:pt x="194192" y="26387"/>
                    </a:cubicBezTo>
                    <a:cubicBezTo>
                      <a:pt x="281688" y="77121"/>
                      <a:pt x="294720" y="175334"/>
                      <a:pt x="295185" y="179057"/>
                    </a:cubicBezTo>
                    <a:cubicBezTo>
                      <a:pt x="296581" y="189298"/>
                      <a:pt x="289135" y="198607"/>
                      <a:pt x="278896" y="199538"/>
                    </a:cubicBezTo>
                    <a:cubicBezTo>
                      <a:pt x="277965" y="199538"/>
                      <a:pt x="277500" y="199538"/>
                      <a:pt x="276569" y="199538"/>
                    </a:cubicBezTo>
                    <a:cubicBezTo>
                      <a:pt x="267261" y="199538"/>
                      <a:pt x="259349" y="192556"/>
                      <a:pt x="257953" y="183247"/>
                    </a:cubicBezTo>
                    <a:cubicBezTo>
                      <a:pt x="257953" y="182316"/>
                      <a:pt x="246783" y="99464"/>
                      <a:pt x="175576" y="58037"/>
                    </a:cubicBezTo>
                    <a:cubicBezTo>
                      <a:pt x="122520" y="27317"/>
                      <a:pt x="66206" y="37091"/>
                      <a:pt x="40143" y="44539"/>
                    </a:cubicBezTo>
                    <a:cubicBezTo>
                      <a:pt x="46658" y="70605"/>
                      <a:pt x="66671" y="124133"/>
                      <a:pt x="119727" y="154853"/>
                    </a:cubicBezTo>
                    <a:cubicBezTo>
                      <a:pt x="128570" y="159974"/>
                      <a:pt x="131828" y="171610"/>
                      <a:pt x="126708" y="180453"/>
                    </a:cubicBezTo>
                    <a:cubicBezTo>
                      <a:pt x="121589" y="189298"/>
                      <a:pt x="109954" y="192556"/>
                      <a:pt x="101111" y="187435"/>
                    </a:cubicBezTo>
                    <a:cubicBezTo>
                      <a:pt x="13615" y="136701"/>
                      <a:pt x="584" y="38488"/>
                      <a:pt x="118" y="34764"/>
                    </a:cubicBezTo>
                    <a:cubicBezTo>
                      <a:pt x="-813" y="26387"/>
                      <a:pt x="3841" y="18473"/>
                      <a:pt x="11288" y="15215"/>
                    </a:cubicBezTo>
                    <a:close/>
                  </a:path>
                </a:pathLst>
              </a:custGeom>
              <a:solidFill>
                <a:srgbClr val="000000"/>
              </a:solidFill>
              <a:ln w="4653" cap="flat">
                <a:noFill/>
                <a:prstDash val="solid"/>
                <a:miter/>
              </a:ln>
            </p:spPr>
            <p:txBody>
              <a:bodyPr rtlCol="0" anchor="ctr"/>
              <a:lstStyle/>
              <a:p>
                <a:pPr algn="l" rtl="0"/>
                <a:endParaRPr lang="en-US"/>
              </a:p>
            </p:txBody>
          </p:sp>
          <p:sp>
            <p:nvSpPr>
              <p:cNvPr id="16" name="Freeform 91">
                <a:extLst>
                  <a:ext uri="{FF2B5EF4-FFF2-40B4-BE49-F238E27FC236}">
                    <a16:creationId xmlns:a16="http://schemas.microsoft.com/office/drawing/2014/main" id="{913E5829-D64C-0310-5A73-ED35E35D27E2}"/>
                  </a:ext>
                </a:extLst>
              </p:cNvPr>
              <p:cNvSpPr/>
              <p:nvPr/>
            </p:nvSpPr>
            <p:spPr>
              <a:xfrm>
                <a:off x="-8819065" y="5069043"/>
                <a:ext cx="223303" cy="242167"/>
              </a:xfrm>
              <a:custGeom>
                <a:avLst/>
                <a:gdLst>
                  <a:gd name="connsiteX0" fmla="*/ 204143 w 223303"/>
                  <a:gd name="connsiteY0" fmla="*/ 242168 h 242167"/>
                  <a:gd name="connsiteX1" fmla="*/ 202281 w 223303"/>
                  <a:gd name="connsiteY1" fmla="*/ 242168 h 242167"/>
                  <a:gd name="connsiteX2" fmla="*/ 185527 w 223303"/>
                  <a:gd name="connsiteY2" fmla="*/ 221688 h 242167"/>
                  <a:gd name="connsiteX3" fmla="*/ 164118 w 223303"/>
                  <a:gd name="connsiteY3" fmla="*/ 121148 h 242167"/>
                  <a:gd name="connsiteX4" fmla="*/ 45439 w 223303"/>
                  <a:gd name="connsiteY4" fmla="*/ 40158 h 242167"/>
                  <a:gd name="connsiteX5" fmla="*/ 59867 w 223303"/>
                  <a:gd name="connsiteY5" fmla="*/ 177003 h 242167"/>
                  <a:gd name="connsiteX6" fmla="*/ 53351 w 223303"/>
                  <a:gd name="connsiteY6" fmla="*/ 202604 h 242167"/>
                  <a:gd name="connsiteX7" fmla="*/ 27754 w 223303"/>
                  <a:gd name="connsiteY7" fmla="*/ 196088 h 242167"/>
                  <a:gd name="connsiteX8" fmla="*/ 16119 w 223303"/>
                  <a:gd name="connsiteY8" fmla="*/ 10834 h 242167"/>
                  <a:gd name="connsiteX9" fmla="*/ 35201 w 223303"/>
                  <a:gd name="connsiteY9" fmla="*/ 128 h 242167"/>
                  <a:gd name="connsiteX10" fmla="*/ 195765 w 223303"/>
                  <a:gd name="connsiteY10" fmla="*/ 101599 h 242167"/>
                  <a:gd name="connsiteX11" fmla="*/ 222293 w 223303"/>
                  <a:gd name="connsiteY11" fmla="*/ 224946 h 242167"/>
                  <a:gd name="connsiteX12" fmla="*/ 204143 w 223303"/>
                  <a:gd name="connsiteY12" fmla="*/ 242168 h 24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3303" h="242167">
                    <a:moveTo>
                      <a:pt x="204143" y="242168"/>
                    </a:moveTo>
                    <a:cubicBezTo>
                      <a:pt x="203677" y="242168"/>
                      <a:pt x="202746" y="242168"/>
                      <a:pt x="202281" y="242168"/>
                    </a:cubicBezTo>
                    <a:cubicBezTo>
                      <a:pt x="192042" y="241237"/>
                      <a:pt x="184596" y="231928"/>
                      <a:pt x="185527" y="221688"/>
                    </a:cubicBezTo>
                    <a:cubicBezTo>
                      <a:pt x="189250" y="184451"/>
                      <a:pt x="181803" y="150938"/>
                      <a:pt x="164118" y="121148"/>
                    </a:cubicBezTo>
                    <a:cubicBezTo>
                      <a:pt x="131074" y="66689"/>
                      <a:pt x="72433" y="46674"/>
                      <a:pt x="45439" y="40158"/>
                    </a:cubicBezTo>
                    <a:cubicBezTo>
                      <a:pt x="37993" y="65759"/>
                      <a:pt x="27289" y="123475"/>
                      <a:pt x="59867" y="177003"/>
                    </a:cubicBezTo>
                    <a:cubicBezTo>
                      <a:pt x="64987" y="185848"/>
                      <a:pt x="62194" y="197484"/>
                      <a:pt x="53351" y="202604"/>
                    </a:cubicBezTo>
                    <a:cubicBezTo>
                      <a:pt x="44509" y="207724"/>
                      <a:pt x="32873" y="204931"/>
                      <a:pt x="27754" y="196088"/>
                    </a:cubicBezTo>
                    <a:cubicBezTo>
                      <a:pt x="-25767" y="107184"/>
                      <a:pt x="14257" y="15024"/>
                      <a:pt x="16119" y="10834"/>
                    </a:cubicBezTo>
                    <a:cubicBezTo>
                      <a:pt x="19377" y="3387"/>
                      <a:pt x="27289" y="-802"/>
                      <a:pt x="35201" y="128"/>
                    </a:cubicBezTo>
                    <a:cubicBezTo>
                      <a:pt x="39389" y="594"/>
                      <a:pt x="142709" y="13627"/>
                      <a:pt x="195765" y="101599"/>
                    </a:cubicBezTo>
                    <a:cubicBezTo>
                      <a:pt x="217639" y="137439"/>
                      <a:pt x="226482" y="180262"/>
                      <a:pt x="222293" y="224946"/>
                    </a:cubicBezTo>
                    <a:cubicBezTo>
                      <a:pt x="221363" y="235186"/>
                      <a:pt x="213451" y="242168"/>
                      <a:pt x="204143" y="242168"/>
                    </a:cubicBezTo>
                    <a:close/>
                  </a:path>
                </a:pathLst>
              </a:custGeom>
              <a:solidFill>
                <a:srgbClr val="000000"/>
              </a:solidFill>
              <a:ln w="4653" cap="flat">
                <a:noFill/>
                <a:prstDash val="solid"/>
                <a:miter/>
              </a:ln>
            </p:spPr>
            <p:txBody>
              <a:bodyPr rtlCol="0" anchor="ctr"/>
              <a:lstStyle/>
              <a:p>
                <a:pPr algn="l" rtl="0"/>
                <a:endParaRPr lang="en-US"/>
              </a:p>
            </p:txBody>
          </p:sp>
          <p:sp>
            <p:nvSpPr>
              <p:cNvPr id="17" name="Freeform 92">
                <a:extLst>
                  <a:ext uri="{FF2B5EF4-FFF2-40B4-BE49-F238E27FC236}">
                    <a16:creationId xmlns:a16="http://schemas.microsoft.com/office/drawing/2014/main" id="{1C043A46-FF6F-EAE0-03E1-99DC2429A95E}"/>
                  </a:ext>
                </a:extLst>
              </p:cNvPr>
              <p:cNvSpPr/>
              <p:nvPr/>
            </p:nvSpPr>
            <p:spPr>
              <a:xfrm>
                <a:off x="-8520910" y="4697269"/>
                <a:ext cx="744499" cy="781973"/>
              </a:xfrm>
              <a:custGeom>
                <a:avLst/>
                <a:gdLst>
                  <a:gd name="connsiteX0" fmla="*/ 742321 w 744499"/>
                  <a:gd name="connsiteY0" fmla="*/ 288119 h 781973"/>
                  <a:gd name="connsiteX1" fmla="*/ 726032 w 744499"/>
                  <a:gd name="connsiteY1" fmla="*/ 297895 h 781973"/>
                  <a:gd name="connsiteX2" fmla="*/ 539870 w 744499"/>
                  <a:gd name="connsiteY2" fmla="*/ 297895 h 781973"/>
                  <a:gd name="connsiteX3" fmla="*/ 521254 w 744499"/>
                  <a:gd name="connsiteY3" fmla="*/ 279276 h 781973"/>
                  <a:gd name="connsiteX4" fmla="*/ 539870 w 744499"/>
                  <a:gd name="connsiteY4" fmla="*/ 260658 h 781973"/>
                  <a:gd name="connsiteX5" fmla="*/ 558486 w 744499"/>
                  <a:gd name="connsiteY5" fmla="*/ 242039 h 781973"/>
                  <a:gd name="connsiteX6" fmla="*/ 539870 w 744499"/>
                  <a:gd name="connsiteY6" fmla="*/ 223421 h 781973"/>
                  <a:gd name="connsiteX7" fmla="*/ 279243 w 744499"/>
                  <a:gd name="connsiteY7" fmla="*/ 223421 h 781973"/>
                  <a:gd name="connsiteX8" fmla="*/ 279243 w 744499"/>
                  <a:gd name="connsiteY8" fmla="*/ 744737 h 781973"/>
                  <a:gd name="connsiteX9" fmla="*/ 502638 w 744499"/>
                  <a:gd name="connsiteY9" fmla="*/ 744737 h 781973"/>
                  <a:gd name="connsiteX10" fmla="*/ 521254 w 744499"/>
                  <a:gd name="connsiteY10" fmla="*/ 763355 h 781973"/>
                  <a:gd name="connsiteX11" fmla="*/ 502638 w 744499"/>
                  <a:gd name="connsiteY11" fmla="*/ 781973 h 781973"/>
                  <a:gd name="connsiteX12" fmla="*/ 18616 w 744499"/>
                  <a:gd name="connsiteY12" fmla="*/ 781973 h 781973"/>
                  <a:gd name="connsiteX13" fmla="*/ 0 w 744499"/>
                  <a:gd name="connsiteY13" fmla="*/ 763355 h 781973"/>
                  <a:gd name="connsiteX14" fmla="*/ 18616 w 744499"/>
                  <a:gd name="connsiteY14" fmla="*/ 744737 h 781973"/>
                  <a:gd name="connsiteX15" fmla="*/ 242011 w 744499"/>
                  <a:gd name="connsiteY15" fmla="*/ 744737 h 781973"/>
                  <a:gd name="connsiteX16" fmla="*/ 242011 w 744499"/>
                  <a:gd name="connsiteY16" fmla="*/ 18618 h 781973"/>
                  <a:gd name="connsiteX17" fmla="*/ 260627 w 744499"/>
                  <a:gd name="connsiteY17" fmla="*/ 0 h 781973"/>
                  <a:gd name="connsiteX18" fmla="*/ 279243 w 744499"/>
                  <a:gd name="connsiteY18" fmla="*/ 18618 h 781973"/>
                  <a:gd name="connsiteX19" fmla="*/ 279243 w 744499"/>
                  <a:gd name="connsiteY19" fmla="*/ 186184 h 781973"/>
                  <a:gd name="connsiteX20" fmla="*/ 539870 w 744499"/>
                  <a:gd name="connsiteY20" fmla="*/ 186184 h 781973"/>
                  <a:gd name="connsiteX21" fmla="*/ 558486 w 744499"/>
                  <a:gd name="connsiteY21" fmla="*/ 189442 h 781973"/>
                  <a:gd name="connsiteX22" fmla="*/ 558486 w 744499"/>
                  <a:gd name="connsiteY22" fmla="*/ 55855 h 781973"/>
                  <a:gd name="connsiteX23" fmla="*/ 539870 w 744499"/>
                  <a:gd name="connsiteY23" fmla="*/ 37237 h 781973"/>
                  <a:gd name="connsiteX24" fmla="*/ 335092 w 744499"/>
                  <a:gd name="connsiteY24" fmla="*/ 37237 h 781973"/>
                  <a:gd name="connsiteX25" fmla="*/ 316476 w 744499"/>
                  <a:gd name="connsiteY25" fmla="*/ 18618 h 781973"/>
                  <a:gd name="connsiteX26" fmla="*/ 335092 w 744499"/>
                  <a:gd name="connsiteY26" fmla="*/ 0 h 781973"/>
                  <a:gd name="connsiteX27" fmla="*/ 539870 w 744499"/>
                  <a:gd name="connsiteY27" fmla="*/ 0 h 781973"/>
                  <a:gd name="connsiteX28" fmla="*/ 595719 w 744499"/>
                  <a:gd name="connsiteY28" fmla="*/ 55855 h 781973"/>
                  <a:gd name="connsiteX29" fmla="*/ 595719 w 744499"/>
                  <a:gd name="connsiteY29" fmla="*/ 242039 h 781973"/>
                  <a:gd name="connsiteX30" fmla="*/ 592461 w 744499"/>
                  <a:gd name="connsiteY30" fmla="*/ 260658 h 781973"/>
                  <a:gd name="connsiteX31" fmla="*/ 691127 w 744499"/>
                  <a:gd name="connsiteY31" fmla="*/ 260658 h 781973"/>
                  <a:gd name="connsiteX32" fmla="*/ 635744 w 744499"/>
                  <a:gd name="connsiteY32" fmla="*/ 177806 h 781973"/>
                  <a:gd name="connsiteX33" fmla="*/ 635744 w 744499"/>
                  <a:gd name="connsiteY33" fmla="*/ 157326 h 781973"/>
                  <a:gd name="connsiteX34" fmla="*/ 691127 w 744499"/>
                  <a:gd name="connsiteY34" fmla="*/ 74474 h 781973"/>
                  <a:gd name="connsiteX35" fmla="*/ 651567 w 744499"/>
                  <a:gd name="connsiteY35" fmla="*/ 74474 h 781973"/>
                  <a:gd name="connsiteX36" fmla="*/ 632951 w 744499"/>
                  <a:gd name="connsiteY36" fmla="*/ 55855 h 781973"/>
                  <a:gd name="connsiteX37" fmla="*/ 651567 w 744499"/>
                  <a:gd name="connsiteY37" fmla="*/ 37237 h 781973"/>
                  <a:gd name="connsiteX38" fmla="*/ 726032 w 744499"/>
                  <a:gd name="connsiteY38" fmla="*/ 37237 h 781973"/>
                  <a:gd name="connsiteX39" fmla="*/ 742321 w 744499"/>
                  <a:gd name="connsiteY39" fmla="*/ 47012 h 781973"/>
                  <a:gd name="connsiteX40" fmla="*/ 741391 w 744499"/>
                  <a:gd name="connsiteY40" fmla="*/ 66095 h 781973"/>
                  <a:gd name="connsiteX41" fmla="*/ 673907 w 744499"/>
                  <a:gd name="connsiteY41" fmla="*/ 167566 h 781973"/>
                  <a:gd name="connsiteX42" fmla="*/ 741391 w 744499"/>
                  <a:gd name="connsiteY42" fmla="*/ 269036 h 781973"/>
                  <a:gd name="connsiteX43" fmla="*/ 742321 w 744499"/>
                  <a:gd name="connsiteY43" fmla="*/ 288119 h 78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744499" h="781973">
                    <a:moveTo>
                      <a:pt x="742321" y="288119"/>
                    </a:moveTo>
                    <a:cubicBezTo>
                      <a:pt x="739064" y="294171"/>
                      <a:pt x="732548" y="297895"/>
                      <a:pt x="726032" y="297895"/>
                    </a:cubicBezTo>
                    <a:lnTo>
                      <a:pt x="539870" y="297895"/>
                    </a:lnTo>
                    <a:cubicBezTo>
                      <a:pt x="529631" y="297895"/>
                      <a:pt x="521254" y="289516"/>
                      <a:pt x="521254" y="279276"/>
                    </a:cubicBezTo>
                    <a:cubicBezTo>
                      <a:pt x="521254" y="269036"/>
                      <a:pt x="529631" y="260658"/>
                      <a:pt x="539870" y="260658"/>
                    </a:cubicBezTo>
                    <a:cubicBezTo>
                      <a:pt x="550109" y="260658"/>
                      <a:pt x="558486" y="252279"/>
                      <a:pt x="558486" y="242039"/>
                    </a:cubicBezTo>
                    <a:cubicBezTo>
                      <a:pt x="558486" y="231799"/>
                      <a:pt x="550109" y="223421"/>
                      <a:pt x="539870" y="223421"/>
                    </a:cubicBezTo>
                    <a:lnTo>
                      <a:pt x="279243" y="223421"/>
                    </a:lnTo>
                    <a:lnTo>
                      <a:pt x="279243" y="744737"/>
                    </a:lnTo>
                    <a:lnTo>
                      <a:pt x="502638" y="744737"/>
                    </a:lnTo>
                    <a:cubicBezTo>
                      <a:pt x="512877" y="744737"/>
                      <a:pt x="521254" y="753115"/>
                      <a:pt x="521254" y="763355"/>
                    </a:cubicBezTo>
                    <a:cubicBezTo>
                      <a:pt x="521254" y="773595"/>
                      <a:pt x="512877" y="781973"/>
                      <a:pt x="502638" y="781973"/>
                    </a:cubicBezTo>
                    <a:lnTo>
                      <a:pt x="18616" y="781973"/>
                    </a:lnTo>
                    <a:cubicBezTo>
                      <a:pt x="8378" y="781973"/>
                      <a:pt x="0" y="773595"/>
                      <a:pt x="0" y="763355"/>
                    </a:cubicBezTo>
                    <a:cubicBezTo>
                      <a:pt x="0" y="753115"/>
                      <a:pt x="8378" y="744737"/>
                      <a:pt x="18616" y="744737"/>
                    </a:cubicBezTo>
                    <a:lnTo>
                      <a:pt x="242011" y="744737"/>
                    </a:lnTo>
                    <a:lnTo>
                      <a:pt x="242011" y="18618"/>
                    </a:lnTo>
                    <a:cubicBezTo>
                      <a:pt x="242011" y="8379"/>
                      <a:pt x="250388" y="0"/>
                      <a:pt x="260627" y="0"/>
                    </a:cubicBezTo>
                    <a:cubicBezTo>
                      <a:pt x="270866" y="0"/>
                      <a:pt x="279243" y="8379"/>
                      <a:pt x="279243" y="18618"/>
                    </a:cubicBezTo>
                    <a:lnTo>
                      <a:pt x="279243" y="186184"/>
                    </a:lnTo>
                    <a:lnTo>
                      <a:pt x="539870" y="186184"/>
                    </a:lnTo>
                    <a:cubicBezTo>
                      <a:pt x="546386" y="186184"/>
                      <a:pt x="552436" y="187581"/>
                      <a:pt x="558486" y="189442"/>
                    </a:cubicBezTo>
                    <a:lnTo>
                      <a:pt x="558486" y="55855"/>
                    </a:lnTo>
                    <a:cubicBezTo>
                      <a:pt x="558486" y="45615"/>
                      <a:pt x="550109" y="37237"/>
                      <a:pt x="539870" y="37237"/>
                    </a:cubicBezTo>
                    <a:lnTo>
                      <a:pt x="335092" y="37237"/>
                    </a:lnTo>
                    <a:cubicBezTo>
                      <a:pt x="324853" y="37237"/>
                      <a:pt x="316476" y="28858"/>
                      <a:pt x="316476" y="18618"/>
                    </a:cubicBezTo>
                    <a:cubicBezTo>
                      <a:pt x="316476" y="8379"/>
                      <a:pt x="324853" y="0"/>
                      <a:pt x="335092" y="0"/>
                    </a:cubicBezTo>
                    <a:lnTo>
                      <a:pt x="539870" y="0"/>
                    </a:lnTo>
                    <a:cubicBezTo>
                      <a:pt x="570587" y="0"/>
                      <a:pt x="595719" y="25134"/>
                      <a:pt x="595719" y="55855"/>
                    </a:cubicBezTo>
                    <a:lnTo>
                      <a:pt x="595719" y="242039"/>
                    </a:lnTo>
                    <a:cubicBezTo>
                      <a:pt x="595719" y="248555"/>
                      <a:pt x="594788" y="254607"/>
                      <a:pt x="592461" y="260658"/>
                    </a:cubicBezTo>
                    <a:lnTo>
                      <a:pt x="691127" y="260658"/>
                    </a:lnTo>
                    <a:lnTo>
                      <a:pt x="635744" y="177806"/>
                    </a:lnTo>
                    <a:cubicBezTo>
                      <a:pt x="631555" y="171754"/>
                      <a:pt x="631555" y="163377"/>
                      <a:pt x="635744" y="157326"/>
                    </a:cubicBezTo>
                    <a:lnTo>
                      <a:pt x="691127" y="74474"/>
                    </a:lnTo>
                    <a:lnTo>
                      <a:pt x="651567" y="74474"/>
                    </a:lnTo>
                    <a:cubicBezTo>
                      <a:pt x="641329" y="74474"/>
                      <a:pt x="632951" y="66095"/>
                      <a:pt x="632951" y="55855"/>
                    </a:cubicBezTo>
                    <a:cubicBezTo>
                      <a:pt x="632951" y="45615"/>
                      <a:pt x="641329" y="37237"/>
                      <a:pt x="651567" y="37237"/>
                    </a:cubicBezTo>
                    <a:lnTo>
                      <a:pt x="726032" y="37237"/>
                    </a:lnTo>
                    <a:cubicBezTo>
                      <a:pt x="733013" y="37237"/>
                      <a:pt x="739064" y="40961"/>
                      <a:pt x="742321" y="47012"/>
                    </a:cubicBezTo>
                    <a:cubicBezTo>
                      <a:pt x="745579" y="53062"/>
                      <a:pt x="745114" y="60510"/>
                      <a:pt x="741391" y="66095"/>
                    </a:cubicBezTo>
                    <a:lnTo>
                      <a:pt x="673907" y="167566"/>
                    </a:lnTo>
                    <a:lnTo>
                      <a:pt x="741391" y="269036"/>
                    </a:lnTo>
                    <a:cubicBezTo>
                      <a:pt x="745114" y="274622"/>
                      <a:pt x="745579" y="282069"/>
                      <a:pt x="742321" y="288119"/>
                    </a:cubicBezTo>
                    <a:close/>
                  </a:path>
                </a:pathLst>
              </a:custGeom>
              <a:solidFill>
                <a:srgbClr val="000000"/>
              </a:solidFill>
              <a:ln w="4653" cap="flat">
                <a:noFill/>
                <a:prstDash val="solid"/>
                <a:miter/>
              </a:ln>
            </p:spPr>
            <p:txBody>
              <a:bodyPr rtlCol="0" anchor="ctr"/>
              <a:lstStyle/>
              <a:p>
                <a:pPr algn="l" rtl="0"/>
                <a:endParaRPr lang="en-US"/>
              </a:p>
            </p:txBody>
          </p:sp>
          <p:sp>
            <p:nvSpPr>
              <p:cNvPr id="18" name="Freeform 93">
                <a:extLst>
                  <a:ext uri="{FF2B5EF4-FFF2-40B4-BE49-F238E27FC236}">
                    <a16:creationId xmlns:a16="http://schemas.microsoft.com/office/drawing/2014/main" id="{4A37C638-9AB5-D3CD-497A-5477A539C1F5}"/>
                  </a:ext>
                </a:extLst>
              </p:cNvPr>
              <p:cNvSpPr/>
              <p:nvPr/>
            </p:nvSpPr>
            <p:spPr>
              <a:xfrm>
                <a:off x="-8371981" y="5777136"/>
                <a:ext cx="223394" cy="37236"/>
              </a:xfrm>
              <a:custGeom>
                <a:avLst/>
                <a:gdLst>
                  <a:gd name="connsiteX0" fmla="*/ 18616 w 223394"/>
                  <a:gd name="connsiteY0" fmla="*/ 0 h 37236"/>
                  <a:gd name="connsiteX1" fmla="*/ 204778 w 223394"/>
                  <a:gd name="connsiteY1" fmla="*/ 0 h 37236"/>
                  <a:gd name="connsiteX2" fmla="*/ 223394 w 223394"/>
                  <a:gd name="connsiteY2" fmla="*/ 18618 h 37236"/>
                  <a:gd name="connsiteX3" fmla="*/ 204778 w 223394"/>
                  <a:gd name="connsiteY3" fmla="*/ 37237 h 37236"/>
                  <a:gd name="connsiteX4" fmla="*/ 18616 w 223394"/>
                  <a:gd name="connsiteY4" fmla="*/ 37237 h 37236"/>
                  <a:gd name="connsiteX5" fmla="*/ 0 w 223394"/>
                  <a:gd name="connsiteY5" fmla="*/ 18618 h 37236"/>
                  <a:gd name="connsiteX6" fmla="*/ 18616 w 22339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394" h="37236">
                    <a:moveTo>
                      <a:pt x="18616" y="0"/>
                    </a:moveTo>
                    <a:lnTo>
                      <a:pt x="204778" y="0"/>
                    </a:lnTo>
                    <a:cubicBezTo>
                      <a:pt x="215017" y="0"/>
                      <a:pt x="223394" y="8379"/>
                      <a:pt x="223394" y="18618"/>
                    </a:cubicBezTo>
                    <a:cubicBezTo>
                      <a:pt x="223394" y="28858"/>
                      <a:pt x="215017" y="37237"/>
                      <a:pt x="204778" y="37237"/>
                    </a:cubicBezTo>
                    <a:lnTo>
                      <a:pt x="18616" y="37237"/>
                    </a:lnTo>
                    <a:cubicBezTo>
                      <a:pt x="8378" y="37237"/>
                      <a:pt x="0" y="28858"/>
                      <a:pt x="0" y="18618"/>
                    </a:cubicBezTo>
                    <a:cubicBezTo>
                      <a:pt x="0" y="8379"/>
                      <a:pt x="8378"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9" name="Freeform 94">
                <a:extLst>
                  <a:ext uri="{FF2B5EF4-FFF2-40B4-BE49-F238E27FC236}">
                    <a16:creationId xmlns:a16="http://schemas.microsoft.com/office/drawing/2014/main" id="{DF3E2D6A-E95E-4A69-BAE6-3B6356D20A7A}"/>
                  </a:ext>
                </a:extLst>
              </p:cNvPr>
              <p:cNvSpPr/>
              <p:nvPr/>
            </p:nvSpPr>
            <p:spPr>
              <a:xfrm>
                <a:off x="-8446446" y="5665426"/>
                <a:ext cx="372324" cy="37236"/>
              </a:xfrm>
              <a:custGeom>
                <a:avLst/>
                <a:gdLst>
                  <a:gd name="connsiteX0" fmla="*/ 353708 w 372324"/>
                  <a:gd name="connsiteY0" fmla="*/ 0 h 37236"/>
                  <a:gd name="connsiteX1" fmla="*/ 372324 w 372324"/>
                  <a:gd name="connsiteY1" fmla="*/ 18618 h 37236"/>
                  <a:gd name="connsiteX2" fmla="*/ 353708 w 372324"/>
                  <a:gd name="connsiteY2" fmla="*/ 37237 h 37236"/>
                  <a:gd name="connsiteX3" fmla="*/ 18616 w 372324"/>
                  <a:gd name="connsiteY3" fmla="*/ 37237 h 37236"/>
                  <a:gd name="connsiteX4" fmla="*/ 0 w 372324"/>
                  <a:gd name="connsiteY4" fmla="*/ 18618 h 37236"/>
                  <a:gd name="connsiteX5" fmla="*/ 18616 w 372324"/>
                  <a:gd name="connsiteY5" fmla="*/ 0 h 37236"/>
                  <a:gd name="connsiteX6" fmla="*/ 353708 w 37232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4" h="37236">
                    <a:moveTo>
                      <a:pt x="353708" y="0"/>
                    </a:moveTo>
                    <a:cubicBezTo>
                      <a:pt x="363947" y="0"/>
                      <a:pt x="372324" y="8379"/>
                      <a:pt x="372324" y="18618"/>
                    </a:cubicBezTo>
                    <a:cubicBezTo>
                      <a:pt x="372324" y="28858"/>
                      <a:pt x="363947" y="37237"/>
                      <a:pt x="353708" y="37237"/>
                    </a:cubicBezTo>
                    <a:lnTo>
                      <a:pt x="18616" y="37237"/>
                    </a:lnTo>
                    <a:cubicBezTo>
                      <a:pt x="8378" y="37237"/>
                      <a:pt x="0" y="28858"/>
                      <a:pt x="0" y="18618"/>
                    </a:cubicBezTo>
                    <a:cubicBezTo>
                      <a:pt x="0" y="8379"/>
                      <a:pt x="8378" y="0"/>
                      <a:pt x="18616" y="0"/>
                    </a:cubicBezTo>
                    <a:lnTo>
                      <a:pt x="353708" y="0"/>
                    </a:lnTo>
                    <a:close/>
                  </a:path>
                </a:pathLst>
              </a:custGeom>
              <a:solidFill>
                <a:srgbClr val="000000"/>
              </a:solidFill>
              <a:ln w="4653" cap="flat">
                <a:noFill/>
                <a:prstDash val="solid"/>
                <a:miter/>
              </a:ln>
            </p:spPr>
            <p:txBody>
              <a:bodyPr rtlCol="0" anchor="ctr"/>
              <a:lstStyle/>
              <a:p>
                <a:pPr algn="l" rtl="0"/>
                <a:endParaRPr lang="en-US"/>
              </a:p>
            </p:txBody>
          </p:sp>
          <p:sp>
            <p:nvSpPr>
              <p:cNvPr id="20" name="Freeform 95">
                <a:extLst>
                  <a:ext uri="{FF2B5EF4-FFF2-40B4-BE49-F238E27FC236}">
                    <a16:creationId xmlns:a16="http://schemas.microsoft.com/office/drawing/2014/main" id="{E067F409-FAD7-4953-7889-C7F4FD682F96}"/>
                  </a:ext>
                </a:extLst>
              </p:cNvPr>
              <p:cNvSpPr/>
              <p:nvPr/>
            </p:nvSpPr>
            <p:spPr>
              <a:xfrm>
                <a:off x="-8483678" y="5553715"/>
                <a:ext cx="446788" cy="37236"/>
              </a:xfrm>
              <a:custGeom>
                <a:avLst/>
                <a:gdLst>
                  <a:gd name="connsiteX0" fmla="*/ 0 w 446788"/>
                  <a:gd name="connsiteY0" fmla="*/ 18618 h 37236"/>
                  <a:gd name="connsiteX1" fmla="*/ 18616 w 446788"/>
                  <a:gd name="connsiteY1" fmla="*/ 0 h 37236"/>
                  <a:gd name="connsiteX2" fmla="*/ 428173 w 446788"/>
                  <a:gd name="connsiteY2" fmla="*/ 0 h 37236"/>
                  <a:gd name="connsiteX3" fmla="*/ 446789 w 446788"/>
                  <a:gd name="connsiteY3" fmla="*/ 18618 h 37236"/>
                  <a:gd name="connsiteX4" fmla="*/ 428173 w 446788"/>
                  <a:gd name="connsiteY4" fmla="*/ 37237 h 37236"/>
                  <a:gd name="connsiteX5" fmla="*/ 18616 w 446788"/>
                  <a:gd name="connsiteY5" fmla="*/ 37237 h 37236"/>
                  <a:gd name="connsiteX6" fmla="*/ 0 w 446788"/>
                  <a:gd name="connsiteY6" fmla="*/ 18618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6788" h="37236">
                    <a:moveTo>
                      <a:pt x="0" y="18618"/>
                    </a:moveTo>
                    <a:cubicBezTo>
                      <a:pt x="0" y="8379"/>
                      <a:pt x="8378" y="0"/>
                      <a:pt x="18616" y="0"/>
                    </a:cubicBezTo>
                    <a:lnTo>
                      <a:pt x="428173" y="0"/>
                    </a:lnTo>
                    <a:cubicBezTo>
                      <a:pt x="438412" y="0"/>
                      <a:pt x="446789" y="8379"/>
                      <a:pt x="446789" y="18618"/>
                    </a:cubicBezTo>
                    <a:cubicBezTo>
                      <a:pt x="446789" y="28858"/>
                      <a:pt x="438412" y="37237"/>
                      <a:pt x="428173" y="37237"/>
                    </a:cubicBezTo>
                    <a:lnTo>
                      <a:pt x="18616" y="37237"/>
                    </a:lnTo>
                    <a:cubicBezTo>
                      <a:pt x="8378" y="37237"/>
                      <a:pt x="0" y="28858"/>
                      <a:pt x="0" y="18618"/>
                    </a:cubicBezTo>
                    <a:close/>
                  </a:path>
                </a:pathLst>
              </a:custGeom>
              <a:solidFill>
                <a:srgbClr val="000000"/>
              </a:solidFill>
              <a:ln w="465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046829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F116ED-BE1C-8893-ECC1-2C3487CE250F}"/>
              </a:ext>
            </a:extLst>
          </p:cNvPr>
          <p:cNvSpPr>
            <a:spLocks noGrp="1"/>
          </p:cNvSpPr>
          <p:nvPr>
            <p:ph type="body" sz="quarter" idx="18"/>
          </p:nvPr>
        </p:nvSpPr>
        <p:spPr>
          <a:xfrm>
            <a:off x="898357" y="1528652"/>
            <a:ext cx="6556802" cy="3855158"/>
          </a:xfrm>
        </p:spPr>
        <p:txBody>
          <a:bodyPr/>
          <a:lstStyle/>
          <a:p>
            <a:pPr marL="0" indent="0" algn="just" rtl="0">
              <a:lnSpc>
                <a:spcPct val="107000"/>
              </a:lnSpc>
              <a:spcAft>
                <a:spcPts val="600"/>
              </a:spcAft>
            </a:pPr>
            <a:r>
              <a:rPr lang="en-GB" sz="2400" dirty="0">
                <a:effectLst/>
                <a:ea typeface="Calibri" panose="020F0502020204030204" pitchFamily="34" charset="0"/>
                <a:cs typeface="Times New Roman" panose="02020603050405020304" pitchFamily="18" charset="0"/>
              </a:rPr>
              <a:t>A </a:t>
            </a:r>
            <a:r>
              <a:rPr lang="en-GB" sz="2400" dirty="0" err="1">
                <a:effectLst/>
                <a:ea typeface="Calibri" panose="020F0502020204030204" pitchFamily="34" charset="0"/>
                <a:cs typeface="Times New Roman" panose="02020603050405020304" pitchFamily="18" charset="0"/>
              </a:rPr>
              <a:t>secção</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Relações</a:t>
            </a:r>
            <a:r>
              <a:rPr lang="en-GB" sz="2400" dirty="0">
                <a:effectLst/>
                <a:ea typeface="Calibri" panose="020F0502020204030204" pitchFamily="34" charset="0"/>
                <a:cs typeface="Times New Roman" panose="02020603050405020304" pitchFamily="18" charset="0"/>
              </a:rPr>
              <a:t> com </a:t>
            </a:r>
            <a:r>
              <a:rPr lang="en-GB" dirty="0">
                <a:ea typeface="Calibri" panose="020F0502020204030204" pitchFamily="34" charset="0"/>
                <a:cs typeface="Times New Roman" panose="02020603050405020304" pitchFamily="18" charset="0"/>
              </a:rPr>
              <a:t>C</a:t>
            </a:r>
            <a:r>
              <a:rPr lang="en-GB" sz="2400" dirty="0">
                <a:effectLst/>
                <a:ea typeface="Calibri" panose="020F0502020204030204" pitchFamily="34" charset="0"/>
                <a:cs typeface="Times New Roman" panose="02020603050405020304" pitchFamily="18" charset="0"/>
              </a:rPr>
              <a:t>lientes deve incluir todas as </a:t>
            </a:r>
            <a:r>
              <a:rPr lang="en-GB" sz="2400" dirty="0" err="1">
                <a:effectLst/>
                <a:ea typeface="Calibri" panose="020F0502020204030204" pitchFamily="34" charset="0"/>
                <a:cs typeface="Times New Roman" panose="02020603050405020304" pitchFamily="18" charset="0"/>
              </a:rPr>
              <a:t>formas</a:t>
            </a:r>
            <a:r>
              <a:rPr lang="en-GB" sz="2400" dirty="0">
                <a:effectLst/>
                <a:ea typeface="Calibri" panose="020F0502020204030204" pitchFamily="34" charset="0"/>
                <a:cs typeface="Times New Roman" panose="02020603050405020304" pitchFamily="18" charset="0"/>
              </a:rPr>
              <a:t> de </a:t>
            </a:r>
            <a:r>
              <a:rPr lang="en-GB" sz="2400" dirty="0" err="1">
                <a:effectLst/>
                <a:ea typeface="Calibri" panose="020F0502020204030204" pitchFamily="34" charset="0"/>
                <a:cs typeface="Times New Roman" panose="02020603050405020304" pitchFamily="18" charset="0"/>
              </a:rPr>
              <a:t>comunicação</a:t>
            </a:r>
            <a:r>
              <a:rPr lang="en-GB" sz="2400" dirty="0">
                <a:effectLst/>
                <a:ea typeface="Calibri" panose="020F0502020204030204" pitchFamily="34" charset="0"/>
                <a:cs typeface="Times New Roman" panose="02020603050405020304" pitchFamily="18" charset="0"/>
              </a:rPr>
              <a:t> com </a:t>
            </a:r>
            <a:r>
              <a:rPr lang="en-GB" sz="2400" dirty="0" err="1">
                <a:effectLst/>
                <a:ea typeface="Calibri" panose="020F0502020204030204" pitchFamily="34" charset="0"/>
                <a:cs typeface="Times New Roman" panose="02020603050405020304" pitchFamily="18" charset="0"/>
              </a:rPr>
              <a:t>os</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clientes</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incluindo</a:t>
            </a:r>
            <a:r>
              <a:rPr lang="en-GB" sz="2400" dirty="0">
                <a:effectLst/>
                <a:ea typeface="Calibri" panose="020F0502020204030204" pitchFamily="34" charset="0"/>
                <a:cs typeface="Times New Roman" panose="02020603050405020304" pitchFamily="18" charset="0"/>
              </a:rPr>
              <a:t> as redes </a:t>
            </a:r>
            <a:r>
              <a:rPr lang="en-GB" sz="2400" dirty="0" err="1">
                <a:effectLst/>
                <a:ea typeface="Calibri" panose="020F0502020204030204" pitchFamily="34" charset="0"/>
                <a:cs typeface="Times New Roman" panose="02020603050405020304" pitchFamily="18" charset="0"/>
              </a:rPr>
              <a:t>sociais</a:t>
            </a:r>
            <a:r>
              <a:rPr lang="en-GB" sz="2400" dirty="0">
                <a:effectLst/>
                <a:ea typeface="Calibri" panose="020F0502020204030204" pitchFamily="34" charset="0"/>
                <a:cs typeface="Times New Roman" panose="02020603050405020304" pitchFamily="18" charset="0"/>
              </a:rPr>
              <a:t> para ajudar a </a:t>
            </a:r>
            <a:r>
              <a:rPr lang="en-GB" sz="2400" dirty="0" err="1">
                <a:effectLst/>
                <a:ea typeface="Calibri" panose="020F0502020204030204" pitchFamily="34" charset="0"/>
                <a:cs typeface="Times New Roman" panose="02020603050405020304" pitchFamily="18" charset="0"/>
              </a:rPr>
              <a:t>promover</a:t>
            </a:r>
            <a:r>
              <a:rPr lang="en-GB" sz="2400" dirty="0">
                <a:effectLst/>
                <a:ea typeface="Calibri" panose="020F0502020204030204" pitchFamily="34" charset="0"/>
                <a:cs typeface="Times New Roman" panose="02020603050405020304" pitchFamily="18" charset="0"/>
              </a:rPr>
              <a:t> as </a:t>
            </a:r>
            <a:r>
              <a:rPr lang="en-GB" sz="2400" dirty="0" err="1">
                <a:effectLst/>
                <a:ea typeface="Calibri" panose="020F0502020204030204" pitchFamily="34" charset="0"/>
                <a:cs typeface="Times New Roman" panose="02020603050405020304" pitchFamily="18" charset="0"/>
              </a:rPr>
              <a:t>ofertas</a:t>
            </a:r>
            <a:r>
              <a:rPr lang="en-GB" sz="2400" dirty="0">
                <a:effectLst/>
                <a:ea typeface="Calibri" panose="020F0502020204030204" pitchFamily="34" charset="0"/>
                <a:cs typeface="Times New Roman" panose="02020603050405020304" pitchFamily="18" charset="0"/>
              </a:rPr>
              <a:t> da </a:t>
            </a:r>
            <a:r>
              <a:rPr lang="en-GB" sz="2400" dirty="0" err="1">
                <a:effectLst/>
                <a:ea typeface="Calibri" panose="020F0502020204030204" pitchFamily="34" charset="0"/>
                <a:cs typeface="Times New Roman" panose="02020603050405020304" pitchFamily="18" charset="0"/>
              </a:rPr>
              <a:t>empresa</a:t>
            </a:r>
            <a:r>
              <a:rPr lang="en-GB" sz="2400" dirty="0">
                <a:effectLst/>
                <a:ea typeface="Calibri" panose="020F0502020204030204" pitchFamily="34" charset="0"/>
                <a:cs typeface="Times New Roman" panose="02020603050405020304" pitchFamily="18" charset="0"/>
              </a:rPr>
              <a:t>.</a:t>
            </a:r>
          </a:p>
          <a:p>
            <a:pPr marL="360000" indent="-360000" algn="just" rtl="0">
              <a:lnSpc>
                <a:spcPct val="100000"/>
              </a:lnSpc>
              <a:spcBef>
                <a:spcPts val="0"/>
              </a:spcBef>
            </a:pPr>
            <a:r>
              <a:rPr lang="en-GB" sz="2400" dirty="0">
                <a:effectLst/>
                <a:ea typeface="Calibri" panose="020F0502020204030204" pitchFamily="34" charset="0"/>
                <a:cs typeface="Times New Roman" panose="02020603050405020304" pitchFamily="18" charset="0"/>
              </a:rPr>
              <a:t>• Como </a:t>
            </a:r>
            <a:r>
              <a:rPr lang="en-GB" dirty="0">
                <a:ea typeface="Calibri" panose="020F0502020204030204" pitchFamily="34" charset="0"/>
                <a:cs typeface="Times New Roman" panose="02020603050405020304" pitchFamily="18" charset="0"/>
              </a:rPr>
              <a:t>é que a </a:t>
            </a:r>
            <a:r>
              <a:rPr lang="en-GB" dirty="0" err="1">
                <a:ea typeface="Calibri" panose="020F0502020204030204" pitchFamily="34" charset="0"/>
                <a:cs typeface="Times New Roman" panose="02020603050405020304" pitchFamily="18" charset="0"/>
              </a:rPr>
              <a:t>empresa</a:t>
            </a:r>
            <a:r>
              <a:rPr lang="en-GB" dirty="0">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vai</a:t>
            </a:r>
            <a:r>
              <a:rPr lang="en-GB" sz="2400" dirty="0">
                <a:effectLst/>
                <a:ea typeface="Calibri" panose="020F0502020204030204" pitchFamily="34" charset="0"/>
                <a:cs typeface="Times New Roman" panose="02020603050405020304" pitchFamily="18" charset="0"/>
              </a:rPr>
              <a:t> </a:t>
            </a:r>
            <a:r>
              <a:rPr lang="en-GB" sz="2400" b="1" dirty="0" err="1">
                <a:effectLst/>
                <a:ea typeface="Calibri" panose="020F0502020204030204" pitchFamily="34" charset="0"/>
                <a:cs typeface="Times New Roman" panose="02020603050405020304" pitchFamily="18" charset="0"/>
              </a:rPr>
              <a:t>comunicar</a:t>
            </a:r>
            <a:r>
              <a:rPr lang="en-GB" sz="2400" b="1" dirty="0">
                <a:effectLst/>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Times New Roman" panose="02020603050405020304" pitchFamily="18" charset="0"/>
              </a:rPr>
              <a:t>com </a:t>
            </a:r>
            <a:r>
              <a:rPr lang="en-GB" sz="2400" dirty="0" err="1">
                <a:effectLst/>
                <a:ea typeface="Calibri" panose="020F0502020204030204" pitchFamily="34" charset="0"/>
                <a:cs typeface="Times New Roman" panose="02020603050405020304" pitchFamily="18" charset="0"/>
              </a:rPr>
              <a:t>os</a:t>
            </a:r>
            <a:r>
              <a:rPr lang="en-GB" sz="2400" dirty="0">
                <a:effectLst/>
                <a:ea typeface="Calibri" panose="020F0502020204030204" pitchFamily="34" charset="0"/>
                <a:cs typeface="Times New Roman" panose="02020603050405020304" pitchFamily="18" charset="0"/>
              </a:rPr>
              <a:t> </a:t>
            </a:r>
            <a:r>
              <a:rPr lang="en-GB" sz="2400" dirty="0" err="1">
                <a:effectLst/>
                <a:ea typeface="Calibri" panose="020F0502020204030204" pitchFamily="34" charset="0"/>
                <a:cs typeface="Times New Roman" panose="02020603050405020304" pitchFamily="18" charset="0"/>
              </a:rPr>
              <a:t>clientes</a:t>
            </a:r>
            <a:r>
              <a:rPr lang="en-GB" sz="2400" dirty="0">
                <a:effectLst/>
                <a:ea typeface="Calibri" panose="020F0502020204030204" pitchFamily="34" charset="0"/>
                <a:cs typeface="Times New Roman" panose="02020603050405020304" pitchFamily="18" charset="0"/>
              </a:rPr>
              <a:t> ao </a:t>
            </a:r>
            <a:r>
              <a:rPr lang="en-GB" sz="2400" dirty="0" err="1">
                <a:effectLst/>
                <a:ea typeface="Calibri" panose="020F0502020204030204" pitchFamily="34" charset="0"/>
                <a:cs typeface="Times New Roman" panose="02020603050405020304" pitchFamily="18" charset="0"/>
              </a:rPr>
              <a:t>longo</a:t>
            </a:r>
            <a:r>
              <a:rPr lang="en-GB" sz="2400" dirty="0">
                <a:effectLst/>
                <a:ea typeface="Calibri" panose="020F0502020204030204" pitchFamily="34" charset="0"/>
                <a:cs typeface="Times New Roman" panose="02020603050405020304" pitchFamily="18" charset="0"/>
              </a:rPr>
              <a:t> do </a:t>
            </a:r>
            <a:r>
              <a:rPr lang="en-GB" sz="2400" dirty="0" err="1">
                <a:effectLst/>
                <a:ea typeface="Calibri" panose="020F0502020204030204" pitchFamily="34" charset="0"/>
                <a:cs typeface="Times New Roman" panose="02020603050405020304" pitchFamily="18" charset="0"/>
              </a:rPr>
              <a:t>processo</a:t>
            </a:r>
            <a:r>
              <a:rPr lang="en-GB" sz="2400" dirty="0">
                <a:effectLst/>
                <a:ea typeface="Calibri" panose="020F0502020204030204" pitchFamily="34" charset="0"/>
                <a:cs typeface="Times New Roman" panose="02020603050405020304" pitchFamily="18" charset="0"/>
              </a:rPr>
              <a:t> de </a:t>
            </a:r>
            <a:r>
              <a:rPr lang="en-GB" sz="2400" dirty="0" err="1">
                <a:effectLst/>
                <a:ea typeface="Calibri" panose="020F0502020204030204" pitchFamily="34" charset="0"/>
                <a:cs typeface="Times New Roman" panose="02020603050405020304" pitchFamily="18" charset="0"/>
              </a:rPr>
              <a:t>compra</a:t>
            </a:r>
            <a:r>
              <a:rPr lang="en-GB" sz="2400" dirty="0">
                <a:effectLst/>
                <a:ea typeface="Calibri" panose="020F0502020204030204" pitchFamily="34" charset="0"/>
                <a:cs typeface="Times New Roman" panose="02020603050405020304" pitchFamily="18" charset="0"/>
              </a:rPr>
              <a:t>?</a:t>
            </a:r>
          </a:p>
          <a:p>
            <a:pPr marL="360000" indent="-360000" algn="just" rtl="0">
              <a:lnSpc>
                <a:spcPct val="100000"/>
              </a:lnSpc>
              <a:spcBef>
                <a:spcPts val="0"/>
              </a:spcBef>
            </a:pPr>
            <a:r>
              <a:rPr lang="en-GB" sz="2400" dirty="0">
                <a:effectLst/>
                <a:ea typeface="Calibri" panose="020F0502020204030204" pitchFamily="34" charset="0"/>
                <a:cs typeface="Times New Roman" panose="02020603050405020304" pitchFamily="18" charset="0"/>
              </a:rPr>
              <a:t>• Qual é a </a:t>
            </a:r>
            <a:r>
              <a:rPr lang="en-GB" sz="2400" dirty="0" err="1">
                <a:effectLst/>
                <a:ea typeface="Calibri" panose="020F0502020204030204" pitchFamily="34" charset="0"/>
                <a:cs typeface="Times New Roman" panose="02020603050405020304" pitchFamily="18" charset="0"/>
              </a:rPr>
              <a:t>melhor</a:t>
            </a:r>
            <a:r>
              <a:rPr lang="en-GB" sz="2400" dirty="0">
                <a:effectLst/>
                <a:ea typeface="Calibri" panose="020F0502020204030204" pitchFamily="34" charset="0"/>
                <a:cs typeface="Times New Roman" panose="02020603050405020304" pitchFamily="18" charset="0"/>
              </a:rPr>
              <a:t> forma de</a:t>
            </a:r>
            <a:r>
              <a:rPr lang="en-GB" b="1" dirty="0">
                <a:ea typeface="Calibri" panose="020F0502020204030204" pitchFamily="34" charset="0"/>
                <a:cs typeface="Times New Roman" panose="02020603050405020304" pitchFamily="18" charset="0"/>
              </a:rPr>
              <a:t> </a:t>
            </a:r>
            <a:r>
              <a:rPr lang="en-GB" b="1" dirty="0" err="1">
                <a:ea typeface="Calibri" panose="020F0502020204030204" pitchFamily="34" charset="0"/>
                <a:cs typeface="Times New Roman" panose="02020603050405020304" pitchFamily="18" charset="0"/>
              </a:rPr>
              <a:t>comercializar</a:t>
            </a:r>
            <a:r>
              <a:rPr lang="en-GB" b="1"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os</a:t>
            </a:r>
            <a:r>
              <a:rPr lang="en-GB" dirty="0">
                <a:ea typeface="Calibri" panose="020F0502020204030204" pitchFamily="34" charset="0"/>
                <a:cs typeface="Times New Roman" panose="02020603050405020304" pitchFamily="18" charset="0"/>
              </a:rPr>
              <a:t> </a:t>
            </a:r>
            <a:r>
              <a:rPr lang="en-GB" dirty="0" err="1">
                <a:ea typeface="Calibri" panose="020F0502020204030204" pitchFamily="34" charset="0"/>
                <a:cs typeface="Times New Roman" panose="02020603050405020304" pitchFamily="18" charset="0"/>
              </a:rPr>
              <a:t>produtos</a:t>
            </a:r>
            <a:r>
              <a:rPr lang="en-GB" dirty="0">
                <a:ea typeface="Calibri" panose="020F0502020204030204" pitchFamily="34" charset="0"/>
                <a:cs typeface="Times New Roman" panose="02020603050405020304" pitchFamily="18" charset="0"/>
              </a:rPr>
              <a:t>/</a:t>
            </a:r>
            <a:r>
              <a:rPr lang="en-GB" dirty="0" err="1">
                <a:ea typeface="Calibri" panose="020F0502020204030204" pitchFamily="34" charset="0"/>
                <a:cs typeface="Times New Roman" panose="02020603050405020304" pitchFamily="18" charset="0"/>
              </a:rPr>
              <a:t>serviços</a:t>
            </a:r>
            <a:r>
              <a:rPr lang="en-GB" sz="2400" dirty="0">
                <a:effectLst/>
                <a:ea typeface="Calibri" panose="020F0502020204030204" pitchFamily="34" charset="0"/>
                <a:cs typeface="Times New Roman" panose="02020603050405020304" pitchFamily="18" charset="0"/>
              </a:rPr>
              <a:t>?</a:t>
            </a:r>
          </a:p>
          <a:p>
            <a:pPr marL="360000" indent="-360000" algn="just" rtl="0">
              <a:lnSpc>
                <a:spcPct val="100000"/>
              </a:lnSpc>
              <a:spcBef>
                <a:spcPts val="0"/>
              </a:spcBef>
            </a:pPr>
            <a:r>
              <a:rPr lang="en-GB" sz="2400" dirty="0">
                <a:effectLst/>
                <a:ea typeface="Calibri" panose="020F0502020204030204" pitchFamily="34" charset="0"/>
                <a:cs typeface="Times New Roman" panose="02020603050405020304" pitchFamily="18" charset="0"/>
              </a:rPr>
              <a:t>• Que </a:t>
            </a:r>
            <a:r>
              <a:rPr lang="en-GB" sz="2400" b="1" dirty="0" err="1">
                <a:effectLst/>
                <a:ea typeface="Calibri" panose="020F0502020204030204" pitchFamily="34" charset="0"/>
                <a:cs typeface="Times New Roman" panose="02020603050405020304" pitchFamily="18" charset="0"/>
              </a:rPr>
              <a:t>plataformas</a:t>
            </a:r>
            <a:r>
              <a:rPr lang="en-GB" sz="2400" b="1" dirty="0">
                <a:effectLst/>
                <a:ea typeface="Calibri" panose="020F0502020204030204" pitchFamily="34" charset="0"/>
                <a:cs typeface="Times New Roman" panose="02020603050405020304" pitchFamily="18" charset="0"/>
              </a:rPr>
              <a:t> de </a:t>
            </a:r>
            <a:r>
              <a:rPr lang="en-GB" b="1" dirty="0">
                <a:ea typeface="Calibri" panose="020F0502020204030204" pitchFamily="34" charset="0"/>
                <a:cs typeface="Times New Roman" panose="02020603050405020304" pitchFamily="18" charset="0"/>
              </a:rPr>
              <a:t>redes </a:t>
            </a:r>
            <a:r>
              <a:rPr lang="en-GB" b="1" dirty="0" err="1">
                <a:ea typeface="Calibri" panose="020F0502020204030204" pitchFamily="34" charset="0"/>
                <a:cs typeface="Times New Roman" panose="02020603050405020304" pitchFamily="18" charset="0"/>
              </a:rPr>
              <a:t>sociais</a:t>
            </a:r>
            <a:r>
              <a:rPr lang="en-GB" b="1" dirty="0">
                <a:ea typeface="Calibri" panose="020F0502020204030204" pitchFamily="34" charset="0"/>
                <a:cs typeface="Times New Roman" panose="02020603050405020304" pitchFamily="18" charset="0"/>
              </a:rPr>
              <a:t> </a:t>
            </a:r>
            <a:r>
              <a:rPr lang="en-GB" b="1" dirty="0" err="1">
                <a:ea typeface="Calibri" panose="020F0502020204030204" pitchFamily="34" charset="0"/>
                <a:cs typeface="Times New Roman" panose="02020603050405020304" pitchFamily="18" charset="0"/>
              </a:rPr>
              <a:t>serão</a:t>
            </a:r>
            <a:r>
              <a:rPr lang="en-GB" b="1" dirty="0">
                <a:ea typeface="Calibri" panose="020F0502020204030204" pitchFamily="34" charset="0"/>
                <a:cs typeface="Times New Roman" panose="02020603050405020304" pitchFamily="18" charset="0"/>
              </a:rPr>
              <a:t> </a:t>
            </a:r>
            <a:r>
              <a:rPr lang="en-GB" b="1" dirty="0" err="1">
                <a:ea typeface="Calibri" panose="020F0502020204030204" pitchFamily="34" charset="0"/>
                <a:cs typeface="Times New Roman" panose="02020603050405020304" pitchFamily="18" charset="0"/>
              </a:rPr>
              <a:t>ou</a:t>
            </a:r>
            <a:r>
              <a:rPr lang="en-GB" b="1" dirty="0">
                <a:ea typeface="Calibri" panose="020F0502020204030204" pitchFamily="34" charset="0"/>
                <a:cs typeface="Times New Roman" panose="02020603050405020304" pitchFamily="18" charset="0"/>
              </a:rPr>
              <a:t> </a:t>
            </a:r>
            <a:r>
              <a:rPr lang="en-GB" b="1" dirty="0" err="1">
                <a:ea typeface="Calibri" panose="020F0502020204030204" pitchFamily="34" charset="0"/>
                <a:cs typeface="Times New Roman" panose="02020603050405020304" pitchFamily="18" charset="0"/>
              </a:rPr>
              <a:t>são</a:t>
            </a:r>
            <a:r>
              <a:rPr lang="en-GB" b="1" dirty="0">
                <a:cs typeface="Times New Roman" panose="02020603050405020304" pitchFamily="18" charset="0"/>
              </a:rPr>
              <a:t> </a:t>
            </a:r>
            <a:r>
              <a:rPr lang="en-GB" b="1" dirty="0" err="1">
                <a:cs typeface="Times New Roman" panose="02020603050405020304" pitchFamily="18" charset="0"/>
              </a:rPr>
              <a:t>u</a:t>
            </a:r>
            <a:r>
              <a:rPr lang="en-GB" b="1" dirty="0" err="1">
                <a:ea typeface="Calibri" panose="020F0502020204030204" pitchFamily="34" charset="0"/>
                <a:cs typeface="Times New Roman" panose="02020603050405020304" pitchFamily="18" charset="0"/>
              </a:rPr>
              <a:t>tilizadas</a:t>
            </a:r>
            <a:r>
              <a:rPr lang="en-GB" sz="2400" dirty="0">
                <a:effectLst/>
                <a:ea typeface="Calibri" panose="020F0502020204030204" pitchFamily="34" charset="0"/>
                <a:cs typeface="Times New Roman" panose="02020603050405020304" pitchFamily="18" charset="0"/>
              </a:rPr>
              <a:t>?</a:t>
            </a:r>
          </a:p>
          <a:p>
            <a:pPr algn="just" rtl="0"/>
            <a:endParaRPr lang="en-IE" dirty="0"/>
          </a:p>
        </p:txBody>
      </p:sp>
      <p:sp>
        <p:nvSpPr>
          <p:cNvPr id="3" name="Text Placeholder 2">
            <a:extLst>
              <a:ext uri="{FF2B5EF4-FFF2-40B4-BE49-F238E27FC236}">
                <a16:creationId xmlns:a16="http://schemas.microsoft.com/office/drawing/2014/main" id="{7D424239-68F9-E804-F44F-F619C599CC7B}"/>
              </a:ext>
            </a:extLst>
          </p:cNvPr>
          <p:cNvSpPr>
            <a:spLocks noGrp="1"/>
          </p:cNvSpPr>
          <p:nvPr>
            <p:ph type="body" sz="quarter" idx="16"/>
          </p:nvPr>
        </p:nvSpPr>
        <p:spPr>
          <a:xfrm>
            <a:off x="898357" y="762577"/>
            <a:ext cx="5912345" cy="992652"/>
          </a:xfrm>
        </p:spPr>
        <p:txBody>
          <a:bodyPr/>
          <a:lstStyle/>
          <a:p>
            <a:r>
              <a:rPr lang="en-IE" b="1" dirty="0"/>
              <a:t>5. </a:t>
            </a:r>
            <a:r>
              <a:rPr lang="en-IE" b="1" dirty="0" err="1"/>
              <a:t>Relações</a:t>
            </a:r>
            <a:r>
              <a:rPr lang="en-IE" b="1" dirty="0"/>
              <a:t> com </a:t>
            </a:r>
            <a:r>
              <a:rPr lang="en-IE" b="1" dirty="0" err="1"/>
              <a:t>Clientes</a:t>
            </a:r>
            <a:endParaRPr lang="en-IE" b="1" dirty="0"/>
          </a:p>
        </p:txBody>
      </p:sp>
      <p:grpSp>
        <p:nvGrpSpPr>
          <p:cNvPr id="5" name="Graphic 2">
            <a:extLst>
              <a:ext uri="{FF2B5EF4-FFF2-40B4-BE49-F238E27FC236}">
                <a16:creationId xmlns:a16="http://schemas.microsoft.com/office/drawing/2014/main" id="{499201D3-FA05-F78E-C3B3-987E5C14C44E}"/>
              </a:ext>
            </a:extLst>
          </p:cNvPr>
          <p:cNvGrpSpPr/>
          <p:nvPr/>
        </p:nvGrpSpPr>
        <p:grpSpPr>
          <a:xfrm>
            <a:off x="8515997" y="1755229"/>
            <a:ext cx="3066402" cy="4007750"/>
            <a:chOff x="-2722427" y="-4129065"/>
            <a:chExt cx="1005741" cy="1191389"/>
          </a:xfrm>
        </p:grpSpPr>
        <p:sp>
          <p:nvSpPr>
            <p:cNvPr id="6" name="Freeform 120">
              <a:extLst>
                <a:ext uri="{FF2B5EF4-FFF2-40B4-BE49-F238E27FC236}">
                  <a16:creationId xmlns:a16="http://schemas.microsoft.com/office/drawing/2014/main" id="{34E3582E-F336-9BC7-EE87-565DFDDE33E3}"/>
                </a:ext>
              </a:extLst>
            </p:cNvPr>
            <p:cNvSpPr/>
            <p:nvPr/>
          </p:nvSpPr>
          <p:spPr>
            <a:xfrm>
              <a:off x="-2069929" y="-4073865"/>
              <a:ext cx="167545" cy="188046"/>
            </a:xfrm>
            <a:custGeom>
              <a:avLst/>
              <a:gdLst>
                <a:gd name="connsiteX0" fmla="*/ 167081 w 167545"/>
                <a:gd name="connsiteY0" fmla="*/ 188046 h 188046"/>
                <a:gd name="connsiteX1" fmla="*/ 66087 w 167545"/>
                <a:gd name="connsiteY1" fmla="*/ 115900 h 188046"/>
                <a:gd name="connsiteX2" fmla="*/ 63760 w 167545"/>
                <a:gd name="connsiteY2" fmla="*/ 114503 h 188046"/>
                <a:gd name="connsiteX3" fmla="*/ 63760 w 167545"/>
                <a:gd name="connsiteY3" fmla="*/ 114503 h 188046"/>
                <a:gd name="connsiteX4" fmla="*/ 63760 w 167545"/>
                <a:gd name="connsiteY4" fmla="*/ 114503 h 188046"/>
                <a:gd name="connsiteX5" fmla="*/ 60969 w 167545"/>
                <a:gd name="connsiteY5" fmla="*/ 113572 h 188046"/>
                <a:gd name="connsiteX6" fmla="*/ 60038 w 167545"/>
                <a:gd name="connsiteY6" fmla="*/ 113107 h 188046"/>
                <a:gd name="connsiteX7" fmla="*/ 57711 w 167545"/>
                <a:gd name="connsiteY7" fmla="*/ 112642 h 188046"/>
                <a:gd name="connsiteX8" fmla="*/ 56314 w 167545"/>
                <a:gd name="connsiteY8" fmla="*/ 112642 h 188046"/>
                <a:gd name="connsiteX9" fmla="*/ 55849 w 167545"/>
                <a:gd name="connsiteY9" fmla="*/ 112642 h 188046"/>
                <a:gd name="connsiteX10" fmla="*/ 18616 w 167545"/>
                <a:gd name="connsiteY10" fmla="*/ 112642 h 188046"/>
                <a:gd name="connsiteX11" fmla="*/ 0 w 167545"/>
                <a:gd name="connsiteY11" fmla="*/ 94023 h 188046"/>
                <a:gd name="connsiteX12" fmla="*/ 18616 w 167545"/>
                <a:gd name="connsiteY12" fmla="*/ 75405 h 188046"/>
                <a:gd name="connsiteX13" fmla="*/ 55849 w 167545"/>
                <a:gd name="connsiteY13" fmla="*/ 75405 h 188046"/>
                <a:gd name="connsiteX14" fmla="*/ 66553 w 167545"/>
                <a:gd name="connsiteY14" fmla="*/ 72146 h 188046"/>
                <a:gd name="connsiteX15" fmla="*/ 167546 w 167545"/>
                <a:gd name="connsiteY15" fmla="*/ 0 h 188046"/>
                <a:gd name="connsiteX16" fmla="*/ 167546 w 167545"/>
                <a:gd name="connsiteY16" fmla="*/ 188046 h 18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7545" h="188046">
                  <a:moveTo>
                    <a:pt x="167081" y="188046"/>
                  </a:moveTo>
                  <a:lnTo>
                    <a:pt x="66087" y="115900"/>
                  </a:lnTo>
                  <a:cubicBezTo>
                    <a:pt x="65157" y="115434"/>
                    <a:pt x="64692" y="114969"/>
                    <a:pt x="63760" y="114503"/>
                  </a:cubicBezTo>
                  <a:cubicBezTo>
                    <a:pt x="63760" y="114503"/>
                    <a:pt x="63760" y="114503"/>
                    <a:pt x="63760" y="114503"/>
                  </a:cubicBezTo>
                  <a:cubicBezTo>
                    <a:pt x="63760" y="114503"/>
                    <a:pt x="63760" y="114503"/>
                    <a:pt x="63760" y="114503"/>
                  </a:cubicBezTo>
                  <a:cubicBezTo>
                    <a:pt x="62830" y="114038"/>
                    <a:pt x="61899" y="113572"/>
                    <a:pt x="60969" y="113572"/>
                  </a:cubicBezTo>
                  <a:cubicBezTo>
                    <a:pt x="60503" y="113572"/>
                    <a:pt x="60038" y="113572"/>
                    <a:pt x="60038" y="113107"/>
                  </a:cubicBezTo>
                  <a:cubicBezTo>
                    <a:pt x="59106" y="113107"/>
                    <a:pt x="58642" y="112642"/>
                    <a:pt x="57711" y="112642"/>
                  </a:cubicBezTo>
                  <a:cubicBezTo>
                    <a:pt x="57245" y="112642"/>
                    <a:pt x="56779" y="112642"/>
                    <a:pt x="56314" y="112642"/>
                  </a:cubicBezTo>
                  <a:cubicBezTo>
                    <a:pt x="56314" y="112642"/>
                    <a:pt x="55849" y="112642"/>
                    <a:pt x="55849" y="112642"/>
                  </a:cubicBezTo>
                  <a:lnTo>
                    <a:pt x="18616" y="112642"/>
                  </a:lnTo>
                  <a:cubicBezTo>
                    <a:pt x="8378" y="112642"/>
                    <a:pt x="0" y="104263"/>
                    <a:pt x="0" y="94023"/>
                  </a:cubicBezTo>
                  <a:cubicBezTo>
                    <a:pt x="0" y="83783"/>
                    <a:pt x="8378" y="75405"/>
                    <a:pt x="18616" y="75405"/>
                  </a:cubicBezTo>
                  <a:lnTo>
                    <a:pt x="55849" y="75405"/>
                  </a:lnTo>
                  <a:cubicBezTo>
                    <a:pt x="59572" y="75405"/>
                    <a:pt x="63296" y="74008"/>
                    <a:pt x="66553" y="72146"/>
                  </a:cubicBezTo>
                  <a:lnTo>
                    <a:pt x="167546" y="0"/>
                  </a:lnTo>
                  <a:lnTo>
                    <a:pt x="167546" y="188046"/>
                  </a:lnTo>
                  <a:close/>
                </a:path>
              </a:pathLst>
            </a:custGeom>
            <a:solidFill>
              <a:srgbClr val="F79037"/>
            </a:solidFill>
            <a:ln w="4653" cap="flat">
              <a:noFill/>
              <a:prstDash val="solid"/>
              <a:miter/>
            </a:ln>
          </p:spPr>
          <p:txBody>
            <a:bodyPr rtlCol="0" anchor="ctr"/>
            <a:lstStyle/>
            <a:p>
              <a:pPr algn="l" rtl="0"/>
              <a:endParaRPr lang="en-US"/>
            </a:p>
          </p:txBody>
        </p:sp>
        <p:sp>
          <p:nvSpPr>
            <p:cNvPr id="7" name="Freeform 121">
              <a:extLst>
                <a:ext uri="{FF2B5EF4-FFF2-40B4-BE49-F238E27FC236}">
                  <a16:creationId xmlns:a16="http://schemas.microsoft.com/office/drawing/2014/main" id="{2B16487A-AA16-0E63-E287-38DDE06D37E9}"/>
                </a:ext>
              </a:extLst>
            </p:cNvPr>
            <p:cNvSpPr/>
            <p:nvPr/>
          </p:nvSpPr>
          <p:spPr>
            <a:xfrm>
              <a:off x="-2699622" y="-3357056"/>
              <a:ext cx="290412" cy="96815"/>
            </a:xfrm>
            <a:custGeom>
              <a:avLst/>
              <a:gdLst>
                <a:gd name="connsiteX0" fmla="*/ 0 w 290412"/>
                <a:gd name="connsiteY0" fmla="*/ 24204 h 96815"/>
                <a:gd name="connsiteX1" fmla="*/ 24201 w 290412"/>
                <a:gd name="connsiteY1" fmla="*/ 0 h 96815"/>
                <a:gd name="connsiteX2" fmla="*/ 266212 w 290412"/>
                <a:gd name="connsiteY2" fmla="*/ 0 h 96815"/>
                <a:gd name="connsiteX3" fmla="*/ 290413 w 290412"/>
                <a:gd name="connsiteY3" fmla="*/ 24204 h 96815"/>
                <a:gd name="connsiteX4" fmla="*/ 290413 w 290412"/>
                <a:gd name="connsiteY4" fmla="*/ 72612 h 96815"/>
                <a:gd name="connsiteX5" fmla="*/ 266212 w 290412"/>
                <a:gd name="connsiteY5" fmla="*/ 96816 h 96815"/>
                <a:gd name="connsiteX6" fmla="*/ 24201 w 290412"/>
                <a:gd name="connsiteY6" fmla="*/ 96816 h 96815"/>
                <a:gd name="connsiteX7" fmla="*/ 0 w 290412"/>
                <a:gd name="connsiteY7" fmla="*/ 72612 h 96815"/>
                <a:gd name="connsiteX8" fmla="*/ 0 w 290412"/>
                <a:gd name="connsiteY8" fmla="*/ 24204 h 96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12" h="96815">
                  <a:moveTo>
                    <a:pt x="0" y="24204"/>
                  </a:moveTo>
                  <a:cubicBezTo>
                    <a:pt x="0" y="10706"/>
                    <a:pt x="10704" y="0"/>
                    <a:pt x="24201" y="0"/>
                  </a:cubicBezTo>
                  <a:lnTo>
                    <a:pt x="266212" y="0"/>
                  </a:lnTo>
                  <a:cubicBezTo>
                    <a:pt x="279708" y="0"/>
                    <a:pt x="290413" y="10706"/>
                    <a:pt x="290413" y="24204"/>
                  </a:cubicBezTo>
                  <a:lnTo>
                    <a:pt x="290413" y="72612"/>
                  </a:lnTo>
                  <a:cubicBezTo>
                    <a:pt x="290413" y="86110"/>
                    <a:pt x="279708" y="96816"/>
                    <a:pt x="266212" y="96816"/>
                  </a:cubicBezTo>
                  <a:lnTo>
                    <a:pt x="24201" y="96816"/>
                  </a:lnTo>
                  <a:cubicBezTo>
                    <a:pt x="10704" y="96816"/>
                    <a:pt x="0" y="86110"/>
                    <a:pt x="0" y="72612"/>
                  </a:cubicBezTo>
                  <a:lnTo>
                    <a:pt x="0" y="24204"/>
                  </a:lnTo>
                  <a:close/>
                </a:path>
              </a:pathLst>
            </a:custGeom>
            <a:solidFill>
              <a:srgbClr val="F79037"/>
            </a:solidFill>
            <a:ln w="4653" cap="flat">
              <a:noFill/>
              <a:prstDash val="solid"/>
              <a:miter/>
            </a:ln>
          </p:spPr>
          <p:txBody>
            <a:bodyPr rtlCol="0" anchor="ctr"/>
            <a:lstStyle/>
            <a:p>
              <a:pPr algn="l" rtl="0"/>
              <a:endParaRPr lang="en-US" dirty="0"/>
            </a:p>
          </p:txBody>
        </p:sp>
        <p:sp>
          <p:nvSpPr>
            <p:cNvPr id="8" name="Freeform 122">
              <a:extLst>
                <a:ext uri="{FF2B5EF4-FFF2-40B4-BE49-F238E27FC236}">
                  <a16:creationId xmlns:a16="http://schemas.microsoft.com/office/drawing/2014/main" id="{A9A59BA1-0B65-DCDF-7BEC-B2C792902A83}"/>
                </a:ext>
              </a:extLst>
            </p:cNvPr>
            <p:cNvSpPr/>
            <p:nvPr/>
          </p:nvSpPr>
          <p:spPr>
            <a:xfrm>
              <a:off x="-2675421" y="-3260240"/>
              <a:ext cx="242011" cy="145223"/>
            </a:xfrm>
            <a:custGeom>
              <a:avLst/>
              <a:gdLst>
                <a:gd name="connsiteX0" fmla="*/ 242011 w 242011"/>
                <a:gd name="connsiteY0" fmla="*/ 108918 h 145223"/>
                <a:gd name="connsiteX1" fmla="*/ 217809 w 242011"/>
                <a:gd name="connsiteY1" fmla="*/ 145223 h 145223"/>
                <a:gd name="connsiteX2" fmla="*/ 24201 w 242011"/>
                <a:gd name="connsiteY2" fmla="*/ 145223 h 145223"/>
                <a:gd name="connsiteX3" fmla="*/ 0 w 242011"/>
                <a:gd name="connsiteY3" fmla="*/ 108918 h 145223"/>
                <a:gd name="connsiteX4" fmla="*/ 0 w 242011"/>
                <a:gd name="connsiteY4" fmla="*/ 0 h 145223"/>
                <a:gd name="connsiteX5" fmla="*/ 48402 w 242011"/>
                <a:gd name="connsiteY5" fmla="*/ 0 h 145223"/>
                <a:gd name="connsiteX6" fmla="*/ 48402 w 242011"/>
                <a:gd name="connsiteY6" fmla="*/ 36306 h 145223"/>
                <a:gd name="connsiteX7" fmla="*/ 72603 w 242011"/>
                <a:gd name="connsiteY7" fmla="*/ 72612 h 145223"/>
                <a:gd name="connsiteX8" fmla="*/ 96805 w 242011"/>
                <a:gd name="connsiteY8" fmla="*/ 36306 h 145223"/>
                <a:gd name="connsiteX9" fmla="*/ 96805 w 242011"/>
                <a:gd name="connsiteY9" fmla="*/ 0 h 145223"/>
                <a:gd name="connsiteX10" fmla="*/ 145207 w 242011"/>
                <a:gd name="connsiteY10" fmla="*/ 0 h 145223"/>
                <a:gd name="connsiteX11" fmla="*/ 145207 w 242011"/>
                <a:gd name="connsiteY11" fmla="*/ 36306 h 145223"/>
                <a:gd name="connsiteX12" fmla="*/ 169408 w 242011"/>
                <a:gd name="connsiteY12" fmla="*/ 72612 h 145223"/>
                <a:gd name="connsiteX13" fmla="*/ 193608 w 242011"/>
                <a:gd name="connsiteY13" fmla="*/ 36306 h 145223"/>
                <a:gd name="connsiteX14" fmla="*/ 193608 w 242011"/>
                <a:gd name="connsiteY14" fmla="*/ 0 h 145223"/>
                <a:gd name="connsiteX15" fmla="*/ 242011 w 242011"/>
                <a:gd name="connsiteY15" fmla="*/ 0 h 145223"/>
                <a:gd name="connsiteX16" fmla="*/ 242011 w 242011"/>
                <a:gd name="connsiteY16" fmla="*/ 108918 h 14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2011" h="145223">
                  <a:moveTo>
                    <a:pt x="242011" y="108918"/>
                  </a:moveTo>
                  <a:cubicBezTo>
                    <a:pt x="242011" y="128932"/>
                    <a:pt x="231307" y="145223"/>
                    <a:pt x="217809" y="145223"/>
                  </a:cubicBezTo>
                  <a:lnTo>
                    <a:pt x="24201" y="145223"/>
                  </a:lnTo>
                  <a:cubicBezTo>
                    <a:pt x="10705" y="145223"/>
                    <a:pt x="0" y="128932"/>
                    <a:pt x="0" y="108918"/>
                  </a:cubicBezTo>
                  <a:lnTo>
                    <a:pt x="0" y="0"/>
                  </a:lnTo>
                  <a:lnTo>
                    <a:pt x="48402" y="0"/>
                  </a:lnTo>
                  <a:lnTo>
                    <a:pt x="48402" y="36306"/>
                  </a:lnTo>
                  <a:cubicBezTo>
                    <a:pt x="48402" y="56321"/>
                    <a:pt x="59107" y="72612"/>
                    <a:pt x="72603" y="72612"/>
                  </a:cubicBezTo>
                  <a:cubicBezTo>
                    <a:pt x="86100" y="72612"/>
                    <a:pt x="96805" y="56321"/>
                    <a:pt x="96805" y="36306"/>
                  </a:cubicBezTo>
                  <a:lnTo>
                    <a:pt x="96805" y="0"/>
                  </a:lnTo>
                  <a:lnTo>
                    <a:pt x="145207" y="0"/>
                  </a:lnTo>
                  <a:lnTo>
                    <a:pt x="145207" y="36306"/>
                  </a:lnTo>
                  <a:cubicBezTo>
                    <a:pt x="145207" y="56321"/>
                    <a:pt x="155911" y="72612"/>
                    <a:pt x="169408" y="72612"/>
                  </a:cubicBezTo>
                  <a:cubicBezTo>
                    <a:pt x="182904" y="72612"/>
                    <a:pt x="193608" y="56321"/>
                    <a:pt x="193608" y="36306"/>
                  </a:cubicBezTo>
                  <a:lnTo>
                    <a:pt x="193608" y="0"/>
                  </a:lnTo>
                  <a:lnTo>
                    <a:pt x="242011" y="0"/>
                  </a:lnTo>
                  <a:lnTo>
                    <a:pt x="242011" y="108918"/>
                  </a:lnTo>
                  <a:close/>
                </a:path>
              </a:pathLst>
            </a:custGeom>
            <a:solidFill>
              <a:srgbClr val="F79037"/>
            </a:solidFill>
            <a:ln w="4653"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3BCC9410-483F-8041-F22C-0378A63F4C89}"/>
                </a:ext>
              </a:extLst>
            </p:cNvPr>
            <p:cNvGrpSpPr/>
            <p:nvPr/>
          </p:nvGrpSpPr>
          <p:grpSpPr>
            <a:xfrm>
              <a:off x="-2722427" y="-4129065"/>
              <a:ext cx="1005741" cy="1191389"/>
              <a:chOff x="-2722427" y="-4129065"/>
              <a:chExt cx="1005741" cy="1191389"/>
            </a:xfrm>
            <a:solidFill>
              <a:srgbClr val="000000"/>
            </a:solidFill>
          </p:grpSpPr>
          <p:sp>
            <p:nvSpPr>
              <p:cNvPr id="10" name="Freeform 124">
                <a:extLst>
                  <a:ext uri="{FF2B5EF4-FFF2-40B4-BE49-F238E27FC236}">
                    <a16:creationId xmlns:a16="http://schemas.microsoft.com/office/drawing/2014/main" id="{1D991448-3EBD-A594-81B6-050A2C0523E7}"/>
                  </a:ext>
                </a:extLst>
              </p:cNvPr>
              <p:cNvSpPr/>
              <p:nvPr/>
            </p:nvSpPr>
            <p:spPr>
              <a:xfrm>
                <a:off x="-2349637" y="-3793657"/>
                <a:ext cx="37232" cy="260657"/>
              </a:xfrm>
              <a:custGeom>
                <a:avLst/>
                <a:gdLst>
                  <a:gd name="connsiteX0" fmla="*/ 18616 w 37232"/>
                  <a:gd name="connsiteY0" fmla="*/ 0 h 260657"/>
                  <a:gd name="connsiteX1" fmla="*/ 0 w 37232"/>
                  <a:gd name="connsiteY1" fmla="*/ 18618 h 260657"/>
                  <a:gd name="connsiteX2" fmla="*/ 0 w 37232"/>
                  <a:gd name="connsiteY2" fmla="*/ 242039 h 260657"/>
                  <a:gd name="connsiteX3" fmla="*/ 18616 w 37232"/>
                  <a:gd name="connsiteY3" fmla="*/ 260658 h 260657"/>
                  <a:gd name="connsiteX4" fmla="*/ 37232 w 37232"/>
                  <a:gd name="connsiteY4" fmla="*/ 242039 h 260657"/>
                  <a:gd name="connsiteX5" fmla="*/ 37232 w 37232"/>
                  <a:gd name="connsiteY5" fmla="*/ 18618 h 260657"/>
                  <a:gd name="connsiteX6" fmla="*/ 18616 w 37232"/>
                  <a:gd name="connsiteY6" fmla="*/ 0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60657">
                    <a:moveTo>
                      <a:pt x="18616" y="0"/>
                    </a:moveTo>
                    <a:cubicBezTo>
                      <a:pt x="8376" y="0"/>
                      <a:pt x="0" y="8378"/>
                      <a:pt x="0" y="18618"/>
                    </a:cubicBezTo>
                    <a:lnTo>
                      <a:pt x="0" y="242039"/>
                    </a:lnTo>
                    <a:cubicBezTo>
                      <a:pt x="0" y="252279"/>
                      <a:pt x="8376" y="260658"/>
                      <a:pt x="18616" y="260658"/>
                    </a:cubicBezTo>
                    <a:cubicBezTo>
                      <a:pt x="28855" y="260658"/>
                      <a:pt x="37232" y="252279"/>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1" name="Freeform 125">
                <a:extLst>
                  <a:ext uri="{FF2B5EF4-FFF2-40B4-BE49-F238E27FC236}">
                    <a16:creationId xmlns:a16="http://schemas.microsoft.com/office/drawing/2014/main" id="{EE4D0D81-301A-74A4-A405-5F6C1F735F29}"/>
                  </a:ext>
                </a:extLst>
              </p:cNvPr>
              <p:cNvSpPr/>
              <p:nvPr/>
            </p:nvSpPr>
            <p:spPr>
              <a:xfrm>
                <a:off x="-2256170" y="-3849655"/>
                <a:ext cx="297330" cy="911978"/>
              </a:xfrm>
              <a:custGeom>
                <a:avLst/>
                <a:gdLst>
                  <a:gd name="connsiteX0" fmla="*/ 287233 w 297330"/>
                  <a:gd name="connsiteY0" fmla="*/ 2004 h 911978"/>
                  <a:gd name="connsiteX1" fmla="*/ 262102 w 297330"/>
                  <a:gd name="connsiteY1" fmla="*/ 10382 h 911978"/>
                  <a:gd name="connsiteX2" fmla="*/ 201133 w 297330"/>
                  <a:gd name="connsiteY2" fmla="*/ 132799 h 911978"/>
                  <a:gd name="connsiteX3" fmla="*/ 175071 w 297330"/>
                  <a:gd name="connsiteY3" fmla="*/ 152813 h 911978"/>
                  <a:gd name="connsiteX4" fmla="*/ 143424 w 297330"/>
                  <a:gd name="connsiteY4" fmla="*/ 144435 h 911978"/>
                  <a:gd name="connsiteX5" fmla="*/ 67562 w 297330"/>
                  <a:gd name="connsiteY5" fmla="*/ 79271 h 911978"/>
                  <a:gd name="connsiteX6" fmla="*/ 66632 w 297330"/>
                  <a:gd name="connsiteY6" fmla="*/ 78805 h 911978"/>
                  <a:gd name="connsiteX7" fmla="*/ 65235 w 297330"/>
                  <a:gd name="connsiteY7" fmla="*/ 77874 h 911978"/>
                  <a:gd name="connsiteX8" fmla="*/ 63839 w 297330"/>
                  <a:gd name="connsiteY8" fmla="*/ 76943 h 911978"/>
                  <a:gd name="connsiteX9" fmla="*/ 61978 w 297330"/>
                  <a:gd name="connsiteY9" fmla="*/ 76012 h 911978"/>
                  <a:gd name="connsiteX10" fmla="*/ 60116 w 297330"/>
                  <a:gd name="connsiteY10" fmla="*/ 75547 h 911978"/>
                  <a:gd name="connsiteX11" fmla="*/ 58254 w 297330"/>
                  <a:gd name="connsiteY11" fmla="*/ 75081 h 911978"/>
                  <a:gd name="connsiteX12" fmla="*/ 56393 w 297330"/>
                  <a:gd name="connsiteY12" fmla="*/ 75081 h 911978"/>
                  <a:gd name="connsiteX13" fmla="*/ 55462 w 297330"/>
                  <a:gd name="connsiteY13" fmla="*/ 75081 h 911978"/>
                  <a:gd name="connsiteX14" fmla="*/ 54997 w 297330"/>
                  <a:gd name="connsiteY14" fmla="*/ 75081 h 911978"/>
                  <a:gd name="connsiteX15" fmla="*/ 53135 w 297330"/>
                  <a:gd name="connsiteY15" fmla="*/ 75081 h 911978"/>
                  <a:gd name="connsiteX16" fmla="*/ 51273 w 297330"/>
                  <a:gd name="connsiteY16" fmla="*/ 75547 h 911978"/>
                  <a:gd name="connsiteX17" fmla="*/ 49412 w 297330"/>
                  <a:gd name="connsiteY17" fmla="*/ 76012 h 911978"/>
                  <a:gd name="connsiteX18" fmla="*/ 47550 w 297330"/>
                  <a:gd name="connsiteY18" fmla="*/ 76477 h 911978"/>
                  <a:gd name="connsiteX19" fmla="*/ 46154 w 297330"/>
                  <a:gd name="connsiteY19" fmla="*/ 77409 h 911978"/>
                  <a:gd name="connsiteX20" fmla="*/ 44758 w 297330"/>
                  <a:gd name="connsiteY20" fmla="*/ 78339 h 911978"/>
                  <a:gd name="connsiteX21" fmla="*/ 43361 w 297330"/>
                  <a:gd name="connsiteY21" fmla="*/ 79271 h 911978"/>
                  <a:gd name="connsiteX22" fmla="*/ 41965 w 297330"/>
                  <a:gd name="connsiteY22" fmla="*/ 80667 h 911978"/>
                  <a:gd name="connsiteX23" fmla="*/ 41500 w 297330"/>
                  <a:gd name="connsiteY23" fmla="*/ 81132 h 911978"/>
                  <a:gd name="connsiteX24" fmla="*/ 41034 w 297330"/>
                  <a:gd name="connsiteY24" fmla="*/ 82063 h 911978"/>
                  <a:gd name="connsiteX25" fmla="*/ 40104 w 297330"/>
                  <a:gd name="connsiteY25" fmla="*/ 83459 h 911978"/>
                  <a:gd name="connsiteX26" fmla="*/ 39173 w 297330"/>
                  <a:gd name="connsiteY26" fmla="*/ 84856 h 911978"/>
                  <a:gd name="connsiteX27" fmla="*/ 38242 w 297330"/>
                  <a:gd name="connsiteY27" fmla="*/ 86718 h 911978"/>
                  <a:gd name="connsiteX28" fmla="*/ 37777 w 297330"/>
                  <a:gd name="connsiteY28" fmla="*/ 88580 h 911978"/>
                  <a:gd name="connsiteX29" fmla="*/ 37311 w 297330"/>
                  <a:gd name="connsiteY29" fmla="*/ 90441 h 911978"/>
                  <a:gd name="connsiteX30" fmla="*/ 37311 w 297330"/>
                  <a:gd name="connsiteY30" fmla="*/ 92303 h 911978"/>
                  <a:gd name="connsiteX31" fmla="*/ 37311 w 297330"/>
                  <a:gd name="connsiteY31" fmla="*/ 93234 h 911978"/>
                  <a:gd name="connsiteX32" fmla="*/ 37311 w 297330"/>
                  <a:gd name="connsiteY32" fmla="*/ 316655 h 911978"/>
                  <a:gd name="connsiteX33" fmla="*/ 79 w 297330"/>
                  <a:gd name="connsiteY33" fmla="*/ 891964 h 911978"/>
                  <a:gd name="connsiteX34" fmla="*/ 16834 w 297330"/>
                  <a:gd name="connsiteY34" fmla="*/ 911979 h 911978"/>
                  <a:gd name="connsiteX35" fmla="*/ 18695 w 297330"/>
                  <a:gd name="connsiteY35" fmla="*/ 911979 h 911978"/>
                  <a:gd name="connsiteX36" fmla="*/ 37311 w 297330"/>
                  <a:gd name="connsiteY36" fmla="*/ 895222 h 911978"/>
                  <a:gd name="connsiteX37" fmla="*/ 74543 w 297330"/>
                  <a:gd name="connsiteY37" fmla="*/ 316190 h 911978"/>
                  <a:gd name="connsiteX38" fmla="*/ 74543 w 297330"/>
                  <a:gd name="connsiteY38" fmla="*/ 133729 h 911978"/>
                  <a:gd name="connsiteX39" fmla="*/ 119687 w 297330"/>
                  <a:gd name="connsiteY39" fmla="*/ 172363 h 911978"/>
                  <a:gd name="connsiteX40" fmla="*/ 168090 w 297330"/>
                  <a:gd name="connsiteY40" fmla="*/ 190515 h 911978"/>
                  <a:gd name="connsiteX41" fmla="*/ 182983 w 297330"/>
                  <a:gd name="connsiteY41" fmla="*/ 189119 h 911978"/>
                  <a:gd name="connsiteX42" fmla="*/ 234643 w 297330"/>
                  <a:gd name="connsiteY42" fmla="*/ 149555 h 911978"/>
                  <a:gd name="connsiteX43" fmla="*/ 295611 w 297330"/>
                  <a:gd name="connsiteY43" fmla="*/ 27139 h 911978"/>
                  <a:gd name="connsiteX44" fmla="*/ 287233 w 297330"/>
                  <a:gd name="connsiteY44" fmla="*/ 2004 h 911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97330" h="911978">
                    <a:moveTo>
                      <a:pt x="287233" y="2004"/>
                    </a:moveTo>
                    <a:cubicBezTo>
                      <a:pt x="277925" y="-2651"/>
                      <a:pt x="266756" y="1073"/>
                      <a:pt x="262102" y="10382"/>
                    </a:cubicBezTo>
                    <a:lnTo>
                      <a:pt x="201133" y="132799"/>
                    </a:lnTo>
                    <a:cubicBezTo>
                      <a:pt x="196015" y="143039"/>
                      <a:pt x="186706" y="150486"/>
                      <a:pt x="175071" y="152813"/>
                    </a:cubicBezTo>
                    <a:cubicBezTo>
                      <a:pt x="163901" y="155140"/>
                      <a:pt x="152266" y="151882"/>
                      <a:pt x="143424" y="144435"/>
                    </a:cubicBezTo>
                    <a:lnTo>
                      <a:pt x="67562" y="79271"/>
                    </a:lnTo>
                    <a:cubicBezTo>
                      <a:pt x="67098" y="79271"/>
                      <a:pt x="67098" y="78805"/>
                      <a:pt x="66632" y="78805"/>
                    </a:cubicBezTo>
                    <a:cubicBezTo>
                      <a:pt x="66166" y="78339"/>
                      <a:pt x="65701" y="77874"/>
                      <a:pt x="65235" y="77874"/>
                    </a:cubicBezTo>
                    <a:cubicBezTo>
                      <a:pt x="64771" y="77409"/>
                      <a:pt x="64305" y="77409"/>
                      <a:pt x="63839" y="76943"/>
                    </a:cubicBezTo>
                    <a:cubicBezTo>
                      <a:pt x="63374" y="76477"/>
                      <a:pt x="62908" y="76477"/>
                      <a:pt x="61978" y="76012"/>
                    </a:cubicBezTo>
                    <a:cubicBezTo>
                      <a:pt x="61512" y="76012"/>
                      <a:pt x="61047" y="75547"/>
                      <a:pt x="60116" y="75547"/>
                    </a:cubicBezTo>
                    <a:cubicBezTo>
                      <a:pt x="59651" y="75547"/>
                      <a:pt x="59185" y="75081"/>
                      <a:pt x="58254" y="75081"/>
                    </a:cubicBezTo>
                    <a:cubicBezTo>
                      <a:pt x="57789" y="75081"/>
                      <a:pt x="56858" y="75081"/>
                      <a:pt x="56393" y="75081"/>
                    </a:cubicBezTo>
                    <a:cubicBezTo>
                      <a:pt x="55927" y="75081"/>
                      <a:pt x="55927" y="75081"/>
                      <a:pt x="55462" y="75081"/>
                    </a:cubicBezTo>
                    <a:cubicBezTo>
                      <a:pt x="54997" y="75081"/>
                      <a:pt x="54997" y="75081"/>
                      <a:pt x="54997" y="75081"/>
                    </a:cubicBezTo>
                    <a:cubicBezTo>
                      <a:pt x="54531" y="75081"/>
                      <a:pt x="53600" y="75081"/>
                      <a:pt x="53135" y="75081"/>
                    </a:cubicBezTo>
                    <a:cubicBezTo>
                      <a:pt x="52670" y="75081"/>
                      <a:pt x="52204" y="75081"/>
                      <a:pt x="51273" y="75547"/>
                    </a:cubicBezTo>
                    <a:cubicBezTo>
                      <a:pt x="50808" y="75547"/>
                      <a:pt x="49877" y="76012"/>
                      <a:pt x="49412" y="76012"/>
                    </a:cubicBezTo>
                    <a:cubicBezTo>
                      <a:pt x="48946" y="76012"/>
                      <a:pt x="48481" y="76477"/>
                      <a:pt x="47550" y="76477"/>
                    </a:cubicBezTo>
                    <a:cubicBezTo>
                      <a:pt x="47085" y="76943"/>
                      <a:pt x="46619" y="76943"/>
                      <a:pt x="46154" y="77409"/>
                    </a:cubicBezTo>
                    <a:cubicBezTo>
                      <a:pt x="45688" y="77874"/>
                      <a:pt x="45223" y="77874"/>
                      <a:pt x="44758" y="78339"/>
                    </a:cubicBezTo>
                    <a:cubicBezTo>
                      <a:pt x="44292" y="78805"/>
                      <a:pt x="43827" y="79271"/>
                      <a:pt x="43361" y="79271"/>
                    </a:cubicBezTo>
                    <a:cubicBezTo>
                      <a:pt x="42896" y="79736"/>
                      <a:pt x="42431" y="80201"/>
                      <a:pt x="41965" y="80667"/>
                    </a:cubicBezTo>
                    <a:cubicBezTo>
                      <a:pt x="41965" y="80667"/>
                      <a:pt x="41500" y="81132"/>
                      <a:pt x="41500" y="81132"/>
                    </a:cubicBezTo>
                    <a:cubicBezTo>
                      <a:pt x="41500" y="81598"/>
                      <a:pt x="41034" y="81598"/>
                      <a:pt x="41034" y="82063"/>
                    </a:cubicBezTo>
                    <a:cubicBezTo>
                      <a:pt x="40569" y="82529"/>
                      <a:pt x="40104" y="82994"/>
                      <a:pt x="40104" y="83459"/>
                    </a:cubicBezTo>
                    <a:cubicBezTo>
                      <a:pt x="39638" y="83925"/>
                      <a:pt x="39638" y="84391"/>
                      <a:pt x="39173" y="84856"/>
                    </a:cubicBezTo>
                    <a:cubicBezTo>
                      <a:pt x="38707" y="85321"/>
                      <a:pt x="38707" y="85787"/>
                      <a:pt x="38242" y="86718"/>
                    </a:cubicBezTo>
                    <a:cubicBezTo>
                      <a:pt x="38242" y="87183"/>
                      <a:pt x="37777" y="88114"/>
                      <a:pt x="37777" y="88580"/>
                    </a:cubicBezTo>
                    <a:cubicBezTo>
                      <a:pt x="37777" y="89045"/>
                      <a:pt x="37311" y="89511"/>
                      <a:pt x="37311" y="90441"/>
                    </a:cubicBezTo>
                    <a:cubicBezTo>
                      <a:pt x="37311" y="90907"/>
                      <a:pt x="37311" y="91838"/>
                      <a:pt x="37311" y="92303"/>
                    </a:cubicBezTo>
                    <a:cubicBezTo>
                      <a:pt x="37311" y="92769"/>
                      <a:pt x="37311" y="92769"/>
                      <a:pt x="37311" y="93234"/>
                    </a:cubicBezTo>
                    <a:lnTo>
                      <a:pt x="37311" y="316655"/>
                    </a:lnTo>
                    <a:cubicBezTo>
                      <a:pt x="37311" y="481428"/>
                      <a:pt x="544" y="888240"/>
                      <a:pt x="79" y="891964"/>
                    </a:cubicBezTo>
                    <a:cubicBezTo>
                      <a:pt x="-852" y="902204"/>
                      <a:pt x="6595" y="911048"/>
                      <a:pt x="16834" y="911979"/>
                    </a:cubicBezTo>
                    <a:cubicBezTo>
                      <a:pt x="17298" y="911979"/>
                      <a:pt x="17764" y="911979"/>
                      <a:pt x="18695" y="911979"/>
                    </a:cubicBezTo>
                    <a:cubicBezTo>
                      <a:pt x="28003" y="911979"/>
                      <a:pt x="36380" y="904531"/>
                      <a:pt x="37311" y="895222"/>
                    </a:cubicBezTo>
                    <a:cubicBezTo>
                      <a:pt x="37777" y="891033"/>
                      <a:pt x="74543" y="482825"/>
                      <a:pt x="74543" y="316190"/>
                    </a:cubicBezTo>
                    <a:lnTo>
                      <a:pt x="74543" y="133729"/>
                    </a:lnTo>
                    <a:lnTo>
                      <a:pt x="119687" y="172363"/>
                    </a:lnTo>
                    <a:cubicBezTo>
                      <a:pt x="133185" y="183999"/>
                      <a:pt x="150405" y="190515"/>
                      <a:pt x="168090" y="190515"/>
                    </a:cubicBezTo>
                    <a:cubicBezTo>
                      <a:pt x="173209" y="190515"/>
                      <a:pt x="177863" y="190050"/>
                      <a:pt x="182983" y="189119"/>
                    </a:cubicBezTo>
                    <a:cubicBezTo>
                      <a:pt x="205787" y="184465"/>
                      <a:pt x="224404" y="170035"/>
                      <a:pt x="234643" y="149555"/>
                    </a:cubicBezTo>
                    <a:lnTo>
                      <a:pt x="295611" y="27139"/>
                    </a:lnTo>
                    <a:cubicBezTo>
                      <a:pt x="299800" y="17830"/>
                      <a:pt x="296077" y="6658"/>
                      <a:pt x="287233" y="2004"/>
                    </a:cubicBezTo>
                    <a:close/>
                  </a:path>
                </a:pathLst>
              </a:custGeom>
              <a:solidFill>
                <a:srgbClr val="000000"/>
              </a:solidFill>
              <a:ln w="4653" cap="flat">
                <a:noFill/>
                <a:prstDash val="solid"/>
                <a:miter/>
              </a:ln>
            </p:spPr>
            <p:txBody>
              <a:bodyPr rtlCol="0" anchor="ctr"/>
              <a:lstStyle/>
              <a:p>
                <a:pPr algn="l" rtl="0"/>
                <a:endParaRPr lang="en-US"/>
              </a:p>
            </p:txBody>
          </p:sp>
          <p:sp>
            <p:nvSpPr>
              <p:cNvPr id="12" name="Freeform 126">
                <a:extLst>
                  <a:ext uri="{FF2B5EF4-FFF2-40B4-BE49-F238E27FC236}">
                    <a16:creationId xmlns:a16="http://schemas.microsoft.com/office/drawing/2014/main" id="{72A8FDF4-41A6-B643-49F0-C42ED08FE350}"/>
                  </a:ext>
                </a:extLst>
              </p:cNvPr>
              <p:cNvSpPr/>
              <p:nvPr/>
            </p:nvSpPr>
            <p:spPr>
              <a:xfrm>
                <a:off x="-2722427" y="-4129065"/>
                <a:ext cx="856380" cy="931197"/>
              </a:xfrm>
              <a:custGeom>
                <a:avLst/>
                <a:gdLst>
                  <a:gd name="connsiteX0" fmla="*/ 846572 w 856380"/>
                  <a:gd name="connsiteY0" fmla="*/ 2138 h 931197"/>
                  <a:gd name="connsiteX1" fmla="*/ 827025 w 856380"/>
                  <a:gd name="connsiteY1" fmla="*/ 3535 h 931197"/>
                  <a:gd name="connsiteX2" fmla="*/ 701365 w 856380"/>
                  <a:gd name="connsiteY2" fmla="*/ 93369 h 931197"/>
                  <a:gd name="connsiteX3" fmla="*/ 670183 w 856380"/>
                  <a:gd name="connsiteY3" fmla="*/ 93369 h 931197"/>
                  <a:gd name="connsiteX4" fmla="*/ 614335 w 856380"/>
                  <a:gd name="connsiteY4" fmla="*/ 149224 h 931197"/>
                  <a:gd name="connsiteX5" fmla="*/ 670183 w 856380"/>
                  <a:gd name="connsiteY5" fmla="*/ 205079 h 931197"/>
                  <a:gd name="connsiteX6" fmla="*/ 677165 w 856380"/>
                  <a:gd name="connsiteY6" fmla="*/ 205079 h 931197"/>
                  <a:gd name="connsiteX7" fmla="*/ 626436 w 856380"/>
                  <a:gd name="connsiteY7" fmla="*/ 306549 h 931197"/>
                  <a:gd name="connsiteX8" fmla="*/ 576172 w 856380"/>
                  <a:gd name="connsiteY8" fmla="*/ 266054 h 931197"/>
                  <a:gd name="connsiteX9" fmla="*/ 511015 w 856380"/>
                  <a:gd name="connsiteY9" fmla="*/ 238592 h 931197"/>
                  <a:gd name="connsiteX10" fmla="*/ 464939 w 856380"/>
                  <a:gd name="connsiteY10" fmla="*/ 233007 h 931197"/>
                  <a:gd name="connsiteX11" fmla="*/ 502638 w 856380"/>
                  <a:gd name="connsiteY11" fmla="*/ 149224 h 931197"/>
                  <a:gd name="connsiteX12" fmla="*/ 502638 w 856380"/>
                  <a:gd name="connsiteY12" fmla="*/ 111987 h 931197"/>
                  <a:gd name="connsiteX13" fmla="*/ 390940 w 856380"/>
                  <a:gd name="connsiteY13" fmla="*/ 277 h 931197"/>
                  <a:gd name="connsiteX14" fmla="*/ 279243 w 856380"/>
                  <a:gd name="connsiteY14" fmla="*/ 111987 h 931197"/>
                  <a:gd name="connsiteX15" fmla="*/ 279243 w 856380"/>
                  <a:gd name="connsiteY15" fmla="*/ 149224 h 931197"/>
                  <a:gd name="connsiteX16" fmla="*/ 319733 w 856380"/>
                  <a:gd name="connsiteY16" fmla="*/ 235334 h 931197"/>
                  <a:gd name="connsiteX17" fmla="*/ 257834 w 856380"/>
                  <a:gd name="connsiteY17" fmla="*/ 245574 h 931197"/>
                  <a:gd name="connsiteX18" fmla="*/ 148930 w 856380"/>
                  <a:gd name="connsiteY18" fmla="*/ 374041 h 931197"/>
                  <a:gd name="connsiteX19" fmla="*/ 148930 w 856380"/>
                  <a:gd name="connsiteY19" fmla="*/ 745013 h 931197"/>
                  <a:gd name="connsiteX20" fmla="*/ 55849 w 856380"/>
                  <a:gd name="connsiteY20" fmla="*/ 745013 h 931197"/>
                  <a:gd name="connsiteX21" fmla="*/ 0 w 856380"/>
                  <a:gd name="connsiteY21" fmla="*/ 800868 h 931197"/>
                  <a:gd name="connsiteX22" fmla="*/ 0 w 856380"/>
                  <a:gd name="connsiteY22" fmla="*/ 838105 h 931197"/>
                  <a:gd name="connsiteX23" fmla="*/ 55849 w 856380"/>
                  <a:gd name="connsiteY23" fmla="*/ 893960 h 931197"/>
                  <a:gd name="connsiteX24" fmla="*/ 93081 w 856380"/>
                  <a:gd name="connsiteY24" fmla="*/ 893960 h 931197"/>
                  <a:gd name="connsiteX25" fmla="*/ 93081 w 856380"/>
                  <a:gd name="connsiteY25" fmla="*/ 912579 h 931197"/>
                  <a:gd name="connsiteX26" fmla="*/ 111697 w 856380"/>
                  <a:gd name="connsiteY26" fmla="*/ 931197 h 931197"/>
                  <a:gd name="connsiteX27" fmla="*/ 130313 w 856380"/>
                  <a:gd name="connsiteY27" fmla="*/ 912579 h 931197"/>
                  <a:gd name="connsiteX28" fmla="*/ 130313 w 856380"/>
                  <a:gd name="connsiteY28" fmla="*/ 893960 h 931197"/>
                  <a:gd name="connsiteX29" fmla="*/ 204778 w 856380"/>
                  <a:gd name="connsiteY29" fmla="*/ 893960 h 931197"/>
                  <a:gd name="connsiteX30" fmla="*/ 204778 w 856380"/>
                  <a:gd name="connsiteY30" fmla="*/ 912579 h 931197"/>
                  <a:gd name="connsiteX31" fmla="*/ 223394 w 856380"/>
                  <a:gd name="connsiteY31" fmla="*/ 931197 h 931197"/>
                  <a:gd name="connsiteX32" fmla="*/ 242011 w 856380"/>
                  <a:gd name="connsiteY32" fmla="*/ 912579 h 931197"/>
                  <a:gd name="connsiteX33" fmla="*/ 242011 w 856380"/>
                  <a:gd name="connsiteY33" fmla="*/ 893960 h 931197"/>
                  <a:gd name="connsiteX34" fmla="*/ 279243 w 856380"/>
                  <a:gd name="connsiteY34" fmla="*/ 893960 h 931197"/>
                  <a:gd name="connsiteX35" fmla="*/ 335092 w 856380"/>
                  <a:gd name="connsiteY35" fmla="*/ 838105 h 931197"/>
                  <a:gd name="connsiteX36" fmla="*/ 335092 w 856380"/>
                  <a:gd name="connsiteY36" fmla="*/ 800868 h 931197"/>
                  <a:gd name="connsiteX37" fmla="*/ 279243 w 856380"/>
                  <a:gd name="connsiteY37" fmla="*/ 745013 h 931197"/>
                  <a:gd name="connsiteX38" fmla="*/ 186162 w 856380"/>
                  <a:gd name="connsiteY38" fmla="*/ 745013 h 931197"/>
                  <a:gd name="connsiteX39" fmla="*/ 186162 w 856380"/>
                  <a:gd name="connsiteY39" fmla="*/ 374041 h 931197"/>
                  <a:gd name="connsiteX40" fmla="*/ 263885 w 856380"/>
                  <a:gd name="connsiteY40" fmla="*/ 282346 h 931197"/>
                  <a:gd name="connsiteX41" fmla="*/ 372324 w 856380"/>
                  <a:gd name="connsiteY41" fmla="*/ 264192 h 931197"/>
                  <a:gd name="connsiteX42" fmla="*/ 372324 w 856380"/>
                  <a:gd name="connsiteY42" fmla="*/ 279553 h 931197"/>
                  <a:gd name="connsiteX43" fmla="*/ 390940 w 856380"/>
                  <a:gd name="connsiteY43" fmla="*/ 298171 h 931197"/>
                  <a:gd name="connsiteX44" fmla="*/ 409557 w 856380"/>
                  <a:gd name="connsiteY44" fmla="*/ 279553 h 931197"/>
                  <a:gd name="connsiteX45" fmla="*/ 409557 w 856380"/>
                  <a:gd name="connsiteY45" fmla="*/ 263262 h 931197"/>
                  <a:gd name="connsiteX46" fmla="*/ 506361 w 856380"/>
                  <a:gd name="connsiteY46" fmla="*/ 275364 h 931197"/>
                  <a:gd name="connsiteX47" fmla="*/ 552902 w 856380"/>
                  <a:gd name="connsiteY47" fmla="*/ 294913 h 931197"/>
                  <a:gd name="connsiteX48" fmla="*/ 621316 w 856380"/>
                  <a:gd name="connsiteY48" fmla="*/ 349837 h 931197"/>
                  <a:gd name="connsiteX49" fmla="*/ 632951 w 856380"/>
                  <a:gd name="connsiteY49" fmla="*/ 354027 h 931197"/>
                  <a:gd name="connsiteX50" fmla="*/ 637139 w 856380"/>
                  <a:gd name="connsiteY50" fmla="*/ 353561 h 931197"/>
                  <a:gd name="connsiteX51" fmla="*/ 649706 w 856380"/>
                  <a:gd name="connsiteY51" fmla="*/ 343786 h 931197"/>
                  <a:gd name="connsiteX52" fmla="*/ 714397 w 856380"/>
                  <a:gd name="connsiteY52" fmla="*/ 214388 h 931197"/>
                  <a:gd name="connsiteX53" fmla="*/ 827025 w 856380"/>
                  <a:gd name="connsiteY53" fmla="*/ 294913 h 931197"/>
                  <a:gd name="connsiteX54" fmla="*/ 837729 w 856380"/>
                  <a:gd name="connsiteY54" fmla="*/ 298171 h 931197"/>
                  <a:gd name="connsiteX55" fmla="*/ 846107 w 856380"/>
                  <a:gd name="connsiteY55" fmla="*/ 296309 h 931197"/>
                  <a:gd name="connsiteX56" fmla="*/ 856346 w 856380"/>
                  <a:gd name="connsiteY56" fmla="*/ 279553 h 931197"/>
                  <a:gd name="connsiteX57" fmla="*/ 856346 w 856380"/>
                  <a:gd name="connsiteY57" fmla="*/ 18895 h 931197"/>
                  <a:gd name="connsiteX58" fmla="*/ 846572 w 856380"/>
                  <a:gd name="connsiteY58" fmla="*/ 2138 h 931197"/>
                  <a:gd name="connsiteX59" fmla="*/ 279709 w 856380"/>
                  <a:gd name="connsiteY59" fmla="*/ 782250 h 931197"/>
                  <a:gd name="connsiteX60" fmla="*/ 298325 w 856380"/>
                  <a:gd name="connsiteY60" fmla="*/ 800868 h 931197"/>
                  <a:gd name="connsiteX61" fmla="*/ 298325 w 856380"/>
                  <a:gd name="connsiteY61" fmla="*/ 838105 h 931197"/>
                  <a:gd name="connsiteX62" fmla="*/ 279709 w 856380"/>
                  <a:gd name="connsiteY62" fmla="*/ 856724 h 931197"/>
                  <a:gd name="connsiteX63" fmla="*/ 56314 w 856380"/>
                  <a:gd name="connsiteY63" fmla="*/ 856724 h 931197"/>
                  <a:gd name="connsiteX64" fmla="*/ 37698 w 856380"/>
                  <a:gd name="connsiteY64" fmla="*/ 838105 h 931197"/>
                  <a:gd name="connsiteX65" fmla="*/ 37698 w 856380"/>
                  <a:gd name="connsiteY65" fmla="*/ 800868 h 931197"/>
                  <a:gd name="connsiteX66" fmla="*/ 56314 w 856380"/>
                  <a:gd name="connsiteY66" fmla="*/ 782250 h 931197"/>
                  <a:gd name="connsiteX67" fmla="*/ 279709 w 856380"/>
                  <a:gd name="connsiteY67" fmla="*/ 782250 h 931197"/>
                  <a:gd name="connsiteX68" fmla="*/ 391406 w 856380"/>
                  <a:gd name="connsiteY68" fmla="*/ 223698 h 931197"/>
                  <a:gd name="connsiteX69" fmla="*/ 316941 w 856380"/>
                  <a:gd name="connsiteY69" fmla="*/ 149224 h 931197"/>
                  <a:gd name="connsiteX70" fmla="*/ 316941 w 856380"/>
                  <a:gd name="connsiteY70" fmla="*/ 111987 h 931197"/>
                  <a:gd name="connsiteX71" fmla="*/ 391406 w 856380"/>
                  <a:gd name="connsiteY71" fmla="*/ 37513 h 931197"/>
                  <a:gd name="connsiteX72" fmla="*/ 465871 w 856380"/>
                  <a:gd name="connsiteY72" fmla="*/ 111987 h 931197"/>
                  <a:gd name="connsiteX73" fmla="*/ 465871 w 856380"/>
                  <a:gd name="connsiteY73" fmla="*/ 149224 h 931197"/>
                  <a:gd name="connsiteX74" fmla="*/ 391406 w 856380"/>
                  <a:gd name="connsiteY74" fmla="*/ 223698 h 931197"/>
                  <a:gd name="connsiteX75" fmla="*/ 819579 w 856380"/>
                  <a:gd name="connsiteY75" fmla="*/ 243247 h 931197"/>
                  <a:gd name="connsiteX76" fmla="*/ 718585 w 856380"/>
                  <a:gd name="connsiteY76" fmla="*/ 171100 h 931197"/>
                  <a:gd name="connsiteX77" fmla="*/ 716258 w 856380"/>
                  <a:gd name="connsiteY77" fmla="*/ 169704 h 931197"/>
                  <a:gd name="connsiteX78" fmla="*/ 716258 w 856380"/>
                  <a:gd name="connsiteY78" fmla="*/ 169704 h 931197"/>
                  <a:gd name="connsiteX79" fmla="*/ 716258 w 856380"/>
                  <a:gd name="connsiteY79" fmla="*/ 169704 h 931197"/>
                  <a:gd name="connsiteX80" fmla="*/ 713466 w 856380"/>
                  <a:gd name="connsiteY80" fmla="*/ 168773 h 931197"/>
                  <a:gd name="connsiteX81" fmla="*/ 712536 w 856380"/>
                  <a:gd name="connsiteY81" fmla="*/ 168308 h 931197"/>
                  <a:gd name="connsiteX82" fmla="*/ 710209 w 856380"/>
                  <a:gd name="connsiteY82" fmla="*/ 167842 h 931197"/>
                  <a:gd name="connsiteX83" fmla="*/ 708812 w 856380"/>
                  <a:gd name="connsiteY83" fmla="*/ 167842 h 931197"/>
                  <a:gd name="connsiteX84" fmla="*/ 708346 w 856380"/>
                  <a:gd name="connsiteY84" fmla="*/ 167842 h 931197"/>
                  <a:gd name="connsiteX85" fmla="*/ 671114 w 856380"/>
                  <a:gd name="connsiteY85" fmla="*/ 167842 h 931197"/>
                  <a:gd name="connsiteX86" fmla="*/ 652498 w 856380"/>
                  <a:gd name="connsiteY86" fmla="*/ 149224 h 931197"/>
                  <a:gd name="connsiteX87" fmla="*/ 671114 w 856380"/>
                  <a:gd name="connsiteY87" fmla="*/ 130606 h 931197"/>
                  <a:gd name="connsiteX88" fmla="*/ 708346 w 856380"/>
                  <a:gd name="connsiteY88" fmla="*/ 130606 h 931197"/>
                  <a:gd name="connsiteX89" fmla="*/ 719051 w 856380"/>
                  <a:gd name="connsiteY89" fmla="*/ 127347 h 931197"/>
                  <a:gd name="connsiteX90" fmla="*/ 820044 w 856380"/>
                  <a:gd name="connsiteY90" fmla="*/ 55201 h 931197"/>
                  <a:gd name="connsiteX91" fmla="*/ 820044 w 856380"/>
                  <a:gd name="connsiteY91" fmla="*/ 243247 h 93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856380" h="931197">
                    <a:moveTo>
                      <a:pt x="846572" y="2138"/>
                    </a:moveTo>
                    <a:cubicBezTo>
                      <a:pt x="840522" y="-1120"/>
                      <a:pt x="833075" y="-655"/>
                      <a:pt x="827025" y="3535"/>
                    </a:cubicBezTo>
                    <a:lnTo>
                      <a:pt x="701365" y="93369"/>
                    </a:lnTo>
                    <a:lnTo>
                      <a:pt x="670183" y="93369"/>
                    </a:lnTo>
                    <a:cubicBezTo>
                      <a:pt x="639466" y="93369"/>
                      <a:pt x="614335" y="118503"/>
                      <a:pt x="614335" y="149224"/>
                    </a:cubicBezTo>
                    <a:cubicBezTo>
                      <a:pt x="614335" y="179944"/>
                      <a:pt x="639466" y="205079"/>
                      <a:pt x="670183" y="205079"/>
                    </a:cubicBezTo>
                    <a:lnTo>
                      <a:pt x="677165" y="205079"/>
                    </a:lnTo>
                    <a:lnTo>
                      <a:pt x="626436" y="306549"/>
                    </a:lnTo>
                    <a:lnTo>
                      <a:pt x="576172" y="266054"/>
                    </a:lnTo>
                    <a:cubicBezTo>
                      <a:pt x="557556" y="251159"/>
                      <a:pt x="534750" y="241385"/>
                      <a:pt x="511015" y="238592"/>
                    </a:cubicBezTo>
                    <a:lnTo>
                      <a:pt x="464939" y="233007"/>
                    </a:lnTo>
                    <a:cubicBezTo>
                      <a:pt x="488210" y="212526"/>
                      <a:pt x="502638" y="182737"/>
                      <a:pt x="502638" y="149224"/>
                    </a:cubicBezTo>
                    <a:lnTo>
                      <a:pt x="502638" y="111987"/>
                    </a:lnTo>
                    <a:cubicBezTo>
                      <a:pt x="502638" y="50546"/>
                      <a:pt x="452374" y="277"/>
                      <a:pt x="390940" y="277"/>
                    </a:cubicBezTo>
                    <a:cubicBezTo>
                      <a:pt x="329507" y="277"/>
                      <a:pt x="279243" y="50546"/>
                      <a:pt x="279243" y="111987"/>
                    </a:cubicBezTo>
                    <a:lnTo>
                      <a:pt x="279243" y="149224"/>
                    </a:lnTo>
                    <a:cubicBezTo>
                      <a:pt x="279243" y="183668"/>
                      <a:pt x="295066" y="214854"/>
                      <a:pt x="319733" y="235334"/>
                    </a:cubicBezTo>
                    <a:lnTo>
                      <a:pt x="257834" y="245574"/>
                    </a:lnTo>
                    <a:cubicBezTo>
                      <a:pt x="194540" y="256280"/>
                      <a:pt x="148930" y="310273"/>
                      <a:pt x="148930" y="374041"/>
                    </a:cubicBezTo>
                    <a:lnTo>
                      <a:pt x="148930" y="745013"/>
                    </a:lnTo>
                    <a:lnTo>
                      <a:pt x="55849" y="745013"/>
                    </a:lnTo>
                    <a:cubicBezTo>
                      <a:pt x="25132" y="745013"/>
                      <a:pt x="0" y="770148"/>
                      <a:pt x="0" y="800868"/>
                    </a:cubicBezTo>
                    <a:lnTo>
                      <a:pt x="0" y="838105"/>
                    </a:lnTo>
                    <a:cubicBezTo>
                      <a:pt x="0" y="868826"/>
                      <a:pt x="25132" y="893960"/>
                      <a:pt x="55849" y="893960"/>
                    </a:cubicBezTo>
                    <a:lnTo>
                      <a:pt x="93081" y="893960"/>
                    </a:lnTo>
                    <a:lnTo>
                      <a:pt x="93081" y="912579"/>
                    </a:lnTo>
                    <a:cubicBezTo>
                      <a:pt x="93081" y="922819"/>
                      <a:pt x="101459" y="931197"/>
                      <a:pt x="111697" y="931197"/>
                    </a:cubicBezTo>
                    <a:cubicBezTo>
                      <a:pt x="121936" y="931197"/>
                      <a:pt x="130313" y="922819"/>
                      <a:pt x="130313" y="912579"/>
                    </a:cubicBezTo>
                    <a:lnTo>
                      <a:pt x="130313" y="893960"/>
                    </a:lnTo>
                    <a:lnTo>
                      <a:pt x="204778" y="893960"/>
                    </a:lnTo>
                    <a:lnTo>
                      <a:pt x="204778" y="912579"/>
                    </a:lnTo>
                    <a:cubicBezTo>
                      <a:pt x="204778" y="922819"/>
                      <a:pt x="213156" y="931197"/>
                      <a:pt x="223394" y="931197"/>
                    </a:cubicBezTo>
                    <a:cubicBezTo>
                      <a:pt x="233633" y="931197"/>
                      <a:pt x="242011" y="922819"/>
                      <a:pt x="242011" y="912579"/>
                    </a:cubicBezTo>
                    <a:lnTo>
                      <a:pt x="242011" y="893960"/>
                    </a:lnTo>
                    <a:lnTo>
                      <a:pt x="279243" y="893960"/>
                    </a:lnTo>
                    <a:cubicBezTo>
                      <a:pt x="309960" y="893960"/>
                      <a:pt x="335092" y="868826"/>
                      <a:pt x="335092" y="838105"/>
                    </a:cubicBezTo>
                    <a:lnTo>
                      <a:pt x="335092" y="800868"/>
                    </a:lnTo>
                    <a:cubicBezTo>
                      <a:pt x="335092" y="770148"/>
                      <a:pt x="309960" y="745013"/>
                      <a:pt x="279243" y="745013"/>
                    </a:cubicBezTo>
                    <a:lnTo>
                      <a:pt x="186162" y="745013"/>
                    </a:lnTo>
                    <a:lnTo>
                      <a:pt x="186162" y="374041"/>
                    </a:lnTo>
                    <a:cubicBezTo>
                      <a:pt x="186162" y="328426"/>
                      <a:pt x="218740" y="289793"/>
                      <a:pt x="263885" y="282346"/>
                    </a:cubicBezTo>
                    <a:lnTo>
                      <a:pt x="372324" y="264192"/>
                    </a:lnTo>
                    <a:lnTo>
                      <a:pt x="372324" y="279553"/>
                    </a:lnTo>
                    <a:cubicBezTo>
                      <a:pt x="372324" y="289793"/>
                      <a:pt x="380702" y="298171"/>
                      <a:pt x="390940" y="298171"/>
                    </a:cubicBezTo>
                    <a:cubicBezTo>
                      <a:pt x="401179" y="298171"/>
                      <a:pt x="409557" y="289793"/>
                      <a:pt x="409557" y="279553"/>
                    </a:cubicBezTo>
                    <a:lnTo>
                      <a:pt x="409557" y="263262"/>
                    </a:lnTo>
                    <a:lnTo>
                      <a:pt x="506361" y="275364"/>
                    </a:lnTo>
                    <a:cubicBezTo>
                      <a:pt x="523581" y="277691"/>
                      <a:pt x="539404" y="284207"/>
                      <a:pt x="552902" y="294913"/>
                    </a:cubicBezTo>
                    <a:lnTo>
                      <a:pt x="621316" y="349837"/>
                    </a:lnTo>
                    <a:cubicBezTo>
                      <a:pt x="624574" y="352630"/>
                      <a:pt x="628763" y="354027"/>
                      <a:pt x="632951" y="354027"/>
                    </a:cubicBezTo>
                    <a:cubicBezTo>
                      <a:pt x="634348" y="354027"/>
                      <a:pt x="635744" y="354027"/>
                      <a:pt x="637139" y="353561"/>
                    </a:cubicBezTo>
                    <a:cubicBezTo>
                      <a:pt x="642725" y="352165"/>
                      <a:pt x="647379" y="348906"/>
                      <a:pt x="649706" y="343786"/>
                    </a:cubicBezTo>
                    <a:lnTo>
                      <a:pt x="714397" y="214388"/>
                    </a:lnTo>
                    <a:lnTo>
                      <a:pt x="827025" y="294913"/>
                    </a:lnTo>
                    <a:cubicBezTo>
                      <a:pt x="830282" y="297240"/>
                      <a:pt x="834006" y="298171"/>
                      <a:pt x="837729" y="298171"/>
                    </a:cubicBezTo>
                    <a:cubicBezTo>
                      <a:pt x="840522" y="298171"/>
                      <a:pt x="843780" y="297705"/>
                      <a:pt x="846107" y="296309"/>
                    </a:cubicBezTo>
                    <a:cubicBezTo>
                      <a:pt x="852157" y="293051"/>
                      <a:pt x="856346" y="286535"/>
                      <a:pt x="856346" y="279553"/>
                    </a:cubicBezTo>
                    <a:lnTo>
                      <a:pt x="856346" y="18895"/>
                    </a:lnTo>
                    <a:cubicBezTo>
                      <a:pt x="856811" y="11913"/>
                      <a:pt x="852622" y="5397"/>
                      <a:pt x="846572" y="2138"/>
                    </a:cubicBezTo>
                    <a:close/>
                    <a:moveTo>
                      <a:pt x="279709" y="782250"/>
                    </a:moveTo>
                    <a:cubicBezTo>
                      <a:pt x="289948" y="782250"/>
                      <a:pt x="298325" y="790628"/>
                      <a:pt x="298325" y="800868"/>
                    </a:cubicBezTo>
                    <a:lnTo>
                      <a:pt x="298325" y="838105"/>
                    </a:lnTo>
                    <a:cubicBezTo>
                      <a:pt x="298325" y="848345"/>
                      <a:pt x="289948" y="856724"/>
                      <a:pt x="279709" y="856724"/>
                    </a:cubicBezTo>
                    <a:lnTo>
                      <a:pt x="56314" y="856724"/>
                    </a:lnTo>
                    <a:cubicBezTo>
                      <a:pt x="46075" y="856724"/>
                      <a:pt x="37698" y="848345"/>
                      <a:pt x="37698" y="838105"/>
                    </a:cubicBezTo>
                    <a:lnTo>
                      <a:pt x="37698" y="800868"/>
                    </a:lnTo>
                    <a:cubicBezTo>
                      <a:pt x="37698" y="790628"/>
                      <a:pt x="46075" y="782250"/>
                      <a:pt x="56314" y="782250"/>
                    </a:cubicBezTo>
                    <a:lnTo>
                      <a:pt x="279709" y="782250"/>
                    </a:lnTo>
                    <a:close/>
                    <a:moveTo>
                      <a:pt x="391406" y="223698"/>
                    </a:moveTo>
                    <a:cubicBezTo>
                      <a:pt x="350450" y="223698"/>
                      <a:pt x="316941" y="190184"/>
                      <a:pt x="316941" y="149224"/>
                    </a:cubicBezTo>
                    <a:lnTo>
                      <a:pt x="316941" y="111987"/>
                    </a:lnTo>
                    <a:cubicBezTo>
                      <a:pt x="316941" y="71026"/>
                      <a:pt x="350450" y="37513"/>
                      <a:pt x="391406" y="37513"/>
                    </a:cubicBezTo>
                    <a:cubicBezTo>
                      <a:pt x="432361" y="37513"/>
                      <a:pt x="465871" y="71026"/>
                      <a:pt x="465871" y="111987"/>
                    </a:cubicBezTo>
                    <a:lnTo>
                      <a:pt x="465871" y="149224"/>
                    </a:lnTo>
                    <a:cubicBezTo>
                      <a:pt x="465871" y="190184"/>
                      <a:pt x="432361" y="223698"/>
                      <a:pt x="391406" y="223698"/>
                    </a:cubicBezTo>
                    <a:close/>
                    <a:moveTo>
                      <a:pt x="819579" y="243247"/>
                    </a:moveTo>
                    <a:lnTo>
                      <a:pt x="718585" y="171100"/>
                    </a:lnTo>
                    <a:cubicBezTo>
                      <a:pt x="717655" y="170635"/>
                      <a:pt x="717190" y="170170"/>
                      <a:pt x="716258" y="169704"/>
                    </a:cubicBezTo>
                    <a:cubicBezTo>
                      <a:pt x="716258" y="169704"/>
                      <a:pt x="716258" y="169704"/>
                      <a:pt x="716258" y="169704"/>
                    </a:cubicBezTo>
                    <a:cubicBezTo>
                      <a:pt x="716258" y="169704"/>
                      <a:pt x="716258" y="169704"/>
                      <a:pt x="716258" y="169704"/>
                    </a:cubicBezTo>
                    <a:cubicBezTo>
                      <a:pt x="715328" y="169238"/>
                      <a:pt x="714397" y="168773"/>
                      <a:pt x="713466" y="168773"/>
                    </a:cubicBezTo>
                    <a:cubicBezTo>
                      <a:pt x="713001" y="168773"/>
                      <a:pt x="712536" y="168773"/>
                      <a:pt x="712536" y="168308"/>
                    </a:cubicBezTo>
                    <a:cubicBezTo>
                      <a:pt x="711604" y="168308"/>
                      <a:pt x="711139" y="167842"/>
                      <a:pt x="710209" y="167842"/>
                    </a:cubicBezTo>
                    <a:cubicBezTo>
                      <a:pt x="709743" y="167842"/>
                      <a:pt x="709277" y="167842"/>
                      <a:pt x="708812" y="167842"/>
                    </a:cubicBezTo>
                    <a:cubicBezTo>
                      <a:pt x="708812" y="167842"/>
                      <a:pt x="708346" y="167842"/>
                      <a:pt x="708346" y="167842"/>
                    </a:cubicBezTo>
                    <a:lnTo>
                      <a:pt x="671114" y="167842"/>
                    </a:lnTo>
                    <a:cubicBezTo>
                      <a:pt x="660875" y="167842"/>
                      <a:pt x="652498" y="159464"/>
                      <a:pt x="652498" y="149224"/>
                    </a:cubicBezTo>
                    <a:cubicBezTo>
                      <a:pt x="652498" y="138984"/>
                      <a:pt x="660875" y="130606"/>
                      <a:pt x="671114" y="130606"/>
                    </a:cubicBezTo>
                    <a:lnTo>
                      <a:pt x="708346" y="130606"/>
                    </a:lnTo>
                    <a:cubicBezTo>
                      <a:pt x="712070" y="130606"/>
                      <a:pt x="715793" y="129209"/>
                      <a:pt x="719051" y="127347"/>
                    </a:cubicBezTo>
                    <a:lnTo>
                      <a:pt x="820044" y="55201"/>
                    </a:lnTo>
                    <a:lnTo>
                      <a:pt x="820044" y="243247"/>
                    </a:lnTo>
                    <a:close/>
                  </a:path>
                </a:pathLst>
              </a:custGeom>
              <a:solidFill>
                <a:srgbClr val="000000"/>
              </a:solidFill>
              <a:ln w="4653" cap="flat">
                <a:noFill/>
                <a:prstDash val="solid"/>
                <a:miter/>
              </a:ln>
            </p:spPr>
            <p:txBody>
              <a:bodyPr rtlCol="0" anchor="ctr"/>
              <a:lstStyle/>
              <a:p>
                <a:pPr algn="l" rtl="0"/>
                <a:endParaRPr lang="en-US"/>
              </a:p>
            </p:txBody>
          </p:sp>
          <p:sp>
            <p:nvSpPr>
              <p:cNvPr id="13" name="Freeform 127">
                <a:extLst>
                  <a:ext uri="{FF2B5EF4-FFF2-40B4-BE49-F238E27FC236}">
                    <a16:creationId xmlns:a16="http://schemas.microsoft.com/office/drawing/2014/main" id="{D3AD4CB9-4E4D-DBD7-9718-39EDB24D7F83}"/>
                  </a:ext>
                </a:extLst>
              </p:cNvPr>
              <p:cNvSpPr/>
              <p:nvPr/>
            </p:nvSpPr>
            <p:spPr>
              <a:xfrm>
                <a:off x="-1828849" y="-4110636"/>
                <a:ext cx="74929" cy="74939"/>
              </a:xfrm>
              <a:custGeom>
                <a:avLst/>
                <a:gdLst>
                  <a:gd name="connsiteX0" fmla="*/ 19082 w 74929"/>
                  <a:gd name="connsiteY0" fmla="*/ 74939 h 74939"/>
                  <a:gd name="connsiteX1" fmla="*/ 32112 w 74929"/>
                  <a:gd name="connsiteY1" fmla="*/ 69353 h 74939"/>
                  <a:gd name="connsiteX2" fmla="*/ 69345 w 74929"/>
                  <a:gd name="connsiteY2" fmla="*/ 32116 h 74939"/>
                  <a:gd name="connsiteX3" fmla="*/ 69345 w 74929"/>
                  <a:gd name="connsiteY3" fmla="*/ 5585 h 74939"/>
                  <a:gd name="connsiteX4" fmla="*/ 42817 w 74929"/>
                  <a:gd name="connsiteY4" fmla="*/ 5585 h 74939"/>
                  <a:gd name="connsiteX5" fmla="*/ 5584 w 74929"/>
                  <a:gd name="connsiteY5" fmla="*/ 42822 h 74939"/>
                  <a:gd name="connsiteX6" fmla="*/ 5584 w 74929"/>
                  <a:gd name="connsiteY6" fmla="*/ 69353 h 74939"/>
                  <a:gd name="connsiteX7" fmla="*/ 19082 w 74929"/>
                  <a:gd name="connsiteY7" fmla="*/ 74939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29" h="74939">
                    <a:moveTo>
                      <a:pt x="19082" y="74939"/>
                    </a:moveTo>
                    <a:cubicBezTo>
                      <a:pt x="23736" y="74939"/>
                      <a:pt x="28390" y="73077"/>
                      <a:pt x="32112" y="69353"/>
                    </a:cubicBezTo>
                    <a:lnTo>
                      <a:pt x="69345" y="32116"/>
                    </a:lnTo>
                    <a:cubicBezTo>
                      <a:pt x="76792" y="24669"/>
                      <a:pt x="76792" y="13033"/>
                      <a:pt x="69345" y="5585"/>
                    </a:cubicBezTo>
                    <a:cubicBezTo>
                      <a:pt x="61899" y="-1862"/>
                      <a:pt x="50264" y="-1862"/>
                      <a:pt x="42817" y="5585"/>
                    </a:cubicBezTo>
                    <a:lnTo>
                      <a:pt x="5584" y="42822"/>
                    </a:lnTo>
                    <a:cubicBezTo>
                      <a:pt x="-1861" y="50270"/>
                      <a:pt x="-1861" y="61906"/>
                      <a:pt x="5584" y="69353"/>
                    </a:cubicBezTo>
                    <a:cubicBezTo>
                      <a:pt x="9308" y="73077"/>
                      <a:pt x="13962" y="74939"/>
                      <a:pt x="19082" y="74939"/>
                    </a:cubicBezTo>
                    <a:close/>
                  </a:path>
                </a:pathLst>
              </a:custGeom>
              <a:solidFill>
                <a:srgbClr val="000000"/>
              </a:solidFill>
              <a:ln w="4653" cap="flat">
                <a:noFill/>
                <a:prstDash val="solid"/>
                <a:miter/>
              </a:ln>
            </p:spPr>
            <p:txBody>
              <a:bodyPr rtlCol="0" anchor="ctr"/>
              <a:lstStyle/>
              <a:p>
                <a:pPr algn="l" rtl="0"/>
                <a:endParaRPr lang="en-US"/>
              </a:p>
            </p:txBody>
          </p:sp>
          <p:sp>
            <p:nvSpPr>
              <p:cNvPr id="14" name="Freeform 128">
                <a:extLst>
                  <a:ext uri="{FF2B5EF4-FFF2-40B4-BE49-F238E27FC236}">
                    <a16:creationId xmlns:a16="http://schemas.microsoft.com/office/drawing/2014/main" id="{264A4A7D-6F8B-C699-AFF4-2758164AAEC8}"/>
                  </a:ext>
                </a:extLst>
              </p:cNvPr>
              <p:cNvSpPr/>
              <p:nvPr/>
            </p:nvSpPr>
            <p:spPr>
              <a:xfrm>
                <a:off x="-1791151" y="-3998460"/>
                <a:ext cx="74464" cy="37236"/>
              </a:xfrm>
              <a:custGeom>
                <a:avLst/>
                <a:gdLst>
                  <a:gd name="connsiteX0" fmla="*/ 55849 w 74464"/>
                  <a:gd name="connsiteY0" fmla="*/ 0 h 37236"/>
                  <a:gd name="connsiteX1" fmla="*/ 18616 w 74464"/>
                  <a:gd name="connsiteY1" fmla="*/ 0 h 37236"/>
                  <a:gd name="connsiteX2" fmla="*/ 0 w 74464"/>
                  <a:gd name="connsiteY2" fmla="*/ 18618 h 37236"/>
                  <a:gd name="connsiteX3" fmla="*/ 18616 w 74464"/>
                  <a:gd name="connsiteY3" fmla="*/ 37237 h 37236"/>
                  <a:gd name="connsiteX4" fmla="*/ 55849 w 74464"/>
                  <a:gd name="connsiteY4" fmla="*/ 37237 h 37236"/>
                  <a:gd name="connsiteX5" fmla="*/ 74465 w 74464"/>
                  <a:gd name="connsiteY5" fmla="*/ 18618 h 37236"/>
                  <a:gd name="connsiteX6" fmla="*/ 55849 w 74464"/>
                  <a:gd name="connsiteY6" fmla="*/ 0 h 3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464" h="37236">
                    <a:moveTo>
                      <a:pt x="55849" y="0"/>
                    </a:moveTo>
                    <a:lnTo>
                      <a:pt x="18616" y="0"/>
                    </a:lnTo>
                    <a:cubicBezTo>
                      <a:pt x="8376" y="0"/>
                      <a:pt x="0" y="8378"/>
                      <a:pt x="0" y="18618"/>
                    </a:cubicBezTo>
                    <a:cubicBezTo>
                      <a:pt x="0" y="28858"/>
                      <a:pt x="8376" y="37237"/>
                      <a:pt x="18616" y="37237"/>
                    </a:cubicBezTo>
                    <a:lnTo>
                      <a:pt x="55849" y="37237"/>
                    </a:lnTo>
                    <a:cubicBezTo>
                      <a:pt x="66087" y="37237"/>
                      <a:pt x="74465" y="28858"/>
                      <a:pt x="74465" y="18618"/>
                    </a:cubicBezTo>
                    <a:cubicBezTo>
                      <a:pt x="74465" y="8378"/>
                      <a:pt x="66087" y="0"/>
                      <a:pt x="55849" y="0"/>
                    </a:cubicBezTo>
                    <a:close/>
                  </a:path>
                </a:pathLst>
              </a:custGeom>
              <a:solidFill>
                <a:srgbClr val="000000"/>
              </a:solidFill>
              <a:ln w="4653" cap="flat">
                <a:noFill/>
                <a:prstDash val="solid"/>
                <a:miter/>
              </a:ln>
            </p:spPr>
            <p:txBody>
              <a:bodyPr rtlCol="0" anchor="ctr"/>
              <a:lstStyle/>
              <a:p>
                <a:pPr algn="l" rtl="0"/>
                <a:endParaRPr lang="en-US"/>
              </a:p>
            </p:txBody>
          </p:sp>
          <p:sp>
            <p:nvSpPr>
              <p:cNvPr id="15" name="Freeform 129">
                <a:extLst>
                  <a:ext uri="{FF2B5EF4-FFF2-40B4-BE49-F238E27FC236}">
                    <a16:creationId xmlns:a16="http://schemas.microsoft.com/office/drawing/2014/main" id="{5039A55D-F033-17A6-C7A0-0A3729811223}"/>
                  </a:ext>
                </a:extLst>
              </p:cNvPr>
              <p:cNvSpPr/>
              <p:nvPr/>
            </p:nvSpPr>
            <p:spPr>
              <a:xfrm>
                <a:off x="-1828849" y="-3924452"/>
                <a:ext cx="74464" cy="74939"/>
              </a:xfrm>
              <a:custGeom>
                <a:avLst/>
                <a:gdLst>
                  <a:gd name="connsiteX0" fmla="*/ 32112 w 74464"/>
                  <a:gd name="connsiteY0" fmla="*/ 5585 h 74939"/>
                  <a:gd name="connsiteX1" fmla="*/ 5584 w 74464"/>
                  <a:gd name="connsiteY1" fmla="*/ 5585 h 74939"/>
                  <a:gd name="connsiteX2" fmla="*/ 5584 w 74464"/>
                  <a:gd name="connsiteY2" fmla="*/ 32116 h 74939"/>
                  <a:gd name="connsiteX3" fmla="*/ 42817 w 74464"/>
                  <a:gd name="connsiteY3" fmla="*/ 69353 h 74939"/>
                  <a:gd name="connsiteX4" fmla="*/ 55848 w 74464"/>
                  <a:gd name="connsiteY4" fmla="*/ 74939 h 74939"/>
                  <a:gd name="connsiteX5" fmla="*/ 68880 w 74464"/>
                  <a:gd name="connsiteY5" fmla="*/ 69353 h 74939"/>
                  <a:gd name="connsiteX6" fmla="*/ 68880 w 74464"/>
                  <a:gd name="connsiteY6" fmla="*/ 42822 h 74939"/>
                  <a:gd name="connsiteX7" fmla="*/ 32112 w 74464"/>
                  <a:gd name="connsiteY7" fmla="*/ 5585 h 7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64" h="74939">
                    <a:moveTo>
                      <a:pt x="32112" y="5585"/>
                    </a:moveTo>
                    <a:cubicBezTo>
                      <a:pt x="24666" y="-1862"/>
                      <a:pt x="13031" y="-1862"/>
                      <a:pt x="5584" y="5585"/>
                    </a:cubicBezTo>
                    <a:cubicBezTo>
                      <a:pt x="-1861" y="13033"/>
                      <a:pt x="-1861" y="24669"/>
                      <a:pt x="5584" y="32116"/>
                    </a:cubicBezTo>
                    <a:lnTo>
                      <a:pt x="42817" y="69353"/>
                    </a:lnTo>
                    <a:cubicBezTo>
                      <a:pt x="46540" y="73077"/>
                      <a:pt x="51194" y="74939"/>
                      <a:pt x="55848" y="74939"/>
                    </a:cubicBezTo>
                    <a:cubicBezTo>
                      <a:pt x="60502" y="74939"/>
                      <a:pt x="65156" y="73077"/>
                      <a:pt x="68880" y="69353"/>
                    </a:cubicBezTo>
                    <a:cubicBezTo>
                      <a:pt x="76326" y="61906"/>
                      <a:pt x="76326" y="50270"/>
                      <a:pt x="68880" y="42822"/>
                    </a:cubicBezTo>
                    <a:lnTo>
                      <a:pt x="32112" y="5585"/>
                    </a:lnTo>
                    <a:close/>
                  </a:path>
                </a:pathLst>
              </a:custGeom>
              <a:solidFill>
                <a:srgbClr val="000000"/>
              </a:solidFill>
              <a:ln w="4653" cap="flat">
                <a:noFill/>
                <a:prstDash val="solid"/>
                <a:miter/>
              </a:ln>
            </p:spPr>
            <p:txBody>
              <a:bodyPr rtlCol="0" anchor="ctr"/>
              <a:lstStyle/>
              <a:p>
                <a:pPr algn="l" rtl="0"/>
                <a:endParaRPr lang="en-US"/>
              </a:p>
            </p:txBody>
          </p:sp>
          <p:sp>
            <p:nvSpPr>
              <p:cNvPr id="16" name="Freeform 130">
                <a:extLst>
                  <a:ext uri="{FF2B5EF4-FFF2-40B4-BE49-F238E27FC236}">
                    <a16:creationId xmlns:a16="http://schemas.microsoft.com/office/drawing/2014/main" id="{66298190-E66E-CEC8-8E1B-FA79B513CFB1}"/>
                  </a:ext>
                </a:extLst>
              </p:cNvPr>
              <p:cNvSpPr/>
              <p:nvPr/>
            </p:nvSpPr>
            <p:spPr>
              <a:xfrm>
                <a:off x="-2703346" y="-3197868"/>
                <a:ext cx="297859" cy="111710"/>
              </a:xfrm>
              <a:custGeom>
                <a:avLst/>
                <a:gdLst>
                  <a:gd name="connsiteX0" fmla="*/ 279244 w 297859"/>
                  <a:gd name="connsiteY0" fmla="*/ 0 h 111710"/>
                  <a:gd name="connsiteX1" fmla="*/ 260627 w 297859"/>
                  <a:gd name="connsiteY1" fmla="*/ 18618 h 111710"/>
                  <a:gd name="connsiteX2" fmla="*/ 260627 w 297859"/>
                  <a:gd name="connsiteY2" fmla="*/ 55855 h 111710"/>
                  <a:gd name="connsiteX3" fmla="*/ 242011 w 297859"/>
                  <a:gd name="connsiteY3" fmla="*/ 74474 h 111710"/>
                  <a:gd name="connsiteX4" fmla="*/ 55849 w 297859"/>
                  <a:gd name="connsiteY4" fmla="*/ 74474 h 111710"/>
                  <a:gd name="connsiteX5" fmla="*/ 37232 w 297859"/>
                  <a:gd name="connsiteY5" fmla="*/ 55855 h 111710"/>
                  <a:gd name="connsiteX6" fmla="*/ 37232 w 297859"/>
                  <a:gd name="connsiteY6" fmla="*/ 18618 h 111710"/>
                  <a:gd name="connsiteX7" fmla="*/ 18616 w 297859"/>
                  <a:gd name="connsiteY7" fmla="*/ 0 h 111710"/>
                  <a:gd name="connsiteX8" fmla="*/ 0 w 297859"/>
                  <a:gd name="connsiteY8" fmla="*/ 18618 h 111710"/>
                  <a:gd name="connsiteX9" fmla="*/ 0 w 297859"/>
                  <a:gd name="connsiteY9" fmla="*/ 55855 h 111710"/>
                  <a:gd name="connsiteX10" fmla="*/ 55849 w 297859"/>
                  <a:gd name="connsiteY10" fmla="*/ 111710 h 111710"/>
                  <a:gd name="connsiteX11" fmla="*/ 242011 w 297859"/>
                  <a:gd name="connsiteY11" fmla="*/ 111710 h 111710"/>
                  <a:gd name="connsiteX12" fmla="*/ 297860 w 297859"/>
                  <a:gd name="connsiteY12" fmla="*/ 55855 h 111710"/>
                  <a:gd name="connsiteX13" fmla="*/ 297860 w 297859"/>
                  <a:gd name="connsiteY13" fmla="*/ 18618 h 111710"/>
                  <a:gd name="connsiteX14" fmla="*/ 279244 w 297859"/>
                  <a:gd name="connsiteY14" fmla="*/ 0 h 11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9" h="111710">
                    <a:moveTo>
                      <a:pt x="279244" y="0"/>
                    </a:moveTo>
                    <a:cubicBezTo>
                      <a:pt x="269004" y="0"/>
                      <a:pt x="260627" y="8378"/>
                      <a:pt x="260627" y="18618"/>
                    </a:cubicBezTo>
                    <a:lnTo>
                      <a:pt x="260627" y="55855"/>
                    </a:lnTo>
                    <a:cubicBezTo>
                      <a:pt x="260627" y="66095"/>
                      <a:pt x="252250" y="74474"/>
                      <a:pt x="242011" y="74474"/>
                    </a:cubicBezTo>
                    <a:lnTo>
                      <a:pt x="55849" y="74474"/>
                    </a:lnTo>
                    <a:cubicBezTo>
                      <a:pt x="45610" y="74474"/>
                      <a:pt x="37232" y="66095"/>
                      <a:pt x="37232" y="55855"/>
                    </a:cubicBezTo>
                    <a:lnTo>
                      <a:pt x="37232" y="18618"/>
                    </a:lnTo>
                    <a:cubicBezTo>
                      <a:pt x="37232" y="8378"/>
                      <a:pt x="28855" y="0"/>
                      <a:pt x="18616" y="0"/>
                    </a:cubicBezTo>
                    <a:cubicBezTo>
                      <a:pt x="8378" y="0"/>
                      <a:pt x="0" y="8378"/>
                      <a:pt x="0" y="18618"/>
                    </a:cubicBezTo>
                    <a:lnTo>
                      <a:pt x="0" y="55855"/>
                    </a:lnTo>
                    <a:cubicBezTo>
                      <a:pt x="0" y="86576"/>
                      <a:pt x="25132" y="111710"/>
                      <a:pt x="55849" y="111710"/>
                    </a:cubicBezTo>
                    <a:lnTo>
                      <a:pt x="242011" y="111710"/>
                    </a:lnTo>
                    <a:cubicBezTo>
                      <a:pt x="272727" y="111710"/>
                      <a:pt x="297860" y="86576"/>
                      <a:pt x="297860" y="55855"/>
                    </a:cubicBezTo>
                    <a:lnTo>
                      <a:pt x="297860" y="18618"/>
                    </a:lnTo>
                    <a:cubicBezTo>
                      <a:pt x="297860" y="8378"/>
                      <a:pt x="289482" y="0"/>
                      <a:pt x="279244" y="0"/>
                    </a:cubicBezTo>
                    <a:close/>
                  </a:path>
                </a:pathLst>
              </a:custGeom>
              <a:solidFill>
                <a:srgbClr val="000000"/>
              </a:solidFill>
              <a:ln w="4653" cap="flat">
                <a:noFill/>
                <a:prstDash val="solid"/>
                <a:miter/>
              </a:ln>
            </p:spPr>
            <p:txBody>
              <a:bodyPr rtlCol="0" anchor="ctr"/>
              <a:lstStyle/>
              <a:p>
                <a:pPr algn="l" rtl="0"/>
                <a:endParaRPr lang="en-US"/>
              </a:p>
            </p:txBody>
          </p:sp>
          <p:sp>
            <p:nvSpPr>
              <p:cNvPr id="17" name="Freeform 131">
                <a:extLst>
                  <a:ext uri="{FF2B5EF4-FFF2-40B4-BE49-F238E27FC236}">
                    <a16:creationId xmlns:a16="http://schemas.microsoft.com/office/drawing/2014/main" id="{433DF4B7-5803-BCE3-975A-65E5388873C5}"/>
                  </a:ext>
                </a:extLst>
              </p:cNvPr>
              <p:cNvSpPr/>
              <p:nvPr/>
            </p:nvSpPr>
            <p:spPr>
              <a:xfrm>
                <a:off x="-2449313" y="-3050392"/>
                <a:ext cx="43905" cy="112715"/>
              </a:xfrm>
              <a:custGeom>
                <a:avLst/>
                <a:gdLst>
                  <a:gd name="connsiteX0" fmla="*/ 16834 w 43905"/>
                  <a:gd name="connsiteY0" fmla="*/ 74 h 112715"/>
                  <a:gd name="connsiteX1" fmla="*/ 79 w 43905"/>
                  <a:gd name="connsiteY1" fmla="*/ 20089 h 112715"/>
                  <a:gd name="connsiteX2" fmla="*/ 6595 w 43905"/>
                  <a:gd name="connsiteY2" fmla="*/ 95959 h 112715"/>
                  <a:gd name="connsiteX3" fmla="*/ 25211 w 43905"/>
                  <a:gd name="connsiteY3" fmla="*/ 112716 h 112715"/>
                  <a:gd name="connsiteX4" fmla="*/ 27072 w 43905"/>
                  <a:gd name="connsiteY4" fmla="*/ 112716 h 112715"/>
                  <a:gd name="connsiteX5" fmla="*/ 43827 w 43905"/>
                  <a:gd name="connsiteY5" fmla="*/ 92701 h 112715"/>
                  <a:gd name="connsiteX6" fmla="*/ 37311 w 43905"/>
                  <a:gd name="connsiteY6" fmla="*/ 17296 h 112715"/>
                  <a:gd name="connsiteX7" fmla="*/ 16834 w 43905"/>
                  <a:gd name="connsiteY7" fmla="*/ 74 h 112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05" h="112715">
                    <a:moveTo>
                      <a:pt x="16834" y="74"/>
                    </a:moveTo>
                    <a:cubicBezTo>
                      <a:pt x="6595" y="1005"/>
                      <a:pt x="-852" y="9849"/>
                      <a:pt x="79" y="20089"/>
                    </a:cubicBezTo>
                    <a:cubicBezTo>
                      <a:pt x="3802" y="66170"/>
                      <a:pt x="6595" y="95959"/>
                      <a:pt x="6595" y="95959"/>
                    </a:cubicBezTo>
                    <a:cubicBezTo>
                      <a:pt x="7525" y="105734"/>
                      <a:pt x="15437" y="112716"/>
                      <a:pt x="25211" y="112716"/>
                    </a:cubicBezTo>
                    <a:cubicBezTo>
                      <a:pt x="25676" y="112716"/>
                      <a:pt x="26142" y="112716"/>
                      <a:pt x="27072" y="112716"/>
                    </a:cubicBezTo>
                    <a:cubicBezTo>
                      <a:pt x="37311" y="111785"/>
                      <a:pt x="44758" y="102941"/>
                      <a:pt x="43827" y="92701"/>
                    </a:cubicBezTo>
                    <a:cubicBezTo>
                      <a:pt x="43827" y="92701"/>
                      <a:pt x="41034" y="63377"/>
                      <a:pt x="37311" y="17296"/>
                    </a:cubicBezTo>
                    <a:cubicBezTo>
                      <a:pt x="35914" y="7056"/>
                      <a:pt x="27072" y="-856"/>
                      <a:pt x="16834" y="74"/>
                    </a:cubicBezTo>
                    <a:close/>
                  </a:path>
                </a:pathLst>
              </a:custGeom>
              <a:solidFill>
                <a:srgbClr val="000000"/>
              </a:solidFill>
              <a:ln w="4653" cap="flat">
                <a:noFill/>
                <a:prstDash val="solid"/>
                <a:miter/>
              </a:ln>
            </p:spPr>
            <p:txBody>
              <a:bodyPr rtlCol="0" anchor="ctr"/>
              <a:lstStyle/>
              <a:p>
                <a:pPr algn="l" rtl="0"/>
                <a:endParaRPr lang="en-US"/>
              </a:p>
            </p:txBody>
          </p:sp>
          <p:sp>
            <p:nvSpPr>
              <p:cNvPr id="18" name="Freeform 132">
                <a:extLst>
                  <a:ext uri="{FF2B5EF4-FFF2-40B4-BE49-F238E27FC236}">
                    <a16:creationId xmlns:a16="http://schemas.microsoft.com/office/drawing/2014/main" id="{6EAE9B8E-E068-46F9-DFD9-3A3A0F73C708}"/>
                  </a:ext>
                </a:extLst>
              </p:cNvPr>
              <p:cNvSpPr/>
              <p:nvPr/>
            </p:nvSpPr>
            <p:spPr>
              <a:xfrm>
                <a:off x="-2479951" y="-3775039"/>
                <a:ext cx="39578" cy="353749"/>
              </a:xfrm>
              <a:custGeom>
                <a:avLst/>
                <a:gdLst>
                  <a:gd name="connsiteX0" fmla="*/ 18616 w 39578"/>
                  <a:gd name="connsiteY0" fmla="*/ 0 h 353749"/>
                  <a:gd name="connsiteX1" fmla="*/ 0 w 39578"/>
                  <a:gd name="connsiteY1" fmla="*/ 18618 h 353749"/>
                  <a:gd name="connsiteX2" fmla="*/ 0 w 39578"/>
                  <a:gd name="connsiteY2" fmla="*/ 242039 h 353749"/>
                  <a:gd name="connsiteX3" fmla="*/ 2327 w 39578"/>
                  <a:gd name="connsiteY3" fmla="*/ 336062 h 353749"/>
                  <a:gd name="connsiteX4" fmla="*/ 20943 w 39578"/>
                  <a:gd name="connsiteY4" fmla="*/ 353750 h 353749"/>
                  <a:gd name="connsiteX5" fmla="*/ 21874 w 39578"/>
                  <a:gd name="connsiteY5" fmla="*/ 353750 h 353749"/>
                  <a:gd name="connsiteX6" fmla="*/ 39559 w 39578"/>
                  <a:gd name="connsiteY6" fmla="*/ 334200 h 353749"/>
                  <a:gd name="connsiteX7" fmla="*/ 37232 w 39578"/>
                  <a:gd name="connsiteY7" fmla="*/ 242039 h 353749"/>
                  <a:gd name="connsiteX8" fmla="*/ 37232 w 39578"/>
                  <a:gd name="connsiteY8" fmla="*/ 18618 h 353749"/>
                  <a:gd name="connsiteX9" fmla="*/ 18616 w 39578"/>
                  <a:gd name="connsiteY9" fmla="*/ 0 h 35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578" h="353749">
                    <a:moveTo>
                      <a:pt x="18616" y="0"/>
                    </a:moveTo>
                    <a:cubicBezTo>
                      <a:pt x="8376" y="0"/>
                      <a:pt x="0" y="8378"/>
                      <a:pt x="0" y="18618"/>
                    </a:cubicBezTo>
                    <a:lnTo>
                      <a:pt x="0" y="242039"/>
                    </a:lnTo>
                    <a:cubicBezTo>
                      <a:pt x="0" y="266708"/>
                      <a:pt x="931" y="298360"/>
                      <a:pt x="2327" y="336062"/>
                    </a:cubicBezTo>
                    <a:cubicBezTo>
                      <a:pt x="2792" y="345837"/>
                      <a:pt x="11169" y="353750"/>
                      <a:pt x="20943" y="353750"/>
                    </a:cubicBezTo>
                    <a:cubicBezTo>
                      <a:pt x="21408" y="353750"/>
                      <a:pt x="21408" y="353750"/>
                      <a:pt x="21874" y="353750"/>
                    </a:cubicBezTo>
                    <a:cubicBezTo>
                      <a:pt x="32113" y="353284"/>
                      <a:pt x="40024" y="344441"/>
                      <a:pt x="39559" y="334200"/>
                    </a:cubicBezTo>
                    <a:cubicBezTo>
                      <a:pt x="38163" y="297429"/>
                      <a:pt x="37232" y="266243"/>
                      <a:pt x="37232" y="242039"/>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933317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995F62-4B43-FFF7-C16B-AD628E34378D}"/>
              </a:ext>
            </a:extLst>
          </p:cNvPr>
          <p:cNvSpPr>
            <a:spLocks noGrp="1"/>
          </p:cNvSpPr>
          <p:nvPr>
            <p:ph type="body" sz="quarter" idx="18"/>
          </p:nvPr>
        </p:nvSpPr>
        <p:spPr>
          <a:xfrm>
            <a:off x="755914" y="1180220"/>
            <a:ext cx="6846961" cy="3960262"/>
          </a:xfrm>
        </p:spPr>
        <p:txBody>
          <a:bodyPr/>
          <a:lstStyle/>
          <a:p>
            <a:pPr rtl="0">
              <a:spcBef>
                <a:spcPts val="600"/>
              </a:spcBef>
            </a:pPr>
            <a:r>
              <a:rPr lang="en-US" dirty="0"/>
              <a:t>A criatividade é </a:t>
            </a:r>
            <a:r>
              <a:rPr lang="en-US" dirty="0" err="1"/>
              <a:t>muito</a:t>
            </a:r>
            <a:r>
              <a:rPr lang="en-US" dirty="0"/>
              <a:t> importante para os </a:t>
            </a:r>
            <a:r>
              <a:rPr lang="en-US" dirty="0" err="1"/>
              <a:t>empreendedores</a:t>
            </a:r>
            <a:r>
              <a:rPr lang="en-US" dirty="0"/>
              <a:t> de </a:t>
            </a:r>
            <a:r>
              <a:rPr lang="en-US" dirty="0" err="1"/>
              <a:t>alimentos</a:t>
            </a:r>
            <a:r>
              <a:rPr lang="en-US" dirty="0"/>
              <a:t> </a:t>
            </a:r>
            <a:r>
              <a:rPr lang="en-US" dirty="0" err="1"/>
              <a:t>éticos</a:t>
            </a:r>
            <a:r>
              <a:rPr lang="en-US" dirty="0"/>
              <a:t> </a:t>
            </a:r>
            <a:r>
              <a:rPr lang="en-US" dirty="0" err="1"/>
              <a:t>por</a:t>
            </a:r>
            <a:r>
              <a:rPr lang="en-US" dirty="0"/>
              <a:t> </a:t>
            </a:r>
            <a:r>
              <a:rPr lang="en-US" dirty="0" err="1"/>
              <a:t>várias</a:t>
            </a:r>
            <a:r>
              <a:rPr lang="en-US" dirty="0"/>
              <a:t> </a:t>
            </a:r>
            <a:r>
              <a:rPr lang="en-US" dirty="0" err="1"/>
              <a:t>razões</a:t>
            </a:r>
            <a:r>
              <a:rPr lang="en-US" dirty="0"/>
              <a:t>:</a:t>
            </a:r>
          </a:p>
          <a:p>
            <a:pPr marL="342900" indent="-342900" rtl="0">
              <a:spcBef>
                <a:spcPts val="500"/>
              </a:spcBef>
              <a:buFont typeface="Arial" panose="020B0604020202020204" pitchFamily="34" charset="0"/>
              <a:buChar char="•"/>
            </a:pPr>
            <a:r>
              <a:rPr lang="en-US" dirty="0"/>
              <a:t>A criatividade leva ao </a:t>
            </a:r>
            <a:r>
              <a:rPr lang="en-US" dirty="0" err="1"/>
              <a:t>desenvolvimento</a:t>
            </a:r>
            <a:r>
              <a:rPr lang="en-US" dirty="0"/>
              <a:t> </a:t>
            </a:r>
            <a:r>
              <a:rPr lang="en-US" b="1" dirty="0"/>
              <a:t>de </a:t>
            </a:r>
            <a:r>
              <a:rPr lang="en-US" b="1" dirty="0" err="1"/>
              <a:t>soluções</a:t>
            </a:r>
            <a:r>
              <a:rPr lang="en-US" b="1" dirty="0"/>
              <a:t> </a:t>
            </a:r>
            <a:r>
              <a:rPr lang="en-US" b="1" dirty="0" err="1"/>
              <a:t>inovadoras</a:t>
            </a:r>
            <a:r>
              <a:rPr lang="en-US" b="1" dirty="0"/>
              <a:t> </a:t>
            </a:r>
            <a:r>
              <a:rPr lang="en-US" dirty="0"/>
              <a:t>e </a:t>
            </a:r>
            <a:r>
              <a:rPr lang="en-US" dirty="0" err="1"/>
              <a:t>alinhadas</a:t>
            </a:r>
            <a:r>
              <a:rPr lang="en-US" dirty="0"/>
              <a:t> com as boas práticas.</a:t>
            </a:r>
          </a:p>
          <a:p>
            <a:pPr marL="342900" indent="-342900" rtl="0">
              <a:spcBef>
                <a:spcPts val="500"/>
              </a:spcBef>
              <a:buFont typeface="Arial" panose="020B0604020202020204" pitchFamily="34" charset="0"/>
              <a:buChar char="•"/>
            </a:pPr>
            <a:r>
              <a:rPr lang="en-US" dirty="0"/>
              <a:t>A criatividade leva à </a:t>
            </a:r>
            <a:r>
              <a:rPr lang="en-US" b="1" dirty="0" err="1"/>
              <a:t>diferenciação</a:t>
            </a:r>
            <a:r>
              <a:rPr lang="en-US" b="1" dirty="0"/>
              <a:t> no mercado.</a:t>
            </a:r>
          </a:p>
          <a:p>
            <a:pPr marL="342900" indent="-342900" rtl="0">
              <a:spcBef>
                <a:spcPts val="500"/>
              </a:spcBef>
              <a:buFont typeface="Arial" panose="020B0604020202020204" pitchFamily="34" charset="0"/>
              <a:buChar char="•"/>
            </a:pPr>
            <a:r>
              <a:rPr lang="en-US" dirty="0"/>
              <a:t>A criatividade é fundamental para </a:t>
            </a:r>
            <a:r>
              <a:rPr lang="en-US" b="1" dirty="0" err="1"/>
              <a:t>envolver</a:t>
            </a:r>
            <a:r>
              <a:rPr lang="en-US" b="1" dirty="0"/>
              <a:t> e educar </a:t>
            </a:r>
            <a:r>
              <a:rPr lang="en-US" b="1" dirty="0" err="1"/>
              <a:t>os</a:t>
            </a:r>
            <a:r>
              <a:rPr lang="en-US" b="1" dirty="0"/>
              <a:t> </a:t>
            </a:r>
            <a:r>
              <a:rPr lang="en-US" b="1" dirty="0" err="1"/>
              <a:t>consumidores</a:t>
            </a:r>
            <a:r>
              <a:rPr lang="en-US" b="1" dirty="0"/>
              <a:t> </a:t>
            </a:r>
            <a:r>
              <a:rPr lang="en-US" dirty="0" err="1"/>
              <a:t>sobre</a:t>
            </a:r>
            <a:r>
              <a:rPr lang="en-US" dirty="0"/>
              <a:t> </a:t>
            </a:r>
            <a:r>
              <a:rPr lang="en-US" dirty="0" err="1"/>
              <a:t>escolhas</a:t>
            </a:r>
            <a:r>
              <a:rPr lang="en-US" dirty="0"/>
              <a:t> alimentares éticas.</a:t>
            </a:r>
          </a:p>
          <a:p>
            <a:pPr marL="342900" indent="-342900" rtl="0">
              <a:spcBef>
                <a:spcPts val="500"/>
              </a:spcBef>
              <a:buFont typeface="Arial" panose="020B0604020202020204" pitchFamily="34" charset="0"/>
              <a:buChar char="•"/>
            </a:pPr>
            <a:r>
              <a:rPr lang="en-US" dirty="0"/>
              <a:t>A criatividade </a:t>
            </a:r>
            <a:r>
              <a:rPr lang="en-US" dirty="0" err="1"/>
              <a:t>permite</a:t>
            </a:r>
            <a:r>
              <a:rPr lang="en-US" dirty="0"/>
              <a:t> que </a:t>
            </a:r>
            <a:r>
              <a:rPr lang="en-US" dirty="0" err="1"/>
              <a:t>os</a:t>
            </a:r>
            <a:r>
              <a:rPr lang="en-US" dirty="0"/>
              <a:t> </a:t>
            </a:r>
            <a:r>
              <a:rPr lang="en-US" dirty="0" err="1"/>
              <a:t>empreendedores</a:t>
            </a:r>
            <a:r>
              <a:rPr lang="en-US" dirty="0"/>
              <a:t> de </a:t>
            </a:r>
            <a:r>
              <a:rPr lang="en-US" dirty="0" err="1"/>
              <a:t>alimentos</a:t>
            </a:r>
            <a:r>
              <a:rPr lang="en-US" dirty="0"/>
              <a:t> </a:t>
            </a:r>
            <a:r>
              <a:rPr lang="en-US" dirty="0" err="1"/>
              <a:t>éticos</a:t>
            </a:r>
            <a:r>
              <a:rPr lang="en-US" dirty="0"/>
              <a:t> se </a:t>
            </a:r>
            <a:r>
              <a:rPr lang="en-US" b="1" dirty="0" err="1"/>
              <a:t>adaptem</a:t>
            </a:r>
            <a:r>
              <a:rPr lang="en-US" b="1" dirty="0"/>
              <a:t> e </a:t>
            </a:r>
            <a:r>
              <a:rPr lang="en-US" b="1" dirty="0" err="1"/>
              <a:t>respondam</a:t>
            </a:r>
            <a:r>
              <a:rPr lang="en-US" b="1" dirty="0"/>
              <a:t> </a:t>
            </a:r>
            <a:r>
              <a:rPr lang="en-US" b="1" dirty="0" err="1"/>
              <a:t>às</a:t>
            </a:r>
            <a:r>
              <a:rPr lang="en-US" b="1" dirty="0"/>
              <a:t> </a:t>
            </a:r>
            <a:r>
              <a:rPr lang="en-US" b="1" dirty="0" err="1"/>
              <a:t>mudanças</a:t>
            </a:r>
            <a:r>
              <a:rPr lang="en-US" b="1" dirty="0"/>
              <a:t> ao </a:t>
            </a:r>
            <a:r>
              <a:rPr lang="en-US" b="1" dirty="0" err="1"/>
              <a:t>nível</a:t>
            </a:r>
            <a:r>
              <a:rPr lang="en-US" b="1" dirty="0"/>
              <a:t> das </a:t>
            </a:r>
            <a:r>
              <a:rPr lang="en-US" b="1" dirty="0" err="1"/>
              <a:t>preferências</a:t>
            </a:r>
            <a:r>
              <a:rPr lang="en-US" b="1" dirty="0"/>
              <a:t> dos 	</a:t>
            </a:r>
            <a:r>
              <a:rPr lang="en-US" b="1" dirty="0" err="1"/>
              <a:t>consumidores</a:t>
            </a:r>
            <a:r>
              <a:rPr lang="en-US" dirty="0"/>
              <a:t>.</a:t>
            </a:r>
          </a:p>
          <a:p>
            <a:pPr rtl="0">
              <a:spcBef>
                <a:spcPts val="600"/>
              </a:spcBef>
            </a:pPr>
            <a:endParaRPr lang="en-IE" dirty="0"/>
          </a:p>
        </p:txBody>
      </p:sp>
      <p:sp>
        <p:nvSpPr>
          <p:cNvPr id="3" name="Text Placeholder 2">
            <a:extLst>
              <a:ext uri="{FF2B5EF4-FFF2-40B4-BE49-F238E27FC236}">
                <a16:creationId xmlns:a16="http://schemas.microsoft.com/office/drawing/2014/main" id="{C28F3780-FD32-FBC9-7FF0-0157A6157E46}"/>
              </a:ext>
            </a:extLst>
          </p:cNvPr>
          <p:cNvSpPr>
            <a:spLocks noGrp="1"/>
          </p:cNvSpPr>
          <p:nvPr>
            <p:ph type="body" sz="quarter" idx="16"/>
          </p:nvPr>
        </p:nvSpPr>
        <p:spPr>
          <a:xfrm>
            <a:off x="626111" y="601701"/>
            <a:ext cx="6736581" cy="992652"/>
          </a:xfrm>
        </p:spPr>
        <p:txBody>
          <a:bodyPr/>
          <a:lstStyle/>
          <a:p>
            <a:pPr algn="l" rtl="0"/>
            <a:r>
              <a:rPr lang="en-IE" b="1" dirty="0"/>
              <a:t>A </a:t>
            </a:r>
            <a:r>
              <a:rPr lang="en-IE" b="1" dirty="0" err="1"/>
              <a:t>Importância</a:t>
            </a:r>
            <a:r>
              <a:rPr lang="en-IE" b="1" dirty="0"/>
              <a:t> da </a:t>
            </a:r>
            <a:r>
              <a:rPr lang="en-IE" b="1" dirty="0" err="1"/>
              <a:t>Criatividade</a:t>
            </a:r>
            <a:r>
              <a:rPr lang="en-IE" b="1" dirty="0"/>
              <a:t>...</a:t>
            </a:r>
          </a:p>
          <a:p>
            <a:pPr algn="l" rtl="0"/>
            <a:endParaRPr lang="en-IE" b="1" dirty="0"/>
          </a:p>
        </p:txBody>
      </p:sp>
      <p:pic>
        <p:nvPicPr>
          <p:cNvPr id="6" name="Picture Placeholder 5" descr="Watercolor palette">
            <a:extLst>
              <a:ext uri="{FF2B5EF4-FFF2-40B4-BE49-F238E27FC236}">
                <a16:creationId xmlns:a16="http://schemas.microsoft.com/office/drawing/2014/main" id="{FD8AE976-21F0-96C0-E9CB-4A994AA591B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pic>
        <p:nvPicPr>
          <p:cNvPr id="8" name="Picture 7">
            <a:extLst>
              <a:ext uri="{FF2B5EF4-FFF2-40B4-BE49-F238E27FC236}">
                <a16:creationId xmlns:a16="http://schemas.microsoft.com/office/drawing/2014/main" id="{4150CD95-3517-2732-5989-6AE805473AF3}"/>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3256843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DD56A04E-1CE6-EBD2-2AC6-44FA534DA2C1}"/>
              </a:ext>
            </a:extLst>
          </p:cNvPr>
          <p:cNvSpPr/>
          <p:nvPr/>
        </p:nvSpPr>
        <p:spPr>
          <a:xfrm>
            <a:off x="9561981" y="2724266"/>
            <a:ext cx="563828" cy="613424"/>
          </a:xfrm>
          <a:custGeom>
            <a:avLst/>
            <a:gdLst>
              <a:gd name="connsiteX0" fmla="*/ 257834 w 257834"/>
              <a:gd name="connsiteY0" fmla="*/ 56321 h 269966"/>
              <a:gd name="connsiteX1" fmla="*/ 141949 w 257834"/>
              <a:gd name="connsiteY1" fmla="*/ 56321 h 269966"/>
              <a:gd name="connsiteX2" fmla="*/ 141949 w 257834"/>
              <a:gd name="connsiteY2" fmla="*/ 0 h 269966"/>
              <a:gd name="connsiteX3" fmla="*/ 0 w 257834"/>
              <a:gd name="connsiteY3" fmla="*/ 130329 h 269966"/>
              <a:gd name="connsiteX4" fmla="*/ 128917 w 257834"/>
              <a:gd name="connsiteY4" fmla="*/ 269967 h 269966"/>
              <a:gd name="connsiteX5" fmla="*/ 128917 w 257834"/>
              <a:gd name="connsiteY5" fmla="*/ 207595 h 269966"/>
              <a:gd name="connsiteX6" fmla="*/ 257834 w 257834"/>
              <a:gd name="connsiteY6" fmla="*/ 207595 h 269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834" h="269966">
                <a:moveTo>
                  <a:pt x="257834" y="56321"/>
                </a:moveTo>
                <a:lnTo>
                  <a:pt x="141949" y="56321"/>
                </a:lnTo>
                <a:lnTo>
                  <a:pt x="141949" y="0"/>
                </a:lnTo>
                <a:lnTo>
                  <a:pt x="0" y="130329"/>
                </a:lnTo>
                <a:lnTo>
                  <a:pt x="128917" y="269967"/>
                </a:lnTo>
                <a:lnTo>
                  <a:pt x="128917" y="207595"/>
                </a:lnTo>
                <a:lnTo>
                  <a:pt x="257834" y="207595"/>
                </a:lnTo>
                <a:close/>
              </a:path>
            </a:pathLst>
          </a:custGeom>
          <a:solidFill>
            <a:srgbClr val="F1A0C2"/>
          </a:solidFill>
          <a:ln w="4653" cap="flat">
            <a:noFill/>
            <a:prstDash val="solid"/>
            <a:miter/>
          </a:ln>
        </p:spPr>
        <p:txBody>
          <a:bodyPr rtlCol="0" anchor="ctr"/>
          <a:lstStyle/>
          <a:p>
            <a:pPr algn="l" rtl="0"/>
            <a:endParaRPr lang="en-US"/>
          </a:p>
        </p:txBody>
      </p:sp>
      <p:sp>
        <p:nvSpPr>
          <p:cNvPr id="12" name="Freeform 1">
            <a:extLst>
              <a:ext uri="{FF2B5EF4-FFF2-40B4-BE49-F238E27FC236}">
                <a16:creationId xmlns:a16="http://schemas.microsoft.com/office/drawing/2014/main" id="{B8BD9466-B8E2-446D-7981-AC3FB659D692}"/>
              </a:ext>
            </a:extLst>
          </p:cNvPr>
          <p:cNvSpPr/>
          <p:nvPr/>
        </p:nvSpPr>
        <p:spPr>
          <a:xfrm>
            <a:off x="10075891" y="1929258"/>
            <a:ext cx="1288211" cy="3169999"/>
          </a:xfrm>
          <a:custGeom>
            <a:avLst/>
            <a:gdLst>
              <a:gd name="connsiteX0" fmla="*/ 0 w 450512"/>
              <a:gd name="connsiteY0" fmla="*/ 104263 h 1102675"/>
              <a:gd name="connsiteX1" fmla="*/ 104251 w 450512"/>
              <a:gd name="connsiteY1" fmla="*/ 0 h 1102675"/>
              <a:gd name="connsiteX2" fmla="*/ 208502 w 450512"/>
              <a:gd name="connsiteY2" fmla="*/ 104263 h 1102675"/>
              <a:gd name="connsiteX3" fmla="*/ 178716 w 450512"/>
              <a:gd name="connsiteY3" fmla="*/ 104263 h 1102675"/>
              <a:gd name="connsiteX4" fmla="*/ 160100 w 450512"/>
              <a:gd name="connsiteY4" fmla="*/ 122882 h 1102675"/>
              <a:gd name="connsiteX5" fmla="*/ 160100 w 450512"/>
              <a:gd name="connsiteY5" fmla="*/ 388194 h 1102675"/>
              <a:gd name="connsiteX6" fmla="*/ 160100 w 450512"/>
              <a:gd name="connsiteY6" fmla="*/ 439395 h 1102675"/>
              <a:gd name="connsiteX7" fmla="*/ 160100 w 450512"/>
              <a:gd name="connsiteY7" fmla="*/ 516661 h 1102675"/>
              <a:gd name="connsiteX8" fmla="*/ 98200 w 450512"/>
              <a:gd name="connsiteY8" fmla="*/ 564138 h 1102675"/>
              <a:gd name="connsiteX9" fmla="*/ 48402 w 450512"/>
              <a:gd name="connsiteY9" fmla="*/ 630233 h 1102675"/>
              <a:gd name="connsiteX10" fmla="*/ 48402 w 450512"/>
              <a:gd name="connsiteY10" fmla="*/ 123347 h 1102675"/>
              <a:gd name="connsiteX11" fmla="*/ 29786 w 450512"/>
              <a:gd name="connsiteY11" fmla="*/ 104729 h 1102675"/>
              <a:gd name="connsiteX12" fmla="*/ 0 w 450512"/>
              <a:gd name="connsiteY12" fmla="*/ 104263 h 1102675"/>
              <a:gd name="connsiteX13" fmla="*/ 346262 w 450512"/>
              <a:gd name="connsiteY13" fmla="*/ 673987 h 1102675"/>
              <a:gd name="connsiteX14" fmla="*/ 346262 w 450512"/>
              <a:gd name="connsiteY14" fmla="*/ 644197 h 1102675"/>
              <a:gd name="connsiteX15" fmla="*/ 327645 w 450512"/>
              <a:gd name="connsiteY15" fmla="*/ 625579 h 1102675"/>
              <a:gd name="connsiteX16" fmla="*/ 309029 w 450512"/>
              <a:gd name="connsiteY16" fmla="*/ 625579 h 1102675"/>
              <a:gd name="connsiteX17" fmla="*/ 203848 w 450512"/>
              <a:gd name="connsiteY17" fmla="*/ 669332 h 1102675"/>
              <a:gd name="connsiteX18" fmla="*/ 160100 w 450512"/>
              <a:gd name="connsiteY18" fmla="*/ 774991 h 1102675"/>
              <a:gd name="connsiteX19" fmla="*/ 161030 w 450512"/>
              <a:gd name="connsiteY19" fmla="*/ 1102676 h 1102675"/>
              <a:gd name="connsiteX20" fmla="*/ 49333 w 450512"/>
              <a:gd name="connsiteY20" fmla="*/ 1102676 h 1102675"/>
              <a:gd name="connsiteX21" fmla="*/ 48402 w 450512"/>
              <a:gd name="connsiteY21" fmla="*/ 774991 h 1102675"/>
              <a:gd name="connsiteX22" fmla="*/ 124729 w 450512"/>
              <a:gd name="connsiteY22" fmla="*/ 590669 h 1102675"/>
              <a:gd name="connsiteX23" fmla="*/ 309029 w 450512"/>
              <a:gd name="connsiteY23" fmla="*/ 514334 h 1102675"/>
              <a:gd name="connsiteX24" fmla="*/ 327645 w 450512"/>
              <a:gd name="connsiteY24" fmla="*/ 514334 h 1102675"/>
              <a:gd name="connsiteX25" fmla="*/ 346262 w 450512"/>
              <a:gd name="connsiteY25" fmla="*/ 495715 h 1102675"/>
              <a:gd name="connsiteX26" fmla="*/ 346262 w 450512"/>
              <a:gd name="connsiteY26" fmla="*/ 465926 h 1102675"/>
              <a:gd name="connsiteX27" fmla="*/ 450512 w 450512"/>
              <a:gd name="connsiteY27" fmla="*/ 570189 h 1102675"/>
              <a:gd name="connsiteX28" fmla="*/ 346262 w 450512"/>
              <a:gd name="connsiteY28" fmla="*/ 673987 h 110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50512" h="1102675">
                <a:moveTo>
                  <a:pt x="0" y="104263"/>
                </a:moveTo>
                <a:lnTo>
                  <a:pt x="104251" y="0"/>
                </a:lnTo>
                <a:lnTo>
                  <a:pt x="208502" y="104263"/>
                </a:lnTo>
                <a:lnTo>
                  <a:pt x="178716" y="104263"/>
                </a:lnTo>
                <a:cubicBezTo>
                  <a:pt x="168476" y="104263"/>
                  <a:pt x="160100" y="112641"/>
                  <a:pt x="160100" y="122882"/>
                </a:cubicBezTo>
                <a:lnTo>
                  <a:pt x="160100" y="388194"/>
                </a:lnTo>
                <a:lnTo>
                  <a:pt x="160100" y="439395"/>
                </a:lnTo>
                <a:lnTo>
                  <a:pt x="160100" y="516661"/>
                </a:lnTo>
                <a:cubicBezTo>
                  <a:pt x="137760" y="529694"/>
                  <a:pt x="116817" y="545520"/>
                  <a:pt x="98200" y="564138"/>
                </a:cubicBezTo>
                <a:cubicBezTo>
                  <a:pt x="78188" y="584153"/>
                  <a:pt x="61433" y="606495"/>
                  <a:pt x="48402" y="630233"/>
                </a:cubicBezTo>
                <a:lnTo>
                  <a:pt x="48402" y="123347"/>
                </a:lnTo>
                <a:cubicBezTo>
                  <a:pt x="48402" y="113107"/>
                  <a:pt x="40025" y="104729"/>
                  <a:pt x="29786" y="104729"/>
                </a:cubicBezTo>
                <a:lnTo>
                  <a:pt x="0" y="104263"/>
                </a:lnTo>
                <a:close/>
                <a:moveTo>
                  <a:pt x="346262" y="673987"/>
                </a:moveTo>
                <a:lnTo>
                  <a:pt x="346262" y="644197"/>
                </a:lnTo>
                <a:cubicBezTo>
                  <a:pt x="346262" y="633957"/>
                  <a:pt x="337884" y="625579"/>
                  <a:pt x="327645" y="625579"/>
                </a:cubicBezTo>
                <a:lnTo>
                  <a:pt x="309029" y="625579"/>
                </a:lnTo>
                <a:cubicBezTo>
                  <a:pt x="269004" y="625579"/>
                  <a:pt x="231772" y="640939"/>
                  <a:pt x="203848" y="669332"/>
                </a:cubicBezTo>
                <a:cubicBezTo>
                  <a:pt x="175923" y="697725"/>
                  <a:pt x="160100" y="734962"/>
                  <a:pt x="160100" y="774991"/>
                </a:cubicBezTo>
                <a:lnTo>
                  <a:pt x="161030" y="1102676"/>
                </a:lnTo>
                <a:lnTo>
                  <a:pt x="49333" y="1102676"/>
                </a:lnTo>
                <a:lnTo>
                  <a:pt x="48402" y="774991"/>
                </a:lnTo>
                <a:cubicBezTo>
                  <a:pt x="48402" y="705172"/>
                  <a:pt x="75395" y="639543"/>
                  <a:pt x="124729" y="590669"/>
                </a:cubicBezTo>
                <a:cubicBezTo>
                  <a:pt x="174062" y="541330"/>
                  <a:pt x="239684" y="514334"/>
                  <a:pt x="309029" y="514334"/>
                </a:cubicBezTo>
                <a:lnTo>
                  <a:pt x="327645" y="514334"/>
                </a:lnTo>
                <a:cubicBezTo>
                  <a:pt x="337884" y="514334"/>
                  <a:pt x="346262" y="505955"/>
                  <a:pt x="346262" y="495715"/>
                </a:cubicBezTo>
                <a:lnTo>
                  <a:pt x="346262" y="465926"/>
                </a:lnTo>
                <a:lnTo>
                  <a:pt x="450512" y="570189"/>
                </a:lnTo>
                <a:lnTo>
                  <a:pt x="346262" y="673987"/>
                </a:lnTo>
                <a:close/>
              </a:path>
            </a:pathLst>
          </a:custGeom>
          <a:solidFill>
            <a:srgbClr val="F1A0C2"/>
          </a:solidFill>
          <a:ln w="4653" cap="flat">
            <a:noFill/>
            <a:prstDash val="solid"/>
            <a:miter/>
          </a:ln>
        </p:spPr>
        <p:txBody>
          <a:bodyPr rtlCol="0" anchor="ctr"/>
          <a:lstStyle/>
          <a:p>
            <a:pPr algn="l" rtl="0"/>
            <a:endParaRPr lang="en-US"/>
          </a:p>
        </p:txBody>
      </p:sp>
      <p:sp>
        <p:nvSpPr>
          <p:cNvPr id="2" name="Text Placeholder 1">
            <a:extLst>
              <a:ext uri="{FF2B5EF4-FFF2-40B4-BE49-F238E27FC236}">
                <a16:creationId xmlns:a16="http://schemas.microsoft.com/office/drawing/2014/main" id="{44A3EA15-7F2E-5BAB-134F-CC4650091C61}"/>
              </a:ext>
            </a:extLst>
          </p:cNvPr>
          <p:cNvSpPr>
            <a:spLocks noGrp="1"/>
          </p:cNvSpPr>
          <p:nvPr>
            <p:ph type="body" sz="quarter" idx="18"/>
          </p:nvPr>
        </p:nvSpPr>
        <p:spPr>
          <a:xfrm>
            <a:off x="898357" y="1617459"/>
            <a:ext cx="6332760" cy="3025975"/>
          </a:xfrm>
        </p:spPr>
        <p:txBody>
          <a:bodyPr/>
          <a:lstStyle/>
          <a:p>
            <a:pPr algn="just" rtl="0">
              <a:lnSpc>
                <a:spcPct val="107000"/>
              </a:lnSpc>
              <a:spcAft>
                <a:spcPts val="800"/>
              </a:spcAft>
            </a:pPr>
            <a:r>
              <a:rPr lang="en-IE" sz="2400" dirty="0">
                <a:effectLst/>
                <a:ea typeface="Times New Roman" panose="02020603050405020304" pitchFamily="18" charset="0"/>
                <a:cs typeface="Times New Roman" panose="02020603050405020304" pitchFamily="18" charset="0"/>
              </a:rPr>
              <a:t>A </a:t>
            </a:r>
            <a:r>
              <a:rPr lang="en-IE" sz="2400" dirty="0" err="1">
                <a:effectLst/>
                <a:ea typeface="Times New Roman" panose="02020603050405020304" pitchFamily="18" charset="0"/>
                <a:cs typeface="Times New Roman" panose="02020603050405020304" pitchFamily="18" charset="0"/>
              </a:rPr>
              <a:t>secção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Canais</a:t>
            </a:r>
            <a:r>
              <a:rPr lang="en-IE" sz="2400" dirty="0">
                <a:effectLst/>
                <a:ea typeface="Times New Roman" panose="02020603050405020304" pitchFamily="18" charset="0"/>
                <a:cs typeface="Times New Roman" panose="02020603050405020304" pitchFamily="18" charset="0"/>
              </a:rPr>
              <a:t> de </a:t>
            </a:r>
            <a:r>
              <a:rPr lang="en-IE" sz="2400" dirty="0" err="1">
                <a:effectLst/>
                <a:ea typeface="Times New Roman" panose="02020603050405020304" pitchFamily="18" charset="0"/>
                <a:cs typeface="Times New Roman" panose="02020603050405020304" pitchFamily="18" charset="0"/>
              </a:rPr>
              <a:t>Distribuição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diz</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respeito</a:t>
            </a:r>
            <a:r>
              <a:rPr lang="en-IE" sz="2400" dirty="0">
                <a:effectLst/>
                <a:ea typeface="Times New Roman" panose="02020603050405020304" pitchFamily="18" charset="0"/>
                <a:cs typeface="Times New Roman" panose="02020603050405020304" pitchFamily="18" charset="0"/>
              </a:rPr>
              <a:t> à forma </a:t>
            </a:r>
            <a:r>
              <a:rPr lang="en-IE" sz="2400" dirty="0" err="1">
                <a:effectLst/>
                <a:ea typeface="Times New Roman" panose="02020603050405020304" pitchFamily="18" charset="0"/>
                <a:cs typeface="Times New Roman" panose="02020603050405020304" pitchFamily="18" charset="0"/>
              </a:rPr>
              <a:t>como</a:t>
            </a:r>
            <a:r>
              <a:rPr lang="en-IE" sz="2400" dirty="0">
                <a:effectLst/>
                <a:ea typeface="Times New Roman" panose="02020603050405020304" pitchFamily="18" charset="0"/>
                <a:cs typeface="Times New Roman" panose="02020603050405020304" pitchFamily="18" charset="0"/>
              </a:rPr>
              <a:t> o </a:t>
            </a:r>
            <a:r>
              <a:rPr lang="en-IE" sz="2400" dirty="0" err="1">
                <a:effectLst/>
                <a:ea typeface="Times New Roman" panose="02020603050405020304" pitchFamily="18" charset="0"/>
                <a:cs typeface="Times New Roman" panose="02020603050405020304" pitchFamily="18" charset="0"/>
              </a:rPr>
              <a:t>produto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ou</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serviço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alimentar</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será</a:t>
            </a:r>
            <a:r>
              <a:rPr lang="en-IE" sz="2400" dirty="0">
                <a:effectLst/>
                <a:ea typeface="Times New Roman" panose="02020603050405020304" pitchFamily="18" charset="0"/>
                <a:cs typeface="Times New Roman" panose="02020603050405020304" pitchFamily="18" charset="0"/>
              </a:rPr>
              <a:t> vendido.</a:t>
            </a:r>
            <a:endParaRPr lang="en-IE" dirty="0">
              <a:ea typeface="Calibri" panose="020F0502020204030204" pitchFamily="34" charset="0"/>
              <a:cs typeface="Times New Roman" panose="02020603050405020304" pitchFamily="18" charset="0"/>
            </a:endParaRPr>
          </a:p>
          <a:p>
            <a:pPr marL="342900" indent="-342900" algn="just" rtl="0">
              <a:lnSpc>
                <a:spcPct val="107000"/>
              </a:lnSpc>
              <a:spcBef>
                <a:spcPts val="300"/>
              </a:spcBef>
              <a:spcAft>
                <a:spcPts val="3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Quais são </a:t>
            </a:r>
            <a:r>
              <a:rPr lang="en-IE" sz="2400" dirty="0" err="1">
                <a:effectLst/>
                <a:ea typeface="Times New Roman" panose="02020603050405020304" pitchFamily="18" charset="0"/>
                <a:cs typeface="Times New Roman" panose="02020603050405020304" pitchFamily="18" charset="0"/>
              </a:rPr>
              <a: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melhores</a:t>
            </a:r>
            <a:r>
              <a:rPr lang="en-IE" dirty="0">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canais</a:t>
            </a:r>
            <a:r>
              <a:rPr lang="en-IE" sz="2400" dirty="0">
                <a:effectLst/>
                <a:ea typeface="Times New Roman" panose="02020603050405020304" pitchFamily="18" charset="0"/>
                <a:cs typeface="Times New Roman" panose="02020603050405020304" pitchFamily="18" charset="0"/>
              </a:rPr>
              <a:t> de </a:t>
            </a:r>
            <a:r>
              <a:rPr lang="en-IE" sz="2400" dirty="0" err="1">
                <a:effectLst/>
                <a:ea typeface="Times New Roman" panose="02020603050405020304" pitchFamily="18" charset="0"/>
                <a:cs typeface="Times New Roman" panose="02020603050405020304" pitchFamily="18" charset="0"/>
              </a:rPr>
              <a:t>venda</a:t>
            </a:r>
            <a:r>
              <a:rPr lang="en-IE" sz="2400" dirty="0">
                <a:effectLst/>
                <a:ea typeface="Times New Roman" panose="02020603050405020304" pitchFamily="18" charset="0"/>
                <a:cs typeface="Times New Roman" panose="02020603050405020304" pitchFamily="18" charset="0"/>
              </a:rPr>
              <a:t> para </a:t>
            </a:r>
            <a:r>
              <a:rPr lang="en-IE" sz="2400" dirty="0" err="1">
                <a:effectLst/>
                <a:ea typeface="Times New Roman" panose="02020603050405020304" pitchFamily="18" charset="0"/>
                <a:cs typeface="Times New Roman" panose="02020603050405020304" pitchFamily="18" charset="0"/>
              </a:rPr>
              <a:t>atingir</a:t>
            </a:r>
            <a:r>
              <a:rPr lang="en-IE" sz="2400" dirty="0">
                <a:effectLst/>
                <a:ea typeface="Times New Roman" panose="02020603050405020304" pitchFamily="18" charset="0"/>
                <a:cs typeface="Times New Roman" panose="02020603050405020304" pitchFamily="18" charset="0"/>
              </a:rPr>
              <a:t> </a:t>
            </a:r>
            <a:r>
              <a:rPr lang="en-IE" dirty="0">
                <a:ea typeface="Times New Roman" panose="02020603050405020304" pitchFamily="18" charset="0"/>
                <a:cs typeface="Times New Roman" panose="02020603050405020304" pitchFamily="18" charset="0"/>
              </a:rPr>
              <a:t>o</a:t>
            </a:r>
            <a:r>
              <a:rPr lang="en-IE" sz="2400" dirty="0">
                <a:effectLst/>
                <a:ea typeface="Times New Roman" panose="02020603050405020304" pitchFamily="18" charset="0"/>
                <a:cs typeface="Times New Roman" panose="02020603050405020304" pitchFamily="18" charset="0"/>
              </a:rPr>
              <a:t> público-alvo/cliente?</a:t>
            </a:r>
            <a:endParaRPr lang="en-IE" dirty="0">
              <a:ea typeface="Calibri" panose="020F0502020204030204" pitchFamily="34" charset="0"/>
              <a:cs typeface="Times New Roman" panose="02020603050405020304" pitchFamily="18" charset="0"/>
            </a:endParaRPr>
          </a:p>
          <a:p>
            <a:pPr marL="342900" indent="-342900" algn="just" rtl="0">
              <a:lnSpc>
                <a:spcPct val="107000"/>
              </a:lnSpc>
              <a:spcBef>
                <a:spcPts val="300"/>
              </a:spcBef>
              <a:spcAft>
                <a:spcPts val="300"/>
              </a:spcAft>
              <a:buFont typeface="Arial" panose="020B0604020202020204" pitchFamily="34" charset="0"/>
              <a:buChar char="•"/>
            </a:pPr>
            <a:r>
              <a:rPr lang="en-IE" sz="2400" dirty="0">
                <a:effectLst/>
                <a:ea typeface="Times New Roman" panose="02020603050405020304" pitchFamily="18" charset="0"/>
                <a:cs typeface="Times New Roman" panose="02020603050405020304" pitchFamily="18" charset="0"/>
              </a:rPr>
              <a:t>Como é que </a:t>
            </a:r>
            <a:r>
              <a:rPr lang="en-IE" sz="2400" dirty="0" err="1">
                <a:effectLst/>
                <a:ea typeface="Times New Roman" panose="02020603050405020304" pitchFamily="18" charset="0"/>
                <a:cs typeface="Times New Roman" panose="02020603050405020304" pitchFamily="18" charset="0"/>
              </a:rPr>
              <a:t>estes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canais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estão</a:t>
            </a:r>
            <a:r>
              <a:rPr lang="en-IE" sz="2400" dirty="0">
                <a:effectLst/>
                <a:ea typeface="Times New Roman" panose="02020603050405020304" pitchFamily="18" charset="0"/>
                <a:cs typeface="Times New Roman" panose="02020603050405020304" pitchFamily="18" charset="0"/>
              </a:rPr>
              <a:t> integrados?</a:t>
            </a:r>
            <a:endParaRPr lang="en-IE" dirty="0">
              <a:ea typeface="Calibri" panose="020F0502020204030204" pitchFamily="34" charset="0"/>
              <a:cs typeface="Times New Roman" panose="02020603050405020304" pitchFamily="18" charset="0"/>
            </a:endParaRPr>
          </a:p>
          <a:p>
            <a:pPr marL="342900" indent="-342900" algn="just" rtl="0">
              <a:lnSpc>
                <a:spcPct val="107000"/>
              </a:lnSpc>
              <a:spcBef>
                <a:spcPts val="300"/>
              </a:spcBef>
              <a:spcAft>
                <a:spcPts val="300"/>
              </a:spcAft>
              <a:buFont typeface="Arial" panose="020B0604020202020204" pitchFamily="34" charset="0"/>
              <a:buChar char="•"/>
            </a:pPr>
            <a:r>
              <a:rPr lang="en-IE" sz="2400" dirty="0" err="1">
                <a:effectLst/>
                <a:ea typeface="Times New Roman" panose="02020603050405020304" pitchFamily="18" charset="0"/>
                <a:cs typeface="Times New Roman" panose="02020603050405020304" pitchFamily="18" charset="0"/>
              </a:rPr>
              <a:t>Quais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canais</a:t>
            </a:r>
            <a:r>
              <a:rPr lang="en-IE" sz="2400" dirty="0">
                <a:effectLst/>
                <a:ea typeface="Times New Roman" panose="02020603050405020304" pitchFamily="18" charset="0"/>
                <a:cs typeface="Times New Roman" panose="02020603050405020304" pitchFamily="18" charset="0"/>
              </a:rPr>
              <a:t> com </a:t>
            </a:r>
            <a:r>
              <a:rPr lang="en-IE" sz="2400" dirty="0" err="1">
                <a:effectLst/>
                <a:ea typeface="Times New Roman" panose="02020603050405020304" pitchFamily="18" charset="0"/>
                <a:cs typeface="Times New Roman" panose="02020603050405020304" pitchFamily="18" charset="0"/>
              </a:rPr>
              <a:t>melhor</a:t>
            </a:r>
            <a:r>
              <a:rPr lang="en-IE" sz="2400" dirty="0">
                <a:effectLst/>
                <a:ea typeface="Times New Roman" panose="02020603050405020304" pitchFamily="18" charset="0"/>
                <a:cs typeface="Times New Roman" panose="02020603050405020304" pitchFamily="18" charset="0"/>
              </a:rPr>
              <a:t> desempenho?</a:t>
            </a:r>
            <a:endParaRPr lang="en-IE" dirty="0">
              <a:ea typeface="Calibri" panose="020F0502020204030204" pitchFamily="34" charset="0"/>
              <a:cs typeface="Times New Roman" panose="02020603050405020304" pitchFamily="18" charset="0"/>
            </a:endParaRPr>
          </a:p>
          <a:p>
            <a:pPr marL="342900" indent="-342900" algn="just" rtl="0">
              <a:lnSpc>
                <a:spcPct val="107000"/>
              </a:lnSpc>
              <a:spcBef>
                <a:spcPts val="300"/>
              </a:spcBef>
              <a:spcAft>
                <a:spcPts val="300"/>
              </a:spcAft>
              <a:buFont typeface="Arial" panose="020B0604020202020204" pitchFamily="34" charset="0"/>
              <a:buChar char="•"/>
            </a:pPr>
            <a:r>
              <a:rPr lang="en-IE" sz="2400" dirty="0" err="1">
                <a:effectLst/>
                <a:ea typeface="Times New Roman" panose="02020603050405020304" pitchFamily="18" charset="0"/>
                <a:cs typeface="Times New Roman" panose="02020603050405020304" pitchFamily="18" charset="0"/>
              </a:rPr>
              <a:t>Quais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são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canais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mais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económicos</a:t>
            </a:r>
            <a:r>
              <a:rPr lang="en-IE" sz="2400" dirty="0">
                <a:effectLst/>
                <a:ea typeface="Times New Roman" panose="02020603050405020304" pitchFamily="18" charset="0"/>
                <a:cs typeface="Times New Roman" panose="02020603050405020304" pitchFamily="18" charset="0"/>
              </a:rPr>
              <a:t>?</a:t>
            </a:r>
            <a:endParaRPr lang="en-IE" sz="2400" dirty="0">
              <a:effectLst/>
              <a:ea typeface="Calibri" panose="020F0502020204030204" pitchFamily="34" charset="0"/>
              <a:cs typeface="Times New Roman" panose="02020603050405020304" pitchFamily="18" charset="0"/>
            </a:endParaRPr>
          </a:p>
          <a:p>
            <a:pPr algn="just" rtl="0"/>
            <a:endParaRPr lang="en-IE" dirty="0"/>
          </a:p>
        </p:txBody>
      </p:sp>
      <p:sp>
        <p:nvSpPr>
          <p:cNvPr id="3" name="Text Placeholder 2">
            <a:extLst>
              <a:ext uri="{FF2B5EF4-FFF2-40B4-BE49-F238E27FC236}">
                <a16:creationId xmlns:a16="http://schemas.microsoft.com/office/drawing/2014/main" id="{55DD0C15-83EF-C165-7590-FDF32B8A7A0C}"/>
              </a:ext>
            </a:extLst>
          </p:cNvPr>
          <p:cNvSpPr>
            <a:spLocks noGrp="1"/>
          </p:cNvSpPr>
          <p:nvPr>
            <p:ph type="body" sz="quarter" idx="16"/>
          </p:nvPr>
        </p:nvSpPr>
        <p:spPr>
          <a:xfrm>
            <a:off x="898358" y="800770"/>
            <a:ext cx="4990998" cy="992652"/>
          </a:xfrm>
        </p:spPr>
        <p:txBody>
          <a:bodyPr/>
          <a:lstStyle/>
          <a:p>
            <a:pPr algn="l" rtl="0"/>
            <a:r>
              <a:rPr lang="en-IE" b="1" dirty="0"/>
              <a:t>6. Canais de Distribuição</a:t>
            </a:r>
          </a:p>
        </p:txBody>
      </p:sp>
      <p:grpSp>
        <p:nvGrpSpPr>
          <p:cNvPr id="5" name="Graphic 2">
            <a:extLst>
              <a:ext uri="{FF2B5EF4-FFF2-40B4-BE49-F238E27FC236}">
                <a16:creationId xmlns:a16="http://schemas.microsoft.com/office/drawing/2014/main" id="{C068899F-4EA1-19DB-685E-11F72C8040ED}"/>
              </a:ext>
            </a:extLst>
          </p:cNvPr>
          <p:cNvGrpSpPr/>
          <p:nvPr/>
        </p:nvGrpSpPr>
        <p:grpSpPr>
          <a:xfrm>
            <a:off x="8183791" y="1786758"/>
            <a:ext cx="3273173" cy="3458717"/>
            <a:chOff x="-4900058" y="-8300244"/>
            <a:chExt cx="1191496" cy="1192974"/>
          </a:xfrm>
          <a:solidFill>
            <a:srgbClr val="000000"/>
          </a:solidFill>
        </p:grpSpPr>
        <p:sp>
          <p:nvSpPr>
            <p:cNvPr id="6" name="Freeform 27">
              <a:extLst>
                <a:ext uri="{FF2B5EF4-FFF2-40B4-BE49-F238E27FC236}">
                  <a16:creationId xmlns:a16="http://schemas.microsoft.com/office/drawing/2014/main" id="{B13CE6AF-7761-17C9-A72B-93113F58E01E}"/>
                </a:ext>
              </a:extLst>
            </p:cNvPr>
            <p:cNvSpPr/>
            <p:nvPr/>
          </p:nvSpPr>
          <p:spPr>
            <a:xfrm>
              <a:off x="-4825593" y="-7871090"/>
              <a:ext cx="55868" cy="763354"/>
            </a:xfrm>
            <a:custGeom>
              <a:avLst/>
              <a:gdLst>
                <a:gd name="connsiteX0" fmla="*/ 37232 w 55868"/>
                <a:gd name="connsiteY0" fmla="*/ 18618 h 763354"/>
                <a:gd name="connsiteX1" fmla="*/ 18616 w 55868"/>
                <a:gd name="connsiteY1" fmla="*/ 0 h 763354"/>
                <a:gd name="connsiteX2" fmla="*/ 0 w 55868"/>
                <a:gd name="connsiteY2" fmla="*/ 18618 h 763354"/>
                <a:gd name="connsiteX3" fmla="*/ 0 w 55868"/>
                <a:gd name="connsiteY3" fmla="*/ 242039 h 763354"/>
                <a:gd name="connsiteX4" fmla="*/ 18616 w 55868"/>
                <a:gd name="connsiteY4" fmla="*/ 745667 h 763354"/>
                <a:gd name="connsiteX5" fmla="*/ 37232 w 55868"/>
                <a:gd name="connsiteY5" fmla="*/ 763355 h 763354"/>
                <a:gd name="connsiteX6" fmla="*/ 38164 w 55868"/>
                <a:gd name="connsiteY6" fmla="*/ 763355 h 763354"/>
                <a:gd name="connsiteX7" fmla="*/ 55849 w 55868"/>
                <a:gd name="connsiteY7" fmla="*/ 743806 h 763354"/>
                <a:gd name="connsiteX8" fmla="*/ 37232 w 55868"/>
                <a:gd name="connsiteY8" fmla="*/ 242039 h 763354"/>
                <a:gd name="connsiteX9" fmla="*/ 37232 w 55868"/>
                <a:gd name="connsiteY9" fmla="*/ 18618 h 76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868" h="763354">
                  <a:moveTo>
                    <a:pt x="37232" y="18618"/>
                  </a:moveTo>
                  <a:cubicBezTo>
                    <a:pt x="37232" y="8378"/>
                    <a:pt x="28855" y="0"/>
                    <a:pt x="18616" y="0"/>
                  </a:cubicBezTo>
                  <a:cubicBezTo>
                    <a:pt x="8378" y="0"/>
                    <a:pt x="0" y="8378"/>
                    <a:pt x="0" y="18618"/>
                  </a:cubicBezTo>
                  <a:lnTo>
                    <a:pt x="0" y="242039"/>
                  </a:lnTo>
                  <a:cubicBezTo>
                    <a:pt x="0" y="408209"/>
                    <a:pt x="18616" y="742409"/>
                    <a:pt x="18616" y="745667"/>
                  </a:cubicBezTo>
                  <a:cubicBezTo>
                    <a:pt x="19081" y="755442"/>
                    <a:pt x="27459" y="763355"/>
                    <a:pt x="37232" y="763355"/>
                  </a:cubicBezTo>
                  <a:cubicBezTo>
                    <a:pt x="37698" y="763355"/>
                    <a:pt x="37698" y="763355"/>
                    <a:pt x="38164" y="763355"/>
                  </a:cubicBezTo>
                  <a:cubicBezTo>
                    <a:pt x="48402" y="762890"/>
                    <a:pt x="56314" y="754046"/>
                    <a:pt x="55849" y="743806"/>
                  </a:cubicBezTo>
                  <a:cubicBezTo>
                    <a:pt x="55849" y="740548"/>
                    <a:pt x="37232" y="407278"/>
                    <a:pt x="37232" y="242039"/>
                  </a:cubicBezTo>
                  <a:lnTo>
                    <a:pt x="37232" y="18618"/>
                  </a:lnTo>
                  <a:close/>
                </a:path>
              </a:pathLst>
            </a:custGeom>
            <a:solidFill>
              <a:srgbClr val="000000"/>
            </a:solidFill>
            <a:ln w="4653" cap="flat">
              <a:noFill/>
              <a:prstDash val="solid"/>
              <a:miter/>
            </a:ln>
          </p:spPr>
          <p:txBody>
            <a:bodyPr rtlCol="0" anchor="ctr"/>
            <a:lstStyle/>
            <a:p>
              <a:pPr algn="l" rtl="0"/>
              <a:endParaRPr lang="en-US"/>
            </a:p>
          </p:txBody>
        </p:sp>
        <p:sp>
          <p:nvSpPr>
            <p:cNvPr id="7" name="Freeform 28">
              <a:extLst>
                <a:ext uri="{FF2B5EF4-FFF2-40B4-BE49-F238E27FC236}">
                  <a16:creationId xmlns:a16="http://schemas.microsoft.com/office/drawing/2014/main" id="{B1CC1B8A-85F7-5DEA-C52C-AE063CCB72C2}"/>
                </a:ext>
              </a:extLst>
            </p:cNvPr>
            <p:cNvSpPr/>
            <p:nvPr/>
          </p:nvSpPr>
          <p:spPr>
            <a:xfrm>
              <a:off x="-4620835" y="-7256236"/>
              <a:ext cx="42856" cy="148501"/>
            </a:xfrm>
            <a:custGeom>
              <a:avLst/>
              <a:gdLst>
                <a:gd name="connsiteX0" fmla="*/ 25152 w 42856"/>
                <a:gd name="connsiteY0" fmla="*/ 20 h 148501"/>
                <a:gd name="connsiteX1" fmla="*/ 5605 w 42856"/>
                <a:gd name="connsiteY1" fmla="*/ 17707 h 148501"/>
                <a:gd name="connsiteX2" fmla="*/ 20 w 42856"/>
                <a:gd name="connsiteY2" fmla="*/ 128952 h 148501"/>
                <a:gd name="connsiteX3" fmla="*/ 17705 w 42856"/>
                <a:gd name="connsiteY3" fmla="*/ 148501 h 148501"/>
                <a:gd name="connsiteX4" fmla="*/ 18636 w 42856"/>
                <a:gd name="connsiteY4" fmla="*/ 148501 h 148501"/>
                <a:gd name="connsiteX5" fmla="*/ 37252 w 42856"/>
                <a:gd name="connsiteY5" fmla="*/ 130814 h 148501"/>
                <a:gd name="connsiteX6" fmla="*/ 42837 w 42856"/>
                <a:gd name="connsiteY6" fmla="*/ 19569 h 148501"/>
                <a:gd name="connsiteX7" fmla="*/ 25152 w 42856"/>
                <a:gd name="connsiteY7" fmla="*/ 20 h 148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56" h="148501">
                  <a:moveTo>
                    <a:pt x="25152" y="20"/>
                  </a:moveTo>
                  <a:cubicBezTo>
                    <a:pt x="14913" y="-446"/>
                    <a:pt x="6070" y="7467"/>
                    <a:pt x="5605" y="17707"/>
                  </a:cubicBezTo>
                  <a:cubicBezTo>
                    <a:pt x="2347" y="82871"/>
                    <a:pt x="20" y="128486"/>
                    <a:pt x="20" y="128952"/>
                  </a:cubicBezTo>
                  <a:cubicBezTo>
                    <a:pt x="-446" y="139192"/>
                    <a:pt x="7466" y="148036"/>
                    <a:pt x="17705" y="148501"/>
                  </a:cubicBezTo>
                  <a:cubicBezTo>
                    <a:pt x="18170" y="148501"/>
                    <a:pt x="18636" y="148501"/>
                    <a:pt x="18636" y="148501"/>
                  </a:cubicBezTo>
                  <a:cubicBezTo>
                    <a:pt x="28409" y="148501"/>
                    <a:pt x="36787" y="141054"/>
                    <a:pt x="37252" y="130814"/>
                  </a:cubicBezTo>
                  <a:cubicBezTo>
                    <a:pt x="37252" y="130348"/>
                    <a:pt x="40044" y="84733"/>
                    <a:pt x="42837" y="19569"/>
                  </a:cubicBezTo>
                  <a:cubicBezTo>
                    <a:pt x="43302" y="9329"/>
                    <a:pt x="35390" y="485"/>
                    <a:pt x="25152" y="20"/>
                  </a:cubicBezTo>
                  <a:close/>
                </a:path>
              </a:pathLst>
            </a:custGeom>
            <a:solidFill>
              <a:srgbClr val="000000"/>
            </a:solidFill>
            <a:ln w="4653" cap="flat">
              <a:noFill/>
              <a:prstDash val="solid"/>
              <a:miter/>
            </a:ln>
          </p:spPr>
          <p:txBody>
            <a:bodyPr rtlCol="0" anchor="ctr"/>
            <a:lstStyle/>
            <a:p>
              <a:pPr algn="l" rtl="0"/>
              <a:endParaRPr lang="en-US"/>
            </a:p>
          </p:txBody>
        </p:sp>
        <p:sp>
          <p:nvSpPr>
            <p:cNvPr id="8" name="Freeform 29">
              <a:extLst>
                <a:ext uri="{FF2B5EF4-FFF2-40B4-BE49-F238E27FC236}">
                  <a16:creationId xmlns:a16="http://schemas.microsoft.com/office/drawing/2014/main" id="{860AEBF5-4724-6B61-3ABF-948D67B23C64}"/>
                </a:ext>
              </a:extLst>
            </p:cNvPr>
            <p:cNvSpPr/>
            <p:nvPr/>
          </p:nvSpPr>
          <p:spPr>
            <a:xfrm>
              <a:off x="-4602664" y="-7871090"/>
              <a:ext cx="37232" cy="279741"/>
            </a:xfrm>
            <a:custGeom>
              <a:avLst/>
              <a:gdLst>
                <a:gd name="connsiteX0" fmla="*/ 18616 w 37232"/>
                <a:gd name="connsiteY0" fmla="*/ 279742 h 279741"/>
                <a:gd name="connsiteX1" fmla="*/ 18616 w 37232"/>
                <a:gd name="connsiteY1" fmla="*/ 279742 h 279741"/>
                <a:gd name="connsiteX2" fmla="*/ 37232 w 37232"/>
                <a:gd name="connsiteY2" fmla="*/ 261123 h 279741"/>
                <a:gd name="connsiteX3" fmla="*/ 37232 w 37232"/>
                <a:gd name="connsiteY3" fmla="*/ 242039 h 279741"/>
                <a:gd name="connsiteX4" fmla="*/ 37232 w 37232"/>
                <a:gd name="connsiteY4" fmla="*/ 18618 h 279741"/>
                <a:gd name="connsiteX5" fmla="*/ 18616 w 37232"/>
                <a:gd name="connsiteY5" fmla="*/ 0 h 279741"/>
                <a:gd name="connsiteX6" fmla="*/ 0 w 37232"/>
                <a:gd name="connsiteY6" fmla="*/ 18618 h 279741"/>
                <a:gd name="connsiteX7" fmla="*/ 0 w 37232"/>
                <a:gd name="connsiteY7" fmla="*/ 242039 h 279741"/>
                <a:gd name="connsiteX8" fmla="*/ 0 w 37232"/>
                <a:gd name="connsiteY8" fmla="*/ 261123 h 279741"/>
                <a:gd name="connsiteX9" fmla="*/ 18616 w 37232"/>
                <a:gd name="connsiteY9" fmla="*/ 279742 h 279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32" h="279741">
                  <a:moveTo>
                    <a:pt x="18616" y="279742"/>
                  </a:moveTo>
                  <a:cubicBezTo>
                    <a:pt x="18616" y="279742"/>
                    <a:pt x="18616" y="279742"/>
                    <a:pt x="18616" y="279742"/>
                  </a:cubicBezTo>
                  <a:cubicBezTo>
                    <a:pt x="28855" y="279742"/>
                    <a:pt x="37232" y="271363"/>
                    <a:pt x="37232" y="261123"/>
                  </a:cubicBezTo>
                  <a:cubicBezTo>
                    <a:pt x="37232" y="254607"/>
                    <a:pt x="37232" y="248090"/>
                    <a:pt x="37232" y="242039"/>
                  </a:cubicBezTo>
                  <a:lnTo>
                    <a:pt x="37232" y="18618"/>
                  </a:lnTo>
                  <a:cubicBezTo>
                    <a:pt x="37232" y="8378"/>
                    <a:pt x="28855" y="0"/>
                    <a:pt x="18616" y="0"/>
                  </a:cubicBezTo>
                  <a:cubicBezTo>
                    <a:pt x="8378" y="0"/>
                    <a:pt x="0" y="8378"/>
                    <a:pt x="0" y="18618"/>
                  </a:cubicBezTo>
                  <a:lnTo>
                    <a:pt x="0" y="242039"/>
                  </a:lnTo>
                  <a:cubicBezTo>
                    <a:pt x="0" y="248090"/>
                    <a:pt x="0" y="254607"/>
                    <a:pt x="0" y="261123"/>
                  </a:cubicBezTo>
                  <a:cubicBezTo>
                    <a:pt x="0" y="270898"/>
                    <a:pt x="8378" y="279276"/>
                    <a:pt x="18616" y="279742"/>
                  </a:cubicBezTo>
                  <a:close/>
                </a:path>
              </a:pathLst>
            </a:custGeom>
            <a:solidFill>
              <a:srgbClr val="000000"/>
            </a:solidFill>
            <a:ln w="4653" cap="flat">
              <a:noFill/>
              <a:prstDash val="solid"/>
              <a:miter/>
            </a:ln>
          </p:spPr>
          <p:txBody>
            <a:bodyPr rtlCol="0" anchor="ctr"/>
            <a:lstStyle/>
            <a:p>
              <a:pPr algn="l" rtl="0"/>
              <a:endParaRPr lang="en-US"/>
            </a:p>
          </p:txBody>
        </p:sp>
        <p:sp>
          <p:nvSpPr>
            <p:cNvPr id="9" name="Freeform 30">
              <a:extLst>
                <a:ext uri="{FF2B5EF4-FFF2-40B4-BE49-F238E27FC236}">
                  <a16:creationId xmlns:a16="http://schemas.microsoft.com/office/drawing/2014/main" id="{E39B7D51-26C1-9A1D-6B88-0FE2E89D40A0}"/>
                </a:ext>
              </a:extLst>
            </p:cNvPr>
            <p:cNvSpPr/>
            <p:nvPr/>
          </p:nvSpPr>
          <p:spPr>
            <a:xfrm>
              <a:off x="-4713896" y="-7889708"/>
              <a:ext cx="37232" cy="223420"/>
            </a:xfrm>
            <a:custGeom>
              <a:avLst/>
              <a:gdLst>
                <a:gd name="connsiteX0" fmla="*/ 18616 w 37232"/>
                <a:gd name="connsiteY0" fmla="*/ 0 h 223420"/>
                <a:gd name="connsiteX1" fmla="*/ 0 w 37232"/>
                <a:gd name="connsiteY1" fmla="*/ 18618 h 223420"/>
                <a:gd name="connsiteX2" fmla="*/ 0 w 37232"/>
                <a:gd name="connsiteY2" fmla="*/ 204803 h 223420"/>
                <a:gd name="connsiteX3" fmla="*/ 18616 w 37232"/>
                <a:gd name="connsiteY3" fmla="*/ 223421 h 223420"/>
                <a:gd name="connsiteX4" fmla="*/ 37232 w 37232"/>
                <a:gd name="connsiteY4" fmla="*/ 204803 h 223420"/>
                <a:gd name="connsiteX5" fmla="*/ 37232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8378" y="0"/>
                    <a:pt x="0" y="8378"/>
                    <a:pt x="0" y="18618"/>
                  </a:cubicBezTo>
                  <a:lnTo>
                    <a:pt x="0" y="204803"/>
                  </a:lnTo>
                  <a:cubicBezTo>
                    <a:pt x="0" y="215043"/>
                    <a:pt x="8378" y="223421"/>
                    <a:pt x="18616" y="223421"/>
                  </a:cubicBezTo>
                  <a:cubicBezTo>
                    <a:pt x="28855" y="223421"/>
                    <a:pt x="37232" y="215043"/>
                    <a:pt x="37232" y="204803"/>
                  </a:cubicBezTo>
                  <a:lnTo>
                    <a:pt x="37232" y="18618"/>
                  </a:lnTo>
                  <a:cubicBezTo>
                    <a:pt x="37232" y="8378"/>
                    <a:pt x="28855"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10" name="Freeform 31">
              <a:extLst>
                <a:ext uri="{FF2B5EF4-FFF2-40B4-BE49-F238E27FC236}">
                  <a16:creationId xmlns:a16="http://schemas.microsoft.com/office/drawing/2014/main" id="{1448C253-ED70-D00A-0002-5DE40FDFD342}"/>
                </a:ext>
              </a:extLst>
            </p:cNvPr>
            <p:cNvSpPr/>
            <p:nvPr/>
          </p:nvSpPr>
          <p:spPr>
            <a:xfrm>
              <a:off x="-4900058" y="-8187603"/>
              <a:ext cx="539870" cy="893683"/>
            </a:xfrm>
            <a:custGeom>
              <a:avLst/>
              <a:gdLst>
                <a:gd name="connsiteX0" fmla="*/ 484021 w 539870"/>
                <a:gd name="connsiteY0" fmla="*/ 633026 h 893683"/>
                <a:gd name="connsiteX1" fmla="*/ 409557 w 539870"/>
                <a:gd name="connsiteY1" fmla="*/ 633026 h 893683"/>
                <a:gd name="connsiteX2" fmla="*/ 409557 w 539870"/>
                <a:gd name="connsiteY2" fmla="*/ 333735 h 893683"/>
                <a:gd name="connsiteX3" fmla="*/ 304840 w 539870"/>
                <a:gd name="connsiteY3" fmla="*/ 205734 h 893683"/>
                <a:gd name="connsiteX4" fmla="*/ 268073 w 539870"/>
                <a:gd name="connsiteY4" fmla="*/ 198286 h 893683"/>
                <a:gd name="connsiteX5" fmla="*/ 297859 w 539870"/>
                <a:gd name="connsiteY5" fmla="*/ 130329 h 893683"/>
                <a:gd name="connsiteX6" fmla="*/ 297859 w 539870"/>
                <a:gd name="connsiteY6" fmla="*/ 93092 h 893683"/>
                <a:gd name="connsiteX7" fmla="*/ 204778 w 539870"/>
                <a:gd name="connsiteY7" fmla="*/ 0 h 893683"/>
                <a:gd name="connsiteX8" fmla="*/ 111697 w 539870"/>
                <a:gd name="connsiteY8" fmla="*/ 93092 h 893683"/>
                <a:gd name="connsiteX9" fmla="*/ 111697 w 539870"/>
                <a:gd name="connsiteY9" fmla="*/ 130329 h 893683"/>
                <a:gd name="connsiteX10" fmla="*/ 141483 w 539870"/>
                <a:gd name="connsiteY10" fmla="*/ 198286 h 893683"/>
                <a:gd name="connsiteX11" fmla="*/ 104716 w 539870"/>
                <a:gd name="connsiteY11" fmla="*/ 205734 h 893683"/>
                <a:gd name="connsiteX12" fmla="*/ 0 w 539870"/>
                <a:gd name="connsiteY12" fmla="*/ 333735 h 893683"/>
                <a:gd name="connsiteX13" fmla="*/ 0 w 539870"/>
                <a:gd name="connsiteY13" fmla="*/ 651644 h 893683"/>
                <a:gd name="connsiteX14" fmla="*/ 18616 w 539870"/>
                <a:gd name="connsiteY14" fmla="*/ 670263 h 893683"/>
                <a:gd name="connsiteX15" fmla="*/ 37232 w 539870"/>
                <a:gd name="connsiteY15" fmla="*/ 651644 h 893683"/>
                <a:gd name="connsiteX16" fmla="*/ 37232 w 539870"/>
                <a:gd name="connsiteY16" fmla="*/ 333735 h 893683"/>
                <a:gd name="connsiteX17" fmla="*/ 112163 w 539870"/>
                <a:gd name="connsiteY17" fmla="*/ 242505 h 893683"/>
                <a:gd name="connsiteX18" fmla="*/ 186162 w 539870"/>
                <a:gd name="connsiteY18" fmla="*/ 227610 h 893683"/>
                <a:gd name="connsiteX19" fmla="*/ 186162 w 539870"/>
                <a:gd name="connsiteY19" fmla="*/ 242039 h 893683"/>
                <a:gd name="connsiteX20" fmla="*/ 204778 w 539870"/>
                <a:gd name="connsiteY20" fmla="*/ 260658 h 893683"/>
                <a:gd name="connsiteX21" fmla="*/ 223394 w 539870"/>
                <a:gd name="connsiteY21" fmla="*/ 242039 h 893683"/>
                <a:gd name="connsiteX22" fmla="*/ 223394 w 539870"/>
                <a:gd name="connsiteY22" fmla="*/ 227610 h 893683"/>
                <a:gd name="connsiteX23" fmla="*/ 297394 w 539870"/>
                <a:gd name="connsiteY23" fmla="*/ 242505 h 893683"/>
                <a:gd name="connsiteX24" fmla="*/ 372324 w 539870"/>
                <a:gd name="connsiteY24" fmla="*/ 333735 h 893683"/>
                <a:gd name="connsiteX25" fmla="*/ 372324 w 539870"/>
                <a:gd name="connsiteY25" fmla="*/ 633026 h 893683"/>
                <a:gd name="connsiteX26" fmla="*/ 297859 w 539870"/>
                <a:gd name="connsiteY26" fmla="*/ 633026 h 893683"/>
                <a:gd name="connsiteX27" fmla="*/ 242011 w 539870"/>
                <a:gd name="connsiteY27" fmla="*/ 688881 h 893683"/>
                <a:gd name="connsiteX28" fmla="*/ 242011 w 539870"/>
                <a:gd name="connsiteY28" fmla="*/ 726118 h 893683"/>
                <a:gd name="connsiteX29" fmla="*/ 260627 w 539870"/>
                <a:gd name="connsiteY29" fmla="*/ 767544 h 893683"/>
                <a:gd name="connsiteX30" fmla="*/ 260627 w 539870"/>
                <a:gd name="connsiteY30" fmla="*/ 837829 h 893683"/>
                <a:gd name="connsiteX31" fmla="*/ 316476 w 539870"/>
                <a:gd name="connsiteY31" fmla="*/ 893684 h 893683"/>
                <a:gd name="connsiteX32" fmla="*/ 465405 w 539870"/>
                <a:gd name="connsiteY32" fmla="*/ 893684 h 893683"/>
                <a:gd name="connsiteX33" fmla="*/ 521254 w 539870"/>
                <a:gd name="connsiteY33" fmla="*/ 837829 h 893683"/>
                <a:gd name="connsiteX34" fmla="*/ 521254 w 539870"/>
                <a:gd name="connsiteY34" fmla="*/ 767544 h 893683"/>
                <a:gd name="connsiteX35" fmla="*/ 539870 w 539870"/>
                <a:gd name="connsiteY35" fmla="*/ 726118 h 893683"/>
                <a:gd name="connsiteX36" fmla="*/ 539870 w 539870"/>
                <a:gd name="connsiteY36" fmla="*/ 688881 h 893683"/>
                <a:gd name="connsiteX37" fmla="*/ 484021 w 539870"/>
                <a:gd name="connsiteY37" fmla="*/ 633026 h 893683"/>
                <a:gd name="connsiteX38" fmla="*/ 260162 w 539870"/>
                <a:gd name="connsiteY38" fmla="*/ 130329 h 893683"/>
                <a:gd name="connsiteX39" fmla="*/ 204313 w 539870"/>
                <a:gd name="connsiteY39" fmla="*/ 186184 h 893683"/>
                <a:gd name="connsiteX40" fmla="*/ 148464 w 539870"/>
                <a:gd name="connsiteY40" fmla="*/ 130329 h 893683"/>
                <a:gd name="connsiteX41" fmla="*/ 148464 w 539870"/>
                <a:gd name="connsiteY41" fmla="*/ 93092 h 893683"/>
                <a:gd name="connsiteX42" fmla="*/ 204313 w 539870"/>
                <a:gd name="connsiteY42" fmla="*/ 37237 h 893683"/>
                <a:gd name="connsiteX43" fmla="*/ 260162 w 539870"/>
                <a:gd name="connsiteY43" fmla="*/ 93092 h 893683"/>
                <a:gd name="connsiteX44" fmla="*/ 260162 w 539870"/>
                <a:gd name="connsiteY44" fmla="*/ 130329 h 893683"/>
                <a:gd name="connsiteX45" fmla="*/ 484021 w 539870"/>
                <a:gd name="connsiteY45" fmla="*/ 837829 h 893683"/>
                <a:gd name="connsiteX46" fmla="*/ 465405 w 539870"/>
                <a:gd name="connsiteY46" fmla="*/ 856447 h 893683"/>
                <a:gd name="connsiteX47" fmla="*/ 316476 w 539870"/>
                <a:gd name="connsiteY47" fmla="*/ 856447 h 893683"/>
                <a:gd name="connsiteX48" fmla="*/ 297859 w 539870"/>
                <a:gd name="connsiteY48" fmla="*/ 837829 h 893683"/>
                <a:gd name="connsiteX49" fmla="*/ 297859 w 539870"/>
                <a:gd name="connsiteY49" fmla="*/ 781973 h 893683"/>
                <a:gd name="connsiteX50" fmla="*/ 335092 w 539870"/>
                <a:gd name="connsiteY50" fmla="*/ 781973 h 893683"/>
                <a:gd name="connsiteX51" fmla="*/ 335092 w 539870"/>
                <a:gd name="connsiteY51" fmla="*/ 800592 h 893683"/>
                <a:gd name="connsiteX52" fmla="*/ 353708 w 539870"/>
                <a:gd name="connsiteY52" fmla="*/ 819210 h 893683"/>
                <a:gd name="connsiteX53" fmla="*/ 372324 w 539870"/>
                <a:gd name="connsiteY53" fmla="*/ 800592 h 893683"/>
                <a:gd name="connsiteX54" fmla="*/ 372324 w 539870"/>
                <a:gd name="connsiteY54" fmla="*/ 781973 h 893683"/>
                <a:gd name="connsiteX55" fmla="*/ 409557 w 539870"/>
                <a:gd name="connsiteY55" fmla="*/ 781973 h 893683"/>
                <a:gd name="connsiteX56" fmla="*/ 409557 w 539870"/>
                <a:gd name="connsiteY56" fmla="*/ 800592 h 893683"/>
                <a:gd name="connsiteX57" fmla="*/ 428173 w 539870"/>
                <a:gd name="connsiteY57" fmla="*/ 819210 h 893683"/>
                <a:gd name="connsiteX58" fmla="*/ 446789 w 539870"/>
                <a:gd name="connsiteY58" fmla="*/ 800592 h 893683"/>
                <a:gd name="connsiteX59" fmla="*/ 446789 w 539870"/>
                <a:gd name="connsiteY59" fmla="*/ 781973 h 893683"/>
                <a:gd name="connsiteX60" fmla="*/ 484021 w 539870"/>
                <a:gd name="connsiteY60" fmla="*/ 781973 h 893683"/>
                <a:gd name="connsiteX61" fmla="*/ 484021 w 539870"/>
                <a:gd name="connsiteY61" fmla="*/ 837829 h 893683"/>
                <a:gd name="connsiteX62" fmla="*/ 502638 w 539870"/>
                <a:gd name="connsiteY62" fmla="*/ 726118 h 893683"/>
                <a:gd name="connsiteX63" fmla="*/ 484021 w 539870"/>
                <a:gd name="connsiteY63" fmla="*/ 744737 h 893683"/>
                <a:gd name="connsiteX64" fmla="*/ 297859 w 539870"/>
                <a:gd name="connsiteY64" fmla="*/ 744737 h 893683"/>
                <a:gd name="connsiteX65" fmla="*/ 279243 w 539870"/>
                <a:gd name="connsiteY65" fmla="*/ 726118 h 893683"/>
                <a:gd name="connsiteX66" fmla="*/ 279243 w 539870"/>
                <a:gd name="connsiteY66" fmla="*/ 688881 h 893683"/>
                <a:gd name="connsiteX67" fmla="*/ 297859 w 539870"/>
                <a:gd name="connsiteY67" fmla="*/ 670263 h 893683"/>
                <a:gd name="connsiteX68" fmla="*/ 484021 w 539870"/>
                <a:gd name="connsiteY68" fmla="*/ 670263 h 893683"/>
                <a:gd name="connsiteX69" fmla="*/ 502638 w 539870"/>
                <a:gd name="connsiteY69" fmla="*/ 688881 h 893683"/>
                <a:gd name="connsiteX70" fmla="*/ 502638 w 539870"/>
                <a:gd name="connsiteY70" fmla="*/ 726118 h 8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9870" h="893683">
                  <a:moveTo>
                    <a:pt x="484021" y="633026"/>
                  </a:moveTo>
                  <a:lnTo>
                    <a:pt x="409557" y="633026"/>
                  </a:lnTo>
                  <a:lnTo>
                    <a:pt x="409557" y="333735"/>
                  </a:lnTo>
                  <a:cubicBezTo>
                    <a:pt x="409557" y="271829"/>
                    <a:pt x="365343" y="218301"/>
                    <a:pt x="304840" y="205734"/>
                  </a:cubicBezTo>
                  <a:lnTo>
                    <a:pt x="268073" y="198286"/>
                  </a:lnTo>
                  <a:cubicBezTo>
                    <a:pt x="286224" y="181064"/>
                    <a:pt x="297859" y="156860"/>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6"/>
                  </a:cubicBezTo>
                  <a:lnTo>
                    <a:pt x="104716" y="205734"/>
                  </a:lnTo>
                  <a:cubicBezTo>
                    <a:pt x="44213" y="217836"/>
                    <a:pt x="0" y="271829"/>
                    <a:pt x="0" y="333735"/>
                  </a:cubicBezTo>
                  <a:lnTo>
                    <a:pt x="0" y="651644"/>
                  </a:lnTo>
                  <a:cubicBezTo>
                    <a:pt x="0" y="661885"/>
                    <a:pt x="8378" y="670263"/>
                    <a:pt x="18616" y="670263"/>
                  </a:cubicBezTo>
                  <a:cubicBezTo>
                    <a:pt x="28855" y="670263"/>
                    <a:pt x="37232" y="661885"/>
                    <a:pt x="37232" y="651644"/>
                  </a:cubicBezTo>
                  <a:lnTo>
                    <a:pt x="37232" y="333735"/>
                  </a:lnTo>
                  <a:cubicBezTo>
                    <a:pt x="37232" y="289516"/>
                    <a:pt x="68880" y="251349"/>
                    <a:pt x="112163" y="242505"/>
                  </a:cubicBezTo>
                  <a:lnTo>
                    <a:pt x="186162" y="227610"/>
                  </a:lnTo>
                  <a:lnTo>
                    <a:pt x="186162" y="242039"/>
                  </a:lnTo>
                  <a:cubicBezTo>
                    <a:pt x="186162" y="252280"/>
                    <a:pt x="194540" y="260658"/>
                    <a:pt x="204778" y="260658"/>
                  </a:cubicBezTo>
                  <a:cubicBezTo>
                    <a:pt x="215018" y="260658"/>
                    <a:pt x="223394" y="252280"/>
                    <a:pt x="223394" y="242039"/>
                  </a:cubicBezTo>
                  <a:lnTo>
                    <a:pt x="223394" y="227610"/>
                  </a:lnTo>
                  <a:lnTo>
                    <a:pt x="297394" y="242505"/>
                  </a:lnTo>
                  <a:cubicBezTo>
                    <a:pt x="340677" y="251349"/>
                    <a:pt x="372324" y="289516"/>
                    <a:pt x="372324" y="333735"/>
                  </a:cubicBezTo>
                  <a:lnTo>
                    <a:pt x="372324" y="633026"/>
                  </a:lnTo>
                  <a:lnTo>
                    <a:pt x="297859" y="633026"/>
                  </a:lnTo>
                  <a:cubicBezTo>
                    <a:pt x="267143" y="633026"/>
                    <a:pt x="242011" y="658161"/>
                    <a:pt x="242011" y="688881"/>
                  </a:cubicBezTo>
                  <a:lnTo>
                    <a:pt x="242011" y="726118"/>
                  </a:lnTo>
                  <a:cubicBezTo>
                    <a:pt x="242011" y="742409"/>
                    <a:pt x="249457" y="757304"/>
                    <a:pt x="260627" y="767544"/>
                  </a:cubicBezTo>
                  <a:lnTo>
                    <a:pt x="260627" y="837829"/>
                  </a:lnTo>
                  <a:cubicBezTo>
                    <a:pt x="260627" y="868549"/>
                    <a:pt x="285759" y="893684"/>
                    <a:pt x="316476" y="893684"/>
                  </a:cubicBezTo>
                  <a:lnTo>
                    <a:pt x="465405" y="893684"/>
                  </a:lnTo>
                  <a:cubicBezTo>
                    <a:pt x="496122" y="893684"/>
                    <a:pt x="521254" y="868549"/>
                    <a:pt x="521254" y="837829"/>
                  </a:cubicBezTo>
                  <a:lnTo>
                    <a:pt x="521254" y="767544"/>
                  </a:lnTo>
                  <a:cubicBezTo>
                    <a:pt x="532424" y="757304"/>
                    <a:pt x="539870" y="742409"/>
                    <a:pt x="539870" y="726118"/>
                  </a:cubicBezTo>
                  <a:lnTo>
                    <a:pt x="539870" y="688881"/>
                  </a:lnTo>
                  <a:cubicBezTo>
                    <a:pt x="539870" y="657696"/>
                    <a:pt x="514738" y="633026"/>
                    <a:pt x="484021" y="633026"/>
                  </a:cubicBezTo>
                  <a:close/>
                  <a:moveTo>
                    <a:pt x="260162" y="130329"/>
                  </a:moveTo>
                  <a:cubicBezTo>
                    <a:pt x="260162" y="161049"/>
                    <a:pt x="235030" y="186184"/>
                    <a:pt x="204313" y="186184"/>
                  </a:cubicBezTo>
                  <a:cubicBezTo>
                    <a:pt x="173596" y="186184"/>
                    <a:pt x="148464" y="161049"/>
                    <a:pt x="148464" y="130329"/>
                  </a:cubicBezTo>
                  <a:lnTo>
                    <a:pt x="148464" y="93092"/>
                  </a:lnTo>
                  <a:cubicBezTo>
                    <a:pt x="148464" y="62372"/>
                    <a:pt x="173596" y="37237"/>
                    <a:pt x="204313" y="37237"/>
                  </a:cubicBezTo>
                  <a:cubicBezTo>
                    <a:pt x="235030" y="37237"/>
                    <a:pt x="260162" y="62372"/>
                    <a:pt x="260162" y="93092"/>
                  </a:cubicBezTo>
                  <a:lnTo>
                    <a:pt x="260162" y="130329"/>
                  </a:lnTo>
                  <a:close/>
                  <a:moveTo>
                    <a:pt x="484021" y="837829"/>
                  </a:moveTo>
                  <a:cubicBezTo>
                    <a:pt x="484021" y="848069"/>
                    <a:pt x="475644" y="856447"/>
                    <a:pt x="465405" y="856447"/>
                  </a:cubicBezTo>
                  <a:lnTo>
                    <a:pt x="316476" y="856447"/>
                  </a:lnTo>
                  <a:cubicBezTo>
                    <a:pt x="306237" y="856447"/>
                    <a:pt x="297859" y="848069"/>
                    <a:pt x="297859" y="837829"/>
                  </a:cubicBezTo>
                  <a:lnTo>
                    <a:pt x="297859" y="781973"/>
                  </a:lnTo>
                  <a:lnTo>
                    <a:pt x="335092" y="781973"/>
                  </a:lnTo>
                  <a:lnTo>
                    <a:pt x="335092" y="800592"/>
                  </a:lnTo>
                  <a:cubicBezTo>
                    <a:pt x="335092" y="810832"/>
                    <a:pt x="343469" y="819210"/>
                    <a:pt x="353708" y="819210"/>
                  </a:cubicBezTo>
                  <a:cubicBezTo>
                    <a:pt x="363947" y="819210"/>
                    <a:pt x="372324" y="810832"/>
                    <a:pt x="372324" y="800592"/>
                  </a:cubicBezTo>
                  <a:lnTo>
                    <a:pt x="372324" y="781973"/>
                  </a:lnTo>
                  <a:lnTo>
                    <a:pt x="409557" y="781973"/>
                  </a:lnTo>
                  <a:lnTo>
                    <a:pt x="409557" y="800592"/>
                  </a:lnTo>
                  <a:cubicBezTo>
                    <a:pt x="409557" y="810832"/>
                    <a:pt x="417934" y="819210"/>
                    <a:pt x="428173" y="819210"/>
                  </a:cubicBezTo>
                  <a:cubicBezTo>
                    <a:pt x="438412" y="819210"/>
                    <a:pt x="446789" y="810832"/>
                    <a:pt x="446789" y="800592"/>
                  </a:cubicBezTo>
                  <a:lnTo>
                    <a:pt x="446789" y="781973"/>
                  </a:lnTo>
                  <a:lnTo>
                    <a:pt x="484021" y="781973"/>
                  </a:lnTo>
                  <a:lnTo>
                    <a:pt x="484021" y="837829"/>
                  </a:lnTo>
                  <a:close/>
                  <a:moveTo>
                    <a:pt x="502638" y="726118"/>
                  </a:moveTo>
                  <a:cubicBezTo>
                    <a:pt x="502638" y="736358"/>
                    <a:pt x="494261" y="744737"/>
                    <a:pt x="484021" y="744737"/>
                  </a:cubicBezTo>
                  <a:lnTo>
                    <a:pt x="297859" y="744737"/>
                  </a:lnTo>
                  <a:cubicBezTo>
                    <a:pt x="287621" y="744737"/>
                    <a:pt x="279243" y="736358"/>
                    <a:pt x="279243" y="726118"/>
                  </a:cubicBezTo>
                  <a:lnTo>
                    <a:pt x="279243" y="688881"/>
                  </a:lnTo>
                  <a:cubicBezTo>
                    <a:pt x="279243" y="678641"/>
                    <a:pt x="287621" y="670263"/>
                    <a:pt x="297859" y="670263"/>
                  </a:cubicBezTo>
                  <a:lnTo>
                    <a:pt x="484021" y="670263"/>
                  </a:lnTo>
                  <a:cubicBezTo>
                    <a:pt x="494261" y="670263"/>
                    <a:pt x="502638" y="678641"/>
                    <a:pt x="502638" y="688881"/>
                  </a:cubicBezTo>
                  <a:lnTo>
                    <a:pt x="502638" y="726118"/>
                  </a:lnTo>
                  <a:close/>
                </a:path>
              </a:pathLst>
            </a:custGeom>
            <a:solidFill>
              <a:srgbClr val="000000"/>
            </a:solidFill>
            <a:ln w="4653" cap="flat">
              <a:noFill/>
              <a:prstDash val="solid"/>
              <a:miter/>
            </a:ln>
          </p:spPr>
          <p:txBody>
            <a:bodyPr rtlCol="0" anchor="ctr"/>
            <a:lstStyle/>
            <a:p>
              <a:pPr algn="l" rtl="0"/>
              <a:endParaRPr lang="en-US"/>
            </a:p>
          </p:txBody>
        </p:sp>
        <p:sp>
          <p:nvSpPr>
            <p:cNvPr id="11" name="Freeform 32">
              <a:extLst>
                <a:ext uri="{FF2B5EF4-FFF2-40B4-BE49-F238E27FC236}">
                  <a16:creationId xmlns:a16="http://schemas.microsoft.com/office/drawing/2014/main" id="{730968C5-2A6F-AC6C-728A-D2D9A7C36F23}"/>
                </a:ext>
              </a:extLst>
            </p:cNvPr>
            <p:cNvSpPr/>
            <p:nvPr/>
          </p:nvSpPr>
          <p:spPr>
            <a:xfrm>
              <a:off x="-4454200" y="-8300244"/>
              <a:ext cx="745638" cy="1192974"/>
            </a:xfrm>
            <a:custGeom>
              <a:avLst/>
              <a:gdLst>
                <a:gd name="connsiteX0" fmla="*/ 740460 w 745638"/>
                <a:gd name="connsiteY0" fmla="*/ 601840 h 1192974"/>
                <a:gd name="connsiteX1" fmla="*/ 591530 w 745638"/>
                <a:gd name="connsiteY1" fmla="*/ 452893 h 1192974"/>
                <a:gd name="connsiteX2" fmla="*/ 571052 w 745638"/>
                <a:gd name="connsiteY2" fmla="*/ 448704 h 1192974"/>
                <a:gd name="connsiteX3" fmla="*/ 559417 w 745638"/>
                <a:gd name="connsiteY3" fmla="*/ 465926 h 1192974"/>
                <a:gd name="connsiteX4" fmla="*/ 559417 w 745638"/>
                <a:gd name="connsiteY4" fmla="*/ 521781 h 1192974"/>
                <a:gd name="connsiteX5" fmla="*/ 559417 w 745638"/>
                <a:gd name="connsiteY5" fmla="*/ 521781 h 1192974"/>
                <a:gd name="connsiteX6" fmla="*/ 348589 w 745638"/>
                <a:gd name="connsiteY6" fmla="*/ 609288 h 1192974"/>
                <a:gd name="connsiteX7" fmla="*/ 298790 w 745638"/>
                <a:gd name="connsiteY7" fmla="*/ 675383 h 1192974"/>
                <a:gd name="connsiteX8" fmla="*/ 298790 w 745638"/>
                <a:gd name="connsiteY8" fmla="*/ 168497 h 1192974"/>
                <a:gd name="connsiteX9" fmla="*/ 280174 w 745638"/>
                <a:gd name="connsiteY9" fmla="*/ 149878 h 1192974"/>
                <a:gd name="connsiteX10" fmla="*/ 250388 w 745638"/>
                <a:gd name="connsiteY10" fmla="*/ 149878 h 1192974"/>
                <a:gd name="connsiteX11" fmla="*/ 354639 w 745638"/>
                <a:gd name="connsiteY11" fmla="*/ 45615 h 1192974"/>
                <a:gd name="connsiteX12" fmla="*/ 458890 w 745638"/>
                <a:gd name="connsiteY12" fmla="*/ 149878 h 1192974"/>
                <a:gd name="connsiteX13" fmla="*/ 429104 w 745638"/>
                <a:gd name="connsiteY13" fmla="*/ 149878 h 1192974"/>
                <a:gd name="connsiteX14" fmla="*/ 410487 w 745638"/>
                <a:gd name="connsiteY14" fmla="*/ 168497 h 1192974"/>
                <a:gd name="connsiteX15" fmla="*/ 410487 w 745638"/>
                <a:gd name="connsiteY15" fmla="*/ 484544 h 1192974"/>
                <a:gd name="connsiteX16" fmla="*/ 429104 w 745638"/>
                <a:gd name="connsiteY16" fmla="*/ 503163 h 1192974"/>
                <a:gd name="connsiteX17" fmla="*/ 447720 w 745638"/>
                <a:gd name="connsiteY17" fmla="*/ 484544 h 1192974"/>
                <a:gd name="connsiteX18" fmla="*/ 447720 w 745638"/>
                <a:gd name="connsiteY18" fmla="*/ 186650 h 1192974"/>
                <a:gd name="connsiteX19" fmla="*/ 503568 w 745638"/>
                <a:gd name="connsiteY19" fmla="*/ 186650 h 1192974"/>
                <a:gd name="connsiteX20" fmla="*/ 520789 w 745638"/>
                <a:gd name="connsiteY20" fmla="*/ 175013 h 1192974"/>
                <a:gd name="connsiteX21" fmla="*/ 516600 w 745638"/>
                <a:gd name="connsiteY21" fmla="*/ 154533 h 1192974"/>
                <a:gd name="connsiteX22" fmla="*/ 367670 w 745638"/>
                <a:gd name="connsiteY22" fmla="*/ 5585 h 1192974"/>
                <a:gd name="connsiteX23" fmla="*/ 341142 w 745638"/>
                <a:gd name="connsiteY23" fmla="*/ 5585 h 1192974"/>
                <a:gd name="connsiteX24" fmla="*/ 192212 w 745638"/>
                <a:gd name="connsiteY24" fmla="*/ 154533 h 1192974"/>
                <a:gd name="connsiteX25" fmla="*/ 188024 w 745638"/>
                <a:gd name="connsiteY25" fmla="*/ 175013 h 1192974"/>
                <a:gd name="connsiteX26" fmla="*/ 205244 w 745638"/>
                <a:gd name="connsiteY26" fmla="*/ 186650 h 1192974"/>
                <a:gd name="connsiteX27" fmla="*/ 261092 w 745638"/>
                <a:gd name="connsiteY27" fmla="*/ 186650 h 1192974"/>
                <a:gd name="connsiteX28" fmla="*/ 261092 w 745638"/>
                <a:gd name="connsiteY28" fmla="*/ 484544 h 1192974"/>
                <a:gd name="connsiteX29" fmla="*/ 168011 w 745638"/>
                <a:gd name="connsiteY29" fmla="*/ 484544 h 1192974"/>
                <a:gd name="connsiteX30" fmla="*/ 149395 w 745638"/>
                <a:gd name="connsiteY30" fmla="*/ 503163 h 1192974"/>
                <a:gd name="connsiteX31" fmla="*/ 149395 w 745638"/>
                <a:gd name="connsiteY31" fmla="*/ 532952 h 1192974"/>
                <a:gd name="connsiteX32" fmla="*/ 45144 w 745638"/>
                <a:gd name="connsiteY32" fmla="*/ 428689 h 1192974"/>
                <a:gd name="connsiteX33" fmla="*/ 149395 w 745638"/>
                <a:gd name="connsiteY33" fmla="*/ 324426 h 1192974"/>
                <a:gd name="connsiteX34" fmla="*/ 149395 w 745638"/>
                <a:gd name="connsiteY34" fmla="*/ 354215 h 1192974"/>
                <a:gd name="connsiteX35" fmla="*/ 168011 w 745638"/>
                <a:gd name="connsiteY35" fmla="*/ 372834 h 1192974"/>
                <a:gd name="connsiteX36" fmla="*/ 205244 w 745638"/>
                <a:gd name="connsiteY36" fmla="*/ 372834 h 1192974"/>
                <a:gd name="connsiteX37" fmla="*/ 223860 w 745638"/>
                <a:gd name="connsiteY37" fmla="*/ 354215 h 1192974"/>
                <a:gd name="connsiteX38" fmla="*/ 205244 w 745638"/>
                <a:gd name="connsiteY38" fmla="*/ 335597 h 1192974"/>
                <a:gd name="connsiteX39" fmla="*/ 186628 w 745638"/>
                <a:gd name="connsiteY39" fmla="*/ 335597 h 1192974"/>
                <a:gd name="connsiteX40" fmla="*/ 186628 w 745638"/>
                <a:gd name="connsiteY40" fmla="*/ 279742 h 1192974"/>
                <a:gd name="connsiteX41" fmla="*/ 174992 w 745638"/>
                <a:gd name="connsiteY41" fmla="*/ 262520 h 1192974"/>
                <a:gd name="connsiteX42" fmla="*/ 154514 w 745638"/>
                <a:gd name="connsiteY42" fmla="*/ 266709 h 1192974"/>
                <a:gd name="connsiteX43" fmla="*/ 5585 w 745638"/>
                <a:gd name="connsiteY43" fmla="*/ 415656 h 1192974"/>
                <a:gd name="connsiteX44" fmla="*/ 5585 w 745638"/>
                <a:gd name="connsiteY44" fmla="*/ 442187 h 1192974"/>
                <a:gd name="connsiteX45" fmla="*/ 154514 w 745638"/>
                <a:gd name="connsiteY45" fmla="*/ 591135 h 1192974"/>
                <a:gd name="connsiteX46" fmla="*/ 167546 w 745638"/>
                <a:gd name="connsiteY46" fmla="*/ 596720 h 1192974"/>
                <a:gd name="connsiteX47" fmla="*/ 174527 w 745638"/>
                <a:gd name="connsiteY47" fmla="*/ 595324 h 1192974"/>
                <a:gd name="connsiteX48" fmla="*/ 186162 w 745638"/>
                <a:gd name="connsiteY48" fmla="*/ 578102 h 1192974"/>
                <a:gd name="connsiteX49" fmla="*/ 186162 w 745638"/>
                <a:gd name="connsiteY49" fmla="*/ 522246 h 1192974"/>
                <a:gd name="connsiteX50" fmla="*/ 260627 w 745638"/>
                <a:gd name="connsiteY50" fmla="*/ 522246 h 1192974"/>
                <a:gd name="connsiteX51" fmla="*/ 260627 w 745638"/>
                <a:gd name="connsiteY51" fmla="*/ 857378 h 1192974"/>
                <a:gd name="connsiteX52" fmla="*/ 260627 w 745638"/>
                <a:gd name="connsiteY52" fmla="*/ 858309 h 1192974"/>
                <a:gd name="connsiteX53" fmla="*/ 261558 w 745638"/>
                <a:gd name="connsiteY53" fmla="*/ 1173891 h 1192974"/>
                <a:gd name="connsiteX54" fmla="*/ 280174 w 745638"/>
                <a:gd name="connsiteY54" fmla="*/ 1192509 h 1192974"/>
                <a:gd name="connsiteX55" fmla="*/ 280174 w 745638"/>
                <a:gd name="connsiteY55" fmla="*/ 1192509 h 1192974"/>
                <a:gd name="connsiteX56" fmla="*/ 298790 w 745638"/>
                <a:gd name="connsiteY56" fmla="*/ 1173891 h 1192974"/>
                <a:gd name="connsiteX57" fmla="*/ 297859 w 745638"/>
                <a:gd name="connsiteY57" fmla="*/ 820606 h 1192974"/>
                <a:gd name="connsiteX58" fmla="*/ 374186 w 745638"/>
                <a:gd name="connsiteY58" fmla="*/ 636284 h 1192974"/>
                <a:gd name="connsiteX59" fmla="*/ 558486 w 745638"/>
                <a:gd name="connsiteY59" fmla="*/ 559949 h 1192974"/>
                <a:gd name="connsiteX60" fmla="*/ 577103 w 745638"/>
                <a:gd name="connsiteY60" fmla="*/ 559949 h 1192974"/>
                <a:gd name="connsiteX61" fmla="*/ 595719 w 745638"/>
                <a:gd name="connsiteY61" fmla="*/ 541330 h 1192974"/>
                <a:gd name="connsiteX62" fmla="*/ 595719 w 745638"/>
                <a:gd name="connsiteY62" fmla="*/ 511541 h 1192974"/>
                <a:gd name="connsiteX63" fmla="*/ 699970 w 745638"/>
                <a:gd name="connsiteY63" fmla="*/ 615804 h 1192974"/>
                <a:gd name="connsiteX64" fmla="*/ 595719 w 745638"/>
                <a:gd name="connsiteY64" fmla="*/ 720067 h 1192974"/>
                <a:gd name="connsiteX65" fmla="*/ 595719 w 745638"/>
                <a:gd name="connsiteY65" fmla="*/ 690278 h 1192974"/>
                <a:gd name="connsiteX66" fmla="*/ 577103 w 745638"/>
                <a:gd name="connsiteY66" fmla="*/ 671659 h 1192974"/>
                <a:gd name="connsiteX67" fmla="*/ 558486 w 745638"/>
                <a:gd name="connsiteY67" fmla="*/ 671659 h 1192974"/>
                <a:gd name="connsiteX68" fmla="*/ 453305 w 745638"/>
                <a:gd name="connsiteY68" fmla="*/ 715412 h 1192974"/>
                <a:gd name="connsiteX69" fmla="*/ 409557 w 745638"/>
                <a:gd name="connsiteY69" fmla="*/ 821072 h 1192974"/>
                <a:gd name="connsiteX70" fmla="*/ 410487 w 745638"/>
                <a:gd name="connsiteY70" fmla="*/ 1174356 h 1192974"/>
                <a:gd name="connsiteX71" fmla="*/ 429104 w 745638"/>
                <a:gd name="connsiteY71" fmla="*/ 1192975 h 1192974"/>
                <a:gd name="connsiteX72" fmla="*/ 429104 w 745638"/>
                <a:gd name="connsiteY72" fmla="*/ 1192975 h 1192974"/>
                <a:gd name="connsiteX73" fmla="*/ 447720 w 745638"/>
                <a:gd name="connsiteY73" fmla="*/ 1174356 h 1192974"/>
                <a:gd name="connsiteX74" fmla="*/ 446789 w 745638"/>
                <a:gd name="connsiteY74" fmla="*/ 821072 h 1192974"/>
                <a:gd name="connsiteX75" fmla="*/ 479367 w 745638"/>
                <a:gd name="connsiteY75" fmla="*/ 741944 h 1192974"/>
                <a:gd name="connsiteX76" fmla="*/ 558486 w 745638"/>
                <a:gd name="connsiteY76" fmla="*/ 709362 h 1192974"/>
                <a:gd name="connsiteX77" fmla="*/ 558952 w 745638"/>
                <a:gd name="connsiteY77" fmla="*/ 765217 h 1192974"/>
                <a:gd name="connsiteX78" fmla="*/ 570587 w 745638"/>
                <a:gd name="connsiteY78" fmla="*/ 782439 h 1192974"/>
                <a:gd name="connsiteX79" fmla="*/ 591065 w 745638"/>
                <a:gd name="connsiteY79" fmla="*/ 778250 h 1192974"/>
                <a:gd name="connsiteX80" fmla="*/ 739994 w 745638"/>
                <a:gd name="connsiteY80" fmla="*/ 629302 h 1192974"/>
                <a:gd name="connsiteX81" fmla="*/ 740460 w 745638"/>
                <a:gd name="connsiteY81" fmla="*/ 601840 h 119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745638" h="1192974">
                  <a:moveTo>
                    <a:pt x="740460" y="601840"/>
                  </a:moveTo>
                  <a:lnTo>
                    <a:pt x="591530" y="452893"/>
                  </a:lnTo>
                  <a:cubicBezTo>
                    <a:pt x="586411" y="447773"/>
                    <a:pt x="578033" y="445911"/>
                    <a:pt x="571052" y="448704"/>
                  </a:cubicBezTo>
                  <a:cubicBezTo>
                    <a:pt x="564071" y="451497"/>
                    <a:pt x="559417" y="458478"/>
                    <a:pt x="559417" y="465926"/>
                  </a:cubicBezTo>
                  <a:lnTo>
                    <a:pt x="559417" y="521781"/>
                  </a:lnTo>
                  <a:lnTo>
                    <a:pt x="559417" y="521781"/>
                  </a:lnTo>
                  <a:cubicBezTo>
                    <a:pt x="479833" y="521781"/>
                    <a:pt x="404903" y="552967"/>
                    <a:pt x="348589" y="609288"/>
                  </a:cubicBezTo>
                  <a:cubicBezTo>
                    <a:pt x="328576" y="629302"/>
                    <a:pt x="311822" y="651644"/>
                    <a:pt x="298790" y="675383"/>
                  </a:cubicBezTo>
                  <a:lnTo>
                    <a:pt x="298790" y="168497"/>
                  </a:lnTo>
                  <a:cubicBezTo>
                    <a:pt x="298790" y="158257"/>
                    <a:pt x="290413" y="149878"/>
                    <a:pt x="280174" y="149878"/>
                  </a:cubicBezTo>
                  <a:lnTo>
                    <a:pt x="250388" y="149878"/>
                  </a:lnTo>
                  <a:lnTo>
                    <a:pt x="354639" y="45615"/>
                  </a:lnTo>
                  <a:lnTo>
                    <a:pt x="458890" y="149878"/>
                  </a:lnTo>
                  <a:lnTo>
                    <a:pt x="429104" y="149878"/>
                  </a:lnTo>
                  <a:cubicBezTo>
                    <a:pt x="418865" y="149878"/>
                    <a:pt x="410487" y="158257"/>
                    <a:pt x="410487" y="168497"/>
                  </a:cubicBezTo>
                  <a:lnTo>
                    <a:pt x="410487" y="484544"/>
                  </a:lnTo>
                  <a:cubicBezTo>
                    <a:pt x="410487" y="494784"/>
                    <a:pt x="418865" y="503163"/>
                    <a:pt x="429104" y="503163"/>
                  </a:cubicBezTo>
                  <a:cubicBezTo>
                    <a:pt x="439343" y="503163"/>
                    <a:pt x="447720" y="494784"/>
                    <a:pt x="447720" y="484544"/>
                  </a:cubicBezTo>
                  <a:lnTo>
                    <a:pt x="447720" y="186650"/>
                  </a:lnTo>
                  <a:lnTo>
                    <a:pt x="503568" y="186650"/>
                  </a:lnTo>
                  <a:cubicBezTo>
                    <a:pt x="511015" y="186650"/>
                    <a:pt x="517996" y="181995"/>
                    <a:pt x="520789" y="175013"/>
                  </a:cubicBezTo>
                  <a:cubicBezTo>
                    <a:pt x="523581" y="168031"/>
                    <a:pt x="522185" y="160118"/>
                    <a:pt x="516600" y="154533"/>
                  </a:cubicBezTo>
                  <a:lnTo>
                    <a:pt x="367670" y="5585"/>
                  </a:lnTo>
                  <a:cubicBezTo>
                    <a:pt x="360224" y="-1862"/>
                    <a:pt x="348589" y="-1862"/>
                    <a:pt x="341142" y="5585"/>
                  </a:cubicBezTo>
                  <a:lnTo>
                    <a:pt x="192212" y="154533"/>
                  </a:lnTo>
                  <a:cubicBezTo>
                    <a:pt x="187093" y="159653"/>
                    <a:pt x="185231" y="168031"/>
                    <a:pt x="188024" y="175013"/>
                  </a:cubicBezTo>
                  <a:cubicBezTo>
                    <a:pt x="190816" y="181995"/>
                    <a:pt x="197797" y="186650"/>
                    <a:pt x="205244" y="186650"/>
                  </a:cubicBezTo>
                  <a:lnTo>
                    <a:pt x="261092" y="186650"/>
                  </a:lnTo>
                  <a:lnTo>
                    <a:pt x="261092" y="484544"/>
                  </a:lnTo>
                  <a:lnTo>
                    <a:pt x="168011" y="484544"/>
                  </a:lnTo>
                  <a:cubicBezTo>
                    <a:pt x="157773" y="484544"/>
                    <a:pt x="149395" y="492922"/>
                    <a:pt x="149395" y="503163"/>
                  </a:cubicBezTo>
                  <a:lnTo>
                    <a:pt x="149395" y="532952"/>
                  </a:lnTo>
                  <a:lnTo>
                    <a:pt x="45144" y="428689"/>
                  </a:lnTo>
                  <a:lnTo>
                    <a:pt x="149395" y="324426"/>
                  </a:lnTo>
                  <a:lnTo>
                    <a:pt x="149395" y="354215"/>
                  </a:lnTo>
                  <a:cubicBezTo>
                    <a:pt x="149395" y="364455"/>
                    <a:pt x="157773" y="372834"/>
                    <a:pt x="168011" y="372834"/>
                  </a:cubicBezTo>
                  <a:lnTo>
                    <a:pt x="205244" y="372834"/>
                  </a:lnTo>
                  <a:cubicBezTo>
                    <a:pt x="215482" y="372834"/>
                    <a:pt x="223860" y="364455"/>
                    <a:pt x="223860" y="354215"/>
                  </a:cubicBezTo>
                  <a:cubicBezTo>
                    <a:pt x="223860" y="343975"/>
                    <a:pt x="215482" y="335597"/>
                    <a:pt x="205244" y="335597"/>
                  </a:cubicBezTo>
                  <a:lnTo>
                    <a:pt x="186628" y="335597"/>
                  </a:lnTo>
                  <a:lnTo>
                    <a:pt x="186628" y="279742"/>
                  </a:lnTo>
                  <a:cubicBezTo>
                    <a:pt x="186628" y="272294"/>
                    <a:pt x="181973" y="265312"/>
                    <a:pt x="174992" y="262520"/>
                  </a:cubicBezTo>
                  <a:cubicBezTo>
                    <a:pt x="168011" y="259727"/>
                    <a:pt x="160100" y="261123"/>
                    <a:pt x="154514" y="266709"/>
                  </a:cubicBezTo>
                  <a:lnTo>
                    <a:pt x="5585" y="415656"/>
                  </a:lnTo>
                  <a:cubicBezTo>
                    <a:pt x="-1862" y="423103"/>
                    <a:pt x="-1862" y="434740"/>
                    <a:pt x="5585" y="442187"/>
                  </a:cubicBezTo>
                  <a:lnTo>
                    <a:pt x="154514" y="591135"/>
                  </a:lnTo>
                  <a:cubicBezTo>
                    <a:pt x="158238" y="594858"/>
                    <a:pt x="162892" y="596720"/>
                    <a:pt x="167546" y="596720"/>
                  </a:cubicBezTo>
                  <a:cubicBezTo>
                    <a:pt x="169873" y="596720"/>
                    <a:pt x="172200" y="596255"/>
                    <a:pt x="174527" y="595324"/>
                  </a:cubicBezTo>
                  <a:cubicBezTo>
                    <a:pt x="181508" y="592531"/>
                    <a:pt x="186162" y="585549"/>
                    <a:pt x="186162" y="578102"/>
                  </a:cubicBezTo>
                  <a:lnTo>
                    <a:pt x="186162" y="522246"/>
                  </a:lnTo>
                  <a:lnTo>
                    <a:pt x="260627" y="522246"/>
                  </a:lnTo>
                  <a:lnTo>
                    <a:pt x="260627" y="857378"/>
                  </a:lnTo>
                  <a:cubicBezTo>
                    <a:pt x="260627" y="857843"/>
                    <a:pt x="260627" y="857843"/>
                    <a:pt x="260627" y="858309"/>
                  </a:cubicBezTo>
                  <a:lnTo>
                    <a:pt x="261558" y="1173891"/>
                  </a:lnTo>
                  <a:cubicBezTo>
                    <a:pt x="261558" y="1184131"/>
                    <a:pt x="269935" y="1192509"/>
                    <a:pt x="280174" y="1192509"/>
                  </a:cubicBezTo>
                  <a:cubicBezTo>
                    <a:pt x="280174" y="1192509"/>
                    <a:pt x="280174" y="1192509"/>
                    <a:pt x="280174" y="1192509"/>
                  </a:cubicBezTo>
                  <a:cubicBezTo>
                    <a:pt x="290413" y="1192509"/>
                    <a:pt x="298790" y="1184131"/>
                    <a:pt x="298790" y="1173891"/>
                  </a:cubicBezTo>
                  <a:lnTo>
                    <a:pt x="297859" y="820606"/>
                  </a:lnTo>
                  <a:cubicBezTo>
                    <a:pt x="297859" y="750787"/>
                    <a:pt x="324853" y="685158"/>
                    <a:pt x="374186" y="636284"/>
                  </a:cubicBezTo>
                  <a:cubicBezTo>
                    <a:pt x="423519" y="586946"/>
                    <a:pt x="489141" y="559949"/>
                    <a:pt x="558486" y="559949"/>
                  </a:cubicBezTo>
                  <a:lnTo>
                    <a:pt x="577103" y="559949"/>
                  </a:lnTo>
                  <a:cubicBezTo>
                    <a:pt x="587341" y="559949"/>
                    <a:pt x="595719" y="551570"/>
                    <a:pt x="595719" y="541330"/>
                  </a:cubicBezTo>
                  <a:lnTo>
                    <a:pt x="595719" y="511541"/>
                  </a:lnTo>
                  <a:lnTo>
                    <a:pt x="699970" y="615804"/>
                  </a:lnTo>
                  <a:lnTo>
                    <a:pt x="595719" y="720067"/>
                  </a:lnTo>
                  <a:lnTo>
                    <a:pt x="595719" y="690278"/>
                  </a:lnTo>
                  <a:cubicBezTo>
                    <a:pt x="595719" y="680038"/>
                    <a:pt x="587341" y="671659"/>
                    <a:pt x="577103" y="671659"/>
                  </a:cubicBezTo>
                  <a:lnTo>
                    <a:pt x="558486" y="671659"/>
                  </a:lnTo>
                  <a:cubicBezTo>
                    <a:pt x="518462" y="671659"/>
                    <a:pt x="481229" y="687019"/>
                    <a:pt x="453305" y="715412"/>
                  </a:cubicBezTo>
                  <a:cubicBezTo>
                    <a:pt x="425381" y="743806"/>
                    <a:pt x="409557" y="781042"/>
                    <a:pt x="409557" y="821072"/>
                  </a:cubicBezTo>
                  <a:lnTo>
                    <a:pt x="410487" y="1174356"/>
                  </a:lnTo>
                  <a:cubicBezTo>
                    <a:pt x="410487" y="1184596"/>
                    <a:pt x="418865" y="1192975"/>
                    <a:pt x="429104" y="1192975"/>
                  </a:cubicBezTo>
                  <a:cubicBezTo>
                    <a:pt x="429104" y="1192975"/>
                    <a:pt x="429104" y="1192975"/>
                    <a:pt x="429104" y="1192975"/>
                  </a:cubicBezTo>
                  <a:cubicBezTo>
                    <a:pt x="439343" y="1192975"/>
                    <a:pt x="447720" y="1184596"/>
                    <a:pt x="447720" y="1174356"/>
                  </a:cubicBezTo>
                  <a:lnTo>
                    <a:pt x="446789" y="821072"/>
                  </a:lnTo>
                  <a:cubicBezTo>
                    <a:pt x="446789" y="791283"/>
                    <a:pt x="458424" y="763355"/>
                    <a:pt x="479367" y="741944"/>
                  </a:cubicBezTo>
                  <a:cubicBezTo>
                    <a:pt x="500311" y="720998"/>
                    <a:pt x="528700" y="709362"/>
                    <a:pt x="558486" y="709362"/>
                  </a:cubicBezTo>
                  <a:lnTo>
                    <a:pt x="558952" y="765217"/>
                  </a:lnTo>
                  <a:cubicBezTo>
                    <a:pt x="558952" y="772664"/>
                    <a:pt x="563606" y="779646"/>
                    <a:pt x="570587" y="782439"/>
                  </a:cubicBezTo>
                  <a:cubicBezTo>
                    <a:pt x="577568" y="785231"/>
                    <a:pt x="585480" y="783835"/>
                    <a:pt x="591065" y="778250"/>
                  </a:cubicBezTo>
                  <a:lnTo>
                    <a:pt x="739994" y="629302"/>
                  </a:lnTo>
                  <a:cubicBezTo>
                    <a:pt x="747441" y="620924"/>
                    <a:pt x="747441" y="609288"/>
                    <a:pt x="740460" y="601840"/>
                  </a:cubicBezTo>
                  <a:close/>
                </a:path>
              </a:pathLst>
            </a:custGeom>
            <a:solidFill>
              <a:srgbClr val="000000"/>
            </a:solidFill>
            <a:ln w="4653"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32146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81">
            <a:extLst>
              <a:ext uri="{FF2B5EF4-FFF2-40B4-BE49-F238E27FC236}">
                <a16:creationId xmlns:a16="http://schemas.microsoft.com/office/drawing/2014/main" id="{BA646C80-1857-C642-A908-9A1D250BCB11}"/>
              </a:ext>
            </a:extLst>
          </p:cNvPr>
          <p:cNvSpPr/>
          <p:nvPr/>
        </p:nvSpPr>
        <p:spPr>
          <a:xfrm rot="634662">
            <a:off x="9541556" y="2290695"/>
            <a:ext cx="464414" cy="617646"/>
          </a:xfrm>
          <a:custGeom>
            <a:avLst/>
            <a:gdLst>
              <a:gd name="connsiteX0" fmla="*/ 158238 w 158237"/>
              <a:gd name="connsiteY0" fmla="*/ 0 h 214111"/>
              <a:gd name="connsiteX1" fmla="*/ 0 w 158237"/>
              <a:gd name="connsiteY1" fmla="*/ 0 h 214111"/>
              <a:gd name="connsiteX2" fmla="*/ 0 w 158237"/>
              <a:gd name="connsiteY2" fmla="*/ 214112 h 214111"/>
              <a:gd name="connsiteX3" fmla="*/ 150791 w 158237"/>
              <a:gd name="connsiteY3" fmla="*/ 214112 h 214111"/>
              <a:gd name="connsiteX4" fmla="*/ 71673 w 158237"/>
              <a:gd name="connsiteY4" fmla="*/ 102867 h 2141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237" h="214111">
                <a:moveTo>
                  <a:pt x="158238" y="0"/>
                </a:moveTo>
                <a:lnTo>
                  <a:pt x="0" y="0"/>
                </a:lnTo>
                <a:lnTo>
                  <a:pt x="0" y="214112"/>
                </a:lnTo>
                <a:lnTo>
                  <a:pt x="150791" y="214112"/>
                </a:lnTo>
                <a:lnTo>
                  <a:pt x="71673" y="102867"/>
                </a:lnTo>
                <a:close/>
              </a:path>
            </a:pathLst>
          </a:custGeom>
          <a:solidFill>
            <a:srgbClr val="F1A0C2"/>
          </a:solidFill>
          <a:ln w="4653" cap="flat">
            <a:noFill/>
            <a:prstDash val="solid"/>
            <a:miter/>
          </a:ln>
        </p:spPr>
        <p:txBody>
          <a:bodyPr rtlCol="0" anchor="ctr"/>
          <a:lstStyle/>
          <a:p>
            <a:pPr algn="l" rtl="0"/>
            <a:endParaRPr lang="en-US"/>
          </a:p>
        </p:txBody>
      </p:sp>
      <p:sp>
        <p:nvSpPr>
          <p:cNvPr id="13" name="Freeform 82">
            <a:extLst>
              <a:ext uri="{FF2B5EF4-FFF2-40B4-BE49-F238E27FC236}">
                <a16:creationId xmlns:a16="http://schemas.microsoft.com/office/drawing/2014/main" id="{E89382C7-6E73-F2FC-5544-DA8BAB91EEE8}"/>
              </a:ext>
            </a:extLst>
          </p:cNvPr>
          <p:cNvSpPr/>
          <p:nvPr/>
        </p:nvSpPr>
        <p:spPr>
          <a:xfrm rot="431636">
            <a:off x="8649483" y="2126074"/>
            <a:ext cx="874195" cy="461488"/>
          </a:xfrm>
          <a:custGeom>
            <a:avLst/>
            <a:gdLst>
              <a:gd name="connsiteX0" fmla="*/ 0 w 297859"/>
              <a:gd name="connsiteY0" fmla="*/ 0 h 208991"/>
              <a:gd name="connsiteX1" fmla="*/ 297859 w 297859"/>
              <a:gd name="connsiteY1" fmla="*/ 0 h 208991"/>
              <a:gd name="connsiteX2" fmla="*/ 297859 w 297859"/>
              <a:gd name="connsiteY2" fmla="*/ 208992 h 208991"/>
              <a:gd name="connsiteX3" fmla="*/ 0 w 297859"/>
              <a:gd name="connsiteY3" fmla="*/ 208992 h 208991"/>
            </a:gdLst>
            <a:ahLst/>
            <a:cxnLst>
              <a:cxn ang="0">
                <a:pos x="connsiteX0" y="connsiteY0"/>
              </a:cxn>
              <a:cxn ang="0">
                <a:pos x="connsiteX1" y="connsiteY1"/>
              </a:cxn>
              <a:cxn ang="0">
                <a:pos x="connsiteX2" y="connsiteY2"/>
              </a:cxn>
              <a:cxn ang="0">
                <a:pos x="connsiteX3" y="connsiteY3"/>
              </a:cxn>
            </a:cxnLst>
            <a:rect l="l" t="t" r="r" b="b"/>
            <a:pathLst>
              <a:path w="297859" h="208991">
                <a:moveTo>
                  <a:pt x="0" y="0"/>
                </a:moveTo>
                <a:lnTo>
                  <a:pt x="297859" y="0"/>
                </a:lnTo>
                <a:lnTo>
                  <a:pt x="297859" y="208992"/>
                </a:lnTo>
                <a:lnTo>
                  <a:pt x="0" y="208992"/>
                </a:lnTo>
                <a:close/>
              </a:path>
            </a:pathLst>
          </a:custGeom>
          <a:solidFill>
            <a:srgbClr val="F1A0C2"/>
          </a:solidFill>
          <a:ln w="4653" cap="flat">
            <a:noFill/>
            <a:prstDash val="solid"/>
            <a:miter/>
          </a:ln>
        </p:spPr>
        <p:txBody>
          <a:bodyPr rtlCol="0" anchor="ctr"/>
          <a:lstStyle/>
          <a:p>
            <a:pPr algn="l" rtl="0"/>
            <a:endParaRPr lang="en-US"/>
          </a:p>
        </p:txBody>
      </p:sp>
      <p:sp>
        <p:nvSpPr>
          <p:cNvPr id="2" name="Text Placeholder 1">
            <a:extLst>
              <a:ext uri="{FF2B5EF4-FFF2-40B4-BE49-F238E27FC236}">
                <a16:creationId xmlns:a16="http://schemas.microsoft.com/office/drawing/2014/main" id="{25AD6B28-2CCB-AA25-371A-A9BD69879F98}"/>
              </a:ext>
            </a:extLst>
          </p:cNvPr>
          <p:cNvSpPr>
            <a:spLocks noGrp="1"/>
          </p:cNvSpPr>
          <p:nvPr>
            <p:ph type="body" sz="quarter" idx="18"/>
          </p:nvPr>
        </p:nvSpPr>
        <p:spPr>
          <a:xfrm>
            <a:off x="860826" y="1386568"/>
            <a:ext cx="6322250" cy="3865669"/>
          </a:xfrm>
        </p:spPr>
        <p:txBody>
          <a:bodyPr/>
          <a:lstStyle/>
          <a:p>
            <a:pPr algn="just" rtl="0">
              <a:lnSpc>
                <a:spcPct val="107000"/>
              </a:lnSpc>
              <a:spcAft>
                <a:spcPts val="800"/>
              </a:spcAft>
            </a:pPr>
            <a:r>
              <a:rPr lang="en-IE" sz="2400" dirty="0">
                <a:effectLst/>
                <a:ea typeface="Times New Roman" panose="02020603050405020304" pitchFamily="18" charset="0"/>
                <a:cs typeface="Times New Roman" panose="02020603050405020304" pitchFamily="18" charset="0"/>
              </a:rPr>
              <a:t>Esta </a:t>
            </a:r>
            <a:r>
              <a:rPr lang="en-IE" sz="2400" dirty="0" err="1">
                <a:effectLst/>
                <a:ea typeface="Times New Roman" panose="02020603050405020304" pitchFamily="18" charset="0"/>
                <a:cs typeface="Times New Roman" panose="02020603050405020304" pitchFamily="18" charset="0"/>
              </a:rPr>
              <a:t>secção</a:t>
            </a:r>
            <a:r>
              <a:rPr lang="en-IE" sz="2400" dirty="0">
                <a:effectLst/>
                <a:ea typeface="Times New Roman" panose="02020603050405020304" pitchFamily="18" charset="0"/>
                <a:cs typeface="Times New Roman" panose="02020603050405020304" pitchFamily="18" charset="0"/>
              </a:rPr>
              <a:t> inclui uma lista de </a:t>
            </a:r>
            <a:r>
              <a:rPr lang="en-IE" sz="2400" dirty="0" err="1">
                <a:effectLst/>
                <a:ea typeface="Times New Roman" panose="02020603050405020304" pitchFamily="18" charset="0"/>
                <a:cs typeface="Times New Roman" panose="02020603050405020304" pitchFamily="18" charset="0"/>
              </a:rPr>
              <a:t>todos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potenciais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clientes</a:t>
            </a:r>
            <a:r>
              <a:rPr lang="en-IE" sz="2400" dirty="0">
                <a:effectLst/>
                <a:ea typeface="Times New Roman" panose="02020603050405020304" pitchFamily="18" charset="0"/>
                <a:cs typeface="Times New Roman" panose="02020603050405020304" pitchFamily="18" charset="0"/>
              </a:rPr>
              <a:t> do </a:t>
            </a:r>
            <a:r>
              <a:rPr lang="en-IE" dirty="0" err="1">
                <a:ea typeface="Times New Roman" panose="02020603050405020304" pitchFamily="18" charset="0"/>
                <a:cs typeface="Times New Roman" panose="02020603050405020304" pitchFamily="18" charset="0"/>
              </a:rPr>
              <a:t>público</a:t>
            </a:r>
            <a:r>
              <a:rPr lang="en-IE" sz="2400" dirty="0" err="1">
                <a:effectLst/>
                <a:ea typeface="Times New Roman" panose="02020603050405020304" pitchFamily="18" charset="0"/>
                <a:cs typeface="Times New Roman" panose="02020603050405020304" pitchFamily="18" charset="0"/>
              </a:rPr>
              <a:t>-alvo</a:t>
            </a:r>
            <a:r>
              <a:rPr lang="en-IE" sz="2400" dirty="0">
                <a:effectLst/>
                <a:ea typeface="Times New Roman" panose="02020603050405020304" pitchFamily="18" charset="0"/>
                <a:cs typeface="Times New Roman" panose="02020603050405020304" pitchFamily="18" charset="0"/>
              </a:rPr>
              <a:t>.</a:t>
            </a:r>
            <a:endParaRPr lang="en-IE" sz="2400" dirty="0">
              <a:effectLst/>
              <a:ea typeface="Calibri" panose="020F0502020204030204" pitchFamily="34" charset="0"/>
              <a:cs typeface="Times New Roman" panose="02020603050405020304" pitchFamily="18" charset="0"/>
            </a:endParaRPr>
          </a:p>
          <a:p>
            <a:pPr marL="360000" lvl="0" indent="-324000" algn="just" rtl="0" fontAlgn="base">
              <a:lnSpc>
                <a:spcPct val="100000"/>
              </a:lnSpc>
              <a:spcBef>
                <a:spcPts val="300"/>
              </a:spcBef>
              <a:spcAft>
                <a:spcPts val="3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Como </a:t>
            </a:r>
            <a:r>
              <a:rPr lang="en-IE" dirty="0">
                <a:ea typeface="Times New Roman" panose="02020603050405020304" pitchFamily="18" charset="0"/>
                <a:cs typeface="Times New Roman" panose="02020603050405020304" pitchFamily="18" charset="0"/>
              </a:rPr>
              <a:t>é que</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são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identificados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segmentos</a:t>
            </a:r>
            <a:r>
              <a:rPr lang="en-IE" sz="2400" dirty="0">
                <a:effectLst/>
                <a:ea typeface="Times New Roman" panose="02020603050405020304" pitchFamily="18" charset="0"/>
                <a:cs typeface="Times New Roman" panose="02020603050405020304" pitchFamily="18" charset="0"/>
              </a:rPr>
              <a:t> de clientes?</a:t>
            </a:r>
            <a:endParaRPr lang="en-IE" sz="2400" dirty="0">
              <a:effectLst/>
              <a:ea typeface="Calibri" panose="020F0502020204030204" pitchFamily="34" charset="0"/>
              <a:cs typeface="Times New Roman" panose="02020603050405020304" pitchFamily="18" charset="0"/>
            </a:endParaRPr>
          </a:p>
          <a:p>
            <a:pPr marL="360000" lvl="0" indent="-324000" algn="just" rtl="0" fontAlgn="base">
              <a:lnSpc>
                <a:spcPct val="100000"/>
              </a:lnSpc>
              <a:spcBef>
                <a:spcPts val="300"/>
              </a:spcBef>
              <a:spcAft>
                <a:spcPts val="3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Quais </a:t>
            </a:r>
            <a:r>
              <a:rPr lang="en-IE" sz="2400" dirty="0" err="1">
                <a:effectLst/>
                <a:ea typeface="Times New Roman" panose="02020603050405020304" pitchFamily="18" charset="0"/>
                <a:cs typeface="Times New Roman" panose="02020603050405020304" pitchFamily="18" charset="0"/>
              </a:rPr>
              <a:t>são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seus</a:t>
            </a:r>
            <a:r>
              <a:rPr lang="en-IE" sz="2400" dirty="0">
                <a:effectLst/>
                <a:ea typeface="Times New Roman" panose="02020603050405020304" pitchFamily="18" charset="0"/>
                <a:cs typeface="Times New Roman" panose="02020603050405020304" pitchFamily="18" charset="0"/>
              </a:rPr>
              <a:t> dados demográficos?</a:t>
            </a:r>
            <a:endParaRPr lang="en-IE" sz="2400" dirty="0">
              <a:effectLst/>
              <a:ea typeface="Calibri" panose="020F0502020204030204" pitchFamily="34" charset="0"/>
              <a:cs typeface="Times New Roman" panose="02020603050405020304" pitchFamily="18" charset="0"/>
            </a:endParaRPr>
          </a:p>
          <a:p>
            <a:pPr marL="360000" lvl="0" indent="-324000" algn="just" rtl="0" fontAlgn="base">
              <a:lnSpc>
                <a:spcPct val="100000"/>
              </a:lnSpc>
              <a:spcBef>
                <a:spcPts val="300"/>
              </a:spcBef>
              <a:spcAft>
                <a:spcPts val="300"/>
              </a:spcAft>
              <a:buSzPct val="8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Em que áreas </a:t>
            </a:r>
            <a:r>
              <a:rPr lang="en-IE" sz="2400" dirty="0" err="1">
                <a:effectLst/>
                <a:ea typeface="Times New Roman" panose="02020603050405020304" pitchFamily="18" charset="0"/>
                <a:cs typeface="Times New Roman" panose="02020603050405020304" pitchFamily="18" charset="0"/>
              </a:rPr>
              <a:t>geográficas</a:t>
            </a:r>
            <a:r>
              <a:rPr lang="en-IE" sz="2400" dirty="0">
                <a:effectLst/>
                <a:ea typeface="Times New Roman" panose="02020603050405020304" pitchFamily="18" charset="0"/>
                <a:cs typeface="Times New Roman" panose="02020603050405020304" pitchFamily="18" charset="0"/>
              </a:rPr>
              <a:t> é que </a:t>
            </a:r>
            <a:r>
              <a:rPr lang="en-IE" dirty="0">
                <a:ea typeface="Times New Roman" panose="02020603050405020304" pitchFamily="18" charset="0"/>
                <a:cs typeface="Times New Roman" panose="02020603050405020304" pitchFamily="18" charset="0"/>
              </a:rPr>
              <a:t>o</a:t>
            </a:r>
            <a:r>
              <a:rPr lang="en-IE" sz="2400" dirty="0">
                <a:effectLst/>
                <a:ea typeface="Times New Roman" panose="02020603050405020304" pitchFamily="18" charset="0"/>
                <a:cs typeface="Times New Roman" panose="02020603050405020304" pitchFamily="18" charset="0"/>
              </a:rPr>
              <a:t> produto alimentar ético será oferecido?</a:t>
            </a:r>
            <a:endParaRPr lang="en-IE" sz="2400" dirty="0">
              <a:effectLst/>
              <a:ea typeface="Calibri" panose="020F0502020204030204" pitchFamily="34" charset="0"/>
              <a:cs typeface="Times New Roman" panose="02020603050405020304" pitchFamily="18" charset="0"/>
            </a:endParaRPr>
          </a:p>
          <a:p>
            <a:pPr marL="360000" lvl="0" indent="-324000" algn="just" rtl="0" fontAlgn="base">
              <a:lnSpc>
                <a:spcPct val="100000"/>
              </a:lnSpc>
              <a:spcBef>
                <a:spcPts val="300"/>
              </a:spcBef>
              <a:spcAft>
                <a:spcPts val="300"/>
              </a:spcAft>
              <a:buSzPct val="80000"/>
              <a:buFont typeface="Symbol" panose="05050102010706020507" pitchFamily="18" charset="2"/>
              <a:buChar char=""/>
              <a:tabLst>
                <a:tab pos="457200" algn="l"/>
              </a:tabLst>
            </a:pPr>
            <a:r>
              <a:rPr lang="en-IE" sz="2400" dirty="0" err="1">
                <a:effectLst/>
                <a:ea typeface="Times New Roman" panose="02020603050405020304" pitchFamily="18" charset="0"/>
                <a:cs typeface="Times New Roman" panose="02020603050405020304" pitchFamily="18" charset="0"/>
              </a:rPr>
              <a:t>Porque</a:t>
            </a:r>
            <a:r>
              <a:rPr lang="en-IE" sz="2400" dirty="0">
                <a:effectLst/>
                <a:ea typeface="Times New Roman" panose="02020603050405020304" pitchFamily="18" charset="0"/>
                <a:cs typeface="Times New Roman" panose="02020603050405020304" pitchFamily="18" charset="0"/>
              </a:rPr>
              <a:t> é que estes grupos específicos </a:t>
            </a:r>
            <a:r>
              <a:rPr lang="en-IE" sz="2400" dirty="0" err="1">
                <a:effectLst/>
                <a:ea typeface="Times New Roman" panose="02020603050405020304" pitchFamily="18" charset="0"/>
                <a:cs typeface="Times New Roman" panose="02020603050405020304" pitchFamily="18" charset="0"/>
              </a:rPr>
              <a:t>comprariam</a:t>
            </a:r>
            <a:r>
              <a:rPr lang="en-IE" sz="2400" dirty="0">
                <a:effectLst/>
                <a:ea typeface="Times New Roman" panose="02020603050405020304" pitchFamily="18" charset="0"/>
                <a:cs typeface="Times New Roman" panose="02020603050405020304" pitchFamily="18" charset="0"/>
              </a:rPr>
              <a:t> à </a:t>
            </a:r>
            <a:r>
              <a:rPr lang="en-IE" sz="2400" dirty="0" err="1">
                <a:effectLst/>
                <a:ea typeface="Times New Roman" panose="02020603050405020304" pitchFamily="18" charset="0"/>
                <a:cs typeface="Times New Roman" panose="02020603050405020304" pitchFamily="18" charset="0"/>
              </a:rPr>
              <a:t>empresa</a:t>
            </a:r>
            <a:r>
              <a:rPr lang="en-IE" sz="2400" dirty="0">
                <a:effectLst/>
                <a:ea typeface="Times New Roman" panose="02020603050405020304" pitchFamily="18" charset="0"/>
                <a:cs typeface="Times New Roman" panose="02020603050405020304" pitchFamily="18" charset="0"/>
              </a:rPr>
              <a:t> em vez de </a:t>
            </a:r>
            <a:r>
              <a:rPr lang="en-IE" sz="2400" dirty="0" err="1">
                <a:effectLst/>
                <a:ea typeface="Times New Roman" panose="02020603050405020304" pitchFamily="18" charset="0"/>
                <a:cs typeface="Times New Roman" panose="02020603050405020304" pitchFamily="18" charset="0"/>
              </a:rPr>
              <a:t>outras</a:t>
            </a:r>
            <a:r>
              <a:rPr lang="en-IE" sz="2400" dirty="0">
                <a:effectLst/>
                <a:ea typeface="Times New Roman" panose="02020603050405020304" pitchFamily="18" charset="0"/>
                <a:cs typeface="Times New Roman" panose="02020603050405020304" pitchFamily="18" charset="0"/>
              </a:rPr>
              <a:t> que vendem </a:t>
            </a:r>
            <a:r>
              <a:rPr lang="en-IE" sz="2400" dirty="0" err="1">
                <a:effectLst/>
                <a:ea typeface="Times New Roman" panose="02020603050405020304" pitchFamily="18" charset="0"/>
                <a:cs typeface="Times New Roman" panose="02020603050405020304" pitchFamily="18" charset="0"/>
              </a:rPr>
              <a:t>produtos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semelhantes</a:t>
            </a:r>
            <a:r>
              <a:rPr lang="en-IE" sz="2400" dirty="0">
                <a:effectLst/>
                <a:ea typeface="Times New Roman" panose="02020603050405020304" pitchFamily="18" charset="0"/>
                <a:cs typeface="Times New Roman" panose="02020603050405020304" pitchFamily="18" charset="0"/>
              </a:rPr>
              <a:t>?</a:t>
            </a:r>
            <a:endParaRPr lang="en-IE" sz="2400" dirty="0">
              <a:effectLst/>
              <a:ea typeface="Calibri" panose="020F0502020204030204" pitchFamily="34" charset="0"/>
              <a:cs typeface="Times New Roman" panose="02020603050405020304" pitchFamily="18" charset="0"/>
            </a:endParaRPr>
          </a:p>
          <a:p>
            <a:pPr algn="just" rtl="0"/>
            <a:endParaRPr lang="en-IE" dirty="0"/>
          </a:p>
        </p:txBody>
      </p:sp>
      <p:sp>
        <p:nvSpPr>
          <p:cNvPr id="3" name="Text Placeholder 2">
            <a:extLst>
              <a:ext uri="{FF2B5EF4-FFF2-40B4-BE49-F238E27FC236}">
                <a16:creationId xmlns:a16="http://schemas.microsoft.com/office/drawing/2014/main" id="{55D5E92A-6395-3527-1EF5-7552E1E9401F}"/>
              </a:ext>
            </a:extLst>
          </p:cNvPr>
          <p:cNvSpPr>
            <a:spLocks noGrp="1"/>
          </p:cNvSpPr>
          <p:nvPr>
            <p:ph type="body" sz="quarter" idx="16"/>
          </p:nvPr>
        </p:nvSpPr>
        <p:spPr/>
        <p:txBody>
          <a:bodyPr/>
          <a:lstStyle/>
          <a:p>
            <a:r>
              <a:rPr lang="en-IE" b="1" dirty="0"/>
              <a:t>7. </a:t>
            </a:r>
            <a:r>
              <a:rPr lang="en-IE" b="1" dirty="0" err="1"/>
              <a:t>Segmento</a:t>
            </a:r>
            <a:r>
              <a:rPr lang="en-IE" b="1" dirty="0"/>
              <a:t> de </a:t>
            </a:r>
            <a:r>
              <a:rPr lang="en-IE" b="1" dirty="0" err="1"/>
              <a:t>Clientes</a:t>
            </a:r>
            <a:r>
              <a:rPr lang="en-IE" b="1" dirty="0"/>
              <a:t> </a:t>
            </a:r>
          </a:p>
        </p:txBody>
      </p:sp>
      <p:grpSp>
        <p:nvGrpSpPr>
          <p:cNvPr id="5" name="Graphic 2">
            <a:extLst>
              <a:ext uri="{FF2B5EF4-FFF2-40B4-BE49-F238E27FC236}">
                <a16:creationId xmlns:a16="http://schemas.microsoft.com/office/drawing/2014/main" id="{A56D5E20-8C49-44A9-926E-7CB227C739E6}"/>
              </a:ext>
            </a:extLst>
          </p:cNvPr>
          <p:cNvGrpSpPr/>
          <p:nvPr/>
        </p:nvGrpSpPr>
        <p:grpSpPr>
          <a:xfrm>
            <a:off x="8004738" y="1924643"/>
            <a:ext cx="3588171" cy="3505815"/>
            <a:chOff x="-6771174" y="4697417"/>
            <a:chExt cx="1191624" cy="1193291"/>
          </a:xfrm>
          <a:solidFill>
            <a:srgbClr val="000000"/>
          </a:solidFill>
        </p:grpSpPr>
        <p:sp>
          <p:nvSpPr>
            <p:cNvPr id="6" name="Freeform 97">
              <a:extLst>
                <a:ext uri="{FF2B5EF4-FFF2-40B4-BE49-F238E27FC236}">
                  <a16:creationId xmlns:a16="http://schemas.microsoft.com/office/drawing/2014/main" id="{39E3EAA6-8CD0-09A5-82B4-BC5FC881BD1B}"/>
                </a:ext>
              </a:extLst>
            </p:cNvPr>
            <p:cNvSpPr/>
            <p:nvPr/>
          </p:nvSpPr>
          <p:spPr>
            <a:xfrm>
              <a:off x="-6324198" y="5590952"/>
              <a:ext cx="37232" cy="223420"/>
            </a:xfrm>
            <a:custGeom>
              <a:avLst/>
              <a:gdLst>
                <a:gd name="connsiteX0" fmla="*/ 18616 w 37232"/>
                <a:gd name="connsiteY0" fmla="*/ 0 h 223420"/>
                <a:gd name="connsiteX1" fmla="*/ 37232 w 37232"/>
                <a:gd name="connsiteY1" fmla="*/ 18618 h 223420"/>
                <a:gd name="connsiteX2" fmla="*/ 37232 w 37232"/>
                <a:gd name="connsiteY2" fmla="*/ 204803 h 223420"/>
                <a:gd name="connsiteX3" fmla="*/ 18616 w 37232"/>
                <a:gd name="connsiteY3" fmla="*/ 223421 h 223420"/>
                <a:gd name="connsiteX4" fmla="*/ 0 w 37232"/>
                <a:gd name="connsiteY4" fmla="*/ 204803 h 223420"/>
                <a:gd name="connsiteX5" fmla="*/ 0 w 37232"/>
                <a:gd name="connsiteY5" fmla="*/ 18618 h 223420"/>
                <a:gd name="connsiteX6" fmla="*/ 18616 w 37232"/>
                <a:gd name="connsiteY6" fmla="*/ 0 h 22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232" h="223420">
                  <a:moveTo>
                    <a:pt x="18616" y="0"/>
                  </a:moveTo>
                  <a:cubicBezTo>
                    <a:pt x="28855" y="0"/>
                    <a:pt x="37232" y="8379"/>
                    <a:pt x="37232" y="18618"/>
                  </a:cubicBezTo>
                  <a:lnTo>
                    <a:pt x="37232" y="204803"/>
                  </a:lnTo>
                  <a:cubicBezTo>
                    <a:pt x="37232" y="215042"/>
                    <a:pt x="28855" y="223421"/>
                    <a:pt x="18616" y="223421"/>
                  </a:cubicBezTo>
                  <a:cubicBezTo>
                    <a:pt x="8378" y="223421"/>
                    <a:pt x="0" y="215042"/>
                    <a:pt x="0" y="204803"/>
                  </a:cubicBezTo>
                  <a:lnTo>
                    <a:pt x="0" y="18618"/>
                  </a:lnTo>
                  <a:cubicBezTo>
                    <a:pt x="0" y="8379"/>
                    <a:pt x="8378" y="0"/>
                    <a:pt x="18616" y="0"/>
                  </a:cubicBezTo>
                  <a:close/>
                </a:path>
              </a:pathLst>
            </a:custGeom>
            <a:solidFill>
              <a:srgbClr val="000000"/>
            </a:solidFill>
            <a:ln w="4653" cap="flat">
              <a:noFill/>
              <a:prstDash val="solid"/>
              <a:miter/>
            </a:ln>
          </p:spPr>
          <p:txBody>
            <a:bodyPr rtlCol="0" anchor="ctr"/>
            <a:lstStyle/>
            <a:p>
              <a:pPr algn="l" rtl="0"/>
              <a:endParaRPr lang="en-US"/>
            </a:p>
          </p:txBody>
        </p:sp>
        <p:sp>
          <p:nvSpPr>
            <p:cNvPr id="7" name="Freeform 98">
              <a:extLst>
                <a:ext uri="{FF2B5EF4-FFF2-40B4-BE49-F238E27FC236}">
                  <a16:creationId xmlns:a16="http://schemas.microsoft.com/office/drawing/2014/main" id="{0E752234-5EA7-B790-B2AB-F7F1A58885AA}"/>
                </a:ext>
              </a:extLst>
            </p:cNvPr>
            <p:cNvSpPr/>
            <p:nvPr/>
          </p:nvSpPr>
          <p:spPr>
            <a:xfrm>
              <a:off x="-6604059" y="5293058"/>
              <a:ext cx="615307" cy="260657"/>
            </a:xfrm>
            <a:custGeom>
              <a:avLst/>
              <a:gdLst>
                <a:gd name="connsiteX0" fmla="*/ 279861 w 615307"/>
                <a:gd name="connsiteY0" fmla="*/ 223421 h 260657"/>
                <a:gd name="connsiteX1" fmla="*/ 279861 w 615307"/>
                <a:gd name="connsiteY1" fmla="*/ 242039 h 260657"/>
                <a:gd name="connsiteX2" fmla="*/ 298477 w 615307"/>
                <a:gd name="connsiteY2" fmla="*/ 260658 h 260657"/>
                <a:gd name="connsiteX3" fmla="*/ 317093 w 615307"/>
                <a:gd name="connsiteY3" fmla="*/ 242039 h 260657"/>
                <a:gd name="connsiteX4" fmla="*/ 317093 w 615307"/>
                <a:gd name="connsiteY4" fmla="*/ 223421 h 260657"/>
                <a:gd name="connsiteX5" fmla="*/ 446476 w 615307"/>
                <a:gd name="connsiteY5" fmla="*/ 223421 h 260657"/>
                <a:gd name="connsiteX6" fmla="*/ 567482 w 615307"/>
                <a:gd name="connsiteY6" fmla="*/ 141499 h 260657"/>
                <a:gd name="connsiteX7" fmla="*/ 614022 w 615307"/>
                <a:gd name="connsiteY7" fmla="*/ 25600 h 260657"/>
                <a:gd name="connsiteX8" fmla="*/ 603783 w 615307"/>
                <a:gd name="connsiteY8" fmla="*/ 1397 h 260657"/>
                <a:gd name="connsiteX9" fmla="*/ 579582 w 615307"/>
                <a:gd name="connsiteY9" fmla="*/ 11637 h 260657"/>
                <a:gd name="connsiteX10" fmla="*/ 533042 w 615307"/>
                <a:gd name="connsiteY10" fmla="*/ 127536 h 260657"/>
                <a:gd name="connsiteX11" fmla="*/ 446476 w 615307"/>
                <a:gd name="connsiteY11" fmla="*/ 186184 h 260657"/>
                <a:gd name="connsiteX12" fmla="*/ 372942 w 615307"/>
                <a:gd name="connsiteY12" fmla="*/ 186184 h 260657"/>
                <a:gd name="connsiteX13" fmla="*/ 391558 w 615307"/>
                <a:gd name="connsiteY13" fmla="*/ 130329 h 260657"/>
                <a:gd name="connsiteX14" fmla="*/ 391558 w 615307"/>
                <a:gd name="connsiteY14" fmla="*/ 93092 h 260657"/>
                <a:gd name="connsiteX15" fmla="*/ 298477 w 615307"/>
                <a:gd name="connsiteY15" fmla="*/ 0 h 260657"/>
                <a:gd name="connsiteX16" fmla="*/ 205396 w 615307"/>
                <a:gd name="connsiteY16" fmla="*/ 93092 h 260657"/>
                <a:gd name="connsiteX17" fmla="*/ 205396 w 615307"/>
                <a:gd name="connsiteY17" fmla="*/ 130329 h 260657"/>
                <a:gd name="connsiteX18" fmla="*/ 224012 w 615307"/>
                <a:gd name="connsiteY18" fmla="*/ 186184 h 260657"/>
                <a:gd name="connsiteX19" fmla="*/ 148617 w 615307"/>
                <a:gd name="connsiteY19" fmla="*/ 186184 h 260657"/>
                <a:gd name="connsiteX20" fmla="*/ 62982 w 615307"/>
                <a:gd name="connsiteY20" fmla="*/ 129863 h 260657"/>
                <a:gd name="connsiteX21" fmla="*/ 35989 w 615307"/>
                <a:gd name="connsiteY21" fmla="*/ 67026 h 260657"/>
                <a:gd name="connsiteX22" fmla="*/ 11322 w 615307"/>
                <a:gd name="connsiteY22" fmla="*/ 57252 h 260657"/>
                <a:gd name="connsiteX23" fmla="*/ 1549 w 615307"/>
                <a:gd name="connsiteY23" fmla="*/ 81921 h 260657"/>
                <a:gd name="connsiteX24" fmla="*/ 28542 w 615307"/>
                <a:gd name="connsiteY24" fmla="*/ 144759 h 260657"/>
                <a:gd name="connsiteX25" fmla="*/ 148152 w 615307"/>
                <a:gd name="connsiteY25" fmla="*/ 223887 h 260657"/>
                <a:gd name="connsiteX26" fmla="*/ 279861 w 615307"/>
                <a:gd name="connsiteY26" fmla="*/ 223887 h 260657"/>
                <a:gd name="connsiteX27" fmla="*/ 298477 w 615307"/>
                <a:gd name="connsiteY27" fmla="*/ 186184 h 260657"/>
                <a:gd name="connsiteX28" fmla="*/ 242629 w 615307"/>
                <a:gd name="connsiteY28" fmla="*/ 130329 h 260657"/>
                <a:gd name="connsiteX29" fmla="*/ 242629 w 615307"/>
                <a:gd name="connsiteY29" fmla="*/ 93092 h 260657"/>
                <a:gd name="connsiteX30" fmla="*/ 298477 w 615307"/>
                <a:gd name="connsiteY30" fmla="*/ 37237 h 260657"/>
                <a:gd name="connsiteX31" fmla="*/ 354326 w 615307"/>
                <a:gd name="connsiteY31" fmla="*/ 93092 h 260657"/>
                <a:gd name="connsiteX32" fmla="*/ 354326 w 615307"/>
                <a:gd name="connsiteY32" fmla="*/ 130329 h 260657"/>
                <a:gd name="connsiteX33" fmla="*/ 298477 w 615307"/>
                <a:gd name="connsiteY33" fmla="*/ 186184 h 2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15307" h="260657">
                  <a:moveTo>
                    <a:pt x="279861" y="223421"/>
                  </a:moveTo>
                  <a:lnTo>
                    <a:pt x="279861" y="242039"/>
                  </a:lnTo>
                  <a:cubicBezTo>
                    <a:pt x="279861" y="252279"/>
                    <a:pt x="288239" y="260658"/>
                    <a:pt x="298477" y="260658"/>
                  </a:cubicBezTo>
                  <a:cubicBezTo>
                    <a:pt x="308717" y="260658"/>
                    <a:pt x="317093" y="252279"/>
                    <a:pt x="317093" y="242039"/>
                  </a:cubicBezTo>
                  <a:lnTo>
                    <a:pt x="317093" y="223421"/>
                  </a:lnTo>
                  <a:lnTo>
                    <a:pt x="446476" y="223421"/>
                  </a:lnTo>
                  <a:cubicBezTo>
                    <a:pt x="499998" y="223421"/>
                    <a:pt x="547469" y="191305"/>
                    <a:pt x="567482" y="141499"/>
                  </a:cubicBezTo>
                  <a:lnTo>
                    <a:pt x="614022" y="25600"/>
                  </a:lnTo>
                  <a:cubicBezTo>
                    <a:pt x="617745" y="15825"/>
                    <a:pt x="613091" y="5121"/>
                    <a:pt x="603783" y="1397"/>
                  </a:cubicBezTo>
                  <a:cubicBezTo>
                    <a:pt x="594010" y="-2327"/>
                    <a:pt x="583306" y="2327"/>
                    <a:pt x="579582" y="11637"/>
                  </a:cubicBezTo>
                  <a:lnTo>
                    <a:pt x="533042" y="127536"/>
                  </a:lnTo>
                  <a:cubicBezTo>
                    <a:pt x="518614" y="162911"/>
                    <a:pt x="485105" y="186184"/>
                    <a:pt x="446476" y="186184"/>
                  </a:cubicBezTo>
                  <a:lnTo>
                    <a:pt x="372942" y="186184"/>
                  </a:lnTo>
                  <a:cubicBezTo>
                    <a:pt x="384577" y="170824"/>
                    <a:pt x="391558" y="151275"/>
                    <a:pt x="391558" y="130329"/>
                  </a:cubicBezTo>
                  <a:lnTo>
                    <a:pt x="391558" y="93092"/>
                  </a:lnTo>
                  <a:cubicBezTo>
                    <a:pt x="391558" y="41891"/>
                    <a:pt x="349672" y="0"/>
                    <a:pt x="298477" y="0"/>
                  </a:cubicBezTo>
                  <a:cubicBezTo>
                    <a:pt x="247283" y="0"/>
                    <a:pt x="205396" y="41891"/>
                    <a:pt x="205396" y="93092"/>
                  </a:cubicBezTo>
                  <a:lnTo>
                    <a:pt x="205396" y="130329"/>
                  </a:lnTo>
                  <a:cubicBezTo>
                    <a:pt x="205396" y="151275"/>
                    <a:pt x="212377" y="170824"/>
                    <a:pt x="224012" y="186184"/>
                  </a:cubicBezTo>
                  <a:lnTo>
                    <a:pt x="148617" y="186184"/>
                  </a:lnTo>
                  <a:cubicBezTo>
                    <a:pt x="111385" y="186184"/>
                    <a:pt x="77875" y="163842"/>
                    <a:pt x="62982" y="129863"/>
                  </a:cubicBezTo>
                  <a:lnTo>
                    <a:pt x="35989" y="67026"/>
                  </a:lnTo>
                  <a:cubicBezTo>
                    <a:pt x="31800" y="57717"/>
                    <a:pt x="21096" y="53062"/>
                    <a:pt x="11322" y="57252"/>
                  </a:cubicBezTo>
                  <a:cubicBezTo>
                    <a:pt x="2014" y="61441"/>
                    <a:pt x="-2640" y="72146"/>
                    <a:pt x="1549" y="81921"/>
                  </a:cubicBezTo>
                  <a:lnTo>
                    <a:pt x="28542" y="144759"/>
                  </a:lnTo>
                  <a:cubicBezTo>
                    <a:pt x="49020" y="192700"/>
                    <a:pt x="96026" y="223887"/>
                    <a:pt x="148152" y="223887"/>
                  </a:cubicBezTo>
                  <a:lnTo>
                    <a:pt x="279861" y="223887"/>
                  </a:lnTo>
                  <a:close/>
                  <a:moveTo>
                    <a:pt x="298477" y="186184"/>
                  </a:moveTo>
                  <a:cubicBezTo>
                    <a:pt x="267761" y="186184"/>
                    <a:pt x="242629" y="161050"/>
                    <a:pt x="242629" y="130329"/>
                  </a:cubicBezTo>
                  <a:lnTo>
                    <a:pt x="242629" y="93092"/>
                  </a:lnTo>
                  <a:cubicBezTo>
                    <a:pt x="242629" y="62371"/>
                    <a:pt x="267761" y="37237"/>
                    <a:pt x="298477" y="37237"/>
                  </a:cubicBezTo>
                  <a:cubicBezTo>
                    <a:pt x="329194" y="37237"/>
                    <a:pt x="354326" y="62371"/>
                    <a:pt x="354326" y="93092"/>
                  </a:cubicBezTo>
                  <a:lnTo>
                    <a:pt x="354326" y="130329"/>
                  </a:lnTo>
                  <a:cubicBezTo>
                    <a:pt x="354326" y="161050"/>
                    <a:pt x="329194" y="186184"/>
                    <a:pt x="298477" y="186184"/>
                  </a:cubicBezTo>
                  <a:close/>
                </a:path>
              </a:pathLst>
            </a:custGeom>
            <a:solidFill>
              <a:srgbClr val="000000"/>
            </a:solidFill>
            <a:ln w="4653" cap="flat">
              <a:noFill/>
              <a:prstDash val="solid"/>
              <a:miter/>
            </a:ln>
          </p:spPr>
          <p:txBody>
            <a:bodyPr rtlCol="0" anchor="ctr"/>
            <a:lstStyle/>
            <a:p>
              <a:pPr algn="l" rtl="0"/>
              <a:endParaRPr lang="en-US"/>
            </a:p>
          </p:txBody>
        </p:sp>
        <p:sp>
          <p:nvSpPr>
            <p:cNvPr id="8" name="Freeform 99">
              <a:extLst>
                <a:ext uri="{FF2B5EF4-FFF2-40B4-BE49-F238E27FC236}">
                  <a16:creationId xmlns:a16="http://schemas.microsoft.com/office/drawing/2014/main" id="{8F47B7C6-3AA0-CB78-0B3E-A0DC3FB9F8E0}"/>
                </a:ext>
              </a:extLst>
            </p:cNvPr>
            <p:cNvSpPr/>
            <p:nvPr/>
          </p:nvSpPr>
          <p:spPr>
            <a:xfrm>
              <a:off x="-6212575" y="5367743"/>
              <a:ext cx="279105" cy="520637"/>
            </a:xfrm>
            <a:custGeom>
              <a:avLst/>
              <a:gdLst>
                <a:gd name="connsiteX0" fmla="*/ 33118 w 279105"/>
                <a:gd name="connsiteY0" fmla="*/ 223675 h 520637"/>
                <a:gd name="connsiteX1" fmla="*/ 72678 w 279105"/>
                <a:gd name="connsiteY1" fmla="*/ 214830 h 520637"/>
                <a:gd name="connsiteX2" fmla="*/ 224400 w 279105"/>
                <a:gd name="connsiteY2" fmla="*/ 73796 h 520637"/>
                <a:gd name="connsiteX3" fmla="*/ 242550 w 279105"/>
                <a:gd name="connsiteY3" fmla="*/ 13286 h 520637"/>
                <a:gd name="connsiteX4" fmla="*/ 265821 w 279105"/>
                <a:gd name="connsiteY4" fmla="*/ 719 h 520637"/>
                <a:gd name="connsiteX5" fmla="*/ 278387 w 279105"/>
                <a:gd name="connsiteY5" fmla="*/ 23992 h 520637"/>
                <a:gd name="connsiteX6" fmla="*/ 260236 w 279105"/>
                <a:gd name="connsiteY6" fmla="*/ 84501 h 520637"/>
                <a:gd name="connsiteX7" fmla="*/ 81055 w 279105"/>
                <a:gd name="connsiteY7" fmla="*/ 251137 h 520637"/>
                <a:gd name="connsiteX8" fmla="*/ 54992 w 279105"/>
                <a:gd name="connsiteY8" fmla="*/ 256722 h 520637"/>
                <a:gd name="connsiteX9" fmla="*/ 37307 w 279105"/>
                <a:gd name="connsiteY9" fmla="*/ 503416 h 520637"/>
                <a:gd name="connsiteX10" fmla="*/ 18691 w 279105"/>
                <a:gd name="connsiteY10" fmla="*/ 520638 h 520637"/>
                <a:gd name="connsiteX11" fmla="*/ 17295 w 279105"/>
                <a:gd name="connsiteY11" fmla="*/ 520638 h 520637"/>
                <a:gd name="connsiteX12" fmla="*/ 74 w 279105"/>
                <a:gd name="connsiteY12" fmla="*/ 500624 h 520637"/>
                <a:gd name="connsiteX13" fmla="*/ 18691 w 279105"/>
                <a:gd name="connsiteY13" fmla="*/ 239966 h 520637"/>
                <a:gd name="connsiteX14" fmla="*/ 33118 w 279105"/>
                <a:gd name="connsiteY14" fmla="*/ 223675 h 520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5" h="520637">
                  <a:moveTo>
                    <a:pt x="33118" y="223675"/>
                  </a:moveTo>
                  <a:lnTo>
                    <a:pt x="72678" y="214830"/>
                  </a:lnTo>
                  <a:cubicBezTo>
                    <a:pt x="144815" y="198539"/>
                    <a:pt x="202991" y="144547"/>
                    <a:pt x="224400" y="73796"/>
                  </a:cubicBezTo>
                  <a:lnTo>
                    <a:pt x="242550" y="13286"/>
                  </a:lnTo>
                  <a:cubicBezTo>
                    <a:pt x="245343" y="3512"/>
                    <a:pt x="256047" y="-2073"/>
                    <a:pt x="265821" y="719"/>
                  </a:cubicBezTo>
                  <a:cubicBezTo>
                    <a:pt x="275595" y="3512"/>
                    <a:pt x="281179" y="14218"/>
                    <a:pt x="278387" y="23992"/>
                  </a:cubicBezTo>
                  <a:lnTo>
                    <a:pt x="260236" y="84501"/>
                  </a:lnTo>
                  <a:cubicBezTo>
                    <a:pt x="235104" y="168284"/>
                    <a:pt x="166224" y="232052"/>
                    <a:pt x="81055" y="251137"/>
                  </a:cubicBezTo>
                  <a:lnTo>
                    <a:pt x="54992" y="256722"/>
                  </a:lnTo>
                  <a:lnTo>
                    <a:pt x="37307" y="503416"/>
                  </a:lnTo>
                  <a:cubicBezTo>
                    <a:pt x="36376" y="513191"/>
                    <a:pt x="28464" y="520638"/>
                    <a:pt x="18691" y="520638"/>
                  </a:cubicBezTo>
                  <a:cubicBezTo>
                    <a:pt x="18225" y="520638"/>
                    <a:pt x="17760" y="520638"/>
                    <a:pt x="17295" y="520638"/>
                  </a:cubicBezTo>
                  <a:cubicBezTo>
                    <a:pt x="7056" y="519707"/>
                    <a:pt x="-856" y="510864"/>
                    <a:pt x="74" y="500624"/>
                  </a:cubicBezTo>
                  <a:lnTo>
                    <a:pt x="18691" y="239966"/>
                  </a:lnTo>
                  <a:cubicBezTo>
                    <a:pt x="19156" y="232052"/>
                    <a:pt x="25206" y="225536"/>
                    <a:pt x="33118" y="223675"/>
                  </a:cubicBezTo>
                  <a:close/>
                </a:path>
              </a:pathLst>
            </a:custGeom>
            <a:solidFill>
              <a:srgbClr val="000000"/>
            </a:solidFill>
            <a:ln w="4653" cap="flat">
              <a:noFill/>
              <a:prstDash val="solid"/>
              <a:miter/>
            </a:ln>
          </p:spPr>
          <p:txBody>
            <a:bodyPr rtlCol="0" anchor="ctr"/>
            <a:lstStyle/>
            <a:p>
              <a:pPr algn="l" rtl="0"/>
              <a:endParaRPr lang="en-US"/>
            </a:p>
          </p:txBody>
        </p:sp>
        <p:sp>
          <p:nvSpPr>
            <p:cNvPr id="9" name="Freeform 100">
              <a:extLst>
                <a:ext uri="{FF2B5EF4-FFF2-40B4-BE49-F238E27FC236}">
                  <a16:creationId xmlns:a16="http://schemas.microsoft.com/office/drawing/2014/main" id="{751A0367-B0E3-BCA6-0EAA-D0DBE44E0760}"/>
                </a:ext>
              </a:extLst>
            </p:cNvPr>
            <p:cNvSpPr/>
            <p:nvPr/>
          </p:nvSpPr>
          <p:spPr>
            <a:xfrm>
              <a:off x="-6771174" y="4697417"/>
              <a:ext cx="692315" cy="1193291"/>
            </a:xfrm>
            <a:custGeom>
              <a:avLst/>
              <a:gdLst>
                <a:gd name="connsiteX0" fmla="*/ 187 w 692315"/>
                <a:gd name="connsiteY0" fmla="*/ 1169553 h 1193291"/>
                <a:gd name="connsiteX1" fmla="*/ 170991 w 692315"/>
                <a:gd name="connsiteY1" fmla="*/ 199533 h 1193291"/>
                <a:gd name="connsiteX2" fmla="*/ 170991 w 692315"/>
                <a:gd name="connsiteY2" fmla="*/ 198603 h 1193291"/>
                <a:gd name="connsiteX3" fmla="*/ 170991 w 692315"/>
                <a:gd name="connsiteY3" fmla="*/ 197672 h 1193291"/>
                <a:gd name="connsiteX4" fmla="*/ 203104 w 692315"/>
                <a:gd name="connsiteY4" fmla="*/ 15212 h 1193291"/>
                <a:gd name="connsiteX5" fmla="*/ 224513 w 692315"/>
                <a:gd name="connsiteY5" fmla="*/ 317 h 1193291"/>
                <a:gd name="connsiteX6" fmla="*/ 239406 w 692315"/>
                <a:gd name="connsiteY6" fmla="*/ 21728 h 1193291"/>
                <a:gd name="connsiteX7" fmla="*/ 210551 w 692315"/>
                <a:gd name="connsiteY7" fmla="*/ 186966 h 1193291"/>
                <a:gd name="connsiteX8" fmla="*/ 466989 w 692315"/>
                <a:gd name="connsiteY8" fmla="*/ 232116 h 1193291"/>
                <a:gd name="connsiteX9" fmla="*/ 484674 w 692315"/>
                <a:gd name="connsiteY9" fmla="*/ 238633 h 1193291"/>
                <a:gd name="connsiteX10" fmla="*/ 507944 w 692315"/>
                <a:gd name="connsiteY10" fmla="*/ 106907 h 1193291"/>
                <a:gd name="connsiteX11" fmla="*/ 493052 w 692315"/>
                <a:gd name="connsiteY11" fmla="*/ 85496 h 1193291"/>
                <a:gd name="connsiteX12" fmla="*/ 291531 w 692315"/>
                <a:gd name="connsiteY12" fmla="*/ 50121 h 1193291"/>
                <a:gd name="connsiteX13" fmla="*/ 276638 w 692315"/>
                <a:gd name="connsiteY13" fmla="*/ 28710 h 1193291"/>
                <a:gd name="connsiteX14" fmla="*/ 298047 w 692315"/>
                <a:gd name="connsiteY14" fmla="*/ 13815 h 1193291"/>
                <a:gd name="connsiteX15" fmla="*/ 499567 w 692315"/>
                <a:gd name="connsiteY15" fmla="*/ 49191 h 1193291"/>
                <a:gd name="connsiteX16" fmla="*/ 544711 w 692315"/>
                <a:gd name="connsiteY16" fmla="*/ 113889 h 1193291"/>
                <a:gd name="connsiteX17" fmla="*/ 512598 w 692315"/>
                <a:gd name="connsiteY17" fmla="*/ 297280 h 1193291"/>
                <a:gd name="connsiteX18" fmla="*/ 506083 w 692315"/>
                <a:gd name="connsiteY18" fmla="*/ 314968 h 1193291"/>
                <a:gd name="connsiteX19" fmla="*/ 603352 w 692315"/>
                <a:gd name="connsiteY19" fmla="*/ 332189 h 1193291"/>
                <a:gd name="connsiteX20" fmla="*/ 563328 w 692315"/>
                <a:gd name="connsiteY20" fmla="*/ 240960 h 1193291"/>
                <a:gd name="connsiteX21" fmla="*/ 567051 w 692315"/>
                <a:gd name="connsiteY21" fmla="*/ 220479 h 1193291"/>
                <a:gd name="connsiteX22" fmla="*/ 635931 w 692315"/>
                <a:gd name="connsiteY22" fmla="*/ 148333 h 1193291"/>
                <a:gd name="connsiteX23" fmla="*/ 596837 w 692315"/>
                <a:gd name="connsiteY23" fmla="*/ 141351 h 1193291"/>
                <a:gd name="connsiteX24" fmla="*/ 581944 w 692315"/>
                <a:gd name="connsiteY24" fmla="*/ 119940 h 1193291"/>
                <a:gd name="connsiteX25" fmla="*/ 603352 w 692315"/>
                <a:gd name="connsiteY25" fmla="*/ 105046 h 1193291"/>
                <a:gd name="connsiteX26" fmla="*/ 676887 w 692315"/>
                <a:gd name="connsiteY26" fmla="*/ 118078 h 1193291"/>
                <a:gd name="connsiteX27" fmla="*/ 691314 w 692315"/>
                <a:gd name="connsiteY27" fmla="*/ 130646 h 1193291"/>
                <a:gd name="connsiteX28" fmla="*/ 687125 w 692315"/>
                <a:gd name="connsiteY28" fmla="*/ 149264 h 1193291"/>
                <a:gd name="connsiteX29" fmla="*/ 602887 w 692315"/>
                <a:gd name="connsiteY29" fmla="*/ 237236 h 1193291"/>
                <a:gd name="connsiteX30" fmla="*/ 651755 w 692315"/>
                <a:gd name="connsiteY30" fmla="*/ 348947 h 1193291"/>
                <a:gd name="connsiteX31" fmla="*/ 649428 w 692315"/>
                <a:gd name="connsiteY31" fmla="*/ 368031 h 1193291"/>
                <a:gd name="connsiteX32" fmla="*/ 635000 w 692315"/>
                <a:gd name="connsiteY32" fmla="*/ 375013 h 1193291"/>
                <a:gd name="connsiteX33" fmla="*/ 631743 w 692315"/>
                <a:gd name="connsiteY33" fmla="*/ 374547 h 1193291"/>
                <a:gd name="connsiteX34" fmla="*/ 448373 w 692315"/>
                <a:gd name="connsiteY34" fmla="*/ 342431 h 1193291"/>
                <a:gd name="connsiteX35" fmla="*/ 433479 w 692315"/>
                <a:gd name="connsiteY35" fmla="*/ 321019 h 1193291"/>
                <a:gd name="connsiteX36" fmla="*/ 454889 w 692315"/>
                <a:gd name="connsiteY36" fmla="*/ 306124 h 1193291"/>
                <a:gd name="connsiteX37" fmla="*/ 476297 w 692315"/>
                <a:gd name="connsiteY37" fmla="*/ 291230 h 1193291"/>
                <a:gd name="connsiteX38" fmla="*/ 473039 w 692315"/>
                <a:gd name="connsiteY38" fmla="*/ 277266 h 1193291"/>
                <a:gd name="connsiteX39" fmla="*/ 460939 w 692315"/>
                <a:gd name="connsiteY39" fmla="*/ 269818 h 1193291"/>
                <a:gd name="connsiteX40" fmla="*/ 204500 w 692315"/>
                <a:gd name="connsiteY40" fmla="*/ 224669 h 1193291"/>
                <a:gd name="connsiteX41" fmla="*/ 126312 w 692315"/>
                <a:gd name="connsiteY41" fmla="*/ 670580 h 1193291"/>
                <a:gd name="connsiteX42" fmla="*/ 148186 w 692315"/>
                <a:gd name="connsiteY42" fmla="*/ 745518 h 1193291"/>
                <a:gd name="connsiteX43" fmla="*/ 299908 w 692315"/>
                <a:gd name="connsiteY43" fmla="*/ 886553 h 1193291"/>
                <a:gd name="connsiteX44" fmla="*/ 339468 w 692315"/>
                <a:gd name="connsiteY44" fmla="*/ 895396 h 1193291"/>
                <a:gd name="connsiteX45" fmla="*/ 353895 w 692315"/>
                <a:gd name="connsiteY45" fmla="*/ 912154 h 1193291"/>
                <a:gd name="connsiteX46" fmla="*/ 372512 w 692315"/>
                <a:gd name="connsiteY46" fmla="*/ 1172811 h 1193291"/>
                <a:gd name="connsiteX47" fmla="*/ 355292 w 692315"/>
                <a:gd name="connsiteY47" fmla="*/ 1192826 h 1193291"/>
                <a:gd name="connsiteX48" fmla="*/ 353895 w 692315"/>
                <a:gd name="connsiteY48" fmla="*/ 1192826 h 1193291"/>
                <a:gd name="connsiteX49" fmla="*/ 335279 w 692315"/>
                <a:gd name="connsiteY49" fmla="*/ 1175605 h 1193291"/>
                <a:gd name="connsiteX50" fmla="*/ 317594 w 692315"/>
                <a:gd name="connsiteY50" fmla="*/ 928911 h 1193291"/>
                <a:gd name="connsiteX51" fmla="*/ 291531 w 692315"/>
                <a:gd name="connsiteY51" fmla="*/ 923324 h 1193291"/>
                <a:gd name="connsiteX52" fmla="*/ 112350 w 692315"/>
                <a:gd name="connsiteY52" fmla="*/ 756224 h 1193291"/>
                <a:gd name="connsiteX53" fmla="*/ 111885 w 692315"/>
                <a:gd name="connsiteY53" fmla="*/ 754363 h 1193291"/>
                <a:gd name="connsiteX54" fmla="*/ 37420 w 692315"/>
                <a:gd name="connsiteY54" fmla="*/ 1177932 h 1193291"/>
                <a:gd name="connsiteX55" fmla="*/ 19269 w 692315"/>
                <a:gd name="connsiteY55" fmla="*/ 1193291 h 1193291"/>
                <a:gd name="connsiteX56" fmla="*/ 16011 w 692315"/>
                <a:gd name="connsiteY56" fmla="*/ 1192826 h 1193291"/>
                <a:gd name="connsiteX57" fmla="*/ 187 w 692315"/>
                <a:gd name="connsiteY57" fmla="*/ 1169553 h 1193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92315" h="1193291">
                  <a:moveTo>
                    <a:pt x="187" y="1169553"/>
                  </a:moveTo>
                  <a:lnTo>
                    <a:pt x="170991" y="199533"/>
                  </a:lnTo>
                  <a:cubicBezTo>
                    <a:pt x="170991" y="199069"/>
                    <a:pt x="170991" y="199069"/>
                    <a:pt x="170991" y="198603"/>
                  </a:cubicBezTo>
                  <a:cubicBezTo>
                    <a:pt x="170991" y="198138"/>
                    <a:pt x="170991" y="198138"/>
                    <a:pt x="170991" y="197672"/>
                  </a:cubicBezTo>
                  <a:lnTo>
                    <a:pt x="203104" y="15212"/>
                  </a:lnTo>
                  <a:cubicBezTo>
                    <a:pt x="204966" y="4972"/>
                    <a:pt x="214739" y="-1545"/>
                    <a:pt x="224513" y="317"/>
                  </a:cubicBezTo>
                  <a:cubicBezTo>
                    <a:pt x="234752" y="2179"/>
                    <a:pt x="241267" y="11954"/>
                    <a:pt x="239406" y="21728"/>
                  </a:cubicBezTo>
                  <a:lnTo>
                    <a:pt x="210551" y="186966"/>
                  </a:lnTo>
                  <a:lnTo>
                    <a:pt x="466989" y="232116"/>
                  </a:lnTo>
                  <a:cubicBezTo>
                    <a:pt x="473505" y="233047"/>
                    <a:pt x="479089" y="235375"/>
                    <a:pt x="484674" y="238633"/>
                  </a:cubicBezTo>
                  <a:lnTo>
                    <a:pt x="507944" y="106907"/>
                  </a:lnTo>
                  <a:cubicBezTo>
                    <a:pt x="509806" y="96667"/>
                    <a:pt x="502825" y="86892"/>
                    <a:pt x="493052" y="85496"/>
                  </a:cubicBezTo>
                  <a:lnTo>
                    <a:pt x="291531" y="50121"/>
                  </a:lnTo>
                  <a:cubicBezTo>
                    <a:pt x="281292" y="48259"/>
                    <a:pt x="274776" y="38485"/>
                    <a:pt x="276638" y="28710"/>
                  </a:cubicBezTo>
                  <a:cubicBezTo>
                    <a:pt x="278500" y="18470"/>
                    <a:pt x="288273" y="11954"/>
                    <a:pt x="298047" y="13815"/>
                  </a:cubicBezTo>
                  <a:lnTo>
                    <a:pt x="499567" y="49191"/>
                  </a:lnTo>
                  <a:cubicBezTo>
                    <a:pt x="529819" y="54310"/>
                    <a:pt x="550297" y="83634"/>
                    <a:pt x="544711" y="113889"/>
                  </a:cubicBezTo>
                  <a:lnTo>
                    <a:pt x="512598" y="297280"/>
                  </a:lnTo>
                  <a:cubicBezTo>
                    <a:pt x="511668" y="303797"/>
                    <a:pt x="509341" y="309848"/>
                    <a:pt x="506083" y="314968"/>
                  </a:cubicBezTo>
                  <a:lnTo>
                    <a:pt x="603352" y="332189"/>
                  </a:lnTo>
                  <a:lnTo>
                    <a:pt x="563328" y="240960"/>
                  </a:lnTo>
                  <a:cubicBezTo>
                    <a:pt x="560535" y="233978"/>
                    <a:pt x="561932" y="226065"/>
                    <a:pt x="567051" y="220479"/>
                  </a:cubicBezTo>
                  <a:lnTo>
                    <a:pt x="635931" y="148333"/>
                  </a:lnTo>
                  <a:lnTo>
                    <a:pt x="596837" y="141351"/>
                  </a:lnTo>
                  <a:cubicBezTo>
                    <a:pt x="586598" y="139489"/>
                    <a:pt x="580082" y="129714"/>
                    <a:pt x="581944" y="119940"/>
                  </a:cubicBezTo>
                  <a:cubicBezTo>
                    <a:pt x="583806" y="109700"/>
                    <a:pt x="593579" y="103183"/>
                    <a:pt x="603352" y="105046"/>
                  </a:cubicBezTo>
                  <a:lnTo>
                    <a:pt x="676887" y="118078"/>
                  </a:lnTo>
                  <a:cubicBezTo>
                    <a:pt x="683868" y="119474"/>
                    <a:pt x="688987" y="124129"/>
                    <a:pt x="691314" y="130646"/>
                  </a:cubicBezTo>
                  <a:cubicBezTo>
                    <a:pt x="693641" y="137162"/>
                    <a:pt x="691779" y="144144"/>
                    <a:pt x="687125" y="149264"/>
                  </a:cubicBezTo>
                  <a:lnTo>
                    <a:pt x="602887" y="237236"/>
                  </a:lnTo>
                  <a:lnTo>
                    <a:pt x="651755" y="348947"/>
                  </a:lnTo>
                  <a:cubicBezTo>
                    <a:pt x="654547" y="355463"/>
                    <a:pt x="653616" y="362444"/>
                    <a:pt x="649428" y="368031"/>
                  </a:cubicBezTo>
                  <a:cubicBezTo>
                    <a:pt x="645705" y="372685"/>
                    <a:pt x="640585" y="375013"/>
                    <a:pt x="635000" y="375013"/>
                  </a:cubicBezTo>
                  <a:cubicBezTo>
                    <a:pt x="634070" y="375013"/>
                    <a:pt x="632673" y="375013"/>
                    <a:pt x="631743" y="374547"/>
                  </a:cubicBezTo>
                  <a:lnTo>
                    <a:pt x="448373" y="342431"/>
                  </a:lnTo>
                  <a:cubicBezTo>
                    <a:pt x="438134" y="340568"/>
                    <a:pt x="431618" y="330794"/>
                    <a:pt x="433479" y="321019"/>
                  </a:cubicBezTo>
                  <a:cubicBezTo>
                    <a:pt x="435341" y="310779"/>
                    <a:pt x="445115" y="304262"/>
                    <a:pt x="454889" y="306124"/>
                  </a:cubicBezTo>
                  <a:cubicBezTo>
                    <a:pt x="465127" y="307986"/>
                    <a:pt x="474901" y="301004"/>
                    <a:pt x="476297" y="291230"/>
                  </a:cubicBezTo>
                  <a:cubicBezTo>
                    <a:pt x="477228" y="286109"/>
                    <a:pt x="476297" y="281455"/>
                    <a:pt x="473039" y="277266"/>
                  </a:cubicBezTo>
                  <a:cubicBezTo>
                    <a:pt x="469781" y="273076"/>
                    <a:pt x="466058" y="270284"/>
                    <a:pt x="460939" y="269818"/>
                  </a:cubicBezTo>
                  <a:lnTo>
                    <a:pt x="204500" y="224669"/>
                  </a:lnTo>
                  <a:lnTo>
                    <a:pt x="126312" y="670580"/>
                  </a:lnTo>
                  <a:lnTo>
                    <a:pt x="148186" y="745518"/>
                  </a:lnTo>
                  <a:cubicBezTo>
                    <a:pt x="169595" y="816268"/>
                    <a:pt x="227771" y="870728"/>
                    <a:pt x="299908" y="886553"/>
                  </a:cubicBezTo>
                  <a:lnTo>
                    <a:pt x="339468" y="895396"/>
                  </a:lnTo>
                  <a:cubicBezTo>
                    <a:pt x="347380" y="897259"/>
                    <a:pt x="353430" y="904241"/>
                    <a:pt x="353895" y="912154"/>
                  </a:cubicBezTo>
                  <a:lnTo>
                    <a:pt x="372512" y="1172811"/>
                  </a:lnTo>
                  <a:cubicBezTo>
                    <a:pt x="373443" y="1183051"/>
                    <a:pt x="365530" y="1191896"/>
                    <a:pt x="355292" y="1192826"/>
                  </a:cubicBezTo>
                  <a:cubicBezTo>
                    <a:pt x="354826" y="1192826"/>
                    <a:pt x="354361" y="1192826"/>
                    <a:pt x="353895" y="1192826"/>
                  </a:cubicBezTo>
                  <a:cubicBezTo>
                    <a:pt x="344122" y="1192826"/>
                    <a:pt x="336210" y="1185379"/>
                    <a:pt x="335279" y="1175605"/>
                  </a:cubicBezTo>
                  <a:lnTo>
                    <a:pt x="317594" y="928911"/>
                  </a:lnTo>
                  <a:lnTo>
                    <a:pt x="291531" y="923324"/>
                  </a:lnTo>
                  <a:cubicBezTo>
                    <a:pt x="205897" y="904241"/>
                    <a:pt x="137482" y="840473"/>
                    <a:pt x="112350" y="756224"/>
                  </a:cubicBezTo>
                  <a:lnTo>
                    <a:pt x="111885" y="754363"/>
                  </a:lnTo>
                  <a:lnTo>
                    <a:pt x="37420" y="1177932"/>
                  </a:lnTo>
                  <a:cubicBezTo>
                    <a:pt x="36024" y="1186775"/>
                    <a:pt x="28112" y="1193291"/>
                    <a:pt x="19269" y="1193291"/>
                  </a:cubicBezTo>
                  <a:cubicBezTo>
                    <a:pt x="18338" y="1193291"/>
                    <a:pt x="16942" y="1193291"/>
                    <a:pt x="16011" y="1192826"/>
                  </a:cubicBezTo>
                  <a:cubicBezTo>
                    <a:pt x="5307" y="1189102"/>
                    <a:pt x="-1209" y="1179793"/>
                    <a:pt x="187" y="1169553"/>
                  </a:cubicBezTo>
                  <a:close/>
                </a:path>
              </a:pathLst>
            </a:custGeom>
            <a:solidFill>
              <a:srgbClr val="000000"/>
            </a:solidFill>
            <a:ln w="4653" cap="flat">
              <a:noFill/>
              <a:prstDash val="solid"/>
              <a:miter/>
            </a:ln>
          </p:spPr>
          <p:txBody>
            <a:bodyPr rtlCol="0" anchor="ctr"/>
            <a:lstStyle/>
            <a:p>
              <a:pPr algn="l" rtl="0"/>
              <a:endParaRPr lang="en-US"/>
            </a:p>
          </p:txBody>
        </p:sp>
        <p:sp>
          <p:nvSpPr>
            <p:cNvPr id="10" name="Freeform 101">
              <a:extLst>
                <a:ext uri="{FF2B5EF4-FFF2-40B4-BE49-F238E27FC236}">
                  <a16:creationId xmlns:a16="http://schemas.microsoft.com/office/drawing/2014/main" id="{57759F80-8A7D-967B-6AF6-D7A4E18E4937}"/>
                </a:ext>
              </a:extLst>
            </p:cNvPr>
            <p:cNvSpPr/>
            <p:nvPr/>
          </p:nvSpPr>
          <p:spPr>
            <a:xfrm>
              <a:off x="-6157117" y="4957926"/>
              <a:ext cx="521608" cy="465460"/>
            </a:xfrm>
            <a:custGeom>
              <a:avLst/>
              <a:gdLst>
                <a:gd name="connsiteX0" fmla="*/ 520323 w 521608"/>
                <a:gd name="connsiteY0" fmla="*/ 25600 h 465460"/>
                <a:gd name="connsiteX1" fmla="*/ 510084 w 521608"/>
                <a:gd name="connsiteY1" fmla="*/ 1397 h 465460"/>
                <a:gd name="connsiteX2" fmla="*/ 485883 w 521608"/>
                <a:gd name="connsiteY2" fmla="*/ 11637 h 465460"/>
                <a:gd name="connsiteX3" fmla="*/ 439343 w 521608"/>
                <a:gd name="connsiteY3" fmla="*/ 127536 h 465460"/>
                <a:gd name="connsiteX4" fmla="*/ 352777 w 521608"/>
                <a:gd name="connsiteY4" fmla="*/ 186184 h 465460"/>
                <a:gd name="connsiteX5" fmla="*/ 279243 w 521608"/>
                <a:gd name="connsiteY5" fmla="*/ 186184 h 465460"/>
                <a:gd name="connsiteX6" fmla="*/ 297859 w 521608"/>
                <a:gd name="connsiteY6" fmla="*/ 130329 h 465460"/>
                <a:gd name="connsiteX7" fmla="*/ 297859 w 521608"/>
                <a:gd name="connsiteY7" fmla="*/ 93092 h 465460"/>
                <a:gd name="connsiteX8" fmla="*/ 204778 w 521608"/>
                <a:gd name="connsiteY8" fmla="*/ 0 h 465460"/>
                <a:gd name="connsiteX9" fmla="*/ 111697 w 521608"/>
                <a:gd name="connsiteY9" fmla="*/ 93092 h 465460"/>
                <a:gd name="connsiteX10" fmla="*/ 111697 w 521608"/>
                <a:gd name="connsiteY10" fmla="*/ 130329 h 465460"/>
                <a:gd name="connsiteX11" fmla="*/ 141483 w 521608"/>
                <a:gd name="connsiteY11" fmla="*/ 198287 h 465460"/>
                <a:gd name="connsiteX12" fmla="*/ 104716 w 521608"/>
                <a:gd name="connsiteY12" fmla="*/ 205733 h 465460"/>
                <a:gd name="connsiteX13" fmla="*/ 0 w 521608"/>
                <a:gd name="connsiteY13" fmla="*/ 333735 h 465460"/>
                <a:gd name="connsiteX14" fmla="*/ 0 w 521608"/>
                <a:gd name="connsiteY14" fmla="*/ 446842 h 465460"/>
                <a:gd name="connsiteX15" fmla="*/ 18616 w 521608"/>
                <a:gd name="connsiteY15" fmla="*/ 465460 h 465460"/>
                <a:gd name="connsiteX16" fmla="*/ 37232 w 521608"/>
                <a:gd name="connsiteY16" fmla="*/ 446842 h 465460"/>
                <a:gd name="connsiteX17" fmla="*/ 37232 w 521608"/>
                <a:gd name="connsiteY17" fmla="*/ 333735 h 465460"/>
                <a:gd name="connsiteX18" fmla="*/ 112163 w 521608"/>
                <a:gd name="connsiteY18" fmla="*/ 242505 h 465460"/>
                <a:gd name="connsiteX19" fmla="*/ 206640 w 521608"/>
                <a:gd name="connsiteY19" fmla="*/ 223421 h 465460"/>
                <a:gd name="connsiteX20" fmla="*/ 352777 w 521608"/>
                <a:gd name="connsiteY20" fmla="*/ 223421 h 465460"/>
                <a:gd name="connsiteX21" fmla="*/ 473783 w 521608"/>
                <a:gd name="connsiteY21" fmla="*/ 141499 h 465460"/>
                <a:gd name="connsiteX22" fmla="*/ 520323 w 521608"/>
                <a:gd name="connsiteY22" fmla="*/ 25600 h 465460"/>
                <a:gd name="connsiteX23" fmla="*/ 261092 w 521608"/>
                <a:gd name="connsiteY23" fmla="*/ 130329 h 465460"/>
                <a:gd name="connsiteX24" fmla="*/ 205244 w 521608"/>
                <a:gd name="connsiteY24" fmla="*/ 186184 h 465460"/>
                <a:gd name="connsiteX25" fmla="*/ 205244 w 521608"/>
                <a:gd name="connsiteY25" fmla="*/ 186184 h 465460"/>
                <a:gd name="connsiteX26" fmla="*/ 149395 w 521608"/>
                <a:gd name="connsiteY26" fmla="*/ 130329 h 465460"/>
                <a:gd name="connsiteX27" fmla="*/ 149395 w 521608"/>
                <a:gd name="connsiteY27" fmla="*/ 93092 h 465460"/>
                <a:gd name="connsiteX28" fmla="*/ 205244 w 521608"/>
                <a:gd name="connsiteY28" fmla="*/ 37237 h 465460"/>
                <a:gd name="connsiteX29" fmla="*/ 261092 w 521608"/>
                <a:gd name="connsiteY29" fmla="*/ 93092 h 465460"/>
                <a:gd name="connsiteX30" fmla="*/ 261092 w 521608"/>
                <a:gd name="connsiteY30" fmla="*/ 130329 h 46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1608" h="465460">
                  <a:moveTo>
                    <a:pt x="520323" y="25600"/>
                  </a:moveTo>
                  <a:cubicBezTo>
                    <a:pt x="524046" y="15825"/>
                    <a:pt x="519392" y="5121"/>
                    <a:pt x="510084" y="1397"/>
                  </a:cubicBezTo>
                  <a:cubicBezTo>
                    <a:pt x="500311" y="-2327"/>
                    <a:pt x="489606" y="2327"/>
                    <a:pt x="485883" y="11637"/>
                  </a:cubicBezTo>
                  <a:lnTo>
                    <a:pt x="439343" y="127536"/>
                  </a:lnTo>
                  <a:cubicBezTo>
                    <a:pt x="424915" y="162911"/>
                    <a:pt x="391406" y="186184"/>
                    <a:pt x="352777" y="186184"/>
                  </a:cubicBezTo>
                  <a:lnTo>
                    <a:pt x="279243" y="186184"/>
                  </a:lnTo>
                  <a:cubicBezTo>
                    <a:pt x="290878" y="170824"/>
                    <a:pt x="297859" y="151275"/>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3"/>
                  </a:lnTo>
                  <a:cubicBezTo>
                    <a:pt x="44213" y="217836"/>
                    <a:pt x="0" y="271828"/>
                    <a:pt x="0" y="333735"/>
                  </a:cubicBezTo>
                  <a:lnTo>
                    <a:pt x="0" y="446842"/>
                  </a:lnTo>
                  <a:cubicBezTo>
                    <a:pt x="0" y="457082"/>
                    <a:pt x="8378" y="465460"/>
                    <a:pt x="18616" y="465460"/>
                  </a:cubicBezTo>
                  <a:cubicBezTo>
                    <a:pt x="28855" y="465460"/>
                    <a:pt x="37232" y="457082"/>
                    <a:pt x="37232" y="446842"/>
                  </a:cubicBezTo>
                  <a:lnTo>
                    <a:pt x="37232" y="333735"/>
                  </a:lnTo>
                  <a:cubicBezTo>
                    <a:pt x="37232" y="289516"/>
                    <a:pt x="68880" y="251349"/>
                    <a:pt x="112163" y="242505"/>
                  </a:cubicBezTo>
                  <a:lnTo>
                    <a:pt x="206640" y="223421"/>
                  </a:lnTo>
                  <a:lnTo>
                    <a:pt x="352777" y="223421"/>
                  </a:lnTo>
                  <a:cubicBezTo>
                    <a:pt x="406299" y="223421"/>
                    <a:pt x="453770" y="191305"/>
                    <a:pt x="473783" y="141499"/>
                  </a:cubicBezTo>
                  <a:lnTo>
                    <a:pt x="520323" y="25600"/>
                  </a:lnTo>
                  <a:close/>
                  <a:moveTo>
                    <a:pt x="261092" y="130329"/>
                  </a:moveTo>
                  <a:cubicBezTo>
                    <a:pt x="261092" y="161050"/>
                    <a:pt x="235960" y="186184"/>
                    <a:pt x="205244" y="186184"/>
                  </a:cubicBezTo>
                  <a:cubicBezTo>
                    <a:pt x="205244" y="186184"/>
                    <a:pt x="205244" y="186184"/>
                    <a:pt x="205244" y="186184"/>
                  </a:cubicBezTo>
                  <a:cubicBezTo>
                    <a:pt x="174527" y="186184"/>
                    <a:pt x="149395" y="161050"/>
                    <a:pt x="149395" y="130329"/>
                  </a:cubicBezTo>
                  <a:lnTo>
                    <a:pt x="149395" y="93092"/>
                  </a:lnTo>
                  <a:cubicBezTo>
                    <a:pt x="149395" y="62371"/>
                    <a:pt x="174527" y="37237"/>
                    <a:pt x="205244" y="37237"/>
                  </a:cubicBezTo>
                  <a:cubicBezTo>
                    <a:pt x="235960" y="37237"/>
                    <a:pt x="261092" y="62371"/>
                    <a:pt x="261092" y="93092"/>
                  </a:cubicBezTo>
                  <a:lnTo>
                    <a:pt x="261092" y="130329"/>
                  </a:lnTo>
                  <a:close/>
                </a:path>
              </a:pathLst>
            </a:custGeom>
            <a:solidFill>
              <a:srgbClr val="000000"/>
            </a:solidFill>
            <a:ln w="4653" cap="flat">
              <a:noFill/>
              <a:prstDash val="solid"/>
              <a:miter/>
            </a:ln>
          </p:spPr>
          <p:txBody>
            <a:bodyPr rtlCol="0" anchor="ctr"/>
            <a:lstStyle/>
            <a:p>
              <a:pPr algn="l" rtl="0"/>
              <a:endParaRPr lang="en-US"/>
            </a:p>
          </p:txBody>
        </p:sp>
        <p:sp>
          <p:nvSpPr>
            <p:cNvPr id="11" name="Freeform 102">
              <a:extLst>
                <a:ext uri="{FF2B5EF4-FFF2-40B4-BE49-F238E27FC236}">
                  <a16:creationId xmlns:a16="http://schemas.microsoft.com/office/drawing/2014/main" id="{964D26B1-48A2-5FBE-3596-E2EA33177677}"/>
                </a:ext>
              </a:extLst>
            </p:cNvPr>
            <p:cNvSpPr/>
            <p:nvPr/>
          </p:nvSpPr>
          <p:spPr>
            <a:xfrm>
              <a:off x="-5858871" y="5032612"/>
              <a:ext cx="279109" cy="446629"/>
            </a:xfrm>
            <a:custGeom>
              <a:avLst/>
              <a:gdLst>
                <a:gd name="connsiteX0" fmla="*/ 260240 w 279109"/>
                <a:gd name="connsiteY0" fmla="*/ 84501 h 446629"/>
                <a:gd name="connsiteX1" fmla="*/ 81059 w 279109"/>
                <a:gd name="connsiteY1" fmla="*/ 251137 h 446629"/>
                <a:gd name="connsiteX2" fmla="*/ 54531 w 279109"/>
                <a:gd name="connsiteY2" fmla="*/ 257188 h 446629"/>
                <a:gd name="connsiteX3" fmla="*/ 37311 w 279109"/>
                <a:gd name="connsiteY3" fmla="*/ 429873 h 446629"/>
                <a:gd name="connsiteX4" fmla="*/ 18695 w 279109"/>
                <a:gd name="connsiteY4" fmla="*/ 446630 h 446629"/>
                <a:gd name="connsiteX5" fmla="*/ 16833 w 279109"/>
                <a:gd name="connsiteY5" fmla="*/ 446630 h 446629"/>
                <a:gd name="connsiteX6" fmla="*/ 79 w 279109"/>
                <a:gd name="connsiteY6" fmla="*/ 426150 h 446629"/>
                <a:gd name="connsiteX7" fmla="*/ 18695 w 279109"/>
                <a:gd name="connsiteY7" fmla="*/ 239966 h 446629"/>
                <a:gd name="connsiteX8" fmla="*/ 33122 w 279109"/>
                <a:gd name="connsiteY8" fmla="*/ 223675 h 446629"/>
                <a:gd name="connsiteX9" fmla="*/ 72682 w 279109"/>
                <a:gd name="connsiteY9" fmla="*/ 214830 h 446629"/>
                <a:gd name="connsiteX10" fmla="*/ 224404 w 279109"/>
                <a:gd name="connsiteY10" fmla="*/ 73796 h 446629"/>
                <a:gd name="connsiteX11" fmla="*/ 242555 w 279109"/>
                <a:gd name="connsiteY11" fmla="*/ 13286 h 446629"/>
                <a:gd name="connsiteX12" fmla="*/ 265825 w 279109"/>
                <a:gd name="connsiteY12" fmla="*/ 719 h 446629"/>
                <a:gd name="connsiteX13" fmla="*/ 278391 w 279109"/>
                <a:gd name="connsiteY13" fmla="*/ 23992 h 446629"/>
                <a:gd name="connsiteX14" fmla="*/ 260240 w 279109"/>
                <a:gd name="connsiteY14" fmla="*/ 84501 h 44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9109" h="446629">
                  <a:moveTo>
                    <a:pt x="260240" y="84501"/>
                  </a:moveTo>
                  <a:cubicBezTo>
                    <a:pt x="235108" y="168284"/>
                    <a:pt x="166229" y="232052"/>
                    <a:pt x="81059" y="251137"/>
                  </a:cubicBezTo>
                  <a:lnTo>
                    <a:pt x="54531" y="257188"/>
                  </a:lnTo>
                  <a:lnTo>
                    <a:pt x="37311" y="429873"/>
                  </a:lnTo>
                  <a:cubicBezTo>
                    <a:pt x="36380" y="439648"/>
                    <a:pt x="28468" y="446630"/>
                    <a:pt x="18695" y="446630"/>
                  </a:cubicBezTo>
                  <a:cubicBezTo>
                    <a:pt x="18229" y="446630"/>
                    <a:pt x="17299" y="446630"/>
                    <a:pt x="16833" y="446630"/>
                  </a:cubicBezTo>
                  <a:cubicBezTo>
                    <a:pt x="6594" y="445699"/>
                    <a:pt x="-852" y="436390"/>
                    <a:pt x="79" y="426150"/>
                  </a:cubicBezTo>
                  <a:lnTo>
                    <a:pt x="18695" y="239966"/>
                  </a:lnTo>
                  <a:cubicBezTo>
                    <a:pt x="19626" y="232052"/>
                    <a:pt x="25211" y="225536"/>
                    <a:pt x="33122" y="223675"/>
                  </a:cubicBezTo>
                  <a:lnTo>
                    <a:pt x="72682" y="214830"/>
                  </a:lnTo>
                  <a:cubicBezTo>
                    <a:pt x="144819" y="198539"/>
                    <a:pt x="202995" y="144547"/>
                    <a:pt x="224404" y="73796"/>
                  </a:cubicBezTo>
                  <a:lnTo>
                    <a:pt x="242555" y="13286"/>
                  </a:lnTo>
                  <a:cubicBezTo>
                    <a:pt x="245347" y="3512"/>
                    <a:pt x="256051" y="-2073"/>
                    <a:pt x="265825" y="719"/>
                  </a:cubicBezTo>
                  <a:cubicBezTo>
                    <a:pt x="275599" y="3512"/>
                    <a:pt x="281183" y="14218"/>
                    <a:pt x="278391" y="23992"/>
                  </a:cubicBezTo>
                  <a:lnTo>
                    <a:pt x="260240" y="84501"/>
                  </a:lnTo>
                  <a:close/>
                </a:path>
              </a:pathLst>
            </a:custGeom>
            <a:solidFill>
              <a:srgbClr val="000000"/>
            </a:solidFill>
            <a:ln w="4653" cap="flat">
              <a:noFill/>
              <a:prstDash val="solid"/>
              <a:miter/>
            </a:ln>
          </p:spPr>
          <p:txBody>
            <a:bodyPr rtlCol="0" anchor="ctr"/>
            <a:lstStyle/>
            <a:p>
              <a:pPr algn="l" rtl="0"/>
              <a:endParaRPr lang="en-US"/>
            </a:p>
          </p:txBody>
        </p:sp>
        <p:sp>
          <p:nvSpPr>
            <p:cNvPr id="12" name="Freeform 103">
              <a:extLst>
                <a:ext uri="{FF2B5EF4-FFF2-40B4-BE49-F238E27FC236}">
                  <a16:creationId xmlns:a16="http://schemas.microsoft.com/office/drawing/2014/main" id="{D1703909-3025-786A-E531-B6BE42B99076}"/>
                </a:ext>
              </a:extLst>
            </p:cNvPr>
            <p:cNvSpPr/>
            <p:nvPr/>
          </p:nvSpPr>
          <p:spPr>
            <a:xfrm>
              <a:off x="-5989106" y="5516013"/>
              <a:ext cx="409556" cy="372368"/>
            </a:xfrm>
            <a:custGeom>
              <a:avLst/>
              <a:gdLst>
                <a:gd name="connsiteX0" fmla="*/ 0 w 409556"/>
                <a:gd name="connsiteY0" fmla="*/ 333736 h 372368"/>
                <a:gd name="connsiteX1" fmla="*/ 0 w 409556"/>
                <a:gd name="connsiteY1" fmla="*/ 353750 h 372368"/>
                <a:gd name="connsiteX2" fmla="*/ 18616 w 409556"/>
                <a:gd name="connsiteY2" fmla="*/ 372368 h 372368"/>
                <a:gd name="connsiteX3" fmla="*/ 37232 w 409556"/>
                <a:gd name="connsiteY3" fmla="*/ 353750 h 372368"/>
                <a:gd name="connsiteX4" fmla="*/ 37232 w 409556"/>
                <a:gd name="connsiteY4" fmla="*/ 333736 h 372368"/>
                <a:gd name="connsiteX5" fmla="*/ 112163 w 409556"/>
                <a:gd name="connsiteY5" fmla="*/ 242505 h 372368"/>
                <a:gd name="connsiteX6" fmla="*/ 204778 w 409556"/>
                <a:gd name="connsiteY6" fmla="*/ 223887 h 372368"/>
                <a:gd name="connsiteX7" fmla="*/ 297394 w 409556"/>
                <a:gd name="connsiteY7" fmla="*/ 242505 h 372368"/>
                <a:gd name="connsiteX8" fmla="*/ 372324 w 409556"/>
                <a:gd name="connsiteY8" fmla="*/ 333736 h 372368"/>
                <a:gd name="connsiteX9" fmla="*/ 372324 w 409556"/>
                <a:gd name="connsiteY9" fmla="*/ 353750 h 372368"/>
                <a:gd name="connsiteX10" fmla="*/ 390940 w 409556"/>
                <a:gd name="connsiteY10" fmla="*/ 372368 h 372368"/>
                <a:gd name="connsiteX11" fmla="*/ 409557 w 409556"/>
                <a:gd name="connsiteY11" fmla="*/ 353750 h 372368"/>
                <a:gd name="connsiteX12" fmla="*/ 409557 w 409556"/>
                <a:gd name="connsiteY12" fmla="*/ 333736 h 372368"/>
                <a:gd name="connsiteX13" fmla="*/ 304840 w 409556"/>
                <a:gd name="connsiteY13" fmla="*/ 205734 h 372368"/>
                <a:gd name="connsiteX14" fmla="*/ 268073 w 409556"/>
                <a:gd name="connsiteY14" fmla="*/ 198287 h 372368"/>
                <a:gd name="connsiteX15" fmla="*/ 297859 w 409556"/>
                <a:gd name="connsiteY15" fmla="*/ 130329 h 372368"/>
                <a:gd name="connsiteX16" fmla="*/ 297859 w 409556"/>
                <a:gd name="connsiteY16" fmla="*/ 93092 h 372368"/>
                <a:gd name="connsiteX17" fmla="*/ 204778 w 409556"/>
                <a:gd name="connsiteY17" fmla="*/ 0 h 372368"/>
                <a:gd name="connsiteX18" fmla="*/ 111697 w 409556"/>
                <a:gd name="connsiteY18" fmla="*/ 93092 h 372368"/>
                <a:gd name="connsiteX19" fmla="*/ 111697 w 409556"/>
                <a:gd name="connsiteY19" fmla="*/ 130329 h 372368"/>
                <a:gd name="connsiteX20" fmla="*/ 141483 w 409556"/>
                <a:gd name="connsiteY20" fmla="*/ 198287 h 372368"/>
                <a:gd name="connsiteX21" fmla="*/ 104716 w 409556"/>
                <a:gd name="connsiteY21" fmla="*/ 205734 h 372368"/>
                <a:gd name="connsiteX22" fmla="*/ 0 w 409556"/>
                <a:gd name="connsiteY22" fmla="*/ 333736 h 372368"/>
                <a:gd name="connsiteX23" fmla="*/ 260627 w 409556"/>
                <a:gd name="connsiteY23" fmla="*/ 130795 h 372368"/>
                <a:gd name="connsiteX24" fmla="*/ 204778 w 409556"/>
                <a:gd name="connsiteY24" fmla="*/ 186650 h 372368"/>
                <a:gd name="connsiteX25" fmla="*/ 204778 w 409556"/>
                <a:gd name="connsiteY25" fmla="*/ 186650 h 372368"/>
                <a:gd name="connsiteX26" fmla="*/ 204778 w 409556"/>
                <a:gd name="connsiteY26" fmla="*/ 186650 h 372368"/>
                <a:gd name="connsiteX27" fmla="*/ 204778 w 409556"/>
                <a:gd name="connsiteY27" fmla="*/ 186650 h 372368"/>
                <a:gd name="connsiteX28" fmla="*/ 148930 w 409556"/>
                <a:gd name="connsiteY28" fmla="*/ 130795 h 372368"/>
                <a:gd name="connsiteX29" fmla="*/ 148930 w 409556"/>
                <a:gd name="connsiteY29" fmla="*/ 93558 h 372368"/>
                <a:gd name="connsiteX30" fmla="*/ 204778 w 409556"/>
                <a:gd name="connsiteY30" fmla="*/ 37703 h 372368"/>
                <a:gd name="connsiteX31" fmla="*/ 260627 w 409556"/>
                <a:gd name="connsiteY31" fmla="*/ 93558 h 372368"/>
                <a:gd name="connsiteX32" fmla="*/ 260627 w 409556"/>
                <a:gd name="connsiteY32" fmla="*/ 130795 h 372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09556" h="372368">
                  <a:moveTo>
                    <a:pt x="0" y="333736"/>
                  </a:moveTo>
                  <a:lnTo>
                    <a:pt x="0" y="353750"/>
                  </a:lnTo>
                  <a:cubicBezTo>
                    <a:pt x="0" y="363991"/>
                    <a:pt x="8378" y="372368"/>
                    <a:pt x="18616" y="372368"/>
                  </a:cubicBezTo>
                  <a:cubicBezTo>
                    <a:pt x="28855" y="372368"/>
                    <a:pt x="37232" y="363991"/>
                    <a:pt x="37232" y="353750"/>
                  </a:cubicBezTo>
                  <a:lnTo>
                    <a:pt x="37232" y="333736"/>
                  </a:lnTo>
                  <a:cubicBezTo>
                    <a:pt x="37232" y="289517"/>
                    <a:pt x="68880" y="251349"/>
                    <a:pt x="112163" y="242505"/>
                  </a:cubicBezTo>
                  <a:lnTo>
                    <a:pt x="204778" y="223887"/>
                  </a:lnTo>
                  <a:lnTo>
                    <a:pt x="297394" y="242505"/>
                  </a:lnTo>
                  <a:cubicBezTo>
                    <a:pt x="340677" y="251349"/>
                    <a:pt x="372324" y="289517"/>
                    <a:pt x="372324" y="333736"/>
                  </a:cubicBezTo>
                  <a:lnTo>
                    <a:pt x="372324" y="353750"/>
                  </a:lnTo>
                  <a:cubicBezTo>
                    <a:pt x="372324" y="363991"/>
                    <a:pt x="380702" y="372368"/>
                    <a:pt x="390940" y="372368"/>
                  </a:cubicBezTo>
                  <a:cubicBezTo>
                    <a:pt x="401180" y="372368"/>
                    <a:pt x="409557" y="363991"/>
                    <a:pt x="409557" y="353750"/>
                  </a:cubicBezTo>
                  <a:lnTo>
                    <a:pt x="409557" y="333736"/>
                  </a:lnTo>
                  <a:cubicBezTo>
                    <a:pt x="409557" y="271830"/>
                    <a:pt x="365343" y="218302"/>
                    <a:pt x="304840" y="205734"/>
                  </a:cubicBezTo>
                  <a:lnTo>
                    <a:pt x="268073" y="198287"/>
                  </a:lnTo>
                  <a:cubicBezTo>
                    <a:pt x="286224" y="181065"/>
                    <a:pt x="297859" y="156861"/>
                    <a:pt x="297859" y="130329"/>
                  </a:cubicBezTo>
                  <a:lnTo>
                    <a:pt x="297859" y="93092"/>
                  </a:lnTo>
                  <a:cubicBezTo>
                    <a:pt x="297859" y="41891"/>
                    <a:pt x="255973" y="0"/>
                    <a:pt x="204778" y="0"/>
                  </a:cubicBezTo>
                  <a:cubicBezTo>
                    <a:pt x="153584" y="0"/>
                    <a:pt x="111697" y="41891"/>
                    <a:pt x="111697" y="93092"/>
                  </a:cubicBezTo>
                  <a:lnTo>
                    <a:pt x="111697" y="130329"/>
                  </a:lnTo>
                  <a:cubicBezTo>
                    <a:pt x="111697" y="157326"/>
                    <a:pt x="123332" y="181530"/>
                    <a:pt x="141483" y="198287"/>
                  </a:cubicBezTo>
                  <a:lnTo>
                    <a:pt x="104716" y="205734"/>
                  </a:lnTo>
                  <a:cubicBezTo>
                    <a:pt x="43748" y="218302"/>
                    <a:pt x="0" y="271830"/>
                    <a:pt x="0" y="333736"/>
                  </a:cubicBezTo>
                  <a:close/>
                  <a:moveTo>
                    <a:pt x="260627" y="130795"/>
                  </a:moveTo>
                  <a:cubicBezTo>
                    <a:pt x="260627" y="161516"/>
                    <a:pt x="235495" y="186650"/>
                    <a:pt x="204778" y="186650"/>
                  </a:cubicBezTo>
                  <a:cubicBezTo>
                    <a:pt x="204778" y="186650"/>
                    <a:pt x="204778" y="186650"/>
                    <a:pt x="204778" y="186650"/>
                  </a:cubicBezTo>
                  <a:cubicBezTo>
                    <a:pt x="204778" y="186650"/>
                    <a:pt x="204778" y="186650"/>
                    <a:pt x="204778" y="186650"/>
                  </a:cubicBezTo>
                  <a:cubicBezTo>
                    <a:pt x="204778" y="186650"/>
                    <a:pt x="204778" y="186650"/>
                    <a:pt x="204778" y="186650"/>
                  </a:cubicBezTo>
                  <a:cubicBezTo>
                    <a:pt x="174062" y="186650"/>
                    <a:pt x="148930" y="161516"/>
                    <a:pt x="148930" y="130795"/>
                  </a:cubicBezTo>
                  <a:lnTo>
                    <a:pt x="148930" y="93558"/>
                  </a:lnTo>
                  <a:cubicBezTo>
                    <a:pt x="148930" y="62837"/>
                    <a:pt x="174062" y="37703"/>
                    <a:pt x="204778" y="37703"/>
                  </a:cubicBezTo>
                  <a:cubicBezTo>
                    <a:pt x="235495" y="37703"/>
                    <a:pt x="260627" y="62837"/>
                    <a:pt x="260627" y="93558"/>
                  </a:cubicBezTo>
                  <a:lnTo>
                    <a:pt x="260627" y="130795"/>
                  </a:lnTo>
                  <a:close/>
                </a:path>
              </a:pathLst>
            </a:custGeom>
            <a:solidFill>
              <a:srgbClr val="000000"/>
            </a:solidFill>
            <a:ln w="4653"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8592030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AF4331-A39C-E758-51F7-3BB877D0B208}"/>
              </a:ext>
            </a:extLst>
          </p:cNvPr>
          <p:cNvSpPr>
            <a:spLocks noGrp="1"/>
          </p:cNvSpPr>
          <p:nvPr>
            <p:ph type="body" sz="quarter" idx="18"/>
          </p:nvPr>
        </p:nvSpPr>
        <p:spPr>
          <a:xfrm>
            <a:off x="898357" y="1576552"/>
            <a:ext cx="6556802" cy="4033835"/>
          </a:xfrm>
        </p:spPr>
        <p:txBody>
          <a:bodyPr/>
          <a:lstStyle/>
          <a:p>
            <a:pPr marL="0" indent="0" algn="just" rtl="0">
              <a:lnSpc>
                <a:spcPct val="107000"/>
              </a:lnSpc>
              <a:spcAft>
                <a:spcPts val="800"/>
              </a:spcAft>
            </a:pPr>
            <a:r>
              <a:rPr lang="en-IE" dirty="0">
                <a:ea typeface="Times New Roman" panose="02020603050405020304" pitchFamily="18" charset="0"/>
                <a:cs typeface="Times New Roman" panose="02020603050405020304" pitchFamily="18" charset="0"/>
              </a:rPr>
              <a:t>Ne</a:t>
            </a:r>
            <a:r>
              <a:rPr lang="en-IE" sz="2400" dirty="0">
                <a:ea typeface="Times New Roman" panose="02020603050405020304" pitchFamily="18" charset="0"/>
                <a:cs typeface="Times New Roman" panose="02020603050405020304" pitchFamily="18" charset="0"/>
              </a:rPr>
              <a:t>s</a:t>
            </a:r>
            <a:r>
              <a:rPr lang="en-IE" dirty="0">
                <a:ea typeface="Times New Roman" panose="02020603050405020304" pitchFamily="18" charset="0"/>
                <a:cs typeface="Times New Roman" panose="02020603050405020304" pitchFamily="18" charset="0"/>
              </a:rPr>
              <a:t>ta </a:t>
            </a:r>
            <a:r>
              <a:rPr lang="en-IE" sz="2400" dirty="0" err="1">
                <a:effectLst/>
                <a:ea typeface="Times New Roman" panose="02020603050405020304" pitchFamily="18" charset="0"/>
                <a:cs typeface="Times New Roman" panose="02020603050405020304" pitchFamily="18" charset="0"/>
              </a:rPr>
              <a:t>secção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deve</a:t>
            </a:r>
            <a:r>
              <a:rPr lang="en-IE" sz="2400" dirty="0">
                <a:effectLst/>
                <a:ea typeface="Times New Roman" panose="02020603050405020304" pitchFamily="18" charset="0"/>
                <a:cs typeface="Times New Roman" panose="02020603050405020304" pitchFamily="18" charset="0"/>
              </a:rPr>
              <a:t> ser </a:t>
            </a:r>
            <a:r>
              <a:rPr lang="en-IE" sz="2400" dirty="0" err="1">
                <a:effectLst/>
                <a:ea typeface="Times New Roman" panose="02020603050405020304" pitchFamily="18" charset="0"/>
                <a:cs typeface="Times New Roman" panose="02020603050405020304" pitchFamily="18" charset="0"/>
              </a:rPr>
              <a:t>listado</a:t>
            </a:r>
            <a:r>
              <a:rPr lang="en-IE" sz="2400" dirty="0">
                <a:effectLst/>
                <a:ea typeface="Times New Roman" panose="02020603050405020304" pitchFamily="18" charset="0"/>
                <a:cs typeface="Times New Roman" panose="02020603050405020304" pitchFamily="18" charset="0"/>
              </a:rPr>
              <a:t> tudo o que </a:t>
            </a:r>
            <a:r>
              <a:rPr lang="en-IE" sz="2400" dirty="0" err="1">
                <a:effectLst/>
                <a:ea typeface="Times New Roman" panose="02020603050405020304" pitchFamily="18" charset="0"/>
                <a:cs typeface="Times New Roman" panose="02020603050405020304" pitchFamily="18" charset="0"/>
              </a:rPr>
              <a:t>deve</a:t>
            </a:r>
            <a:r>
              <a:rPr lang="en-IE" sz="2400" dirty="0">
                <a:effectLst/>
                <a:ea typeface="Times New Roman" panose="02020603050405020304" pitchFamily="18" charset="0"/>
                <a:cs typeface="Times New Roman" panose="02020603050405020304" pitchFamily="18" charset="0"/>
              </a:rPr>
              <a:t> ser</a:t>
            </a:r>
            <a:r>
              <a:rPr lang="en-IE" dirty="0">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investido</a:t>
            </a:r>
            <a:r>
              <a:rPr lang="en-IE" sz="2400" dirty="0">
                <a:effectLst/>
                <a:ea typeface="Times New Roman" panose="02020603050405020304" pitchFamily="18" charset="0"/>
                <a:cs typeface="Times New Roman" panose="02020603050405020304" pitchFamily="18" charset="0"/>
              </a:rPr>
              <a:t> para </a:t>
            </a:r>
            <a:r>
              <a:rPr lang="en-IE" sz="2400" dirty="0" err="1">
                <a:effectLst/>
                <a:ea typeface="Times New Roman" panose="02020603050405020304" pitchFamily="18" charset="0"/>
                <a:cs typeface="Times New Roman" panose="02020603050405020304" pitchFamily="18" charset="0"/>
              </a:rPr>
              <a:t>uma</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gestão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adequada</a:t>
            </a:r>
            <a:r>
              <a:rPr lang="en-IE" sz="2400" dirty="0">
                <a:effectLst/>
                <a:ea typeface="Times New Roman" panose="02020603050405020304" pitchFamily="18" charset="0"/>
                <a:cs typeface="Times New Roman" panose="02020603050405020304" pitchFamily="18" charset="0"/>
              </a:rPr>
              <a:t> da </a:t>
            </a:r>
            <a:r>
              <a:rPr lang="en-IE" sz="2400" dirty="0" err="1">
                <a:effectLst/>
                <a:ea typeface="Times New Roman" panose="02020603050405020304" pitchFamily="18" charset="0"/>
                <a:cs typeface="Times New Roman" panose="02020603050405020304" pitchFamily="18" charset="0"/>
              </a:rPr>
              <a:t>empresa</a:t>
            </a:r>
            <a:r>
              <a:rPr lang="en-IE" sz="2400" dirty="0">
                <a:effectLst/>
                <a:ea typeface="Times New Roman" panose="02020603050405020304" pitchFamily="18" charset="0"/>
                <a:cs typeface="Times New Roman" panose="02020603050405020304" pitchFamily="18" charset="0"/>
              </a:rPr>
              <a:t> de </a:t>
            </a:r>
            <a:r>
              <a:rPr lang="en-IE" sz="2400" dirty="0" err="1">
                <a:effectLst/>
                <a:ea typeface="Times New Roman" panose="02020603050405020304" pitchFamily="18" charset="0"/>
                <a:cs typeface="Times New Roman" panose="02020603050405020304" pitchFamily="18" charset="0"/>
              </a:rPr>
              <a:t>alimentos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éticos</a:t>
            </a:r>
            <a:r>
              <a:rPr lang="en-IE" sz="2400" dirty="0">
                <a:effectLst/>
                <a:ea typeface="Times New Roman" panose="02020603050405020304" pitchFamily="18" charset="0"/>
                <a:cs typeface="Times New Roman" panose="02020603050405020304" pitchFamily="18" charset="0"/>
              </a:rPr>
              <a:t>.</a:t>
            </a:r>
            <a:endParaRPr lang="en-IE" sz="2400" dirty="0">
              <a:effectLst/>
              <a:ea typeface="Calibri" panose="020F0502020204030204" pitchFamily="34" charset="0"/>
              <a:cs typeface="Times New Roman" panose="02020603050405020304" pitchFamily="18" charset="0"/>
            </a:endParaRPr>
          </a:p>
          <a:p>
            <a:pPr marL="360000" lvl="0" indent="-360000" algn="just" rtl="0" fontAlgn="base">
              <a:lnSpc>
                <a:spcPct val="100000"/>
              </a:lnSpc>
              <a:spcBef>
                <a:spcPts val="300"/>
              </a:spcBef>
              <a:spcAft>
                <a:spcPts val="3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Quais são os diferentes custos </a:t>
            </a:r>
            <a:r>
              <a:rPr lang="en-IE" sz="2400" dirty="0" err="1">
                <a:effectLst/>
                <a:ea typeface="Times New Roman" panose="02020603050405020304" pitchFamily="18" charset="0"/>
                <a:cs typeface="Times New Roman" panose="02020603050405020304" pitchFamily="18" charset="0"/>
              </a:rPr>
              <a:t>associados</a:t>
            </a:r>
            <a:r>
              <a:rPr lang="en-IE" sz="2400" dirty="0">
                <a:effectLst/>
                <a:ea typeface="Times New Roman" panose="02020603050405020304" pitchFamily="18" charset="0"/>
                <a:cs typeface="Times New Roman" panose="02020603050405020304" pitchFamily="18" charset="0"/>
              </a:rPr>
              <a:t> </a:t>
            </a:r>
            <a:r>
              <a:rPr lang="en-IE" dirty="0">
                <a:ea typeface="Times New Roman" panose="02020603050405020304" pitchFamily="18" charset="0"/>
                <a:cs typeface="Times New Roman" panose="02020603050405020304" pitchFamily="18" charset="0"/>
              </a:rPr>
              <a:t>à </a:t>
            </a:r>
            <a:r>
              <a:rPr lang="en-IE" dirty="0" err="1">
                <a:ea typeface="Times New Roman" panose="02020603050405020304" pitchFamily="18" charset="0"/>
                <a:cs typeface="Times New Roman" panose="02020603050405020304" pitchFamily="18" charset="0"/>
              </a:rPr>
              <a:t>criação</a:t>
            </a:r>
            <a:r>
              <a:rPr lang="en-IE" sz="2400" dirty="0">
                <a:effectLst/>
                <a:ea typeface="Times New Roman" panose="02020603050405020304" pitchFamily="18" charset="0"/>
                <a:cs typeface="Times New Roman" panose="02020603050405020304" pitchFamily="18" charset="0"/>
              </a:rPr>
              <a:t> e </a:t>
            </a:r>
            <a:r>
              <a:rPr lang="en-IE" dirty="0" err="1">
                <a:ea typeface="Times New Roman" panose="02020603050405020304" pitchFamily="18" charset="0"/>
                <a:cs typeface="Times New Roman" panose="02020603050405020304" pitchFamily="18" charset="0"/>
              </a:rPr>
              <a:t>gestão</a:t>
            </a:r>
            <a:r>
              <a:rPr lang="en-IE" sz="2400" dirty="0">
                <a:effectLst/>
                <a:ea typeface="Times New Roman" panose="02020603050405020304" pitchFamily="18" charset="0"/>
                <a:cs typeface="Times New Roman" panose="02020603050405020304" pitchFamily="18" charset="0"/>
              </a:rPr>
              <a:t> do negócio?</a:t>
            </a:r>
            <a:endParaRPr lang="en-IE" sz="2400" dirty="0">
              <a:effectLst/>
              <a:ea typeface="Calibri" panose="020F0502020204030204" pitchFamily="34" charset="0"/>
              <a:cs typeface="Times New Roman" panose="02020603050405020304" pitchFamily="18" charset="0"/>
            </a:endParaRPr>
          </a:p>
          <a:p>
            <a:pPr marL="360000" lvl="0" indent="-360000" algn="just" rtl="0" fontAlgn="base">
              <a:lnSpc>
                <a:spcPct val="100000"/>
              </a:lnSpc>
              <a:spcBef>
                <a:spcPts val="300"/>
              </a:spcBef>
              <a:spcAft>
                <a:spcPts val="300"/>
              </a:spcAft>
              <a:buSzPct val="90000"/>
              <a:buFont typeface="Symbol" panose="05050102010706020507" pitchFamily="18" charset="2"/>
              <a:buChar char=""/>
              <a:tabLst>
                <a:tab pos="457200" algn="l"/>
              </a:tabLst>
            </a:pPr>
            <a:r>
              <a:rPr lang="en-IE" sz="2400" dirty="0">
                <a:effectLst/>
                <a:ea typeface="Times New Roman" panose="02020603050405020304" pitchFamily="18" charset="0"/>
                <a:cs typeface="Times New Roman" panose="02020603050405020304" pitchFamily="18" charset="0"/>
              </a:rPr>
              <a:t>De </a:t>
            </a:r>
            <a:r>
              <a:rPr lang="en-IE" dirty="0" err="1">
                <a:ea typeface="Times New Roman" panose="02020603050405020304" pitchFamily="18" charset="0"/>
                <a:cs typeface="Times New Roman" panose="02020603050405020304" pitchFamily="18" charset="0"/>
              </a:rPr>
              <a:t>q</a:t>
            </a:r>
            <a:r>
              <a:rPr lang="en-IE" sz="2400" dirty="0" err="1">
                <a:effectLst/>
                <a:ea typeface="Times New Roman" panose="02020603050405020304" pitchFamily="18" charset="0"/>
                <a:cs typeface="Times New Roman" panose="02020603050405020304" pitchFamily="18" charset="0"/>
              </a:rPr>
              <a:t>uanto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dinheiro</a:t>
            </a:r>
            <a:r>
              <a:rPr lang="en-IE" sz="2400" dirty="0">
                <a:effectLst/>
                <a:ea typeface="Times New Roman" panose="02020603050405020304" pitchFamily="18" charset="0"/>
                <a:cs typeface="Times New Roman" panose="02020603050405020304" pitchFamily="18" charset="0"/>
              </a:rPr>
              <a:t> é </a:t>
            </a:r>
            <a:r>
              <a:rPr lang="en-IE" sz="2400" dirty="0" err="1">
                <a:effectLst/>
                <a:ea typeface="Times New Roman" panose="02020603050405020304" pitchFamily="18" charset="0"/>
                <a:cs typeface="Times New Roman" panose="02020603050405020304" pitchFamily="18" charset="0"/>
              </a:rPr>
              <a:t>necessário</a:t>
            </a:r>
            <a:r>
              <a:rPr lang="en-IE" sz="2400" dirty="0">
                <a:effectLst/>
                <a:ea typeface="Times New Roman" panose="02020603050405020304" pitchFamily="18" charset="0"/>
                <a:cs typeface="Times New Roman" panose="02020603050405020304" pitchFamily="18" charset="0"/>
              </a:rPr>
              <a:t> à </a:t>
            </a:r>
            <a:r>
              <a:rPr lang="en-IE" sz="2400" dirty="0" err="1">
                <a:effectLst/>
                <a:ea typeface="Times New Roman" panose="02020603050405020304" pitchFamily="18" charset="0"/>
                <a:cs typeface="Times New Roman" panose="02020603050405020304" pitchFamily="18" charset="0"/>
              </a:rPr>
              <a:t>partida</a:t>
            </a:r>
            <a:r>
              <a:rPr lang="en-IE" sz="2400" dirty="0">
                <a:effectLst/>
                <a:ea typeface="Times New Roman" panose="02020603050405020304" pitchFamily="18" charset="0"/>
                <a:cs typeface="Times New Roman" panose="02020603050405020304" pitchFamily="18" charset="0"/>
              </a:rPr>
              <a:t>?</a:t>
            </a:r>
            <a:endParaRPr lang="en-IE" sz="2400" dirty="0">
              <a:effectLst/>
              <a:ea typeface="Calibri" panose="020F0502020204030204" pitchFamily="34" charset="0"/>
              <a:cs typeface="Times New Roman" panose="02020603050405020304" pitchFamily="18" charset="0"/>
            </a:endParaRPr>
          </a:p>
          <a:p>
            <a:pPr marL="360000" lvl="0" indent="-360000" algn="just" rtl="0" fontAlgn="base">
              <a:lnSpc>
                <a:spcPct val="100000"/>
              </a:lnSpc>
              <a:spcBef>
                <a:spcPts val="300"/>
              </a:spcBef>
              <a:spcAft>
                <a:spcPts val="300"/>
              </a:spcAft>
              <a:buSzPct val="90000"/>
              <a:buFont typeface="Symbol" panose="05050102010706020507" pitchFamily="18" charset="2"/>
              <a:buChar char=""/>
              <a:tabLst>
                <a:tab pos="457200" algn="l"/>
              </a:tabLst>
            </a:pPr>
            <a:r>
              <a:rPr lang="en-IE" sz="2400" dirty="0" err="1">
                <a:effectLst/>
                <a:ea typeface="Times New Roman" panose="02020603050405020304" pitchFamily="18" charset="0"/>
                <a:cs typeface="Times New Roman" panose="02020603050405020304" pitchFamily="18" charset="0"/>
              </a:rPr>
              <a:t>Quais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são</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recursos</a:t>
            </a:r>
            <a:r>
              <a:rPr lang="en-IE" sz="2400" dirty="0">
                <a:effectLst/>
                <a:ea typeface="Times New Roman" panose="02020603050405020304" pitchFamily="18" charset="0"/>
                <a:cs typeface="Times New Roman" panose="02020603050405020304" pitchFamily="18" charset="0"/>
              </a:rPr>
              <a:t> que </a:t>
            </a:r>
            <a:r>
              <a:rPr lang="en-IE" sz="2400" dirty="0" err="1">
                <a:effectLst/>
                <a:ea typeface="Times New Roman" panose="02020603050405020304" pitchFamily="18" charset="0"/>
                <a:cs typeface="Times New Roman" panose="02020603050405020304" pitchFamily="18" charset="0"/>
              </a:rPr>
              <a:t>podem</a:t>
            </a:r>
            <a:r>
              <a:rPr lang="en-IE" sz="2400" dirty="0">
                <a:effectLst/>
                <a:ea typeface="Times New Roman" panose="02020603050405020304" pitchFamily="18" charset="0"/>
                <a:cs typeface="Times New Roman" panose="02020603050405020304" pitchFamily="18" charset="0"/>
              </a:rPr>
              <a:t> ser </a:t>
            </a:r>
            <a:r>
              <a:rPr lang="en-IE" sz="2400" dirty="0" err="1">
                <a:effectLst/>
                <a:ea typeface="Times New Roman" panose="02020603050405020304" pitchFamily="18" charset="0"/>
                <a:cs typeface="Times New Roman" panose="02020603050405020304" pitchFamily="18" charset="0"/>
              </a:rPr>
              <a:t>adquiridos</a:t>
            </a:r>
            <a:r>
              <a:rPr lang="en-IE" sz="2400" dirty="0">
                <a:effectLst/>
                <a:ea typeface="Times New Roman" panose="02020603050405020304" pitchFamily="18" charset="0"/>
                <a:cs typeface="Times New Roman" panose="02020603050405020304" pitchFamily="18" charset="0"/>
              </a:rPr>
              <a:t> </a:t>
            </a:r>
            <a:r>
              <a:rPr lang="en-IE" sz="2400" dirty="0" err="1">
                <a:effectLst/>
                <a:ea typeface="Times New Roman" panose="02020603050405020304" pitchFamily="18" charset="0"/>
                <a:cs typeface="Times New Roman" panose="02020603050405020304" pitchFamily="18" charset="0"/>
              </a:rPr>
              <a:t>sem</a:t>
            </a:r>
            <a:r>
              <a:rPr lang="en-IE" sz="2400" dirty="0">
                <a:effectLst/>
                <a:ea typeface="Times New Roman" panose="02020603050405020304" pitchFamily="18" charset="0"/>
                <a:cs typeface="Times New Roman" panose="02020603050405020304" pitchFamily="18" charset="0"/>
              </a:rPr>
              <a:t> ter despesas adicionais?</a:t>
            </a:r>
            <a:endParaRPr lang="en-IE" sz="2400" dirty="0">
              <a:effectLst/>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BE81CBA6-0718-3205-D8F9-3CA0A5169DDF}"/>
              </a:ext>
            </a:extLst>
          </p:cNvPr>
          <p:cNvSpPr>
            <a:spLocks noGrp="1"/>
          </p:cNvSpPr>
          <p:nvPr>
            <p:ph type="body" sz="quarter" idx="16"/>
          </p:nvPr>
        </p:nvSpPr>
        <p:spPr>
          <a:xfrm>
            <a:off x="898358" y="751287"/>
            <a:ext cx="4990998" cy="992652"/>
          </a:xfrm>
        </p:spPr>
        <p:txBody>
          <a:bodyPr/>
          <a:lstStyle/>
          <a:p>
            <a:pPr algn="l" rtl="0"/>
            <a:r>
              <a:rPr lang="en-IE" b="1" dirty="0"/>
              <a:t>8. Estrutura de Custos</a:t>
            </a:r>
          </a:p>
        </p:txBody>
      </p:sp>
      <p:sp>
        <p:nvSpPr>
          <p:cNvPr id="6" name="TextBox 5">
            <a:extLst>
              <a:ext uri="{FF2B5EF4-FFF2-40B4-BE49-F238E27FC236}">
                <a16:creationId xmlns:a16="http://schemas.microsoft.com/office/drawing/2014/main" id="{1082667D-0B78-03EC-AD22-FA2953B3BE82}"/>
              </a:ext>
            </a:extLst>
          </p:cNvPr>
          <p:cNvSpPr txBox="1"/>
          <p:nvPr/>
        </p:nvSpPr>
        <p:spPr>
          <a:xfrm>
            <a:off x="1126131" y="5229094"/>
            <a:ext cx="6101254" cy="1477328"/>
          </a:xfrm>
          <a:prstGeom prst="rect">
            <a:avLst/>
          </a:prstGeom>
          <a:solidFill>
            <a:srgbClr val="F79037"/>
          </a:solidFill>
        </p:spPr>
        <p:txBody>
          <a:bodyPr wrap="square">
            <a:spAutoFit/>
          </a:bodyPr>
          <a:lstStyle/>
          <a:p>
            <a:pPr algn="ctr">
              <a:spcBef>
                <a:spcPts val="600"/>
              </a:spcBef>
              <a:spcAft>
                <a:spcPts val="800"/>
              </a:spcAft>
            </a:pPr>
            <a:r>
              <a:rPr lang="en-IE" sz="1800" dirty="0">
                <a:solidFill>
                  <a:srgbClr val="000000"/>
                </a:solidFill>
                <a:effectLst/>
                <a:ea typeface="Times New Roman" panose="02020603050405020304" pitchFamily="18" charset="0"/>
                <a:cs typeface="Times New Roman" panose="02020603050405020304" pitchFamily="18" charset="0"/>
              </a:rPr>
              <a:t>Por exemplo, se </a:t>
            </a:r>
            <a:r>
              <a:rPr lang="en-IE" sz="1800" dirty="0" err="1">
                <a:solidFill>
                  <a:srgbClr val="000000"/>
                </a:solidFill>
                <a:effectLst/>
                <a:ea typeface="Times New Roman" panose="02020603050405020304" pitchFamily="18" charset="0"/>
                <a:cs typeface="Times New Roman" panose="02020603050405020304" pitchFamily="18" charset="0"/>
              </a:rPr>
              <a:t>está</a:t>
            </a:r>
            <a:r>
              <a:rPr lang="en-IE" sz="1800" dirty="0">
                <a:solidFill>
                  <a:srgbClr val="000000"/>
                </a:solidFill>
                <a:effectLst/>
                <a:ea typeface="Times New Roman" panose="02020603050405020304" pitchFamily="18" charset="0"/>
                <a:cs typeface="Times New Roman" panose="02020603050405020304" pitchFamily="18" charset="0"/>
              </a:rPr>
              <a:t> a </a:t>
            </a:r>
            <a:r>
              <a:rPr lang="en-IE" sz="1800" dirty="0" err="1">
                <a:solidFill>
                  <a:srgbClr val="000000"/>
                </a:solidFill>
                <a:effectLst/>
                <a:ea typeface="Times New Roman" panose="02020603050405020304" pitchFamily="18" charset="0"/>
                <a:cs typeface="Times New Roman" panose="02020603050405020304" pitchFamily="18" charset="0"/>
              </a:rPr>
              <a:t>criar</a:t>
            </a:r>
            <a:r>
              <a:rPr lang="en-IE" sz="1800" dirty="0">
                <a:solidFill>
                  <a:srgbClr val="000000"/>
                </a:solidFill>
                <a:effectLst/>
                <a:ea typeface="Times New Roman" panose="02020603050405020304" pitchFamily="18" charset="0"/>
                <a:cs typeface="Times New Roman" panose="02020603050405020304" pitchFamily="18" charset="0"/>
              </a:rPr>
              <a:t> um negócio que venderá online, é importante </a:t>
            </a:r>
            <a:r>
              <a:rPr lang="en-IE" sz="1800" dirty="0" err="1">
                <a:solidFill>
                  <a:srgbClr val="000000"/>
                </a:solidFill>
                <a:effectLst/>
                <a:ea typeface="Times New Roman" panose="02020603050405020304" pitchFamily="18" charset="0"/>
                <a:cs typeface="Times New Roman" panose="02020603050405020304" pitchFamily="18" charset="0"/>
              </a:rPr>
              <a:t>incluir</a:t>
            </a:r>
            <a:r>
              <a:rPr lang="en-IE" sz="1800" dirty="0">
                <a:solidFill>
                  <a:srgbClr val="000000"/>
                </a:solidFill>
                <a:effectLst/>
                <a:ea typeface="Times New Roman" panose="02020603050405020304" pitchFamily="18" charset="0"/>
                <a:cs typeface="Times New Roman" panose="02020603050405020304" pitchFamily="18" charset="0"/>
              </a:rPr>
              <a:t> </a:t>
            </a:r>
            <a:r>
              <a:rPr lang="en-IE" sz="1800" dirty="0" err="1">
                <a:solidFill>
                  <a:srgbClr val="000000"/>
                </a:solidFill>
                <a:effectLst/>
                <a:ea typeface="Times New Roman" panose="02020603050405020304" pitchFamily="18" charset="0"/>
                <a:cs typeface="Times New Roman" panose="02020603050405020304" pitchFamily="18" charset="0"/>
              </a:rPr>
              <a:t>despesas</a:t>
            </a:r>
            <a:r>
              <a:rPr lang="en-IE" sz="1800" dirty="0">
                <a:solidFill>
                  <a:srgbClr val="000000"/>
                </a:solidFill>
                <a:effectLst/>
                <a:ea typeface="Times New Roman" panose="02020603050405020304" pitchFamily="18" charset="0"/>
                <a:cs typeface="Times New Roman" panose="02020603050405020304" pitchFamily="18" charset="0"/>
              </a:rPr>
              <a:t> como </a:t>
            </a:r>
            <a:r>
              <a:rPr lang="en-IE" sz="1800" dirty="0" err="1">
                <a:solidFill>
                  <a:srgbClr val="000000"/>
                </a:solidFill>
                <a:effectLst/>
                <a:ea typeface="Times New Roman" panose="02020603050405020304" pitchFamily="18" charset="0"/>
                <a:cs typeface="Times New Roman" panose="02020603050405020304" pitchFamily="18" charset="0"/>
              </a:rPr>
              <a:t>custos</a:t>
            </a:r>
            <a:r>
              <a:rPr lang="en-IE" sz="1800" dirty="0">
                <a:solidFill>
                  <a:srgbClr val="000000"/>
                </a:solidFill>
                <a:effectLst/>
                <a:ea typeface="Times New Roman" panose="02020603050405020304" pitchFamily="18" charset="0"/>
                <a:cs typeface="Times New Roman" panose="02020603050405020304" pitchFamily="18" charset="0"/>
              </a:rPr>
              <a:t> </a:t>
            </a:r>
            <a:r>
              <a:rPr lang="en-IE" dirty="0">
                <a:solidFill>
                  <a:srgbClr val="000000"/>
                </a:solidFill>
                <a:ea typeface="Times New Roman" panose="02020603050405020304" pitchFamily="18" charset="0"/>
                <a:cs typeface="Times New Roman" panose="02020603050405020304" pitchFamily="18" charset="0"/>
              </a:rPr>
              <a:t>de </a:t>
            </a:r>
            <a:r>
              <a:rPr lang="en-IE" i="1" dirty="0">
                <a:solidFill>
                  <a:srgbClr val="000000"/>
                </a:solidFill>
                <a:ea typeface="Times New Roman" panose="02020603050405020304" pitchFamily="18" charset="0"/>
                <a:cs typeface="Times New Roman" panose="02020603050405020304" pitchFamily="18" charset="0"/>
              </a:rPr>
              <a:t>hosting</a:t>
            </a:r>
            <a:r>
              <a:rPr lang="en-IE" dirty="0">
                <a:solidFill>
                  <a:srgbClr val="000000"/>
                </a:solidFill>
                <a:ea typeface="Times New Roman" panose="02020603050405020304" pitchFamily="18" charset="0"/>
                <a:cs typeface="Times New Roman" panose="02020603050405020304" pitchFamily="18" charset="0"/>
              </a:rPr>
              <a:t> </a:t>
            </a:r>
            <a:r>
              <a:rPr lang="en-IE" sz="1800" dirty="0" err="1">
                <a:solidFill>
                  <a:srgbClr val="000000"/>
                </a:solidFill>
                <a:effectLst/>
                <a:ea typeface="Times New Roman" panose="02020603050405020304" pitchFamily="18" charset="0"/>
                <a:cs typeface="Times New Roman" panose="02020603050405020304" pitchFamily="18" charset="0"/>
              </a:rPr>
              <a:t>ou</a:t>
            </a:r>
            <a:r>
              <a:rPr lang="en-IE" sz="1800" dirty="0">
                <a:solidFill>
                  <a:srgbClr val="000000"/>
                </a:solidFill>
                <a:effectLst/>
                <a:ea typeface="Times New Roman" panose="02020603050405020304" pitchFamily="18" charset="0"/>
                <a:cs typeface="Times New Roman" panose="02020603050405020304" pitchFamily="18" charset="0"/>
              </a:rPr>
              <a:t> taxas de </a:t>
            </a:r>
            <a:r>
              <a:rPr lang="en-IE" sz="1800" i="1" dirty="0">
                <a:solidFill>
                  <a:srgbClr val="000000"/>
                </a:solidFill>
                <a:effectLst/>
                <a:ea typeface="Times New Roman" panose="02020603050405020304" pitchFamily="18" charset="0"/>
                <a:cs typeface="Times New Roman" panose="02020603050405020304" pitchFamily="18" charset="0"/>
              </a:rPr>
              <a:t>design</a:t>
            </a:r>
            <a:r>
              <a:rPr lang="en-IE" sz="1800" dirty="0">
                <a:solidFill>
                  <a:srgbClr val="000000"/>
                </a:solidFill>
                <a:effectLst/>
                <a:ea typeface="Times New Roman" panose="02020603050405020304" pitchFamily="18" charset="0"/>
                <a:cs typeface="Times New Roman" panose="02020603050405020304" pitchFamily="18" charset="0"/>
              </a:rPr>
              <a:t> do </a:t>
            </a:r>
            <a:r>
              <a:rPr lang="en-IE" i="1" dirty="0">
                <a:solidFill>
                  <a:srgbClr val="000000"/>
                </a:solidFill>
                <a:ea typeface="Times New Roman" panose="02020603050405020304" pitchFamily="18" charset="0"/>
                <a:cs typeface="Times New Roman" panose="02020603050405020304" pitchFamily="18" charset="0"/>
              </a:rPr>
              <a:t>w</a:t>
            </a:r>
            <a:r>
              <a:rPr lang="en-IE" sz="1800" i="1" dirty="0">
                <a:solidFill>
                  <a:srgbClr val="000000"/>
                </a:solidFill>
                <a:effectLst/>
                <a:ea typeface="Times New Roman" panose="02020603050405020304" pitchFamily="18" charset="0"/>
                <a:cs typeface="Times New Roman" panose="02020603050405020304" pitchFamily="18" charset="0"/>
              </a:rPr>
              <a:t>ebsite</a:t>
            </a:r>
            <a:r>
              <a:rPr lang="en-IE" sz="1800" dirty="0">
                <a:solidFill>
                  <a:srgbClr val="000000"/>
                </a:solidFill>
                <a:effectLst/>
                <a:ea typeface="Times New Roman" panose="02020603050405020304" pitchFamily="18" charset="0"/>
                <a:cs typeface="Times New Roman" panose="02020603050405020304" pitchFamily="18" charset="0"/>
              </a:rPr>
              <a:t>. Se a startup requer produtos físicos, </a:t>
            </a:r>
            <a:r>
              <a:rPr lang="en-IE" dirty="0" err="1">
                <a:solidFill>
                  <a:srgbClr val="000000"/>
                </a:solidFill>
                <a:ea typeface="Times New Roman" panose="02020603050405020304" pitchFamily="18" charset="0"/>
                <a:cs typeface="Times New Roman" panose="02020603050405020304" pitchFamily="18" charset="0"/>
              </a:rPr>
              <a:t>terão</a:t>
            </a:r>
            <a:r>
              <a:rPr lang="en-IE" dirty="0">
                <a:solidFill>
                  <a:srgbClr val="000000"/>
                </a:solidFill>
                <a:ea typeface="Times New Roman" panose="02020603050405020304" pitchFamily="18" charset="0"/>
                <a:cs typeface="Times New Roman" panose="02020603050405020304" pitchFamily="18" charset="0"/>
              </a:rPr>
              <a:t> de ser </a:t>
            </a:r>
            <a:r>
              <a:rPr lang="en-IE" dirty="0" err="1">
                <a:solidFill>
                  <a:srgbClr val="000000"/>
                </a:solidFill>
                <a:ea typeface="Times New Roman" panose="02020603050405020304" pitchFamily="18" charset="0"/>
                <a:cs typeface="Times New Roman" panose="02020603050405020304" pitchFamily="18" charset="0"/>
              </a:rPr>
              <a:t>incluídos</a:t>
            </a:r>
            <a:r>
              <a:rPr lang="en-IE" dirty="0">
                <a:solidFill>
                  <a:srgbClr val="000000"/>
                </a:solidFill>
                <a:ea typeface="Times New Roman" panose="02020603050405020304" pitchFamily="18" charset="0"/>
                <a:cs typeface="Times New Roman" panose="02020603050405020304" pitchFamily="18" charset="0"/>
              </a:rPr>
              <a:t> </a:t>
            </a:r>
            <a:r>
              <a:rPr lang="en-IE" sz="1800" dirty="0" err="1">
                <a:solidFill>
                  <a:srgbClr val="000000"/>
                </a:solidFill>
                <a:effectLst/>
                <a:ea typeface="Times New Roman" panose="02020603050405020304" pitchFamily="18" charset="0"/>
                <a:cs typeface="Times New Roman" panose="02020603050405020304" pitchFamily="18" charset="0"/>
              </a:rPr>
              <a:t>os</a:t>
            </a:r>
            <a:r>
              <a:rPr lang="en-IE" sz="1800" dirty="0">
                <a:solidFill>
                  <a:srgbClr val="000000"/>
                </a:solidFill>
                <a:effectLst/>
                <a:ea typeface="Times New Roman" panose="02020603050405020304" pitchFamily="18" charset="0"/>
                <a:cs typeface="Times New Roman" panose="02020603050405020304" pitchFamily="18" charset="0"/>
              </a:rPr>
              <a:t> custos de materiais e de </a:t>
            </a:r>
            <a:r>
              <a:rPr lang="en-IE" sz="1800" dirty="0" err="1">
                <a:solidFill>
                  <a:srgbClr val="000000"/>
                </a:solidFill>
                <a:effectLst/>
                <a:ea typeface="Times New Roman" panose="02020603050405020304" pitchFamily="18" charset="0"/>
                <a:cs typeface="Times New Roman" panose="02020603050405020304" pitchFamily="18" charset="0"/>
              </a:rPr>
              <a:t>mão</a:t>
            </a:r>
            <a:r>
              <a:rPr lang="en-IE" dirty="0">
                <a:solidFill>
                  <a:srgbClr val="000000"/>
                </a:solidFill>
                <a:ea typeface="Times New Roman" panose="02020603050405020304" pitchFamily="18" charset="0"/>
                <a:cs typeface="Times New Roman" panose="02020603050405020304" pitchFamily="18" charset="0"/>
              </a:rPr>
              <a:t> </a:t>
            </a:r>
            <a:r>
              <a:rPr lang="en-IE" sz="1800" dirty="0">
                <a:solidFill>
                  <a:srgbClr val="000000"/>
                </a:solidFill>
                <a:effectLst/>
                <a:ea typeface="Times New Roman" panose="02020603050405020304" pitchFamily="18" charset="0"/>
                <a:cs typeface="Times New Roman" panose="02020603050405020304" pitchFamily="18" charset="0"/>
              </a:rPr>
              <a:t>de </a:t>
            </a:r>
            <a:r>
              <a:rPr lang="en-IE" sz="1800" dirty="0" err="1">
                <a:solidFill>
                  <a:srgbClr val="000000"/>
                </a:solidFill>
                <a:effectLst/>
                <a:ea typeface="Times New Roman" panose="02020603050405020304" pitchFamily="18" charset="0"/>
                <a:cs typeface="Times New Roman" panose="02020603050405020304" pitchFamily="18" charset="0"/>
              </a:rPr>
              <a:t>obra</a:t>
            </a:r>
            <a:r>
              <a:rPr lang="en-IE" sz="1800" dirty="0">
                <a:solidFill>
                  <a:srgbClr val="000000"/>
                </a:solidFill>
                <a:effectLst/>
                <a:ea typeface="Times New Roman" panose="02020603050405020304" pitchFamily="18" charset="0"/>
                <a:cs typeface="Times New Roman" panose="02020603050405020304" pitchFamily="18" charset="0"/>
              </a:rPr>
              <a:t> </a:t>
            </a:r>
            <a:r>
              <a:rPr lang="en-IE" sz="1800" dirty="0" err="1">
                <a:solidFill>
                  <a:srgbClr val="000000"/>
                </a:solidFill>
                <a:effectLst/>
                <a:ea typeface="Times New Roman" panose="02020603050405020304" pitchFamily="18" charset="0"/>
                <a:cs typeface="Times New Roman" panose="02020603050405020304" pitchFamily="18" charset="0"/>
              </a:rPr>
              <a:t>nesta</a:t>
            </a:r>
            <a:r>
              <a:rPr lang="en-IE" sz="1800" dirty="0">
                <a:solidFill>
                  <a:srgbClr val="000000"/>
                </a:solidFill>
                <a:effectLst/>
                <a:ea typeface="Times New Roman" panose="02020603050405020304" pitchFamily="18" charset="0"/>
                <a:cs typeface="Times New Roman" panose="02020603050405020304" pitchFamily="18" charset="0"/>
              </a:rPr>
              <a:t> parte do Canvas.</a:t>
            </a:r>
            <a:endParaRPr lang="en-IE" dirty="0">
              <a:solidFill>
                <a:srgbClr val="000000"/>
              </a:solidFill>
            </a:endParaRPr>
          </a:p>
        </p:txBody>
      </p:sp>
      <p:grpSp>
        <p:nvGrpSpPr>
          <p:cNvPr id="7" name="Graphic 2">
            <a:extLst>
              <a:ext uri="{FF2B5EF4-FFF2-40B4-BE49-F238E27FC236}">
                <a16:creationId xmlns:a16="http://schemas.microsoft.com/office/drawing/2014/main" id="{83D38A6B-5132-60FD-473D-37B77E77CB44}"/>
              </a:ext>
            </a:extLst>
          </p:cNvPr>
          <p:cNvGrpSpPr/>
          <p:nvPr/>
        </p:nvGrpSpPr>
        <p:grpSpPr>
          <a:xfrm>
            <a:off x="8021801" y="2150323"/>
            <a:ext cx="3694240" cy="3006741"/>
            <a:chOff x="8782406" y="5397193"/>
            <a:chExt cx="872121" cy="595288"/>
          </a:xfrm>
        </p:grpSpPr>
        <p:sp>
          <p:nvSpPr>
            <p:cNvPr id="8" name="Freeform 388">
              <a:extLst>
                <a:ext uri="{FF2B5EF4-FFF2-40B4-BE49-F238E27FC236}">
                  <a16:creationId xmlns:a16="http://schemas.microsoft.com/office/drawing/2014/main" id="{5E9593CF-6A9B-B3D3-47C0-DA317C50657F}"/>
                </a:ext>
              </a:extLst>
            </p:cNvPr>
            <p:cNvSpPr/>
            <p:nvPr/>
          </p:nvSpPr>
          <p:spPr>
            <a:xfrm>
              <a:off x="8782406" y="5635670"/>
              <a:ext cx="156710" cy="317119"/>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79037"/>
            </a:solidFill>
            <a:ln w="9028" cap="flat">
              <a:noFill/>
              <a:prstDash val="solid"/>
              <a:miter/>
            </a:ln>
          </p:spPr>
          <p:txBody>
            <a:bodyPr rtlCol="0" anchor="ctr"/>
            <a:lstStyle/>
            <a:p>
              <a:pPr algn="l" rtl="0"/>
              <a:endParaRPr lang="en-US"/>
            </a:p>
          </p:txBody>
        </p:sp>
        <p:sp>
          <p:nvSpPr>
            <p:cNvPr id="9" name="Freeform 389">
              <a:extLst>
                <a:ext uri="{FF2B5EF4-FFF2-40B4-BE49-F238E27FC236}">
                  <a16:creationId xmlns:a16="http://schemas.microsoft.com/office/drawing/2014/main" id="{6D94F146-B945-71AA-38FC-8812AFBE0AFC}"/>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solidFill>
              <a:srgbClr val="000000"/>
            </a:solidFill>
            <a:ln w="9028" cap="flat">
              <a:noFill/>
              <a:prstDash val="solid"/>
              <a:miter/>
            </a:ln>
          </p:spPr>
          <p:txBody>
            <a:bodyPr rtlCol="0" anchor="ctr"/>
            <a:lstStyle/>
            <a:p>
              <a:pPr algn="l" rtl="0"/>
              <a:endParaRPr lang="en-US" dirty="0"/>
            </a:p>
          </p:txBody>
        </p:sp>
        <p:sp>
          <p:nvSpPr>
            <p:cNvPr id="10" name="Freeform 390">
              <a:extLst>
                <a:ext uri="{FF2B5EF4-FFF2-40B4-BE49-F238E27FC236}">
                  <a16:creationId xmlns:a16="http://schemas.microsoft.com/office/drawing/2014/main" id="{300C8A71-8EA1-00EB-86AF-B57E0A3FEF26}"/>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solidFill>
              <a:srgbClr val="000000"/>
            </a:solidFill>
            <a:ln w="9028" cap="flat">
              <a:noFill/>
              <a:prstDash val="solid"/>
              <a:miter/>
            </a:ln>
          </p:spPr>
          <p:txBody>
            <a:bodyPr rtlCol="0" anchor="ctr"/>
            <a:lstStyle/>
            <a:p>
              <a:pPr algn="l" rtl="0"/>
              <a:endParaRPr lang="en-US"/>
            </a:p>
          </p:txBody>
        </p:sp>
        <p:sp>
          <p:nvSpPr>
            <p:cNvPr id="11" name="Freeform 391">
              <a:extLst>
                <a:ext uri="{FF2B5EF4-FFF2-40B4-BE49-F238E27FC236}">
                  <a16:creationId xmlns:a16="http://schemas.microsoft.com/office/drawing/2014/main" id="{A1C00FB8-F973-14CB-3EB0-5FF3E6D1CDA3}"/>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solidFill>
              <a:srgbClr val="000000"/>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46179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FA678-8571-16AD-D912-1A59FD6CF308}"/>
              </a:ext>
            </a:extLst>
          </p:cNvPr>
          <p:cNvSpPr>
            <a:spLocks noGrp="1"/>
          </p:cNvSpPr>
          <p:nvPr>
            <p:ph type="body" sz="quarter" idx="18"/>
          </p:nvPr>
        </p:nvSpPr>
        <p:spPr>
          <a:xfrm>
            <a:off x="796760" y="1670011"/>
            <a:ext cx="6556802" cy="3025975"/>
          </a:xfrm>
        </p:spPr>
        <p:txBody>
          <a:bodyPr/>
          <a:lstStyle/>
          <a:p>
            <a:pPr marL="0" indent="0" algn="just" rtl="0">
              <a:lnSpc>
                <a:spcPct val="107000"/>
              </a:lnSpc>
              <a:spcAft>
                <a:spcPts val="800"/>
              </a:spcAft>
            </a:pPr>
            <a:r>
              <a:rPr lang="en-GB" sz="2400" dirty="0">
                <a:effectLst/>
                <a:ea typeface="Times New Roman" panose="02020603050405020304" pitchFamily="18" charset="0"/>
                <a:cs typeface="Times New Roman" panose="02020603050405020304" pitchFamily="18" charset="0"/>
              </a:rPr>
              <a:t>A </a:t>
            </a:r>
            <a:r>
              <a:rPr lang="en-GB" sz="2400" dirty="0" err="1">
                <a:effectLst/>
                <a:ea typeface="Times New Roman" panose="02020603050405020304" pitchFamily="18" charset="0"/>
                <a:cs typeface="Times New Roman" panose="02020603050405020304" pitchFamily="18" charset="0"/>
              </a:rPr>
              <a:t>secção</a:t>
            </a:r>
            <a:r>
              <a:rPr lang="en-GB" sz="2400" dirty="0">
                <a:effectLst/>
                <a:ea typeface="Times New Roman" panose="02020603050405020304" pitchFamily="18" charset="0"/>
                <a:cs typeface="Times New Roman" panose="02020603050405020304" pitchFamily="18" charset="0"/>
              </a:rPr>
              <a:t> “Fontes de </a:t>
            </a:r>
            <a:r>
              <a:rPr lang="en-GB" sz="2400" dirty="0" err="1">
                <a:effectLst/>
                <a:ea typeface="Times New Roman" panose="02020603050405020304" pitchFamily="18" charset="0"/>
                <a:cs typeface="Times New Roman" panose="02020603050405020304" pitchFamily="18" charset="0"/>
              </a:rPr>
              <a:t>receita</a:t>
            </a:r>
            <a:r>
              <a:rPr lang="en-GB" sz="2400" dirty="0">
                <a:effectLst/>
                <a:ea typeface="Times New Roman" panose="02020603050405020304" pitchFamily="18" charset="0"/>
                <a:cs typeface="Times New Roman" panose="02020603050405020304" pitchFamily="18" charset="0"/>
              </a:rPr>
              <a:t>” é uma lista de todas as </a:t>
            </a:r>
            <a:r>
              <a:rPr lang="en-GB" sz="2400" dirty="0" err="1">
                <a:effectLst/>
                <a:ea typeface="Times New Roman" panose="02020603050405020304" pitchFamily="18" charset="0"/>
                <a:cs typeface="Times New Roman" panose="02020603050405020304" pitchFamily="18" charset="0"/>
              </a:rPr>
              <a:t>formas</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como</a:t>
            </a:r>
            <a:r>
              <a:rPr lang="en-GB" sz="2400" dirty="0">
                <a:effectLst/>
                <a:ea typeface="Times New Roman" panose="02020603050405020304" pitchFamily="18" charset="0"/>
                <a:cs typeface="Times New Roman" panose="02020603050405020304" pitchFamily="18" charset="0"/>
              </a:rPr>
              <a:t> a </a:t>
            </a:r>
            <a:r>
              <a:rPr lang="en-GB" sz="2400" dirty="0" err="1">
                <a:effectLst/>
                <a:ea typeface="Times New Roman" panose="02020603050405020304" pitchFamily="18" charset="0"/>
                <a:cs typeface="Times New Roman" panose="02020603050405020304" pitchFamily="18" charset="0"/>
              </a:rPr>
              <a:t>empresa</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planeia</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ganhar</a:t>
            </a:r>
            <a:r>
              <a:rPr lang="en-GB" sz="2400" dirty="0">
                <a:effectLst/>
                <a:ea typeface="Times New Roman" panose="02020603050405020304" pitchFamily="18" charset="0"/>
                <a:cs typeface="Times New Roman" panose="02020603050405020304" pitchFamily="18" charset="0"/>
              </a:rPr>
              <a:t> dinheiro com o </a:t>
            </a:r>
            <a:r>
              <a:rPr lang="en-GB" sz="2400" dirty="0" err="1">
                <a:effectLst/>
                <a:ea typeface="Times New Roman" panose="02020603050405020304" pitchFamily="18" charset="0"/>
                <a:cs typeface="Times New Roman" panose="02020603050405020304" pitchFamily="18" charset="0"/>
              </a:rPr>
              <a:t>seu</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negócio</a:t>
            </a:r>
            <a:r>
              <a:rPr lang="en-GB" sz="2400" dirty="0">
                <a:effectLst/>
                <a:ea typeface="Times New Roman" panose="02020603050405020304" pitchFamily="18" charset="0"/>
                <a:cs typeface="Times New Roman" panose="02020603050405020304" pitchFamily="18" charset="0"/>
              </a:rPr>
              <a:t>.</a:t>
            </a:r>
          </a:p>
          <a:p>
            <a:pPr marL="360000" indent="-360000" algn="just" rtl="0">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Quais </a:t>
            </a:r>
            <a:r>
              <a:rPr lang="en-GB" sz="2400" dirty="0" err="1">
                <a:effectLst/>
                <a:ea typeface="Times New Roman" panose="02020603050405020304" pitchFamily="18" charset="0"/>
                <a:cs typeface="Times New Roman" panose="02020603050405020304" pitchFamily="18" charset="0"/>
              </a:rPr>
              <a:t>são</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os</a:t>
            </a:r>
            <a:r>
              <a:rPr lang="en-GB" sz="2400" dirty="0">
                <a:effectLst/>
                <a:ea typeface="Times New Roman" panose="02020603050405020304" pitchFamily="18" charset="0"/>
                <a:cs typeface="Times New Roman" panose="02020603050405020304" pitchFamily="18" charset="0"/>
              </a:rPr>
              <a:t> diferentes fluxos de receita?</a:t>
            </a:r>
          </a:p>
          <a:p>
            <a:pPr marL="360000" indent="-360000" algn="just" rtl="0">
              <a:lnSpc>
                <a:spcPct val="100000"/>
              </a:lnSpc>
              <a:spcBef>
                <a:spcPts val="600"/>
              </a:spcBef>
              <a:spcAft>
                <a:spcPts val="800"/>
              </a:spcAft>
              <a:buSzPct val="90000"/>
              <a:buFont typeface="Arial" panose="020B0604020202020204" pitchFamily="34" charset="0"/>
              <a:buChar char="•"/>
            </a:pPr>
            <a:r>
              <a:rPr lang="en-GB" sz="2400" dirty="0">
                <a:effectLst/>
                <a:ea typeface="Times New Roman" panose="02020603050405020304" pitchFamily="18" charset="0"/>
                <a:cs typeface="Times New Roman" panose="02020603050405020304" pitchFamily="18" charset="0"/>
              </a:rPr>
              <a:t>Quanto </a:t>
            </a:r>
            <a:r>
              <a:rPr lang="en-GB" sz="2400" dirty="0" err="1">
                <a:effectLst/>
                <a:ea typeface="Times New Roman" panose="02020603050405020304" pitchFamily="18" charset="0"/>
                <a:cs typeface="Times New Roman" panose="02020603050405020304" pitchFamily="18" charset="0"/>
              </a:rPr>
              <a:t>dinheiro</a:t>
            </a:r>
            <a:r>
              <a:rPr lang="en-GB" sz="2400" dirty="0">
                <a:effectLst/>
                <a:ea typeface="Times New Roman" panose="02020603050405020304" pitchFamily="18" charset="0"/>
                <a:cs typeface="Times New Roman" panose="02020603050405020304" pitchFamily="18" charset="0"/>
              </a:rPr>
              <a:t> se </a:t>
            </a:r>
            <a:r>
              <a:rPr lang="en-GB" sz="2400" dirty="0" err="1">
                <a:effectLst/>
                <a:ea typeface="Times New Roman" panose="02020603050405020304" pitchFamily="18" charset="0"/>
                <a:cs typeface="Times New Roman" panose="02020603050405020304" pitchFamily="18" charset="0"/>
              </a:rPr>
              <a:t>pode</a:t>
            </a:r>
            <a:r>
              <a:rPr lang="en-GB" sz="2400" dirty="0">
                <a:effectLst/>
                <a:ea typeface="Times New Roman" panose="02020603050405020304" pitchFamily="18" charset="0"/>
                <a:cs typeface="Times New Roman" panose="02020603050405020304" pitchFamily="18" charset="0"/>
              </a:rPr>
              <a:t> ganhar com </a:t>
            </a:r>
            <a:r>
              <a:rPr lang="en-GB" sz="2400" dirty="0" err="1">
                <a:effectLst/>
                <a:ea typeface="Times New Roman" panose="02020603050405020304" pitchFamily="18" charset="0"/>
                <a:cs typeface="Times New Roman" panose="02020603050405020304" pitchFamily="18" charset="0"/>
              </a:rPr>
              <a:t>cada</a:t>
            </a:r>
            <a:r>
              <a:rPr lang="en-GB" sz="2400" dirty="0">
                <a:effectLst/>
                <a:ea typeface="Times New Roman" panose="02020603050405020304" pitchFamily="18" charset="0"/>
                <a:cs typeface="Times New Roman" panose="02020603050405020304" pitchFamily="18" charset="0"/>
              </a:rPr>
              <a:t> um?</a:t>
            </a:r>
          </a:p>
          <a:p>
            <a:pPr marL="360000" indent="-360000" algn="just" rtl="0">
              <a:lnSpc>
                <a:spcPct val="100000"/>
              </a:lnSpc>
              <a:spcBef>
                <a:spcPts val="600"/>
              </a:spcBef>
              <a:spcAft>
                <a:spcPts val="800"/>
              </a:spcAft>
              <a:buSzPct val="90000"/>
              <a:buFont typeface="Arial" panose="020B0604020202020204" pitchFamily="34" charset="0"/>
              <a:buChar char="•"/>
            </a:pPr>
            <a:r>
              <a:rPr lang="en-GB" sz="2400" dirty="0" err="1">
                <a:effectLst/>
                <a:ea typeface="Times New Roman" panose="02020603050405020304" pitchFamily="18" charset="0"/>
                <a:cs typeface="Times New Roman" panose="02020603050405020304" pitchFamily="18" charset="0"/>
              </a:rPr>
              <a:t>Quais</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são</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os</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recursos</a:t>
            </a:r>
            <a:r>
              <a:rPr lang="en-GB" sz="2400" dirty="0">
                <a:effectLst/>
                <a:ea typeface="Times New Roman" panose="02020603050405020304" pitchFamily="18" charset="0"/>
                <a:cs typeface="Times New Roman" panose="02020603050405020304" pitchFamily="18" charset="0"/>
              </a:rPr>
              <a:t> que se </a:t>
            </a:r>
            <a:r>
              <a:rPr lang="en-GB" sz="2400" dirty="0" err="1">
                <a:effectLst/>
                <a:ea typeface="Times New Roman" panose="02020603050405020304" pitchFamily="18" charset="0"/>
                <a:cs typeface="Times New Roman" panose="02020603050405020304" pitchFamily="18" charset="0"/>
              </a:rPr>
              <a:t>podem</a:t>
            </a:r>
            <a:r>
              <a:rPr lang="en-GB" sz="2400" dirty="0">
                <a:effectLst/>
                <a:ea typeface="Times New Roman" panose="02020603050405020304" pitchFamily="18" charset="0"/>
                <a:cs typeface="Times New Roman" panose="02020603050405020304" pitchFamily="18" charset="0"/>
              </a:rPr>
              <a:t> fornecer </a:t>
            </a:r>
            <a:r>
              <a:rPr lang="en-GB" sz="2400" dirty="0" err="1">
                <a:effectLst/>
                <a:ea typeface="Times New Roman" panose="02020603050405020304" pitchFamily="18" charset="0"/>
                <a:cs typeface="Times New Roman" panose="02020603050405020304" pitchFamily="18" charset="0"/>
              </a:rPr>
              <a:t>sem</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ter</a:t>
            </a:r>
            <a:r>
              <a:rPr lang="en-GB" dirty="0">
                <a:ea typeface="Times New Roman" panose="02020603050405020304" pitchFamily="18" charset="0"/>
                <a:cs typeface="Times New Roman" panose="02020603050405020304" pitchFamily="18" charset="0"/>
              </a:rPr>
              <a:t> </a:t>
            </a:r>
            <a:r>
              <a:rPr lang="en-GB" dirty="0" err="1">
                <a:ea typeface="Times New Roman" panose="02020603050405020304" pitchFamily="18" charset="0"/>
                <a:cs typeface="Times New Roman" panose="02020603050405020304" pitchFamily="18" charset="0"/>
              </a:rPr>
              <a:t>quaisquer</a:t>
            </a:r>
            <a:r>
              <a:rPr lang="en-GB" dirty="0">
                <a:ea typeface="Times New Roman" panose="02020603050405020304" pitchFamily="18" charset="0"/>
                <a:cs typeface="Times New Roman" panose="02020603050405020304" pitchFamily="18" charset="0"/>
              </a:rPr>
              <a:t> custos</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ou</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despesas</a:t>
            </a:r>
            <a:r>
              <a:rPr lang="en-GB" sz="2400" dirty="0">
                <a:effectLst/>
                <a:ea typeface="Times New Roman" panose="02020603050405020304" pitchFamily="18" charset="0"/>
                <a:cs typeface="Times New Roman" panose="02020603050405020304" pitchFamily="18" charset="0"/>
              </a:rPr>
              <a:t> </a:t>
            </a:r>
            <a:r>
              <a:rPr lang="en-GB" sz="2400" dirty="0" err="1">
                <a:effectLst/>
                <a:ea typeface="Times New Roman" panose="02020603050405020304" pitchFamily="18" charset="0"/>
                <a:cs typeface="Times New Roman" panose="02020603050405020304" pitchFamily="18" charset="0"/>
              </a:rPr>
              <a:t>adicionais</a:t>
            </a:r>
            <a:r>
              <a:rPr lang="en-GB" dirty="0">
                <a:ea typeface="Times New Roman" panose="02020603050405020304" pitchFamily="18" charset="0"/>
                <a:cs typeface="Times New Roman" panose="02020603050405020304" pitchFamily="18" charset="0"/>
              </a:rPr>
              <a:t> </a:t>
            </a:r>
            <a:r>
              <a:rPr lang="en-GB" dirty="0" err="1">
                <a:ea typeface="Times New Roman" panose="02020603050405020304" pitchFamily="18" charset="0"/>
                <a:cs typeface="Times New Roman" panose="02020603050405020304" pitchFamily="18" charset="0"/>
              </a:rPr>
              <a:t>associados</a:t>
            </a:r>
            <a:r>
              <a:rPr lang="en-GB" sz="2400" dirty="0">
                <a:effectLst/>
                <a:ea typeface="Times New Roman" panose="02020603050405020304" pitchFamily="18" charset="0"/>
                <a:cs typeface="Times New Roman" panose="02020603050405020304" pitchFamily="18" charset="0"/>
              </a:rPr>
              <a:t>?</a:t>
            </a:r>
          </a:p>
          <a:p>
            <a:pPr algn="just" rtl="0"/>
            <a:endParaRPr lang="en-IE" dirty="0"/>
          </a:p>
        </p:txBody>
      </p:sp>
      <p:sp>
        <p:nvSpPr>
          <p:cNvPr id="3" name="Text Placeholder 2">
            <a:extLst>
              <a:ext uri="{FF2B5EF4-FFF2-40B4-BE49-F238E27FC236}">
                <a16:creationId xmlns:a16="http://schemas.microsoft.com/office/drawing/2014/main" id="{CB95AFCF-7D49-8F32-ADAA-B043AA758835}"/>
              </a:ext>
            </a:extLst>
          </p:cNvPr>
          <p:cNvSpPr>
            <a:spLocks noGrp="1"/>
          </p:cNvSpPr>
          <p:nvPr>
            <p:ph type="body" sz="quarter" idx="16"/>
          </p:nvPr>
        </p:nvSpPr>
        <p:spPr>
          <a:xfrm>
            <a:off x="796760" y="808048"/>
            <a:ext cx="4990998" cy="992652"/>
          </a:xfrm>
        </p:spPr>
        <p:txBody>
          <a:bodyPr/>
          <a:lstStyle/>
          <a:p>
            <a:pPr algn="l" rtl="0"/>
            <a:r>
              <a:rPr lang="en-IE" b="1" dirty="0"/>
              <a:t>9. Fontes de receita</a:t>
            </a:r>
          </a:p>
        </p:txBody>
      </p:sp>
      <p:grpSp>
        <p:nvGrpSpPr>
          <p:cNvPr id="5" name="Group 4">
            <a:extLst>
              <a:ext uri="{FF2B5EF4-FFF2-40B4-BE49-F238E27FC236}">
                <a16:creationId xmlns:a16="http://schemas.microsoft.com/office/drawing/2014/main" id="{AD700DD8-8B72-C953-6DB1-229F33770BFD}"/>
              </a:ext>
            </a:extLst>
          </p:cNvPr>
          <p:cNvGrpSpPr/>
          <p:nvPr/>
        </p:nvGrpSpPr>
        <p:grpSpPr>
          <a:xfrm>
            <a:off x="8169699" y="2276349"/>
            <a:ext cx="3286577" cy="2821168"/>
            <a:chOff x="4417506" y="446113"/>
            <a:chExt cx="1094363" cy="943510"/>
          </a:xfrm>
        </p:grpSpPr>
        <p:sp>
          <p:nvSpPr>
            <p:cNvPr id="6" name="Freeform 1341">
              <a:extLst>
                <a:ext uri="{FF2B5EF4-FFF2-40B4-BE49-F238E27FC236}">
                  <a16:creationId xmlns:a16="http://schemas.microsoft.com/office/drawing/2014/main" id="{2FEA63BA-8649-3BC5-AC01-5AC91EE6C173}"/>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solidFill>
              <a:srgbClr val="000000"/>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7488E449-A615-5FBC-0E35-CAC33885C654}"/>
                </a:ext>
              </a:extLst>
            </p:cNvPr>
            <p:cNvGrpSpPr/>
            <p:nvPr/>
          </p:nvGrpSpPr>
          <p:grpSpPr>
            <a:xfrm>
              <a:off x="4417506" y="446113"/>
              <a:ext cx="1023051" cy="943510"/>
              <a:chOff x="4417506" y="446113"/>
              <a:chExt cx="1023051" cy="943510"/>
            </a:xfrm>
            <a:solidFill>
              <a:srgbClr val="000000"/>
            </a:solidFill>
          </p:grpSpPr>
          <p:sp>
            <p:nvSpPr>
              <p:cNvPr id="9" name="Freeform 1344">
                <a:extLst>
                  <a:ext uri="{FF2B5EF4-FFF2-40B4-BE49-F238E27FC236}">
                    <a16:creationId xmlns:a16="http://schemas.microsoft.com/office/drawing/2014/main" id="{23AE1427-7B66-8590-F748-5F4F6359FCBE}"/>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000000"/>
              </a:solidFill>
              <a:ln w="27426" cap="flat">
                <a:noFill/>
                <a:prstDash val="solid"/>
                <a:miter/>
              </a:ln>
            </p:spPr>
            <p:txBody>
              <a:bodyPr rtlCol="0" anchor="ctr"/>
              <a:lstStyle/>
              <a:p>
                <a:pPr algn="l" rtl="0"/>
                <a:endParaRPr lang="en-US"/>
              </a:p>
            </p:txBody>
          </p:sp>
          <p:sp>
            <p:nvSpPr>
              <p:cNvPr id="10" name="Freeform 1345">
                <a:extLst>
                  <a:ext uri="{FF2B5EF4-FFF2-40B4-BE49-F238E27FC236}">
                    <a16:creationId xmlns:a16="http://schemas.microsoft.com/office/drawing/2014/main" id="{E2E33B3F-06E2-8604-4181-6CC7122C5D31}"/>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solidFill>
                <a:srgbClr val="000000"/>
              </a:solidFill>
              <a:ln w="27426" cap="flat">
                <a:noFill/>
                <a:prstDash val="solid"/>
                <a:miter/>
              </a:ln>
            </p:spPr>
            <p:txBody>
              <a:bodyPr rtlCol="0" anchor="ctr"/>
              <a:lstStyle/>
              <a:p>
                <a:pPr algn="l" rtl="0"/>
                <a:endParaRPr lang="en-US"/>
              </a:p>
            </p:txBody>
          </p:sp>
        </p:grpSp>
        <p:sp>
          <p:nvSpPr>
            <p:cNvPr id="8" name="Freeform 1343">
              <a:extLst>
                <a:ext uri="{FF2B5EF4-FFF2-40B4-BE49-F238E27FC236}">
                  <a16:creationId xmlns:a16="http://schemas.microsoft.com/office/drawing/2014/main" id="{CB28041D-7731-6F4E-BC78-93ED24CB9C47}"/>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F79037"/>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706565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987F5F-8E50-5511-5671-2C220837F65E}"/>
              </a:ext>
            </a:extLst>
          </p:cNvPr>
          <p:cNvSpPr>
            <a:spLocks noGrp="1"/>
          </p:cNvSpPr>
          <p:nvPr>
            <p:ph type="body" sz="quarter" idx="18"/>
          </p:nvPr>
        </p:nvSpPr>
        <p:spPr>
          <a:xfrm>
            <a:off x="682766" y="1208690"/>
            <a:ext cx="10605343" cy="4686932"/>
          </a:xfrm>
        </p:spPr>
        <p:txBody>
          <a:bodyPr/>
          <a:lstStyle/>
          <a:p>
            <a:pPr algn="l" rtl="0"/>
            <a:r>
              <a:rPr lang="en-US" dirty="0"/>
              <a:t>Utilize </a:t>
            </a:r>
            <a:r>
              <a:rPr lang="en-US" dirty="0" err="1"/>
              <a:t>este</a:t>
            </a:r>
            <a:r>
              <a:rPr lang="en-US" dirty="0"/>
              <a:t> </a:t>
            </a:r>
            <a:r>
              <a:rPr lang="en-US" dirty="0" err="1">
                <a:hlinkClick r:id="rId2"/>
              </a:rPr>
              <a:t>modelo</a:t>
            </a:r>
            <a:r>
              <a:rPr lang="en-US" dirty="0"/>
              <a:t> para reunir todas as </a:t>
            </a:r>
            <a:r>
              <a:rPr lang="en-US" dirty="0" err="1"/>
              <a:t>secções</a:t>
            </a:r>
            <a:r>
              <a:rPr lang="en-US" dirty="0"/>
              <a:t>. Lembre-se que tem de </a:t>
            </a:r>
            <a:r>
              <a:rPr lang="en-US" dirty="0" err="1"/>
              <a:t>ser</a:t>
            </a:r>
            <a:r>
              <a:rPr lang="en-US" dirty="0"/>
              <a:t> </a:t>
            </a:r>
            <a:r>
              <a:rPr lang="en-US" dirty="0" err="1"/>
              <a:t>conciso</a:t>
            </a:r>
            <a:r>
              <a:rPr lang="en-US" dirty="0"/>
              <a:t> e muito claro.</a:t>
            </a:r>
          </a:p>
          <a:p>
            <a:pPr algn="l" rtl="0"/>
            <a:endParaRPr lang="en-IE" dirty="0"/>
          </a:p>
        </p:txBody>
      </p:sp>
      <p:sp>
        <p:nvSpPr>
          <p:cNvPr id="3" name="Text Placeholder 2">
            <a:extLst>
              <a:ext uri="{FF2B5EF4-FFF2-40B4-BE49-F238E27FC236}">
                <a16:creationId xmlns:a16="http://schemas.microsoft.com/office/drawing/2014/main" id="{BEC23F17-5368-2844-86BC-5E07FC9630D7}"/>
              </a:ext>
            </a:extLst>
          </p:cNvPr>
          <p:cNvSpPr>
            <a:spLocks noGrp="1"/>
          </p:cNvSpPr>
          <p:nvPr>
            <p:ph type="body" sz="quarter" idx="16"/>
          </p:nvPr>
        </p:nvSpPr>
        <p:spPr>
          <a:xfrm>
            <a:off x="609195" y="560551"/>
            <a:ext cx="11172902" cy="803654"/>
          </a:xfrm>
        </p:spPr>
        <p:txBody>
          <a:bodyPr/>
          <a:lstStyle/>
          <a:p>
            <a:pPr algn="l" rtl="0"/>
            <a:r>
              <a:rPr lang="en-IE" b="1" dirty="0" err="1"/>
              <a:t>Exercício</a:t>
            </a:r>
            <a:r>
              <a:rPr lang="en-IE" b="1" dirty="0"/>
              <a:t>: </a:t>
            </a:r>
            <a:r>
              <a:rPr lang="en-IE" dirty="0" err="1"/>
              <a:t>Crie</a:t>
            </a:r>
            <a:r>
              <a:rPr lang="en-IE" dirty="0"/>
              <a:t> um modelo Canvas para o seu negócio</a:t>
            </a:r>
          </a:p>
        </p:txBody>
      </p:sp>
      <p:pic>
        <p:nvPicPr>
          <p:cNvPr id="4" name="Picture 3">
            <a:extLst>
              <a:ext uri="{FF2B5EF4-FFF2-40B4-BE49-F238E27FC236}">
                <a16:creationId xmlns:a16="http://schemas.microsoft.com/office/drawing/2014/main" id="{95C0D52F-248C-98D7-3DEB-B3C91FB87960}"/>
              </a:ext>
            </a:extLst>
          </p:cNvPr>
          <p:cNvPicPr>
            <a:picLocks noChangeAspect="1"/>
          </p:cNvPicPr>
          <p:nvPr/>
        </p:nvPicPr>
        <p:blipFill>
          <a:blip r:embed="rId3"/>
          <a:stretch>
            <a:fillRect/>
          </a:stretch>
        </p:blipFill>
        <p:spPr>
          <a:xfrm>
            <a:off x="1450428" y="1938865"/>
            <a:ext cx="9396247" cy="4014918"/>
          </a:xfrm>
          <a:prstGeom prst="rect">
            <a:avLst/>
          </a:prstGeom>
        </p:spPr>
      </p:pic>
    </p:spTree>
    <p:extLst>
      <p:ext uri="{BB962C8B-B14F-4D97-AF65-F5344CB8AC3E}">
        <p14:creationId xmlns:p14="http://schemas.microsoft.com/office/powerpoint/2010/main" val="1464108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EC04B0-0471-5DE1-EF5F-2B121DC5CFA1}"/>
              </a:ext>
            </a:extLst>
          </p:cNvPr>
          <p:cNvSpPr>
            <a:spLocks noGrp="1"/>
          </p:cNvSpPr>
          <p:nvPr>
            <p:ph type="body" sz="quarter" idx="16"/>
          </p:nvPr>
        </p:nvSpPr>
        <p:spPr>
          <a:xfrm>
            <a:off x="702201" y="646710"/>
            <a:ext cx="5817752" cy="1199722"/>
          </a:xfrm>
        </p:spPr>
        <p:txBody>
          <a:bodyPr/>
          <a:lstStyle/>
          <a:p>
            <a:pPr algn="l" rtl="0"/>
            <a:r>
              <a:rPr lang="en-US" dirty="0"/>
              <a:t>Eis alguns recursos úteis e fáceis de usar para </a:t>
            </a:r>
            <a:r>
              <a:rPr lang="en-US" dirty="0" err="1"/>
              <a:t>ajudar</a:t>
            </a:r>
            <a:r>
              <a:rPr lang="en-US" dirty="0"/>
              <a:t> </a:t>
            </a:r>
            <a:r>
              <a:rPr lang="en-US" dirty="0" err="1"/>
              <a:t>nesta</a:t>
            </a:r>
            <a:r>
              <a:rPr lang="en-US" dirty="0"/>
              <a:t> jornada…</a:t>
            </a:r>
          </a:p>
          <a:p>
            <a:pPr algn="l" rtl="0"/>
            <a:endParaRPr lang="en-IE" dirty="0"/>
          </a:p>
        </p:txBody>
      </p:sp>
      <p:pic>
        <p:nvPicPr>
          <p:cNvPr id="5" name="Picture Placeholder 7">
            <a:hlinkClick r:id="rId2"/>
            <a:extLst>
              <a:ext uri="{FF2B5EF4-FFF2-40B4-BE49-F238E27FC236}">
                <a16:creationId xmlns:a16="http://schemas.microsoft.com/office/drawing/2014/main" id="{8096AC90-F9C4-E497-DC56-314960510208}"/>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7061200" y="1420813"/>
            <a:ext cx="5130800" cy="3913187"/>
          </a:xfrm>
        </p:spPr>
      </p:pic>
      <p:sp>
        <p:nvSpPr>
          <p:cNvPr id="6" name="Text Placeholder 2">
            <a:extLst>
              <a:ext uri="{FF2B5EF4-FFF2-40B4-BE49-F238E27FC236}">
                <a16:creationId xmlns:a16="http://schemas.microsoft.com/office/drawing/2014/main" id="{10F62834-8BD1-9CAA-D7DF-67082E3A2ABF}"/>
              </a:ext>
            </a:extLst>
          </p:cNvPr>
          <p:cNvSpPr txBox="1">
            <a:spLocks/>
          </p:cNvSpPr>
          <p:nvPr/>
        </p:nvSpPr>
        <p:spPr>
          <a:xfrm>
            <a:off x="430521" y="2278431"/>
            <a:ext cx="6361113" cy="44418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en-US" sz="2400" dirty="0" err="1">
                <a:solidFill>
                  <a:srgbClr val="1188A3"/>
                </a:solidFill>
                <a:hlinkClick r:id="rId4">
                  <a:extLst>
                    <a:ext uri="{A12FA001-AC4F-418D-AE19-62706E023703}">
                      <ahyp:hlinkClr xmlns:ahyp="http://schemas.microsoft.com/office/drawing/2018/hyperlinkcolor" val="tx"/>
                    </a:ext>
                  </a:extLst>
                </a:hlinkClick>
              </a:rPr>
              <a:t>Strategyzer</a:t>
            </a:r>
            <a:r>
              <a:rPr lang="en-US" sz="2400" dirty="0">
                <a:solidFill>
                  <a:srgbClr val="1188A3"/>
                </a:solidFill>
                <a:hlinkClick r:id="rId4">
                  <a:extLst>
                    <a:ext uri="{A12FA001-AC4F-418D-AE19-62706E023703}">
                      <ahyp:hlinkClr xmlns:ahyp="http://schemas.microsoft.com/office/drawing/2018/hyperlinkcolor" val="tx"/>
                    </a:ext>
                  </a:extLst>
                </a:hlinkClick>
              </a:rPr>
              <a:t> </a:t>
            </a:r>
            <a:r>
              <a:rPr lang="en-US" sz="2400" dirty="0">
                <a:solidFill>
                  <a:srgbClr val="000000"/>
                </a:solidFill>
              </a:rPr>
              <a:t> é uma plataforma completa de vários métodos, ferramentas e modelos para </a:t>
            </a:r>
            <a:r>
              <a:rPr lang="en-US" sz="2400" dirty="0" err="1">
                <a:solidFill>
                  <a:srgbClr val="000000"/>
                </a:solidFill>
              </a:rPr>
              <a:t>identificar</a:t>
            </a:r>
            <a:r>
              <a:rPr lang="en-US" sz="2400" dirty="0">
                <a:solidFill>
                  <a:srgbClr val="000000"/>
                </a:solidFill>
              </a:rPr>
              <a:t> a </a:t>
            </a:r>
            <a:r>
              <a:rPr lang="en-US" sz="2400" dirty="0" err="1">
                <a:solidFill>
                  <a:srgbClr val="000000"/>
                </a:solidFill>
              </a:rPr>
              <a:t>abordagem</a:t>
            </a:r>
            <a:r>
              <a:rPr lang="en-US" sz="2400" dirty="0">
                <a:solidFill>
                  <a:srgbClr val="000000"/>
                </a:solidFill>
              </a:rPr>
              <a:t> do </a:t>
            </a:r>
            <a:r>
              <a:rPr lang="en-US" sz="2400" dirty="0" err="1">
                <a:solidFill>
                  <a:srgbClr val="000000"/>
                </a:solidFill>
              </a:rPr>
              <a:t>modelo</a:t>
            </a:r>
            <a:r>
              <a:rPr lang="en-US" sz="2400" dirty="0">
                <a:solidFill>
                  <a:srgbClr val="000000"/>
                </a:solidFill>
              </a:rPr>
              <a:t> de </a:t>
            </a:r>
            <a:r>
              <a:rPr lang="en-US" sz="2400" dirty="0" err="1">
                <a:solidFill>
                  <a:srgbClr val="000000"/>
                </a:solidFill>
              </a:rPr>
              <a:t>negócio</a:t>
            </a:r>
            <a:r>
              <a:rPr lang="en-US" sz="2400" dirty="0">
                <a:solidFill>
                  <a:srgbClr val="000000"/>
                </a:solidFill>
              </a:rPr>
              <a:t> </a:t>
            </a:r>
            <a:r>
              <a:rPr lang="en-US" sz="2400" dirty="0" err="1">
                <a:solidFill>
                  <a:srgbClr val="000000"/>
                </a:solidFill>
              </a:rPr>
              <a:t>mais</a:t>
            </a:r>
            <a:r>
              <a:rPr lang="en-US" sz="2400" dirty="0">
                <a:solidFill>
                  <a:srgbClr val="000000"/>
                </a:solidFill>
              </a:rPr>
              <a:t> </a:t>
            </a:r>
            <a:r>
              <a:rPr lang="en-US" sz="2400" dirty="0" err="1">
                <a:solidFill>
                  <a:srgbClr val="000000"/>
                </a:solidFill>
              </a:rPr>
              <a:t>adequado</a:t>
            </a:r>
            <a:r>
              <a:rPr lang="en-US" sz="2400" dirty="0">
                <a:solidFill>
                  <a:srgbClr val="000000"/>
                </a:solidFill>
              </a:rPr>
              <a:t> à </a:t>
            </a:r>
            <a:r>
              <a:rPr lang="en-US" sz="2400" dirty="0" err="1">
                <a:solidFill>
                  <a:srgbClr val="000000"/>
                </a:solidFill>
              </a:rPr>
              <a:t>empresa</a:t>
            </a:r>
            <a:r>
              <a:rPr lang="en-US" sz="2400" dirty="0">
                <a:solidFill>
                  <a:srgbClr val="000000"/>
                </a:solidFill>
              </a:rPr>
              <a:t>.</a:t>
            </a:r>
            <a:endParaRPr lang="en-IE" sz="2400" dirty="0">
              <a:solidFill>
                <a:srgbClr val="000000"/>
              </a:solidFill>
            </a:endParaRPr>
          </a:p>
        </p:txBody>
      </p:sp>
      <p:sp>
        <p:nvSpPr>
          <p:cNvPr id="7" name="Arrow: Right 6">
            <a:extLst>
              <a:ext uri="{FF2B5EF4-FFF2-40B4-BE49-F238E27FC236}">
                <a16:creationId xmlns:a16="http://schemas.microsoft.com/office/drawing/2014/main" id="{D8A94968-436C-D013-D8B5-9A176E09262C}"/>
              </a:ext>
            </a:extLst>
          </p:cNvPr>
          <p:cNvSpPr/>
          <p:nvPr/>
        </p:nvSpPr>
        <p:spPr>
          <a:xfrm>
            <a:off x="527542" y="3701910"/>
            <a:ext cx="6361113" cy="1194758"/>
          </a:xfrm>
          <a:prstGeom prst="rightArrow">
            <a:avLst/>
          </a:prstGeom>
          <a:solidFill>
            <a:srgbClr val="F79037"/>
          </a:solidFill>
          <a:ln>
            <a:solidFill>
              <a:srgbClr val="B2DE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8" name="TextBox 7">
            <a:extLst>
              <a:ext uri="{FF2B5EF4-FFF2-40B4-BE49-F238E27FC236}">
                <a16:creationId xmlns:a16="http://schemas.microsoft.com/office/drawing/2014/main" id="{1E95CA71-B5B2-085B-508A-A5797942CAA6}"/>
              </a:ext>
            </a:extLst>
          </p:cNvPr>
          <p:cNvSpPr txBox="1"/>
          <p:nvPr/>
        </p:nvSpPr>
        <p:spPr>
          <a:xfrm>
            <a:off x="1256163" y="4099233"/>
            <a:ext cx="5310844" cy="400110"/>
          </a:xfrm>
          <a:prstGeom prst="rect">
            <a:avLst/>
          </a:prstGeom>
          <a:noFill/>
        </p:spPr>
        <p:txBody>
          <a:bodyPr wrap="square">
            <a:spAutoFit/>
          </a:bodyPr>
          <a:lstStyle/>
          <a:p>
            <a:pPr algn="l" rtl="0"/>
            <a:r>
              <a:rPr lang="en-US" sz="2000" b="1" i="0" dirty="0" err="1">
                <a:solidFill>
                  <a:schemeClr val="bg1"/>
                </a:solidFill>
                <a:effectLst/>
              </a:rPr>
              <a:t>Aceder</a:t>
            </a:r>
            <a:r>
              <a:rPr lang="en-US" sz="2000" b="1" i="0" dirty="0">
                <a:solidFill>
                  <a:schemeClr val="bg1"/>
                </a:solidFill>
                <a:effectLst/>
              </a:rPr>
              <a:t> ao </a:t>
            </a:r>
            <a:r>
              <a:rPr lang="en-US" sz="2000" b="1" i="0" dirty="0" err="1">
                <a:solidFill>
                  <a:schemeClr val="bg1"/>
                </a:solidFill>
                <a:effectLst/>
              </a:rPr>
              <a:t>conteúdo</a:t>
            </a:r>
            <a:r>
              <a:rPr lang="en-US" sz="2000" b="1" i="0" dirty="0">
                <a:solidFill>
                  <a:schemeClr val="bg1"/>
                </a:solidFill>
                <a:effectLst/>
              </a:rPr>
              <a:t> </a:t>
            </a:r>
            <a:r>
              <a:rPr lang="en-US" sz="2000" b="1" i="0" dirty="0" err="1">
                <a:solidFill>
                  <a:schemeClr val="bg1"/>
                </a:solidFill>
                <a:effectLst/>
              </a:rPr>
              <a:t>gratuito</a:t>
            </a:r>
            <a:r>
              <a:rPr lang="en-US" sz="2000" b="1" i="0" dirty="0">
                <a:solidFill>
                  <a:schemeClr val="bg1"/>
                </a:solidFill>
                <a:effectLst/>
              </a:rPr>
              <a:t> </a:t>
            </a:r>
            <a:r>
              <a:rPr lang="en-US" sz="2000" b="1" i="0" dirty="0" err="1">
                <a:solidFill>
                  <a:schemeClr val="bg1"/>
                </a:solidFill>
                <a:effectLst/>
              </a:rPr>
              <a:t>através</a:t>
            </a:r>
            <a:r>
              <a:rPr lang="en-US" sz="2000" b="1" i="0" dirty="0">
                <a:solidFill>
                  <a:schemeClr val="bg1"/>
                </a:solidFill>
                <a:effectLst/>
              </a:rPr>
              <a:t> deste link</a:t>
            </a:r>
            <a:endParaRPr lang="en-IE" sz="2000" b="1" dirty="0">
              <a:solidFill>
                <a:schemeClr val="bg1"/>
              </a:solidFill>
            </a:endParaRPr>
          </a:p>
        </p:txBody>
      </p:sp>
      <p:sp>
        <p:nvSpPr>
          <p:cNvPr id="9" name="TextBox 8">
            <a:extLst>
              <a:ext uri="{FF2B5EF4-FFF2-40B4-BE49-F238E27FC236}">
                <a16:creationId xmlns:a16="http://schemas.microsoft.com/office/drawing/2014/main" id="{51B7B83A-3DFE-8D80-8F61-DA039B73B6BB}"/>
              </a:ext>
            </a:extLst>
          </p:cNvPr>
          <p:cNvSpPr txBox="1"/>
          <p:nvPr/>
        </p:nvSpPr>
        <p:spPr>
          <a:xfrm>
            <a:off x="960718" y="5131769"/>
            <a:ext cx="6100482" cy="369332"/>
          </a:xfrm>
          <a:prstGeom prst="rect">
            <a:avLst/>
          </a:prstGeom>
          <a:noFill/>
        </p:spPr>
        <p:txBody>
          <a:bodyPr wrap="square">
            <a:spAutoFit/>
          </a:bodyPr>
          <a:lstStyle/>
          <a:p>
            <a:pPr algn="l" rtl="0"/>
            <a:r>
              <a:rPr lang="en-IE" dirty="0">
                <a:solidFill>
                  <a:srgbClr val="1188A3"/>
                </a:solidFill>
              </a:rPr>
              <a:t>https://www.strategyzer.com/resources/canvas-tools-guides</a:t>
            </a:r>
          </a:p>
        </p:txBody>
      </p:sp>
      <p:pic>
        <p:nvPicPr>
          <p:cNvPr id="10" name="Picture 9">
            <a:extLst>
              <a:ext uri="{FF2B5EF4-FFF2-40B4-BE49-F238E27FC236}">
                <a16:creationId xmlns:a16="http://schemas.microsoft.com/office/drawing/2014/main" id="{F44AD5FC-8F0C-9632-D3DF-15007F44B6CC}"/>
              </a:ext>
            </a:extLst>
          </p:cNvPr>
          <p:cNvPicPr>
            <a:picLocks noChangeAspect="1"/>
          </p:cNvPicPr>
          <p:nvPr/>
        </p:nvPicPr>
        <p:blipFill>
          <a:blip r:embed="rId5"/>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19671511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5AF806-3412-7045-968B-48286303C46E}"/>
              </a:ext>
            </a:extLst>
          </p:cNvPr>
          <p:cNvSpPr>
            <a:spLocks noGrp="1"/>
          </p:cNvSpPr>
          <p:nvPr>
            <p:ph type="body" sz="quarter" idx="16"/>
          </p:nvPr>
        </p:nvSpPr>
        <p:spPr>
          <a:xfrm>
            <a:off x="548534" y="767383"/>
            <a:ext cx="10595237" cy="803654"/>
          </a:xfrm>
        </p:spPr>
        <p:txBody>
          <a:bodyPr/>
          <a:lstStyle/>
          <a:p>
            <a:pPr algn="l" rtl="0"/>
            <a:r>
              <a:rPr lang="en-US" b="1" dirty="0"/>
              <a:t>O que </a:t>
            </a:r>
            <a:r>
              <a:rPr lang="en-US" b="1" dirty="0" err="1"/>
              <a:t>foi</a:t>
            </a:r>
            <a:r>
              <a:rPr lang="en-US" b="1" dirty="0"/>
              <a:t> </a:t>
            </a:r>
            <a:r>
              <a:rPr lang="en-US" b="1" dirty="0" err="1"/>
              <a:t>aprendido</a:t>
            </a:r>
            <a:r>
              <a:rPr lang="en-US" b="1" dirty="0"/>
              <a:t> até agora…</a:t>
            </a:r>
          </a:p>
          <a:p>
            <a:pPr algn="l" rtl="0"/>
            <a:endParaRPr lang="en-IE" b="1" dirty="0"/>
          </a:p>
        </p:txBody>
      </p:sp>
      <p:sp>
        <p:nvSpPr>
          <p:cNvPr id="4" name="Google Shape;782;p28">
            <a:extLst>
              <a:ext uri="{FF2B5EF4-FFF2-40B4-BE49-F238E27FC236}">
                <a16:creationId xmlns:a16="http://schemas.microsoft.com/office/drawing/2014/main" id="{1147A7F1-7F4B-FD8E-71A3-794989559118}"/>
              </a:ext>
            </a:extLst>
          </p:cNvPr>
          <p:cNvSpPr txBox="1">
            <a:spLocks noGrp="1"/>
          </p:cNvSpPr>
          <p:nvPr>
            <p:ph type="body" sz="quarter" idx="18"/>
          </p:nvPr>
        </p:nvSpPr>
        <p:spPr>
          <a:xfrm>
            <a:off x="592509" y="2246710"/>
            <a:ext cx="10594975" cy="384968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33637"/>
              </a:buClr>
              <a:buSzPts val="2400"/>
              <a:buNone/>
            </a:pPr>
            <a:r>
              <a:rPr lang="en-US" b="1" u="sng" dirty="0"/>
              <a:t>Um modelo de </a:t>
            </a:r>
            <a:r>
              <a:rPr lang="en-US" b="1" u="sng" dirty="0" err="1"/>
              <a:t>negócio</a:t>
            </a:r>
            <a:r>
              <a:rPr lang="en-US" b="1" u="sng" dirty="0"/>
              <a:t> </a:t>
            </a:r>
            <a:r>
              <a:rPr lang="en-US" b="1" u="sng" dirty="0" err="1"/>
              <a:t>eficaz</a:t>
            </a:r>
            <a:r>
              <a:rPr lang="en-US" b="1" u="sng" dirty="0"/>
              <a:t> </a:t>
            </a:r>
            <a:r>
              <a:rPr lang="en-US" b="1" u="sng" dirty="0" err="1"/>
              <a:t>ajuda</a:t>
            </a:r>
            <a:r>
              <a:rPr lang="en-US" b="1" u="sng" dirty="0"/>
              <a:t> a </a:t>
            </a:r>
            <a:r>
              <a:rPr lang="en-US" b="1" u="sng" dirty="0" err="1"/>
              <a:t>empresa</a:t>
            </a:r>
            <a:r>
              <a:rPr lang="en-US" b="1" u="sng" dirty="0"/>
              <a:t> a descobrir elementos como</a:t>
            </a:r>
            <a:r>
              <a:rPr lang="en-US" b="1" dirty="0"/>
              <a:t>:</a:t>
            </a:r>
            <a:endParaRPr dirty="0"/>
          </a:p>
          <a:p>
            <a:pPr marL="540000" lvl="0" indent="-342900" algn="l" rtl="0">
              <a:lnSpc>
                <a:spcPct val="90000"/>
              </a:lnSpc>
              <a:spcBef>
                <a:spcPts val="1000"/>
              </a:spcBef>
              <a:spcAft>
                <a:spcPts val="0"/>
              </a:spcAft>
              <a:buSzPts val="2400"/>
              <a:buFont typeface="Arial"/>
              <a:buChar char="•"/>
            </a:pPr>
            <a:r>
              <a:rPr lang="en-US" dirty="0"/>
              <a:t>O conceito de negócio</a:t>
            </a:r>
            <a:endParaRPr dirty="0"/>
          </a:p>
          <a:p>
            <a:pPr marL="540000" lvl="0" indent="-342900" algn="l" rtl="0">
              <a:lnSpc>
                <a:spcPct val="90000"/>
              </a:lnSpc>
              <a:spcBef>
                <a:spcPts val="1000"/>
              </a:spcBef>
              <a:spcAft>
                <a:spcPts val="0"/>
              </a:spcAft>
              <a:buSzPts val="2400"/>
              <a:buFont typeface="Arial"/>
              <a:buChar char="•"/>
            </a:pPr>
            <a:r>
              <a:rPr lang="en-US" dirty="0"/>
              <a:t>Que </a:t>
            </a:r>
            <a:r>
              <a:rPr lang="en-US" dirty="0" err="1"/>
              <a:t>problema</a:t>
            </a:r>
            <a:r>
              <a:rPr lang="en-US" dirty="0"/>
              <a:t> se </a:t>
            </a:r>
            <a:r>
              <a:rPr lang="en-US" dirty="0" err="1"/>
              <a:t>está</a:t>
            </a:r>
            <a:r>
              <a:rPr lang="en-US" dirty="0"/>
              <a:t> a resolver e para quem?</a:t>
            </a:r>
            <a:endParaRPr dirty="0"/>
          </a:p>
          <a:p>
            <a:pPr marL="540000" lvl="0" indent="-342900" algn="l" rtl="0">
              <a:lnSpc>
                <a:spcPct val="90000"/>
              </a:lnSpc>
              <a:spcBef>
                <a:spcPts val="1000"/>
              </a:spcBef>
              <a:spcAft>
                <a:spcPts val="0"/>
              </a:spcAft>
              <a:buSzPts val="2400"/>
              <a:buFont typeface="Arial"/>
              <a:buChar char="•"/>
            </a:pPr>
            <a:r>
              <a:rPr lang="en-US" dirty="0"/>
              <a:t>Como </a:t>
            </a:r>
            <a:r>
              <a:rPr lang="pt-PT" dirty="0"/>
              <a:t>é que o alimento ético </a:t>
            </a:r>
            <a:r>
              <a:rPr lang="en-US" dirty="0" err="1"/>
              <a:t>chegará</a:t>
            </a:r>
            <a:r>
              <a:rPr lang="en-US" dirty="0"/>
              <a:t> aos clientes?</a:t>
            </a:r>
            <a:endParaRPr dirty="0"/>
          </a:p>
          <a:p>
            <a:pPr marL="540000" lvl="0" indent="-342900" algn="l" rtl="0">
              <a:lnSpc>
                <a:spcPct val="90000"/>
              </a:lnSpc>
              <a:spcBef>
                <a:spcPts val="1000"/>
              </a:spcBef>
              <a:spcAft>
                <a:spcPts val="0"/>
              </a:spcAft>
              <a:buSzPts val="2400"/>
              <a:buFont typeface="Arial"/>
              <a:buChar char="•"/>
            </a:pPr>
            <a:r>
              <a:rPr lang="en-US" dirty="0"/>
              <a:t>Como é que a </a:t>
            </a:r>
            <a:r>
              <a:rPr lang="en-US" dirty="0" err="1"/>
              <a:t>empresa</a:t>
            </a:r>
            <a:r>
              <a:rPr lang="en-US" dirty="0"/>
              <a:t> se manterá competitiva?</a:t>
            </a:r>
            <a:endParaRPr dirty="0"/>
          </a:p>
          <a:p>
            <a:pPr marL="540000" lvl="0" indent="-342900" algn="l" rtl="0">
              <a:lnSpc>
                <a:spcPct val="90000"/>
              </a:lnSpc>
              <a:spcBef>
                <a:spcPts val="1000"/>
              </a:spcBef>
              <a:spcAft>
                <a:spcPts val="0"/>
              </a:spcAft>
              <a:buSzPts val="2400"/>
              <a:buFont typeface="Arial"/>
              <a:buChar char="•"/>
            </a:pPr>
            <a:r>
              <a:rPr lang="en-US" dirty="0"/>
              <a:t>Todas as receitas e custos que se </a:t>
            </a:r>
            <a:r>
              <a:rPr lang="en-US" dirty="0" err="1"/>
              <a:t>pode</a:t>
            </a:r>
            <a:r>
              <a:rPr lang="en-US" dirty="0"/>
              <a:t> </a:t>
            </a:r>
            <a:r>
              <a:rPr lang="en-US" dirty="0" err="1"/>
              <a:t>antecipar</a:t>
            </a:r>
            <a:r>
              <a:rPr lang="en-US" dirty="0"/>
              <a:t>.</a:t>
            </a:r>
            <a:endParaRPr dirty="0"/>
          </a:p>
        </p:txBody>
      </p:sp>
      <p:grpSp>
        <p:nvGrpSpPr>
          <p:cNvPr id="5" name="Graphic 3">
            <a:extLst>
              <a:ext uri="{FF2B5EF4-FFF2-40B4-BE49-F238E27FC236}">
                <a16:creationId xmlns:a16="http://schemas.microsoft.com/office/drawing/2014/main" id="{84BE6E3B-60F9-58C2-5F21-27BE5199A0A8}"/>
              </a:ext>
            </a:extLst>
          </p:cNvPr>
          <p:cNvGrpSpPr/>
          <p:nvPr/>
        </p:nvGrpSpPr>
        <p:grpSpPr>
          <a:xfrm>
            <a:off x="8783375" y="2904472"/>
            <a:ext cx="2610243" cy="2534161"/>
            <a:chOff x="10620068" y="399814"/>
            <a:chExt cx="1088878" cy="1091730"/>
          </a:xfrm>
          <a:solidFill>
            <a:srgbClr val="000000"/>
          </a:solidFill>
        </p:grpSpPr>
        <p:sp>
          <p:nvSpPr>
            <p:cNvPr id="6" name="Freeform 1066">
              <a:extLst>
                <a:ext uri="{FF2B5EF4-FFF2-40B4-BE49-F238E27FC236}">
                  <a16:creationId xmlns:a16="http://schemas.microsoft.com/office/drawing/2014/main" id="{B1D13683-0481-191F-B157-44F855F0127B}"/>
                </a:ext>
              </a:extLst>
            </p:cNvPr>
            <p:cNvSpPr/>
            <p:nvPr/>
          </p:nvSpPr>
          <p:spPr>
            <a:xfrm>
              <a:off x="11182336" y="424610"/>
              <a:ext cx="318160" cy="359301"/>
            </a:xfrm>
            <a:custGeom>
              <a:avLst/>
              <a:gdLst>
                <a:gd name="connsiteX0" fmla="*/ 54855 w 318160"/>
                <a:gd name="connsiteY0" fmla="*/ 38399 h 359301"/>
                <a:gd name="connsiteX1" fmla="*/ 156338 w 318160"/>
                <a:gd name="connsiteY1" fmla="*/ 0 h 359301"/>
                <a:gd name="connsiteX2" fmla="*/ 271533 w 318160"/>
                <a:gd name="connsiteY2" fmla="*/ 46627 h 359301"/>
                <a:gd name="connsiteX3" fmla="*/ 318160 w 318160"/>
                <a:gd name="connsiteY3" fmla="*/ 161823 h 359301"/>
                <a:gd name="connsiteX4" fmla="*/ 238621 w 318160"/>
                <a:gd name="connsiteY4" fmla="*/ 301704 h 359301"/>
                <a:gd name="connsiteX5" fmla="*/ 213936 w 318160"/>
                <a:gd name="connsiteY5" fmla="*/ 345588 h 359301"/>
                <a:gd name="connsiteX6" fmla="*/ 213936 w 318160"/>
                <a:gd name="connsiteY6" fmla="*/ 359302 h 359301"/>
                <a:gd name="connsiteX7" fmla="*/ 175536 w 318160"/>
                <a:gd name="connsiteY7" fmla="*/ 359302 h 359301"/>
                <a:gd name="connsiteX8" fmla="*/ 175536 w 318160"/>
                <a:gd name="connsiteY8" fmla="*/ 249591 h 359301"/>
                <a:gd name="connsiteX9" fmla="*/ 194736 w 318160"/>
                <a:gd name="connsiteY9" fmla="*/ 249591 h 359301"/>
                <a:gd name="connsiteX10" fmla="*/ 211193 w 318160"/>
                <a:gd name="connsiteY10" fmla="*/ 233135 h 359301"/>
                <a:gd name="connsiteX11" fmla="*/ 194736 w 318160"/>
                <a:gd name="connsiteY11" fmla="*/ 216678 h 359301"/>
                <a:gd name="connsiteX12" fmla="*/ 123425 w 318160"/>
                <a:gd name="connsiteY12" fmla="*/ 216678 h 359301"/>
                <a:gd name="connsiteX13" fmla="*/ 106967 w 318160"/>
                <a:gd name="connsiteY13" fmla="*/ 233135 h 359301"/>
                <a:gd name="connsiteX14" fmla="*/ 123425 w 318160"/>
                <a:gd name="connsiteY14" fmla="*/ 249591 h 359301"/>
                <a:gd name="connsiteX15" fmla="*/ 142624 w 318160"/>
                <a:gd name="connsiteY15" fmla="*/ 249591 h 359301"/>
                <a:gd name="connsiteX16" fmla="*/ 142624 w 318160"/>
                <a:gd name="connsiteY16" fmla="*/ 359302 h 359301"/>
                <a:gd name="connsiteX17" fmla="*/ 104225 w 318160"/>
                <a:gd name="connsiteY17" fmla="*/ 359302 h 359301"/>
                <a:gd name="connsiteX18" fmla="*/ 104225 w 318160"/>
                <a:gd name="connsiteY18" fmla="*/ 345588 h 359301"/>
                <a:gd name="connsiteX19" fmla="*/ 79539 w 318160"/>
                <a:gd name="connsiteY19" fmla="*/ 301704 h 359301"/>
                <a:gd name="connsiteX20" fmla="*/ 0 w 318160"/>
                <a:gd name="connsiteY20" fmla="*/ 161823 h 359301"/>
                <a:gd name="connsiteX21" fmla="*/ 19200 w 318160"/>
                <a:gd name="connsiteY21" fmla="*/ 85026 h 35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8160" h="359301">
                  <a:moveTo>
                    <a:pt x="54855" y="38399"/>
                  </a:moveTo>
                  <a:cubicBezTo>
                    <a:pt x="82283" y="13714"/>
                    <a:pt x="117939" y="2743"/>
                    <a:pt x="156338" y="0"/>
                  </a:cubicBezTo>
                  <a:cubicBezTo>
                    <a:pt x="200222" y="0"/>
                    <a:pt x="241363" y="16457"/>
                    <a:pt x="271533" y="46627"/>
                  </a:cubicBezTo>
                  <a:cubicBezTo>
                    <a:pt x="301704" y="76797"/>
                    <a:pt x="318160" y="117939"/>
                    <a:pt x="318160" y="161823"/>
                  </a:cubicBezTo>
                  <a:cubicBezTo>
                    <a:pt x="318160" y="219421"/>
                    <a:pt x="287991" y="271533"/>
                    <a:pt x="238621" y="301704"/>
                  </a:cubicBezTo>
                  <a:cubicBezTo>
                    <a:pt x="222163" y="309932"/>
                    <a:pt x="213936" y="329131"/>
                    <a:pt x="213936" y="345588"/>
                  </a:cubicBezTo>
                  <a:lnTo>
                    <a:pt x="213936" y="359302"/>
                  </a:lnTo>
                  <a:lnTo>
                    <a:pt x="175536" y="359302"/>
                  </a:lnTo>
                  <a:lnTo>
                    <a:pt x="175536" y="249591"/>
                  </a:lnTo>
                  <a:lnTo>
                    <a:pt x="194736" y="249591"/>
                  </a:lnTo>
                  <a:cubicBezTo>
                    <a:pt x="202964" y="249591"/>
                    <a:pt x="211193" y="241363"/>
                    <a:pt x="211193" y="233135"/>
                  </a:cubicBezTo>
                  <a:cubicBezTo>
                    <a:pt x="211193" y="224906"/>
                    <a:pt x="202964" y="216678"/>
                    <a:pt x="194736" y="216678"/>
                  </a:cubicBezTo>
                  <a:lnTo>
                    <a:pt x="123425" y="216678"/>
                  </a:lnTo>
                  <a:cubicBezTo>
                    <a:pt x="115197" y="216678"/>
                    <a:pt x="106967" y="224906"/>
                    <a:pt x="106967" y="233135"/>
                  </a:cubicBezTo>
                  <a:cubicBezTo>
                    <a:pt x="106967" y="241363"/>
                    <a:pt x="115197" y="249591"/>
                    <a:pt x="123425" y="249591"/>
                  </a:cubicBezTo>
                  <a:lnTo>
                    <a:pt x="142624" y="249591"/>
                  </a:lnTo>
                  <a:lnTo>
                    <a:pt x="142624" y="359302"/>
                  </a:lnTo>
                  <a:lnTo>
                    <a:pt x="104225" y="359302"/>
                  </a:lnTo>
                  <a:lnTo>
                    <a:pt x="104225" y="345588"/>
                  </a:lnTo>
                  <a:cubicBezTo>
                    <a:pt x="104225" y="326389"/>
                    <a:pt x="93253" y="309932"/>
                    <a:pt x="79539" y="301704"/>
                  </a:cubicBezTo>
                  <a:cubicBezTo>
                    <a:pt x="30170" y="274276"/>
                    <a:pt x="0" y="219421"/>
                    <a:pt x="0" y="161823"/>
                  </a:cubicBezTo>
                  <a:cubicBezTo>
                    <a:pt x="0" y="134395"/>
                    <a:pt x="5486" y="106968"/>
                    <a:pt x="19200" y="85026"/>
                  </a:cubicBezTo>
                </a:path>
              </a:pathLst>
            </a:custGeom>
            <a:solidFill>
              <a:srgbClr val="F79037"/>
            </a:solid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CE51C7FE-2453-4156-5106-C906A187580C}"/>
                </a:ext>
              </a:extLst>
            </p:cNvPr>
            <p:cNvGrpSpPr/>
            <p:nvPr/>
          </p:nvGrpSpPr>
          <p:grpSpPr>
            <a:xfrm>
              <a:off x="10620068" y="399814"/>
              <a:ext cx="1088878" cy="1091730"/>
              <a:chOff x="10620068" y="399814"/>
              <a:chExt cx="1088878" cy="1091730"/>
            </a:xfrm>
            <a:grpFill/>
          </p:grpSpPr>
          <p:sp>
            <p:nvSpPr>
              <p:cNvPr id="8" name="Freeform 1068">
                <a:extLst>
                  <a:ext uri="{FF2B5EF4-FFF2-40B4-BE49-F238E27FC236}">
                    <a16:creationId xmlns:a16="http://schemas.microsoft.com/office/drawing/2014/main" id="{A499C881-EB87-FF4C-14BC-90343CC5EA91}"/>
                  </a:ext>
                </a:extLst>
              </p:cNvPr>
              <p:cNvSpPr/>
              <p:nvPr/>
            </p:nvSpPr>
            <p:spPr>
              <a:xfrm>
                <a:off x="10847718" y="893622"/>
                <a:ext cx="32913" cy="49369"/>
              </a:xfrm>
              <a:custGeom>
                <a:avLst/>
                <a:gdLst>
                  <a:gd name="connsiteX0" fmla="*/ 16456 w 32913"/>
                  <a:gd name="connsiteY0" fmla="*/ 0 h 49369"/>
                  <a:gd name="connsiteX1" fmla="*/ 0 w 32913"/>
                  <a:gd name="connsiteY1" fmla="*/ 16457 h 49369"/>
                  <a:gd name="connsiteX2" fmla="*/ 0 w 32913"/>
                  <a:gd name="connsiteY2" fmla="*/ 32913 h 49369"/>
                  <a:gd name="connsiteX3" fmla="*/ 16456 w 32913"/>
                  <a:gd name="connsiteY3" fmla="*/ 49370 h 49369"/>
                  <a:gd name="connsiteX4" fmla="*/ 32914 w 32913"/>
                  <a:gd name="connsiteY4" fmla="*/ 32913 h 49369"/>
                  <a:gd name="connsiteX5" fmla="*/ 32914 w 32913"/>
                  <a:gd name="connsiteY5" fmla="*/ 16457 h 49369"/>
                  <a:gd name="connsiteX6" fmla="*/ 16456 w 32913"/>
                  <a:gd name="connsiteY6" fmla="*/ 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6" y="0"/>
                    </a:moveTo>
                    <a:cubicBezTo>
                      <a:pt x="8228" y="0"/>
                      <a:pt x="0" y="8228"/>
                      <a:pt x="0" y="16457"/>
                    </a:cubicBezTo>
                    <a:lnTo>
                      <a:pt x="0" y="32913"/>
                    </a:lnTo>
                    <a:cubicBezTo>
                      <a:pt x="0" y="41141"/>
                      <a:pt x="8228" y="49370"/>
                      <a:pt x="16456" y="49370"/>
                    </a:cubicBezTo>
                    <a:cubicBezTo>
                      <a:pt x="24686" y="49370"/>
                      <a:pt x="32914" y="41141"/>
                      <a:pt x="32914" y="32913"/>
                    </a:cubicBezTo>
                    <a:lnTo>
                      <a:pt x="32914" y="16457"/>
                    </a:lnTo>
                    <a:cubicBezTo>
                      <a:pt x="32914" y="8228"/>
                      <a:pt x="24686" y="0"/>
                      <a:pt x="16456" y="0"/>
                    </a:cubicBezTo>
                    <a:close/>
                  </a:path>
                </a:pathLst>
              </a:custGeom>
              <a:grpFill/>
              <a:ln w="27426" cap="flat">
                <a:noFill/>
                <a:prstDash val="solid"/>
                <a:miter/>
              </a:ln>
            </p:spPr>
            <p:txBody>
              <a:bodyPr rtlCol="0" anchor="ctr"/>
              <a:lstStyle/>
              <a:p>
                <a:pPr algn="l" rtl="0"/>
                <a:endParaRPr lang="en-US"/>
              </a:p>
            </p:txBody>
          </p:sp>
          <p:sp>
            <p:nvSpPr>
              <p:cNvPr id="9" name="Freeform 1069">
                <a:extLst>
                  <a:ext uri="{FF2B5EF4-FFF2-40B4-BE49-F238E27FC236}">
                    <a16:creationId xmlns:a16="http://schemas.microsoft.com/office/drawing/2014/main" id="{17443D4A-2285-161E-73E6-A723E1FE868A}"/>
                  </a:ext>
                </a:extLst>
              </p:cNvPr>
              <p:cNvSpPr/>
              <p:nvPr/>
            </p:nvSpPr>
            <p:spPr>
              <a:xfrm>
                <a:off x="10987598" y="893622"/>
                <a:ext cx="32913" cy="49369"/>
              </a:xfrm>
              <a:custGeom>
                <a:avLst/>
                <a:gdLst>
                  <a:gd name="connsiteX0" fmla="*/ 16458 w 32913"/>
                  <a:gd name="connsiteY0" fmla="*/ 49370 h 49369"/>
                  <a:gd name="connsiteX1" fmla="*/ 32914 w 32913"/>
                  <a:gd name="connsiteY1" fmla="*/ 32913 h 49369"/>
                  <a:gd name="connsiteX2" fmla="*/ 32914 w 32913"/>
                  <a:gd name="connsiteY2" fmla="*/ 16457 h 49369"/>
                  <a:gd name="connsiteX3" fmla="*/ 16458 w 32913"/>
                  <a:gd name="connsiteY3" fmla="*/ 0 h 49369"/>
                  <a:gd name="connsiteX4" fmla="*/ 0 w 32913"/>
                  <a:gd name="connsiteY4" fmla="*/ 16457 h 49369"/>
                  <a:gd name="connsiteX5" fmla="*/ 0 w 32913"/>
                  <a:gd name="connsiteY5" fmla="*/ 32913 h 49369"/>
                  <a:gd name="connsiteX6" fmla="*/ 16458 w 32913"/>
                  <a:gd name="connsiteY6" fmla="*/ 49370 h 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13" h="49369">
                    <a:moveTo>
                      <a:pt x="16458" y="49370"/>
                    </a:moveTo>
                    <a:cubicBezTo>
                      <a:pt x="24686" y="49370"/>
                      <a:pt x="32914" y="41141"/>
                      <a:pt x="32914" y="32913"/>
                    </a:cubicBezTo>
                    <a:lnTo>
                      <a:pt x="32914" y="16457"/>
                    </a:lnTo>
                    <a:cubicBezTo>
                      <a:pt x="32914" y="8228"/>
                      <a:pt x="24686" y="0"/>
                      <a:pt x="16458" y="0"/>
                    </a:cubicBezTo>
                    <a:cubicBezTo>
                      <a:pt x="8230" y="0"/>
                      <a:pt x="0" y="8228"/>
                      <a:pt x="0" y="16457"/>
                    </a:cubicBezTo>
                    <a:lnTo>
                      <a:pt x="0" y="32913"/>
                    </a:lnTo>
                    <a:cubicBezTo>
                      <a:pt x="0" y="43884"/>
                      <a:pt x="8230" y="49370"/>
                      <a:pt x="16458" y="49370"/>
                    </a:cubicBezTo>
                    <a:close/>
                  </a:path>
                </a:pathLst>
              </a:custGeom>
              <a:grpFill/>
              <a:ln w="27426" cap="flat">
                <a:noFill/>
                <a:prstDash val="solid"/>
                <a:miter/>
              </a:ln>
            </p:spPr>
            <p:txBody>
              <a:bodyPr rtlCol="0" anchor="ctr"/>
              <a:lstStyle/>
              <a:p>
                <a:pPr algn="l" rtl="0"/>
                <a:endParaRPr lang="en-US"/>
              </a:p>
            </p:txBody>
          </p:sp>
          <p:sp>
            <p:nvSpPr>
              <p:cNvPr id="10" name="Freeform 1070">
                <a:extLst>
                  <a:ext uri="{FF2B5EF4-FFF2-40B4-BE49-F238E27FC236}">
                    <a16:creationId xmlns:a16="http://schemas.microsoft.com/office/drawing/2014/main" id="{ABFB1BC4-DDC0-537E-9E18-B272F570C930}"/>
                  </a:ext>
                </a:extLst>
              </p:cNvPr>
              <p:cNvSpPr/>
              <p:nvPr/>
            </p:nvSpPr>
            <p:spPr>
              <a:xfrm>
                <a:off x="10888748" y="981279"/>
                <a:ext cx="93476" cy="49480"/>
              </a:xfrm>
              <a:custGeom>
                <a:avLst/>
                <a:gdLst>
                  <a:gd name="connsiteX0" fmla="*/ 90622 w 93476"/>
                  <a:gd name="connsiteY0" fmla="*/ 24796 h 49480"/>
                  <a:gd name="connsiteX1" fmla="*/ 85136 w 93476"/>
                  <a:gd name="connsiteY1" fmla="*/ 2854 h 49480"/>
                  <a:gd name="connsiteX2" fmla="*/ 63194 w 93476"/>
                  <a:gd name="connsiteY2" fmla="*/ 8339 h 49480"/>
                  <a:gd name="connsiteX3" fmla="*/ 46738 w 93476"/>
                  <a:gd name="connsiteY3" fmla="*/ 19311 h 49480"/>
                  <a:gd name="connsiteX4" fmla="*/ 30281 w 93476"/>
                  <a:gd name="connsiteY4" fmla="*/ 8339 h 49480"/>
                  <a:gd name="connsiteX5" fmla="*/ 8339 w 93476"/>
                  <a:gd name="connsiteY5" fmla="*/ 2854 h 49480"/>
                  <a:gd name="connsiteX6" fmla="*/ 2853 w 93476"/>
                  <a:gd name="connsiteY6" fmla="*/ 24796 h 49480"/>
                  <a:gd name="connsiteX7" fmla="*/ 46738 w 93476"/>
                  <a:gd name="connsiteY7" fmla="*/ 49481 h 49480"/>
                  <a:gd name="connsiteX8" fmla="*/ 90622 w 93476"/>
                  <a:gd name="connsiteY8" fmla="*/ 24796 h 49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49480">
                    <a:moveTo>
                      <a:pt x="90622" y="24796"/>
                    </a:moveTo>
                    <a:cubicBezTo>
                      <a:pt x="96108" y="16568"/>
                      <a:pt x="93366" y="8339"/>
                      <a:pt x="85136" y="2854"/>
                    </a:cubicBezTo>
                    <a:cubicBezTo>
                      <a:pt x="76908" y="-2632"/>
                      <a:pt x="68680" y="111"/>
                      <a:pt x="63194" y="8339"/>
                    </a:cubicBezTo>
                    <a:cubicBezTo>
                      <a:pt x="60452" y="13825"/>
                      <a:pt x="52224" y="19311"/>
                      <a:pt x="46738" y="19311"/>
                    </a:cubicBezTo>
                    <a:cubicBezTo>
                      <a:pt x="41253" y="19311"/>
                      <a:pt x="33025" y="16568"/>
                      <a:pt x="30281" y="8339"/>
                    </a:cubicBezTo>
                    <a:cubicBezTo>
                      <a:pt x="24797" y="111"/>
                      <a:pt x="16567" y="-2632"/>
                      <a:pt x="8339" y="2854"/>
                    </a:cubicBezTo>
                    <a:cubicBezTo>
                      <a:pt x="111" y="8339"/>
                      <a:pt x="-2631" y="16568"/>
                      <a:pt x="2853" y="24796"/>
                    </a:cubicBezTo>
                    <a:cubicBezTo>
                      <a:pt x="11083" y="41253"/>
                      <a:pt x="30281" y="49481"/>
                      <a:pt x="46738" y="49481"/>
                    </a:cubicBezTo>
                    <a:cubicBezTo>
                      <a:pt x="63194" y="49481"/>
                      <a:pt x="79652" y="41253"/>
                      <a:pt x="90622" y="24796"/>
                    </a:cubicBezTo>
                    <a:close/>
                  </a:path>
                </a:pathLst>
              </a:custGeom>
              <a:grpFill/>
              <a:ln w="27426" cap="flat">
                <a:noFill/>
                <a:prstDash val="solid"/>
                <a:miter/>
              </a:ln>
            </p:spPr>
            <p:txBody>
              <a:bodyPr rtlCol="0" anchor="ctr"/>
              <a:lstStyle/>
              <a:p>
                <a:pPr algn="l" rtl="0"/>
                <a:endParaRPr lang="en-US"/>
              </a:p>
            </p:txBody>
          </p:sp>
          <p:sp>
            <p:nvSpPr>
              <p:cNvPr id="11" name="Freeform 1071">
                <a:extLst>
                  <a:ext uri="{FF2B5EF4-FFF2-40B4-BE49-F238E27FC236}">
                    <a16:creationId xmlns:a16="http://schemas.microsoft.com/office/drawing/2014/main" id="{F65D9CAF-48D7-2D67-38BC-F6B257731A93}"/>
                  </a:ext>
                </a:extLst>
              </p:cNvPr>
              <p:cNvSpPr/>
              <p:nvPr/>
            </p:nvSpPr>
            <p:spPr>
              <a:xfrm>
                <a:off x="10620068" y="611117"/>
                <a:ext cx="625430" cy="880426"/>
              </a:xfrm>
              <a:custGeom>
                <a:avLst/>
                <a:gdLst>
                  <a:gd name="connsiteX0" fmla="*/ 471756 w 625430"/>
                  <a:gd name="connsiteY0" fmla="*/ 600665 h 880426"/>
                  <a:gd name="connsiteX1" fmla="*/ 416901 w 625430"/>
                  <a:gd name="connsiteY1" fmla="*/ 600665 h 880426"/>
                  <a:gd name="connsiteX2" fmla="*/ 416901 w 625430"/>
                  <a:gd name="connsiteY2" fmla="*/ 532096 h 880426"/>
                  <a:gd name="connsiteX3" fmla="*/ 504668 w 625430"/>
                  <a:gd name="connsiteY3" fmla="*/ 386729 h 880426"/>
                  <a:gd name="connsiteX4" fmla="*/ 523868 w 625430"/>
                  <a:gd name="connsiteY4" fmla="*/ 386729 h 880426"/>
                  <a:gd name="connsiteX5" fmla="*/ 575981 w 625430"/>
                  <a:gd name="connsiteY5" fmla="*/ 334617 h 880426"/>
                  <a:gd name="connsiteX6" fmla="*/ 575981 w 625430"/>
                  <a:gd name="connsiteY6" fmla="*/ 263305 h 880426"/>
                  <a:gd name="connsiteX7" fmla="*/ 540326 w 625430"/>
                  <a:gd name="connsiteY7" fmla="*/ 213936 h 880426"/>
                  <a:gd name="connsiteX8" fmla="*/ 540326 w 625430"/>
                  <a:gd name="connsiteY8" fmla="*/ 156338 h 880426"/>
                  <a:gd name="connsiteX9" fmla="*/ 383987 w 625430"/>
                  <a:gd name="connsiteY9" fmla="*/ 0 h 880426"/>
                  <a:gd name="connsiteX10" fmla="*/ 244105 w 625430"/>
                  <a:gd name="connsiteY10" fmla="*/ 0 h 880426"/>
                  <a:gd name="connsiteX11" fmla="*/ 87769 w 625430"/>
                  <a:gd name="connsiteY11" fmla="*/ 156338 h 880426"/>
                  <a:gd name="connsiteX12" fmla="*/ 87769 w 625430"/>
                  <a:gd name="connsiteY12" fmla="*/ 213936 h 880426"/>
                  <a:gd name="connsiteX13" fmla="*/ 52112 w 625430"/>
                  <a:gd name="connsiteY13" fmla="*/ 263305 h 880426"/>
                  <a:gd name="connsiteX14" fmla="*/ 52112 w 625430"/>
                  <a:gd name="connsiteY14" fmla="*/ 334617 h 880426"/>
                  <a:gd name="connsiteX15" fmla="*/ 104225 w 625430"/>
                  <a:gd name="connsiteY15" fmla="*/ 386729 h 880426"/>
                  <a:gd name="connsiteX16" fmla="*/ 123425 w 625430"/>
                  <a:gd name="connsiteY16" fmla="*/ 386729 h 880426"/>
                  <a:gd name="connsiteX17" fmla="*/ 211193 w 625430"/>
                  <a:gd name="connsiteY17" fmla="*/ 532096 h 880426"/>
                  <a:gd name="connsiteX18" fmla="*/ 211193 w 625430"/>
                  <a:gd name="connsiteY18" fmla="*/ 600665 h 880426"/>
                  <a:gd name="connsiteX19" fmla="*/ 156338 w 625430"/>
                  <a:gd name="connsiteY19" fmla="*/ 600665 h 880426"/>
                  <a:gd name="connsiteX20" fmla="*/ 0 w 625430"/>
                  <a:gd name="connsiteY20" fmla="*/ 757002 h 880426"/>
                  <a:gd name="connsiteX21" fmla="*/ 0 w 625430"/>
                  <a:gd name="connsiteY21" fmla="*/ 828314 h 880426"/>
                  <a:gd name="connsiteX22" fmla="*/ 52112 w 625430"/>
                  <a:gd name="connsiteY22" fmla="*/ 880427 h 880426"/>
                  <a:gd name="connsiteX23" fmla="*/ 109711 w 625430"/>
                  <a:gd name="connsiteY23" fmla="*/ 880427 h 880426"/>
                  <a:gd name="connsiteX24" fmla="*/ 126167 w 625430"/>
                  <a:gd name="connsiteY24" fmla="*/ 863970 h 880426"/>
                  <a:gd name="connsiteX25" fmla="*/ 109711 w 625430"/>
                  <a:gd name="connsiteY25" fmla="*/ 847514 h 880426"/>
                  <a:gd name="connsiteX26" fmla="*/ 49369 w 625430"/>
                  <a:gd name="connsiteY26" fmla="*/ 847514 h 880426"/>
                  <a:gd name="connsiteX27" fmla="*/ 30170 w 625430"/>
                  <a:gd name="connsiteY27" fmla="*/ 828314 h 880426"/>
                  <a:gd name="connsiteX28" fmla="*/ 30170 w 625430"/>
                  <a:gd name="connsiteY28" fmla="*/ 757002 h 880426"/>
                  <a:gd name="connsiteX29" fmla="*/ 156338 w 625430"/>
                  <a:gd name="connsiteY29" fmla="*/ 630835 h 880426"/>
                  <a:gd name="connsiteX30" fmla="*/ 189250 w 625430"/>
                  <a:gd name="connsiteY30" fmla="*/ 630835 h 880426"/>
                  <a:gd name="connsiteX31" fmla="*/ 156338 w 625430"/>
                  <a:gd name="connsiteY31" fmla="*/ 666491 h 880426"/>
                  <a:gd name="connsiteX32" fmla="*/ 148108 w 625430"/>
                  <a:gd name="connsiteY32" fmla="*/ 693919 h 880426"/>
                  <a:gd name="connsiteX33" fmla="*/ 161822 w 625430"/>
                  <a:gd name="connsiteY33" fmla="*/ 718604 h 880426"/>
                  <a:gd name="connsiteX34" fmla="*/ 304447 w 625430"/>
                  <a:gd name="connsiteY34" fmla="*/ 811858 h 880426"/>
                  <a:gd name="connsiteX35" fmla="*/ 312674 w 625430"/>
                  <a:gd name="connsiteY35" fmla="*/ 814601 h 880426"/>
                  <a:gd name="connsiteX36" fmla="*/ 320904 w 625430"/>
                  <a:gd name="connsiteY36" fmla="*/ 811858 h 880426"/>
                  <a:gd name="connsiteX37" fmla="*/ 320904 w 625430"/>
                  <a:gd name="connsiteY37" fmla="*/ 811858 h 880426"/>
                  <a:gd name="connsiteX38" fmla="*/ 320904 w 625430"/>
                  <a:gd name="connsiteY38" fmla="*/ 811858 h 880426"/>
                  <a:gd name="connsiteX39" fmla="*/ 320904 w 625430"/>
                  <a:gd name="connsiteY39" fmla="*/ 811858 h 880426"/>
                  <a:gd name="connsiteX40" fmla="*/ 460785 w 625430"/>
                  <a:gd name="connsiteY40" fmla="*/ 718604 h 880426"/>
                  <a:gd name="connsiteX41" fmla="*/ 474498 w 625430"/>
                  <a:gd name="connsiteY41" fmla="*/ 693919 h 880426"/>
                  <a:gd name="connsiteX42" fmla="*/ 466270 w 625430"/>
                  <a:gd name="connsiteY42" fmla="*/ 666491 h 880426"/>
                  <a:gd name="connsiteX43" fmla="*/ 433357 w 625430"/>
                  <a:gd name="connsiteY43" fmla="*/ 630835 h 880426"/>
                  <a:gd name="connsiteX44" fmla="*/ 466270 w 625430"/>
                  <a:gd name="connsiteY44" fmla="*/ 630835 h 880426"/>
                  <a:gd name="connsiteX45" fmla="*/ 592437 w 625430"/>
                  <a:gd name="connsiteY45" fmla="*/ 757002 h 880426"/>
                  <a:gd name="connsiteX46" fmla="*/ 592437 w 625430"/>
                  <a:gd name="connsiteY46" fmla="*/ 828314 h 880426"/>
                  <a:gd name="connsiteX47" fmla="*/ 573237 w 625430"/>
                  <a:gd name="connsiteY47" fmla="*/ 847514 h 880426"/>
                  <a:gd name="connsiteX48" fmla="*/ 167308 w 625430"/>
                  <a:gd name="connsiteY48" fmla="*/ 847514 h 880426"/>
                  <a:gd name="connsiteX49" fmla="*/ 150852 w 625430"/>
                  <a:gd name="connsiteY49" fmla="*/ 863970 h 880426"/>
                  <a:gd name="connsiteX50" fmla="*/ 167308 w 625430"/>
                  <a:gd name="connsiteY50" fmla="*/ 880427 h 880426"/>
                  <a:gd name="connsiteX51" fmla="*/ 573237 w 625430"/>
                  <a:gd name="connsiteY51" fmla="*/ 880427 h 880426"/>
                  <a:gd name="connsiteX52" fmla="*/ 625351 w 625430"/>
                  <a:gd name="connsiteY52" fmla="*/ 828314 h 880426"/>
                  <a:gd name="connsiteX53" fmla="*/ 625351 w 625430"/>
                  <a:gd name="connsiteY53" fmla="*/ 757002 h 880426"/>
                  <a:gd name="connsiteX54" fmla="*/ 471756 w 625430"/>
                  <a:gd name="connsiteY54" fmla="*/ 600665 h 880426"/>
                  <a:gd name="connsiteX55" fmla="*/ 471756 w 625430"/>
                  <a:gd name="connsiteY55" fmla="*/ 600665 h 880426"/>
                  <a:gd name="connsiteX56" fmla="*/ 545810 w 625430"/>
                  <a:gd name="connsiteY56" fmla="*/ 334617 h 880426"/>
                  <a:gd name="connsiteX57" fmla="*/ 526612 w 625430"/>
                  <a:gd name="connsiteY57" fmla="*/ 353816 h 880426"/>
                  <a:gd name="connsiteX58" fmla="*/ 507412 w 625430"/>
                  <a:gd name="connsiteY58" fmla="*/ 353816 h 880426"/>
                  <a:gd name="connsiteX59" fmla="*/ 507412 w 625430"/>
                  <a:gd name="connsiteY59" fmla="*/ 244106 h 880426"/>
                  <a:gd name="connsiteX60" fmla="*/ 526612 w 625430"/>
                  <a:gd name="connsiteY60" fmla="*/ 244106 h 880426"/>
                  <a:gd name="connsiteX61" fmla="*/ 545810 w 625430"/>
                  <a:gd name="connsiteY61" fmla="*/ 263305 h 880426"/>
                  <a:gd name="connsiteX62" fmla="*/ 545810 w 625430"/>
                  <a:gd name="connsiteY62" fmla="*/ 334617 h 880426"/>
                  <a:gd name="connsiteX63" fmla="*/ 244105 w 625430"/>
                  <a:gd name="connsiteY63" fmla="*/ 32913 h 880426"/>
                  <a:gd name="connsiteX64" fmla="*/ 383987 w 625430"/>
                  <a:gd name="connsiteY64" fmla="*/ 32913 h 880426"/>
                  <a:gd name="connsiteX65" fmla="*/ 510154 w 625430"/>
                  <a:gd name="connsiteY65" fmla="*/ 159080 h 880426"/>
                  <a:gd name="connsiteX66" fmla="*/ 510154 w 625430"/>
                  <a:gd name="connsiteY66" fmla="*/ 213936 h 880426"/>
                  <a:gd name="connsiteX67" fmla="*/ 455299 w 625430"/>
                  <a:gd name="connsiteY67" fmla="*/ 213936 h 880426"/>
                  <a:gd name="connsiteX68" fmla="*/ 400443 w 625430"/>
                  <a:gd name="connsiteY68" fmla="*/ 161823 h 880426"/>
                  <a:gd name="connsiteX69" fmla="*/ 405929 w 625430"/>
                  <a:gd name="connsiteY69" fmla="*/ 123424 h 880426"/>
                  <a:gd name="connsiteX70" fmla="*/ 389473 w 625430"/>
                  <a:gd name="connsiteY70" fmla="*/ 106968 h 880426"/>
                  <a:gd name="connsiteX71" fmla="*/ 373016 w 625430"/>
                  <a:gd name="connsiteY71" fmla="*/ 123424 h 880426"/>
                  <a:gd name="connsiteX72" fmla="*/ 282505 w 625430"/>
                  <a:gd name="connsiteY72" fmla="*/ 213936 h 880426"/>
                  <a:gd name="connsiteX73" fmla="*/ 115197 w 625430"/>
                  <a:gd name="connsiteY73" fmla="*/ 213936 h 880426"/>
                  <a:gd name="connsiteX74" fmla="*/ 115197 w 625430"/>
                  <a:gd name="connsiteY74" fmla="*/ 159080 h 880426"/>
                  <a:gd name="connsiteX75" fmla="*/ 244105 w 625430"/>
                  <a:gd name="connsiteY75" fmla="*/ 32913 h 880426"/>
                  <a:gd name="connsiteX76" fmla="*/ 82283 w 625430"/>
                  <a:gd name="connsiteY76" fmla="*/ 334617 h 880426"/>
                  <a:gd name="connsiteX77" fmla="*/ 82283 w 625430"/>
                  <a:gd name="connsiteY77" fmla="*/ 263305 h 880426"/>
                  <a:gd name="connsiteX78" fmla="*/ 101483 w 625430"/>
                  <a:gd name="connsiteY78" fmla="*/ 244106 h 880426"/>
                  <a:gd name="connsiteX79" fmla="*/ 120681 w 625430"/>
                  <a:gd name="connsiteY79" fmla="*/ 244106 h 880426"/>
                  <a:gd name="connsiteX80" fmla="*/ 120681 w 625430"/>
                  <a:gd name="connsiteY80" fmla="*/ 353816 h 880426"/>
                  <a:gd name="connsiteX81" fmla="*/ 101483 w 625430"/>
                  <a:gd name="connsiteY81" fmla="*/ 353816 h 880426"/>
                  <a:gd name="connsiteX82" fmla="*/ 82283 w 625430"/>
                  <a:gd name="connsiteY82" fmla="*/ 334617 h 880426"/>
                  <a:gd name="connsiteX83" fmla="*/ 153594 w 625430"/>
                  <a:gd name="connsiteY83" fmla="*/ 370273 h 880426"/>
                  <a:gd name="connsiteX84" fmla="*/ 153594 w 625430"/>
                  <a:gd name="connsiteY84" fmla="*/ 244106 h 880426"/>
                  <a:gd name="connsiteX85" fmla="*/ 285247 w 625430"/>
                  <a:gd name="connsiteY85" fmla="*/ 244106 h 880426"/>
                  <a:gd name="connsiteX86" fmla="*/ 378502 w 625430"/>
                  <a:gd name="connsiteY86" fmla="*/ 200222 h 880426"/>
                  <a:gd name="connsiteX87" fmla="*/ 455299 w 625430"/>
                  <a:gd name="connsiteY87" fmla="*/ 244106 h 880426"/>
                  <a:gd name="connsiteX88" fmla="*/ 474498 w 625430"/>
                  <a:gd name="connsiteY88" fmla="*/ 244106 h 880426"/>
                  <a:gd name="connsiteX89" fmla="*/ 474498 w 625430"/>
                  <a:gd name="connsiteY89" fmla="*/ 370273 h 880426"/>
                  <a:gd name="connsiteX90" fmla="*/ 474498 w 625430"/>
                  <a:gd name="connsiteY90" fmla="*/ 370273 h 880426"/>
                  <a:gd name="connsiteX91" fmla="*/ 315418 w 625430"/>
                  <a:gd name="connsiteY91" fmla="*/ 529353 h 880426"/>
                  <a:gd name="connsiteX92" fmla="*/ 153594 w 625430"/>
                  <a:gd name="connsiteY92" fmla="*/ 370273 h 880426"/>
                  <a:gd name="connsiteX93" fmla="*/ 153594 w 625430"/>
                  <a:gd name="connsiteY93" fmla="*/ 370273 h 880426"/>
                  <a:gd name="connsiteX94" fmla="*/ 315418 w 625430"/>
                  <a:gd name="connsiteY94" fmla="*/ 562266 h 880426"/>
                  <a:gd name="connsiteX95" fmla="*/ 386730 w 625430"/>
                  <a:gd name="connsiteY95" fmla="*/ 548552 h 880426"/>
                  <a:gd name="connsiteX96" fmla="*/ 386730 w 625430"/>
                  <a:gd name="connsiteY96" fmla="*/ 614379 h 880426"/>
                  <a:gd name="connsiteX97" fmla="*/ 373016 w 625430"/>
                  <a:gd name="connsiteY97" fmla="*/ 644549 h 880426"/>
                  <a:gd name="connsiteX98" fmla="*/ 257819 w 625430"/>
                  <a:gd name="connsiteY98" fmla="*/ 644549 h 880426"/>
                  <a:gd name="connsiteX99" fmla="*/ 244105 w 625430"/>
                  <a:gd name="connsiteY99" fmla="*/ 614379 h 880426"/>
                  <a:gd name="connsiteX100" fmla="*/ 244105 w 625430"/>
                  <a:gd name="connsiteY100" fmla="*/ 548552 h 880426"/>
                  <a:gd name="connsiteX101" fmla="*/ 315418 w 625430"/>
                  <a:gd name="connsiteY101" fmla="*/ 562266 h 880426"/>
                  <a:gd name="connsiteX102" fmla="*/ 315418 w 625430"/>
                  <a:gd name="connsiteY102" fmla="*/ 562266 h 880426"/>
                  <a:gd name="connsiteX103" fmla="*/ 356560 w 625430"/>
                  <a:gd name="connsiteY103" fmla="*/ 674719 h 880426"/>
                  <a:gd name="connsiteX104" fmla="*/ 315418 w 625430"/>
                  <a:gd name="connsiteY104" fmla="*/ 762488 h 880426"/>
                  <a:gd name="connsiteX105" fmla="*/ 271533 w 625430"/>
                  <a:gd name="connsiteY105" fmla="*/ 674719 h 880426"/>
                  <a:gd name="connsiteX106" fmla="*/ 356560 w 625430"/>
                  <a:gd name="connsiteY106" fmla="*/ 674719 h 880426"/>
                  <a:gd name="connsiteX107" fmla="*/ 181022 w 625430"/>
                  <a:gd name="connsiteY107" fmla="*/ 691176 h 880426"/>
                  <a:gd name="connsiteX108" fmla="*/ 181022 w 625430"/>
                  <a:gd name="connsiteY108" fmla="*/ 691176 h 880426"/>
                  <a:gd name="connsiteX109" fmla="*/ 222163 w 625430"/>
                  <a:gd name="connsiteY109" fmla="*/ 644549 h 880426"/>
                  <a:gd name="connsiteX110" fmla="*/ 274277 w 625430"/>
                  <a:gd name="connsiteY110" fmla="*/ 754260 h 880426"/>
                  <a:gd name="connsiteX111" fmla="*/ 181022 w 625430"/>
                  <a:gd name="connsiteY111" fmla="*/ 691176 h 880426"/>
                  <a:gd name="connsiteX112" fmla="*/ 181022 w 625430"/>
                  <a:gd name="connsiteY112" fmla="*/ 691176 h 880426"/>
                  <a:gd name="connsiteX113" fmla="*/ 181022 w 625430"/>
                  <a:gd name="connsiteY113" fmla="*/ 691176 h 880426"/>
                  <a:gd name="connsiteX114" fmla="*/ 447071 w 625430"/>
                  <a:gd name="connsiteY114" fmla="*/ 691176 h 880426"/>
                  <a:gd name="connsiteX115" fmla="*/ 447071 w 625430"/>
                  <a:gd name="connsiteY115" fmla="*/ 691176 h 880426"/>
                  <a:gd name="connsiteX116" fmla="*/ 353816 w 625430"/>
                  <a:gd name="connsiteY116" fmla="*/ 754260 h 880426"/>
                  <a:gd name="connsiteX117" fmla="*/ 405929 w 625430"/>
                  <a:gd name="connsiteY117" fmla="*/ 644549 h 880426"/>
                  <a:gd name="connsiteX118" fmla="*/ 447071 w 625430"/>
                  <a:gd name="connsiteY118" fmla="*/ 691176 h 880426"/>
                  <a:gd name="connsiteX119" fmla="*/ 447071 w 625430"/>
                  <a:gd name="connsiteY119" fmla="*/ 691176 h 880426"/>
                  <a:gd name="connsiteX120" fmla="*/ 447071 w 625430"/>
                  <a:gd name="connsiteY120" fmla="*/ 691176 h 880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25430" h="880426">
                    <a:moveTo>
                      <a:pt x="471756" y="600665"/>
                    </a:moveTo>
                    <a:lnTo>
                      <a:pt x="416901" y="600665"/>
                    </a:lnTo>
                    <a:lnTo>
                      <a:pt x="416901" y="532096"/>
                    </a:lnTo>
                    <a:cubicBezTo>
                      <a:pt x="466270" y="501926"/>
                      <a:pt x="499184" y="447070"/>
                      <a:pt x="504668" y="386729"/>
                    </a:cubicBezTo>
                    <a:lnTo>
                      <a:pt x="523868" y="386729"/>
                    </a:lnTo>
                    <a:cubicBezTo>
                      <a:pt x="551296" y="386729"/>
                      <a:pt x="575981" y="364787"/>
                      <a:pt x="575981" y="334617"/>
                    </a:cubicBezTo>
                    <a:lnTo>
                      <a:pt x="575981" y="263305"/>
                    </a:lnTo>
                    <a:cubicBezTo>
                      <a:pt x="575981" y="241363"/>
                      <a:pt x="562267" y="222164"/>
                      <a:pt x="540326" y="213936"/>
                    </a:cubicBezTo>
                    <a:lnTo>
                      <a:pt x="540326" y="156338"/>
                    </a:lnTo>
                    <a:cubicBezTo>
                      <a:pt x="540326" y="68569"/>
                      <a:pt x="469013" y="0"/>
                      <a:pt x="383987" y="0"/>
                    </a:cubicBezTo>
                    <a:lnTo>
                      <a:pt x="244105" y="0"/>
                    </a:lnTo>
                    <a:cubicBezTo>
                      <a:pt x="156338" y="0"/>
                      <a:pt x="87769" y="71312"/>
                      <a:pt x="87769" y="156338"/>
                    </a:cubicBezTo>
                    <a:lnTo>
                      <a:pt x="87769" y="213936"/>
                    </a:lnTo>
                    <a:cubicBezTo>
                      <a:pt x="68569" y="219421"/>
                      <a:pt x="52112" y="238620"/>
                      <a:pt x="52112" y="263305"/>
                    </a:cubicBezTo>
                    <a:lnTo>
                      <a:pt x="52112" y="334617"/>
                    </a:lnTo>
                    <a:cubicBezTo>
                      <a:pt x="52112" y="362045"/>
                      <a:pt x="74055" y="386729"/>
                      <a:pt x="104225" y="386729"/>
                    </a:cubicBezTo>
                    <a:lnTo>
                      <a:pt x="123425" y="386729"/>
                    </a:lnTo>
                    <a:cubicBezTo>
                      <a:pt x="128910" y="447070"/>
                      <a:pt x="161822" y="501926"/>
                      <a:pt x="211193" y="532096"/>
                    </a:cubicBezTo>
                    <a:lnTo>
                      <a:pt x="211193" y="600665"/>
                    </a:lnTo>
                    <a:lnTo>
                      <a:pt x="156338" y="600665"/>
                    </a:lnTo>
                    <a:cubicBezTo>
                      <a:pt x="68569" y="600665"/>
                      <a:pt x="0" y="671977"/>
                      <a:pt x="0" y="757002"/>
                    </a:cubicBezTo>
                    <a:lnTo>
                      <a:pt x="0" y="828314"/>
                    </a:lnTo>
                    <a:cubicBezTo>
                      <a:pt x="0" y="855742"/>
                      <a:pt x="21942" y="880427"/>
                      <a:pt x="52112" y="880427"/>
                    </a:cubicBezTo>
                    <a:lnTo>
                      <a:pt x="109711" y="880427"/>
                    </a:lnTo>
                    <a:cubicBezTo>
                      <a:pt x="117939" y="880427"/>
                      <a:pt x="126167" y="872198"/>
                      <a:pt x="126167" y="863970"/>
                    </a:cubicBezTo>
                    <a:cubicBezTo>
                      <a:pt x="126167" y="855742"/>
                      <a:pt x="117939" y="847514"/>
                      <a:pt x="109711" y="847514"/>
                    </a:cubicBezTo>
                    <a:lnTo>
                      <a:pt x="49369" y="847514"/>
                    </a:lnTo>
                    <a:cubicBezTo>
                      <a:pt x="38398" y="847514"/>
                      <a:pt x="30170" y="839285"/>
                      <a:pt x="30170" y="828314"/>
                    </a:cubicBezTo>
                    <a:lnTo>
                      <a:pt x="30170" y="757002"/>
                    </a:lnTo>
                    <a:cubicBezTo>
                      <a:pt x="30170" y="688433"/>
                      <a:pt x="85025" y="630835"/>
                      <a:pt x="156338" y="630835"/>
                    </a:cubicBezTo>
                    <a:lnTo>
                      <a:pt x="189250" y="630835"/>
                    </a:lnTo>
                    <a:lnTo>
                      <a:pt x="156338" y="666491"/>
                    </a:lnTo>
                    <a:cubicBezTo>
                      <a:pt x="150852" y="674719"/>
                      <a:pt x="145366" y="682948"/>
                      <a:pt x="148108" y="693919"/>
                    </a:cubicBezTo>
                    <a:cubicBezTo>
                      <a:pt x="148108" y="704890"/>
                      <a:pt x="153594" y="713118"/>
                      <a:pt x="161822" y="718604"/>
                    </a:cubicBezTo>
                    <a:lnTo>
                      <a:pt x="304447" y="811858"/>
                    </a:lnTo>
                    <a:cubicBezTo>
                      <a:pt x="307190" y="814601"/>
                      <a:pt x="309932" y="814601"/>
                      <a:pt x="312674" y="814601"/>
                    </a:cubicBezTo>
                    <a:cubicBezTo>
                      <a:pt x="315418" y="814601"/>
                      <a:pt x="318160" y="814601"/>
                      <a:pt x="320904" y="811858"/>
                    </a:cubicBezTo>
                    <a:cubicBezTo>
                      <a:pt x="320904" y="811858"/>
                      <a:pt x="320904" y="811858"/>
                      <a:pt x="320904" y="811858"/>
                    </a:cubicBezTo>
                    <a:lnTo>
                      <a:pt x="320904" y="811858"/>
                    </a:lnTo>
                    <a:cubicBezTo>
                      <a:pt x="320904" y="811858"/>
                      <a:pt x="320904" y="811858"/>
                      <a:pt x="320904" y="811858"/>
                    </a:cubicBezTo>
                    <a:lnTo>
                      <a:pt x="460785" y="718604"/>
                    </a:lnTo>
                    <a:cubicBezTo>
                      <a:pt x="469013" y="713118"/>
                      <a:pt x="474498" y="704890"/>
                      <a:pt x="474498" y="693919"/>
                    </a:cubicBezTo>
                    <a:cubicBezTo>
                      <a:pt x="474498" y="682948"/>
                      <a:pt x="471756" y="674719"/>
                      <a:pt x="466270" y="666491"/>
                    </a:cubicBezTo>
                    <a:lnTo>
                      <a:pt x="433357" y="630835"/>
                    </a:lnTo>
                    <a:lnTo>
                      <a:pt x="466270" y="630835"/>
                    </a:lnTo>
                    <a:cubicBezTo>
                      <a:pt x="534840" y="630835"/>
                      <a:pt x="592437" y="685691"/>
                      <a:pt x="592437" y="757002"/>
                    </a:cubicBezTo>
                    <a:lnTo>
                      <a:pt x="592437" y="828314"/>
                    </a:lnTo>
                    <a:cubicBezTo>
                      <a:pt x="592437" y="839285"/>
                      <a:pt x="584209" y="847514"/>
                      <a:pt x="573237" y="847514"/>
                    </a:cubicBezTo>
                    <a:lnTo>
                      <a:pt x="167308" y="847514"/>
                    </a:lnTo>
                    <a:cubicBezTo>
                      <a:pt x="159080" y="847514"/>
                      <a:pt x="150852" y="855742"/>
                      <a:pt x="150852" y="863970"/>
                    </a:cubicBezTo>
                    <a:cubicBezTo>
                      <a:pt x="150852" y="872198"/>
                      <a:pt x="159080" y="880427"/>
                      <a:pt x="167308" y="880427"/>
                    </a:cubicBezTo>
                    <a:lnTo>
                      <a:pt x="573237" y="880427"/>
                    </a:lnTo>
                    <a:cubicBezTo>
                      <a:pt x="600665" y="880427"/>
                      <a:pt x="625351" y="858485"/>
                      <a:pt x="625351" y="828314"/>
                    </a:cubicBezTo>
                    <a:lnTo>
                      <a:pt x="625351" y="757002"/>
                    </a:lnTo>
                    <a:cubicBezTo>
                      <a:pt x="628093" y="669234"/>
                      <a:pt x="559524" y="600665"/>
                      <a:pt x="471756" y="600665"/>
                    </a:cubicBezTo>
                    <a:lnTo>
                      <a:pt x="471756" y="600665"/>
                    </a:lnTo>
                    <a:close/>
                    <a:moveTo>
                      <a:pt x="545810" y="334617"/>
                    </a:moveTo>
                    <a:cubicBezTo>
                      <a:pt x="545810" y="345588"/>
                      <a:pt x="537582" y="353816"/>
                      <a:pt x="526612" y="353816"/>
                    </a:cubicBezTo>
                    <a:lnTo>
                      <a:pt x="507412" y="353816"/>
                    </a:lnTo>
                    <a:lnTo>
                      <a:pt x="507412" y="244106"/>
                    </a:lnTo>
                    <a:lnTo>
                      <a:pt x="526612" y="244106"/>
                    </a:lnTo>
                    <a:cubicBezTo>
                      <a:pt x="537582" y="244106"/>
                      <a:pt x="545810" y="252334"/>
                      <a:pt x="545810" y="263305"/>
                    </a:cubicBezTo>
                    <a:lnTo>
                      <a:pt x="545810" y="334617"/>
                    </a:lnTo>
                    <a:close/>
                    <a:moveTo>
                      <a:pt x="244105" y="32913"/>
                    </a:moveTo>
                    <a:lnTo>
                      <a:pt x="383987" y="32913"/>
                    </a:lnTo>
                    <a:cubicBezTo>
                      <a:pt x="452557" y="32913"/>
                      <a:pt x="510154" y="87769"/>
                      <a:pt x="510154" y="159080"/>
                    </a:cubicBezTo>
                    <a:lnTo>
                      <a:pt x="510154" y="213936"/>
                    </a:lnTo>
                    <a:lnTo>
                      <a:pt x="455299" y="213936"/>
                    </a:lnTo>
                    <a:cubicBezTo>
                      <a:pt x="425129" y="213936"/>
                      <a:pt x="403187" y="189251"/>
                      <a:pt x="400443" y="161823"/>
                    </a:cubicBezTo>
                    <a:cubicBezTo>
                      <a:pt x="403187" y="150852"/>
                      <a:pt x="405929" y="137138"/>
                      <a:pt x="405929" y="123424"/>
                    </a:cubicBezTo>
                    <a:cubicBezTo>
                      <a:pt x="405929" y="115196"/>
                      <a:pt x="397701" y="106968"/>
                      <a:pt x="389473" y="106968"/>
                    </a:cubicBezTo>
                    <a:cubicBezTo>
                      <a:pt x="381244" y="106968"/>
                      <a:pt x="373016" y="115196"/>
                      <a:pt x="373016" y="123424"/>
                    </a:cubicBezTo>
                    <a:cubicBezTo>
                      <a:pt x="373016" y="172794"/>
                      <a:pt x="331874" y="213936"/>
                      <a:pt x="282505" y="213936"/>
                    </a:cubicBezTo>
                    <a:lnTo>
                      <a:pt x="115197" y="213936"/>
                    </a:lnTo>
                    <a:lnTo>
                      <a:pt x="115197" y="159080"/>
                    </a:lnTo>
                    <a:cubicBezTo>
                      <a:pt x="117939" y="90511"/>
                      <a:pt x="175536" y="32913"/>
                      <a:pt x="244105" y="32913"/>
                    </a:cubicBezTo>
                    <a:close/>
                    <a:moveTo>
                      <a:pt x="82283" y="334617"/>
                    </a:moveTo>
                    <a:lnTo>
                      <a:pt x="82283" y="263305"/>
                    </a:lnTo>
                    <a:cubicBezTo>
                      <a:pt x="82283" y="252334"/>
                      <a:pt x="90511" y="244106"/>
                      <a:pt x="101483" y="244106"/>
                    </a:cubicBezTo>
                    <a:lnTo>
                      <a:pt x="120681" y="244106"/>
                    </a:lnTo>
                    <a:lnTo>
                      <a:pt x="120681" y="353816"/>
                    </a:lnTo>
                    <a:lnTo>
                      <a:pt x="101483" y="353816"/>
                    </a:lnTo>
                    <a:cubicBezTo>
                      <a:pt x="93253" y="353816"/>
                      <a:pt x="82283" y="345588"/>
                      <a:pt x="82283" y="334617"/>
                    </a:cubicBezTo>
                    <a:close/>
                    <a:moveTo>
                      <a:pt x="153594" y="370273"/>
                    </a:moveTo>
                    <a:lnTo>
                      <a:pt x="153594" y="244106"/>
                    </a:lnTo>
                    <a:lnTo>
                      <a:pt x="285247" y="244106"/>
                    </a:lnTo>
                    <a:cubicBezTo>
                      <a:pt x="323646" y="244106"/>
                      <a:pt x="356560" y="227649"/>
                      <a:pt x="378502" y="200222"/>
                    </a:cubicBezTo>
                    <a:cubicBezTo>
                      <a:pt x="392215" y="227649"/>
                      <a:pt x="422385" y="244106"/>
                      <a:pt x="455299" y="244106"/>
                    </a:cubicBezTo>
                    <a:lnTo>
                      <a:pt x="474498" y="244106"/>
                    </a:lnTo>
                    <a:lnTo>
                      <a:pt x="474498" y="370273"/>
                    </a:lnTo>
                    <a:lnTo>
                      <a:pt x="474498" y="370273"/>
                    </a:lnTo>
                    <a:cubicBezTo>
                      <a:pt x="474498" y="458041"/>
                      <a:pt x="403187" y="529353"/>
                      <a:pt x="315418" y="529353"/>
                    </a:cubicBezTo>
                    <a:cubicBezTo>
                      <a:pt x="227649" y="529353"/>
                      <a:pt x="153594" y="458041"/>
                      <a:pt x="153594" y="370273"/>
                    </a:cubicBezTo>
                    <a:lnTo>
                      <a:pt x="153594" y="370273"/>
                    </a:lnTo>
                    <a:close/>
                    <a:moveTo>
                      <a:pt x="315418" y="562266"/>
                    </a:moveTo>
                    <a:cubicBezTo>
                      <a:pt x="340102" y="562266"/>
                      <a:pt x="364788" y="556781"/>
                      <a:pt x="386730" y="548552"/>
                    </a:cubicBezTo>
                    <a:lnTo>
                      <a:pt x="386730" y="614379"/>
                    </a:lnTo>
                    <a:lnTo>
                      <a:pt x="373016" y="644549"/>
                    </a:lnTo>
                    <a:lnTo>
                      <a:pt x="257819" y="644549"/>
                    </a:lnTo>
                    <a:lnTo>
                      <a:pt x="244105" y="614379"/>
                    </a:lnTo>
                    <a:lnTo>
                      <a:pt x="244105" y="548552"/>
                    </a:lnTo>
                    <a:cubicBezTo>
                      <a:pt x="263305" y="556781"/>
                      <a:pt x="287991" y="562266"/>
                      <a:pt x="315418" y="562266"/>
                    </a:cubicBezTo>
                    <a:lnTo>
                      <a:pt x="315418" y="562266"/>
                    </a:lnTo>
                    <a:close/>
                    <a:moveTo>
                      <a:pt x="356560" y="674719"/>
                    </a:moveTo>
                    <a:lnTo>
                      <a:pt x="315418" y="762488"/>
                    </a:lnTo>
                    <a:lnTo>
                      <a:pt x="271533" y="674719"/>
                    </a:lnTo>
                    <a:lnTo>
                      <a:pt x="356560" y="674719"/>
                    </a:lnTo>
                    <a:close/>
                    <a:moveTo>
                      <a:pt x="181022" y="691176"/>
                    </a:moveTo>
                    <a:cubicBezTo>
                      <a:pt x="181022" y="688433"/>
                      <a:pt x="181022" y="688433"/>
                      <a:pt x="181022" y="691176"/>
                    </a:cubicBezTo>
                    <a:lnTo>
                      <a:pt x="222163" y="644549"/>
                    </a:lnTo>
                    <a:lnTo>
                      <a:pt x="274277" y="754260"/>
                    </a:lnTo>
                    <a:lnTo>
                      <a:pt x="181022" y="691176"/>
                    </a:lnTo>
                    <a:cubicBezTo>
                      <a:pt x="181022" y="691176"/>
                      <a:pt x="181022" y="691176"/>
                      <a:pt x="181022" y="691176"/>
                    </a:cubicBezTo>
                    <a:lnTo>
                      <a:pt x="181022" y="691176"/>
                    </a:lnTo>
                    <a:close/>
                    <a:moveTo>
                      <a:pt x="447071" y="691176"/>
                    </a:moveTo>
                    <a:cubicBezTo>
                      <a:pt x="447071" y="691176"/>
                      <a:pt x="447071" y="691176"/>
                      <a:pt x="447071" y="691176"/>
                    </a:cubicBezTo>
                    <a:lnTo>
                      <a:pt x="353816" y="754260"/>
                    </a:lnTo>
                    <a:lnTo>
                      <a:pt x="405929" y="644549"/>
                    </a:lnTo>
                    <a:lnTo>
                      <a:pt x="447071" y="691176"/>
                    </a:lnTo>
                    <a:cubicBezTo>
                      <a:pt x="447071" y="688433"/>
                      <a:pt x="447071" y="688433"/>
                      <a:pt x="447071" y="691176"/>
                    </a:cubicBezTo>
                    <a:lnTo>
                      <a:pt x="447071" y="691176"/>
                    </a:lnTo>
                    <a:close/>
                  </a:path>
                </a:pathLst>
              </a:custGeom>
              <a:grpFill/>
              <a:ln w="27426" cap="flat">
                <a:noFill/>
                <a:prstDash val="solid"/>
                <a:miter/>
              </a:ln>
            </p:spPr>
            <p:txBody>
              <a:bodyPr rtlCol="0" anchor="ctr"/>
              <a:lstStyle/>
              <a:p>
                <a:pPr algn="l" rtl="0"/>
                <a:endParaRPr lang="en-US"/>
              </a:p>
            </p:txBody>
          </p:sp>
          <p:sp>
            <p:nvSpPr>
              <p:cNvPr id="12" name="Freeform 1072">
                <a:extLst>
                  <a:ext uri="{FF2B5EF4-FFF2-40B4-BE49-F238E27FC236}">
                    <a16:creationId xmlns:a16="http://schemas.microsoft.com/office/drawing/2014/main" id="{3BDB635D-DA01-49D2-E7EC-DC63C9CD6E0A}"/>
                  </a:ext>
                </a:extLst>
              </p:cNvPr>
              <p:cNvSpPr/>
              <p:nvPr/>
            </p:nvSpPr>
            <p:spPr>
              <a:xfrm>
                <a:off x="11146680" y="399925"/>
                <a:ext cx="386729" cy="559523"/>
              </a:xfrm>
              <a:custGeom>
                <a:avLst/>
                <a:gdLst>
                  <a:gd name="connsiteX0" fmla="*/ 189250 w 386729"/>
                  <a:gd name="connsiteY0" fmla="*/ 0 h 559523"/>
                  <a:gd name="connsiteX1" fmla="*/ 68569 w 386729"/>
                  <a:gd name="connsiteY1" fmla="*/ 43884 h 559523"/>
                  <a:gd name="connsiteX2" fmla="*/ 65825 w 386729"/>
                  <a:gd name="connsiteY2" fmla="*/ 65826 h 559523"/>
                  <a:gd name="connsiteX3" fmla="*/ 87767 w 386729"/>
                  <a:gd name="connsiteY3" fmla="*/ 68569 h 559523"/>
                  <a:gd name="connsiteX4" fmla="*/ 189250 w 386729"/>
                  <a:gd name="connsiteY4" fmla="*/ 30170 h 559523"/>
                  <a:gd name="connsiteX5" fmla="*/ 304447 w 386729"/>
                  <a:gd name="connsiteY5" fmla="*/ 76797 h 559523"/>
                  <a:gd name="connsiteX6" fmla="*/ 351074 w 386729"/>
                  <a:gd name="connsiteY6" fmla="*/ 191993 h 559523"/>
                  <a:gd name="connsiteX7" fmla="*/ 271533 w 386729"/>
                  <a:gd name="connsiteY7" fmla="*/ 331874 h 559523"/>
                  <a:gd name="connsiteX8" fmla="*/ 246849 w 386729"/>
                  <a:gd name="connsiteY8" fmla="*/ 375758 h 559523"/>
                  <a:gd name="connsiteX9" fmla="*/ 246849 w 386729"/>
                  <a:gd name="connsiteY9" fmla="*/ 389472 h 559523"/>
                  <a:gd name="connsiteX10" fmla="*/ 208450 w 386729"/>
                  <a:gd name="connsiteY10" fmla="*/ 389472 h 559523"/>
                  <a:gd name="connsiteX11" fmla="*/ 208450 w 386729"/>
                  <a:gd name="connsiteY11" fmla="*/ 279762 h 559523"/>
                  <a:gd name="connsiteX12" fmla="*/ 227649 w 386729"/>
                  <a:gd name="connsiteY12" fmla="*/ 279762 h 559523"/>
                  <a:gd name="connsiteX13" fmla="*/ 244105 w 386729"/>
                  <a:gd name="connsiteY13" fmla="*/ 263305 h 559523"/>
                  <a:gd name="connsiteX14" fmla="*/ 227649 w 386729"/>
                  <a:gd name="connsiteY14" fmla="*/ 246849 h 559523"/>
                  <a:gd name="connsiteX15" fmla="*/ 156336 w 386729"/>
                  <a:gd name="connsiteY15" fmla="*/ 246849 h 559523"/>
                  <a:gd name="connsiteX16" fmla="*/ 139880 w 386729"/>
                  <a:gd name="connsiteY16" fmla="*/ 263305 h 559523"/>
                  <a:gd name="connsiteX17" fmla="*/ 156336 w 386729"/>
                  <a:gd name="connsiteY17" fmla="*/ 279762 h 559523"/>
                  <a:gd name="connsiteX18" fmla="*/ 175536 w 386729"/>
                  <a:gd name="connsiteY18" fmla="*/ 279762 h 559523"/>
                  <a:gd name="connsiteX19" fmla="*/ 175536 w 386729"/>
                  <a:gd name="connsiteY19" fmla="*/ 389472 h 559523"/>
                  <a:gd name="connsiteX20" fmla="*/ 137138 w 386729"/>
                  <a:gd name="connsiteY20" fmla="*/ 389472 h 559523"/>
                  <a:gd name="connsiteX21" fmla="*/ 137138 w 386729"/>
                  <a:gd name="connsiteY21" fmla="*/ 375758 h 559523"/>
                  <a:gd name="connsiteX22" fmla="*/ 112453 w 386729"/>
                  <a:gd name="connsiteY22" fmla="*/ 331874 h 559523"/>
                  <a:gd name="connsiteX23" fmla="*/ 32912 w 386729"/>
                  <a:gd name="connsiteY23" fmla="*/ 191993 h 559523"/>
                  <a:gd name="connsiteX24" fmla="*/ 52112 w 386729"/>
                  <a:gd name="connsiteY24" fmla="*/ 115196 h 559523"/>
                  <a:gd name="connsiteX25" fmla="*/ 46626 w 386729"/>
                  <a:gd name="connsiteY25" fmla="*/ 93254 h 559523"/>
                  <a:gd name="connsiteX26" fmla="*/ 24684 w 386729"/>
                  <a:gd name="connsiteY26" fmla="*/ 98739 h 559523"/>
                  <a:gd name="connsiteX27" fmla="*/ 0 w 386729"/>
                  <a:gd name="connsiteY27" fmla="*/ 191993 h 559523"/>
                  <a:gd name="connsiteX28" fmla="*/ 95997 w 386729"/>
                  <a:gd name="connsiteY28" fmla="*/ 359302 h 559523"/>
                  <a:gd name="connsiteX29" fmla="*/ 106967 w 386729"/>
                  <a:gd name="connsiteY29" fmla="*/ 375758 h 559523"/>
                  <a:gd name="connsiteX30" fmla="*/ 106967 w 386729"/>
                  <a:gd name="connsiteY30" fmla="*/ 392215 h 559523"/>
                  <a:gd name="connsiteX31" fmla="*/ 71311 w 386729"/>
                  <a:gd name="connsiteY31" fmla="*/ 441585 h 559523"/>
                  <a:gd name="connsiteX32" fmla="*/ 106967 w 386729"/>
                  <a:gd name="connsiteY32" fmla="*/ 490954 h 559523"/>
                  <a:gd name="connsiteX33" fmla="*/ 106967 w 386729"/>
                  <a:gd name="connsiteY33" fmla="*/ 510154 h 559523"/>
                  <a:gd name="connsiteX34" fmla="*/ 156336 w 386729"/>
                  <a:gd name="connsiteY34" fmla="*/ 559524 h 559523"/>
                  <a:gd name="connsiteX35" fmla="*/ 230391 w 386729"/>
                  <a:gd name="connsiteY35" fmla="*/ 559524 h 559523"/>
                  <a:gd name="connsiteX36" fmla="*/ 279761 w 386729"/>
                  <a:gd name="connsiteY36" fmla="*/ 510154 h 559523"/>
                  <a:gd name="connsiteX37" fmla="*/ 279761 w 386729"/>
                  <a:gd name="connsiteY37" fmla="*/ 488212 h 559523"/>
                  <a:gd name="connsiteX38" fmla="*/ 315418 w 386729"/>
                  <a:gd name="connsiteY38" fmla="*/ 438842 h 559523"/>
                  <a:gd name="connsiteX39" fmla="*/ 279761 w 386729"/>
                  <a:gd name="connsiteY39" fmla="*/ 389472 h 559523"/>
                  <a:gd name="connsiteX40" fmla="*/ 279761 w 386729"/>
                  <a:gd name="connsiteY40" fmla="*/ 375758 h 559523"/>
                  <a:gd name="connsiteX41" fmla="*/ 290733 w 386729"/>
                  <a:gd name="connsiteY41" fmla="*/ 359302 h 559523"/>
                  <a:gd name="connsiteX42" fmla="*/ 386730 w 386729"/>
                  <a:gd name="connsiteY42" fmla="*/ 191993 h 559523"/>
                  <a:gd name="connsiteX43" fmla="*/ 329132 w 386729"/>
                  <a:gd name="connsiteY43" fmla="*/ 54855 h 559523"/>
                  <a:gd name="connsiteX44" fmla="*/ 189250 w 386729"/>
                  <a:gd name="connsiteY44" fmla="*/ 0 h 559523"/>
                  <a:gd name="connsiteX45" fmla="*/ 189250 w 386729"/>
                  <a:gd name="connsiteY45" fmla="*/ 0 h 559523"/>
                  <a:gd name="connsiteX46" fmla="*/ 246849 w 386729"/>
                  <a:gd name="connsiteY46" fmla="*/ 510154 h 559523"/>
                  <a:gd name="connsiteX47" fmla="*/ 227649 w 386729"/>
                  <a:gd name="connsiteY47" fmla="*/ 529353 h 559523"/>
                  <a:gd name="connsiteX48" fmla="*/ 153594 w 386729"/>
                  <a:gd name="connsiteY48" fmla="*/ 529353 h 559523"/>
                  <a:gd name="connsiteX49" fmla="*/ 134395 w 386729"/>
                  <a:gd name="connsiteY49" fmla="*/ 510154 h 559523"/>
                  <a:gd name="connsiteX50" fmla="*/ 134395 w 386729"/>
                  <a:gd name="connsiteY50" fmla="*/ 490954 h 559523"/>
                  <a:gd name="connsiteX51" fmla="*/ 244105 w 386729"/>
                  <a:gd name="connsiteY51" fmla="*/ 490954 h 559523"/>
                  <a:gd name="connsiteX52" fmla="*/ 244105 w 386729"/>
                  <a:gd name="connsiteY52" fmla="*/ 510154 h 559523"/>
                  <a:gd name="connsiteX53" fmla="*/ 263305 w 386729"/>
                  <a:gd name="connsiteY53" fmla="*/ 458041 h 559523"/>
                  <a:gd name="connsiteX54" fmla="*/ 123425 w 386729"/>
                  <a:gd name="connsiteY54" fmla="*/ 458041 h 559523"/>
                  <a:gd name="connsiteX55" fmla="*/ 104225 w 386729"/>
                  <a:gd name="connsiteY55" fmla="*/ 438842 h 559523"/>
                  <a:gd name="connsiteX56" fmla="*/ 123425 w 386729"/>
                  <a:gd name="connsiteY56" fmla="*/ 419643 h 559523"/>
                  <a:gd name="connsiteX57" fmla="*/ 263305 w 386729"/>
                  <a:gd name="connsiteY57" fmla="*/ 419643 h 559523"/>
                  <a:gd name="connsiteX58" fmla="*/ 282505 w 386729"/>
                  <a:gd name="connsiteY58" fmla="*/ 438842 h 559523"/>
                  <a:gd name="connsiteX59" fmla="*/ 263305 w 386729"/>
                  <a:gd name="connsiteY59" fmla="*/ 458041 h 55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6729" h="559523">
                    <a:moveTo>
                      <a:pt x="189250" y="0"/>
                    </a:moveTo>
                    <a:cubicBezTo>
                      <a:pt x="145366" y="0"/>
                      <a:pt x="101481" y="16457"/>
                      <a:pt x="68569" y="43884"/>
                    </a:cubicBezTo>
                    <a:cubicBezTo>
                      <a:pt x="63083" y="49370"/>
                      <a:pt x="60340" y="60341"/>
                      <a:pt x="65825" y="65826"/>
                    </a:cubicBezTo>
                    <a:cubicBezTo>
                      <a:pt x="71311" y="71312"/>
                      <a:pt x="82283" y="74054"/>
                      <a:pt x="87767" y="68569"/>
                    </a:cubicBezTo>
                    <a:cubicBezTo>
                      <a:pt x="115195" y="43884"/>
                      <a:pt x="150852" y="32913"/>
                      <a:pt x="189250" y="30170"/>
                    </a:cubicBezTo>
                    <a:cubicBezTo>
                      <a:pt x="233135" y="30170"/>
                      <a:pt x="274277" y="46627"/>
                      <a:pt x="304447" y="76797"/>
                    </a:cubicBezTo>
                    <a:cubicBezTo>
                      <a:pt x="334616" y="106968"/>
                      <a:pt x="351074" y="148109"/>
                      <a:pt x="351074" y="191993"/>
                    </a:cubicBezTo>
                    <a:cubicBezTo>
                      <a:pt x="351074" y="249591"/>
                      <a:pt x="320902" y="301704"/>
                      <a:pt x="271533" y="331874"/>
                    </a:cubicBezTo>
                    <a:cubicBezTo>
                      <a:pt x="255077" y="340103"/>
                      <a:pt x="246849" y="359302"/>
                      <a:pt x="246849" y="375758"/>
                    </a:cubicBezTo>
                    <a:lnTo>
                      <a:pt x="246849" y="389472"/>
                    </a:lnTo>
                    <a:lnTo>
                      <a:pt x="208450" y="389472"/>
                    </a:lnTo>
                    <a:lnTo>
                      <a:pt x="208450" y="279762"/>
                    </a:lnTo>
                    <a:lnTo>
                      <a:pt x="227649" y="279762"/>
                    </a:lnTo>
                    <a:cubicBezTo>
                      <a:pt x="235877" y="279762"/>
                      <a:pt x="244105" y="271534"/>
                      <a:pt x="244105" y="263305"/>
                    </a:cubicBezTo>
                    <a:cubicBezTo>
                      <a:pt x="244105" y="255077"/>
                      <a:pt x="235877" y="246849"/>
                      <a:pt x="227649" y="246849"/>
                    </a:cubicBezTo>
                    <a:lnTo>
                      <a:pt x="156336" y="246849"/>
                    </a:lnTo>
                    <a:cubicBezTo>
                      <a:pt x="148108" y="246849"/>
                      <a:pt x="139880" y="255077"/>
                      <a:pt x="139880" y="263305"/>
                    </a:cubicBezTo>
                    <a:cubicBezTo>
                      <a:pt x="139880" y="271534"/>
                      <a:pt x="148108" y="279762"/>
                      <a:pt x="156336" y="279762"/>
                    </a:cubicBezTo>
                    <a:lnTo>
                      <a:pt x="175536" y="279762"/>
                    </a:lnTo>
                    <a:lnTo>
                      <a:pt x="175536" y="389472"/>
                    </a:lnTo>
                    <a:lnTo>
                      <a:pt x="137138" y="389472"/>
                    </a:lnTo>
                    <a:lnTo>
                      <a:pt x="137138" y="375758"/>
                    </a:lnTo>
                    <a:cubicBezTo>
                      <a:pt x="137138" y="356559"/>
                      <a:pt x="126167" y="340103"/>
                      <a:pt x="112453" y="331874"/>
                    </a:cubicBezTo>
                    <a:cubicBezTo>
                      <a:pt x="63083" y="304447"/>
                      <a:pt x="32912" y="249591"/>
                      <a:pt x="32912" y="191993"/>
                    </a:cubicBezTo>
                    <a:cubicBezTo>
                      <a:pt x="32912" y="164566"/>
                      <a:pt x="38398" y="137138"/>
                      <a:pt x="52112" y="115196"/>
                    </a:cubicBezTo>
                    <a:cubicBezTo>
                      <a:pt x="57597" y="106968"/>
                      <a:pt x="52112" y="98739"/>
                      <a:pt x="46626" y="93254"/>
                    </a:cubicBezTo>
                    <a:cubicBezTo>
                      <a:pt x="38398" y="87768"/>
                      <a:pt x="30170" y="93254"/>
                      <a:pt x="24684" y="98739"/>
                    </a:cubicBezTo>
                    <a:cubicBezTo>
                      <a:pt x="8228" y="126167"/>
                      <a:pt x="0" y="159080"/>
                      <a:pt x="0" y="191993"/>
                    </a:cubicBezTo>
                    <a:cubicBezTo>
                      <a:pt x="0" y="260562"/>
                      <a:pt x="35656" y="323646"/>
                      <a:pt x="95997" y="359302"/>
                    </a:cubicBezTo>
                    <a:cubicBezTo>
                      <a:pt x="101481" y="362045"/>
                      <a:pt x="106967" y="370273"/>
                      <a:pt x="106967" y="375758"/>
                    </a:cubicBezTo>
                    <a:lnTo>
                      <a:pt x="106967" y="392215"/>
                    </a:lnTo>
                    <a:cubicBezTo>
                      <a:pt x="87767" y="397701"/>
                      <a:pt x="71311" y="416900"/>
                      <a:pt x="71311" y="441585"/>
                    </a:cubicBezTo>
                    <a:cubicBezTo>
                      <a:pt x="71311" y="463527"/>
                      <a:pt x="85025" y="482726"/>
                      <a:pt x="106967" y="490954"/>
                    </a:cubicBezTo>
                    <a:lnTo>
                      <a:pt x="106967" y="510154"/>
                    </a:lnTo>
                    <a:cubicBezTo>
                      <a:pt x="106967" y="537581"/>
                      <a:pt x="128909" y="559524"/>
                      <a:pt x="156336" y="559524"/>
                    </a:cubicBezTo>
                    <a:lnTo>
                      <a:pt x="230391" y="559524"/>
                    </a:lnTo>
                    <a:cubicBezTo>
                      <a:pt x="257819" y="559524"/>
                      <a:pt x="279761" y="537581"/>
                      <a:pt x="279761" y="510154"/>
                    </a:cubicBezTo>
                    <a:lnTo>
                      <a:pt x="279761" y="488212"/>
                    </a:lnTo>
                    <a:cubicBezTo>
                      <a:pt x="298961" y="482726"/>
                      <a:pt x="315418" y="463527"/>
                      <a:pt x="315418" y="438842"/>
                    </a:cubicBezTo>
                    <a:cubicBezTo>
                      <a:pt x="315418" y="416900"/>
                      <a:pt x="301704" y="397701"/>
                      <a:pt x="279761" y="389472"/>
                    </a:cubicBezTo>
                    <a:lnTo>
                      <a:pt x="279761" y="375758"/>
                    </a:lnTo>
                    <a:cubicBezTo>
                      <a:pt x="279761" y="370273"/>
                      <a:pt x="282505" y="362045"/>
                      <a:pt x="290733" y="359302"/>
                    </a:cubicBezTo>
                    <a:cubicBezTo>
                      <a:pt x="351074" y="323646"/>
                      <a:pt x="386730" y="260562"/>
                      <a:pt x="386730" y="191993"/>
                    </a:cubicBezTo>
                    <a:cubicBezTo>
                      <a:pt x="386730" y="139881"/>
                      <a:pt x="367530" y="90511"/>
                      <a:pt x="329132" y="54855"/>
                    </a:cubicBezTo>
                    <a:cubicBezTo>
                      <a:pt x="290733" y="19199"/>
                      <a:pt x="241363" y="0"/>
                      <a:pt x="189250" y="0"/>
                    </a:cubicBezTo>
                    <a:lnTo>
                      <a:pt x="189250" y="0"/>
                    </a:lnTo>
                    <a:close/>
                    <a:moveTo>
                      <a:pt x="246849" y="510154"/>
                    </a:moveTo>
                    <a:cubicBezTo>
                      <a:pt x="246849" y="521125"/>
                      <a:pt x="238619" y="529353"/>
                      <a:pt x="227649" y="529353"/>
                    </a:cubicBezTo>
                    <a:lnTo>
                      <a:pt x="153594" y="529353"/>
                    </a:lnTo>
                    <a:cubicBezTo>
                      <a:pt x="142623" y="529353"/>
                      <a:pt x="134395" y="521125"/>
                      <a:pt x="134395" y="510154"/>
                    </a:cubicBezTo>
                    <a:lnTo>
                      <a:pt x="134395" y="490954"/>
                    </a:lnTo>
                    <a:lnTo>
                      <a:pt x="244105" y="490954"/>
                    </a:lnTo>
                    <a:lnTo>
                      <a:pt x="244105" y="510154"/>
                    </a:lnTo>
                    <a:close/>
                    <a:moveTo>
                      <a:pt x="263305" y="458041"/>
                    </a:moveTo>
                    <a:lnTo>
                      <a:pt x="123425" y="458041"/>
                    </a:lnTo>
                    <a:cubicBezTo>
                      <a:pt x="112453" y="458041"/>
                      <a:pt x="104225" y="449813"/>
                      <a:pt x="104225" y="438842"/>
                    </a:cubicBezTo>
                    <a:cubicBezTo>
                      <a:pt x="104225" y="427871"/>
                      <a:pt x="112453" y="419643"/>
                      <a:pt x="123425" y="419643"/>
                    </a:cubicBezTo>
                    <a:lnTo>
                      <a:pt x="263305" y="419643"/>
                    </a:lnTo>
                    <a:cubicBezTo>
                      <a:pt x="274277" y="419643"/>
                      <a:pt x="282505" y="427871"/>
                      <a:pt x="282505" y="438842"/>
                    </a:cubicBezTo>
                    <a:cubicBezTo>
                      <a:pt x="282505" y="449813"/>
                      <a:pt x="274277" y="458041"/>
                      <a:pt x="263305" y="458041"/>
                    </a:cubicBezTo>
                    <a:close/>
                  </a:path>
                </a:pathLst>
              </a:custGeom>
              <a:grpFill/>
              <a:ln w="27426" cap="flat">
                <a:noFill/>
                <a:prstDash val="solid"/>
                <a:miter/>
              </a:ln>
            </p:spPr>
            <p:txBody>
              <a:bodyPr rtlCol="0" anchor="ctr"/>
              <a:lstStyle/>
              <a:p>
                <a:pPr algn="l" rtl="0"/>
                <a:endParaRPr lang="en-US"/>
              </a:p>
            </p:txBody>
          </p:sp>
          <p:sp>
            <p:nvSpPr>
              <p:cNvPr id="13" name="Freeform 1073">
                <a:extLst>
                  <a:ext uri="{FF2B5EF4-FFF2-40B4-BE49-F238E27FC236}">
                    <a16:creationId xmlns:a16="http://schemas.microsoft.com/office/drawing/2014/main" id="{0D5F5A8B-B0FB-1CFB-7591-D57DB7EA7169}"/>
                  </a:ext>
                </a:extLst>
              </p:cNvPr>
              <p:cNvSpPr/>
              <p:nvPr/>
            </p:nvSpPr>
            <p:spPr>
              <a:xfrm>
                <a:off x="11547012" y="857855"/>
                <a:ext cx="93476" cy="68680"/>
              </a:xfrm>
              <a:custGeom>
                <a:avLst/>
                <a:gdLst>
                  <a:gd name="connsiteX0" fmla="*/ 85136 w 93476"/>
                  <a:gd name="connsiteY0" fmla="*/ 38510 h 68680"/>
                  <a:gd name="connsiteX1" fmla="*/ 24797 w 93476"/>
                  <a:gd name="connsiteY1" fmla="*/ 2854 h 68680"/>
                  <a:gd name="connsiteX2" fmla="*/ 2853 w 93476"/>
                  <a:gd name="connsiteY2" fmla="*/ 8339 h 68680"/>
                  <a:gd name="connsiteX3" fmla="*/ 8339 w 93476"/>
                  <a:gd name="connsiteY3" fmla="*/ 30281 h 68680"/>
                  <a:gd name="connsiteX4" fmla="*/ 68680 w 93476"/>
                  <a:gd name="connsiteY4" fmla="*/ 65937 h 68680"/>
                  <a:gd name="connsiteX5" fmla="*/ 76908 w 93476"/>
                  <a:gd name="connsiteY5" fmla="*/ 68680 h 68680"/>
                  <a:gd name="connsiteX6" fmla="*/ 90622 w 93476"/>
                  <a:gd name="connsiteY6" fmla="*/ 60452 h 68680"/>
                  <a:gd name="connsiteX7" fmla="*/ 85136 w 93476"/>
                  <a:gd name="connsiteY7" fmla="*/ 38510 h 68680"/>
                  <a:gd name="connsiteX8" fmla="*/ 85136 w 93476"/>
                  <a:gd name="connsiteY8" fmla="*/ 3851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85136" y="38510"/>
                    </a:moveTo>
                    <a:lnTo>
                      <a:pt x="24797" y="2854"/>
                    </a:lnTo>
                    <a:cubicBezTo>
                      <a:pt x="16567" y="-2632"/>
                      <a:pt x="8339" y="111"/>
                      <a:pt x="2853" y="8339"/>
                    </a:cubicBezTo>
                    <a:cubicBezTo>
                      <a:pt x="-2631" y="16568"/>
                      <a:pt x="111" y="24796"/>
                      <a:pt x="8339" y="30281"/>
                    </a:cubicBezTo>
                    <a:lnTo>
                      <a:pt x="68680" y="65937"/>
                    </a:lnTo>
                    <a:cubicBezTo>
                      <a:pt x="71422" y="68680"/>
                      <a:pt x="74166" y="68680"/>
                      <a:pt x="76908" y="68680"/>
                    </a:cubicBezTo>
                    <a:cubicBezTo>
                      <a:pt x="82394" y="68680"/>
                      <a:pt x="87880" y="65937"/>
                      <a:pt x="90622" y="60452"/>
                    </a:cubicBezTo>
                    <a:cubicBezTo>
                      <a:pt x="96108" y="52224"/>
                      <a:pt x="93366" y="43995"/>
                      <a:pt x="85136" y="38510"/>
                    </a:cubicBezTo>
                    <a:lnTo>
                      <a:pt x="85136" y="38510"/>
                    </a:lnTo>
                    <a:close/>
                  </a:path>
                </a:pathLst>
              </a:custGeom>
              <a:grpFill/>
              <a:ln w="27426" cap="flat">
                <a:noFill/>
                <a:prstDash val="solid"/>
                <a:miter/>
              </a:ln>
            </p:spPr>
            <p:txBody>
              <a:bodyPr rtlCol="0" anchor="ctr"/>
              <a:lstStyle/>
              <a:p>
                <a:pPr algn="l" rtl="0"/>
                <a:endParaRPr lang="en-US"/>
              </a:p>
            </p:txBody>
          </p:sp>
          <p:sp>
            <p:nvSpPr>
              <p:cNvPr id="14" name="Freeform 1074">
                <a:extLst>
                  <a:ext uri="{FF2B5EF4-FFF2-40B4-BE49-F238E27FC236}">
                    <a16:creationId xmlns:a16="http://schemas.microsoft.com/office/drawing/2014/main" id="{F01ED664-1F45-7E44-D822-F2A9A5DDF3C5}"/>
                  </a:ext>
                </a:extLst>
              </p:cNvPr>
              <p:cNvSpPr/>
              <p:nvPr/>
            </p:nvSpPr>
            <p:spPr>
              <a:xfrm>
                <a:off x="11604721" y="646773"/>
                <a:ext cx="104226" cy="32913"/>
              </a:xfrm>
              <a:custGeom>
                <a:avLst/>
                <a:gdLst>
                  <a:gd name="connsiteX0" fmla="*/ 87769 w 104226"/>
                  <a:gd name="connsiteY0" fmla="*/ 0 h 32913"/>
                  <a:gd name="connsiteX1" fmla="*/ 16458 w 104226"/>
                  <a:gd name="connsiteY1" fmla="*/ 0 h 32913"/>
                  <a:gd name="connsiteX2" fmla="*/ 0 w 104226"/>
                  <a:gd name="connsiteY2" fmla="*/ 16457 h 32913"/>
                  <a:gd name="connsiteX3" fmla="*/ 16458 w 104226"/>
                  <a:gd name="connsiteY3" fmla="*/ 32913 h 32913"/>
                  <a:gd name="connsiteX4" fmla="*/ 87769 w 104226"/>
                  <a:gd name="connsiteY4" fmla="*/ 32913 h 32913"/>
                  <a:gd name="connsiteX5" fmla="*/ 104227 w 104226"/>
                  <a:gd name="connsiteY5" fmla="*/ 16457 h 32913"/>
                  <a:gd name="connsiteX6" fmla="*/ 87769 w 104226"/>
                  <a:gd name="connsiteY6"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226" h="32913">
                    <a:moveTo>
                      <a:pt x="87769" y="0"/>
                    </a:moveTo>
                    <a:lnTo>
                      <a:pt x="16458" y="0"/>
                    </a:lnTo>
                    <a:cubicBezTo>
                      <a:pt x="8230" y="0"/>
                      <a:pt x="0" y="8228"/>
                      <a:pt x="0" y="16457"/>
                    </a:cubicBezTo>
                    <a:cubicBezTo>
                      <a:pt x="0" y="24685"/>
                      <a:pt x="8230" y="32913"/>
                      <a:pt x="16458" y="32913"/>
                    </a:cubicBezTo>
                    <a:lnTo>
                      <a:pt x="87769" y="32913"/>
                    </a:lnTo>
                    <a:cubicBezTo>
                      <a:pt x="95997" y="32913"/>
                      <a:pt x="104227" y="24685"/>
                      <a:pt x="104227" y="16457"/>
                    </a:cubicBezTo>
                    <a:cubicBezTo>
                      <a:pt x="101483" y="8228"/>
                      <a:pt x="95997" y="0"/>
                      <a:pt x="87769" y="0"/>
                    </a:cubicBezTo>
                    <a:close/>
                  </a:path>
                </a:pathLst>
              </a:custGeom>
              <a:grpFill/>
              <a:ln w="27426" cap="flat">
                <a:noFill/>
                <a:prstDash val="solid"/>
                <a:miter/>
              </a:ln>
            </p:spPr>
            <p:txBody>
              <a:bodyPr rtlCol="0" anchor="ctr"/>
              <a:lstStyle/>
              <a:p>
                <a:pPr algn="l" rtl="0"/>
                <a:endParaRPr lang="en-US"/>
              </a:p>
            </p:txBody>
          </p:sp>
          <p:sp>
            <p:nvSpPr>
              <p:cNvPr id="15" name="Freeform 1075">
                <a:extLst>
                  <a:ext uri="{FF2B5EF4-FFF2-40B4-BE49-F238E27FC236}">
                    <a16:creationId xmlns:a16="http://schemas.microsoft.com/office/drawing/2014/main" id="{51054434-9D5B-5108-5707-E5F029AF90FF}"/>
                  </a:ext>
                </a:extLst>
              </p:cNvPr>
              <p:cNvSpPr/>
              <p:nvPr/>
            </p:nvSpPr>
            <p:spPr>
              <a:xfrm>
                <a:off x="11547012" y="399814"/>
                <a:ext cx="93476" cy="68680"/>
              </a:xfrm>
              <a:custGeom>
                <a:avLst/>
                <a:gdLst>
                  <a:gd name="connsiteX0" fmla="*/ 16567 w 93476"/>
                  <a:gd name="connsiteY0" fmla="*/ 68680 h 68680"/>
                  <a:gd name="connsiteX1" fmla="*/ 24797 w 93476"/>
                  <a:gd name="connsiteY1" fmla="*/ 65937 h 68680"/>
                  <a:gd name="connsiteX2" fmla="*/ 85136 w 93476"/>
                  <a:gd name="connsiteY2" fmla="*/ 30281 h 68680"/>
                  <a:gd name="connsiteX3" fmla="*/ 90622 w 93476"/>
                  <a:gd name="connsiteY3" fmla="*/ 8339 h 68680"/>
                  <a:gd name="connsiteX4" fmla="*/ 68680 w 93476"/>
                  <a:gd name="connsiteY4" fmla="*/ 2854 h 68680"/>
                  <a:gd name="connsiteX5" fmla="*/ 8339 w 93476"/>
                  <a:gd name="connsiteY5" fmla="*/ 38510 h 68680"/>
                  <a:gd name="connsiteX6" fmla="*/ 2853 w 93476"/>
                  <a:gd name="connsiteY6" fmla="*/ 60452 h 68680"/>
                  <a:gd name="connsiteX7" fmla="*/ 16567 w 93476"/>
                  <a:gd name="connsiteY7" fmla="*/ 68680 h 68680"/>
                  <a:gd name="connsiteX8" fmla="*/ 16567 w 93476"/>
                  <a:gd name="connsiteY8" fmla="*/ 68680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476" h="68680">
                    <a:moveTo>
                      <a:pt x="16567" y="68680"/>
                    </a:moveTo>
                    <a:cubicBezTo>
                      <a:pt x="19311" y="68680"/>
                      <a:pt x="22053" y="68680"/>
                      <a:pt x="24797" y="65937"/>
                    </a:cubicBezTo>
                    <a:lnTo>
                      <a:pt x="85136" y="30281"/>
                    </a:lnTo>
                    <a:cubicBezTo>
                      <a:pt x="93366" y="24796"/>
                      <a:pt x="96108" y="16568"/>
                      <a:pt x="90622" y="8339"/>
                    </a:cubicBezTo>
                    <a:cubicBezTo>
                      <a:pt x="85136" y="111"/>
                      <a:pt x="76908" y="-2632"/>
                      <a:pt x="68680" y="2854"/>
                    </a:cubicBezTo>
                    <a:lnTo>
                      <a:pt x="8339" y="38510"/>
                    </a:lnTo>
                    <a:cubicBezTo>
                      <a:pt x="111" y="43995"/>
                      <a:pt x="-2631" y="52224"/>
                      <a:pt x="2853" y="60452"/>
                    </a:cubicBezTo>
                    <a:cubicBezTo>
                      <a:pt x="5597" y="65937"/>
                      <a:pt x="11083" y="68680"/>
                      <a:pt x="16567" y="68680"/>
                    </a:cubicBezTo>
                    <a:lnTo>
                      <a:pt x="16567" y="68680"/>
                    </a:lnTo>
                    <a:close/>
                  </a:path>
                </a:pathLst>
              </a:custGeom>
              <a:grpFill/>
              <a:ln w="27426" cap="flat">
                <a:noFill/>
                <a:prstDash val="solid"/>
                <a:miter/>
              </a:ln>
            </p:spPr>
            <p:txBody>
              <a:bodyPr rtlCol="0" anchor="ctr"/>
              <a:lstStyle/>
              <a:p>
                <a:pPr algn="l" rtl="0"/>
                <a:endParaRPr lang="en-US"/>
              </a:p>
            </p:txBody>
          </p:sp>
          <p:sp>
            <p:nvSpPr>
              <p:cNvPr id="16" name="Freeform 1076">
                <a:extLst>
                  <a:ext uri="{FF2B5EF4-FFF2-40B4-BE49-F238E27FC236}">
                    <a16:creationId xmlns:a16="http://schemas.microsoft.com/office/drawing/2014/main" id="{D94745DD-22A6-C099-0408-E5C234E6F95D}"/>
                  </a:ext>
                </a:extLst>
              </p:cNvPr>
              <p:cNvSpPr/>
              <p:nvPr/>
            </p:nvSpPr>
            <p:spPr>
              <a:xfrm>
                <a:off x="11036857" y="399814"/>
                <a:ext cx="93476" cy="68680"/>
              </a:xfrm>
              <a:custGeom>
                <a:avLst/>
                <a:gdLst>
                  <a:gd name="connsiteX0" fmla="*/ 8340 w 93476"/>
                  <a:gd name="connsiteY0" fmla="*/ 30281 h 68680"/>
                  <a:gd name="connsiteX1" fmla="*/ 68681 w 93476"/>
                  <a:gd name="connsiteY1" fmla="*/ 65937 h 68680"/>
                  <a:gd name="connsiteX2" fmla="*/ 76909 w 93476"/>
                  <a:gd name="connsiteY2" fmla="*/ 68680 h 68680"/>
                  <a:gd name="connsiteX3" fmla="*/ 90623 w 93476"/>
                  <a:gd name="connsiteY3" fmla="*/ 60452 h 68680"/>
                  <a:gd name="connsiteX4" fmla="*/ 85137 w 93476"/>
                  <a:gd name="connsiteY4" fmla="*/ 38510 h 68680"/>
                  <a:gd name="connsiteX5" fmla="*/ 24796 w 93476"/>
                  <a:gd name="connsiteY5" fmla="*/ 2854 h 68680"/>
                  <a:gd name="connsiteX6" fmla="*/ 2854 w 93476"/>
                  <a:gd name="connsiteY6" fmla="*/ 8339 h 68680"/>
                  <a:gd name="connsiteX7" fmla="*/ 8340 w 93476"/>
                  <a:gd name="connsiteY7" fmla="*/ 30281 h 6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476" h="68680">
                    <a:moveTo>
                      <a:pt x="8340" y="30281"/>
                    </a:moveTo>
                    <a:lnTo>
                      <a:pt x="68681" y="65937"/>
                    </a:lnTo>
                    <a:cubicBezTo>
                      <a:pt x="71423" y="68680"/>
                      <a:pt x="74165" y="68680"/>
                      <a:pt x="76909" y="68680"/>
                    </a:cubicBezTo>
                    <a:cubicBezTo>
                      <a:pt x="82395" y="68680"/>
                      <a:pt x="87879" y="65937"/>
                      <a:pt x="90623" y="60452"/>
                    </a:cubicBezTo>
                    <a:cubicBezTo>
                      <a:pt x="96109" y="52224"/>
                      <a:pt x="93365" y="43995"/>
                      <a:pt x="85137" y="38510"/>
                    </a:cubicBezTo>
                    <a:lnTo>
                      <a:pt x="24796" y="2854"/>
                    </a:lnTo>
                    <a:cubicBezTo>
                      <a:pt x="16568" y="-2632"/>
                      <a:pt x="8340" y="111"/>
                      <a:pt x="2854" y="8339"/>
                    </a:cubicBezTo>
                    <a:cubicBezTo>
                      <a:pt x="-2632" y="16568"/>
                      <a:pt x="112" y="27539"/>
                      <a:pt x="8340" y="30281"/>
                    </a:cubicBezTo>
                    <a:close/>
                  </a:path>
                </a:pathLst>
              </a:custGeom>
              <a:grpFill/>
              <a:ln w="27426" cap="flat">
                <a:noFill/>
                <a:prstDash val="solid"/>
                <a:miter/>
              </a:ln>
            </p:spPr>
            <p:txBody>
              <a:bodyPr rtlCol="0" anchor="ctr"/>
              <a:lstStyle/>
              <a:p>
                <a:pPr algn="l" rtl="0"/>
                <a:endParaRPr lang="en-US"/>
              </a:p>
            </p:txBody>
          </p:sp>
        </p:grpSp>
      </p:grpSp>
      <p:pic>
        <p:nvPicPr>
          <p:cNvPr id="17" name="Picture 16">
            <a:extLst>
              <a:ext uri="{FF2B5EF4-FFF2-40B4-BE49-F238E27FC236}">
                <a16:creationId xmlns:a16="http://schemas.microsoft.com/office/drawing/2014/main" id="{17A955FB-8127-603C-BE2C-AED8F3D5A0C1}"/>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215750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072265-FC33-CD7D-23A4-58E1B8E7B7FB}"/>
              </a:ext>
            </a:extLst>
          </p:cNvPr>
          <p:cNvSpPr>
            <a:spLocks noGrp="1"/>
          </p:cNvSpPr>
          <p:nvPr>
            <p:ph type="body" sz="quarter" idx="18"/>
          </p:nvPr>
        </p:nvSpPr>
        <p:spPr>
          <a:xfrm>
            <a:off x="898357" y="2426756"/>
            <a:ext cx="4867011" cy="3025975"/>
          </a:xfrm>
        </p:spPr>
        <p:txBody>
          <a:bodyPr/>
          <a:lstStyle/>
          <a:p>
            <a:pPr algn="just" rtl="0"/>
            <a:r>
              <a:rPr lang="en-US" dirty="0"/>
              <a:t>Uma componente-chave de um plano de negócios inclui a </a:t>
            </a:r>
            <a:r>
              <a:rPr lang="en-US" dirty="0" err="1"/>
              <a:t>identificação</a:t>
            </a:r>
            <a:r>
              <a:rPr lang="en-US" dirty="0"/>
              <a:t> dos seus pontos fortes, fracos, ameaças e oportunidades. </a:t>
            </a:r>
            <a:r>
              <a:rPr lang="en-US" dirty="0" err="1"/>
              <a:t>Pode</a:t>
            </a:r>
            <a:r>
              <a:rPr lang="en-US" dirty="0"/>
              <a:t>-se obtê-los </a:t>
            </a:r>
            <a:r>
              <a:rPr lang="en-US" dirty="0" err="1"/>
              <a:t>realizando</a:t>
            </a:r>
            <a:r>
              <a:rPr lang="en-US" dirty="0"/>
              <a:t> </a:t>
            </a:r>
            <a:r>
              <a:rPr lang="en-US" dirty="0" err="1"/>
              <a:t>uma</a:t>
            </a:r>
            <a:r>
              <a:rPr lang="en-US" b="1" dirty="0"/>
              <a:t> </a:t>
            </a:r>
            <a:r>
              <a:rPr lang="en-US" b="1" dirty="0" err="1"/>
              <a:t>análise</a:t>
            </a:r>
            <a:r>
              <a:rPr lang="en-US" b="1" dirty="0"/>
              <a:t> SWOT </a:t>
            </a:r>
            <a:r>
              <a:rPr lang="en-US" dirty="0"/>
              <a:t>e </a:t>
            </a:r>
            <a:r>
              <a:rPr lang="en-US" dirty="0" err="1"/>
              <a:t>obtendo</a:t>
            </a:r>
            <a:r>
              <a:rPr lang="en-US" dirty="0"/>
              <a:t> as peças que </a:t>
            </a:r>
            <a:r>
              <a:rPr lang="en-US" dirty="0" err="1"/>
              <a:t>faltam</a:t>
            </a:r>
            <a:r>
              <a:rPr lang="en-US" dirty="0"/>
              <a:t> do puzzle.</a:t>
            </a:r>
            <a:endParaRPr lang="en-US" b="1" dirty="0"/>
          </a:p>
          <a:p>
            <a:pPr algn="just" rtl="0"/>
            <a:endParaRPr lang="en-IE" dirty="0"/>
          </a:p>
        </p:txBody>
      </p:sp>
      <p:sp>
        <p:nvSpPr>
          <p:cNvPr id="3" name="Text Placeholder 2">
            <a:extLst>
              <a:ext uri="{FF2B5EF4-FFF2-40B4-BE49-F238E27FC236}">
                <a16:creationId xmlns:a16="http://schemas.microsoft.com/office/drawing/2014/main" id="{CF71E1CB-196C-5B0E-604E-D93D30C6DCA4}"/>
              </a:ext>
            </a:extLst>
          </p:cNvPr>
          <p:cNvSpPr>
            <a:spLocks noGrp="1"/>
          </p:cNvSpPr>
          <p:nvPr>
            <p:ph type="body" sz="quarter" idx="16"/>
          </p:nvPr>
        </p:nvSpPr>
        <p:spPr/>
        <p:txBody>
          <a:bodyPr/>
          <a:lstStyle/>
          <a:p>
            <a:pPr algn="l" rtl="0"/>
            <a:r>
              <a:rPr lang="en-IE" dirty="0"/>
              <a:t>O plano de negócios continua…</a:t>
            </a:r>
          </a:p>
        </p:txBody>
      </p:sp>
      <p:pic>
        <p:nvPicPr>
          <p:cNvPr id="5" name="Graphic 4" descr="Puzzle pieces outline">
            <a:extLst>
              <a:ext uri="{FF2B5EF4-FFF2-40B4-BE49-F238E27FC236}">
                <a16:creationId xmlns:a16="http://schemas.microsoft.com/office/drawing/2014/main" id="{71B4696D-0618-A94E-2AEC-52106B291A7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78306" y="1122153"/>
            <a:ext cx="4613694" cy="4613694"/>
          </a:xfrm>
          <a:prstGeom prst="rect">
            <a:avLst/>
          </a:prstGeom>
        </p:spPr>
      </p:pic>
      <p:sp>
        <p:nvSpPr>
          <p:cNvPr id="6" name="TextBox 5">
            <a:extLst>
              <a:ext uri="{FF2B5EF4-FFF2-40B4-BE49-F238E27FC236}">
                <a16:creationId xmlns:a16="http://schemas.microsoft.com/office/drawing/2014/main" id="{CBAEF801-5ACC-E482-C42E-0F1AD43D4331}"/>
              </a:ext>
            </a:extLst>
          </p:cNvPr>
          <p:cNvSpPr txBox="1"/>
          <p:nvPr/>
        </p:nvSpPr>
        <p:spPr>
          <a:xfrm>
            <a:off x="8376249" y="2648150"/>
            <a:ext cx="603849" cy="769441"/>
          </a:xfrm>
          <a:prstGeom prst="rect">
            <a:avLst/>
          </a:prstGeom>
          <a:noFill/>
        </p:spPr>
        <p:txBody>
          <a:bodyPr wrap="square" rtlCol="0">
            <a:spAutoFit/>
          </a:bodyPr>
          <a:lstStyle/>
          <a:p>
            <a:pPr algn="l" rtl="0"/>
            <a:r>
              <a:rPr lang="en-IE" sz="4400" b="1" dirty="0">
                <a:solidFill>
                  <a:srgbClr val="F79037"/>
                </a:solidFill>
              </a:rPr>
              <a:t>S</a:t>
            </a:r>
          </a:p>
        </p:txBody>
      </p:sp>
      <p:sp>
        <p:nvSpPr>
          <p:cNvPr id="7" name="TextBox 6">
            <a:extLst>
              <a:ext uri="{FF2B5EF4-FFF2-40B4-BE49-F238E27FC236}">
                <a16:creationId xmlns:a16="http://schemas.microsoft.com/office/drawing/2014/main" id="{36A5E6FC-97B8-E1BF-77FF-D8977DC0BE2D}"/>
              </a:ext>
            </a:extLst>
          </p:cNvPr>
          <p:cNvSpPr txBox="1"/>
          <p:nvPr/>
        </p:nvSpPr>
        <p:spPr>
          <a:xfrm rot="1439150">
            <a:off x="10739264" y="1909646"/>
            <a:ext cx="603849" cy="769441"/>
          </a:xfrm>
          <a:prstGeom prst="rect">
            <a:avLst/>
          </a:prstGeom>
          <a:noFill/>
        </p:spPr>
        <p:txBody>
          <a:bodyPr wrap="square" rtlCol="0">
            <a:spAutoFit/>
          </a:bodyPr>
          <a:lstStyle/>
          <a:p>
            <a:pPr algn="l" rtl="0"/>
            <a:r>
              <a:rPr lang="en-IE" sz="4400" b="1" dirty="0">
                <a:solidFill>
                  <a:srgbClr val="F79037"/>
                </a:solidFill>
              </a:rPr>
              <a:t>C</a:t>
            </a:r>
          </a:p>
        </p:txBody>
      </p:sp>
      <p:sp>
        <p:nvSpPr>
          <p:cNvPr id="8" name="TextBox 7">
            <a:extLst>
              <a:ext uri="{FF2B5EF4-FFF2-40B4-BE49-F238E27FC236}">
                <a16:creationId xmlns:a16="http://schemas.microsoft.com/office/drawing/2014/main" id="{6F5D319B-8DB9-6399-4732-1C32D5D88D97}"/>
              </a:ext>
            </a:extLst>
          </p:cNvPr>
          <p:cNvSpPr txBox="1"/>
          <p:nvPr/>
        </p:nvSpPr>
        <p:spPr>
          <a:xfrm>
            <a:off x="8376248" y="4209850"/>
            <a:ext cx="603849" cy="769441"/>
          </a:xfrm>
          <a:prstGeom prst="rect">
            <a:avLst/>
          </a:prstGeom>
          <a:noFill/>
        </p:spPr>
        <p:txBody>
          <a:bodyPr wrap="square" rtlCol="0">
            <a:spAutoFit/>
          </a:bodyPr>
          <a:lstStyle/>
          <a:p>
            <a:pPr algn="l" rtl="0"/>
            <a:r>
              <a:rPr lang="en-IE" sz="4400" b="1" dirty="0">
                <a:solidFill>
                  <a:srgbClr val="F79037"/>
                </a:solidFill>
              </a:rPr>
              <a:t>O</a:t>
            </a:r>
          </a:p>
        </p:txBody>
      </p:sp>
      <p:sp>
        <p:nvSpPr>
          <p:cNvPr id="9" name="TextBox 8">
            <a:extLst>
              <a:ext uri="{FF2B5EF4-FFF2-40B4-BE49-F238E27FC236}">
                <a16:creationId xmlns:a16="http://schemas.microsoft.com/office/drawing/2014/main" id="{4F7674A1-9FAC-D6BF-0031-BD10E5FD9FE9}"/>
              </a:ext>
            </a:extLst>
          </p:cNvPr>
          <p:cNvSpPr txBox="1"/>
          <p:nvPr/>
        </p:nvSpPr>
        <p:spPr>
          <a:xfrm>
            <a:off x="10159042" y="4209850"/>
            <a:ext cx="603849" cy="769441"/>
          </a:xfrm>
          <a:prstGeom prst="rect">
            <a:avLst/>
          </a:prstGeom>
          <a:noFill/>
        </p:spPr>
        <p:txBody>
          <a:bodyPr wrap="square" rtlCol="0">
            <a:spAutoFit/>
          </a:bodyPr>
          <a:lstStyle/>
          <a:p>
            <a:pPr algn="l" rtl="0"/>
            <a:r>
              <a:rPr lang="en-IE" sz="4400" b="1" dirty="0">
                <a:solidFill>
                  <a:srgbClr val="F79037"/>
                </a:solidFill>
              </a:rPr>
              <a:t>T</a:t>
            </a:r>
          </a:p>
        </p:txBody>
      </p:sp>
    </p:spTree>
    <p:extLst>
      <p:ext uri="{BB962C8B-B14F-4D97-AF65-F5344CB8AC3E}">
        <p14:creationId xmlns:p14="http://schemas.microsoft.com/office/powerpoint/2010/main" val="29358331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15AF5C-5E66-5235-1A5D-2F443AE577EE}"/>
              </a:ext>
            </a:extLst>
          </p:cNvPr>
          <p:cNvSpPr>
            <a:spLocks noGrp="1"/>
          </p:cNvSpPr>
          <p:nvPr>
            <p:ph type="body" sz="quarter" idx="18"/>
          </p:nvPr>
        </p:nvSpPr>
        <p:spPr>
          <a:xfrm>
            <a:off x="729492" y="1329919"/>
            <a:ext cx="4990997" cy="3508317"/>
          </a:xfrm>
        </p:spPr>
        <p:txBody>
          <a:bodyPr/>
          <a:lstStyle/>
          <a:p>
            <a:pPr marL="0" marR="0" lvl="0" indent="0" algn="just" rtl="0">
              <a:spcBef>
                <a:spcPts val="0"/>
              </a:spcBef>
              <a:spcAft>
                <a:spcPts val="0"/>
              </a:spcAft>
              <a:buNone/>
            </a:pPr>
            <a:r>
              <a:rPr lang="en-US" sz="2300" dirty="0">
                <a:ea typeface="Raleway"/>
                <a:cs typeface="Raleway"/>
                <a:sym typeface="Raleway"/>
              </a:rPr>
              <a:t>Uma análise SWOT é uma estrutura simples, mas poderosa, para alavancar qualquer negócio </a:t>
            </a:r>
            <a:r>
              <a:rPr lang="en-US" sz="2300" dirty="0" err="1">
                <a:ea typeface="Raleway"/>
                <a:cs typeface="Raleway"/>
                <a:sym typeface="Raleway"/>
              </a:rPr>
              <a:t>ou</a:t>
            </a:r>
            <a:r>
              <a:rPr lang="en-US" sz="2300" dirty="0">
                <a:ea typeface="Raleway"/>
                <a:cs typeface="Raleway"/>
                <a:sym typeface="Raleway"/>
              </a:rPr>
              <a:t> </a:t>
            </a:r>
            <a:r>
              <a:rPr lang="en-US" sz="2300" dirty="0" err="1">
                <a:ea typeface="Raleway"/>
                <a:cs typeface="Raleway"/>
                <a:sym typeface="Raleway"/>
              </a:rPr>
              <a:t>projeto</a:t>
            </a:r>
            <a:r>
              <a:rPr lang="en-US" sz="2300" dirty="0">
                <a:ea typeface="Raleway"/>
                <a:cs typeface="Raleway"/>
                <a:sym typeface="Raleway"/>
              </a:rPr>
              <a:t> </a:t>
            </a:r>
            <a:r>
              <a:rPr lang="en-US" sz="2300" dirty="0" err="1">
                <a:ea typeface="Raleway"/>
                <a:cs typeface="Raleway"/>
                <a:sym typeface="Raleway"/>
              </a:rPr>
              <a:t>através</a:t>
            </a:r>
            <a:r>
              <a:rPr lang="en-US" sz="2300" dirty="0">
                <a:ea typeface="Raleway"/>
                <a:cs typeface="Raleway"/>
                <a:sym typeface="Raleway"/>
              </a:rPr>
              <a:t> das </a:t>
            </a:r>
            <a:r>
              <a:rPr lang="en-US" sz="2300" dirty="0" err="1">
                <a:ea typeface="Raleway"/>
                <a:cs typeface="Raleway"/>
                <a:sym typeface="Raleway"/>
              </a:rPr>
              <a:t>suas</a:t>
            </a:r>
            <a:r>
              <a:rPr lang="en-US" sz="2300" dirty="0">
                <a:ea typeface="Raleway"/>
                <a:cs typeface="Raleway"/>
                <a:sym typeface="Raleway"/>
              </a:rPr>
              <a:t> </a:t>
            </a:r>
            <a:r>
              <a:rPr lang="en-US" sz="2300" dirty="0" err="1">
                <a:ea typeface="Raleway"/>
                <a:cs typeface="Raleway"/>
                <a:sym typeface="Raleway"/>
              </a:rPr>
              <a:t>forças</a:t>
            </a:r>
            <a:r>
              <a:rPr lang="en-US" sz="2300" dirty="0">
                <a:ea typeface="Raleway"/>
                <a:cs typeface="Raleway"/>
                <a:sym typeface="Raleway"/>
              </a:rPr>
              <a:t> (</a:t>
            </a:r>
            <a:r>
              <a:rPr lang="en-US" sz="2300" b="1" i="1" dirty="0">
                <a:ea typeface="Raleway"/>
                <a:cs typeface="Raleway"/>
                <a:sym typeface="Raleway"/>
              </a:rPr>
              <a:t>S</a:t>
            </a:r>
            <a:r>
              <a:rPr lang="en-US" sz="2300" i="1" dirty="0">
                <a:ea typeface="Raleway"/>
                <a:cs typeface="Raleway"/>
                <a:sym typeface="Raleway"/>
              </a:rPr>
              <a:t>trengths</a:t>
            </a:r>
            <a:r>
              <a:rPr lang="en-US" sz="2300" dirty="0">
                <a:ea typeface="Raleway"/>
                <a:cs typeface="Raleway"/>
                <a:sym typeface="Raleway"/>
              </a:rPr>
              <a:t>), </a:t>
            </a:r>
            <a:r>
              <a:rPr lang="en-US" sz="2300" dirty="0" err="1">
                <a:ea typeface="Raleway"/>
                <a:cs typeface="Raleway"/>
                <a:sym typeface="Raleway"/>
              </a:rPr>
              <a:t>melhorando</a:t>
            </a:r>
            <a:r>
              <a:rPr lang="en-US" sz="2300" dirty="0">
                <a:ea typeface="Raleway"/>
                <a:cs typeface="Raleway"/>
                <a:sym typeface="Raleway"/>
              </a:rPr>
              <a:t> as </a:t>
            </a:r>
            <a:r>
              <a:rPr lang="en-US" sz="2300" dirty="0" err="1">
                <a:ea typeface="Raleway"/>
                <a:cs typeface="Raleway"/>
                <a:sym typeface="Raleway"/>
              </a:rPr>
              <a:t>fraquezas</a:t>
            </a:r>
            <a:r>
              <a:rPr lang="en-US" sz="2300" dirty="0">
                <a:ea typeface="Raleway"/>
                <a:cs typeface="Raleway"/>
                <a:sym typeface="Raleway"/>
              </a:rPr>
              <a:t> (</a:t>
            </a:r>
            <a:r>
              <a:rPr lang="en-US" sz="2300" b="1" i="1" dirty="0">
                <a:ea typeface="Raleway"/>
                <a:cs typeface="Raleway"/>
                <a:sym typeface="Raleway"/>
              </a:rPr>
              <a:t>W</a:t>
            </a:r>
            <a:r>
              <a:rPr lang="en-US" sz="2300" i="1" dirty="0">
                <a:ea typeface="Raleway"/>
                <a:cs typeface="Raleway"/>
                <a:sym typeface="Raleway"/>
              </a:rPr>
              <a:t>eaknesses</a:t>
            </a:r>
            <a:r>
              <a:rPr lang="en-US" sz="2300" dirty="0">
                <a:ea typeface="Raleway"/>
                <a:cs typeface="Raleway"/>
                <a:sym typeface="Raleway"/>
              </a:rPr>
              <a:t>), </a:t>
            </a:r>
            <a:r>
              <a:rPr lang="en-US" sz="2300" dirty="0" err="1">
                <a:ea typeface="Raleway"/>
                <a:cs typeface="Raleway"/>
                <a:sym typeface="Raleway"/>
              </a:rPr>
              <a:t>minimizando</a:t>
            </a:r>
            <a:r>
              <a:rPr lang="en-US" sz="2300" dirty="0">
                <a:ea typeface="Raleway"/>
                <a:cs typeface="Raleway"/>
                <a:sym typeface="Raleway"/>
              </a:rPr>
              <a:t> as </a:t>
            </a:r>
            <a:r>
              <a:rPr lang="en-US" sz="2300" dirty="0" err="1">
                <a:ea typeface="Raleway"/>
                <a:cs typeface="Raleway"/>
                <a:sym typeface="Raleway"/>
              </a:rPr>
              <a:t>ameaças</a:t>
            </a:r>
            <a:r>
              <a:rPr lang="en-US" sz="2300" dirty="0">
                <a:ea typeface="Raleway"/>
                <a:cs typeface="Raleway"/>
                <a:sym typeface="Raleway"/>
              </a:rPr>
              <a:t> (</a:t>
            </a:r>
            <a:r>
              <a:rPr lang="en-US" sz="2300" b="1" i="1" dirty="0">
                <a:ea typeface="Raleway"/>
                <a:cs typeface="Raleway"/>
                <a:sym typeface="Raleway"/>
              </a:rPr>
              <a:t>T</a:t>
            </a:r>
            <a:r>
              <a:rPr lang="en-US" sz="2300" i="1" dirty="0">
                <a:ea typeface="Raleway"/>
                <a:cs typeface="Raleway"/>
                <a:sym typeface="Raleway"/>
              </a:rPr>
              <a:t>hreats</a:t>
            </a:r>
            <a:r>
              <a:rPr lang="en-US" sz="2300" dirty="0">
                <a:ea typeface="Raleway"/>
                <a:cs typeface="Raleway"/>
                <a:sym typeface="Raleway"/>
              </a:rPr>
              <a:t>), e tirando o maior proveito </a:t>
            </a:r>
            <a:r>
              <a:rPr lang="en-US" sz="2300" dirty="0" err="1">
                <a:ea typeface="Raleway"/>
                <a:cs typeface="Raleway"/>
                <a:sym typeface="Raleway"/>
              </a:rPr>
              <a:t>possível</a:t>
            </a:r>
            <a:r>
              <a:rPr lang="en-US" sz="2300" dirty="0">
                <a:ea typeface="Raleway"/>
                <a:cs typeface="Raleway"/>
                <a:sym typeface="Raleway"/>
              </a:rPr>
              <a:t> das </a:t>
            </a:r>
            <a:r>
              <a:rPr lang="en-US" sz="2300" dirty="0" err="1">
                <a:ea typeface="Raleway"/>
                <a:cs typeface="Raleway"/>
                <a:sym typeface="Raleway"/>
              </a:rPr>
              <a:t>oportunidades</a:t>
            </a:r>
            <a:r>
              <a:rPr lang="en-US" sz="2300" dirty="0">
                <a:ea typeface="Raleway"/>
                <a:cs typeface="Raleway"/>
                <a:sym typeface="Raleway"/>
              </a:rPr>
              <a:t> (</a:t>
            </a:r>
            <a:r>
              <a:rPr lang="en-US" sz="2300" b="1" i="1" dirty="0">
                <a:ea typeface="Raleway"/>
                <a:cs typeface="Raleway"/>
                <a:sym typeface="Raleway"/>
              </a:rPr>
              <a:t>O</a:t>
            </a:r>
            <a:r>
              <a:rPr lang="en-US" sz="2300" i="1" dirty="0">
                <a:ea typeface="Raleway"/>
                <a:cs typeface="Raleway"/>
                <a:sym typeface="Raleway"/>
              </a:rPr>
              <a:t>pportunities</a:t>
            </a:r>
            <a:r>
              <a:rPr lang="en-US" sz="2300" dirty="0">
                <a:ea typeface="Raleway"/>
                <a:cs typeface="Raleway"/>
                <a:sym typeface="Raleway"/>
              </a:rPr>
              <a:t>).</a:t>
            </a:r>
          </a:p>
          <a:p>
            <a:pPr marL="0" marR="0" lvl="0" indent="0" algn="just" rtl="0">
              <a:spcBef>
                <a:spcPts val="0"/>
              </a:spcBef>
              <a:spcAft>
                <a:spcPts val="0"/>
              </a:spcAft>
              <a:buNone/>
            </a:pPr>
            <a:endParaRPr lang="en-US" sz="2300" dirty="0">
              <a:ea typeface="Raleway"/>
              <a:cs typeface="Raleway"/>
              <a:sym typeface="Raleway"/>
            </a:endParaRPr>
          </a:p>
          <a:p>
            <a:pPr marL="0" marR="0" lvl="0" indent="0" algn="just" rtl="0">
              <a:spcBef>
                <a:spcPts val="0"/>
              </a:spcBef>
              <a:spcAft>
                <a:spcPts val="0"/>
              </a:spcAft>
              <a:buNone/>
            </a:pPr>
            <a:r>
              <a:rPr lang="en-US" sz="2300" dirty="0">
                <a:ea typeface="Raleway"/>
                <a:cs typeface="Raleway"/>
                <a:sym typeface="Raleway"/>
              </a:rPr>
              <a:t>A análise SWOT é um processo </a:t>
            </a:r>
            <a:r>
              <a:rPr lang="en-US" sz="2300" dirty="0" err="1">
                <a:ea typeface="Raleway"/>
                <a:cs typeface="Raleway"/>
                <a:sym typeface="Raleway"/>
              </a:rPr>
              <a:t>onde</a:t>
            </a:r>
            <a:r>
              <a:rPr lang="en-US" sz="2300" dirty="0">
                <a:ea typeface="Raleway"/>
                <a:cs typeface="Raleway"/>
                <a:sym typeface="Raleway"/>
              </a:rPr>
              <a:t> se pode identificar os fatores internos e externos que </a:t>
            </a:r>
            <a:r>
              <a:rPr lang="en-US" sz="2300" dirty="0" err="1">
                <a:ea typeface="Raleway"/>
                <a:cs typeface="Raleway"/>
                <a:sym typeface="Raleway"/>
              </a:rPr>
              <a:t>afetarão</a:t>
            </a:r>
            <a:r>
              <a:rPr lang="en-US" sz="2300" dirty="0">
                <a:ea typeface="Raleway"/>
                <a:cs typeface="Raleway"/>
                <a:sym typeface="Raleway"/>
              </a:rPr>
              <a:t> a </a:t>
            </a:r>
            <a:r>
              <a:rPr lang="en-US" sz="2300" dirty="0" err="1">
                <a:ea typeface="Raleway"/>
                <a:cs typeface="Raleway"/>
                <a:sym typeface="Raleway"/>
              </a:rPr>
              <a:t>empresa</a:t>
            </a:r>
            <a:r>
              <a:rPr lang="en-US" sz="2300" dirty="0">
                <a:ea typeface="Raleway"/>
                <a:cs typeface="Raleway"/>
                <a:sym typeface="Raleway"/>
              </a:rPr>
              <a:t> </a:t>
            </a:r>
            <a:r>
              <a:rPr lang="en-US" sz="2300" dirty="0" err="1">
                <a:ea typeface="Raleway"/>
                <a:cs typeface="Raleway"/>
                <a:sym typeface="Raleway"/>
              </a:rPr>
              <a:t>ética</a:t>
            </a:r>
            <a:r>
              <a:rPr lang="en-US" sz="2300" dirty="0">
                <a:ea typeface="Raleway"/>
                <a:cs typeface="Raleway"/>
                <a:sym typeface="Raleway"/>
              </a:rPr>
              <a:t> </a:t>
            </a:r>
            <a:r>
              <a:rPr lang="en-US" sz="2300" dirty="0" err="1">
                <a:ea typeface="Raleway"/>
                <a:cs typeface="Raleway"/>
                <a:sym typeface="Raleway"/>
              </a:rPr>
              <a:t>ou</a:t>
            </a:r>
            <a:r>
              <a:rPr lang="en-US" sz="2300" dirty="0">
                <a:ea typeface="Raleway"/>
                <a:cs typeface="Raleway"/>
                <a:sym typeface="Raleway"/>
              </a:rPr>
              <a:t> o </a:t>
            </a:r>
            <a:r>
              <a:rPr lang="en-US" sz="2300" dirty="0" err="1">
                <a:ea typeface="Raleway"/>
                <a:cs typeface="Raleway"/>
                <a:sym typeface="Raleway"/>
              </a:rPr>
              <a:t>desempenho</a:t>
            </a:r>
            <a:r>
              <a:rPr lang="en-US" sz="2300" dirty="0">
                <a:ea typeface="Raleway"/>
                <a:cs typeface="Raleway"/>
                <a:sym typeface="Raleway"/>
              </a:rPr>
              <a:t> futuro do projeto.</a:t>
            </a:r>
          </a:p>
          <a:p>
            <a:pPr algn="just" rtl="0"/>
            <a:endParaRPr lang="en-IE" sz="2300" dirty="0"/>
          </a:p>
        </p:txBody>
      </p:sp>
      <p:sp>
        <p:nvSpPr>
          <p:cNvPr id="3" name="Text Placeholder 2">
            <a:extLst>
              <a:ext uri="{FF2B5EF4-FFF2-40B4-BE49-F238E27FC236}">
                <a16:creationId xmlns:a16="http://schemas.microsoft.com/office/drawing/2014/main" id="{CF6DA78C-6E2E-DD26-388D-1B834902CDFC}"/>
              </a:ext>
            </a:extLst>
          </p:cNvPr>
          <p:cNvSpPr>
            <a:spLocks noGrp="1"/>
          </p:cNvSpPr>
          <p:nvPr>
            <p:ph type="body" sz="quarter" idx="16"/>
          </p:nvPr>
        </p:nvSpPr>
        <p:spPr>
          <a:xfrm>
            <a:off x="729493" y="616419"/>
            <a:ext cx="4990998" cy="992652"/>
          </a:xfrm>
        </p:spPr>
        <p:txBody>
          <a:bodyPr/>
          <a:lstStyle/>
          <a:p>
            <a:pPr algn="l" rtl="0"/>
            <a:r>
              <a:rPr lang="en-IE" b="1" dirty="0"/>
              <a:t>Análise SWOT</a:t>
            </a:r>
          </a:p>
        </p:txBody>
      </p:sp>
      <p:sp>
        <p:nvSpPr>
          <p:cNvPr id="5" name="Google Shape;769;p27">
            <a:extLst>
              <a:ext uri="{FF2B5EF4-FFF2-40B4-BE49-F238E27FC236}">
                <a16:creationId xmlns:a16="http://schemas.microsoft.com/office/drawing/2014/main" id="{DDE33F2F-97F8-7485-627F-A72A56F36F21}"/>
              </a:ext>
            </a:extLst>
          </p:cNvPr>
          <p:cNvSpPr/>
          <p:nvPr/>
        </p:nvSpPr>
        <p:spPr>
          <a:xfrm>
            <a:off x="5802284" y="1225193"/>
            <a:ext cx="6018414" cy="4493963"/>
          </a:xfrm>
          <a:prstGeom prst="diamond">
            <a:avLst/>
          </a:prstGeom>
          <a:solidFill>
            <a:srgbClr val="EEF2EA"/>
          </a:solidFill>
          <a:ln w="12700" cap="flat" cmpd="sng">
            <a:solidFill>
              <a:srgbClr val="EEF2E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 name="Google Shape;770;p27">
            <a:extLst>
              <a:ext uri="{FF2B5EF4-FFF2-40B4-BE49-F238E27FC236}">
                <a16:creationId xmlns:a16="http://schemas.microsoft.com/office/drawing/2014/main" id="{2A80989E-7695-3A47-277A-7758B91C013C}"/>
              </a:ext>
            </a:extLst>
          </p:cNvPr>
          <p:cNvSpPr/>
          <p:nvPr/>
        </p:nvSpPr>
        <p:spPr>
          <a:xfrm>
            <a:off x="9285316" y="1296785"/>
            <a:ext cx="2725626" cy="1945179"/>
          </a:xfrm>
          <a:prstGeom prst="roundRect">
            <a:avLst>
              <a:gd name="adj" fmla="val 16667"/>
            </a:avLst>
          </a:prstGeom>
          <a:solidFill>
            <a:srgbClr val="B2DEDD"/>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FRAQUEZAS</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Coisas que faltam no </a:t>
            </a:r>
            <a:r>
              <a:rPr lang="en-US" sz="1700" dirty="0" err="1">
                <a:solidFill>
                  <a:srgbClr val="000000"/>
                </a:solidFill>
                <a:ea typeface="Raleway"/>
                <a:cs typeface="Raleway"/>
                <a:sym typeface="Raleway"/>
              </a:rPr>
              <a:t>negócio</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O que o concorrente faz melhor</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Limitações de recursos</a:t>
            </a:r>
            <a:endParaRPr sz="1700" dirty="0">
              <a:solidFill>
                <a:srgbClr val="000000"/>
              </a:solidFill>
              <a:ea typeface="Raleway"/>
              <a:cs typeface="Raleway"/>
              <a:sym typeface="Raleway"/>
            </a:endParaRPr>
          </a:p>
        </p:txBody>
      </p:sp>
      <p:sp>
        <p:nvSpPr>
          <p:cNvPr id="7" name="Google Shape;771;p27">
            <a:extLst>
              <a:ext uri="{FF2B5EF4-FFF2-40B4-BE49-F238E27FC236}">
                <a16:creationId xmlns:a16="http://schemas.microsoft.com/office/drawing/2014/main" id="{7DD785EB-6885-9869-B899-32560451D26E}"/>
              </a:ext>
            </a:extLst>
          </p:cNvPr>
          <p:cNvSpPr/>
          <p:nvPr/>
        </p:nvSpPr>
        <p:spPr>
          <a:xfrm>
            <a:off x="5802283" y="1296785"/>
            <a:ext cx="3358650" cy="1945179"/>
          </a:xfrm>
          <a:prstGeom prst="roundRect">
            <a:avLst>
              <a:gd name="adj" fmla="val 16667"/>
            </a:avLst>
          </a:prstGeom>
          <a:solidFill>
            <a:srgbClr val="F79037"/>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FORÇAS</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O que a </a:t>
            </a:r>
            <a:r>
              <a:rPr lang="en-US" sz="1700" dirty="0" err="1">
                <a:solidFill>
                  <a:srgbClr val="000000"/>
                </a:solidFill>
                <a:ea typeface="Raleway"/>
                <a:cs typeface="Raleway"/>
                <a:sym typeface="Raleway"/>
              </a:rPr>
              <a:t>empresa</a:t>
            </a:r>
            <a:r>
              <a:rPr lang="en-US" sz="1700" dirty="0">
                <a:solidFill>
                  <a:srgbClr val="000000"/>
                </a:solidFill>
                <a:ea typeface="Raleway"/>
                <a:cs typeface="Raleway"/>
                <a:sym typeface="Raleway"/>
              </a:rPr>
              <a:t> </a:t>
            </a:r>
            <a:r>
              <a:rPr lang="en-US" sz="1700" dirty="0" err="1">
                <a:solidFill>
                  <a:srgbClr val="000000"/>
                </a:solidFill>
                <a:ea typeface="Raleway"/>
                <a:cs typeface="Raleway"/>
                <a:sym typeface="Raleway"/>
              </a:rPr>
              <a:t>faz</a:t>
            </a:r>
            <a:r>
              <a:rPr lang="en-US" sz="1700" dirty="0">
                <a:solidFill>
                  <a:srgbClr val="000000"/>
                </a:solidFill>
                <a:ea typeface="Raleway"/>
                <a:cs typeface="Raleway"/>
                <a:sym typeface="Raleway"/>
              </a:rPr>
              <a:t> bem</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Qualidades que a </a:t>
            </a:r>
            <a:r>
              <a:rPr lang="en-US" sz="1700" dirty="0" err="1">
                <a:solidFill>
                  <a:srgbClr val="000000"/>
                </a:solidFill>
                <a:ea typeface="Raleway"/>
                <a:cs typeface="Raleway"/>
                <a:sym typeface="Raleway"/>
              </a:rPr>
              <a:t>separam</a:t>
            </a:r>
            <a:r>
              <a:rPr lang="en-US" sz="1700" dirty="0">
                <a:solidFill>
                  <a:srgbClr val="000000"/>
                </a:solidFill>
                <a:ea typeface="Raleway"/>
                <a:cs typeface="Raleway"/>
                <a:sym typeface="Raleway"/>
              </a:rPr>
              <a:t> dos concorrentes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Pessoal qualificado/ conhecedor</a:t>
            </a:r>
            <a:endParaRPr lang="en-US" sz="1700" dirty="0">
              <a:solidFill>
                <a:srgbClr val="000000"/>
              </a:solidFill>
              <a:sym typeface="Raleway"/>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A </a:t>
            </a:r>
            <a:r>
              <a:rPr lang="en-US" sz="1700" dirty="0" err="1">
                <a:solidFill>
                  <a:srgbClr val="000000"/>
                </a:solidFill>
                <a:ea typeface="Raleway"/>
                <a:cs typeface="Raleway"/>
                <a:sym typeface="Raleway"/>
              </a:rPr>
              <a:t>sua</a:t>
            </a:r>
            <a:r>
              <a:rPr lang="en-US" sz="1700" dirty="0">
                <a:solidFill>
                  <a:srgbClr val="000000"/>
                </a:solidFill>
                <a:ea typeface="Raleway"/>
                <a:cs typeface="Raleway"/>
                <a:sym typeface="Raleway"/>
              </a:rPr>
              <a:t> PUV </a:t>
            </a:r>
            <a:r>
              <a:rPr lang="en-US" sz="1200" dirty="0">
                <a:solidFill>
                  <a:srgbClr val="000000"/>
                </a:solidFill>
                <a:ea typeface="Raleway"/>
                <a:cs typeface="Raleway"/>
                <a:sym typeface="Raleway"/>
              </a:rPr>
              <a:t>(proposta única de venda)</a:t>
            </a:r>
            <a:endParaRPr sz="1200" dirty="0">
              <a:solidFill>
                <a:srgbClr val="000000"/>
              </a:solidFill>
              <a:ea typeface="Raleway"/>
              <a:cs typeface="Raleway"/>
              <a:sym typeface="Raleway"/>
            </a:endParaRPr>
          </a:p>
        </p:txBody>
      </p:sp>
      <p:sp>
        <p:nvSpPr>
          <p:cNvPr id="8" name="Google Shape;772;p27">
            <a:extLst>
              <a:ext uri="{FF2B5EF4-FFF2-40B4-BE49-F238E27FC236}">
                <a16:creationId xmlns:a16="http://schemas.microsoft.com/office/drawing/2014/main" id="{A756289F-D3B1-B74A-C588-B92566620DA0}"/>
              </a:ext>
            </a:extLst>
          </p:cNvPr>
          <p:cNvSpPr/>
          <p:nvPr/>
        </p:nvSpPr>
        <p:spPr>
          <a:xfrm>
            <a:off x="5802284" y="3546764"/>
            <a:ext cx="3104325" cy="1945178"/>
          </a:xfrm>
          <a:prstGeom prst="roundRect">
            <a:avLst>
              <a:gd name="adj" fmla="val 16667"/>
            </a:avLst>
          </a:prstGeom>
          <a:solidFill>
            <a:srgbClr val="1BA19A"/>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OPORTUNIDADES</a:t>
            </a:r>
            <a:endParaRPr sz="20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Mercados mal servidos</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Poucos concorrentes na área</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Necessidade emergente que a </a:t>
            </a:r>
            <a:r>
              <a:rPr lang="en-US" sz="1700" dirty="0" err="1">
                <a:solidFill>
                  <a:srgbClr val="000000"/>
                </a:solidFill>
                <a:ea typeface="Raleway"/>
                <a:cs typeface="Raleway"/>
                <a:sym typeface="Raleway"/>
              </a:rPr>
              <a:t>empresa</a:t>
            </a:r>
            <a:r>
              <a:rPr lang="en-US" sz="1700" dirty="0">
                <a:solidFill>
                  <a:srgbClr val="000000"/>
                </a:solidFill>
                <a:ea typeface="Raleway"/>
                <a:cs typeface="Raleway"/>
                <a:sym typeface="Raleway"/>
              </a:rPr>
              <a:t> pode preencher</a:t>
            </a:r>
            <a:endParaRPr sz="1700" dirty="0">
              <a:solidFill>
                <a:srgbClr val="000000"/>
              </a:solidFill>
            </a:endParaRPr>
          </a:p>
          <a:p>
            <a:pPr marL="144000" marR="0" lvl="0" indent="-144000" algn="l" rtl="0">
              <a:spcBef>
                <a:spcPts val="0"/>
              </a:spcBef>
              <a:spcAft>
                <a:spcPts val="0"/>
              </a:spcAft>
              <a:buClr>
                <a:schemeClr val="lt1"/>
              </a:buClr>
              <a:buSzPts val="1600"/>
              <a:buFont typeface="Arial"/>
              <a:buChar char="•"/>
            </a:pPr>
            <a:r>
              <a:rPr lang="en-US" sz="1700" dirty="0">
                <a:solidFill>
                  <a:srgbClr val="000000"/>
                </a:solidFill>
                <a:ea typeface="Raleway"/>
                <a:cs typeface="Raleway"/>
                <a:sym typeface="Raleway"/>
              </a:rPr>
              <a:t>Participação no projeto</a:t>
            </a:r>
            <a:endParaRPr sz="1700" dirty="0">
              <a:solidFill>
                <a:srgbClr val="000000"/>
              </a:solidFill>
              <a:ea typeface="Raleway"/>
              <a:cs typeface="Raleway"/>
              <a:sym typeface="Raleway"/>
            </a:endParaRPr>
          </a:p>
        </p:txBody>
      </p:sp>
      <p:sp>
        <p:nvSpPr>
          <p:cNvPr id="9" name="Google Shape;773;p27">
            <a:extLst>
              <a:ext uri="{FF2B5EF4-FFF2-40B4-BE49-F238E27FC236}">
                <a16:creationId xmlns:a16="http://schemas.microsoft.com/office/drawing/2014/main" id="{46002EA2-8BF3-854F-78F5-8903A1BD4789}"/>
              </a:ext>
            </a:extLst>
          </p:cNvPr>
          <p:cNvSpPr/>
          <p:nvPr/>
        </p:nvSpPr>
        <p:spPr>
          <a:xfrm>
            <a:off x="8988405" y="3546762"/>
            <a:ext cx="3022537" cy="1945179"/>
          </a:xfrm>
          <a:prstGeom prst="roundRect">
            <a:avLst>
              <a:gd name="adj" fmla="val 16667"/>
            </a:avLst>
          </a:prstGeom>
          <a:solidFill>
            <a:srgbClr val="F1A0C2"/>
          </a:solidFill>
          <a:ln w="12700" cap="flat" cmpd="sng">
            <a:solidFill>
              <a:srgbClr val="054F5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dirty="0">
                <a:solidFill>
                  <a:srgbClr val="000000"/>
                </a:solidFill>
                <a:ea typeface="Raleway"/>
                <a:cs typeface="Raleway"/>
                <a:sym typeface="Raleway"/>
              </a:rPr>
              <a:t>AMEAÇAS</a:t>
            </a:r>
            <a:endParaRPr sz="20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a:solidFill>
                  <a:srgbClr val="000000"/>
                </a:solidFill>
                <a:ea typeface="Raleway"/>
                <a:cs typeface="Raleway"/>
                <a:sym typeface="Raleway"/>
              </a:rPr>
              <a:t>Concorrentes emergentes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err="1">
                <a:solidFill>
                  <a:srgbClr val="000000"/>
                </a:solidFill>
                <a:ea typeface="Raleway"/>
                <a:cs typeface="Raleway"/>
                <a:sym typeface="Raleway"/>
              </a:rPr>
              <a:t>Alteração</a:t>
            </a:r>
            <a:r>
              <a:rPr lang="en-US" sz="1700" dirty="0">
                <a:solidFill>
                  <a:srgbClr val="000000"/>
                </a:solidFill>
                <a:ea typeface="Raleway"/>
                <a:cs typeface="Raleway"/>
                <a:sym typeface="Raleway"/>
              </a:rPr>
              <a:t> de regulamentos</a:t>
            </a:r>
            <a:endParaRPr sz="1700" dirty="0">
              <a:solidFill>
                <a:srgbClr val="000000"/>
              </a:solidFill>
            </a:endParaRPr>
          </a:p>
          <a:p>
            <a:pPr marL="144000" marR="0" lvl="0" indent="-144000" algn="l" rtl="0">
              <a:spcBef>
                <a:spcPts val="0"/>
              </a:spcBef>
              <a:spcAft>
                <a:spcPts val="0"/>
              </a:spcAft>
              <a:buClr>
                <a:schemeClr val="lt2"/>
              </a:buClr>
              <a:buSzPts val="1600"/>
              <a:buFont typeface="Arial"/>
              <a:buChar char="•"/>
            </a:pPr>
            <a:r>
              <a:rPr lang="en-US" sz="1700" dirty="0" err="1">
                <a:solidFill>
                  <a:srgbClr val="000000"/>
                </a:solidFill>
                <a:ea typeface="Raleway"/>
                <a:cs typeface="Raleway"/>
                <a:sym typeface="Raleway"/>
              </a:rPr>
              <a:t>Mudança</a:t>
            </a:r>
            <a:r>
              <a:rPr lang="en-US" sz="1700" dirty="0">
                <a:solidFill>
                  <a:srgbClr val="000000"/>
                </a:solidFill>
                <a:ea typeface="Raleway"/>
                <a:cs typeface="Raleway"/>
                <a:sym typeface="Raleway"/>
              </a:rPr>
              <a:t> de atitude do cliente em </a:t>
            </a:r>
            <a:r>
              <a:rPr lang="en-US" sz="1700" dirty="0" err="1">
                <a:solidFill>
                  <a:srgbClr val="000000"/>
                </a:solidFill>
                <a:ea typeface="Raleway"/>
                <a:cs typeface="Raleway"/>
                <a:sym typeface="Raleway"/>
              </a:rPr>
              <a:t>relação</a:t>
            </a:r>
            <a:r>
              <a:rPr lang="en-US" sz="1700" dirty="0">
                <a:solidFill>
                  <a:srgbClr val="000000"/>
                </a:solidFill>
                <a:ea typeface="Raleway"/>
                <a:cs typeface="Raleway"/>
                <a:sym typeface="Raleway"/>
              </a:rPr>
              <a:t> ao </a:t>
            </a:r>
            <a:r>
              <a:rPr lang="en-US" sz="1700" dirty="0" err="1">
                <a:solidFill>
                  <a:srgbClr val="000000"/>
                </a:solidFill>
                <a:ea typeface="Raleway"/>
                <a:cs typeface="Raleway"/>
                <a:sym typeface="Raleway"/>
              </a:rPr>
              <a:t>negócio</a:t>
            </a:r>
            <a:endParaRPr sz="1700" dirty="0">
              <a:solidFill>
                <a:srgbClr val="000000"/>
              </a:solidFill>
              <a:ea typeface="Raleway"/>
              <a:cs typeface="Raleway"/>
              <a:sym typeface="Raleway"/>
            </a:endParaRPr>
          </a:p>
        </p:txBody>
      </p:sp>
      <p:sp>
        <p:nvSpPr>
          <p:cNvPr id="10" name="Google Shape;774;p27">
            <a:extLst>
              <a:ext uri="{FF2B5EF4-FFF2-40B4-BE49-F238E27FC236}">
                <a16:creationId xmlns:a16="http://schemas.microsoft.com/office/drawing/2014/main" id="{97E9003B-0095-B10E-E874-5B0EE5BA8DE1}"/>
              </a:ext>
            </a:extLst>
          </p:cNvPr>
          <p:cNvSpPr/>
          <p:nvPr/>
        </p:nvSpPr>
        <p:spPr>
          <a:xfrm rot="5400000">
            <a:off x="8677102" y="-779785"/>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775;p27">
            <a:extLst>
              <a:ext uri="{FF2B5EF4-FFF2-40B4-BE49-F238E27FC236}">
                <a16:creationId xmlns:a16="http://schemas.microsoft.com/office/drawing/2014/main" id="{358DA93A-2C1F-C385-5F79-52A75C81CFD1}"/>
              </a:ext>
            </a:extLst>
          </p:cNvPr>
          <p:cNvSpPr/>
          <p:nvPr/>
        </p:nvSpPr>
        <p:spPr>
          <a:xfrm rot="-5400000">
            <a:off x="8677102" y="4074622"/>
            <a:ext cx="268778" cy="3516282"/>
          </a:xfrm>
          <a:prstGeom prst="leftBracket">
            <a:avLst>
              <a:gd name="adj" fmla="val 8333"/>
            </a:avLst>
          </a:prstGeom>
          <a:noFill/>
          <a:ln w="9525" cap="flat" cmpd="sng">
            <a:solidFill>
              <a:srgbClr val="6D6A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 name="Google Shape;776;p27">
            <a:extLst>
              <a:ext uri="{FF2B5EF4-FFF2-40B4-BE49-F238E27FC236}">
                <a16:creationId xmlns:a16="http://schemas.microsoft.com/office/drawing/2014/main" id="{F6236C11-74BA-9904-52B1-ABA1B060E6CF}"/>
              </a:ext>
            </a:extLst>
          </p:cNvPr>
          <p:cNvSpPr txBox="1"/>
          <p:nvPr/>
        </p:nvSpPr>
        <p:spPr>
          <a:xfrm>
            <a:off x="8337666" y="830723"/>
            <a:ext cx="94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dirty="0" err="1">
                <a:solidFill>
                  <a:schemeClr val="dk1"/>
                </a:solidFill>
                <a:latin typeface="Calibri"/>
                <a:ea typeface="Calibri"/>
                <a:cs typeface="Calibri"/>
                <a:sym typeface="Calibri"/>
              </a:rPr>
              <a:t>I</a:t>
            </a:r>
            <a:r>
              <a:rPr lang="en-US" sz="1800" dirty="0" err="1">
                <a:solidFill>
                  <a:schemeClr val="dk1"/>
                </a:solidFill>
                <a:latin typeface="Calibri"/>
                <a:ea typeface="Calibri"/>
                <a:cs typeface="Calibri"/>
                <a:sym typeface="Calibri"/>
              </a:rPr>
              <a:t>nterno</a:t>
            </a:r>
            <a:endParaRPr sz="1800" dirty="0">
              <a:solidFill>
                <a:schemeClr val="dk1"/>
              </a:solidFill>
              <a:latin typeface="Calibri"/>
              <a:ea typeface="Calibri"/>
              <a:cs typeface="Calibri"/>
              <a:sym typeface="Calibri"/>
            </a:endParaRPr>
          </a:p>
        </p:txBody>
      </p:sp>
      <p:sp>
        <p:nvSpPr>
          <p:cNvPr id="13" name="Google Shape;777;p27">
            <a:extLst>
              <a:ext uri="{FF2B5EF4-FFF2-40B4-BE49-F238E27FC236}">
                <a16:creationId xmlns:a16="http://schemas.microsoft.com/office/drawing/2014/main" id="{F2CF3B89-E6FA-04D4-288F-BA0A882FB276}"/>
              </a:ext>
            </a:extLst>
          </p:cNvPr>
          <p:cNvSpPr txBox="1"/>
          <p:nvPr/>
        </p:nvSpPr>
        <p:spPr>
          <a:xfrm>
            <a:off x="8351309" y="5606082"/>
            <a:ext cx="94765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Externo</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2460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Hand placing stars">
            <a:extLst>
              <a:ext uri="{FF2B5EF4-FFF2-40B4-BE49-F238E27FC236}">
                <a16:creationId xmlns:a16="http://schemas.microsoft.com/office/drawing/2014/main" id="{C982AFC7-7E37-83BB-F51E-D4ADB76B5E9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D461A4B5-5422-6B09-0ED5-A1AA5BF94163}"/>
              </a:ext>
            </a:extLst>
          </p:cNvPr>
          <p:cNvSpPr txBox="1">
            <a:spLocks/>
          </p:cNvSpPr>
          <p:nvPr/>
        </p:nvSpPr>
        <p:spPr>
          <a:xfrm>
            <a:off x="671396" y="606593"/>
            <a:ext cx="3791493" cy="845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sz="3600" b="1" dirty="0" err="1">
                <a:solidFill>
                  <a:srgbClr val="000000"/>
                </a:solidFill>
              </a:rPr>
              <a:t>Forças</a:t>
            </a:r>
            <a:r>
              <a:rPr lang="en-IE" sz="3600" b="1" dirty="0">
                <a:solidFill>
                  <a:srgbClr val="000000"/>
                </a:solidFill>
              </a:rPr>
              <a:t> (</a:t>
            </a:r>
            <a:r>
              <a:rPr lang="en-IE" sz="3600" b="1" i="1" dirty="0">
                <a:solidFill>
                  <a:srgbClr val="000000"/>
                </a:solidFill>
              </a:rPr>
              <a:t>Strengths</a:t>
            </a:r>
            <a:r>
              <a:rPr lang="en-IE" sz="3600" b="1" dirty="0">
                <a:solidFill>
                  <a:srgbClr val="000000"/>
                </a:solidFill>
              </a:rPr>
              <a:t>)</a:t>
            </a:r>
          </a:p>
        </p:txBody>
      </p:sp>
      <p:sp>
        <p:nvSpPr>
          <p:cNvPr id="9" name="TextBox 8">
            <a:extLst>
              <a:ext uri="{FF2B5EF4-FFF2-40B4-BE49-F238E27FC236}">
                <a16:creationId xmlns:a16="http://schemas.microsoft.com/office/drawing/2014/main" id="{92BB7B67-8825-19A5-B2CB-A1D87F20B72D}"/>
              </a:ext>
            </a:extLst>
          </p:cNvPr>
          <p:cNvSpPr txBox="1"/>
          <p:nvPr/>
        </p:nvSpPr>
        <p:spPr>
          <a:xfrm>
            <a:off x="671397" y="1207188"/>
            <a:ext cx="6580073" cy="2215991"/>
          </a:xfrm>
          <a:prstGeom prst="rect">
            <a:avLst/>
          </a:prstGeom>
          <a:noFill/>
        </p:spPr>
        <p:txBody>
          <a:bodyPr wrap="square">
            <a:spAutoFit/>
          </a:bodyPr>
          <a:lstStyle/>
          <a:p>
            <a:pPr algn="just" rtl="0"/>
            <a:r>
              <a:rPr lang="en-US" sz="2300" b="0" i="0" dirty="0">
                <a:solidFill>
                  <a:srgbClr val="000000"/>
                </a:solidFill>
                <a:effectLst/>
              </a:rPr>
              <a:t>As </a:t>
            </a:r>
            <a:r>
              <a:rPr lang="en-US" sz="2300" b="0" i="0" dirty="0" err="1">
                <a:solidFill>
                  <a:srgbClr val="000000"/>
                </a:solidFill>
                <a:effectLst/>
              </a:rPr>
              <a:t>forças</a:t>
            </a:r>
            <a:r>
              <a:rPr lang="en-US" sz="2300" b="0" i="0" dirty="0">
                <a:solidFill>
                  <a:srgbClr val="000000"/>
                </a:solidFill>
                <a:effectLst/>
              </a:rPr>
              <a:t> </a:t>
            </a:r>
            <a:r>
              <a:rPr lang="en-US" sz="2300" b="0" i="0" dirty="0" err="1">
                <a:solidFill>
                  <a:srgbClr val="000000"/>
                </a:solidFill>
                <a:effectLst/>
              </a:rPr>
              <a:t>referem</a:t>
            </a:r>
            <a:r>
              <a:rPr lang="en-US" sz="2300" b="0" i="0" dirty="0">
                <a:solidFill>
                  <a:srgbClr val="000000"/>
                </a:solidFill>
                <a:effectLst/>
              </a:rPr>
              <a:t>-se </a:t>
            </a:r>
            <a:r>
              <a:rPr lang="en-US" sz="2300" b="0" i="0" dirty="0" err="1">
                <a:solidFill>
                  <a:srgbClr val="000000"/>
                </a:solidFill>
                <a:effectLst/>
              </a:rPr>
              <a:t>às</a:t>
            </a:r>
            <a:r>
              <a:rPr lang="en-US" sz="2300" b="0" i="0" dirty="0">
                <a:solidFill>
                  <a:srgbClr val="000000"/>
                </a:solidFill>
                <a:effectLst/>
              </a:rPr>
              <a:t> </a:t>
            </a:r>
            <a:r>
              <a:rPr lang="en-US" sz="2300" b="0" i="0" dirty="0" err="1">
                <a:solidFill>
                  <a:srgbClr val="000000"/>
                </a:solidFill>
                <a:effectLst/>
              </a:rPr>
              <a:t>á</a:t>
            </a:r>
            <a:r>
              <a:rPr lang="en-US" sz="2300" dirty="0" err="1">
                <a:solidFill>
                  <a:srgbClr val="000000"/>
                </a:solidFill>
              </a:rPr>
              <a:t>reas</a:t>
            </a:r>
            <a:r>
              <a:rPr lang="en-US" sz="2300" dirty="0">
                <a:solidFill>
                  <a:srgbClr val="000000"/>
                </a:solidFill>
              </a:rPr>
              <a:t> </a:t>
            </a:r>
            <a:r>
              <a:rPr lang="en-US" sz="2300" dirty="0" err="1">
                <a:solidFill>
                  <a:srgbClr val="000000"/>
                </a:solidFill>
              </a:rPr>
              <a:t>internas</a:t>
            </a:r>
            <a:r>
              <a:rPr lang="en-US" sz="2300" dirty="0">
                <a:solidFill>
                  <a:srgbClr val="000000"/>
                </a:solidFill>
              </a:rPr>
              <a:t> do </a:t>
            </a:r>
            <a:r>
              <a:rPr lang="en-US" sz="2300" dirty="0" err="1">
                <a:solidFill>
                  <a:srgbClr val="000000"/>
                </a:solidFill>
              </a:rPr>
              <a:t>negócio</a:t>
            </a:r>
            <a:r>
              <a:rPr lang="en-US" sz="2300" dirty="0">
                <a:solidFill>
                  <a:srgbClr val="000000"/>
                </a:solidFill>
              </a:rPr>
              <a:t>.</a:t>
            </a:r>
            <a:r>
              <a:rPr lang="en-US" sz="2300" b="0" i="0" dirty="0">
                <a:solidFill>
                  <a:srgbClr val="000000"/>
                </a:solidFill>
                <a:effectLst/>
              </a:rPr>
              <a:t> </a:t>
            </a:r>
            <a:r>
              <a:rPr lang="en-US" sz="2300" b="0" i="0" dirty="0" err="1">
                <a:solidFill>
                  <a:srgbClr val="000000"/>
                </a:solidFill>
                <a:effectLst/>
              </a:rPr>
              <a:t>Examinar</a:t>
            </a:r>
            <a:r>
              <a:rPr lang="en-US" sz="2300" b="0" i="0" dirty="0">
                <a:solidFill>
                  <a:srgbClr val="000000"/>
                </a:solidFill>
                <a:effectLst/>
              </a:rPr>
              <a:t> </a:t>
            </a:r>
            <a:r>
              <a:rPr lang="en-US" sz="2300" b="0" i="0" dirty="0" err="1">
                <a:solidFill>
                  <a:srgbClr val="000000"/>
                </a:solidFill>
                <a:effectLst/>
              </a:rPr>
              <a:t>estas</a:t>
            </a:r>
            <a:r>
              <a:rPr lang="en-US" sz="2300" b="0" i="0" dirty="0">
                <a:solidFill>
                  <a:srgbClr val="000000"/>
                </a:solidFill>
                <a:effectLst/>
              </a:rPr>
              <a:t> </a:t>
            </a:r>
            <a:r>
              <a:rPr lang="en-US" sz="2300" b="0" i="0" dirty="0" err="1">
                <a:solidFill>
                  <a:srgbClr val="000000"/>
                </a:solidFill>
                <a:effectLst/>
              </a:rPr>
              <a:t>áreas</a:t>
            </a:r>
            <a:r>
              <a:rPr lang="en-US" sz="2300" b="0" i="0" dirty="0">
                <a:solidFill>
                  <a:srgbClr val="000000"/>
                </a:solidFill>
                <a:effectLst/>
              </a:rPr>
              <a:t> </a:t>
            </a:r>
            <a:r>
              <a:rPr lang="en-US" sz="2300" b="0" i="0" dirty="0" err="1">
                <a:solidFill>
                  <a:srgbClr val="000000"/>
                </a:solidFill>
                <a:effectLst/>
              </a:rPr>
              <a:t>pode</a:t>
            </a:r>
            <a:r>
              <a:rPr lang="en-US" sz="2300" b="0" i="0" dirty="0">
                <a:solidFill>
                  <a:srgbClr val="000000"/>
                </a:solidFill>
                <a:effectLst/>
              </a:rPr>
              <a:t> </a:t>
            </a:r>
            <a:r>
              <a:rPr lang="en-US" sz="2300" b="0" i="0" dirty="0" err="1">
                <a:solidFill>
                  <a:srgbClr val="000000"/>
                </a:solidFill>
                <a:effectLst/>
              </a:rPr>
              <a:t>ajudar</a:t>
            </a:r>
            <a:r>
              <a:rPr lang="en-US" sz="2300" b="0" i="0" dirty="0">
                <a:solidFill>
                  <a:srgbClr val="000000"/>
                </a:solidFill>
                <a:effectLst/>
              </a:rPr>
              <a:t> a </a:t>
            </a:r>
            <a:r>
              <a:rPr lang="en-US" sz="2300" b="0" i="0" dirty="0" err="1">
                <a:solidFill>
                  <a:srgbClr val="000000"/>
                </a:solidFill>
                <a:effectLst/>
              </a:rPr>
              <a:t>entender</a:t>
            </a:r>
            <a:r>
              <a:rPr lang="en-US" sz="2300" b="0" i="0" dirty="0">
                <a:solidFill>
                  <a:srgbClr val="000000"/>
                </a:solidFill>
                <a:effectLst/>
              </a:rPr>
              <a:t> o que </a:t>
            </a:r>
            <a:r>
              <a:rPr lang="en-US" sz="2300" b="0" i="0" dirty="0" err="1">
                <a:solidFill>
                  <a:srgbClr val="000000"/>
                </a:solidFill>
                <a:effectLst/>
              </a:rPr>
              <a:t>irá</a:t>
            </a:r>
            <a:r>
              <a:rPr lang="en-US" sz="2300" b="0" i="0" dirty="0">
                <a:solidFill>
                  <a:srgbClr val="000000"/>
                </a:solidFill>
                <a:effectLst/>
              </a:rPr>
              <a:t> </a:t>
            </a:r>
            <a:r>
              <a:rPr lang="en-US" sz="2300" b="0" i="0" dirty="0" err="1">
                <a:solidFill>
                  <a:srgbClr val="000000"/>
                </a:solidFill>
                <a:effectLst/>
              </a:rPr>
              <a:t>funcionar</a:t>
            </a:r>
            <a:r>
              <a:rPr lang="en-US" sz="2300" b="0" i="0" dirty="0">
                <a:solidFill>
                  <a:srgbClr val="000000"/>
                </a:solidFill>
                <a:effectLst/>
              </a:rPr>
              <a:t>. </a:t>
            </a:r>
            <a:r>
              <a:rPr lang="en-US" sz="2300" b="0" i="0" dirty="0" err="1">
                <a:solidFill>
                  <a:srgbClr val="000000"/>
                </a:solidFill>
                <a:effectLst/>
              </a:rPr>
              <a:t>Podem</a:t>
            </a:r>
            <a:r>
              <a:rPr lang="en-US" sz="2300" b="0" i="0" dirty="0">
                <a:solidFill>
                  <a:srgbClr val="000000"/>
                </a:solidFill>
                <a:effectLst/>
              </a:rPr>
              <a:t> ser </a:t>
            </a:r>
            <a:r>
              <a:rPr lang="en-US" sz="2300" b="0" i="0" dirty="0" err="1">
                <a:solidFill>
                  <a:srgbClr val="000000"/>
                </a:solidFill>
                <a:effectLst/>
              </a:rPr>
              <a:t>usadas</a:t>
            </a:r>
            <a:r>
              <a:rPr lang="en-US" sz="2300" b="0" i="0" dirty="0">
                <a:solidFill>
                  <a:srgbClr val="000000"/>
                </a:solidFill>
                <a:effectLst/>
              </a:rPr>
              <a:t> as técnicas que se sabe que funcionam – </a:t>
            </a:r>
            <a:r>
              <a:rPr lang="en-US" sz="2300" dirty="0" err="1">
                <a:solidFill>
                  <a:srgbClr val="000000"/>
                </a:solidFill>
              </a:rPr>
              <a:t>os</a:t>
            </a:r>
            <a:r>
              <a:rPr lang="en-US" sz="2300" b="0" i="0" dirty="0">
                <a:solidFill>
                  <a:srgbClr val="000000"/>
                </a:solidFill>
                <a:effectLst/>
              </a:rPr>
              <a:t> pontos fortes – em outras áreas que podem precisar de suporte adicional, como </a:t>
            </a:r>
            <a:r>
              <a:rPr lang="en-US" sz="2300" b="0" i="0" dirty="0" err="1">
                <a:solidFill>
                  <a:srgbClr val="000000"/>
                </a:solidFill>
                <a:effectLst/>
              </a:rPr>
              <a:t>melhorar</a:t>
            </a:r>
            <a:r>
              <a:rPr lang="en-US" sz="2300" b="0" i="0" dirty="0">
                <a:solidFill>
                  <a:srgbClr val="000000"/>
                </a:solidFill>
                <a:effectLst/>
              </a:rPr>
              <a:t> a cadeia de </a:t>
            </a:r>
            <a:r>
              <a:rPr lang="en-US" sz="2300" dirty="0" err="1">
                <a:solidFill>
                  <a:srgbClr val="000000"/>
                </a:solidFill>
              </a:rPr>
              <a:t>abastecimento</a:t>
            </a:r>
            <a:r>
              <a:rPr lang="en-US" sz="2300" b="0" i="0" dirty="0">
                <a:solidFill>
                  <a:srgbClr val="000000"/>
                </a:solidFill>
                <a:effectLst/>
              </a:rPr>
              <a:t>, etc.</a:t>
            </a:r>
            <a:endParaRPr lang="en-IE" sz="2300" dirty="0">
              <a:solidFill>
                <a:srgbClr val="000000"/>
              </a:solidFill>
            </a:endParaRPr>
          </a:p>
        </p:txBody>
      </p:sp>
      <p:sp>
        <p:nvSpPr>
          <p:cNvPr id="10" name="TextBox 9">
            <a:extLst>
              <a:ext uri="{FF2B5EF4-FFF2-40B4-BE49-F238E27FC236}">
                <a16:creationId xmlns:a16="http://schemas.microsoft.com/office/drawing/2014/main" id="{0ACEE11F-C723-C819-47A4-DCB19A5A3FA4}"/>
              </a:ext>
            </a:extLst>
          </p:cNvPr>
          <p:cNvSpPr txBox="1"/>
          <p:nvPr/>
        </p:nvSpPr>
        <p:spPr>
          <a:xfrm>
            <a:off x="671398" y="3293896"/>
            <a:ext cx="6580072" cy="2215991"/>
          </a:xfrm>
          <a:prstGeom prst="rect">
            <a:avLst/>
          </a:prstGeom>
          <a:noFill/>
        </p:spPr>
        <p:txBody>
          <a:bodyPr wrap="square">
            <a:spAutoFit/>
          </a:bodyPr>
          <a:lstStyle/>
          <a:p>
            <a:pPr algn="l" rtl="0" fontAlgn="auto"/>
            <a:r>
              <a:rPr lang="en-US" sz="2300" b="1" i="0" dirty="0">
                <a:solidFill>
                  <a:srgbClr val="F79037"/>
                </a:solidFill>
                <a:effectLst/>
              </a:rPr>
              <a:t>Ao analisar os pontos fortes do </a:t>
            </a:r>
            <a:r>
              <a:rPr lang="en-US" sz="2300" b="1" i="0" dirty="0" err="1">
                <a:solidFill>
                  <a:srgbClr val="F79037"/>
                </a:solidFill>
                <a:effectLst/>
              </a:rPr>
              <a:t>negócio</a:t>
            </a:r>
            <a:r>
              <a:rPr lang="en-US" sz="2300" b="1" i="0" dirty="0">
                <a:solidFill>
                  <a:srgbClr val="F79037"/>
                </a:solidFill>
                <a:effectLst/>
              </a:rPr>
              <a:t>, </a:t>
            </a:r>
            <a:r>
              <a:rPr lang="en-US" sz="2300" b="1" i="0" dirty="0" err="1">
                <a:solidFill>
                  <a:srgbClr val="F79037"/>
                </a:solidFill>
                <a:effectLst/>
              </a:rPr>
              <a:t>devem</a:t>
            </a:r>
            <a:r>
              <a:rPr lang="en-US" sz="2300" b="1" i="0" dirty="0">
                <a:solidFill>
                  <a:srgbClr val="F79037"/>
                </a:solidFill>
                <a:effectLst/>
              </a:rPr>
              <a:t>-se </a:t>
            </a:r>
            <a:r>
              <a:rPr lang="en-US" sz="2300" b="1" i="0" dirty="0" err="1">
                <a:solidFill>
                  <a:srgbClr val="F79037"/>
                </a:solidFill>
                <a:effectLst/>
              </a:rPr>
              <a:t>fazer</a:t>
            </a:r>
            <a:r>
              <a:rPr lang="en-US" sz="2300" b="1" i="0" dirty="0">
                <a:solidFill>
                  <a:srgbClr val="F79037"/>
                </a:solidFill>
                <a:effectLst/>
              </a:rPr>
              <a:t> as seguintes perguntas:</a:t>
            </a:r>
          </a:p>
          <a:p>
            <a:pPr marL="342900" indent="-342900" algn="l" rtl="0" fontAlgn="auto">
              <a:buFont typeface="Arial" panose="020B0604020202020204" pitchFamily="34" charset="0"/>
              <a:buChar char="•"/>
            </a:pPr>
            <a:r>
              <a:rPr lang="en-US" sz="2300" b="0" i="0" dirty="0">
                <a:solidFill>
                  <a:srgbClr val="000000"/>
                </a:solidFill>
                <a:effectLst/>
              </a:rPr>
              <a:t>O que se </a:t>
            </a:r>
            <a:r>
              <a:rPr lang="en-US" sz="2300" b="0" i="0" dirty="0" err="1">
                <a:solidFill>
                  <a:srgbClr val="000000"/>
                </a:solidFill>
                <a:effectLst/>
              </a:rPr>
              <a:t>faz</a:t>
            </a:r>
            <a:r>
              <a:rPr lang="en-US" sz="2300" b="0" i="0" dirty="0">
                <a:solidFill>
                  <a:srgbClr val="000000"/>
                </a:solidFill>
                <a:effectLst/>
              </a:rPr>
              <a:t> bem? Ou, o que se </a:t>
            </a:r>
            <a:r>
              <a:rPr lang="en-US" sz="2300" b="0" i="0" dirty="0" err="1">
                <a:solidFill>
                  <a:srgbClr val="000000"/>
                </a:solidFill>
                <a:effectLst/>
              </a:rPr>
              <a:t>faz</a:t>
            </a:r>
            <a:r>
              <a:rPr lang="en-US" sz="2300" b="0" i="0" dirty="0">
                <a:solidFill>
                  <a:srgbClr val="000000"/>
                </a:solidFill>
                <a:effectLst/>
              </a:rPr>
              <a:t> de melhor?</a:t>
            </a:r>
          </a:p>
          <a:p>
            <a:pPr marL="342900" indent="-342900" algn="l" rtl="0" fontAlgn="auto">
              <a:buFont typeface="Arial" panose="020B0604020202020204" pitchFamily="34" charset="0"/>
              <a:buChar char="•"/>
            </a:pPr>
            <a:r>
              <a:rPr lang="en-US" sz="2300" b="0" i="0" dirty="0">
                <a:solidFill>
                  <a:srgbClr val="000000"/>
                </a:solidFill>
                <a:effectLst/>
              </a:rPr>
              <a:t>O que há de </a:t>
            </a:r>
            <a:r>
              <a:rPr lang="en-US" sz="2300" b="0" i="0" dirty="0" err="1">
                <a:solidFill>
                  <a:srgbClr val="000000"/>
                </a:solidFill>
                <a:effectLst/>
              </a:rPr>
              <a:t>único</a:t>
            </a:r>
            <a:r>
              <a:rPr lang="en-US" sz="2300" b="0" i="0" dirty="0">
                <a:solidFill>
                  <a:srgbClr val="000000"/>
                </a:solidFill>
                <a:effectLst/>
              </a:rPr>
              <a:t> </a:t>
            </a:r>
            <a:r>
              <a:rPr lang="en-US" sz="2300" dirty="0">
                <a:solidFill>
                  <a:srgbClr val="000000"/>
                </a:solidFill>
              </a:rPr>
              <a:t>no </a:t>
            </a:r>
            <a:r>
              <a:rPr lang="en-US" sz="2300" dirty="0" err="1">
                <a:solidFill>
                  <a:srgbClr val="000000"/>
                </a:solidFill>
              </a:rPr>
              <a:t>nosso</a:t>
            </a:r>
            <a:r>
              <a:rPr lang="en-US" sz="2300" dirty="0">
                <a:solidFill>
                  <a:srgbClr val="000000"/>
                </a:solidFill>
              </a:rPr>
              <a:t> </a:t>
            </a:r>
            <a:r>
              <a:rPr lang="en-US" sz="2300" b="0" i="0" dirty="0" err="1">
                <a:solidFill>
                  <a:srgbClr val="000000"/>
                </a:solidFill>
                <a:effectLst/>
              </a:rPr>
              <a:t>produto</a:t>
            </a:r>
            <a:r>
              <a:rPr lang="en-US" sz="2300" b="0" i="0" dirty="0">
                <a:solidFill>
                  <a:srgbClr val="000000"/>
                </a:solidFill>
                <a:effectLst/>
              </a:rPr>
              <a:t> ou serviço?</a:t>
            </a:r>
            <a:endParaRPr lang="en-US" sz="2300" dirty="0">
              <a:solidFill>
                <a:srgbClr val="000000"/>
              </a:solidFill>
            </a:endParaRPr>
          </a:p>
          <a:p>
            <a:pPr marL="342900" indent="-342900" algn="l" rtl="0" fontAlgn="auto">
              <a:buFont typeface="Arial" panose="020B0604020202020204" pitchFamily="34" charset="0"/>
              <a:buChar char="•"/>
            </a:pPr>
            <a:r>
              <a:rPr lang="en-US" sz="2300" b="0" i="0" dirty="0">
                <a:solidFill>
                  <a:srgbClr val="000000"/>
                </a:solidFill>
                <a:effectLst/>
              </a:rPr>
              <a:t>O que </a:t>
            </a:r>
            <a:r>
              <a:rPr lang="en-US" sz="2300" b="0" i="0" dirty="0" err="1">
                <a:solidFill>
                  <a:srgbClr val="000000"/>
                </a:solidFill>
                <a:effectLst/>
              </a:rPr>
              <a:t>gosta</a:t>
            </a:r>
            <a:r>
              <a:rPr lang="en-US" sz="2300" b="0" i="0" dirty="0">
                <a:solidFill>
                  <a:srgbClr val="000000"/>
                </a:solidFill>
                <a:effectLst/>
              </a:rPr>
              <a:t> o </a:t>
            </a:r>
            <a:r>
              <a:rPr lang="en-US" sz="2300" b="0" i="0" dirty="0" err="1">
                <a:solidFill>
                  <a:srgbClr val="000000"/>
                </a:solidFill>
                <a:effectLst/>
              </a:rPr>
              <a:t>cliente-alvo</a:t>
            </a:r>
            <a:r>
              <a:rPr lang="en-US" sz="2300" dirty="0">
                <a:solidFill>
                  <a:srgbClr val="000000"/>
                </a:solidFill>
              </a:rPr>
              <a:t> </a:t>
            </a:r>
            <a:r>
              <a:rPr lang="en-US" sz="2300" b="0" i="0" dirty="0" err="1">
                <a:solidFill>
                  <a:srgbClr val="000000"/>
                </a:solidFill>
                <a:effectLst/>
              </a:rPr>
              <a:t>em</a:t>
            </a:r>
            <a:r>
              <a:rPr lang="en-US" sz="2300" b="0" i="0" dirty="0">
                <a:solidFill>
                  <a:srgbClr val="000000"/>
                </a:solidFill>
                <a:effectLst/>
              </a:rPr>
              <a:t> nós?</a:t>
            </a:r>
            <a:endParaRPr lang="en-US" sz="2300" dirty="0">
              <a:solidFill>
                <a:srgbClr val="000000"/>
              </a:solidFill>
            </a:endParaRPr>
          </a:p>
          <a:p>
            <a:pPr marL="342900" indent="-342900" algn="l" rtl="0" fontAlgn="auto">
              <a:buFont typeface="Arial" panose="020B0604020202020204" pitchFamily="34" charset="0"/>
              <a:buChar char="•"/>
            </a:pPr>
            <a:r>
              <a:rPr lang="en-US" sz="2300" b="0" i="0" dirty="0">
                <a:solidFill>
                  <a:srgbClr val="000000"/>
                </a:solidFill>
                <a:effectLst/>
              </a:rPr>
              <a:t>Quais recursos </a:t>
            </a:r>
            <a:r>
              <a:rPr lang="en-US" sz="2300" b="0" i="0" dirty="0" err="1">
                <a:solidFill>
                  <a:srgbClr val="000000"/>
                </a:solidFill>
                <a:effectLst/>
              </a:rPr>
              <a:t>superam</a:t>
            </a:r>
            <a:r>
              <a:rPr lang="en-US" sz="2300" b="0" i="0" dirty="0">
                <a:solidFill>
                  <a:srgbClr val="000000"/>
                </a:solidFill>
                <a:effectLst/>
              </a:rPr>
              <a:t> </a:t>
            </a:r>
            <a:r>
              <a:rPr lang="en-US" sz="2300" dirty="0" err="1">
                <a:solidFill>
                  <a:srgbClr val="000000"/>
                </a:solidFill>
              </a:rPr>
              <a:t>os</a:t>
            </a:r>
            <a:r>
              <a:rPr lang="en-US" sz="2300" dirty="0">
                <a:solidFill>
                  <a:srgbClr val="000000"/>
                </a:solidFill>
              </a:rPr>
              <a:t> </a:t>
            </a:r>
            <a:r>
              <a:rPr lang="en-US" sz="2300" b="0" i="0" dirty="0" err="1">
                <a:solidFill>
                  <a:srgbClr val="000000"/>
                </a:solidFill>
                <a:effectLst/>
              </a:rPr>
              <a:t>concorrentes</a:t>
            </a:r>
            <a:r>
              <a:rPr lang="en-US" sz="2300" b="0" i="0" dirty="0">
                <a:solidFill>
                  <a:srgbClr val="000000"/>
                </a:solidFill>
                <a:effectLst/>
              </a:rPr>
              <a:t>?</a:t>
            </a:r>
          </a:p>
        </p:txBody>
      </p:sp>
    </p:spTree>
    <p:extLst>
      <p:ext uri="{BB962C8B-B14F-4D97-AF65-F5344CB8AC3E}">
        <p14:creationId xmlns:p14="http://schemas.microsoft.com/office/powerpoint/2010/main" val="2289940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CA7652-68CA-15B5-1280-811DCC2B3513}"/>
              </a:ext>
            </a:extLst>
          </p:cNvPr>
          <p:cNvSpPr>
            <a:spLocks noGrp="1"/>
          </p:cNvSpPr>
          <p:nvPr>
            <p:ph type="body" sz="quarter" idx="18"/>
          </p:nvPr>
        </p:nvSpPr>
        <p:spPr>
          <a:xfrm>
            <a:off x="907023" y="1606524"/>
            <a:ext cx="6479905" cy="3644952"/>
          </a:xfrm>
        </p:spPr>
        <p:txBody>
          <a:bodyPr/>
          <a:lstStyle/>
          <a:p>
            <a:pPr algn="just" rtl="0"/>
            <a:r>
              <a:rPr lang="en-US" dirty="0"/>
              <a:t>Os </a:t>
            </a:r>
            <a:r>
              <a:rPr lang="en-US" dirty="0" err="1"/>
              <a:t>empreendedores</a:t>
            </a:r>
            <a:r>
              <a:rPr lang="en-US" dirty="0"/>
              <a:t> de </a:t>
            </a:r>
            <a:r>
              <a:rPr lang="en-US" dirty="0" err="1"/>
              <a:t>alimentos</a:t>
            </a:r>
            <a:r>
              <a:rPr lang="en-US" dirty="0"/>
              <a:t> </a:t>
            </a:r>
            <a:r>
              <a:rPr lang="en-US" dirty="0" err="1"/>
              <a:t>éticos</a:t>
            </a:r>
            <a:r>
              <a:rPr lang="en-US" dirty="0"/>
              <a:t> têm o </a:t>
            </a:r>
            <a:r>
              <a:rPr lang="en-US" dirty="0" err="1"/>
              <a:t>potencial</a:t>
            </a:r>
            <a:r>
              <a:rPr lang="en-US" dirty="0"/>
              <a:t> de </a:t>
            </a:r>
            <a:r>
              <a:rPr lang="en-US" b="1" dirty="0" err="1"/>
              <a:t>inspirar</a:t>
            </a:r>
            <a:r>
              <a:rPr lang="en-US" b="1" dirty="0"/>
              <a:t> e influenciar a </a:t>
            </a:r>
            <a:r>
              <a:rPr lang="en-US" b="1" dirty="0" err="1"/>
              <a:t>indústria</a:t>
            </a:r>
            <a:r>
              <a:rPr lang="en-US" b="1" dirty="0"/>
              <a:t> </a:t>
            </a:r>
            <a:r>
              <a:rPr lang="en-US" b="1" dirty="0" err="1"/>
              <a:t>alimentar</a:t>
            </a:r>
            <a:r>
              <a:rPr lang="en-US" b="1" dirty="0"/>
              <a:t> em geral</a:t>
            </a:r>
            <a:r>
              <a:rPr lang="en-US" dirty="0"/>
              <a:t>. Ao demonstrar a viabilidade e o sucesso de </a:t>
            </a:r>
            <a:r>
              <a:rPr lang="en-US" dirty="0" err="1"/>
              <a:t>práticas</a:t>
            </a:r>
            <a:r>
              <a:rPr lang="en-US" dirty="0"/>
              <a:t> </a:t>
            </a:r>
            <a:r>
              <a:rPr lang="en-US" dirty="0" err="1"/>
              <a:t>éticas</a:t>
            </a:r>
            <a:r>
              <a:rPr lang="en-US" dirty="0"/>
              <a:t>, </a:t>
            </a:r>
            <a:r>
              <a:rPr lang="en-US" dirty="0" err="1"/>
              <a:t>através</a:t>
            </a:r>
            <a:r>
              <a:rPr lang="en-US" dirty="0"/>
              <a:t> de abordagens </a:t>
            </a:r>
            <a:r>
              <a:rPr lang="en-US" dirty="0" err="1"/>
              <a:t>criativas</a:t>
            </a:r>
            <a:r>
              <a:rPr lang="en-US" dirty="0"/>
              <a:t>, estes </a:t>
            </a:r>
            <a:r>
              <a:rPr lang="en-US" dirty="0" err="1"/>
              <a:t>podem</a:t>
            </a:r>
            <a:r>
              <a:rPr lang="en-US" dirty="0"/>
              <a:t> </a:t>
            </a:r>
            <a:r>
              <a:rPr lang="en-US" dirty="0" err="1"/>
              <a:t>inspirar</a:t>
            </a:r>
            <a:r>
              <a:rPr lang="en-US" dirty="0"/>
              <a:t> as </a:t>
            </a:r>
            <a:r>
              <a:rPr lang="en-US" dirty="0" err="1"/>
              <a:t>grandes</a:t>
            </a:r>
            <a:r>
              <a:rPr lang="en-US" dirty="0"/>
              <a:t> </a:t>
            </a:r>
            <a:r>
              <a:rPr lang="en-US" dirty="0" err="1"/>
              <a:t>empresas</a:t>
            </a:r>
            <a:r>
              <a:rPr lang="en-US" dirty="0"/>
              <a:t> do </a:t>
            </a:r>
            <a:r>
              <a:rPr lang="en-US" dirty="0" err="1"/>
              <a:t>setor</a:t>
            </a:r>
            <a:r>
              <a:rPr lang="en-US" dirty="0"/>
              <a:t> </a:t>
            </a:r>
            <a:r>
              <a:rPr lang="en-US" dirty="0" err="1"/>
              <a:t>alimentar</a:t>
            </a:r>
            <a:r>
              <a:rPr lang="en-US" dirty="0"/>
              <a:t> a </a:t>
            </a:r>
            <a:r>
              <a:rPr lang="en-US" dirty="0" err="1"/>
              <a:t>adotarem</a:t>
            </a:r>
            <a:r>
              <a:rPr lang="en-US" dirty="0"/>
              <a:t> práticas mais sustentáveis ​​e éticas.</a:t>
            </a:r>
          </a:p>
          <a:p>
            <a:pPr algn="just" rtl="0"/>
            <a:r>
              <a:rPr lang="en-US" b="1" dirty="0"/>
              <a:t>A criatividade pode ser um </a:t>
            </a:r>
            <a:r>
              <a:rPr lang="en-US" b="1" dirty="0" err="1"/>
              <a:t>catalisador</a:t>
            </a:r>
            <a:r>
              <a:rPr lang="en-US" b="1" dirty="0"/>
              <a:t> de </a:t>
            </a:r>
            <a:r>
              <a:rPr lang="en-US" b="1" dirty="0" err="1"/>
              <a:t>mudanças</a:t>
            </a:r>
            <a:r>
              <a:rPr lang="en-US" b="1" dirty="0"/>
              <a:t> em toda a indústria e </a:t>
            </a:r>
            <a:r>
              <a:rPr lang="en-US" b="1" dirty="0" err="1"/>
              <a:t>gerar</a:t>
            </a:r>
            <a:r>
              <a:rPr lang="en-US" b="1" dirty="0"/>
              <a:t> um impacto </a:t>
            </a:r>
            <a:r>
              <a:rPr lang="en-US" b="1" dirty="0" err="1"/>
              <a:t>positivo</a:t>
            </a:r>
            <a:r>
              <a:rPr lang="en-US" b="1" dirty="0"/>
              <a:t> </a:t>
            </a:r>
            <a:r>
              <a:rPr lang="en-US" b="1" dirty="0" err="1"/>
              <a:t>em</a:t>
            </a:r>
            <a:r>
              <a:rPr lang="en-US" b="1" dirty="0"/>
              <a:t> </a:t>
            </a:r>
            <a:r>
              <a:rPr lang="en-US" b="1" dirty="0" err="1"/>
              <a:t>maior</a:t>
            </a:r>
            <a:r>
              <a:rPr lang="en-US" b="1" dirty="0"/>
              <a:t> </a:t>
            </a:r>
            <a:r>
              <a:rPr lang="en-US" b="1" dirty="0" err="1"/>
              <a:t>escala</a:t>
            </a:r>
            <a:r>
              <a:rPr lang="en-US" b="1" dirty="0"/>
              <a:t>, </a:t>
            </a:r>
            <a:r>
              <a:rPr lang="en-US" dirty="0" err="1"/>
              <a:t>onde</a:t>
            </a:r>
            <a:r>
              <a:rPr lang="en-US" dirty="0"/>
              <a:t> a transparência, a integridade e o compromisso com valores </a:t>
            </a:r>
            <a:r>
              <a:rPr lang="en-US" dirty="0" err="1"/>
              <a:t>éticos</a:t>
            </a:r>
            <a:r>
              <a:rPr lang="en-US" dirty="0"/>
              <a:t> </a:t>
            </a:r>
            <a:r>
              <a:rPr lang="en-US" dirty="0" err="1"/>
              <a:t>sejam</a:t>
            </a:r>
            <a:r>
              <a:rPr lang="en-US" dirty="0"/>
              <a:t> </a:t>
            </a:r>
            <a:r>
              <a:rPr lang="en-US" dirty="0" err="1"/>
              <a:t>promovidos</a:t>
            </a:r>
            <a:r>
              <a:rPr lang="en-US" dirty="0"/>
              <a:t>.</a:t>
            </a:r>
            <a:endParaRPr lang="en-IE" dirty="0"/>
          </a:p>
        </p:txBody>
      </p:sp>
      <p:sp>
        <p:nvSpPr>
          <p:cNvPr id="3" name="Text Placeholder 2">
            <a:extLst>
              <a:ext uri="{FF2B5EF4-FFF2-40B4-BE49-F238E27FC236}">
                <a16:creationId xmlns:a16="http://schemas.microsoft.com/office/drawing/2014/main" id="{C2DA211F-4876-230E-ED43-98D6A7B20BB8}"/>
              </a:ext>
            </a:extLst>
          </p:cNvPr>
          <p:cNvSpPr>
            <a:spLocks noGrp="1"/>
          </p:cNvSpPr>
          <p:nvPr>
            <p:ph type="body" sz="quarter" idx="16"/>
          </p:nvPr>
        </p:nvSpPr>
        <p:spPr>
          <a:xfrm>
            <a:off x="678224" y="593743"/>
            <a:ext cx="5417776" cy="992652"/>
          </a:xfrm>
        </p:spPr>
        <p:txBody>
          <a:bodyPr/>
          <a:lstStyle/>
          <a:p>
            <a:pPr algn="l" rtl="0"/>
            <a:r>
              <a:rPr lang="en-IE" b="1" dirty="0"/>
              <a:t>A </a:t>
            </a:r>
            <a:r>
              <a:rPr lang="en-IE" b="1" dirty="0" err="1"/>
              <a:t>Oportunidade</a:t>
            </a:r>
            <a:r>
              <a:rPr lang="en-IE" b="1" dirty="0"/>
              <a:t> </a:t>
            </a:r>
            <a:r>
              <a:rPr lang="en-IE" b="1" dirty="0" err="1"/>
              <a:t>associada</a:t>
            </a:r>
            <a:r>
              <a:rPr lang="en-IE" b="1" dirty="0"/>
              <a:t> à </a:t>
            </a:r>
            <a:r>
              <a:rPr lang="en-IE" b="1" dirty="0" err="1"/>
              <a:t>Criatividade</a:t>
            </a:r>
            <a:endParaRPr lang="en-IE" b="1" dirty="0"/>
          </a:p>
        </p:txBody>
      </p:sp>
      <p:pic>
        <p:nvPicPr>
          <p:cNvPr id="6" name="Picture Placeholder 5" descr="Dandelion clock dispersing seeds">
            <a:extLst>
              <a:ext uri="{FF2B5EF4-FFF2-40B4-BE49-F238E27FC236}">
                <a16:creationId xmlns:a16="http://schemas.microsoft.com/office/drawing/2014/main" id="{44D0D870-4967-24EE-C0E2-0DF5742223E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t="-156"/>
          <a:stretch/>
        </p:blipFill>
        <p:spPr>
          <a:xfrm>
            <a:off x="7455159" y="1452563"/>
            <a:ext cx="4736841" cy="4656137"/>
          </a:xfrm>
        </p:spPr>
      </p:pic>
      <p:grpSp>
        <p:nvGrpSpPr>
          <p:cNvPr id="7" name="Group 6">
            <a:extLst>
              <a:ext uri="{FF2B5EF4-FFF2-40B4-BE49-F238E27FC236}">
                <a16:creationId xmlns:a16="http://schemas.microsoft.com/office/drawing/2014/main" id="{CC084296-1328-E0AC-FAC0-B2AF69267C6B}"/>
              </a:ext>
            </a:extLst>
          </p:cNvPr>
          <p:cNvGrpSpPr/>
          <p:nvPr/>
        </p:nvGrpSpPr>
        <p:grpSpPr>
          <a:xfrm>
            <a:off x="9271346" y="3067362"/>
            <a:ext cx="3304252" cy="3302807"/>
            <a:chOff x="978879" y="2999701"/>
            <a:chExt cx="2461200" cy="2460124"/>
          </a:xfrm>
        </p:grpSpPr>
        <p:grpSp>
          <p:nvGrpSpPr>
            <p:cNvPr id="8" name="Graphic 2">
              <a:extLst>
                <a:ext uri="{FF2B5EF4-FFF2-40B4-BE49-F238E27FC236}">
                  <a16:creationId xmlns:a16="http://schemas.microsoft.com/office/drawing/2014/main" id="{5187030F-2A85-6C16-FF42-57247B25939E}"/>
                </a:ext>
              </a:extLst>
            </p:cNvPr>
            <p:cNvGrpSpPr/>
            <p:nvPr/>
          </p:nvGrpSpPr>
          <p:grpSpPr>
            <a:xfrm>
              <a:off x="978879" y="2999701"/>
              <a:ext cx="2461200" cy="2460124"/>
              <a:chOff x="690225" y="4499263"/>
              <a:chExt cx="1499146" cy="1498490"/>
            </a:xfrm>
            <a:solidFill>
              <a:schemeClr val="bg1">
                <a:alpha val="27098"/>
              </a:schemeClr>
            </a:solidFill>
          </p:grpSpPr>
          <p:sp>
            <p:nvSpPr>
              <p:cNvPr id="12" name="Freeform 127">
                <a:extLst>
                  <a:ext uri="{FF2B5EF4-FFF2-40B4-BE49-F238E27FC236}">
                    <a16:creationId xmlns:a16="http://schemas.microsoft.com/office/drawing/2014/main" id="{7871A64A-0EF9-6D26-6FB4-32FC49A7D38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3" name="Freeform 128">
                <a:extLst>
                  <a:ext uri="{FF2B5EF4-FFF2-40B4-BE49-F238E27FC236}">
                    <a16:creationId xmlns:a16="http://schemas.microsoft.com/office/drawing/2014/main" id="{21B0B13F-1220-4645-BEF4-276D7D5185A9}"/>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9" name="Freeform 124">
              <a:extLst>
                <a:ext uri="{FF2B5EF4-FFF2-40B4-BE49-F238E27FC236}">
                  <a16:creationId xmlns:a16="http://schemas.microsoft.com/office/drawing/2014/main" id="{9BF7DEEB-42DF-AEA5-EAE5-2EAA3A8FD4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0" name="Freeform 125">
              <a:extLst>
                <a:ext uri="{FF2B5EF4-FFF2-40B4-BE49-F238E27FC236}">
                  <a16:creationId xmlns:a16="http://schemas.microsoft.com/office/drawing/2014/main" id="{2E460284-CB37-17D7-A4FF-3ABED6D4A35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1" name="Freeform 126">
              <a:extLst>
                <a:ext uri="{FF2B5EF4-FFF2-40B4-BE49-F238E27FC236}">
                  <a16:creationId xmlns:a16="http://schemas.microsoft.com/office/drawing/2014/main" id="{420BE874-2B11-6D61-20BF-EBDD2F4B08D0}"/>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19336882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0077BD-FEAD-4C22-2475-1F6CA4FC9B07}"/>
              </a:ext>
            </a:extLst>
          </p:cNvPr>
          <p:cNvSpPr>
            <a:spLocks noGrp="1"/>
          </p:cNvSpPr>
          <p:nvPr>
            <p:ph type="body" sz="quarter" idx="18"/>
          </p:nvPr>
        </p:nvSpPr>
        <p:spPr>
          <a:xfrm>
            <a:off x="1017142" y="1130445"/>
            <a:ext cx="6359018" cy="4157823"/>
          </a:xfrm>
        </p:spPr>
        <p:txBody>
          <a:bodyPr/>
          <a:lstStyle/>
          <a:p>
            <a:pPr rtl="0" fontAlgn="auto"/>
            <a:r>
              <a:rPr lang="en-US" sz="2300" dirty="0"/>
              <a:t>As </a:t>
            </a:r>
            <a:r>
              <a:rPr lang="en-US" sz="2300" dirty="0" err="1"/>
              <a:t>fraquezas</a:t>
            </a:r>
            <a:r>
              <a:rPr lang="en-US" sz="2300" dirty="0"/>
              <a:t> </a:t>
            </a:r>
            <a:r>
              <a:rPr lang="en-US" sz="2300" dirty="0" err="1"/>
              <a:t>referem</a:t>
            </a:r>
            <a:r>
              <a:rPr lang="en-US" sz="2300" dirty="0"/>
              <a:t>-se </a:t>
            </a:r>
            <a:r>
              <a:rPr lang="en-US" sz="2300" dirty="0" err="1"/>
              <a:t>às</a:t>
            </a:r>
            <a:r>
              <a:rPr lang="en-US" sz="2300" dirty="0"/>
              <a:t> </a:t>
            </a:r>
            <a:r>
              <a:rPr lang="en-US" sz="2300" dirty="0" err="1"/>
              <a:t>áreas</a:t>
            </a:r>
            <a:r>
              <a:rPr lang="en-US" sz="2300" dirty="0"/>
              <a:t> </a:t>
            </a:r>
            <a:r>
              <a:rPr lang="en-US" sz="2300" dirty="0" err="1"/>
              <a:t>internas</a:t>
            </a:r>
            <a:r>
              <a:rPr lang="en-US" sz="2300" dirty="0"/>
              <a:t> </a:t>
            </a:r>
            <a:r>
              <a:rPr lang="en-US" sz="2300" b="0" i="0" dirty="0">
                <a:effectLst/>
              </a:rPr>
              <a:t>que estão com baixo desempenho. É uma boa </a:t>
            </a:r>
            <a:r>
              <a:rPr lang="en-US" sz="2300" b="0" i="0" dirty="0" err="1">
                <a:effectLst/>
              </a:rPr>
              <a:t>ideia</a:t>
            </a:r>
            <a:r>
              <a:rPr lang="en-US" sz="2300" b="0" i="0" dirty="0">
                <a:effectLst/>
              </a:rPr>
              <a:t> </a:t>
            </a:r>
            <a:r>
              <a:rPr lang="en-US" sz="2300" b="0" i="0" dirty="0" err="1">
                <a:effectLst/>
              </a:rPr>
              <a:t>analisar</a:t>
            </a:r>
            <a:r>
              <a:rPr lang="en-US" sz="2300" b="0" i="0" dirty="0">
                <a:effectLst/>
              </a:rPr>
              <a:t> </a:t>
            </a:r>
            <a:r>
              <a:rPr lang="en-US" sz="2300" b="0" i="0" dirty="0" err="1">
                <a:effectLst/>
              </a:rPr>
              <a:t>os</a:t>
            </a:r>
            <a:r>
              <a:rPr lang="en-US" sz="2300" b="0" i="0" dirty="0">
                <a:effectLst/>
              </a:rPr>
              <a:t> </a:t>
            </a:r>
            <a:r>
              <a:rPr lang="en-US" sz="2300" b="0" i="0" dirty="0" err="1">
                <a:effectLst/>
              </a:rPr>
              <a:t>pontos</a:t>
            </a:r>
            <a:r>
              <a:rPr lang="en-US" sz="2300" b="0" i="0" dirty="0">
                <a:effectLst/>
              </a:rPr>
              <a:t> fortes antes das </a:t>
            </a:r>
            <a:r>
              <a:rPr lang="en-US" sz="2300" b="0" i="0" dirty="0" err="1">
                <a:effectLst/>
              </a:rPr>
              <a:t>fraquezas</a:t>
            </a:r>
            <a:r>
              <a:rPr lang="en-US" sz="2300" b="0" i="0" dirty="0">
                <a:effectLst/>
              </a:rPr>
              <a:t>, a fim de criar uma linha de base </a:t>
            </a:r>
            <a:r>
              <a:rPr lang="en-US" sz="2300" dirty="0"/>
              <a:t>entre o</a:t>
            </a:r>
            <a:r>
              <a:rPr lang="en-US" sz="2300" b="0" i="0" dirty="0">
                <a:effectLst/>
              </a:rPr>
              <a:t> sucesso e o </a:t>
            </a:r>
            <a:r>
              <a:rPr lang="en-US" sz="2300" b="0" i="0" dirty="0" err="1">
                <a:effectLst/>
              </a:rPr>
              <a:t>fracasso</a:t>
            </a:r>
            <a:r>
              <a:rPr lang="en-US" sz="2300" b="0" i="0" dirty="0">
                <a:effectLst/>
              </a:rPr>
              <a:t>. Identificar as fraquezas internas fornece um ponto de partida para melhorar essas áreas.</a:t>
            </a:r>
          </a:p>
          <a:p>
            <a:pPr rtl="0" fontAlgn="auto"/>
            <a:r>
              <a:rPr lang="en-US" sz="2300" b="1" i="0" dirty="0" err="1">
                <a:solidFill>
                  <a:srgbClr val="F79037"/>
                </a:solidFill>
                <a:effectLst/>
              </a:rPr>
              <a:t>Identificar</a:t>
            </a:r>
            <a:r>
              <a:rPr lang="en-US" sz="2300" b="1" i="0" dirty="0">
                <a:solidFill>
                  <a:srgbClr val="F79037"/>
                </a:solidFill>
                <a:effectLst/>
              </a:rPr>
              <a:t> os pontos fracos do </a:t>
            </a:r>
            <a:r>
              <a:rPr lang="en-US" sz="2300" b="1" i="0" dirty="0" err="1">
                <a:solidFill>
                  <a:srgbClr val="F79037"/>
                </a:solidFill>
                <a:effectLst/>
              </a:rPr>
              <a:t>negócio</a:t>
            </a:r>
            <a:r>
              <a:rPr lang="en-US" sz="2300" b="1" i="0" dirty="0">
                <a:solidFill>
                  <a:srgbClr val="F79037"/>
                </a:solidFill>
                <a:effectLst/>
              </a:rPr>
              <a:t> </a:t>
            </a:r>
            <a:r>
              <a:rPr lang="en-US" sz="2300" b="1" i="0" dirty="0" err="1">
                <a:solidFill>
                  <a:srgbClr val="F79037"/>
                </a:solidFill>
                <a:effectLst/>
              </a:rPr>
              <a:t>através</a:t>
            </a:r>
            <a:r>
              <a:rPr lang="en-US" sz="2300" b="1" i="0" dirty="0">
                <a:solidFill>
                  <a:srgbClr val="F79037"/>
                </a:solidFill>
                <a:effectLst/>
              </a:rPr>
              <a:t> das </a:t>
            </a:r>
            <a:r>
              <a:rPr lang="en-US" sz="2300" b="1" i="0" dirty="0" err="1">
                <a:solidFill>
                  <a:srgbClr val="F79037"/>
                </a:solidFill>
                <a:effectLst/>
              </a:rPr>
              <a:t>seguintes</a:t>
            </a:r>
            <a:r>
              <a:rPr lang="en-US" sz="2300" b="1" i="0" dirty="0">
                <a:solidFill>
                  <a:srgbClr val="F79037"/>
                </a:solidFill>
                <a:effectLst/>
              </a:rPr>
              <a:t> </a:t>
            </a:r>
            <a:r>
              <a:rPr lang="en-US" sz="2300" b="1" i="0" dirty="0" err="1">
                <a:solidFill>
                  <a:srgbClr val="F79037"/>
                </a:solidFill>
                <a:effectLst/>
              </a:rPr>
              <a:t>questões</a:t>
            </a:r>
            <a:r>
              <a:rPr lang="en-US" sz="2300" b="1" i="0" dirty="0">
                <a:solidFill>
                  <a:srgbClr val="F79037"/>
                </a:solidFill>
                <a:effectLst/>
              </a:rPr>
              <a:t>:</a:t>
            </a:r>
          </a:p>
          <a:p>
            <a:pPr marL="432000" indent="-342900" rtl="0" fontAlgn="auto">
              <a:spcBef>
                <a:spcPts val="0"/>
              </a:spcBef>
              <a:buFont typeface="Arial" panose="020B0604020202020204" pitchFamily="34" charset="0"/>
              <a:buChar char="•"/>
            </a:pPr>
            <a:r>
              <a:rPr lang="en-US" sz="2300" b="0" i="0" dirty="0" err="1">
                <a:effectLst/>
              </a:rPr>
              <a:t>Quais</a:t>
            </a:r>
            <a:r>
              <a:rPr lang="en-US" sz="2300" b="0" i="0" dirty="0">
                <a:effectLst/>
              </a:rPr>
              <a:t> </a:t>
            </a:r>
            <a:r>
              <a:rPr lang="en-US" sz="2300" b="0" i="0" dirty="0" err="1">
                <a:effectLst/>
              </a:rPr>
              <a:t>são</a:t>
            </a:r>
            <a:r>
              <a:rPr lang="en-US" sz="2300" b="0" i="0" dirty="0">
                <a:effectLst/>
              </a:rPr>
              <a:t> as </a:t>
            </a:r>
            <a:r>
              <a:rPr lang="en-US" sz="2300" b="0" i="0" dirty="0" err="1">
                <a:effectLst/>
              </a:rPr>
              <a:t>iniciativas</a:t>
            </a:r>
            <a:r>
              <a:rPr lang="en-US" sz="2300" b="0" i="0" dirty="0">
                <a:effectLst/>
              </a:rPr>
              <a:t> que </a:t>
            </a:r>
            <a:r>
              <a:rPr lang="en-US" sz="2300" b="0" i="0" dirty="0" err="1">
                <a:effectLst/>
              </a:rPr>
              <a:t>estão</a:t>
            </a:r>
            <a:r>
              <a:rPr lang="en-US" sz="2300" b="0" i="0" dirty="0">
                <a:effectLst/>
              </a:rPr>
              <a:t> a </a:t>
            </a:r>
            <a:r>
              <a:rPr lang="en-US" sz="2300" b="0" i="0" dirty="0" err="1">
                <a:effectLst/>
              </a:rPr>
              <a:t>ter</a:t>
            </a:r>
            <a:r>
              <a:rPr lang="en-US" sz="2300" b="0" i="0" dirty="0">
                <a:effectLst/>
              </a:rPr>
              <a:t> </a:t>
            </a:r>
            <a:r>
              <a:rPr lang="en-US" sz="2300" b="0" i="0" dirty="0" err="1">
                <a:effectLst/>
              </a:rPr>
              <a:t>baixo</a:t>
            </a:r>
            <a:r>
              <a:rPr lang="en-US" sz="2300" b="0" i="0" dirty="0">
                <a:effectLst/>
              </a:rPr>
              <a:t> desempenho e </a:t>
            </a:r>
            <a:r>
              <a:rPr lang="en-US" sz="2300" b="0" i="0" dirty="0" err="1">
                <a:effectLst/>
              </a:rPr>
              <a:t>porquê</a:t>
            </a:r>
            <a:r>
              <a:rPr lang="en-US" sz="2300" b="0" i="0" dirty="0">
                <a:effectLst/>
              </a:rPr>
              <a:t>?</a:t>
            </a:r>
          </a:p>
          <a:p>
            <a:pPr marL="432000" indent="-342900" rtl="0" fontAlgn="auto">
              <a:spcBef>
                <a:spcPts val="0"/>
              </a:spcBef>
              <a:buFont typeface="Arial" panose="020B0604020202020204" pitchFamily="34" charset="0"/>
              <a:buChar char="•"/>
            </a:pPr>
            <a:r>
              <a:rPr lang="en-US" sz="2300" b="0" i="0" dirty="0">
                <a:effectLst/>
              </a:rPr>
              <a:t>O que pode ser melhorado?</a:t>
            </a:r>
          </a:p>
          <a:p>
            <a:pPr marL="432000" indent="-342900" rtl="0" fontAlgn="auto">
              <a:spcBef>
                <a:spcPts val="0"/>
              </a:spcBef>
              <a:buFont typeface="Arial" panose="020B0604020202020204" pitchFamily="34" charset="0"/>
              <a:buChar char="•"/>
            </a:pPr>
            <a:r>
              <a:rPr lang="en-US" sz="2300" b="0" i="0" dirty="0" err="1">
                <a:effectLst/>
              </a:rPr>
              <a:t>Quais</a:t>
            </a:r>
            <a:r>
              <a:rPr lang="en-US" sz="2300" b="0" i="0" dirty="0">
                <a:effectLst/>
              </a:rPr>
              <a:t> </a:t>
            </a:r>
            <a:r>
              <a:rPr lang="en-US" sz="2300" b="0" i="0" dirty="0" err="1">
                <a:effectLst/>
              </a:rPr>
              <a:t>são</a:t>
            </a:r>
            <a:r>
              <a:rPr lang="en-US" sz="2300" b="0" i="0" dirty="0">
                <a:effectLst/>
              </a:rPr>
              <a:t> </a:t>
            </a:r>
            <a:r>
              <a:rPr lang="en-US" sz="2300" b="0" i="0" dirty="0" err="1">
                <a:effectLst/>
              </a:rPr>
              <a:t>os</a:t>
            </a:r>
            <a:r>
              <a:rPr lang="en-US" sz="2300" b="0" i="0" dirty="0">
                <a:effectLst/>
              </a:rPr>
              <a:t> </a:t>
            </a:r>
            <a:r>
              <a:rPr lang="en-US" sz="2300" b="0" i="0" dirty="0" err="1">
                <a:effectLst/>
              </a:rPr>
              <a:t>recursos</a:t>
            </a:r>
            <a:r>
              <a:rPr lang="en-US" sz="2300" b="0" i="0" dirty="0">
                <a:effectLst/>
              </a:rPr>
              <a:t> que podem melhorar o desempenho?</a:t>
            </a:r>
          </a:p>
          <a:p>
            <a:pPr marL="432000" indent="-342900" rtl="0" fontAlgn="auto">
              <a:spcBef>
                <a:spcPts val="0"/>
              </a:spcBef>
              <a:buFont typeface="Arial" panose="020B0604020202020204" pitchFamily="34" charset="0"/>
              <a:buChar char="•"/>
            </a:pPr>
            <a:r>
              <a:rPr lang="en-US" sz="2300" b="0" i="0" dirty="0">
                <a:effectLst/>
              </a:rPr>
              <a:t>Como </a:t>
            </a:r>
            <a:r>
              <a:rPr lang="en-US" sz="2300" dirty="0"/>
              <a:t>é </a:t>
            </a:r>
            <a:r>
              <a:rPr lang="en-US" sz="2300" dirty="0" err="1"/>
              <a:t>classificada</a:t>
            </a:r>
            <a:r>
              <a:rPr lang="en-US" sz="2300" dirty="0"/>
              <a:t> a </a:t>
            </a:r>
            <a:r>
              <a:rPr lang="en-US" sz="2300" b="0" i="0" dirty="0" err="1">
                <a:effectLst/>
              </a:rPr>
              <a:t>empresa</a:t>
            </a:r>
            <a:r>
              <a:rPr lang="en-US" sz="2300" b="0" i="0" dirty="0">
                <a:effectLst/>
              </a:rPr>
              <a:t> em relação aos </a:t>
            </a:r>
            <a:r>
              <a:rPr lang="en-US" sz="2300" b="0" i="0" dirty="0" err="1">
                <a:effectLst/>
              </a:rPr>
              <a:t>concorrentes</a:t>
            </a:r>
            <a:r>
              <a:rPr lang="en-US" sz="2300" b="0" i="0" dirty="0">
                <a:effectLst/>
              </a:rPr>
              <a:t>?</a:t>
            </a:r>
          </a:p>
          <a:p>
            <a:pPr rtl="0"/>
            <a:endParaRPr lang="en-IE" sz="2300" dirty="0"/>
          </a:p>
        </p:txBody>
      </p:sp>
      <p:sp>
        <p:nvSpPr>
          <p:cNvPr id="3" name="Text Placeholder 2">
            <a:extLst>
              <a:ext uri="{FF2B5EF4-FFF2-40B4-BE49-F238E27FC236}">
                <a16:creationId xmlns:a16="http://schemas.microsoft.com/office/drawing/2014/main" id="{2296B63E-E2AE-6F0F-165D-03111E01E3BD}"/>
              </a:ext>
            </a:extLst>
          </p:cNvPr>
          <p:cNvSpPr>
            <a:spLocks noGrp="1"/>
          </p:cNvSpPr>
          <p:nvPr>
            <p:ph type="body" sz="quarter" idx="16"/>
          </p:nvPr>
        </p:nvSpPr>
        <p:spPr>
          <a:xfrm>
            <a:off x="646110" y="588761"/>
            <a:ext cx="4990998" cy="562321"/>
          </a:xfrm>
        </p:spPr>
        <p:txBody>
          <a:bodyPr/>
          <a:lstStyle/>
          <a:p>
            <a:pPr algn="l" rtl="0"/>
            <a:r>
              <a:rPr lang="en-IE" b="1" dirty="0" err="1"/>
              <a:t>Fraquezas</a:t>
            </a:r>
            <a:r>
              <a:rPr lang="en-IE" b="1" dirty="0"/>
              <a:t> (</a:t>
            </a:r>
            <a:r>
              <a:rPr lang="en-IE" b="1" i="1" dirty="0"/>
              <a:t>Weaknesses</a:t>
            </a:r>
            <a:r>
              <a:rPr lang="en-IE" b="1" dirty="0"/>
              <a:t>)</a:t>
            </a:r>
          </a:p>
          <a:p>
            <a:pPr algn="l" rtl="0"/>
            <a:endParaRPr lang="en-IE" b="1" dirty="0"/>
          </a:p>
        </p:txBody>
      </p:sp>
      <p:pic>
        <p:nvPicPr>
          <p:cNvPr id="6" name="Picture Placeholder 5" descr="Magnifying glass showing decling performance">
            <a:extLst>
              <a:ext uri="{FF2B5EF4-FFF2-40B4-BE49-F238E27FC236}">
                <a16:creationId xmlns:a16="http://schemas.microsoft.com/office/drawing/2014/main" id="{BE39A9D9-7F07-72D2-CD7F-DED269FB3475}"/>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42020559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9E08B8-FD47-F253-4585-604DEB2C9036}"/>
              </a:ext>
            </a:extLst>
          </p:cNvPr>
          <p:cNvSpPr>
            <a:spLocks noGrp="1"/>
          </p:cNvSpPr>
          <p:nvPr>
            <p:ph type="body" sz="quarter" idx="18"/>
          </p:nvPr>
        </p:nvSpPr>
        <p:spPr>
          <a:xfrm>
            <a:off x="914400" y="1201876"/>
            <a:ext cx="6511162" cy="4454248"/>
          </a:xfrm>
        </p:spPr>
        <p:txBody>
          <a:bodyPr/>
          <a:lstStyle/>
          <a:p>
            <a:pPr algn="just" rtl="0" fontAlgn="auto"/>
            <a:r>
              <a:rPr lang="en-US" sz="2200" b="0" i="0" dirty="0">
                <a:effectLst/>
              </a:rPr>
              <a:t>As </a:t>
            </a:r>
            <a:r>
              <a:rPr lang="en-US" sz="2200" b="0" i="0" dirty="0" err="1">
                <a:effectLst/>
              </a:rPr>
              <a:t>oportunidades</a:t>
            </a:r>
            <a:r>
              <a:rPr lang="en-US" sz="2200" b="0" i="0" dirty="0">
                <a:effectLst/>
              </a:rPr>
              <a:t> </a:t>
            </a:r>
            <a:r>
              <a:rPr lang="en-US" sz="2200" b="0" i="0" dirty="0" err="1">
                <a:effectLst/>
              </a:rPr>
              <a:t>na</a:t>
            </a:r>
            <a:r>
              <a:rPr lang="en-US" sz="2200" b="0" i="0" dirty="0">
                <a:effectLst/>
              </a:rPr>
              <a:t> </a:t>
            </a:r>
            <a:r>
              <a:rPr lang="en-US" sz="2200" b="0" i="0" dirty="0" err="1">
                <a:effectLst/>
              </a:rPr>
              <a:t>análise</a:t>
            </a:r>
            <a:r>
              <a:rPr lang="en-US" sz="2200" b="0" i="0" dirty="0">
                <a:effectLst/>
              </a:rPr>
              <a:t> SWOT </a:t>
            </a:r>
            <a:r>
              <a:rPr lang="en-US" sz="2200" b="0" i="0" dirty="0" err="1">
                <a:effectLst/>
              </a:rPr>
              <a:t>resultam</a:t>
            </a:r>
            <a:r>
              <a:rPr lang="en-US" sz="2200" b="0" i="0" dirty="0">
                <a:effectLst/>
              </a:rPr>
              <a:t> dos pontos fortes e fracos existentes, juntamente com quaisquer oportunidades </a:t>
            </a:r>
            <a:r>
              <a:rPr lang="en-US" sz="2200" b="0" i="0" dirty="0" err="1">
                <a:effectLst/>
              </a:rPr>
              <a:t>externas</a:t>
            </a:r>
            <a:r>
              <a:rPr lang="en-US" sz="2200" b="0" i="0" dirty="0">
                <a:effectLst/>
              </a:rPr>
              <a:t> que </a:t>
            </a:r>
            <a:r>
              <a:rPr lang="en-US" sz="2200" b="0" i="0" dirty="0" err="1">
                <a:effectLst/>
              </a:rPr>
              <a:t>colocarão</a:t>
            </a:r>
            <a:r>
              <a:rPr lang="en-US" sz="2200" b="0" i="0" dirty="0">
                <a:effectLst/>
              </a:rPr>
              <a:t> a </a:t>
            </a:r>
            <a:r>
              <a:rPr lang="en-US" sz="2200" b="0" i="0" dirty="0" err="1">
                <a:effectLst/>
              </a:rPr>
              <a:t>empresa</a:t>
            </a:r>
            <a:r>
              <a:rPr lang="en-US" sz="2200" b="0" i="0" dirty="0">
                <a:effectLst/>
              </a:rPr>
              <a:t> </a:t>
            </a:r>
            <a:r>
              <a:rPr lang="en-US" sz="2200" b="0" i="0" dirty="0" err="1">
                <a:effectLst/>
              </a:rPr>
              <a:t>numa</a:t>
            </a:r>
            <a:r>
              <a:rPr lang="en-US" sz="2200" b="0" i="0" dirty="0">
                <a:effectLst/>
              </a:rPr>
              <a:t> </a:t>
            </a:r>
            <a:r>
              <a:rPr lang="en-US" sz="2200" b="0" i="0" dirty="0" err="1">
                <a:effectLst/>
              </a:rPr>
              <a:t>melhor</a:t>
            </a:r>
            <a:r>
              <a:rPr lang="en-US" sz="2200" b="0" i="0" dirty="0">
                <a:effectLst/>
              </a:rPr>
              <a:t> </a:t>
            </a:r>
            <a:r>
              <a:rPr lang="en-US" sz="2200" dirty="0" err="1"/>
              <a:t>posição</a:t>
            </a:r>
            <a:r>
              <a:rPr lang="en-US" sz="2200" dirty="0"/>
              <a:t> </a:t>
            </a:r>
            <a:r>
              <a:rPr lang="en-US" sz="2200" b="0" i="0" dirty="0" err="1">
                <a:effectLst/>
              </a:rPr>
              <a:t>competitiva</a:t>
            </a:r>
            <a:r>
              <a:rPr lang="en-US" sz="2200" b="0" i="0" dirty="0">
                <a:effectLst/>
              </a:rPr>
              <a:t>. As </a:t>
            </a:r>
            <a:r>
              <a:rPr lang="en-US" sz="2200" b="0" i="0" dirty="0" err="1">
                <a:effectLst/>
              </a:rPr>
              <a:t>oportunidades</a:t>
            </a:r>
            <a:r>
              <a:rPr lang="en-US" sz="2200" b="0" i="0" dirty="0">
                <a:effectLst/>
              </a:rPr>
              <a:t> </a:t>
            </a:r>
            <a:r>
              <a:rPr lang="en-US" sz="2200" b="0" i="0" dirty="0" err="1">
                <a:effectLst/>
              </a:rPr>
              <a:t>podem</a:t>
            </a:r>
            <a:r>
              <a:rPr lang="en-US" sz="2200" b="0" i="0" dirty="0">
                <a:effectLst/>
              </a:rPr>
              <a:t> </a:t>
            </a:r>
            <a:r>
              <a:rPr lang="en-US" sz="2200" b="0" i="0" dirty="0" err="1">
                <a:effectLst/>
              </a:rPr>
              <a:t>incluir</a:t>
            </a:r>
            <a:r>
              <a:rPr lang="en-US" sz="2200" b="0" i="0" dirty="0">
                <a:effectLst/>
              </a:rPr>
              <a:t> </a:t>
            </a:r>
            <a:r>
              <a:rPr lang="en-US" sz="2200" b="0" i="0" dirty="0" err="1">
                <a:effectLst/>
              </a:rPr>
              <a:t>qualquer</a:t>
            </a:r>
            <a:r>
              <a:rPr lang="en-US" sz="2200" b="0" i="0" dirty="0">
                <a:effectLst/>
              </a:rPr>
              <a:t> </a:t>
            </a:r>
            <a:r>
              <a:rPr lang="en-US" sz="2200" dirty="0" err="1"/>
              <a:t>aspeto</a:t>
            </a:r>
            <a:r>
              <a:rPr lang="en-US" sz="2200" b="0" i="0" dirty="0">
                <a:effectLst/>
              </a:rPr>
              <a:t> </a:t>
            </a:r>
            <a:r>
              <a:rPr lang="en-US" sz="2200" b="0" i="0" dirty="0" err="1">
                <a:effectLst/>
              </a:rPr>
              <a:t>desde</a:t>
            </a:r>
            <a:r>
              <a:rPr lang="en-US" sz="2200" b="0" i="0" dirty="0">
                <a:effectLst/>
              </a:rPr>
              <a:t> </a:t>
            </a:r>
            <a:r>
              <a:rPr lang="en-US" sz="2200" dirty="0"/>
              <a:t>o mercado </a:t>
            </a:r>
            <a:r>
              <a:rPr lang="en-US" sz="2200" b="0" i="0" dirty="0">
                <a:effectLst/>
              </a:rPr>
              <a:t>que se </a:t>
            </a:r>
            <a:r>
              <a:rPr lang="en-US" sz="2200" b="0" i="0" dirty="0" err="1">
                <a:effectLst/>
              </a:rPr>
              <a:t>pretende</a:t>
            </a:r>
            <a:r>
              <a:rPr lang="en-US" sz="2200" b="0" i="0" dirty="0">
                <a:effectLst/>
              </a:rPr>
              <a:t> </a:t>
            </a:r>
            <a:r>
              <a:rPr lang="en-US" sz="2200" b="0" i="0" dirty="0" err="1">
                <a:effectLst/>
              </a:rPr>
              <a:t>melhorar</a:t>
            </a:r>
            <a:r>
              <a:rPr lang="en-US" sz="2200" b="0" i="0" dirty="0">
                <a:effectLst/>
              </a:rPr>
              <a:t> ou áreas que não foram identificadas nas duas primeiras </a:t>
            </a:r>
            <a:r>
              <a:rPr lang="en-US" sz="2200" b="0" i="0" dirty="0" err="1">
                <a:effectLst/>
              </a:rPr>
              <a:t>fases</a:t>
            </a:r>
            <a:r>
              <a:rPr lang="en-US" sz="2200" b="0" i="0" dirty="0">
                <a:effectLst/>
              </a:rPr>
              <a:t> da </a:t>
            </a:r>
            <a:r>
              <a:rPr lang="en-US" sz="2200" b="0" i="0" dirty="0" err="1">
                <a:effectLst/>
              </a:rPr>
              <a:t>análise</a:t>
            </a:r>
            <a:r>
              <a:rPr lang="en-US" sz="2200" b="0" i="0" dirty="0">
                <a:effectLst/>
              </a:rPr>
              <a:t>.</a:t>
            </a:r>
          </a:p>
          <a:p>
            <a:pPr algn="just" rtl="0" fontAlgn="auto"/>
            <a:r>
              <a:rPr lang="en-US" sz="2200" b="1" i="0" dirty="0">
                <a:solidFill>
                  <a:srgbClr val="F79037"/>
                </a:solidFill>
                <a:effectLst/>
              </a:rPr>
              <a:t>Como há muitas maneiras de criar oportunidades, é </a:t>
            </a:r>
            <a:r>
              <a:rPr lang="en-US" sz="2200" b="1" i="0" dirty="0" err="1">
                <a:solidFill>
                  <a:srgbClr val="F79037"/>
                </a:solidFill>
                <a:effectLst/>
              </a:rPr>
              <a:t>útil</a:t>
            </a:r>
            <a:r>
              <a:rPr lang="en-US" sz="2200" b="1" i="0" dirty="0">
                <a:solidFill>
                  <a:srgbClr val="F79037"/>
                </a:solidFill>
                <a:effectLst/>
              </a:rPr>
              <a:t> </a:t>
            </a:r>
            <a:r>
              <a:rPr lang="en-US" sz="2200" b="1" i="0" dirty="0" err="1">
                <a:solidFill>
                  <a:srgbClr val="F79037"/>
                </a:solidFill>
                <a:effectLst/>
              </a:rPr>
              <a:t>fazer</a:t>
            </a:r>
            <a:r>
              <a:rPr lang="en-US" sz="2200" b="1" i="0" dirty="0">
                <a:solidFill>
                  <a:srgbClr val="F79037"/>
                </a:solidFill>
                <a:effectLst/>
              </a:rPr>
              <a:t> as </a:t>
            </a:r>
            <a:r>
              <a:rPr lang="en-US" sz="2200" b="1" i="0" dirty="0" err="1">
                <a:solidFill>
                  <a:srgbClr val="F79037"/>
                </a:solidFill>
                <a:effectLst/>
              </a:rPr>
              <a:t>seguintes</a:t>
            </a:r>
            <a:r>
              <a:rPr lang="en-US" sz="2200" b="1" i="0" dirty="0">
                <a:solidFill>
                  <a:srgbClr val="F79037"/>
                </a:solidFill>
                <a:effectLst/>
              </a:rPr>
              <a:t> </a:t>
            </a:r>
            <a:r>
              <a:rPr lang="en-US" sz="2200" b="1" dirty="0" err="1">
                <a:solidFill>
                  <a:srgbClr val="F79037"/>
                </a:solidFill>
              </a:rPr>
              <a:t>perguntas</a:t>
            </a:r>
            <a:r>
              <a:rPr lang="en-US" sz="2200" b="1" dirty="0">
                <a:solidFill>
                  <a:srgbClr val="F79037"/>
                </a:solidFill>
              </a:rPr>
              <a:t> </a:t>
            </a:r>
            <a:r>
              <a:rPr lang="en-US" sz="2200" b="1" i="0" dirty="0">
                <a:solidFill>
                  <a:srgbClr val="F79037"/>
                </a:solidFill>
                <a:effectLst/>
              </a:rPr>
              <a:t>antes de começar:</a:t>
            </a:r>
          </a:p>
          <a:p>
            <a:pPr marL="342900" indent="-342900" algn="just" rtl="0" fontAlgn="auto">
              <a:spcBef>
                <a:spcPts val="0"/>
              </a:spcBef>
              <a:buFont typeface="Arial" panose="020B0604020202020204" pitchFamily="34" charset="0"/>
              <a:buChar char="•"/>
            </a:pPr>
            <a:r>
              <a:rPr lang="en-US" sz="2200" b="0" i="0" dirty="0">
                <a:effectLst/>
              </a:rPr>
              <a:t>Que oportunidades </a:t>
            </a:r>
            <a:r>
              <a:rPr lang="en-US" sz="2200" b="0" i="0" dirty="0" err="1">
                <a:effectLst/>
              </a:rPr>
              <a:t>surgem</a:t>
            </a:r>
            <a:r>
              <a:rPr lang="en-US" sz="2200" b="0" i="0" dirty="0">
                <a:effectLst/>
              </a:rPr>
              <a:t> </a:t>
            </a:r>
            <a:r>
              <a:rPr lang="en-US" sz="2200" b="0" i="0" dirty="0" err="1">
                <a:effectLst/>
              </a:rPr>
              <a:t>localmente</a:t>
            </a:r>
            <a:r>
              <a:rPr lang="en-US" sz="2200" b="0" i="0" dirty="0">
                <a:effectLst/>
              </a:rPr>
              <a:t> / </a:t>
            </a:r>
            <a:r>
              <a:rPr lang="en-US" sz="2200" b="0" i="0" dirty="0" err="1">
                <a:effectLst/>
              </a:rPr>
              <a:t>regionalmente</a:t>
            </a:r>
            <a:r>
              <a:rPr lang="en-US" sz="2200" b="0" i="0" dirty="0">
                <a:effectLst/>
              </a:rPr>
              <a:t>?</a:t>
            </a:r>
          </a:p>
          <a:p>
            <a:pPr marL="342900" indent="-342900" algn="just" rtl="0" fontAlgn="auto">
              <a:spcBef>
                <a:spcPts val="0"/>
              </a:spcBef>
              <a:buFont typeface="Arial" panose="020B0604020202020204" pitchFamily="34" charset="0"/>
              <a:buChar char="•"/>
            </a:pPr>
            <a:r>
              <a:rPr lang="en-US" sz="2200" b="0" i="0" dirty="0">
                <a:effectLst/>
              </a:rPr>
              <a:t>Existem lacunas de mercado </a:t>
            </a:r>
            <a:r>
              <a:rPr lang="en-US" sz="2200" dirty="0" err="1"/>
              <a:t>nos</a:t>
            </a:r>
            <a:r>
              <a:rPr lang="en-US" sz="2200" b="0" i="0" dirty="0">
                <a:effectLst/>
              </a:rPr>
              <a:t> </a:t>
            </a:r>
            <a:r>
              <a:rPr lang="en-US" sz="2200" b="0" i="0" dirty="0" err="1">
                <a:effectLst/>
              </a:rPr>
              <a:t>serviços</a:t>
            </a:r>
            <a:r>
              <a:rPr lang="en-US" sz="2200" b="0" i="0" dirty="0">
                <a:effectLst/>
              </a:rPr>
              <a:t> </a:t>
            </a:r>
            <a:r>
              <a:rPr lang="en-US" sz="2200" b="0" i="0" dirty="0" err="1">
                <a:effectLst/>
              </a:rPr>
              <a:t>prestados</a:t>
            </a:r>
            <a:r>
              <a:rPr lang="en-US" sz="2200" dirty="0"/>
              <a:t>?</a:t>
            </a:r>
            <a:endParaRPr lang="en-US" sz="2200" b="0" i="0" dirty="0">
              <a:effectLst/>
            </a:endParaRPr>
          </a:p>
          <a:p>
            <a:pPr marL="342900" indent="-342900" algn="just" rtl="0" fontAlgn="auto">
              <a:spcBef>
                <a:spcPts val="0"/>
              </a:spcBef>
              <a:buFont typeface="Arial" panose="020B0604020202020204" pitchFamily="34" charset="0"/>
              <a:buChar char="•"/>
            </a:pPr>
            <a:r>
              <a:rPr lang="en-US" sz="2200" b="0" i="0" dirty="0">
                <a:effectLst/>
              </a:rPr>
              <a:t>Quais </a:t>
            </a:r>
            <a:r>
              <a:rPr lang="en-US" sz="2200" b="0" i="0" dirty="0" err="1">
                <a:effectLst/>
              </a:rPr>
              <a:t>são</a:t>
            </a:r>
            <a:r>
              <a:rPr lang="en-US" sz="2200" b="0" i="0" dirty="0">
                <a:effectLst/>
              </a:rPr>
              <a:t> </a:t>
            </a:r>
            <a:r>
              <a:rPr lang="en-US" sz="2200" dirty="0"/>
              <a:t>as</a:t>
            </a:r>
            <a:r>
              <a:rPr lang="en-US" sz="2200" b="0" i="0" dirty="0">
                <a:effectLst/>
              </a:rPr>
              <a:t> </a:t>
            </a:r>
            <a:r>
              <a:rPr lang="en-US" sz="2200" b="0" i="0" u="none" strike="noStrike" dirty="0" err="1">
                <a:effectLst/>
              </a:rPr>
              <a:t>metas</a:t>
            </a:r>
            <a:r>
              <a:rPr lang="en-US" sz="2200" b="0" i="0" u="none" strike="noStrike" dirty="0">
                <a:effectLst/>
              </a:rPr>
              <a:t> do </a:t>
            </a:r>
            <a:r>
              <a:rPr lang="en-US" sz="2200" b="0" i="0" u="none" strike="noStrike" dirty="0" err="1">
                <a:effectLst/>
              </a:rPr>
              <a:t>negócio</a:t>
            </a:r>
            <a:r>
              <a:rPr lang="en-US" sz="2200" b="0" i="0" u="none" strike="noStrike" dirty="0">
                <a:effectLst/>
              </a:rPr>
              <a:t> </a:t>
            </a:r>
            <a:r>
              <a:rPr lang="en-US" sz="2200" b="0" i="0" dirty="0">
                <a:effectLst/>
              </a:rPr>
              <a:t>para o ano?</a:t>
            </a:r>
          </a:p>
          <a:p>
            <a:pPr marL="342900" indent="-342900" algn="just" rtl="0" fontAlgn="auto">
              <a:spcBef>
                <a:spcPts val="0"/>
              </a:spcBef>
              <a:buFont typeface="Arial" panose="020B0604020202020204" pitchFamily="34" charset="0"/>
              <a:buChar char="•"/>
            </a:pPr>
            <a:r>
              <a:rPr lang="en-US" sz="2200" b="0" i="0" dirty="0">
                <a:effectLst/>
              </a:rPr>
              <a:t>O que </a:t>
            </a:r>
            <a:r>
              <a:rPr lang="en-US" sz="2200" b="0" i="0" dirty="0" err="1">
                <a:effectLst/>
              </a:rPr>
              <a:t>oferecem</a:t>
            </a:r>
            <a:r>
              <a:rPr lang="en-US" sz="2200" b="0" i="0" dirty="0">
                <a:effectLst/>
              </a:rPr>
              <a:t> </a:t>
            </a:r>
            <a:r>
              <a:rPr lang="en-US" sz="2200" b="0" i="0" dirty="0" err="1">
                <a:effectLst/>
              </a:rPr>
              <a:t>os</a:t>
            </a:r>
            <a:r>
              <a:rPr lang="en-US" sz="2200" b="0" i="0" dirty="0">
                <a:effectLst/>
              </a:rPr>
              <a:t> </a:t>
            </a:r>
            <a:r>
              <a:rPr lang="en-US" sz="2200" b="0" i="0" dirty="0" err="1">
                <a:effectLst/>
              </a:rPr>
              <a:t>concorrentes</a:t>
            </a:r>
            <a:r>
              <a:rPr lang="en-US" sz="2200" b="0" i="0" dirty="0">
                <a:effectLst/>
              </a:rPr>
              <a:t>?</a:t>
            </a:r>
          </a:p>
          <a:p>
            <a:pPr algn="just" rtl="0"/>
            <a:endParaRPr lang="en-IE" sz="2200" dirty="0"/>
          </a:p>
        </p:txBody>
      </p:sp>
      <p:sp>
        <p:nvSpPr>
          <p:cNvPr id="3" name="Text Placeholder 2">
            <a:extLst>
              <a:ext uri="{FF2B5EF4-FFF2-40B4-BE49-F238E27FC236}">
                <a16:creationId xmlns:a16="http://schemas.microsoft.com/office/drawing/2014/main" id="{979DAF7C-F17D-24F2-3F43-0C4056317774}"/>
              </a:ext>
            </a:extLst>
          </p:cNvPr>
          <p:cNvSpPr>
            <a:spLocks noGrp="1"/>
          </p:cNvSpPr>
          <p:nvPr>
            <p:ph type="body" sz="quarter" idx="16"/>
          </p:nvPr>
        </p:nvSpPr>
        <p:spPr>
          <a:xfrm>
            <a:off x="658554" y="561478"/>
            <a:ext cx="6767008" cy="992652"/>
          </a:xfrm>
        </p:spPr>
        <p:txBody>
          <a:bodyPr/>
          <a:lstStyle/>
          <a:p>
            <a:pPr algn="l" rtl="0"/>
            <a:r>
              <a:rPr lang="en-IE" b="1" dirty="0" err="1"/>
              <a:t>Oportunidades</a:t>
            </a:r>
            <a:r>
              <a:rPr lang="en-IE" b="1" dirty="0"/>
              <a:t> (</a:t>
            </a:r>
            <a:r>
              <a:rPr lang="en-IE" b="1" i="1" dirty="0"/>
              <a:t>Opportunities</a:t>
            </a:r>
            <a:r>
              <a:rPr lang="en-IE" b="1" dirty="0"/>
              <a:t>)</a:t>
            </a:r>
          </a:p>
          <a:p>
            <a:pPr algn="l" rtl="0"/>
            <a:endParaRPr lang="en-IE" b="1" dirty="0"/>
          </a:p>
        </p:txBody>
      </p:sp>
      <p:pic>
        <p:nvPicPr>
          <p:cNvPr id="6" name="Picture Placeholder 5" descr="Long ladder glowing among shorter dull ladders">
            <a:extLst>
              <a:ext uri="{FF2B5EF4-FFF2-40B4-BE49-F238E27FC236}">
                <a16:creationId xmlns:a16="http://schemas.microsoft.com/office/drawing/2014/main" id="{24C6CC30-B6D5-34B9-A501-EBE68375DA2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643061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5E69F3-E978-A72A-9877-3D9239328C63}"/>
              </a:ext>
            </a:extLst>
          </p:cNvPr>
          <p:cNvSpPr>
            <a:spLocks noGrp="1"/>
          </p:cNvSpPr>
          <p:nvPr>
            <p:ph type="body" sz="quarter" idx="18"/>
          </p:nvPr>
        </p:nvSpPr>
        <p:spPr>
          <a:xfrm>
            <a:off x="898357" y="1161396"/>
            <a:ext cx="6353781" cy="4412207"/>
          </a:xfrm>
        </p:spPr>
        <p:txBody>
          <a:bodyPr/>
          <a:lstStyle/>
          <a:p>
            <a:pPr algn="just" rtl="0" fontAlgn="auto"/>
            <a:r>
              <a:rPr lang="en-US" sz="2300" b="0" i="0" dirty="0">
                <a:effectLst/>
              </a:rPr>
              <a:t>As </a:t>
            </a:r>
            <a:r>
              <a:rPr lang="en-US" sz="2300" b="0" i="0" dirty="0" err="1">
                <a:effectLst/>
              </a:rPr>
              <a:t>ameaças</a:t>
            </a:r>
            <a:r>
              <a:rPr lang="en-US" sz="2300" b="0" i="0" dirty="0">
                <a:effectLst/>
              </a:rPr>
              <a:t> </a:t>
            </a:r>
            <a:r>
              <a:rPr lang="en-US" sz="2300" b="0" i="0" dirty="0" err="1">
                <a:effectLst/>
              </a:rPr>
              <a:t>na</a:t>
            </a:r>
            <a:r>
              <a:rPr lang="en-US" sz="2300" b="0" i="0" dirty="0">
                <a:effectLst/>
              </a:rPr>
              <a:t> </a:t>
            </a:r>
            <a:r>
              <a:rPr lang="en-US" sz="2300" b="0" i="0" dirty="0" err="1">
                <a:effectLst/>
              </a:rPr>
              <a:t>análise</a:t>
            </a:r>
            <a:r>
              <a:rPr lang="en-US" sz="2300" b="0" i="0" dirty="0">
                <a:effectLst/>
              </a:rPr>
              <a:t> SWOT são áreas com potencial para causar problemas. São </a:t>
            </a:r>
            <a:r>
              <a:rPr lang="en-US" sz="2300" b="0" i="0" dirty="0" err="1">
                <a:effectLst/>
              </a:rPr>
              <a:t>diferentes</a:t>
            </a:r>
            <a:r>
              <a:rPr lang="en-US" sz="2300" b="0" i="0" dirty="0">
                <a:effectLst/>
              </a:rPr>
              <a:t> das fraquezas, pois as ameaças são externas e estão fora do </a:t>
            </a:r>
            <a:r>
              <a:rPr lang="en-US" sz="2300" b="0" i="0" dirty="0" err="1">
                <a:effectLst/>
              </a:rPr>
              <a:t>seu</a:t>
            </a:r>
            <a:r>
              <a:rPr lang="en-US" sz="2300" b="0" i="0" dirty="0">
                <a:effectLst/>
              </a:rPr>
              <a:t> </a:t>
            </a:r>
            <a:r>
              <a:rPr lang="en-US" sz="2300" b="0" i="0" dirty="0" err="1">
                <a:effectLst/>
              </a:rPr>
              <a:t>controlo</a:t>
            </a:r>
            <a:r>
              <a:rPr lang="en-US" sz="2300" b="0" i="0" dirty="0">
                <a:effectLst/>
              </a:rPr>
              <a:t>. Isso pode incluir desde uma pandemia global até uma mudança no cenário competitivo.</a:t>
            </a:r>
          </a:p>
          <a:p>
            <a:pPr algn="just" rtl="0" fontAlgn="auto"/>
            <a:r>
              <a:rPr lang="en-US" sz="2300" b="1" i="0" dirty="0" err="1">
                <a:solidFill>
                  <a:srgbClr val="F79037"/>
                </a:solidFill>
                <a:effectLst/>
              </a:rPr>
              <a:t>Aqui</a:t>
            </a:r>
            <a:r>
              <a:rPr lang="en-US" sz="2300" b="1" i="0" dirty="0">
                <a:solidFill>
                  <a:srgbClr val="F79037"/>
                </a:solidFill>
                <a:effectLst/>
              </a:rPr>
              <a:t> estão algumas perguntas a serem feitas para </a:t>
            </a:r>
            <a:r>
              <a:rPr lang="en-US" sz="2300" b="1" i="0" dirty="0" err="1">
                <a:solidFill>
                  <a:srgbClr val="F79037"/>
                </a:solidFill>
                <a:effectLst/>
              </a:rPr>
              <a:t>identificar</a:t>
            </a:r>
            <a:r>
              <a:rPr lang="en-US" sz="2300" b="1" i="0" dirty="0">
                <a:solidFill>
                  <a:srgbClr val="F79037"/>
                </a:solidFill>
                <a:effectLst/>
              </a:rPr>
              <a:t> as ameaças externas:</a:t>
            </a:r>
          </a:p>
          <a:p>
            <a:pPr marL="342900" indent="-342900" algn="just" rtl="0" fontAlgn="auto">
              <a:spcBef>
                <a:spcPts val="0"/>
              </a:spcBef>
              <a:buFont typeface="Arial" panose="020B0604020202020204" pitchFamily="34" charset="0"/>
              <a:buChar char="•"/>
            </a:pPr>
            <a:r>
              <a:rPr lang="en-US" sz="2300" b="0" i="0" dirty="0">
                <a:effectLst/>
              </a:rPr>
              <a:t>Que mudanças no setor agroalimentar são motivo de preocupação?</a:t>
            </a:r>
          </a:p>
          <a:p>
            <a:pPr marL="342900" indent="-342900" algn="just" rtl="0" fontAlgn="auto">
              <a:spcBef>
                <a:spcPts val="0"/>
              </a:spcBef>
              <a:buFont typeface="Arial" panose="020B0604020202020204" pitchFamily="34" charset="0"/>
              <a:buChar char="•"/>
            </a:pPr>
            <a:r>
              <a:rPr lang="en-US" sz="2300" b="0" i="0" dirty="0">
                <a:effectLst/>
              </a:rPr>
              <a:t>Que novas tendências de mercado estão no horizonte?</a:t>
            </a:r>
          </a:p>
          <a:p>
            <a:pPr marL="342900" indent="-342900" algn="just" rtl="0" fontAlgn="auto">
              <a:spcBef>
                <a:spcPts val="0"/>
              </a:spcBef>
              <a:buFont typeface="Arial" panose="020B0604020202020204" pitchFamily="34" charset="0"/>
              <a:buChar char="•"/>
            </a:pPr>
            <a:r>
              <a:rPr lang="en-US" sz="2300" b="0" i="0" dirty="0">
                <a:effectLst/>
              </a:rPr>
              <a:t>Em que </a:t>
            </a:r>
            <a:r>
              <a:rPr lang="en-US" sz="2300" b="0" i="0" dirty="0" err="1">
                <a:effectLst/>
              </a:rPr>
              <a:t>áreas</a:t>
            </a:r>
            <a:r>
              <a:rPr lang="en-US" sz="2300" b="0" i="0" dirty="0">
                <a:effectLst/>
              </a:rPr>
              <a:t> </a:t>
            </a:r>
            <a:r>
              <a:rPr lang="en-US" sz="2300" b="0" i="0" dirty="0" err="1">
                <a:effectLst/>
              </a:rPr>
              <a:t>os</a:t>
            </a:r>
            <a:r>
              <a:rPr lang="en-US" sz="2300" b="0" i="0" dirty="0">
                <a:effectLst/>
              </a:rPr>
              <a:t> concorrentes </a:t>
            </a:r>
            <a:r>
              <a:rPr lang="en-US" sz="2300" b="0" i="0" dirty="0" err="1">
                <a:effectLst/>
              </a:rPr>
              <a:t>estão</a:t>
            </a:r>
            <a:r>
              <a:rPr lang="en-US" sz="2300" b="0" i="0" dirty="0">
                <a:effectLst/>
              </a:rPr>
              <a:t> a </a:t>
            </a:r>
            <a:r>
              <a:rPr lang="en-US" sz="2300" b="0" i="0" dirty="0" err="1">
                <a:effectLst/>
              </a:rPr>
              <a:t>superar</a:t>
            </a:r>
            <a:r>
              <a:rPr lang="en-US" sz="2300" b="0" i="0" dirty="0">
                <a:effectLst/>
              </a:rPr>
              <a:t> a </a:t>
            </a:r>
            <a:r>
              <a:rPr lang="en-US" sz="2300" b="0" i="0" dirty="0" err="1">
                <a:effectLst/>
              </a:rPr>
              <a:t>nossa</a:t>
            </a:r>
            <a:r>
              <a:rPr lang="en-US" sz="2300" b="0" i="0" dirty="0">
                <a:effectLst/>
              </a:rPr>
              <a:t> </a:t>
            </a:r>
            <a:r>
              <a:rPr lang="en-US" sz="2300" b="0" i="0" dirty="0" err="1">
                <a:effectLst/>
              </a:rPr>
              <a:t>empresa</a:t>
            </a:r>
            <a:r>
              <a:rPr lang="en-US" sz="2300" b="0" i="0" dirty="0">
                <a:effectLst/>
              </a:rPr>
              <a:t>?</a:t>
            </a:r>
          </a:p>
          <a:p>
            <a:pPr algn="just" rtl="0"/>
            <a:endParaRPr lang="en-IE" sz="2300" dirty="0"/>
          </a:p>
        </p:txBody>
      </p:sp>
      <p:sp>
        <p:nvSpPr>
          <p:cNvPr id="3" name="Text Placeholder 2">
            <a:extLst>
              <a:ext uri="{FF2B5EF4-FFF2-40B4-BE49-F238E27FC236}">
                <a16:creationId xmlns:a16="http://schemas.microsoft.com/office/drawing/2014/main" id="{22B328B1-A976-0A61-1D14-0679738211B8}"/>
              </a:ext>
            </a:extLst>
          </p:cNvPr>
          <p:cNvSpPr>
            <a:spLocks noGrp="1"/>
          </p:cNvSpPr>
          <p:nvPr>
            <p:ph type="body" sz="quarter" idx="16"/>
          </p:nvPr>
        </p:nvSpPr>
        <p:spPr>
          <a:xfrm>
            <a:off x="774370" y="606463"/>
            <a:ext cx="4990998" cy="507634"/>
          </a:xfrm>
        </p:spPr>
        <p:txBody>
          <a:bodyPr/>
          <a:lstStyle/>
          <a:p>
            <a:pPr algn="l" rtl="0"/>
            <a:r>
              <a:rPr lang="en-IE" b="1" dirty="0" err="1"/>
              <a:t>Ameaças</a:t>
            </a:r>
            <a:r>
              <a:rPr lang="en-IE" b="1" dirty="0"/>
              <a:t> (</a:t>
            </a:r>
            <a:r>
              <a:rPr lang="en-IE" b="1" i="1" dirty="0"/>
              <a:t>Threats</a:t>
            </a:r>
            <a:r>
              <a:rPr lang="en-IE" b="1" dirty="0"/>
              <a:t>)</a:t>
            </a:r>
          </a:p>
        </p:txBody>
      </p:sp>
      <p:pic>
        <p:nvPicPr>
          <p:cNvPr id="6" name="Picture Placeholder 5" descr="Business man pulling a block from Jenga tower">
            <a:extLst>
              <a:ext uri="{FF2B5EF4-FFF2-40B4-BE49-F238E27FC236}">
                <a16:creationId xmlns:a16="http://schemas.microsoft.com/office/drawing/2014/main" id="{C1C22CD6-8A79-5B73-33A8-19EA347B82AC}"/>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89025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560F5A-3A53-89E5-F4A1-6E287EFD239D}"/>
              </a:ext>
            </a:extLst>
          </p:cNvPr>
          <p:cNvPicPr>
            <a:picLocks noChangeAspect="1"/>
          </p:cNvPicPr>
          <p:nvPr/>
        </p:nvPicPr>
        <p:blipFill>
          <a:blip r:embed="rId2"/>
          <a:stretch>
            <a:fillRect/>
          </a:stretch>
        </p:blipFill>
        <p:spPr>
          <a:xfrm>
            <a:off x="10680001" y="584180"/>
            <a:ext cx="1003352" cy="971600"/>
          </a:xfrm>
          <a:prstGeom prst="rect">
            <a:avLst/>
          </a:prstGeom>
        </p:spPr>
      </p:pic>
      <p:sp>
        <p:nvSpPr>
          <p:cNvPr id="2" name="Text Placeholder 1">
            <a:extLst>
              <a:ext uri="{FF2B5EF4-FFF2-40B4-BE49-F238E27FC236}">
                <a16:creationId xmlns:a16="http://schemas.microsoft.com/office/drawing/2014/main" id="{AD17871D-089B-B629-4FB4-71CF7DD46C9B}"/>
              </a:ext>
            </a:extLst>
          </p:cNvPr>
          <p:cNvSpPr>
            <a:spLocks noGrp="1"/>
          </p:cNvSpPr>
          <p:nvPr>
            <p:ph type="body" sz="quarter" idx="18"/>
          </p:nvPr>
        </p:nvSpPr>
        <p:spPr>
          <a:xfrm>
            <a:off x="588174" y="1069980"/>
            <a:ext cx="11278478" cy="3849918"/>
          </a:xfrm>
        </p:spPr>
        <p:txBody>
          <a:bodyPr/>
          <a:lstStyle/>
          <a:p>
            <a:pPr marL="342900" lvl="0" indent="-342900" rtl="0">
              <a:lnSpc>
                <a:spcPct val="90000"/>
              </a:lnSpc>
              <a:spcBef>
                <a:spcPts val="1000"/>
              </a:spcBef>
              <a:spcAft>
                <a:spcPts val="0"/>
              </a:spcAft>
              <a:buClr>
                <a:srgbClr val="033637"/>
              </a:buClr>
              <a:buSzPct val="100000"/>
              <a:buFont typeface="Arial"/>
              <a:buChar char="•"/>
            </a:pPr>
            <a:r>
              <a:rPr lang="en-US" sz="2100" b="1" dirty="0">
                <a:highlight>
                  <a:srgbClr val="F79037"/>
                </a:highlight>
              </a:rPr>
              <a:t>O </a:t>
            </a:r>
            <a:r>
              <a:rPr lang="en-US" sz="2100" b="1" dirty="0" err="1">
                <a:highlight>
                  <a:srgbClr val="F79037"/>
                </a:highlight>
                <a:latin typeface="+mn-lt"/>
              </a:rPr>
              <a:t>conceito</a:t>
            </a:r>
            <a:r>
              <a:rPr lang="en-US" sz="2100" b="1" dirty="0">
                <a:highlight>
                  <a:srgbClr val="F79037"/>
                </a:highlight>
                <a:latin typeface="+mn-lt"/>
              </a:rPr>
              <a:t> de negócio</a:t>
            </a:r>
            <a:r>
              <a:rPr lang="en-US" sz="2100" b="1" dirty="0">
                <a:latin typeface="+mn-lt"/>
              </a:rPr>
              <a:t> </a:t>
            </a:r>
            <a:r>
              <a:rPr lang="en-US" sz="2100" dirty="0">
                <a:latin typeface="+mn-lt"/>
              </a:rPr>
              <a:t>– </a:t>
            </a:r>
            <a:r>
              <a:rPr lang="en-US" sz="2100" dirty="0" err="1">
                <a:latin typeface="+mn-lt"/>
              </a:rPr>
              <a:t>Promover</a:t>
            </a:r>
            <a:r>
              <a:rPr lang="en-US" sz="2100" dirty="0">
                <a:latin typeface="+mn-lt"/>
              </a:rPr>
              <a:t> o </a:t>
            </a:r>
            <a:r>
              <a:rPr lang="en-US" sz="2100" dirty="0" err="1">
                <a:latin typeface="+mn-lt"/>
              </a:rPr>
              <a:t>negócio</a:t>
            </a:r>
            <a:r>
              <a:rPr lang="en-US" sz="2100" dirty="0">
                <a:latin typeface="+mn-lt"/>
              </a:rPr>
              <a:t> e produtos ou serviços alimentares de forma sustentável e ética, demonstrando o benefício para as Pessoas – </a:t>
            </a:r>
            <a:r>
              <a:rPr lang="en-US" sz="2100" dirty="0" err="1">
                <a:latin typeface="+mn-lt"/>
              </a:rPr>
              <a:t>Planeta</a:t>
            </a:r>
            <a:r>
              <a:rPr lang="en-US" sz="2100" dirty="0">
                <a:latin typeface="+mn-lt"/>
              </a:rPr>
              <a:t> – </a:t>
            </a:r>
            <a:r>
              <a:rPr lang="en-US" sz="2100" dirty="0" err="1"/>
              <a:t>Proveito</a:t>
            </a:r>
            <a:r>
              <a:rPr lang="en-US" sz="2100" dirty="0"/>
              <a:t>.</a:t>
            </a:r>
            <a:endParaRPr lang="en-US" sz="2100" dirty="0">
              <a:latin typeface="+mn-lt"/>
            </a:endParaRPr>
          </a:p>
          <a:p>
            <a:pPr marL="342900" lvl="0" indent="-342900" rtl="0">
              <a:lnSpc>
                <a:spcPct val="90000"/>
              </a:lnSpc>
              <a:spcBef>
                <a:spcPts val="1000"/>
              </a:spcBef>
              <a:spcAft>
                <a:spcPts val="0"/>
              </a:spcAft>
              <a:buClr>
                <a:srgbClr val="033637"/>
              </a:buClr>
              <a:buSzPct val="100000"/>
              <a:buFont typeface="Arial"/>
              <a:buChar char="•"/>
            </a:pPr>
            <a:r>
              <a:rPr lang="en-US" sz="2100" b="1" dirty="0">
                <a:highlight>
                  <a:srgbClr val="F79037"/>
                </a:highlight>
                <a:latin typeface="+mn-lt"/>
              </a:rPr>
              <a:t>Que </a:t>
            </a:r>
            <a:r>
              <a:rPr lang="en-US" sz="2100" b="1" dirty="0" err="1">
                <a:highlight>
                  <a:srgbClr val="F79037"/>
                </a:highlight>
                <a:latin typeface="+mn-lt"/>
              </a:rPr>
              <a:t>problema</a:t>
            </a:r>
            <a:r>
              <a:rPr lang="en-US" sz="2100" b="1" dirty="0">
                <a:highlight>
                  <a:srgbClr val="F79037"/>
                </a:highlight>
                <a:latin typeface="+mn-lt"/>
              </a:rPr>
              <a:t> </a:t>
            </a:r>
            <a:r>
              <a:rPr lang="en-US" sz="2100" b="1" dirty="0">
                <a:highlight>
                  <a:srgbClr val="F79037"/>
                </a:highlight>
              </a:rPr>
              <a:t>se</a:t>
            </a:r>
            <a:r>
              <a:rPr lang="en-US" sz="2100" b="1" dirty="0">
                <a:highlight>
                  <a:srgbClr val="F79037"/>
                </a:highlight>
                <a:latin typeface="+mn-lt"/>
              </a:rPr>
              <a:t> </a:t>
            </a:r>
            <a:r>
              <a:rPr lang="en-US" sz="2100" b="1" dirty="0" err="1">
                <a:highlight>
                  <a:srgbClr val="F79037"/>
                </a:highlight>
                <a:latin typeface="+mn-lt"/>
              </a:rPr>
              <a:t>está</a:t>
            </a:r>
            <a:r>
              <a:rPr lang="en-US" sz="2100" b="1" dirty="0">
                <a:highlight>
                  <a:srgbClr val="F79037"/>
                </a:highlight>
                <a:latin typeface="+mn-lt"/>
              </a:rPr>
              <a:t> a </a:t>
            </a:r>
            <a:r>
              <a:rPr lang="en-US" sz="2100" b="1" dirty="0" err="1">
                <a:highlight>
                  <a:srgbClr val="F79037"/>
                </a:highlight>
                <a:latin typeface="+mn-lt"/>
              </a:rPr>
              <a:t>tentar</a:t>
            </a:r>
            <a:r>
              <a:rPr lang="en-US" sz="2100" b="1" dirty="0">
                <a:highlight>
                  <a:srgbClr val="F79037"/>
                </a:highlight>
                <a:latin typeface="+mn-lt"/>
              </a:rPr>
              <a:t> resolver e para </a:t>
            </a:r>
            <a:r>
              <a:rPr lang="en-US" sz="2100" b="1" dirty="0" err="1">
                <a:highlight>
                  <a:srgbClr val="F79037"/>
                </a:highlight>
                <a:latin typeface="+mn-lt"/>
              </a:rPr>
              <a:t>quem</a:t>
            </a:r>
            <a:r>
              <a:rPr lang="en-US" sz="2100" b="1" dirty="0">
                <a:highlight>
                  <a:srgbClr val="F79037"/>
                </a:highlight>
                <a:latin typeface="+mn-lt"/>
              </a:rPr>
              <a:t>?</a:t>
            </a:r>
            <a:r>
              <a:rPr lang="en-US" sz="2100" b="1" dirty="0">
                <a:latin typeface="+mn-lt"/>
              </a:rPr>
              <a:t> </a:t>
            </a:r>
            <a:r>
              <a:rPr lang="en-US" sz="2100" dirty="0">
                <a:latin typeface="+mn-lt"/>
              </a:rPr>
              <a:t>– </a:t>
            </a:r>
            <a:r>
              <a:rPr lang="en-US" sz="2100" dirty="0" err="1">
                <a:latin typeface="+mn-lt"/>
              </a:rPr>
              <a:t>Problema</a:t>
            </a:r>
            <a:r>
              <a:rPr lang="en-US" sz="2100" dirty="0"/>
              <a:t>: </a:t>
            </a:r>
            <a:r>
              <a:rPr lang="en-US" sz="2100" dirty="0" err="1">
                <a:latin typeface="+mn-lt"/>
              </a:rPr>
              <a:t>sistemas</a:t>
            </a:r>
            <a:r>
              <a:rPr lang="en-US" sz="2100" dirty="0">
                <a:latin typeface="+mn-lt"/>
              </a:rPr>
              <a:t> alimentares antiéticos e </a:t>
            </a:r>
            <a:r>
              <a:rPr lang="en-US" sz="2100" dirty="0" err="1">
                <a:latin typeface="+mn-lt"/>
              </a:rPr>
              <a:t>prejudiciais</a:t>
            </a:r>
            <a:r>
              <a:rPr lang="en-US" sz="2100" dirty="0">
                <a:latin typeface="+mn-lt"/>
              </a:rPr>
              <a:t>. </a:t>
            </a:r>
            <a:r>
              <a:rPr lang="en-US" sz="2100" dirty="0" err="1">
                <a:latin typeface="+mn-lt"/>
              </a:rPr>
              <a:t>Assim</a:t>
            </a:r>
            <a:r>
              <a:rPr lang="en-US" sz="2100" dirty="0">
                <a:latin typeface="+mn-lt"/>
              </a:rPr>
              <a:t>, </a:t>
            </a:r>
            <a:r>
              <a:rPr lang="en-US" sz="2100" dirty="0" err="1">
                <a:latin typeface="+mn-lt"/>
              </a:rPr>
              <a:t>pretende</a:t>
            </a:r>
            <a:r>
              <a:rPr lang="en-US" sz="2100" dirty="0"/>
              <a:t>-se</a:t>
            </a:r>
            <a:r>
              <a:rPr lang="en-US" sz="2100" dirty="0">
                <a:latin typeface="+mn-lt"/>
              </a:rPr>
              <a:t> </a:t>
            </a:r>
            <a:r>
              <a:rPr lang="en-US" sz="2100" dirty="0" err="1">
                <a:latin typeface="+mn-lt"/>
              </a:rPr>
              <a:t>capacitar</a:t>
            </a:r>
            <a:r>
              <a:rPr lang="en-US" sz="2100" dirty="0">
                <a:latin typeface="+mn-lt"/>
              </a:rPr>
              <a:t> uma nova geração de empreendedores de alimentos para iniciar, crescer e adaptar </a:t>
            </a:r>
            <a:r>
              <a:rPr lang="en-US" sz="2100" dirty="0" err="1">
                <a:latin typeface="+mn-lt"/>
              </a:rPr>
              <a:t>empresas</a:t>
            </a:r>
            <a:r>
              <a:rPr lang="en-US" sz="2100" dirty="0">
                <a:latin typeface="+mn-lt"/>
              </a:rPr>
              <a:t> de </a:t>
            </a:r>
            <a:r>
              <a:rPr lang="en-US" sz="2100" dirty="0" err="1">
                <a:latin typeface="+mn-lt"/>
              </a:rPr>
              <a:t>alimentos</a:t>
            </a:r>
            <a:r>
              <a:rPr lang="en-US" sz="2100" dirty="0">
                <a:latin typeface="+mn-lt"/>
              </a:rPr>
              <a:t> </a:t>
            </a:r>
            <a:r>
              <a:rPr lang="en-US" sz="2100" dirty="0" err="1">
                <a:latin typeface="+mn-lt"/>
              </a:rPr>
              <a:t>éticos</a:t>
            </a:r>
            <a:r>
              <a:rPr lang="en-US" sz="2100" dirty="0">
                <a:latin typeface="+mn-lt"/>
              </a:rPr>
              <a:t> e </a:t>
            </a:r>
            <a:r>
              <a:rPr lang="en-US" sz="2100" dirty="0" err="1">
                <a:latin typeface="+mn-lt"/>
              </a:rPr>
              <a:t>capacitar</a:t>
            </a:r>
            <a:r>
              <a:rPr lang="en-US" sz="2100" dirty="0">
                <a:latin typeface="+mn-lt"/>
              </a:rPr>
              <a:t> </a:t>
            </a:r>
            <a:r>
              <a:rPr lang="en-US" sz="2100" dirty="0" err="1">
                <a:latin typeface="+mn-lt"/>
              </a:rPr>
              <a:t>os</a:t>
            </a:r>
            <a:r>
              <a:rPr lang="en-US" sz="2100" dirty="0">
                <a:latin typeface="+mn-lt"/>
              </a:rPr>
              <a:t> </a:t>
            </a:r>
            <a:r>
              <a:rPr lang="en-US" sz="2100" dirty="0" err="1">
                <a:latin typeface="+mn-lt"/>
              </a:rPr>
              <a:t>formadores</a:t>
            </a:r>
            <a:r>
              <a:rPr lang="en-US" sz="2100" dirty="0">
                <a:latin typeface="+mn-lt"/>
              </a:rPr>
              <a:t> </a:t>
            </a:r>
            <a:r>
              <a:rPr lang="en-US" sz="2100" dirty="0" err="1">
                <a:latin typeface="+mn-lt"/>
              </a:rPr>
              <a:t>através</a:t>
            </a:r>
            <a:r>
              <a:rPr lang="en-US" sz="2100" dirty="0">
                <a:latin typeface="+mn-lt"/>
              </a:rPr>
              <a:t> de ferramentas e recursos relevantes.</a:t>
            </a:r>
          </a:p>
          <a:p>
            <a:pPr marL="342900" lvl="0" indent="-342900" rtl="0">
              <a:lnSpc>
                <a:spcPct val="90000"/>
              </a:lnSpc>
              <a:spcBef>
                <a:spcPts val="1000"/>
              </a:spcBef>
              <a:spcAft>
                <a:spcPts val="0"/>
              </a:spcAft>
              <a:buClr>
                <a:srgbClr val="033637"/>
              </a:buClr>
              <a:buSzPct val="100000"/>
              <a:buFont typeface="Arial"/>
              <a:buChar char="•"/>
            </a:pPr>
            <a:r>
              <a:rPr lang="en-US" sz="2100" b="1" dirty="0">
                <a:highlight>
                  <a:srgbClr val="F79037"/>
                </a:highlight>
                <a:latin typeface="+mn-lt"/>
              </a:rPr>
              <a:t>Como </a:t>
            </a:r>
            <a:r>
              <a:rPr lang="en-US" sz="2100" b="1" dirty="0" err="1">
                <a:highlight>
                  <a:srgbClr val="F79037"/>
                </a:highlight>
                <a:latin typeface="+mn-lt"/>
              </a:rPr>
              <a:t>será</a:t>
            </a:r>
            <a:r>
              <a:rPr lang="en-US" sz="2100" b="1" dirty="0">
                <a:highlight>
                  <a:srgbClr val="F79037"/>
                </a:highlight>
                <a:latin typeface="+mn-lt"/>
              </a:rPr>
              <a:t> </a:t>
            </a:r>
            <a:r>
              <a:rPr lang="en-US" sz="2100" b="1" dirty="0" err="1">
                <a:highlight>
                  <a:srgbClr val="F79037"/>
                </a:highlight>
                <a:latin typeface="+mn-lt"/>
              </a:rPr>
              <a:t>criado</a:t>
            </a:r>
            <a:r>
              <a:rPr lang="en-US" sz="2100" b="1" dirty="0">
                <a:highlight>
                  <a:srgbClr val="F79037"/>
                </a:highlight>
                <a:latin typeface="+mn-lt"/>
              </a:rPr>
              <a:t> valor para o </a:t>
            </a:r>
            <a:r>
              <a:rPr lang="en-US" sz="2100" b="1" dirty="0" err="1">
                <a:highlight>
                  <a:srgbClr val="F79037"/>
                </a:highlight>
                <a:latin typeface="+mn-lt"/>
              </a:rPr>
              <a:t>cliente</a:t>
            </a:r>
            <a:r>
              <a:rPr lang="en-US" sz="2100" b="1" dirty="0">
                <a:highlight>
                  <a:srgbClr val="F79037"/>
                </a:highlight>
                <a:latin typeface="+mn-lt"/>
              </a:rPr>
              <a:t>?</a:t>
            </a:r>
            <a:r>
              <a:rPr lang="en-US" sz="2100" b="1" dirty="0">
                <a:latin typeface="+mn-lt"/>
              </a:rPr>
              <a:t> </a:t>
            </a:r>
            <a:r>
              <a:rPr lang="en-US" sz="2100" dirty="0">
                <a:latin typeface="+mn-lt"/>
              </a:rPr>
              <a:t>– Através de produtos alimentares éticos e sustentáveis ​​que levem a um sistema alimentar melhorado, onde a saúde das pessoas e do planeta é crítica.</a:t>
            </a:r>
          </a:p>
          <a:p>
            <a:pPr marL="342900" lvl="0" indent="-342900" rtl="0">
              <a:lnSpc>
                <a:spcPct val="90000"/>
              </a:lnSpc>
              <a:spcBef>
                <a:spcPts val="1000"/>
              </a:spcBef>
              <a:spcAft>
                <a:spcPts val="0"/>
              </a:spcAft>
              <a:buClr>
                <a:srgbClr val="033637"/>
              </a:buClr>
              <a:buSzPct val="100000"/>
              <a:buFont typeface="Arial"/>
              <a:buChar char="•"/>
            </a:pPr>
            <a:r>
              <a:rPr lang="en-US" sz="2100" b="1" dirty="0">
                <a:highlight>
                  <a:srgbClr val="F79037"/>
                </a:highlight>
                <a:latin typeface="+mn-lt"/>
              </a:rPr>
              <a:t>Como </a:t>
            </a:r>
            <a:r>
              <a:rPr lang="en-US" sz="2100" b="1" dirty="0">
                <a:highlight>
                  <a:srgbClr val="F79037"/>
                </a:highlight>
              </a:rPr>
              <a:t>o</a:t>
            </a:r>
            <a:r>
              <a:rPr lang="en-US" sz="2100" b="1" dirty="0">
                <a:highlight>
                  <a:srgbClr val="F79037"/>
                </a:highlight>
                <a:latin typeface="+mn-lt"/>
              </a:rPr>
              <a:t> produto ou serviço chegará aos </a:t>
            </a:r>
            <a:r>
              <a:rPr lang="en-US" sz="2100" b="1" dirty="0" err="1">
                <a:highlight>
                  <a:srgbClr val="F79037"/>
                </a:highlight>
                <a:latin typeface="+mn-lt"/>
              </a:rPr>
              <a:t>clientes</a:t>
            </a:r>
            <a:r>
              <a:rPr lang="en-US" sz="2100" b="1" dirty="0">
                <a:highlight>
                  <a:srgbClr val="F79037"/>
                </a:highlight>
                <a:latin typeface="+mn-lt"/>
              </a:rPr>
              <a:t>?</a:t>
            </a:r>
            <a:r>
              <a:rPr lang="en-US" sz="2100" b="1" dirty="0">
                <a:latin typeface="+mn-lt"/>
              </a:rPr>
              <a:t> </a:t>
            </a:r>
            <a:r>
              <a:rPr lang="en-US" sz="2100" dirty="0">
                <a:latin typeface="+mn-lt"/>
              </a:rPr>
              <a:t>– No </a:t>
            </a:r>
            <a:r>
              <a:rPr lang="en-US" sz="2100" dirty="0" err="1">
                <a:latin typeface="+mn-lt"/>
              </a:rPr>
              <a:t>caso</a:t>
            </a:r>
            <a:r>
              <a:rPr lang="en-US" sz="2100" dirty="0">
                <a:latin typeface="+mn-lt"/>
              </a:rPr>
              <a:t> de </a:t>
            </a:r>
            <a:r>
              <a:rPr lang="en-US" sz="2100" dirty="0" err="1">
                <a:latin typeface="+mn-lt"/>
              </a:rPr>
              <a:t>p</a:t>
            </a:r>
            <a:r>
              <a:rPr lang="en-US" sz="2100" dirty="0" err="1"/>
              <a:t>rodutos</a:t>
            </a:r>
            <a:r>
              <a:rPr lang="en-US" sz="2100" dirty="0"/>
              <a:t> físicos, de </a:t>
            </a:r>
            <a:r>
              <a:rPr lang="en-US" sz="2100" dirty="0" err="1"/>
              <a:t>preferência</a:t>
            </a:r>
            <a:r>
              <a:rPr lang="en-US" sz="2100" dirty="0"/>
              <a:t> </a:t>
            </a:r>
            <a:r>
              <a:rPr lang="en-US" sz="2100" dirty="0" err="1">
                <a:latin typeface="+mn-lt"/>
              </a:rPr>
              <a:t>por</a:t>
            </a:r>
            <a:r>
              <a:rPr lang="en-US" sz="2100" dirty="0">
                <a:latin typeface="+mn-lt"/>
              </a:rPr>
              <a:t> meio de </a:t>
            </a:r>
            <a:r>
              <a:rPr lang="en-US" sz="2100" dirty="0" err="1">
                <a:latin typeface="+mn-lt"/>
              </a:rPr>
              <a:t>cadeias</a:t>
            </a:r>
            <a:r>
              <a:rPr lang="en-US" sz="2100" dirty="0">
                <a:latin typeface="+mn-lt"/>
              </a:rPr>
              <a:t> de </a:t>
            </a:r>
            <a:r>
              <a:rPr lang="en-US" sz="2100" dirty="0" err="1">
                <a:latin typeface="+mn-lt"/>
              </a:rPr>
              <a:t>abastecimento</a:t>
            </a:r>
            <a:r>
              <a:rPr lang="en-US" sz="2100" dirty="0">
                <a:latin typeface="+mn-lt"/>
              </a:rPr>
              <a:t> </a:t>
            </a:r>
            <a:r>
              <a:rPr lang="en-US" sz="2100" dirty="0" err="1">
                <a:latin typeface="+mn-lt"/>
              </a:rPr>
              <a:t>curtas</a:t>
            </a:r>
            <a:r>
              <a:rPr lang="en-US" sz="2100" dirty="0">
                <a:latin typeface="+mn-lt"/>
              </a:rPr>
              <a:t> e desenvolvendo parcerias dentro do setor.</a:t>
            </a:r>
          </a:p>
          <a:p>
            <a:pPr marL="342900" lvl="0" indent="-342900" rtl="0">
              <a:lnSpc>
                <a:spcPct val="90000"/>
              </a:lnSpc>
              <a:spcBef>
                <a:spcPts val="1000"/>
              </a:spcBef>
              <a:spcAft>
                <a:spcPts val="0"/>
              </a:spcAft>
              <a:buClr>
                <a:srgbClr val="033637"/>
              </a:buClr>
              <a:buSzPct val="100000"/>
              <a:buFont typeface="Arial"/>
              <a:buChar char="•"/>
            </a:pPr>
            <a:r>
              <a:rPr lang="en-US" sz="2100" b="1" dirty="0">
                <a:highlight>
                  <a:srgbClr val="F79037"/>
                </a:highlight>
                <a:latin typeface="+mn-lt"/>
              </a:rPr>
              <a:t>Como a empresa se manterá </a:t>
            </a:r>
            <a:r>
              <a:rPr lang="en-US" sz="2100" b="1" dirty="0" err="1">
                <a:highlight>
                  <a:srgbClr val="F79037"/>
                </a:highlight>
                <a:latin typeface="+mn-lt"/>
              </a:rPr>
              <a:t>competitiva</a:t>
            </a:r>
            <a:r>
              <a:rPr lang="en-US" sz="2100" b="1" dirty="0">
                <a:highlight>
                  <a:srgbClr val="F79037"/>
                </a:highlight>
                <a:latin typeface="+mn-lt"/>
              </a:rPr>
              <a:t>?</a:t>
            </a:r>
            <a:r>
              <a:rPr lang="en-US" sz="2100" b="1" dirty="0">
                <a:latin typeface="+mn-lt"/>
              </a:rPr>
              <a:t> </a:t>
            </a:r>
            <a:r>
              <a:rPr lang="en-US" sz="2100" dirty="0">
                <a:latin typeface="+mn-lt"/>
              </a:rPr>
              <a:t>– Ao inovar e diversificar constantemente a sua oferta de </a:t>
            </a:r>
            <a:r>
              <a:rPr lang="en-US" sz="2100" dirty="0" err="1">
                <a:latin typeface="+mn-lt"/>
              </a:rPr>
              <a:t>produtos</a:t>
            </a:r>
            <a:r>
              <a:rPr lang="en-US" sz="2100" dirty="0">
                <a:latin typeface="+mn-lt"/>
              </a:rPr>
              <a:t> e </a:t>
            </a:r>
            <a:r>
              <a:rPr lang="en-US" sz="2100" dirty="0"/>
              <a:t>a forma </a:t>
            </a:r>
            <a:r>
              <a:rPr lang="en-US" sz="2100" dirty="0" err="1"/>
              <a:t>como</a:t>
            </a:r>
            <a:r>
              <a:rPr lang="en-US" sz="2100" dirty="0"/>
              <a:t> a </a:t>
            </a:r>
            <a:r>
              <a:rPr lang="en-US" sz="2100" dirty="0" err="1"/>
              <a:t>empresa</a:t>
            </a:r>
            <a:r>
              <a:rPr lang="en-US" sz="2100" dirty="0"/>
              <a:t> </a:t>
            </a:r>
            <a:r>
              <a:rPr lang="en-US" sz="2100" dirty="0" err="1">
                <a:latin typeface="+mn-lt"/>
              </a:rPr>
              <a:t>atende</a:t>
            </a:r>
            <a:r>
              <a:rPr lang="en-US" sz="2100" dirty="0">
                <a:latin typeface="+mn-lt"/>
              </a:rPr>
              <a:t> o mercado por meios éticos.</a:t>
            </a:r>
          </a:p>
          <a:p>
            <a:pPr marL="342900" lvl="0" indent="-342900" rtl="0">
              <a:lnSpc>
                <a:spcPct val="90000"/>
              </a:lnSpc>
              <a:spcBef>
                <a:spcPts val="1000"/>
              </a:spcBef>
              <a:spcAft>
                <a:spcPts val="0"/>
              </a:spcAft>
              <a:buClr>
                <a:srgbClr val="033637"/>
              </a:buClr>
              <a:buSzPct val="100000"/>
              <a:buFont typeface="Arial"/>
              <a:buChar char="•"/>
            </a:pPr>
            <a:r>
              <a:rPr lang="en-US" sz="2100" b="1" dirty="0">
                <a:highlight>
                  <a:srgbClr val="F79037"/>
                </a:highlight>
                <a:latin typeface="+mn-lt"/>
              </a:rPr>
              <a:t>Todas as receitas e custos que </a:t>
            </a:r>
            <a:r>
              <a:rPr lang="en-US" sz="2100" b="1" dirty="0" err="1">
                <a:highlight>
                  <a:srgbClr val="F79037"/>
                </a:highlight>
                <a:latin typeface="+mn-lt"/>
              </a:rPr>
              <a:t>podem</a:t>
            </a:r>
            <a:r>
              <a:rPr lang="en-US" sz="2100" b="1" dirty="0">
                <a:highlight>
                  <a:srgbClr val="F79037"/>
                </a:highlight>
                <a:latin typeface="+mn-lt"/>
              </a:rPr>
              <a:t> ser </a:t>
            </a:r>
            <a:r>
              <a:rPr lang="en-US" sz="2100" b="1" dirty="0" err="1">
                <a:highlight>
                  <a:srgbClr val="F79037"/>
                </a:highlight>
                <a:latin typeface="+mn-lt"/>
              </a:rPr>
              <a:t>antecipados</a:t>
            </a:r>
            <a:r>
              <a:rPr lang="en-US" sz="2100" b="1" dirty="0">
                <a:latin typeface="+mn-lt"/>
              </a:rPr>
              <a:t> </a:t>
            </a:r>
            <a:r>
              <a:rPr lang="en-US" sz="2100" dirty="0">
                <a:latin typeface="+mn-lt"/>
              </a:rPr>
              <a:t>– Como </a:t>
            </a:r>
            <a:r>
              <a:rPr lang="en-US" sz="2100" dirty="0"/>
              <a:t>se </a:t>
            </a:r>
            <a:r>
              <a:rPr lang="en-US" sz="2100" dirty="0" err="1">
                <a:latin typeface="+mn-lt"/>
              </a:rPr>
              <a:t>pode</a:t>
            </a:r>
            <a:r>
              <a:rPr lang="en-US" sz="2100" dirty="0">
                <a:latin typeface="+mn-lt"/>
              </a:rPr>
              <a:t> aumentar a </a:t>
            </a:r>
            <a:r>
              <a:rPr lang="en-US" sz="2100" dirty="0" err="1">
                <a:latin typeface="+mn-lt"/>
              </a:rPr>
              <a:t>receita</a:t>
            </a:r>
            <a:r>
              <a:rPr lang="en-US" sz="2100" dirty="0"/>
              <a:t> </a:t>
            </a:r>
            <a:r>
              <a:rPr lang="en-US" sz="2100" dirty="0" err="1"/>
              <a:t>através</a:t>
            </a:r>
            <a:r>
              <a:rPr lang="en-US" sz="2100" dirty="0"/>
              <a:t> do </a:t>
            </a:r>
            <a:r>
              <a:rPr lang="en-US" sz="2100" dirty="0" err="1">
                <a:latin typeface="+mn-lt"/>
              </a:rPr>
              <a:t>reposicionamento</a:t>
            </a:r>
            <a:r>
              <a:rPr lang="en-US" sz="2100" dirty="0">
                <a:latin typeface="+mn-lt"/>
              </a:rPr>
              <a:t> d</a:t>
            </a:r>
            <a:r>
              <a:rPr lang="en-US" sz="2100" dirty="0"/>
              <a:t>os </a:t>
            </a:r>
            <a:r>
              <a:rPr lang="en-US" sz="2100" dirty="0" err="1">
                <a:latin typeface="+mn-lt"/>
              </a:rPr>
              <a:t>produtos</a:t>
            </a:r>
            <a:r>
              <a:rPr lang="en-US" sz="2100" dirty="0">
                <a:latin typeface="+mn-lt"/>
              </a:rPr>
              <a:t> </a:t>
            </a:r>
            <a:r>
              <a:rPr lang="en-US" sz="2100" dirty="0"/>
              <a:t>n</a:t>
            </a:r>
            <a:r>
              <a:rPr lang="en-US" sz="2100" dirty="0">
                <a:latin typeface="+mn-lt"/>
              </a:rPr>
              <a:t>um mercado premium.</a:t>
            </a:r>
          </a:p>
          <a:p>
            <a:pPr rtl="0"/>
            <a:endParaRPr lang="en-IE" sz="2100" dirty="0"/>
          </a:p>
        </p:txBody>
      </p:sp>
      <p:sp>
        <p:nvSpPr>
          <p:cNvPr id="3" name="Text Placeholder 2">
            <a:extLst>
              <a:ext uri="{FF2B5EF4-FFF2-40B4-BE49-F238E27FC236}">
                <a16:creationId xmlns:a16="http://schemas.microsoft.com/office/drawing/2014/main" id="{B48CFF27-389C-C17D-7662-F845CD6AD8C5}"/>
              </a:ext>
            </a:extLst>
          </p:cNvPr>
          <p:cNvSpPr>
            <a:spLocks noGrp="1"/>
          </p:cNvSpPr>
          <p:nvPr>
            <p:ph type="body" sz="quarter" idx="16"/>
          </p:nvPr>
        </p:nvSpPr>
        <p:spPr>
          <a:xfrm>
            <a:off x="514602" y="388647"/>
            <a:ext cx="10595237" cy="520660"/>
          </a:xfrm>
        </p:spPr>
        <p:txBody>
          <a:bodyPr/>
          <a:lstStyle/>
          <a:p>
            <a:pPr algn="l" rtl="0"/>
            <a:r>
              <a:rPr lang="en-US" b="1" dirty="0"/>
              <a:t>Agora </a:t>
            </a:r>
            <a:r>
              <a:rPr lang="en-US" b="1" dirty="0" err="1"/>
              <a:t>pode</a:t>
            </a:r>
            <a:r>
              <a:rPr lang="en-US" b="1" dirty="0"/>
              <a:t>-se </a:t>
            </a:r>
            <a:r>
              <a:rPr lang="en-US" b="1" dirty="0" err="1"/>
              <a:t>ainda</a:t>
            </a:r>
            <a:r>
              <a:rPr lang="en-US" b="1" dirty="0"/>
              <a:t> aprofundar </a:t>
            </a:r>
            <a:r>
              <a:rPr lang="en-US" b="1" dirty="0" err="1"/>
              <a:t>mais</a:t>
            </a:r>
            <a:r>
              <a:rPr lang="en-US" b="1" dirty="0"/>
              <a:t>…</a:t>
            </a:r>
          </a:p>
        </p:txBody>
      </p:sp>
    </p:spTree>
    <p:extLst>
      <p:ext uri="{BB962C8B-B14F-4D97-AF65-F5344CB8AC3E}">
        <p14:creationId xmlns:p14="http://schemas.microsoft.com/office/powerpoint/2010/main" val="20094619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88967A4-793D-A3EB-5668-DB19EA6327BB}"/>
              </a:ext>
            </a:extLst>
          </p:cNvPr>
          <p:cNvSpPr>
            <a:spLocks noGrp="1"/>
          </p:cNvSpPr>
          <p:nvPr>
            <p:ph type="body" sz="quarter" idx="18"/>
          </p:nvPr>
        </p:nvSpPr>
        <p:spPr>
          <a:xfrm>
            <a:off x="898357" y="1776248"/>
            <a:ext cx="5880816" cy="3834139"/>
          </a:xfrm>
        </p:spPr>
        <p:txBody>
          <a:bodyPr/>
          <a:lstStyle/>
          <a:p>
            <a:pPr marL="0" marR="0" lvl="0" indent="0" algn="just" defTabSz="914400" rtl="0" eaLnBrk="1" fontAlgn="auto" latinLnBrk="0" hangingPunct="1">
              <a:lnSpc>
                <a:spcPct val="90000"/>
              </a:lnSpc>
              <a:spcBef>
                <a:spcPts val="6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Como mencionado anteriormente, um plano de negócios é um documento escrito que </a:t>
            </a:r>
            <a:r>
              <a:rPr kumimoji="0" lang="en-US" sz="2400" b="0" i="0" u="none" strike="noStrike" kern="1200" cap="none" spc="0" normalizeH="0" baseline="0" noProof="0" dirty="0" err="1">
                <a:ln>
                  <a:noFill/>
                </a:ln>
                <a:effectLst/>
                <a:uLnTx/>
                <a:uFillTx/>
                <a:latin typeface="Calibri" panose="020F0502020204030204"/>
                <a:ea typeface="+mn-ea"/>
                <a:cs typeface="+mn-cs"/>
              </a:rPr>
              <a:t>descreve</a:t>
            </a:r>
            <a:r>
              <a:rPr kumimoji="0" lang="en-US" sz="2400" b="0" i="0" u="none" strike="noStrike" kern="1200" cap="none" spc="0" normalizeH="0" baseline="0" noProof="0" dirty="0">
                <a:ln>
                  <a:noFill/>
                </a:ln>
                <a:effectLst/>
                <a:uLnTx/>
                <a:uFillTx/>
                <a:latin typeface="Calibri" panose="020F0502020204030204"/>
                <a:ea typeface="+mn-ea"/>
                <a:cs typeface="+mn-cs"/>
              </a:rPr>
              <a:t> o </a:t>
            </a:r>
            <a:r>
              <a:rPr kumimoji="0" lang="en-US" sz="2400" b="0" i="0" u="none" strike="noStrike" kern="1200" cap="none" spc="0" normalizeH="0" baseline="0" noProof="0" dirty="0" err="1">
                <a:ln>
                  <a:noFill/>
                </a:ln>
                <a:effectLst/>
                <a:uLnTx/>
                <a:uFillTx/>
                <a:latin typeface="Calibri" panose="020F0502020204030204"/>
                <a:ea typeface="+mn-ea"/>
                <a:cs typeface="+mn-cs"/>
              </a:rPr>
              <a:t>negócio</a:t>
            </a:r>
            <a:r>
              <a:rPr kumimoji="0" lang="en-US" sz="2400" b="0" i="0" u="none" strike="noStrike" kern="1200" cap="none" spc="0" normalizeH="0" baseline="0" noProof="0" dirty="0">
                <a:ln>
                  <a:noFill/>
                </a:ln>
                <a:effectLst/>
                <a:uLnTx/>
                <a:uFillTx/>
                <a:latin typeface="Calibri" panose="020F0502020204030204"/>
                <a:ea typeface="+mn-ea"/>
                <a:cs typeface="+mn-cs"/>
              </a:rPr>
              <a:t> de </a:t>
            </a:r>
            <a:r>
              <a:rPr kumimoji="0" lang="en-US" sz="2400" b="0" i="0" u="none" strike="noStrike" kern="1200" cap="none" spc="0" normalizeH="0" baseline="0" noProof="0" dirty="0" err="1">
                <a:ln>
                  <a:noFill/>
                </a:ln>
                <a:effectLst/>
                <a:uLnTx/>
                <a:uFillTx/>
                <a:latin typeface="Calibri" panose="020F0502020204030204"/>
                <a:ea typeface="+mn-ea"/>
                <a:cs typeface="+mn-cs"/>
              </a:rPr>
              <a:t>uma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empresa</a:t>
            </a:r>
            <a:r>
              <a:rPr kumimoji="0" lang="en-US" sz="2400" b="0" i="0" u="none" strike="noStrike" kern="1200" cap="none" spc="0" normalizeH="0" baseline="0" noProof="0" dirty="0">
                <a:ln>
                  <a:noFill/>
                </a:ln>
                <a:effectLst/>
                <a:uLnTx/>
                <a:uFillTx/>
                <a:latin typeface="Calibri" panose="020F0502020204030204"/>
                <a:ea typeface="+mn-ea"/>
                <a:cs typeface="+mn-cs"/>
              </a:rPr>
              <a:t> em termos de objetivos, estratégias, vendas, marketing e finanças.</a:t>
            </a:r>
          </a:p>
          <a:p>
            <a:pPr marL="0" marR="0" lvl="0" indent="0" algn="just" defTabSz="914400" rtl="0" eaLnBrk="1" fontAlgn="auto" latinLnBrk="0" hangingPunct="1">
              <a:lnSpc>
                <a:spcPct val="90000"/>
              </a:lnSpc>
              <a:spcBef>
                <a:spcPts val="600"/>
              </a:spcBef>
              <a:spcAft>
                <a:spcPts val="0"/>
              </a:spcAft>
              <a:buClrTx/>
              <a:buSzTx/>
              <a:buFont typeface="Arial"/>
              <a:buNone/>
              <a:tabLst/>
              <a:defRPr/>
            </a:pPr>
            <a:endParaRPr kumimoji="0" lang="en-US" sz="600" b="0" i="0" u="none" strike="noStrike" kern="1200" cap="none" spc="0" normalizeH="0" baseline="0" noProof="0" dirty="0">
              <a:ln>
                <a:noFill/>
              </a:ln>
              <a:effectLst/>
              <a:uLnTx/>
              <a:uFillTx/>
              <a:latin typeface="Calibri" panose="020F0502020204030204"/>
              <a:ea typeface="+mn-ea"/>
              <a:cs typeface="+mn-cs"/>
            </a:endParaRPr>
          </a:p>
          <a:p>
            <a:pPr marL="720000" marR="0" lvl="3" indent="-180000" algn="just" defTabSz="914400" rtl="0" eaLnBrk="1" fontAlgn="auto" latinLnBrk="0" hangingPunct="1">
              <a:lnSpc>
                <a:spcPct val="90000"/>
              </a:lnSpc>
              <a:spcBef>
                <a:spcPts val="0"/>
              </a:spcBef>
              <a:spcAft>
                <a:spcPts val="0"/>
              </a:spcAft>
              <a:buClrTx/>
              <a:buSzTx/>
              <a:buFont typeface="Arial"/>
              <a:buNone/>
              <a:tabLst/>
              <a:defRPr/>
            </a:pP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Um plano de negócios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ajuda</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a:t>
            </a:r>
          </a:p>
          <a:p>
            <a:pPr marL="720000" marR="0" lvl="3" indent="-180000" algn="just" defTabSz="914400" rtl="0" eaLnBrk="1" fontAlgn="auto" latinLnBrk="0" hangingPunct="1">
              <a:lnSpc>
                <a:spcPct val="90000"/>
              </a:lnSpc>
              <a:spcBef>
                <a:spcPts val="0"/>
              </a:spcBef>
              <a:spcAft>
                <a:spcPts val="0"/>
              </a:spcAft>
              <a:buClrTx/>
              <a:buSzTx/>
              <a:buFont typeface="Arial"/>
              <a:buNone/>
              <a:tabLst/>
              <a:defRPr/>
            </a:pPr>
            <a:endParaRPr kumimoji="0" lang="en-US" sz="6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20000" marR="0" lvl="3" indent="-36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esclarecer</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 ideia de negócio</a:t>
            </a:r>
          </a:p>
          <a:p>
            <a:pPr marL="720000" marR="0" lvl="3" indent="-36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detetar</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problemas potenciais</a:t>
            </a:r>
          </a:p>
          <a:p>
            <a:pPr marL="720000" marR="0" lvl="3" indent="-36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spc="0" dirty="0">
                <a:solidFill>
                  <a:srgbClr val="000000"/>
                </a:solidFill>
                <a:latin typeface="Calibri" panose="020F0502020204030204"/>
              </a:rPr>
              <a:t>e</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stabelecer</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os</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objetivos</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720000" marR="0" lvl="3" indent="-360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medir</a:t>
            </a:r>
            <a:r>
              <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rPr>
              <a:t> o </a:t>
            </a:r>
            <a:r>
              <a:rPr kumimoji="0" lang="en-US" sz="2400" b="1" i="0" u="none" strike="noStrike" kern="1200" cap="none" spc="0" normalizeH="0" baseline="0" noProof="0" dirty="0" err="1">
                <a:ln>
                  <a:noFill/>
                </a:ln>
                <a:solidFill>
                  <a:srgbClr val="000000"/>
                </a:solidFill>
                <a:effectLst/>
                <a:uLnTx/>
                <a:uFillTx/>
                <a:latin typeface="Calibri" panose="020F0502020204030204"/>
                <a:ea typeface="+mn-ea"/>
                <a:cs typeface="+mn-cs"/>
              </a:rPr>
              <a:t>progresso</a:t>
            </a:r>
            <a:endParaRPr kumimoji="0" lang="en-US" sz="2400" b="1" i="0" u="none" strike="noStrike" kern="1200" cap="none" spc="0" normalizeH="0" baseline="0" noProof="0" dirty="0">
              <a:ln>
                <a:noFill/>
              </a:ln>
              <a:solidFill>
                <a:srgbClr val="000000"/>
              </a:solidFill>
              <a:effectLst/>
              <a:uLnTx/>
              <a:uFillTx/>
              <a:latin typeface="Calibri" panose="020F0502020204030204"/>
              <a:ea typeface="+mn-ea"/>
              <a:cs typeface="+mn-cs"/>
            </a:endParaRPr>
          </a:p>
          <a:p>
            <a:pPr algn="just" rtl="0"/>
            <a:endParaRPr lang="en-IE" dirty="0"/>
          </a:p>
        </p:txBody>
      </p:sp>
      <p:sp>
        <p:nvSpPr>
          <p:cNvPr id="3" name="Text Placeholder 2">
            <a:extLst>
              <a:ext uri="{FF2B5EF4-FFF2-40B4-BE49-F238E27FC236}">
                <a16:creationId xmlns:a16="http://schemas.microsoft.com/office/drawing/2014/main" id="{9269D2AC-CDD4-DFCC-0A43-CB10674AB0F1}"/>
              </a:ext>
            </a:extLst>
          </p:cNvPr>
          <p:cNvSpPr>
            <a:spLocks noGrp="1"/>
          </p:cNvSpPr>
          <p:nvPr>
            <p:ph type="body" sz="quarter" idx="16"/>
          </p:nvPr>
        </p:nvSpPr>
        <p:spPr>
          <a:xfrm>
            <a:off x="898358" y="595952"/>
            <a:ext cx="4990998" cy="992652"/>
          </a:xfrm>
        </p:spPr>
        <p:txBody>
          <a:bodyPr/>
          <a:lstStyle/>
          <a:p>
            <a:pPr algn="l" rtl="0"/>
            <a:r>
              <a:rPr lang="en-US" b="1" dirty="0" err="1"/>
              <a:t>Reunindo</a:t>
            </a:r>
            <a:r>
              <a:rPr lang="en-US" b="1" dirty="0"/>
              <a:t> o PLANO DE NEGÓCIOS…</a:t>
            </a:r>
          </a:p>
          <a:p>
            <a:pPr algn="l" rtl="0"/>
            <a:endParaRPr lang="en-IE" b="1" dirty="0"/>
          </a:p>
        </p:txBody>
      </p:sp>
      <p:pic>
        <p:nvPicPr>
          <p:cNvPr id="6" name="Picture Placeholder 5" descr="A blue rectangle with white text  Description automatically generated with medium confidence">
            <a:extLst>
              <a:ext uri="{FF2B5EF4-FFF2-40B4-BE49-F238E27FC236}">
                <a16:creationId xmlns:a16="http://schemas.microsoft.com/office/drawing/2014/main" id="{5FE5DC12-D911-EDEE-DA5F-3CED20F9E2E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a:fillRect/>
          </a:stretch>
        </p:blipFill>
        <p:spPr/>
      </p:pic>
      <p:sp>
        <p:nvSpPr>
          <p:cNvPr id="9" name="Freeform 13">
            <a:extLst>
              <a:ext uri="{FF2B5EF4-FFF2-40B4-BE49-F238E27FC236}">
                <a16:creationId xmlns:a16="http://schemas.microsoft.com/office/drawing/2014/main" id="{12A0FD07-4BF0-058D-7506-E56DDF850DA6}"/>
              </a:ext>
            </a:extLst>
          </p:cNvPr>
          <p:cNvSpPr/>
          <p:nvPr/>
        </p:nvSpPr>
        <p:spPr>
          <a:xfrm>
            <a:off x="-126124" y="5759669"/>
            <a:ext cx="8576441"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Um plano de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negócios</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é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necessário</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se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quisermos</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garantir um investimento ou um empréstimo bancário. Também pode ajudar a convencer fornecedores e potenciais interessados ​​a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apoiar</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 a </a:t>
            </a:r>
            <a:r>
              <a:rPr kumimoji="0" lang="en-US" sz="1800" b="1" i="0" u="none" strike="noStrike" kern="1200" cap="none" spc="0" normalizeH="0" baseline="0" noProof="0" dirty="0" err="1">
                <a:ln>
                  <a:noFill/>
                </a:ln>
                <a:solidFill>
                  <a:srgbClr val="000000"/>
                </a:solidFill>
                <a:effectLst/>
                <a:uLnTx/>
                <a:uFillTx/>
                <a:latin typeface="Calibri" panose="020F0502020204030204"/>
                <a:ea typeface="+mn-ea"/>
                <a:cs typeface="+mn-cs"/>
              </a:rPr>
              <a:t>empresa</a:t>
            </a:r>
            <a:r>
              <a:rPr kumimoji="0" lang="en-US" sz="1800" b="1"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en-IE" sz="18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417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53D6D8-C108-B50F-25AD-D6476BC91232}"/>
              </a:ext>
            </a:extLst>
          </p:cNvPr>
          <p:cNvSpPr>
            <a:spLocks noGrp="1"/>
          </p:cNvSpPr>
          <p:nvPr>
            <p:ph type="body" sz="quarter" idx="18"/>
          </p:nvPr>
        </p:nvSpPr>
        <p:spPr>
          <a:xfrm>
            <a:off x="1015999" y="1165495"/>
            <a:ext cx="6420239" cy="4157823"/>
          </a:xfrm>
        </p:spPr>
        <p:txBody>
          <a:bodyPr/>
          <a:lstStyle/>
          <a:p>
            <a:pPr algn="just" rtl="0" fontAlgn="base"/>
            <a:r>
              <a:rPr lang="en-US" sz="2300" b="0" i="0" dirty="0">
                <a:effectLst/>
              </a:rPr>
              <a:t>Os documentos a seguir são modelos de plano de </a:t>
            </a:r>
            <a:r>
              <a:rPr lang="en-US" sz="2300" b="0" i="0" dirty="0" err="1">
                <a:effectLst/>
              </a:rPr>
              <a:t>negócios</a:t>
            </a:r>
            <a:r>
              <a:rPr lang="en-US" sz="2300" b="0" i="0" dirty="0">
                <a:effectLst/>
              </a:rPr>
              <a:t> em branco e </a:t>
            </a:r>
            <a:r>
              <a:rPr lang="en-US" sz="2300" b="0" i="0" dirty="0" err="1">
                <a:effectLst/>
              </a:rPr>
              <a:t>documentos</a:t>
            </a:r>
            <a:r>
              <a:rPr lang="en-US" sz="2300" b="0" i="0" dirty="0">
                <a:effectLst/>
              </a:rPr>
              <a:t> </a:t>
            </a:r>
            <a:r>
              <a:rPr lang="en-US" sz="2300" b="0" i="0" dirty="0" err="1">
                <a:effectLst/>
              </a:rPr>
              <a:t>auxiliares</a:t>
            </a:r>
            <a:r>
              <a:rPr lang="en-US" sz="2300" b="0" i="0" dirty="0">
                <a:effectLst/>
              </a:rPr>
              <a:t> que se </a:t>
            </a:r>
            <a:r>
              <a:rPr lang="en-US" sz="2300" b="0" i="0" dirty="0" err="1">
                <a:effectLst/>
              </a:rPr>
              <a:t>podem</a:t>
            </a:r>
            <a:r>
              <a:rPr lang="en-US" sz="2300" b="0" i="0" dirty="0">
                <a:effectLst/>
              </a:rPr>
              <a:t> </a:t>
            </a:r>
            <a:r>
              <a:rPr lang="en-US" sz="2300" b="0" i="0" dirty="0" err="1">
                <a:effectLst/>
              </a:rPr>
              <a:t>descarregar</a:t>
            </a:r>
            <a:r>
              <a:rPr lang="en-US" sz="2300" b="0" i="0" dirty="0">
                <a:effectLst/>
              </a:rPr>
              <a:t>, </a:t>
            </a:r>
            <a:r>
              <a:rPr lang="en-US" sz="2300" b="0" i="0" dirty="0" err="1">
                <a:effectLst/>
              </a:rPr>
              <a:t>gravar</a:t>
            </a:r>
            <a:r>
              <a:rPr lang="en-US" sz="2300" b="0" i="0" dirty="0">
                <a:effectLst/>
              </a:rPr>
              <a:t>, editar, imprimir e preencher para </a:t>
            </a:r>
            <a:r>
              <a:rPr lang="en-US" sz="2300" b="0" i="0" dirty="0" err="1">
                <a:effectLst/>
              </a:rPr>
              <a:t>ajudar</a:t>
            </a:r>
            <a:r>
              <a:rPr lang="en-US" sz="2300" b="0" i="0" dirty="0">
                <a:effectLst/>
              </a:rPr>
              <a:t> no </a:t>
            </a:r>
            <a:r>
              <a:rPr lang="en-US" sz="2300" b="0" i="0" dirty="0" err="1">
                <a:effectLst/>
              </a:rPr>
              <a:t>início</a:t>
            </a:r>
            <a:r>
              <a:rPr lang="en-US" sz="2300" b="0" i="0" dirty="0">
                <a:effectLst/>
              </a:rPr>
              <a:t> da jornada de crescimento </a:t>
            </a:r>
            <a:r>
              <a:rPr lang="en-US" sz="2300" b="0" i="0" dirty="0" err="1">
                <a:effectLst/>
              </a:rPr>
              <a:t>ou</a:t>
            </a:r>
            <a:r>
              <a:rPr lang="en-US" sz="2300" b="0" i="0" dirty="0">
                <a:effectLst/>
              </a:rPr>
              <a:t> </a:t>
            </a:r>
            <a:r>
              <a:rPr lang="en-US" sz="2300" b="0" i="0" dirty="0" err="1">
                <a:effectLst/>
              </a:rPr>
              <a:t>desenvolvimento</a:t>
            </a:r>
            <a:r>
              <a:rPr lang="en-US" sz="2300" b="0" i="0" dirty="0">
                <a:effectLst/>
              </a:rPr>
              <a:t> de </a:t>
            </a:r>
            <a:r>
              <a:rPr lang="en-US" sz="2300" b="0" i="0" dirty="0" err="1">
                <a:effectLst/>
              </a:rPr>
              <a:t>uma</a:t>
            </a:r>
            <a:r>
              <a:rPr lang="en-US" sz="2300" b="0" i="0" dirty="0">
                <a:effectLst/>
              </a:rPr>
              <a:t> </a:t>
            </a:r>
            <a:r>
              <a:rPr lang="en-US" sz="2300" b="0" i="0" dirty="0" err="1">
                <a:effectLst/>
              </a:rPr>
              <a:t>empresa</a:t>
            </a:r>
            <a:r>
              <a:rPr lang="en-US" sz="2300" b="0" i="0" dirty="0">
                <a:effectLst/>
              </a:rPr>
              <a:t>…</a:t>
            </a:r>
          </a:p>
          <a:p>
            <a:pPr marL="342900" indent="-342900" algn="just" rtl="0" fontAlgn="base">
              <a:buClr>
                <a:srgbClr val="F1A0C2"/>
              </a:buClr>
              <a:buFont typeface="Arial" panose="020B0604020202020204" pitchFamily="34" charset="0"/>
              <a:buChar char="•"/>
            </a:pPr>
            <a:r>
              <a:rPr lang="en-US" sz="2300" b="0" i="0" u="sng" dirty="0" err="1">
                <a:effectLst/>
                <a:hlinkClick r:id="rId2">
                  <a:extLst>
                    <a:ext uri="{A12FA001-AC4F-418D-AE19-62706E023703}">
                      <ahyp:hlinkClr xmlns:ahyp="http://schemas.microsoft.com/office/drawing/2018/hyperlinkcolor" val="tx"/>
                    </a:ext>
                  </a:extLst>
                </a:hlinkClick>
              </a:rPr>
              <a:t>Modelo</a:t>
            </a:r>
            <a:r>
              <a:rPr lang="en-US" sz="2300" b="0" i="0" u="sng" dirty="0">
                <a:effectLst/>
                <a:hlinkClick r:id="rId2">
                  <a:extLst>
                    <a:ext uri="{A12FA001-AC4F-418D-AE19-62706E023703}">
                      <ahyp:hlinkClr xmlns:ahyp="http://schemas.microsoft.com/office/drawing/2018/hyperlinkcolor" val="tx"/>
                    </a:ext>
                  </a:extLst>
                </a:hlinkClick>
              </a:rPr>
              <a:t> de um plano de </a:t>
            </a:r>
            <a:r>
              <a:rPr lang="en-US" sz="2300" b="0" i="0" u="sng" dirty="0" err="1">
                <a:effectLst/>
                <a:hlinkClick r:id="rId2">
                  <a:extLst>
                    <a:ext uri="{A12FA001-AC4F-418D-AE19-62706E023703}">
                      <ahyp:hlinkClr xmlns:ahyp="http://schemas.microsoft.com/office/drawing/2018/hyperlinkcolor" val="tx"/>
                    </a:ext>
                  </a:extLst>
                </a:hlinkClick>
              </a:rPr>
              <a:t>negócios</a:t>
            </a:r>
            <a:r>
              <a:rPr lang="en-US" sz="2300" b="0" i="0" u="sng" dirty="0">
                <a:effectLst/>
                <a:hlinkClick r:id="rId2">
                  <a:extLst>
                    <a:ext uri="{A12FA001-AC4F-418D-AE19-62706E023703}">
                      <ahyp:hlinkClr xmlns:ahyp="http://schemas.microsoft.com/office/drawing/2018/hyperlinkcolor" val="tx"/>
                    </a:ext>
                  </a:extLst>
                </a:hlinkClick>
              </a:rPr>
              <a:t> de </a:t>
            </a:r>
            <a:r>
              <a:rPr lang="en-US" sz="2300" b="0" i="0" u="sng" dirty="0" err="1">
                <a:effectLst/>
                <a:hlinkClick r:id="rId2">
                  <a:extLst>
                    <a:ext uri="{A12FA001-AC4F-418D-AE19-62706E023703}">
                      <ahyp:hlinkClr xmlns:ahyp="http://schemas.microsoft.com/office/drawing/2018/hyperlinkcolor" val="tx"/>
                    </a:ext>
                  </a:extLst>
                </a:hlinkClick>
              </a:rPr>
              <a:t>uma</a:t>
            </a:r>
            <a:r>
              <a:rPr lang="en-US" sz="2300" b="0" i="0" u="sng" dirty="0">
                <a:effectLst/>
                <a:hlinkClick r:id="rId2">
                  <a:extLst>
                    <a:ext uri="{A12FA001-AC4F-418D-AE19-62706E023703}">
                      <ahyp:hlinkClr xmlns:ahyp="http://schemas.microsoft.com/office/drawing/2018/hyperlinkcolor" val="tx"/>
                    </a:ext>
                  </a:extLst>
                </a:hlinkClick>
              </a:rPr>
              <a:t> </a:t>
            </a:r>
            <a:r>
              <a:rPr lang="en-US" sz="2300" b="0" i="0" u="sng" dirty="0" err="1">
                <a:effectLst/>
                <a:hlinkClick r:id="rId2">
                  <a:extLst>
                    <a:ext uri="{A12FA001-AC4F-418D-AE19-62706E023703}">
                      <ahyp:hlinkClr xmlns:ahyp="http://schemas.microsoft.com/office/drawing/2018/hyperlinkcolor" val="tx"/>
                    </a:ext>
                  </a:extLst>
                </a:hlinkClick>
              </a:rPr>
              <a:t>empresa</a:t>
            </a:r>
            <a:r>
              <a:rPr lang="en-US" sz="2300" b="0" i="0" u="sng" dirty="0">
                <a:effectLst/>
                <a:hlinkClick r:id="rId2">
                  <a:extLst>
                    <a:ext uri="{A12FA001-AC4F-418D-AE19-62706E023703}">
                      <ahyp:hlinkClr xmlns:ahyp="http://schemas.microsoft.com/office/drawing/2018/hyperlinkcolor" val="tx"/>
                    </a:ext>
                  </a:extLst>
                </a:hlinkClick>
              </a:rPr>
              <a:t> </a:t>
            </a:r>
            <a:r>
              <a:rPr lang="en-US" sz="2300" b="0" i="0" u="sng" dirty="0" err="1">
                <a:effectLst/>
                <a:hlinkClick r:id="rId2">
                  <a:extLst>
                    <a:ext uri="{A12FA001-AC4F-418D-AE19-62706E023703}">
                      <ahyp:hlinkClr xmlns:ahyp="http://schemas.microsoft.com/office/drawing/2018/hyperlinkcolor" val="tx"/>
                    </a:ext>
                  </a:extLst>
                </a:hlinkClick>
              </a:rPr>
              <a:t>na</a:t>
            </a:r>
            <a:r>
              <a:rPr lang="en-US" sz="2300" b="0" i="0" u="sng" dirty="0">
                <a:effectLst/>
                <a:hlinkClick r:id="rId2">
                  <a:extLst>
                    <a:ext uri="{A12FA001-AC4F-418D-AE19-62706E023703}">
                      <ahyp:hlinkClr xmlns:ahyp="http://schemas.microsoft.com/office/drawing/2018/hyperlinkcolor" val="tx"/>
                    </a:ext>
                  </a:extLst>
                </a:hlinkClick>
              </a:rPr>
              <a:t> Irlanda</a:t>
            </a:r>
            <a:endParaRPr lang="en-US" sz="2300" b="0" i="0" dirty="0">
              <a:effectLst/>
            </a:endParaRPr>
          </a:p>
          <a:p>
            <a:pPr marL="342900" indent="-342900" algn="just" rtl="0" fontAlgn="base">
              <a:buClr>
                <a:srgbClr val="F1A0C2"/>
              </a:buClr>
              <a:buFont typeface="Arial" panose="020B0604020202020204" pitchFamily="34" charset="0"/>
              <a:buChar char="•"/>
            </a:pPr>
            <a:r>
              <a:rPr lang="en-US" sz="2300" b="0" i="0" u="sng" dirty="0">
                <a:effectLst/>
                <a:hlinkClick r:id="rId3">
                  <a:extLst>
                    <a:ext uri="{A12FA001-AC4F-418D-AE19-62706E023703}">
                      <ahyp:hlinkClr xmlns:ahyp="http://schemas.microsoft.com/office/drawing/2018/hyperlinkcolor" val="tx"/>
                    </a:ext>
                  </a:extLst>
                </a:hlinkClick>
              </a:rPr>
              <a:t>Modelo de plano de negócios com dicas úteis</a:t>
            </a:r>
            <a:endParaRPr lang="en-US" sz="2300" b="0" i="0" u="sng" dirty="0">
              <a:effectLst/>
            </a:endParaRPr>
          </a:p>
          <a:p>
            <a:pPr marL="342900" indent="-342900" algn="just" rtl="0" fontAlgn="base">
              <a:buClr>
                <a:srgbClr val="F1A0C2"/>
              </a:buClr>
              <a:buFont typeface="Arial" panose="020B0604020202020204" pitchFamily="34" charset="0"/>
              <a:buChar char="•"/>
            </a:pPr>
            <a:r>
              <a:rPr lang="en-US" sz="2300" b="0" i="0" u="sng" dirty="0" err="1">
                <a:effectLst/>
                <a:hlinkClick r:id="rId4">
                  <a:extLst>
                    <a:ext uri="{A12FA001-AC4F-418D-AE19-62706E023703}">
                      <ahyp:hlinkClr xmlns:ahyp="http://schemas.microsoft.com/office/drawing/2018/hyperlinkcolor" val="tx"/>
                    </a:ext>
                  </a:extLst>
                </a:hlinkClick>
              </a:rPr>
              <a:t>Teagasc</a:t>
            </a:r>
            <a:r>
              <a:rPr lang="en-US" sz="2300" b="0" i="0" u="sng" dirty="0">
                <a:effectLst/>
                <a:hlinkClick r:id="rId4">
                  <a:extLst>
                    <a:ext uri="{A12FA001-AC4F-418D-AE19-62706E023703}">
                      <ahyp:hlinkClr xmlns:ahyp="http://schemas.microsoft.com/office/drawing/2018/hyperlinkcolor" val="tx"/>
                    </a:ext>
                  </a:extLst>
                </a:hlinkClick>
              </a:rPr>
              <a:t> - </a:t>
            </a:r>
            <a:r>
              <a:rPr lang="en-US" sz="2300" b="0" i="0" u="sng" dirty="0" err="1">
                <a:effectLst/>
                <a:hlinkClick r:id="rId4">
                  <a:extLst>
                    <a:ext uri="{A12FA001-AC4F-418D-AE19-62706E023703}">
                      <ahyp:hlinkClr xmlns:ahyp="http://schemas.microsoft.com/office/drawing/2018/hyperlinkcolor" val="tx"/>
                    </a:ext>
                  </a:extLst>
                </a:hlinkClick>
              </a:rPr>
              <a:t>Guia</a:t>
            </a:r>
            <a:r>
              <a:rPr lang="en-US" sz="2300" b="0" i="0" u="sng" dirty="0">
                <a:effectLst/>
                <a:hlinkClick r:id="rId4">
                  <a:extLst>
                    <a:ext uri="{A12FA001-AC4F-418D-AE19-62706E023703}">
                      <ahyp:hlinkClr xmlns:ahyp="http://schemas.microsoft.com/office/drawing/2018/hyperlinkcolor" val="tx"/>
                    </a:ext>
                  </a:extLst>
                </a:hlinkClick>
              </a:rPr>
              <a:t> passo a passo para fazer as </a:t>
            </a:r>
            <a:r>
              <a:rPr lang="en-US" sz="2300" b="0" i="0" u="sng" dirty="0" err="1">
                <a:effectLst/>
                <a:hlinkClick r:id="rId4">
                  <a:extLst>
                    <a:ext uri="{A12FA001-AC4F-418D-AE19-62706E023703}">
                      <ahyp:hlinkClr xmlns:ahyp="http://schemas.microsoft.com/office/drawing/2018/hyperlinkcolor" val="tx"/>
                    </a:ext>
                  </a:extLst>
                </a:hlinkClick>
              </a:rPr>
              <a:t>figuras</a:t>
            </a:r>
            <a:endParaRPr lang="en-US" sz="2300" b="0" i="0" dirty="0">
              <a:effectLst/>
            </a:endParaRPr>
          </a:p>
          <a:p>
            <a:pPr algn="just" rtl="0" fontAlgn="base"/>
            <a:r>
              <a:rPr lang="en-US" sz="2300" b="1" i="0" dirty="0">
                <a:effectLst/>
              </a:rPr>
              <a:t>Agora é hora de se </a:t>
            </a:r>
            <a:r>
              <a:rPr lang="en-US" sz="2300" b="1" i="0" dirty="0" err="1">
                <a:effectLst/>
              </a:rPr>
              <a:t>fazer</a:t>
            </a:r>
            <a:r>
              <a:rPr lang="en-US" sz="2300" b="1" i="0" dirty="0">
                <a:effectLst/>
              </a:rPr>
              <a:t> </a:t>
            </a:r>
            <a:r>
              <a:rPr lang="en-US" sz="2300" b="1" i="0" dirty="0" err="1">
                <a:effectLst/>
              </a:rPr>
              <a:t>uma</a:t>
            </a:r>
            <a:r>
              <a:rPr lang="en-US" sz="2300" b="1" i="0" dirty="0">
                <a:effectLst/>
              </a:rPr>
              <a:t> primeira tentativa de </a:t>
            </a:r>
            <a:r>
              <a:rPr lang="en-US" sz="2300" b="1" i="0" dirty="0" err="1">
                <a:effectLst/>
              </a:rPr>
              <a:t>escrever</a:t>
            </a:r>
            <a:r>
              <a:rPr lang="en-US" sz="2300" b="1" i="0" dirty="0">
                <a:effectLst/>
              </a:rPr>
              <a:t> </a:t>
            </a:r>
            <a:r>
              <a:rPr lang="en-US" sz="2300" b="1" dirty="0"/>
              <a:t>o</a:t>
            </a:r>
            <a:r>
              <a:rPr lang="en-US" sz="2300" b="1" i="0" dirty="0">
                <a:effectLst/>
              </a:rPr>
              <a:t> Plano de </a:t>
            </a:r>
            <a:r>
              <a:rPr lang="en-US" sz="2300" b="1" i="0" dirty="0" err="1">
                <a:effectLst/>
              </a:rPr>
              <a:t>Negócios</a:t>
            </a:r>
            <a:r>
              <a:rPr lang="en-US" sz="2300" b="1" i="0" dirty="0">
                <a:effectLst/>
              </a:rPr>
              <a:t> para a </a:t>
            </a:r>
            <a:r>
              <a:rPr lang="en-US" sz="2300" b="1" i="0" dirty="0" err="1">
                <a:effectLst/>
              </a:rPr>
              <a:t>empresa</a:t>
            </a:r>
            <a:r>
              <a:rPr lang="en-US" sz="2300" b="1" i="0" dirty="0">
                <a:effectLst/>
              </a:rPr>
              <a:t> e reunir todo o </a:t>
            </a:r>
            <a:r>
              <a:rPr lang="en-US" sz="2300" b="1" i="0" dirty="0" err="1">
                <a:effectLst/>
              </a:rPr>
              <a:t>trabalho</a:t>
            </a:r>
            <a:r>
              <a:rPr lang="en-US" sz="2300" b="1" i="0" dirty="0">
                <a:effectLst/>
              </a:rPr>
              <a:t> até agora </a:t>
            </a:r>
            <a:r>
              <a:rPr lang="en-US" sz="2300" b="1" i="0" dirty="0" err="1">
                <a:effectLst/>
              </a:rPr>
              <a:t>realizado</a:t>
            </a:r>
            <a:r>
              <a:rPr lang="en-US" sz="2300" b="1" i="0" dirty="0">
                <a:effectLst/>
              </a:rPr>
              <a:t> em um único documento!</a:t>
            </a:r>
          </a:p>
          <a:p>
            <a:pPr algn="just" rtl="0"/>
            <a:endParaRPr lang="en-IE" sz="2300" dirty="0"/>
          </a:p>
        </p:txBody>
      </p:sp>
      <p:sp>
        <p:nvSpPr>
          <p:cNvPr id="3" name="Text Placeholder 2">
            <a:extLst>
              <a:ext uri="{FF2B5EF4-FFF2-40B4-BE49-F238E27FC236}">
                <a16:creationId xmlns:a16="http://schemas.microsoft.com/office/drawing/2014/main" id="{DAD19889-73F7-711C-3331-9A71BBF535FB}"/>
              </a:ext>
            </a:extLst>
          </p:cNvPr>
          <p:cNvSpPr>
            <a:spLocks noGrp="1"/>
          </p:cNvSpPr>
          <p:nvPr>
            <p:ph type="body" sz="quarter" idx="16"/>
          </p:nvPr>
        </p:nvSpPr>
        <p:spPr>
          <a:xfrm>
            <a:off x="428716" y="392182"/>
            <a:ext cx="7026443" cy="992652"/>
          </a:xfrm>
        </p:spPr>
        <p:txBody>
          <a:bodyPr/>
          <a:lstStyle/>
          <a:p>
            <a:pPr algn="l" rtl="0"/>
            <a:r>
              <a:rPr lang="en-IE" b="1" dirty="0" err="1"/>
              <a:t>Escrevendo</a:t>
            </a:r>
            <a:r>
              <a:rPr lang="en-IE" b="1" dirty="0"/>
              <a:t> o Plano de Negócios…</a:t>
            </a:r>
          </a:p>
        </p:txBody>
      </p:sp>
      <p:pic>
        <p:nvPicPr>
          <p:cNvPr id="6" name="Picture Placeholder 5" descr="Women working from home">
            <a:extLst>
              <a:ext uri="{FF2B5EF4-FFF2-40B4-BE49-F238E27FC236}">
                <a16:creationId xmlns:a16="http://schemas.microsoft.com/office/drawing/2014/main" id="{6AE293C0-1A1D-7CDE-CFFA-EDB547E85F3F}"/>
              </a:ext>
            </a:extLst>
          </p:cNvPr>
          <p:cNvPicPr>
            <a:picLocks noGrp="1" noChangeAspect="1"/>
          </p:cNvPicPr>
          <p:nvPr>
            <p:ph type="pic" sz="quarter" idx="42"/>
          </p:nvPr>
        </p:nvPicPr>
        <p:blipFill>
          <a:blip r:embed="rId5" cstate="screen">
            <a:extLst>
              <a:ext uri="{28A0092B-C50C-407E-A947-70E740481C1C}">
                <a14:useLocalDpi xmlns:a14="http://schemas.microsoft.com/office/drawing/2010/main"/>
              </a:ext>
            </a:extLst>
          </a:blip>
          <a:srcRect/>
          <a:stretch>
            <a:fillRect/>
          </a:stretch>
        </p:blipFill>
        <p:spPr/>
      </p:pic>
      <p:sp>
        <p:nvSpPr>
          <p:cNvPr id="7" name="Speech Bubble: Rectangle with Corners Rounded 6">
            <a:extLst>
              <a:ext uri="{FF2B5EF4-FFF2-40B4-BE49-F238E27FC236}">
                <a16:creationId xmlns:a16="http://schemas.microsoft.com/office/drawing/2014/main" id="{95BB417B-8B25-C358-B6C8-6BAF17560F80}"/>
              </a:ext>
            </a:extLst>
          </p:cNvPr>
          <p:cNvSpPr/>
          <p:nvPr/>
        </p:nvSpPr>
        <p:spPr>
          <a:xfrm>
            <a:off x="7469562" y="5483334"/>
            <a:ext cx="4722438" cy="1250731"/>
          </a:xfrm>
          <a:prstGeom prst="wedgeRoundRectCallout">
            <a:avLst>
              <a:gd name="adj1" fmla="val -60086"/>
              <a:gd name="adj2" fmla="val -42542"/>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IE" sz="2000" b="1" dirty="0">
                <a:solidFill>
                  <a:schemeClr val="bg1"/>
                </a:solidFill>
              </a:rPr>
              <a:t>Nesta fase, </a:t>
            </a:r>
            <a:r>
              <a:rPr lang="en-IE" sz="2000" b="1" dirty="0" err="1">
                <a:solidFill>
                  <a:schemeClr val="bg1"/>
                </a:solidFill>
              </a:rPr>
              <a:t>não</a:t>
            </a:r>
            <a:r>
              <a:rPr lang="en-IE" sz="2000" b="1" dirty="0">
                <a:solidFill>
                  <a:schemeClr val="bg1"/>
                </a:solidFill>
              </a:rPr>
              <a:t> se </a:t>
            </a:r>
            <a:r>
              <a:rPr lang="en-IE" sz="2000" b="1" dirty="0" err="1">
                <a:solidFill>
                  <a:schemeClr val="bg1"/>
                </a:solidFill>
              </a:rPr>
              <a:t>deve</a:t>
            </a:r>
            <a:r>
              <a:rPr lang="en-IE" sz="2000" b="1" dirty="0">
                <a:solidFill>
                  <a:schemeClr val="bg1"/>
                </a:solidFill>
              </a:rPr>
              <a:t> </a:t>
            </a:r>
            <a:r>
              <a:rPr lang="en-IE" sz="2000" b="1" dirty="0" err="1">
                <a:solidFill>
                  <a:schemeClr val="bg1"/>
                </a:solidFill>
              </a:rPr>
              <a:t>preocupar</a:t>
            </a:r>
            <a:r>
              <a:rPr lang="en-IE" sz="2000" b="1" dirty="0">
                <a:solidFill>
                  <a:schemeClr val="bg1"/>
                </a:solidFill>
              </a:rPr>
              <a:t> muito com as finanças…abordaremos isso com </a:t>
            </a:r>
            <a:r>
              <a:rPr lang="en-IE" sz="2000" b="1" dirty="0" err="1">
                <a:solidFill>
                  <a:schemeClr val="bg1"/>
                </a:solidFill>
              </a:rPr>
              <a:t>mais</a:t>
            </a:r>
            <a:r>
              <a:rPr lang="en-IE" sz="2000" b="1" dirty="0">
                <a:solidFill>
                  <a:schemeClr val="bg1"/>
                </a:solidFill>
              </a:rPr>
              <a:t> </a:t>
            </a:r>
            <a:r>
              <a:rPr lang="en-IE" sz="2000" b="1" dirty="0" err="1">
                <a:solidFill>
                  <a:schemeClr val="bg1"/>
                </a:solidFill>
              </a:rPr>
              <a:t>detalhe</a:t>
            </a:r>
            <a:r>
              <a:rPr lang="en-IE" sz="2000" b="1" dirty="0">
                <a:solidFill>
                  <a:schemeClr val="bg1"/>
                </a:solidFill>
              </a:rPr>
              <a:t> na </a:t>
            </a:r>
            <a:r>
              <a:rPr lang="en-IE" sz="2000" b="1" dirty="0" err="1">
                <a:solidFill>
                  <a:schemeClr val="bg1"/>
                </a:solidFill>
              </a:rPr>
              <a:t>próxima</a:t>
            </a:r>
            <a:r>
              <a:rPr lang="en-IE" sz="2000" b="1" dirty="0">
                <a:solidFill>
                  <a:schemeClr val="bg1"/>
                </a:solidFill>
              </a:rPr>
              <a:t> </a:t>
            </a:r>
            <a:r>
              <a:rPr lang="en-IE" sz="2000" b="1" dirty="0" err="1">
                <a:solidFill>
                  <a:schemeClr val="bg1"/>
                </a:solidFill>
              </a:rPr>
              <a:t>secção</a:t>
            </a:r>
            <a:endParaRPr lang="en-IE" sz="2000" b="1" dirty="0">
              <a:solidFill>
                <a:schemeClr val="bg1"/>
              </a:solidFill>
            </a:endParaRPr>
          </a:p>
        </p:txBody>
      </p:sp>
    </p:spTree>
    <p:extLst>
      <p:ext uri="{BB962C8B-B14F-4D97-AF65-F5344CB8AC3E}">
        <p14:creationId xmlns:p14="http://schemas.microsoft.com/office/powerpoint/2010/main" val="15785917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70A79E-8787-C4DC-1CA8-EF007DD1FA6C}"/>
              </a:ext>
            </a:extLst>
          </p:cNvPr>
          <p:cNvSpPr>
            <a:spLocks noGrp="1"/>
          </p:cNvSpPr>
          <p:nvPr>
            <p:ph type="body" sz="quarter" idx="16"/>
          </p:nvPr>
        </p:nvSpPr>
        <p:spPr/>
        <p:txBody>
          <a:bodyPr/>
          <a:lstStyle/>
          <a:p>
            <a:pPr algn="l" rtl="0"/>
            <a:r>
              <a:rPr lang="en-IE" dirty="0" err="1"/>
              <a:t>Financiamento</a:t>
            </a:r>
            <a:endParaRPr lang="en-IE" dirty="0"/>
          </a:p>
          <a:p>
            <a:pPr algn="l" rtl="0"/>
            <a:endParaRPr lang="en-IE" dirty="0"/>
          </a:p>
        </p:txBody>
      </p:sp>
      <p:sp>
        <p:nvSpPr>
          <p:cNvPr id="3" name="Text Placeholder 2">
            <a:extLst>
              <a:ext uri="{FF2B5EF4-FFF2-40B4-BE49-F238E27FC236}">
                <a16:creationId xmlns:a16="http://schemas.microsoft.com/office/drawing/2014/main" id="{B7B62CF0-EA32-1642-9556-B8E58AA1E11D}"/>
              </a:ext>
            </a:extLst>
          </p:cNvPr>
          <p:cNvSpPr>
            <a:spLocks noGrp="1"/>
          </p:cNvSpPr>
          <p:nvPr>
            <p:ph type="body" sz="quarter" idx="17"/>
          </p:nvPr>
        </p:nvSpPr>
        <p:spPr/>
        <p:txBody>
          <a:bodyPr/>
          <a:lstStyle/>
          <a:p>
            <a:pPr algn="l" rtl="0"/>
            <a:r>
              <a:rPr lang="en-IE" dirty="0"/>
              <a:t>04</a:t>
            </a:r>
          </a:p>
        </p:txBody>
      </p:sp>
    </p:spTree>
    <p:extLst>
      <p:ext uri="{BB962C8B-B14F-4D97-AF65-F5344CB8AC3E}">
        <p14:creationId xmlns:p14="http://schemas.microsoft.com/office/powerpoint/2010/main" val="2223141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8BE85-3A15-BC54-2A04-8C4E25C0D143}"/>
              </a:ext>
            </a:extLst>
          </p:cNvPr>
          <p:cNvSpPr>
            <a:spLocks noGrp="1"/>
          </p:cNvSpPr>
          <p:nvPr>
            <p:ph type="body" idx="1"/>
          </p:nvPr>
        </p:nvSpPr>
        <p:spPr>
          <a:xfrm>
            <a:off x="411245" y="429619"/>
            <a:ext cx="8851287" cy="734798"/>
          </a:xfrm>
        </p:spPr>
        <p:txBody>
          <a:bodyPr>
            <a:noAutofit/>
          </a:bodyPr>
          <a:lstStyle/>
          <a:p>
            <a:pPr algn="l" rtl="0"/>
            <a:r>
              <a:rPr lang="en-IE" sz="3300" b="1" dirty="0">
                <a:solidFill>
                  <a:srgbClr val="000000"/>
                </a:solidFill>
              </a:rPr>
              <a:t>As </a:t>
            </a:r>
            <a:r>
              <a:rPr lang="en-IE" sz="3300" b="1" dirty="0" err="1">
                <a:solidFill>
                  <a:srgbClr val="000000"/>
                </a:solidFill>
              </a:rPr>
              <a:t>três</a:t>
            </a:r>
            <a:r>
              <a:rPr lang="en-IE" sz="3300" b="1" dirty="0">
                <a:solidFill>
                  <a:srgbClr val="000000"/>
                </a:solidFill>
              </a:rPr>
              <a:t> </a:t>
            </a:r>
            <a:r>
              <a:rPr lang="en-IE" sz="3300" b="1" dirty="0" err="1">
                <a:solidFill>
                  <a:srgbClr val="000000"/>
                </a:solidFill>
              </a:rPr>
              <a:t>Etapas</a:t>
            </a:r>
            <a:r>
              <a:rPr lang="en-IE" sz="3300" b="1" dirty="0">
                <a:solidFill>
                  <a:srgbClr val="000000"/>
                </a:solidFill>
              </a:rPr>
              <a:t> </a:t>
            </a:r>
            <a:r>
              <a:rPr lang="en-IE" sz="3300" b="1" dirty="0" err="1">
                <a:solidFill>
                  <a:srgbClr val="000000"/>
                </a:solidFill>
              </a:rPr>
              <a:t>Principais</a:t>
            </a:r>
            <a:r>
              <a:rPr lang="en-IE" sz="3300" b="1" dirty="0">
                <a:solidFill>
                  <a:srgbClr val="000000"/>
                </a:solidFill>
              </a:rPr>
              <a:t> para o </a:t>
            </a:r>
            <a:r>
              <a:rPr lang="en-IE" sz="3300" b="1" dirty="0" err="1">
                <a:solidFill>
                  <a:srgbClr val="000000"/>
                </a:solidFill>
              </a:rPr>
              <a:t>Financiamento</a:t>
            </a:r>
            <a:r>
              <a:rPr lang="en-IE" sz="3300" b="1" dirty="0">
                <a:solidFill>
                  <a:srgbClr val="000000"/>
                </a:solidFill>
              </a:rPr>
              <a:t>…</a:t>
            </a:r>
          </a:p>
        </p:txBody>
      </p:sp>
      <p:sp>
        <p:nvSpPr>
          <p:cNvPr id="3" name="Text Placeholder 2">
            <a:extLst>
              <a:ext uri="{FF2B5EF4-FFF2-40B4-BE49-F238E27FC236}">
                <a16:creationId xmlns:a16="http://schemas.microsoft.com/office/drawing/2014/main" id="{118CE0DB-F26F-D5CA-9A41-CF9237244BD6}"/>
              </a:ext>
            </a:extLst>
          </p:cNvPr>
          <p:cNvSpPr>
            <a:spLocks noGrp="1"/>
          </p:cNvSpPr>
          <p:nvPr>
            <p:ph type="body" idx="2"/>
          </p:nvPr>
        </p:nvSpPr>
        <p:spPr>
          <a:xfrm>
            <a:off x="1972742" y="3497751"/>
            <a:ext cx="2314486" cy="1202080"/>
          </a:xfrm>
        </p:spPr>
        <p:txBody>
          <a:bodyPr/>
          <a:lstStyle/>
          <a:p>
            <a:pPr marL="0" indent="0" rtl="0"/>
            <a:r>
              <a:rPr lang="en-IE" sz="2400" b="1" dirty="0" err="1">
                <a:solidFill>
                  <a:srgbClr val="000000"/>
                </a:solidFill>
                <a:latin typeface="+mn-lt"/>
              </a:rPr>
              <a:t>Criar</a:t>
            </a:r>
            <a:r>
              <a:rPr lang="en-IE" sz="2400" b="1" dirty="0">
                <a:solidFill>
                  <a:srgbClr val="000000"/>
                </a:solidFill>
                <a:latin typeface="+mn-lt"/>
              </a:rPr>
              <a:t> um PLANO DE NEGÓCIOS sólido</a:t>
            </a:r>
          </a:p>
          <a:p>
            <a:pPr marL="0" indent="0" rtl="0"/>
            <a:endParaRPr lang="en-IE" sz="2400" dirty="0">
              <a:solidFill>
                <a:srgbClr val="000000"/>
              </a:solidFill>
              <a:latin typeface="+mn-lt"/>
            </a:endParaRPr>
          </a:p>
        </p:txBody>
      </p:sp>
      <p:sp>
        <p:nvSpPr>
          <p:cNvPr id="6" name="Text Placeholder 5">
            <a:extLst>
              <a:ext uri="{FF2B5EF4-FFF2-40B4-BE49-F238E27FC236}">
                <a16:creationId xmlns:a16="http://schemas.microsoft.com/office/drawing/2014/main" id="{68B9EB5B-6724-D043-AE9C-7090305D5966}"/>
              </a:ext>
            </a:extLst>
          </p:cNvPr>
          <p:cNvSpPr>
            <a:spLocks noGrp="1"/>
          </p:cNvSpPr>
          <p:nvPr>
            <p:ph type="body" idx="6"/>
          </p:nvPr>
        </p:nvSpPr>
        <p:spPr>
          <a:xfrm>
            <a:off x="2188052" y="2264205"/>
            <a:ext cx="695250" cy="734798"/>
          </a:xfrm>
        </p:spPr>
        <p:txBody>
          <a:bodyPr/>
          <a:lstStyle/>
          <a:p>
            <a:pPr algn="l" rtl="0"/>
            <a:r>
              <a:rPr lang="en-IE" dirty="0">
                <a:solidFill>
                  <a:srgbClr val="F79037"/>
                </a:solidFill>
              </a:rPr>
              <a:t>1</a:t>
            </a:r>
          </a:p>
        </p:txBody>
      </p:sp>
      <p:sp>
        <p:nvSpPr>
          <p:cNvPr id="7" name="Text Placeholder 6">
            <a:extLst>
              <a:ext uri="{FF2B5EF4-FFF2-40B4-BE49-F238E27FC236}">
                <a16:creationId xmlns:a16="http://schemas.microsoft.com/office/drawing/2014/main" id="{D217C577-1BA0-EECF-A9C2-F2846F6A884D}"/>
              </a:ext>
            </a:extLst>
          </p:cNvPr>
          <p:cNvSpPr>
            <a:spLocks noGrp="1"/>
          </p:cNvSpPr>
          <p:nvPr>
            <p:ph type="body" idx="7"/>
          </p:nvPr>
        </p:nvSpPr>
        <p:spPr>
          <a:xfrm>
            <a:off x="5151660" y="2265055"/>
            <a:ext cx="695250" cy="734798"/>
          </a:xfrm>
        </p:spPr>
        <p:txBody>
          <a:bodyPr/>
          <a:lstStyle/>
          <a:p>
            <a:pPr algn="l" rtl="0"/>
            <a:r>
              <a:rPr lang="en-IE" dirty="0">
                <a:solidFill>
                  <a:srgbClr val="B2DDDC"/>
                </a:solidFill>
              </a:rPr>
              <a:t>2</a:t>
            </a:r>
          </a:p>
        </p:txBody>
      </p:sp>
      <p:sp>
        <p:nvSpPr>
          <p:cNvPr id="8" name="Text Placeholder 7">
            <a:extLst>
              <a:ext uri="{FF2B5EF4-FFF2-40B4-BE49-F238E27FC236}">
                <a16:creationId xmlns:a16="http://schemas.microsoft.com/office/drawing/2014/main" id="{8A953F49-D350-4348-06F4-327D766E2832}"/>
              </a:ext>
            </a:extLst>
          </p:cNvPr>
          <p:cNvSpPr>
            <a:spLocks noGrp="1"/>
          </p:cNvSpPr>
          <p:nvPr>
            <p:ph type="body" idx="8"/>
          </p:nvPr>
        </p:nvSpPr>
        <p:spPr>
          <a:xfrm>
            <a:off x="8006609" y="2265055"/>
            <a:ext cx="695250" cy="734798"/>
          </a:xfrm>
        </p:spPr>
        <p:txBody>
          <a:bodyPr/>
          <a:lstStyle/>
          <a:p>
            <a:pPr algn="l" rtl="0"/>
            <a:r>
              <a:rPr lang="en-IE" dirty="0">
                <a:solidFill>
                  <a:srgbClr val="F1A0C2"/>
                </a:solidFill>
              </a:rPr>
              <a:t>3</a:t>
            </a:r>
          </a:p>
        </p:txBody>
      </p:sp>
      <p:sp>
        <p:nvSpPr>
          <p:cNvPr id="9" name="Text Placeholder 2">
            <a:extLst>
              <a:ext uri="{FF2B5EF4-FFF2-40B4-BE49-F238E27FC236}">
                <a16:creationId xmlns:a16="http://schemas.microsoft.com/office/drawing/2014/main" id="{0449CD40-2DC4-2541-7701-DAB64A33829B}"/>
              </a:ext>
            </a:extLst>
          </p:cNvPr>
          <p:cNvSpPr txBox="1">
            <a:spLocks/>
          </p:cNvSpPr>
          <p:nvPr/>
        </p:nvSpPr>
        <p:spPr>
          <a:xfrm>
            <a:off x="4721357" y="3426889"/>
            <a:ext cx="2477687"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algn="ctr" rtl="0"/>
            <a:r>
              <a:rPr lang="en-IE" sz="2400" b="1" dirty="0" err="1">
                <a:solidFill>
                  <a:srgbClr val="000000"/>
                </a:solidFill>
                <a:latin typeface="+mn-lt"/>
              </a:rPr>
              <a:t>Preencher</a:t>
            </a:r>
            <a:r>
              <a:rPr lang="en-IE" sz="2400" b="1" dirty="0">
                <a:solidFill>
                  <a:srgbClr val="000000"/>
                </a:solidFill>
                <a:latin typeface="+mn-lt"/>
              </a:rPr>
              <a:t> a APLICAÇÃO DE FINANCIAMENTO</a:t>
            </a:r>
          </a:p>
          <a:p>
            <a:pPr marL="0" indent="0" algn="l" rtl="0"/>
            <a:endParaRPr lang="en-IE" sz="2400" dirty="0">
              <a:solidFill>
                <a:srgbClr val="000000"/>
              </a:solidFill>
              <a:latin typeface="+mn-lt"/>
            </a:endParaRPr>
          </a:p>
        </p:txBody>
      </p:sp>
      <p:sp>
        <p:nvSpPr>
          <p:cNvPr id="10" name="Text Placeholder 2">
            <a:extLst>
              <a:ext uri="{FF2B5EF4-FFF2-40B4-BE49-F238E27FC236}">
                <a16:creationId xmlns:a16="http://schemas.microsoft.com/office/drawing/2014/main" id="{485C08FB-BD11-B993-62BD-75A611B99FEE}"/>
              </a:ext>
            </a:extLst>
          </p:cNvPr>
          <p:cNvSpPr txBox="1">
            <a:spLocks/>
          </p:cNvSpPr>
          <p:nvPr/>
        </p:nvSpPr>
        <p:spPr>
          <a:xfrm>
            <a:off x="7659829" y="3429000"/>
            <a:ext cx="2477687" cy="1202080"/>
          </a:xfrm>
          <a:prstGeom prst="rect">
            <a:avLst/>
          </a:prstGeom>
          <a:noFill/>
          <a:ln>
            <a:noFill/>
          </a:ln>
        </p:spPr>
        <p:txBody>
          <a:bodyPr spcFirstLastPara="1" wrap="square" lIns="91425" tIns="45700" rIns="91425" bIns="45700" anchor="t" anchorCtr="0">
            <a:noAutofit/>
          </a:bodyPr>
          <a:lstStyle>
            <a:lvl1pPr marL="457200" marR="0" lvl="0" indent="-228600" algn="ctr" defTabSz="914400" rtl="0" eaLnBrk="1" latinLnBrk="0" hangingPunct="1">
              <a:lnSpc>
                <a:spcPct val="100000"/>
              </a:lnSpc>
              <a:spcBef>
                <a:spcPts val="0"/>
              </a:spcBef>
              <a:spcAft>
                <a:spcPts val="0"/>
              </a:spcAft>
              <a:buClr>
                <a:srgbClr val="000000"/>
              </a:buClr>
              <a:buSzPts val="1400"/>
              <a:buFont typeface="Arial"/>
              <a:buNone/>
              <a:defRPr sz="1400" b="0" i="0" u="none" strike="noStrike" kern="1200" cap="none">
                <a:solidFill>
                  <a:srgbClr val="012842"/>
                </a:solidFill>
                <a:latin typeface="Arial"/>
                <a:ea typeface="Arial"/>
                <a:cs typeface="Arial"/>
                <a:sym typeface="Arial"/>
              </a:defRPr>
            </a:lvl1pPr>
            <a:lvl2pPr marL="914400" marR="0" lvl="1"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2pPr>
            <a:lvl3pPr marL="1371600" marR="0" lvl="2"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3pPr>
            <a:lvl4pPr marL="1828800" marR="0" lvl="3"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4pPr>
            <a:lvl5pPr marL="2286000" marR="0" lvl="4" indent="-228600" algn="l" defTabSz="914400" rtl="0" eaLnBrk="1" latinLnBrk="0" hangingPunct="1">
              <a:lnSpc>
                <a:spcPct val="100000"/>
              </a:lnSpc>
              <a:spcBef>
                <a:spcPts val="0"/>
              </a:spcBef>
              <a:spcAft>
                <a:spcPts val="0"/>
              </a:spcAft>
              <a:buClr>
                <a:srgbClr val="000000"/>
              </a:buClr>
              <a:buSzPts val="2000"/>
              <a:buFont typeface="Arial"/>
              <a:buNone/>
              <a:defRPr sz="2000" b="0" i="0" u="none" strike="noStrike" kern="1200" cap="none">
                <a:solidFill>
                  <a:schemeClr val="lt1"/>
                </a:solidFill>
                <a:latin typeface="Montserrat Light"/>
                <a:ea typeface="Montserrat Light"/>
                <a:cs typeface="Montserrat Light"/>
                <a:sym typeface="Montserrat Light"/>
              </a:defRPr>
            </a:lvl5pPr>
            <a:lvl6pPr marL="2743200" marR="0" lvl="5"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6pPr>
            <a:lvl7pPr marL="3200400" marR="0" lvl="6"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7pPr>
            <a:lvl8pPr marL="3657600" marR="0" lvl="7"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8pPr>
            <a:lvl9pPr marL="4114800" marR="0" lvl="8" indent="-228600" algn="l" defTabSz="914400" rtl="0" eaLnBrk="1" latinLnBrk="0" hangingPunct="1">
              <a:lnSpc>
                <a:spcPct val="100000"/>
              </a:lnSpc>
              <a:spcBef>
                <a:spcPts val="0"/>
              </a:spcBef>
              <a:spcAft>
                <a:spcPts val="0"/>
              </a:spcAft>
              <a:buSzPts val="1400"/>
              <a:buFont typeface="Arial" panose="020B0604020202020204" pitchFamily="34" charset="0"/>
              <a:buNone/>
              <a:defRPr sz="1400" b="0" i="0" u="none" strike="noStrike" kern="1200" cap="none">
                <a:solidFill>
                  <a:srgbClr val="000000"/>
                </a:solidFill>
                <a:latin typeface="Arial"/>
                <a:ea typeface="Arial"/>
                <a:cs typeface="Arial"/>
                <a:sym typeface="Arial"/>
              </a:defRPr>
            </a:lvl9pPr>
          </a:lstStyle>
          <a:p>
            <a:pPr marL="0" indent="0" rtl="0"/>
            <a:r>
              <a:rPr lang="en-US" sz="2400" b="1" dirty="0">
                <a:solidFill>
                  <a:srgbClr val="000000"/>
                </a:solidFill>
                <a:latin typeface="+mn-lt"/>
              </a:rPr>
              <a:t>Fazer um PITCH da ideia para potenciais financiadores</a:t>
            </a:r>
          </a:p>
          <a:p>
            <a:pPr marL="0" indent="0" rtl="0"/>
            <a:endParaRPr lang="en-IE" sz="2400" dirty="0">
              <a:solidFill>
                <a:srgbClr val="000000"/>
              </a:solidFill>
              <a:latin typeface="+mn-lt"/>
            </a:endParaRPr>
          </a:p>
        </p:txBody>
      </p:sp>
    </p:spTree>
    <p:extLst>
      <p:ext uri="{BB962C8B-B14F-4D97-AF65-F5344CB8AC3E}">
        <p14:creationId xmlns:p14="http://schemas.microsoft.com/office/powerpoint/2010/main" val="23245745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8BC87-CA7A-75B2-DE56-28BC03569526}"/>
              </a:ext>
            </a:extLst>
          </p:cNvPr>
          <p:cNvSpPr>
            <a:spLocks noGrp="1"/>
          </p:cNvSpPr>
          <p:nvPr>
            <p:ph type="body" sz="quarter" idx="18"/>
          </p:nvPr>
        </p:nvSpPr>
        <p:spPr>
          <a:xfrm>
            <a:off x="1232899" y="2098313"/>
            <a:ext cx="6126751" cy="3025975"/>
          </a:xfrm>
        </p:spPr>
        <p:txBody>
          <a:body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effectLst/>
                <a:uLnTx/>
                <a:uFillTx/>
                <a:latin typeface="Calibri" panose="020F0502020204030204"/>
                <a:ea typeface="+mn-ea"/>
                <a:cs typeface="+mn-cs"/>
              </a:rPr>
              <a:t>Um simples orçamento de fluxo de </a:t>
            </a:r>
            <a:r>
              <a:rPr kumimoji="0" lang="en-US" sz="2400" b="0" i="0" u="none" strike="noStrike" kern="1200" cap="none" spc="0" normalizeH="0" baseline="0" noProof="0" dirty="0" err="1">
                <a:ln>
                  <a:noFill/>
                </a:ln>
                <a:effectLst/>
                <a:uLnTx/>
                <a:uFillTx/>
                <a:latin typeface="Calibri" panose="020F0502020204030204"/>
                <a:ea typeface="+mn-ea"/>
                <a:cs typeface="+mn-cs"/>
              </a:rPr>
              <a:t>caixa</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irá</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1" i="0" u="none" strike="noStrike" kern="1200" cap="none" spc="0" normalizeH="0" baseline="0" noProof="0" dirty="0" err="1">
                <a:ln>
                  <a:noFill/>
                </a:ln>
                <a:effectLst/>
                <a:uLnTx/>
                <a:uFillTx/>
                <a:latin typeface="Calibri" panose="020F0502020204030204"/>
                <a:ea typeface="+mn-ea"/>
                <a:cs typeface="+mn-cs"/>
              </a:rPr>
              <a:t>destacar</a:t>
            </a:r>
            <a:r>
              <a:rPr kumimoji="0" lang="en-US" sz="2400" b="1" i="0" u="none" strike="noStrike" kern="1200" cap="none" spc="0" normalizeH="0" baseline="0" noProof="0" dirty="0">
                <a:ln>
                  <a:noFill/>
                </a:ln>
                <a:effectLst/>
                <a:uLnTx/>
                <a:uFillTx/>
                <a:latin typeface="Calibri" panose="020F0502020204030204"/>
                <a:ea typeface="+mn-ea"/>
                <a:cs typeface="+mn-cs"/>
              </a:rPr>
              <a:t> potenciais requisitos de </a:t>
            </a:r>
            <a:r>
              <a:rPr kumimoji="0" lang="en-US" sz="2400" b="1" i="0" u="none" strike="noStrike" kern="1200" cap="none" spc="0" normalizeH="0" baseline="0" noProof="0" dirty="0" err="1">
                <a:ln>
                  <a:noFill/>
                </a:ln>
                <a:effectLst/>
                <a:uLnTx/>
                <a:uFillTx/>
                <a:latin typeface="Calibri" panose="020F0502020204030204"/>
                <a:ea typeface="+mn-ea"/>
                <a:cs typeface="+mn-cs"/>
              </a:rPr>
              <a:t>empréstimo</a:t>
            </a:r>
            <a:r>
              <a:rPr kumimoji="0" lang="en-US" sz="2400" b="1"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a:ln>
                  <a:noFill/>
                </a:ln>
                <a:effectLst/>
                <a:uLnTx/>
                <a:uFillTx/>
                <a:latin typeface="Calibri" panose="020F0502020204030204"/>
                <a:ea typeface="+mn-ea"/>
                <a:cs typeface="+mn-cs"/>
              </a:rPr>
              <a:t>e </a:t>
            </a:r>
            <a:r>
              <a:rPr kumimoji="0" lang="en-US" sz="2400" b="1" i="0" u="none" strike="noStrike" kern="1200" cap="none" spc="0" normalizeH="0" baseline="0" noProof="0" dirty="0" err="1">
                <a:ln>
                  <a:noFill/>
                </a:ln>
                <a:effectLst/>
                <a:uLnTx/>
                <a:uFillTx/>
                <a:latin typeface="Calibri" panose="020F0502020204030204"/>
                <a:ea typeface="+mn-ea"/>
                <a:cs typeface="+mn-cs"/>
              </a:rPr>
              <a:t>ajudar</a:t>
            </a:r>
            <a:r>
              <a:rPr kumimoji="0" lang="en-US" sz="2400" b="1" i="0" u="none" strike="noStrike" kern="1200" cap="none" spc="0" normalizeH="0" baseline="0" noProof="0" dirty="0">
                <a:ln>
                  <a:noFill/>
                </a:ln>
                <a:effectLst/>
                <a:uLnTx/>
                <a:uFillTx/>
                <a:latin typeface="Calibri" panose="020F0502020204030204"/>
                <a:ea typeface="+mn-ea"/>
                <a:cs typeface="+mn-cs"/>
              </a:rPr>
              <a:t> a fornecer provas a um </a:t>
            </a:r>
            <a:r>
              <a:rPr kumimoji="0" lang="en-US" sz="2400" b="1" i="0" u="none" strike="noStrike" kern="1200" cap="none" spc="0" normalizeH="0" baseline="0" noProof="0" dirty="0" err="1">
                <a:ln>
                  <a:noFill/>
                </a:ln>
                <a:effectLst/>
                <a:uLnTx/>
                <a:uFillTx/>
                <a:latin typeface="Calibri" panose="020F0502020204030204"/>
                <a:ea typeface="+mn-ea"/>
                <a:cs typeface="+mn-cs"/>
              </a:rPr>
              <a:t>gerente</a:t>
            </a:r>
            <a:r>
              <a:rPr kumimoji="0" lang="en-US" sz="2400" b="1" i="0" u="none" strike="noStrike" kern="1200" cap="none" spc="0" normalizeH="0" baseline="0" noProof="0" dirty="0">
                <a:ln>
                  <a:noFill/>
                </a:ln>
                <a:effectLst/>
                <a:uLnTx/>
                <a:uFillTx/>
                <a:latin typeface="Calibri" panose="020F0502020204030204"/>
                <a:ea typeface="+mn-ea"/>
                <a:cs typeface="+mn-cs"/>
              </a:rPr>
              <a:t> banc</a:t>
            </a:r>
            <a:r>
              <a:rPr lang="en-US" b="1" dirty="0" err="1">
                <a:latin typeface="Calibri" panose="020F0502020204030204"/>
              </a:rPr>
              <a:t>ário</a:t>
            </a:r>
            <a:r>
              <a:rPr kumimoji="0" lang="en-US" sz="2400" b="1"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a:ln>
                  <a:noFill/>
                </a:ln>
                <a:effectLst/>
                <a:uLnTx/>
                <a:uFillTx/>
                <a:latin typeface="Calibri" panose="020F0502020204030204"/>
                <a:ea typeface="+mn-ea"/>
                <a:cs typeface="+mn-cs"/>
              </a:rPr>
              <a:t>que a </a:t>
            </a:r>
            <a:r>
              <a:rPr kumimoji="0" lang="en-US" sz="2400" b="0" i="0" u="none" strike="noStrike" kern="1200" cap="none" spc="0" normalizeH="0" baseline="0" noProof="0" dirty="0" err="1">
                <a:ln>
                  <a:noFill/>
                </a:ln>
                <a:effectLst/>
                <a:uLnTx/>
                <a:uFillTx/>
                <a:latin typeface="Calibri" panose="020F0502020204030204"/>
                <a:ea typeface="+mn-ea"/>
                <a:cs typeface="+mn-cs"/>
              </a:rPr>
              <a:t>empresa</a:t>
            </a:r>
            <a:r>
              <a:rPr kumimoji="0" lang="en-US" sz="2400" b="0" i="0" u="none" strike="noStrike" kern="1200" cap="none" spc="0" normalizeH="0" baseline="0" noProof="0" dirty="0">
                <a:ln>
                  <a:noFill/>
                </a:ln>
                <a:effectLst/>
                <a:uLnTx/>
                <a:uFillTx/>
                <a:latin typeface="Calibri" panose="020F0502020204030204"/>
                <a:ea typeface="+mn-ea"/>
                <a:cs typeface="+mn-cs"/>
              </a:rPr>
              <a:t> tem a capacidade de </a:t>
            </a:r>
            <a:r>
              <a:rPr kumimoji="0" lang="en-US" sz="2400" b="0" i="0" u="none" strike="noStrike" kern="1200" cap="none" spc="0" normalizeH="0" baseline="0" noProof="0" dirty="0" err="1">
                <a:ln>
                  <a:noFill/>
                </a:ln>
                <a:effectLst/>
                <a:uLnTx/>
                <a:uFillTx/>
                <a:latin typeface="Calibri" panose="020F0502020204030204"/>
                <a:ea typeface="+mn-ea"/>
                <a:cs typeface="+mn-cs"/>
              </a:rPr>
              <a:t>gerir</a:t>
            </a:r>
            <a:r>
              <a:rPr kumimoji="0" lang="en-US" sz="2400" b="0" i="0" u="none" strike="noStrike" kern="1200" cap="none" spc="0" normalizeH="0" baseline="0" noProof="0" dirty="0">
                <a:ln>
                  <a:noFill/>
                </a:ln>
                <a:effectLst/>
                <a:uLnTx/>
                <a:uFillTx/>
                <a:latin typeface="Calibri" panose="020F0502020204030204"/>
                <a:ea typeface="+mn-ea"/>
                <a:cs typeface="+mn-cs"/>
              </a:rPr>
              <a:t> as finanças de forma eficaz e reembolsar qualquer empréstimo.</a:t>
            </a:r>
          </a:p>
          <a:p>
            <a:pPr marL="0" marR="0" lvl="0" indent="0" algn="just" defTabSz="914400" rtl="0" eaLnBrk="1" fontAlgn="auto" latinLnBrk="0" hangingPunct="1">
              <a:lnSpc>
                <a:spcPct val="90000"/>
              </a:lnSpc>
              <a:spcBef>
                <a:spcPts val="600"/>
              </a:spcBef>
              <a:spcAft>
                <a:spcPts val="0"/>
              </a:spcAft>
              <a:buClrTx/>
              <a:buSzTx/>
              <a:buFont typeface="Arial"/>
              <a:buNone/>
              <a:tabLst/>
              <a:defRPr/>
            </a:pPr>
            <a:r>
              <a:rPr kumimoji="0" lang="en-US" sz="2400" b="0" i="0" u="none" strike="noStrike" kern="1200" cap="none" spc="0" normalizeH="0" baseline="0" noProof="0" dirty="0" err="1">
                <a:ln>
                  <a:noFill/>
                </a:ln>
                <a:effectLst/>
                <a:uLnTx/>
                <a:uFillTx/>
                <a:latin typeface="Calibri" panose="020F0502020204030204"/>
                <a:ea typeface="+mn-ea"/>
                <a:cs typeface="+mn-cs"/>
              </a:rPr>
              <a:t>Existem</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dois</a:t>
            </a:r>
            <a:r>
              <a:rPr kumimoji="0" lang="en-US" sz="2400" b="0" i="0" u="none" strike="noStrike" kern="1200" cap="none" spc="0" normalizeH="0" baseline="0" noProof="0" dirty="0">
                <a:ln>
                  <a:noFill/>
                </a:ln>
                <a:effectLst/>
                <a:uLnTx/>
                <a:uFillTx/>
                <a:latin typeface="Calibri" panose="020F0502020204030204"/>
                <a:ea typeface="+mn-ea"/>
                <a:cs typeface="+mn-cs"/>
              </a:rPr>
              <a:t> elementos-chave do orçamento de fluxo de </a:t>
            </a:r>
            <a:r>
              <a:rPr lang="en-US" dirty="0">
                <a:latin typeface="Calibri" panose="020F0502020204030204"/>
              </a:rPr>
              <a:t>c</a:t>
            </a:r>
            <a:r>
              <a:rPr kumimoji="0" lang="en-US" sz="2400" b="0" i="0" u="none" strike="noStrike" kern="1200" cap="none" spc="0" normalizeH="0" baseline="0" noProof="0" dirty="0" err="1">
                <a:ln>
                  <a:noFill/>
                </a:ln>
                <a:effectLst/>
                <a:uLnTx/>
                <a:uFillTx/>
                <a:latin typeface="Calibri" panose="020F0502020204030204"/>
                <a:ea typeface="+mn-ea"/>
                <a:cs typeface="+mn-cs"/>
              </a:rPr>
              <a:t>aixa</a:t>
            </a:r>
            <a:r>
              <a:rPr kumimoji="0" lang="en-US" sz="2400" b="0" i="0" u="none" strike="noStrike" kern="1200" cap="none" spc="0" normalizeH="0" baseline="0" noProof="0" dirty="0">
                <a:ln>
                  <a:noFill/>
                </a:ln>
                <a:effectLst/>
                <a:uLnTx/>
                <a:uFillTx/>
                <a:latin typeface="Calibri" panose="020F0502020204030204"/>
                <a:ea typeface="+mn-ea"/>
                <a:cs typeface="+mn-cs"/>
              </a:rPr>
              <a:t>:</a:t>
            </a:r>
          </a:p>
          <a:p>
            <a:pPr marL="457200" marR="0" lvl="0" indent="-457200" algn="just" defTabSz="914400" rtl="0" eaLnBrk="1" fontAlgn="auto" latinLnBrk="0" hangingPunct="1">
              <a:lnSpc>
                <a:spcPct val="90000"/>
              </a:lnSpc>
              <a:spcBef>
                <a:spcPts val="600"/>
              </a:spcBef>
              <a:spcAft>
                <a:spcPts val="0"/>
              </a:spcAft>
              <a:buClrTx/>
              <a:buSzTx/>
              <a:buFont typeface="Arial"/>
              <a:buAutoNum type="arabicPeriod"/>
              <a:tabLst/>
              <a:defRPr/>
            </a:pPr>
            <a:r>
              <a:rPr kumimoji="0" lang="en-IE" sz="2400" b="1" i="0" u="none" strike="noStrike" kern="1200" cap="none" spc="0" normalizeH="0" baseline="0" noProof="0" dirty="0" err="1">
                <a:ln>
                  <a:noFill/>
                </a:ln>
                <a:effectLst/>
                <a:uLnTx/>
                <a:uFillTx/>
                <a:latin typeface="Calibri" panose="020F0502020204030204"/>
                <a:ea typeface="+mn-ea"/>
                <a:cs typeface="+mn-cs"/>
              </a:rPr>
              <a:t>Planeamento</a:t>
            </a:r>
            <a:r>
              <a:rPr kumimoji="0" lang="en-IE" sz="2400" b="1" i="0" u="none" strike="noStrike" kern="1200" cap="none" spc="0" normalizeH="0" baseline="0" noProof="0" dirty="0">
                <a:ln>
                  <a:noFill/>
                </a:ln>
                <a:effectLst/>
                <a:uLnTx/>
                <a:uFillTx/>
                <a:latin typeface="Calibri" panose="020F0502020204030204"/>
                <a:ea typeface="+mn-ea"/>
                <a:cs typeface="+mn-cs"/>
              </a:rPr>
              <a:t> do fluxo de caixa</a:t>
            </a: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457200" marR="0" lvl="0" indent="-457200" algn="just" defTabSz="914400" rtl="0" eaLnBrk="1" fontAlgn="auto" latinLnBrk="0" hangingPunct="1">
              <a:lnSpc>
                <a:spcPct val="90000"/>
              </a:lnSpc>
              <a:spcBef>
                <a:spcPts val="600"/>
              </a:spcBef>
              <a:spcAft>
                <a:spcPts val="0"/>
              </a:spcAft>
              <a:buClrTx/>
              <a:buSzTx/>
              <a:buFont typeface="Arial"/>
              <a:buAutoNum type="arabicPeriod"/>
              <a:tabLst/>
              <a:defRPr/>
            </a:pPr>
            <a:r>
              <a:rPr kumimoji="0" lang="en-IE" sz="2400" b="1" i="0" u="none" strike="noStrike" kern="1200" cap="none" spc="0" normalizeH="0" baseline="0" noProof="0" dirty="0">
                <a:ln>
                  <a:noFill/>
                </a:ln>
                <a:effectLst/>
                <a:uLnTx/>
                <a:uFillTx/>
                <a:latin typeface="Calibri" panose="020F0502020204030204"/>
                <a:ea typeface="+mn-ea"/>
                <a:cs typeface="+mn-cs"/>
              </a:rPr>
              <a:t>Revisão/</a:t>
            </a:r>
            <a:r>
              <a:rPr kumimoji="0" lang="en-IE" sz="2400" b="1" i="0" u="none" strike="noStrike" kern="1200" cap="none" spc="0" normalizeH="0" baseline="0" noProof="0" dirty="0" err="1">
                <a:ln>
                  <a:noFill/>
                </a:ln>
                <a:effectLst/>
                <a:uLnTx/>
                <a:uFillTx/>
                <a:latin typeface="Calibri" panose="020F0502020204030204"/>
                <a:ea typeface="+mn-ea"/>
                <a:cs typeface="+mn-cs"/>
              </a:rPr>
              <a:t>Controlo</a:t>
            </a:r>
            <a:endParaRPr kumimoji="0" lang="en-IE" sz="2400" b="1" i="0" u="none" strike="noStrike" kern="1200" cap="none" spc="0" normalizeH="0" baseline="0" noProof="0" dirty="0">
              <a:ln>
                <a:noFill/>
              </a:ln>
              <a:effectLst/>
              <a:uLnTx/>
              <a:uFillTx/>
              <a:latin typeface="Calibri" panose="020F0502020204030204"/>
              <a:ea typeface="+mn-ea"/>
              <a:cs typeface="+mn-cs"/>
            </a:endParaRPr>
          </a:p>
          <a:p>
            <a:pPr algn="just" rtl="0"/>
            <a:endParaRPr lang="en-IE" dirty="0"/>
          </a:p>
        </p:txBody>
      </p:sp>
      <p:sp>
        <p:nvSpPr>
          <p:cNvPr id="3" name="Text Placeholder 2">
            <a:extLst>
              <a:ext uri="{FF2B5EF4-FFF2-40B4-BE49-F238E27FC236}">
                <a16:creationId xmlns:a16="http://schemas.microsoft.com/office/drawing/2014/main" id="{11D52EDE-DBC3-6039-3312-2A6B3017950E}"/>
              </a:ext>
            </a:extLst>
          </p:cNvPr>
          <p:cNvSpPr>
            <a:spLocks noGrp="1"/>
          </p:cNvSpPr>
          <p:nvPr>
            <p:ph type="body" sz="quarter" idx="16"/>
          </p:nvPr>
        </p:nvSpPr>
        <p:spPr>
          <a:xfrm>
            <a:off x="898358" y="585448"/>
            <a:ext cx="7178842" cy="992652"/>
          </a:xfrm>
        </p:spPr>
        <p:txBody>
          <a:bodyPr/>
          <a:lstStyle/>
          <a:p>
            <a:pPr algn="l" rtl="0"/>
            <a:r>
              <a:rPr lang="en-US" b="1" dirty="0" err="1"/>
              <a:t>Completando</a:t>
            </a:r>
            <a:r>
              <a:rPr lang="en-US" b="1" dirty="0"/>
              <a:t> o </a:t>
            </a:r>
            <a:r>
              <a:rPr lang="en-US" b="1" dirty="0" err="1"/>
              <a:t>seu</a:t>
            </a:r>
            <a:r>
              <a:rPr lang="en-US" b="1" dirty="0"/>
              <a:t> Plano de Negócios...</a:t>
            </a:r>
            <a:r>
              <a:rPr lang="en-US" b="1" dirty="0">
                <a:highlight>
                  <a:srgbClr val="F79037"/>
                </a:highlight>
              </a:rPr>
              <a:t>Fluxo de Caixa </a:t>
            </a:r>
            <a:r>
              <a:rPr lang="en-US" b="1" dirty="0" err="1"/>
              <a:t>Orçamento</a:t>
            </a:r>
            <a:endParaRPr lang="en-IE" b="1" dirty="0"/>
          </a:p>
          <a:p>
            <a:pPr algn="l" rtl="0"/>
            <a:endParaRPr lang="en-IE" b="1" dirty="0"/>
          </a:p>
        </p:txBody>
      </p:sp>
      <p:pic>
        <p:nvPicPr>
          <p:cNvPr id="6" name="Picture Placeholder 5" descr="Ceramic piggy bank">
            <a:extLst>
              <a:ext uri="{FF2B5EF4-FFF2-40B4-BE49-F238E27FC236}">
                <a16:creationId xmlns:a16="http://schemas.microsoft.com/office/drawing/2014/main" id="{494F10AB-DA71-0C0C-A3B8-2D2CEC0D7C99}"/>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Tree>
    <p:extLst>
      <p:ext uri="{BB962C8B-B14F-4D97-AF65-F5344CB8AC3E}">
        <p14:creationId xmlns:p14="http://schemas.microsoft.com/office/powerpoint/2010/main" val="7567591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A0144D-3043-9424-40EB-3F6A448DCE83}"/>
              </a:ext>
            </a:extLst>
          </p:cNvPr>
          <p:cNvSpPr>
            <a:spLocks noGrp="1"/>
          </p:cNvSpPr>
          <p:nvPr>
            <p:ph type="body" sz="quarter" idx="18"/>
          </p:nvPr>
        </p:nvSpPr>
        <p:spPr>
          <a:xfrm>
            <a:off x="906936" y="1233609"/>
            <a:ext cx="6416843" cy="3907710"/>
          </a:xfrm>
        </p:spPr>
        <p:txBody>
          <a:bodyPr/>
          <a:lstStyle/>
          <a:p>
            <a:pPr marL="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400" i="0" u="none" strike="noStrike" kern="1200" cap="none" spc="0" normalizeH="0" baseline="0" noProof="0" dirty="0">
                <a:ln>
                  <a:noFill/>
                </a:ln>
                <a:effectLst/>
                <a:uLnTx/>
                <a:uFillTx/>
                <a:latin typeface="Calibri" panose="020F0502020204030204"/>
                <a:ea typeface="+mn-ea"/>
                <a:cs typeface="+mn-cs"/>
              </a:rPr>
              <a:t>O</a:t>
            </a:r>
            <a:r>
              <a:rPr kumimoji="0" lang="en-US" sz="2400" b="1" i="0" u="none" strike="noStrike" kern="1200" cap="none" spc="0" normalizeH="0" baseline="0" noProof="0" dirty="0">
                <a:ln>
                  <a:noFill/>
                </a:ln>
                <a:effectLst/>
                <a:uLnTx/>
                <a:uFillTx/>
                <a:latin typeface="Calibri" panose="020F0502020204030204"/>
                <a:ea typeface="+mn-ea"/>
                <a:cs typeface="+mn-cs"/>
              </a:rPr>
              <a:t> </a:t>
            </a:r>
            <a:r>
              <a:rPr kumimoji="0" lang="en-US" sz="2400" b="1" i="0" u="none" strike="noStrike" kern="1200" cap="none" spc="0" normalizeH="0" baseline="0" noProof="0" dirty="0" err="1">
                <a:ln>
                  <a:noFill/>
                </a:ln>
                <a:effectLst/>
                <a:uLnTx/>
                <a:uFillTx/>
                <a:latin typeface="Calibri" panose="020F0502020204030204"/>
                <a:ea typeface="+mn-ea"/>
                <a:cs typeface="+mn-cs"/>
              </a:rPr>
              <a:t>Fluxo</a:t>
            </a:r>
            <a:r>
              <a:rPr kumimoji="0" lang="en-US" sz="2400" b="1" i="0" u="none" strike="noStrike" kern="1200" cap="none" spc="0" normalizeH="0" baseline="0" noProof="0" dirty="0">
                <a:ln>
                  <a:noFill/>
                </a:ln>
                <a:effectLst/>
                <a:uLnTx/>
                <a:uFillTx/>
                <a:latin typeface="Calibri" panose="020F0502020204030204"/>
                <a:ea typeface="+mn-ea"/>
                <a:cs typeface="+mn-cs"/>
              </a:rPr>
              <a:t> de Caixa </a:t>
            </a:r>
            <a:r>
              <a:rPr kumimoji="0" lang="en-US" sz="2400" b="0" i="0" u="none" strike="noStrike" kern="1200" cap="none" spc="0" normalizeH="0" baseline="0" noProof="0" dirty="0">
                <a:ln>
                  <a:noFill/>
                </a:ln>
                <a:effectLst/>
                <a:uLnTx/>
                <a:uFillTx/>
                <a:latin typeface="Calibri" panose="020F0502020204030204"/>
                <a:ea typeface="+mn-ea"/>
                <a:cs typeface="+mn-cs"/>
              </a:rPr>
              <a:t>é a movimentação de dinheiro dentro e fora de uma empresa durante um período de tempo. A </a:t>
            </a:r>
            <a:r>
              <a:rPr kumimoji="0" lang="en-US" sz="2400" b="1" i="0" u="none" strike="noStrike" kern="1200" cap="none" spc="0" normalizeH="0" baseline="0" noProof="0" dirty="0" err="1">
                <a:ln>
                  <a:noFill/>
                </a:ln>
                <a:effectLst/>
                <a:uLnTx/>
                <a:uFillTx/>
                <a:latin typeface="Calibri" panose="020F0502020204030204"/>
                <a:ea typeface="+mn-ea"/>
                <a:cs typeface="+mn-cs"/>
              </a:rPr>
              <a:t>previsão</a:t>
            </a:r>
            <a:r>
              <a:rPr kumimoji="0" lang="en-US" sz="2400" b="1" i="0" u="none" strike="noStrike" kern="1200" cap="none" spc="0" normalizeH="0" baseline="0" noProof="0" dirty="0">
                <a:ln>
                  <a:noFill/>
                </a:ln>
                <a:effectLst/>
                <a:uLnTx/>
                <a:uFillTx/>
                <a:latin typeface="Calibri" panose="020F0502020204030204"/>
                <a:ea typeface="+mn-ea"/>
                <a:cs typeface="+mn-cs"/>
              </a:rPr>
              <a:t> do fluxo de </a:t>
            </a:r>
            <a:r>
              <a:rPr lang="en-US" b="1" dirty="0">
                <a:latin typeface="Calibri" panose="020F0502020204030204"/>
              </a:rPr>
              <a:t>c</a:t>
            </a:r>
            <a:r>
              <a:rPr kumimoji="0" lang="en-US" sz="2400" b="1" i="0" u="none" strike="noStrike" kern="1200" cap="none" spc="0" normalizeH="0" baseline="0" noProof="0" dirty="0" err="1">
                <a:ln>
                  <a:noFill/>
                </a:ln>
                <a:effectLst/>
                <a:uLnTx/>
                <a:uFillTx/>
                <a:latin typeface="Calibri" panose="020F0502020204030204"/>
                <a:ea typeface="+mn-ea"/>
                <a:cs typeface="+mn-cs"/>
              </a:rPr>
              <a:t>aixa</a:t>
            </a:r>
            <a:r>
              <a:rPr kumimoji="0" lang="en-US" sz="2400" b="1"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envolve</a:t>
            </a:r>
            <a:r>
              <a:rPr kumimoji="0" lang="en-US" sz="2400" b="0" i="0" u="none" strike="noStrike" kern="1200" cap="none" spc="0" normalizeH="0" baseline="0" noProof="0" dirty="0">
                <a:ln>
                  <a:noFill/>
                </a:ln>
                <a:effectLst/>
                <a:uLnTx/>
                <a:uFillTx/>
                <a:latin typeface="Calibri" panose="020F0502020204030204"/>
                <a:ea typeface="+mn-ea"/>
                <a:cs typeface="+mn-cs"/>
              </a:rPr>
              <a:t> a </a:t>
            </a:r>
            <a:r>
              <a:rPr kumimoji="0" lang="en-US" sz="2400" b="0" i="0" u="none" strike="noStrike" kern="1200" cap="none" spc="0" normalizeH="0" baseline="0" noProof="0" dirty="0" err="1">
                <a:ln>
                  <a:noFill/>
                </a:ln>
                <a:effectLst/>
                <a:uLnTx/>
                <a:uFillTx/>
                <a:latin typeface="Calibri" panose="020F0502020204030204"/>
                <a:ea typeface="+mn-ea"/>
                <a:cs typeface="+mn-cs"/>
              </a:rPr>
              <a:t>previsão</a:t>
            </a:r>
            <a:r>
              <a:rPr kumimoji="0" lang="en-US" sz="2400" b="0" i="0" u="none" strike="noStrike" kern="1200" cap="none" spc="0" normalizeH="0" baseline="0" noProof="0" dirty="0">
                <a:ln>
                  <a:noFill/>
                </a:ln>
                <a:effectLst/>
                <a:uLnTx/>
                <a:uFillTx/>
                <a:latin typeface="Calibri" panose="020F0502020204030204"/>
                <a:ea typeface="+mn-ea"/>
                <a:cs typeface="+mn-cs"/>
              </a:rPr>
              <a:t> do  </a:t>
            </a:r>
            <a:r>
              <a:rPr kumimoji="0" lang="en-US" sz="2400" b="0" i="0" u="sng" strike="noStrike" kern="1200" cap="none" spc="0" normalizeH="0" baseline="0" noProof="0" dirty="0" err="1">
                <a:ln>
                  <a:noFill/>
                </a:ln>
                <a:effectLst/>
                <a:uLnTx/>
                <a:uFillTx/>
                <a:latin typeface="Calibri" panose="020F0502020204030204"/>
                <a:ea typeface="+mn-ea"/>
                <a:cs typeface="+mn-cs"/>
              </a:rPr>
              <a:t>fluxo</a:t>
            </a:r>
            <a:r>
              <a:rPr kumimoji="0" lang="en-US" sz="2400" b="0" i="0" u="sng" strike="noStrike" kern="1200" cap="none" spc="0" normalizeH="0" baseline="0" noProof="0" dirty="0">
                <a:ln>
                  <a:noFill/>
                </a:ln>
                <a:effectLst/>
                <a:uLnTx/>
                <a:uFillTx/>
                <a:latin typeface="Calibri" panose="020F0502020204030204"/>
                <a:ea typeface="+mn-ea"/>
                <a:cs typeface="+mn-cs"/>
              </a:rPr>
              <a:t> futuro de </a:t>
            </a:r>
            <a:r>
              <a:rPr lang="en-US" u="sng" dirty="0">
                <a:latin typeface="Calibri" panose="020F0502020204030204"/>
              </a:rPr>
              <a:t>c</a:t>
            </a:r>
            <a:r>
              <a:rPr kumimoji="0" lang="en-US" sz="2400" b="0" i="0" u="sng" strike="noStrike" kern="1200" cap="none" spc="0" normalizeH="0" baseline="0" noProof="0" dirty="0" err="1">
                <a:ln>
                  <a:noFill/>
                </a:ln>
                <a:effectLst/>
                <a:uLnTx/>
                <a:uFillTx/>
                <a:latin typeface="Calibri" panose="020F0502020204030204"/>
                <a:ea typeface="+mn-ea"/>
                <a:cs typeface="+mn-cs"/>
              </a:rPr>
              <a:t>aixa</a:t>
            </a:r>
            <a:r>
              <a:rPr kumimoji="0" lang="en-US" sz="2400" b="0" i="0" u="sng"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dentro</a:t>
            </a:r>
            <a:r>
              <a:rPr kumimoji="0" lang="en-US" sz="2400" b="0" i="0" u="none" strike="noStrike" kern="1200" cap="none" spc="0" normalizeH="0" baseline="0" noProof="0" dirty="0">
                <a:ln>
                  <a:noFill/>
                </a:ln>
                <a:effectLst/>
                <a:uLnTx/>
                <a:uFillTx/>
                <a:latin typeface="Calibri" panose="020F0502020204030204"/>
                <a:ea typeface="+mn-ea"/>
                <a:cs typeface="+mn-cs"/>
              </a:rPr>
              <a:t> e fora das contas bancárias. A previsão regular de entradas e saídas de caixa é importante, especialmente para três tipos de negócios:</a:t>
            </a:r>
          </a:p>
          <a:p>
            <a:pPr marL="342900" marR="0" lvl="0" indent="-3429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err="1">
                <a:ln>
                  <a:noFill/>
                </a:ln>
                <a:effectLst/>
                <a:uLnTx/>
                <a:uFillTx/>
                <a:latin typeface="Calibri" panose="020F0502020204030204"/>
                <a:ea typeface="+mn-ea"/>
                <a:cs typeface="+mn-cs"/>
              </a:rPr>
              <a:t>novos</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negócios</a:t>
            </a:r>
            <a:r>
              <a:rPr kumimoji="0" lang="en-US" sz="2400" b="0" i="0" u="none" strike="noStrike" kern="1200" cap="none" spc="0" normalizeH="0" baseline="0" noProof="0" dirty="0">
                <a:ln>
                  <a:noFill/>
                </a:ln>
                <a:effectLst/>
                <a:uLnTx/>
                <a:uFillTx/>
                <a:latin typeface="Calibri" panose="020F0502020204030204"/>
                <a:ea typeface="+mn-ea"/>
                <a:cs typeface="+mn-cs"/>
              </a:rPr>
              <a:t>;</a:t>
            </a:r>
          </a:p>
          <a:p>
            <a:pPr marL="342900" marR="0" lvl="0" indent="-3429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negócios em </a:t>
            </a:r>
            <a:r>
              <a:rPr kumimoji="0" lang="en-US" sz="2400" b="0" i="0" u="none" strike="noStrike" kern="1200" cap="none" spc="0" normalizeH="0" baseline="0" noProof="0" dirty="0" err="1">
                <a:ln>
                  <a:noFill/>
                </a:ln>
                <a:effectLst/>
                <a:uLnTx/>
                <a:uFillTx/>
                <a:latin typeface="Calibri" panose="020F0502020204030204"/>
                <a:ea typeface="+mn-ea"/>
                <a:cs typeface="+mn-cs"/>
              </a:rPr>
              <a:t>rápido</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crescimento</a:t>
            </a:r>
            <a:r>
              <a:rPr kumimoji="0" lang="en-US" sz="2400" b="0" i="0" u="none" strike="noStrike" kern="1200" cap="none" spc="0" normalizeH="0" baseline="0" noProof="0" dirty="0">
                <a:ln>
                  <a:noFill/>
                </a:ln>
                <a:effectLst/>
                <a:uLnTx/>
                <a:uFillTx/>
                <a:latin typeface="Calibri" panose="020F0502020204030204"/>
                <a:ea typeface="+mn-ea"/>
                <a:cs typeface="+mn-cs"/>
              </a:rPr>
              <a:t>;</a:t>
            </a:r>
          </a:p>
          <a:p>
            <a:pPr marL="342900" marR="0" lvl="0" indent="-342900" algn="just"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latin typeface="Calibri" panose="020F0502020204030204"/>
                <a:ea typeface="+mn-ea"/>
                <a:cs typeface="+mn-cs"/>
              </a:rPr>
              <a:t>negócios com padrões de vendas imprevisíveis, </a:t>
            </a:r>
            <a:r>
              <a:rPr kumimoji="0" lang="en-US" sz="2400" b="0" i="0" u="none" strike="noStrike" kern="1200" cap="none" spc="0" normalizeH="0" baseline="0" noProof="0" dirty="0" err="1">
                <a:ln>
                  <a:noFill/>
                </a:ln>
                <a:effectLst/>
                <a:uLnTx/>
                <a:uFillTx/>
                <a:latin typeface="Calibri" panose="020F0502020204030204"/>
                <a:ea typeface="+mn-ea"/>
                <a:cs typeface="+mn-cs"/>
              </a:rPr>
              <a:t>como</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por</a:t>
            </a:r>
            <a:r>
              <a:rPr kumimoji="0" lang="en-US" sz="2400" b="0" i="0" u="none" strike="noStrike" kern="1200" cap="none" spc="0" normalizeH="0" baseline="0" noProof="0" dirty="0">
                <a:ln>
                  <a:noFill/>
                </a:ln>
                <a:effectLst/>
                <a:uLnTx/>
                <a:uFillTx/>
                <a:latin typeface="Calibri" panose="020F0502020204030204"/>
                <a:ea typeface="+mn-ea"/>
                <a:cs typeface="+mn-cs"/>
              </a:rPr>
              <a:t> exemplo, negócios sazonais </a:t>
            </a:r>
            <a:r>
              <a:rPr kumimoji="0" lang="en-US" sz="2400" b="0" i="0" u="none" strike="noStrike" kern="1200" cap="none" spc="0" normalizeH="0" baseline="0" noProof="0" dirty="0" err="1">
                <a:ln>
                  <a:noFill/>
                </a:ln>
                <a:effectLst/>
                <a:uLnTx/>
                <a:uFillTx/>
                <a:latin typeface="Calibri" panose="020F0502020204030204"/>
                <a:ea typeface="+mn-ea"/>
                <a:cs typeface="+mn-cs"/>
              </a:rPr>
              <a:t>como</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alguns</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produtos</a:t>
            </a:r>
            <a:r>
              <a:rPr kumimoji="0" lang="en-US" sz="2400" b="0" i="0" u="none" strike="noStrike" kern="1200" cap="none" spc="0" normalizeH="0" baseline="0" noProof="0" dirty="0">
                <a:ln>
                  <a:noFill/>
                </a:ln>
                <a:effectLst/>
                <a:uLnTx/>
                <a:uFillTx/>
                <a:latin typeface="Calibri" panose="020F0502020204030204"/>
                <a:ea typeface="+mn-ea"/>
                <a:cs typeface="+mn-cs"/>
              </a:rPr>
              <a:t> </a:t>
            </a:r>
            <a:r>
              <a:rPr kumimoji="0" lang="en-US" sz="2400" b="0" i="0" u="none" strike="noStrike" kern="1200" cap="none" spc="0" normalizeH="0" baseline="0" noProof="0" dirty="0" err="1">
                <a:ln>
                  <a:noFill/>
                </a:ln>
                <a:effectLst/>
                <a:uLnTx/>
                <a:uFillTx/>
                <a:latin typeface="Calibri" panose="020F0502020204030204"/>
                <a:ea typeface="+mn-ea"/>
                <a:cs typeface="+mn-cs"/>
              </a:rPr>
              <a:t>alimentares</a:t>
            </a:r>
            <a:r>
              <a:rPr kumimoji="0" lang="en-US" sz="2400" b="0" i="0" u="none" strike="noStrike" kern="1200" cap="none" spc="0" normalizeH="0" baseline="0" noProof="0" dirty="0">
                <a:ln>
                  <a:noFill/>
                </a:ln>
                <a:effectLst/>
                <a:uLnTx/>
                <a:uFillTx/>
                <a:latin typeface="Calibri" panose="020F0502020204030204"/>
                <a:ea typeface="+mn-ea"/>
                <a:cs typeface="+mn-cs"/>
              </a:rPr>
              <a:t>.</a:t>
            </a:r>
            <a:endParaRPr lang="en-IE" dirty="0"/>
          </a:p>
        </p:txBody>
      </p:sp>
      <p:sp>
        <p:nvSpPr>
          <p:cNvPr id="3" name="Text Placeholder 2">
            <a:extLst>
              <a:ext uri="{FF2B5EF4-FFF2-40B4-BE49-F238E27FC236}">
                <a16:creationId xmlns:a16="http://schemas.microsoft.com/office/drawing/2014/main" id="{ED9E322A-0045-934F-5D81-574F90D10DA5}"/>
              </a:ext>
            </a:extLst>
          </p:cNvPr>
          <p:cNvSpPr>
            <a:spLocks noGrp="1"/>
          </p:cNvSpPr>
          <p:nvPr>
            <p:ph type="body" sz="quarter" idx="16"/>
          </p:nvPr>
        </p:nvSpPr>
        <p:spPr>
          <a:xfrm>
            <a:off x="613454" y="607256"/>
            <a:ext cx="6539643" cy="992652"/>
          </a:xfrm>
        </p:spPr>
        <p:txBody>
          <a:bodyPr/>
          <a:lstStyle/>
          <a:p>
            <a:pPr algn="l" rtl="0"/>
            <a:r>
              <a:rPr lang="en-IE" dirty="0"/>
              <a:t>1. </a:t>
            </a:r>
            <a:r>
              <a:rPr lang="pt-PT" dirty="0"/>
              <a:t>Planeamento do fluxo de caixa</a:t>
            </a:r>
          </a:p>
          <a:p>
            <a:pPr algn="l" rtl="0"/>
            <a:endParaRPr lang="en-IE" dirty="0"/>
          </a:p>
          <a:p>
            <a:pPr algn="l" rtl="0"/>
            <a:endParaRPr lang="en-IE" sz="2400" dirty="0">
              <a:latin typeface="Calibri" panose="020F0502020204030204"/>
            </a:endParaRPr>
          </a:p>
        </p:txBody>
      </p:sp>
      <p:pic>
        <p:nvPicPr>
          <p:cNvPr id="6" name="Picture Placeholder 5" descr="Jars of coins">
            <a:extLst>
              <a:ext uri="{FF2B5EF4-FFF2-40B4-BE49-F238E27FC236}">
                <a16:creationId xmlns:a16="http://schemas.microsoft.com/office/drawing/2014/main" id="{81C023CA-0942-FB41-D596-B964E95E203D}"/>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sp>
        <p:nvSpPr>
          <p:cNvPr id="7" name="Speech Bubble: Rectangle with Corners Rounded 6">
            <a:extLst>
              <a:ext uri="{FF2B5EF4-FFF2-40B4-BE49-F238E27FC236}">
                <a16:creationId xmlns:a16="http://schemas.microsoft.com/office/drawing/2014/main" id="{C09E26B2-B410-65C9-6192-17A996A789FD}"/>
              </a:ext>
            </a:extLst>
          </p:cNvPr>
          <p:cNvSpPr/>
          <p:nvPr/>
        </p:nvSpPr>
        <p:spPr>
          <a:xfrm>
            <a:off x="7689719" y="1342521"/>
            <a:ext cx="3888827" cy="1954925"/>
          </a:xfrm>
          <a:prstGeom prst="wedgeRoundRectCallout">
            <a:avLst>
              <a:gd name="adj1" fmla="val -60833"/>
              <a:gd name="adj2" fmla="val -17608"/>
              <a:gd name="adj3" fmla="val 16667"/>
            </a:avLst>
          </a:prstGeom>
          <a:solidFill>
            <a:srgbClr val="F79037"/>
          </a:solidFill>
          <a:ln>
            <a:solidFill>
              <a:srgbClr val="F790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b="1" dirty="0"/>
              <a:t>O que </a:t>
            </a:r>
            <a:r>
              <a:rPr lang="en-US" b="1" dirty="0" err="1"/>
              <a:t>deve</a:t>
            </a:r>
            <a:r>
              <a:rPr lang="en-US" b="1" dirty="0"/>
              <a:t> ser </a:t>
            </a:r>
            <a:r>
              <a:rPr lang="en-US" b="1" dirty="0" err="1"/>
              <a:t>incluído</a:t>
            </a:r>
            <a:r>
              <a:rPr lang="en-US" b="1" dirty="0"/>
              <a:t>?</a:t>
            </a:r>
          </a:p>
          <a:p>
            <a:pPr algn="ctr" rtl="0"/>
            <a:r>
              <a:rPr lang="en-US" dirty="0"/>
              <a:t>A resposta simples é tudo!</a:t>
            </a:r>
          </a:p>
          <a:p>
            <a:pPr algn="ctr" rtl="0"/>
            <a:r>
              <a:rPr lang="en-US" dirty="0"/>
              <a:t>Tudo e qualquer coisa que será paga no período, e qualquer dinheiro vindo de qualquer fonte deve ser incluído.</a:t>
            </a:r>
            <a:endParaRPr lang="en-IE" dirty="0"/>
          </a:p>
        </p:txBody>
      </p:sp>
    </p:spTree>
    <p:extLst>
      <p:ext uri="{BB962C8B-B14F-4D97-AF65-F5344CB8AC3E}">
        <p14:creationId xmlns:p14="http://schemas.microsoft.com/office/powerpoint/2010/main" val="3162670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97DE2B2-61FF-3349-E252-D2B91D7C6692}"/>
              </a:ext>
            </a:extLst>
          </p:cNvPr>
          <p:cNvSpPr>
            <a:spLocks noGrp="1"/>
          </p:cNvSpPr>
          <p:nvPr>
            <p:ph type="body" sz="quarter" idx="28"/>
          </p:nvPr>
        </p:nvSpPr>
        <p:spPr>
          <a:xfrm>
            <a:off x="653455" y="1164708"/>
            <a:ext cx="5442545" cy="4671588"/>
          </a:xfrm>
        </p:spPr>
        <p:txBody>
          <a:bodyPr/>
          <a:lstStyle/>
          <a:p>
            <a:pPr rtl="0">
              <a:spcBef>
                <a:spcPts val="600"/>
              </a:spcBef>
            </a:pPr>
            <a:r>
              <a:rPr lang="en-US" sz="2350" dirty="0" err="1"/>
              <a:t>Quando</a:t>
            </a:r>
            <a:r>
              <a:rPr lang="en-US" sz="2350" dirty="0"/>
              <a:t> se </a:t>
            </a:r>
            <a:r>
              <a:rPr lang="en-US" sz="2350" dirty="0" err="1"/>
              <a:t>trata</a:t>
            </a:r>
            <a:r>
              <a:rPr lang="en-US" sz="2350" dirty="0"/>
              <a:t> de </a:t>
            </a:r>
            <a:r>
              <a:rPr lang="en-US" sz="2350" dirty="0" err="1"/>
              <a:t>validar</a:t>
            </a:r>
            <a:r>
              <a:rPr lang="en-US" sz="2350" dirty="0"/>
              <a:t> a criatividade ou as ideias nas primeiras etapas do </a:t>
            </a:r>
            <a:r>
              <a:rPr lang="en-US" sz="2350" dirty="0" err="1"/>
              <a:t>desenvolvimento</a:t>
            </a:r>
            <a:r>
              <a:rPr lang="en-US" sz="2350" dirty="0"/>
              <a:t> de um negócio, o </a:t>
            </a:r>
            <a:r>
              <a:rPr lang="en-US" sz="2350" dirty="0" err="1"/>
              <a:t>empreendedor</a:t>
            </a:r>
            <a:r>
              <a:rPr lang="en-US" sz="2350" dirty="0"/>
              <a:t> </a:t>
            </a:r>
            <a:r>
              <a:rPr lang="en-US" sz="2350" dirty="0" err="1"/>
              <a:t>alimentar</a:t>
            </a:r>
            <a:r>
              <a:rPr lang="en-US" sz="2350" dirty="0"/>
              <a:t> </a:t>
            </a:r>
            <a:r>
              <a:rPr lang="en-US" sz="2350" dirty="0" err="1"/>
              <a:t>deve</a:t>
            </a:r>
            <a:r>
              <a:rPr lang="en-US" sz="2350" dirty="0"/>
              <a:t> </a:t>
            </a:r>
            <a:r>
              <a:rPr lang="en-US" sz="2350" dirty="0" err="1"/>
              <a:t>considerar</a:t>
            </a:r>
            <a:r>
              <a:rPr lang="en-US" sz="2350" dirty="0"/>
              <a:t> diversos </a:t>
            </a:r>
            <a:r>
              <a:rPr lang="en-US" sz="2350" dirty="0" err="1"/>
              <a:t>fatores</a:t>
            </a:r>
            <a:r>
              <a:rPr lang="en-US" sz="2350" dirty="0"/>
              <a:t> para </a:t>
            </a:r>
            <a:r>
              <a:rPr lang="en-US" sz="2350" b="1" dirty="0" err="1"/>
              <a:t>avaliar</a:t>
            </a:r>
            <a:r>
              <a:rPr lang="en-US" sz="2350" b="1" dirty="0"/>
              <a:t> o </a:t>
            </a:r>
            <a:r>
              <a:rPr lang="en-US" sz="2350" b="1" dirty="0" err="1"/>
              <a:t>seu</a:t>
            </a:r>
            <a:r>
              <a:rPr lang="en-US" sz="2350" b="1" dirty="0"/>
              <a:t> potencial.</a:t>
            </a:r>
          </a:p>
          <a:p>
            <a:pPr rtl="0">
              <a:spcBef>
                <a:spcPts val="600"/>
              </a:spcBef>
            </a:pPr>
            <a:r>
              <a:rPr lang="en-US" sz="2350" dirty="0"/>
              <a:t>Aqui estão alguns passos que </a:t>
            </a:r>
            <a:r>
              <a:rPr lang="en-US" sz="2350" dirty="0" err="1"/>
              <a:t>devem</a:t>
            </a:r>
            <a:r>
              <a:rPr lang="en-US" sz="2350" dirty="0"/>
              <a:t> ser dados:</a:t>
            </a:r>
          </a:p>
          <a:p>
            <a:pPr rtl="0"/>
            <a:r>
              <a:rPr lang="en-US" sz="2200" b="1" dirty="0">
                <a:highlight>
                  <a:srgbClr val="F79037"/>
                </a:highlight>
              </a:rPr>
              <a:t>Deve ser </a:t>
            </a:r>
            <a:r>
              <a:rPr lang="en-US" sz="2200" b="1" dirty="0" err="1">
                <a:highlight>
                  <a:srgbClr val="F79037"/>
                </a:highlight>
              </a:rPr>
              <a:t>lembrado</a:t>
            </a:r>
            <a:r>
              <a:rPr lang="en-US" sz="2200" b="1" dirty="0">
                <a:highlight>
                  <a:srgbClr val="F79037"/>
                </a:highlight>
              </a:rPr>
              <a:t> </a:t>
            </a:r>
            <a:r>
              <a:rPr lang="en-US" sz="2200" dirty="0"/>
              <a:t>que o empreendedorismo é um </a:t>
            </a:r>
            <a:r>
              <a:rPr lang="en-US" sz="2200" dirty="0" err="1"/>
              <a:t>processo</a:t>
            </a:r>
            <a:r>
              <a:rPr lang="en-US" sz="2200" dirty="0"/>
              <a:t> </a:t>
            </a:r>
            <a:r>
              <a:rPr lang="en-US" sz="2200" dirty="0" err="1"/>
              <a:t>interativo</a:t>
            </a:r>
            <a:r>
              <a:rPr lang="en-US" sz="2200" dirty="0"/>
              <a:t>. É </a:t>
            </a:r>
            <a:r>
              <a:rPr lang="en-US" sz="2200" dirty="0" err="1"/>
              <a:t>essencial</a:t>
            </a:r>
            <a:r>
              <a:rPr lang="en-US" sz="2200" dirty="0"/>
              <a:t> </a:t>
            </a:r>
            <a:r>
              <a:rPr lang="en-US" sz="2200" dirty="0" err="1"/>
              <a:t>manter</a:t>
            </a:r>
            <a:r>
              <a:rPr lang="en-US" sz="2200" dirty="0"/>
              <a:t>-se adaptável, </a:t>
            </a:r>
            <a:r>
              <a:rPr lang="en-US" sz="2200" dirty="0" err="1"/>
              <a:t>aberto</a:t>
            </a:r>
            <a:r>
              <a:rPr lang="en-US" sz="2200" dirty="0"/>
              <a:t> ao feedback e disposto a </a:t>
            </a:r>
            <a:r>
              <a:rPr lang="en-US" sz="2200" dirty="0" err="1"/>
              <a:t>interagir</a:t>
            </a:r>
            <a:r>
              <a:rPr lang="en-US" sz="2200" dirty="0"/>
              <a:t>/</a:t>
            </a:r>
            <a:r>
              <a:rPr lang="en-US" sz="2200" dirty="0" err="1"/>
              <a:t>aperfeiçoar</a:t>
            </a:r>
            <a:r>
              <a:rPr lang="en-US" sz="2200" dirty="0"/>
              <a:t> e dinamizar à </a:t>
            </a:r>
            <a:r>
              <a:rPr lang="en-US" sz="2200" dirty="0" err="1"/>
              <a:t>medida</a:t>
            </a:r>
            <a:r>
              <a:rPr lang="en-US" sz="2200" dirty="0"/>
              <a:t> que se </a:t>
            </a:r>
            <a:r>
              <a:rPr lang="en-US" sz="2200" dirty="0" err="1"/>
              <a:t>aprende</a:t>
            </a:r>
            <a:r>
              <a:rPr lang="en-US" sz="2200" dirty="0"/>
              <a:t> mais </a:t>
            </a:r>
            <a:r>
              <a:rPr lang="en-US" sz="2200" dirty="0" err="1"/>
              <a:t>sobre</a:t>
            </a:r>
            <a:r>
              <a:rPr lang="en-US" sz="2200" dirty="0"/>
              <a:t> o mercado-</a:t>
            </a:r>
            <a:r>
              <a:rPr lang="en-US" sz="2200" dirty="0" err="1"/>
              <a:t>alvo</a:t>
            </a:r>
            <a:r>
              <a:rPr lang="en-US" sz="2200" dirty="0"/>
              <a:t> e 	a </a:t>
            </a:r>
            <a:r>
              <a:rPr lang="en-US" sz="2200" dirty="0" err="1"/>
              <a:t>indústria</a:t>
            </a:r>
            <a:r>
              <a:rPr lang="en-US" sz="2200" dirty="0"/>
              <a:t>.</a:t>
            </a:r>
            <a:endParaRPr lang="en-IE" sz="2200" dirty="0"/>
          </a:p>
        </p:txBody>
      </p:sp>
      <p:sp>
        <p:nvSpPr>
          <p:cNvPr id="2" name="Text Placeholder 1">
            <a:extLst>
              <a:ext uri="{FF2B5EF4-FFF2-40B4-BE49-F238E27FC236}">
                <a16:creationId xmlns:a16="http://schemas.microsoft.com/office/drawing/2014/main" id="{72B42985-FA2C-07E8-4970-2C94ACB6AD03}"/>
              </a:ext>
            </a:extLst>
          </p:cNvPr>
          <p:cNvSpPr>
            <a:spLocks noGrp="1"/>
          </p:cNvSpPr>
          <p:nvPr>
            <p:ph type="body" sz="quarter" idx="15"/>
          </p:nvPr>
        </p:nvSpPr>
        <p:spPr/>
        <p:txBody>
          <a:bodyPr/>
          <a:lstStyle/>
          <a:p>
            <a:pPr algn="l" rtl="0"/>
            <a:r>
              <a:rPr lang="en-IE" b="1" dirty="0">
                <a:solidFill>
                  <a:srgbClr val="F79037"/>
                </a:solidFill>
              </a:rPr>
              <a:t>1</a:t>
            </a:r>
          </a:p>
        </p:txBody>
      </p:sp>
      <p:sp>
        <p:nvSpPr>
          <p:cNvPr id="3" name="Text Placeholder 2">
            <a:extLst>
              <a:ext uri="{FF2B5EF4-FFF2-40B4-BE49-F238E27FC236}">
                <a16:creationId xmlns:a16="http://schemas.microsoft.com/office/drawing/2014/main" id="{7FEB81FE-2D66-67E6-9B7D-8CCA884CD973}"/>
              </a:ext>
            </a:extLst>
          </p:cNvPr>
          <p:cNvSpPr>
            <a:spLocks noGrp="1"/>
          </p:cNvSpPr>
          <p:nvPr>
            <p:ph type="body" sz="quarter" idx="14"/>
          </p:nvPr>
        </p:nvSpPr>
        <p:spPr>
          <a:xfrm>
            <a:off x="6697824" y="996848"/>
            <a:ext cx="5081096" cy="689519"/>
          </a:xfrm>
        </p:spPr>
        <p:txBody>
          <a:bodyPr/>
          <a:lstStyle/>
          <a:p>
            <a:pPr algn="l" rtl="0"/>
            <a:r>
              <a:rPr lang="en-US" b="1" dirty="0" err="1"/>
              <a:t>Identificar</a:t>
            </a:r>
            <a:r>
              <a:rPr lang="en-US" b="1" dirty="0"/>
              <a:t> o </a:t>
            </a:r>
            <a:r>
              <a:rPr lang="en-US" b="1" dirty="0" err="1"/>
              <a:t>problema</a:t>
            </a:r>
            <a:r>
              <a:rPr lang="en-US" b="1" dirty="0"/>
              <a:t> </a:t>
            </a:r>
            <a:r>
              <a:rPr lang="en-US" b="1" dirty="0" err="1"/>
              <a:t>ou</a:t>
            </a:r>
            <a:r>
              <a:rPr lang="en-US" b="1" dirty="0"/>
              <a:t> a oportunidade</a:t>
            </a:r>
            <a:endParaRPr lang="en-IE" b="1" dirty="0"/>
          </a:p>
        </p:txBody>
      </p:sp>
      <p:sp>
        <p:nvSpPr>
          <p:cNvPr id="5" name="Text Placeholder 4">
            <a:extLst>
              <a:ext uri="{FF2B5EF4-FFF2-40B4-BE49-F238E27FC236}">
                <a16:creationId xmlns:a16="http://schemas.microsoft.com/office/drawing/2014/main" id="{9A3140CD-D70E-934F-8ACC-FE85B19CE8E1}"/>
              </a:ext>
            </a:extLst>
          </p:cNvPr>
          <p:cNvSpPr>
            <a:spLocks noGrp="1"/>
          </p:cNvSpPr>
          <p:nvPr>
            <p:ph type="body" sz="quarter" idx="29"/>
          </p:nvPr>
        </p:nvSpPr>
        <p:spPr/>
        <p:txBody>
          <a:bodyPr/>
          <a:lstStyle/>
          <a:p>
            <a:pPr algn="l" rtl="0"/>
            <a:r>
              <a:rPr lang="en-IE" b="1" dirty="0">
                <a:solidFill>
                  <a:srgbClr val="F79037"/>
                </a:solidFill>
              </a:rPr>
              <a:t>2</a:t>
            </a:r>
          </a:p>
        </p:txBody>
      </p:sp>
      <p:sp>
        <p:nvSpPr>
          <p:cNvPr id="6" name="Text Placeholder 5">
            <a:extLst>
              <a:ext uri="{FF2B5EF4-FFF2-40B4-BE49-F238E27FC236}">
                <a16:creationId xmlns:a16="http://schemas.microsoft.com/office/drawing/2014/main" id="{59AAEA6D-EA10-6C32-64CB-BC653E96680B}"/>
              </a:ext>
            </a:extLst>
          </p:cNvPr>
          <p:cNvSpPr>
            <a:spLocks noGrp="1"/>
          </p:cNvSpPr>
          <p:nvPr>
            <p:ph type="body" sz="quarter" idx="30"/>
          </p:nvPr>
        </p:nvSpPr>
        <p:spPr>
          <a:xfrm>
            <a:off x="6719527" y="1911836"/>
            <a:ext cx="5178183" cy="689519"/>
          </a:xfrm>
        </p:spPr>
        <p:txBody>
          <a:bodyPr/>
          <a:lstStyle/>
          <a:p>
            <a:pPr algn="l" rtl="0"/>
            <a:r>
              <a:rPr lang="en-US" b="1" dirty="0"/>
              <a:t>Validar a </a:t>
            </a:r>
            <a:r>
              <a:rPr lang="en-US" b="1" dirty="0" err="1"/>
              <a:t>ideia</a:t>
            </a:r>
            <a:r>
              <a:rPr lang="en-US" b="1" dirty="0"/>
              <a:t> </a:t>
            </a:r>
            <a:r>
              <a:rPr lang="en-US" b="1" dirty="0" err="1"/>
              <a:t>através</a:t>
            </a:r>
            <a:r>
              <a:rPr lang="en-US" b="1" dirty="0"/>
              <a:t> de </a:t>
            </a:r>
            <a:r>
              <a:rPr lang="en-US" b="1" dirty="0" err="1"/>
              <a:t>estudos</a:t>
            </a:r>
            <a:r>
              <a:rPr lang="en-US" b="1" dirty="0"/>
              <a:t> de mercado</a:t>
            </a:r>
            <a:endParaRPr lang="en-IE" b="1" dirty="0"/>
          </a:p>
        </p:txBody>
      </p:sp>
      <p:sp>
        <p:nvSpPr>
          <p:cNvPr id="7" name="Text Placeholder 6">
            <a:extLst>
              <a:ext uri="{FF2B5EF4-FFF2-40B4-BE49-F238E27FC236}">
                <a16:creationId xmlns:a16="http://schemas.microsoft.com/office/drawing/2014/main" id="{8DF5085A-0C10-7C1C-3021-A502B9A1A9B7}"/>
              </a:ext>
            </a:extLst>
          </p:cNvPr>
          <p:cNvSpPr>
            <a:spLocks noGrp="1"/>
          </p:cNvSpPr>
          <p:nvPr>
            <p:ph type="body" sz="quarter" idx="31"/>
          </p:nvPr>
        </p:nvSpPr>
        <p:spPr/>
        <p:txBody>
          <a:bodyPr/>
          <a:lstStyle/>
          <a:p>
            <a:pPr algn="l" rtl="0"/>
            <a:r>
              <a:rPr lang="en-IE" b="1" dirty="0">
                <a:solidFill>
                  <a:srgbClr val="F79037"/>
                </a:solidFill>
              </a:rPr>
              <a:t>3</a:t>
            </a:r>
          </a:p>
        </p:txBody>
      </p:sp>
      <p:sp>
        <p:nvSpPr>
          <p:cNvPr id="8" name="Text Placeholder 7">
            <a:extLst>
              <a:ext uri="{FF2B5EF4-FFF2-40B4-BE49-F238E27FC236}">
                <a16:creationId xmlns:a16="http://schemas.microsoft.com/office/drawing/2014/main" id="{B88056CF-32F2-EAD8-EF9C-9CC3690367F9}"/>
              </a:ext>
            </a:extLst>
          </p:cNvPr>
          <p:cNvSpPr>
            <a:spLocks noGrp="1"/>
          </p:cNvSpPr>
          <p:nvPr>
            <p:ph type="body" sz="quarter" idx="32"/>
          </p:nvPr>
        </p:nvSpPr>
        <p:spPr>
          <a:xfrm>
            <a:off x="6726105" y="2826823"/>
            <a:ext cx="5178183" cy="689519"/>
          </a:xfrm>
        </p:spPr>
        <p:txBody>
          <a:bodyPr/>
          <a:lstStyle/>
          <a:p>
            <a:pPr algn="l" rtl="0"/>
            <a:r>
              <a:rPr lang="en-IE" b="1" dirty="0" err="1"/>
              <a:t>Avaliar</a:t>
            </a:r>
            <a:r>
              <a:rPr lang="en-IE" b="1" dirty="0"/>
              <a:t> a singularidade e a diferenciação</a:t>
            </a:r>
          </a:p>
        </p:txBody>
      </p:sp>
      <p:sp>
        <p:nvSpPr>
          <p:cNvPr id="9" name="Text Placeholder 8">
            <a:extLst>
              <a:ext uri="{FF2B5EF4-FFF2-40B4-BE49-F238E27FC236}">
                <a16:creationId xmlns:a16="http://schemas.microsoft.com/office/drawing/2014/main" id="{9950BD81-DEE8-3CF2-B9C1-57A6872C0C84}"/>
              </a:ext>
            </a:extLst>
          </p:cNvPr>
          <p:cNvSpPr>
            <a:spLocks noGrp="1"/>
          </p:cNvSpPr>
          <p:nvPr>
            <p:ph type="body" sz="quarter" idx="33"/>
          </p:nvPr>
        </p:nvSpPr>
        <p:spPr>
          <a:xfrm>
            <a:off x="5891164" y="3766160"/>
            <a:ext cx="700387" cy="689518"/>
          </a:xfrm>
        </p:spPr>
        <p:txBody>
          <a:bodyPr/>
          <a:lstStyle/>
          <a:p>
            <a:pPr rtl="0"/>
            <a:r>
              <a:rPr lang="en-IE" b="1" dirty="0">
                <a:solidFill>
                  <a:srgbClr val="F79037"/>
                </a:solidFill>
              </a:rPr>
              <a:t>4</a:t>
            </a:r>
          </a:p>
        </p:txBody>
      </p:sp>
      <p:sp>
        <p:nvSpPr>
          <p:cNvPr id="10" name="Text Placeholder 9">
            <a:extLst>
              <a:ext uri="{FF2B5EF4-FFF2-40B4-BE49-F238E27FC236}">
                <a16:creationId xmlns:a16="http://schemas.microsoft.com/office/drawing/2014/main" id="{E59F4EF6-00D2-AD08-1465-D8CDD394F342}"/>
              </a:ext>
            </a:extLst>
          </p:cNvPr>
          <p:cNvSpPr>
            <a:spLocks noGrp="1"/>
          </p:cNvSpPr>
          <p:nvPr>
            <p:ph type="body" sz="quarter" idx="34"/>
          </p:nvPr>
        </p:nvSpPr>
        <p:spPr>
          <a:xfrm>
            <a:off x="6748164" y="3707079"/>
            <a:ext cx="4465067" cy="689519"/>
          </a:xfrm>
        </p:spPr>
        <p:txBody>
          <a:bodyPr/>
          <a:lstStyle/>
          <a:p>
            <a:pPr algn="l" rtl="0"/>
            <a:r>
              <a:rPr lang="en-IE" b="1" dirty="0" err="1"/>
              <a:t>Procurar</a:t>
            </a:r>
            <a:r>
              <a:rPr lang="en-IE" b="1" dirty="0"/>
              <a:t> feedback</a:t>
            </a:r>
            <a:r>
              <a:rPr lang="en-IE" b="1" i="1" dirty="0"/>
              <a:t> </a:t>
            </a:r>
            <a:r>
              <a:rPr lang="en-IE" b="1" dirty="0"/>
              <a:t>e validação</a:t>
            </a:r>
          </a:p>
        </p:txBody>
      </p:sp>
      <p:sp>
        <p:nvSpPr>
          <p:cNvPr id="11" name="Text Placeholder 10">
            <a:extLst>
              <a:ext uri="{FF2B5EF4-FFF2-40B4-BE49-F238E27FC236}">
                <a16:creationId xmlns:a16="http://schemas.microsoft.com/office/drawing/2014/main" id="{F8BE27A9-A119-FC09-AC03-25B8ADA6458F}"/>
              </a:ext>
            </a:extLst>
          </p:cNvPr>
          <p:cNvSpPr>
            <a:spLocks noGrp="1"/>
          </p:cNvSpPr>
          <p:nvPr>
            <p:ph type="body" sz="quarter" idx="35"/>
          </p:nvPr>
        </p:nvSpPr>
        <p:spPr/>
        <p:txBody>
          <a:bodyPr/>
          <a:lstStyle/>
          <a:p>
            <a:pPr algn="l" rtl="0"/>
            <a:r>
              <a:rPr lang="en-IE" b="1" dirty="0">
                <a:solidFill>
                  <a:srgbClr val="F79037"/>
                </a:solidFill>
              </a:rPr>
              <a:t>5</a:t>
            </a:r>
          </a:p>
        </p:txBody>
      </p:sp>
      <p:sp>
        <p:nvSpPr>
          <p:cNvPr id="12" name="Text Placeholder 11">
            <a:extLst>
              <a:ext uri="{FF2B5EF4-FFF2-40B4-BE49-F238E27FC236}">
                <a16:creationId xmlns:a16="http://schemas.microsoft.com/office/drawing/2014/main" id="{5E2D954B-ABCE-978D-36C7-3DE4D19EAA15}"/>
              </a:ext>
            </a:extLst>
          </p:cNvPr>
          <p:cNvSpPr>
            <a:spLocks noGrp="1"/>
          </p:cNvSpPr>
          <p:nvPr>
            <p:ph type="body" sz="quarter" idx="36"/>
          </p:nvPr>
        </p:nvSpPr>
        <p:spPr>
          <a:xfrm>
            <a:off x="6726106" y="4656798"/>
            <a:ext cx="5171604" cy="689519"/>
          </a:xfrm>
        </p:spPr>
        <p:txBody>
          <a:bodyPr/>
          <a:lstStyle/>
          <a:p>
            <a:pPr algn="l" rtl="0"/>
            <a:r>
              <a:rPr lang="en-US" b="1" dirty="0" err="1"/>
              <a:t>Desenvolver</a:t>
            </a:r>
            <a:r>
              <a:rPr lang="en-US" b="1" dirty="0"/>
              <a:t> um protótipo ou prova de conceito</a:t>
            </a:r>
            <a:endParaRPr lang="en-IE" b="1" dirty="0"/>
          </a:p>
        </p:txBody>
      </p:sp>
      <p:sp>
        <p:nvSpPr>
          <p:cNvPr id="13" name="Text Placeholder 12">
            <a:extLst>
              <a:ext uri="{FF2B5EF4-FFF2-40B4-BE49-F238E27FC236}">
                <a16:creationId xmlns:a16="http://schemas.microsoft.com/office/drawing/2014/main" id="{32D86769-3EFC-38C2-215C-4D39C50ACF5B}"/>
              </a:ext>
            </a:extLst>
          </p:cNvPr>
          <p:cNvSpPr>
            <a:spLocks noGrp="1"/>
          </p:cNvSpPr>
          <p:nvPr>
            <p:ph type="body" sz="quarter" idx="27"/>
          </p:nvPr>
        </p:nvSpPr>
        <p:spPr>
          <a:xfrm>
            <a:off x="557471" y="388800"/>
            <a:ext cx="5041923" cy="720752"/>
          </a:xfrm>
        </p:spPr>
        <p:txBody>
          <a:bodyPr/>
          <a:lstStyle/>
          <a:p>
            <a:pPr algn="l" rtl="0"/>
            <a:r>
              <a:rPr lang="en-IE" b="1" dirty="0" err="1"/>
              <a:t>Validar</a:t>
            </a:r>
            <a:r>
              <a:rPr lang="en-IE" b="1" dirty="0"/>
              <a:t> a sua IDEIA</a:t>
            </a:r>
          </a:p>
        </p:txBody>
      </p:sp>
      <p:sp>
        <p:nvSpPr>
          <p:cNvPr id="14" name="Text Placeholder 13">
            <a:extLst>
              <a:ext uri="{FF2B5EF4-FFF2-40B4-BE49-F238E27FC236}">
                <a16:creationId xmlns:a16="http://schemas.microsoft.com/office/drawing/2014/main" id="{44282115-E2D2-D1CA-88EF-007F50775ADD}"/>
              </a:ext>
            </a:extLst>
          </p:cNvPr>
          <p:cNvSpPr>
            <a:spLocks noGrp="1"/>
          </p:cNvSpPr>
          <p:nvPr>
            <p:ph type="body" sz="quarter" idx="37"/>
          </p:nvPr>
        </p:nvSpPr>
        <p:spPr/>
        <p:txBody>
          <a:bodyPr/>
          <a:lstStyle/>
          <a:p>
            <a:pPr algn="l" rtl="0"/>
            <a:r>
              <a:rPr lang="en-IE" b="1" dirty="0">
                <a:solidFill>
                  <a:srgbClr val="F79037"/>
                </a:solidFill>
              </a:rPr>
              <a:t>6</a:t>
            </a:r>
          </a:p>
        </p:txBody>
      </p:sp>
      <p:sp>
        <p:nvSpPr>
          <p:cNvPr id="15" name="Text Placeholder 14">
            <a:extLst>
              <a:ext uri="{FF2B5EF4-FFF2-40B4-BE49-F238E27FC236}">
                <a16:creationId xmlns:a16="http://schemas.microsoft.com/office/drawing/2014/main" id="{FF32B7A9-7871-C9F8-8A50-4EA64D0860F7}"/>
              </a:ext>
            </a:extLst>
          </p:cNvPr>
          <p:cNvSpPr>
            <a:spLocks noGrp="1"/>
          </p:cNvSpPr>
          <p:nvPr>
            <p:ph type="body" sz="quarter" idx="38"/>
          </p:nvPr>
        </p:nvSpPr>
        <p:spPr>
          <a:xfrm>
            <a:off x="6726460" y="5606517"/>
            <a:ext cx="5391967" cy="689519"/>
          </a:xfrm>
        </p:spPr>
        <p:txBody>
          <a:bodyPr/>
          <a:lstStyle/>
          <a:p>
            <a:pPr algn="l" rtl="0"/>
            <a:r>
              <a:rPr lang="en-US" b="1" dirty="0" err="1"/>
              <a:t>Avaliar</a:t>
            </a:r>
            <a:r>
              <a:rPr lang="en-US" b="1" dirty="0"/>
              <a:t> a </a:t>
            </a:r>
            <a:r>
              <a:rPr lang="en-US" b="1" dirty="0" err="1"/>
              <a:t>exequibilidade</a:t>
            </a:r>
            <a:r>
              <a:rPr lang="en-US" b="1" dirty="0"/>
              <a:t> e o potencial de mercado</a:t>
            </a:r>
            <a:endParaRPr lang="en-IE" b="1" dirty="0"/>
          </a:p>
        </p:txBody>
      </p:sp>
      <p:pic>
        <p:nvPicPr>
          <p:cNvPr id="19" name="Graphic 18" descr="Arrow Right with solid fill">
            <a:extLst>
              <a:ext uri="{FF2B5EF4-FFF2-40B4-BE49-F238E27FC236}">
                <a16:creationId xmlns:a16="http://schemas.microsoft.com/office/drawing/2014/main" id="{943C8EA3-7C19-3F4E-2DB3-63D0369B13D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71976" y="3308960"/>
            <a:ext cx="2061039" cy="914400"/>
          </a:xfrm>
          <a:prstGeom prst="rect">
            <a:avLst/>
          </a:prstGeom>
        </p:spPr>
      </p:pic>
    </p:spTree>
    <p:extLst>
      <p:ext uri="{BB962C8B-B14F-4D97-AF65-F5344CB8AC3E}">
        <p14:creationId xmlns:p14="http://schemas.microsoft.com/office/powerpoint/2010/main" val="2252220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3E62F7-4722-ABF3-0389-D479D20C4369}"/>
              </a:ext>
            </a:extLst>
          </p:cNvPr>
          <p:cNvSpPr>
            <a:spLocks noGrp="1"/>
          </p:cNvSpPr>
          <p:nvPr>
            <p:ph type="body" sz="quarter" idx="18"/>
          </p:nvPr>
        </p:nvSpPr>
        <p:spPr>
          <a:xfrm>
            <a:off x="996593" y="1171906"/>
            <a:ext cx="6458566" cy="4233531"/>
          </a:xfrm>
        </p:spPr>
        <p:txBody>
          <a:bodyPr/>
          <a:lstStyle/>
          <a:p>
            <a:pPr algn="just" rtl="0">
              <a:spcBef>
                <a:spcPts val="600"/>
              </a:spcBef>
            </a:pPr>
            <a:r>
              <a:rPr lang="en-US" sz="2300" b="1" u="sng" dirty="0"/>
              <a:t>A 1</a:t>
            </a:r>
            <a:r>
              <a:rPr lang="en-US" sz="2300" b="1" u="sng" baseline="30000" dirty="0"/>
              <a:t>ª </a:t>
            </a:r>
            <a:r>
              <a:rPr lang="en-US" sz="2300" b="1" u="sng" dirty="0" err="1"/>
              <a:t>etapa</a:t>
            </a:r>
            <a:r>
              <a:rPr lang="en-US" sz="2300" b="1" u="sng" dirty="0"/>
              <a:t> de revisão e </a:t>
            </a:r>
            <a:r>
              <a:rPr lang="en-US" sz="2300" b="1" u="sng" dirty="0" err="1"/>
              <a:t>controlo</a:t>
            </a:r>
            <a:r>
              <a:rPr lang="en-US" sz="2300" b="1" u="sng" dirty="0"/>
              <a:t> </a:t>
            </a:r>
            <a:r>
              <a:rPr lang="en-US" sz="2300" dirty="0"/>
              <a:t>é </a:t>
            </a:r>
            <a:r>
              <a:rPr lang="en-US" sz="2300" dirty="0" err="1"/>
              <a:t>comparar</a:t>
            </a:r>
            <a:r>
              <a:rPr lang="en-US" sz="2300" dirty="0"/>
              <a:t> o que </a:t>
            </a:r>
            <a:r>
              <a:rPr lang="en-US" sz="2300" b="1" dirty="0" err="1"/>
              <a:t>realmente</a:t>
            </a:r>
            <a:r>
              <a:rPr lang="en-US" sz="2300" b="1" dirty="0"/>
              <a:t> </a:t>
            </a:r>
            <a:r>
              <a:rPr lang="en-US" sz="2300" b="1" dirty="0" err="1"/>
              <a:t>está</a:t>
            </a:r>
            <a:r>
              <a:rPr lang="en-US" sz="2300" b="1" dirty="0"/>
              <a:t> a ser </a:t>
            </a:r>
            <a:r>
              <a:rPr lang="en-US" sz="2300" b="1" dirty="0" err="1"/>
              <a:t>gasto</a:t>
            </a:r>
            <a:r>
              <a:rPr lang="en-US" sz="2300" dirty="0"/>
              <a:t> com o que </a:t>
            </a:r>
            <a:r>
              <a:rPr lang="en-US" sz="2300" dirty="0" err="1"/>
              <a:t>foi</a:t>
            </a:r>
            <a:r>
              <a:rPr lang="en-US" sz="2300" dirty="0"/>
              <a:t> </a:t>
            </a:r>
            <a:r>
              <a:rPr lang="en-US" sz="2300" b="1" dirty="0" err="1"/>
              <a:t>previsto</a:t>
            </a:r>
            <a:r>
              <a:rPr lang="en-US" sz="2300" dirty="0"/>
              <a:t>/esperado</a:t>
            </a:r>
            <a:r>
              <a:rPr lang="en-US" sz="2300" b="1" dirty="0"/>
              <a:t>.</a:t>
            </a:r>
          </a:p>
          <a:p>
            <a:pPr algn="just" rtl="0">
              <a:spcBef>
                <a:spcPts val="600"/>
              </a:spcBef>
            </a:pPr>
            <a:r>
              <a:rPr lang="en-US" sz="2300" dirty="0"/>
              <a:t>Quais são as diferenças entre o plano e os fluxos de caixa reais? Todas as </a:t>
            </a:r>
            <a:r>
              <a:rPr lang="en-US" sz="2300" dirty="0" err="1"/>
              <a:t>faturas</a:t>
            </a:r>
            <a:r>
              <a:rPr lang="en-US" sz="2300" dirty="0"/>
              <a:t> que se </a:t>
            </a:r>
            <a:r>
              <a:rPr lang="en-US" sz="2300" dirty="0" err="1"/>
              <a:t>esperavam</a:t>
            </a:r>
            <a:r>
              <a:rPr lang="en-US" sz="2300" dirty="0"/>
              <a:t> chegaram? Todas as </a:t>
            </a:r>
            <a:r>
              <a:rPr lang="en-US" sz="2300" dirty="0" err="1"/>
              <a:t>faturas</a:t>
            </a:r>
            <a:r>
              <a:rPr lang="en-US" sz="2300" dirty="0"/>
              <a:t> foram </a:t>
            </a:r>
            <a:r>
              <a:rPr lang="en-US" sz="2300" dirty="0" err="1"/>
              <a:t>como</a:t>
            </a:r>
            <a:r>
              <a:rPr lang="en-US" sz="2300" dirty="0"/>
              <a:t> seria </a:t>
            </a:r>
            <a:r>
              <a:rPr lang="en-US" sz="2300" dirty="0" err="1"/>
              <a:t>esperado</a:t>
            </a:r>
            <a:r>
              <a:rPr lang="en-US" sz="2300" dirty="0"/>
              <a:t> (por exemplo, manutenção de um veículo </a:t>
            </a:r>
            <a:r>
              <a:rPr lang="en-US" sz="2300" dirty="0" err="1"/>
              <a:t>usado</a:t>
            </a:r>
            <a:r>
              <a:rPr lang="en-US" sz="2300" dirty="0"/>
              <a:t> para </a:t>
            </a:r>
            <a:r>
              <a:rPr lang="en-US" sz="2300" dirty="0" err="1"/>
              <a:t>uma</a:t>
            </a:r>
            <a:r>
              <a:rPr lang="en-US" sz="2300" dirty="0"/>
              <a:t> entrega)?</a:t>
            </a:r>
          </a:p>
          <a:p>
            <a:pPr algn="just" rtl="0">
              <a:spcBef>
                <a:spcPts val="600"/>
              </a:spcBef>
            </a:pPr>
            <a:r>
              <a:rPr lang="en-US" sz="2300" b="1" u="sng" dirty="0"/>
              <a:t>A 2</a:t>
            </a:r>
            <a:r>
              <a:rPr lang="en-US" sz="2300" b="1" u="sng" baseline="30000" dirty="0"/>
              <a:t>ª </a:t>
            </a:r>
            <a:r>
              <a:rPr lang="en-US" sz="2300" b="1" u="sng" dirty="0" err="1"/>
              <a:t>etapa</a:t>
            </a:r>
            <a:r>
              <a:rPr lang="en-US" sz="2300" b="1" dirty="0"/>
              <a:t> </a:t>
            </a:r>
            <a:r>
              <a:rPr lang="en-US" sz="2300" dirty="0"/>
              <a:t>é </a:t>
            </a:r>
            <a:r>
              <a:rPr lang="en-US" sz="2300" b="1" dirty="0" err="1"/>
              <a:t>entender</a:t>
            </a:r>
            <a:r>
              <a:rPr lang="en-US" sz="2300" b="1" dirty="0"/>
              <a:t> </a:t>
            </a:r>
            <a:r>
              <a:rPr lang="en-US" sz="2300" dirty="0" err="1"/>
              <a:t>porque</a:t>
            </a:r>
            <a:r>
              <a:rPr lang="en-US" sz="2300" dirty="0"/>
              <a:t> essas diferenças ocorreram. As vendas foram abaixo do esperado? Houve </a:t>
            </a:r>
            <a:r>
              <a:rPr lang="en-US" sz="2300" dirty="0" err="1"/>
              <a:t>uma</a:t>
            </a:r>
            <a:r>
              <a:rPr lang="en-US" sz="2300" dirty="0"/>
              <a:t> </a:t>
            </a:r>
            <a:r>
              <a:rPr lang="en-US" sz="2300" dirty="0" err="1"/>
              <a:t>fatura</a:t>
            </a:r>
            <a:r>
              <a:rPr lang="en-US" sz="2300" dirty="0"/>
              <a:t> inesperada?</a:t>
            </a:r>
          </a:p>
          <a:p>
            <a:pPr algn="just" rtl="0">
              <a:spcBef>
                <a:spcPts val="600"/>
              </a:spcBef>
            </a:pPr>
            <a:r>
              <a:rPr lang="en-US" sz="2300" b="1" u="sng" dirty="0"/>
              <a:t>A 3</a:t>
            </a:r>
            <a:r>
              <a:rPr lang="en-US" sz="2300" b="1" u="sng" baseline="30000" dirty="0"/>
              <a:t>ª </a:t>
            </a:r>
            <a:r>
              <a:rPr lang="en-US" sz="2300" b="1" u="sng" dirty="0" err="1"/>
              <a:t>etapa</a:t>
            </a:r>
            <a:r>
              <a:rPr lang="en-US" sz="2300" b="1" dirty="0"/>
              <a:t> </a:t>
            </a:r>
            <a:r>
              <a:rPr lang="en-US" sz="2300" dirty="0"/>
              <a:t>é </a:t>
            </a:r>
            <a:r>
              <a:rPr lang="en-US" sz="2300" dirty="0" err="1"/>
              <a:t>decidir</a:t>
            </a:r>
            <a:r>
              <a:rPr lang="en-US" sz="2300" dirty="0"/>
              <a:t> </a:t>
            </a:r>
            <a:r>
              <a:rPr lang="en-US" sz="2300" dirty="0" err="1"/>
              <a:t>quais</a:t>
            </a:r>
            <a:r>
              <a:rPr lang="en-US" sz="2300" dirty="0"/>
              <a:t> </a:t>
            </a:r>
            <a:r>
              <a:rPr lang="en-US" sz="2300" dirty="0" err="1"/>
              <a:t>são</a:t>
            </a:r>
            <a:r>
              <a:rPr lang="en-US" sz="2300" dirty="0"/>
              <a:t> as</a:t>
            </a:r>
            <a:r>
              <a:rPr lang="en-US" sz="2300" b="1" dirty="0"/>
              <a:t> </a:t>
            </a:r>
            <a:r>
              <a:rPr lang="en-US" sz="2300" b="1" dirty="0" err="1"/>
              <a:t>implicações</a:t>
            </a:r>
            <a:r>
              <a:rPr lang="en-US" sz="2300" b="1" dirty="0"/>
              <a:t> </a:t>
            </a:r>
            <a:r>
              <a:rPr lang="en-US" sz="2300" dirty="0"/>
              <a:t>e</a:t>
            </a:r>
            <a:r>
              <a:rPr lang="en-US" sz="2300" b="1" dirty="0"/>
              <a:t> </a:t>
            </a:r>
            <a:r>
              <a:rPr lang="en-US" sz="2300" dirty="0"/>
              <a:t>o que se </a:t>
            </a:r>
            <a:r>
              <a:rPr lang="en-US" sz="2300" dirty="0" err="1"/>
              <a:t>pode</a:t>
            </a:r>
            <a:r>
              <a:rPr lang="en-US" sz="2300" dirty="0"/>
              <a:t> fazer </a:t>
            </a:r>
            <a:r>
              <a:rPr lang="en-US" sz="2300" dirty="0" err="1"/>
              <a:t>sobre</a:t>
            </a:r>
            <a:r>
              <a:rPr lang="en-US" sz="2300" dirty="0"/>
              <a:t> </a:t>
            </a:r>
            <a:r>
              <a:rPr lang="en-US" sz="2300" dirty="0" err="1"/>
              <a:t>elas</a:t>
            </a:r>
            <a:r>
              <a:rPr lang="en-US" sz="2300" dirty="0"/>
              <a:t>. É vital </a:t>
            </a:r>
            <a:r>
              <a:rPr lang="en-US" sz="2300" dirty="0" err="1"/>
              <a:t>identificar</a:t>
            </a:r>
            <a:r>
              <a:rPr lang="en-US" sz="2300" dirty="0"/>
              <a:t> </a:t>
            </a:r>
            <a:r>
              <a:rPr lang="en-US" sz="2300" dirty="0" err="1"/>
              <a:t>os</a:t>
            </a:r>
            <a:r>
              <a:rPr lang="en-US" sz="2300" dirty="0"/>
              <a:t> 	</a:t>
            </a:r>
            <a:r>
              <a:rPr lang="en-US" sz="2300" dirty="0" err="1"/>
              <a:t>problemas</a:t>
            </a:r>
            <a:r>
              <a:rPr lang="en-US" sz="2300" dirty="0"/>
              <a:t> e agir o mais rápido possível.</a:t>
            </a:r>
            <a:endParaRPr lang="en-IE" sz="2300" dirty="0"/>
          </a:p>
          <a:p>
            <a:pPr algn="just" rtl="0"/>
            <a:endParaRPr lang="en-IE" sz="2300" dirty="0"/>
          </a:p>
        </p:txBody>
      </p:sp>
      <p:sp>
        <p:nvSpPr>
          <p:cNvPr id="3" name="Text Placeholder 2">
            <a:extLst>
              <a:ext uri="{FF2B5EF4-FFF2-40B4-BE49-F238E27FC236}">
                <a16:creationId xmlns:a16="http://schemas.microsoft.com/office/drawing/2014/main" id="{3766D236-334F-5EEB-6122-75A34125354B}"/>
              </a:ext>
            </a:extLst>
          </p:cNvPr>
          <p:cNvSpPr>
            <a:spLocks noGrp="1"/>
          </p:cNvSpPr>
          <p:nvPr>
            <p:ph type="body" sz="quarter" idx="16"/>
          </p:nvPr>
        </p:nvSpPr>
        <p:spPr>
          <a:xfrm>
            <a:off x="745407" y="601892"/>
            <a:ext cx="4990998" cy="992652"/>
          </a:xfrm>
        </p:spPr>
        <p:txBody>
          <a:bodyPr/>
          <a:lstStyle/>
          <a:p>
            <a:pPr algn="l" rtl="0"/>
            <a:r>
              <a:rPr lang="en-IE" dirty="0"/>
              <a:t>2. Revisão / </a:t>
            </a:r>
            <a:r>
              <a:rPr lang="en-IE" dirty="0" err="1"/>
              <a:t>Controlo</a:t>
            </a:r>
            <a:endParaRPr lang="en-IE" dirty="0"/>
          </a:p>
          <a:p>
            <a:pPr algn="l" rtl="0"/>
            <a:endParaRPr lang="en-IE" dirty="0"/>
          </a:p>
        </p:txBody>
      </p:sp>
      <p:pic>
        <p:nvPicPr>
          <p:cNvPr id="6" name="Picture Placeholder 5" descr="Colleagues reviewing documents">
            <a:extLst>
              <a:ext uri="{FF2B5EF4-FFF2-40B4-BE49-F238E27FC236}">
                <a16:creationId xmlns:a16="http://schemas.microsoft.com/office/drawing/2014/main" id="{CBF19DA3-1240-8756-2D61-8295387D0B59}"/>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300892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6382E-0EAE-50AF-D6D1-FEDED1AFF81E}"/>
              </a:ext>
            </a:extLst>
          </p:cNvPr>
          <p:cNvSpPr>
            <a:spLocks noGrp="1"/>
          </p:cNvSpPr>
          <p:nvPr>
            <p:ph type="body" sz="quarter" idx="18"/>
          </p:nvPr>
        </p:nvSpPr>
        <p:spPr>
          <a:xfrm>
            <a:off x="825589" y="1774995"/>
            <a:ext cx="6629569" cy="4011271"/>
          </a:xfrm>
        </p:spPr>
        <p:txBody>
          <a:bodyPr/>
          <a:lstStyle/>
          <a:p>
            <a:pPr algn="just" rtl="0"/>
            <a:r>
              <a:rPr lang="en-US" b="1" i="0" dirty="0">
                <a:effectLst/>
              </a:rPr>
              <a:t>Uma declaração de lucros e </a:t>
            </a:r>
            <a:r>
              <a:rPr lang="en-US" b="1" i="0" dirty="0" err="1">
                <a:effectLst/>
              </a:rPr>
              <a:t>perdas</a:t>
            </a:r>
            <a:r>
              <a:rPr lang="en-US" b="1" i="0" dirty="0">
                <a:effectLst/>
              </a:rPr>
              <a:t> </a:t>
            </a:r>
            <a:r>
              <a:rPr lang="en-US" b="0" i="0" dirty="0">
                <a:effectLst/>
              </a:rPr>
              <a:t>(</a:t>
            </a:r>
            <a:r>
              <a:rPr lang="en-US" dirty="0"/>
              <a:t>L</a:t>
            </a:r>
            <a:r>
              <a:rPr lang="en-US" b="0" i="0" dirty="0">
                <a:effectLst/>
              </a:rPr>
              <a:t>&amp;</a:t>
            </a:r>
            <a:r>
              <a:rPr lang="en-US" dirty="0"/>
              <a:t>P</a:t>
            </a:r>
            <a:r>
              <a:rPr lang="en-US" b="0" i="0" dirty="0">
                <a:effectLst/>
              </a:rPr>
              <a:t>), ou demonstração de </a:t>
            </a:r>
            <a:r>
              <a:rPr lang="en-US" b="0" i="0" dirty="0" err="1">
                <a:effectLst/>
              </a:rPr>
              <a:t>resultados</a:t>
            </a:r>
            <a:r>
              <a:rPr lang="en-US" b="0" i="0" dirty="0">
                <a:effectLst/>
              </a:rPr>
              <a:t>, </a:t>
            </a:r>
            <a:r>
              <a:rPr lang="en-US" b="1" i="0" dirty="0">
                <a:effectLst/>
              </a:rPr>
              <a:t>é um relatório financeiro que fornece um </a:t>
            </a:r>
            <a:r>
              <a:rPr lang="en-US" b="1" i="0" dirty="0" err="1">
                <a:effectLst/>
              </a:rPr>
              <a:t>resumo</a:t>
            </a:r>
            <a:r>
              <a:rPr lang="en-US" b="1" i="0" dirty="0">
                <a:effectLst/>
              </a:rPr>
              <a:t> das </a:t>
            </a:r>
            <a:r>
              <a:rPr lang="en-US" b="1" i="0" dirty="0" err="1">
                <a:effectLst/>
              </a:rPr>
              <a:t>receitas</a:t>
            </a:r>
            <a:r>
              <a:rPr lang="en-US" b="1" i="0" dirty="0">
                <a:effectLst/>
              </a:rPr>
              <a:t>, despesas e lucros/</a:t>
            </a:r>
            <a:r>
              <a:rPr lang="en-US" b="1" i="0" dirty="0" err="1">
                <a:effectLst/>
              </a:rPr>
              <a:t>perdas</a:t>
            </a:r>
            <a:r>
              <a:rPr lang="en-US" b="1" i="0" dirty="0">
                <a:effectLst/>
              </a:rPr>
              <a:t> </a:t>
            </a:r>
            <a:r>
              <a:rPr lang="en-US" i="0" dirty="0" err="1">
                <a:effectLst/>
              </a:rPr>
              <a:t>relativas</a:t>
            </a:r>
            <a:r>
              <a:rPr lang="en-US" i="0" dirty="0">
                <a:effectLst/>
              </a:rPr>
              <a:t> a</a:t>
            </a:r>
            <a:r>
              <a:rPr lang="en-US" b="1" i="0" dirty="0">
                <a:effectLst/>
              </a:rPr>
              <a:t> </a:t>
            </a:r>
            <a:r>
              <a:rPr lang="en-US" b="0" i="0" dirty="0">
                <a:effectLst/>
              </a:rPr>
              <a:t>um determinado período de tempo (geralmente mais de um trimestre ou um </a:t>
            </a:r>
            <a:r>
              <a:rPr lang="en-US" b="0" i="0" dirty="0" err="1">
                <a:effectLst/>
              </a:rPr>
              <a:t>ano</a:t>
            </a:r>
            <a:r>
              <a:rPr lang="en-US" b="0" i="0" dirty="0">
                <a:effectLst/>
              </a:rPr>
              <a:t>).</a:t>
            </a:r>
            <a:endParaRPr lang="en-US" sz="800" b="0" i="0" dirty="0">
              <a:effectLst/>
            </a:endParaRPr>
          </a:p>
          <a:p>
            <a:pPr algn="just" rtl="0"/>
            <a:r>
              <a:rPr lang="en-US" b="0" i="0" dirty="0">
                <a:effectLst/>
              </a:rPr>
              <a:t>A demonstração de L&amp;</a:t>
            </a:r>
            <a:r>
              <a:rPr lang="en-US" dirty="0"/>
              <a:t>P</a:t>
            </a:r>
            <a:r>
              <a:rPr lang="en-US" b="0" i="0" dirty="0">
                <a:effectLst/>
              </a:rPr>
              <a:t> </a:t>
            </a:r>
            <a:r>
              <a:rPr lang="en-US" b="0" i="0" dirty="0" err="1">
                <a:effectLst/>
              </a:rPr>
              <a:t>mostra</a:t>
            </a:r>
            <a:r>
              <a:rPr lang="en-US" b="0" i="0" dirty="0">
                <a:effectLst/>
              </a:rPr>
              <a:t> a </a:t>
            </a:r>
            <a:r>
              <a:rPr lang="en-US" b="0" i="0" dirty="0" err="1">
                <a:effectLst/>
              </a:rPr>
              <a:t>capacidade</a:t>
            </a:r>
            <a:r>
              <a:rPr lang="en-US" b="0" i="0" dirty="0">
                <a:effectLst/>
              </a:rPr>
              <a:t> de se </a:t>
            </a:r>
            <a:r>
              <a:rPr lang="en-US" b="0" i="0" dirty="0" err="1">
                <a:effectLst/>
              </a:rPr>
              <a:t>gerarem</a:t>
            </a:r>
            <a:r>
              <a:rPr lang="en-US" b="0" i="0" dirty="0">
                <a:effectLst/>
              </a:rPr>
              <a:t> vendas, </a:t>
            </a:r>
            <a:r>
              <a:rPr lang="en-US" b="0" i="0" dirty="0" err="1">
                <a:effectLst/>
              </a:rPr>
              <a:t>gerir</a:t>
            </a:r>
            <a:r>
              <a:rPr lang="en-US" b="0" i="0" dirty="0">
                <a:effectLst/>
              </a:rPr>
              <a:t> despesas e </a:t>
            </a:r>
            <a:r>
              <a:rPr lang="en-US" dirty="0" err="1"/>
              <a:t>obter</a:t>
            </a:r>
            <a:r>
              <a:rPr lang="en-US" b="0" i="0" dirty="0">
                <a:effectLst/>
              </a:rPr>
              <a:t> </a:t>
            </a:r>
            <a:r>
              <a:rPr lang="en-US" b="0" i="0" dirty="0" err="1">
                <a:effectLst/>
              </a:rPr>
              <a:t>lucro</a:t>
            </a:r>
            <a:r>
              <a:rPr lang="en-US" b="0" i="0" dirty="0">
                <a:effectLst/>
              </a:rPr>
              <a:t>. </a:t>
            </a:r>
            <a:r>
              <a:rPr lang="en-IE" b="0" i="0" dirty="0">
                <a:effectLst/>
              </a:rPr>
              <a:t>Ao usar uma demonstração de L&amp;P </a:t>
            </a:r>
            <a:r>
              <a:rPr lang="en-IE" b="0" i="0" dirty="0" err="1">
                <a:effectLst/>
              </a:rPr>
              <a:t>está</a:t>
            </a:r>
            <a:r>
              <a:rPr lang="en-IE" b="0" i="0" dirty="0">
                <a:effectLst/>
              </a:rPr>
              <a:t>-se a usar dados financeiros para tomar decisões mais sólidas.</a:t>
            </a:r>
            <a:endParaRPr lang="en-US" b="0" i="0" dirty="0">
              <a:effectLst/>
            </a:endParaRPr>
          </a:p>
          <a:p>
            <a:pPr algn="just" rtl="0"/>
            <a:endParaRPr lang="en-IE" dirty="0"/>
          </a:p>
        </p:txBody>
      </p:sp>
      <p:sp>
        <p:nvSpPr>
          <p:cNvPr id="3" name="Text Placeholder 2">
            <a:extLst>
              <a:ext uri="{FF2B5EF4-FFF2-40B4-BE49-F238E27FC236}">
                <a16:creationId xmlns:a16="http://schemas.microsoft.com/office/drawing/2014/main" id="{79F7A918-EA56-3672-0A65-13128CAF556D}"/>
              </a:ext>
            </a:extLst>
          </p:cNvPr>
          <p:cNvSpPr>
            <a:spLocks noGrp="1"/>
          </p:cNvSpPr>
          <p:nvPr>
            <p:ph type="body" sz="quarter" idx="16"/>
          </p:nvPr>
        </p:nvSpPr>
        <p:spPr>
          <a:xfrm>
            <a:off x="818376" y="606463"/>
            <a:ext cx="6281375" cy="1168532"/>
          </a:xfrm>
        </p:spPr>
        <p:txBody>
          <a:bodyPr/>
          <a:lstStyle/>
          <a:p>
            <a:pPr algn="l" rtl="0"/>
            <a:r>
              <a:rPr lang="en-IE" b="1" dirty="0" err="1"/>
              <a:t>Também</a:t>
            </a:r>
            <a:r>
              <a:rPr lang="en-IE" b="1" dirty="0"/>
              <a:t> </a:t>
            </a:r>
            <a:r>
              <a:rPr lang="en-IE" b="1" dirty="0" err="1"/>
              <a:t>vai</a:t>
            </a:r>
            <a:r>
              <a:rPr lang="en-IE" b="1" dirty="0"/>
              <a:t> ser </a:t>
            </a:r>
            <a:r>
              <a:rPr lang="en-IE" b="1" dirty="0" err="1"/>
              <a:t>precisa</a:t>
            </a:r>
            <a:r>
              <a:rPr lang="en-IE" b="1" dirty="0"/>
              <a:t> </a:t>
            </a:r>
            <a:r>
              <a:rPr lang="en-IE" b="1" dirty="0" err="1"/>
              <a:t>uma</a:t>
            </a:r>
            <a:r>
              <a:rPr lang="en-IE" b="1" dirty="0"/>
              <a:t> </a:t>
            </a:r>
            <a:r>
              <a:rPr lang="en-IE" b="1" dirty="0" err="1"/>
              <a:t>Declaração</a:t>
            </a:r>
            <a:r>
              <a:rPr lang="en-IE" b="1" dirty="0"/>
              <a:t> de </a:t>
            </a:r>
            <a:r>
              <a:rPr lang="en-IE" b="1" dirty="0" err="1">
                <a:highlight>
                  <a:srgbClr val="F79037"/>
                </a:highlight>
              </a:rPr>
              <a:t>Lucros</a:t>
            </a:r>
            <a:r>
              <a:rPr lang="en-IE" b="1" dirty="0">
                <a:highlight>
                  <a:srgbClr val="F79037"/>
                </a:highlight>
              </a:rPr>
              <a:t> &amp; </a:t>
            </a:r>
            <a:r>
              <a:rPr lang="en-IE" b="1" dirty="0" err="1">
                <a:highlight>
                  <a:srgbClr val="F79037"/>
                </a:highlight>
              </a:rPr>
              <a:t>Perdas</a:t>
            </a:r>
            <a:endParaRPr lang="en-IE" b="1" dirty="0"/>
          </a:p>
        </p:txBody>
      </p:sp>
      <p:grpSp>
        <p:nvGrpSpPr>
          <p:cNvPr id="5" name="Group 4">
            <a:extLst>
              <a:ext uri="{FF2B5EF4-FFF2-40B4-BE49-F238E27FC236}">
                <a16:creationId xmlns:a16="http://schemas.microsoft.com/office/drawing/2014/main" id="{0FF15F83-3F53-07E4-17EC-81F20A8D3749}"/>
              </a:ext>
            </a:extLst>
          </p:cNvPr>
          <p:cNvGrpSpPr/>
          <p:nvPr/>
        </p:nvGrpSpPr>
        <p:grpSpPr>
          <a:xfrm>
            <a:off x="8434211" y="2507289"/>
            <a:ext cx="2932200" cy="2815979"/>
            <a:chOff x="4417506" y="446113"/>
            <a:chExt cx="1094363" cy="943510"/>
          </a:xfrm>
          <a:solidFill>
            <a:srgbClr val="000000"/>
          </a:solidFill>
        </p:grpSpPr>
        <p:sp>
          <p:nvSpPr>
            <p:cNvPr id="6" name="Freeform 1341">
              <a:extLst>
                <a:ext uri="{FF2B5EF4-FFF2-40B4-BE49-F238E27FC236}">
                  <a16:creationId xmlns:a16="http://schemas.microsoft.com/office/drawing/2014/main" id="{0629D864-D1EE-732C-35B1-47FEB3F35D54}"/>
                </a:ext>
              </a:extLst>
            </p:cNvPr>
            <p:cNvSpPr/>
            <p:nvPr/>
          </p:nvSpPr>
          <p:spPr>
            <a:xfrm>
              <a:off x="5163539" y="720390"/>
              <a:ext cx="348330" cy="663748"/>
            </a:xfrm>
            <a:custGeom>
              <a:avLst/>
              <a:gdLst>
                <a:gd name="connsiteX0" fmla="*/ 296219 w 348330"/>
                <a:gd name="connsiteY0" fmla="*/ 0 h 663748"/>
                <a:gd name="connsiteX1" fmla="*/ 52112 w 348330"/>
                <a:gd name="connsiteY1" fmla="*/ 0 h 663748"/>
                <a:gd name="connsiteX2" fmla="*/ 0 w 348330"/>
                <a:gd name="connsiteY2" fmla="*/ 52112 h 663748"/>
                <a:gd name="connsiteX3" fmla="*/ 0 w 348330"/>
                <a:gd name="connsiteY3" fmla="*/ 54855 h 663748"/>
                <a:gd name="connsiteX4" fmla="*/ 16456 w 348330"/>
                <a:gd name="connsiteY4" fmla="*/ 93254 h 663748"/>
                <a:gd name="connsiteX5" fmla="*/ 0 w 348330"/>
                <a:gd name="connsiteY5" fmla="*/ 131652 h 663748"/>
                <a:gd name="connsiteX6" fmla="*/ 0 w 348330"/>
                <a:gd name="connsiteY6" fmla="*/ 134395 h 663748"/>
                <a:gd name="connsiteX7" fmla="*/ 16456 w 348330"/>
                <a:gd name="connsiteY7" fmla="*/ 172794 h 663748"/>
                <a:gd name="connsiteX8" fmla="*/ 0 w 348330"/>
                <a:gd name="connsiteY8" fmla="*/ 211193 h 663748"/>
                <a:gd name="connsiteX9" fmla="*/ 0 w 348330"/>
                <a:gd name="connsiteY9" fmla="*/ 213935 h 663748"/>
                <a:gd name="connsiteX10" fmla="*/ 16456 w 348330"/>
                <a:gd name="connsiteY10" fmla="*/ 252334 h 663748"/>
                <a:gd name="connsiteX11" fmla="*/ 0 w 348330"/>
                <a:gd name="connsiteY11" fmla="*/ 290733 h 663748"/>
                <a:gd name="connsiteX12" fmla="*/ 0 w 348330"/>
                <a:gd name="connsiteY12" fmla="*/ 293475 h 663748"/>
                <a:gd name="connsiteX13" fmla="*/ 16456 w 348330"/>
                <a:gd name="connsiteY13" fmla="*/ 331874 h 663748"/>
                <a:gd name="connsiteX14" fmla="*/ 0 w 348330"/>
                <a:gd name="connsiteY14" fmla="*/ 370273 h 663748"/>
                <a:gd name="connsiteX15" fmla="*/ 0 w 348330"/>
                <a:gd name="connsiteY15" fmla="*/ 373016 h 663748"/>
                <a:gd name="connsiteX16" fmla="*/ 16456 w 348330"/>
                <a:gd name="connsiteY16" fmla="*/ 411414 h 663748"/>
                <a:gd name="connsiteX17" fmla="*/ 0 w 348330"/>
                <a:gd name="connsiteY17" fmla="*/ 449813 h 663748"/>
                <a:gd name="connsiteX18" fmla="*/ 0 w 348330"/>
                <a:gd name="connsiteY18" fmla="*/ 452556 h 663748"/>
                <a:gd name="connsiteX19" fmla="*/ 16456 w 348330"/>
                <a:gd name="connsiteY19" fmla="*/ 490954 h 663748"/>
                <a:gd name="connsiteX20" fmla="*/ 0 w 348330"/>
                <a:gd name="connsiteY20" fmla="*/ 529353 h 663748"/>
                <a:gd name="connsiteX21" fmla="*/ 0 w 348330"/>
                <a:gd name="connsiteY21" fmla="*/ 532096 h 663748"/>
                <a:gd name="connsiteX22" fmla="*/ 16456 w 348330"/>
                <a:gd name="connsiteY22" fmla="*/ 570494 h 663748"/>
                <a:gd name="connsiteX23" fmla="*/ 0 w 348330"/>
                <a:gd name="connsiteY23" fmla="*/ 608893 h 663748"/>
                <a:gd name="connsiteX24" fmla="*/ 0 w 348330"/>
                <a:gd name="connsiteY24" fmla="*/ 611636 h 663748"/>
                <a:gd name="connsiteX25" fmla="*/ 52112 w 348330"/>
                <a:gd name="connsiteY25" fmla="*/ 663748 h 663748"/>
                <a:gd name="connsiteX26" fmla="*/ 296219 w 348330"/>
                <a:gd name="connsiteY26" fmla="*/ 663748 h 663748"/>
                <a:gd name="connsiteX27" fmla="*/ 348331 w 348330"/>
                <a:gd name="connsiteY27" fmla="*/ 611636 h 663748"/>
                <a:gd name="connsiteX28" fmla="*/ 348331 w 348330"/>
                <a:gd name="connsiteY28" fmla="*/ 608893 h 663748"/>
                <a:gd name="connsiteX29" fmla="*/ 331874 w 348330"/>
                <a:gd name="connsiteY29" fmla="*/ 570494 h 663748"/>
                <a:gd name="connsiteX30" fmla="*/ 348331 w 348330"/>
                <a:gd name="connsiteY30" fmla="*/ 532096 h 663748"/>
                <a:gd name="connsiteX31" fmla="*/ 348331 w 348330"/>
                <a:gd name="connsiteY31" fmla="*/ 529353 h 663748"/>
                <a:gd name="connsiteX32" fmla="*/ 331874 w 348330"/>
                <a:gd name="connsiteY32" fmla="*/ 490954 h 663748"/>
                <a:gd name="connsiteX33" fmla="*/ 348331 w 348330"/>
                <a:gd name="connsiteY33" fmla="*/ 452556 h 663748"/>
                <a:gd name="connsiteX34" fmla="*/ 348331 w 348330"/>
                <a:gd name="connsiteY34" fmla="*/ 449813 h 663748"/>
                <a:gd name="connsiteX35" fmla="*/ 331874 w 348330"/>
                <a:gd name="connsiteY35" fmla="*/ 411414 h 663748"/>
                <a:gd name="connsiteX36" fmla="*/ 348331 w 348330"/>
                <a:gd name="connsiteY36" fmla="*/ 373016 h 663748"/>
                <a:gd name="connsiteX37" fmla="*/ 348331 w 348330"/>
                <a:gd name="connsiteY37" fmla="*/ 370273 h 663748"/>
                <a:gd name="connsiteX38" fmla="*/ 331874 w 348330"/>
                <a:gd name="connsiteY38" fmla="*/ 331874 h 663748"/>
                <a:gd name="connsiteX39" fmla="*/ 348331 w 348330"/>
                <a:gd name="connsiteY39" fmla="*/ 293475 h 663748"/>
                <a:gd name="connsiteX40" fmla="*/ 348331 w 348330"/>
                <a:gd name="connsiteY40" fmla="*/ 290733 h 663748"/>
                <a:gd name="connsiteX41" fmla="*/ 331874 w 348330"/>
                <a:gd name="connsiteY41" fmla="*/ 252334 h 663748"/>
                <a:gd name="connsiteX42" fmla="*/ 348331 w 348330"/>
                <a:gd name="connsiteY42" fmla="*/ 213935 h 663748"/>
                <a:gd name="connsiteX43" fmla="*/ 348331 w 348330"/>
                <a:gd name="connsiteY43" fmla="*/ 211193 h 663748"/>
                <a:gd name="connsiteX44" fmla="*/ 331874 w 348330"/>
                <a:gd name="connsiteY44" fmla="*/ 172794 h 663748"/>
                <a:gd name="connsiteX45" fmla="*/ 348331 w 348330"/>
                <a:gd name="connsiteY45" fmla="*/ 134395 h 663748"/>
                <a:gd name="connsiteX46" fmla="*/ 348331 w 348330"/>
                <a:gd name="connsiteY46" fmla="*/ 131652 h 663748"/>
                <a:gd name="connsiteX47" fmla="*/ 331874 w 348330"/>
                <a:gd name="connsiteY47" fmla="*/ 93254 h 663748"/>
                <a:gd name="connsiteX48" fmla="*/ 348331 w 348330"/>
                <a:gd name="connsiteY48" fmla="*/ 54855 h 663748"/>
                <a:gd name="connsiteX49" fmla="*/ 348331 w 348330"/>
                <a:gd name="connsiteY49" fmla="*/ 52112 h 663748"/>
                <a:gd name="connsiteX50" fmla="*/ 296219 w 348330"/>
                <a:gd name="connsiteY50" fmla="*/ 0 h 663748"/>
                <a:gd name="connsiteX51" fmla="*/ 296219 w 348330"/>
                <a:gd name="connsiteY51" fmla="*/ 0 h 663748"/>
                <a:gd name="connsiteX52" fmla="*/ 320903 w 348330"/>
                <a:gd name="connsiteY52" fmla="*/ 619864 h 663748"/>
                <a:gd name="connsiteX53" fmla="*/ 296219 w 348330"/>
                <a:gd name="connsiteY53" fmla="*/ 644549 h 663748"/>
                <a:gd name="connsiteX54" fmla="*/ 52112 w 348330"/>
                <a:gd name="connsiteY54" fmla="*/ 644549 h 663748"/>
                <a:gd name="connsiteX55" fmla="*/ 27428 w 348330"/>
                <a:gd name="connsiteY55" fmla="*/ 619864 h 663748"/>
                <a:gd name="connsiteX56" fmla="*/ 27428 w 348330"/>
                <a:gd name="connsiteY56" fmla="*/ 617122 h 663748"/>
                <a:gd name="connsiteX57" fmla="*/ 52112 w 348330"/>
                <a:gd name="connsiteY57" fmla="*/ 592437 h 663748"/>
                <a:gd name="connsiteX58" fmla="*/ 296219 w 348330"/>
                <a:gd name="connsiteY58" fmla="*/ 592437 h 663748"/>
                <a:gd name="connsiteX59" fmla="*/ 320903 w 348330"/>
                <a:gd name="connsiteY59" fmla="*/ 617122 h 663748"/>
                <a:gd name="connsiteX60" fmla="*/ 320903 w 348330"/>
                <a:gd name="connsiteY60" fmla="*/ 619864 h 663748"/>
                <a:gd name="connsiteX61" fmla="*/ 320903 w 348330"/>
                <a:gd name="connsiteY61" fmla="*/ 537581 h 663748"/>
                <a:gd name="connsiteX62" fmla="*/ 296219 w 348330"/>
                <a:gd name="connsiteY62" fmla="*/ 562266 h 663748"/>
                <a:gd name="connsiteX63" fmla="*/ 52112 w 348330"/>
                <a:gd name="connsiteY63" fmla="*/ 562266 h 663748"/>
                <a:gd name="connsiteX64" fmla="*/ 27428 w 348330"/>
                <a:gd name="connsiteY64" fmla="*/ 537581 h 663748"/>
                <a:gd name="connsiteX65" fmla="*/ 27428 w 348330"/>
                <a:gd name="connsiteY65" fmla="*/ 534839 h 663748"/>
                <a:gd name="connsiteX66" fmla="*/ 52112 w 348330"/>
                <a:gd name="connsiteY66" fmla="*/ 510154 h 663748"/>
                <a:gd name="connsiteX67" fmla="*/ 298961 w 348330"/>
                <a:gd name="connsiteY67" fmla="*/ 510154 h 663748"/>
                <a:gd name="connsiteX68" fmla="*/ 323646 w 348330"/>
                <a:gd name="connsiteY68" fmla="*/ 534839 h 663748"/>
                <a:gd name="connsiteX69" fmla="*/ 323646 w 348330"/>
                <a:gd name="connsiteY69" fmla="*/ 537581 h 663748"/>
                <a:gd name="connsiteX70" fmla="*/ 320903 w 348330"/>
                <a:gd name="connsiteY70" fmla="*/ 458041 h 663748"/>
                <a:gd name="connsiteX71" fmla="*/ 296219 w 348330"/>
                <a:gd name="connsiteY71" fmla="*/ 482726 h 663748"/>
                <a:gd name="connsiteX72" fmla="*/ 49369 w 348330"/>
                <a:gd name="connsiteY72" fmla="*/ 482726 h 663748"/>
                <a:gd name="connsiteX73" fmla="*/ 24685 w 348330"/>
                <a:gd name="connsiteY73" fmla="*/ 458041 h 663748"/>
                <a:gd name="connsiteX74" fmla="*/ 24685 w 348330"/>
                <a:gd name="connsiteY74" fmla="*/ 455298 h 663748"/>
                <a:gd name="connsiteX75" fmla="*/ 49369 w 348330"/>
                <a:gd name="connsiteY75" fmla="*/ 430614 h 663748"/>
                <a:gd name="connsiteX76" fmla="*/ 293476 w 348330"/>
                <a:gd name="connsiteY76" fmla="*/ 430614 h 663748"/>
                <a:gd name="connsiteX77" fmla="*/ 318160 w 348330"/>
                <a:gd name="connsiteY77" fmla="*/ 455298 h 663748"/>
                <a:gd name="connsiteX78" fmla="*/ 318160 w 348330"/>
                <a:gd name="connsiteY78" fmla="*/ 458041 h 663748"/>
                <a:gd name="connsiteX79" fmla="*/ 320903 w 348330"/>
                <a:gd name="connsiteY79" fmla="*/ 378501 h 663748"/>
                <a:gd name="connsiteX80" fmla="*/ 296219 w 348330"/>
                <a:gd name="connsiteY80" fmla="*/ 403186 h 663748"/>
                <a:gd name="connsiteX81" fmla="*/ 52112 w 348330"/>
                <a:gd name="connsiteY81" fmla="*/ 403186 h 663748"/>
                <a:gd name="connsiteX82" fmla="*/ 27428 w 348330"/>
                <a:gd name="connsiteY82" fmla="*/ 378501 h 663748"/>
                <a:gd name="connsiteX83" fmla="*/ 27428 w 348330"/>
                <a:gd name="connsiteY83" fmla="*/ 375758 h 663748"/>
                <a:gd name="connsiteX84" fmla="*/ 52112 w 348330"/>
                <a:gd name="connsiteY84" fmla="*/ 351073 h 663748"/>
                <a:gd name="connsiteX85" fmla="*/ 298961 w 348330"/>
                <a:gd name="connsiteY85" fmla="*/ 351073 h 663748"/>
                <a:gd name="connsiteX86" fmla="*/ 323646 w 348330"/>
                <a:gd name="connsiteY86" fmla="*/ 375758 h 663748"/>
                <a:gd name="connsiteX87" fmla="*/ 323646 w 348330"/>
                <a:gd name="connsiteY87" fmla="*/ 378501 h 663748"/>
                <a:gd name="connsiteX88" fmla="*/ 320903 w 348330"/>
                <a:gd name="connsiteY88" fmla="*/ 296218 h 663748"/>
                <a:gd name="connsiteX89" fmla="*/ 296219 w 348330"/>
                <a:gd name="connsiteY89" fmla="*/ 320903 h 663748"/>
                <a:gd name="connsiteX90" fmla="*/ 49369 w 348330"/>
                <a:gd name="connsiteY90" fmla="*/ 320903 h 663748"/>
                <a:gd name="connsiteX91" fmla="*/ 24685 w 348330"/>
                <a:gd name="connsiteY91" fmla="*/ 296218 h 663748"/>
                <a:gd name="connsiteX92" fmla="*/ 24685 w 348330"/>
                <a:gd name="connsiteY92" fmla="*/ 293475 h 663748"/>
                <a:gd name="connsiteX93" fmla="*/ 49369 w 348330"/>
                <a:gd name="connsiteY93" fmla="*/ 268791 h 663748"/>
                <a:gd name="connsiteX94" fmla="*/ 296219 w 348330"/>
                <a:gd name="connsiteY94" fmla="*/ 268791 h 663748"/>
                <a:gd name="connsiteX95" fmla="*/ 320903 w 348330"/>
                <a:gd name="connsiteY95" fmla="*/ 293475 h 663748"/>
                <a:gd name="connsiteX96" fmla="*/ 320903 w 348330"/>
                <a:gd name="connsiteY96" fmla="*/ 296218 h 663748"/>
                <a:gd name="connsiteX97" fmla="*/ 320903 w 348330"/>
                <a:gd name="connsiteY97" fmla="*/ 216678 h 663748"/>
                <a:gd name="connsiteX98" fmla="*/ 296219 w 348330"/>
                <a:gd name="connsiteY98" fmla="*/ 241363 h 663748"/>
                <a:gd name="connsiteX99" fmla="*/ 49369 w 348330"/>
                <a:gd name="connsiteY99" fmla="*/ 241363 h 663748"/>
                <a:gd name="connsiteX100" fmla="*/ 24685 w 348330"/>
                <a:gd name="connsiteY100" fmla="*/ 216678 h 663748"/>
                <a:gd name="connsiteX101" fmla="*/ 24685 w 348330"/>
                <a:gd name="connsiteY101" fmla="*/ 213935 h 663748"/>
                <a:gd name="connsiteX102" fmla="*/ 49369 w 348330"/>
                <a:gd name="connsiteY102" fmla="*/ 189250 h 663748"/>
                <a:gd name="connsiteX103" fmla="*/ 296219 w 348330"/>
                <a:gd name="connsiteY103" fmla="*/ 189250 h 663748"/>
                <a:gd name="connsiteX104" fmla="*/ 320903 w 348330"/>
                <a:gd name="connsiteY104" fmla="*/ 213935 h 663748"/>
                <a:gd name="connsiteX105" fmla="*/ 320903 w 348330"/>
                <a:gd name="connsiteY105" fmla="*/ 216678 h 663748"/>
                <a:gd name="connsiteX106" fmla="*/ 320903 w 348330"/>
                <a:gd name="connsiteY106" fmla="*/ 137138 h 663748"/>
                <a:gd name="connsiteX107" fmla="*/ 296219 w 348330"/>
                <a:gd name="connsiteY107" fmla="*/ 161823 h 663748"/>
                <a:gd name="connsiteX108" fmla="*/ 49369 w 348330"/>
                <a:gd name="connsiteY108" fmla="*/ 161823 h 663748"/>
                <a:gd name="connsiteX109" fmla="*/ 24685 w 348330"/>
                <a:gd name="connsiteY109" fmla="*/ 137138 h 663748"/>
                <a:gd name="connsiteX110" fmla="*/ 24685 w 348330"/>
                <a:gd name="connsiteY110" fmla="*/ 134395 h 663748"/>
                <a:gd name="connsiteX111" fmla="*/ 49369 w 348330"/>
                <a:gd name="connsiteY111" fmla="*/ 109710 h 663748"/>
                <a:gd name="connsiteX112" fmla="*/ 293476 w 348330"/>
                <a:gd name="connsiteY112" fmla="*/ 109710 h 663748"/>
                <a:gd name="connsiteX113" fmla="*/ 318160 w 348330"/>
                <a:gd name="connsiteY113" fmla="*/ 134395 h 663748"/>
                <a:gd name="connsiteX114" fmla="*/ 318160 w 348330"/>
                <a:gd name="connsiteY114" fmla="*/ 137138 h 663748"/>
                <a:gd name="connsiteX115" fmla="*/ 320903 w 348330"/>
                <a:gd name="connsiteY115" fmla="*/ 54855 h 663748"/>
                <a:gd name="connsiteX116" fmla="*/ 296219 w 348330"/>
                <a:gd name="connsiteY116" fmla="*/ 79540 h 663748"/>
                <a:gd name="connsiteX117" fmla="*/ 52112 w 348330"/>
                <a:gd name="connsiteY117" fmla="*/ 79540 h 663748"/>
                <a:gd name="connsiteX118" fmla="*/ 27428 w 348330"/>
                <a:gd name="connsiteY118" fmla="*/ 54855 h 663748"/>
                <a:gd name="connsiteX119" fmla="*/ 27428 w 348330"/>
                <a:gd name="connsiteY119" fmla="*/ 52112 h 663748"/>
                <a:gd name="connsiteX120" fmla="*/ 52112 w 348330"/>
                <a:gd name="connsiteY120" fmla="*/ 27428 h 663748"/>
                <a:gd name="connsiteX121" fmla="*/ 296219 w 348330"/>
                <a:gd name="connsiteY121" fmla="*/ 27428 h 663748"/>
                <a:gd name="connsiteX122" fmla="*/ 320903 w 348330"/>
                <a:gd name="connsiteY122" fmla="*/ 52112 h 663748"/>
                <a:gd name="connsiteX123" fmla="*/ 320903 w 348330"/>
                <a:gd name="connsiteY123" fmla="*/ 54855 h 66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348330" h="663748">
                  <a:moveTo>
                    <a:pt x="296219" y="0"/>
                  </a:moveTo>
                  <a:lnTo>
                    <a:pt x="52112" y="0"/>
                  </a:lnTo>
                  <a:cubicBezTo>
                    <a:pt x="24685" y="0"/>
                    <a:pt x="0" y="21942"/>
                    <a:pt x="0" y="52112"/>
                  </a:cubicBezTo>
                  <a:lnTo>
                    <a:pt x="0" y="54855"/>
                  </a:lnTo>
                  <a:cubicBezTo>
                    <a:pt x="0" y="68569"/>
                    <a:pt x="5485" y="85026"/>
                    <a:pt x="16456" y="93254"/>
                  </a:cubicBezTo>
                  <a:cubicBezTo>
                    <a:pt x="5485" y="104225"/>
                    <a:pt x="0" y="117939"/>
                    <a:pt x="0" y="131652"/>
                  </a:cubicBezTo>
                  <a:lnTo>
                    <a:pt x="0" y="134395"/>
                  </a:lnTo>
                  <a:cubicBezTo>
                    <a:pt x="0" y="148109"/>
                    <a:pt x="5485" y="164566"/>
                    <a:pt x="16456" y="172794"/>
                  </a:cubicBezTo>
                  <a:cubicBezTo>
                    <a:pt x="5485" y="183765"/>
                    <a:pt x="0" y="197479"/>
                    <a:pt x="0" y="211193"/>
                  </a:cubicBezTo>
                  <a:lnTo>
                    <a:pt x="0" y="213935"/>
                  </a:lnTo>
                  <a:cubicBezTo>
                    <a:pt x="0" y="227649"/>
                    <a:pt x="5485" y="244106"/>
                    <a:pt x="16456" y="252334"/>
                  </a:cubicBezTo>
                  <a:cubicBezTo>
                    <a:pt x="5485" y="263305"/>
                    <a:pt x="0" y="277019"/>
                    <a:pt x="0" y="290733"/>
                  </a:cubicBezTo>
                  <a:lnTo>
                    <a:pt x="0" y="293475"/>
                  </a:lnTo>
                  <a:cubicBezTo>
                    <a:pt x="0" y="307189"/>
                    <a:pt x="5485" y="323646"/>
                    <a:pt x="16456" y="331874"/>
                  </a:cubicBezTo>
                  <a:cubicBezTo>
                    <a:pt x="5485" y="342845"/>
                    <a:pt x="0" y="356559"/>
                    <a:pt x="0" y="370273"/>
                  </a:cubicBezTo>
                  <a:lnTo>
                    <a:pt x="0" y="373016"/>
                  </a:lnTo>
                  <a:cubicBezTo>
                    <a:pt x="0" y="386729"/>
                    <a:pt x="5485" y="403186"/>
                    <a:pt x="16456" y="411414"/>
                  </a:cubicBezTo>
                  <a:cubicBezTo>
                    <a:pt x="5485" y="422385"/>
                    <a:pt x="0" y="436099"/>
                    <a:pt x="0" y="449813"/>
                  </a:cubicBezTo>
                  <a:lnTo>
                    <a:pt x="0" y="452556"/>
                  </a:lnTo>
                  <a:cubicBezTo>
                    <a:pt x="0" y="466270"/>
                    <a:pt x="5485" y="482726"/>
                    <a:pt x="16456" y="490954"/>
                  </a:cubicBezTo>
                  <a:cubicBezTo>
                    <a:pt x="5485" y="501925"/>
                    <a:pt x="0" y="515639"/>
                    <a:pt x="0" y="529353"/>
                  </a:cubicBezTo>
                  <a:lnTo>
                    <a:pt x="0" y="532096"/>
                  </a:lnTo>
                  <a:cubicBezTo>
                    <a:pt x="0" y="545810"/>
                    <a:pt x="5485" y="562266"/>
                    <a:pt x="16456" y="570494"/>
                  </a:cubicBezTo>
                  <a:cubicBezTo>
                    <a:pt x="5485" y="581466"/>
                    <a:pt x="0" y="595179"/>
                    <a:pt x="0" y="608893"/>
                  </a:cubicBezTo>
                  <a:lnTo>
                    <a:pt x="0" y="611636"/>
                  </a:lnTo>
                  <a:cubicBezTo>
                    <a:pt x="0" y="639063"/>
                    <a:pt x="21942" y="663748"/>
                    <a:pt x="52112" y="663748"/>
                  </a:cubicBezTo>
                  <a:lnTo>
                    <a:pt x="296219" y="663748"/>
                  </a:lnTo>
                  <a:cubicBezTo>
                    <a:pt x="323646" y="663748"/>
                    <a:pt x="348331" y="641806"/>
                    <a:pt x="348331" y="611636"/>
                  </a:cubicBezTo>
                  <a:lnTo>
                    <a:pt x="348331" y="608893"/>
                  </a:lnTo>
                  <a:cubicBezTo>
                    <a:pt x="348331" y="595179"/>
                    <a:pt x="342846" y="578723"/>
                    <a:pt x="331874" y="570494"/>
                  </a:cubicBezTo>
                  <a:cubicBezTo>
                    <a:pt x="342846" y="559523"/>
                    <a:pt x="348331" y="545810"/>
                    <a:pt x="348331" y="532096"/>
                  </a:cubicBezTo>
                  <a:lnTo>
                    <a:pt x="348331" y="529353"/>
                  </a:lnTo>
                  <a:cubicBezTo>
                    <a:pt x="348331" y="515639"/>
                    <a:pt x="342846" y="499183"/>
                    <a:pt x="331874" y="490954"/>
                  </a:cubicBezTo>
                  <a:cubicBezTo>
                    <a:pt x="342846" y="479983"/>
                    <a:pt x="348331" y="466270"/>
                    <a:pt x="348331" y="452556"/>
                  </a:cubicBezTo>
                  <a:lnTo>
                    <a:pt x="348331" y="449813"/>
                  </a:lnTo>
                  <a:cubicBezTo>
                    <a:pt x="348331" y="436099"/>
                    <a:pt x="342846" y="419643"/>
                    <a:pt x="331874" y="411414"/>
                  </a:cubicBezTo>
                  <a:cubicBezTo>
                    <a:pt x="342846" y="400443"/>
                    <a:pt x="348331" y="386729"/>
                    <a:pt x="348331" y="373016"/>
                  </a:cubicBezTo>
                  <a:lnTo>
                    <a:pt x="348331" y="370273"/>
                  </a:lnTo>
                  <a:cubicBezTo>
                    <a:pt x="348331" y="356559"/>
                    <a:pt x="342846" y="340102"/>
                    <a:pt x="331874" y="331874"/>
                  </a:cubicBezTo>
                  <a:cubicBezTo>
                    <a:pt x="342846" y="320903"/>
                    <a:pt x="348331" y="307189"/>
                    <a:pt x="348331" y="293475"/>
                  </a:cubicBezTo>
                  <a:lnTo>
                    <a:pt x="348331" y="290733"/>
                  </a:lnTo>
                  <a:cubicBezTo>
                    <a:pt x="348331" y="277019"/>
                    <a:pt x="342846" y="260562"/>
                    <a:pt x="331874" y="252334"/>
                  </a:cubicBezTo>
                  <a:cubicBezTo>
                    <a:pt x="342846" y="241363"/>
                    <a:pt x="348331" y="227649"/>
                    <a:pt x="348331" y="213935"/>
                  </a:cubicBezTo>
                  <a:lnTo>
                    <a:pt x="348331" y="211193"/>
                  </a:lnTo>
                  <a:cubicBezTo>
                    <a:pt x="348331" y="197479"/>
                    <a:pt x="342846" y="181022"/>
                    <a:pt x="331874" y="172794"/>
                  </a:cubicBezTo>
                  <a:cubicBezTo>
                    <a:pt x="342846" y="161823"/>
                    <a:pt x="348331" y="148109"/>
                    <a:pt x="348331" y="134395"/>
                  </a:cubicBezTo>
                  <a:lnTo>
                    <a:pt x="348331" y="131652"/>
                  </a:lnTo>
                  <a:cubicBezTo>
                    <a:pt x="348331" y="117939"/>
                    <a:pt x="342846" y="101482"/>
                    <a:pt x="331874" y="93254"/>
                  </a:cubicBezTo>
                  <a:cubicBezTo>
                    <a:pt x="342846" y="82283"/>
                    <a:pt x="348331" y="68569"/>
                    <a:pt x="348331" y="54855"/>
                  </a:cubicBezTo>
                  <a:lnTo>
                    <a:pt x="348331" y="52112"/>
                  </a:lnTo>
                  <a:cubicBezTo>
                    <a:pt x="348331" y="24685"/>
                    <a:pt x="323646" y="0"/>
                    <a:pt x="296219" y="0"/>
                  </a:cubicBezTo>
                  <a:lnTo>
                    <a:pt x="296219" y="0"/>
                  </a:lnTo>
                  <a:close/>
                  <a:moveTo>
                    <a:pt x="320903" y="619864"/>
                  </a:moveTo>
                  <a:cubicBezTo>
                    <a:pt x="320903" y="633578"/>
                    <a:pt x="309932" y="644549"/>
                    <a:pt x="296219" y="644549"/>
                  </a:cubicBezTo>
                  <a:lnTo>
                    <a:pt x="52112" y="644549"/>
                  </a:lnTo>
                  <a:cubicBezTo>
                    <a:pt x="38399" y="644549"/>
                    <a:pt x="27428" y="633578"/>
                    <a:pt x="27428" y="619864"/>
                  </a:cubicBezTo>
                  <a:lnTo>
                    <a:pt x="27428" y="617122"/>
                  </a:lnTo>
                  <a:cubicBezTo>
                    <a:pt x="27428" y="603408"/>
                    <a:pt x="38399" y="592437"/>
                    <a:pt x="52112" y="592437"/>
                  </a:cubicBezTo>
                  <a:lnTo>
                    <a:pt x="296219" y="592437"/>
                  </a:lnTo>
                  <a:cubicBezTo>
                    <a:pt x="309932" y="592437"/>
                    <a:pt x="320903" y="603408"/>
                    <a:pt x="320903" y="617122"/>
                  </a:cubicBezTo>
                  <a:lnTo>
                    <a:pt x="320903" y="619864"/>
                  </a:lnTo>
                  <a:close/>
                  <a:moveTo>
                    <a:pt x="320903" y="537581"/>
                  </a:moveTo>
                  <a:cubicBezTo>
                    <a:pt x="320903" y="551295"/>
                    <a:pt x="309932" y="562266"/>
                    <a:pt x="296219" y="562266"/>
                  </a:cubicBezTo>
                  <a:lnTo>
                    <a:pt x="52112" y="562266"/>
                  </a:lnTo>
                  <a:cubicBezTo>
                    <a:pt x="38399" y="562266"/>
                    <a:pt x="27428" y="551295"/>
                    <a:pt x="27428" y="537581"/>
                  </a:cubicBezTo>
                  <a:lnTo>
                    <a:pt x="27428" y="534839"/>
                  </a:lnTo>
                  <a:cubicBezTo>
                    <a:pt x="27428" y="521125"/>
                    <a:pt x="38399" y="510154"/>
                    <a:pt x="52112" y="510154"/>
                  </a:cubicBezTo>
                  <a:lnTo>
                    <a:pt x="298961" y="510154"/>
                  </a:lnTo>
                  <a:cubicBezTo>
                    <a:pt x="312675" y="510154"/>
                    <a:pt x="323646" y="521125"/>
                    <a:pt x="323646" y="534839"/>
                  </a:cubicBezTo>
                  <a:lnTo>
                    <a:pt x="323646" y="537581"/>
                  </a:lnTo>
                  <a:close/>
                  <a:moveTo>
                    <a:pt x="320903" y="458041"/>
                  </a:moveTo>
                  <a:cubicBezTo>
                    <a:pt x="320903" y="471755"/>
                    <a:pt x="309932" y="482726"/>
                    <a:pt x="296219" y="482726"/>
                  </a:cubicBezTo>
                  <a:lnTo>
                    <a:pt x="49369" y="482726"/>
                  </a:lnTo>
                  <a:cubicBezTo>
                    <a:pt x="35656" y="482726"/>
                    <a:pt x="24685" y="471755"/>
                    <a:pt x="24685" y="458041"/>
                  </a:cubicBezTo>
                  <a:lnTo>
                    <a:pt x="24685" y="455298"/>
                  </a:lnTo>
                  <a:cubicBezTo>
                    <a:pt x="24685" y="441585"/>
                    <a:pt x="35656" y="430614"/>
                    <a:pt x="49369" y="430614"/>
                  </a:cubicBezTo>
                  <a:lnTo>
                    <a:pt x="293476" y="430614"/>
                  </a:lnTo>
                  <a:cubicBezTo>
                    <a:pt x="307189" y="430614"/>
                    <a:pt x="318160" y="441585"/>
                    <a:pt x="318160" y="455298"/>
                  </a:cubicBezTo>
                  <a:lnTo>
                    <a:pt x="318160" y="458041"/>
                  </a:lnTo>
                  <a:close/>
                  <a:moveTo>
                    <a:pt x="320903" y="378501"/>
                  </a:moveTo>
                  <a:cubicBezTo>
                    <a:pt x="320903" y="392215"/>
                    <a:pt x="309932" y="403186"/>
                    <a:pt x="296219" y="403186"/>
                  </a:cubicBezTo>
                  <a:lnTo>
                    <a:pt x="52112" y="403186"/>
                  </a:lnTo>
                  <a:cubicBezTo>
                    <a:pt x="38399" y="403186"/>
                    <a:pt x="27428" y="392215"/>
                    <a:pt x="27428" y="378501"/>
                  </a:cubicBezTo>
                  <a:lnTo>
                    <a:pt x="27428" y="375758"/>
                  </a:lnTo>
                  <a:cubicBezTo>
                    <a:pt x="27428" y="362045"/>
                    <a:pt x="38399" y="351073"/>
                    <a:pt x="52112" y="351073"/>
                  </a:cubicBezTo>
                  <a:lnTo>
                    <a:pt x="298961" y="351073"/>
                  </a:lnTo>
                  <a:cubicBezTo>
                    <a:pt x="312675" y="351073"/>
                    <a:pt x="323646" y="362045"/>
                    <a:pt x="323646" y="375758"/>
                  </a:cubicBezTo>
                  <a:lnTo>
                    <a:pt x="323646" y="378501"/>
                  </a:lnTo>
                  <a:close/>
                  <a:moveTo>
                    <a:pt x="320903" y="296218"/>
                  </a:moveTo>
                  <a:cubicBezTo>
                    <a:pt x="320903" y="309932"/>
                    <a:pt x="309932" y="320903"/>
                    <a:pt x="296219" y="320903"/>
                  </a:cubicBezTo>
                  <a:lnTo>
                    <a:pt x="49369" y="320903"/>
                  </a:lnTo>
                  <a:cubicBezTo>
                    <a:pt x="35656" y="320903"/>
                    <a:pt x="24685" y="309932"/>
                    <a:pt x="24685" y="296218"/>
                  </a:cubicBezTo>
                  <a:lnTo>
                    <a:pt x="24685" y="293475"/>
                  </a:lnTo>
                  <a:cubicBezTo>
                    <a:pt x="24685" y="279762"/>
                    <a:pt x="35656" y="268791"/>
                    <a:pt x="49369" y="268791"/>
                  </a:cubicBezTo>
                  <a:lnTo>
                    <a:pt x="296219" y="268791"/>
                  </a:lnTo>
                  <a:cubicBezTo>
                    <a:pt x="309932" y="268791"/>
                    <a:pt x="320903" y="279762"/>
                    <a:pt x="320903" y="293475"/>
                  </a:cubicBezTo>
                  <a:lnTo>
                    <a:pt x="320903" y="296218"/>
                  </a:lnTo>
                  <a:close/>
                  <a:moveTo>
                    <a:pt x="320903" y="216678"/>
                  </a:moveTo>
                  <a:cubicBezTo>
                    <a:pt x="320903" y="230392"/>
                    <a:pt x="309932" y="241363"/>
                    <a:pt x="296219" y="241363"/>
                  </a:cubicBezTo>
                  <a:lnTo>
                    <a:pt x="49369" y="241363"/>
                  </a:lnTo>
                  <a:cubicBezTo>
                    <a:pt x="35656" y="241363"/>
                    <a:pt x="24685" y="230392"/>
                    <a:pt x="24685" y="216678"/>
                  </a:cubicBezTo>
                  <a:lnTo>
                    <a:pt x="24685" y="213935"/>
                  </a:lnTo>
                  <a:cubicBezTo>
                    <a:pt x="24685" y="200222"/>
                    <a:pt x="35656" y="189250"/>
                    <a:pt x="49369" y="189250"/>
                  </a:cubicBezTo>
                  <a:lnTo>
                    <a:pt x="296219" y="189250"/>
                  </a:lnTo>
                  <a:cubicBezTo>
                    <a:pt x="309932" y="189250"/>
                    <a:pt x="320903" y="200222"/>
                    <a:pt x="320903" y="213935"/>
                  </a:cubicBezTo>
                  <a:lnTo>
                    <a:pt x="320903" y="216678"/>
                  </a:lnTo>
                  <a:close/>
                  <a:moveTo>
                    <a:pt x="320903" y="137138"/>
                  </a:moveTo>
                  <a:cubicBezTo>
                    <a:pt x="320903" y="150852"/>
                    <a:pt x="309932" y="161823"/>
                    <a:pt x="296219" y="161823"/>
                  </a:cubicBezTo>
                  <a:lnTo>
                    <a:pt x="49369" y="161823"/>
                  </a:lnTo>
                  <a:cubicBezTo>
                    <a:pt x="35656" y="161823"/>
                    <a:pt x="24685" y="150852"/>
                    <a:pt x="24685" y="137138"/>
                  </a:cubicBezTo>
                  <a:lnTo>
                    <a:pt x="24685" y="134395"/>
                  </a:lnTo>
                  <a:cubicBezTo>
                    <a:pt x="24685" y="120681"/>
                    <a:pt x="35656" y="109710"/>
                    <a:pt x="49369" y="109710"/>
                  </a:cubicBezTo>
                  <a:lnTo>
                    <a:pt x="293476" y="109710"/>
                  </a:lnTo>
                  <a:cubicBezTo>
                    <a:pt x="307189" y="109710"/>
                    <a:pt x="318160" y="120681"/>
                    <a:pt x="318160" y="134395"/>
                  </a:cubicBezTo>
                  <a:lnTo>
                    <a:pt x="318160" y="137138"/>
                  </a:lnTo>
                  <a:close/>
                  <a:moveTo>
                    <a:pt x="320903" y="54855"/>
                  </a:moveTo>
                  <a:cubicBezTo>
                    <a:pt x="320903" y="68569"/>
                    <a:pt x="309932" y="79540"/>
                    <a:pt x="296219" y="79540"/>
                  </a:cubicBezTo>
                  <a:lnTo>
                    <a:pt x="52112" y="79540"/>
                  </a:lnTo>
                  <a:cubicBezTo>
                    <a:pt x="38399" y="79540"/>
                    <a:pt x="27428" y="68569"/>
                    <a:pt x="27428" y="54855"/>
                  </a:cubicBezTo>
                  <a:lnTo>
                    <a:pt x="27428" y="52112"/>
                  </a:lnTo>
                  <a:cubicBezTo>
                    <a:pt x="27428" y="38399"/>
                    <a:pt x="38399" y="27428"/>
                    <a:pt x="52112" y="27428"/>
                  </a:cubicBezTo>
                  <a:lnTo>
                    <a:pt x="296219" y="27428"/>
                  </a:lnTo>
                  <a:cubicBezTo>
                    <a:pt x="309932" y="27428"/>
                    <a:pt x="320903" y="38399"/>
                    <a:pt x="320903" y="52112"/>
                  </a:cubicBezTo>
                  <a:lnTo>
                    <a:pt x="320903" y="54855"/>
                  </a:lnTo>
                  <a:close/>
                </a:path>
              </a:pathLst>
            </a:custGeom>
            <a:grpFill/>
            <a:ln w="27426" cap="flat">
              <a:noFill/>
              <a:prstDash val="solid"/>
              <a:miter/>
            </a:ln>
          </p:spPr>
          <p:txBody>
            <a:bodyPr rtlCol="0" anchor="ctr"/>
            <a:lstStyle/>
            <a:p>
              <a:pPr algn="l" rtl="0"/>
              <a:endParaRPr lang="en-US"/>
            </a:p>
          </p:txBody>
        </p:sp>
        <p:grpSp>
          <p:nvGrpSpPr>
            <p:cNvPr id="7" name="Graphic 3">
              <a:extLst>
                <a:ext uri="{FF2B5EF4-FFF2-40B4-BE49-F238E27FC236}">
                  <a16:creationId xmlns:a16="http://schemas.microsoft.com/office/drawing/2014/main" id="{9ED3714C-6C0D-9349-FEF4-F84D1EC3683D}"/>
                </a:ext>
              </a:extLst>
            </p:cNvPr>
            <p:cNvGrpSpPr/>
            <p:nvPr/>
          </p:nvGrpSpPr>
          <p:grpSpPr>
            <a:xfrm>
              <a:off x="4417506" y="446113"/>
              <a:ext cx="1023051" cy="943510"/>
              <a:chOff x="4417506" y="446113"/>
              <a:chExt cx="1023051" cy="943510"/>
            </a:xfrm>
            <a:grpFill/>
          </p:grpSpPr>
          <p:sp>
            <p:nvSpPr>
              <p:cNvPr id="9" name="Freeform 1344">
                <a:extLst>
                  <a:ext uri="{FF2B5EF4-FFF2-40B4-BE49-F238E27FC236}">
                    <a16:creationId xmlns:a16="http://schemas.microsoft.com/office/drawing/2014/main" id="{505C18B2-47C6-F62E-0E68-526F0EBBE8F6}"/>
                  </a:ext>
                </a:extLst>
              </p:cNvPr>
              <p:cNvSpPr/>
              <p:nvPr/>
            </p:nvSpPr>
            <p:spPr>
              <a:xfrm>
                <a:off x="4516117" y="446113"/>
                <a:ext cx="924440" cy="455545"/>
              </a:xfrm>
              <a:custGeom>
                <a:avLst/>
                <a:gdLst>
                  <a:gd name="connsiteX0" fmla="*/ 411543 w 924440"/>
                  <a:gd name="connsiteY0" fmla="*/ 156337 h 455545"/>
                  <a:gd name="connsiteX1" fmla="*/ 392344 w 924440"/>
                  <a:gd name="connsiteY1" fmla="*/ 153595 h 455545"/>
                  <a:gd name="connsiteX2" fmla="*/ 5614 w 924440"/>
                  <a:gd name="connsiteY2" fmla="*/ 430614 h 455545"/>
                  <a:gd name="connsiteX3" fmla="*/ 22070 w 924440"/>
                  <a:gd name="connsiteY3" fmla="*/ 452556 h 455545"/>
                  <a:gd name="connsiteX4" fmla="*/ 397829 w 924440"/>
                  <a:gd name="connsiteY4" fmla="*/ 181022 h 455545"/>
                  <a:gd name="connsiteX5" fmla="*/ 523996 w 924440"/>
                  <a:gd name="connsiteY5" fmla="*/ 329131 h 455545"/>
                  <a:gd name="connsiteX6" fmla="*/ 543196 w 924440"/>
                  <a:gd name="connsiteY6" fmla="*/ 331874 h 455545"/>
                  <a:gd name="connsiteX7" fmla="*/ 853129 w 924440"/>
                  <a:gd name="connsiteY7" fmla="*/ 93254 h 455545"/>
                  <a:gd name="connsiteX8" fmla="*/ 894270 w 924440"/>
                  <a:gd name="connsiteY8" fmla="*/ 142624 h 455545"/>
                  <a:gd name="connsiteX9" fmla="*/ 916212 w 924440"/>
                  <a:gd name="connsiteY9" fmla="*/ 134395 h 455545"/>
                  <a:gd name="connsiteX10" fmla="*/ 924440 w 924440"/>
                  <a:gd name="connsiteY10" fmla="*/ 21942 h 455545"/>
                  <a:gd name="connsiteX11" fmla="*/ 913469 w 924440"/>
                  <a:gd name="connsiteY11" fmla="*/ 8228 h 455545"/>
                  <a:gd name="connsiteX12" fmla="*/ 801016 w 924440"/>
                  <a:gd name="connsiteY12" fmla="*/ 0 h 455545"/>
                  <a:gd name="connsiteX13" fmla="*/ 790045 w 924440"/>
                  <a:gd name="connsiteY13" fmla="*/ 21942 h 455545"/>
                  <a:gd name="connsiteX14" fmla="*/ 833929 w 924440"/>
                  <a:gd name="connsiteY14" fmla="*/ 74054 h 455545"/>
                  <a:gd name="connsiteX15" fmla="*/ 534968 w 924440"/>
                  <a:gd name="connsiteY15" fmla="*/ 304447 h 455545"/>
                  <a:gd name="connsiteX16" fmla="*/ 411543 w 924440"/>
                  <a:gd name="connsiteY16" fmla="*/ 156337 h 455545"/>
                  <a:gd name="connsiteX17" fmla="*/ 831186 w 924440"/>
                  <a:gd name="connsiteY17" fmla="*/ 30170 h 455545"/>
                  <a:gd name="connsiteX18" fmla="*/ 899756 w 924440"/>
                  <a:gd name="connsiteY18" fmla="*/ 35656 h 455545"/>
                  <a:gd name="connsiteX19" fmla="*/ 894270 w 924440"/>
                  <a:gd name="connsiteY19" fmla="*/ 104225 h 455545"/>
                  <a:gd name="connsiteX20" fmla="*/ 831186 w 924440"/>
                  <a:gd name="connsiteY20" fmla="*/ 30170 h 455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4440" h="455545">
                    <a:moveTo>
                      <a:pt x="411543" y="156337"/>
                    </a:moveTo>
                    <a:cubicBezTo>
                      <a:pt x="406057" y="150852"/>
                      <a:pt x="400572" y="150852"/>
                      <a:pt x="392344" y="153595"/>
                    </a:cubicBezTo>
                    <a:lnTo>
                      <a:pt x="5614" y="430614"/>
                    </a:lnTo>
                    <a:cubicBezTo>
                      <a:pt x="-8100" y="441585"/>
                      <a:pt x="5614" y="463527"/>
                      <a:pt x="22070" y="452556"/>
                    </a:cubicBezTo>
                    <a:lnTo>
                      <a:pt x="397829" y="181022"/>
                    </a:lnTo>
                    <a:lnTo>
                      <a:pt x="523996" y="329131"/>
                    </a:lnTo>
                    <a:cubicBezTo>
                      <a:pt x="529482" y="334617"/>
                      <a:pt x="537710" y="334617"/>
                      <a:pt x="543196" y="331874"/>
                    </a:cubicBezTo>
                    <a:lnTo>
                      <a:pt x="853129" y="93254"/>
                    </a:lnTo>
                    <a:lnTo>
                      <a:pt x="894270" y="142624"/>
                    </a:lnTo>
                    <a:cubicBezTo>
                      <a:pt x="902498" y="150852"/>
                      <a:pt x="916212" y="145366"/>
                      <a:pt x="916212" y="134395"/>
                    </a:cubicBezTo>
                    <a:lnTo>
                      <a:pt x="924440" y="21942"/>
                    </a:lnTo>
                    <a:cubicBezTo>
                      <a:pt x="924440" y="13714"/>
                      <a:pt x="918955" y="8228"/>
                      <a:pt x="913469" y="8228"/>
                    </a:cubicBezTo>
                    <a:lnTo>
                      <a:pt x="801016" y="0"/>
                    </a:lnTo>
                    <a:cubicBezTo>
                      <a:pt x="790045" y="0"/>
                      <a:pt x="781817" y="13714"/>
                      <a:pt x="790045" y="21942"/>
                    </a:cubicBezTo>
                    <a:lnTo>
                      <a:pt x="833929" y="74054"/>
                    </a:lnTo>
                    <a:lnTo>
                      <a:pt x="534968" y="304447"/>
                    </a:lnTo>
                    <a:lnTo>
                      <a:pt x="411543" y="156337"/>
                    </a:lnTo>
                    <a:close/>
                    <a:moveTo>
                      <a:pt x="831186" y="30170"/>
                    </a:moveTo>
                    <a:lnTo>
                      <a:pt x="899756" y="35656"/>
                    </a:lnTo>
                    <a:lnTo>
                      <a:pt x="894270" y="104225"/>
                    </a:lnTo>
                    <a:lnTo>
                      <a:pt x="831186" y="30170"/>
                    </a:lnTo>
                    <a:close/>
                  </a:path>
                </a:pathLst>
              </a:custGeom>
              <a:solidFill>
                <a:srgbClr val="F79037"/>
              </a:solidFill>
              <a:ln w="27426" cap="flat">
                <a:noFill/>
                <a:prstDash val="solid"/>
                <a:miter/>
              </a:ln>
            </p:spPr>
            <p:txBody>
              <a:bodyPr rtlCol="0" anchor="ctr"/>
              <a:lstStyle/>
              <a:p>
                <a:pPr algn="l" rtl="0"/>
                <a:endParaRPr lang="en-US" dirty="0"/>
              </a:p>
            </p:txBody>
          </p:sp>
          <p:sp>
            <p:nvSpPr>
              <p:cNvPr id="10" name="Freeform 1345">
                <a:extLst>
                  <a:ext uri="{FF2B5EF4-FFF2-40B4-BE49-F238E27FC236}">
                    <a16:creationId xmlns:a16="http://schemas.microsoft.com/office/drawing/2014/main" id="{5B4BA3E4-EAA3-0F19-A169-FB267BE65AD3}"/>
                  </a:ext>
                </a:extLst>
              </p:cNvPr>
              <p:cNvSpPr/>
              <p:nvPr/>
            </p:nvSpPr>
            <p:spPr>
              <a:xfrm>
                <a:off x="4417506" y="873984"/>
                <a:ext cx="721347" cy="515639"/>
              </a:xfrm>
              <a:custGeom>
                <a:avLst/>
                <a:gdLst>
                  <a:gd name="connsiteX0" fmla="*/ 57598 w 721347"/>
                  <a:gd name="connsiteY0" fmla="*/ 515639 h 515639"/>
                  <a:gd name="connsiteX1" fmla="*/ 301704 w 721347"/>
                  <a:gd name="connsiteY1" fmla="*/ 515639 h 515639"/>
                  <a:gd name="connsiteX2" fmla="*/ 353817 w 721347"/>
                  <a:gd name="connsiteY2" fmla="*/ 463527 h 515639"/>
                  <a:gd name="connsiteX3" fmla="*/ 353817 w 721347"/>
                  <a:gd name="connsiteY3" fmla="*/ 460784 h 515639"/>
                  <a:gd name="connsiteX4" fmla="*/ 337360 w 721347"/>
                  <a:gd name="connsiteY4" fmla="*/ 422385 h 515639"/>
                  <a:gd name="connsiteX5" fmla="*/ 348331 w 721347"/>
                  <a:gd name="connsiteY5" fmla="*/ 408672 h 515639"/>
                  <a:gd name="connsiteX6" fmla="*/ 381245 w 721347"/>
                  <a:gd name="connsiteY6" fmla="*/ 408672 h 515639"/>
                  <a:gd name="connsiteX7" fmla="*/ 392216 w 721347"/>
                  <a:gd name="connsiteY7" fmla="*/ 422385 h 515639"/>
                  <a:gd name="connsiteX8" fmla="*/ 373017 w 721347"/>
                  <a:gd name="connsiteY8" fmla="*/ 460784 h 515639"/>
                  <a:gd name="connsiteX9" fmla="*/ 373017 w 721347"/>
                  <a:gd name="connsiteY9" fmla="*/ 463527 h 515639"/>
                  <a:gd name="connsiteX10" fmla="*/ 425129 w 721347"/>
                  <a:gd name="connsiteY10" fmla="*/ 515639 h 515639"/>
                  <a:gd name="connsiteX11" fmla="*/ 669235 w 721347"/>
                  <a:gd name="connsiteY11" fmla="*/ 515639 h 515639"/>
                  <a:gd name="connsiteX12" fmla="*/ 721348 w 721347"/>
                  <a:gd name="connsiteY12" fmla="*/ 463527 h 515639"/>
                  <a:gd name="connsiteX13" fmla="*/ 721348 w 721347"/>
                  <a:gd name="connsiteY13" fmla="*/ 460784 h 515639"/>
                  <a:gd name="connsiteX14" fmla="*/ 702149 w 721347"/>
                  <a:gd name="connsiteY14" fmla="*/ 422385 h 515639"/>
                  <a:gd name="connsiteX15" fmla="*/ 721348 w 721347"/>
                  <a:gd name="connsiteY15" fmla="*/ 381244 h 515639"/>
                  <a:gd name="connsiteX16" fmla="*/ 702149 w 721347"/>
                  <a:gd name="connsiteY16" fmla="*/ 340103 h 515639"/>
                  <a:gd name="connsiteX17" fmla="*/ 721348 w 721347"/>
                  <a:gd name="connsiteY17" fmla="*/ 298961 h 515639"/>
                  <a:gd name="connsiteX18" fmla="*/ 702149 w 721347"/>
                  <a:gd name="connsiteY18" fmla="*/ 257820 h 515639"/>
                  <a:gd name="connsiteX19" fmla="*/ 721348 w 721347"/>
                  <a:gd name="connsiteY19" fmla="*/ 216678 h 515639"/>
                  <a:gd name="connsiteX20" fmla="*/ 702149 w 721347"/>
                  <a:gd name="connsiteY20" fmla="*/ 175537 h 515639"/>
                  <a:gd name="connsiteX21" fmla="*/ 721348 w 721347"/>
                  <a:gd name="connsiteY21" fmla="*/ 134395 h 515639"/>
                  <a:gd name="connsiteX22" fmla="*/ 704892 w 721347"/>
                  <a:gd name="connsiteY22" fmla="*/ 93254 h 515639"/>
                  <a:gd name="connsiteX23" fmla="*/ 721348 w 721347"/>
                  <a:gd name="connsiteY23" fmla="*/ 54855 h 515639"/>
                  <a:gd name="connsiteX24" fmla="*/ 721348 w 721347"/>
                  <a:gd name="connsiteY24" fmla="*/ 52113 h 515639"/>
                  <a:gd name="connsiteX25" fmla="*/ 669235 w 721347"/>
                  <a:gd name="connsiteY25" fmla="*/ 0 h 515639"/>
                  <a:gd name="connsiteX26" fmla="*/ 425129 w 721347"/>
                  <a:gd name="connsiteY26" fmla="*/ 0 h 515639"/>
                  <a:gd name="connsiteX27" fmla="*/ 373017 w 721347"/>
                  <a:gd name="connsiteY27" fmla="*/ 52113 h 515639"/>
                  <a:gd name="connsiteX28" fmla="*/ 373017 w 721347"/>
                  <a:gd name="connsiteY28" fmla="*/ 54855 h 515639"/>
                  <a:gd name="connsiteX29" fmla="*/ 389473 w 721347"/>
                  <a:gd name="connsiteY29" fmla="*/ 93254 h 515639"/>
                  <a:gd name="connsiteX30" fmla="*/ 378502 w 721347"/>
                  <a:gd name="connsiteY30" fmla="*/ 106968 h 515639"/>
                  <a:gd name="connsiteX31" fmla="*/ 266048 w 721347"/>
                  <a:gd name="connsiteY31" fmla="*/ 139881 h 515639"/>
                  <a:gd name="connsiteX32" fmla="*/ 211193 w 721347"/>
                  <a:gd name="connsiteY32" fmla="*/ 241363 h 515639"/>
                  <a:gd name="connsiteX33" fmla="*/ 54855 w 721347"/>
                  <a:gd name="connsiteY33" fmla="*/ 241363 h 515639"/>
                  <a:gd name="connsiteX34" fmla="*/ 5485 w 721347"/>
                  <a:gd name="connsiteY34" fmla="*/ 277019 h 515639"/>
                  <a:gd name="connsiteX35" fmla="*/ 19199 w 721347"/>
                  <a:gd name="connsiteY35" fmla="*/ 337360 h 515639"/>
                  <a:gd name="connsiteX36" fmla="*/ 0 w 721347"/>
                  <a:gd name="connsiteY36" fmla="*/ 375758 h 515639"/>
                  <a:gd name="connsiteX37" fmla="*/ 16457 w 721347"/>
                  <a:gd name="connsiteY37" fmla="*/ 416900 h 515639"/>
                  <a:gd name="connsiteX38" fmla="*/ 0 w 721347"/>
                  <a:gd name="connsiteY38" fmla="*/ 455298 h 515639"/>
                  <a:gd name="connsiteX39" fmla="*/ 0 w 721347"/>
                  <a:gd name="connsiteY39" fmla="*/ 458041 h 515639"/>
                  <a:gd name="connsiteX40" fmla="*/ 57598 w 721347"/>
                  <a:gd name="connsiteY40" fmla="*/ 515639 h 515639"/>
                  <a:gd name="connsiteX41" fmla="*/ 57598 w 721347"/>
                  <a:gd name="connsiteY41" fmla="*/ 515639 h 515639"/>
                  <a:gd name="connsiteX42" fmla="*/ 693920 w 721347"/>
                  <a:gd name="connsiteY42" fmla="*/ 466270 h 515639"/>
                  <a:gd name="connsiteX43" fmla="*/ 669235 w 721347"/>
                  <a:gd name="connsiteY43" fmla="*/ 490954 h 515639"/>
                  <a:gd name="connsiteX44" fmla="*/ 425129 w 721347"/>
                  <a:gd name="connsiteY44" fmla="*/ 490954 h 515639"/>
                  <a:gd name="connsiteX45" fmla="*/ 400444 w 721347"/>
                  <a:gd name="connsiteY45" fmla="*/ 466270 h 515639"/>
                  <a:gd name="connsiteX46" fmla="*/ 400444 w 721347"/>
                  <a:gd name="connsiteY46" fmla="*/ 463527 h 515639"/>
                  <a:gd name="connsiteX47" fmla="*/ 425129 w 721347"/>
                  <a:gd name="connsiteY47" fmla="*/ 438842 h 515639"/>
                  <a:gd name="connsiteX48" fmla="*/ 669235 w 721347"/>
                  <a:gd name="connsiteY48" fmla="*/ 438842 h 515639"/>
                  <a:gd name="connsiteX49" fmla="*/ 693920 w 721347"/>
                  <a:gd name="connsiteY49" fmla="*/ 463527 h 515639"/>
                  <a:gd name="connsiteX50" fmla="*/ 693920 w 721347"/>
                  <a:gd name="connsiteY50" fmla="*/ 466270 h 515639"/>
                  <a:gd name="connsiteX51" fmla="*/ 666492 w 721347"/>
                  <a:gd name="connsiteY51" fmla="*/ 408672 h 515639"/>
                  <a:gd name="connsiteX52" fmla="*/ 425129 w 721347"/>
                  <a:gd name="connsiteY52" fmla="*/ 408672 h 515639"/>
                  <a:gd name="connsiteX53" fmla="*/ 408672 w 721347"/>
                  <a:gd name="connsiteY53" fmla="*/ 403186 h 515639"/>
                  <a:gd name="connsiteX54" fmla="*/ 477241 w 721347"/>
                  <a:gd name="connsiteY54" fmla="*/ 356559 h 515639"/>
                  <a:gd name="connsiteX55" fmla="*/ 666492 w 721347"/>
                  <a:gd name="connsiteY55" fmla="*/ 356559 h 515639"/>
                  <a:gd name="connsiteX56" fmla="*/ 693920 w 721347"/>
                  <a:gd name="connsiteY56" fmla="*/ 383987 h 515639"/>
                  <a:gd name="connsiteX57" fmla="*/ 666492 w 721347"/>
                  <a:gd name="connsiteY57" fmla="*/ 408672 h 515639"/>
                  <a:gd name="connsiteX58" fmla="*/ 666492 w 721347"/>
                  <a:gd name="connsiteY58" fmla="*/ 408672 h 515639"/>
                  <a:gd name="connsiteX59" fmla="*/ 666492 w 721347"/>
                  <a:gd name="connsiteY59" fmla="*/ 329131 h 515639"/>
                  <a:gd name="connsiteX60" fmla="*/ 493698 w 721347"/>
                  <a:gd name="connsiteY60" fmla="*/ 329131 h 515639"/>
                  <a:gd name="connsiteX61" fmla="*/ 510155 w 721347"/>
                  <a:gd name="connsiteY61" fmla="*/ 274276 h 515639"/>
                  <a:gd name="connsiteX62" fmla="*/ 666492 w 721347"/>
                  <a:gd name="connsiteY62" fmla="*/ 274276 h 515639"/>
                  <a:gd name="connsiteX63" fmla="*/ 693920 w 721347"/>
                  <a:gd name="connsiteY63" fmla="*/ 301704 h 515639"/>
                  <a:gd name="connsiteX64" fmla="*/ 666492 w 721347"/>
                  <a:gd name="connsiteY64" fmla="*/ 329131 h 515639"/>
                  <a:gd name="connsiteX65" fmla="*/ 666492 w 721347"/>
                  <a:gd name="connsiteY65" fmla="*/ 329131 h 515639"/>
                  <a:gd name="connsiteX66" fmla="*/ 666492 w 721347"/>
                  <a:gd name="connsiteY66" fmla="*/ 246849 h 515639"/>
                  <a:gd name="connsiteX67" fmla="*/ 510155 w 721347"/>
                  <a:gd name="connsiteY67" fmla="*/ 246849 h 515639"/>
                  <a:gd name="connsiteX68" fmla="*/ 493698 w 721347"/>
                  <a:gd name="connsiteY68" fmla="*/ 191993 h 515639"/>
                  <a:gd name="connsiteX69" fmla="*/ 663750 w 721347"/>
                  <a:gd name="connsiteY69" fmla="*/ 191993 h 515639"/>
                  <a:gd name="connsiteX70" fmla="*/ 691178 w 721347"/>
                  <a:gd name="connsiteY70" fmla="*/ 219421 h 515639"/>
                  <a:gd name="connsiteX71" fmla="*/ 666492 w 721347"/>
                  <a:gd name="connsiteY71" fmla="*/ 246849 h 515639"/>
                  <a:gd name="connsiteX72" fmla="*/ 666492 w 721347"/>
                  <a:gd name="connsiteY72" fmla="*/ 246849 h 515639"/>
                  <a:gd name="connsiteX73" fmla="*/ 666492 w 721347"/>
                  <a:gd name="connsiteY73" fmla="*/ 167308 h 515639"/>
                  <a:gd name="connsiteX74" fmla="*/ 479984 w 721347"/>
                  <a:gd name="connsiteY74" fmla="*/ 167308 h 515639"/>
                  <a:gd name="connsiteX75" fmla="*/ 411415 w 721347"/>
                  <a:gd name="connsiteY75" fmla="*/ 117939 h 515639"/>
                  <a:gd name="connsiteX76" fmla="*/ 427872 w 721347"/>
                  <a:gd name="connsiteY76" fmla="*/ 112453 h 515639"/>
                  <a:gd name="connsiteX77" fmla="*/ 669235 w 721347"/>
                  <a:gd name="connsiteY77" fmla="*/ 112453 h 515639"/>
                  <a:gd name="connsiteX78" fmla="*/ 696663 w 721347"/>
                  <a:gd name="connsiteY78" fmla="*/ 139881 h 515639"/>
                  <a:gd name="connsiteX79" fmla="*/ 666492 w 721347"/>
                  <a:gd name="connsiteY79" fmla="*/ 167308 h 515639"/>
                  <a:gd name="connsiteX80" fmla="*/ 666492 w 721347"/>
                  <a:gd name="connsiteY80" fmla="*/ 167308 h 515639"/>
                  <a:gd name="connsiteX81" fmla="*/ 397701 w 721347"/>
                  <a:gd name="connsiteY81" fmla="*/ 57598 h 515639"/>
                  <a:gd name="connsiteX82" fmla="*/ 422386 w 721347"/>
                  <a:gd name="connsiteY82" fmla="*/ 32913 h 515639"/>
                  <a:gd name="connsiteX83" fmla="*/ 666492 w 721347"/>
                  <a:gd name="connsiteY83" fmla="*/ 32913 h 515639"/>
                  <a:gd name="connsiteX84" fmla="*/ 691178 w 721347"/>
                  <a:gd name="connsiteY84" fmla="*/ 57598 h 515639"/>
                  <a:gd name="connsiteX85" fmla="*/ 691178 w 721347"/>
                  <a:gd name="connsiteY85" fmla="*/ 60341 h 515639"/>
                  <a:gd name="connsiteX86" fmla="*/ 666492 w 721347"/>
                  <a:gd name="connsiteY86" fmla="*/ 85026 h 515639"/>
                  <a:gd name="connsiteX87" fmla="*/ 425129 w 721347"/>
                  <a:gd name="connsiteY87" fmla="*/ 85026 h 515639"/>
                  <a:gd name="connsiteX88" fmla="*/ 400444 w 721347"/>
                  <a:gd name="connsiteY88" fmla="*/ 60341 h 515639"/>
                  <a:gd name="connsiteX89" fmla="*/ 400444 w 721347"/>
                  <a:gd name="connsiteY89" fmla="*/ 57598 h 515639"/>
                  <a:gd name="connsiteX90" fmla="*/ 362045 w 721347"/>
                  <a:gd name="connsiteY90" fmla="*/ 139881 h 515639"/>
                  <a:gd name="connsiteX91" fmla="*/ 474499 w 721347"/>
                  <a:gd name="connsiteY91" fmla="*/ 216678 h 515639"/>
                  <a:gd name="connsiteX92" fmla="*/ 447071 w 721347"/>
                  <a:gd name="connsiteY92" fmla="*/ 351073 h 515639"/>
                  <a:gd name="connsiteX93" fmla="*/ 312675 w 721347"/>
                  <a:gd name="connsiteY93" fmla="*/ 378501 h 515639"/>
                  <a:gd name="connsiteX94" fmla="*/ 235878 w 721347"/>
                  <a:gd name="connsiteY94" fmla="*/ 266048 h 515639"/>
                  <a:gd name="connsiteX95" fmla="*/ 362045 w 721347"/>
                  <a:gd name="connsiteY95" fmla="*/ 139881 h 515639"/>
                  <a:gd name="connsiteX96" fmla="*/ 362045 w 721347"/>
                  <a:gd name="connsiteY96" fmla="*/ 139881 h 515639"/>
                  <a:gd name="connsiteX97" fmla="*/ 57598 w 721347"/>
                  <a:gd name="connsiteY97" fmla="*/ 274276 h 515639"/>
                  <a:gd name="connsiteX98" fmla="*/ 213936 w 721347"/>
                  <a:gd name="connsiteY98" fmla="*/ 274276 h 515639"/>
                  <a:gd name="connsiteX99" fmla="*/ 230392 w 721347"/>
                  <a:gd name="connsiteY99" fmla="*/ 329131 h 515639"/>
                  <a:gd name="connsiteX100" fmla="*/ 57598 w 721347"/>
                  <a:gd name="connsiteY100" fmla="*/ 329131 h 515639"/>
                  <a:gd name="connsiteX101" fmla="*/ 30171 w 721347"/>
                  <a:gd name="connsiteY101" fmla="*/ 301704 h 515639"/>
                  <a:gd name="connsiteX102" fmla="*/ 57598 w 721347"/>
                  <a:gd name="connsiteY102" fmla="*/ 274276 h 515639"/>
                  <a:gd name="connsiteX103" fmla="*/ 57598 w 721347"/>
                  <a:gd name="connsiteY103" fmla="*/ 274276 h 515639"/>
                  <a:gd name="connsiteX104" fmla="*/ 57598 w 721347"/>
                  <a:gd name="connsiteY104" fmla="*/ 356559 h 515639"/>
                  <a:gd name="connsiteX105" fmla="*/ 246849 w 721347"/>
                  <a:gd name="connsiteY105" fmla="*/ 356559 h 515639"/>
                  <a:gd name="connsiteX106" fmla="*/ 315418 w 721347"/>
                  <a:gd name="connsiteY106" fmla="*/ 403186 h 515639"/>
                  <a:gd name="connsiteX107" fmla="*/ 304447 w 721347"/>
                  <a:gd name="connsiteY107" fmla="*/ 408672 h 515639"/>
                  <a:gd name="connsiteX108" fmla="*/ 52112 w 721347"/>
                  <a:gd name="connsiteY108" fmla="*/ 408672 h 515639"/>
                  <a:gd name="connsiteX109" fmla="*/ 30171 w 721347"/>
                  <a:gd name="connsiteY109" fmla="*/ 378501 h 515639"/>
                  <a:gd name="connsiteX110" fmla="*/ 57598 w 721347"/>
                  <a:gd name="connsiteY110" fmla="*/ 356559 h 515639"/>
                  <a:gd name="connsiteX111" fmla="*/ 57598 w 721347"/>
                  <a:gd name="connsiteY111" fmla="*/ 356559 h 515639"/>
                  <a:gd name="connsiteX112" fmla="*/ 30171 w 721347"/>
                  <a:gd name="connsiteY112" fmla="*/ 460784 h 515639"/>
                  <a:gd name="connsiteX113" fmla="*/ 52112 w 721347"/>
                  <a:gd name="connsiteY113" fmla="*/ 436099 h 515639"/>
                  <a:gd name="connsiteX114" fmla="*/ 307190 w 721347"/>
                  <a:gd name="connsiteY114" fmla="*/ 436099 h 515639"/>
                  <a:gd name="connsiteX115" fmla="*/ 329132 w 721347"/>
                  <a:gd name="connsiteY115" fmla="*/ 460784 h 515639"/>
                  <a:gd name="connsiteX116" fmla="*/ 329132 w 721347"/>
                  <a:gd name="connsiteY116" fmla="*/ 463527 h 515639"/>
                  <a:gd name="connsiteX117" fmla="*/ 304447 w 721347"/>
                  <a:gd name="connsiteY117" fmla="*/ 488212 h 515639"/>
                  <a:gd name="connsiteX118" fmla="*/ 60341 w 721347"/>
                  <a:gd name="connsiteY118" fmla="*/ 488212 h 515639"/>
                  <a:gd name="connsiteX119" fmla="*/ 35656 w 721347"/>
                  <a:gd name="connsiteY119" fmla="*/ 463527 h 515639"/>
                  <a:gd name="connsiteX120" fmla="*/ 35656 w 721347"/>
                  <a:gd name="connsiteY120" fmla="*/ 460784 h 51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721347" h="515639">
                    <a:moveTo>
                      <a:pt x="57598" y="515639"/>
                    </a:moveTo>
                    <a:lnTo>
                      <a:pt x="301704" y="515639"/>
                    </a:lnTo>
                    <a:cubicBezTo>
                      <a:pt x="329132" y="515639"/>
                      <a:pt x="353817" y="493697"/>
                      <a:pt x="353817" y="463527"/>
                    </a:cubicBezTo>
                    <a:lnTo>
                      <a:pt x="353817" y="460784"/>
                    </a:lnTo>
                    <a:cubicBezTo>
                      <a:pt x="353817" y="447070"/>
                      <a:pt x="348331" y="430614"/>
                      <a:pt x="337360" y="422385"/>
                    </a:cubicBezTo>
                    <a:cubicBezTo>
                      <a:pt x="340103" y="419643"/>
                      <a:pt x="345589" y="414157"/>
                      <a:pt x="348331" y="408672"/>
                    </a:cubicBezTo>
                    <a:cubicBezTo>
                      <a:pt x="359303" y="408672"/>
                      <a:pt x="370274" y="408672"/>
                      <a:pt x="381245" y="408672"/>
                    </a:cubicBezTo>
                    <a:cubicBezTo>
                      <a:pt x="383987" y="414157"/>
                      <a:pt x="386730" y="419643"/>
                      <a:pt x="392216" y="422385"/>
                    </a:cubicBezTo>
                    <a:cubicBezTo>
                      <a:pt x="381245" y="433356"/>
                      <a:pt x="373017" y="447070"/>
                      <a:pt x="373017" y="460784"/>
                    </a:cubicBezTo>
                    <a:lnTo>
                      <a:pt x="373017" y="463527"/>
                    </a:lnTo>
                    <a:cubicBezTo>
                      <a:pt x="373017" y="490954"/>
                      <a:pt x="394958" y="515639"/>
                      <a:pt x="425129" y="515639"/>
                    </a:cubicBezTo>
                    <a:lnTo>
                      <a:pt x="669235" y="515639"/>
                    </a:lnTo>
                    <a:cubicBezTo>
                      <a:pt x="696663" y="515639"/>
                      <a:pt x="721348" y="493697"/>
                      <a:pt x="721348" y="463527"/>
                    </a:cubicBezTo>
                    <a:lnTo>
                      <a:pt x="721348" y="460784"/>
                    </a:lnTo>
                    <a:cubicBezTo>
                      <a:pt x="721348" y="444327"/>
                      <a:pt x="715862" y="430614"/>
                      <a:pt x="702149" y="422385"/>
                    </a:cubicBezTo>
                    <a:cubicBezTo>
                      <a:pt x="713120" y="411414"/>
                      <a:pt x="721348" y="397701"/>
                      <a:pt x="721348" y="381244"/>
                    </a:cubicBezTo>
                    <a:cubicBezTo>
                      <a:pt x="721348" y="364787"/>
                      <a:pt x="715862" y="351073"/>
                      <a:pt x="702149" y="340103"/>
                    </a:cubicBezTo>
                    <a:cubicBezTo>
                      <a:pt x="713120" y="329131"/>
                      <a:pt x="721348" y="315418"/>
                      <a:pt x="721348" y="298961"/>
                    </a:cubicBezTo>
                    <a:cubicBezTo>
                      <a:pt x="721348" y="282504"/>
                      <a:pt x="715862" y="268791"/>
                      <a:pt x="702149" y="257820"/>
                    </a:cubicBezTo>
                    <a:cubicBezTo>
                      <a:pt x="713120" y="246849"/>
                      <a:pt x="721348" y="233135"/>
                      <a:pt x="721348" y="216678"/>
                    </a:cubicBezTo>
                    <a:cubicBezTo>
                      <a:pt x="721348" y="200222"/>
                      <a:pt x="715862" y="186508"/>
                      <a:pt x="702149" y="175537"/>
                    </a:cubicBezTo>
                    <a:cubicBezTo>
                      <a:pt x="713120" y="164566"/>
                      <a:pt x="721348" y="150852"/>
                      <a:pt x="721348" y="134395"/>
                    </a:cubicBezTo>
                    <a:cubicBezTo>
                      <a:pt x="721348" y="117939"/>
                      <a:pt x="715862" y="104225"/>
                      <a:pt x="704892" y="93254"/>
                    </a:cubicBezTo>
                    <a:cubicBezTo>
                      <a:pt x="715862" y="82283"/>
                      <a:pt x="721348" y="68569"/>
                      <a:pt x="721348" y="54855"/>
                    </a:cubicBezTo>
                    <a:lnTo>
                      <a:pt x="721348" y="52113"/>
                    </a:lnTo>
                    <a:cubicBezTo>
                      <a:pt x="721348" y="24685"/>
                      <a:pt x="699406" y="0"/>
                      <a:pt x="669235" y="0"/>
                    </a:cubicBezTo>
                    <a:lnTo>
                      <a:pt x="425129" y="0"/>
                    </a:lnTo>
                    <a:cubicBezTo>
                      <a:pt x="397701" y="0"/>
                      <a:pt x="373017" y="21942"/>
                      <a:pt x="373017" y="52113"/>
                    </a:cubicBezTo>
                    <a:lnTo>
                      <a:pt x="373017" y="54855"/>
                    </a:lnTo>
                    <a:cubicBezTo>
                      <a:pt x="373017" y="68569"/>
                      <a:pt x="378502" y="85026"/>
                      <a:pt x="389473" y="93254"/>
                    </a:cubicBezTo>
                    <a:cubicBezTo>
                      <a:pt x="386730" y="95997"/>
                      <a:pt x="381245" y="101482"/>
                      <a:pt x="378502" y="106968"/>
                    </a:cubicBezTo>
                    <a:cubicBezTo>
                      <a:pt x="337360" y="101482"/>
                      <a:pt x="298961" y="115196"/>
                      <a:pt x="266048" y="139881"/>
                    </a:cubicBezTo>
                    <a:cubicBezTo>
                      <a:pt x="235878" y="164566"/>
                      <a:pt x="213936" y="202964"/>
                      <a:pt x="211193" y="241363"/>
                    </a:cubicBezTo>
                    <a:lnTo>
                      <a:pt x="54855" y="241363"/>
                    </a:lnTo>
                    <a:cubicBezTo>
                      <a:pt x="32913" y="241363"/>
                      <a:pt x="13714" y="255077"/>
                      <a:pt x="5485" y="277019"/>
                    </a:cubicBezTo>
                    <a:cubicBezTo>
                      <a:pt x="-2743" y="298961"/>
                      <a:pt x="2743" y="320903"/>
                      <a:pt x="19199" y="337360"/>
                    </a:cubicBezTo>
                    <a:cubicBezTo>
                      <a:pt x="8228" y="348331"/>
                      <a:pt x="0" y="362045"/>
                      <a:pt x="0" y="375758"/>
                    </a:cubicBezTo>
                    <a:cubicBezTo>
                      <a:pt x="0" y="392215"/>
                      <a:pt x="5485" y="405929"/>
                      <a:pt x="16457" y="416900"/>
                    </a:cubicBezTo>
                    <a:cubicBezTo>
                      <a:pt x="5485" y="427871"/>
                      <a:pt x="0" y="441585"/>
                      <a:pt x="0" y="455298"/>
                    </a:cubicBezTo>
                    <a:lnTo>
                      <a:pt x="0" y="458041"/>
                    </a:lnTo>
                    <a:cubicBezTo>
                      <a:pt x="5485" y="493697"/>
                      <a:pt x="27428" y="515639"/>
                      <a:pt x="57598" y="515639"/>
                    </a:cubicBezTo>
                    <a:lnTo>
                      <a:pt x="57598" y="515639"/>
                    </a:lnTo>
                    <a:close/>
                    <a:moveTo>
                      <a:pt x="693920" y="466270"/>
                    </a:moveTo>
                    <a:cubicBezTo>
                      <a:pt x="693920" y="479983"/>
                      <a:pt x="682949" y="490954"/>
                      <a:pt x="669235" y="490954"/>
                    </a:cubicBezTo>
                    <a:lnTo>
                      <a:pt x="425129" y="490954"/>
                    </a:lnTo>
                    <a:cubicBezTo>
                      <a:pt x="411415" y="490954"/>
                      <a:pt x="400444" y="479983"/>
                      <a:pt x="400444" y="466270"/>
                    </a:cubicBezTo>
                    <a:lnTo>
                      <a:pt x="400444" y="463527"/>
                    </a:lnTo>
                    <a:cubicBezTo>
                      <a:pt x="400444" y="449813"/>
                      <a:pt x="411415" y="438842"/>
                      <a:pt x="425129" y="438842"/>
                    </a:cubicBezTo>
                    <a:lnTo>
                      <a:pt x="669235" y="438842"/>
                    </a:lnTo>
                    <a:cubicBezTo>
                      <a:pt x="682949" y="438842"/>
                      <a:pt x="693920" y="449813"/>
                      <a:pt x="693920" y="463527"/>
                    </a:cubicBezTo>
                    <a:lnTo>
                      <a:pt x="693920" y="466270"/>
                    </a:lnTo>
                    <a:close/>
                    <a:moveTo>
                      <a:pt x="666492" y="408672"/>
                    </a:moveTo>
                    <a:lnTo>
                      <a:pt x="425129" y="408672"/>
                    </a:lnTo>
                    <a:cubicBezTo>
                      <a:pt x="419644" y="408672"/>
                      <a:pt x="411415" y="405929"/>
                      <a:pt x="408672" y="403186"/>
                    </a:cubicBezTo>
                    <a:cubicBezTo>
                      <a:pt x="436100" y="394958"/>
                      <a:pt x="460785" y="378501"/>
                      <a:pt x="477241" y="356559"/>
                    </a:cubicBezTo>
                    <a:lnTo>
                      <a:pt x="666492" y="356559"/>
                    </a:lnTo>
                    <a:cubicBezTo>
                      <a:pt x="680206" y="356559"/>
                      <a:pt x="693920" y="367530"/>
                      <a:pt x="693920" y="383987"/>
                    </a:cubicBezTo>
                    <a:cubicBezTo>
                      <a:pt x="693920" y="397701"/>
                      <a:pt x="682949" y="408672"/>
                      <a:pt x="666492" y="408672"/>
                    </a:cubicBezTo>
                    <a:lnTo>
                      <a:pt x="666492" y="408672"/>
                    </a:lnTo>
                    <a:close/>
                    <a:moveTo>
                      <a:pt x="666492" y="329131"/>
                    </a:moveTo>
                    <a:lnTo>
                      <a:pt x="493698" y="329131"/>
                    </a:lnTo>
                    <a:cubicBezTo>
                      <a:pt x="501927" y="312675"/>
                      <a:pt x="507412" y="293475"/>
                      <a:pt x="510155" y="274276"/>
                    </a:cubicBezTo>
                    <a:lnTo>
                      <a:pt x="666492" y="274276"/>
                    </a:lnTo>
                    <a:cubicBezTo>
                      <a:pt x="680206" y="274276"/>
                      <a:pt x="693920" y="285247"/>
                      <a:pt x="693920" y="301704"/>
                    </a:cubicBezTo>
                    <a:cubicBezTo>
                      <a:pt x="693920" y="315418"/>
                      <a:pt x="682949" y="329131"/>
                      <a:pt x="666492" y="329131"/>
                    </a:cubicBezTo>
                    <a:lnTo>
                      <a:pt x="666492" y="329131"/>
                    </a:lnTo>
                    <a:close/>
                    <a:moveTo>
                      <a:pt x="666492" y="246849"/>
                    </a:moveTo>
                    <a:lnTo>
                      <a:pt x="510155" y="246849"/>
                    </a:lnTo>
                    <a:cubicBezTo>
                      <a:pt x="507412" y="227649"/>
                      <a:pt x="504669" y="208450"/>
                      <a:pt x="493698" y="191993"/>
                    </a:cubicBezTo>
                    <a:lnTo>
                      <a:pt x="663750" y="191993"/>
                    </a:lnTo>
                    <a:cubicBezTo>
                      <a:pt x="677464" y="191993"/>
                      <a:pt x="691178" y="202964"/>
                      <a:pt x="691178" y="219421"/>
                    </a:cubicBezTo>
                    <a:cubicBezTo>
                      <a:pt x="693920" y="235878"/>
                      <a:pt x="682949" y="246849"/>
                      <a:pt x="666492" y="246849"/>
                    </a:cubicBezTo>
                    <a:lnTo>
                      <a:pt x="666492" y="246849"/>
                    </a:lnTo>
                    <a:close/>
                    <a:moveTo>
                      <a:pt x="666492" y="167308"/>
                    </a:moveTo>
                    <a:lnTo>
                      <a:pt x="479984" y="167308"/>
                    </a:lnTo>
                    <a:cubicBezTo>
                      <a:pt x="460785" y="145366"/>
                      <a:pt x="438843" y="128910"/>
                      <a:pt x="411415" y="117939"/>
                    </a:cubicBezTo>
                    <a:cubicBezTo>
                      <a:pt x="416901" y="115196"/>
                      <a:pt x="422386" y="112453"/>
                      <a:pt x="427872" y="112453"/>
                    </a:cubicBezTo>
                    <a:lnTo>
                      <a:pt x="669235" y="112453"/>
                    </a:lnTo>
                    <a:cubicBezTo>
                      <a:pt x="682949" y="112453"/>
                      <a:pt x="696663" y="123424"/>
                      <a:pt x="696663" y="139881"/>
                    </a:cubicBezTo>
                    <a:cubicBezTo>
                      <a:pt x="693920" y="156337"/>
                      <a:pt x="682949" y="167308"/>
                      <a:pt x="666492" y="167308"/>
                    </a:cubicBezTo>
                    <a:lnTo>
                      <a:pt x="666492" y="167308"/>
                    </a:lnTo>
                    <a:close/>
                    <a:moveTo>
                      <a:pt x="397701" y="57598"/>
                    </a:moveTo>
                    <a:cubicBezTo>
                      <a:pt x="397701" y="43884"/>
                      <a:pt x="408672" y="32913"/>
                      <a:pt x="422386" y="32913"/>
                    </a:cubicBezTo>
                    <a:lnTo>
                      <a:pt x="666492" y="32913"/>
                    </a:lnTo>
                    <a:cubicBezTo>
                      <a:pt x="680206" y="32913"/>
                      <a:pt x="691178" y="43884"/>
                      <a:pt x="691178" y="57598"/>
                    </a:cubicBezTo>
                    <a:lnTo>
                      <a:pt x="691178" y="60341"/>
                    </a:lnTo>
                    <a:cubicBezTo>
                      <a:pt x="691178" y="74054"/>
                      <a:pt x="680206" y="85026"/>
                      <a:pt x="666492" y="85026"/>
                    </a:cubicBezTo>
                    <a:lnTo>
                      <a:pt x="425129" y="85026"/>
                    </a:lnTo>
                    <a:cubicBezTo>
                      <a:pt x="411415" y="85026"/>
                      <a:pt x="400444" y="74054"/>
                      <a:pt x="400444" y="60341"/>
                    </a:cubicBezTo>
                    <a:lnTo>
                      <a:pt x="400444" y="57598"/>
                    </a:lnTo>
                    <a:close/>
                    <a:moveTo>
                      <a:pt x="362045" y="139881"/>
                    </a:moveTo>
                    <a:cubicBezTo>
                      <a:pt x="411415" y="139881"/>
                      <a:pt x="455300" y="170051"/>
                      <a:pt x="474499" y="216678"/>
                    </a:cubicBezTo>
                    <a:cubicBezTo>
                      <a:pt x="493698" y="263305"/>
                      <a:pt x="482727" y="315418"/>
                      <a:pt x="447071" y="351073"/>
                    </a:cubicBezTo>
                    <a:cubicBezTo>
                      <a:pt x="411415" y="386729"/>
                      <a:pt x="359303" y="397701"/>
                      <a:pt x="312675" y="378501"/>
                    </a:cubicBezTo>
                    <a:cubicBezTo>
                      <a:pt x="266048" y="359302"/>
                      <a:pt x="235878" y="315418"/>
                      <a:pt x="235878" y="266048"/>
                    </a:cubicBezTo>
                    <a:cubicBezTo>
                      <a:pt x="241364" y="194736"/>
                      <a:pt x="296219" y="139881"/>
                      <a:pt x="362045" y="139881"/>
                    </a:cubicBezTo>
                    <a:lnTo>
                      <a:pt x="362045" y="139881"/>
                    </a:lnTo>
                    <a:close/>
                    <a:moveTo>
                      <a:pt x="57598" y="274276"/>
                    </a:moveTo>
                    <a:lnTo>
                      <a:pt x="213936" y="274276"/>
                    </a:lnTo>
                    <a:cubicBezTo>
                      <a:pt x="216678" y="293475"/>
                      <a:pt x="222164" y="312675"/>
                      <a:pt x="230392" y="329131"/>
                    </a:cubicBezTo>
                    <a:lnTo>
                      <a:pt x="57598" y="329131"/>
                    </a:lnTo>
                    <a:cubicBezTo>
                      <a:pt x="43884" y="329131"/>
                      <a:pt x="30171" y="318160"/>
                      <a:pt x="30171" y="301704"/>
                    </a:cubicBezTo>
                    <a:cubicBezTo>
                      <a:pt x="32913" y="287990"/>
                      <a:pt x="43884" y="274276"/>
                      <a:pt x="57598" y="274276"/>
                    </a:cubicBezTo>
                    <a:lnTo>
                      <a:pt x="57598" y="274276"/>
                    </a:lnTo>
                    <a:close/>
                    <a:moveTo>
                      <a:pt x="57598" y="356559"/>
                    </a:moveTo>
                    <a:lnTo>
                      <a:pt x="246849" y="356559"/>
                    </a:lnTo>
                    <a:cubicBezTo>
                      <a:pt x="266048" y="378501"/>
                      <a:pt x="287991" y="394958"/>
                      <a:pt x="315418" y="403186"/>
                    </a:cubicBezTo>
                    <a:cubicBezTo>
                      <a:pt x="312675" y="405929"/>
                      <a:pt x="307190" y="408672"/>
                      <a:pt x="304447" y="408672"/>
                    </a:cubicBezTo>
                    <a:lnTo>
                      <a:pt x="52112" y="408672"/>
                    </a:lnTo>
                    <a:cubicBezTo>
                      <a:pt x="38399" y="405929"/>
                      <a:pt x="30171" y="392215"/>
                      <a:pt x="30171" y="378501"/>
                    </a:cubicBezTo>
                    <a:cubicBezTo>
                      <a:pt x="32913" y="364787"/>
                      <a:pt x="43884" y="356559"/>
                      <a:pt x="57598" y="356559"/>
                    </a:cubicBezTo>
                    <a:lnTo>
                      <a:pt x="57598" y="356559"/>
                    </a:lnTo>
                    <a:close/>
                    <a:moveTo>
                      <a:pt x="30171" y="460784"/>
                    </a:moveTo>
                    <a:cubicBezTo>
                      <a:pt x="30171" y="449813"/>
                      <a:pt x="38399" y="438842"/>
                      <a:pt x="52112" y="436099"/>
                    </a:cubicBezTo>
                    <a:lnTo>
                      <a:pt x="307190" y="436099"/>
                    </a:lnTo>
                    <a:cubicBezTo>
                      <a:pt x="318161" y="438842"/>
                      <a:pt x="329132" y="449813"/>
                      <a:pt x="329132" y="460784"/>
                    </a:cubicBezTo>
                    <a:lnTo>
                      <a:pt x="329132" y="463527"/>
                    </a:lnTo>
                    <a:cubicBezTo>
                      <a:pt x="329132" y="477241"/>
                      <a:pt x="318161" y="488212"/>
                      <a:pt x="304447" y="488212"/>
                    </a:cubicBezTo>
                    <a:lnTo>
                      <a:pt x="60341" y="488212"/>
                    </a:lnTo>
                    <a:cubicBezTo>
                      <a:pt x="46627" y="488212"/>
                      <a:pt x="35656" y="477241"/>
                      <a:pt x="35656" y="463527"/>
                    </a:cubicBezTo>
                    <a:lnTo>
                      <a:pt x="35656" y="460784"/>
                    </a:lnTo>
                    <a:close/>
                  </a:path>
                </a:pathLst>
              </a:custGeom>
              <a:grpFill/>
              <a:ln w="27426" cap="flat">
                <a:noFill/>
                <a:prstDash val="solid"/>
                <a:miter/>
              </a:ln>
            </p:spPr>
            <p:txBody>
              <a:bodyPr rtlCol="0" anchor="ctr"/>
              <a:lstStyle/>
              <a:p>
                <a:pPr algn="l" rtl="0"/>
                <a:endParaRPr lang="en-US"/>
              </a:p>
            </p:txBody>
          </p:sp>
        </p:grpSp>
        <p:sp>
          <p:nvSpPr>
            <p:cNvPr id="8" name="Freeform 1343">
              <a:extLst>
                <a:ext uri="{FF2B5EF4-FFF2-40B4-BE49-F238E27FC236}">
                  <a16:creationId xmlns:a16="http://schemas.microsoft.com/office/drawing/2014/main" id="{D0F73413-C57E-8105-51A0-FCD97FDEF4D8}"/>
                </a:ext>
              </a:extLst>
            </p:cNvPr>
            <p:cNvSpPr/>
            <p:nvPr/>
          </p:nvSpPr>
          <p:spPr>
            <a:xfrm>
              <a:off x="4697268" y="1044035"/>
              <a:ext cx="139881" cy="189250"/>
            </a:xfrm>
            <a:custGeom>
              <a:avLst/>
              <a:gdLst>
                <a:gd name="connsiteX0" fmla="*/ 0 w 139881"/>
                <a:gd name="connsiteY0" fmla="*/ 71312 h 189250"/>
                <a:gd name="connsiteX1" fmla="*/ 21942 w 139881"/>
                <a:gd name="connsiteY1" fmla="*/ 68569 h 189250"/>
                <a:gd name="connsiteX2" fmla="*/ 120682 w 139881"/>
                <a:gd name="connsiteY2" fmla="*/ 68569 h 189250"/>
                <a:gd name="connsiteX3" fmla="*/ 120682 w 139881"/>
                <a:gd name="connsiteY3" fmla="*/ 85026 h 189250"/>
                <a:gd name="connsiteX4" fmla="*/ 0 w 139881"/>
                <a:gd name="connsiteY4" fmla="*/ 85026 h 189250"/>
                <a:gd name="connsiteX5" fmla="*/ 0 w 139881"/>
                <a:gd name="connsiteY5" fmla="*/ 71312 h 189250"/>
                <a:gd name="connsiteX6" fmla="*/ 0 w 139881"/>
                <a:gd name="connsiteY6" fmla="*/ 104225 h 189250"/>
                <a:gd name="connsiteX7" fmla="*/ 21942 w 139881"/>
                <a:gd name="connsiteY7" fmla="*/ 101482 h 189250"/>
                <a:gd name="connsiteX8" fmla="*/ 109711 w 139881"/>
                <a:gd name="connsiteY8" fmla="*/ 101482 h 189250"/>
                <a:gd name="connsiteX9" fmla="*/ 109711 w 139881"/>
                <a:gd name="connsiteY9" fmla="*/ 117939 h 189250"/>
                <a:gd name="connsiteX10" fmla="*/ 2743 w 139881"/>
                <a:gd name="connsiteY10" fmla="*/ 117939 h 189250"/>
                <a:gd name="connsiteX11" fmla="*/ 2743 w 139881"/>
                <a:gd name="connsiteY11" fmla="*/ 104225 h 189250"/>
                <a:gd name="connsiteX12" fmla="*/ 16457 w 139881"/>
                <a:gd name="connsiteY12" fmla="*/ 95997 h 189250"/>
                <a:gd name="connsiteX13" fmla="*/ 93254 w 139881"/>
                <a:gd name="connsiteY13" fmla="*/ 0 h 189250"/>
                <a:gd name="connsiteX14" fmla="*/ 137138 w 139881"/>
                <a:gd name="connsiteY14" fmla="*/ 21942 h 189250"/>
                <a:gd name="connsiteX15" fmla="*/ 117939 w 139881"/>
                <a:gd name="connsiteY15" fmla="*/ 41141 h 189250"/>
                <a:gd name="connsiteX16" fmla="*/ 90511 w 139881"/>
                <a:gd name="connsiteY16" fmla="*/ 27428 h 189250"/>
                <a:gd name="connsiteX17" fmla="*/ 49370 w 139881"/>
                <a:gd name="connsiteY17" fmla="*/ 95997 h 189250"/>
                <a:gd name="connsiteX18" fmla="*/ 90511 w 139881"/>
                <a:gd name="connsiteY18" fmla="*/ 164566 h 189250"/>
                <a:gd name="connsiteX19" fmla="*/ 120682 w 139881"/>
                <a:gd name="connsiteY19" fmla="*/ 145366 h 189250"/>
                <a:gd name="connsiteX20" fmla="*/ 139881 w 139881"/>
                <a:gd name="connsiteY20" fmla="*/ 161823 h 189250"/>
                <a:gd name="connsiteX21" fmla="*/ 87768 w 139881"/>
                <a:gd name="connsiteY21" fmla="*/ 189251 h 189250"/>
                <a:gd name="connsiteX22" fmla="*/ 16457 w 139881"/>
                <a:gd name="connsiteY22" fmla="*/ 95997 h 189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9881" h="189250">
                  <a:moveTo>
                    <a:pt x="0" y="71312"/>
                  </a:moveTo>
                  <a:lnTo>
                    <a:pt x="21942" y="68569"/>
                  </a:lnTo>
                  <a:lnTo>
                    <a:pt x="120682" y="68569"/>
                  </a:lnTo>
                  <a:lnTo>
                    <a:pt x="120682" y="85026"/>
                  </a:lnTo>
                  <a:lnTo>
                    <a:pt x="0" y="85026"/>
                  </a:lnTo>
                  <a:lnTo>
                    <a:pt x="0" y="71312"/>
                  </a:lnTo>
                  <a:close/>
                  <a:moveTo>
                    <a:pt x="0" y="104225"/>
                  </a:moveTo>
                  <a:lnTo>
                    <a:pt x="21942" y="101482"/>
                  </a:lnTo>
                  <a:lnTo>
                    <a:pt x="109711" y="101482"/>
                  </a:lnTo>
                  <a:lnTo>
                    <a:pt x="109711" y="117939"/>
                  </a:lnTo>
                  <a:lnTo>
                    <a:pt x="2743" y="117939"/>
                  </a:lnTo>
                  <a:lnTo>
                    <a:pt x="2743" y="104225"/>
                  </a:lnTo>
                  <a:close/>
                  <a:moveTo>
                    <a:pt x="16457" y="95997"/>
                  </a:moveTo>
                  <a:cubicBezTo>
                    <a:pt x="16457" y="35656"/>
                    <a:pt x="46627" y="0"/>
                    <a:pt x="93254" y="0"/>
                  </a:cubicBezTo>
                  <a:cubicBezTo>
                    <a:pt x="109711" y="0"/>
                    <a:pt x="126167" y="8228"/>
                    <a:pt x="137138" y="21942"/>
                  </a:cubicBezTo>
                  <a:lnTo>
                    <a:pt x="117939" y="41141"/>
                  </a:lnTo>
                  <a:cubicBezTo>
                    <a:pt x="109711" y="32913"/>
                    <a:pt x="101482" y="27428"/>
                    <a:pt x="90511" y="27428"/>
                  </a:cubicBezTo>
                  <a:cubicBezTo>
                    <a:pt x="63084" y="27428"/>
                    <a:pt x="49370" y="54855"/>
                    <a:pt x="49370" y="95997"/>
                  </a:cubicBezTo>
                  <a:cubicBezTo>
                    <a:pt x="49370" y="139881"/>
                    <a:pt x="63084" y="164566"/>
                    <a:pt x="90511" y="164566"/>
                  </a:cubicBezTo>
                  <a:cubicBezTo>
                    <a:pt x="104225" y="164566"/>
                    <a:pt x="112454" y="159080"/>
                    <a:pt x="120682" y="145366"/>
                  </a:cubicBezTo>
                  <a:lnTo>
                    <a:pt x="139881" y="161823"/>
                  </a:lnTo>
                  <a:cubicBezTo>
                    <a:pt x="126167" y="178280"/>
                    <a:pt x="109711" y="189251"/>
                    <a:pt x="87768" y="189251"/>
                  </a:cubicBezTo>
                  <a:cubicBezTo>
                    <a:pt x="46627" y="189251"/>
                    <a:pt x="16457" y="156338"/>
                    <a:pt x="16457" y="95997"/>
                  </a:cubicBezTo>
                  <a:close/>
                </a:path>
              </a:pathLst>
            </a:custGeom>
            <a:solidFill>
              <a:srgbClr val="1BA19A"/>
            </a:solidFill>
            <a:ln w="27426"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69645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6C16B2-CF16-AB2C-6ABD-D0C0172F7A4D}"/>
              </a:ext>
            </a:extLst>
          </p:cNvPr>
          <p:cNvSpPr>
            <a:spLocks noGrp="1"/>
          </p:cNvSpPr>
          <p:nvPr>
            <p:ph type="body" sz="quarter" idx="18"/>
          </p:nvPr>
        </p:nvSpPr>
        <p:spPr>
          <a:xfrm>
            <a:off x="798956" y="1502742"/>
            <a:ext cx="6461952" cy="4286083"/>
          </a:xfrm>
        </p:spPr>
        <p:txBody>
          <a:bodyPr/>
          <a:lstStyle/>
          <a:p>
            <a:pPr algn="just" rtl="0">
              <a:spcBef>
                <a:spcPts val="600"/>
              </a:spcBef>
            </a:pPr>
            <a:r>
              <a:rPr lang="en-IE" dirty="0"/>
              <a:t>Agora que o </a:t>
            </a:r>
            <a:r>
              <a:rPr lang="en-IE" dirty="0">
                <a:highlight>
                  <a:srgbClr val="F79037"/>
                </a:highlight>
              </a:rPr>
              <a:t>Plano de </a:t>
            </a:r>
            <a:r>
              <a:rPr lang="en-IE" dirty="0" err="1">
                <a:highlight>
                  <a:srgbClr val="F79037"/>
                </a:highlight>
              </a:rPr>
              <a:t>Negócios</a:t>
            </a:r>
            <a:r>
              <a:rPr lang="en-IE" dirty="0">
                <a:highlight>
                  <a:srgbClr val="F79037"/>
                </a:highlight>
              </a:rPr>
              <a:t> </a:t>
            </a:r>
            <a:r>
              <a:rPr lang="en-IE" dirty="0" err="1"/>
              <a:t>está</a:t>
            </a:r>
            <a:r>
              <a:rPr lang="en-IE" dirty="0"/>
              <a:t> </a:t>
            </a:r>
            <a:r>
              <a:rPr lang="en-IE" dirty="0" err="1"/>
              <a:t>completo</a:t>
            </a:r>
            <a:r>
              <a:rPr lang="en-IE" dirty="0"/>
              <a:t> com as finanças projetadas, é a </a:t>
            </a:r>
            <a:r>
              <a:rPr lang="en-IE" dirty="0" err="1"/>
              <a:t>altura</a:t>
            </a:r>
            <a:r>
              <a:rPr lang="en-IE" dirty="0"/>
              <a:t> de falar sobre dinheiro. Nesta </a:t>
            </a:r>
            <a:r>
              <a:rPr lang="en-IE" dirty="0" err="1"/>
              <a:t>secção</a:t>
            </a:r>
            <a:r>
              <a:rPr lang="en-IE" dirty="0"/>
              <a:t> </a:t>
            </a:r>
            <a:r>
              <a:rPr lang="en-IE" dirty="0" err="1"/>
              <a:t>iremos</a:t>
            </a:r>
            <a:r>
              <a:rPr lang="en-IE" dirty="0"/>
              <a:t> </a:t>
            </a:r>
            <a:r>
              <a:rPr lang="en-IE" b="1" dirty="0" err="1"/>
              <a:t>desmistificar</a:t>
            </a:r>
            <a:r>
              <a:rPr lang="en-IE" b="1" dirty="0"/>
              <a:t> as oportunidades de financiamento e </a:t>
            </a:r>
            <a:r>
              <a:rPr lang="en-IE" b="1" dirty="0" err="1"/>
              <a:t>tentar</a:t>
            </a:r>
            <a:r>
              <a:rPr lang="en-IE" b="1" dirty="0"/>
              <a:t> </a:t>
            </a:r>
            <a:r>
              <a:rPr lang="en-IE" b="1" dirty="0" err="1"/>
              <a:t>orientar</a:t>
            </a:r>
            <a:r>
              <a:rPr lang="en-IE" b="1" dirty="0"/>
              <a:t> para </a:t>
            </a:r>
            <a:r>
              <a:rPr lang="en-IE" b="1" dirty="0" err="1"/>
              <a:t>opções</a:t>
            </a:r>
            <a:r>
              <a:rPr lang="en-IE" b="1" dirty="0"/>
              <a:t> </a:t>
            </a:r>
            <a:r>
              <a:rPr lang="en-IE" b="1" dirty="0" err="1"/>
              <a:t>viáveis</a:t>
            </a:r>
            <a:r>
              <a:rPr lang="en-IE" b="1" dirty="0"/>
              <a:t> </a:t>
            </a:r>
            <a:r>
              <a:rPr lang="en-IE" dirty="0"/>
              <a:t>e apoiar as </a:t>
            </a:r>
            <a:r>
              <a:rPr lang="en-IE" dirty="0" err="1"/>
              <a:t>indicações</a:t>
            </a:r>
            <a:r>
              <a:rPr lang="en-IE" dirty="0"/>
              <a:t> dadas no Manual de </a:t>
            </a:r>
            <a:r>
              <a:rPr lang="en-IE" dirty="0" err="1"/>
              <a:t>Empreendedorismo</a:t>
            </a:r>
            <a:r>
              <a:rPr lang="en-IE" dirty="0"/>
              <a:t> de Alimentos </a:t>
            </a:r>
            <a:r>
              <a:rPr lang="en-IE" dirty="0" err="1"/>
              <a:t>Éticos</a:t>
            </a:r>
            <a:r>
              <a:rPr lang="en-IE" dirty="0"/>
              <a:t>.</a:t>
            </a:r>
            <a:endParaRPr lang="en-IE" b="1" dirty="0"/>
          </a:p>
          <a:p>
            <a:pPr algn="just" rtl="0">
              <a:spcBef>
                <a:spcPts val="600"/>
              </a:spcBef>
            </a:pPr>
            <a:r>
              <a:rPr lang="en-IE" b="1" dirty="0"/>
              <a:t>Encontrar </a:t>
            </a:r>
            <a:r>
              <a:rPr lang="en-IE" b="1" dirty="0" err="1"/>
              <a:t>financiamento</a:t>
            </a:r>
            <a:r>
              <a:rPr lang="en-IE" b="1" dirty="0"/>
              <a:t> é </a:t>
            </a:r>
            <a:r>
              <a:rPr lang="en-IE" b="1" dirty="0" err="1"/>
              <a:t>sobre</a:t>
            </a:r>
            <a:r>
              <a:rPr lang="en-IE" b="1" dirty="0"/>
              <a:t>:</a:t>
            </a:r>
          </a:p>
          <a:p>
            <a:pPr marL="342900" indent="-342900" algn="just" rtl="0">
              <a:spcBef>
                <a:spcPts val="600"/>
              </a:spcBef>
              <a:buFont typeface="Arial" panose="020B0604020202020204" pitchFamily="34" charset="0"/>
              <a:buChar char="•"/>
            </a:pPr>
            <a:r>
              <a:rPr lang="en-IE" dirty="0" err="1"/>
              <a:t>fazer</a:t>
            </a:r>
            <a:r>
              <a:rPr lang="en-IE" dirty="0"/>
              <a:t> </a:t>
            </a:r>
            <a:r>
              <a:rPr lang="en-IE" dirty="0" err="1"/>
              <a:t>conexões</a:t>
            </a:r>
            <a:r>
              <a:rPr lang="en-IE" dirty="0"/>
              <a:t>;</a:t>
            </a:r>
          </a:p>
          <a:p>
            <a:pPr marL="342900" indent="-342900" algn="just" rtl="0">
              <a:spcBef>
                <a:spcPts val="600"/>
              </a:spcBef>
              <a:buFont typeface="Arial" panose="020B0604020202020204" pitchFamily="34" charset="0"/>
              <a:buChar char="•"/>
            </a:pPr>
            <a:r>
              <a:rPr lang="en-IE" dirty="0"/>
              <a:t>conhecer o financiamento disponível e</a:t>
            </a:r>
          </a:p>
          <a:p>
            <a:pPr marL="342900" indent="-342900" algn="just" rtl="0">
              <a:spcBef>
                <a:spcPts val="600"/>
              </a:spcBef>
              <a:buFont typeface="Arial" panose="020B0604020202020204" pitchFamily="34" charset="0"/>
              <a:buChar char="•"/>
            </a:pPr>
            <a:r>
              <a:rPr lang="en-IE" dirty="0"/>
              <a:t>decidir se combina com a </a:t>
            </a:r>
            <a:r>
              <a:rPr lang="en-IE" dirty="0" err="1"/>
              <a:t>empresa</a:t>
            </a:r>
            <a:r>
              <a:rPr lang="en-IE" dirty="0"/>
              <a:t> ou não.</a:t>
            </a:r>
          </a:p>
          <a:p>
            <a:pPr algn="just" rtl="0">
              <a:spcBef>
                <a:spcPts val="600"/>
              </a:spcBef>
            </a:pPr>
            <a:endParaRPr lang="en-IE" dirty="0"/>
          </a:p>
        </p:txBody>
      </p:sp>
      <p:sp>
        <p:nvSpPr>
          <p:cNvPr id="3" name="Text Placeholder 2">
            <a:extLst>
              <a:ext uri="{FF2B5EF4-FFF2-40B4-BE49-F238E27FC236}">
                <a16:creationId xmlns:a16="http://schemas.microsoft.com/office/drawing/2014/main" id="{A2150AA5-519B-B0F1-635C-5D0C7AE0D8A9}"/>
              </a:ext>
            </a:extLst>
          </p:cNvPr>
          <p:cNvSpPr>
            <a:spLocks noGrp="1"/>
          </p:cNvSpPr>
          <p:nvPr>
            <p:ph type="body" sz="quarter" idx="16"/>
          </p:nvPr>
        </p:nvSpPr>
        <p:spPr>
          <a:xfrm>
            <a:off x="685986" y="459911"/>
            <a:ext cx="6912403" cy="992652"/>
          </a:xfrm>
        </p:spPr>
        <p:txBody>
          <a:bodyPr/>
          <a:lstStyle/>
          <a:p>
            <a:pPr algn="l" rtl="0"/>
            <a:r>
              <a:rPr lang="en-IE" b="1" dirty="0" err="1"/>
              <a:t>Falar</a:t>
            </a:r>
            <a:r>
              <a:rPr lang="en-IE" b="1" dirty="0"/>
              <a:t> sobre dinheiro e financiamento…</a:t>
            </a:r>
          </a:p>
          <a:p>
            <a:pPr algn="l" rtl="0"/>
            <a:endParaRPr lang="en-IE" b="1" dirty="0"/>
          </a:p>
        </p:txBody>
      </p:sp>
      <p:pic>
        <p:nvPicPr>
          <p:cNvPr id="6" name="Picture Placeholder 5" descr="A person reaching for a paper on a table full of paper and sticky notes">
            <a:extLst>
              <a:ext uri="{FF2B5EF4-FFF2-40B4-BE49-F238E27FC236}">
                <a16:creationId xmlns:a16="http://schemas.microsoft.com/office/drawing/2014/main" id="{A7A15E7E-00EF-28AD-D18E-4AB7A370840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7455159" y="1452563"/>
            <a:ext cx="4736841" cy="4656137"/>
          </a:xfrm>
        </p:spPr>
      </p:pic>
      <p:sp>
        <p:nvSpPr>
          <p:cNvPr id="7" name="Freeform 13">
            <a:extLst>
              <a:ext uri="{FF2B5EF4-FFF2-40B4-BE49-F238E27FC236}">
                <a16:creationId xmlns:a16="http://schemas.microsoft.com/office/drawing/2014/main" id="{F89634CD-3C5F-7514-B3B6-0CDDD1E23E49}"/>
              </a:ext>
            </a:extLst>
          </p:cNvPr>
          <p:cNvSpPr/>
          <p:nvPr/>
        </p:nvSpPr>
        <p:spPr>
          <a:xfrm>
            <a:off x="-126123" y="5759669"/>
            <a:ext cx="7159102"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Nesta </a:t>
            </a:r>
            <a:r>
              <a:rPr kumimoji="0" lang="en-US" sz="2000" b="1" i="0" u="none" strike="noStrike" kern="1200" cap="none" spc="0" normalizeH="0" baseline="0" noProof="0" dirty="0" err="1">
                <a:ln>
                  <a:noFill/>
                </a:ln>
                <a:solidFill>
                  <a:srgbClr val="000000"/>
                </a:solidFill>
                <a:effectLst/>
                <a:uLnTx/>
                <a:uFillTx/>
                <a:latin typeface="Calibri" panose="020F0502020204030204"/>
                <a:ea typeface="+mn-ea"/>
                <a:cs typeface="+mn-cs"/>
              </a:rPr>
              <a:t>secção</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000" b="1" i="0" u="none" strike="noStrike" kern="1200" cap="none" spc="0" normalizeH="0" baseline="0" noProof="0" dirty="0" err="1">
                <a:ln>
                  <a:noFill/>
                </a:ln>
                <a:solidFill>
                  <a:srgbClr val="000000"/>
                </a:solidFill>
                <a:effectLst/>
                <a:uLnTx/>
                <a:uFillTx/>
                <a:latin typeface="Calibri" panose="020F0502020204030204"/>
                <a:ea typeface="+mn-ea"/>
                <a:cs typeface="+mn-cs"/>
              </a:rPr>
              <a:t>aprender</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-se-á as principais dicas sobre redação e </a:t>
            </a:r>
            <a:r>
              <a:rPr kumimoji="0" lang="en-US" sz="2000" b="1" i="0" u="none" strike="noStrike" kern="1200" cap="none" spc="0" normalizeH="0" baseline="0" noProof="0" dirty="0" err="1">
                <a:ln>
                  <a:noFill/>
                </a:ln>
                <a:solidFill>
                  <a:srgbClr val="000000"/>
                </a:solidFill>
                <a:effectLst/>
                <a:uLnTx/>
                <a:uFillTx/>
                <a:latin typeface="Calibri" panose="020F0502020204030204"/>
                <a:ea typeface="+mn-ea"/>
                <a:cs typeface="+mn-cs"/>
              </a:rPr>
              <a:t>apresentação</a:t>
            </a:r>
            <a:r>
              <a:rPr lang="en-US" sz="2000" b="1" dirty="0">
                <a:solidFill>
                  <a:srgbClr val="000000"/>
                </a:solidFill>
                <a:latin typeface="Calibri" panose="020F0502020204030204"/>
              </a:rPr>
              <a:t>, </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e como alavancar o poder de </a:t>
            </a:r>
            <a:r>
              <a:rPr kumimoji="0" lang="en-US" sz="2000" b="1" i="0" u="none" strike="noStrike" kern="1200" cap="none" spc="0" normalizeH="0" baseline="0" noProof="0" dirty="0" err="1">
                <a:ln>
                  <a:noFill/>
                </a:ln>
                <a:solidFill>
                  <a:srgbClr val="000000"/>
                </a:solidFill>
                <a:effectLst/>
                <a:uLnTx/>
                <a:uFillTx/>
                <a:latin typeface="Calibri" panose="020F0502020204030204"/>
                <a:ea typeface="+mn-ea"/>
                <a:cs typeface="+mn-cs"/>
              </a:rPr>
              <a:t>financiamento</a:t>
            </a:r>
            <a:r>
              <a:rPr kumimoji="0" lang="en-US" sz="2000" b="1"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12131157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53E4426-8652-450D-B7EA-05B9709C9924}"/>
              </a:ext>
            </a:extLst>
          </p:cNvPr>
          <p:cNvSpPr>
            <a:spLocks noGrp="1"/>
          </p:cNvSpPr>
          <p:nvPr>
            <p:ph type="body" sz="quarter" idx="18"/>
          </p:nvPr>
        </p:nvSpPr>
        <p:spPr>
          <a:xfrm>
            <a:off x="883578" y="1417103"/>
            <a:ext cx="6571322" cy="3655462"/>
          </a:xfrm>
        </p:spPr>
        <p:txBody>
          <a:bodyPr/>
          <a:lstStyle/>
          <a:p>
            <a:pPr rtl="0"/>
            <a:r>
              <a:rPr lang="en-IE" sz="2300" dirty="0"/>
              <a:t>Para qualquer empresa, o desafio de reunir financiamento para projetos </a:t>
            </a:r>
            <a:r>
              <a:rPr lang="en-IE" sz="2300" dirty="0" err="1"/>
              <a:t>ou</a:t>
            </a:r>
            <a:r>
              <a:rPr lang="en-IE" sz="2300" dirty="0"/>
              <a:t> </a:t>
            </a:r>
            <a:r>
              <a:rPr lang="en-IE" sz="2300" dirty="0" err="1"/>
              <a:t>crescimento</a:t>
            </a:r>
            <a:r>
              <a:rPr lang="en-IE" sz="2300" dirty="0"/>
              <a:t>, pode ser bastante assustador. Às vezes, </a:t>
            </a:r>
            <a:r>
              <a:rPr lang="en-IE" sz="2300" dirty="0" err="1"/>
              <a:t>pode</a:t>
            </a:r>
            <a:r>
              <a:rPr lang="en-IE" sz="2300" dirty="0"/>
              <a:t> ser </a:t>
            </a:r>
            <a:r>
              <a:rPr lang="en-IE" sz="2300" dirty="0" err="1"/>
              <a:t>necessário</a:t>
            </a:r>
            <a:r>
              <a:rPr lang="en-IE" sz="2300" dirty="0"/>
              <a:t> </a:t>
            </a:r>
            <a:r>
              <a:rPr lang="en-IE" sz="2300" dirty="0" err="1"/>
              <a:t>apenas</a:t>
            </a:r>
            <a:r>
              <a:rPr lang="en-IE" sz="2300" dirty="0"/>
              <a:t> </a:t>
            </a:r>
            <a:r>
              <a:rPr lang="en-IE" sz="2300" dirty="0" err="1"/>
              <a:t>uma</a:t>
            </a:r>
            <a:r>
              <a:rPr lang="en-IE" sz="2300" dirty="0"/>
              <a:t> fonte de financiamento, mas </a:t>
            </a:r>
            <a:r>
              <a:rPr lang="en-IE" sz="2300" dirty="0" err="1"/>
              <a:t>em</a:t>
            </a:r>
            <a:r>
              <a:rPr lang="en-IE" sz="2300" dirty="0"/>
              <a:t> </a:t>
            </a:r>
            <a:r>
              <a:rPr lang="en-IE" sz="2300" dirty="0" err="1"/>
              <a:t>muitos</a:t>
            </a:r>
            <a:r>
              <a:rPr lang="en-IE" sz="2300" dirty="0"/>
              <a:t> </a:t>
            </a:r>
            <a:r>
              <a:rPr lang="en-IE" sz="2300" dirty="0" err="1"/>
              <a:t>casos</a:t>
            </a:r>
            <a:r>
              <a:rPr lang="en-IE" sz="2300" dirty="0"/>
              <a:t>, para </a:t>
            </a:r>
            <a:r>
              <a:rPr lang="en-IE" sz="2300" dirty="0" err="1"/>
              <a:t>tornar</a:t>
            </a:r>
            <a:r>
              <a:rPr lang="en-IE" sz="2300" dirty="0"/>
              <a:t> o </a:t>
            </a:r>
            <a:r>
              <a:rPr lang="en-IE" sz="2300" dirty="0" err="1"/>
              <a:t>projeto</a:t>
            </a:r>
            <a:r>
              <a:rPr lang="en-IE" sz="2300" dirty="0"/>
              <a:t> mais viável, são necessárias várias fontes de financiamento ou financiadores.</a:t>
            </a:r>
          </a:p>
          <a:p>
            <a:pPr rtl="0"/>
            <a:r>
              <a:rPr lang="en-IE" sz="2300" dirty="0"/>
              <a:t>A maneira </a:t>
            </a:r>
            <a:r>
              <a:rPr lang="en-IE" sz="2300" dirty="0" err="1"/>
              <a:t>como</a:t>
            </a:r>
            <a:r>
              <a:rPr lang="en-IE" sz="2300" dirty="0"/>
              <a:t> se aborda o financiamento depende dos </a:t>
            </a:r>
            <a:r>
              <a:rPr lang="en-IE" sz="2300" dirty="0" err="1"/>
              <a:t>ingredientes</a:t>
            </a:r>
            <a:r>
              <a:rPr lang="en-IE" sz="2300" dirty="0"/>
              <a:t> (o </a:t>
            </a:r>
            <a:r>
              <a:rPr lang="en-IE" sz="2300" dirty="0" err="1"/>
              <a:t>próprio</a:t>
            </a:r>
            <a:r>
              <a:rPr lang="en-IE" sz="2300" dirty="0"/>
              <a:t> e a sua proposta de projeto) e é </a:t>
            </a:r>
            <a:r>
              <a:rPr lang="en-IE" sz="2300" dirty="0" err="1"/>
              <a:t>necessário</a:t>
            </a:r>
            <a:r>
              <a:rPr lang="en-IE" sz="2300" dirty="0"/>
              <a:t> seguir uma receita.</a:t>
            </a:r>
          </a:p>
          <a:p>
            <a:pPr rtl="0"/>
            <a:r>
              <a:rPr lang="en-IE" sz="2300" dirty="0"/>
              <a:t>Seguir a receita é fácil </a:t>
            </a:r>
            <a:r>
              <a:rPr lang="en-IE" sz="2300" dirty="0" err="1"/>
              <a:t>quando</a:t>
            </a:r>
            <a:r>
              <a:rPr lang="en-IE" sz="2300" dirty="0"/>
              <a:t> se </a:t>
            </a:r>
            <a:r>
              <a:rPr lang="en-IE" sz="2300" dirty="0" err="1"/>
              <a:t>tem</a:t>
            </a:r>
            <a:r>
              <a:rPr lang="en-IE" sz="2300" dirty="0"/>
              <a:t> um conjunto de orientações e é isso que </a:t>
            </a:r>
            <a:r>
              <a:rPr lang="en-IE" sz="2300" dirty="0" err="1"/>
              <a:t>nos</a:t>
            </a:r>
            <a:r>
              <a:rPr lang="en-IE" sz="2300" dirty="0"/>
              <a:t> </a:t>
            </a:r>
            <a:r>
              <a:rPr lang="en-IE" sz="2300" dirty="0" err="1"/>
              <a:t>próximos</a:t>
            </a:r>
            <a:r>
              <a:rPr lang="en-IE" sz="2300" dirty="0"/>
              <a:t> slides se 	</a:t>
            </a:r>
            <a:r>
              <a:rPr lang="en-IE" sz="2300" dirty="0" err="1"/>
              <a:t>pretende</a:t>
            </a:r>
            <a:r>
              <a:rPr lang="en-IE" sz="2300" dirty="0"/>
              <a:t> </a:t>
            </a:r>
            <a:r>
              <a:rPr lang="en-IE" sz="2300" dirty="0" err="1"/>
              <a:t>explicar</a:t>
            </a:r>
            <a:r>
              <a:rPr lang="en-IE" sz="2300" dirty="0"/>
              <a:t>.</a:t>
            </a:r>
          </a:p>
          <a:p>
            <a:pPr rtl="0"/>
            <a:endParaRPr lang="en-IE" sz="2300" dirty="0"/>
          </a:p>
        </p:txBody>
      </p:sp>
      <p:sp>
        <p:nvSpPr>
          <p:cNvPr id="3" name="Text Placeholder 2">
            <a:extLst>
              <a:ext uri="{FF2B5EF4-FFF2-40B4-BE49-F238E27FC236}">
                <a16:creationId xmlns:a16="http://schemas.microsoft.com/office/drawing/2014/main" id="{2B9FC29D-A3CD-B573-B97A-35410E263881}"/>
              </a:ext>
            </a:extLst>
          </p:cNvPr>
          <p:cNvSpPr>
            <a:spLocks noGrp="1"/>
          </p:cNvSpPr>
          <p:nvPr>
            <p:ph type="body" sz="quarter" idx="16"/>
          </p:nvPr>
        </p:nvSpPr>
        <p:spPr>
          <a:xfrm>
            <a:off x="516626" y="424451"/>
            <a:ext cx="7959553" cy="992652"/>
          </a:xfrm>
          <a:solidFill>
            <a:srgbClr val="B3DDDC"/>
          </a:solidFill>
        </p:spPr>
        <p:txBody>
          <a:bodyPr/>
          <a:lstStyle/>
          <a:p>
            <a:pPr algn="l" rtl="0"/>
            <a:r>
              <a:rPr lang="en-IE" sz="3400" b="1" dirty="0"/>
              <a:t>O sucesso na obtenção de financiamento é como fazer um bolo!</a:t>
            </a:r>
          </a:p>
          <a:p>
            <a:pPr algn="l" rtl="0"/>
            <a:r>
              <a:rPr lang="en-IE" sz="3400" b="1" dirty="0"/>
              <a:t>	</a:t>
            </a:r>
          </a:p>
        </p:txBody>
      </p:sp>
      <p:pic>
        <p:nvPicPr>
          <p:cNvPr id="5" name="Picture Placeholder 5" descr="Young boy playing in kitchen">
            <a:extLst>
              <a:ext uri="{FF2B5EF4-FFF2-40B4-BE49-F238E27FC236}">
                <a16:creationId xmlns:a16="http://schemas.microsoft.com/office/drawing/2014/main" id="{FE2B5AEB-A584-F4EE-906A-72701089888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2622645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6ACAB7-55E7-F196-F5AB-18EFA71CCE90}"/>
              </a:ext>
            </a:extLst>
          </p:cNvPr>
          <p:cNvSpPr>
            <a:spLocks noGrp="1"/>
          </p:cNvSpPr>
          <p:nvPr>
            <p:ph type="body" sz="quarter" idx="18"/>
          </p:nvPr>
        </p:nvSpPr>
        <p:spPr>
          <a:xfrm>
            <a:off x="801384" y="416506"/>
            <a:ext cx="6575461" cy="5021809"/>
          </a:xfrm>
        </p:spPr>
        <p:txBody>
          <a:bodyPr/>
          <a:lstStyle/>
          <a:p>
            <a:pPr marL="0" marR="0" lvl="0" indent="0" defTabSz="914400" rtl="0" eaLnBrk="1" fontAlgn="auto" latinLnBrk="0" hangingPunct="1">
              <a:lnSpc>
                <a:spcPct val="85000"/>
              </a:lnSpc>
              <a:spcBef>
                <a:spcPts val="1000"/>
              </a:spcBef>
              <a:spcAft>
                <a:spcPts val="0"/>
              </a:spcAft>
              <a:buClrTx/>
              <a:buSzTx/>
              <a:buFont typeface="Arial"/>
              <a:buNone/>
              <a:tabLst/>
              <a:defRPr/>
            </a:pPr>
            <a:r>
              <a:rPr kumimoji="0" lang="en-IE" sz="3600" b="1" i="0" u="none" strike="noStrike" kern="1200" cap="none" spc="0" normalizeH="0" baseline="0" noProof="0" dirty="0">
                <a:ln>
                  <a:noFill/>
                </a:ln>
                <a:effectLst/>
                <a:uLnTx/>
                <a:uFillTx/>
                <a:latin typeface="Calibri" panose="020F0502020204030204"/>
                <a:ea typeface="+mn-ea"/>
                <a:cs typeface="+mn-cs"/>
              </a:rPr>
              <a:t>Antes de começar a procurar financiamento</a:t>
            </a:r>
            <a:endParaRPr kumimoji="0" lang="en-IE" sz="2400" b="1" i="0" u="none" strike="noStrike" kern="1200" cap="none" spc="0" normalizeH="0" baseline="0" noProof="0" dirty="0">
              <a:ln>
                <a:noFill/>
              </a:ln>
              <a:effectLst/>
              <a:uLnTx/>
              <a:uFillTx/>
              <a:latin typeface="Calibri" panose="020F0502020204030204"/>
              <a:ea typeface="+mn-ea"/>
              <a:cs typeface="+mn-cs"/>
            </a:endParaRPr>
          </a:p>
          <a:p>
            <a:pPr marL="0" marR="0" lvl="0" indent="0" defTabSz="914400" rtl="0" eaLnBrk="1" fontAlgn="auto" latinLnBrk="0" hangingPunct="1">
              <a:lnSpc>
                <a:spcPct val="85000"/>
              </a:lnSpc>
              <a:spcBef>
                <a:spcPts val="1000"/>
              </a:spcBef>
              <a:spcAft>
                <a:spcPts val="0"/>
              </a:spcAft>
              <a:buClrTx/>
              <a:buSzTx/>
              <a:buFont typeface="Arial"/>
              <a:buNone/>
              <a:tabLst/>
              <a:defRPr/>
            </a:pPr>
            <a:r>
              <a:rPr kumimoji="0" lang="en-IE" sz="2400" b="1" i="0" u="none" strike="noStrike" kern="1200" cap="none" spc="0" normalizeH="0" baseline="0" noProof="0" dirty="0">
                <a:ln>
                  <a:noFill/>
                </a:ln>
                <a:effectLst/>
                <a:uLnTx/>
                <a:uFillTx/>
                <a:latin typeface="Calibri" panose="020F0502020204030204"/>
                <a:ea typeface="+mn-ea"/>
                <a:cs typeface="+mn-cs"/>
              </a:rPr>
              <a:t>Ter um </a:t>
            </a:r>
            <a:r>
              <a:rPr kumimoji="0" lang="en-IE" sz="2400" b="1" i="0" u="none" strike="noStrike" kern="1200" cap="none" spc="0" normalizeH="0" baseline="0" noProof="0" dirty="0" err="1">
                <a:ln>
                  <a:noFill/>
                </a:ln>
                <a:effectLst/>
                <a:uLnTx/>
                <a:uFillTx/>
                <a:latin typeface="Calibri" panose="020F0502020204030204"/>
                <a:ea typeface="+mn-ea"/>
                <a:cs typeface="+mn-cs"/>
              </a:rPr>
              <a:t>momento</a:t>
            </a:r>
            <a:r>
              <a:rPr kumimoji="0" lang="en-IE" sz="2400" b="1" i="0" u="none" strike="noStrike" kern="1200" cap="none" spc="0" normalizeH="0" baseline="0" noProof="0" dirty="0">
                <a:ln>
                  <a:noFill/>
                </a:ln>
                <a:effectLst/>
                <a:uLnTx/>
                <a:uFillTx/>
                <a:latin typeface="Calibri" panose="020F0502020204030204"/>
                <a:ea typeface="+mn-ea"/>
                <a:cs typeface="+mn-cs"/>
              </a:rPr>
              <a:t> para </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REVER </a:t>
            </a:r>
            <a:r>
              <a:rPr lang="en-IE" b="1" dirty="0">
                <a:highlight>
                  <a:srgbClr val="F79037"/>
                </a:highlight>
                <a:latin typeface="Calibri" panose="020F0502020204030204"/>
              </a:rPr>
              <a:t>&amp;</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 FOCAR</a:t>
            </a:r>
            <a:r>
              <a:rPr kumimoji="0" lang="en-IE" sz="2400" b="1" i="0" u="none" strike="noStrike" kern="1200" cap="none" spc="0" normalizeH="0" baseline="0" noProof="0" dirty="0">
                <a:ln>
                  <a:noFill/>
                </a:ln>
                <a:effectLst/>
                <a:uLnTx/>
                <a:uFillTx/>
                <a:latin typeface="Calibri" panose="020F0502020204030204"/>
                <a:ea typeface="+mn-ea"/>
                <a:cs typeface="+mn-cs"/>
              </a:rPr>
              <a:t> as </a:t>
            </a:r>
            <a:r>
              <a:rPr kumimoji="0" lang="en-IE" sz="2400" b="1" i="0" u="none" strike="noStrike" kern="1200" cap="none" spc="0" normalizeH="0" baseline="0" noProof="0" dirty="0" err="1">
                <a:ln>
                  <a:noFill/>
                </a:ln>
                <a:effectLst/>
                <a:uLnTx/>
                <a:uFillTx/>
                <a:latin typeface="Calibri" panose="020F0502020204030204"/>
                <a:ea typeface="+mn-ea"/>
                <a:cs typeface="+mn-cs"/>
              </a:rPr>
              <a:t>suas</a:t>
            </a:r>
            <a:r>
              <a:rPr kumimoji="0" lang="en-IE" sz="2400" b="1" i="0" u="none" strike="noStrike" kern="1200" cap="none" spc="0" normalizeH="0" baseline="0" noProof="0" dirty="0">
                <a:ln>
                  <a:noFill/>
                </a:ln>
                <a:effectLst/>
                <a:uLnTx/>
                <a:uFillTx/>
                <a:latin typeface="Calibri" panose="020F0502020204030204"/>
                <a:ea typeface="+mn-ea"/>
                <a:cs typeface="+mn-cs"/>
              </a:rPr>
              <a:t> </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PRIORIDADES</a:t>
            </a:r>
            <a:r>
              <a:rPr kumimoji="0" lang="en-IE" sz="2400" b="1" i="0" u="none" strike="noStrike" kern="1200" cap="none" spc="0" normalizeH="0" baseline="0" noProof="0" dirty="0">
                <a:ln>
                  <a:noFill/>
                </a:ln>
                <a:effectLst/>
                <a:uLnTx/>
                <a:uFillTx/>
                <a:latin typeface="Calibri" panose="020F0502020204030204"/>
                <a:ea typeface="+mn-ea"/>
                <a:cs typeface="+mn-cs"/>
              </a:rPr>
              <a:t>:</a:t>
            </a:r>
          </a:p>
          <a:p>
            <a:pPr marL="342900" marR="0" lvl="0" indent="-342900"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err="1">
                <a:ln>
                  <a:noFill/>
                </a:ln>
                <a:effectLst/>
                <a:uLnTx/>
                <a:uFillTx/>
                <a:latin typeface="Calibri" panose="020F0502020204030204"/>
                <a:ea typeface="+mn-ea"/>
                <a:cs typeface="+mn-cs"/>
              </a:rPr>
              <a:t>Quais</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são</a:t>
            </a:r>
            <a:r>
              <a:rPr lang="en-IE" dirty="0">
                <a:latin typeface="Calibri" panose="020F0502020204030204"/>
              </a:rPr>
              <a:t> </a:t>
            </a:r>
            <a:r>
              <a:rPr kumimoji="0" lang="en-IE" sz="2400" b="0" i="0" u="none" strike="noStrike" kern="1200" cap="none" spc="0" normalizeH="0" baseline="0" noProof="0" dirty="0">
                <a:ln>
                  <a:noFill/>
                </a:ln>
                <a:effectLst/>
                <a:uLnTx/>
                <a:uFillTx/>
                <a:latin typeface="Calibri" panose="020F0502020204030204"/>
                <a:ea typeface="+mn-ea"/>
                <a:cs typeface="+mn-cs"/>
              </a:rPr>
              <a:t>as prioridades para os próximos 1-3/5 anos?</a:t>
            </a:r>
          </a:p>
          <a:p>
            <a:pPr marL="342900" marR="0" lvl="0" indent="-342900"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en-IE" sz="2400" b="0" u="none" strike="noStrike" kern="1200" cap="none" spc="0" normalizeH="0" baseline="0" noProof="0" dirty="0">
                <a:ln>
                  <a:noFill/>
                </a:ln>
                <a:effectLst/>
                <a:uLnTx/>
                <a:uFillTx/>
                <a:latin typeface="Calibri" panose="020F0502020204030204"/>
                <a:ea typeface="+mn-ea"/>
                <a:cs typeface="+mn-cs"/>
              </a:rPr>
              <a:t>Startup</a:t>
            </a:r>
            <a:r>
              <a:rPr kumimoji="0" lang="en-IE" sz="2400" b="0" i="0" u="none" strike="noStrike" kern="1200" cap="none" spc="0" normalizeH="0" baseline="0" noProof="0" dirty="0">
                <a:ln>
                  <a:noFill/>
                </a:ln>
                <a:effectLst/>
                <a:uLnTx/>
                <a:uFillTx/>
                <a:latin typeface="Calibri" panose="020F0502020204030204"/>
                <a:ea typeface="+mn-ea"/>
                <a:cs typeface="+mn-cs"/>
              </a:rPr>
              <a:t>, sobrevivência, regeneração ou crescimento?</a:t>
            </a:r>
          </a:p>
          <a:p>
            <a:pPr marL="342900" marR="0" lvl="0" indent="-342900"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Novas oportunidades ou as </a:t>
            </a:r>
            <a:r>
              <a:rPr kumimoji="0" lang="en-IE" sz="2400" b="0" i="0" u="none" strike="noStrike" kern="1200" cap="none" spc="0" normalizeH="0" baseline="0" noProof="0" dirty="0" err="1">
                <a:ln>
                  <a:noFill/>
                </a:ln>
                <a:effectLst/>
                <a:uLnTx/>
                <a:uFillTx/>
                <a:latin typeface="Calibri" panose="020F0502020204030204"/>
                <a:ea typeface="+mn-ea"/>
                <a:cs typeface="+mn-cs"/>
              </a:rPr>
              <a:t>mesmas</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atividades</a:t>
            </a:r>
            <a:r>
              <a:rPr kumimoji="0" lang="en-IE" sz="2400" b="0" i="0" u="none" strike="noStrike" kern="1200" cap="none" spc="0" normalizeH="0" baseline="0" noProof="0" dirty="0">
                <a:ln>
                  <a:noFill/>
                </a:ln>
                <a:effectLst/>
                <a:uLnTx/>
                <a:uFillTx/>
                <a:latin typeface="Calibri" panose="020F0502020204030204"/>
                <a:ea typeface="+mn-ea"/>
                <a:cs typeface="+mn-cs"/>
              </a:rPr>
              <a:t> mas melhoradas?</a:t>
            </a:r>
          </a:p>
          <a:p>
            <a:pPr marL="342900" marR="0" lvl="0" indent="-342900"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Mesma área de captação ou </a:t>
            </a:r>
            <a:r>
              <a:rPr kumimoji="0" lang="en-IE" sz="2400" b="0" i="0" u="none" strike="noStrike" kern="1200" cap="none" spc="0" normalizeH="0" baseline="0" noProof="0" dirty="0" err="1">
                <a:ln>
                  <a:noFill/>
                </a:ln>
                <a:effectLst/>
                <a:uLnTx/>
                <a:uFillTx/>
                <a:latin typeface="Calibri" panose="020F0502020204030204"/>
                <a:ea typeface="+mn-ea"/>
                <a:cs typeface="+mn-cs"/>
              </a:rPr>
              <a:t>mais</a:t>
            </a:r>
            <a:r>
              <a:rPr kumimoji="0" lang="en-IE" sz="2400" b="0" i="0" u="none" strike="noStrike" kern="1200" cap="none" spc="0" normalizeH="0" baseline="0" noProof="0" dirty="0">
                <a:ln>
                  <a:noFill/>
                </a:ln>
                <a:effectLst/>
                <a:uLnTx/>
                <a:uFillTx/>
                <a:latin typeface="Calibri" panose="020F0502020204030204"/>
                <a:ea typeface="+mn-ea"/>
                <a:cs typeface="+mn-cs"/>
              </a:rPr>
              <a:t> </a:t>
            </a:r>
            <a:r>
              <a:rPr kumimoji="0" lang="en-IE" sz="2400" b="0" i="0" u="none" strike="noStrike" kern="1200" cap="none" spc="0" normalizeH="0" baseline="0" noProof="0" dirty="0" err="1">
                <a:ln>
                  <a:noFill/>
                </a:ln>
                <a:effectLst/>
                <a:uLnTx/>
                <a:uFillTx/>
                <a:latin typeface="Calibri" panose="020F0502020204030204"/>
                <a:ea typeface="+mn-ea"/>
                <a:cs typeface="+mn-cs"/>
              </a:rPr>
              <a:t>alargada</a:t>
            </a:r>
            <a:r>
              <a:rPr kumimoji="0" lang="en-IE" sz="2400" b="0" i="0" u="none" strike="noStrike" kern="1200" cap="none" spc="0" normalizeH="0" baseline="0" noProof="0" dirty="0">
                <a:ln>
                  <a:noFill/>
                </a:ln>
                <a:effectLst/>
                <a:uLnTx/>
                <a:uFillTx/>
                <a:latin typeface="Calibri" panose="020F0502020204030204"/>
                <a:ea typeface="+mn-ea"/>
                <a:cs typeface="+mn-cs"/>
              </a:rPr>
              <a:t>?</a:t>
            </a:r>
          </a:p>
          <a:p>
            <a:pPr marL="342900" marR="0" lvl="0" indent="-342900"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kumimoji="0" lang="en-IE" sz="2400" b="0" i="0" u="none" strike="noStrike" kern="1200" cap="none" spc="0" normalizeH="0" baseline="0" noProof="0" dirty="0">
                <a:ln>
                  <a:noFill/>
                </a:ln>
                <a:effectLst/>
                <a:uLnTx/>
                <a:uFillTx/>
                <a:latin typeface="Calibri" panose="020F0502020204030204"/>
                <a:ea typeface="+mn-ea"/>
                <a:cs typeface="+mn-cs"/>
              </a:rPr>
              <a:t>Alguma mudança na digitalização?</a:t>
            </a:r>
          </a:p>
          <a:p>
            <a:pPr marL="342900" marR="0" lvl="0" indent="-342900" defTabSz="914400" rtl="0" eaLnBrk="1" fontAlgn="auto" latinLnBrk="0" hangingPunct="1">
              <a:lnSpc>
                <a:spcPct val="85000"/>
              </a:lnSpc>
              <a:spcBef>
                <a:spcPts val="0"/>
              </a:spcBef>
              <a:spcAft>
                <a:spcPts val="0"/>
              </a:spcAft>
              <a:buClrTx/>
              <a:buSzTx/>
              <a:buFont typeface="Arial" panose="020B0604020202020204" pitchFamily="34" charset="0"/>
              <a:buChar char="•"/>
              <a:tabLst/>
              <a:defRPr/>
            </a:pPr>
            <a:r>
              <a:rPr lang="en-IE" dirty="0" err="1">
                <a:latin typeface="Calibri" panose="020F0502020204030204"/>
              </a:rPr>
              <a:t>Os</a:t>
            </a:r>
            <a:r>
              <a:rPr lang="en-IE" dirty="0">
                <a:latin typeface="Calibri" panose="020F0502020204030204"/>
              </a:rPr>
              <a:t> </a:t>
            </a:r>
            <a:r>
              <a:rPr lang="en-IE" dirty="0" err="1">
                <a:latin typeface="Calibri" panose="020F0502020204030204"/>
              </a:rPr>
              <a:t>fatores</a:t>
            </a:r>
            <a:r>
              <a:rPr lang="en-IE" dirty="0">
                <a:latin typeface="Calibri" panose="020F0502020204030204"/>
              </a:rPr>
              <a:t> ESG – Fatores ambientais, </a:t>
            </a:r>
            <a:r>
              <a:rPr lang="en-IE" dirty="0" err="1">
                <a:latin typeface="Calibri" panose="020F0502020204030204"/>
              </a:rPr>
              <a:t>Sociais</a:t>
            </a:r>
            <a:r>
              <a:rPr lang="en-IE" dirty="0">
                <a:latin typeface="Calibri" panose="020F0502020204030204"/>
              </a:rPr>
              <a:t> &amp; de </a:t>
            </a:r>
            <a:r>
              <a:rPr lang="en-IE" dirty="0" err="1">
                <a:latin typeface="Calibri" panose="020F0502020204030204"/>
              </a:rPr>
              <a:t>Governança</a:t>
            </a:r>
            <a:r>
              <a:rPr lang="en-IE" dirty="0">
                <a:latin typeface="Calibri" panose="020F0502020204030204"/>
              </a:rPr>
              <a:t> </a:t>
            </a:r>
            <a:r>
              <a:rPr lang="en-IE" dirty="0" err="1">
                <a:latin typeface="Calibri" panose="020F0502020204030204"/>
              </a:rPr>
              <a:t>ou</a:t>
            </a:r>
            <a:r>
              <a:rPr lang="en-IE" dirty="0">
                <a:latin typeface="Calibri" panose="020F0502020204030204"/>
              </a:rPr>
              <a:t> </a:t>
            </a:r>
            <a:r>
              <a:rPr lang="en-IE" dirty="0" err="1">
                <a:latin typeface="Calibri" panose="020F0502020204030204"/>
              </a:rPr>
              <a:t>perspetivas</a:t>
            </a:r>
            <a:r>
              <a:rPr lang="en-IE" dirty="0">
                <a:latin typeface="Calibri" panose="020F0502020204030204"/>
              </a:rPr>
              <a:t>.</a:t>
            </a:r>
            <a:endParaRPr kumimoji="0" lang="en-IE" sz="2400" b="0" i="0" u="none" strike="noStrike" kern="1200" cap="none" spc="0" normalizeH="0" baseline="0" noProof="0" dirty="0">
              <a:ln>
                <a:noFill/>
              </a:ln>
              <a:effectLst/>
              <a:uLnTx/>
              <a:uFillTx/>
              <a:latin typeface="Calibri" panose="020F0502020204030204"/>
              <a:ea typeface="+mn-ea"/>
              <a:cs typeface="+mn-cs"/>
            </a:endParaRPr>
          </a:p>
          <a:p>
            <a:pPr marL="0" marR="0" lvl="0" indent="0" algn="ctr" defTabSz="914400" rtl="0" eaLnBrk="1" fontAlgn="auto" latinLnBrk="0" hangingPunct="1">
              <a:lnSpc>
                <a:spcPct val="85000"/>
              </a:lnSpc>
              <a:spcBef>
                <a:spcPts val="1000"/>
              </a:spcBef>
              <a:spcAft>
                <a:spcPts val="0"/>
              </a:spcAft>
              <a:buClrTx/>
              <a:buSzTx/>
              <a:buFont typeface="Arial"/>
              <a:buNone/>
              <a:tabLst/>
              <a:defRPr/>
            </a:pP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As respostas a essas perguntas </a:t>
            </a:r>
            <a:r>
              <a:rPr kumimoji="0" lang="en-IE" sz="2400" b="1" i="0" u="none" strike="noStrike" kern="1200" cap="none" spc="0" normalizeH="0" baseline="0" noProof="0" dirty="0" err="1">
                <a:ln>
                  <a:noFill/>
                </a:ln>
                <a:effectLst/>
                <a:highlight>
                  <a:srgbClr val="F79037"/>
                </a:highlight>
                <a:uLnTx/>
                <a:uFillTx/>
                <a:latin typeface="Calibri" panose="020F0502020204030204"/>
                <a:ea typeface="+mn-ea"/>
                <a:cs typeface="+mn-cs"/>
              </a:rPr>
              <a:t>ajudarão</a:t>
            </a:r>
            <a:r>
              <a:rPr kumimoji="0" lang="en-IE" sz="2400" b="1" i="0" u="none" strike="noStrike" kern="1200" cap="none" spc="0" normalizeH="0" baseline="0" noProof="0" dirty="0">
                <a:ln>
                  <a:noFill/>
                </a:ln>
                <a:effectLst/>
                <a:highlight>
                  <a:srgbClr val="F79037"/>
                </a:highlight>
                <a:uLnTx/>
                <a:uFillTx/>
                <a:latin typeface="Calibri" panose="020F0502020204030204"/>
                <a:ea typeface="+mn-ea"/>
                <a:cs typeface="+mn-cs"/>
              </a:rPr>
              <a:t> a definir os ingredientes para uma solicitação de financiamento bem-sucedida</a:t>
            </a:r>
          </a:p>
          <a:p>
            <a:pPr rtl="0">
              <a:lnSpc>
                <a:spcPct val="85000"/>
              </a:lnSpc>
            </a:pPr>
            <a:endParaRPr lang="en-IE" dirty="0"/>
          </a:p>
        </p:txBody>
      </p:sp>
      <p:pic>
        <p:nvPicPr>
          <p:cNvPr id="5" name="Picture Placeholder 4" descr="Quizzical burrowing owl looking forward">
            <a:extLst>
              <a:ext uri="{FF2B5EF4-FFF2-40B4-BE49-F238E27FC236}">
                <a16:creationId xmlns:a16="http://schemas.microsoft.com/office/drawing/2014/main" id="{943FBE34-9232-355E-0CC3-65D901AD00BE}"/>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36116650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hild watering a plant">
            <a:extLst>
              <a:ext uri="{FF2B5EF4-FFF2-40B4-BE49-F238E27FC236}">
                <a16:creationId xmlns:a16="http://schemas.microsoft.com/office/drawing/2014/main" id="{0295E90C-82A7-75DF-0D1D-94BA0A35E8C1}"/>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39866"/>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8CBFC3E8-C63B-4FAE-36F6-27218981B982}"/>
              </a:ext>
            </a:extLst>
          </p:cNvPr>
          <p:cNvSpPr txBox="1">
            <a:spLocks/>
          </p:cNvSpPr>
          <p:nvPr/>
        </p:nvSpPr>
        <p:spPr>
          <a:xfrm>
            <a:off x="0" y="849533"/>
            <a:ext cx="5648934" cy="38438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en-IE" sz="3600" b="1" dirty="0" err="1">
                <a:solidFill>
                  <a:srgbClr val="000000"/>
                </a:solidFill>
              </a:rPr>
              <a:t>Onde</a:t>
            </a:r>
            <a:r>
              <a:rPr lang="en-IE" sz="3600" b="1" dirty="0">
                <a:solidFill>
                  <a:srgbClr val="000000"/>
                </a:solidFill>
              </a:rPr>
              <a:t> se pode encontrar apoio financeiro?</a:t>
            </a:r>
          </a:p>
          <a:p>
            <a:pPr algn="l" rtl="0"/>
            <a:endParaRPr lang="en-IE" sz="2400" dirty="0">
              <a:solidFill>
                <a:srgbClr val="000000"/>
              </a:solidFill>
            </a:endParaRPr>
          </a:p>
        </p:txBody>
      </p:sp>
      <p:sp>
        <p:nvSpPr>
          <p:cNvPr id="7" name="Text Placeholder 2">
            <a:extLst>
              <a:ext uri="{FF2B5EF4-FFF2-40B4-BE49-F238E27FC236}">
                <a16:creationId xmlns:a16="http://schemas.microsoft.com/office/drawing/2014/main" id="{4869790C-1FA1-C640-01DE-CCD23152B9D6}"/>
              </a:ext>
            </a:extLst>
          </p:cNvPr>
          <p:cNvSpPr>
            <a:spLocks noGrp="1"/>
          </p:cNvSpPr>
          <p:nvPr/>
        </p:nvSpPr>
        <p:spPr>
          <a:xfrm>
            <a:off x="415555" y="2206487"/>
            <a:ext cx="5694226" cy="30011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rtl="0"/>
            <a:r>
              <a:rPr lang="en-US" sz="2800" b="1" dirty="0">
                <a:solidFill>
                  <a:srgbClr val="000000"/>
                </a:solidFill>
              </a:rPr>
              <a:t>Nesta </a:t>
            </a:r>
            <a:r>
              <a:rPr lang="en-US" sz="2800" b="1" dirty="0" err="1">
                <a:solidFill>
                  <a:srgbClr val="000000"/>
                </a:solidFill>
              </a:rPr>
              <a:t>secção</a:t>
            </a:r>
            <a:r>
              <a:rPr lang="en-US" sz="2800" b="1" dirty="0">
                <a:solidFill>
                  <a:srgbClr val="000000"/>
                </a:solidFill>
              </a:rPr>
              <a:t> </a:t>
            </a:r>
            <a:r>
              <a:rPr lang="en-US" sz="2800" b="1" dirty="0" err="1">
                <a:solidFill>
                  <a:srgbClr val="000000"/>
                </a:solidFill>
              </a:rPr>
              <a:t>iremos</a:t>
            </a:r>
            <a:r>
              <a:rPr lang="en-US" sz="2800" b="1" dirty="0">
                <a:solidFill>
                  <a:srgbClr val="000000"/>
                </a:solidFill>
              </a:rPr>
              <a:t> </a:t>
            </a:r>
            <a:r>
              <a:rPr lang="en-US" sz="2800" b="1" dirty="0" err="1">
                <a:solidFill>
                  <a:srgbClr val="000000"/>
                </a:solidFill>
              </a:rPr>
              <a:t>abordar</a:t>
            </a:r>
            <a:r>
              <a:rPr lang="en-US" sz="2800" b="1" dirty="0">
                <a:solidFill>
                  <a:srgbClr val="000000"/>
                </a:solidFill>
              </a:rPr>
              <a:t>:</a:t>
            </a:r>
          </a:p>
          <a:p>
            <a:pPr marL="457200" indent="-457200">
              <a:buFont typeface="+mj-lt"/>
              <a:buAutoNum type="arabicPeriod"/>
            </a:pPr>
            <a:r>
              <a:rPr lang="en-US" dirty="0" err="1">
                <a:solidFill>
                  <a:srgbClr val="000000"/>
                </a:solidFill>
              </a:rPr>
              <a:t>Investimento</a:t>
            </a:r>
            <a:r>
              <a:rPr lang="en-US" dirty="0">
                <a:solidFill>
                  <a:srgbClr val="000000"/>
                </a:solidFill>
              </a:rPr>
              <a:t> privado (amigos e </a:t>
            </a:r>
            <a:r>
              <a:rPr lang="en-US" dirty="0" err="1">
                <a:solidFill>
                  <a:srgbClr val="000000"/>
                </a:solidFill>
              </a:rPr>
              <a:t>familiares</a:t>
            </a:r>
            <a:r>
              <a:rPr lang="en-US" dirty="0">
                <a:solidFill>
                  <a:srgbClr val="000000"/>
                </a:solidFill>
              </a:rPr>
              <a:t>);</a:t>
            </a:r>
          </a:p>
          <a:p>
            <a:pPr marL="457200" indent="-457200" algn="l" rtl="0">
              <a:buFont typeface="+mj-lt"/>
              <a:buAutoNum type="arabicPeriod"/>
            </a:pPr>
            <a:r>
              <a:rPr lang="en-US" dirty="0">
                <a:solidFill>
                  <a:srgbClr val="000000"/>
                </a:solidFill>
              </a:rPr>
              <a:t>Microcrédito e </a:t>
            </a:r>
            <a:r>
              <a:rPr lang="en-US" dirty="0" err="1">
                <a:solidFill>
                  <a:srgbClr val="000000"/>
                </a:solidFill>
              </a:rPr>
              <a:t>microfinanciamento</a:t>
            </a:r>
            <a:r>
              <a:rPr lang="en-US" dirty="0">
                <a:solidFill>
                  <a:srgbClr val="000000"/>
                </a:solidFill>
              </a:rPr>
              <a:t>;</a:t>
            </a:r>
          </a:p>
          <a:p>
            <a:pPr marL="457200" indent="-457200" algn="l" rtl="0">
              <a:buFont typeface="+mj-lt"/>
              <a:buAutoNum type="arabicPeriod"/>
            </a:pPr>
            <a:r>
              <a:rPr lang="en-US" dirty="0" err="1">
                <a:solidFill>
                  <a:srgbClr val="000000"/>
                </a:solidFill>
              </a:rPr>
              <a:t>Financiamento</a:t>
            </a:r>
            <a:r>
              <a:rPr lang="en-US" dirty="0">
                <a:solidFill>
                  <a:srgbClr val="000000"/>
                </a:solidFill>
              </a:rPr>
              <a:t> </a:t>
            </a:r>
            <a:r>
              <a:rPr lang="en-US" dirty="0" err="1">
                <a:solidFill>
                  <a:srgbClr val="000000"/>
                </a:solidFill>
              </a:rPr>
              <a:t>colaborativo</a:t>
            </a:r>
            <a:r>
              <a:rPr lang="en-US" dirty="0">
                <a:solidFill>
                  <a:srgbClr val="000000"/>
                </a:solidFill>
              </a:rPr>
              <a:t> (</a:t>
            </a:r>
            <a:r>
              <a:rPr lang="en-US" i="1" dirty="0">
                <a:solidFill>
                  <a:srgbClr val="000000"/>
                </a:solidFill>
              </a:rPr>
              <a:t>Crowdfunding</a:t>
            </a:r>
            <a:r>
              <a:rPr lang="en-US" dirty="0">
                <a:solidFill>
                  <a:srgbClr val="000000"/>
                </a:solidFill>
              </a:rPr>
              <a:t>);</a:t>
            </a:r>
          </a:p>
          <a:p>
            <a:pPr marL="457200" indent="-457200" algn="l" rtl="0">
              <a:buFont typeface="+mj-lt"/>
              <a:buAutoNum type="arabicPeriod"/>
            </a:pPr>
            <a:r>
              <a:rPr lang="en-US" dirty="0" err="1">
                <a:solidFill>
                  <a:srgbClr val="000000"/>
                </a:solidFill>
              </a:rPr>
              <a:t>Empréstimos</a:t>
            </a:r>
            <a:r>
              <a:rPr lang="en-US" dirty="0">
                <a:solidFill>
                  <a:srgbClr val="000000"/>
                </a:solidFill>
              </a:rPr>
              <a:t> </a:t>
            </a:r>
            <a:r>
              <a:rPr lang="en-US" dirty="0" err="1">
                <a:solidFill>
                  <a:srgbClr val="000000"/>
                </a:solidFill>
              </a:rPr>
              <a:t>bancários</a:t>
            </a:r>
            <a:r>
              <a:rPr lang="en-US" dirty="0">
                <a:solidFill>
                  <a:srgbClr val="000000"/>
                </a:solidFill>
              </a:rPr>
              <a:t>;</a:t>
            </a:r>
          </a:p>
          <a:p>
            <a:pPr marL="457200" indent="-457200" algn="l" rtl="0">
              <a:buFont typeface="+mj-lt"/>
              <a:buAutoNum type="arabicPeriod"/>
            </a:pPr>
            <a:r>
              <a:rPr lang="en-US" dirty="0" err="1">
                <a:solidFill>
                  <a:srgbClr val="000000"/>
                </a:solidFill>
              </a:rPr>
              <a:t>Subsídios</a:t>
            </a:r>
            <a:r>
              <a:rPr lang="en-US" dirty="0">
                <a:solidFill>
                  <a:srgbClr val="000000"/>
                </a:solidFill>
              </a:rPr>
              <a:t>.</a:t>
            </a:r>
          </a:p>
          <a:p>
            <a:pPr marL="457200" indent="-457200" algn="l" rtl="0">
              <a:buFont typeface="+mj-lt"/>
              <a:buAutoNum type="arabicPeriod"/>
            </a:pPr>
            <a:endParaRPr lang="en-US" dirty="0">
              <a:solidFill>
                <a:srgbClr val="000000"/>
              </a:solidFill>
            </a:endParaRPr>
          </a:p>
          <a:p>
            <a:pPr marL="457200" indent="-457200" algn="l" rtl="0">
              <a:buFont typeface="Arial" panose="020B0604020202020204" pitchFamily="34" charset="0"/>
              <a:buChar char="•"/>
            </a:pPr>
            <a:endParaRPr lang="en-US" dirty="0">
              <a:solidFill>
                <a:srgbClr val="000000"/>
              </a:solidFill>
            </a:endParaRPr>
          </a:p>
          <a:p>
            <a:pPr algn="l" rtl="0"/>
            <a:endParaRPr lang="en-US" dirty="0">
              <a:solidFill>
                <a:srgbClr val="000000"/>
              </a:solidFill>
            </a:endParaRPr>
          </a:p>
        </p:txBody>
      </p:sp>
    </p:spTree>
    <p:extLst>
      <p:ext uri="{BB962C8B-B14F-4D97-AF65-F5344CB8AC3E}">
        <p14:creationId xmlns:p14="http://schemas.microsoft.com/office/powerpoint/2010/main" val="2029850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A4EE36-BC25-84D8-4152-CC27DF09F989}"/>
              </a:ext>
            </a:extLst>
          </p:cNvPr>
          <p:cNvSpPr>
            <a:spLocks noGrp="1"/>
          </p:cNvSpPr>
          <p:nvPr>
            <p:ph type="body" sz="quarter" idx="18"/>
          </p:nvPr>
        </p:nvSpPr>
        <p:spPr>
          <a:xfrm>
            <a:off x="513708" y="1191919"/>
            <a:ext cx="6753286" cy="4916781"/>
          </a:xfrm>
          <a:solidFill>
            <a:srgbClr val="B3DDDC"/>
          </a:solidFill>
        </p:spPr>
        <p:txBody>
          <a:bodyPr/>
          <a:lstStyle/>
          <a:p>
            <a:pPr marL="288000" lvl="0" algn="just">
              <a:defRPr/>
            </a:pPr>
            <a:r>
              <a:rPr kumimoji="0" lang="en-US" sz="2200" b="1" i="0" u="none" strike="noStrike" kern="1200" cap="none" spc="0" normalizeH="0" baseline="0" noProof="0" dirty="0" err="1">
                <a:ln>
                  <a:noFill/>
                </a:ln>
                <a:effectLst/>
                <a:uLnTx/>
                <a:uFillTx/>
                <a:latin typeface="Calibri" panose="020F0502020204030204"/>
                <a:ea typeface="+mn-ea"/>
                <a:cs typeface="+mn-cs"/>
              </a:rPr>
              <a:t>Investimento</a:t>
            </a:r>
            <a:r>
              <a:rPr kumimoji="0" lang="en-US" sz="2200" b="1" i="0" u="none" strike="noStrike" kern="1200" cap="none" spc="0" normalizeH="0" baseline="0" noProof="0" dirty="0">
                <a:ln>
                  <a:noFill/>
                </a:ln>
                <a:effectLst/>
                <a:uLnTx/>
                <a:uFillTx/>
                <a:latin typeface="Calibri" panose="020F0502020204030204"/>
                <a:ea typeface="+mn-ea"/>
                <a:cs typeface="+mn-cs"/>
              </a:rPr>
              <a:t> privado </a:t>
            </a:r>
            <a:r>
              <a:rPr lang="en-US" sz="2200" dirty="0" err="1">
                <a:latin typeface="Calibri" panose="020F0502020204030204"/>
              </a:rPr>
              <a:t>pode</a:t>
            </a:r>
            <a:r>
              <a:rPr lang="en-US" sz="2200" dirty="0">
                <a:latin typeface="Calibri" panose="020F0502020204030204"/>
              </a:rPr>
              <a:t> </a:t>
            </a:r>
            <a:r>
              <a:rPr kumimoji="0" lang="en-US" sz="2200" b="0" i="0" u="none" strike="noStrike" kern="1200" cap="none" spc="0" normalizeH="0" baseline="0" noProof="0" dirty="0">
                <a:ln>
                  <a:noFill/>
                </a:ln>
                <a:effectLst/>
                <a:uLnTx/>
                <a:uFillTx/>
                <a:latin typeface="Calibri" panose="020F0502020204030204"/>
                <a:ea typeface="+mn-ea"/>
                <a:cs typeface="+mn-cs"/>
              </a:rPr>
              <a:t>ser uma boa opção para </a:t>
            </a:r>
            <a:r>
              <a:rPr kumimoji="0" lang="en-US" sz="2200" b="0" i="0" u="none" strike="noStrike" kern="1200" cap="none" spc="0" normalizeH="0" baseline="0" noProof="0" dirty="0" err="1">
                <a:ln>
                  <a:noFill/>
                </a:ln>
                <a:effectLst/>
                <a:uLnTx/>
                <a:uFillTx/>
                <a:latin typeface="Calibri" panose="020F0502020204030204"/>
                <a:ea typeface="+mn-ea"/>
                <a:cs typeface="+mn-cs"/>
              </a:rPr>
              <a:t>uma</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u="none" strike="noStrike" kern="1200" cap="none" spc="0" normalizeH="0" baseline="0" noProof="0" dirty="0">
                <a:ln>
                  <a:noFill/>
                </a:ln>
                <a:effectLst/>
                <a:uLnTx/>
                <a:uFillTx/>
                <a:latin typeface="Calibri" panose="020F0502020204030204"/>
                <a:ea typeface="+mn-ea"/>
                <a:cs typeface="+mn-cs"/>
              </a:rPr>
              <a:t>startup</a:t>
            </a:r>
            <a:r>
              <a:rPr kumimoji="0" lang="en-US" sz="2200" b="0" i="0" u="none" strike="noStrike" kern="1200" cap="none" spc="0" normalizeH="0" baseline="0" noProof="0" dirty="0">
                <a:ln>
                  <a:noFill/>
                </a:ln>
                <a:effectLst/>
                <a:uLnTx/>
                <a:uFillTx/>
                <a:latin typeface="Calibri" panose="020F0502020204030204"/>
                <a:ea typeface="+mn-ea"/>
                <a:cs typeface="+mn-cs"/>
              </a:rPr>
              <a:t>, especialmente </a:t>
            </a:r>
            <a:r>
              <a:rPr kumimoji="0" lang="en-US" sz="2200" b="0" i="0" u="none" strike="noStrike" kern="1200" cap="none" spc="0" normalizeH="0" baseline="0" noProof="0" dirty="0" err="1">
                <a:ln>
                  <a:noFill/>
                </a:ln>
                <a:effectLst/>
                <a:uLnTx/>
                <a:uFillTx/>
                <a:latin typeface="Calibri" panose="020F0502020204030204"/>
                <a:ea typeface="+mn-ea"/>
                <a:cs typeface="+mn-cs"/>
              </a:rPr>
              <a:t>quando</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err="1">
                <a:ln>
                  <a:noFill/>
                </a:ln>
                <a:effectLst/>
                <a:uLnTx/>
                <a:uFillTx/>
                <a:latin typeface="Calibri" panose="020F0502020204030204"/>
                <a:ea typeface="+mn-ea"/>
                <a:cs typeface="+mn-cs"/>
              </a:rPr>
              <a:t>ainda</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err="1">
                <a:ln>
                  <a:noFill/>
                </a:ln>
                <a:effectLst/>
                <a:uLnTx/>
                <a:uFillTx/>
                <a:latin typeface="Calibri" panose="020F0502020204030204"/>
                <a:ea typeface="+mn-ea"/>
                <a:cs typeface="+mn-cs"/>
              </a:rPr>
              <a:t>não</a:t>
            </a:r>
            <a:r>
              <a:rPr kumimoji="0" lang="en-US" sz="2200" b="0" i="0" u="none" strike="noStrike" kern="1200" cap="none" spc="0" normalizeH="0" baseline="0" noProof="0" dirty="0">
                <a:ln>
                  <a:noFill/>
                </a:ln>
                <a:effectLst/>
                <a:uLnTx/>
                <a:uFillTx/>
                <a:latin typeface="Calibri" panose="020F0502020204030204"/>
                <a:ea typeface="+mn-ea"/>
                <a:cs typeface="+mn-cs"/>
              </a:rPr>
              <a:t> se </a:t>
            </a:r>
            <a:r>
              <a:rPr kumimoji="0" lang="en-US" sz="2200" b="0" i="0" u="none" strike="noStrike" kern="1200" cap="none" spc="0" normalizeH="0" baseline="0" noProof="0" dirty="0" err="1">
                <a:ln>
                  <a:noFill/>
                </a:ln>
                <a:effectLst/>
                <a:uLnTx/>
                <a:uFillTx/>
                <a:latin typeface="Calibri" panose="020F0502020204030204"/>
                <a:ea typeface="+mn-ea"/>
                <a:cs typeface="+mn-cs"/>
              </a:rPr>
              <a:t>consegue</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err="1">
                <a:ln>
                  <a:noFill/>
                </a:ln>
                <a:effectLst/>
                <a:uLnTx/>
                <a:uFillTx/>
                <a:latin typeface="Calibri" panose="020F0502020204030204"/>
                <a:ea typeface="+mn-ea"/>
                <a:cs typeface="+mn-cs"/>
              </a:rPr>
              <a:t>provar</a:t>
            </a:r>
            <a:r>
              <a:rPr kumimoji="0" lang="en-US" sz="2200" b="0" i="0" u="none" strike="noStrike" kern="1200" cap="none" spc="0" normalizeH="0" baseline="0" noProof="0" dirty="0">
                <a:ln>
                  <a:noFill/>
                </a:ln>
                <a:effectLst/>
                <a:uLnTx/>
                <a:uFillTx/>
                <a:latin typeface="Calibri" panose="020F0502020204030204"/>
                <a:ea typeface="+mn-ea"/>
                <a:cs typeface="+mn-cs"/>
              </a:rPr>
              <a:t> totalmente a base do negócio. </a:t>
            </a:r>
            <a:r>
              <a:rPr lang="en-US" sz="2200" dirty="0">
                <a:latin typeface="Calibri" panose="020F0502020204030204"/>
              </a:rPr>
              <a:t>Este </a:t>
            </a:r>
            <a:r>
              <a:rPr lang="en-US" sz="2200" dirty="0" err="1">
                <a:latin typeface="Calibri" panose="020F0502020204030204"/>
              </a:rPr>
              <a:t>tipo</a:t>
            </a:r>
            <a:r>
              <a:rPr lang="en-US" sz="2200" dirty="0">
                <a:latin typeface="Calibri" panose="020F0502020204030204"/>
              </a:rPr>
              <a:t> de </a:t>
            </a:r>
            <a:r>
              <a:rPr lang="en-US" sz="2200" dirty="0" err="1">
                <a:latin typeface="Calibri" panose="020F0502020204030204"/>
              </a:rPr>
              <a:t>investimento</a:t>
            </a:r>
            <a:r>
              <a:rPr lang="en-US" sz="2200" dirty="0">
                <a:latin typeface="Calibri" panose="020F0502020204030204"/>
              </a:rPr>
              <a:t> </a:t>
            </a:r>
            <a:r>
              <a:rPr kumimoji="0" lang="en-US" sz="2200" b="0" i="0" u="none" strike="noStrike" kern="1200" cap="none" spc="0" normalizeH="0" baseline="0" noProof="0" dirty="0" err="1">
                <a:ln>
                  <a:noFill/>
                </a:ln>
                <a:effectLst/>
                <a:uLnTx/>
                <a:uFillTx/>
                <a:latin typeface="Calibri" panose="020F0502020204030204"/>
                <a:ea typeface="+mn-ea"/>
                <a:cs typeface="+mn-cs"/>
              </a:rPr>
              <a:t>pode</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err="1">
                <a:ln>
                  <a:noFill/>
                </a:ln>
                <a:effectLst/>
                <a:uLnTx/>
                <a:uFillTx/>
                <a:latin typeface="Calibri" panose="020F0502020204030204"/>
                <a:ea typeface="+mn-ea"/>
                <a:cs typeface="+mn-cs"/>
              </a:rPr>
              <a:t>também</a:t>
            </a:r>
            <a:r>
              <a:rPr kumimoji="0" lang="en-US" sz="2200" b="0" i="0" u="none" strike="noStrike" kern="1200" cap="none" spc="0" normalizeH="0" baseline="0" noProof="0" dirty="0">
                <a:ln>
                  <a:noFill/>
                </a:ln>
                <a:effectLst/>
                <a:uLnTx/>
                <a:uFillTx/>
                <a:latin typeface="Calibri" panose="020F0502020204030204"/>
                <a:ea typeface="+mn-ea"/>
                <a:cs typeface="+mn-cs"/>
              </a:rPr>
              <a:t> ter vantagens, como uma forte base de </a:t>
            </a:r>
            <a:r>
              <a:rPr kumimoji="0" lang="en-US" sz="2200" b="0" i="0" u="none" strike="noStrike" kern="1200" cap="none" spc="0" normalizeH="0" baseline="0" noProof="0" dirty="0" err="1">
                <a:ln>
                  <a:noFill/>
                </a:ln>
                <a:effectLst/>
                <a:uLnTx/>
                <a:uFillTx/>
                <a:latin typeface="Calibri" panose="020F0502020204030204"/>
                <a:ea typeface="+mn-ea"/>
                <a:cs typeface="+mn-cs"/>
              </a:rPr>
              <a:t>contacto</a:t>
            </a:r>
            <a:r>
              <a:rPr kumimoji="0" lang="en-US" sz="2200" b="0" i="0" u="none" strike="noStrike" kern="1200" cap="none" spc="0" normalizeH="0" baseline="0" noProof="0" dirty="0">
                <a:ln>
                  <a:noFill/>
                </a:ln>
                <a:effectLst/>
                <a:uLnTx/>
                <a:uFillTx/>
                <a:latin typeface="Calibri" panose="020F0502020204030204"/>
                <a:ea typeface="+mn-ea"/>
                <a:cs typeface="+mn-cs"/>
              </a:rPr>
              <a:t>/aconselhamento e ajuda, que os credores tradicionais não fornecem.</a:t>
            </a:r>
          </a:p>
          <a:p>
            <a:pPr marL="288000" marR="0" lvl="0" indent="0" algn="just" defTabSz="914400" rtl="0" eaLnBrk="1" fontAlgn="auto" latinLnBrk="0" hangingPunct="1">
              <a:lnSpc>
                <a:spcPct val="90000"/>
              </a:lnSpc>
              <a:spcBef>
                <a:spcPts val="1000"/>
              </a:spcBef>
              <a:spcAft>
                <a:spcPts val="0"/>
              </a:spcAft>
              <a:buClrTx/>
              <a:buSzTx/>
              <a:buFont typeface="Arial"/>
              <a:buNone/>
              <a:tabLst/>
              <a:defRPr/>
            </a:pPr>
            <a:r>
              <a:rPr kumimoji="0" lang="en-US" sz="2200" b="0" i="0" u="none" strike="noStrike" kern="1200" cap="none" spc="0" normalizeH="0" baseline="0" noProof="0" dirty="0">
                <a:ln>
                  <a:noFill/>
                </a:ln>
                <a:effectLst/>
                <a:uLnTx/>
                <a:uFillTx/>
                <a:latin typeface="Calibri" panose="020F0502020204030204"/>
                <a:ea typeface="+mn-ea"/>
                <a:cs typeface="+mn-cs"/>
              </a:rPr>
              <a:t>Como </a:t>
            </a:r>
            <a:r>
              <a:rPr kumimoji="0" lang="en-US" sz="2200" b="0" i="0" u="none" strike="noStrike" kern="1200" cap="none" spc="0" normalizeH="0" baseline="0" noProof="0" dirty="0" err="1">
                <a:ln>
                  <a:noFill/>
                </a:ln>
                <a:effectLst/>
                <a:uLnTx/>
                <a:uFillTx/>
                <a:latin typeface="Calibri" panose="020F0502020204030204"/>
                <a:ea typeface="+mn-ea"/>
                <a:cs typeface="+mn-cs"/>
              </a:rPr>
              <a:t>empreendedor</a:t>
            </a:r>
            <a:r>
              <a:rPr kumimoji="0" lang="en-US" sz="2200" b="0" i="0" u="none" strike="noStrike" kern="1200" cap="none" spc="0" normalizeH="0" baseline="0" noProof="0" dirty="0">
                <a:ln>
                  <a:noFill/>
                </a:ln>
                <a:effectLst/>
                <a:uLnTx/>
                <a:uFillTx/>
                <a:latin typeface="Calibri" panose="020F0502020204030204"/>
                <a:ea typeface="+mn-ea"/>
                <a:cs typeface="+mn-cs"/>
              </a:rPr>
              <a:t> de </a:t>
            </a:r>
            <a:r>
              <a:rPr kumimoji="0" lang="en-US" sz="2200" b="0" i="0" u="none" strike="noStrike" kern="1200" cap="none" spc="0" normalizeH="0" baseline="0" noProof="0" dirty="0" err="1">
                <a:ln>
                  <a:noFill/>
                </a:ln>
                <a:effectLst/>
                <a:uLnTx/>
                <a:uFillTx/>
                <a:latin typeface="Calibri" panose="020F0502020204030204"/>
                <a:ea typeface="+mn-ea"/>
                <a:cs typeface="+mn-cs"/>
              </a:rPr>
              <a:t>alimentos</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err="1">
                <a:ln>
                  <a:noFill/>
                </a:ln>
                <a:effectLst/>
                <a:uLnTx/>
                <a:uFillTx/>
                <a:latin typeface="Calibri" panose="020F0502020204030204"/>
                <a:ea typeface="+mn-ea"/>
                <a:cs typeface="+mn-cs"/>
              </a:rPr>
              <a:t>éticos</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err="1">
                <a:ln>
                  <a:noFill/>
                </a:ln>
                <a:effectLst/>
                <a:uLnTx/>
                <a:uFillTx/>
                <a:latin typeface="Calibri" panose="020F0502020204030204"/>
                <a:ea typeface="+mn-ea"/>
                <a:cs typeface="+mn-cs"/>
              </a:rPr>
              <a:t>pode</a:t>
            </a:r>
            <a:r>
              <a:rPr kumimoji="0" lang="en-US" sz="2200" b="0" i="0" u="none" strike="noStrike" kern="1200" cap="none" spc="0" normalizeH="0" baseline="0" noProof="0" dirty="0">
                <a:ln>
                  <a:noFill/>
                </a:ln>
                <a:effectLst/>
                <a:uLnTx/>
                <a:uFillTx/>
                <a:latin typeface="Calibri" panose="020F0502020204030204"/>
                <a:ea typeface="+mn-ea"/>
                <a:cs typeface="+mn-cs"/>
              </a:rPr>
              <a:t>-se </a:t>
            </a:r>
            <a:r>
              <a:rPr kumimoji="0" lang="en-US" sz="2200" b="0" i="0" u="none" strike="noStrike" kern="1200" cap="none" spc="0" normalizeH="0" baseline="0" noProof="0" dirty="0" err="1">
                <a:ln>
                  <a:noFill/>
                </a:ln>
                <a:effectLst/>
                <a:uLnTx/>
                <a:uFillTx/>
                <a:latin typeface="Calibri" panose="020F0502020204030204"/>
                <a:ea typeface="+mn-ea"/>
                <a:cs typeface="+mn-cs"/>
              </a:rPr>
              <a:t>precisar</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err="1">
                <a:ln>
                  <a:noFill/>
                </a:ln>
                <a:effectLst/>
                <a:uLnTx/>
                <a:uFillTx/>
                <a:latin typeface="Calibri" panose="020F0502020204030204"/>
                <a:ea typeface="+mn-ea"/>
                <a:cs typeface="+mn-cs"/>
              </a:rPr>
              <a:t>começar</a:t>
            </a:r>
            <a:r>
              <a:rPr kumimoji="0" lang="en-US" sz="2200" b="0" i="0" u="none" strike="noStrike" kern="1200" cap="none" spc="0" normalizeH="0" baseline="0" noProof="0" dirty="0">
                <a:ln>
                  <a:noFill/>
                </a:ln>
                <a:effectLst/>
                <a:uLnTx/>
                <a:uFillTx/>
                <a:latin typeface="Calibri" panose="020F0502020204030204"/>
                <a:ea typeface="+mn-ea"/>
                <a:cs typeface="+mn-cs"/>
              </a:rPr>
              <a:t> perto de casa com </a:t>
            </a:r>
            <a:r>
              <a:rPr kumimoji="0" lang="en-US" sz="2200" b="1" i="0" u="none" strike="noStrike" kern="1200" cap="none" spc="0" normalizeH="0" baseline="0" noProof="0" dirty="0">
                <a:ln>
                  <a:noFill/>
                </a:ln>
                <a:effectLst/>
                <a:uLnTx/>
                <a:uFillTx/>
                <a:latin typeface="Calibri" panose="020F0502020204030204"/>
                <a:ea typeface="+mn-ea"/>
                <a:cs typeface="+mn-cs"/>
              </a:rPr>
              <a:t>Amigos e </a:t>
            </a:r>
            <a:r>
              <a:rPr lang="en-US" sz="2200" b="1" dirty="0">
                <a:latin typeface="Calibri" panose="020F0502020204030204"/>
              </a:rPr>
              <a:t>F</a:t>
            </a:r>
            <a:r>
              <a:rPr kumimoji="0" lang="en-US" sz="2200" b="1" i="0" u="none" strike="noStrike" kern="1200" cap="none" spc="0" normalizeH="0" baseline="0" noProof="0" dirty="0" err="1">
                <a:ln>
                  <a:noFill/>
                </a:ln>
                <a:effectLst/>
                <a:uLnTx/>
                <a:uFillTx/>
                <a:latin typeface="Calibri" panose="020F0502020204030204"/>
                <a:ea typeface="+mn-ea"/>
                <a:cs typeface="+mn-cs"/>
              </a:rPr>
              <a:t>amília</a:t>
            </a:r>
            <a:r>
              <a:rPr kumimoji="0" lang="en-US" sz="2200" b="1" i="0" u="none" strike="noStrike" kern="1200" cap="none" spc="0" normalizeH="0" baseline="0" noProof="0" dirty="0">
                <a:ln>
                  <a:noFill/>
                </a:ln>
                <a:effectLst/>
                <a:uLnTx/>
                <a:uFillTx/>
                <a:latin typeface="Calibri" panose="020F0502020204030204"/>
                <a:ea typeface="+mn-ea"/>
                <a:cs typeface="+mn-cs"/>
              </a:rPr>
              <a:t>, </a:t>
            </a:r>
            <a:r>
              <a:rPr kumimoji="0" lang="en-US" sz="2200" i="0" u="none" strike="noStrike" kern="1200" cap="none" spc="0" normalizeH="0" baseline="0" noProof="0" dirty="0">
                <a:ln>
                  <a:noFill/>
                </a:ln>
                <a:effectLst/>
                <a:uLnTx/>
                <a:uFillTx/>
                <a:latin typeface="Calibri" panose="020F0502020204030204"/>
                <a:ea typeface="+mn-ea"/>
                <a:cs typeface="+mn-cs"/>
              </a:rPr>
              <a:t>mas </a:t>
            </a:r>
            <a:r>
              <a:rPr kumimoji="0" lang="en-US" sz="2200" i="0" u="none" strike="noStrike" kern="1200" cap="none" spc="0" normalizeH="0" baseline="0" noProof="0" dirty="0" err="1">
                <a:ln>
                  <a:noFill/>
                </a:ln>
                <a:effectLst/>
                <a:uLnTx/>
                <a:uFillTx/>
                <a:latin typeface="Calibri" panose="020F0502020204030204"/>
                <a:ea typeface="+mn-ea"/>
                <a:cs typeface="+mn-cs"/>
              </a:rPr>
              <a:t>deve</a:t>
            </a:r>
            <a:r>
              <a:rPr kumimoji="0" lang="en-US" sz="2200" i="0" u="none" strike="noStrike" kern="1200" cap="none" spc="0" normalizeH="0" baseline="0" noProof="0" dirty="0">
                <a:ln>
                  <a:noFill/>
                </a:ln>
                <a:effectLst/>
                <a:uLnTx/>
                <a:uFillTx/>
                <a:latin typeface="Calibri" panose="020F0502020204030204"/>
                <a:ea typeface="+mn-ea"/>
                <a:cs typeface="+mn-cs"/>
              </a:rPr>
              <a:t>-se </a:t>
            </a:r>
            <a:r>
              <a:rPr lang="en-US" sz="2200" dirty="0" err="1">
                <a:latin typeface="Calibri" panose="020F0502020204030204"/>
              </a:rPr>
              <a:t>tentar</a:t>
            </a:r>
            <a:r>
              <a:rPr lang="en-US" sz="2200" dirty="0">
                <a:latin typeface="Calibri" panose="020F0502020204030204"/>
              </a:rPr>
              <a:t> </a:t>
            </a:r>
            <a:r>
              <a:rPr kumimoji="0" lang="en-US" sz="2200" b="0" i="0" u="none" strike="noStrike" kern="1200" cap="none" spc="0" normalizeH="0" baseline="0" noProof="0" dirty="0" err="1">
                <a:ln>
                  <a:noFill/>
                </a:ln>
                <a:effectLst/>
                <a:uLnTx/>
                <a:uFillTx/>
                <a:latin typeface="Calibri" panose="020F0502020204030204"/>
                <a:ea typeface="+mn-ea"/>
                <a:cs typeface="+mn-cs"/>
              </a:rPr>
              <a:t>manter</a:t>
            </a:r>
            <a:r>
              <a:rPr lang="en-US" sz="2200" dirty="0">
                <a:latin typeface="Calibri" panose="020F0502020204030204"/>
              </a:rPr>
              <a:t> </a:t>
            </a:r>
            <a:r>
              <a:rPr kumimoji="0" lang="en-US" sz="2200" b="0" i="0" u="none" strike="noStrike" kern="1200" cap="none" spc="0" normalizeH="0" baseline="0" noProof="0" dirty="0">
                <a:ln>
                  <a:noFill/>
                </a:ln>
                <a:effectLst/>
                <a:uLnTx/>
                <a:uFillTx/>
                <a:latin typeface="Calibri" panose="020F0502020204030204"/>
                <a:ea typeface="+mn-ea"/>
                <a:cs typeface="+mn-cs"/>
              </a:rPr>
              <a:t>as relações pessoais e profissionais separadas, se possível, colocando tudo por escrito e explicando claramente o risco envolvido em </a:t>
            </a:r>
            <a:r>
              <a:rPr kumimoji="0" lang="en-US" sz="2200" b="0" i="0" u="none" strike="noStrike" kern="1200" cap="none" spc="0" normalizeH="0" baseline="0" noProof="0" dirty="0" err="1">
                <a:ln>
                  <a:noFill/>
                </a:ln>
                <a:effectLst/>
                <a:uLnTx/>
                <a:uFillTx/>
                <a:latin typeface="Calibri" panose="020F0502020204030204"/>
                <a:ea typeface="+mn-ea"/>
                <a:cs typeface="+mn-cs"/>
              </a:rPr>
              <a:t>investir</a:t>
            </a:r>
            <a:r>
              <a:rPr kumimoji="0" lang="en-US" sz="2200" b="0" i="0" u="none" strike="noStrike" kern="1200" cap="none" spc="0" normalizeH="0" baseline="0" noProof="0" dirty="0">
                <a:ln>
                  <a:noFill/>
                </a:ln>
                <a:effectLst/>
                <a:uLnTx/>
                <a:uFillTx/>
                <a:latin typeface="Calibri" panose="020F0502020204030204"/>
                <a:ea typeface="+mn-ea"/>
                <a:cs typeface="+mn-cs"/>
              </a:rPr>
              <a:t> no </a:t>
            </a:r>
            <a:r>
              <a:rPr kumimoji="0" lang="en-US" sz="2200" b="0" i="0" u="none" strike="noStrike" kern="1200" cap="none" spc="0" normalizeH="0" baseline="0" noProof="0" dirty="0" err="1">
                <a:ln>
                  <a:noFill/>
                </a:ln>
                <a:effectLst/>
                <a:uLnTx/>
                <a:uFillTx/>
                <a:latin typeface="Calibri" panose="020F0502020204030204"/>
                <a:ea typeface="+mn-ea"/>
                <a:cs typeface="+mn-cs"/>
              </a:rPr>
              <a:t>projeto</a:t>
            </a:r>
            <a:r>
              <a:rPr kumimoji="0" lang="en-US" sz="2200" b="0" i="0" u="none" strike="noStrike" kern="1200" cap="none" spc="0" normalizeH="0" baseline="0" noProof="0" dirty="0">
                <a:ln>
                  <a:noFill/>
                </a:ln>
                <a:effectLst/>
                <a:uLnTx/>
                <a:uFillTx/>
                <a:latin typeface="Calibri" panose="020F0502020204030204"/>
                <a:ea typeface="+mn-ea"/>
                <a:cs typeface="+mn-cs"/>
              </a:rPr>
              <a:t>. Deve ser </a:t>
            </a:r>
            <a:r>
              <a:rPr lang="en-US" sz="2200" dirty="0" err="1">
                <a:latin typeface="Calibri" panose="020F0502020204030204"/>
              </a:rPr>
              <a:t>verificado</a:t>
            </a:r>
            <a:r>
              <a:rPr lang="en-US" sz="2200" dirty="0">
                <a:latin typeface="Calibri" panose="020F0502020204030204"/>
              </a:rPr>
              <a:t> </a:t>
            </a:r>
            <a:r>
              <a:rPr kumimoji="0" lang="en-US" sz="2200" b="0" i="0" u="none" strike="noStrike" kern="1200" cap="none" spc="0" normalizeH="0" baseline="0" noProof="0" dirty="0">
                <a:ln>
                  <a:noFill/>
                </a:ln>
                <a:effectLst/>
                <a:uLnTx/>
                <a:uFillTx/>
                <a:latin typeface="Calibri" panose="020F0502020204030204"/>
                <a:ea typeface="+mn-ea"/>
                <a:cs typeface="+mn-cs"/>
              </a:rPr>
              <a:t>que </a:t>
            </a:r>
            <a:r>
              <a:rPr kumimoji="0" lang="en-US" sz="2200" b="0" i="0" u="none" strike="noStrike" kern="1200" cap="none" spc="0" normalizeH="0" baseline="0" noProof="0" dirty="0" err="1">
                <a:ln>
                  <a:noFill/>
                </a:ln>
                <a:effectLst/>
                <a:uLnTx/>
                <a:uFillTx/>
                <a:latin typeface="Calibri" panose="020F0502020204030204"/>
                <a:ea typeface="+mn-ea"/>
                <a:cs typeface="+mn-cs"/>
              </a:rPr>
              <a:t>os</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err="1">
                <a:ln>
                  <a:noFill/>
                </a:ln>
                <a:effectLst/>
                <a:uLnTx/>
                <a:uFillTx/>
                <a:latin typeface="Calibri" panose="020F0502020204030204"/>
                <a:ea typeface="+mn-ea"/>
                <a:cs typeface="+mn-cs"/>
              </a:rPr>
              <a:t>envolvidos</a:t>
            </a:r>
            <a:r>
              <a:rPr kumimoji="0" lang="en-US" sz="2200" b="0" i="0" u="none" strike="noStrike" kern="1200" cap="none" spc="0" normalizeH="0" baseline="0" noProof="0" dirty="0">
                <a:ln>
                  <a:noFill/>
                </a:ln>
                <a:effectLst/>
                <a:uLnTx/>
                <a:uFillTx/>
                <a:latin typeface="Calibri" panose="020F0502020204030204"/>
                <a:ea typeface="+mn-ea"/>
                <a:cs typeface="+mn-cs"/>
              </a:rPr>
              <a:t> </a:t>
            </a:r>
            <a:r>
              <a:rPr kumimoji="0" lang="en-US" sz="2200" b="0" i="0" u="none" strike="noStrike" kern="1200" cap="none" spc="0" normalizeH="0" baseline="0" noProof="0" dirty="0" err="1">
                <a:ln>
                  <a:noFill/>
                </a:ln>
                <a:effectLst/>
                <a:uLnTx/>
                <a:uFillTx/>
                <a:latin typeface="Calibri" panose="020F0502020204030204"/>
                <a:ea typeface="+mn-ea"/>
                <a:cs typeface="+mn-cs"/>
              </a:rPr>
              <a:t>entendem</a:t>
            </a:r>
            <a:r>
              <a:rPr kumimoji="0" lang="en-US" sz="2200" b="0" i="0" u="none" strike="noStrike" kern="1200" cap="none" spc="0" normalizeH="0" baseline="0" noProof="0" dirty="0">
                <a:ln>
                  <a:noFill/>
                </a:ln>
                <a:effectLst/>
                <a:uLnTx/>
                <a:uFillTx/>
                <a:latin typeface="Calibri" panose="020F0502020204030204"/>
                <a:ea typeface="+mn-ea"/>
                <a:cs typeface="+mn-cs"/>
              </a:rPr>
              <a:t> que podem perder o investimento. </a:t>
            </a:r>
            <a:r>
              <a:rPr kumimoji="0" lang="en-US" sz="2200" b="0" i="0" u="none" strike="noStrike" kern="1200" cap="none" spc="0" normalizeH="0" baseline="0" noProof="0" dirty="0" err="1">
                <a:ln>
                  <a:noFill/>
                </a:ln>
                <a:effectLst/>
                <a:uLnTx/>
                <a:uFillTx/>
                <a:latin typeface="Calibri" panose="020F0502020204030204"/>
                <a:ea typeface="+mn-ea"/>
                <a:cs typeface="+mn-cs"/>
              </a:rPr>
              <a:t>Não</a:t>
            </a:r>
            <a:r>
              <a:rPr kumimoji="0" lang="en-US" sz="2200" b="0" i="0" u="none" strike="noStrike" kern="1200" cap="none" spc="0" normalizeH="0" baseline="0" noProof="0" dirty="0">
                <a:ln>
                  <a:noFill/>
                </a:ln>
                <a:effectLst/>
                <a:uLnTx/>
                <a:uFillTx/>
                <a:latin typeface="Calibri" panose="020F0502020204030204"/>
                <a:ea typeface="+mn-ea"/>
                <a:cs typeface="+mn-cs"/>
              </a:rPr>
              <a:t> </a:t>
            </a:r>
            <a:r>
              <a:rPr lang="en-US" sz="2200" dirty="0">
                <a:latin typeface="Calibri" panose="020F0502020204030204"/>
              </a:rPr>
              <a:t>se </a:t>
            </a:r>
            <a:r>
              <a:rPr lang="en-US" sz="2200" dirty="0" err="1">
                <a:latin typeface="Calibri" panose="020F0502020204030204"/>
              </a:rPr>
              <a:t>deve</a:t>
            </a:r>
            <a:r>
              <a:rPr lang="en-US" sz="2200" dirty="0">
                <a:latin typeface="Calibri" panose="020F0502020204030204"/>
              </a:rPr>
              <a:t> </a:t>
            </a:r>
            <a:r>
              <a:rPr kumimoji="0" lang="en-US" sz="2200" b="0" i="0" u="none" strike="noStrike" kern="1200" cap="none" spc="0" normalizeH="0" baseline="0" noProof="0" dirty="0" err="1">
                <a:ln>
                  <a:noFill/>
                </a:ln>
                <a:effectLst/>
                <a:uLnTx/>
                <a:uFillTx/>
                <a:latin typeface="Calibri" panose="020F0502020204030204"/>
                <a:ea typeface="+mn-ea"/>
                <a:cs typeface="+mn-cs"/>
              </a:rPr>
              <a:t>arriscar</a:t>
            </a:r>
            <a:r>
              <a:rPr kumimoji="0" lang="en-US" sz="2200" b="0" i="0" u="none" strike="noStrike" kern="1200" cap="none" spc="0" normalizeH="0" baseline="0" noProof="0" dirty="0">
                <a:ln>
                  <a:noFill/>
                </a:ln>
                <a:effectLst/>
                <a:uLnTx/>
                <a:uFillTx/>
                <a:latin typeface="Calibri" panose="020F0502020204030204"/>
                <a:ea typeface="+mn-ea"/>
                <a:cs typeface="+mn-cs"/>
              </a:rPr>
              <a:t> a perder amigos ou familiares por causa de um </a:t>
            </a:r>
            <a:r>
              <a:rPr kumimoji="0" lang="en-US" sz="2200" b="0" i="0" u="none" strike="noStrike" kern="1200" cap="none" spc="0" normalizeH="0" baseline="0" noProof="0" dirty="0" err="1">
                <a:ln>
                  <a:noFill/>
                </a:ln>
                <a:effectLst/>
                <a:uLnTx/>
                <a:uFillTx/>
                <a:latin typeface="Calibri" panose="020F0502020204030204"/>
                <a:ea typeface="+mn-ea"/>
                <a:cs typeface="+mn-cs"/>
              </a:rPr>
              <a:t>investimento</a:t>
            </a:r>
            <a:r>
              <a:rPr kumimoji="0" lang="en-US" sz="2200" b="0" i="0" u="none" strike="noStrike" kern="1200" cap="none" spc="0" normalizeH="0" baseline="0" noProof="0" dirty="0">
                <a:ln>
                  <a:noFill/>
                </a:ln>
                <a:effectLst/>
                <a:uLnTx/>
                <a:uFillTx/>
                <a:latin typeface="Calibri" panose="020F0502020204030204"/>
                <a:ea typeface="+mn-ea"/>
                <a:cs typeface="+mn-cs"/>
              </a:rPr>
              <a:t> num </a:t>
            </a:r>
            <a:r>
              <a:rPr kumimoji="0" lang="en-US" sz="2200" b="0" i="0" u="none" strike="noStrike" kern="1200" cap="none" spc="0" normalizeH="0" baseline="0" noProof="0" dirty="0" err="1">
                <a:ln>
                  <a:noFill/>
                </a:ln>
                <a:effectLst/>
                <a:uLnTx/>
                <a:uFillTx/>
                <a:latin typeface="Calibri" panose="020F0502020204030204"/>
                <a:ea typeface="+mn-ea"/>
                <a:cs typeface="+mn-cs"/>
              </a:rPr>
              <a:t>negócio</a:t>
            </a:r>
            <a:r>
              <a:rPr kumimoji="0" lang="en-US" sz="2200" b="0" i="0" u="none" strike="noStrike" kern="1200" cap="none" spc="0" normalizeH="0" baseline="0" noProof="0" dirty="0">
                <a:ln>
                  <a:noFill/>
                </a:ln>
                <a:effectLst/>
                <a:uLnTx/>
                <a:uFillTx/>
                <a:latin typeface="Calibri" panose="020F0502020204030204"/>
                <a:ea typeface="+mn-ea"/>
                <a:cs typeface="+mn-cs"/>
              </a:rPr>
              <a:t>!</a:t>
            </a:r>
          </a:p>
          <a:p>
            <a:pPr marL="288000" algn="just" rtl="0"/>
            <a:r>
              <a:rPr lang="en-IE" sz="2200" dirty="0"/>
              <a:t> </a:t>
            </a:r>
          </a:p>
        </p:txBody>
      </p:sp>
      <p:sp>
        <p:nvSpPr>
          <p:cNvPr id="3" name="Text Placeholder 2">
            <a:extLst>
              <a:ext uri="{FF2B5EF4-FFF2-40B4-BE49-F238E27FC236}">
                <a16:creationId xmlns:a16="http://schemas.microsoft.com/office/drawing/2014/main" id="{DAEAFE4A-0721-AC51-3241-CE18E3A96FAE}"/>
              </a:ext>
            </a:extLst>
          </p:cNvPr>
          <p:cNvSpPr>
            <a:spLocks noGrp="1"/>
          </p:cNvSpPr>
          <p:nvPr>
            <p:ph type="body" sz="quarter" idx="16"/>
          </p:nvPr>
        </p:nvSpPr>
        <p:spPr>
          <a:xfrm>
            <a:off x="633163" y="475459"/>
            <a:ext cx="4990998" cy="992652"/>
          </a:xfrm>
        </p:spPr>
        <p:txBody>
          <a:bodyPr/>
          <a:lstStyle/>
          <a:p>
            <a:pPr algn="l" rtl="0"/>
            <a:r>
              <a:rPr lang="en-IE" b="1" dirty="0"/>
              <a:t>1. </a:t>
            </a:r>
            <a:r>
              <a:rPr lang="en-IE" b="1" dirty="0" err="1"/>
              <a:t>Investimento</a:t>
            </a:r>
            <a:r>
              <a:rPr lang="en-IE" b="1" dirty="0"/>
              <a:t> Privado</a:t>
            </a:r>
          </a:p>
        </p:txBody>
      </p:sp>
      <p:pic>
        <p:nvPicPr>
          <p:cNvPr id="5" name="Picture Placeholder 7" descr="House of paper with a heart against sunlight">
            <a:extLst>
              <a:ext uri="{FF2B5EF4-FFF2-40B4-BE49-F238E27FC236}">
                <a16:creationId xmlns:a16="http://schemas.microsoft.com/office/drawing/2014/main" id="{818BB31F-75BE-DD26-D6E2-7A35E0B218B1}"/>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a:xfrm>
            <a:off x="7454900" y="1452563"/>
            <a:ext cx="4737100" cy="4656137"/>
          </a:xfrm>
        </p:spPr>
      </p:pic>
    </p:spTree>
    <p:extLst>
      <p:ext uri="{BB962C8B-B14F-4D97-AF65-F5344CB8AC3E}">
        <p14:creationId xmlns:p14="http://schemas.microsoft.com/office/powerpoint/2010/main" val="532390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4388226-C3E9-19C0-A09F-520179CFDFB0}"/>
              </a:ext>
            </a:extLst>
          </p:cNvPr>
          <p:cNvSpPr>
            <a:spLocks noGrp="1"/>
          </p:cNvSpPr>
          <p:nvPr>
            <p:ph type="body" sz="quarter" idx="16"/>
          </p:nvPr>
        </p:nvSpPr>
        <p:spPr>
          <a:xfrm>
            <a:off x="502288" y="459911"/>
            <a:ext cx="7930511" cy="992652"/>
          </a:xfrm>
          <a:solidFill>
            <a:srgbClr val="B3DDDC"/>
          </a:solidFill>
        </p:spPr>
        <p:txBody>
          <a:bodyPr/>
          <a:lstStyle/>
          <a:p>
            <a:pPr algn="l" rtl="0"/>
            <a:r>
              <a:rPr lang="en-IE" b="1" dirty="0"/>
              <a:t>2. Microcrédito e </a:t>
            </a:r>
            <a:r>
              <a:rPr lang="en-IE" b="1" dirty="0" err="1"/>
              <a:t>Microfinanciamento</a:t>
            </a:r>
            <a:endParaRPr lang="en-IE" b="1" dirty="0"/>
          </a:p>
        </p:txBody>
      </p:sp>
      <p:pic>
        <p:nvPicPr>
          <p:cNvPr id="6" name="Picture Placeholder 5" descr="Hand holding a seedling">
            <a:extLst>
              <a:ext uri="{FF2B5EF4-FFF2-40B4-BE49-F238E27FC236}">
                <a16:creationId xmlns:a16="http://schemas.microsoft.com/office/drawing/2014/main" id="{C3BF6931-7D37-641B-F8D5-9B1201DA48B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 Placeholder 1">
            <a:extLst>
              <a:ext uri="{FF2B5EF4-FFF2-40B4-BE49-F238E27FC236}">
                <a16:creationId xmlns:a16="http://schemas.microsoft.com/office/drawing/2014/main" id="{8783580B-E772-CA5A-705E-49B3E1729A7D}"/>
              </a:ext>
            </a:extLst>
          </p:cNvPr>
          <p:cNvSpPr>
            <a:spLocks noGrp="1"/>
          </p:cNvSpPr>
          <p:nvPr>
            <p:ph type="body" sz="quarter" idx="18"/>
          </p:nvPr>
        </p:nvSpPr>
        <p:spPr>
          <a:xfrm>
            <a:off x="502288" y="1110822"/>
            <a:ext cx="7306072" cy="4997878"/>
          </a:xfrm>
          <a:solidFill>
            <a:srgbClr val="B3DDDC"/>
          </a:solidFill>
        </p:spPr>
        <p:txBody>
          <a:bodyPr/>
          <a:lstStyle/>
          <a:p>
            <a:pPr marL="432000" algn="just" rtl="0"/>
            <a:r>
              <a:rPr lang="en-US" b="1" dirty="0" err="1"/>
              <a:t>Perguntar</a:t>
            </a:r>
            <a:r>
              <a:rPr lang="en-US" b="1" dirty="0"/>
              <a:t> à </a:t>
            </a:r>
            <a:r>
              <a:rPr lang="en-US" b="1" dirty="0" err="1"/>
              <a:t>Comunidade</a:t>
            </a:r>
            <a:r>
              <a:rPr lang="en-US" b="1" dirty="0"/>
              <a:t>/Redes</a:t>
            </a:r>
            <a:endParaRPr lang="en-US" dirty="0"/>
          </a:p>
          <a:p>
            <a:pPr marL="432000" rtl="0"/>
            <a:r>
              <a:rPr lang="en-US" sz="2300" dirty="0" err="1"/>
              <a:t>Pode</a:t>
            </a:r>
            <a:r>
              <a:rPr lang="en-US" sz="2300" dirty="0"/>
              <a:t>-se não saber </a:t>
            </a:r>
            <a:r>
              <a:rPr lang="en-US" sz="2300" dirty="0" err="1"/>
              <a:t>por</a:t>
            </a:r>
            <a:r>
              <a:rPr lang="en-US" sz="2300" dirty="0"/>
              <a:t> </a:t>
            </a:r>
            <a:r>
              <a:rPr lang="en-US" sz="2300" dirty="0" err="1"/>
              <a:t>onde</a:t>
            </a:r>
            <a:r>
              <a:rPr lang="en-US" sz="2300" dirty="0"/>
              <a:t> </a:t>
            </a:r>
            <a:r>
              <a:rPr lang="en-US" sz="2300" dirty="0" err="1"/>
              <a:t>começar</a:t>
            </a:r>
            <a:r>
              <a:rPr lang="en-US" sz="2300" dirty="0"/>
              <a:t>. Provavelmente é melhor começar perto de casa. Deve-se </a:t>
            </a:r>
            <a:r>
              <a:rPr lang="en-US" sz="2300" dirty="0" err="1"/>
              <a:t>reunir</a:t>
            </a:r>
            <a:r>
              <a:rPr lang="en-US" sz="2300" dirty="0"/>
              <a:t> com outros </a:t>
            </a:r>
            <a:r>
              <a:rPr lang="en-US" sz="2300" dirty="0" err="1"/>
              <a:t>empreendedores</a:t>
            </a:r>
            <a:r>
              <a:rPr lang="en-US" sz="2300" dirty="0"/>
              <a:t> </a:t>
            </a:r>
            <a:r>
              <a:rPr lang="en-US" sz="2300" dirty="0" err="1"/>
              <a:t>alimentares</a:t>
            </a:r>
            <a:r>
              <a:rPr lang="en-US" sz="2300" dirty="0"/>
              <a:t>, redes </a:t>
            </a:r>
            <a:r>
              <a:rPr lang="en-US" sz="2300" dirty="0" err="1"/>
              <a:t>ou</a:t>
            </a:r>
            <a:r>
              <a:rPr lang="en-US" sz="2300" dirty="0"/>
              <a:t> com a </a:t>
            </a:r>
            <a:r>
              <a:rPr lang="en-US" sz="2300" dirty="0" err="1"/>
              <a:t>cooperativa</a:t>
            </a:r>
            <a:r>
              <a:rPr lang="en-US" sz="2300" dirty="0"/>
              <a:t> local. Outra opção é entrar em </a:t>
            </a:r>
            <a:r>
              <a:rPr lang="en-US" sz="2300" dirty="0" err="1"/>
              <a:t>contacto</a:t>
            </a:r>
            <a:r>
              <a:rPr lang="en-US" sz="2300" dirty="0"/>
              <a:t> com </a:t>
            </a:r>
            <a:r>
              <a:rPr lang="en-US" sz="2300" dirty="0" err="1"/>
              <a:t>uma</a:t>
            </a:r>
            <a:r>
              <a:rPr lang="en-US" sz="2300" dirty="0"/>
              <a:t> </a:t>
            </a:r>
            <a:r>
              <a:rPr lang="en-US" sz="2300" dirty="0" err="1"/>
              <a:t>Empresa</a:t>
            </a:r>
            <a:r>
              <a:rPr lang="en-US" sz="2300" dirty="0"/>
              <a:t> de Desenvolvimento de Negócios local. Algumas opções que podem estar disponíveis são:</a:t>
            </a:r>
          </a:p>
          <a:p>
            <a:pPr marL="432000" indent="-342900" algn="just" rtl="0">
              <a:spcBef>
                <a:spcPts val="600"/>
              </a:spcBef>
              <a:buFont typeface="Arial" panose="020B0604020202020204" pitchFamily="34" charset="0"/>
              <a:buChar char="•"/>
            </a:pPr>
            <a:r>
              <a:rPr lang="en-US" sz="2200" b="1" dirty="0" err="1"/>
              <a:t>Microcrédito</a:t>
            </a:r>
            <a:r>
              <a:rPr lang="en-US" sz="2200" b="1" dirty="0"/>
              <a:t>: </a:t>
            </a:r>
            <a:r>
              <a:rPr lang="en-US" sz="2200" dirty="0" err="1"/>
              <a:t>geralmente</a:t>
            </a:r>
            <a:r>
              <a:rPr lang="en-US" sz="2200" dirty="0"/>
              <a:t> </a:t>
            </a:r>
            <a:r>
              <a:rPr lang="en-US" sz="2200" dirty="0" err="1"/>
              <a:t>refere</a:t>
            </a:r>
            <a:r>
              <a:rPr lang="en-US" sz="2200" dirty="0"/>
              <a:t>-se a pequenos empréstimos oferecidos, muitas vezes sem garantia, a um indivíduo ou por meio de empréstimos em grupo.</a:t>
            </a:r>
          </a:p>
          <a:p>
            <a:pPr marL="432000" indent="-342900" algn="just" rtl="0">
              <a:spcBef>
                <a:spcPts val="600"/>
              </a:spcBef>
              <a:buFont typeface="Arial" panose="020B0604020202020204" pitchFamily="34" charset="0"/>
              <a:buChar char="•"/>
            </a:pPr>
            <a:r>
              <a:rPr lang="en-US" sz="2200" b="1" dirty="0" err="1"/>
              <a:t>Microfinanciamento</a:t>
            </a:r>
            <a:r>
              <a:rPr lang="en-US" sz="2200" b="1" dirty="0"/>
              <a:t>: </a:t>
            </a:r>
            <a:r>
              <a:rPr lang="en-US" sz="2200" dirty="0" err="1"/>
              <a:t>refere</a:t>
            </a:r>
            <a:r>
              <a:rPr lang="en-US" sz="2200" dirty="0"/>
              <a:t>-se a uma gama mais ampla de produtos e serviços financeiros, incluindo empréstimos e outros apoios financeiros direcionados a </a:t>
            </a:r>
            <a:r>
              <a:rPr lang="en-US" sz="2200" dirty="0" err="1"/>
              <a:t>clientes</a:t>
            </a:r>
            <a:r>
              <a:rPr lang="en-US" sz="2200" dirty="0"/>
              <a:t> com </a:t>
            </a:r>
            <a:r>
              <a:rPr lang="en-US" sz="2200" dirty="0" err="1"/>
              <a:t>baixo</a:t>
            </a:r>
            <a:r>
              <a:rPr lang="en-US" sz="2200" dirty="0"/>
              <a:t> </a:t>
            </a:r>
            <a:r>
              <a:rPr lang="en-US" sz="2200" dirty="0" err="1"/>
              <a:t>rendimento</a:t>
            </a:r>
            <a:r>
              <a:rPr lang="en-US" sz="2200" dirty="0"/>
              <a:t>.</a:t>
            </a:r>
            <a:endParaRPr lang="en-IE" dirty="0"/>
          </a:p>
        </p:txBody>
      </p:sp>
    </p:spTree>
    <p:extLst>
      <p:ext uri="{BB962C8B-B14F-4D97-AF65-F5344CB8AC3E}">
        <p14:creationId xmlns:p14="http://schemas.microsoft.com/office/powerpoint/2010/main" val="785560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93CB3B-50DA-CAE5-1BB7-319A086B59CB}"/>
              </a:ext>
            </a:extLst>
          </p:cNvPr>
          <p:cNvSpPr>
            <a:spLocks noGrp="1"/>
          </p:cNvSpPr>
          <p:nvPr>
            <p:ph type="body" sz="quarter" idx="18"/>
          </p:nvPr>
        </p:nvSpPr>
        <p:spPr>
          <a:xfrm>
            <a:off x="706750" y="1461295"/>
            <a:ext cx="5950904" cy="3823628"/>
          </a:xfrm>
        </p:spPr>
        <p:txBody>
          <a:bodyPr/>
          <a:lstStyle/>
          <a:p>
            <a:pPr algn="just" rtl="0" fontAlgn="base"/>
            <a:r>
              <a:rPr lang="en-GB" sz="2300" b="1" dirty="0">
                <a:hlinkClick r:id="rId3">
                  <a:extLst>
                    <a:ext uri="{A12FA001-AC4F-418D-AE19-62706E023703}">
                      <ahyp:hlinkClr xmlns:ahyp="http://schemas.microsoft.com/office/drawing/2018/hyperlinkcolor" val="tx"/>
                    </a:ext>
                  </a:extLst>
                </a:hlinkClick>
              </a:rPr>
              <a:t>A </a:t>
            </a:r>
            <a:r>
              <a:rPr lang="en-GB" sz="2300" b="1" i="0" dirty="0">
                <a:solidFill>
                  <a:srgbClr val="1E494F"/>
                </a:solidFill>
                <a:effectLst/>
                <a:hlinkClick r:id="rId3"/>
              </a:rPr>
              <a:t>Micro Finance Ireland</a:t>
            </a:r>
            <a:r>
              <a:rPr lang="en-GB" sz="2300" b="1" i="0" dirty="0">
                <a:solidFill>
                  <a:srgbClr val="1E494F"/>
                </a:solidFill>
                <a:effectLst/>
              </a:rPr>
              <a:t> </a:t>
            </a:r>
            <a:r>
              <a:rPr lang="en-GB" sz="2300" b="1" i="0" dirty="0" err="1">
                <a:effectLst/>
              </a:rPr>
              <a:t>fornece</a:t>
            </a:r>
            <a:r>
              <a:rPr lang="en-GB" sz="2300" b="1" i="0" dirty="0">
                <a:effectLst/>
              </a:rPr>
              <a:t> pequenos </a:t>
            </a:r>
            <a:r>
              <a:rPr lang="en-GB" sz="2300" b="1" i="0" dirty="0" err="1">
                <a:effectLst/>
              </a:rPr>
              <a:t>empréstimos</a:t>
            </a:r>
            <a:r>
              <a:rPr lang="en-GB" sz="2300" b="1" i="0" dirty="0">
                <a:effectLst/>
              </a:rPr>
              <a:t> </a:t>
            </a:r>
            <a:r>
              <a:rPr lang="en-GB" sz="2300" b="1" i="0" dirty="0" err="1">
                <a:effectLst/>
              </a:rPr>
              <a:t>por</a:t>
            </a:r>
            <a:r>
              <a:rPr lang="en-GB" sz="2300" b="1" i="0" dirty="0">
                <a:effectLst/>
              </a:rPr>
              <a:t> </a:t>
            </a:r>
            <a:r>
              <a:rPr lang="en-GB" sz="2300" b="1" i="0" dirty="0" err="1">
                <a:effectLst/>
              </a:rPr>
              <a:t>meio</a:t>
            </a:r>
            <a:r>
              <a:rPr lang="en-GB" sz="2300" b="1" i="0" dirty="0">
                <a:effectLst/>
              </a:rPr>
              <a:t> de um </a:t>
            </a:r>
            <a:r>
              <a:rPr lang="en-GB" sz="2300" b="1" i="0" dirty="0" err="1">
                <a:effectLst/>
              </a:rPr>
              <a:t>fundo</a:t>
            </a:r>
            <a:r>
              <a:rPr lang="en-GB" sz="2300" b="1" i="0" dirty="0">
                <a:effectLst/>
              </a:rPr>
              <a:t> </a:t>
            </a:r>
            <a:r>
              <a:rPr lang="en-GB" sz="2300" b="1" dirty="0" err="1"/>
              <a:t>g</a:t>
            </a:r>
            <a:r>
              <a:rPr lang="en-GB" sz="2300" b="1" i="0" dirty="0" err="1">
                <a:effectLst/>
              </a:rPr>
              <a:t>overnamental</a:t>
            </a:r>
            <a:r>
              <a:rPr lang="en-GB" sz="2300" b="1" dirty="0"/>
              <a:t>. </a:t>
            </a:r>
            <a:r>
              <a:rPr lang="en-GB" sz="2300" b="1" i="0" dirty="0">
                <a:effectLst/>
              </a:rPr>
              <a:t>O objetivo do fundo é </a:t>
            </a:r>
            <a:r>
              <a:rPr lang="en-GB" sz="2300" b="1" i="0" dirty="0" err="1">
                <a:effectLst/>
              </a:rPr>
              <a:t>ajudar</a:t>
            </a:r>
            <a:r>
              <a:rPr lang="en-GB" sz="2300" b="1" i="0" dirty="0">
                <a:effectLst/>
              </a:rPr>
              <a:t> </a:t>
            </a:r>
            <a:r>
              <a:rPr lang="en-GB" sz="2300" b="1" dirty="0">
                <a:effectLst/>
              </a:rPr>
              <a:t>startups </a:t>
            </a:r>
            <a:r>
              <a:rPr lang="en-GB" sz="2300" b="1" i="0" dirty="0">
                <a:effectLst/>
              </a:rPr>
              <a:t>e empresas estabelecidas a obter o financiamento de que precisam para </a:t>
            </a:r>
            <a:r>
              <a:rPr lang="en-GB" sz="2300" b="1" i="0" dirty="0" err="1">
                <a:effectLst/>
              </a:rPr>
              <a:t>os</a:t>
            </a:r>
            <a:r>
              <a:rPr lang="en-GB" sz="2300" b="1" i="0" dirty="0">
                <a:effectLst/>
              </a:rPr>
              <a:t> </a:t>
            </a:r>
            <a:r>
              <a:rPr lang="en-GB" sz="2300" b="1" i="0" dirty="0" err="1">
                <a:effectLst/>
              </a:rPr>
              <a:t>seus</a:t>
            </a:r>
            <a:r>
              <a:rPr lang="en-GB" sz="2300" b="1" i="0" dirty="0">
                <a:effectLst/>
              </a:rPr>
              <a:t> </a:t>
            </a:r>
            <a:r>
              <a:rPr lang="en-GB" sz="2300" b="1" i="0" dirty="0" err="1">
                <a:effectLst/>
              </a:rPr>
              <a:t>negócios</a:t>
            </a:r>
            <a:r>
              <a:rPr lang="en-GB" sz="2300" b="1" i="0" dirty="0">
                <a:effectLst/>
              </a:rPr>
              <a:t>.</a:t>
            </a:r>
            <a:endParaRPr lang="en-GB" sz="2300" b="0" i="0" dirty="0">
              <a:effectLst/>
            </a:endParaRPr>
          </a:p>
          <a:p>
            <a:pPr algn="just" rtl="0" fontAlgn="base"/>
            <a:r>
              <a:rPr lang="en-GB" sz="2300" b="1" i="0" dirty="0">
                <a:effectLst/>
              </a:rPr>
              <a:t>O que</a:t>
            </a:r>
            <a:r>
              <a:rPr lang="en-GB" sz="2300" b="1" dirty="0"/>
              <a:t> é </a:t>
            </a:r>
            <a:r>
              <a:rPr lang="en-GB" sz="2300" b="1" i="0" dirty="0" err="1">
                <a:effectLst/>
              </a:rPr>
              <a:t>uma</a:t>
            </a:r>
            <a:r>
              <a:rPr lang="en-GB" sz="2300" b="1" i="0" dirty="0">
                <a:effectLst/>
              </a:rPr>
              <a:t> </a:t>
            </a:r>
            <a:r>
              <a:rPr lang="en-GB" sz="2300" b="1" i="0" dirty="0" err="1">
                <a:effectLst/>
              </a:rPr>
              <a:t>microempresa</a:t>
            </a:r>
            <a:r>
              <a:rPr lang="en-GB" sz="2300" b="1" i="0" dirty="0">
                <a:effectLst/>
              </a:rPr>
              <a:t>? </a:t>
            </a:r>
            <a:r>
              <a:rPr lang="en-GB" sz="2300" b="0" i="0" dirty="0">
                <a:effectLst/>
              </a:rPr>
              <a:t>É simplesmente uma pequena empresa com menos de 10 empregados e um volume de negócios anual inferior a 2 milhões de euros. </a:t>
            </a:r>
            <a:r>
              <a:rPr lang="en-GB" sz="2300" b="0" i="0" dirty="0" err="1">
                <a:effectLst/>
              </a:rPr>
              <a:t>Fornecem</a:t>
            </a:r>
            <a:r>
              <a:rPr lang="en-GB" sz="2300" b="0" i="0" dirty="0">
                <a:effectLst/>
              </a:rPr>
              <a:t> empréstimos comerciais não garantidos de 2000 € a 25000 € para propostas </a:t>
            </a:r>
            <a:r>
              <a:rPr lang="en-GB" sz="2300" b="0" i="0" dirty="0" err="1">
                <a:effectLst/>
              </a:rPr>
              <a:t>comercialmente</a:t>
            </a:r>
            <a:r>
              <a:rPr lang="en-GB" sz="2300" b="0" i="0" dirty="0">
                <a:effectLst/>
              </a:rPr>
              <a:t> 	</a:t>
            </a:r>
            <a:r>
              <a:rPr lang="en-GB" sz="2300" b="0" i="0" dirty="0" err="1">
                <a:effectLst/>
              </a:rPr>
              <a:t>viáveis</a:t>
            </a:r>
            <a:r>
              <a:rPr lang="en-GB" sz="2300" b="0" i="0" dirty="0">
                <a:effectLst/>
              </a:rPr>
              <a:t>.</a:t>
            </a:r>
          </a:p>
          <a:p>
            <a:pPr algn="just" rtl="0"/>
            <a:endParaRPr lang="en-IE" sz="2300" dirty="0"/>
          </a:p>
        </p:txBody>
      </p:sp>
      <p:sp>
        <p:nvSpPr>
          <p:cNvPr id="4" name="Picture Placeholder 3">
            <a:extLst>
              <a:ext uri="{FF2B5EF4-FFF2-40B4-BE49-F238E27FC236}">
                <a16:creationId xmlns:a16="http://schemas.microsoft.com/office/drawing/2014/main" id="{121291AC-F7C6-795A-4D2B-FFCAE70AFC06}"/>
              </a:ext>
            </a:extLst>
          </p:cNvPr>
          <p:cNvSpPr>
            <a:spLocks noGrp="1"/>
          </p:cNvSpPr>
          <p:nvPr>
            <p:ph type="pic" sz="quarter" idx="10"/>
          </p:nvPr>
        </p:nvSpPr>
        <p:spPr/>
        <p:txBody>
          <a:bodyPr/>
          <a:lstStyle/>
          <a:p>
            <a:endParaRPr lang="pt-PT"/>
          </a:p>
        </p:txBody>
      </p:sp>
      <p:sp>
        <p:nvSpPr>
          <p:cNvPr id="5" name="Text Placeholder 2">
            <a:extLst>
              <a:ext uri="{FF2B5EF4-FFF2-40B4-BE49-F238E27FC236}">
                <a16:creationId xmlns:a16="http://schemas.microsoft.com/office/drawing/2014/main" id="{4FB9BF59-984F-19CD-2116-0D087BC27560}"/>
              </a:ext>
            </a:extLst>
          </p:cNvPr>
          <p:cNvSpPr>
            <a:spLocks noGrp="1"/>
          </p:cNvSpPr>
          <p:nvPr>
            <p:ph type="body" sz="quarter" idx="16"/>
          </p:nvPr>
        </p:nvSpPr>
        <p:spPr>
          <a:xfrm>
            <a:off x="504434" y="398491"/>
            <a:ext cx="4991100" cy="992187"/>
          </a:xfrm>
        </p:spPr>
        <p:txBody>
          <a:bodyPr/>
          <a:lstStyle/>
          <a:p>
            <a:pPr algn="l" rtl="0"/>
            <a:r>
              <a:rPr lang="en-IE" dirty="0"/>
              <a:t>Um </a:t>
            </a:r>
            <a:r>
              <a:rPr lang="en-IE" dirty="0" err="1"/>
              <a:t>Exemplo</a:t>
            </a:r>
            <a:r>
              <a:rPr lang="en-IE" dirty="0"/>
              <a:t> </a:t>
            </a:r>
            <a:r>
              <a:rPr lang="en-IE" dirty="0" err="1"/>
              <a:t>Irlandês</a:t>
            </a:r>
            <a:r>
              <a:rPr lang="en-IE" dirty="0"/>
              <a:t>, </a:t>
            </a:r>
            <a:r>
              <a:rPr lang="en-GB" sz="3600" b="1" i="0" dirty="0" err="1">
                <a:solidFill>
                  <a:srgbClr val="1E494F"/>
                </a:solidFill>
                <a:effectLst/>
                <a:hlinkClick r:id="rId3"/>
              </a:rPr>
              <a:t>Microfinanças</a:t>
            </a:r>
            <a:r>
              <a:rPr lang="en-GB" sz="3600" b="1" i="0" dirty="0">
                <a:solidFill>
                  <a:srgbClr val="1E494F"/>
                </a:solidFill>
                <a:effectLst/>
                <a:hlinkClick r:id="rId3"/>
              </a:rPr>
              <a:t> </a:t>
            </a:r>
            <a:r>
              <a:rPr lang="en-GB" sz="3600" b="1" i="0" dirty="0" err="1">
                <a:solidFill>
                  <a:srgbClr val="1E494F"/>
                </a:solidFill>
                <a:effectLst/>
                <a:hlinkClick r:id="rId3"/>
              </a:rPr>
              <a:t>na</a:t>
            </a:r>
            <a:r>
              <a:rPr lang="en-GB" sz="3600" b="1" i="0" dirty="0">
                <a:solidFill>
                  <a:srgbClr val="1E494F"/>
                </a:solidFill>
                <a:effectLst/>
                <a:hlinkClick r:id="rId3"/>
              </a:rPr>
              <a:t> Irlanda</a:t>
            </a:r>
            <a:r>
              <a:rPr lang="en-GB" sz="3600" b="1" i="0" dirty="0">
                <a:solidFill>
                  <a:srgbClr val="1E494F"/>
                </a:solidFill>
                <a:effectLst/>
              </a:rPr>
              <a:t> </a:t>
            </a:r>
            <a:endParaRPr lang="en-IE" dirty="0"/>
          </a:p>
        </p:txBody>
      </p:sp>
      <p:sp>
        <p:nvSpPr>
          <p:cNvPr id="7" name="TextBox 6">
            <a:extLst>
              <a:ext uri="{FF2B5EF4-FFF2-40B4-BE49-F238E27FC236}">
                <a16:creationId xmlns:a16="http://schemas.microsoft.com/office/drawing/2014/main" id="{6E42F54A-0DAF-8486-4313-BCD587F55AC3}"/>
              </a:ext>
            </a:extLst>
          </p:cNvPr>
          <p:cNvSpPr txBox="1"/>
          <p:nvPr/>
        </p:nvSpPr>
        <p:spPr>
          <a:xfrm>
            <a:off x="121021" y="5903088"/>
            <a:ext cx="4959693" cy="646331"/>
          </a:xfrm>
          <a:prstGeom prst="rect">
            <a:avLst/>
          </a:prstGeom>
          <a:noFill/>
        </p:spPr>
        <p:txBody>
          <a:bodyPr wrap="square">
            <a:spAutoFit/>
          </a:bodyPr>
          <a:lstStyle/>
          <a:p>
            <a:pPr algn="l" rtl="0" fontAlgn="base"/>
            <a:r>
              <a:rPr lang="en-GB" b="1" dirty="0" err="1">
                <a:solidFill>
                  <a:srgbClr val="000000"/>
                </a:solidFill>
              </a:rPr>
              <a:t>Empresários</a:t>
            </a:r>
            <a:r>
              <a:rPr lang="en-GB" b="1" i="0" dirty="0">
                <a:solidFill>
                  <a:srgbClr val="000000"/>
                </a:solidFill>
                <a:effectLst/>
              </a:rPr>
              <a:t> individuais, parcerias e </a:t>
            </a:r>
            <a:r>
              <a:rPr lang="en-GB" b="1" i="0" dirty="0" err="1">
                <a:solidFill>
                  <a:srgbClr val="000000"/>
                </a:solidFill>
                <a:effectLst/>
              </a:rPr>
              <a:t>sociedades</a:t>
            </a:r>
            <a:r>
              <a:rPr lang="en-GB" b="1" i="0" dirty="0">
                <a:solidFill>
                  <a:srgbClr val="000000"/>
                </a:solidFill>
                <a:effectLst/>
              </a:rPr>
              <a:t> </a:t>
            </a:r>
            <a:r>
              <a:rPr lang="en-GB" b="1" i="0" dirty="0" err="1">
                <a:solidFill>
                  <a:srgbClr val="000000"/>
                </a:solidFill>
                <a:effectLst/>
              </a:rPr>
              <a:t>são</a:t>
            </a:r>
            <a:r>
              <a:rPr lang="en-GB" b="1" i="0" dirty="0">
                <a:solidFill>
                  <a:srgbClr val="000000"/>
                </a:solidFill>
                <a:effectLst/>
              </a:rPr>
              <a:t> </a:t>
            </a:r>
            <a:r>
              <a:rPr lang="en-GB" b="1" i="0" dirty="0" err="1">
                <a:solidFill>
                  <a:srgbClr val="000000"/>
                </a:solidFill>
                <a:effectLst/>
              </a:rPr>
              <a:t>todos</a:t>
            </a:r>
            <a:r>
              <a:rPr lang="en-GB" b="1" i="0" dirty="0">
                <a:solidFill>
                  <a:srgbClr val="000000"/>
                </a:solidFill>
                <a:effectLst/>
              </a:rPr>
              <a:t> </a:t>
            </a:r>
            <a:r>
              <a:rPr lang="en-GB" b="1" i="0" dirty="0" err="1">
                <a:solidFill>
                  <a:srgbClr val="000000"/>
                </a:solidFill>
                <a:effectLst/>
              </a:rPr>
              <a:t>elegíveis</a:t>
            </a:r>
            <a:r>
              <a:rPr lang="en-GB" b="1" i="0" dirty="0">
                <a:solidFill>
                  <a:srgbClr val="000000"/>
                </a:solidFill>
                <a:effectLst/>
              </a:rPr>
              <a:t>, </a:t>
            </a:r>
            <a:r>
              <a:rPr lang="en-GB" b="1" i="0" dirty="0" err="1">
                <a:solidFill>
                  <a:srgbClr val="000000"/>
                </a:solidFill>
                <a:effectLst/>
              </a:rPr>
              <a:t>podendo</a:t>
            </a:r>
            <a:r>
              <a:rPr lang="en-GB" b="1" i="0" dirty="0">
                <a:solidFill>
                  <a:srgbClr val="000000"/>
                </a:solidFill>
                <a:effectLst/>
              </a:rPr>
              <a:t>-se </a:t>
            </a:r>
            <a:r>
              <a:rPr lang="en-GB" b="1" i="0" dirty="0" err="1">
                <a:solidFill>
                  <a:srgbClr val="000000"/>
                </a:solidFill>
                <a:effectLst/>
              </a:rPr>
              <a:t>inscrever</a:t>
            </a:r>
            <a:r>
              <a:rPr lang="en-GB" b="1" i="0" dirty="0">
                <a:solidFill>
                  <a:srgbClr val="000000"/>
                </a:solidFill>
                <a:effectLst/>
              </a:rPr>
              <a:t>.</a:t>
            </a:r>
          </a:p>
        </p:txBody>
      </p:sp>
      <p:pic>
        <p:nvPicPr>
          <p:cNvPr id="9" name="Online Media 8" title="Joe's application to Microfinance Ireland">
            <a:hlinkClick r:id="" action="ppaction://media"/>
            <a:extLst>
              <a:ext uri="{FF2B5EF4-FFF2-40B4-BE49-F238E27FC236}">
                <a16:creationId xmlns:a16="http://schemas.microsoft.com/office/drawing/2014/main" id="{5F09FCF7-FB38-B563-04D4-C70183B39C09}"/>
              </a:ext>
            </a:extLst>
          </p:cNvPr>
          <p:cNvPicPr>
            <a:picLocks noRot="1" noChangeAspect="1"/>
          </p:cNvPicPr>
          <p:nvPr>
            <a:videoFile r:link="rId1"/>
          </p:nvPr>
        </p:nvPicPr>
        <p:blipFill>
          <a:blip r:embed="rId4"/>
          <a:stretch>
            <a:fillRect/>
          </a:stretch>
        </p:blipFill>
        <p:spPr>
          <a:xfrm>
            <a:off x="6936828" y="1390678"/>
            <a:ext cx="5255172" cy="4046769"/>
          </a:xfrm>
          <a:prstGeom prst="rect">
            <a:avLst/>
          </a:prstGeom>
        </p:spPr>
      </p:pic>
      <p:pic>
        <p:nvPicPr>
          <p:cNvPr id="10" name="Picture 2" descr="drapeau-de-lirlande">
            <a:extLst>
              <a:ext uri="{FF2B5EF4-FFF2-40B4-BE49-F238E27FC236}">
                <a16:creationId xmlns:a16="http://schemas.microsoft.com/office/drawing/2014/main" id="{2450020C-619F-06DA-0A37-BD5A549E22E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334605" y="291689"/>
            <a:ext cx="1238250" cy="76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7">
            <a:extLst>
              <a:ext uri="{FF2B5EF4-FFF2-40B4-BE49-F238E27FC236}">
                <a16:creationId xmlns:a16="http://schemas.microsoft.com/office/drawing/2014/main" id="{F9A4C899-72E3-FE01-3469-B54E266DAA65}"/>
              </a:ext>
            </a:extLst>
          </p:cNvPr>
          <p:cNvSpPr txBox="1"/>
          <p:nvPr/>
        </p:nvSpPr>
        <p:spPr>
          <a:xfrm>
            <a:off x="7333906" y="5958213"/>
            <a:ext cx="4959692" cy="338554"/>
          </a:xfrm>
          <a:prstGeom prst="rect">
            <a:avLst/>
          </a:prstGeom>
          <a:noFill/>
        </p:spPr>
        <p:txBody>
          <a:bodyPr wrap="square">
            <a:spAutoFit/>
          </a:bodyPr>
          <a:lstStyle/>
          <a:p>
            <a:r>
              <a:rPr lang="en-US" sz="1600" dirty="0">
                <a:hlinkClick r:id="rId6"/>
              </a:rPr>
              <a:t>Joe's application to Microfinance Ireland - YouTube</a:t>
            </a:r>
            <a:endParaRPr lang="en-IE" sz="1600" dirty="0"/>
          </a:p>
        </p:txBody>
      </p:sp>
    </p:spTree>
    <p:extLst>
      <p:ext uri="{BB962C8B-B14F-4D97-AF65-F5344CB8AC3E}">
        <p14:creationId xmlns:p14="http://schemas.microsoft.com/office/powerpoint/2010/main" val="342483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21932" y="1492051"/>
            <a:ext cx="6556543" cy="4157823"/>
          </a:xfrm>
        </p:spPr>
        <p:txBody>
          <a:bodyPr/>
          <a:lstStyle/>
          <a:p>
            <a:pPr marR="0" lvl="0" algn="just" rtl="0" fontAlgn="auto">
              <a:lnSpc>
                <a:spcPct val="90000"/>
              </a:lnSpc>
              <a:spcBef>
                <a:spcPts val="0"/>
              </a:spcBef>
              <a:spcAft>
                <a:spcPts val="600"/>
              </a:spcAft>
              <a:buClrTx/>
              <a:buSzTx/>
              <a:tabLst/>
              <a:defRPr/>
            </a:pPr>
            <a:r>
              <a:rPr kumimoji="0" lang="en-US" sz="2200" b="1" i="0" u="none" strike="noStrike" cap="none" spc="0" normalizeH="0" baseline="0" noProof="0" dirty="0" err="1">
                <a:ln>
                  <a:noFill/>
                </a:ln>
                <a:effectLst/>
                <a:uLnTx/>
                <a:uFillTx/>
              </a:rPr>
              <a:t>Financiamento</a:t>
            </a:r>
            <a:r>
              <a:rPr kumimoji="0" lang="en-US" sz="2200" b="1" i="0" u="none" strike="noStrike" cap="none" spc="0" normalizeH="0" baseline="0" noProof="0" dirty="0">
                <a:ln>
                  <a:noFill/>
                </a:ln>
                <a:effectLst/>
                <a:uLnTx/>
                <a:uFillTx/>
              </a:rPr>
              <a:t> </a:t>
            </a:r>
            <a:r>
              <a:rPr kumimoji="0" lang="en-US" sz="2200" b="1" i="0" u="none" strike="noStrike" cap="none" spc="0" normalizeH="0" baseline="0" noProof="0" dirty="0" err="1">
                <a:ln>
                  <a:noFill/>
                </a:ln>
                <a:effectLst/>
                <a:uLnTx/>
                <a:uFillTx/>
              </a:rPr>
              <a:t>colaborativo</a:t>
            </a:r>
            <a:r>
              <a:rPr kumimoji="0" lang="en-US" sz="2200" b="1" i="0" u="none" strike="noStrike" cap="none" spc="0" normalizeH="0" baseline="0" noProof="0" dirty="0">
                <a:ln>
                  <a:noFill/>
                </a:ln>
                <a:effectLst/>
                <a:uLnTx/>
                <a:uFillTx/>
              </a:rPr>
              <a:t> (</a:t>
            </a:r>
            <a:r>
              <a:rPr kumimoji="0" lang="en-US" sz="2200" b="1" i="1" u="none" strike="noStrike" cap="none" spc="0" normalizeH="0" baseline="0" noProof="0" dirty="0">
                <a:ln>
                  <a:noFill/>
                </a:ln>
                <a:effectLst/>
                <a:uLnTx/>
                <a:uFillTx/>
              </a:rPr>
              <a:t>Crowdfunding</a:t>
            </a:r>
            <a:r>
              <a:rPr kumimoji="0" lang="en-US" sz="2200" b="1" i="0" u="none" strike="noStrike" cap="none" spc="0" normalizeH="0" baseline="0" noProof="0" dirty="0">
                <a:ln>
                  <a:noFill/>
                </a:ln>
                <a:effectLst/>
                <a:uLnTx/>
                <a:uFillTx/>
              </a:rPr>
              <a:t>) </a:t>
            </a:r>
            <a:r>
              <a:rPr kumimoji="0" lang="en-US" sz="2200" b="0" i="0" u="none" strike="noStrike" cap="none" spc="0" normalizeH="0" baseline="0" noProof="0" dirty="0">
                <a:ln>
                  <a:noFill/>
                </a:ln>
                <a:effectLst/>
                <a:uLnTx/>
                <a:uFillTx/>
              </a:rPr>
              <a:t>é o financiamento de um </a:t>
            </a:r>
            <a:r>
              <a:rPr kumimoji="0" lang="en-US" sz="2200" b="0" i="0" u="none" strike="noStrike" cap="none" spc="0" normalizeH="0" baseline="0" noProof="0" dirty="0" err="1">
                <a:ln>
                  <a:noFill/>
                </a:ln>
                <a:effectLst/>
                <a:uLnTx/>
                <a:uFillTx/>
              </a:rPr>
              <a:t>projeto</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através</a:t>
            </a:r>
            <a:r>
              <a:rPr kumimoji="0" lang="en-US" sz="2200" b="0" i="0" u="none" strike="noStrike" cap="none" spc="0" normalizeH="0" baseline="0" noProof="0" dirty="0">
                <a:ln>
                  <a:noFill/>
                </a:ln>
                <a:effectLst/>
                <a:uLnTx/>
                <a:uFillTx/>
              </a:rPr>
              <a:t> de </a:t>
            </a:r>
            <a:r>
              <a:rPr kumimoji="0" lang="en-US" sz="2200" b="0" i="0" u="none" strike="noStrike" cap="none" spc="0" normalizeH="0" baseline="0" noProof="0" dirty="0" err="1">
                <a:ln>
                  <a:noFill/>
                </a:ln>
                <a:effectLst/>
                <a:uLnTx/>
                <a:uFillTx/>
              </a:rPr>
              <a:t>pequenas</a:t>
            </a:r>
            <a:r>
              <a:rPr kumimoji="0" lang="en-US" sz="2200" b="0" i="0" u="none" strike="noStrike" cap="none" spc="0" normalizeH="0" baseline="0" noProof="0" dirty="0">
                <a:ln>
                  <a:noFill/>
                </a:ln>
                <a:effectLst/>
                <a:uLnTx/>
                <a:uFillTx/>
              </a:rPr>
              <a:t> quantias de </a:t>
            </a:r>
            <a:r>
              <a:rPr kumimoji="0" lang="en-US" sz="2200" b="0" i="0" u="none" strike="noStrike" cap="none" spc="0" normalizeH="0" baseline="0" noProof="0" dirty="0" err="1">
                <a:ln>
                  <a:noFill/>
                </a:ln>
                <a:effectLst/>
                <a:uLnTx/>
                <a:uFillTx/>
              </a:rPr>
              <a:t>dinheiro</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provenientes</a:t>
            </a:r>
            <a:r>
              <a:rPr kumimoji="0" lang="en-US" sz="2200" b="0" i="0" u="none" strike="noStrike" cap="none" spc="0" normalizeH="0" baseline="0" noProof="0" dirty="0">
                <a:ln>
                  <a:noFill/>
                </a:ln>
                <a:effectLst/>
                <a:uLnTx/>
                <a:uFillTx/>
              </a:rPr>
              <a:t> de um grande número de pessoas. O </a:t>
            </a:r>
            <a:r>
              <a:rPr kumimoji="0" lang="en-US" sz="2200" b="0" i="1" u="none" strike="noStrike" cap="none" spc="0" normalizeH="0" baseline="0" noProof="0" dirty="0">
                <a:ln>
                  <a:noFill/>
                </a:ln>
                <a:effectLst/>
                <a:uLnTx/>
                <a:uFillTx/>
              </a:rPr>
              <a:t>crowdfunding</a:t>
            </a:r>
            <a:r>
              <a:rPr kumimoji="0" lang="en-US" sz="2200" b="0" i="0" u="none" strike="noStrike" cap="none" spc="0" normalizeH="0" baseline="0" noProof="0" dirty="0">
                <a:ln>
                  <a:noFill/>
                </a:ln>
                <a:effectLst/>
                <a:uLnTx/>
                <a:uFillTx/>
              </a:rPr>
              <a:t> não é apenas uma ótima maneira de </a:t>
            </a:r>
            <a:r>
              <a:rPr lang="en-US" sz="2200" dirty="0" err="1"/>
              <a:t>juntar</a:t>
            </a:r>
            <a:r>
              <a:rPr kumimoji="0" lang="en-US" sz="2200" b="0" i="0" u="none" strike="noStrike" cap="none" spc="0" normalizeH="0" baseline="0" noProof="0" dirty="0">
                <a:ln>
                  <a:noFill/>
                </a:ln>
                <a:effectLst/>
                <a:uLnTx/>
                <a:uFillTx/>
              </a:rPr>
              <a:t> dinheiro online para uma ideia ou projeto de negócio, mas simultaneamente construir uma comunidade e melhorar a visibilidade/credibilidade para a </a:t>
            </a:r>
            <a:r>
              <a:rPr kumimoji="0" lang="en-US" sz="2200" b="0" i="0" u="none" strike="noStrike" cap="none" spc="0" normalizeH="0" baseline="0" noProof="0" dirty="0" err="1">
                <a:ln>
                  <a:noFill/>
                </a:ln>
                <a:effectLst/>
                <a:uLnTx/>
                <a:uFillTx/>
              </a:rPr>
              <a:t>empresa</a:t>
            </a:r>
            <a:r>
              <a:rPr kumimoji="0" lang="en-US" sz="2200" b="0" i="0" u="none" strike="noStrike" cap="none" spc="0" normalizeH="0" baseline="0" noProof="0" dirty="0">
                <a:ln>
                  <a:noFill/>
                </a:ln>
                <a:effectLst/>
                <a:uLnTx/>
                <a:uFillTx/>
              </a:rPr>
              <a:t>.</a:t>
            </a:r>
          </a:p>
          <a:p>
            <a:pPr marR="0" lvl="0" algn="just" rtl="0" fontAlgn="auto">
              <a:lnSpc>
                <a:spcPct val="90000"/>
              </a:lnSpc>
              <a:spcBef>
                <a:spcPts val="0"/>
              </a:spcBef>
              <a:buClrTx/>
              <a:buSzTx/>
              <a:tabLst/>
              <a:defRPr/>
            </a:pPr>
            <a:r>
              <a:rPr kumimoji="0" lang="en-US" sz="2200" b="1" i="0" u="none" strike="noStrike" cap="none" spc="0" normalizeH="0" baseline="0" noProof="0" dirty="0">
                <a:ln>
                  <a:noFill/>
                </a:ln>
                <a:effectLst/>
                <a:uLnTx/>
                <a:uFillTx/>
              </a:rPr>
              <a:t>O </a:t>
            </a:r>
            <a:r>
              <a:rPr kumimoji="0" lang="en-US" sz="2200" b="1" i="1" u="none" strike="noStrike" cap="none" spc="0" normalizeH="0" baseline="0" noProof="0" dirty="0">
                <a:ln>
                  <a:noFill/>
                </a:ln>
                <a:effectLst/>
                <a:uLnTx/>
                <a:uFillTx/>
              </a:rPr>
              <a:t>Crowdfunding </a:t>
            </a:r>
            <a:r>
              <a:rPr kumimoji="0" lang="en-US" sz="2200" b="1" i="0" u="none" strike="noStrike" cap="none" spc="0" normalizeH="0" baseline="0" noProof="0" dirty="0">
                <a:ln>
                  <a:noFill/>
                </a:ln>
                <a:effectLst/>
                <a:uLnTx/>
                <a:uFillTx/>
              </a:rPr>
              <a:t>é ideal para o </a:t>
            </a:r>
            <a:r>
              <a:rPr kumimoji="0" lang="en-US" sz="2200" b="1" i="0" u="none" strike="noStrike" cap="none" spc="0" normalizeH="0" baseline="0" noProof="0" dirty="0" err="1">
                <a:ln>
                  <a:noFill/>
                </a:ln>
                <a:effectLst/>
                <a:uLnTx/>
                <a:uFillTx/>
              </a:rPr>
              <a:t>negócio</a:t>
            </a:r>
            <a:r>
              <a:rPr kumimoji="0" lang="en-US" sz="2200" b="1" i="0" u="none" strike="noStrike" cap="none" spc="0" normalizeH="0" baseline="0" noProof="0" dirty="0">
                <a:ln>
                  <a:noFill/>
                </a:ln>
                <a:effectLst/>
                <a:uLnTx/>
                <a:uFillTx/>
              </a:rPr>
              <a:t>?</a:t>
            </a:r>
          </a:p>
          <a:p>
            <a:pPr marR="0" lvl="0" algn="just" rtl="0" fontAlgn="auto">
              <a:lnSpc>
                <a:spcPct val="90000"/>
              </a:lnSpc>
              <a:spcBef>
                <a:spcPts val="0"/>
              </a:spcBef>
              <a:buClrTx/>
              <a:buSzTx/>
              <a:tabLst/>
              <a:defRPr/>
            </a:pPr>
            <a:r>
              <a:rPr kumimoji="0" lang="en-US" sz="2200" b="0" i="0" u="none" strike="noStrike" cap="none" spc="0" normalizeH="0" baseline="0" noProof="0" dirty="0">
                <a:ln>
                  <a:noFill/>
                </a:ln>
                <a:effectLst/>
                <a:uLnTx/>
                <a:uFillTx/>
              </a:rPr>
              <a:t>O </a:t>
            </a:r>
            <a:r>
              <a:rPr kumimoji="0" lang="en-US" sz="2200" b="0" i="1" u="none" strike="noStrike" cap="none" spc="0" normalizeH="0" baseline="0" noProof="0" dirty="0">
                <a:ln>
                  <a:noFill/>
                </a:ln>
                <a:effectLst/>
                <a:uLnTx/>
                <a:uFillTx/>
              </a:rPr>
              <a:t>crowdfunding</a:t>
            </a:r>
            <a:r>
              <a:rPr kumimoji="0" lang="en-US" sz="2200" b="0" i="0" u="none" strike="noStrike" cap="none" spc="0" normalizeH="0" baseline="0" noProof="0" dirty="0">
                <a:ln>
                  <a:noFill/>
                </a:ln>
                <a:effectLst/>
                <a:uLnTx/>
                <a:uFillTx/>
              </a:rPr>
              <a:t> é adequado para certos tipos de </a:t>
            </a:r>
            <a:r>
              <a:rPr kumimoji="0" lang="en-US" sz="2200" b="0" i="0" u="none" strike="noStrike" cap="none" spc="0" normalizeH="0" baseline="0" noProof="0" dirty="0" err="1">
                <a:ln>
                  <a:noFill/>
                </a:ln>
                <a:effectLst/>
                <a:uLnTx/>
                <a:uFillTx/>
              </a:rPr>
              <a:t>negócio</a:t>
            </a:r>
            <a:r>
              <a:rPr kumimoji="0" lang="en-US" sz="2200" b="0" i="0" u="none" strike="noStrike" cap="none" spc="0" normalizeH="0" baseline="0" noProof="0" dirty="0">
                <a:ln>
                  <a:noFill/>
                </a:ln>
                <a:effectLst/>
                <a:uLnTx/>
                <a:uFillTx/>
              </a:rPr>
              <a:t> – geralmente </a:t>
            </a:r>
            <a:r>
              <a:rPr kumimoji="0" lang="en-US" sz="2200" b="0" u="none" strike="noStrike" cap="none" spc="0" normalizeH="0" baseline="0" noProof="0" dirty="0">
                <a:ln>
                  <a:noFill/>
                </a:ln>
                <a:effectLst/>
                <a:uLnTx/>
                <a:uFillTx/>
              </a:rPr>
              <a:t>startups</a:t>
            </a:r>
            <a:r>
              <a:rPr kumimoji="0" lang="en-US" sz="2200" b="0" i="0" u="none" strike="noStrike" cap="none" spc="0" normalizeH="0" baseline="0" noProof="0" dirty="0">
                <a:ln>
                  <a:noFill/>
                </a:ln>
                <a:effectLst/>
                <a:uLnTx/>
                <a:uFillTx/>
              </a:rPr>
              <a:t> ou projetos em estágio inicial que buscam quantias relativamente pequenas de dinheiro. O</a:t>
            </a:r>
            <a:r>
              <a:rPr kumimoji="0" lang="en-US" sz="2200" b="0" i="1" u="none" strike="noStrike" cap="none" spc="0" normalizeH="0" baseline="0" noProof="0" dirty="0">
                <a:ln>
                  <a:noFill/>
                </a:ln>
                <a:effectLst/>
                <a:uLnTx/>
                <a:uFillTx/>
              </a:rPr>
              <a:t> crowdfunding </a:t>
            </a:r>
            <a:r>
              <a:rPr kumimoji="0" lang="en-US" sz="2200" b="0" i="0" u="none" strike="noStrike" cap="none" spc="0" normalizeH="0" baseline="0" noProof="0" dirty="0">
                <a:ln>
                  <a:noFill/>
                </a:ln>
                <a:effectLst/>
                <a:uLnTx/>
                <a:uFillTx/>
              </a:rPr>
              <a:t>tem uma taxa de </a:t>
            </a:r>
            <a:r>
              <a:rPr kumimoji="0" lang="en-US" sz="2200" b="0" i="0" u="none" strike="noStrike" cap="none" spc="0" normalizeH="0" baseline="0" noProof="0" dirty="0" err="1">
                <a:ln>
                  <a:noFill/>
                </a:ln>
                <a:effectLst/>
                <a:uLnTx/>
                <a:uFillTx/>
              </a:rPr>
              <a:t>sucesso</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mais</a:t>
            </a:r>
            <a:r>
              <a:rPr kumimoji="0" lang="en-US" sz="2200" b="0" i="0" u="none" strike="noStrike" cap="none" spc="0" normalizeH="0" baseline="0" noProof="0" dirty="0">
                <a:ln>
                  <a:noFill/>
                </a:ln>
                <a:effectLst/>
                <a:uLnTx/>
                <a:uFillTx/>
              </a:rPr>
              <a:t> alta em certos setores, </a:t>
            </a:r>
            <a:r>
              <a:rPr kumimoji="0" lang="en-US" sz="2200" b="0" i="0" u="none" strike="noStrike" cap="none" spc="0" normalizeH="0" baseline="0" noProof="0" dirty="0" err="1">
                <a:ln>
                  <a:noFill/>
                </a:ln>
                <a:effectLst/>
                <a:uLnTx/>
                <a:uFillTx/>
              </a:rPr>
              <a:t>incluindo</a:t>
            </a:r>
            <a:r>
              <a:rPr kumimoji="0" lang="en-US" sz="2200" b="0" i="0" u="none" strike="noStrike" cap="none" spc="0" normalizeH="0" baseline="0" noProof="0" dirty="0">
                <a:ln>
                  <a:noFill/>
                </a:ln>
                <a:effectLst/>
                <a:uLnTx/>
                <a:uFillTx/>
              </a:rPr>
              <a:t> </a:t>
            </a:r>
            <a:r>
              <a:rPr kumimoji="0" lang="en-US" sz="2200" b="0" u="none" strike="noStrike" cap="none" spc="0" normalizeH="0" baseline="0" noProof="0" dirty="0">
                <a:ln>
                  <a:noFill/>
                </a:ln>
                <a:effectLst/>
                <a:uLnTx/>
                <a:uFillTx/>
              </a:rPr>
              <a:t>startups</a:t>
            </a:r>
            <a:r>
              <a:rPr kumimoji="0" lang="en-US" sz="2200" b="0" i="0" u="none" strike="noStrike" cap="none" spc="0" normalizeH="0" baseline="0" noProof="0" dirty="0">
                <a:ln>
                  <a:noFill/>
                </a:ln>
                <a:effectLst/>
                <a:uLnTx/>
                <a:uFillTx/>
              </a:rPr>
              <a:t> 		</a:t>
            </a:r>
            <a:r>
              <a:rPr kumimoji="0" lang="en-US" sz="2200" b="0" i="0" u="none" strike="noStrike" cap="none" spc="0" normalizeH="0" baseline="0" noProof="0" dirty="0" err="1">
                <a:ln>
                  <a:noFill/>
                </a:ln>
                <a:effectLst/>
                <a:uLnTx/>
                <a:uFillTx/>
              </a:rPr>
              <a:t>alimentares</a:t>
            </a:r>
            <a:r>
              <a:rPr kumimoji="0" lang="en-US" sz="2200" b="0" i="0" u="none" strike="noStrike" cap="none" spc="0" normalizeH="0" baseline="0" noProof="0" dirty="0">
                <a:ln>
                  <a:noFill/>
                </a:ln>
                <a:effectLst/>
                <a:uLnTx/>
                <a:uFillTx/>
              </a:rPr>
              <a:t>.</a:t>
            </a:r>
          </a:p>
          <a:p>
            <a:pPr algn="just" rtl="0"/>
            <a:endParaRPr lang="en-IE" sz="2200" dirty="0"/>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695156" y="499399"/>
            <a:ext cx="6556543" cy="992652"/>
          </a:xfrm>
        </p:spPr>
        <p:txBody>
          <a:bodyPr/>
          <a:lstStyle/>
          <a:p>
            <a:pPr algn="l" rtl="0"/>
            <a:r>
              <a:rPr lang="en-IE" b="1" dirty="0"/>
              <a:t>3.Financiamento </a:t>
            </a:r>
            <a:r>
              <a:rPr lang="en-IE" b="1" dirty="0" err="1"/>
              <a:t>colaborativo</a:t>
            </a:r>
            <a:r>
              <a:rPr lang="en-IE" b="1" dirty="0"/>
              <a:t> (</a:t>
            </a:r>
            <a:r>
              <a:rPr lang="en-IE" b="1" i="1" dirty="0"/>
              <a:t>Crowdfunding</a:t>
            </a:r>
            <a:r>
              <a:rPr lang="en-IE" b="1" dirty="0"/>
              <a:t>)</a:t>
            </a:r>
          </a:p>
        </p:txBody>
      </p:sp>
      <p:pic>
        <p:nvPicPr>
          <p:cNvPr id="5" name="Picture Placeholder 8" descr="Man celebrating in the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Tree>
    <p:extLst>
      <p:ext uri="{BB962C8B-B14F-4D97-AF65-F5344CB8AC3E}">
        <p14:creationId xmlns:p14="http://schemas.microsoft.com/office/powerpoint/2010/main" val="178782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2144111"/>
            <a:ext cx="4990999" cy="3466276"/>
          </a:xfrm>
        </p:spPr>
        <p:txBody>
          <a:bodyPr/>
          <a:lstStyle/>
          <a:p>
            <a:pPr algn="just" rtl="0"/>
            <a:r>
              <a:rPr lang="en-US" dirty="0" err="1"/>
              <a:t>Começar</a:t>
            </a:r>
            <a:r>
              <a:rPr lang="en-US" dirty="0"/>
              <a:t> </a:t>
            </a:r>
            <a:r>
              <a:rPr lang="en-US" dirty="0" err="1"/>
              <a:t>por</a:t>
            </a:r>
            <a:r>
              <a:rPr lang="en-US" dirty="0"/>
              <a:t> </a:t>
            </a:r>
            <a:r>
              <a:rPr lang="en-US" dirty="0" err="1"/>
              <a:t>definir</a:t>
            </a:r>
            <a:r>
              <a:rPr lang="en-US" dirty="0"/>
              <a:t> claramente o problema </a:t>
            </a:r>
            <a:r>
              <a:rPr lang="en-US" dirty="0" err="1"/>
              <a:t>ou</a:t>
            </a:r>
            <a:r>
              <a:rPr lang="en-US" dirty="0"/>
              <a:t> a </a:t>
            </a:r>
            <a:r>
              <a:rPr lang="en-US" dirty="0" err="1"/>
              <a:t>oportunidade</a:t>
            </a:r>
            <a:r>
              <a:rPr lang="en-US" dirty="0"/>
              <a:t> que a </a:t>
            </a:r>
            <a:r>
              <a:rPr lang="en-US" dirty="0" err="1"/>
              <a:t>nossa</a:t>
            </a:r>
            <a:r>
              <a:rPr lang="en-US" dirty="0"/>
              <a:t> </a:t>
            </a:r>
            <a:r>
              <a:rPr lang="en-US" dirty="0" err="1"/>
              <a:t>ideia</a:t>
            </a:r>
            <a:r>
              <a:rPr lang="en-US" dirty="0"/>
              <a:t> </a:t>
            </a:r>
            <a:r>
              <a:rPr lang="en-US" dirty="0" err="1"/>
              <a:t>pretende</a:t>
            </a:r>
            <a:r>
              <a:rPr lang="en-US" dirty="0"/>
              <a:t> resolver. </a:t>
            </a:r>
            <a:r>
              <a:rPr lang="en-US" dirty="0" err="1"/>
              <a:t>Avaliar</a:t>
            </a:r>
            <a:r>
              <a:rPr lang="en-US" dirty="0"/>
              <a:t> a </a:t>
            </a:r>
            <a:r>
              <a:rPr lang="en-US" dirty="0" err="1"/>
              <a:t>sua</a:t>
            </a:r>
            <a:r>
              <a:rPr lang="en-US" dirty="0"/>
              <a:t> </a:t>
            </a:r>
            <a:r>
              <a:rPr lang="en-US" b="1" dirty="0" err="1"/>
              <a:t>importância</a:t>
            </a:r>
            <a:r>
              <a:rPr lang="en-US" b="1" dirty="0"/>
              <a:t>, </a:t>
            </a:r>
            <a:r>
              <a:rPr lang="en-US" b="1" dirty="0" err="1"/>
              <a:t>âmbito</a:t>
            </a:r>
            <a:r>
              <a:rPr lang="en-US" b="1" dirty="0"/>
              <a:t> e </a:t>
            </a:r>
            <a:r>
              <a:rPr lang="en-US" b="1" dirty="0" err="1"/>
              <a:t>impacto</a:t>
            </a:r>
            <a:r>
              <a:rPr lang="en-US" b="1" dirty="0"/>
              <a:t> </a:t>
            </a:r>
            <a:r>
              <a:rPr lang="en-US" b="1" dirty="0" err="1"/>
              <a:t>potencial</a:t>
            </a:r>
            <a:r>
              <a:rPr lang="en-US" b="1" dirty="0"/>
              <a:t> </a:t>
            </a:r>
            <a:r>
              <a:rPr lang="en-US" dirty="0" err="1"/>
              <a:t>nos</a:t>
            </a:r>
            <a:r>
              <a:rPr lang="en-US" dirty="0"/>
              <a:t> </a:t>
            </a:r>
            <a:r>
              <a:rPr lang="en-US" dirty="0" err="1"/>
              <a:t>possíveis</a:t>
            </a:r>
            <a:r>
              <a:rPr lang="en-US" dirty="0"/>
              <a:t> </a:t>
            </a:r>
            <a:r>
              <a:rPr lang="en-US" dirty="0" err="1"/>
              <a:t>clientes</a:t>
            </a:r>
            <a:r>
              <a:rPr lang="en-US" dirty="0"/>
              <a:t> ou no mercado.</a:t>
            </a:r>
          </a:p>
          <a:p>
            <a:pPr algn="just" rtl="0"/>
            <a:r>
              <a:rPr lang="en-US" dirty="0"/>
              <a:t>Esta </a:t>
            </a:r>
            <a:r>
              <a:rPr lang="en-US" dirty="0" err="1"/>
              <a:t>etapa</a:t>
            </a:r>
            <a:r>
              <a:rPr lang="en-US" dirty="0"/>
              <a:t> </a:t>
            </a:r>
            <a:r>
              <a:rPr lang="en-US" dirty="0" err="1"/>
              <a:t>ajuda</a:t>
            </a:r>
            <a:r>
              <a:rPr lang="en-US" dirty="0"/>
              <a:t> a entender a </a:t>
            </a:r>
            <a:r>
              <a:rPr lang="en-US" dirty="0" err="1"/>
              <a:t>relevância</a:t>
            </a:r>
            <a:r>
              <a:rPr lang="en-US" dirty="0"/>
              <a:t> da </a:t>
            </a:r>
            <a:r>
              <a:rPr lang="en-US" dirty="0" err="1"/>
              <a:t>ideia</a:t>
            </a:r>
            <a:r>
              <a:rPr lang="en-US" dirty="0"/>
              <a:t> e a </a:t>
            </a:r>
            <a:r>
              <a:rPr lang="en-US" dirty="0" err="1"/>
              <a:t>sua</a:t>
            </a:r>
            <a:r>
              <a:rPr lang="en-US" dirty="0"/>
              <a:t> </a:t>
            </a:r>
            <a:r>
              <a:rPr lang="en-US" dirty="0" err="1"/>
              <a:t>potencial</a:t>
            </a:r>
            <a:r>
              <a:rPr lang="en-US" dirty="0"/>
              <a:t> </a:t>
            </a:r>
            <a:r>
              <a:rPr lang="en-US" dirty="0" err="1"/>
              <a:t>proposta</a:t>
            </a:r>
            <a:r>
              <a:rPr lang="en-US" dirty="0"/>
              <a:t> de valor.</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797994" y="751287"/>
            <a:ext cx="5419315" cy="992652"/>
          </a:xfrm>
        </p:spPr>
        <p:txBody>
          <a:bodyPr/>
          <a:lstStyle/>
          <a:p>
            <a:pPr algn="l" rtl="0"/>
            <a:r>
              <a:rPr lang="en-US" b="1" dirty="0"/>
              <a:t>1. </a:t>
            </a:r>
            <a:r>
              <a:rPr lang="en-US" b="1" dirty="0" err="1"/>
              <a:t>Identificar</a:t>
            </a:r>
            <a:r>
              <a:rPr lang="en-US" b="1" dirty="0"/>
              <a:t> o problema </a:t>
            </a:r>
            <a:r>
              <a:rPr lang="en-US" b="1" dirty="0" err="1"/>
              <a:t>ou</a:t>
            </a:r>
            <a:r>
              <a:rPr lang="en-US" b="1" dirty="0"/>
              <a:t> a </a:t>
            </a:r>
            <a:r>
              <a:rPr lang="en-US" b="1" dirty="0" err="1"/>
              <a:t>oportunidade</a:t>
            </a:r>
            <a:endParaRPr lang="en-IE" b="1" dirty="0"/>
          </a:p>
          <a:p>
            <a:pPr algn="l" rtl="0"/>
            <a:endParaRPr lang="en-IE" dirty="0"/>
          </a:p>
        </p:txBody>
      </p:sp>
      <p:pic>
        <p:nvPicPr>
          <p:cNvPr id="7" name="Picture Placeholder 6" descr="People working on idea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5957928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A5A3D5-1EA6-733A-D037-85BEA16B2CCE}"/>
              </a:ext>
            </a:extLst>
          </p:cNvPr>
          <p:cNvSpPr>
            <a:spLocks noGrp="1"/>
          </p:cNvSpPr>
          <p:nvPr>
            <p:ph type="body" sz="quarter" idx="18"/>
          </p:nvPr>
        </p:nvSpPr>
        <p:spPr>
          <a:xfrm>
            <a:off x="826745" y="1067302"/>
            <a:ext cx="6670702" cy="4157823"/>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350" b="1" kern="0" dirty="0" err="1">
                <a:latin typeface="Calibri" panose="020F0502020204030204"/>
              </a:rPr>
              <a:t>Pré-venda</a:t>
            </a:r>
            <a:r>
              <a:rPr lang="en-US" sz="2350" b="1" kern="0" dirty="0">
                <a:latin typeface="Calibri" panose="020F0502020204030204"/>
              </a:rPr>
              <a:t> (</a:t>
            </a:r>
            <a:r>
              <a:rPr lang="en-US" sz="2350" b="1" kern="0" dirty="0" err="1">
                <a:latin typeface="Calibri" panose="020F0502020204030204"/>
              </a:rPr>
              <a:t>Recompensa</a:t>
            </a:r>
            <a:r>
              <a:rPr lang="en-US" sz="2350" b="1" kern="0" dirty="0">
                <a:latin typeface="Calibri" panose="020F0502020204030204"/>
              </a:rPr>
              <a:t>)</a:t>
            </a:r>
            <a:r>
              <a:rPr kumimoji="0" lang="en-US" sz="2350" b="1" i="0" u="none" strike="noStrike" kern="0" cap="none" spc="0" normalizeH="0" baseline="0" noProof="0" dirty="0">
                <a:ln>
                  <a:noFill/>
                </a:ln>
                <a:effectLst/>
                <a:uLnTx/>
                <a:uFillTx/>
                <a:latin typeface="Calibri" panose="020F0502020204030204"/>
                <a:ea typeface="+mn-ea"/>
                <a:cs typeface="+mn-cs"/>
              </a:rPr>
              <a:t> </a:t>
            </a:r>
            <a:r>
              <a:rPr kumimoji="0" lang="en-US" sz="2350" b="0" i="0" u="none" strike="noStrike" kern="0" cap="none" spc="0" normalizeH="0" baseline="0" noProof="0" dirty="0">
                <a:ln>
                  <a:noFill/>
                </a:ln>
                <a:effectLst/>
                <a:uLnTx/>
                <a:uFillTx/>
                <a:latin typeface="Calibri" panose="020F0502020204030204"/>
                <a:ea typeface="+mn-ea"/>
                <a:cs typeface="+mn-cs"/>
              </a:rPr>
              <a:t>- quando as pessoas doam para a criação de um produto específico e recebem o produto no lançamento.</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350" b="1" i="0" u="none" strike="noStrike" kern="0" cap="none" spc="0" normalizeH="0" baseline="0" noProof="0" dirty="0" err="1">
                <a:ln>
                  <a:noFill/>
                </a:ln>
                <a:effectLst/>
                <a:uLnTx/>
                <a:uFillTx/>
                <a:latin typeface="Calibri" panose="020F0502020204030204"/>
                <a:ea typeface="+mn-ea"/>
                <a:cs typeface="+mn-cs"/>
              </a:rPr>
              <a:t>Empréstimo</a:t>
            </a:r>
            <a:r>
              <a:rPr kumimoji="0" lang="en-US" sz="2350" b="1" i="0" u="none" strike="noStrike" kern="0" cap="none" spc="0" normalizeH="0" baseline="0" noProof="0" dirty="0">
                <a:ln>
                  <a:noFill/>
                </a:ln>
                <a:effectLst/>
                <a:uLnTx/>
                <a:uFillTx/>
                <a:latin typeface="Calibri" panose="020F0502020204030204"/>
                <a:ea typeface="+mn-ea"/>
                <a:cs typeface="+mn-cs"/>
              </a:rPr>
              <a:t> </a:t>
            </a:r>
            <a:r>
              <a:rPr kumimoji="0" lang="en-US" sz="2350" b="0" i="0" u="none" strike="noStrike" kern="0" cap="none" spc="0" normalizeH="0" baseline="0" noProof="0" dirty="0">
                <a:ln>
                  <a:noFill/>
                </a:ln>
                <a:effectLst/>
                <a:uLnTx/>
                <a:uFillTx/>
                <a:latin typeface="Calibri" panose="020F0502020204030204"/>
                <a:ea typeface="+mn-ea"/>
                <a:cs typeface="+mn-cs"/>
              </a:rPr>
              <a:t>- onde cada credor recebe uma compensação financeira ou um retorno </a:t>
            </a:r>
            <a:r>
              <a:rPr kumimoji="0" lang="en-US" sz="2350" b="0" i="0" u="none" strike="noStrike" kern="0" cap="none" spc="0" normalizeH="0" baseline="0" noProof="0" dirty="0" err="1">
                <a:ln>
                  <a:noFill/>
                </a:ln>
                <a:effectLst/>
                <a:uLnTx/>
                <a:uFillTx/>
                <a:latin typeface="Calibri" panose="020F0502020204030204"/>
                <a:ea typeface="+mn-ea"/>
                <a:cs typeface="+mn-cs"/>
              </a:rPr>
              <a:t>sobre</a:t>
            </a:r>
            <a:r>
              <a:rPr kumimoji="0" lang="en-US" sz="2350" b="0" i="0" u="none" strike="noStrike" kern="0" cap="none" spc="0" normalizeH="0" baseline="0" noProof="0" dirty="0">
                <a:ln>
                  <a:noFill/>
                </a:ln>
                <a:effectLst/>
                <a:uLnTx/>
                <a:uFillTx/>
                <a:latin typeface="Calibri" panose="020F0502020204030204"/>
                <a:ea typeface="+mn-ea"/>
                <a:cs typeface="+mn-cs"/>
              </a:rPr>
              <a:t> o </a:t>
            </a:r>
            <a:r>
              <a:rPr kumimoji="0" lang="en-US" sz="2350" b="0" i="0" u="none" strike="noStrike" kern="0" cap="none" spc="0" normalizeH="0" baseline="0" noProof="0" dirty="0" err="1">
                <a:ln>
                  <a:noFill/>
                </a:ln>
                <a:effectLst/>
                <a:uLnTx/>
                <a:uFillTx/>
                <a:latin typeface="Calibri" panose="020F0502020204030204"/>
                <a:ea typeface="+mn-ea"/>
                <a:cs typeface="+mn-cs"/>
              </a:rPr>
              <a:t>seu</a:t>
            </a:r>
            <a:r>
              <a:rPr kumimoji="0" lang="en-US" sz="2350" b="0" i="0" u="none" strike="noStrike" kern="0" cap="none" spc="0" normalizeH="0" baseline="0" noProof="0" dirty="0">
                <a:ln>
                  <a:noFill/>
                </a:ln>
                <a:effectLst/>
                <a:uLnTx/>
                <a:uFillTx/>
                <a:latin typeface="Calibri" panose="020F0502020204030204"/>
                <a:ea typeface="+mn-ea"/>
                <a:cs typeface="+mn-cs"/>
              </a:rPr>
              <a:t> investimento.</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350" b="1" i="0" u="none" strike="noStrike" kern="0" cap="none" spc="0" normalizeH="0" baseline="0" noProof="0" dirty="0">
                <a:ln>
                  <a:noFill/>
                </a:ln>
                <a:effectLst/>
                <a:uLnTx/>
                <a:uFillTx/>
                <a:latin typeface="Calibri" panose="020F0502020204030204"/>
                <a:ea typeface="+mn-ea"/>
                <a:cs typeface="+mn-cs"/>
              </a:rPr>
              <a:t>Capital </a:t>
            </a:r>
            <a:r>
              <a:rPr kumimoji="0" lang="en-US" sz="2350" b="0" i="0" u="none" strike="noStrike" kern="0" cap="none" spc="0" normalizeH="0" baseline="0" noProof="0" dirty="0">
                <a:ln>
                  <a:noFill/>
                </a:ln>
                <a:effectLst/>
                <a:uLnTx/>
                <a:uFillTx/>
                <a:latin typeface="Calibri" panose="020F0502020204030204"/>
                <a:ea typeface="+mn-ea"/>
                <a:cs typeface="+mn-cs"/>
              </a:rPr>
              <a:t>- quando as pessoas emprestam dinheiro a </a:t>
            </a:r>
            <a:r>
              <a:rPr kumimoji="0" lang="en-US" sz="2350" b="0" i="0" u="none" strike="noStrike" kern="0" cap="none" spc="0" normalizeH="0" baseline="0" noProof="0" dirty="0" err="1">
                <a:ln>
                  <a:noFill/>
                </a:ln>
                <a:effectLst/>
                <a:uLnTx/>
                <a:uFillTx/>
                <a:latin typeface="Calibri" panose="020F0502020204030204"/>
                <a:ea typeface="+mn-ea"/>
                <a:cs typeface="+mn-cs"/>
              </a:rPr>
              <a:t>indivíduos</a:t>
            </a:r>
            <a:r>
              <a:rPr kumimoji="0" lang="en-US" sz="2350" b="0" i="0" u="none" strike="noStrike" kern="0" cap="none" spc="0" normalizeH="0" baseline="0" noProof="0" dirty="0">
                <a:ln>
                  <a:noFill/>
                </a:ln>
                <a:effectLst/>
                <a:uLnTx/>
                <a:uFillTx/>
                <a:latin typeface="Calibri" panose="020F0502020204030204"/>
                <a:ea typeface="+mn-ea"/>
                <a:cs typeface="+mn-cs"/>
              </a:rPr>
              <a:t> </a:t>
            </a:r>
            <a:r>
              <a:rPr kumimoji="0" lang="en-US" sz="2350" b="0" i="0" u="none" strike="noStrike" kern="0" cap="none" spc="0" normalizeH="0" baseline="0" noProof="0" dirty="0" err="1">
                <a:ln>
                  <a:noFill/>
                </a:ln>
                <a:effectLst/>
                <a:uLnTx/>
                <a:uFillTx/>
                <a:latin typeface="Calibri" panose="020F0502020204030204"/>
                <a:ea typeface="+mn-ea"/>
                <a:cs typeface="+mn-cs"/>
              </a:rPr>
              <a:t>ou</a:t>
            </a:r>
            <a:r>
              <a:rPr kumimoji="0" lang="en-US" sz="2350" b="0" i="0" u="none" strike="noStrike" kern="0" cap="none" spc="0" normalizeH="0" baseline="0" noProof="0" dirty="0">
                <a:ln>
                  <a:noFill/>
                </a:ln>
                <a:effectLst/>
                <a:uLnTx/>
                <a:uFillTx/>
                <a:latin typeface="Calibri" panose="020F0502020204030204"/>
                <a:ea typeface="+mn-ea"/>
                <a:cs typeface="+mn-cs"/>
              </a:rPr>
              <a:t> </a:t>
            </a:r>
            <a:r>
              <a:rPr kumimoji="0" lang="en-US" sz="2350" b="0" i="0" u="none" strike="noStrike" kern="0" cap="none" spc="0" normalizeH="0" baseline="0" noProof="0" dirty="0" err="1">
                <a:ln>
                  <a:noFill/>
                </a:ln>
                <a:effectLst/>
                <a:uLnTx/>
                <a:uFillTx/>
                <a:latin typeface="Calibri" panose="020F0502020204030204"/>
                <a:ea typeface="+mn-ea"/>
                <a:cs typeface="+mn-cs"/>
              </a:rPr>
              <a:t>organizações</a:t>
            </a:r>
            <a:r>
              <a:rPr kumimoji="0" lang="en-US" sz="2350" b="0" i="0" u="none" strike="noStrike" kern="0" cap="none" spc="0" normalizeH="0" baseline="0" noProof="0" dirty="0">
                <a:ln>
                  <a:noFill/>
                </a:ln>
                <a:effectLst/>
                <a:uLnTx/>
                <a:uFillTx/>
                <a:latin typeface="Calibri" panose="020F0502020204030204"/>
                <a:ea typeface="+mn-ea"/>
                <a:cs typeface="+mn-cs"/>
              </a:rPr>
              <a:t> </a:t>
            </a:r>
            <a:r>
              <a:rPr kumimoji="0" lang="en-US" sz="2350" b="0" i="0" u="none" strike="noStrike" kern="0" cap="none" spc="0" normalizeH="0" baseline="0" noProof="0" dirty="0" err="1">
                <a:ln>
                  <a:noFill/>
                </a:ln>
                <a:effectLst/>
                <a:uLnTx/>
                <a:uFillTx/>
                <a:latin typeface="Calibri" panose="020F0502020204030204"/>
                <a:ea typeface="+mn-ea"/>
                <a:cs typeface="+mn-cs"/>
              </a:rPr>
              <a:t>em</a:t>
            </a:r>
            <a:r>
              <a:rPr kumimoji="0" lang="en-US" sz="2350" b="0" i="0" u="none" strike="noStrike" kern="0" cap="none" spc="0" normalizeH="0" baseline="0" noProof="0" dirty="0">
                <a:ln>
                  <a:noFill/>
                </a:ln>
                <a:effectLst/>
                <a:uLnTx/>
                <a:uFillTx/>
                <a:latin typeface="Calibri" panose="020F0502020204030204"/>
                <a:ea typeface="+mn-ea"/>
                <a:cs typeface="+mn-cs"/>
              </a:rPr>
              <a:t> troca de </a:t>
            </a:r>
            <a:r>
              <a:rPr kumimoji="0" lang="pt-PT" sz="2350" b="0" i="0" u="none" strike="noStrike" kern="0" cap="none" spc="0" normalizeH="0" baseline="0" noProof="0" dirty="0">
                <a:ln>
                  <a:noFill/>
                </a:ln>
                <a:effectLst/>
                <a:uLnTx/>
                <a:uFillTx/>
                <a:latin typeface="Calibri" panose="020F0502020204030204"/>
                <a:ea typeface="+mn-ea"/>
                <a:cs typeface="+mn-cs"/>
              </a:rPr>
              <a:t>participação no respetivo capital social, distribuição de dividendos ou partilha de lucros</a:t>
            </a:r>
            <a:r>
              <a:rPr kumimoji="0" lang="en-US" sz="2350" b="0" i="0" u="none" strike="noStrike" kern="0" cap="none" spc="0" normalizeH="0" baseline="0" noProof="0" dirty="0">
                <a:ln>
                  <a:noFill/>
                </a:ln>
                <a:effectLst/>
                <a:uLnTx/>
                <a:uFillTx/>
                <a:latin typeface="Calibri" panose="020F0502020204030204"/>
                <a:ea typeface="+mn-ea"/>
                <a:cs typeface="+mn-cs"/>
              </a:rPr>
              <a:t>.</a:t>
            </a:r>
          </a:p>
          <a:p>
            <a:pPr marL="0" marR="0" lvl="0" indent="0" defTabSz="914400" rtl="0" eaLnBrk="1" fontAlgn="auto" latinLnBrk="0" hangingPunct="1">
              <a:lnSpc>
                <a:spcPct val="100000"/>
              </a:lnSpc>
              <a:spcBef>
                <a:spcPts val="0"/>
              </a:spcBef>
              <a:spcAft>
                <a:spcPts val="0"/>
              </a:spcAft>
              <a:buClrTx/>
              <a:buSzTx/>
              <a:buFontTx/>
              <a:buNone/>
              <a:tabLst/>
              <a:defRPr/>
            </a:pPr>
            <a:r>
              <a:rPr lang="en-US" sz="2350" b="1" kern="0" dirty="0" err="1">
                <a:latin typeface="Calibri" panose="020F0502020204030204"/>
              </a:rPr>
              <a:t>Donativo</a:t>
            </a:r>
            <a:r>
              <a:rPr kumimoji="0" lang="en-US" sz="2350" b="1" i="0" u="none" strike="noStrike" kern="0" cap="none" spc="0" normalizeH="0" baseline="0" noProof="0" dirty="0">
                <a:ln>
                  <a:noFill/>
                </a:ln>
                <a:effectLst/>
                <a:uLnTx/>
                <a:uFillTx/>
                <a:latin typeface="Calibri" panose="020F0502020204030204"/>
                <a:ea typeface="+mn-ea"/>
                <a:cs typeface="+mn-cs"/>
              </a:rPr>
              <a:t> </a:t>
            </a:r>
            <a:r>
              <a:rPr kumimoji="0" lang="en-US" sz="2350" b="0" i="0" u="none" strike="noStrike" kern="0" cap="none" spc="0" normalizeH="0" baseline="0" noProof="0" dirty="0">
                <a:ln>
                  <a:noFill/>
                </a:ln>
                <a:effectLst/>
                <a:uLnTx/>
                <a:uFillTx/>
                <a:latin typeface="Calibri" panose="020F0502020204030204"/>
                <a:ea typeface="+mn-ea"/>
                <a:cs typeface="+mn-cs"/>
              </a:rPr>
              <a:t>- quando alguém doa para um indivíduo ou projeto e não recebe retorno financeiro ou material 	</a:t>
            </a:r>
            <a:r>
              <a:rPr kumimoji="0" lang="en-US" sz="2350" b="0" i="0" u="none" strike="noStrike" kern="0" cap="none" spc="0" normalizeH="0" baseline="0" noProof="0" dirty="0" err="1">
                <a:ln>
                  <a:noFill/>
                </a:ln>
                <a:effectLst/>
                <a:uLnTx/>
                <a:uFillTx/>
                <a:latin typeface="Calibri" panose="020F0502020204030204"/>
                <a:ea typeface="+mn-ea"/>
                <a:cs typeface="+mn-cs"/>
              </a:rPr>
              <a:t>em</a:t>
            </a:r>
            <a:r>
              <a:rPr kumimoji="0" lang="en-US" sz="2350" b="0" i="0" u="none" strike="noStrike" kern="0" cap="none" spc="0" normalizeH="0" baseline="0" noProof="0" dirty="0">
                <a:ln>
                  <a:noFill/>
                </a:ln>
                <a:effectLst/>
                <a:uLnTx/>
                <a:uFillTx/>
                <a:latin typeface="Calibri" panose="020F0502020204030204"/>
                <a:ea typeface="+mn-ea"/>
                <a:cs typeface="+mn-cs"/>
              </a:rPr>
              <a:t> troca.</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2350" b="0" i="0" u="none" strike="noStrike" kern="0" cap="none" spc="0" normalizeH="0" baseline="0" noProof="0" dirty="0">
              <a:ln>
                <a:noFill/>
              </a:ln>
              <a:effectLst/>
              <a:uLnTx/>
              <a:uFillTx/>
              <a:latin typeface="Calibri" panose="020F0502020204030204"/>
              <a:ea typeface="+mn-ea"/>
              <a:cs typeface="+mn-cs"/>
            </a:endParaRPr>
          </a:p>
          <a:p>
            <a:pPr rtl="0">
              <a:lnSpc>
                <a:spcPct val="100000"/>
              </a:lnSpc>
              <a:spcBef>
                <a:spcPts val="0"/>
              </a:spcBef>
            </a:pPr>
            <a:r>
              <a:rPr lang="en-IE" sz="2350" dirty="0"/>
              <a:t> </a:t>
            </a:r>
          </a:p>
        </p:txBody>
      </p:sp>
      <p:sp>
        <p:nvSpPr>
          <p:cNvPr id="3" name="Text Placeholder 2">
            <a:extLst>
              <a:ext uri="{FF2B5EF4-FFF2-40B4-BE49-F238E27FC236}">
                <a16:creationId xmlns:a16="http://schemas.microsoft.com/office/drawing/2014/main" id="{CB838BF1-3FA4-A89C-F75B-BCCD9F529B12}"/>
              </a:ext>
            </a:extLst>
          </p:cNvPr>
          <p:cNvSpPr>
            <a:spLocks noGrp="1"/>
          </p:cNvSpPr>
          <p:nvPr>
            <p:ph type="body" sz="quarter" idx="16"/>
          </p:nvPr>
        </p:nvSpPr>
        <p:spPr>
          <a:xfrm>
            <a:off x="662854" y="512203"/>
            <a:ext cx="6955937" cy="992652"/>
          </a:xfrm>
        </p:spPr>
        <p:txBody>
          <a:bodyPr/>
          <a:lstStyle/>
          <a:p>
            <a:pPr algn="l" rtl="0"/>
            <a:r>
              <a:rPr lang="en-IE" b="1" i="1" dirty="0"/>
              <a:t>Crowdfunding</a:t>
            </a:r>
            <a:r>
              <a:rPr lang="en-IE" b="1" dirty="0"/>
              <a:t> </a:t>
            </a:r>
            <a:r>
              <a:rPr lang="en-IE" dirty="0" err="1"/>
              <a:t>pode</a:t>
            </a:r>
            <a:r>
              <a:rPr lang="en-IE" dirty="0"/>
              <a:t> ser via:</a:t>
            </a:r>
          </a:p>
        </p:txBody>
      </p:sp>
      <p:pic>
        <p:nvPicPr>
          <p:cNvPr id="5" name="Picture Placeholder 8" descr="One in a crowd">
            <a:extLst>
              <a:ext uri="{FF2B5EF4-FFF2-40B4-BE49-F238E27FC236}">
                <a16:creationId xmlns:a16="http://schemas.microsoft.com/office/drawing/2014/main" id="{D9FC822B-8E99-7662-F430-AB6FB61D7B18}"/>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a:xfrm>
            <a:off x="7454900" y="1452563"/>
            <a:ext cx="4737100" cy="4656137"/>
          </a:xfrm>
          <a:prstGeom prst="rect">
            <a:avLst/>
          </a:prstGeom>
        </p:spPr>
      </p:pic>
      <p:sp>
        <p:nvSpPr>
          <p:cNvPr id="7" name="Freeform 13">
            <a:extLst>
              <a:ext uri="{FF2B5EF4-FFF2-40B4-BE49-F238E27FC236}">
                <a16:creationId xmlns:a16="http://schemas.microsoft.com/office/drawing/2014/main" id="{BCDA1858-27FE-7D80-825C-607CC50EDAD3}"/>
              </a:ext>
            </a:extLst>
          </p:cNvPr>
          <p:cNvSpPr/>
          <p:nvPr/>
        </p:nvSpPr>
        <p:spPr>
          <a:xfrm>
            <a:off x="-126124" y="5759669"/>
            <a:ext cx="8576441" cy="913841"/>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rPr>
              <a:t>Diferentes plataformas facilitam diferentes modelos de captação de recursos. Encontrar o modelo de financiamento certo para o </a:t>
            </a:r>
            <a:r>
              <a:rPr kumimoji="0" lang="en-US" sz="1900" b="1" i="0" u="none" strike="noStrike" kern="1200" cap="none" spc="0" normalizeH="0" baseline="0" noProof="0" dirty="0" err="1">
                <a:ln>
                  <a:noFill/>
                </a:ln>
                <a:solidFill>
                  <a:srgbClr val="000000"/>
                </a:solidFill>
                <a:effectLst/>
                <a:uLnTx/>
                <a:uFillTx/>
                <a:latin typeface="Calibri" panose="020F0502020204030204"/>
                <a:ea typeface="+mn-ea"/>
                <a:cs typeface="+mn-cs"/>
              </a:rPr>
              <a:t>projeto</a:t>
            </a:r>
            <a:r>
              <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rPr>
              <a:t> é um passo importante para uma campanha de sucesso.</a:t>
            </a:r>
          </a:p>
        </p:txBody>
      </p:sp>
      <p:sp>
        <p:nvSpPr>
          <p:cNvPr id="9" name="Speech Bubble: Rectangle with Corners Rounded 8">
            <a:extLst>
              <a:ext uri="{FF2B5EF4-FFF2-40B4-BE49-F238E27FC236}">
                <a16:creationId xmlns:a16="http://schemas.microsoft.com/office/drawing/2014/main" id="{96F4934F-BFD1-B176-991C-F4F9E415E62A}"/>
              </a:ext>
            </a:extLst>
          </p:cNvPr>
          <p:cNvSpPr/>
          <p:nvPr/>
        </p:nvSpPr>
        <p:spPr>
          <a:xfrm>
            <a:off x="8365514" y="222037"/>
            <a:ext cx="3315006" cy="1755228"/>
          </a:xfrm>
          <a:prstGeom prst="wedgeRoundRectCallout">
            <a:avLst>
              <a:gd name="adj1" fmla="val -32247"/>
              <a:gd name="adj2" fmla="val 66692"/>
              <a:gd name="adj3" fmla="val 16667"/>
            </a:avLst>
          </a:prstGeom>
          <a:solidFill>
            <a:srgbClr val="F1A0C2"/>
          </a:solidFill>
          <a:ln>
            <a:solidFill>
              <a:srgbClr val="F1A0C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en-US" sz="1800" b="1" dirty="0">
                <a:solidFill>
                  <a:srgbClr val="000000"/>
                </a:solidFill>
              </a:rPr>
              <a:t>LER</a:t>
            </a:r>
            <a:endParaRPr lang="en-US" sz="6000" b="1" dirty="0">
              <a:solidFill>
                <a:srgbClr val="000000"/>
              </a:solidFill>
            </a:endParaRPr>
          </a:p>
          <a:p>
            <a:pPr algn="ctr" rtl="0"/>
            <a:r>
              <a:rPr lang="en-GB" sz="2400" dirty="0">
                <a:solidFill>
                  <a:srgbClr val="000000"/>
                </a:solidFill>
                <a:hlinkClick r:id="rId3">
                  <a:extLst>
                    <a:ext uri="{A12FA001-AC4F-418D-AE19-62706E023703}">
                      <ahyp:hlinkClr xmlns:ahyp="http://schemas.microsoft.com/office/drawing/2018/hyperlinkcolor" val="tx"/>
                    </a:ext>
                  </a:extLst>
                </a:hlinkClick>
              </a:rPr>
              <a:t>10 </a:t>
            </a:r>
            <a:r>
              <a:rPr lang="en-GB" sz="2400" dirty="0" err="1">
                <a:solidFill>
                  <a:srgbClr val="000000"/>
                </a:solidFill>
                <a:hlinkClick r:id="rId3">
                  <a:extLst>
                    <a:ext uri="{A12FA001-AC4F-418D-AE19-62706E023703}">
                      <ahyp:hlinkClr xmlns:ahyp="http://schemas.microsoft.com/office/drawing/2018/hyperlinkcolor" val="tx"/>
                    </a:ext>
                  </a:extLst>
                </a:hlinkClick>
              </a:rPr>
              <a:t>Principais</a:t>
            </a:r>
            <a:r>
              <a:rPr lang="en-GB" sz="2400" dirty="0">
                <a:solidFill>
                  <a:srgbClr val="000000"/>
                </a:solidFill>
                <a:hlinkClick r:id="rId3">
                  <a:extLst>
                    <a:ext uri="{A12FA001-AC4F-418D-AE19-62706E023703}">
                      <ahyp:hlinkClr xmlns:ahyp="http://schemas.microsoft.com/office/drawing/2018/hyperlinkcolor" val="tx"/>
                    </a:ext>
                  </a:extLst>
                </a:hlinkClick>
              </a:rPr>
              <a:t> Sites de </a:t>
            </a:r>
            <a:r>
              <a:rPr lang="en-GB" sz="2400" i="1" dirty="0">
                <a:solidFill>
                  <a:srgbClr val="000000"/>
                </a:solidFill>
                <a:hlinkClick r:id="rId3">
                  <a:extLst>
                    <a:ext uri="{A12FA001-AC4F-418D-AE19-62706E023703}">
                      <ahyp:hlinkClr xmlns:ahyp="http://schemas.microsoft.com/office/drawing/2018/hyperlinkcolor" val="tx"/>
                    </a:ext>
                  </a:extLst>
                </a:hlinkClick>
              </a:rPr>
              <a:t>Crowdfunding</a:t>
            </a:r>
            <a:r>
              <a:rPr lang="en-GB" sz="2400" dirty="0">
                <a:solidFill>
                  <a:srgbClr val="000000"/>
                </a:solidFill>
                <a:hlinkClick r:id="rId3">
                  <a:extLst>
                    <a:ext uri="{A12FA001-AC4F-418D-AE19-62706E023703}">
                      <ahyp:hlinkClr xmlns:ahyp="http://schemas.microsoft.com/office/drawing/2018/hyperlinkcolor" val="tx"/>
                    </a:ext>
                  </a:extLst>
                </a:hlinkClick>
              </a:rPr>
              <a:t> para </a:t>
            </a:r>
            <a:r>
              <a:rPr lang="en-GB" sz="2400" dirty="0" err="1">
                <a:solidFill>
                  <a:srgbClr val="000000"/>
                </a:solidFill>
                <a:hlinkClick r:id="rId3">
                  <a:extLst>
                    <a:ext uri="{A12FA001-AC4F-418D-AE19-62706E023703}">
                      <ahyp:hlinkClr xmlns:ahyp="http://schemas.microsoft.com/office/drawing/2018/hyperlinkcolor" val="tx"/>
                    </a:ext>
                  </a:extLst>
                </a:hlinkClick>
              </a:rPr>
              <a:t>Empreendedores</a:t>
            </a:r>
            <a:endParaRPr lang="en-GB" sz="2400" dirty="0">
              <a:solidFill>
                <a:srgbClr val="000000"/>
              </a:solidFill>
            </a:endParaRPr>
          </a:p>
        </p:txBody>
      </p:sp>
    </p:spTree>
    <p:extLst>
      <p:ext uri="{BB962C8B-B14F-4D97-AF65-F5344CB8AC3E}">
        <p14:creationId xmlns:p14="http://schemas.microsoft.com/office/powerpoint/2010/main" val="1469907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008D8C1-CB1D-F385-B287-0FCB132058ED}"/>
              </a:ext>
            </a:extLst>
          </p:cNvPr>
          <p:cNvSpPr txBox="1">
            <a:spLocks/>
          </p:cNvSpPr>
          <p:nvPr/>
        </p:nvSpPr>
        <p:spPr>
          <a:xfrm>
            <a:off x="898357" y="616973"/>
            <a:ext cx="5976575" cy="7178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a:t>4. </a:t>
            </a:r>
            <a:r>
              <a:rPr lang="en-IE" b="1" dirty="0" err="1"/>
              <a:t>Empréstimos</a:t>
            </a:r>
            <a:r>
              <a:rPr lang="en-IE" b="1" dirty="0"/>
              <a:t> </a:t>
            </a:r>
            <a:r>
              <a:rPr lang="en-IE" b="1" dirty="0" err="1"/>
              <a:t>Bancários</a:t>
            </a:r>
            <a:endParaRPr lang="en-IE" b="1" dirty="0"/>
          </a:p>
        </p:txBody>
      </p:sp>
      <p:sp>
        <p:nvSpPr>
          <p:cNvPr id="6" name="Text Placeholder 1">
            <a:extLst>
              <a:ext uri="{FF2B5EF4-FFF2-40B4-BE49-F238E27FC236}">
                <a16:creationId xmlns:a16="http://schemas.microsoft.com/office/drawing/2014/main" id="{BB3A4F93-C136-C210-78D4-CF1C491CF4D9}"/>
              </a:ext>
            </a:extLst>
          </p:cNvPr>
          <p:cNvSpPr>
            <a:spLocks noGrp="1"/>
          </p:cNvSpPr>
          <p:nvPr>
            <p:ph type="body" sz="quarter" idx="18"/>
          </p:nvPr>
        </p:nvSpPr>
        <p:spPr>
          <a:xfrm>
            <a:off x="898357" y="1452563"/>
            <a:ext cx="6143574" cy="4157823"/>
          </a:xfrm>
        </p:spPr>
        <p:txBody>
          <a:bodyPr/>
          <a:lstStyle/>
          <a:p>
            <a:pPr algn="just" rtl="0"/>
            <a:r>
              <a:rPr lang="en-US" dirty="0"/>
              <a:t>Um empréstimo comercial de um banco é uma forma tradicional de </a:t>
            </a:r>
            <a:r>
              <a:rPr lang="en-US" dirty="0" err="1"/>
              <a:t>financiar</a:t>
            </a:r>
            <a:r>
              <a:rPr lang="en-US" dirty="0"/>
              <a:t> </a:t>
            </a:r>
            <a:r>
              <a:rPr lang="en-US" dirty="0" err="1"/>
              <a:t>uma</a:t>
            </a:r>
            <a:r>
              <a:rPr lang="en-US" dirty="0"/>
              <a:t> </a:t>
            </a:r>
            <a:r>
              <a:rPr lang="en-US" dirty="0" err="1"/>
              <a:t>empresa</a:t>
            </a:r>
            <a:r>
              <a:rPr lang="en-US" dirty="0"/>
              <a:t>. Na maioria dos casos, ter um </a:t>
            </a:r>
            <a:r>
              <a:rPr lang="en-US" dirty="0" err="1"/>
              <a:t>robusto</a:t>
            </a:r>
            <a:r>
              <a:rPr lang="en-US" dirty="0"/>
              <a:t> </a:t>
            </a:r>
            <a:r>
              <a:rPr lang="en-US" b="1" dirty="0"/>
              <a:t>PLANO DE NEGÓCIOS </a:t>
            </a:r>
            <a:r>
              <a:rPr lang="en-US" dirty="0"/>
              <a:t>é essencial para convencer o banco de que vale a pena </a:t>
            </a:r>
            <a:r>
              <a:rPr lang="en-US" dirty="0" err="1"/>
              <a:t>apostar</a:t>
            </a:r>
            <a:r>
              <a:rPr lang="en-US" dirty="0"/>
              <a:t> no </a:t>
            </a:r>
            <a:r>
              <a:rPr lang="en-US" dirty="0" err="1"/>
              <a:t>projeto</a:t>
            </a:r>
            <a:r>
              <a:rPr lang="en-US" dirty="0"/>
              <a:t>.</a:t>
            </a:r>
          </a:p>
          <a:p>
            <a:pPr marL="342900" indent="-342900" algn="just" rtl="0">
              <a:buFont typeface="Arial" panose="020B0604020202020204" pitchFamily="34" charset="0"/>
              <a:buChar char="•"/>
            </a:pPr>
            <a:r>
              <a:rPr lang="en-GB" sz="2400" b="1" dirty="0" err="1"/>
              <a:t>Escolher</a:t>
            </a:r>
            <a:r>
              <a:rPr lang="en-GB" sz="2400" b="1" dirty="0"/>
              <a:t> entre uma linha de crédito e um </a:t>
            </a:r>
            <a:r>
              <a:rPr lang="en-GB" sz="2400" b="1" dirty="0" err="1"/>
              <a:t>empréstimo</a:t>
            </a:r>
            <a:r>
              <a:rPr lang="en-GB" sz="2400" b="1" dirty="0"/>
              <a:t> </a:t>
            </a:r>
            <a:r>
              <a:rPr lang="en-GB" sz="2400" b="1" dirty="0" err="1"/>
              <a:t>tradicional</a:t>
            </a:r>
            <a:r>
              <a:rPr lang="en-GB" sz="2400" b="1" dirty="0"/>
              <a:t>;</a:t>
            </a:r>
          </a:p>
          <a:p>
            <a:pPr marL="342900" indent="-342900" algn="just" rtl="0">
              <a:buFont typeface="Arial" panose="020B0604020202020204" pitchFamily="34" charset="0"/>
              <a:buChar char="•"/>
            </a:pPr>
            <a:r>
              <a:rPr lang="en-GB" b="1" dirty="0" err="1"/>
              <a:t>Emprestar</a:t>
            </a:r>
            <a:r>
              <a:rPr lang="en-GB" b="1" dirty="0"/>
              <a:t> na hora </a:t>
            </a:r>
            <a:r>
              <a:rPr lang="en-GB" b="1" dirty="0" err="1"/>
              <a:t>certa</a:t>
            </a:r>
            <a:r>
              <a:rPr lang="en-GB" b="1" dirty="0"/>
              <a:t>;</a:t>
            </a:r>
          </a:p>
          <a:p>
            <a:pPr marL="342900" indent="-342900" algn="just" rtl="0">
              <a:buFont typeface="Arial" panose="020B0604020202020204" pitchFamily="34" charset="0"/>
              <a:buChar char="•"/>
            </a:pPr>
            <a:r>
              <a:rPr lang="en-GB" b="1" dirty="0"/>
              <a:t>Emprestar a </a:t>
            </a:r>
            <a:r>
              <a:rPr lang="en-GB" b="1" dirty="0" err="1"/>
              <a:t>quantia</a:t>
            </a:r>
            <a:r>
              <a:rPr lang="en-GB" b="1" dirty="0"/>
              <a:t> </a:t>
            </a:r>
            <a:r>
              <a:rPr lang="en-GB" b="1" dirty="0" err="1"/>
              <a:t>certa</a:t>
            </a:r>
            <a:r>
              <a:rPr lang="en-GB" b="1" dirty="0"/>
              <a:t>;</a:t>
            </a:r>
          </a:p>
          <a:p>
            <a:pPr marL="342900" indent="-342900" algn="just" rtl="0">
              <a:buFont typeface="Arial" panose="020B0604020202020204" pitchFamily="34" charset="0"/>
              <a:buChar char="•"/>
            </a:pPr>
            <a:r>
              <a:rPr lang="en-IE" b="1" dirty="0" err="1"/>
              <a:t>Comparar</a:t>
            </a:r>
            <a:r>
              <a:rPr lang="en-IE" b="1" dirty="0"/>
              <a:t> pacotes de empréstimos – </a:t>
            </a:r>
            <a:r>
              <a:rPr lang="en-IE" b="1" dirty="0" err="1"/>
              <a:t>estar</a:t>
            </a:r>
            <a:r>
              <a:rPr lang="en-IE" b="1" dirty="0"/>
              <a:t> </a:t>
            </a:r>
            <a:r>
              <a:rPr lang="en-IE" b="1" dirty="0" err="1"/>
              <a:t>qualificado</a:t>
            </a:r>
            <a:r>
              <a:rPr lang="en-IE" b="1" dirty="0"/>
              <a:t> para </a:t>
            </a:r>
            <a:r>
              <a:rPr lang="en-IE" b="1" dirty="0" err="1"/>
              <a:t>empréstimos</a:t>
            </a:r>
            <a:r>
              <a:rPr lang="en-IE" b="1" dirty="0"/>
              <a:t> “</a:t>
            </a:r>
            <a:r>
              <a:rPr lang="en-IE" b="1" dirty="0" err="1"/>
              <a:t>verdes</a:t>
            </a:r>
            <a:r>
              <a:rPr lang="en-IE" b="1" dirty="0"/>
              <a:t>”, etc.</a:t>
            </a:r>
            <a:endParaRPr lang="en-GB" b="1" dirty="0"/>
          </a:p>
          <a:p>
            <a:pPr algn="just" rtl="0"/>
            <a:endParaRPr lang="en-US" dirty="0"/>
          </a:p>
          <a:p>
            <a:pPr algn="just" rtl="0"/>
            <a:r>
              <a:rPr lang="en-US" dirty="0"/>
              <a:t> </a:t>
            </a:r>
            <a:endParaRPr lang="en-IE" dirty="0"/>
          </a:p>
        </p:txBody>
      </p:sp>
      <p:sp>
        <p:nvSpPr>
          <p:cNvPr id="8" name="Wave 7">
            <a:extLst>
              <a:ext uri="{FF2B5EF4-FFF2-40B4-BE49-F238E27FC236}">
                <a16:creationId xmlns:a16="http://schemas.microsoft.com/office/drawing/2014/main" id="{A28D560E-882A-2AFF-50AD-A9144BC82D0E}"/>
              </a:ext>
            </a:extLst>
          </p:cNvPr>
          <p:cNvSpPr/>
          <p:nvPr/>
        </p:nvSpPr>
        <p:spPr>
          <a:xfrm>
            <a:off x="8085667" y="2123473"/>
            <a:ext cx="3471595" cy="1055802"/>
          </a:xfrm>
          <a:prstGeom prst="wave">
            <a:avLst/>
          </a:prstGeom>
          <a:solidFill>
            <a:srgbClr val="B2DE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600"/>
          </a:p>
        </p:txBody>
      </p:sp>
      <p:sp>
        <p:nvSpPr>
          <p:cNvPr id="9" name="Wave 8">
            <a:extLst>
              <a:ext uri="{FF2B5EF4-FFF2-40B4-BE49-F238E27FC236}">
                <a16:creationId xmlns:a16="http://schemas.microsoft.com/office/drawing/2014/main" id="{105078D1-F5C6-A9FD-E1BF-112E60ED8CF0}"/>
              </a:ext>
            </a:extLst>
          </p:cNvPr>
          <p:cNvSpPr/>
          <p:nvPr/>
        </p:nvSpPr>
        <p:spPr>
          <a:xfrm>
            <a:off x="8085667" y="3057355"/>
            <a:ext cx="3471595" cy="1055802"/>
          </a:xfrm>
          <a:prstGeom prst="wave">
            <a:avLst/>
          </a:prstGeom>
          <a:solidFill>
            <a:srgbClr val="F7903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600"/>
          </a:p>
        </p:txBody>
      </p:sp>
      <p:sp>
        <p:nvSpPr>
          <p:cNvPr id="10" name="Wave 9">
            <a:extLst>
              <a:ext uri="{FF2B5EF4-FFF2-40B4-BE49-F238E27FC236}">
                <a16:creationId xmlns:a16="http://schemas.microsoft.com/office/drawing/2014/main" id="{1FB9C598-DDC9-F9ED-3E35-86B9C34FA040}"/>
              </a:ext>
            </a:extLst>
          </p:cNvPr>
          <p:cNvSpPr/>
          <p:nvPr/>
        </p:nvSpPr>
        <p:spPr>
          <a:xfrm>
            <a:off x="8085667" y="3983551"/>
            <a:ext cx="3471593" cy="1055802"/>
          </a:xfrm>
          <a:prstGeom prst="wave">
            <a:avLst/>
          </a:prstGeom>
          <a:solidFill>
            <a:srgbClr val="1BA19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600"/>
          </a:p>
        </p:txBody>
      </p:sp>
      <p:sp>
        <p:nvSpPr>
          <p:cNvPr id="11" name="Wave 10">
            <a:extLst>
              <a:ext uri="{FF2B5EF4-FFF2-40B4-BE49-F238E27FC236}">
                <a16:creationId xmlns:a16="http://schemas.microsoft.com/office/drawing/2014/main" id="{1B76D20C-EB24-0A05-706A-871A28FD7034}"/>
              </a:ext>
            </a:extLst>
          </p:cNvPr>
          <p:cNvSpPr/>
          <p:nvPr/>
        </p:nvSpPr>
        <p:spPr>
          <a:xfrm>
            <a:off x="8085667" y="4910988"/>
            <a:ext cx="3471595" cy="1055802"/>
          </a:xfrm>
          <a:prstGeom prst="wave">
            <a:avLst/>
          </a:prstGeom>
          <a:solidFill>
            <a:srgbClr val="F1A0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sz="1600"/>
          </a:p>
        </p:txBody>
      </p:sp>
      <p:sp>
        <p:nvSpPr>
          <p:cNvPr id="12" name="TextBox 11">
            <a:extLst>
              <a:ext uri="{FF2B5EF4-FFF2-40B4-BE49-F238E27FC236}">
                <a16:creationId xmlns:a16="http://schemas.microsoft.com/office/drawing/2014/main" id="{ED6D4126-FF3A-888C-D616-3D27801C6B99}"/>
              </a:ext>
            </a:extLst>
          </p:cNvPr>
          <p:cNvSpPr txBox="1"/>
          <p:nvPr/>
        </p:nvSpPr>
        <p:spPr>
          <a:xfrm rot="529830">
            <a:off x="8088177" y="5104880"/>
            <a:ext cx="3265238" cy="584775"/>
          </a:xfrm>
          <a:prstGeom prst="rect">
            <a:avLst/>
          </a:prstGeom>
          <a:noFill/>
        </p:spPr>
        <p:txBody>
          <a:bodyPr wrap="square" rtlCol="0" anchor="ctr">
            <a:spAutoFit/>
          </a:bodyPr>
          <a:lstStyle/>
          <a:p>
            <a:pPr marL="285750" indent="-285750" algn="ctr" rtl="0">
              <a:buClr>
                <a:srgbClr val="A23B23"/>
              </a:buClr>
              <a:buFont typeface="Wingdings" panose="05000000000000000000" pitchFamily="2" charset="2"/>
              <a:buChar char="ü"/>
            </a:pPr>
            <a:r>
              <a:rPr lang="en-IE" sz="1600" dirty="0" err="1">
                <a:solidFill>
                  <a:schemeClr val="accent1"/>
                </a:solidFill>
              </a:rPr>
              <a:t>Pesquisar</a:t>
            </a:r>
            <a:r>
              <a:rPr lang="en-IE" sz="1600" dirty="0">
                <a:solidFill>
                  <a:schemeClr val="accent1"/>
                </a:solidFill>
              </a:rPr>
              <a:t> antes de </a:t>
            </a:r>
            <a:r>
              <a:rPr lang="en-IE" sz="1600" dirty="0" err="1">
                <a:solidFill>
                  <a:schemeClr val="accent1"/>
                </a:solidFill>
              </a:rPr>
              <a:t>escolher</a:t>
            </a:r>
            <a:r>
              <a:rPr lang="en-IE" sz="1600" dirty="0">
                <a:solidFill>
                  <a:schemeClr val="accent1"/>
                </a:solidFill>
              </a:rPr>
              <a:t> um banco</a:t>
            </a:r>
          </a:p>
        </p:txBody>
      </p:sp>
      <p:sp>
        <p:nvSpPr>
          <p:cNvPr id="13" name="TextBox 12">
            <a:extLst>
              <a:ext uri="{FF2B5EF4-FFF2-40B4-BE49-F238E27FC236}">
                <a16:creationId xmlns:a16="http://schemas.microsoft.com/office/drawing/2014/main" id="{AAA6525D-AC4E-C0FF-C02D-729404D7DB1E}"/>
              </a:ext>
            </a:extLst>
          </p:cNvPr>
          <p:cNvSpPr txBox="1"/>
          <p:nvPr/>
        </p:nvSpPr>
        <p:spPr>
          <a:xfrm rot="529830">
            <a:off x="8095276" y="4356127"/>
            <a:ext cx="3560586" cy="338554"/>
          </a:xfrm>
          <a:prstGeom prst="rect">
            <a:avLst/>
          </a:prstGeom>
          <a:noFill/>
        </p:spPr>
        <p:txBody>
          <a:bodyPr wrap="square" rtlCol="0" anchor="ctr">
            <a:spAutoFit/>
          </a:bodyPr>
          <a:lstStyle/>
          <a:p>
            <a:pPr marL="342900" indent="-342900" algn="ctr" rtl="0" fontAlgn="base">
              <a:buClr>
                <a:srgbClr val="A23B23"/>
              </a:buClr>
              <a:buFont typeface="Wingdings" panose="05000000000000000000" pitchFamily="2" charset="2"/>
              <a:buChar char="ü"/>
            </a:pPr>
            <a:r>
              <a:rPr lang="en-IE" sz="1600" dirty="0" err="1">
                <a:solidFill>
                  <a:srgbClr val="1E494F"/>
                </a:solidFill>
              </a:rPr>
              <a:t>Escolher</a:t>
            </a:r>
            <a:r>
              <a:rPr lang="en-IE" sz="1600" dirty="0">
                <a:solidFill>
                  <a:srgbClr val="1E494F"/>
                </a:solidFill>
              </a:rPr>
              <a:t> um banco </a:t>
            </a:r>
            <a:r>
              <a:rPr lang="en-IE" sz="1600" dirty="0" err="1">
                <a:solidFill>
                  <a:srgbClr val="1E494F"/>
                </a:solidFill>
              </a:rPr>
              <a:t>perto</a:t>
            </a:r>
            <a:r>
              <a:rPr lang="en-IE" sz="1600" dirty="0">
                <a:solidFill>
                  <a:srgbClr val="1E494F"/>
                </a:solidFill>
              </a:rPr>
              <a:t> de </a:t>
            </a:r>
            <a:r>
              <a:rPr lang="en-IE" sz="1600" dirty="0" err="1">
                <a:solidFill>
                  <a:srgbClr val="1E494F"/>
                </a:solidFill>
              </a:rPr>
              <a:t>si</a:t>
            </a:r>
            <a:endParaRPr lang="en-IE" sz="1600" dirty="0">
              <a:solidFill>
                <a:srgbClr val="1E494F"/>
              </a:solidFill>
            </a:endParaRPr>
          </a:p>
        </p:txBody>
      </p:sp>
      <p:sp>
        <p:nvSpPr>
          <p:cNvPr id="14" name="TextBox 13">
            <a:extLst>
              <a:ext uri="{FF2B5EF4-FFF2-40B4-BE49-F238E27FC236}">
                <a16:creationId xmlns:a16="http://schemas.microsoft.com/office/drawing/2014/main" id="{002CE0E0-3D03-93A5-6C50-1BE0F5502CC1}"/>
              </a:ext>
            </a:extLst>
          </p:cNvPr>
          <p:cNvSpPr txBox="1"/>
          <p:nvPr/>
        </p:nvSpPr>
        <p:spPr>
          <a:xfrm rot="529830">
            <a:off x="8054021" y="2362519"/>
            <a:ext cx="3333547" cy="584775"/>
          </a:xfrm>
          <a:prstGeom prst="rect">
            <a:avLst/>
          </a:prstGeom>
          <a:noFill/>
        </p:spPr>
        <p:txBody>
          <a:bodyPr wrap="square" rtlCol="0" anchor="ctr">
            <a:spAutoFit/>
          </a:bodyPr>
          <a:lstStyle/>
          <a:p>
            <a:pPr marL="342900" indent="-342900" algn="ctr" rtl="0" fontAlgn="base">
              <a:buClr>
                <a:srgbClr val="A23B23"/>
              </a:buClr>
              <a:buFont typeface="Wingdings" panose="05000000000000000000" pitchFamily="2" charset="2"/>
              <a:buChar char="ü"/>
            </a:pPr>
            <a:r>
              <a:rPr lang="en-IE" sz="1600" dirty="0" err="1">
                <a:solidFill>
                  <a:srgbClr val="1E494F"/>
                </a:solidFill>
              </a:rPr>
              <a:t>Estar</a:t>
            </a:r>
            <a:r>
              <a:rPr lang="en-IE" sz="1600" dirty="0">
                <a:solidFill>
                  <a:srgbClr val="1E494F"/>
                </a:solidFill>
              </a:rPr>
              <a:t> </a:t>
            </a:r>
            <a:r>
              <a:rPr lang="en-IE" sz="1600" dirty="0" err="1">
                <a:solidFill>
                  <a:srgbClr val="1E494F"/>
                </a:solidFill>
              </a:rPr>
              <a:t>preparado</a:t>
            </a:r>
            <a:r>
              <a:rPr lang="en-IE" sz="1600" dirty="0">
                <a:solidFill>
                  <a:srgbClr val="1E494F"/>
                </a:solidFill>
              </a:rPr>
              <a:t> ao </a:t>
            </a:r>
            <a:r>
              <a:rPr lang="en-IE" sz="1600" dirty="0" err="1">
                <a:solidFill>
                  <a:srgbClr val="1E494F"/>
                </a:solidFill>
              </a:rPr>
              <a:t>encontrar</a:t>
            </a:r>
            <a:r>
              <a:rPr lang="en-IE" sz="1600" dirty="0">
                <a:solidFill>
                  <a:srgbClr val="1E494F"/>
                </a:solidFill>
              </a:rPr>
              <a:t>-se com o banco</a:t>
            </a:r>
          </a:p>
        </p:txBody>
      </p:sp>
      <p:sp>
        <p:nvSpPr>
          <p:cNvPr id="15" name="TextBox 14">
            <a:extLst>
              <a:ext uri="{FF2B5EF4-FFF2-40B4-BE49-F238E27FC236}">
                <a16:creationId xmlns:a16="http://schemas.microsoft.com/office/drawing/2014/main" id="{9F025598-5E6A-9EFD-8B4D-698B6C4E6AFE}"/>
              </a:ext>
            </a:extLst>
          </p:cNvPr>
          <p:cNvSpPr txBox="1"/>
          <p:nvPr/>
        </p:nvSpPr>
        <p:spPr>
          <a:xfrm rot="529830">
            <a:off x="8030204" y="3340230"/>
            <a:ext cx="3456193" cy="584775"/>
          </a:xfrm>
          <a:prstGeom prst="rect">
            <a:avLst/>
          </a:prstGeom>
          <a:noFill/>
        </p:spPr>
        <p:txBody>
          <a:bodyPr wrap="square" rtlCol="0" anchor="ctr">
            <a:spAutoFit/>
          </a:bodyPr>
          <a:lstStyle/>
          <a:p>
            <a:pPr marL="285750" indent="-285750" algn="ctr" rtl="0">
              <a:buClr>
                <a:srgbClr val="A23B23"/>
              </a:buClr>
              <a:buFont typeface="Wingdings" panose="05000000000000000000" pitchFamily="2" charset="2"/>
              <a:buChar char="ü"/>
            </a:pPr>
            <a:r>
              <a:rPr lang="en-IE" sz="1600" dirty="0" err="1">
                <a:solidFill>
                  <a:srgbClr val="1E494F"/>
                </a:solidFill>
              </a:rPr>
              <a:t>Manter</a:t>
            </a:r>
            <a:r>
              <a:rPr lang="en-IE" sz="1600" dirty="0">
                <a:solidFill>
                  <a:srgbClr val="1E494F"/>
                </a:solidFill>
              </a:rPr>
              <a:t> o </a:t>
            </a:r>
            <a:r>
              <a:rPr lang="en-IE" sz="1600" dirty="0" err="1">
                <a:solidFill>
                  <a:srgbClr val="1E494F"/>
                </a:solidFill>
              </a:rPr>
              <a:t>seu</a:t>
            </a:r>
            <a:r>
              <a:rPr lang="en-IE" sz="1600" dirty="0">
                <a:solidFill>
                  <a:srgbClr val="1E494F"/>
                </a:solidFill>
              </a:rPr>
              <a:t> banco </a:t>
            </a:r>
            <a:r>
              <a:rPr lang="en-IE" sz="1600" dirty="0" err="1">
                <a:solidFill>
                  <a:srgbClr val="1E494F"/>
                </a:solidFill>
              </a:rPr>
              <a:t>informado</a:t>
            </a:r>
            <a:r>
              <a:rPr lang="en-IE" sz="1600" dirty="0">
                <a:solidFill>
                  <a:srgbClr val="1E494F"/>
                </a:solidFill>
              </a:rPr>
              <a:t> </a:t>
            </a:r>
            <a:r>
              <a:rPr lang="en-IE" sz="1600" dirty="0" err="1">
                <a:solidFill>
                  <a:srgbClr val="1E494F"/>
                </a:solidFill>
              </a:rPr>
              <a:t>nos</a:t>
            </a:r>
            <a:r>
              <a:rPr lang="en-IE" sz="1600" dirty="0">
                <a:solidFill>
                  <a:srgbClr val="1E494F"/>
                </a:solidFill>
              </a:rPr>
              <a:t> bons e </a:t>
            </a:r>
            <a:r>
              <a:rPr lang="en-IE" sz="1600" dirty="0" err="1">
                <a:solidFill>
                  <a:srgbClr val="1E494F"/>
                </a:solidFill>
              </a:rPr>
              <a:t>maus</a:t>
            </a:r>
            <a:r>
              <a:rPr lang="en-IE" sz="1600" dirty="0">
                <a:solidFill>
                  <a:srgbClr val="1E494F"/>
                </a:solidFill>
              </a:rPr>
              <a:t> </a:t>
            </a:r>
            <a:r>
              <a:rPr lang="en-IE" sz="1600" dirty="0" err="1">
                <a:solidFill>
                  <a:srgbClr val="1E494F"/>
                </a:solidFill>
              </a:rPr>
              <a:t>momentos</a:t>
            </a:r>
            <a:endParaRPr lang="en-IE" sz="1600" dirty="0">
              <a:solidFill>
                <a:srgbClr val="1E494F"/>
              </a:solidFill>
            </a:endParaRPr>
          </a:p>
        </p:txBody>
      </p:sp>
      <p:sp>
        <p:nvSpPr>
          <p:cNvPr id="16" name="Arrow: Down 15">
            <a:extLst>
              <a:ext uri="{FF2B5EF4-FFF2-40B4-BE49-F238E27FC236}">
                <a16:creationId xmlns:a16="http://schemas.microsoft.com/office/drawing/2014/main" id="{69747192-79F2-58BA-6628-02D2FA91512E}"/>
              </a:ext>
            </a:extLst>
          </p:cNvPr>
          <p:cNvSpPr/>
          <p:nvPr/>
        </p:nvSpPr>
        <p:spPr>
          <a:xfrm>
            <a:off x="8283020" y="129945"/>
            <a:ext cx="3139126" cy="2074778"/>
          </a:xfrm>
          <a:prstGeom prst="downArrow">
            <a:avLst/>
          </a:prstGeom>
          <a:solidFill>
            <a:srgbClr val="B2DEDD">
              <a:alpha val="61176"/>
            </a:srgbClr>
          </a:solidFill>
          <a:ln>
            <a:solidFill>
              <a:srgbClr val="96C49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IE" sz="2000" b="1" dirty="0">
                <a:solidFill>
                  <a:srgbClr val="1E494F"/>
                </a:solidFill>
              </a:rPr>
              <a:t>Lidar com o banco –</a:t>
            </a:r>
          </a:p>
          <a:p>
            <a:pPr algn="ctr" rtl="0"/>
            <a:endParaRPr lang="en-IE" sz="1400" b="1" dirty="0">
              <a:solidFill>
                <a:srgbClr val="1E494F"/>
              </a:solidFill>
            </a:endParaRPr>
          </a:p>
          <a:p>
            <a:pPr algn="ctr" rtl="0"/>
            <a:endParaRPr lang="en-IE" sz="800" b="1" dirty="0">
              <a:solidFill>
                <a:srgbClr val="1E494F"/>
              </a:solidFill>
            </a:endParaRPr>
          </a:p>
          <a:p>
            <a:pPr algn="ctr" rtl="0"/>
            <a:r>
              <a:rPr lang="en-IE" sz="2000" b="1" dirty="0">
                <a:solidFill>
                  <a:srgbClr val="1E494F"/>
                </a:solidFill>
              </a:rPr>
              <a:t>O que </a:t>
            </a:r>
            <a:r>
              <a:rPr lang="en-IE" sz="2000" b="1" dirty="0" err="1">
                <a:solidFill>
                  <a:srgbClr val="1E494F"/>
                </a:solidFill>
              </a:rPr>
              <a:t>fazer</a:t>
            </a:r>
            <a:r>
              <a:rPr lang="en-IE" sz="2000" b="1" dirty="0">
                <a:solidFill>
                  <a:srgbClr val="1E494F"/>
                </a:solidFill>
              </a:rPr>
              <a:t> e o que </a:t>
            </a:r>
            <a:r>
              <a:rPr lang="en-IE" sz="2000" b="1" dirty="0" err="1">
                <a:solidFill>
                  <a:srgbClr val="1E494F"/>
                </a:solidFill>
              </a:rPr>
              <a:t>não</a:t>
            </a:r>
            <a:r>
              <a:rPr lang="en-IE" sz="2000" b="1" dirty="0">
                <a:solidFill>
                  <a:srgbClr val="1E494F"/>
                </a:solidFill>
              </a:rPr>
              <a:t> </a:t>
            </a:r>
            <a:r>
              <a:rPr lang="en-IE" sz="2000" b="1" dirty="0" err="1">
                <a:solidFill>
                  <a:srgbClr val="1E494F"/>
                </a:solidFill>
              </a:rPr>
              <a:t>fazer</a:t>
            </a:r>
            <a:endParaRPr lang="en-IE" sz="2000" b="1" dirty="0">
              <a:solidFill>
                <a:srgbClr val="1E494F"/>
              </a:solidFill>
            </a:endParaRPr>
          </a:p>
          <a:p>
            <a:pPr algn="ctr" rtl="0"/>
            <a:endParaRPr lang="en-IE" sz="2000" dirty="0"/>
          </a:p>
        </p:txBody>
      </p:sp>
    </p:spTree>
    <p:extLst>
      <p:ext uri="{BB962C8B-B14F-4D97-AF65-F5344CB8AC3E}">
        <p14:creationId xmlns:p14="http://schemas.microsoft.com/office/powerpoint/2010/main" val="33156756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6A7B-D40C-BED1-0E00-C078FFCF84AE}"/>
              </a:ext>
            </a:extLst>
          </p:cNvPr>
          <p:cNvSpPr>
            <a:spLocks noGrp="1"/>
          </p:cNvSpPr>
          <p:nvPr>
            <p:ph type="body" sz="quarter" idx="18"/>
          </p:nvPr>
        </p:nvSpPr>
        <p:spPr>
          <a:xfrm>
            <a:off x="798381" y="1188160"/>
            <a:ext cx="10595237" cy="1074195"/>
          </a:xfrm>
        </p:spPr>
        <p:txBody>
          <a:bodyPr/>
          <a:lstStyle/>
          <a:p>
            <a:pPr algn="just" rtl="0"/>
            <a:r>
              <a:rPr lang="en-US" dirty="0"/>
              <a:t>O termo financiamento ético, ou financiamento sustentável, é usado para descrever o financiamento que leva em consideração fatores ambientais, sociais e de </a:t>
            </a:r>
            <a:r>
              <a:rPr lang="en-US" dirty="0" err="1"/>
              <a:t>governança</a:t>
            </a:r>
            <a:r>
              <a:rPr lang="en-US" dirty="0"/>
              <a:t> (ESG) que afetam um mutuário e/ou seus ativos.</a:t>
            </a:r>
          </a:p>
          <a:p>
            <a:pPr algn="just" rtl="0"/>
            <a:endParaRPr lang="en-IE" dirty="0"/>
          </a:p>
        </p:txBody>
      </p:sp>
      <p:sp>
        <p:nvSpPr>
          <p:cNvPr id="3" name="Text Placeholder 2">
            <a:extLst>
              <a:ext uri="{FF2B5EF4-FFF2-40B4-BE49-F238E27FC236}">
                <a16:creationId xmlns:a16="http://schemas.microsoft.com/office/drawing/2014/main" id="{2C27BFFF-D864-59E3-08FC-248647A994EB}"/>
              </a:ext>
            </a:extLst>
          </p:cNvPr>
          <p:cNvSpPr>
            <a:spLocks noGrp="1"/>
          </p:cNvSpPr>
          <p:nvPr>
            <p:ph type="body" sz="quarter" idx="16"/>
          </p:nvPr>
        </p:nvSpPr>
        <p:spPr>
          <a:xfrm>
            <a:off x="798381" y="560551"/>
            <a:ext cx="10595237" cy="803654"/>
          </a:xfrm>
        </p:spPr>
        <p:txBody>
          <a:bodyPr/>
          <a:lstStyle/>
          <a:p>
            <a:pPr algn="l" rtl="0"/>
            <a:r>
              <a:rPr lang="en-IE" b="1" dirty="0"/>
              <a:t>Financiamento Ético:</a:t>
            </a:r>
          </a:p>
          <a:p>
            <a:pPr algn="l" rtl="0"/>
            <a:endParaRPr lang="en-IE" dirty="0"/>
          </a:p>
        </p:txBody>
      </p:sp>
      <p:sp>
        <p:nvSpPr>
          <p:cNvPr id="5" name="TextBox 4">
            <a:extLst>
              <a:ext uri="{FF2B5EF4-FFF2-40B4-BE49-F238E27FC236}">
                <a16:creationId xmlns:a16="http://schemas.microsoft.com/office/drawing/2014/main" id="{FA8BEB40-930F-BACB-60B4-4B7785A84C06}"/>
              </a:ext>
            </a:extLst>
          </p:cNvPr>
          <p:cNvSpPr txBox="1"/>
          <p:nvPr/>
        </p:nvSpPr>
        <p:spPr>
          <a:xfrm>
            <a:off x="2333295" y="2294366"/>
            <a:ext cx="9165021" cy="3693319"/>
          </a:xfrm>
          <a:prstGeom prst="rect">
            <a:avLst/>
          </a:prstGeom>
          <a:noFill/>
        </p:spPr>
        <p:txBody>
          <a:bodyPr wrap="square">
            <a:spAutoFit/>
          </a:bodyPr>
          <a:lstStyle/>
          <a:p>
            <a:pPr algn="just" rtl="0"/>
            <a:r>
              <a:rPr lang="en-US" sz="2400" b="1" i="0" dirty="0" err="1">
                <a:solidFill>
                  <a:srgbClr val="000000"/>
                </a:solidFill>
                <a:effectLst/>
              </a:rPr>
              <a:t>Fatores</a:t>
            </a:r>
            <a:r>
              <a:rPr lang="en-US" sz="2400" b="1" i="0" dirty="0">
                <a:solidFill>
                  <a:srgbClr val="000000"/>
                </a:solidFill>
                <a:effectLst/>
              </a:rPr>
              <a:t> </a:t>
            </a:r>
            <a:r>
              <a:rPr lang="en-US" sz="2400" b="1" i="0" dirty="0" err="1">
                <a:solidFill>
                  <a:srgbClr val="000000"/>
                </a:solidFill>
                <a:effectLst/>
              </a:rPr>
              <a:t>Ambientais</a:t>
            </a:r>
            <a:r>
              <a:rPr lang="en-US" sz="2400" b="1" i="0" dirty="0">
                <a:solidFill>
                  <a:srgbClr val="000000"/>
                </a:solidFill>
                <a:effectLst/>
              </a:rPr>
              <a:t> </a:t>
            </a:r>
            <a:r>
              <a:rPr lang="en-US" sz="2400" b="0" i="0" dirty="0" err="1">
                <a:solidFill>
                  <a:srgbClr val="000000"/>
                </a:solidFill>
                <a:effectLst/>
              </a:rPr>
              <a:t>são</a:t>
            </a:r>
            <a:r>
              <a:rPr lang="en-US" sz="2400" b="0" i="0" dirty="0">
                <a:solidFill>
                  <a:srgbClr val="000000"/>
                </a:solidFill>
                <a:effectLst/>
              </a:rPr>
              <a:t> aqueles que afetam o mundo natural e incluem mudanças climáticas, eficiência energética e tratamento de resíduos.</a:t>
            </a:r>
          </a:p>
          <a:p>
            <a:pPr algn="just" rtl="0"/>
            <a:endParaRPr lang="en-US" sz="900" b="0" i="0" dirty="0">
              <a:solidFill>
                <a:srgbClr val="000000"/>
              </a:solidFill>
              <a:effectLst/>
            </a:endParaRPr>
          </a:p>
          <a:p>
            <a:pPr algn="just" rtl="0"/>
            <a:r>
              <a:rPr lang="en-US" sz="2400" b="1" i="0" dirty="0" err="1">
                <a:solidFill>
                  <a:srgbClr val="000000"/>
                </a:solidFill>
                <a:effectLst/>
              </a:rPr>
              <a:t>Fatores</a:t>
            </a:r>
            <a:r>
              <a:rPr lang="en-US" sz="2400" b="1" i="0" dirty="0">
                <a:solidFill>
                  <a:srgbClr val="000000"/>
                </a:solidFill>
                <a:effectLst/>
              </a:rPr>
              <a:t> </a:t>
            </a:r>
            <a:r>
              <a:rPr lang="en-US" sz="2400" b="1" i="0" dirty="0" err="1">
                <a:solidFill>
                  <a:srgbClr val="000000"/>
                </a:solidFill>
                <a:effectLst/>
              </a:rPr>
              <a:t>sociais</a:t>
            </a:r>
            <a:r>
              <a:rPr lang="en-US" sz="2400" b="1" i="0" dirty="0">
                <a:solidFill>
                  <a:srgbClr val="000000"/>
                </a:solidFill>
                <a:effectLst/>
              </a:rPr>
              <a:t> </a:t>
            </a:r>
            <a:r>
              <a:rPr lang="en-US" sz="2400" b="0" i="0" dirty="0" err="1">
                <a:solidFill>
                  <a:srgbClr val="000000"/>
                </a:solidFill>
                <a:effectLst/>
              </a:rPr>
              <a:t>dizem</a:t>
            </a:r>
            <a:r>
              <a:rPr lang="en-US" sz="2400" b="0" i="0" dirty="0">
                <a:solidFill>
                  <a:srgbClr val="000000"/>
                </a:solidFill>
                <a:effectLst/>
              </a:rPr>
              <a:t> respeito às comunidades locais e globais e incluem condições de trabalho, saúde e </a:t>
            </a:r>
            <a:r>
              <a:rPr lang="en-US" sz="2400" b="0" i="0" dirty="0" err="1">
                <a:solidFill>
                  <a:srgbClr val="000000"/>
                </a:solidFill>
                <a:effectLst/>
              </a:rPr>
              <a:t>segurança</a:t>
            </a:r>
            <a:r>
              <a:rPr lang="en-US" sz="2400" b="0" i="0" dirty="0">
                <a:solidFill>
                  <a:srgbClr val="000000"/>
                </a:solidFill>
                <a:effectLst/>
              </a:rPr>
              <a:t>, e diversidade e inclusão.</a:t>
            </a:r>
          </a:p>
          <a:p>
            <a:pPr algn="just" rtl="0"/>
            <a:endParaRPr lang="en-US" sz="900" b="0" i="0" dirty="0">
              <a:solidFill>
                <a:srgbClr val="000000"/>
              </a:solidFill>
              <a:effectLst/>
            </a:endParaRPr>
          </a:p>
          <a:p>
            <a:pPr algn="just" rtl="0"/>
            <a:r>
              <a:rPr lang="en-US" sz="2400" b="1" i="0" dirty="0">
                <a:solidFill>
                  <a:srgbClr val="000000"/>
                </a:solidFill>
                <a:effectLst/>
              </a:rPr>
              <a:t>Fatores de </a:t>
            </a:r>
            <a:r>
              <a:rPr lang="en-US" sz="2400" b="1" i="0" dirty="0" err="1">
                <a:solidFill>
                  <a:srgbClr val="000000"/>
                </a:solidFill>
                <a:effectLst/>
              </a:rPr>
              <a:t>governança</a:t>
            </a:r>
            <a:r>
              <a:rPr lang="en-US" sz="2400" b="1" i="0" dirty="0">
                <a:solidFill>
                  <a:srgbClr val="000000"/>
                </a:solidFill>
                <a:effectLst/>
              </a:rPr>
              <a:t> </a:t>
            </a:r>
            <a:r>
              <a:rPr lang="en-US" sz="2400" b="0" i="0" dirty="0" err="1">
                <a:solidFill>
                  <a:srgbClr val="000000"/>
                </a:solidFill>
                <a:effectLst/>
              </a:rPr>
              <a:t>dizem</a:t>
            </a:r>
            <a:r>
              <a:rPr lang="en-US" sz="2400" b="0" i="0" dirty="0">
                <a:solidFill>
                  <a:srgbClr val="000000"/>
                </a:solidFill>
                <a:effectLst/>
              </a:rPr>
              <a:t> respeito ao funcionamento interno e aos processos de tomada de decisão do mutuário, incluindo a independência e transparência do conselho, bem </a:t>
            </a:r>
            <a:r>
              <a:rPr lang="en-US" sz="2400" b="0" i="0" dirty="0" err="1">
                <a:solidFill>
                  <a:srgbClr val="000000"/>
                </a:solidFill>
                <a:effectLst/>
              </a:rPr>
              <a:t>como</a:t>
            </a:r>
            <a:r>
              <a:rPr lang="en-US" sz="2400" b="0" i="0" dirty="0">
                <a:solidFill>
                  <a:srgbClr val="000000"/>
                </a:solidFill>
                <a:effectLst/>
              </a:rPr>
              <a:t> as </a:t>
            </a:r>
            <a:r>
              <a:rPr lang="en-US" sz="2400" b="0" i="0" dirty="0" err="1">
                <a:solidFill>
                  <a:srgbClr val="000000"/>
                </a:solidFill>
                <a:effectLst/>
              </a:rPr>
              <a:t>suas</a:t>
            </a:r>
            <a:r>
              <a:rPr lang="en-US" sz="2400" b="0" i="0" dirty="0">
                <a:solidFill>
                  <a:srgbClr val="000000"/>
                </a:solidFill>
                <a:effectLst/>
              </a:rPr>
              <a:t> relações com as partes interessadas, incluindo direitos dos acionistas, antissuborno e </a:t>
            </a:r>
            <a:r>
              <a:rPr lang="en-US" sz="2400" b="0" i="0" dirty="0" err="1">
                <a:solidFill>
                  <a:srgbClr val="000000"/>
                </a:solidFill>
                <a:effectLst/>
              </a:rPr>
              <a:t>corrupção</a:t>
            </a:r>
            <a:r>
              <a:rPr lang="en-US" sz="2400" b="0" i="0" dirty="0">
                <a:solidFill>
                  <a:srgbClr val="000000"/>
                </a:solidFill>
                <a:effectLst/>
              </a:rPr>
              <a:t>, e lobby político.</a:t>
            </a:r>
          </a:p>
        </p:txBody>
      </p:sp>
      <p:grpSp>
        <p:nvGrpSpPr>
          <p:cNvPr id="6" name="Group 5">
            <a:extLst>
              <a:ext uri="{FF2B5EF4-FFF2-40B4-BE49-F238E27FC236}">
                <a16:creationId xmlns:a16="http://schemas.microsoft.com/office/drawing/2014/main" id="{4E35042A-4975-B1B4-D76F-F995BD0C61CB}"/>
              </a:ext>
            </a:extLst>
          </p:cNvPr>
          <p:cNvGrpSpPr/>
          <p:nvPr/>
        </p:nvGrpSpPr>
        <p:grpSpPr>
          <a:xfrm>
            <a:off x="1030620" y="2433415"/>
            <a:ext cx="889107" cy="869674"/>
            <a:chOff x="5614841" y="786428"/>
            <a:chExt cx="901130" cy="901727"/>
          </a:xfrm>
        </p:grpSpPr>
        <p:grpSp>
          <p:nvGrpSpPr>
            <p:cNvPr id="7" name="Graphic 2">
              <a:extLst>
                <a:ext uri="{FF2B5EF4-FFF2-40B4-BE49-F238E27FC236}">
                  <a16:creationId xmlns:a16="http://schemas.microsoft.com/office/drawing/2014/main" id="{30D4F3F3-A5CB-189E-D6E7-2F88B3EC3AC0}"/>
                </a:ext>
              </a:extLst>
            </p:cNvPr>
            <p:cNvGrpSpPr/>
            <p:nvPr/>
          </p:nvGrpSpPr>
          <p:grpSpPr>
            <a:xfrm>
              <a:off x="5715019" y="1058540"/>
              <a:ext cx="543506" cy="445337"/>
              <a:chOff x="5715019" y="1058540"/>
              <a:chExt cx="543506" cy="445337"/>
            </a:xfrm>
            <a:solidFill>
              <a:srgbClr val="60A9DD"/>
            </a:solidFill>
          </p:grpSpPr>
          <p:sp>
            <p:nvSpPr>
              <p:cNvPr id="9" name="Freeform 537">
                <a:extLst>
                  <a:ext uri="{FF2B5EF4-FFF2-40B4-BE49-F238E27FC236}">
                    <a16:creationId xmlns:a16="http://schemas.microsoft.com/office/drawing/2014/main" id="{6303F738-5875-8F78-DC6E-82C53988BFA9}"/>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10" name="Freeform 538">
                <a:extLst>
                  <a:ext uri="{FF2B5EF4-FFF2-40B4-BE49-F238E27FC236}">
                    <a16:creationId xmlns:a16="http://schemas.microsoft.com/office/drawing/2014/main" id="{6BFB50D5-C49B-ACD4-E8C4-869260189A60}"/>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8" name="Freeform 536">
              <a:extLst>
                <a:ext uri="{FF2B5EF4-FFF2-40B4-BE49-F238E27FC236}">
                  <a16:creationId xmlns:a16="http://schemas.microsoft.com/office/drawing/2014/main" id="{77E26A90-CE9B-AFDF-E83C-12AFCAC30FCF}"/>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grpSp>
        <p:nvGrpSpPr>
          <p:cNvPr id="11" name="Group 10">
            <a:extLst>
              <a:ext uri="{FF2B5EF4-FFF2-40B4-BE49-F238E27FC236}">
                <a16:creationId xmlns:a16="http://schemas.microsoft.com/office/drawing/2014/main" id="{077F1BA5-A092-5C3C-86E9-0210303C9BEC}"/>
              </a:ext>
            </a:extLst>
          </p:cNvPr>
          <p:cNvGrpSpPr/>
          <p:nvPr/>
        </p:nvGrpSpPr>
        <p:grpSpPr>
          <a:xfrm>
            <a:off x="1000592" y="3429000"/>
            <a:ext cx="889107" cy="795560"/>
            <a:chOff x="5297313" y="4260296"/>
            <a:chExt cx="2997029" cy="2761463"/>
          </a:xfrm>
        </p:grpSpPr>
        <p:sp>
          <p:nvSpPr>
            <p:cNvPr id="12" name="Freeform 587">
              <a:extLst>
                <a:ext uri="{FF2B5EF4-FFF2-40B4-BE49-F238E27FC236}">
                  <a16:creationId xmlns:a16="http://schemas.microsoft.com/office/drawing/2014/main" id="{91E4E4E7-5AFE-C08E-4D9F-4784C830FC6B}"/>
                </a:ext>
              </a:extLst>
            </p:cNvPr>
            <p:cNvSpPr/>
            <p:nvPr/>
          </p:nvSpPr>
          <p:spPr>
            <a:xfrm>
              <a:off x="6126228" y="4440508"/>
              <a:ext cx="1489301" cy="1405043"/>
            </a:xfrm>
            <a:custGeom>
              <a:avLst/>
              <a:gdLst>
                <a:gd name="connsiteX0" fmla="*/ 5711 w 1489301"/>
                <a:gd name="connsiteY0" fmla="*/ 403362 h 1405043"/>
                <a:gd name="connsiteX1" fmla="*/ 260779 w 1489301"/>
                <a:gd name="connsiteY1" fmla="*/ 26383 h 1405043"/>
                <a:gd name="connsiteX2" fmla="*/ 698582 w 1489301"/>
                <a:gd name="connsiteY2" fmla="*/ 134907 h 1405043"/>
                <a:gd name="connsiteX3" fmla="*/ 703340 w 1489301"/>
                <a:gd name="connsiteY3" fmla="*/ 140619 h 1405043"/>
                <a:gd name="connsiteX4" fmla="*/ 789949 w 1489301"/>
                <a:gd name="connsiteY4" fmla="*/ 141571 h 1405043"/>
                <a:gd name="connsiteX5" fmla="*/ 973636 w 1489301"/>
                <a:gd name="connsiteY5" fmla="*/ 18767 h 1405043"/>
                <a:gd name="connsiteX6" fmla="*/ 1476158 w 1489301"/>
                <a:gd name="connsiteY6" fmla="*/ 295790 h 1405043"/>
                <a:gd name="connsiteX7" fmla="*/ 1441895 w 1489301"/>
                <a:gd name="connsiteY7" fmla="*/ 626122 h 1405043"/>
                <a:gd name="connsiteX8" fmla="*/ 1161130 w 1489301"/>
                <a:gd name="connsiteY8" fmla="*/ 1046891 h 1405043"/>
                <a:gd name="connsiteX9" fmla="*/ 769011 w 1489301"/>
                <a:gd name="connsiteY9" fmla="*/ 1395311 h 1405043"/>
                <a:gd name="connsiteX10" fmla="*/ 730941 w 1489301"/>
                <a:gd name="connsiteY10" fmla="*/ 1399119 h 1405043"/>
                <a:gd name="connsiteX11" fmla="*/ 206529 w 1489301"/>
                <a:gd name="connsiteY11" fmla="*/ 894577 h 1405043"/>
                <a:gd name="connsiteX12" fmla="*/ 35215 w 1489301"/>
                <a:gd name="connsiteY12" fmla="*/ 573764 h 1405043"/>
                <a:gd name="connsiteX13" fmla="*/ 0 w 1489301"/>
                <a:gd name="connsiteY13" fmla="*/ 404314 h 1405043"/>
                <a:gd name="connsiteX14" fmla="*/ 5711 w 1489301"/>
                <a:gd name="connsiteY14" fmla="*/ 403362 h 140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89301" h="1405043">
                  <a:moveTo>
                    <a:pt x="5711" y="403362"/>
                  </a:moveTo>
                  <a:cubicBezTo>
                    <a:pt x="2855" y="236768"/>
                    <a:pt x="103741" y="87309"/>
                    <a:pt x="260779" y="26383"/>
                  </a:cubicBezTo>
                  <a:cubicBezTo>
                    <a:pt x="413058" y="-32639"/>
                    <a:pt x="589131" y="11152"/>
                    <a:pt x="698582" y="134907"/>
                  </a:cubicBezTo>
                  <a:cubicBezTo>
                    <a:pt x="700485" y="136811"/>
                    <a:pt x="701437" y="138715"/>
                    <a:pt x="703340" y="140619"/>
                  </a:cubicBezTo>
                  <a:cubicBezTo>
                    <a:pt x="734748" y="176794"/>
                    <a:pt x="759493" y="176794"/>
                    <a:pt x="789949" y="141571"/>
                  </a:cubicBezTo>
                  <a:cubicBezTo>
                    <a:pt x="839440" y="83501"/>
                    <a:pt x="901303" y="43519"/>
                    <a:pt x="973636" y="18767"/>
                  </a:cubicBezTo>
                  <a:cubicBezTo>
                    <a:pt x="1185876" y="-50726"/>
                    <a:pt x="1422860" y="79693"/>
                    <a:pt x="1476158" y="295790"/>
                  </a:cubicBezTo>
                  <a:cubicBezTo>
                    <a:pt x="1504711" y="410026"/>
                    <a:pt x="1483772" y="519502"/>
                    <a:pt x="1441895" y="626122"/>
                  </a:cubicBezTo>
                  <a:cubicBezTo>
                    <a:pt x="1379080" y="787004"/>
                    <a:pt x="1276292" y="921232"/>
                    <a:pt x="1161130" y="1046891"/>
                  </a:cubicBezTo>
                  <a:cubicBezTo>
                    <a:pt x="1042162" y="1176359"/>
                    <a:pt x="909869" y="1290595"/>
                    <a:pt x="769011" y="1395311"/>
                  </a:cubicBezTo>
                  <a:cubicBezTo>
                    <a:pt x="756638" y="1404831"/>
                    <a:pt x="746169" y="1409590"/>
                    <a:pt x="730941" y="1399119"/>
                  </a:cubicBezTo>
                  <a:cubicBezTo>
                    <a:pt x="534881" y="1252516"/>
                    <a:pt x="354050" y="1090682"/>
                    <a:pt x="206529" y="894577"/>
                  </a:cubicBezTo>
                  <a:cubicBezTo>
                    <a:pt x="132293" y="796524"/>
                    <a:pt x="69477" y="691808"/>
                    <a:pt x="35215" y="573764"/>
                  </a:cubicBezTo>
                  <a:cubicBezTo>
                    <a:pt x="19035" y="518550"/>
                    <a:pt x="11421" y="461432"/>
                    <a:pt x="0" y="404314"/>
                  </a:cubicBezTo>
                  <a:cubicBezTo>
                    <a:pt x="1904" y="403362"/>
                    <a:pt x="3807" y="403362"/>
                    <a:pt x="5711" y="403362"/>
                  </a:cubicBezTo>
                  <a:close/>
                </a:path>
              </a:pathLst>
            </a:custGeom>
            <a:solidFill>
              <a:srgbClr val="F1A0C2"/>
            </a:solidFill>
            <a:ln w="9514" cap="flat">
              <a:noFill/>
              <a:prstDash val="solid"/>
              <a:miter/>
            </a:ln>
          </p:spPr>
          <p:txBody>
            <a:bodyPr rtlCol="0" anchor="ctr"/>
            <a:lstStyle/>
            <a:p>
              <a:pPr algn="l" rtl="0"/>
              <a:endParaRPr lang="en-US"/>
            </a:p>
          </p:txBody>
        </p:sp>
        <p:grpSp>
          <p:nvGrpSpPr>
            <p:cNvPr id="13" name="Graphic 500">
              <a:extLst>
                <a:ext uri="{FF2B5EF4-FFF2-40B4-BE49-F238E27FC236}">
                  <a16:creationId xmlns:a16="http://schemas.microsoft.com/office/drawing/2014/main" id="{FB3D5BF7-7E05-8C7A-1A33-40BC3D8EFB3F}"/>
                </a:ext>
              </a:extLst>
            </p:cNvPr>
            <p:cNvGrpSpPr/>
            <p:nvPr/>
          </p:nvGrpSpPr>
          <p:grpSpPr>
            <a:xfrm>
              <a:off x="5297313" y="4260296"/>
              <a:ext cx="2997029" cy="2761463"/>
              <a:chOff x="6245479" y="2229503"/>
              <a:chExt cx="2997029" cy="2761463"/>
            </a:xfrm>
            <a:solidFill>
              <a:srgbClr val="000000"/>
            </a:solidFill>
          </p:grpSpPr>
          <p:sp>
            <p:nvSpPr>
              <p:cNvPr id="14" name="Freeform 589">
                <a:extLst>
                  <a:ext uri="{FF2B5EF4-FFF2-40B4-BE49-F238E27FC236}">
                    <a16:creationId xmlns:a16="http://schemas.microsoft.com/office/drawing/2014/main" id="{A5277A11-5810-E96A-7407-C590E2AC3F89}"/>
                  </a:ext>
                </a:extLst>
              </p:cNvPr>
              <p:cNvSpPr/>
              <p:nvPr/>
            </p:nvSpPr>
            <p:spPr>
              <a:xfrm>
                <a:off x="7886515" y="3011002"/>
                <a:ext cx="1355993" cy="1979963"/>
              </a:xfrm>
              <a:custGeom>
                <a:avLst/>
                <a:gdLst>
                  <a:gd name="connsiteX0" fmla="*/ 134867 w 1355993"/>
                  <a:gd name="connsiteY0" fmla="*/ 1802156 h 1979963"/>
                  <a:gd name="connsiteX1" fmla="*/ 133915 w 1355993"/>
                  <a:gd name="connsiteY1" fmla="*/ 1681257 h 1979963"/>
                  <a:gd name="connsiteX2" fmla="*/ 121542 w 1355993"/>
                  <a:gd name="connsiteY2" fmla="*/ 1646986 h 1979963"/>
                  <a:gd name="connsiteX3" fmla="*/ 160564 w 1355993"/>
                  <a:gd name="connsiteY3" fmla="*/ 974897 h 1979963"/>
                  <a:gd name="connsiteX4" fmla="*/ 296663 w 1355993"/>
                  <a:gd name="connsiteY4" fmla="*/ 871133 h 1979963"/>
                  <a:gd name="connsiteX5" fmla="*/ 527938 w 1355993"/>
                  <a:gd name="connsiteY5" fmla="*/ 704539 h 1979963"/>
                  <a:gd name="connsiteX6" fmla="*/ 657375 w 1355993"/>
                  <a:gd name="connsiteY6" fmla="*/ 648373 h 1979963"/>
                  <a:gd name="connsiteX7" fmla="*/ 688783 w 1355993"/>
                  <a:gd name="connsiteY7" fmla="*/ 615054 h 1979963"/>
                  <a:gd name="connsiteX8" fmla="*/ 795378 w 1355993"/>
                  <a:gd name="connsiteY8" fmla="*/ 289482 h 1979963"/>
                  <a:gd name="connsiteX9" fmla="*/ 1019039 w 1355993"/>
                  <a:gd name="connsiteY9" fmla="*/ 122887 h 1979963"/>
                  <a:gd name="connsiteX10" fmla="*/ 1054253 w 1355993"/>
                  <a:gd name="connsiteY10" fmla="*/ 103848 h 1979963"/>
                  <a:gd name="connsiteX11" fmla="*/ 1316935 w 1355993"/>
                  <a:gd name="connsiteY11" fmla="*/ 5796 h 1979963"/>
                  <a:gd name="connsiteX12" fmla="*/ 1355005 w 1355993"/>
                  <a:gd name="connsiteY12" fmla="*/ 63865 h 1979963"/>
                  <a:gd name="connsiteX13" fmla="*/ 1305514 w 1355993"/>
                  <a:gd name="connsiteY13" fmla="*/ 405622 h 1979963"/>
                  <a:gd name="connsiteX14" fmla="*/ 1243651 w 1355993"/>
                  <a:gd name="connsiteY14" fmla="*/ 836862 h 1979963"/>
                  <a:gd name="connsiteX15" fmla="*/ 1096130 w 1355993"/>
                  <a:gd name="connsiteY15" fmla="*/ 1128164 h 1979963"/>
                  <a:gd name="connsiteX16" fmla="*/ 683073 w 1355993"/>
                  <a:gd name="connsiteY16" fmla="*/ 1526086 h 1979963"/>
                  <a:gd name="connsiteX17" fmla="*/ 668796 w 1355993"/>
                  <a:gd name="connsiteY17" fmla="*/ 1577492 h 1979963"/>
                  <a:gd name="connsiteX18" fmla="*/ 760164 w 1355993"/>
                  <a:gd name="connsiteY18" fmla="*/ 1914488 h 1979963"/>
                  <a:gd name="connsiteX19" fmla="*/ 762067 w 1355993"/>
                  <a:gd name="connsiteY19" fmla="*/ 1921152 h 1979963"/>
                  <a:gd name="connsiteX20" fmla="*/ 734466 w 1355993"/>
                  <a:gd name="connsiteY20" fmla="*/ 1978270 h 1979963"/>
                  <a:gd name="connsiteX21" fmla="*/ 681169 w 1355993"/>
                  <a:gd name="connsiteY21" fmla="*/ 1943999 h 1979963"/>
                  <a:gd name="connsiteX22" fmla="*/ 616450 w 1355993"/>
                  <a:gd name="connsiteY22" fmla="*/ 1707912 h 1979963"/>
                  <a:gd name="connsiteX23" fmla="*/ 575525 w 1355993"/>
                  <a:gd name="connsiteY23" fmla="*/ 1558453 h 1979963"/>
                  <a:gd name="connsiteX24" fmla="*/ 595512 w 1355993"/>
                  <a:gd name="connsiteY24" fmla="*/ 1490863 h 1979963"/>
                  <a:gd name="connsiteX25" fmla="*/ 953368 w 1355993"/>
                  <a:gd name="connsiteY25" fmla="*/ 1145299 h 1979963"/>
                  <a:gd name="connsiteX26" fmla="*/ 1054253 w 1355993"/>
                  <a:gd name="connsiteY26" fmla="*/ 1047247 h 1979963"/>
                  <a:gd name="connsiteX27" fmla="*/ 1157993 w 1355993"/>
                  <a:gd name="connsiteY27" fmla="*/ 830198 h 1979963"/>
                  <a:gd name="connsiteX28" fmla="*/ 1220809 w 1355993"/>
                  <a:gd name="connsiteY28" fmla="*/ 392294 h 1979963"/>
                  <a:gd name="connsiteX29" fmla="*/ 1261734 w 1355993"/>
                  <a:gd name="connsiteY29" fmla="*/ 114320 h 1979963"/>
                  <a:gd name="connsiteX30" fmla="*/ 1233182 w 1355993"/>
                  <a:gd name="connsiteY30" fmla="*/ 85761 h 1979963"/>
                  <a:gd name="connsiteX31" fmla="*/ 1112310 w 1355993"/>
                  <a:gd name="connsiteY31" fmla="*/ 180005 h 1979963"/>
                  <a:gd name="connsiteX32" fmla="*/ 949561 w 1355993"/>
                  <a:gd name="connsiteY32" fmla="*/ 689308 h 1979963"/>
                  <a:gd name="connsiteX33" fmla="*/ 926719 w 1355993"/>
                  <a:gd name="connsiteY33" fmla="*/ 761657 h 1979963"/>
                  <a:gd name="connsiteX34" fmla="*/ 902926 w 1355993"/>
                  <a:gd name="connsiteY34" fmla="*/ 798784 h 1979963"/>
                  <a:gd name="connsiteX35" fmla="*/ 503192 w 1355993"/>
                  <a:gd name="connsiteY35" fmla="*/ 1132924 h 1979963"/>
                  <a:gd name="connsiteX36" fmla="*/ 482254 w 1355993"/>
                  <a:gd name="connsiteY36" fmla="*/ 1148155 h 1979963"/>
                  <a:gd name="connsiteX37" fmla="*/ 429908 w 1355993"/>
                  <a:gd name="connsiteY37" fmla="*/ 1140540 h 1979963"/>
                  <a:gd name="connsiteX38" fmla="*/ 428956 w 1355993"/>
                  <a:gd name="connsiteY38" fmla="*/ 1086278 h 1979963"/>
                  <a:gd name="connsiteX39" fmla="*/ 449895 w 1355993"/>
                  <a:gd name="connsiteY39" fmla="*/ 1067238 h 1979963"/>
                  <a:gd name="connsiteX40" fmla="*/ 788716 w 1355993"/>
                  <a:gd name="connsiteY40" fmla="*/ 782600 h 1979963"/>
                  <a:gd name="connsiteX41" fmla="*/ 781102 w 1355993"/>
                  <a:gd name="connsiteY41" fmla="*/ 741666 h 1979963"/>
                  <a:gd name="connsiteX42" fmla="*/ 595512 w 1355993"/>
                  <a:gd name="connsiteY42" fmla="*/ 760705 h 1979963"/>
                  <a:gd name="connsiteX43" fmla="*/ 236704 w 1355993"/>
                  <a:gd name="connsiteY43" fmla="*/ 1019640 h 1979963"/>
                  <a:gd name="connsiteX44" fmla="*/ 157709 w 1355993"/>
                  <a:gd name="connsiteY44" fmla="*/ 1554645 h 1979963"/>
                  <a:gd name="connsiteX45" fmla="*/ 186261 w 1355993"/>
                  <a:gd name="connsiteY45" fmla="*/ 1587012 h 1979963"/>
                  <a:gd name="connsiteX46" fmla="*/ 220524 w 1355993"/>
                  <a:gd name="connsiteY46" fmla="*/ 1670785 h 1979963"/>
                  <a:gd name="connsiteX47" fmla="*/ 219572 w 1355993"/>
                  <a:gd name="connsiteY47" fmla="*/ 1908777 h 1979963"/>
                  <a:gd name="connsiteX48" fmla="*/ 219572 w 1355993"/>
                  <a:gd name="connsiteY48" fmla="*/ 1932576 h 1979963"/>
                  <a:gd name="connsiteX49" fmla="*/ 177695 w 1355993"/>
                  <a:gd name="connsiteY49" fmla="*/ 1978270 h 1979963"/>
                  <a:gd name="connsiteX50" fmla="*/ 134867 w 1355993"/>
                  <a:gd name="connsiteY50" fmla="*/ 1930672 h 1979963"/>
                  <a:gd name="connsiteX51" fmla="*/ 134867 w 1355993"/>
                  <a:gd name="connsiteY51" fmla="*/ 1802156 h 1979963"/>
                  <a:gd name="connsiteX52" fmla="*/ 134867 w 1355993"/>
                  <a:gd name="connsiteY52" fmla="*/ 1802156 h 1979963"/>
                  <a:gd name="connsiteX53" fmla="*/ 1009521 w 1355993"/>
                  <a:gd name="connsiteY53" fmla="*/ 207612 h 1979963"/>
                  <a:gd name="connsiteX54" fmla="*/ 970499 w 1355993"/>
                  <a:gd name="connsiteY54" fmla="*/ 215228 h 1979963"/>
                  <a:gd name="connsiteX55" fmla="*/ 881036 w 1355993"/>
                  <a:gd name="connsiteY55" fmla="*/ 303761 h 1979963"/>
                  <a:gd name="connsiteX56" fmla="*/ 778247 w 1355993"/>
                  <a:gd name="connsiteY56" fmla="*/ 616958 h 1979963"/>
                  <a:gd name="connsiteX57" fmla="*/ 800137 w 1355993"/>
                  <a:gd name="connsiteY57" fmla="*/ 657893 h 1979963"/>
                  <a:gd name="connsiteX58" fmla="*/ 830593 w 1355993"/>
                  <a:gd name="connsiteY58" fmla="*/ 670268 h 1979963"/>
                  <a:gd name="connsiteX59" fmla="*/ 870566 w 1355993"/>
                  <a:gd name="connsiteY59" fmla="*/ 653133 h 1979963"/>
                  <a:gd name="connsiteX60" fmla="*/ 975258 w 1355993"/>
                  <a:gd name="connsiteY60" fmla="*/ 319945 h 1979963"/>
                  <a:gd name="connsiteX61" fmla="*/ 1009521 w 1355993"/>
                  <a:gd name="connsiteY61" fmla="*/ 207612 h 197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993" h="1979963">
                    <a:moveTo>
                      <a:pt x="134867" y="1802156"/>
                    </a:moveTo>
                    <a:cubicBezTo>
                      <a:pt x="134867" y="1762174"/>
                      <a:pt x="135819" y="1721239"/>
                      <a:pt x="133915" y="1681257"/>
                    </a:cubicBezTo>
                    <a:cubicBezTo>
                      <a:pt x="133915" y="1669833"/>
                      <a:pt x="130108" y="1654601"/>
                      <a:pt x="121542" y="1646986"/>
                    </a:cubicBezTo>
                    <a:cubicBezTo>
                      <a:pt x="-54530" y="1466112"/>
                      <a:pt x="-37399" y="1150059"/>
                      <a:pt x="160564" y="974897"/>
                    </a:cubicBezTo>
                    <a:cubicBezTo>
                      <a:pt x="203392" y="936819"/>
                      <a:pt x="250980" y="905404"/>
                      <a:pt x="296663" y="871133"/>
                    </a:cubicBezTo>
                    <a:cubicBezTo>
                      <a:pt x="373755" y="814967"/>
                      <a:pt x="450846" y="759753"/>
                      <a:pt x="527938" y="704539"/>
                    </a:cubicBezTo>
                    <a:cubicBezTo>
                      <a:pt x="566959" y="675980"/>
                      <a:pt x="608836" y="654085"/>
                      <a:pt x="657375" y="648373"/>
                    </a:cubicBezTo>
                    <a:cubicBezTo>
                      <a:pt x="678314" y="645517"/>
                      <a:pt x="684024" y="631238"/>
                      <a:pt x="688783" y="615054"/>
                    </a:cubicBezTo>
                    <a:cubicBezTo>
                      <a:pt x="723998" y="506530"/>
                      <a:pt x="759212" y="398006"/>
                      <a:pt x="795378" y="289482"/>
                    </a:cubicBezTo>
                    <a:cubicBezTo>
                      <a:pt x="828690" y="185717"/>
                      <a:pt x="910539" y="124792"/>
                      <a:pt x="1019039" y="122887"/>
                    </a:cubicBezTo>
                    <a:cubicBezTo>
                      <a:pt x="1035219" y="122887"/>
                      <a:pt x="1044736" y="117176"/>
                      <a:pt x="1054253" y="103848"/>
                    </a:cubicBezTo>
                    <a:cubicBezTo>
                      <a:pt x="1119924" y="13411"/>
                      <a:pt x="1210339" y="-13244"/>
                      <a:pt x="1316935" y="5796"/>
                    </a:cubicBezTo>
                    <a:cubicBezTo>
                      <a:pt x="1347391" y="11507"/>
                      <a:pt x="1359764" y="31499"/>
                      <a:pt x="1355005" y="63865"/>
                    </a:cubicBezTo>
                    <a:cubicBezTo>
                      <a:pt x="1338825" y="178101"/>
                      <a:pt x="1321694" y="291386"/>
                      <a:pt x="1305514" y="405622"/>
                    </a:cubicBezTo>
                    <a:cubicBezTo>
                      <a:pt x="1284576" y="549368"/>
                      <a:pt x="1263638" y="693115"/>
                      <a:pt x="1243651" y="836862"/>
                    </a:cubicBezTo>
                    <a:cubicBezTo>
                      <a:pt x="1227471" y="951098"/>
                      <a:pt x="1179883" y="1048199"/>
                      <a:pt x="1096130" y="1128164"/>
                    </a:cubicBezTo>
                    <a:cubicBezTo>
                      <a:pt x="958127" y="1260487"/>
                      <a:pt x="821076" y="1393763"/>
                      <a:pt x="683073" y="1526086"/>
                    </a:cubicBezTo>
                    <a:cubicBezTo>
                      <a:pt x="666893" y="1541317"/>
                      <a:pt x="662134" y="1555597"/>
                      <a:pt x="668796" y="1577492"/>
                    </a:cubicBezTo>
                    <a:cubicBezTo>
                      <a:pt x="700204" y="1689824"/>
                      <a:pt x="729708" y="1802156"/>
                      <a:pt x="760164" y="1914488"/>
                    </a:cubicBezTo>
                    <a:cubicBezTo>
                      <a:pt x="761115" y="1916392"/>
                      <a:pt x="761115" y="1919248"/>
                      <a:pt x="762067" y="1921152"/>
                    </a:cubicBezTo>
                    <a:cubicBezTo>
                      <a:pt x="768730" y="1949711"/>
                      <a:pt x="758260" y="1971606"/>
                      <a:pt x="734466" y="1978270"/>
                    </a:cubicBezTo>
                    <a:cubicBezTo>
                      <a:pt x="711625" y="1984934"/>
                      <a:pt x="688783" y="1971606"/>
                      <a:pt x="681169" y="1943999"/>
                    </a:cubicBezTo>
                    <a:cubicBezTo>
                      <a:pt x="659279" y="1864986"/>
                      <a:pt x="637388" y="1786925"/>
                      <a:pt x="616450" y="1707912"/>
                    </a:cubicBezTo>
                    <a:cubicBezTo>
                      <a:pt x="603126" y="1658409"/>
                      <a:pt x="590753" y="1607955"/>
                      <a:pt x="575525" y="1558453"/>
                    </a:cubicBezTo>
                    <a:cubicBezTo>
                      <a:pt x="566959" y="1529894"/>
                      <a:pt x="575525" y="1509903"/>
                      <a:pt x="595512" y="1490863"/>
                    </a:cubicBezTo>
                    <a:cubicBezTo>
                      <a:pt x="715432" y="1375675"/>
                      <a:pt x="834400" y="1260487"/>
                      <a:pt x="953368" y="1145299"/>
                    </a:cubicBezTo>
                    <a:cubicBezTo>
                      <a:pt x="986679" y="1112933"/>
                      <a:pt x="1020942" y="1080566"/>
                      <a:pt x="1054253" y="1047247"/>
                    </a:cubicBezTo>
                    <a:cubicBezTo>
                      <a:pt x="1114213" y="987273"/>
                      <a:pt x="1146572" y="913020"/>
                      <a:pt x="1157993" y="830198"/>
                    </a:cubicBezTo>
                    <a:cubicBezTo>
                      <a:pt x="1178932" y="684548"/>
                      <a:pt x="1199870" y="537945"/>
                      <a:pt x="1220809" y="392294"/>
                    </a:cubicBezTo>
                    <a:cubicBezTo>
                      <a:pt x="1234133" y="299953"/>
                      <a:pt x="1248409" y="207612"/>
                      <a:pt x="1261734" y="114320"/>
                    </a:cubicBezTo>
                    <a:cubicBezTo>
                      <a:pt x="1265541" y="85761"/>
                      <a:pt x="1261734" y="81953"/>
                      <a:pt x="1233182" y="85761"/>
                    </a:cubicBezTo>
                    <a:cubicBezTo>
                      <a:pt x="1175125" y="94328"/>
                      <a:pt x="1131345" y="122887"/>
                      <a:pt x="1112310" y="180005"/>
                    </a:cubicBezTo>
                    <a:cubicBezTo>
                      <a:pt x="1057109" y="349455"/>
                      <a:pt x="1003810" y="519858"/>
                      <a:pt x="949561" y="689308"/>
                    </a:cubicBezTo>
                    <a:cubicBezTo>
                      <a:pt x="941947" y="713107"/>
                      <a:pt x="936237" y="738810"/>
                      <a:pt x="926719" y="761657"/>
                    </a:cubicBezTo>
                    <a:cubicBezTo>
                      <a:pt x="921961" y="774984"/>
                      <a:pt x="913395" y="789264"/>
                      <a:pt x="902926" y="798784"/>
                    </a:cubicBezTo>
                    <a:cubicBezTo>
                      <a:pt x="770633" y="911116"/>
                      <a:pt x="636437" y="1021544"/>
                      <a:pt x="503192" y="1132924"/>
                    </a:cubicBezTo>
                    <a:cubicBezTo>
                      <a:pt x="496530" y="1138636"/>
                      <a:pt x="489868" y="1144347"/>
                      <a:pt x="482254" y="1148155"/>
                    </a:cubicBezTo>
                    <a:cubicBezTo>
                      <a:pt x="463219" y="1157675"/>
                      <a:pt x="445136" y="1155771"/>
                      <a:pt x="429908" y="1140540"/>
                    </a:cubicBezTo>
                    <a:cubicBezTo>
                      <a:pt x="415632" y="1125308"/>
                      <a:pt x="414680" y="1102461"/>
                      <a:pt x="428956" y="1086278"/>
                    </a:cubicBezTo>
                    <a:cubicBezTo>
                      <a:pt x="434667" y="1078662"/>
                      <a:pt x="442280" y="1072950"/>
                      <a:pt x="449895" y="1067238"/>
                    </a:cubicBezTo>
                    <a:cubicBezTo>
                      <a:pt x="563152" y="972042"/>
                      <a:pt x="676410" y="877797"/>
                      <a:pt x="788716" y="782600"/>
                    </a:cubicBezTo>
                    <a:cubicBezTo>
                      <a:pt x="815365" y="759753"/>
                      <a:pt x="815365" y="754993"/>
                      <a:pt x="781102" y="741666"/>
                    </a:cubicBezTo>
                    <a:cubicBezTo>
                      <a:pt x="715432" y="715962"/>
                      <a:pt x="652617" y="720722"/>
                      <a:pt x="595512" y="760705"/>
                    </a:cubicBezTo>
                    <a:cubicBezTo>
                      <a:pt x="474640" y="845430"/>
                      <a:pt x="353768" y="930155"/>
                      <a:pt x="236704" y="1019640"/>
                    </a:cubicBezTo>
                    <a:cubicBezTo>
                      <a:pt x="71099" y="1147203"/>
                      <a:pt x="36837" y="1395667"/>
                      <a:pt x="157709" y="1554645"/>
                    </a:cubicBezTo>
                    <a:cubicBezTo>
                      <a:pt x="166274" y="1566069"/>
                      <a:pt x="174840" y="1578444"/>
                      <a:pt x="186261" y="1587012"/>
                    </a:cubicBezTo>
                    <a:cubicBezTo>
                      <a:pt x="214813" y="1608907"/>
                      <a:pt x="221476" y="1636514"/>
                      <a:pt x="220524" y="1670785"/>
                    </a:cubicBezTo>
                    <a:cubicBezTo>
                      <a:pt x="218620" y="1749798"/>
                      <a:pt x="219572" y="1829763"/>
                      <a:pt x="219572" y="1908777"/>
                    </a:cubicBezTo>
                    <a:cubicBezTo>
                      <a:pt x="219572" y="1916392"/>
                      <a:pt x="219572" y="1924960"/>
                      <a:pt x="219572" y="1932576"/>
                    </a:cubicBezTo>
                    <a:cubicBezTo>
                      <a:pt x="217669" y="1960183"/>
                      <a:pt x="201489" y="1978270"/>
                      <a:pt x="177695" y="1978270"/>
                    </a:cubicBezTo>
                    <a:cubicBezTo>
                      <a:pt x="153902" y="1978270"/>
                      <a:pt x="135819" y="1960183"/>
                      <a:pt x="134867" y="1930672"/>
                    </a:cubicBezTo>
                    <a:cubicBezTo>
                      <a:pt x="133915" y="1888785"/>
                      <a:pt x="134867" y="1845947"/>
                      <a:pt x="134867" y="1802156"/>
                    </a:cubicBezTo>
                    <a:cubicBezTo>
                      <a:pt x="134867" y="1802156"/>
                      <a:pt x="134867" y="1802156"/>
                      <a:pt x="134867" y="1802156"/>
                    </a:cubicBezTo>
                    <a:close/>
                    <a:moveTo>
                      <a:pt x="1009521" y="207612"/>
                    </a:moveTo>
                    <a:cubicBezTo>
                      <a:pt x="991438" y="210469"/>
                      <a:pt x="980969" y="211420"/>
                      <a:pt x="970499" y="215228"/>
                    </a:cubicBezTo>
                    <a:cubicBezTo>
                      <a:pt x="926719" y="231412"/>
                      <a:pt x="896263" y="259971"/>
                      <a:pt x="881036" y="303761"/>
                    </a:cubicBezTo>
                    <a:cubicBezTo>
                      <a:pt x="845821" y="408477"/>
                      <a:pt x="811558" y="513194"/>
                      <a:pt x="778247" y="616958"/>
                    </a:cubicBezTo>
                    <a:cubicBezTo>
                      <a:pt x="768730" y="647421"/>
                      <a:pt x="768730" y="647421"/>
                      <a:pt x="800137" y="657893"/>
                    </a:cubicBezTo>
                    <a:cubicBezTo>
                      <a:pt x="810606" y="661701"/>
                      <a:pt x="821076" y="665508"/>
                      <a:pt x="830593" y="670268"/>
                    </a:cubicBezTo>
                    <a:cubicBezTo>
                      <a:pt x="860097" y="684548"/>
                      <a:pt x="860097" y="684548"/>
                      <a:pt x="870566" y="653133"/>
                    </a:cubicBezTo>
                    <a:cubicBezTo>
                      <a:pt x="905781" y="541753"/>
                      <a:pt x="940044" y="431325"/>
                      <a:pt x="975258" y="319945"/>
                    </a:cubicBezTo>
                    <a:cubicBezTo>
                      <a:pt x="986679" y="285674"/>
                      <a:pt x="997149" y="250451"/>
                      <a:pt x="1009521" y="207612"/>
                    </a:cubicBezTo>
                    <a:close/>
                  </a:path>
                </a:pathLst>
              </a:custGeom>
              <a:solidFill>
                <a:srgbClr val="000000"/>
              </a:solidFill>
              <a:ln w="9514" cap="flat">
                <a:noFill/>
                <a:prstDash val="solid"/>
                <a:miter/>
              </a:ln>
            </p:spPr>
            <p:txBody>
              <a:bodyPr rtlCol="0" anchor="ctr"/>
              <a:lstStyle/>
              <a:p>
                <a:pPr algn="l" rtl="0"/>
                <a:endParaRPr lang="en-US"/>
              </a:p>
            </p:txBody>
          </p:sp>
          <p:sp>
            <p:nvSpPr>
              <p:cNvPr id="15" name="Freeform 590">
                <a:extLst>
                  <a:ext uri="{FF2B5EF4-FFF2-40B4-BE49-F238E27FC236}">
                    <a16:creationId xmlns:a16="http://schemas.microsoft.com/office/drawing/2014/main" id="{DF30A2CB-EC9C-3264-3CE5-1F46205975E6}"/>
                  </a:ext>
                </a:extLst>
              </p:cNvPr>
              <p:cNvSpPr/>
              <p:nvPr/>
            </p:nvSpPr>
            <p:spPr>
              <a:xfrm>
                <a:off x="6245479" y="3010602"/>
                <a:ext cx="1355268" cy="1980046"/>
              </a:xfrm>
              <a:custGeom>
                <a:avLst/>
                <a:gdLst>
                  <a:gd name="connsiteX0" fmla="*/ 1140136 w 1355268"/>
                  <a:gd name="connsiteY0" fmla="*/ 1789229 h 1980046"/>
                  <a:gd name="connsiteX1" fmla="*/ 1141087 w 1355268"/>
                  <a:gd name="connsiteY1" fmla="*/ 1651194 h 1980046"/>
                  <a:gd name="connsiteX2" fmla="*/ 1161074 w 1355268"/>
                  <a:gd name="connsiteY2" fmla="*/ 1603595 h 1980046"/>
                  <a:gd name="connsiteX3" fmla="*/ 1123005 w 1355268"/>
                  <a:gd name="connsiteY3" fmla="*/ 1021944 h 1980046"/>
                  <a:gd name="connsiteX4" fmla="*/ 764196 w 1355268"/>
                  <a:gd name="connsiteY4" fmla="*/ 763009 h 1980046"/>
                  <a:gd name="connsiteX5" fmla="*/ 571944 w 1355268"/>
                  <a:gd name="connsiteY5" fmla="*/ 745874 h 1980046"/>
                  <a:gd name="connsiteX6" fmla="*/ 567185 w 1355268"/>
                  <a:gd name="connsiteY6" fmla="*/ 780144 h 1980046"/>
                  <a:gd name="connsiteX7" fmla="*/ 907910 w 1355268"/>
                  <a:gd name="connsiteY7" fmla="*/ 1065734 h 1980046"/>
                  <a:gd name="connsiteX8" fmla="*/ 925993 w 1355268"/>
                  <a:gd name="connsiteY8" fmla="*/ 1080966 h 1980046"/>
                  <a:gd name="connsiteX9" fmla="*/ 930752 w 1355268"/>
                  <a:gd name="connsiteY9" fmla="*/ 1140940 h 1980046"/>
                  <a:gd name="connsiteX10" fmla="*/ 870792 w 1355268"/>
                  <a:gd name="connsiteY10" fmla="*/ 1145699 h 1980046"/>
                  <a:gd name="connsiteX11" fmla="*/ 786086 w 1355268"/>
                  <a:gd name="connsiteY11" fmla="*/ 1076206 h 1980046"/>
                  <a:gd name="connsiteX12" fmla="*/ 455831 w 1355268"/>
                  <a:gd name="connsiteY12" fmla="*/ 800136 h 1980046"/>
                  <a:gd name="connsiteX13" fmla="*/ 431085 w 1355268"/>
                  <a:gd name="connsiteY13" fmla="*/ 761105 h 1980046"/>
                  <a:gd name="connsiteX14" fmla="*/ 262626 w 1355268"/>
                  <a:gd name="connsiteY14" fmla="*/ 220388 h 1980046"/>
                  <a:gd name="connsiteX15" fmla="*/ 155079 w 1355268"/>
                  <a:gd name="connsiteY15" fmla="*/ 93777 h 1980046"/>
                  <a:gd name="connsiteX16" fmla="*/ 143658 w 1355268"/>
                  <a:gd name="connsiteY16" fmla="*/ 89969 h 1980046"/>
                  <a:gd name="connsiteX17" fmla="*/ 98926 w 1355268"/>
                  <a:gd name="connsiteY17" fmla="*/ 130903 h 1980046"/>
                  <a:gd name="connsiteX18" fmla="*/ 161741 w 1355268"/>
                  <a:gd name="connsiteY18" fmla="*/ 564048 h 1980046"/>
                  <a:gd name="connsiteX19" fmla="*/ 205521 w 1355268"/>
                  <a:gd name="connsiteY19" fmla="*/ 855350 h 1980046"/>
                  <a:gd name="connsiteX20" fmla="*/ 323538 w 1355268"/>
                  <a:gd name="connsiteY20" fmla="*/ 1067638 h 1980046"/>
                  <a:gd name="connsiteX21" fmla="*/ 718513 w 1355268"/>
                  <a:gd name="connsiteY21" fmla="*/ 1449377 h 1980046"/>
                  <a:gd name="connsiteX22" fmla="*/ 768004 w 1355268"/>
                  <a:gd name="connsiteY22" fmla="*/ 1496975 h 1980046"/>
                  <a:gd name="connsiteX23" fmla="*/ 783231 w 1355268"/>
                  <a:gd name="connsiteY23" fmla="*/ 1555045 h 1980046"/>
                  <a:gd name="connsiteX24" fmla="*/ 682346 w 1355268"/>
                  <a:gd name="connsiteY24" fmla="*/ 1927264 h 1980046"/>
                  <a:gd name="connsiteX25" fmla="*/ 675684 w 1355268"/>
                  <a:gd name="connsiteY25" fmla="*/ 1947255 h 1980046"/>
                  <a:gd name="connsiteX26" fmla="*/ 625241 w 1355268"/>
                  <a:gd name="connsiteY26" fmla="*/ 1978670 h 1980046"/>
                  <a:gd name="connsiteX27" fmla="*/ 594786 w 1355268"/>
                  <a:gd name="connsiteY27" fmla="*/ 1925360 h 1980046"/>
                  <a:gd name="connsiteX28" fmla="*/ 630952 w 1355268"/>
                  <a:gd name="connsiteY28" fmla="*/ 1787325 h 1980046"/>
                  <a:gd name="connsiteX29" fmla="*/ 690912 w 1355268"/>
                  <a:gd name="connsiteY29" fmla="*/ 1567421 h 1980046"/>
                  <a:gd name="connsiteX30" fmla="*/ 676636 w 1355268"/>
                  <a:gd name="connsiteY30" fmla="*/ 1528390 h 1980046"/>
                  <a:gd name="connsiteX31" fmla="*/ 272144 w 1355268"/>
                  <a:gd name="connsiteY31" fmla="*/ 1139036 h 1980046"/>
                  <a:gd name="connsiteX32" fmla="*/ 110347 w 1355268"/>
                  <a:gd name="connsiteY32" fmla="*/ 817271 h 1980046"/>
                  <a:gd name="connsiteX33" fmla="*/ 29448 w 1355268"/>
                  <a:gd name="connsiteY33" fmla="*/ 259419 h 1980046"/>
                  <a:gd name="connsiteX34" fmla="*/ 896 w 1355268"/>
                  <a:gd name="connsiteY34" fmla="*/ 61410 h 1980046"/>
                  <a:gd name="connsiteX35" fmla="*/ 41821 w 1355268"/>
                  <a:gd name="connsiteY35" fmla="*/ 5244 h 1980046"/>
                  <a:gd name="connsiteX36" fmla="*/ 303551 w 1355268"/>
                  <a:gd name="connsiteY36" fmla="*/ 105200 h 1980046"/>
                  <a:gd name="connsiteX37" fmla="*/ 334007 w 1355268"/>
                  <a:gd name="connsiteY37" fmla="*/ 121383 h 1980046"/>
                  <a:gd name="connsiteX38" fmla="*/ 560523 w 1355268"/>
                  <a:gd name="connsiteY38" fmla="*/ 291786 h 1980046"/>
                  <a:gd name="connsiteX39" fmla="*/ 665215 w 1355268"/>
                  <a:gd name="connsiteY39" fmla="*/ 612598 h 1980046"/>
                  <a:gd name="connsiteX40" fmla="*/ 707092 w 1355268"/>
                  <a:gd name="connsiteY40" fmla="*/ 650677 h 1980046"/>
                  <a:gd name="connsiteX41" fmla="*/ 816542 w 1355268"/>
                  <a:gd name="connsiteY41" fmla="*/ 699227 h 1980046"/>
                  <a:gd name="connsiteX42" fmla="*/ 1162026 w 1355268"/>
                  <a:gd name="connsiteY42" fmla="*/ 947691 h 1980046"/>
                  <a:gd name="connsiteX43" fmla="*/ 1300981 w 1355268"/>
                  <a:gd name="connsiteY43" fmla="*/ 1553141 h 1980046"/>
                  <a:gd name="connsiteX44" fmla="*/ 1238166 w 1355268"/>
                  <a:gd name="connsiteY44" fmla="*/ 1641674 h 1980046"/>
                  <a:gd name="connsiteX45" fmla="*/ 1221986 w 1355268"/>
                  <a:gd name="connsiteY45" fmla="*/ 1683560 h 1980046"/>
                  <a:gd name="connsiteX46" fmla="*/ 1221034 w 1355268"/>
                  <a:gd name="connsiteY46" fmla="*/ 1913936 h 1980046"/>
                  <a:gd name="connsiteX47" fmla="*/ 1220083 w 1355268"/>
                  <a:gd name="connsiteY47" fmla="*/ 1939639 h 1980046"/>
                  <a:gd name="connsiteX48" fmla="*/ 1177254 w 1355268"/>
                  <a:gd name="connsiteY48" fmla="*/ 1979622 h 1980046"/>
                  <a:gd name="connsiteX49" fmla="*/ 1136329 w 1355268"/>
                  <a:gd name="connsiteY49" fmla="*/ 1937736 h 1980046"/>
                  <a:gd name="connsiteX50" fmla="*/ 1140136 w 1355268"/>
                  <a:gd name="connsiteY50" fmla="*/ 1789229 h 1980046"/>
                  <a:gd name="connsiteX51" fmla="*/ 1140136 w 1355268"/>
                  <a:gd name="connsiteY51" fmla="*/ 1789229 h 1980046"/>
                  <a:gd name="connsiteX52" fmla="*/ 352090 w 1355268"/>
                  <a:gd name="connsiteY52" fmla="*/ 208965 h 1980046"/>
                  <a:gd name="connsiteX53" fmla="*/ 357801 w 1355268"/>
                  <a:gd name="connsiteY53" fmla="*/ 236571 h 1980046"/>
                  <a:gd name="connsiteX54" fmla="*/ 391112 w 1355268"/>
                  <a:gd name="connsiteY54" fmla="*/ 343192 h 1980046"/>
                  <a:gd name="connsiteX55" fmla="*/ 491045 w 1355268"/>
                  <a:gd name="connsiteY55" fmla="*/ 663053 h 1980046"/>
                  <a:gd name="connsiteX56" fmla="*/ 521501 w 1355268"/>
                  <a:gd name="connsiteY56" fmla="*/ 676380 h 1980046"/>
                  <a:gd name="connsiteX57" fmla="*/ 570040 w 1355268"/>
                  <a:gd name="connsiteY57" fmla="*/ 656389 h 1980046"/>
                  <a:gd name="connsiteX58" fmla="*/ 585268 w 1355268"/>
                  <a:gd name="connsiteY58" fmla="*/ 628782 h 1980046"/>
                  <a:gd name="connsiteX59" fmla="*/ 478673 w 1355268"/>
                  <a:gd name="connsiteY59" fmla="*/ 306065 h 1980046"/>
                  <a:gd name="connsiteX60" fmla="*/ 390160 w 1355268"/>
                  <a:gd name="connsiteY60" fmla="*/ 216580 h 1980046"/>
                  <a:gd name="connsiteX61" fmla="*/ 352090 w 1355268"/>
                  <a:gd name="connsiteY61" fmla="*/ 208965 h 198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355268" h="1980046">
                    <a:moveTo>
                      <a:pt x="1140136" y="1789229"/>
                    </a:moveTo>
                    <a:cubicBezTo>
                      <a:pt x="1140136" y="1743535"/>
                      <a:pt x="1138232" y="1696888"/>
                      <a:pt x="1141087" y="1651194"/>
                    </a:cubicBezTo>
                    <a:cubicBezTo>
                      <a:pt x="1142040" y="1635010"/>
                      <a:pt x="1149653" y="1614067"/>
                      <a:pt x="1161074" y="1603595"/>
                    </a:cubicBezTo>
                    <a:cubicBezTo>
                      <a:pt x="1325726" y="1453185"/>
                      <a:pt x="1308595" y="1165691"/>
                      <a:pt x="1123005" y="1021944"/>
                    </a:cubicBezTo>
                    <a:cubicBezTo>
                      <a:pt x="1005940" y="931507"/>
                      <a:pt x="885068" y="847734"/>
                      <a:pt x="764196" y="763009"/>
                    </a:cubicBezTo>
                    <a:cubicBezTo>
                      <a:pt x="704236" y="721122"/>
                      <a:pt x="638566" y="718267"/>
                      <a:pt x="571944" y="745874"/>
                    </a:cubicBezTo>
                    <a:cubicBezTo>
                      <a:pt x="547198" y="756345"/>
                      <a:pt x="547198" y="763009"/>
                      <a:pt x="567185" y="780144"/>
                    </a:cubicBezTo>
                    <a:cubicBezTo>
                      <a:pt x="680443" y="875341"/>
                      <a:pt x="794652" y="970538"/>
                      <a:pt x="907910" y="1065734"/>
                    </a:cubicBezTo>
                    <a:cubicBezTo>
                      <a:pt x="913621" y="1070494"/>
                      <a:pt x="920283" y="1076206"/>
                      <a:pt x="925993" y="1080966"/>
                    </a:cubicBezTo>
                    <a:cubicBezTo>
                      <a:pt x="945028" y="1100005"/>
                      <a:pt x="946932" y="1122852"/>
                      <a:pt x="930752" y="1140940"/>
                    </a:cubicBezTo>
                    <a:cubicBezTo>
                      <a:pt x="916476" y="1158075"/>
                      <a:pt x="890778" y="1160931"/>
                      <a:pt x="870792" y="1145699"/>
                    </a:cubicBezTo>
                    <a:cubicBezTo>
                      <a:pt x="842240" y="1122852"/>
                      <a:pt x="814639" y="1099053"/>
                      <a:pt x="786086" y="1076206"/>
                    </a:cubicBezTo>
                    <a:cubicBezTo>
                      <a:pt x="675684" y="983865"/>
                      <a:pt x="565282" y="892476"/>
                      <a:pt x="455831" y="800136"/>
                    </a:cubicBezTo>
                    <a:cubicBezTo>
                      <a:pt x="444410" y="790616"/>
                      <a:pt x="435844" y="775385"/>
                      <a:pt x="431085" y="761105"/>
                    </a:cubicBezTo>
                    <a:cubicBezTo>
                      <a:pt x="373981" y="581183"/>
                      <a:pt x="317828" y="401262"/>
                      <a:pt x="262626" y="220388"/>
                    </a:cubicBezTo>
                    <a:cubicBezTo>
                      <a:pt x="244543" y="162318"/>
                      <a:pt x="216942" y="113768"/>
                      <a:pt x="155079" y="93777"/>
                    </a:cubicBezTo>
                    <a:cubicBezTo>
                      <a:pt x="151272" y="92825"/>
                      <a:pt x="147465" y="90921"/>
                      <a:pt x="143658" y="89969"/>
                    </a:cubicBezTo>
                    <a:cubicBezTo>
                      <a:pt x="97974" y="78545"/>
                      <a:pt x="92264" y="84257"/>
                      <a:pt x="98926" y="130903"/>
                    </a:cubicBezTo>
                    <a:cubicBezTo>
                      <a:pt x="120816" y="275602"/>
                      <a:pt x="140803" y="419349"/>
                      <a:pt x="161741" y="564048"/>
                    </a:cubicBezTo>
                    <a:cubicBezTo>
                      <a:pt x="176017" y="661149"/>
                      <a:pt x="189342" y="758249"/>
                      <a:pt x="205521" y="855350"/>
                    </a:cubicBezTo>
                    <a:cubicBezTo>
                      <a:pt x="218846" y="940075"/>
                      <a:pt x="261675" y="1008616"/>
                      <a:pt x="323538" y="1067638"/>
                    </a:cubicBezTo>
                    <a:cubicBezTo>
                      <a:pt x="455831" y="1194250"/>
                      <a:pt x="587172" y="1321813"/>
                      <a:pt x="718513" y="1449377"/>
                    </a:cubicBezTo>
                    <a:cubicBezTo>
                      <a:pt x="734692" y="1465560"/>
                      <a:pt x="751824" y="1481744"/>
                      <a:pt x="768004" y="1496975"/>
                    </a:cubicBezTo>
                    <a:cubicBezTo>
                      <a:pt x="785135" y="1513159"/>
                      <a:pt x="789894" y="1531246"/>
                      <a:pt x="783231" y="1555045"/>
                    </a:cubicBezTo>
                    <a:cubicBezTo>
                      <a:pt x="748969" y="1678801"/>
                      <a:pt x="715657" y="1802556"/>
                      <a:pt x="682346" y="1927264"/>
                    </a:cubicBezTo>
                    <a:cubicBezTo>
                      <a:pt x="680443" y="1933928"/>
                      <a:pt x="678539" y="1940591"/>
                      <a:pt x="675684" y="1947255"/>
                    </a:cubicBezTo>
                    <a:cubicBezTo>
                      <a:pt x="667118" y="1972006"/>
                      <a:pt x="646180" y="1984382"/>
                      <a:pt x="625241" y="1978670"/>
                    </a:cubicBezTo>
                    <a:cubicBezTo>
                      <a:pt x="601448" y="1972006"/>
                      <a:pt x="588123" y="1951063"/>
                      <a:pt x="594786" y="1925360"/>
                    </a:cubicBezTo>
                    <a:cubicBezTo>
                      <a:pt x="606206" y="1879666"/>
                      <a:pt x="618579" y="1833019"/>
                      <a:pt x="630952" y="1787325"/>
                    </a:cubicBezTo>
                    <a:cubicBezTo>
                      <a:pt x="650939" y="1714023"/>
                      <a:pt x="669974" y="1640722"/>
                      <a:pt x="690912" y="1567421"/>
                    </a:cubicBezTo>
                    <a:cubicBezTo>
                      <a:pt x="695671" y="1549333"/>
                      <a:pt x="688057" y="1539813"/>
                      <a:pt x="676636" y="1528390"/>
                    </a:cubicBezTo>
                    <a:cubicBezTo>
                      <a:pt x="541488" y="1398923"/>
                      <a:pt x="408243" y="1267551"/>
                      <a:pt x="272144" y="1139036"/>
                    </a:cubicBezTo>
                    <a:cubicBezTo>
                      <a:pt x="178873" y="1050503"/>
                      <a:pt x="127478" y="944834"/>
                      <a:pt x="110347" y="817271"/>
                    </a:cubicBezTo>
                    <a:cubicBezTo>
                      <a:pt x="86553" y="630686"/>
                      <a:pt x="57049" y="445052"/>
                      <a:pt x="29448" y="259419"/>
                    </a:cubicBezTo>
                    <a:cubicBezTo>
                      <a:pt x="19931" y="193733"/>
                      <a:pt x="9462" y="128047"/>
                      <a:pt x="896" y="61410"/>
                    </a:cubicBezTo>
                    <a:cubicBezTo>
                      <a:pt x="-3863" y="29995"/>
                      <a:pt x="10413" y="10955"/>
                      <a:pt x="41821" y="5244"/>
                    </a:cubicBezTo>
                    <a:cubicBezTo>
                      <a:pt x="148417" y="-12844"/>
                      <a:pt x="237881" y="14763"/>
                      <a:pt x="303551" y="105200"/>
                    </a:cubicBezTo>
                    <a:cubicBezTo>
                      <a:pt x="310213" y="113768"/>
                      <a:pt x="323538" y="121383"/>
                      <a:pt x="334007" y="121383"/>
                    </a:cubicBezTo>
                    <a:cubicBezTo>
                      <a:pt x="447265" y="126143"/>
                      <a:pt x="525308" y="184213"/>
                      <a:pt x="560523" y="291786"/>
                    </a:cubicBezTo>
                    <a:cubicBezTo>
                      <a:pt x="595737" y="398406"/>
                      <a:pt x="630952" y="505978"/>
                      <a:pt x="665215" y="612598"/>
                    </a:cubicBezTo>
                    <a:cubicBezTo>
                      <a:pt x="671877" y="635445"/>
                      <a:pt x="684250" y="643061"/>
                      <a:pt x="707092" y="650677"/>
                    </a:cubicBezTo>
                    <a:cubicBezTo>
                      <a:pt x="745161" y="662101"/>
                      <a:pt x="784183" y="676380"/>
                      <a:pt x="816542" y="699227"/>
                    </a:cubicBezTo>
                    <a:cubicBezTo>
                      <a:pt x="933607" y="780144"/>
                      <a:pt x="1048769" y="862014"/>
                      <a:pt x="1162026" y="947691"/>
                    </a:cubicBezTo>
                    <a:cubicBezTo>
                      <a:pt x="1349520" y="1088581"/>
                      <a:pt x="1410432" y="1354180"/>
                      <a:pt x="1300981" y="1553141"/>
                    </a:cubicBezTo>
                    <a:cubicBezTo>
                      <a:pt x="1283849" y="1584556"/>
                      <a:pt x="1258153" y="1612163"/>
                      <a:pt x="1238166" y="1641674"/>
                    </a:cubicBezTo>
                    <a:cubicBezTo>
                      <a:pt x="1229600" y="1654049"/>
                      <a:pt x="1221986" y="1669281"/>
                      <a:pt x="1221986" y="1683560"/>
                    </a:cubicBezTo>
                    <a:cubicBezTo>
                      <a:pt x="1220083" y="1760670"/>
                      <a:pt x="1221034" y="1837779"/>
                      <a:pt x="1221034" y="1913936"/>
                    </a:cubicBezTo>
                    <a:cubicBezTo>
                      <a:pt x="1221034" y="1922504"/>
                      <a:pt x="1221034" y="1931072"/>
                      <a:pt x="1220083" y="1939639"/>
                    </a:cubicBezTo>
                    <a:cubicBezTo>
                      <a:pt x="1216276" y="1963439"/>
                      <a:pt x="1199144" y="1979622"/>
                      <a:pt x="1177254" y="1979622"/>
                    </a:cubicBezTo>
                    <a:cubicBezTo>
                      <a:pt x="1155364" y="1978670"/>
                      <a:pt x="1137281" y="1962487"/>
                      <a:pt x="1136329" y="1937736"/>
                    </a:cubicBezTo>
                    <a:cubicBezTo>
                      <a:pt x="1139184" y="1889185"/>
                      <a:pt x="1140136" y="1838731"/>
                      <a:pt x="1140136" y="1789229"/>
                    </a:cubicBezTo>
                    <a:cubicBezTo>
                      <a:pt x="1140136" y="1789229"/>
                      <a:pt x="1140136" y="1789229"/>
                      <a:pt x="1140136" y="1789229"/>
                    </a:cubicBezTo>
                    <a:close/>
                    <a:moveTo>
                      <a:pt x="352090" y="208965"/>
                    </a:moveTo>
                    <a:cubicBezTo>
                      <a:pt x="354946" y="222292"/>
                      <a:pt x="355897" y="229908"/>
                      <a:pt x="357801" y="236571"/>
                    </a:cubicBezTo>
                    <a:cubicBezTo>
                      <a:pt x="368270" y="271794"/>
                      <a:pt x="379691" y="307969"/>
                      <a:pt x="391112" y="343192"/>
                    </a:cubicBezTo>
                    <a:cubicBezTo>
                      <a:pt x="424423" y="449812"/>
                      <a:pt x="457734" y="556432"/>
                      <a:pt x="491045" y="663053"/>
                    </a:cubicBezTo>
                    <a:cubicBezTo>
                      <a:pt x="496756" y="681140"/>
                      <a:pt x="504370" y="685900"/>
                      <a:pt x="521501" y="676380"/>
                    </a:cubicBezTo>
                    <a:cubicBezTo>
                      <a:pt x="536729" y="667812"/>
                      <a:pt x="552909" y="662101"/>
                      <a:pt x="570040" y="656389"/>
                    </a:cubicBezTo>
                    <a:cubicBezTo>
                      <a:pt x="584316" y="651629"/>
                      <a:pt x="590027" y="644965"/>
                      <a:pt x="585268" y="628782"/>
                    </a:cubicBezTo>
                    <a:cubicBezTo>
                      <a:pt x="549102" y="521209"/>
                      <a:pt x="514839" y="413637"/>
                      <a:pt x="478673" y="306065"/>
                    </a:cubicBezTo>
                    <a:cubicBezTo>
                      <a:pt x="464396" y="262275"/>
                      <a:pt x="433940" y="231812"/>
                      <a:pt x="390160" y="216580"/>
                    </a:cubicBezTo>
                    <a:cubicBezTo>
                      <a:pt x="379691" y="211820"/>
                      <a:pt x="368270" y="211820"/>
                      <a:pt x="352090" y="208965"/>
                    </a:cubicBezTo>
                    <a:close/>
                  </a:path>
                </a:pathLst>
              </a:custGeom>
              <a:solidFill>
                <a:srgbClr val="000000"/>
              </a:solidFill>
              <a:ln w="9514" cap="flat">
                <a:noFill/>
                <a:prstDash val="solid"/>
                <a:miter/>
              </a:ln>
            </p:spPr>
            <p:txBody>
              <a:bodyPr rtlCol="0" anchor="ctr"/>
              <a:lstStyle/>
              <a:p>
                <a:pPr algn="l" rtl="0"/>
                <a:endParaRPr lang="en-US"/>
              </a:p>
            </p:txBody>
          </p:sp>
          <p:sp>
            <p:nvSpPr>
              <p:cNvPr id="16" name="Freeform 591">
                <a:extLst>
                  <a:ext uri="{FF2B5EF4-FFF2-40B4-BE49-F238E27FC236}">
                    <a16:creationId xmlns:a16="http://schemas.microsoft.com/office/drawing/2014/main" id="{8651913E-EDBE-8A5F-D0F5-97CF8FBD7A7D}"/>
                  </a:ext>
                </a:extLst>
              </p:cNvPr>
              <p:cNvSpPr/>
              <p:nvPr/>
            </p:nvSpPr>
            <p:spPr>
              <a:xfrm>
                <a:off x="6916393" y="2229503"/>
                <a:ext cx="1657477" cy="1593611"/>
              </a:xfrm>
              <a:custGeom>
                <a:avLst/>
                <a:gdLst>
                  <a:gd name="connsiteX0" fmla="*/ 501581 w 1657477"/>
                  <a:gd name="connsiteY0" fmla="*/ 19 h 1593611"/>
                  <a:gd name="connsiteX1" fmla="*/ 809947 w 1657477"/>
                  <a:gd name="connsiteY1" fmla="*/ 127583 h 1593611"/>
                  <a:gd name="connsiteX2" fmla="*/ 848969 w 1657477"/>
                  <a:gd name="connsiteY2" fmla="*/ 128535 h 1593611"/>
                  <a:gd name="connsiteX3" fmla="*/ 1638918 w 1657477"/>
                  <a:gd name="connsiteY3" fmla="*/ 353199 h 1593611"/>
                  <a:gd name="connsiteX4" fmla="*/ 1628448 w 1657477"/>
                  <a:gd name="connsiteY4" fmla="*/ 670204 h 1593611"/>
                  <a:gd name="connsiteX5" fmla="*/ 1363863 w 1657477"/>
                  <a:gd name="connsiteY5" fmla="*/ 1128100 h 1593611"/>
                  <a:gd name="connsiteX6" fmla="*/ 870859 w 1657477"/>
                  <a:gd name="connsiteY6" fmla="*/ 1573620 h 1593611"/>
                  <a:gd name="connsiteX7" fmla="*/ 788057 w 1657477"/>
                  <a:gd name="connsiteY7" fmla="*/ 1573620 h 1593611"/>
                  <a:gd name="connsiteX8" fmla="*/ 218913 w 1657477"/>
                  <a:gd name="connsiteY8" fmla="*/ 1033855 h 1593611"/>
                  <a:gd name="connsiteX9" fmla="*/ 19046 w 1657477"/>
                  <a:gd name="connsiteY9" fmla="*/ 636885 h 1593611"/>
                  <a:gd name="connsiteX10" fmla="*/ 195119 w 1657477"/>
                  <a:gd name="connsiteY10" fmla="*/ 96168 h 1593611"/>
                  <a:gd name="connsiteX11" fmla="*/ 501581 w 1657477"/>
                  <a:gd name="connsiteY11" fmla="*/ 19 h 1593611"/>
                  <a:gd name="connsiteX12" fmla="*/ 87572 w 1657477"/>
                  <a:gd name="connsiteY12" fmla="*/ 487426 h 1593611"/>
                  <a:gd name="connsiteX13" fmla="*/ 81861 w 1657477"/>
                  <a:gd name="connsiteY13" fmla="*/ 488378 h 1593611"/>
                  <a:gd name="connsiteX14" fmla="*/ 117076 w 1657477"/>
                  <a:gd name="connsiteY14" fmla="*/ 657828 h 1593611"/>
                  <a:gd name="connsiteX15" fmla="*/ 288390 w 1657477"/>
                  <a:gd name="connsiteY15" fmla="*/ 978641 h 1593611"/>
                  <a:gd name="connsiteX16" fmla="*/ 812802 w 1657477"/>
                  <a:gd name="connsiteY16" fmla="*/ 1483183 h 1593611"/>
                  <a:gd name="connsiteX17" fmla="*/ 850872 w 1657477"/>
                  <a:gd name="connsiteY17" fmla="*/ 1479375 h 1593611"/>
                  <a:gd name="connsiteX18" fmla="*/ 1242991 w 1657477"/>
                  <a:gd name="connsiteY18" fmla="*/ 1130955 h 1593611"/>
                  <a:gd name="connsiteX19" fmla="*/ 1523756 w 1657477"/>
                  <a:gd name="connsiteY19" fmla="*/ 710186 h 1593611"/>
                  <a:gd name="connsiteX20" fmla="*/ 1558019 w 1657477"/>
                  <a:gd name="connsiteY20" fmla="*/ 379854 h 1593611"/>
                  <a:gd name="connsiteX21" fmla="*/ 1055497 w 1657477"/>
                  <a:gd name="connsiteY21" fmla="*/ 102832 h 1593611"/>
                  <a:gd name="connsiteX22" fmla="*/ 871810 w 1657477"/>
                  <a:gd name="connsiteY22" fmla="*/ 225635 h 1593611"/>
                  <a:gd name="connsiteX23" fmla="*/ 785202 w 1657477"/>
                  <a:gd name="connsiteY23" fmla="*/ 224683 h 1593611"/>
                  <a:gd name="connsiteX24" fmla="*/ 780443 w 1657477"/>
                  <a:gd name="connsiteY24" fmla="*/ 218972 h 1593611"/>
                  <a:gd name="connsiteX25" fmla="*/ 342640 w 1657477"/>
                  <a:gd name="connsiteY25" fmla="*/ 110447 h 1593611"/>
                  <a:gd name="connsiteX26" fmla="*/ 87572 w 1657477"/>
                  <a:gd name="connsiteY26" fmla="*/ 487426 h 159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57477" h="1593611">
                    <a:moveTo>
                      <a:pt x="501581" y="19"/>
                    </a:moveTo>
                    <a:cubicBezTo>
                      <a:pt x="609129" y="1923"/>
                      <a:pt x="718579" y="42858"/>
                      <a:pt x="809947" y="127583"/>
                    </a:cubicBezTo>
                    <a:cubicBezTo>
                      <a:pt x="824223" y="140910"/>
                      <a:pt x="833740" y="141862"/>
                      <a:pt x="848969" y="128535"/>
                    </a:cubicBezTo>
                    <a:cubicBezTo>
                      <a:pt x="1116409" y="-115169"/>
                      <a:pt x="1538985" y="4779"/>
                      <a:pt x="1638918" y="353199"/>
                    </a:cubicBezTo>
                    <a:cubicBezTo>
                      <a:pt x="1669373" y="459819"/>
                      <a:pt x="1659856" y="565487"/>
                      <a:pt x="1628448" y="670204"/>
                    </a:cubicBezTo>
                    <a:cubicBezTo>
                      <a:pt x="1578006" y="844414"/>
                      <a:pt x="1479024" y="991016"/>
                      <a:pt x="1363863" y="1128100"/>
                    </a:cubicBezTo>
                    <a:cubicBezTo>
                      <a:pt x="1219198" y="1298501"/>
                      <a:pt x="1052642" y="1444153"/>
                      <a:pt x="870859" y="1573620"/>
                    </a:cubicBezTo>
                    <a:cubicBezTo>
                      <a:pt x="833740" y="1600275"/>
                      <a:pt x="824223" y="1600275"/>
                      <a:pt x="788057" y="1573620"/>
                    </a:cubicBezTo>
                    <a:cubicBezTo>
                      <a:pt x="573914" y="1419401"/>
                      <a:pt x="378806" y="1246143"/>
                      <a:pt x="218913" y="1033855"/>
                    </a:cubicBezTo>
                    <a:cubicBezTo>
                      <a:pt x="128497" y="913907"/>
                      <a:pt x="57116" y="783488"/>
                      <a:pt x="19046" y="636885"/>
                    </a:cubicBezTo>
                    <a:cubicBezTo>
                      <a:pt x="-36155" y="425548"/>
                      <a:pt x="30467" y="220875"/>
                      <a:pt x="195119" y="96168"/>
                    </a:cubicBezTo>
                    <a:cubicBezTo>
                      <a:pt x="277921" y="33338"/>
                      <a:pt x="382613" y="-933"/>
                      <a:pt x="501581" y="19"/>
                    </a:cubicBezTo>
                    <a:close/>
                    <a:moveTo>
                      <a:pt x="87572" y="487426"/>
                    </a:moveTo>
                    <a:cubicBezTo>
                      <a:pt x="85668" y="487426"/>
                      <a:pt x="83765" y="488378"/>
                      <a:pt x="81861" y="488378"/>
                    </a:cubicBezTo>
                    <a:cubicBezTo>
                      <a:pt x="93282" y="544544"/>
                      <a:pt x="100896" y="602614"/>
                      <a:pt x="117076" y="657828"/>
                    </a:cubicBezTo>
                    <a:cubicBezTo>
                      <a:pt x="151339" y="776824"/>
                      <a:pt x="215106" y="880588"/>
                      <a:pt x="288390" y="978641"/>
                    </a:cubicBezTo>
                    <a:cubicBezTo>
                      <a:pt x="435911" y="1174746"/>
                      <a:pt x="616743" y="1336580"/>
                      <a:pt x="812802" y="1483183"/>
                    </a:cubicBezTo>
                    <a:cubicBezTo>
                      <a:pt x="828030" y="1494607"/>
                      <a:pt x="838499" y="1488895"/>
                      <a:pt x="850872" y="1479375"/>
                    </a:cubicBezTo>
                    <a:cubicBezTo>
                      <a:pt x="991731" y="1374659"/>
                      <a:pt x="1124023" y="1259471"/>
                      <a:pt x="1242991" y="1130955"/>
                    </a:cubicBezTo>
                    <a:cubicBezTo>
                      <a:pt x="1359104" y="1005296"/>
                      <a:pt x="1461893" y="871069"/>
                      <a:pt x="1523756" y="710186"/>
                    </a:cubicBezTo>
                    <a:cubicBezTo>
                      <a:pt x="1565633" y="603566"/>
                      <a:pt x="1586572" y="494090"/>
                      <a:pt x="1558019" y="379854"/>
                    </a:cubicBezTo>
                    <a:cubicBezTo>
                      <a:pt x="1504721" y="163758"/>
                      <a:pt x="1267737" y="32386"/>
                      <a:pt x="1055497" y="102832"/>
                    </a:cubicBezTo>
                    <a:cubicBezTo>
                      <a:pt x="983165" y="126631"/>
                      <a:pt x="921301" y="167565"/>
                      <a:pt x="871810" y="225635"/>
                    </a:cubicBezTo>
                    <a:cubicBezTo>
                      <a:pt x="841354" y="260858"/>
                      <a:pt x="816609" y="260858"/>
                      <a:pt x="785202" y="224683"/>
                    </a:cubicBezTo>
                    <a:cubicBezTo>
                      <a:pt x="783298" y="222779"/>
                      <a:pt x="782347" y="220875"/>
                      <a:pt x="780443" y="218972"/>
                    </a:cubicBezTo>
                    <a:cubicBezTo>
                      <a:pt x="670992" y="95216"/>
                      <a:pt x="493967" y="50474"/>
                      <a:pt x="342640" y="110447"/>
                    </a:cubicBezTo>
                    <a:cubicBezTo>
                      <a:pt x="185602" y="172325"/>
                      <a:pt x="84716" y="320832"/>
                      <a:pt x="87572" y="487426"/>
                    </a:cubicBezTo>
                    <a:close/>
                  </a:path>
                </a:pathLst>
              </a:custGeom>
              <a:solidFill>
                <a:srgbClr val="000000"/>
              </a:solidFill>
              <a:ln w="9514" cap="flat">
                <a:noFill/>
                <a:prstDash val="solid"/>
                <a:miter/>
              </a:ln>
            </p:spPr>
            <p:txBody>
              <a:bodyPr rtlCol="0" anchor="ctr"/>
              <a:lstStyle/>
              <a:p>
                <a:pPr algn="l" rtl="0"/>
                <a:endParaRPr lang="en-US"/>
              </a:p>
            </p:txBody>
          </p:sp>
        </p:grpSp>
      </p:grpSp>
      <p:grpSp>
        <p:nvGrpSpPr>
          <p:cNvPr id="17" name="Group 16">
            <a:extLst>
              <a:ext uri="{FF2B5EF4-FFF2-40B4-BE49-F238E27FC236}">
                <a16:creationId xmlns:a16="http://schemas.microsoft.com/office/drawing/2014/main" id="{1806C7B5-19D8-79BB-6728-FAE1B2593DCF}"/>
              </a:ext>
            </a:extLst>
          </p:cNvPr>
          <p:cNvGrpSpPr/>
          <p:nvPr/>
        </p:nvGrpSpPr>
        <p:grpSpPr>
          <a:xfrm>
            <a:off x="1031518" y="4443602"/>
            <a:ext cx="924775" cy="930898"/>
            <a:chOff x="3258209" y="1217582"/>
            <a:chExt cx="4712093" cy="4711281"/>
          </a:xfrm>
        </p:grpSpPr>
        <p:sp>
          <p:nvSpPr>
            <p:cNvPr id="18" name="Freeform 568">
              <a:extLst>
                <a:ext uri="{FF2B5EF4-FFF2-40B4-BE49-F238E27FC236}">
                  <a16:creationId xmlns:a16="http://schemas.microsoft.com/office/drawing/2014/main" id="{FA5DA049-BA7D-B330-8F55-9122D449EC31}"/>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F79037"/>
            </a:solidFill>
            <a:ln w="9514" cap="flat">
              <a:noFill/>
              <a:prstDash val="solid"/>
              <a:miter/>
            </a:ln>
          </p:spPr>
          <p:txBody>
            <a:bodyPr rtlCol="0" anchor="ctr"/>
            <a:lstStyle/>
            <a:p>
              <a:pPr algn="l" rtl="0"/>
              <a:endParaRPr lang="en-US"/>
            </a:p>
          </p:txBody>
        </p:sp>
        <p:sp>
          <p:nvSpPr>
            <p:cNvPr id="19" name="Freeform 569">
              <a:extLst>
                <a:ext uri="{FF2B5EF4-FFF2-40B4-BE49-F238E27FC236}">
                  <a16:creationId xmlns:a16="http://schemas.microsoft.com/office/drawing/2014/main" id="{E1647880-CA38-7337-A5D1-4BCCF1A77E3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F79037"/>
            </a:solidFill>
            <a:ln w="9514" cap="flat">
              <a:noFill/>
              <a:prstDash val="solid"/>
              <a:miter/>
            </a:ln>
          </p:spPr>
          <p:txBody>
            <a:bodyPr rtlCol="0" anchor="ctr"/>
            <a:lstStyle/>
            <a:p>
              <a:pPr algn="l" rtl="0"/>
              <a:endParaRPr lang="en-US"/>
            </a:p>
          </p:txBody>
        </p:sp>
        <p:grpSp>
          <p:nvGrpSpPr>
            <p:cNvPr id="20" name="Group 19">
              <a:extLst>
                <a:ext uri="{FF2B5EF4-FFF2-40B4-BE49-F238E27FC236}">
                  <a16:creationId xmlns:a16="http://schemas.microsoft.com/office/drawing/2014/main" id="{6D175AF2-F5B6-A331-06E1-A8BB13E18F42}"/>
                </a:ext>
              </a:extLst>
            </p:cNvPr>
            <p:cNvGrpSpPr/>
            <p:nvPr/>
          </p:nvGrpSpPr>
          <p:grpSpPr>
            <a:xfrm>
              <a:off x="3258209" y="1217582"/>
              <a:ext cx="4712093" cy="4711281"/>
              <a:chOff x="3258209" y="1217582"/>
              <a:chExt cx="4712093" cy="4711281"/>
            </a:xfrm>
          </p:grpSpPr>
          <p:sp>
            <p:nvSpPr>
              <p:cNvPr id="21" name="Freeform 571">
                <a:extLst>
                  <a:ext uri="{FF2B5EF4-FFF2-40B4-BE49-F238E27FC236}">
                    <a16:creationId xmlns:a16="http://schemas.microsoft.com/office/drawing/2014/main" id="{D936602F-F76B-3ED6-0D40-D7DE74F63A3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solidFill>
                <a:srgbClr val="000000"/>
              </a:solidFill>
              <a:ln w="9514" cap="flat">
                <a:noFill/>
                <a:prstDash val="solid"/>
                <a:miter/>
              </a:ln>
            </p:spPr>
            <p:txBody>
              <a:bodyPr rtlCol="0" anchor="ctr"/>
              <a:lstStyle/>
              <a:p>
                <a:pPr algn="l" rtl="0"/>
                <a:endParaRPr lang="en-US"/>
              </a:p>
            </p:txBody>
          </p:sp>
          <p:sp>
            <p:nvSpPr>
              <p:cNvPr id="22" name="Freeform 572">
                <a:extLst>
                  <a:ext uri="{FF2B5EF4-FFF2-40B4-BE49-F238E27FC236}">
                    <a16:creationId xmlns:a16="http://schemas.microsoft.com/office/drawing/2014/main" id="{A92DC988-777A-17A1-2B73-BB8E3C3EBC91}"/>
                  </a:ext>
                </a:extLst>
              </p:cNvPr>
              <p:cNvSpPr/>
              <p:nvPr/>
            </p:nvSpPr>
            <p:spPr>
              <a:xfrm>
                <a:off x="7057578" y="1217582"/>
                <a:ext cx="911772" cy="2695016"/>
              </a:xfrm>
              <a:custGeom>
                <a:avLst/>
                <a:gdLst>
                  <a:gd name="connsiteX0" fmla="*/ 911772 w 911772"/>
                  <a:gd name="connsiteY0" fmla="*/ 2568405 h 2695016"/>
                  <a:gd name="connsiteX1" fmla="*/ 902255 w 911772"/>
                  <a:gd name="connsiteY1" fmla="*/ 2543654 h 2695016"/>
                  <a:gd name="connsiteX2" fmla="*/ 324545 w 911772"/>
                  <a:gd name="connsiteY2" fmla="*/ 2378012 h 2695016"/>
                  <a:gd name="connsiteX3" fmla="*/ 35215 w 911772"/>
                  <a:gd name="connsiteY3" fmla="*/ 2666458 h 2695016"/>
                  <a:gd name="connsiteX4" fmla="*/ 4759 w 911772"/>
                  <a:gd name="connsiteY4" fmla="*/ 2695017 h 2695016"/>
                  <a:gd name="connsiteX5" fmla="*/ 0 w 911772"/>
                  <a:gd name="connsiteY5" fmla="*/ 2666458 h 2695016"/>
                  <a:gd name="connsiteX6" fmla="*/ 0 w 911772"/>
                  <a:gd name="connsiteY6" fmla="*/ 0 h 2695016"/>
                  <a:gd name="connsiteX7" fmla="*/ 910821 w 911772"/>
                  <a:gd name="connsiteY7" fmla="*/ 0 h 2695016"/>
                  <a:gd name="connsiteX8" fmla="*/ 911772 w 911772"/>
                  <a:gd name="connsiteY8" fmla="*/ 2568405 h 269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1772" h="2695016">
                    <a:moveTo>
                      <a:pt x="911772" y="2568405"/>
                    </a:moveTo>
                    <a:cubicBezTo>
                      <a:pt x="908917" y="2559838"/>
                      <a:pt x="905110" y="2552222"/>
                      <a:pt x="902255" y="2543654"/>
                    </a:cubicBezTo>
                    <a:cubicBezTo>
                      <a:pt x="835633" y="2279960"/>
                      <a:pt x="520605" y="2189523"/>
                      <a:pt x="324545" y="2378012"/>
                    </a:cubicBezTo>
                    <a:cubicBezTo>
                      <a:pt x="226515" y="2472257"/>
                      <a:pt x="131341" y="2570310"/>
                      <a:pt x="35215" y="2666458"/>
                    </a:cubicBezTo>
                    <a:cubicBezTo>
                      <a:pt x="26649" y="2675026"/>
                      <a:pt x="18083" y="2682641"/>
                      <a:pt x="4759" y="2695017"/>
                    </a:cubicBezTo>
                    <a:cubicBezTo>
                      <a:pt x="2855" y="2682641"/>
                      <a:pt x="0" y="2675026"/>
                      <a:pt x="0" y="2666458"/>
                    </a:cubicBezTo>
                    <a:cubicBezTo>
                      <a:pt x="0" y="1777321"/>
                      <a:pt x="0" y="889137"/>
                      <a:pt x="0" y="0"/>
                    </a:cubicBezTo>
                    <a:cubicBezTo>
                      <a:pt x="303607" y="0"/>
                      <a:pt x="607214" y="0"/>
                      <a:pt x="910821" y="0"/>
                    </a:cubicBezTo>
                    <a:cubicBezTo>
                      <a:pt x="911772" y="856770"/>
                      <a:pt x="911772" y="1712588"/>
                      <a:pt x="911772" y="2568405"/>
                    </a:cubicBezTo>
                    <a:close/>
                  </a:path>
                </a:pathLst>
              </a:custGeom>
              <a:solidFill>
                <a:srgbClr val="FFFFFF"/>
              </a:solidFill>
              <a:ln w="9514" cap="flat">
                <a:noFill/>
                <a:prstDash val="solid"/>
                <a:miter/>
              </a:ln>
            </p:spPr>
            <p:txBody>
              <a:bodyPr rtlCol="0" anchor="ctr"/>
              <a:lstStyle/>
              <a:p>
                <a:pPr algn="l" rtl="0"/>
                <a:endParaRPr lang="en-US"/>
              </a:p>
            </p:txBody>
          </p:sp>
          <p:sp>
            <p:nvSpPr>
              <p:cNvPr id="23" name="Freeform 573">
                <a:extLst>
                  <a:ext uri="{FF2B5EF4-FFF2-40B4-BE49-F238E27FC236}">
                    <a16:creationId xmlns:a16="http://schemas.microsoft.com/office/drawing/2014/main" id="{FA81190F-DC3E-2EB8-8F68-17514DC9DC6C}"/>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solidFill>
                <a:srgbClr val="000000"/>
              </a:solidFill>
              <a:ln w="9514" cap="flat">
                <a:noFill/>
                <a:prstDash val="solid"/>
                <a:miter/>
              </a:ln>
            </p:spPr>
            <p:txBody>
              <a:bodyPr rtlCol="0" anchor="ctr"/>
              <a:lstStyle/>
              <a:p>
                <a:pPr algn="l" rtl="0"/>
                <a:endParaRPr lang="en-US"/>
              </a:p>
            </p:txBody>
          </p:sp>
          <p:sp>
            <p:nvSpPr>
              <p:cNvPr id="24" name="Freeform 574">
                <a:extLst>
                  <a:ext uri="{FF2B5EF4-FFF2-40B4-BE49-F238E27FC236}">
                    <a16:creationId xmlns:a16="http://schemas.microsoft.com/office/drawing/2014/main" id="{B735D2B8-9002-B721-B886-CEF7321E09FD}"/>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solidFill>
                <a:srgbClr val="000000"/>
              </a:solidFill>
              <a:ln w="9514" cap="flat">
                <a:noFill/>
                <a:prstDash val="solid"/>
                <a:miter/>
              </a:ln>
            </p:spPr>
            <p:txBody>
              <a:bodyPr rtlCol="0" anchor="ctr"/>
              <a:lstStyle/>
              <a:p>
                <a:pPr algn="l" rtl="0"/>
                <a:endParaRPr lang="en-US"/>
              </a:p>
            </p:txBody>
          </p:sp>
          <p:sp>
            <p:nvSpPr>
              <p:cNvPr id="25" name="Freeform 575">
                <a:extLst>
                  <a:ext uri="{FF2B5EF4-FFF2-40B4-BE49-F238E27FC236}">
                    <a16:creationId xmlns:a16="http://schemas.microsoft.com/office/drawing/2014/main" id="{A7999B48-2462-FDB0-6EAC-1C8B2C3789B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solidFill>
                <a:srgbClr val="000000"/>
              </a:solidFill>
              <a:ln w="9514" cap="flat">
                <a:noFill/>
                <a:prstDash val="solid"/>
                <a:miter/>
              </a:ln>
            </p:spPr>
            <p:txBody>
              <a:bodyPr rtlCol="0" anchor="ctr"/>
              <a:lstStyle/>
              <a:p>
                <a:pPr algn="l" rtl="0"/>
                <a:endParaRPr lang="en-US"/>
              </a:p>
            </p:txBody>
          </p:sp>
          <p:sp>
            <p:nvSpPr>
              <p:cNvPr id="26" name="Freeform 576">
                <a:extLst>
                  <a:ext uri="{FF2B5EF4-FFF2-40B4-BE49-F238E27FC236}">
                    <a16:creationId xmlns:a16="http://schemas.microsoft.com/office/drawing/2014/main" id="{C380B0CB-AB41-96EC-E356-AD3C5B2CAF4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7" name="Freeform 577">
                <a:extLst>
                  <a:ext uri="{FF2B5EF4-FFF2-40B4-BE49-F238E27FC236}">
                    <a16:creationId xmlns:a16="http://schemas.microsoft.com/office/drawing/2014/main" id="{F9E0F2A4-D82B-C2F3-440B-A006B7CBE14C}"/>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solidFill>
                <a:srgbClr val="000000"/>
              </a:solidFill>
              <a:ln w="9514" cap="flat">
                <a:noFill/>
                <a:prstDash val="solid"/>
                <a:miter/>
              </a:ln>
            </p:spPr>
            <p:txBody>
              <a:bodyPr rtlCol="0" anchor="ctr"/>
              <a:lstStyle/>
              <a:p>
                <a:pPr algn="l" rtl="0"/>
                <a:endParaRPr lang="en-US"/>
              </a:p>
            </p:txBody>
          </p:sp>
          <p:sp>
            <p:nvSpPr>
              <p:cNvPr id="28" name="Freeform 578">
                <a:extLst>
                  <a:ext uri="{FF2B5EF4-FFF2-40B4-BE49-F238E27FC236}">
                    <a16:creationId xmlns:a16="http://schemas.microsoft.com/office/drawing/2014/main" id="{76BBBA73-78C5-AA16-7A5C-E2EB9FAA72A1}"/>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solidFill>
                <a:srgbClr val="000000"/>
              </a:solidFill>
              <a:ln w="9514" cap="flat">
                <a:noFill/>
                <a:prstDash val="solid"/>
                <a:miter/>
              </a:ln>
            </p:spPr>
            <p:txBody>
              <a:bodyPr rtlCol="0" anchor="ctr"/>
              <a:lstStyle/>
              <a:p>
                <a:pPr algn="l" rtl="0"/>
                <a:endParaRPr lang="en-US"/>
              </a:p>
            </p:txBody>
          </p:sp>
          <p:sp>
            <p:nvSpPr>
              <p:cNvPr id="29" name="Freeform 579">
                <a:extLst>
                  <a:ext uri="{FF2B5EF4-FFF2-40B4-BE49-F238E27FC236}">
                    <a16:creationId xmlns:a16="http://schemas.microsoft.com/office/drawing/2014/main" id="{351A847A-2932-AC00-ED84-CE4EA90D6070}"/>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30" name="Freeform 580">
                <a:extLst>
                  <a:ext uri="{FF2B5EF4-FFF2-40B4-BE49-F238E27FC236}">
                    <a16:creationId xmlns:a16="http://schemas.microsoft.com/office/drawing/2014/main" id="{4EEE724F-ED76-E098-663D-36C2FB6FF168}"/>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solidFill>
                <a:srgbClr val="000000"/>
              </a:solidFill>
              <a:ln w="9514" cap="flat">
                <a:noFill/>
                <a:prstDash val="solid"/>
                <a:miter/>
              </a:ln>
            </p:spPr>
            <p:txBody>
              <a:bodyPr rtlCol="0" anchor="ctr"/>
              <a:lstStyle/>
              <a:p>
                <a:pPr algn="l" rtl="0"/>
                <a:endParaRPr lang="en-US"/>
              </a:p>
            </p:txBody>
          </p:sp>
          <p:sp>
            <p:nvSpPr>
              <p:cNvPr id="31" name="Freeform 581">
                <a:extLst>
                  <a:ext uri="{FF2B5EF4-FFF2-40B4-BE49-F238E27FC236}">
                    <a16:creationId xmlns:a16="http://schemas.microsoft.com/office/drawing/2014/main" id="{DFD3EACC-10B7-880C-0706-5016BBB0D2B6}"/>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solidFill>
                <a:srgbClr val="000000"/>
              </a:solidFill>
              <a:ln w="9514" cap="flat">
                <a:noFill/>
                <a:prstDash val="solid"/>
                <a:miter/>
              </a:ln>
            </p:spPr>
            <p:txBody>
              <a:bodyPr rtlCol="0" anchor="ctr"/>
              <a:lstStyle/>
              <a:p>
                <a:pPr algn="l" rtl="0"/>
                <a:endParaRPr lang="en-US"/>
              </a:p>
            </p:txBody>
          </p:sp>
          <p:sp>
            <p:nvSpPr>
              <p:cNvPr id="32" name="Freeform 582">
                <a:extLst>
                  <a:ext uri="{FF2B5EF4-FFF2-40B4-BE49-F238E27FC236}">
                    <a16:creationId xmlns:a16="http://schemas.microsoft.com/office/drawing/2014/main" id="{87485C86-7158-C304-F49D-1B622471BCB8}"/>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solidFill>
                <a:srgbClr val="000000"/>
              </a:solidFill>
              <a:ln w="9514" cap="flat">
                <a:noFill/>
                <a:prstDash val="solid"/>
                <a:miter/>
              </a:ln>
            </p:spPr>
            <p:txBody>
              <a:bodyPr rtlCol="0" anchor="ctr"/>
              <a:lstStyle/>
              <a:p>
                <a:pPr algn="l" rtl="0"/>
                <a:endParaRPr lang="en-US"/>
              </a:p>
            </p:txBody>
          </p:sp>
          <p:sp>
            <p:nvSpPr>
              <p:cNvPr id="33" name="Freeform 583">
                <a:extLst>
                  <a:ext uri="{FF2B5EF4-FFF2-40B4-BE49-F238E27FC236}">
                    <a16:creationId xmlns:a16="http://schemas.microsoft.com/office/drawing/2014/main" id="{6CFE9C53-E34D-010C-F8F3-8CD79A9EE174}"/>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sp>
            <p:nvSpPr>
              <p:cNvPr id="34" name="Freeform 584">
                <a:extLst>
                  <a:ext uri="{FF2B5EF4-FFF2-40B4-BE49-F238E27FC236}">
                    <a16:creationId xmlns:a16="http://schemas.microsoft.com/office/drawing/2014/main" id="{189D2FEF-57E3-6DD2-12E7-34B62BF04DFE}"/>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solidFill>
                <a:srgbClr val="000000"/>
              </a:solidFill>
              <a:ln w="9514" cap="flat">
                <a:noFill/>
                <a:prstDash val="solid"/>
                <a:miter/>
              </a:ln>
            </p:spPr>
            <p:txBody>
              <a:bodyPr rtlCol="0" anchor="ctr"/>
              <a:lstStyle/>
              <a:p>
                <a:pPr algn="l" rtl="0"/>
                <a:endParaRPr lang="en-US"/>
              </a:p>
            </p:txBody>
          </p:sp>
          <p:sp>
            <p:nvSpPr>
              <p:cNvPr id="35" name="Freeform 585">
                <a:extLst>
                  <a:ext uri="{FF2B5EF4-FFF2-40B4-BE49-F238E27FC236}">
                    <a16:creationId xmlns:a16="http://schemas.microsoft.com/office/drawing/2014/main" id="{364FE056-01C7-1E70-ADF8-F21EFD1474A0}"/>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solidFill>
                <a:srgbClr val="000000"/>
              </a:solidFill>
              <a:ln w="9514"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280145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5B96DC-28B6-1CDB-6822-E673407E9528}"/>
              </a:ext>
            </a:extLst>
          </p:cNvPr>
          <p:cNvSpPr>
            <a:spLocks noGrp="1"/>
          </p:cNvSpPr>
          <p:nvPr>
            <p:ph type="body" sz="quarter" idx="18"/>
          </p:nvPr>
        </p:nvSpPr>
        <p:spPr>
          <a:xfrm>
            <a:off x="798380" y="1615951"/>
            <a:ext cx="10595237" cy="3849918"/>
          </a:xfrm>
        </p:spPr>
        <p:txBody>
          <a:bodyPr/>
          <a:lstStyle/>
          <a:p>
            <a:pPr marL="457200" indent="-457200" algn="just" rtl="0">
              <a:buFont typeface="+mj-lt"/>
              <a:buAutoNum type="arabicPeriod"/>
            </a:pPr>
            <a:r>
              <a:rPr lang="en-US" b="1" dirty="0" err="1"/>
              <a:t>Finanças</a:t>
            </a:r>
            <a:r>
              <a:rPr lang="en-US" b="1" dirty="0"/>
              <a:t> “</a:t>
            </a:r>
            <a:r>
              <a:rPr lang="en-US" b="1" dirty="0" err="1"/>
              <a:t>verdes</a:t>
            </a:r>
            <a:r>
              <a:rPr lang="en-US" b="1" dirty="0"/>
              <a:t>” </a:t>
            </a:r>
            <a:r>
              <a:rPr lang="en-US" dirty="0"/>
              <a:t>– </a:t>
            </a:r>
            <a:r>
              <a:rPr lang="en-US" dirty="0" err="1"/>
              <a:t>quando</a:t>
            </a:r>
            <a:r>
              <a:rPr lang="en-US" dirty="0"/>
              <a:t> o </a:t>
            </a:r>
            <a:r>
              <a:rPr lang="en-US" dirty="0" err="1"/>
              <a:t>débito</a:t>
            </a:r>
            <a:r>
              <a:rPr lang="en-US" dirty="0"/>
              <a:t> é </a:t>
            </a:r>
            <a:r>
              <a:rPr lang="en-US" dirty="0" err="1"/>
              <a:t>disponibilizado</a:t>
            </a:r>
            <a:r>
              <a:rPr lang="en-US" dirty="0"/>
              <a:t> para um projeto 'verde' específico com benefícios ambientais claros, como produção de energia renovável ou desperdício zero.</a:t>
            </a:r>
          </a:p>
          <a:p>
            <a:pPr marL="457200" indent="-457200" algn="just" rtl="0">
              <a:buFont typeface="+mj-lt"/>
              <a:buAutoNum type="arabicPeriod"/>
            </a:pPr>
            <a:r>
              <a:rPr lang="en-US" b="1" dirty="0" err="1"/>
              <a:t>Finanças</a:t>
            </a:r>
            <a:r>
              <a:rPr lang="en-US" b="1" dirty="0"/>
              <a:t> </a:t>
            </a:r>
            <a:r>
              <a:rPr lang="en-US" b="1" dirty="0" err="1"/>
              <a:t>sociais</a:t>
            </a:r>
            <a:r>
              <a:rPr lang="en-US" b="1" dirty="0"/>
              <a:t> </a:t>
            </a:r>
            <a:r>
              <a:rPr lang="en-US" dirty="0"/>
              <a:t>– quando a dívida é disponibilizada para um projeto 'social' específico que visa abordar ou mitigar uma questão social específica ou busca alcançar resultados sociais positivos para os beneficiários-alvo, como programas destinados a aliviar o desemprego ou melhorar o acesso a serviços essenciais.</a:t>
            </a:r>
          </a:p>
          <a:p>
            <a:pPr marL="457200" indent="-457200" algn="just" rtl="0">
              <a:buFont typeface="+mj-lt"/>
              <a:buAutoNum type="arabicPeriod"/>
            </a:pPr>
            <a:r>
              <a:rPr lang="en-IE" b="1" i="0" dirty="0">
                <a:effectLst/>
              </a:rPr>
              <a:t>Finanças vinculadas à </a:t>
            </a:r>
            <a:r>
              <a:rPr lang="en-IE" b="1" i="0" dirty="0" err="1">
                <a:effectLst/>
              </a:rPr>
              <a:t>sustentabilidade</a:t>
            </a:r>
            <a:r>
              <a:rPr lang="en-IE" b="1" i="0" dirty="0">
                <a:effectLst/>
              </a:rPr>
              <a:t> </a:t>
            </a:r>
            <a:r>
              <a:rPr lang="en-IE" b="0" i="0" dirty="0">
                <a:effectLst/>
              </a:rPr>
              <a:t>– </a:t>
            </a:r>
            <a:r>
              <a:rPr lang="en-IE" dirty="0" err="1"/>
              <a:t>quando</a:t>
            </a:r>
            <a:r>
              <a:rPr lang="en-IE" dirty="0"/>
              <a:t> </a:t>
            </a:r>
            <a:r>
              <a:rPr lang="en-US" b="0" i="0" dirty="0">
                <a:effectLst/>
              </a:rPr>
              <a:t>o uso final de fundos e/ou a entidade mutuária são avaliados e medidos em relação a uma lista documentada e acordada de </a:t>
            </a:r>
            <a:r>
              <a:rPr lang="en-US" b="0" i="0" dirty="0" err="1">
                <a:effectLst/>
              </a:rPr>
              <a:t>métricas</a:t>
            </a:r>
            <a:r>
              <a:rPr lang="en-US" b="0" i="0" dirty="0">
                <a:effectLst/>
              </a:rPr>
              <a:t> ESG, com métricas </a:t>
            </a:r>
            <a:r>
              <a:rPr lang="en-US" b="0" i="0" dirty="0" err="1">
                <a:effectLst/>
              </a:rPr>
              <a:t>positivas</a:t>
            </a:r>
            <a:r>
              <a:rPr lang="en-US" b="0" i="0" dirty="0">
                <a:effectLst/>
              </a:rPr>
              <a:t> e </a:t>
            </a:r>
            <a:r>
              <a:rPr lang="en-US" b="0" i="0" dirty="0" err="1">
                <a:effectLst/>
              </a:rPr>
              <a:t>comportamentos</a:t>
            </a:r>
            <a:r>
              <a:rPr lang="en-US" b="0" i="0" dirty="0">
                <a:effectLst/>
              </a:rPr>
              <a:t> </a:t>
            </a:r>
            <a:r>
              <a:rPr lang="en-US" b="0" i="0" dirty="0" err="1">
                <a:effectLst/>
              </a:rPr>
              <a:t>recompensados</a:t>
            </a:r>
            <a:r>
              <a:rPr lang="en-US" b="0" i="0" dirty="0">
                <a:effectLst/>
              </a:rPr>
              <a:t>, geralmente com uma redução no custo do financiamento.</a:t>
            </a:r>
            <a:endParaRPr lang="en-US" dirty="0"/>
          </a:p>
          <a:p>
            <a:pPr marL="457200" indent="-457200" algn="just" rtl="0">
              <a:buFont typeface="+mj-lt"/>
              <a:buAutoNum type="arabicPeriod"/>
            </a:pPr>
            <a:endParaRPr lang="en-US" dirty="0"/>
          </a:p>
          <a:p>
            <a:pPr marL="457200" indent="-457200" algn="just" rtl="0">
              <a:buFont typeface="+mj-lt"/>
              <a:buAutoNum type="arabicPeriod"/>
            </a:pPr>
            <a:endParaRPr lang="en-IE" dirty="0"/>
          </a:p>
        </p:txBody>
      </p:sp>
      <p:sp>
        <p:nvSpPr>
          <p:cNvPr id="3" name="Text Placeholder 2">
            <a:extLst>
              <a:ext uri="{FF2B5EF4-FFF2-40B4-BE49-F238E27FC236}">
                <a16:creationId xmlns:a16="http://schemas.microsoft.com/office/drawing/2014/main" id="{6CB5C9D6-B499-7A03-9781-99D21E817A98}"/>
              </a:ext>
            </a:extLst>
          </p:cNvPr>
          <p:cNvSpPr>
            <a:spLocks noGrp="1"/>
          </p:cNvSpPr>
          <p:nvPr>
            <p:ph type="body" sz="quarter" idx="16"/>
          </p:nvPr>
        </p:nvSpPr>
        <p:spPr/>
        <p:txBody>
          <a:bodyPr/>
          <a:lstStyle/>
          <a:p>
            <a:pPr algn="l" rtl="0"/>
            <a:r>
              <a:rPr lang="en-US" b="1" dirty="0"/>
              <a:t>Três categorias principais de Finanças Éticas:</a:t>
            </a:r>
            <a:endParaRPr lang="en-IE" b="1" dirty="0"/>
          </a:p>
        </p:txBody>
      </p:sp>
      <p:pic>
        <p:nvPicPr>
          <p:cNvPr id="4" name="Picture 3">
            <a:extLst>
              <a:ext uri="{FF2B5EF4-FFF2-40B4-BE49-F238E27FC236}">
                <a16:creationId xmlns:a16="http://schemas.microsoft.com/office/drawing/2014/main" id="{8123F938-342E-15FA-92CC-2F35E7BF8A34}"/>
              </a:ext>
            </a:extLst>
          </p:cNvPr>
          <p:cNvPicPr>
            <a:picLocks noChangeAspect="1"/>
          </p:cNvPicPr>
          <p:nvPr/>
        </p:nvPicPr>
        <p:blipFill>
          <a:blip r:embed="rId2"/>
          <a:stretch>
            <a:fillRect/>
          </a:stretch>
        </p:blipFill>
        <p:spPr>
          <a:xfrm>
            <a:off x="10699542" y="593657"/>
            <a:ext cx="1003352" cy="971600"/>
          </a:xfrm>
          <a:prstGeom prst="rect">
            <a:avLst/>
          </a:prstGeom>
        </p:spPr>
      </p:pic>
    </p:spTree>
    <p:extLst>
      <p:ext uri="{BB962C8B-B14F-4D97-AF65-F5344CB8AC3E}">
        <p14:creationId xmlns:p14="http://schemas.microsoft.com/office/powerpoint/2010/main" val="575080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4C8634-0F54-C8AC-2C54-B25CD670BA63}"/>
              </a:ext>
            </a:extLst>
          </p:cNvPr>
          <p:cNvSpPr>
            <a:spLocks noGrp="1"/>
          </p:cNvSpPr>
          <p:nvPr>
            <p:ph type="body" sz="quarter" idx="18"/>
          </p:nvPr>
        </p:nvSpPr>
        <p:spPr>
          <a:xfrm>
            <a:off x="901831" y="1583685"/>
            <a:ext cx="5397340" cy="3750056"/>
          </a:xfrm>
        </p:spPr>
        <p:txBody>
          <a:bodyPr/>
          <a:lstStyle/>
          <a:p>
            <a:pPr algn="just" rtl="0"/>
            <a:r>
              <a:rPr lang="en-US" dirty="0"/>
              <a:t>Um SUBSÍDIO é um </a:t>
            </a:r>
            <a:r>
              <a:rPr lang="en-US" dirty="0" err="1"/>
              <a:t>prémio</a:t>
            </a:r>
            <a:r>
              <a:rPr lang="en-US" dirty="0"/>
              <a:t>, geralmente financeiro, dado por um organism </a:t>
            </a:r>
            <a:r>
              <a:rPr lang="en-US" dirty="0" err="1"/>
              <a:t>público</a:t>
            </a:r>
            <a:r>
              <a:rPr lang="en-US" dirty="0"/>
              <a:t> ou uma fundação, a um indivíduo ou empresa para facilitar um objetivo específico, </a:t>
            </a:r>
            <a:r>
              <a:rPr lang="en-US" dirty="0" err="1"/>
              <a:t>como</a:t>
            </a:r>
            <a:r>
              <a:rPr lang="en-US" dirty="0"/>
              <a:t> </a:t>
            </a:r>
            <a:r>
              <a:rPr lang="en-US" dirty="0" err="1"/>
              <a:t>por</a:t>
            </a:r>
            <a:r>
              <a:rPr lang="en-US" dirty="0"/>
              <a:t> exemplo, </a:t>
            </a:r>
            <a:r>
              <a:rPr lang="en-US" dirty="0" err="1"/>
              <a:t>uma</a:t>
            </a:r>
            <a:r>
              <a:rPr lang="en-US" dirty="0"/>
              <a:t> startup, expansão, etc.</a:t>
            </a:r>
          </a:p>
          <a:p>
            <a:pPr algn="just" rtl="0"/>
            <a:r>
              <a:rPr lang="en-US" dirty="0"/>
              <a:t>Existem muitas oportunidades de subsídios locais, regionais e nacionais. Deve-se </a:t>
            </a:r>
            <a:r>
              <a:rPr lang="en-US" dirty="0" err="1"/>
              <a:t>começar</a:t>
            </a:r>
            <a:r>
              <a:rPr lang="en-US" dirty="0"/>
              <a:t> </a:t>
            </a:r>
            <a:r>
              <a:rPr lang="en-US" dirty="0" err="1"/>
              <a:t>por</a:t>
            </a:r>
            <a:r>
              <a:rPr lang="en-US" dirty="0"/>
              <a:t> </a:t>
            </a:r>
            <a:r>
              <a:rPr lang="en-US" dirty="0" err="1"/>
              <a:t>pesquisar</a:t>
            </a:r>
            <a:r>
              <a:rPr lang="en-US" dirty="0"/>
              <a:t> </a:t>
            </a:r>
            <a:r>
              <a:rPr lang="en-US" dirty="0" err="1"/>
              <a:t>sobre</a:t>
            </a:r>
            <a:r>
              <a:rPr lang="en-US" dirty="0"/>
              <a:t> qual é o </a:t>
            </a:r>
            <a:r>
              <a:rPr lang="en-US" dirty="0" err="1"/>
              <a:t>mais</a:t>
            </a:r>
            <a:r>
              <a:rPr lang="en-US" dirty="0"/>
              <a:t> </a:t>
            </a:r>
            <a:r>
              <a:rPr lang="en-US" dirty="0" err="1"/>
              <a:t>adequado</a:t>
            </a:r>
            <a:r>
              <a:rPr lang="en-US" dirty="0"/>
              <a:t> para a </a:t>
            </a:r>
            <a:r>
              <a:rPr lang="en-US" dirty="0" err="1"/>
              <a:t>empresa</a:t>
            </a:r>
            <a:r>
              <a:rPr lang="en-US" dirty="0"/>
              <a:t>. Este é um vídeo interessante sobre o que </a:t>
            </a:r>
            <a:r>
              <a:rPr lang="en-US" dirty="0" err="1"/>
              <a:t>faz</a:t>
            </a:r>
            <a:r>
              <a:rPr lang="en-US" dirty="0"/>
              <a:t> um </a:t>
            </a:r>
            <a:r>
              <a:rPr lang="en-US" dirty="0" err="1"/>
              <a:t>subsídio</a:t>
            </a:r>
            <a:r>
              <a:rPr lang="en-US" dirty="0"/>
              <a:t> e o que não faz.</a:t>
            </a:r>
          </a:p>
          <a:p>
            <a:pPr algn="just" rtl="0"/>
            <a:endParaRPr lang="en-IE" dirty="0"/>
          </a:p>
        </p:txBody>
      </p:sp>
      <p:sp>
        <p:nvSpPr>
          <p:cNvPr id="3" name="Text Placeholder 2">
            <a:extLst>
              <a:ext uri="{FF2B5EF4-FFF2-40B4-BE49-F238E27FC236}">
                <a16:creationId xmlns:a16="http://schemas.microsoft.com/office/drawing/2014/main" id="{0C0B0E93-7101-9294-BDF2-97D011A811A1}"/>
              </a:ext>
            </a:extLst>
          </p:cNvPr>
          <p:cNvSpPr>
            <a:spLocks noGrp="1"/>
          </p:cNvSpPr>
          <p:nvPr>
            <p:ph type="body" sz="quarter" idx="16"/>
          </p:nvPr>
        </p:nvSpPr>
        <p:spPr>
          <a:xfrm>
            <a:off x="776229" y="522380"/>
            <a:ext cx="4990998" cy="992652"/>
          </a:xfrm>
        </p:spPr>
        <p:txBody>
          <a:bodyPr/>
          <a:lstStyle/>
          <a:p>
            <a:pPr algn="l" rtl="0"/>
            <a:r>
              <a:rPr lang="fr-FR" b="1" dirty="0"/>
              <a:t>5. Opções de Apoio Financeiro...Subsídios</a:t>
            </a:r>
          </a:p>
          <a:p>
            <a:pPr algn="l" rtl="0"/>
            <a:endParaRPr lang="en-IE" b="1" dirty="0"/>
          </a:p>
        </p:txBody>
      </p:sp>
      <p:sp>
        <p:nvSpPr>
          <p:cNvPr id="4" name="Picture Placeholder 3">
            <a:extLst>
              <a:ext uri="{FF2B5EF4-FFF2-40B4-BE49-F238E27FC236}">
                <a16:creationId xmlns:a16="http://schemas.microsoft.com/office/drawing/2014/main" id="{AB1D0123-5138-9BF0-08E2-A777F89425C2}"/>
              </a:ext>
            </a:extLst>
          </p:cNvPr>
          <p:cNvSpPr>
            <a:spLocks noGrp="1"/>
          </p:cNvSpPr>
          <p:nvPr>
            <p:ph type="pic" sz="quarter" idx="10"/>
          </p:nvPr>
        </p:nvSpPr>
        <p:spPr/>
        <p:txBody>
          <a:bodyPr/>
          <a:lstStyle/>
          <a:p>
            <a:endParaRPr lang="pt-PT"/>
          </a:p>
        </p:txBody>
      </p:sp>
      <p:sp>
        <p:nvSpPr>
          <p:cNvPr id="5" name="TextBox 4">
            <a:extLst>
              <a:ext uri="{FF2B5EF4-FFF2-40B4-BE49-F238E27FC236}">
                <a16:creationId xmlns:a16="http://schemas.microsoft.com/office/drawing/2014/main" id="{4D9A0331-638C-D29B-FC4C-FEE7FF87BFF2}"/>
              </a:ext>
            </a:extLst>
          </p:cNvPr>
          <p:cNvSpPr txBox="1"/>
          <p:nvPr/>
        </p:nvSpPr>
        <p:spPr>
          <a:xfrm>
            <a:off x="7909597" y="689986"/>
            <a:ext cx="6094562" cy="369332"/>
          </a:xfrm>
          <a:prstGeom prst="rect">
            <a:avLst/>
          </a:prstGeom>
          <a:noFill/>
        </p:spPr>
        <p:txBody>
          <a:bodyPr wrap="square">
            <a:spAutoFit/>
          </a:bodyPr>
          <a:lstStyle/>
          <a:p>
            <a:pPr algn="l" rtl="0"/>
            <a:r>
              <a:rPr lang="en-US" dirty="0">
                <a:hlinkClick r:id="rId3"/>
              </a:rPr>
              <a:t>O que é um subsídio? - YouTube</a:t>
            </a:r>
            <a:endParaRPr lang="en-IE" dirty="0"/>
          </a:p>
        </p:txBody>
      </p:sp>
      <p:pic>
        <p:nvPicPr>
          <p:cNvPr id="6" name="Online Media 5" title="What is a grant?">
            <a:hlinkClick r:id="" action="ppaction://media"/>
            <a:extLst>
              <a:ext uri="{FF2B5EF4-FFF2-40B4-BE49-F238E27FC236}">
                <a16:creationId xmlns:a16="http://schemas.microsoft.com/office/drawing/2014/main" id="{F86E5643-99D5-6D58-94EC-FF7A2C2EC6BC}"/>
              </a:ext>
            </a:extLst>
          </p:cNvPr>
          <p:cNvPicPr>
            <a:picLocks noRot="1" noChangeAspect="1"/>
          </p:cNvPicPr>
          <p:nvPr>
            <a:videoFile r:link="rId1"/>
          </p:nvPr>
        </p:nvPicPr>
        <p:blipFill>
          <a:blip r:embed="rId4"/>
          <a:stretch>
            <a:fillRect/>
          </a:stretch>
        </p:blipFill>
        <p:spPr>
          <a:xfrm>
            <a:off x="6966771" y="1333948"/>
            <a:ext cx="5225229" cy="4134612"/>
          </a:xfrm>
          <a:prstGeom prst="rect">
            <a:avLst/>
          </a:prstGeom>
        </p:spPr>
      </p:pic>
    </p:spTree>
    <p:extLst>
      <p:ext uri="{BB962C8B-B14F-4D97-AF65-F5344CB8AC3E}">
        <p14:creationId xmlns:p14="http://schemas.microsoft.com/office/powerpoint/2010/main" val="40665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he End' typed on a typewriter">
            <a:extLst>
              <a:ext uri="{FF2B5EF4-FFF2-40B4-BE49-F238E27FC236}">
                <a16:creationId xmlns:a16="http://schemas.microsoft.com/office/drawing/2014/main" id="{54F8AE60-F3AA-E401-36F8-9EE1DC9CD420}"/>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19402"/>
          <a:stretch/>
        </p:blipFill>
        <p:spPr>
          <a:xfrm>
            <a:off x="320540" y="335338"/>
            <a:ext cx="11578483" cy="6146707"/>
          </a:xfrm>
          <a:solidFill>
            <a:schemeClr val="bg1"/>
          </a:solidFill>
        </p:spPr>
      </p:pic>
      <p:sp>
        <p:nvSpPr>
          <p:cNvPr id="6" name="Text Placeholder 2">
            <a:extLst>
              <a:ext uri="{FF2B5EF4-FFF2-40B4-BE49-F238E27FC236}">
                <a16:creationId xmlns:a16="http://schemas.microsoft.com/office/drawing/2014/main" id="{51F2A272-C4FB-4719-43B2-E23CCC4785DF}"/>
              </a:ext>
            </a:extLst>
          </p:cNvPr>
          <p:cNvSpPr>
            <a:spLocks noGrp="1"/>
          </p:cNvSpPr>
          <p:nvPr>
            <p:ph type="body" sz="quarter" idx="13"/>
          </p:nvPr>
        </p:nvSpPr>
        <p:spPr>
          <a:xfrm>
            <a:off x="760635" y="1537059"/>
            <a:ext cx="4369392" cy="4493975"/>
          </a:xfrm>
        </p:spPr>
        <p:txBody>
          <a:bodyPr/>
          <a:lstStyle/>
          <a:p>
            <a:pPr rtl="0"/>
            <a:r>
              <a:rPr lang="en-IE" i="0" dirty="0"/>
              <a:t>Nacionalmente, os financiadores/credores estimam que entre 50 e 60% de todos os pedidos que </a:t>
            </a:r>
            <a:r>
              <a:rPr lang="en-IE" i="0" dirty="0" err="1"/>
              <a:t>recebem</a:t>
            </a:r>
            <a:r>
              <a:rPr lang="en-IE" i="0" dirty="0"/>
              <a:t>, são imediatamente recusados ​​</a:t>
            </a:r>
            <a:r>
              <a:rPr lang="en-IE" i="0" dirty="0" err="1"/>
              <a:t>porque</a:t>
            </a:r>
            <a:r>
              <a:rPr lang="en-IE" i="0" dirty="0"/>
              <a:t> </a:t>
            </a:r>
            <a:r>
              <a:rPr lang="en-IE" i="0" dirty="0" err="1"/>
              <a:t>são</a:t>
            </a:r>
            <a:r>
              <a:rPr lang="en-IE" i="0" dirty="0"/>
              <a:t> </a:t>
            </a:r>
            <a:r>
              <a:rPr lang="en-IE" b="1" i="0" dirty="0" err="1"/>
              <a:t>inelegíveis</a:t>
            </a:r>
            <a:r>
              <a:rPr lang="en-IE" b="1" i="0" dirty="0"/>
              <a:t> </a:t>
            </a:r>
            <a:r>
              <a:rPr lang="en-IE" i="0" dirty="0"/>
              <a:t>e </a:t>
            </a:r>
            <a:r>
              <a:rPr lang="en-IE" b="1" i="0" dirty="0" err="1"/>
              <a:t>não</a:t>
            </a:r>
            <a:r>
              <a:rPr lang="en-IE" b="1" i="0" dirty="0"/>
              <a:t> </a:t>
            </a:r>
            <a:r>
              <a:rPr lang="en-IE" b="1" i="0" dirty="0" err="1"/>
              <a:t>cumprem</a:t>
            </a:r>
            <a:r>
              <a:rPr lang="en-IE" b="1" i="0" dirty="0"/>
              <a:t> </a:t>
            </a:r>
            <a:r>
              <a:rPr lang="en-IE" b="1" i="0" dirty="0" err="1"/>
              <a:t>às</a:t>
            </a:r>
            <a:r>
              <a:rPr lang="en-IE" b="1" i="0" dirty="0"/>
              <a:t> diretrizes claramente definidas</a:t>
            </a:r>
            <a:r>
              <a:rPr lang="en-IE" i="0" dirty="0"/>
              <a:t>.</a:t>
            </a:r>
          </a:p>
        </p:txBody>
      </p:sp>
      <p:sp>
        <p:nvSpPr>
          <p:cNvPr id="7" name="Text Placeholder 4">
            <a:extLst>
              <a:ext uri="{FF2B5EF4-FFF2-40B4-BE49-F238E27FC236}">
                <a16:creationId xmlns:a16="http://schemas.microsoft.com/office/drawing/2014/main" id="{39FE071C-4C1E-DCB0-8863-D657DD9B382A}"/>
              </a:ext>
            </a:extLst>
          </p:cNvPr>
          <p:cNvSpPr txBox="1">
            <a:spLocks/>
          </p:cNvSpPr>
          <p:nvPr/>
        </p:nvSpPr>
        <p:spPr>
          <a:xfrm>
            <a:off x="472350" y="883169"/>
            <a:ext cx="6449493" cy="13317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en-IE" sz="3600" b="1" dirty="0">
                <a:solidFill>
                  <a:srgbClr val="000000"/>
                </a:solidFill>
                <a:highlight>
                  <a:srgbClr val="F79037"/>
                </a:highlight>
              </a:rPr>
              <a:t>Sabia que?</a:t>
            </a:r>
          </a:p>
        </p:txBody>
      </p:sp>
    </p:spTree>
    <p:extLst>
      <p:ext uri="{BB962C8B-B14F-4D97-AF65-F5344CB8AC3E}">
        <p14:creationId xmlns:p14="http://schemas.microsoft.com/office/powerpoint/2010/main" val="16024034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356B3E-8D18-E765-B33E-CA5D2D8AC1BA}"/>
              </a:ext>
            </a:extLst>
          </p:cNvPr>
          <p:cNvSpPr>
            <a:spLocks noGrp="1"/>
          </p:cNvSpPr>
          <p:nvPr>
            <p:ph type="body" sz="quarter" idx="28"/>
          </p:nvPr>
        </p:nvSpPr>
        <p:spPr>
          <a:xfrm>
            <a:off x="447065" y="464650"/>
            <a:ext cx="11097969" cy="1210837"/>
          </a:xfrm>
        </p:spPr>
        <p:txBody>
          <a:bodyPr/>
          <a:lstStyle/>
          <a:p>
            <a:pPr algn="l" rtl="0"/>
            <a:r>
              <a:rPr lang="en-IE" b="1" dirty="0"/>
              <a:t>Algumas dicas para candidaturas a </a:t>
            </a:r>
            <a:r>
              <a:rPr lang="en-IE" b="1" dirty="0" err="1"/>
              <a:t>financiamento</a:t>
            </a:r>
            <a:r>
              <a:rPr lang="en-IE" b="1" dirty="0"/>
              <a:t>…</a:t>
            </a:r>
          </a:p>
        </p:txBody>
      </p:sp>
      <p:sp>
        <p:nvSpPr>
          <p:cNvPr id="3" name="Text Placeholder 2">
            <a:extLst>
              <a:ext uri="{FF2B5EF4-FFF2-40B4-BE49-F238E27FC236}">
                <a16:creationId xmlns:a16="http://schemas.microsoft.com/office/drawing/2014/main" id="{CEC4AE08-D4B3-A514-0301-1DA00A2C1064}"/>
              </a:ext>
            </a:extLst>
          </p:cNvPr>
          <p:cNvSpPr>
            <a:spLocks noGrp="1"/>
          </p:cNvSpPr>
          <p:nvPr>
            <p:ph type="body" sz="quarter" idx="18"/>
          </p:nvPr>
        </p:nvSpPr>
        <p:spPr>
          <a:xfrm>
            <a:off x="120746" y="3825704"/>
            <a:ext cx="1986597" cy="2033136"/>
          </a:xfrm>
        </p:spPr>
        <p:txBody>
          <a:bodyPr/>
          <a:lstStyle/>
          <a:p>
            <a:pPr rtl="0"/>
            <a:r>
              <a:rPr lang="en-US" dirty="0" err="1">
                <a:solidFill>
                  <a:srgbClr val="000000"/>
                </a:solidFill>
              </a:rPr>
              <a:t>Esquecer</a:t>
            </a:r>
            <a:r>
              <a:rPr lang="en-US" dirty="0">
                <a:solidFill>
                  <a:srgbClr val="000000"/>
                </a:solidFill>
              </a:rPr>
              <a:t> o dinheiro (pelo menos inicialmente) e </a:t>
            </a:r>
            <a:r>
              <a:rPr lang="en-US" b="1" dirty="0" err="1">
                <a:solidFill>
                  <a:srgbClr val="000000"/>
                </a:solidFill>
              </a:rPr>
              <a:t>definir</a:t>
            </a:r>
            <a:r>
              <a:rPr lang="en-US" b="1" dirty="0">
                <a:solidFill>
                  <a:srgbClr val="000000"/>
                </a:solidFill>
              </a:rPr>
              <a:t> </a:t>
            </a:r>
            <a:r>
              <a:rPr lang="en-US" b="1" dirty="0" err="1">
                <a:solidFill>
                  <a:srgbClr val="000000"/>
                </a:solidFill>
              </a:rPr>
              <a:t>bem</a:t>
            </a:r>
            <a:r>
              <a:rPr lang="en-US" b="1" dirty="0">
                <a:solidFill>
                  <a:srgbClr val="000000"/>
                </a:solidFill>
              </a:rPr>
              <a:t> o projeto</a:t>
            </a:r>
            <a:endParaRPr lang="en-IE" b="1" dirty="0">
              <a:solidFill>
                <a:srgbClr val="000000"/>
              </a:solidFill>
            </a:endParaRPr>
          </a:p>
        </p:txBody>
      </p:sp>
      <p:sp>
        <p:nvSpPr>
          <p:cNvPr id="4" name="Text Placeholder 3">
            <a:extLst>
              <a:ext uri="{FF2B5EF4-FFF2-40B4-BE49-F238E27FC236}">
                <a16:creationId xmlns:a16="http://schemas.microsoft.com/office/drawing/2014/main" id="{549EEB3E-5D77-05C5-28C7-978E9D07F0D2}"/>
              </a:ext>
            </a:extLst>
          </p:cNvPr>
          <p:cNvSpPr>
            <a:spLocks noGrp="1"/>
          </p:cNvSpPr>
          <p:nvPr>
            <p:ph type="body" sz="quarter" idx="29"/>
          </p:nvPr>
        </p:nvSpPr>
        <p:spPr>
          <a:xfrm>
            <a:off x="2516531" y="3825704"/>
            <a:ext cx="2139551" cy="2033136"/>
          </a:xfrm>
        </p:spPr>
        <p:txBody>
          <a:bodyPr/>
          <a:lstStyle/>
          <a:p>
            <a:pPr rtl="0"/>
            <a:r>
              <a:rPr lang="en-US" dirty="0" err="1">
                <a:solidFill>
                  <a:srgbClr val="000000"/>
                </a:solidFill>
              </a:rPr>
              <a:t>Mostrar</a:t>
            </a:r>
            <a:r>
              <a:rPr lang="en-US" dirty="0">
                <a:solidFill>
                  <a:srgbClr val="000000"/>
                </a:solidFill>
              </a:rPr>
              <a:t> </a:t>
            </a:r>
            <a:r>
              <a:rPr lang="en-US" dirty="0" err="1">
                <a:solidFill>
                  <a:srgbClr val="000000"/>
                </a:solidFill>
              </a:rPr>
              <a:t>como</a:t>
            </a:r>
            <a:r>
              <a:rPr lang="en-US" dirty="0">
                <a:solidFill>
                  <a:srgbClr val="000000"/>
                </a:solidFill>
              </a:rPr>
              <a:t> o </a:t>
            </a:r>
            <a:r>
              <a:rPr lang="en-US" dirty="0" err="1">
                <a:solidFill>
                  <a:srgbClr val="000000"/>
                </a:solidFill>
              </a:rPr>
              <a:t>projeto</a:t>
            </a:r>
            <a:r>
              <a:rPr lang="en-US" dirty="0">
                <a:solidFill>
                  <a:srgbClr val="000000"/>
                </a:solidFill>
              </a:rPr>
              <a:t> se </a:t>
            </a:r>
            <a:r>
              <a:rPr lang="en-US" b="1" dirty="0">
                <a:solidFill>
                  <a:srgbClr val="000000"/>
                </a:solidFill>
              </a:rPr>
              <a:t>ALINHA </a:t>
            </a:r>
            <a:r>
              <a:rPr lang="en-US" dirty="0">
                <a:solidFill>
                  <a:srgbClr val="000000"/>
                </a:solidFill>
              </a:rPr>
              <a:t>com </a:t>
            </a:r>
            <a:r>
              <a:rPr lang="en-US" dirty="0" err="1">
                <a:solidFill>
                  <a:srgbClr val="000000"/>
                </a:solidFill>
              </a:rPr>
              <a:t>os</a:t>
            </a:r>
            <a:r>
              <a:rPr lang="en-US" dirty="0">
                <a:solidFill>
                  <a:srgbClr val="000000"/>
                </a:solidFill>
              </a:rPr>
              <a:t> </a:t>
            </a:r>
            <a:r>
              <a:rPr lang="en-US" b="1" dirty="0" err="1">
                <a:solidFill>
                  <a:srgbClr val="000000"/>
                </a:solidFill>
              </a:rPr>
              <a:t>propósitos</a:t>
            </a:r>
            <a:r>
              <a:rPr lang="en-US" b="1" dirty="0">
                <a:solidFill>
                  <a:srgbClr val="000000"/>
                </a:solidFill>
              </a:rPr>
              <a:t>, critérios e </a:t>
            </a:r>
            <a:r>
              <a:rPr lang="en-US" b="1" dirty="0" err="1">
                <a:solidFill>
                  <a:srgbClr val="000000"/>
                </a:solidFill>
              </a:rPr>
              <a:t>objetivos</a:t>
            </a:r>
            <a:r>
              <a:rPr lang="en-US" b="1" dirty="0">
                <a:solidFill>
                  <a:srgbClr val="000000"/>
                </a:solidFill>
              </a:rPr>
              <a:t> </a:t>
            </a:r>
            <a:r>
              <a:rPr lang="en-US" dirty="0">
                <a:solidFill>
                  <a:srgbClr val="000000"/>
                </a:solidFill>
              </a:rPr>
              <a:t>dos </a:t>
            </a:r>
            <a:r>
              <a:rPr lang="en-US" dirty="0" err="1">
                <a:solidFill>
                  <a:srgbClr val="000000"/>
                </a:solidFill>
              </a:rPr>
              <a:t>financiadores</a:t>
            </a:r>
            <a:endParaRPr lang="en-IE" b="1" dirty="0">
              <a:solidFill>
                <a:srgbClr val="000000"/>
              </a:solidFill>
            </a:endParaRPr>
          </a:p>
        </p:txBody>
      </p:sp>
      <p:sp>
        <p:nvSpPr>
          <p:cNvPr id="5" name="Text Placeholder 4">
            <a:extLst>
              <a:ext uri="{FF2B5EF4-FFF2-40B4-BE49-F238E27FC236}">
                <a16:creationId xmlns:a16="http://schemas.microsoft.com/office/drawing/2014/main" id="{4AA707FF-C6B5-71FA-A240-4A8B899ECD91}"/>
              </a:ext>
            </a:extLst>
          </p:cNvPr>
          <p:cNvSpPr>
            <a:spLocks noGrp="1"/>
          </p:cNvSpPr>
          <p:nvPr>
            <p:ph type="body" sz="quarter" idx="30"/>
          </p:nvPr>
        </p:nvSpPr>
        <p:spPr>
          <a:xfrm>
            <a:off x="5081014" y="3825704"/>
            <a:ext cx="2341507" cy="2033136"/>
          </a:xfrm>
        </p:spPr>
        <p:txBody>
          <a:bodyPr/>
          <a:lstStyle/>
          <a:p>
            <a:pPr rtl="0"/>
            <a:r>
              <a:rPr lang="en-US" dirty="0">
                <a:solidFill>
                  <a:srgbClr val="000000"/>
                </a:solidFill>
              </a:rPr>
              <a:t>Vender </a:t>
            </a:r>
            <a:r>
              <a:rPr lang="en-US" dirty="0" err="1">
                <a:solidFill>
                  <a:srgbClr val="000000"/>
                </a:solidFill>
              </a:rPr>
              <a:t>os</a:t>
            </a:r>
            <a:r>
              <a:rPr lang="en-US" dirty="0">
                <a:solidFill>
                  <a:srgbClr val="000000"/>
                </a:solidFill>
              </a:rPr>
              <a:t> </a:t>
            </a:r>
            <a:r>
              <a:rPr lang="en-US" b="1" dirty="0" err="1">
                <a:solidFill>
                  <a:srgbClr val="000000"/>
                </a:solidFill>
              </a:rPr>
              <a:t>benefícios</a:t>
            </a:r>
            <a:r>
              <a:rPr lang="en-US" b="1" dirty="0">
                <a:solidFill>
                  <a:srgbClr val="000000"/>
                </a:solidFill>
              </a:rPr>
              <a:t> </a:t>
            </a:r>
            <a:r>
              <a:rPr lang="en-US" dirty="0">
                <a:solidFill>
                  <a:srgbClr val="000000"/>
                </a:solidFill>
              </a:rPr>
              <a:t>do </a:t>
            </a:r>
            <a:r>
              <a:rPr lang="en-US" dirty="0" err="1">
                <a:solidFill>
                  <a:srgbClr val="000000"/>
                </a:solidFill>
              </a:rPr>
              <a:t>projeto</a:t>
            </a:r>
            <a:r>
              <a:rPr lang="en-US" dirty="0">
                <a:solidFill>
                  <a:srgbClr val="000000"/>
                </a:solidFill>
              </a:rPr>
              <a:t> </a:t>
            </a:r>
            <a:r>
              <a:rPr lang="en-US" dirty="0" err="1">
                <a:solidFill>
                  <a:srgbClr val="000000"/>
                </a:solidFill>
              </a:rPr>
              <a:t>proposto</a:t>
            </a:r>
            <a:r>
              <a:rPr lang="en-US" dirty="0">
                <a:solidFill>
                  <a:srgbClr val="000000"/>
                </a:solidFill>
              </a:rPr>
              <a:t> </a:t>
            </a:r>
            <a:r>
              <a:rPr lang="en-US" dirty="0" err="1">
                <a:solidFill>
                  <a:srgbClr val="000000"/>
                </a:solidFill>
              </a:rPr>
              <a:t>numa</a:t>
            </a:r>
            <a:r>
              <a:rPr lang="en-US" dirty="0">
                <a:solidFill>
                  <a:srgbClr val="000000"/>
                </a:solidFill>
              </a:rPr>
              <a:t> </a:t>
            </a:r>
            <a:r>
              <a:rPr lang="en-IE" dirty="0">
                <a:solidFill>
                  <a:srgbClr val="000000"/>
                </a:solidFill>
              </a:rPr>
              <a:t>forma qualitativa e quantitativa</a:t>
            </a:r>
          </a:p>
        </p:txBody>
      </p:sp>
      <p:sp>
        <p:nvSpPr>
          <p:cNvPr id="6" name="Text Placeholder 5">
            <a:extLst>
              <a:ext uri="{FF2B5EF4-FFF2-40B4-BE49-F238E27FC236}">
                <a16:creationId xmlns:a16="http://schemas.microsoft.com/office/drawing/2014/main" id="{7452C8CF-468D-BE7D-B6BF-91CE6DED0C2A}"/>
              </a:ext>
            </a:extLst>
          </p:cNvPr>
          <p:cNvSpPr>
            <a:spLocks noGrp="1"/>
          </p:cNvSpPr>
          <p:nvPr>
            <p:ph type="body" sz="quarter" idx="31"/>
          </p:nvPr>
        </p:nvSpPr>
        <p:spPr>
          <a:xfrm>
            <a:off x="7590195" y="3830986"/>
            <a:ext cx="2139551" cy="2033136"/>
          </a:xfrm>
        </p:spPr>
        <p:txBody>
          <a:bodyPr/>
          <a:lstStyle/>
          <a:p>
            <a:pPr rtl="0"/>
            <a:r>
              <a:rPr lang="en-US" dirty="0" err="1">
                <a:solidFill>
                  <a:srgbClr val="000000"/>
                </a:solidFill>
              </a:rPr>
              <a:t>Construir</a:t>
            </a:r>
            <a:r>
              <a:rPr lang="en-US" dirty="0">
                <a:solidFill>
                  <a:srgbClr val="000000"/>
                </a:solidFill>
              </a:rPr>
              <a:t> a </a:t>
            </a:r>
            <a:r>
              <a:rPr lang="en-US" b="1" dirty="0" err="1">
                <a:solidFill>
                  <a:srgbClr val="000000"/>
                </a:solidFill>
              </a:rPr>
              <a:t>credibilidade</a:t>
            </a:r>
            <a:r>
              <a:rPr lang="en-US" b="1" dirty="0">
                <a:solidFill>
                  <a:srgbClr val="000000"/>
                </a:solidFill>
              </a:rPr>
              <a:t>, </a:t>
            </a:r>
            <a:r>
              <a:rPr lang="en-US" dirty="0">
                <a:solidFill>
                  <a:srgbClr val="000000"/>
                </a:solidFill>
              </a:rPr>
              <a:t>ser </a:t>
            </a:r>
            <a:r>
              <a:rPr lang="en-US" dirty="0" err="1">
                <a:solidFill>
                  <a:srgbClr val="000000"/>
                </a:solidFill>
              </a:rPr>
              <a:t>profissional</a:t>
            </a:r>
            <a:r>
              <a:rPr lang="en-US" dirty="0">
                <a:solidFill>
                  <a:srgbClr val="000000"/>
                </a:solidFill>
              </a:rPr>
              <a:t> &amp; </a:t>
            </a:r>
            <a:r>
              <a:rPr lang="en-US" dirty="0" err="1">
                <a:solidFill>
                  <a:srgbClr val="000000"/>
                </a:solidFill>
              </a:rPr>
              <a:t>organizado</a:t>
            </a:r>
            <a:r>
              <a:rPr lang="en-US" dirty="0">
                <a:solidFill>
                  <a:srgbClr val="000000"/>
                </a:solidFill>
              </a:rPr>
              <a:t> </a:t>
            </a:r>
            <a:endParaRPr lang="en-IE" dirty="0">
              <a:solidFill>
                <a:srgbClr val="000000"/>
              </a:solidFill>
            </a:endParaRPr>
          </a:p>
        </p:txBody>
      </p:sp>
      <p:sp>
        <p:nvSpPr>
          <p:cNvPr id="7" name="Text Placeholder 6">
            <a:extLst>
              <a:ext uri="{FF2B5EF4-FFF2-40B4-BE49-F238E27FC236}">
                <a16:creationId xmlns:a16="http://schemas.microsoft.com/office/drawing/2014/main" id="{9DFB5182-52B5-1AAF-5F54-86E7D7B2B9FD}"/>
              </a:ext>
            </a:extLst>
          </p:cNvPr>
          <p:cNvSpPr>
            <a:spLocks noGrp="1"/>
          </p:cNvSpPr>
          <p:nvPr>
            <p:ph type="body" sz="quarter" idx="32"/>
          </p:nvPr>
        </p:nvSpPr>
        <p:spPr>
          <a:xfrm>
            <a:off x="9729746" y="3830986"/>
            <a:ext cx="2341508" cy="2033136"/>
          </a:xfrm>
        </p:spPr>
        <p:txBody>
          <a:bodyPr/>
          <a:lstStyle/>
          <a:p>
            <a:pPr rtl="0"/>
            <a:r>
              <a:rPr lang="en-US" dirty="0" err="1">
                <a:solidFill>
                  <a:srgbClr val="000000"/>
                </a:solidFill>
              </a:rPr>
              <a:t>Compartilhar</a:t>
            </a:r>
            <a:r>
              <a:rPr lang="en-US" dirty="0">
                <a:solidFill>
                  <a:srgbClr val="000000"/>
                </a:solidFill>
              </a:rPr>
              <a:t> a </a:t>
            </a:r>
            <a:r>
              <a:rPr lang="en-US" b="1" dirty="0" err="1">
                <a:solidFill>
                  <a:srgbClr val="000000"/>
                </a:solidFill>
              </a:rPr>
              <a:t>paixão</a:t>
            </a:r>
            <a:r>
              <a:rPr lang="en-US" b="1" dirty="0">
                <a:solidFill>
                  <a:srgbClr val="000000"/>
                </a:solidFill>
              </a:rPr>
              <a:t> </a:t>
            </a:r>
            <a:r>
              <a:rPr lang="en-US" dirty="0">
                <a:solidFill>
                  <a:srgbClr val="000000"/>
                </a:solidFill>
              </a:rPr>
              <a:t>e </a:t>
            </a:r>
            <a:r>
              <a:rPr lang="en-US" dirty="0" err="1">
                <a:solidFill>
                  <a:srgbClr val="000000"/>
                </a:solidFill>
              </a:rPr>
              <a:t>lembrar</a:t>
            </a:r>
            <a:r>
              <a:rPr lang="en-US" dirty="0">
                <a:solidFill>
                  <a:srgbClr val="000000"/>
                </a:solidFill>
              </a:rPr>
              <a:t>-se que as pessoas dão às pessoas, o elemento humano</a:t>
            </a:r>
            <a:endParaRPr lang="en-IE" dirty="0">
              <a:solidFill>
                <a:srgbClr val="000000"/>
              </a:solidFill>
            </a:endParaRPr>
          </a:p>
        </p:txBody>
      </p:sp>
      <p:grpSp>
        <p:nvGrpSpPr>
          <p:cNvPr id="8" name="Group 7">
            <a:extLst>
              <a:ext uri="{FF2B5EF4-FFF2-40B4-BE49-F238E27FC236}">
                <a16:creationId xmlns:a16="http://schemas.microsoft.com/office/drawing/2014/main" id="{9B263EB0-CD8C-52D0-B794-7AAECB40A35E}"/>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050C36BE-A45C-7F16-75C7-5C597BDB8140}"/>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64EE61D-767C-BDD5-4388-E1F49B6ECB43}"/>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4" name="Freeform 128">
                <a:extLst>
                  <a:ext uri="{FF2B5EF4-FFF2-40B4-BE49-F238E27FC236}">
                    <a16:creationId xmlns:a16="http://schemas.microsoft.com/office/drawing/2014/main" id="{281C5665-2A13-16D4-0E97-9FEDD287A3D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0" name="Freeform 124">
              <a:extLst>
                <a:ext uri="{FF2B5EF4-FFF2-40B4-BE49-F238E27FC236}">
                  <a16:creationId xmlns:a16="http://schemas.microsoft.com/office/drawing/2014/main" id="{64F3029C-AB86-142A-F98C-F3D53DC8E4F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1" name="Freeform 125">
              <a:extLst>
                <a:ext uri="{FF2B5EF4-FFF2-40B4-BE49-F238E27FC236}">
                  <a16:creationId xmlns:a16="http://schemas.microsoft.com/office/drawing/2014/main" id="{0FAFC6C9-0E14-9C7F-DC28-12C643526E1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2" name="Freeform 126">
              <a:extLst>
                <a:ext uri="{FF2B5EF4-FFF2-40B4-BE49-F238E27FC236}">
                  <a16:creationId xmlns:a16="http://schemas.microsoft.com/office/drawing/2014/main" id="{6854341C-FFD8-81D1-3EDB-6958D8C6267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15" name="Group 14">
            <a:extLst>
              <a:ext uri="{FF2B5EF4-FFF2-40B4-BE49-F238E27FC236}">
                <a16:creationId xmlns:a16="http://schemas.microsoft.com/office/drawing/2014/main" id="{18B813C2-10C4-BFF9-EEEB-96CE01138663}"/>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53973958-6DB8-61D2-F6D8-C91A323DEE9E}"/>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D0F3500B-C24E-B15D-4CF3-68E58278F10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1" name="Freeform 128">
                <a:extLst>
                  <a:ext uri="{FF2B5EF4-FFF2-40B4-BE49-F238E27FC236}">
                    <a16:creationId xmlns:a16="http://schemas.microsoft.com/office/drawing/2014/main" id="{9795E470-3A88-C869-1E09-E7E939DA80F1}"/>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7" name="Freeform 124">
              <a:extLst>
                <a:ext uri="{FF2B5EF4-FFF2-40B4-BE49-F238E27FC236}">
                  <a16:creationId xmlns:a16="http://schemas.microsoft.com/office/drawing/2014/main" id="{E2B598C9-D6C3-873D-7547-019DEB308B0D}"/>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8" name="Freeform 125">
              <a:extLst>
                <a:ext uri="{FF2B5EF4-FFF2-40B4-BE49-F238E27FC236}">
                  <a16:creationId xmlns:a16="http://schemas.microsoft.com/office/drawing/2014/main" id="{98E70E1A-7A41-8C1C-F54E-E4A3E46734CE}"/>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9" name="Freeform 126">
              <a:extLst>
                <a:ext uri="{FF2B5EF4-FFF2-40B4-BE49-F238E27FC236}">
                  <a16:creationId xmlns:a16="http://schemas.microsoft.com/office/drawing/2014/main" id="{2D154E36-5D7B-C09F-4A89-446E194EB4D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2" name="Group 21">
            <a:extLst>
              <a:ext uri="{FF2B5EF4-FFF2-40B4-BE49-F238E27FC236}">
                <a16:creationId xmlns:a16="http://schemas.microsoft.com/office/drawing/2014/main" id="{801B8363-87BE-54C6-DA0F-2E7AB5E43A93}"/>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B50E5ABA-5089-0D03-95A6-22D3908EDBA5}"/>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EC0B3C70-CA03-580C-FD61-26137D2C8E50}"/>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8" name="Freeform 128">
                <a:extLst>
                  <a:ext uri="{FF2B5EF4-FFF2-40B4-BE49-F238E27FC236}">
                    <a16:creationId xmlns:a16="http://schemas.microsoft.com/office/drawing/2014/main" id="{A0023D31-DDC9-7A53-4E5A-1E1F39A15093}"/>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24" name="Freeform 124">
              <a:extLst>
                <a:ext uri="{FF2B5EF4-FFF2-40B4-BE49-F238E27FC236}">
                  <a16:creationId xmlns:a16="http://schemas.microsoft.com/office/drawing/2014/main" id="{B0820CBB-9316-92C5-6622-D94E90B6B65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5" name="Freeform 125">
              <a:extLst>
                <a:ext uri="{FF2B5EF4-FFF2-40B4-BE49-F238E27FC236}">
                  <a16:creationId xmlns:a16="http://schemas.microsoft.com/office/drawing/2014/main" id="{5440C06E-857F-0B23-97CD-13E37D0C20FD}"/>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6" name="Freeform 126">
              <a:extLst>
                <a:ext uri="{FF2B5EF4-FFF2-40B4-BE49-F238E27FC236}">
                  <a16:creationId xmlns:a16="http://schemas.microsoft.com/office/drawing/2014/main" id="{5D4E8DED-74F8-702A-438F-ABC7F49D44FD}"/>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9" name="Group 28">
            <a:extLst>
              <a:ext uri="{FF2B5EF4-FFF2-40B4-BE49-F238E27FC236}">
                <a16:creationId xmlns:a16="http://schemas.microsoft.com/office/drawing/2014/main" id="{21FE4A10-1A28-1B36-CA5B-489DF9D6B960}"/>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0C579F3C-D60E-B7D4-2E5F-1971646E8EFB}"/>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F5193A7B-70DC-A12F-82AE-1C40F8F020A5}"/>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35" name="Freeform 128">
                <a:extLst>
                  <a:ext uri="{FF2B5EF4-FFF2-40B4-BE49-F238E27FC236}">
                    <a16:creationId xmlns:a16="http://schemas.microsoft.com/office/drawing/2014/main" id="{D27946A6-141E-9565-740B-8D593EA2939A}"/>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1" name="Freeform 124">
              <a:extLst>
                <a:ext uri="{FF2B5EF4-FFF2-40B4-BE49-F238E27FC236}">
                  <a16:creationId xmlns:a16="http://schemas.microsoft.com/office/drawing/2014/main" id="{1CB9F316-8044-A3A2-656E-FB69206CC59E}"/>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2" name="Freeform 125">
              <a:extLst>
                <a:ext uri="{FF2B5EF4-FFF2-40B4-BE49-F238E27FC236}">
                  <a16:creationId xmlns:a16="http://schemas.microsoft.com/office/drawing/2014/main" id="{40E39582-1B8E-E45B-B21B-AB79A7A9386A}"/>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3" name="Freeform 126">
              <a:extLst>
                <a:ext uri="{FF2B5EF4-FFF2-40B4-BE49-F238E27FC236}">
                  <a16:creationId xmlns:a16="http://schemas.microsoft.com/office/drawing/2014/main" id="{3F4AC0AA-01D2-8279-EAE1-DF93C0418A19}"/>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36" name="Group 35">
            <a:extLst>
              <a:ext uri="{FF2B5EF4-FFF2-40B4-BE49-F238E27FC236}">
                <a16:creationId xmlns:a16="http://schemas.microsoft.com/office/drawing/2014/main" id="{D5F1DDB7-7D60-47C0-CB0E-A10EA4B343A9}"/>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534EB87F-9CA7-6F15-DF98-0AEE10661BC9}"/>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03354156-803C-66B9-42AF-E2DCD5CEFA17}"/>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42" name="Freeform 128">
                <a:extLst>
                  <a:ext uri="{FF2B5EF4-FFF2-40B4-BE49-F238E27FC236}">
                    <a16:creationId xmlns:a16="http://schemas.microsoft.com/office/drawing/2014/main" id="{5C1D7C9B-8900-8466-BA17-16A3E706DE6B}"/>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8" name="Freeform 124">
              <a:extLst>
                <a:ext uri="{FF2B5EF4-FFF2-40B4-BE49-F238E27FC236}">
                  <a16:creationId xmlns:a16="http://schemas.microsoft.com/office/drawing/2014/main" id="{4506B213-4B54-D1C1-739D-107B5C6D21AF}"/>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9" name="Freeform 125">
              <a:extLst>
                <a:ext uri="{FF2B5EF4-FFF2-40B4-BE49-F238E27FC236}">
                  <a16:creationId xmlns:a16="http://schemas.microsoft.com/office/drawing/2014/main" id="{4DA8E235-B6BA-AD08-459D-82A8D1F2571F}"/>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40" name="Freeform 126">
              <a:extLst>
                <a:ext uri="{FF2B5EF4-FFF2-40B4-BE49-F238E27FC236}">
                  <a16:creationId xmlns:a16="http://schemas.microsoft.com/office/drawing/2014/main" id="{6B0E951C-C13A-83C6-527F-D10F1E93E256}"/>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43" name="Group 42">
            <a:extLst>
              <a:ext uri="{FF2B5EF4-FFF2-40B4-BE49-F238E27FC236}">
                <a16:creationId xmlns:a16="http://schemas.microsoft.com/office/drawing/2014/main" id="{1913CA54-143A-BEC0-557A-728163B40F6B}"/>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F4CABDD5-CDAB-B1D5-2898-7B52E8744B46}"/>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1A2AEE78-5B8E-072D-0F7E-8560F6BC831C}"/>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48" name="Freeform 528">
                <a:extLst>
                  <a:ext uri="{FF2B5EF4-FFF2-40B4-BE49-F238E27FC236}">
                    <a16:creationId xmlns:a16="http://schemas.microsoft.com/office/drawing/2014/main" id="{44F4AD8A-EAAE-0430-6AAB-6CBEE6F30B0A}"/>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49" name="Freeform 529">
                <a:extLst>
                  <a:ext uri="{FF2B5EF4-FFF2-40B4-BE49-F238E27FC236}">
                    <a16:creationId xmlns:a16="http://schemas.microsoft.com/office/drawing/2014/main" id="{3661B29D-3795-38B6-021D-E7895BBE3DC6}"/>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50" name="Freeform 530">
                <a:extLst>
                  <a:ext uri="{FF2B5EF4-FFF2-40B4-BE49-F238E27FC236}">
                    <a16:creationId xmlns:a16="http://schemas.microsoft.com/office/drawing/2014/main" id="{B670C82F-0CFB-0B1B-ACE5-257944B0D841}"/>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51" name="Freeform 531">
                <a:extLst>
                  <a:ext uri="{FF2B5EF4-FFF2-40B4-BE49-F238E27FC236}">
                    <a16:creationId xmlns:a16="http://schemas.microsoft.com/office/drawing/2014/main" id="{DAF2038C-ECAD-4DAC-68B2-CCC49CE81BA9}"/>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52" name="Freeform 532">
                <a:extLst>
                  <a:ext uri="{FF2B5EF4-FFF2-40B4-BE49-F238E27FC236}">
                    <a16:creationId xmlns:a16="http://schemas.microsoft.com/office/drawing/2014/main" id="{B093E136-A8C3-0AA2-B36A-3C7796EF914E}"/>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53" name="Freeform 533">
                <a:extLst>
                  <a:ext uri="{FF2B5EF4-FFF2-40B4-BE49-F238E27FC236}">
                    <a16:creationId xmlns:a16="http://schemas.microsoft.com/office/drawing/2014/main" id="{86D7A564-D4DE-78F8-80E0-DE4A3675265A}"/>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45" name="Freeform 525">
              <a:extLst>
                <a:ext uri="{FF2B5EF4-FFF2-40B4-BE49-F238E27FC236}">
                  <a16:creationId xmlns:a16="http://schemas.microsoft.com/office/drawing/2014/main" id="{C13A88A2-DB5D-5F3C-8B40-F7A51F08E778}"/>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46" name="Freeform 526">
              <a:extLst>
                <a:ext uri="{FF2B5EF4-FFF2-40B4-BE49-F238E27FC236}">
                  <a16:creationId xmlns:a16="http://schemas.microsoft.com/office/drawing/2014/main" id="{FDE6ACB6-8992-A645-B7BF-72D11483A277}"/>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27502385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DFE508CC-D7A6-837C-A403-8B77BFD828D0}"/>
              </a:ext>
            </a:extLst>
          </p:cNvPr>
          <p:cNvSpPr txBox="1"/>
          <p:nvPr/>
        </p:nvSpPr>
        <p:spPr>
          <a:xfrm>
            <a:off x="0" y="6277510"/>
            <a:ext cx="9226193" cy="462337"/>
          </a:xfrm>
          <a:prstGeom prst="rect">
            <a:avLst/>
          </a:prstGeom>
          <a:solidFill>
            <a:srgbClr val="B3DDDC"/>
          </a:solidFill>
        </p:spPr>
        <p:txBody>
          <a:bodyPr wrap="square" rtlCol="0">
            <a:spAutoFit/>
          </a:bodyPr>
          <a:lstStyle/>
          <a:p>
            <a:endParaRPr lang="en-IE" dirty="0"/>
          </a:p>
        </p:txBody>
      </p:sp>
      <p:sp>
        <p:nvSpPr>
          <p:cNvPr id="2" name="Text Placeholder 1">
            <a:extLst>
              <a:ext uri="{FF2B5EF4-FFF2-40B4-BE49-F238E27FC236}">
                <a16:creationId xmlns:a16="http://schemas.microsoft.com/office/drawing/2014/main" id="{CB062E14-681B-5C82-2D45-AF8E0B3AA7D1}"/>
              </a:ext>
            </a:extLst>
          </p:cNvPr>
          <p:cNvSpPr>
            <a:spLocks noGrp="1"/>
          </p:cNvSpPr>
          <p:nvPr>
            <p:ph type="body" sz="quarter" idx="28"/>
          </p:nvPr>
        </p:nvSpPr>
        <p:spPr>
          <a:xfrm>
            <a:off x="388692" y="455277"/>
            <a:ext cx="11097969" cy="1210837"/>
          </a:xfrm>
        </p:spPr>
        <p:txBody>
          <a:bodyPr/>
          <a:lstStyle/>
          <a:p>
            <a:pPr algn="l" rtl="0"/>
            <a:r>
              <a:rPr lang="en-IE" b="1" dirty="0"/>
              <a:t>Algumas dicas para candidaturas a Financiamento…</a:t>
            </a:r>
          </a:p>
          <a:p>
            <a:pPr algn="l" rtl="0"/>
            <a:endParaRPr lang="en-IE" dirty="0"/>
          </a:p>
        </p:txBody>
      </p:sp>
      <p:sp>
        <p:nvSpPr>
          <p:cNvPr id="3" name="Text Placeholder 2">
            <a:extLst>
              <a:ext uri="{FF2B5EF4-FFF2-40B4-BE49-F238E27FC236}">
                <a16:creationId xmlns:a16="http://schemas.microsoft.com/office/drawing/2014/main" id="{85855CBE-5BAE-B050-F235-3A1E18FC265D}"/>
              </a:ext>
            </a:extLst>
          </p:cNvPr>
          <p:cNvSpPr>
            <a:spLocks noGrp="1"/>
          </p:cNvSpPr>
          <p:nvPr>
            <p:ph type="body" sz="quarter" idx="18"/>
          </p:nvPr>
        </p:nvSpPr>
        <p:spPr>
          <a:xfrm>
            <a:off x="0" y="3748800"/>
            <a:ext cx="2385847" cy="2033136"/>
          </a:xfrm>
        </p:spPr>
        <p:txBody>
          <a:bodyPr/>
          <a:lstStyle/>
          <a:p>
            <a:pPr rtl="0"/>
            <a:r>
              <a:rPr lang="en-IE" dirty="0" err="1">
                <a:solidFill>
                  <a:srgbClr val="000000"/>
                </a:solidFill>
              </a:rPr>
              <a:t>Fornecer</a:t>
            </a:r>
            <a:r>
              <a:rPr lang="en-IE" dirty="0">
                <a:solidFill>
                  <a:srgbClr val="000000"/>
                </a:solidFill>
              </a:rPr>
              <a:t> </a:t>
            </a:r>
            <a:r>
              <a:rPr lang="en-IE" b="1" dirty="0" err="1">
                <a:solidFill>
                  <a:srgbClr val="000000"/>
                </a:solidFill>
              </a:rPr>
              <a:t>evidência</a:t>
            </a:r>
            <a:r>
              <a:rPr lang="en-IE" b="1" dirty="0">
                <a:solidFill>
                  <a:srgbClr val="000000"/>
                </a:solidFill>
              </a:rPr>
              <a:t> da 'necessidade</a:t>
            </a:r>
            <a:r>
              <a:rPr lang="en-IE" dirty="0">
                <a:solidFill>
                  <a:srgbClr val="000000"/>
                </a:solidFill>
              </a:rPr>
              <a:t>'. Não basta dizer: “nós </a:t>
            </a:r>
            <a:r>
              <a:rPr lang="en-IE" dirty="0" err="1">
                <a:solidFill>
                  <a:srgbClr val="000000"/>
                </a:solidFill>
              </a:rPr>
              <a:t>sabemos</a:t>
            </a:r>
            <a:r>
              <a:rPr lang="en-IE" dirty="0">
                <a:solidFill>
                  <a:srgbClr val="000000"/>
                </a:solidFill>
              </a:rPr>
              <a:t>”. </a:t>
            </a:r>
            <a:r>
              <a:rPr lang="en-IE" dirty="0" err="1">
                <a:solidFill>
                  <a:srgbClr val="000000"/>
                </a:solidFill>
              </a:rPr>
              <a:t>Apoiar</a:t>
            </a:r>
            <a:r>
              <a:rPr lang="en-IE" dirty="0">
                <a:solidFill>
                  <a:srgbClr val="000000"/>
                </a:solidFill>
              </a:rPr>
              <a:t> as declarações com </a:t>
            </a:r>
            <a:r>
              <a:rPr lang="en-IE" dirty="0" err="1">
                <a:solidFill>
                  <a:srgbClr val="000000"/>
                </a:solidFill>
              </a:rPr>
              <a:t>investigação</a:t>
            </a:r>
            <a:r>
              <a:rPr lang="en-IE" dirty="0">
                <a:solidFill>
                  <a:srgbClr val="000000"/>
                </a:solidFill>
              </a:rPr>
              <a:t> </a:t>
            </a:r>
            <a:r>
              <a:rPr lang="en-IE" dirty="0" err="1">
                <a:solidFill>
                  <a:srgbClr val="000000"/>
                </a:solidFill>
              </a:rPr>
              <a:t>relevante</a:t>
            </a:r>
            <a:r>
              <a:rPr lang="en-IE" dirty="0">
                <a:solidFill>
                  <a:srgbClr val="000000"/>
                </a:solidFill>
              </a:rPr>
              <a:t>.</a:t>
            </a:r>
            <a:endParaRPr lang="en-IE" i="1" dirty="0">
              <a:solidFill>
                <a:srgbClr val="000000"/>
              </a:solidFill>
            </a:endParaRPr>
          </a:p>
        </p:txBody>
      </p:sp>
      <p:sp>
        <p:nvSpPr>
          <p:cNvPr id="4" name="Text Placeholder 3">
            <a:extLst>
              <a:ext uri="{FF2B5EF4-FFF2-40B4-BE49-F238E27FC236}">
                <a16:creationId xmlns:a16="http://schemas.microsoft.com/office/drawing/2014/main" id="{DA2C6D0C-6C9C-50F2-56EB-7A761A239A3A}"/>
              </a:ext>
            </a:extLst>
          </p:cNvPr>
          <p:cNvSpPr>
            <a:spLocks noGrp="1"/>
          </p:cNvSpPr>
          <p:nvPr>
            <p:ph type="body" sz="quarter" idx="29"/>
          </p:nvPr>
        </p:nvSpPr>
        <p:spPr>
          <a:xfrm>
            <a:off x="2469930" y="3777091"/>
            <a:ext cx="2322787" cy="2033136"/>
          </a:xfrm>
        </p:spPr>
        <p:txBody>
          <a:bodyPr/>
          <a:lstStyle/>
          <a:p>
            <a:pPr rtl="0">
              <a:spcBef>
                <a:spcPts val="600"/>
              </a:spcBef>
            </a:pPr>
            <a:r>
              <a:rPr lang="en-IE" b="1" dirty="0" err="1">
                <a:solidFill>
                  <a:srgbClr val="000000"/>
                </a:solidFill>
              </a:rPr>
              <a:t>Finanças</a:t>
            </a:r>
            <a:r>
              <a:rPr lang="en-IE" b="1" dirty="0">
                <a:solidFill>
                  <a:srgbClr val="000000"/>
                </a:solidFill>
              </a:rPr>
              <a:t> </a:t>
            </a:r>
            <a:r>
              <a:rPr lang="en-IE" dirty="0">
                <a:solidFill>
                  <a:srgbClr val="000000"/>
                </a:solidFill>
              </a:rPr>
              <a:t>– </a:t>
            </a:r>
            <a:r>
              <a:rPr lang="en-IE" dirty="0" err="1">
                <a:solidFill>
                  <a:srgbClr val="000000"/>
                </a:solidFill>
              </a:rPr>
              <a:t>conhecer</a:t>
            </a:r>
            <a:r>
              <a:rPr lang="en-IE" dirty="0">
                <a:solidFill>
                  <a:srgbClr val="000000"/>
                </a:solidFill>
              </a:rPr>
              <a:t> as despesas gerais, </a:t>
            </a:r>
            <a:r>
              <a:rPr lang="en-IE" dirty="0" err="1">
                <a:solidFill>
                  <a:srgbClr val="000000"/>
                </a:solidFill>
              </a:rPr>
              <a:t>ter</a:t>
            </a:r>
            <a:r>
              <a:rPr lang="en-IE" dirty="0">
                <a:solidFill>
                  <a:srgbClr val="000000"/>
                </a:solidFill>
              </a:rPr>
              <a:t> </a:t>
            </a:r>
            <a:r>
              <a:rPr lang="en-IE" dirty="0" err="1">
                <a:solidFill>
                  <a:srgbClr val="000000"/>
                </a:solidFill>
              </a:rPr>
              <a:t>projeções</a:t>
            </a:r>
            <a:r>
              <a:rPr lang="en-IE" dirty="0">
                <a:solidFill>
                  <a:srgbClr val="000000"/>
                </a:solidFill>
              </a:rPr>
              <a:t>, contas e financiamento correspondente, se </a:t>
            </a:r>
            <a:r>
              <a:rPr lang="en-IE" dirty="0" err="1">
                <a:solidFill>
                  <a:srgbClr val="000000"/>
                </a:solidFill>
              </a:rPr>
              <a:t>necessário</a:t>
            </a:r>
            <a:r>
              <a:rPr lang="en-IE" dirty="0">
                <a:solidFill>
                  <a:srgbClr val="000000"/>
                </a:solidFill>
              </a:rPr>
              <a:t>.</a:t>
            </a:r>
          </a:p>
        </p:txBody>
      </p:sp>
      <p:sp>
        <p:nvSpPr>
          <p:cNvPr id="5" name="Text Placeholder 4">
            <a:extLst>
              <a:ext uri="{FF2B5EF4-FFF2-40B4-BE49-F238E27FC236}">
                <a16:creationId xmlns:a16="http://schemas.microsoft.com/office/drawing/2014/main" id="{622E5C87-DF95-B166-B90C-3AC66644912E}"/>
              </a:ext>
            </a:extLst>
          </p:cNvPr>
          <p:cNvSpPr>
            <a:spLocks noGrp="1"/>
          </p:cNvSpPr>
          <p:nvPr>
            <p:ph type="body" sz="quarter" idx="30"/>
          </p:nvPr>
        </p:nvSpPr>
        <p:spPr>
          <a:xfrm>
            <a:off x="4939861" y="3777091"/>
            <a:ext cx="2322787" cy="2033136"/>
          </a:xfrm>
        </p:spPr>
        <p:txBody>
          <a:bodyPr/>
          <a:lstStyle/>
          <a:p>
            <a:pPr rtl="0"/>
            <a:r>
              <a:rPr lang="en-US" dirty="0" err="1">
                <a:solidFill>
                  <a:srgbClr val="000000"/>
                </a:solidFill>
              </a:rPr>
              <a:t>Prestar</a:t>
            </a:r>
            <a:r>
              <a:rPr lang="en-US" dirty="0">
                <a:solidFill>
                  <a:srgbClr val="000000"/>
                </a:solidFill>
              </a:rPr>
              <a:t> especial </a:t>
            </a:r>
            <a:r>
              <a:rPr lang="en-US" dirty="0" err="1">
                <a:solidFill>
                  <a:srgbClr val="000000"/>
                </a:solidFill>
              </a:rPr>
              <a:t>atenção</a:t>
            </a:r>
            <a:r>
              <a:rPr lang="en-US" dirty="0">
                <a:solidFill>
                  <a:srgbClr val="000000"/>
                </a:solidFill>
              </a:rPr>
              <a:t> à </a:t>
            </a:r>
            <a:r>
              <a:rPr lang="en-US" b="1" dirty="0" err="1">
                <a:solidFill>
                  <a:srgbClr val="000000"/>
                </a:solidFill>
              </a:rPr>
              <a:t>secção</a:t>
            </a:r>
            <a:r>
              <a:rPr lang="en-US" b="1" dirty="0">
                <a:solidFill>
                  <a:srgbClr val="000000"/>
                </a:solidFill>
              </a:rPr>
              <a:t> da </a:t>
            </a:r>
            <a:r>
              <a:rPr lang="en-US" b="1" dirty="0" err="1">
                <a:solidFill>
                  <a:srgbClr val="000000"/>
                </a:solidFill>
              </a:rPr>
              <a:t>sustentabilidade</a:t>
            </a:r>
            <a:r>
              <a:rPr lang="en-US" b="1" dirty="0">
                <a:solidFill>
                  <a:srgbClr val="000000"/>
                </a:solidFill>
              </a:rPr>
              <a:t> - </a:t>
            </a:r>
            <a:r>
              <a:rPr lang="en-US" dirty="0" err="1">
                <a:solidFill>
                  <a:srgbClr val="000000"/>
                </a:solidFill>
              </a:rPr>
              <a:t>como</a:t>
            </a:r>
            <a:r>
              <a:rPr lang="en-US" dirty="0">
                <a:solidFill>
                  <a:srgbClr val="000000"/>
                </a:solidFill>
              </a:rPr>
              <a:t> se </a:t>
            </a:r>
            <a:r>
              <a:rPr lang="en-US" dirty="0" err="1">
                <a:solidFill>
                  <a:srgbClr val="000000"/>
                </a:solidFill>
              </a:rPr>
              <a:t>vai</a:t>
            </a:r>
            <a:r>
              <a:rPr lang="en-US" dirty="0">
                <a:solidFill>
                  <a:srgbClr val="000000"/>
                </a:solidFill>
              </a:rPr>
              <a:t> </a:t>
            </a:r>
            <a:r>
              <a:rPr lang="en-US" dirty="0" err="1">
                <a:solidFill>
                  <a:srgbClr val="000000"/>
                </a:solidFill>
              </a:rPr>
              <a:t>monitorizar</a:t>
            </a:r>
            <a:r>
              <a:rPr lang="en-US" dirty="0">
                <a:solidFill>
                  <a:srgbClr val="000000"/>
                </a:solidFill>
              </a:rPr>
              <a:t>, avaliar e </a:t>
            </a:r>
            <a:r>
              <a:rPr lang="en-US" dirty="0" err="1">
                <a:solidFill>
                  <a:srgbClr val="000000"/>
                </a:solidFill>
              </a:rPr>
              <a:t>relatar</a:t>
            </a:r>
            <a:r>
              <a:rPr lang="en-US" dirty="0">
                <a:solidFill>
                  <a:srgbClr val="000000"/>
                </a:solidFill>
              </a:rPr>
              <a:t>.</a:t>
            </a:r>
            <a:endParaRPr lang="en-IE" dirty="0">
              <a:solidFill>
                <a:srgbClr val="000000"/>
              </a:solidFill>
            </a:endParaRPr>
          </a:p>
        </p:txBody>
      </p:sp>
      <p:sp>
        <p:nvSpPr>
          <p:cNvPr id="6" name="Text Placeholder 5">
            <a:extLst>
              <a:ext uri="{FF2B5EF4-FFF2-40B4-BE49-F238E27FC236}">
                <a16:creationId xmlns:a16="http://schemas.microsoft.com/office/drawing/2014/main" id="{438C79DD-421F-7127-3BCD-5FC323AFCE85}"/>
              </a:ext>
            </a:extLst>
          </p:cNvPr>
          <p:cNvSpPr>
            <a:spLocks noGrp="1"/>
          </p:cNvSpPr>
          <p:nvPr>
            <p:ph type="body" sz="quarter" idx="31"/>
          </p:nvPr>
        </p:nvSpPr>
        <p:spPr>
          <a:xfrm>
            <a:off x="7409792" y="3748800"/>
            <a:ext cx="2711626" cy="2033136"/>
          </a:xfrm>
        </p:spPr>
        <p:txBody>
          <a:bodyPr/>
          <a:lstStyle/>
          <a:p>
            <a:pPr rtl="0"/>
            <a:r>
              <a:rPr lang="en-US" dirty="0" err="1">
                <a:solidFill>
                  <a:srgbClr val="000000"/>
                </a:solidFill>
              </a:rPr>
              <a:t>Não</a:t>
            </a:r>
            <a:r>
              <a:rPr lang="en-US" dirty="0">
                <a:solidFill>
                  <a:srgbClr val="000000"/>
                </a:solidFill>
              </a:rPr>
              <a:t> </a:t>
            </a:r>
            <a:r>
              <a:rPr lang="en-US" dirty="0" err="1">
                <a:solidFill>
                  <a:srgbClr val="000000"/>
                </a:solidFill>
              </a:rPr>
              <a:t>assumir</a:t>
            </a:r>
            <a:r>
              <a:rPr lang="en-US" dirty="0">
                <a:solidFill>
                  <a:srgbClr val="000000"/>
                </a:solidFill>
              </a:rPr>
              <a:t> que os financiadores sabem </a:t>
            </a:r>
            <a:r>
              <a:rPr lang="en-US" dirty="0" err="1">
                <a:solidFill>
                  <a:srgbClr val="000000"/>
                </a:solidFill>
              </a:rPr>
              <a:t>tudo</a:t>
            </a:r>
            <a:r>
              <a:rPr lang="en-US" dirty="0">
                <a:solidFill>
                  <a:srgbClr val="000000"/>
                </a:solidFill>
              </a:rPr>
              <a:t>. </a:t>
            </a:r>
            <a:r>
              <a:rPr lang="en-US" b="1" dirty="0" err="1">
                <a:solidFill>
                  <a:srgbClr val="000000"/>
                </a:solidFill>
              </a:rPr>
              <a:t>Descrever</a:t>
            </a:r>
            <a:r>
              <a:rPr lang="en-US" b="1" dirty="0">
                <a:solidFill>
                  <a:srgbClr val="000000"/>
                </a:solidFill>
              </a:rPr>
              <a:t> a </a:t>
            </a:r>
            <a:r>
              <a:rPr lang="en-US" b="1" dirty="0" err="1">
                <a:solidFill>
                  <a:srgbClr val="000000"/>
                </a:solidFill>
              </a:rPr>
              <a:t>formação</a:t>
            </a:r>
            <a:r>
              <a:rPr lang="en-US" b="1" dirty="0">
                <a:solidFill>
                  <a:srgbClr val="000000"/>
                </a:solidFill>
              </a:rPr>
              <a:t> de base, capacidades e o projeto com sinceridade</a:t>
            </a:r>
            <a:r>
              <a:rPr lang="en-US" dirty="0">
                <a:solidFill>
                  <a:srgbClr val="000000"/>
                </a:solidFill>
              </a:rPr>
              <a:t>.</a:t>
            </a:r>
            <a:endParaRPr lang="en-IE" dirty="0">
              <a:solidFill>
                <a:srgbClr val="000000"/>
              </a:solidFill>
            </a:endParaRPr>
          </a:p>
        </p:txBody>
      </p:sp>
      <p:sp>
        <p:nvSpPr>
          <p:cNvPr id="7" name="Text Placeholder 6">
            <a:extLst>
              <a:ext uri="{FF2B5EF4-FFF2-40B4-BE49-F238E27FC236}">
                <a16:creationId xmlns:a16="http://schemas.microsoft.com/office/drawing/2014/main" id="{E3349AC6-962B-2546-39E5-A1179B1B2402}"/>
              </a:ext>
            </a:extLst>
          </p:cNvPr>
          <p:cNvSpPr>
            <a:spLocks noGrp="1"/>
          </p:cNvSpPr>
          <p:nvPr>
            <p:ph type="body" sz="quarter" idx="32"/>
          </p:nvPr>
        </p:nvSpPr>
        <p:spPr>
          <a:xfrm>
            <a:off x="10121418" y="3777091"/>
            <a:ext cx="1976628" cy="2033136"/>
          </a:xfrm>
        </p:spPr>
        <p:txBody>
          <a:bodyPr/>
          <a:lstStyle/>
          <a:p>
            <a:pPr rtl="0"/>
            <a:r>
              <a:rPr lang="en-US" b="1" dirty="0">
                <a:solidFill>
                  <a:srgbClr val="000000"/>
                </a:solidFill>
              </a:rPr>
              <a:t>Aparências importam</a:t>
            </a:r>
            <a:r>
              <a:rPr lang="en-US" dirty="0">
                <a:solidFill>
                  <a:srgbClr val="000000"/>
                </a:solidFill>
              </a:rPr>
              <a:t>. Um aplicativo de fácil leitura facilita a vida do revisor.</a:t>
            </a:r>
          </a:p>
          <a:p>
            <a:pPr rtl="0"/>
            <a:endParaRPr lang="en-IE" dirty="0">
              <a:solidFill>
                <a:srgbClr val="000000"/>
              </a:solidFill>
            </a:endParaRPr>
          </a:p>
        </p:txBody>
      </p:sp>
      <p:grpSp>
        <p:nvGrpSpPr>
          <p:cNvPr id="8" name="Group 7">
            <a:extLst>
              <a:ext uri="{FF2B5EF4-FFF2-40B4-BE49-F238E27FC236}">
                <a16:creationId xmlns:a16="http://schemas.microsoft.com/office/drawing/2014/main" id="{93883CBE-B8D9-00FA-11B2-9FD7A77029DD}"/>
              </a:ext>
            </a:extLst>
          </p:cNvPr>
          <p:cNvGrpSpPr/>
          <p:nvPr/>
        </p:nvGrpSpPr>
        <p:grpSpPr>
          <a:xfrm>
            <a:off x="3076478" y="1775201"/>
            <a:ext cx="1347028" cy="1313666"/>
            <a:chOff x="978879" y="2999701"/>
            <a:chExt cx="2461200" cy="2460124"/>
          </a:xfrm>
        </p:grpSpPr>
        <p:grpSp>
          <p:nvGrpSpPr>
            <p:cNvPr id="9" name="Graphic 2">
              <a:extLst>
                <a:ext uri="{FF2B5EF4-FFF2-40B4-BE49-F238E27FC236}">
                  <a16:creationId xmlns:a16="http://schemas.microsoft.com/office/drawing/2014/main" id="{516F4860-3B10-8A16-16DA-ECC434E3615C}"/>
                </a:ext>
              </a:extLst>
            </p:cNvPr>
            <p:cNvGrpSpPr/>
            <p:nvPr/>
          </p:nvGrpSpPr>
          <p:grpSpPr>
            <a:xfrm>
              <a:off x="978879" y="2999701"/>
              <a:ext cx="2461200" cy="2460124"/>
              <a:chOff x="690225" y="4499263"/>
              <a:chExt cx="1499146" cy="1498490"/>
            </a:xfrm>
            <a:solidFill>
              <a:schemeClr val="bg1">
                <a:alpha val="27098"/>
              </a:schemeClr>
            </a:solidFill>
          </p:grpSpPr>
          <p:sp>
            <p:nvSpPr>
              <p:cNvPr id="13" name="Freeform 127">
                <a:extLst>
                  <a:ext uri="{FF2B5EF4-FFF2-40B4-BE49-F238E27FC236}">
                    <a16:creationId xmlns:a16="http://schemas.microsoft.com/office/drawing/2014/main" id="{72320A38-49E0-DDAF-F603-58B64CC75DD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14" name="Freeform 128">
                <a:extLst>
                  <a:ext uri="{FF2B5EF4-FFF2-40B4-BE49-F238E27FC236}">
                    <a16:creationId xmlns:a16="http://schemas.microsoft.com/office/drawing/2014/main" id="{16C68D4F-7B72-9186-1259-425BA1A92B9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0" name="Freeform 124">
              <a:extLst>
                <a:ext uri="{FF2B5EF4-FFF2-40B4-BE49-F238E27FC236}">
                  <a16:creationId xmlns:a16="http://schemas.microsoft.com/office/drawing/2014/main" id="{60E456FE-E31E-8F0E-5207-E83EBD3CF895}"/>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1" name="Freeform 125">
              <a:extLst>
                <a:ext uri="{FF2B5EF4-FFF2-40B4-BE49-F238E27FC236}">
                  <a16:creationId xmlns:a16="http://schemas.microsoft.com/office/drawing/2014/main" id="{BEC15E27-ADBB-F63A-9BB7-093CDE6AA693}"/>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2" name="Freeform 126">
              <a:extLst>
                <a:ext uri="{FF2B5EF4-FFF2-40B4-BE49-F238E27FC236}">
                  <a16:creationId xmlns:a16="http://schemas.microsoft.com/office/drawing/2014/main" id="{B18EAC7E-EABF-EBAF-5A29-84E9A9ACED6F}"/>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15" name="Group 14">
            <a:extLst>
              <a:ext uri="{FF2B5EF4-FFF2-40B4-BE49-F238E27FC236}">
                <a16:creationId xmlns:a16="http://schemas.microsoft.com/office/drawing/2014/main" id="{34075C1C-4FE0-AF20-EE41-2C1B26D320C5}"/>
              </a:ext>
            </a:extLst>
          </p:cNvPr>
          <p:cNvGrpSpPr/>
          <p:nvPr/>
        </p:nvGrpSpPr>
        <p:grpSpPr>
          <a:xfrm>
            <a:off x="5589704" y="1723630"/>
            <a:ext cx="1347028" cy="1313666"/>
            <a:chOff x="978879" y="2999701"/>
            <a:chExt cx="2461200" cy="2460124"/>
          </a:xfrm>
        </p:grpSpPr>
        <p:grpSp>
          <p:nvGrpSpPr>
            <p:cNvPr id="16" name="Graphic 2">
              <a:extLst>
                <a:ext uri="{FF2B5EF4-FFF2-40B4-BE49-F238E27FC236}">
                  <a16:creationId xmlns:a16="http://schemas.microsoft.com/office/drawing/2014/main" id="{D3251E37-C0FE-DCCC-665F-B3528898E0A4}"/>
                </a:ext>
              </a:extLst>
            </p:cNvPr>
            <p:cNvGrpSpPr/>
            <p:nvPr/>
          </p:nvGrpSpPr>
          <p:grpSpPr>
            <a:xfrm>
              <a:off x="978879" y="2999701"/>
              <a:ext cx="2461200" cy="2460124"/>
              <a:chOff x="690225" y="4499263"/>
              <a:chExt cx="1499146" cy="1498490"/>
            </a:xfrm>
            <a:solidFill>
              <a:schemeClr val="bg1">
                <a:alpha val="27098"/>
              </a:schemeClr>
            </a:solidFill>
          </p:grpSpPr>
          <p:sp>
            <p:nvSpPr>
              <p:cNvPr id="20" name="Freeform 127">
                <a:extLst>
                  <a:ext uri="{FF2B5EF4-FFF2-40B4-BE49-F238E27FC236}">
                    <a16:creationId xmlns:a16="http://schemas.microsoft.com/office/drawing/2014/main" id="{7DADB737-1378-6977-952F-98C4286D2861}"/>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1" name="Freeform 128">
                <a:extLst>
                  <a:ext uri="{FF2B5EF4-FFF2-40B4-BE49-F238E27FC236}">
                    <a16:creationId xmlns:a16="http://schemas.microsoft.com/office/drawing/2014/main" id="{FD110E43-B3A4-7F84-DEC2-7294638974A2}"/>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17" name="Freeform 124">
              <a:extLst>
                <a:ext uri="{FF2B5EF4-FFF2-40B4-BE49-F238E27FC236}">
                  <a16:creationId xmlns:a16="http://schemas.microsoft.com/office/drawing/2014/main" id="{A85B01B6-8310-811C-9D43-6F2A775B6FFC}"/>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8" name="Freeform 125">
              <a:extLst>
                <a:ext uri="{FF2B5EF4-FFF2-40B4-BE49-F238E27FC236}">
                  <a16:creationId xmlns:a16="http://schemas.microsoft.com/office/drawing/2014/main" id="{2A32B885-FF69-5E7F-0FDD-73DBB633A4A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19" name="Freeform 126">
              <a:extLst>
                <a:ext uri="{FF2B5EF4-FFF2-40B4-BE49-F238E27FC236}">
                  <a16:creationId xmlns:a16="http://schemas.microsoft.com/office/drawing/2014/main" id="{3D76B1DF-1C61-5074-63C8-BEE56DF27112}"/>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2" name="Group 21">
            <a:extLst>
              <a:ext uri="{FF2B5EF4-FFF2-40B4-BE49-F238E27FC236}">
                <a16:creationId xmlns:a16="http://schemas.microsoft.com/office/drawing/2014/main" id="{70868D45-4F48-50EC-B862-1553ACA17E59}"/>
              </a:ext>
            </a:extLst>
          </p:cNvPr>
          <p:cNvGrpSpPr/>
          <p:nvPr/>
        </p:nvGrpSpPr>
        <p:grpSpPr>
          <a:xfrm>
            <a:off x="571701" y="1759741"/>
            <a:ext cx="1347028" cy="1313666"/>
            <a:chOff x="978879" y="2999701"/>
            <a:chExt cx="2461200" cy="2460124"/>
          </a:xfrm>
        </p:grpSpPr>
        <p:grpSp>
          <p:nvGrpSpPr>
            <p:cNvPr id="23" name="Graphic 2">
              <a:extLst>
                <a:ext uri="{FF2B5EF4-FFF2-40B4-BE49-F238E27FC236}">
                  <a16:creationId xmlns:a16="http://schemas.microsoft.com/office/drawing/2014/main" id="{79F15DF1-A300-762E-40D3-DBDF23AF4FCC}"/>
                </a:ext>
              </a:extLst>
            </p:cNvPr>
            <p:cNvGrpSpPr/>
            <p:nvPr/>
          </p:nvGrpSpPr>
          <p:grpSpPr>
            <a:xfrm>
              <a:off x="978879" y="2999701"/>
              <a:ext cx="2461200" cy="2460124"/>
              <a:chOff x="690225" y="4499263"/>
              <a:chExt cx="1499146" cy="1498490"/>
            </a:xfrm>
            <a:solidFill>
              <a:schemeClr val="bg1">
                <a:alpha val="27098"/>
              </a:schemeClr>
            </a:solidFill>
          </p:grpSpPr>
          <p:sp>
            <p:nvSpPr>
              <p:cNvPr id="27" name="Freeform 127">
                <a:extLst>
                  <a:ext uri="{FF2B5EF4-FFF2-40B4-BE49-F238E27FC236}">
                    <a16:creationId xmlns:a16="http://schemas.microsoft.com/office/drawing/2014/main" id="{D6E7E308-2504-399E-6FEC-831FE5B0CEE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28" name="Freeform 128">
                <a:extLst>
                  <a:ext uri="{FF2B5EF4-FFF2-40B4-BE49-F238E27FC236}">
                    <a16:creationId xmlns:a16="http://schemas.microsoft.com/office/drawing/2014/main" id="{8F79B1BF-6319-733F-2D23-EDCB42FBAD4E}"/>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24" name="Freeform 124">
              <a:extLst>
                <a:ext uri="{FF2B5EF4-FFF2-40B4-BE49-F238E27FC236}">
                  <a16:creationId xmlns:a16="http://schemas.microsoft.com/office/drawing/2014/main" id="{90927341-C50E-7AA1-3CBD-6E2FB40C87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5" name="Freeform 125">
              <a:extLst>
                <a:ext uri="{FF2B5EF4-FFF2-40B4-BE49-F238E27FC236}">
                  <a16:creationId xmlns:a16="http://schemas.microsoft.com/office/drawing/2014/main" id="{13631ECE-953B-EE82-A9BF-D1F8506EC595}"/>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26" name="Freeform 126">
              <a:extLst>
                <a:ext uri="{FF2B5EF4-FFF2-40B4-BE49-F238E27FC236}">
                  <a16:creationId xmlns:a16="http://schemas.microsoft.com/office/drawing/2014/main" id="{546688C9-1B3B-D96C-F0B6-CFBCB08E4483}"/>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29" name="Group 28">
            <a:extLst>
              <a:ext uri="{FF2B5EF4-FFF2-40B4-BE49-F238E27FC236}">
                <a16:creationId xmlns:a16="http://schemas.microsoft.com/office/drawing/2014/main" id="{1FFCF3F0-65BD-7B53-109D-A0A1013ACC5F}"/>
              </a:ext>
            </a:extLst>
          </p:cNvPr>
          <p:cNvGrpSpPr/>
          <p:nvPr/>
        </p:nvGrpSpPr>
        <p:grpSpPr>
          <a:xfrm>
            <a:off x="8095147" y="1728629"/>
            <a:ext cx="1347028" cy="1313666"/>
            <a:chOff x="978879" y="2999701"/>
            <a:chExt cx="2461200" cy="2460124"/>
          </a:xfrm>
        </p:grpSpPr>
        <p:grpSp>
          <p:nvGrpSpPr>
            <p:cNvPr id="30" name="Graphic 2">
              <a:extLst>
                <a:ext uri="{FF2B5EF4-FFF2-40B4-BE49-F238E27FC236}">
                  <a16:creationId xmlns:a16="http://schemas.microsoft.com/office/drawing/2014/main" id="{FA68E669-9F2C-B76D-4C3F-4F9E48AB10A6}"/>
                </a:ext>
              </a:extLst>
            </p:cNvPr>
            <p:cNvGrpSpPr/>
            <p:nvPr/>
          </p:nvGrpSpPr>
          <p:grpSpPr>
            <a:xfrm>
              <a:off x="978879" y="2999701"/>
              <a:ext cx="2461200" cy="2460124"/>
              <a:chOff x="690225" y="4499263"/>
              <a:chExt cx="1499146" cy="1498490"/>
            </a:xfrm>
            <a:solidFill>
              <a:schemeClr val="bg1">
                <a:alpha val="27098"/>
              </a:schemeClr>
            </a:solidFill>
          </p:grpSpPr>
          <p:sp>
            <p:nvSpPr>
              <p:cNvPr id="34" name="Freeform 127">
                <a:extLst>
                  <a:ext uri="{FF2B5EF4-FFF2-40B4-BE49-F238E27FC236}">
                    <a16:creationId xmlns:a16="http://schemas.microsoft.com/office/drawing/2014/main" id="{9B127057-E60E-F595-3439-93EBD8D5692C}"/>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35" name="Freeform 128">
                <a:extLst>
                  <a:ext uri="{FF2B5EF4-FFF2-40B4-BE49-F238E27FC236}">
                    <a16:creationId xmlns:a16="http://schemas.microsoft.com/office/drawing/2014/main" id="{1D4C21F1-EFB6-B565-2498-F165FBAB6F3F}"/>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1" name="Freeform 124">
              <a:extLst>
                <a:ext uri="{FF2B5EF4-FFF2-40B4-BE49-F238E27FC236}">
                  <a16:creationId xmlns:a16="http://schemas.microsoft.com/office/drawing/2014/main" id="{57BFF73A-2500-9700-21DA-277F017864D4}"/>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2" name="Freeform 125">
              <a:extLst>
                <a:ext uri="{FF2B5EF4-FFF2-40B4-BE49-F238E27FC236}">
                  <a16:creationId xmlns:a16="http://schemas.microsoft.com/office/drawing/2014/main" id="{41354584-C288-CF35-DA54-63B7697816D4}"/>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3" name="Freeform 126">
              <a:extLst>
                <a:ext uri="{FF2B5EF4-FFF2-40B4-BE49-F238E27FC236}">
                  <a16:creationId xmlns:a16="http://schemas.microsoft.com/office/drawing/2014/main" id="{29B93DE8-58F8-C67D-65B0-7AD7ECCC23CB}"/>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36" name="Group 35">
            <a:extLst>
              <a:ext uri="{FF2B5EF4-FFF2-40B4-BE49-F238E27FC236}">
                <a16:creationId xmlns:a16="http://schemas.microsoft.com/office/drawing/2014/main" id="{2C1B13E2-E81D-D303-E381-B088165996B0}"/>
              </a:ext>
            </a:extLst>
          </p:cNvPr>
          <p:cNvGrpSpPr/>
          <p:nvPr/>
        </p:nvGrpSpPr>
        <p:grpSpPr>
          <a:xfrm>
            <a:off x="10600590" y="1759741"/>
            <a:ext cx="1347028" cy="1313666"/>
            <a:chOff x="978879" y="2999701"/>
            <a:chExt cx="2461200" cy="2460124"/>
          </a:xfrm>
        </p:grpSpPr>
        <p:grpSp>
          <p:nvGrpSpPr>
            <p:cNvPr id="37" name="Graphic 2">
              <a:extLst>
                <a:ext uri="{FF2B5EF4-FFF2-40B4-BE49-F238E27FC236}">
                  <a16:creationId xmlns:a16="http://schemas.microsoft.com/office/drawing/2014/main" id="{E817C9C3-6142-BB66-24F5-C338837B735B}"/>
                </a:ext>
              </a:extLst>
            </p:cNvPr>
            <p:cNvGrpSpPr/>
            <p:nvPr/>
          </p:nvGrpSpPr>
          <p:grpSpPr>
            <a:xfrm>
              <a:off x="978879" y="2999701"/>
              <a:ext cx="2461200" cy="2460124"/>
              <a:chOff x="690225" y="4499263"/>
              <a:chExt cx="1499146" cy="1498490"/>
            </a:xfrm>
            <a:solidFill>
              <a:schemeClr val="bg1">
                <a:alpha val="27098"/>
              </a:schemeClr>
            </a:solidFill>
          </p:grpSpPr>
          <p:sp>
            <p:nvSpPr>
              <p:cNvPr id="41" name="Freeform 127">
                <a:extLst>
                  <a:ext uri="{FF2B5EF4-FFF2-40B4-BE49-F238E27FC236}">
                    <a16:creationId xmlns:a16="http://schemas.microsoft.com/office/drawing/2014/main" id="{FD5A9FEE-CFA1-6912-8CBF-A71747FDB89B}"/>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grpFill/>
              <a:ln w="9512" cap="flat">
                <a:noFill/>
                <a:prstDash val="solid"/>
                <a:miter/>
              </a:ln>
            </p:spPr>
            <p:txBody>
              <a:bodyPr rtlCol="0" anchor="ctr"/>
              <a:lstStyle/>
              <a:p>
                <a:pPr algn="l" rtl="0"/>
                <a:endParaRPr lang="en-US"/>
              </a:p>
            </p:txBody>
          </p:sp>
          <p:sp>
            <p:nvSpPr>
              <p:cNvPr id="42" name="Freeform 128">
                <a:extLst>
                  <a:ext uri="{FF2B5EF4-FFF2-40B4-BE49-F238E27FC236}">
                    <a16:creationId xmlns:a16="http://schemas.microsoft.com/office/drawing/2014/main" id="{74CF92AE-773F-0784-BA02-CB01D4A27518}"/>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grpFill/>
              <a:ln w="9512" cap="flat">
                <a:noFill/>
                <a:prstDash val="solid"/>
                <a:miter/>
              </a:ln>
            </p:spPr>
            <p:txBody>
              <a:bodyPr rtlCol="0" anchor="ctr"/>
              <a:lstStyle/>
              <a:p>
                <a:pPr algn="l" rtl="0"/>
                <a:endParaRPr lang="en-US"/>
              </a:p>
            </p:txBody>
          </p:sp>
        </p:grpSp>
        <p:sp>
          <p:nvSpPr>
            <p:cNvPr id="38" name="Freeform 124">
              <a:extLst>
                <a:ext uri="{FF2B5EF4-FFF2-40B4-BE49-F238E27FC236}">
                  <a16:creationId xmlns:a16="http://schemas.microsoft.com/office/drawing/2014/main" id="{D2A920B7-01D7-5E0F-022F-B5F053E5CC10}"/>
                </a:ext>
              </a:extLst>
            </p:cNvPr>
            <p:cNvSpPr/>
            <p:nvPr/>
          </p:nvSpPr>
          <p:spPr>
            <a:xfrm>
              <a:off x="2597849" y="3589383"/>
              <a:ext cx="598783" cy="1149722"/>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39" name="Freeform 125">
              <a:extLst>
                <a:ext uri="{FF2B5EF4-FFF2-40B4-BE49-F238E27FC236}">
                  <a16:creationId xmlns:a16="http://schemas.microsoft.com/office/drawing/2014/main" id="{B2F8B3F7-50D8-CC9F-3C77-D6AD828A24D0}"/>
                </a:ext>
              </a:extLst>
            </p:cNvPr>
            <p:cNvSpPr/>
            <p:nvPr/>
          </p:nvSpPr>
          <p:spPr>
            <a:xfrm>
              <a:off x="1909150" y="3147902"/>
              <a:ext cx="598171" cy="1149722"/>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chemeClr val="bg1">
                <a:alpha val="27098"/>
              </a:schemeClr>
            </a:solidFill>
            <a:ln w="9512" cap="flat">
              <a:noFill/>
              <a:prstDash val="solid"/>
              <a:miter/>
            </a:ln>
          </p:spPr>
          <p:txBody>
            <a:bodyPr rtlCol="0" anchor="ctr"/>
            <a:lstStyle/>
            <a:p>
              <a:pPr algn="l" rtl="0"/>
              <a:endParaRPr lang="en-US"/>
            </a:p>
          </p:txBody>
        </p:sp>
        <p:sp>
          <p:nvSpPr>
            <p:cNvPr id="40" name="Freeform 126">
              <a:extLst>
                <a:ext uri="{FF2B5EF4-FFF2-40B4-BE49-F238E27FC236}">
                  <a16:creationId xmlns:a16="http://schemas.microsoft.com/office/drawing/2014/main" id="{3FC4B86D-BA57-F144-3B48-ABBDA6FF6F2A}"/>
                </a:ext>
              </a:extLst>
            </p:cNvPr>
            <p:cNvSpPr/>
            <p:nvPr/>
          </p:nvSpPr>
          <p:spPr>
            <a:xfrm>
              <a:off x="1211081" y="3589383"/>
              <a:ext cx="598171" cy="1149722"/>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chemeClr val="bg1">
                <a:alpha val="27098"/>
              </a:schemeClr>
            </a:solidFill>
            <a:ln w="9512" cap="flat">
              <a:noFill/>
              <a:prstDash val="solid"/>
              <a:miter/>
            </a:ln>
          </p:spPr>
          <p:txBody>
            <a:bodyPr rtlCol="0" anchor="ctr"/>
            <a:lstStyle/>
            <a:p>
              <a:pPr algn="l" rtl="0"/>
              <a:endParaRPr lang="en-US"/>
            </a:p>
          </p:txBody>
        </p:sp>
      </p:grpSp>
      <p:grpSp>
        <p:nvGrpSpPr>
          <p:cNvPr id="43" name="Group 42">
            <a:extLst>
              <a:ext uri="{FF2B5EF4-FFF2-40B4-BE49-F238E27FC236}">
                <a16:creationId xmlns:a16="http://schemas.microsoft.com/office/drawing/2014/main" id="{16C4A47D-C9EC-70AE-D154-598C36142845}"/>
              </a:ext>
            </a:extLst>
          </p:cNvPr>
          <p:cNvGrpSpPr/>
          <p:nvPr/>
        </p:nvGrpSpPr>
        <p:grpSpPr>
          <a:xfrm>
            <a:off x="10234594" y="158119"/>
            <a:ext cx="1223475" cy="1304502"/>
            <a:chOff x="8736336" y="773976"/>
            <a:chExt cx="925001" cy="925018"/>
          </a:xfrm>
        </p:grpSpPr>
        <p:grpSp>
          <p:nvGrpSpPr>
            <p:cNvPr id="44" name="Graphic 2">
              <a:extLst>
                <a:ext uri="{FF2B5EF4-FFF2-40B4-BE49-F238E27FC236}">
                  <a16:creationId xmlns:a16="http://schemas.microsoft.com/office/drawing/2014/main" id="{D15EA2B0-BD45-7033-8984-04D118F1ABBE}"/>
                </a:ext>
              </a:extLst>
            </p:cNvPr>
            <p:cNvGrpSpPr/>
            <p:nvPr/>
          </p:nvGrpSpPr>
          <p:grpSpPr>
            <a:xfrm>
              <a:off x="8736336" y="773976"/>
              <a:ext cx="925001" cy="925018"/>
              <a:chOff x="8736336" y="773976"/>
              <a:chExt cx="925001" cy="925018"/>
            </a:xfrm>
            <a:solidFill>
              <a:srgbClr val="010101"/>
            </a:solidFill>
          </p:grpSpPr>
          <p:sp>
            <p:nvSpPr>
              <p:cNvPr id="47" name="Freeform 527">
                <a:extLst>
                  <a:ext uri="{FF2B5EF4-FFF2-40B4-BE49-F238E27FC236}">
                    <a16:creationId xmlns:a16="http://schemas.microsoft.com/office/drawing/2014/main" id="{E162BDB9-E043-44C6-316C-7CAD6EE13D60}"/>
                  </a:ext>
                </a:extLst>
              </p:cNvPr>
              <p:cNvSpPr/>
              <p:nvPr/>
            </p:nvSpPr>
            <p:spPr>
              <a:xfrm>
                <a:off x="8880867" y="773976"/>
                <a:ext cx="636011" cy="925018"/>
              </a:xfrm>
              <a:custGeom>
                <a:avLst/>
                <a:gdLst>
                  <a:gd name="connsiteX0" fmla="*/ 547413 w 636011"/>
                  <a:gd name="connsiteY0" fmla="*/ 538397 h 925018"/>
                  <a:gd name="connsiteX1" fmla="*/ 635939 w 636011"/>
                  <a:gd name="connsiteY1" fmla="*/ 312566 h 925018"/>
                  <a:gd name="connsiteX2" fmla="*/ 314356 w 636011"/>
                  <a:gd name="connsiteY2" fmla="*/ 17 h 925018"/>
                  <a:gd name="connsiteX3" fmla="*/ 0 w 636011"/>
                  <a:gd name="connsiteY3" fmla="*/ 317987 h 925018"/>
                  <a:gd name="connsiteX4" fmla="*/ 88526 w 636011"/>
                  <a:gd name="connsiteY4" fmla="*/ 537494 h 925018"/>
                  <a:gd name="connsiteX5" fmla="*/ 143628 w 636011"/>
                  <a:gd name="connsiteY5" fmla="*/ 655828 h 925018"/>
                  <a:gd name="connsiteX6" fmla="*/ 130982 w 636011"/>
                  <a:gd name="connsiteY6" fmla="*/ 737127 h 925018"/>
                  <a:gd name="connsiteX7" fmla="*/ 161695 w 636011"/>
                  <a:gd name="connsiteY7" fmla="*/ 823847 h 925018"/>
                  <a:gd name="connsiteX8" fmla="*/ 289967 w 636011"/>
                  <a:gd name="connsiteY8" fmla="*/ 925018 h 925018"/>
                  <a:gd name="connsiteX9" fmla="*/ 345973 w 636011"/>
                  <a:gd name="connsiteY9" fmla="*/ 925018 h 925018"/>
                  <a:gd name="connsiteX10" fmla="*/ 474244 w 636011"/>
                  <a:gd name="connsiteY10" fmla="*/ 823847 h 925018"/>
                  <a:gd name="connsiteX11" fmla="*/ 504957 w 636011"/>
                  <a:gd name="connsiteY11" fmla="*/ 737127 h 925018"/>
                  <a:gd name="connsiteX12" fmla="*/ 492310 w 636011"/>
                  <a:gd name="connsiteY12" fmla="*/ 655828 h 925018"/>
                  <a:gd name="connsiteX13" fmla="*/ 547413 w 636011"/>
                  <a:gd name="connsiteY13" fmla="*/ 538397 h 925018"/>
                  <a:gd name="connsiteX14" fmla="*/ 547413 w 636011"/>
                  <a:gd name="connsiteY14" fmla="*/ 538397 h 925018"/>
                  <a:gd name="connsiteX15" fmla="*/ 109302 w 636011"/>
                  <a:gd name="connsiteY15" fmla="*/ 517620 h 925018"/>
                  <a:gd name="connsiteX16" fmla="*/ 28906 w 636011"/>
                  <a:gd name="connsiteY16" fmla="*/ 317987 h 925018"/>
                  <a:gd name="connsiteX17" fmla="*/ 314356 w 636011"/>
                  <a:gd name="connsiteY17" fmla="*/ 28923 h 925018"/>
                  <a:gd name="connsiteX18" fmla="*/ 607032 w 636011"/>
                  <a:gd name="connsiteY18" fmla="*/ 313470 h 925018"/>
                  <a:gd name="connsiteX19" fmla="*/ 526637 w 636011"/>
                  <a:gd name="connsiteY19" fmla="*/ 518523 h 925018"/>
                  <a:gd name="connsiteX20" fmla="*/ 464307 w 636011"/>
                  <a:gd name="connsiteY20" fmla="*/ 650409 h 925018"/>
                  <a:gd name="connsiteX21" fmla="*/ 332423 w 636011"/>
                  <a:gd name="connsiteY21" fmla="*/ 650409 h 925018"/>
                  <a:gd name="connsiteX22" fmla="*/ 332423 w 636011"/>
                  <a:gd name="connsiteY22" fmla="*/ 491424 h 925018"/>
                  <a:gd name="connsiteX23" fmla="*/ 375782 w 636011"/>
                  <a:gd name="connsiteY23" fmla="*/ 491424 h 925018"/>
                  <a:gd name="connsiteX24" fmla="*/ 534766 w 636011"/>
                  <a:gd name="connsiteY24" fmla="*/ 332439 h 925018"/>
                  <a:gd name="connsiteX25" fmla="*/ 534766 w 636011"/>
                  <a:gd name="connsiteY25" fmla="*/ 289080 h 925018"/>
                  <a:gd name="connsiteX26" fmla="*/ 520314 w 636011"/>
                  <a:gd name="connsiteY26" fmla="*/ 274627 h 925018"/>
                  <a:gd name="connsiteX27" fmla="*/ 462501 w 636011"/>
                  <a:gd name="connsiteY27" fmla="*/ 274627 h 925018"/>
                  <a:gd name="connsiteX28" fmla="*/ 317969 w 636011"/>
                  <a:gd name="connsiteY28" fmla="*/ 367669 h 925018"/>
                  <a:gd name="connsiteX29" fmla="*/ 173438 w 636011"/>
                  <a:gd name="connsiteY29" fmla="*/ 274627 h 925018"/>
                  <a:gd name="connsiteX30" fmla="*/ 115626 w 636011"/>
                  <a:gd name="connsiteY30" fmla="*/ 274627 h 925018"/>
                  <a:gd name="connsiteX31" fmla="*/ 101172 w 636011"/>
                  <a:gd name="connsiteY31" fmla="*/ 289080 h 925018"/>
                  <a:gd name="connsiteX32" fmla="*/ 101172 w 636011"/>
                  <a:gd name="connsiteY32" fmla="*/ 332439 h 925018"/>
                  <a:gd name="connsiteX33" fmla="*/ 260157 w 636011"/>
                  <a:gd name="connsiteY33" fmla="*/ 491424 h 925018"/>
                  <a:gd name="connsiteX34" fmla="*/ 303516 w 636011"/>
                  <a:gd name="connsiteY34" fmla="*/ 491424 h 925018"/>
                  <a:gd name="connsiteX35" fmla="*/ 303516 w 636011"/>
                  <a:gd name="connsiteY35" fmla="*/ 650409 h 925018"/>
                  <a:gd name="connsiteX36" fmla="*/ 171631 w 636011"/>
                  <a:gd name="connsiteY36" fmla="*/ 650409 h 925018"/>
                  <a:gd name="connsiteX37" fmla="*/ 109302 w 636011"/>
                  <a:gd name="connsiteY37" fmla="*/ 517620 h 925018"/>
                  <a:gd name="connsiteX38" fmla="*/ 444434 w 636011"/>
                  <a:gd name="connsiteY38" fmla="*/ 366766 h 925018"/>
                  <a:gd name="connsiteX39" fmla="*/ 423658 w 636011"/>
                  <a:gd name="connsiteY39" fmla="*/ 364959 h 925018"/>
                  <a:gd name="connsiteX40" fmla="*/ 332423 w 636011"/>
                  <a:gd name="connsiteY40" fmla="*/ 445355 h 925018"/>
                  <a:gd name="connsiteX41" fmla="*/ 332423 w 636011"/>
                  <a:gd name="connsiteY41" fmla="*/ 433612 h 925018"/>
                  <a:gd name="connsiteX42" fmla="*/ 462501 w 636011"/>
                  <a:gd name="connsiteY42" fmla="*/ 303533 h 925018"/>
                  <a:gd name="connsiteX43" fmla="*/ 505860 w 636011"/>
                  <a:gd name="connsiteY43" fmla="*/ 303533 h 925018"/>
                  <a:gd name="connsiteX44" fmla="*/ 505860 w 636011"/>
                  <a:gd name="connsiteY44" fmla="*/ 332439 h 925018"/>
                  <a:gd name="connsiteX45" fmla="*/ 375782 w 636011"/>
                  <a:gd name="connsiteY45" fmla="*/ 462518 h 925018"/>
                  <a:gd name="connsiteX46" fmla="*/ 356812 w 636011"/>
                  <a:gd name="connsiteY46" fmla="*/ 462518 h 925018"/>
                  <a:gd name="connsiteX47" fmla="*/ 443531 w 636011"/>
                  <a:gd name="connsiteY47" fmla="*/ 386639 h 925018"/>
                  <a:gd name="connsiteX48" fmla="*/ 444434 w 636011"/>
                  <a:gd name="connsiteY48" fmla="*/ 366766 h 925018"/>
                  <a:gd name="connsiteX49" fmla="*/ 303516 w 636011"/>
                  <a:gd name="connsiteY49" fmla="*/ 445355 h 925018"/>
                  <a:gd name="connsiteX50" fmla="*/ 212281 w 636011"/>
                  <a:gd name="connsiteY50" fmla="*/ 364959 h 925018"/>
                  <a:gd name="connsiteX51" fmla="*/ 191504 w 636011"/>
                  <a:gd name="connsiteY51" fmla="*/ 366766 h 925018"/>
                  <a:gd name="connsiteX52" fmla="*/ 193311 w 636011"/>
                  <a:gd name="connsiteY52" fmla="*/ 387542 h 925018"/>
                  <a:gd name="connsiteX53" fmla="*/ 280030 w 636011"/>
                  <a:gd name="connsiteY53" fmla="*/ 463421 h 925018"/>
                  <a:gd name="connsiteX54" fmla="*/ 261060 w 636011"/>
                  <a:gd name="connsiteY54" fmla="*/ 463421 h 925018"/>
                  <a:gd name="connsiteX55" fmla="*/ 130982 w 636011"/>
                  <a:gd name="connsiteY55" fmla="*/ 333343 h 925018"/>
                  <a:gd name="connsiteX56" fmla="*/ 130982 w 636011"/>
                  <a:gd name="connsiteY56" fmla="*/ 304437 h 925018"/>
                  <a:gd name="connsiteX57" fmla="*/ 174341 w 636011"/>
                  <a:gd name="connsiteY57" fmla="*/ 304437 h 925018"/>
                  <a:gd name="connsiteX58" fmla="*/ 304419 w 636011"/>
                  <a:gd name="connsiteY58" fmla="*/ 434515 h 925018"/>
                  <a:gd name="connsiteX59" fmla="*/ 304419 w 636011"/>
                  <a:gd name="connsiteY59" fmla="*/ 445355 h 925018"/>
                  <a:gd name="connsiteX60" fmla="*/ 345973 w 636011"/>
                  <a:gd name="connsiteY60" fmla="*/ 896112 h 925018"/>
                  <a:gd name="connsiteX61" fmla="*/ 289967 w 636011"/>
                  <a:gd name="connsiteY61" fmla="*/ 896112 h 925018"/>
                  <a:gd name="connsiteX62" fmla="*/ 191504 w 636011"/>
                  <a:gd name="connsiteY62" fmla="*/ 823847 h 925018"/>
                  <a:gd name="connsiteX63" fmla="*/ 444434 w 636011"/>
                  <a:gd name="connsiteY63" fmla="*/ 823847 h 925018"/>
                  <a:gd name="connsiteX64" fmla="*/ 345973 w 636011"/>
                  <a:gd name="connsiteY64" fmla="*/ 896112 h 925018"/>
                  <a:gd name="connsiteX65" fmla="*/ 345973 w 636011"/>
                  <a:gd name="connsiteY65" fmla="*/ 896112 h 925018"/>
                  <a:gd name="connsiteX66" fmla="*/ 491407 w 636011"/>
                  <a:gd name="connsiteY66" fmla="*/ 773260 h 925018"/>
                  <a:gd name="connsiteX67" fmla="*/ 469727 w 636011"/>
                  <a:gd name="connsiteY67" fmla="*/ 794940 h 925018"/>
                  <a:gd name="connsiteX68" fmla="*/ 166211 w 636011"/>
                  <a:gd name="connsiteY68" fmla="*/ 794940 h 925018"/>
                  <a:gd name="connsiteX69" fmla="*/ 144531 w 636011"/>
                  <a:gd name="connsiteY69" fmla="*/ 773260 h 925018"/>
                  <a:gd name="connsiteX70" fmla="*/ 166211 w 636011"/>
                  <a:gd name="connsiteY70" fmla="*/ 751581 h 925018"/>
                  <a:gd name="connsiteX71" fmla="*/ 469727 w 636011"/>
                  <a:gd name="connsiteY71" fmla="*/ 751581 h 925018"/>
                  <a:gd name="connsiteX72" fmla="*/ 491407 w 636011"/>
                  <a:gd name="connsiteY72" fmla="*/ 773260 h 925018"/>
                  <a:gd name="connsiteX73" fmla="*/ 166211 w 636011"/>
                  <a:gd name="connsiteY73" fmla="*/ 722674 h 925018"/>
                  <a:gd name="connsiteX74" fmla="*/ 144531 w 636011"/>
                  <a:gd name="connsiteY74" fmla="*/ 700995 h 925018"/>
                  <a:gd name="connsiteX75" fmla="*/ 166211 w 636011"/>
                  <a:gd name="connsiteY75" fmla="*/ 679315 h 925018"/>
                  <a:gd name="connsiteX76" fmla="*/ 469727 w 636011"/>
                  <a:gd name="connsiteY76" fmla="*/ 679315 h 925018"/>
                  <a:gd name="connsiteX77" fmla="*/ 491407 w 636011"/>
                  <a:gd name="connsiteY77" fmla="*/ 700995 h 925018"/>
                  <a:gd name="connsiteX78" fmla="*/ 469727 w 636011"/>
                  <a:gd name="connsiteY78" fmla="*/ 722674 h 925018"/>
                  <a:gd name="connsiteX79" fmla="*/ 166211 w 636011"/>
                  <a:gd name="connsiteY79" fmla="*/ 722674 h 925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636011" h="925018">
                    <a:moveTo>
                      <a:pt x="547413" y="538397"/>
                    </a:moveTo>
                    <a:cubicBezTo>
                      <a:pt x="606129" y="477874"/>
                      <a:pt x="637745" y="397479"/>
                      <a:pt x="635939" y="312566"/>
                    </a:cubicBezTo>
                    <a:cubicBezTo>
                      <a:pt x="633229" y="138225"/>
                      <a:pt x="488697" y="-1789"/>
                      <a:pt x="314356" y="17"/>
                    </a:cubicBezTo>
                    <a:cubicBezTo>
                      <a:pt x="140015" y="1824"/>
                      <a:pt x="0" y="143645"/>
                      <a:pt x="0" y="317987"/>
                    </a:cubicBezTo>
                    <a:cubicBezTo>
                      <a:pt x="0" y="400189"/>
                      <a:pt x="31616" y="478778"/>
                      <a:pt x="88526" y="537494"/>
                    </a:cubicBezTo>
                    <a:cubicBezTo>
                      <a:pt x="118335" y="568206"/>
                      <a:pt x="137305" y="607953"/>
                      <a:pt x="143628" y="655828"/>
                    </a:cubicBezTo>
                    <a:cubicBezTo>
                      <a:pt x="112915" y="671185"/>
                      <a:pt x="106592" y="712738"/>
                      <a:pt x="130982" y="737127"/>
                    </a:cubicBezTo>
                    <a:cubicBezTo>
                      <a:pt x="100269" y="766937"/>
                      <a:pt x="118335" y="819330"/>
                      <a:pt x="161695" y="823847"/>
                    </a:cubicBezTo>
                    <a:cubicBezTo>
                      <a:pt x="176148" y="883466"/>
                      <a:pt x="229444" y="925018"/>
                      <a:pt x="289967" y="925018"/>
                    </a:cubicBezTo>
                    <a:lnTo>
                      <a:pt x="345973" y="925018"/>
                    </a:lnTo>
                    <a:cubicBezTo>
                      <a:pt x="407398" y="925018"/>
                      <a:pt x="460694" y="883466"/>
                      <a:pt x="474244" y="823847"/>
                    </a:cubicBezTo>
                    <a:cubicBezTo>
                      <a:pt x="516700" y="820233"/>
                      <a:pt x="535670" y="766937"/>
                      <a:pt x="504957" y="737127"/>
                    </a:cubicBezTo>
                    <a:cubicBezTo>
                      <a:pt x="529347" y="712738"/>
                      <a:pt x="523023" y="671185"/>
                      <a:pt x="492310" y="655828"/>
                    </a:cubicBezTo>
                    <a:cubicBezTo>
                      <a:pt x="498634" y="608856"/>
                      <a:pt x="517604" y="569110"/>
                      <a:pt x="547413" y="538397"/>
                    </a:cubicBezTo>
                    <a:lnTo>
                      <a:pt x="547413" y="538397"/>
                    </a:lnTo>
                    <a:close/>
                    <a:moveTo>
                      <a:pt x="109302" y="517620"/>
                    </a:moveTo>
                    <a:cubicBezTo>
                      <a:pt x="57813" y="463421"/>
                      <a:pt x="28906" y="392962"/>
                      <a:pt x="28906" y="317987"/>
                    </a:cubicBezTo>
                    <a:cubicBezTo>
                      <a:pt x="28906" y="160808"/>
                      <a:pt x="157178" y="30730"/>
                      <a:pt x="314356" y="28923"/>
                    </a:cubicBezTo>
                    <a:cubicBezTo>
                      <a:pt x="473341" y="27117"/>
                      <a:pt x="604322" y="154485"/>
                      <a:pt x="607032" y="313470"/>
                    </a:cubicBezTo>
                    <a:cubicBezTo>
                      <a:pt x="607936" y="390252"/>
                      <a:pt x="579933" y="463421"/>
                      <a:pt x="526637" y="518523"/>
                    </a:cubicBezTo>
                    <a:cubicBezTo>
                      <a:pt x="493214" y="552850"/>
                      <a:pt x="470631" y="598919"/>
                      <a:pt x="464307" y="650409"/>
                    </a:cubicBezTo>
                    <a:lnTo>
                      <a:pt x="332423" y="650409"/>
                    </a:lnTo>
                    <a:lnTo>
                      <a:pt x="332423" y="491424"/>
                    </a:lnTo>
                    <a:lnTo>
                      <a:pt x="375782" y="491424"/>
                    </a:lnTo>
                    <a:cubicBezTo>
                      <a:pt x="463404" y="491424"/>
                      <a:pt x="534766" y="420062"/>
                      <a:pt x="534766" y="332439"/>
                    </a:cubicBezTo>
                    <a:lnTo>
                      <a:pt x="534766" y="289080"/>
                    </a:lnTo>
                    <a:cubicBezTo>
                      <a:pt x="534766" y="280950"/>
                      <a:pt x="528443" y="274627"/>
                      <a:pt x="520314" y="274627"/>
                    </a:cubicBezTo>
                    <a:lnTo>
                      <a:pt x="462501" y="274627"/>
                    </a:lnTo>
                    <a:cubicBezTo>
                      <a:pt x="398365" y="274627"/>
                      <a:pt x="343262" y="312566"/>
                      <a:pt x="317969" y="367669"/>
                    </a:cubicBezTo>
                    <a:cubicBezTo>
                      <a:pt x="292676" y="312566"/>
                      <a:pt x="237574" y="274627"/>
                      <a:pt x="173438" y="274627"/>
                    </a:cubicBezTo>
                    <a:lnTo>
                      <a:pt x="115626" y="274627"/>
                    </a:lnTo>
                    <a:cubicBezTo>
                      <a:pt x="107495" y="274627"/>
                      <a:pt x="101172" y="280950"/>
                      <a:pt x="101172" y="289080"/>
                    </a:cubicBezTo>
                    <a:lnTo>
                      <a:pt x="101172" y="332439"/>
                    </a:lnTo>
                    <a:cubicBezTo>
                      <a:pt x="101172" y="420062"/>
                      <a:pt x="172535" y="491424"/>
                      <a:pt x="260157" y="491424"/>
                    </a:cubicBezTo>
                    <a:lnTo>
                      <a:pt x="303516" y="491424"/>
                    </a:lnTo>
                    <a:lnTo>
                      <a:pt x="303516" y="650409"/>
                    </a:lnTo>
                    <a:lnTo>
                      <a:pt x="171631" y="650409"/>
                    </a:lnTo>
                    <a:cubicBezTo>
                      <a:pt x="165308" y="598016"/>
                      <a:pt x="142725" y="552850"/>
                      <a:pt x="109302" y="517620"/>
                    </a:cubicBezTo>
                    <a:close/>
                    <a:moveTo>
                      <a:pt x="444434" y="366766"/>
                    </a:moveTo>
                    <a:cubicBezTo>
                      <a:pt x="439015" y="360442"/>
                      <a:pt x="429981" y="360442"/>
                      <a:pt x="423658" y="364959"/>
                    </a:cubicBezTo>
                    <a:lnTo>
                      <a:pt x="332423" y="445355"/>
                    </a:lnTo>
                    <a:lnTo>
                      <a:pt x="332423" y="433612"/>
                    </a:lnTo>
                    <a:cubicBezTo>
                      <a:pt x="332423" y="362249"/>
                      <a:pt x="391139" y="303533"/>
                      <a:pt x="462501" y="303533"/>
                    </a:cubicBezTo>
                    <a:lnTo>
                      <a:pt x="505860" y="303533"/>
                    </a:lnTo>
                    <a:lnTo>
                      <a:pt x="505860" y="332439"/>
                    </a:lnTo>
                    <a:cubicBezTo>
                      <a:pt x="505860" y="403802"/>
                      <a:pt x="447144" y="462518"/>
                      <a:pt x="375782" y="462518"/>
                    </a:cubicBezTo>
                    <a:lnTo>
                      <a:pt x="356812" y="462518"/>
                    </a:lnTo>
                    <a:lnTo>
                      <a:pt x="443531" y="386639"/>
                    </a:lnTo>
                    <a:cubicBezTo>
                      <a:pt x="448951" y="381219"/>
                      <a:pt x="449855" y="372186"/>
                      <a:pt x="444434" y="366766"/>
                    </a:cubicBezTo>
                    <a:close/>
                    <a:moveTo>
                      <a:pt x="303516" y="445355"/>
                    </a:moveTo>
                    <a:lnTo>
                      <a:pt x="212281" y="364959"/>
                    </a:lnTo>
                    <a:cubicBezTo>
                      <a:pt x="205958" y="359539"/>
                      <a:pt x="196925" y="360442"/>
                      <a:pt x="191504" y="366766"/>
                    </a:cubicBezTo>
                    <a:cubicBezTo>
                      <a:pt x="186085" y="373089"/>
                      <a:pt x="186988" y="382122"/>
                      <a:pt x="193311" y="387542"/>
                    </a:cubicBezTo>
                    <a:lnTo>
                      <a:pt x="280030" y="463421"/>
                    </a:lnTo>
                    <a:lnTo>
                      <a:pt x="261060" y="463421"/>
                    </a:lnTo>
                    <a:cubicBezTo>
                      <a:pt x="189698" y="463421"/>
                      <a:pt x="130982" y="404705"/>
                      <a:pt x="130982" y="333343"/>
                    </a:cubicBezTo>
                    <a:lnTo>
                      <a:pt x="130982" y="304437"/>
                    </a:lnTo>
                    <a:lnTo>
                      <a:pt x="174341" y="304437"/>
                    </a:lnTo>
                    <a:cubicBezTo>
                      <a:pt x="245704" y="304437"/>
                      <a:pt x="304419" y="363153"/>
                      <a:pt x="304419" y="434515"/>
                    </a:cubicBezTo>
                    <a:lnTo>
                      <a:pt x="304419" y="445355"/>
                    </a:lnTo>
                    <a:close/>
                    <a:moveTo>
                      <a:pt x="345973" y="896112"/>
                    </a:moveTo>
                    <a:lnTo>
                      <a:pt x="289967" y="896112"/>
                    </a:lnTo>
                    <a:cubicBezTo>
                      <a:pt x="244800" y="896112"/>
                      <a:pt x="205054" y="866302"/>
                      <a:pt x="191504" y="823847"/>
                    </a:cubicBezTo>
                    <a:lnTo>
                      <a:pt x="444434" y="823847"/>
                    </a:lnTo>
                    <a:cubicBezTo>
                      <a:pt x="430884" y="866302"/>
                      <a:pt x="391139" y="896112"/>
                      <a:pt x="345973" y="896112"/>
                    </a:cubicBezTo>
                    <a:lnTo>
                      <a:pt x="345973" y="896112"/>
                    </a:lnTo>
                    <a:close/>
                    <a:moveTo>
                      <a:pt x="491407" y="773260"/>
                    </a:moveTo>
                    <a:cubicBezTo>
                      <a:pt x="491407" y="785003"/>
                      <a:pt x="481471" y="794940"/>
                      <a:pt x="469727" y="794940"/>
                    </a:cubicBezTo>
                    <a:cubicBezTo>
                      <a:pt x="451661" y="794940"/>
                      <a:pt x="177954" y="794940"/>
                      <a:pt x="166211" y="794940"/>
                    </a:cubicBezTo>
                    <a:cubicBezTo>
                      <a:pt x="154468" y="794940"/>
                      <a:pt x="144531" y="785003"/>
                      <a:pt x="144531" y="773260"/>
                    </a:cubicBezTo>
                    <a:cubicBezTo>
                      <a:pt x="144531" y="761517"/>
                      <a:pt x="154468" y="751581"/>
                      <a:pt x="166211" y="751581"/>
                    </a:cubicBezTo>
                    <a:lnTo>
                      <a:pt x="469727" y="751581"/>
                    </a:lnTo>
                    <a:cubicBezTo>
                      <a:pt x="482374" y="751581"/>
                      <a:pt x="491407" y="761517"/>
                      <a:pt x="491407" y="773260"/>
                    </a:cubicBezTo>
                    <a:close/>
                    <a:moveTo>
                      <a:pt x="166211" y="722674"/>
                    </a:moveTo>
                    <a:cubicBezTo>
                      <a:pt x="154468" y="722674"/>
                      <a:pt x="144531" y="712738"/>
                      <a:pt x="144531" y="700995"/>
                    </a:cubicBezTo>
                    <a:cubicBezTo>
                      <a:pt x="144531" y="689251"/>
                      <a:pt x="154468" y="679315"/>
                      <a:pt x="166211" y="679315"/>
                    </a:cubicBezTo>
                    <a:lnTo>
                      <a:pt x="469727" y="679315"/>
                    </a:lnTo>
                    <a:cubicBezTo>
                      <a:pt x="481471" y="679315"/>
                      <a:pt x="491407" y="689251"/>
                      <a:pt x="491407" y="700995"/>
                    </a:cubicBezTo>
                    <a:cubicBezTo>
                      <a:pt x="491407" y="712738"/>
                      <a:pt x="481471" y="722674"/>
                      <a:pt x="469727" y="722674"/>
                    </a:cubicBezTo>
                    <a:lnTo>
                      <a:pt x="166211" y="722674"/>
                    </a:lnTo>
                    <a:close/>
                  </a:path>
                </a:pathLst>
              </a:custGeom>
              <a:solidFill>
                <a:srgbClr val="010101"/>
              </a:solidFill>
              <a:ln w="9028" cap="flat">
                <a:noFill/>
                <a:prstDash val="solid"/>
                <a:miter/>
              </a:ln>
            </p:spPr>
            <p:txBody>
              <a:bodyPr rtlCol="0" anchor="ctr"/>
              <a:lstStyle/>
              <a:p>
                <a:pPr algn="l" rtl="0"/>
                <a:endParaRPr lang="en-US"/>
              </a:p>
            </p:txBody>
          </p:sp>
          <p:sp>
            <p:nvSpPr>
              <p:cNvPr id="48" name="Freeform 528">
                <a:extLst>
                  <a:ext uri="{FF2B5EF4-FFF2-40B4-BE49-F238E27FC236}">
                    <a16:creationId xmlns:a16="http://schemas.microsoft.com/office/drawing/2014/main" id="{9D9C4029-1C21-ED82-C76F-C74492F4E3B5}"/>
                  </a:ext>
                </a:extLst>
              </p:cNvPr>
              <p:cNvSpPr/>
              <p:nvPr/>
            </p:nvSpPr>
            <p:spPr>
              <a:xfrm>
                <a:off x="8736336" y="1077510"/>
                <a:ext cx="101172" cy="28906"/>
              </a:xfrm>
              <a:custGeom>
                <a:avLst/>
                <a:gdLst>
                  <a:gd name="connsiteX0" fmla="*/ 101172 w 101172"/>
                  <a:gd name="connsiteY0" fmla="*/ 14453 h 28906"/>
                  <a:gd name="connsiteX1" fmla="*/ 86719 w 101172"/>
                  <a:gd name="connsiteY1" fmla="*/ 0 h 28906"/>
                  <a:gd name="connsiteX2" fmla="*/ 14453 w 101172"/>
                  <a:gd name="connsiteY2" fmla="*/ 0 h 28906"/>
                  <a:gd name="connsiteX3" fmla="*/ 0 w 101172"/>
                  <a:gd name="connsiteY3" fmla="*/ 14453 h 28906"/>
                  <a:gd name="connsiteX4" fmla="*/ 14453 w 101172"/>
                  <a:gd name="connsiteY4" fmla="*/ 28906 h 28906"/>
                  <a:gd name="connsiteX5" fmla="*/ 86719 w 101172"/>
                  <a:gd name="connsiteY5" fmla="*/ 28906 h 28906"/>
                  <a:gd name="connsiteX6" fmla="*/ 101172 w 101172"/>
                  <a:gd name="connsiteY6" fmla="*/ 14453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101172" y="14453"/>
                    </a:moveTo>
                    <a:cubicBezTo>
                      <a:pt x="101172" y="6323"/>
                      <a:pt x="94849" y="0"/>
                      <a:pt x="86719" y="0"/>
                    </a:cubicBezTo>
                    <a:lnTo>
                      <a:pt x="14453" y="0"/>
                    </a:lnTo>
                    <a:cubicBezTo>
                      <a:pt x="6323" y="0"/>
                      <a:pt x="0" y="6323"/>
                      <a:pt x="0" y="14453"/>
                    </a:cubicBezTo>
                    <a:cubicBezTo>
                      <a:pt x="0" y="22583"/>
                      <a:pt x="6323" y="28906"/>
                      <a:pt x="14453" y="28906"/>
                    </a:cubicBezTo>
                    <a:lnTo>
                      <a:pt x="86719" y="28906"/>
                    </a:lnTo>
                    <a:cubicBezTo>
                      <a:pt x="94849" y="28906"/>
                      <a:pt x="101172" y="22583"/>
                      <a:pt x="101172" y="14453"/>
                    </a:cubicBezTo>
                    <a:close/>
                  </a:path>
                </a:pathLst>
              </a:custGeom>
              <a:solidFill>
                <a:srgbClr val="010101"/>
              </a:solidFill>
              <a:ln w="9028" cap="flat">
                <a:noFill/>
                <a:prstDash val="solid"/>
                <a:miter/>
              </a:ln>
            </p:spPr>
            <p:txBody>
              <a:bodyPr rtlCol="0" anchor="ctr"/>
              <a:lstStyle/>
              <a:p>
                <a:pPr algn="l" rtl="0"/>
                <a:endParaRPr lang="en-US"/>
              </a:p>
            </p:txBody>
          </p:sp>
          <p:sp>
            <p:nvSpPr>
              <p:cNvPr id="49" name="Freeform 529">
                <a:extLst>
                  <a:ext uri="{FF2B5EF4-FFF2-40B4-BE49-F238E27FC236}">
                    <a16:creationId xmlns:a16="http://schemas.microsoft.com/office/drawing/2014/main" id="{74E808A8-0632-A8F9-CDD8-924A096C349C}"/>
                  </a:ext>
                </a:extLst>
              </p:cNvPr>
              <p:cNvSpPr/>
              <p:nvPr/>
            </p:nvSpPr>
            <p:spPr>
              <a:xfrm>
                <a:off x="8796859" y="1265589"/>
                <a:ext cx="91235" cy="64850"/>
              </a:xfrm>
              <a:custGeom>
                <a:avLst/>
                <a:gdLst>
                  <a:gd name="connsiteX0" fmla="*/ 69556 w 91235"/>
                  <a:gd name="connsiteY0" fmla="*/ 1618 h 64850"/>
                  <a:gd name="connsiteX1" fmla="*/ 7226 w 91235"/>
                  <a:gd name="connsiteY1" fmla="*/ 37751 h 64850"/>
                  <a:gd name="connsiteX2" fmla="*/ 1807 w 91235"/>
                  <a:gd name="connsiteY2" fmla="*/ 57624 h 64850"/>
                  <a:gd name="connsiteX3" fmla="*/ 21680 w 91235"/>
                  <a:gd name="connsiteY3" fmla="*/ 63044 h 64850"/>
                  <a:gd name="connsiteX4" fmla="*/ 84009 w 91235"/>
                  <a:gd name="connsiteY4" fmla="*/ 26911 h 64850"/>
                  <a:gd name="connsiteX5" fmla="*/ 89429 w 91235"/>
                  <a:gd name="connsiteY5" fmla="*/ 7038 h 64850"/>
                  <a:gd name="connsiteX6" fmla="*/ 69556 w 91235"/>
                  <a:gd name="connsiteY6" fmla="*/ 1618 h 6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235" h="64850">
                    <a:moveTo>
                      <a:pt x="69556" y="1618"/>
                    </a:moveTo>
                    <a:lnTo>
                      <a:pt x="7226" y="37751"/>
                    </a:lnTo>
                    <a:cubicBezTo>
                      <a:pt x="0" y="41365"/>
                      <a:pt x="-1807" y="50398"/>
                      <a:pt x="1807" y="57624"/>
                    </a:cubicBezTo>
                    <a:cubicBezTo>
                      <a:pt x="5420" y="64851"/>
                      <a:pt x="14453" y="66657"/>
                      <a:pt x="21680" y="63044"/>
                    </a:cubicBezTo>
                    <a:lnTo>
                      <a:pt x="84009" y="26911"/>
                    </a:lnTo>
                    <a:cubicBezTo>
                      <a:pt x="91236" y="23298"/>
                      <a:pt x="93042" y="14265"/>
                      <a:pt x="89429" y="7038"/>
                    </a:cubicBezTo>
                    <a:cubicBezTo>
                      <a:pt x="84912" y="715"/>
                      <a:pt x="76782" y="-1995"/>
                      <a:pt x="69556" y="1618"/>
                    </a:cubicBezTo>
                    <a:close/>
                  </a:path>
                </a:pathLst>
              </a:custGeom>
              <a:solidFill>
                <a:srgbClr val="010101"/>
              </a:solidFill>
              <a:ln w="9028" cap="flat">
                <a:noFill/>
                <a:prstDash val="solid"/>
                <a:miter/>
              </a:ln>
            </p:spPr>
            <p:txBody>
              <a:bodyPr rtlCol="0" anchor="ctr"/>
              <a:lstStyle/>
              <a:p>
                <a:pPr algn="l" rtl="0"/>
                <a:endParaRPr lang="en-US"/>
              </a:p>
            </p:txBody>
          </p:sp>
          <p:sp>
            <p:nvSpPr>
              <p:cNvPr id="50" name="Freeform 530">
                <a:extLst>
                  <a:ext uri="{FF2B5EF4-FFF2-40B4-BE49-F238E27FC236}">
                    <a16:creationId xmlns:a16="http://schemas.microsoft.com/office/drawing/2014/main" id="{516CCFB5-B428-52C5-C4E1-5AD707D93473}"/>
                  </a:ext>
                </a:extLst>
              </p:cNvPr>
              <p:cNvSpPr/>
              <p:nvPr/>
            </p:nvSpPr>
            <p:spPr>
              <a:xfrm>
                <a:off x="8796457" y="853486"/>
                <a:ext cx="91499" cy="65041"/>
              </a:xfrm>
              <a:custGeom>
                <a:avLst/>
                <a:gdLst>
                  <a:gd name="connsiteX0" fmla="*/ 7628 w 91499"/>
                  <a:gd name="connsiteY0" fmla="*/ 27100 h 65041"/>
                  <a:gd name="connsiteX1" fmla="*/ 77184 w 91499"/>
                  <a:gd name="connsiteY1" fmla="*/ 65039 h 65041"/>
                  <a:gd name="connsiteX2" fmla="*/ 84410 w 91499"/>
                  <a:gd name="connsiteY2" fmla="*/ 37940 h 65041"/>
                  <a:gd name="connsiteX3" fmla="*/ 22081 w 91499"/>
                  <a:gd name="connsiteY3" fmla="*/ 1807 h 65041"/>
                  <a:gd name="connsiteX4" fmla="*/ 2208 w 91499"/>
                  <a:gd name="connsiteY4" fmla="*/ 7226 h 65041"/>
                  <a:gd name="connsiteX5" fmla="*/ 7628 w 91499"/>
                  <a:gd name="connsiteY5" fmla="*/ 27100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65041">
                    <a:moveTo>
                      <a:pt x="7628" y="27100"/>
                    </a:moveTo>
                    <a:cubicBezTo>
                      <a:pt x="74474" y="65942"/>
                      <a:pt x="71764" y="65039"/>
                      <a:pt x="77184" y="65039"/>
                    </a:cubicBezTo>
                    <a:cubicBezTo>
                      <a:pt x="91637" y="65039"/>
                      <a:pt x="97057" y="45166"/>
                      <a:pt x="84410" y="37940"/>
                    </a:cubicBezTo>
                    <a:lnTo>
                      <a:pt x="22081" y="1807"/>
                    </a:lnTo>
                    <a:cubicBezTo>
                      <a:pt x="14855" y="-1807"/>
                      <a:pt x="6725" y="0"/>
                      <a:pt x="2208" y="7226"/>
                    </a:cubicBezTo>
                    <a:cubicBezTo>
                      <a:pt x="-2308" y="14453"/>
                      <a:pt x="401" y="23486"/>
                      <a:pt x="7628" y="27100"/>
                    </a:cubicBezTo>
                    <a:close/>
                  </a:path>
                </a:pathLst>
              </a:custGeom>
              <a:solidFill>
                <a:srgbClr val="010101"/>
              </a:solidFill>
              <a:ln w="9028" cap="flat">
                <a:noFill/>
                <a:prstDash val="solid"/>
                <a:miter/>
              </a:ln>
            </p:spPr>
            <p:txBody>
              <a:bodyPr rtlCol="0" anchor="ctr"/>
              <a:lstStyle/>
              <a:p>
                <a:pPr algn="l" rtl="0"/>
                <a:endParaRPr lang="en-US"/>
              </a:p>
            </p:txBody>
          </p:sp>
          <p:sp>
            <p:nvSpPr>
              <p:cNvPr id="51" name="Freeform 531">
                <a:extLst>
                  <a:ext uri="{FF2B5EF4-FFF2-40B4-BE49-F238E27FC236}">
                    <a16:creationId xmlns:a16="http://schemas.microsoft.com/office/drawing/2014/main" id="{9F6A4E5F-FD7A-9C63-03D2-7BB195257703}"/>
                  </a:ext>
                </a:extLst>
              </p:cNvPr>
              <p:cNvSpPr/>
              <p:nvPr/>
            </p:nvSpPr>
            <p:spPr>
              <a:xfrm>
                <a:off x="9560165" y="1077510"/>
                <a:ext cx="101172" cy="28906"/>
              </a:xfrm>
              <a:custGeom>
                <a:avLst/>
                <a:gdLst>
                  <a:gd name="connsiteX0" fmla="*/ 86719 w 101172"/>
                  <a:gd name="connsiteY0" fmla="*/ 0 h 28906"/>
                  <a:gd name="connsiteX1" fmla="*/ 14453 w 101172"/>
                  <a:gd name="connsiteY1" fmla="*/ 0 h 28906"/>
                  <a:gd name="connsiteX2" fmla="*/ 0 w 101172"/>
                  <a:gd name="connsiteY2" fmla="*/ 14453 h 28906"/>
                  <a:gd name="connsiteX3" fmla="*/ 14453 w 101172"/>
                  <a:gd name="connsiteY3" fmla="*/ 28906 h 28906"/>
                  <a:gd name="connsiteX4" fmla="*/ 86719 w 101172"/>
                  <a:gd name="connsiteY4" fmla="*/ 28906 h 28906"/>
                  <a:gd name="connsiteX5" fmla="*/ 101172 w 101172"/>
                  <a:gd name="connsiteY5" fmla="*/ 14453 h 28906"/>
                  <a:gd name="connsiteX6" fmla="*/ 86719 w 101172"/>
                  <a:gd name="connsiteY6" fmla="*/ 0 h 28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72" h="28906">
                    <a:moveTo>
                      <a:pt x="86719" y="0"/>
                    </a:moveTo>
                    <a:lnTo>
                      <a:pt x="14453" y="0"/>
                    </a:lnTo>
                    <a:cubicBezTo>
                      <a:pt x="6323" y="0"/>
                      <a:pt x="0" y="6323"/>
                      <a:pt x="0" y="14453"/>
                    </a:cubicBezTo>
                    <a:cubicBezTo>
                      <a:pt x="0" y="22583"/>
                      <a:pt x="6323" y="28906"/>
                      <a:pt x="14453" y="28906"/>
                    </a:cubicBezTo>
                    <a:lnTo>
                      <a:pt x="86719" y="28906"/>
                    </a:lnTo>
                    <a:cubicBezTo>
                      <a:pt x="94849" y="28906"/>
                      <a:pt x="101172" y="22583"/>
                      <a:pt x="101172" y="14453"/>
                    </a:cubicBezTo>
                    <a:cubicBezTo>
                      <a:pt x="101172" y="6323"/>
                      <a:pt x="94849" y="0"/>
                      <a:pt x="86719" y="0"/>
                    </a:cubicBezTo>
                    <a:close/>
                  </a:path>
                </a:pathLst>
              </a:custGeom>
              <a:solidFill>
                <a:srgbClr val="010101"/>
              </a:solidFill>
              <a:ln w="9028" cap="flat">
                <a:noFill/>
                <a:prstDash val="solid"/>
                <a:miter/>
              </a:ln>
            </p:spPr>
            <p:txBody>
              <a:bodyPr rtlCol="0" anchor="ctr"/>
              <a:lstStyle/>
              <a:p>
                <a:pPr algn="l" rtl="0"/>
                <a:endParaRPr lang="en-US"/>
              </a:p>
            </p:txBody>
          </p:sp>
          <p:sp>
            <p:nvSpPr>
              <p:cNvPr id="52" name="Freeform 532">
                <a:extLst>
                  <a:ext uri="{FF2B5EF4-FFF2-40B4-BE49-F238E27FC236}">
                    <a16:creationId xmlns:a16="http://schemas.microsoft.com/office/drawing/2014/main" id="{67EA7CD4-2754-ADE9-1DED-17C9D25DE657}"/>
                  </a:ext>
                </a:extLst>
              </p:cNvPr>
              <p:cNvSpPr/>
              <p:nvPr/>
            </p:nvSpPr>
            <p:spPr>
              <a:xfrm>
                <a:off x="9510483" y="1265401"/>
                <a:ext cx="91047" cy="65039"/>
              </a:xfrm>
              <a:custGeom>
                <a:avLst/>
                <a:gdLst>
                  <a:gd name="connsiteX0" fmla="*/ 84009 w 91047"/>
                  <a:gd name="connsiteY0" fmla="*/ 37939 h 65039"/>
                  <a:gd name="connsiteX1" fmla="*/ 21680 w 91047"/>
                  <a:gd name="connsiteY1" fmla="*/ 1807 h 65039"/>
                  <a:gd name="connsiteX2" fmla="*/ 1807 w 91047"/>
                  <a:gd name="connsiteY2" fmla="*/ 7227 h 65039"/>
                  <a:gd name="connsiteX3" fmla="*/ 7226 w 91047"/>
                  <a:gd name="connsiteY3" fmla="*/ 27099 h 65039"/>
                  <a:gd name="connsiteX4" fmla="*/ 69556 w 91047"/>
                  <a:gd name="connsiteY4" fmla="*/ 63232 h 65039"/>
                  <a:gd name="connsiteX5" fmla="*/ 89429 w 91047"/>
                  <a:gd name="connsiteY5" fmla="*/ 57813 h 65039"/>
                  <a:gd name="connsiteX6" fmla="*/ 84009 w 91047"/>
                  <a:gd name="connsiteY6" fmla="*/ 37939 h 6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7" h="65039">
                    <a:moveTo>
                      <a:pt x="84009" y="37939"/>
                    </a:moveTo>
                    <a:lnTo>
                      <a:pt x="21680" y="1807"/>
                    </a:lnTo>
                    <a:cubicBezTo>
                      <a:pt x="14453" y="-1806"/>
                      <a:pt x="6323" y="0"/>
                      <a:pt x="1807" y="7227"/>
                    </a:cubicBezTo>
                    <a:cubicBezTo>
                      <a:pt x="-1807" y="14453"/>
                      <a:pt x="0" y="22583"/>
                      <a:pt x="7226" y="27099"/>
                    </a:cubicBezTo>
                    <a:lnTo>
                      <a:pt x="69556" y="63232"/>
                    </a:lnTo>
                    <a:cubicBezTo>
                      <a:pt x="76782" y="66846"/>
                      <a:pt x="84912" y="65039"/>
                      <a:pt x="89429" y="57813"/>
                    </a:cubicBezTo>
                    <a:cubicBezTo>
                      <a:pt x="93042" y="51489"/>
                      <a:pt x="90332" y="42456"/>
                      <a:pt x="84009" y="37939"/>
                    </a:cubicBezTo>
                    <a:close/>
                  </a:path>
                </a:pathLst>
              </a:custGeom>
              <a:solidFill>
                <a:srgbClr val="010101"/>
              </a:solidFill>
              <a:ln w="9028" cap="flat">
                <a:noFill/>
                <a:prstDash val="solid"/>
                <a:miter/>
              </a:ln>
            </p:spPr>
            <p:txBody>
              <a:bodyPr rtlCol="0" anchor="ctr"/>
              <a:lstStyle/>
              <a:p>
                <a:pPr algn="l" rtl="0"/>
                <a:endParaRPr lang="en-US"/>
              </a:p>
            </p:txBody>
          </p:sp>
          <p:sp>
            <p:nvSpPr>
              <p:cNvPr id="53" name="Freeform 533">
                <a:extLst>
                  <a:ext uri="{FF2B5EF4-FFF2-40B4-BE49-F238E27FC236}">
                    <a16:creationId xmlns:a16="http://schemas.microsoft.com/office/drawing/2014/main" id="{4FF49343-1346-A42A-51BC-2F7DE66CEAE6}"/>
                  </a:ext>
                </a:extLst>
              </p:cNvPr>
              <p:cNvSpPr/>
              <p:nvPr/>
            </p:nvSpPr>
            <p:spPr>
              <a:xfrm>
                <a:off x="9509975" y="853486"/>
                <a:ext cx="91742" cy="65041"/>
              </a:xfrm>
              <a:custGeom>
                <a:avLst/>
                <a:gdLst>
                  <a:gd name="connsiteX0" fmla="*/ 14961 w 91742"/>
                  <a:gd name="connsiteY0" fmla="*/ 65039 h 65041"/>
                  <a:gd name="connsiteX1" fmla="*/ 84516 w 91742"/>
                  <a:gd name="connsiteY1" fmla="*/ 27100 h 65041"/>
                  <a:gd name="connsiteX2" fmla="*/ 89936 w 91742"/>
                  <a:gd name="connsiteY2" fmla="*/ 7226 h 65041"/>
                  <a:gd name="connsiteX3" fmla="*/ 70063 w 91742"/>
                  <a:gd name="connsiteY3" fmla="*/ 1807 h 65041"/>
                  <a:gd name="connsiteX4" fmla="*/ 7734 w 91742"/>
                  <a:gd name="connsiteY4" fmla="*/ 37940 h 65041"/>
                  <a:gd name="connsiteX5" fmla="*/ 14961 w 91742"/>
                  <a:gd name="connsiteY5" fmla="*/ 65039 h 6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742" h="65041">
                    <a:moveTo>
                      <a:pt x="14961" y="65039"/>
                    </a:moveTo>
                    <a:cubicBezTo>
                      <a:pt x="20381" y="65039"/>
                      <a:pt x="17671" y="65942"/>
                      <a:pt x="84516" y="27100"/>
                    </a:cubicBezTo>
                    <a:cubicBezTo>
                      <a:pt x="91743" y="23486"/>
                      <a:pt x="93549" y="14453"/>
                      <a:pt x="89936" y="7226"/>
                    </a:cubicBezTo>
                    <a:cubicBezTo>
                      <a:pt x="86323" y="0"/>
                      <a:pt x="77290" y="-1807"/>
                      <a:pt x="70063" y="1807"/>
                    </a:cubicBezTo>
                    <a:lnTo>
                      <a:pt x="7734" y="37940"/>
                    </a:lnTo>
                    <a:cubicBezTo>
                      <a:pt x="-5816" y="45166"/>
                      <a:pt x="-396" y="65039"/>
                      <a:pt x="14961" y="65039"/>
                    </a:cubicBezTo>
                    <a:close/>
                  </a:path>
                </a:pathLst>
              </a:custGeom>
              <a:solidFill>
                <a:srgbClr val="010101"/>
              </a:solidFill>
              <a:ln w="9028" cap="flat">
                <a:noFill/>
                <a:prstDash val="solid"/>
                <a:miter/>
              </a:ln>
            </p:spPr>
            <p:txBody>
              <a:bodyPr rtlCol="0" anchor="ctr"/>
              <a:lstStyle/>
              <a:p>
                <a:pPr algn="l" rtl="0"/>
                <a:endParaRPr lang="en-US"/>
              </a:p>
            </p:txBody>
          </p:sp>
        </p:grpSp>
        <p:sp>
          <p:nvSpPr>
            <p:cNvPr id="45" name="Freeform 525">
              <a:extLst>
                <a:ext uri="{FF2B5EF4-FFF2-40B4-BE49-F238E27FC236}">
                  <a16:creationId xmlns:a16="http://schemas.microsoft.com/office/drawing/2014/main" id="{9F329401-CA8E-B10A-5706-A7D8CC5ACA13}"/>
                </a:ext>
              </a:extLst>
            </p:cNvPr>
            <p:cNvSpPr/>
            <p:nvPr/>
          </p:nvSpPr>
          <p:spPr>
            <a:xfrm>
              <a:off x="9222323" y="1077510"/>
              <a:ext cx="173437" cy="158984"/>
            </a:xfrm>
            <a:custGeom>
              <a:avLst/>
              <a:gdLst>
                <a:gd name="connsiteX0" fmla="*/ 112012 w 173437"/>
                <a:gd name="connsiteY0" fmla="*/ 63233 h 158984"/>
                <a:gd name="connsiteX1" fmla="*/ 91235 w 173437"/>
                <a:gd name="connsiteY1" fmla="*/ 61426 h 158984"/>
                <a:gd name="connsiteX2" fmla="*/ 0 w 173437"/>
                <a:gd name="connsiteY2" fmla="*/ 141822 h 158984"/>
                <a:gd name="connsiteX3" fmla="*/ 0 w 173437"/>
                <a:gd name="connsiteY3" fmla="*/ 130079 h 158984"/>
                <a:gd name="connsiteX4" fmla="*/ 130078 w 173437"/>
                <a:gd name="connsiteY4" fmla="*/ 0 h 158984"/>
                <a:gd name="connsiteX5" fmla="*/ 173437 w 173437"/>
                <a:gd name="connsiteY5" fmla="*/ 0 h 158984"/>
                <a:gd name="connsiteX6" fmla="*/ 173437 w 173437"/>
                <a:gd name="connsiteY6" fmla="*/ 28906 h 158984"/>
                <a:gd name="connsiteX7" fmla="*/ 43359 w 173437"/>
                <a:gd name="connsiteY7" fmla="*/ 158985 h 158984"/>
                <a:gd name="connsiteX8" fmla="*/ 24389 w 173437"/>
                <a:gd name="connsiteY8" fmla="*/ 158985 h 158984"/>
                <a:gd name="connsiteX9" fmla="*/ 111108 w 173437"/>
                <a:gd name="connsiteY9" fmla="*/ 83106 h 158984"/>
                <a:gd name="connsiteX10" fmla="*/ 112012 w 173437"/>
                <a:gd name="connsiteY10" fmla="*/ 63233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12012" y="63233"/>
                  </a:moveTo>
                  <a:cubicBezTo>
                    <a:pt x="106592" y="56909"/>
                    <a:pt x="97559" y="56909"/>
                    <a:pt x="91235" y="61426"/>
                  </a:cubicBezTo>
                  <a:lnTo>
                    <a:pt x="0" y="141822"/>
                  </a:lnTo>
                  <a:lnTo>
                    <a:pt x="0" y="130079"/>
                  </a:lnTo>
                  <a:cubicBezTo>
                    <a:pt x="0" y="58716"/>
                    <a:pt x="58716" y="0"/>
                    <a:pt x="130078" y="0"/>
                  </a:cubicBezTo>
                  <a:lnTo>
                    <a:pt x="173437" y="0"/>
                  </a:lnTo>
                  <a:lnTo>
                    <a:pt x="173437" y="28906"/>
                  </a:lnTo>
                  <a:cubicBezTo>
                    <a:pt x="173437" y="100269"/>
                    <a:pt x="114721" y="158985"/>
                    <a:pt x="43359" y="158985"/>
                  </a:cubicBezTo>
                  <a:lnTo>
                    <a:pt x="24389" y="158985"/>
                  </a:lnTo>
                  <a:lnTo>
                    <a:pt x="111108" y="83106"/>
                  </a:lnTo>
                  <a:cubicBezTo>
                    <a:pt x="116528" y="77686"/>
                    <a:pt x="117432" y="68653"/>
                    <a:pt x="112012" y="63233"/>
                  </a:cubicBezTo>
                  <a:close/>
                </a:path>
              </a:pathLst>
            </a:custGeom>
            <a:solidFill>
              <a:srgbClr val="F1A0C2"/>
            </a:solidFill>
            <a:ln w="9028" cap="flat">
              <a:noFill/>
              <a:prstDash val="solid"/>
              <a:miter/>
            </a:ln>
          </p:spPr>
          <p:txBody>
            <a:bodyPr rtlCol="0" anchor="ctr"/>
            <a:lstStyle/>
            <a:p>
              <a:pPr algn="l" rtl="0"/>
              <a:endParaRPr lang="en-US" dirty="0"/>
            </a:p>
          </p:txBody>
        </p:sp>
        <p:sp>
          <p:nvSpPr>
            <p:cNvPr id="46" name="Freeform 526">
              <a:extLst>
                <a:ext uri="{FF2B5EF4-FFF2-40B4-BE49-F238E27FC236}">
                  <a16:creationId xmlns:a16="http://schemas.microsoft.com/office/drawing/2014/main" id="{B6A8B2E3-6820-588A-DE5B-A1C213B6E5ED}"/>
                </a:ext>
              </a:extLst>
            </p:cNvPr>
            <p:cNvSpPr/>
            <p:nvPr/>
          </p:nvSpPr>
          <p:spPr>
            <a:xfrm>
              <a:off x="9020882" y="1078413"/>
              <a:ext cx="173437" cy="158984"/>
            </a:xfrm>
            <a:custGeom>
              <a:avLst/>
              <a:gdLst>
                <a:gd name="connsiteX0" fmla="*/ 172535 w 173437"/>
                <a:gd name="connsiteY0" fmla="*/ 140918 h 158984"/>
                <a:gd name="connsiteX1" fmla="*/ 81299 w 173437"/>
                <a:gd name="connsiteY1" fmla="*/ 60522 h 158984"/>
                <a:gd name="connsiteX2" fmla="*/ 60523 w 173437"/>
                <a:gd name="connsiteY2" fmla="*/ 62329 h 158984"/>
                <a:gd name="connsiteX3" fmla="*/ 62329 w 173437"/>
                <a:gd name="connsiteY3" fmla="*/ 83105 h 158984"/>
                <a:gd name="connsiteX4" fmla="*/ 149048 w 173437"/>
                <a:gd name="connsiteY4" fmla="*/ 158984 h 158984"/>
                <a:gd name="connsiteX5" fmla="*/ 130079 w 173437"/>
                <a:gd name="connsiteY5" fmla="*/ 158984 h 158984"/>
                <a:gd name="connsiteX6" fmla="*/ 0 w 173437"/>
                <a:gd name="connsiteY6" fmla="*/ 28906 h 158984"/>
                <a:gd name="connsiteX7" fmla="*/ 0 w 173437"/>
                <a:gd name="connsiteY7" fmla="*/ 0 h 158984"/>
                <a:gd name="connsiteX8" fmla="*/ 43360 w 173437"/>
                <a:gd name="connsiteY8" fmla="*/ 0 h 158984"/>
                <a:gd name="connsiteX9" fmla="*/ 173438 w 173437"/>
                <a:gd name="connsiteY9" fmla="*/ 130078 h 158984"/>
                <a:gd name="connsiteX10" fmla="*/ 173438 w 173437"/>
                <a:gd name="connsiteY10" fmla="*/ 140918 h 1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37" h="158984">
                  <a:moveTo>
                    <a:pt x="172535" y="140918"/>
                  </a:moveTo>
                  <a:lnTo>
                    <a:pt x="81299" y="60522"/>
                  </a:lnTo>
                  <a:cubicBezTo>
                    <a:pt x="74976" y="55102"/>
                    <a:pt x="65943" y="56005"/>
                    <a:pt x="60523" y="62329"/>
                  </a:cubicBezTo>
                  <a:cubicBezTo>
                    <a:pt x="55103" y="68652"/>
                    <a:pt x="56006" y="77685"/>
                    <a:pt x="62329" y="83105"/>
                  </a:cubicBezTo>
                  <a:lnTo>
                    <a:pt x="149048" y="158984"/>
                  </a:lnTo>
                  <a:lnTo>
                    <a:pt x="130079" y="158984"/>
                  </a:lnTo>
                  <a:cubicBezTo>
                    <a:pt x="58716" y="158984"/>
                    <a:pt x="0" y="100268"/>
                    <a:pt x="0" y="28906"/>
                  </a:cubicBezTo>
                  <a:lnTo>
                    <a:pt x="0" y="0"/>
                  </a:lnTo>
                  <a:lnTo>
                    <a:pt x="43360" y="0"/>
                  </a:lnTo>
                  <a:cubicBezTo>
                    <a:pt x="114722" y="0"/>
                    <a:pt x="173438" y="58716"/>
                    <a:pt x="173438" y="130078"/>
                  </a:cubicBezTo>
                  <a:lnTo>
                    <a:pt x="173438" y="140918"/>
                  </a:lnTo>
                  <a:close/>
                </a:path>
              </a:pathLst>
            </a:custGeom>
            <a:solidFill>
              <a:srgbClr val="F1A0C2"/>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5068867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297886F-FC81-5C3B-9A2E-0252D23EA3D0}"/>
              </a:ext>
            </a:extLst>
          </p:cNvPr>
          <p:cNvPicPr>
            <a:picLocks noGrp="1" noChangeAspect="1"/>
          </p:cNvPicPr>
          <p:nvPr>
            <p:ph type="pic" sz="quarter" idx="10"/>
          </p:nvPr>
        </p:nvPicPr>
        <p:blipFill rotWithShape="1">
          <a:blip r:embed="rId2"/>
          <a:srcRect/>
          <a:stretch/>
        </p:blipFill>
        <p:spPr>
          <a:xfrm>
            <a:off x="8912202" y="1246695"/>
            <a:ext cx="2444127" cy="4336988"/>
          </a:xfrm>
        </p:spPr>
      </p:pic>
      <p:sp>
        <p:nvSpPr>
          <p:cNvPr id="3" name="Text Placeholder 2">
            <a:extLst>
              <a:ext uri="{FF2B5EF4-FFF2-40B4-BE49-F238E27FC236}">
                <a16:creationId xmlns:a16="http://schemas.microsoft.com/office/drawing/2014/main" id="{E88AFED4-F3B4-C2B5-7B1C-F925C03F02DB}"/>
              </a:ext>
            </a:extLst>
          </p:cNvPr>
          <p:cNvSpPr>
            <a:spLocks noGrp="1"/>
          </p:cNvSpPr>
          <p:nvPr>
            <p:ph type="body" sz="quarter" idx="18"/>
          </p:nvPr>
        </p:nvSpPr>
        <p:spPr>
          <a:xfrm>
            <a:off x="605009" y="1642705"/>
            <a:ext cx="8010672" cy="3708015"/>
          </a:xfrm>
        </p:spPr>
        <p:txBody>
          <a:bodyPr/>
          <a:lstStyle/>
          <a:p>
            <a:pPr marL="342900" indent="-342900" algn="l" rtl="0">
              <a:buFont typeface="Arial" panose="020B0604020202020204" pitchFamily="34" charset="0"/>
              <a:buChar char="•"/>
            </a:pPr>
            <a:r>
              <a:rPr lang="en-US" sz="2200" dirty="0">
                <a:solidFill>
                  <a:srgbClr val="F79037"/>
                </a:solidFill>
              </a:rPr>
              <a:t>IAPMEI: </a:t>
            </a:r>
            <a:r>
              <a:rPr lang="en-US" sz="2200" dirty="0">
                <a:solidFill>
                  <a:srgbClr val="F79037"/>
                </a:solidFill>
                <a:hlinkClick r:id="rId3"/>
              </a:rPr>
              <a:t>https://www.iapmei.pt/</a:t>
            </a:r>
            <a:endParaRPr lang="en-US" sz="2200" dirty="0">
              <a:solidFill>
                <a:srgbClr val="F79037"/>
              </a:solidFill>
            </a:endParaRPr>
          </a:p>
          <a:p>
            <a:pPr marL="342900" indent="-342900" algn="l" rtl="0">
              <a:buFont typeface="Arial" panose="020B0604020202020204" pitchFamily="34" charset="0"/>
              <a:buChar char="•"/>
            </a:pPr>
            <a:r>
              <a:rPr lang="en-US" sz="2200" dirty="0" err="1">
                <a:solidFill>
                  <a:srgbClr val="F79037"/>
                </a:solidFill>
              </a:rPr>
              <a:t>Certificação</a:t>
            </a:r>
            <a:r>
              <a:rPr lang="en-US" sz="2200" dirty="0">
                <a:solidFill>
                  <a:srgbClr val="F79037"/>
                </a:solidFill>
              </a:rPr>
              <a:t> PME: </a:t>
            </a:r>
            <a:r>
              <a:rPr lang="en-US" sz="2200" dirty="0">
                <a:solidFill>
                  <a:srgbClr val="F79037"/>
                </a:solidFill>
                <a:hlinkClick r:id="rId4"/>
              </a:rPr>
              <a:t>https://www.iapmei.pt/Paginas/certificacao-PME.aspx</a:t>
            </a:r>
            <a:endParaRPr lang="en-US" sz="2200" dirty="0">
              <a:solidFill>
                <a:srgbClr val="F79037"/>
              </a:solidFill>
            </a:endParaRPr>
          </a:p>
          <a:p>
            <a:pPr marL="342900" indent="-342900" algn="l" rtl="0">
              <a:buFont typeface="Arial" panose="020B0604020202020204" pitchFamily="34" charset="0"/>
              <a:buChar char="•"/>
            </a:pPr>
            <a:r>
              <a:rPr lang="en-US" sz="2200" dirty="0" err="1">
                <a:solidFill>
                  <a:srgbClr val="F79037"/>
                </a:solidFill>
              </a:rPr>
              <a:t>Incentivos</a:t>
            </a:r>
            <a:r>
              <a:rPr lang="en-US" sz="2200" dirty="0">
                <a:solidFill>
                  <a:srgbClr val="F79037"/>
                </a:solidFill>
              </a:rPr>
              <a:t> PRR: </a:t>
            </a:r>
            <a:r>
              <a:rPr lang="en-US" sz="2200" dirty="0">
                <a:solidFill>
                  <a:srgbClr val="F79037"/>
                </a:solidFill>
                <a:hlinkClick r:id="rId5"/>
              </a:rPr>
              <a:t>https://tinyurl.com/IAPMEIPRR</a:t>
            </a:r>
            <a:endParaRPr lang="en-US" sz="2200" dirty="0">
              <a:solidFill>
                <a:srgbClr val="F79037"/>
              </a:solidFill>
            </a:endParaRPr>
          </a:p>
          <a:p>
            <a:pPr marL="342900" indent="-342900" algn="l" rtl="0">
              <a:buFont typeface="Arial" panose="020B0604020202020204" pitchFamily="34" charset="0"/>
              <a:buChar char="•"/>
            </a:pPr>
            <a:r>
              <a:rPr lang="en-US" sz="2200" dirty="0">
                <a:solidFill>
                  <a:srgbClr val="F79037"/>
                </a:solidFill>
              </a:rPr>
              <a:t>Portugal 2030: </a:t>
            </a:r>
            <a:r>
              <a:rPr lang="en-US" sz="2200" dirty="0">
                <a:solidFill>
                  <a:srgbClr val="F79037"/>
                </a:solidFill>
                <a:hlinkClick r:id="rId6"/>
              </a:rPr>
              <a:t>https://tinyurl.com/IAPMEIPortugal2030</a:t>
            </a:r>
            <a:endParaRPr lang="en-US" sz="2200" dirty="0">
              <a:solidFill>
                <a:srgbClr val="F79037"/>
              </a:solidFill>
            </a:endParaRPr>
          </a:p>
          <a:p>
            <a:pPr marL="342900" indent="-342900">
              <a:buFont typeface="Arial" panose="020B0604020202020204" pitchFamily="34" charset="0"/>
              <a:buChar char="•"/>
            </a:pPr>
            <a:r>
              <a:rPr lang="en-IE" sz="2200" dirty="0">
                <a:solidFill>
                  <a:srgbClr val="F79037"/>
                </a:solidFill>
              </a:rPr>
              <a:t>ESG e </a:t>
            </a:r>
            <a:r>
              <a:rPr lang="en-IE" sz="2200" dirty="0" err="1">
                <a:solidFill>
                  <a:srgbClr val="F79037"/>
                </a:solidFill>
              </a:rPr>
              <a:t>Finanças</a:t>
            </a:r>
            <a:r>
              <a:rPr lang="en-IE" sz="2200" dirty="0">
                <a:solidFill>
                  <a:srgbClr val="F79037"/>
                </a:solidFill>
              </a:rPr>
              <a:t> </a:t>
            </a:r>
            <a:r>
              <a:rPr lang="en-IE" sz="2200" dirty="0" err="1">
                <a:solidFill>
                  <a:srgbClr val="F79037"/>
                </a:solidFill>
              </a:rPr>
              <a:t>Sustentáveis</a:t>
            </a:r>
            <a:r>
              <a:rPr lang="en-IE" sz="2200" dirty="0">
                <a:solidFill>
                  <a:srgbClr val="F79037"/>
                </a:solidFill>
              </a:rPr>
              <a:t> (FINVERDE): </a:t>
            </a:r>
            <a:r>
              <a:rPr lang="en-IE" sz="2200" dirty="0">
                <a:solidFill>
                  <a:srgbClr val="F79037"/>
                </a:solidFill>
                <a:hlinkClick r:id="rId7"/>
              </a:rPr>
              <a:t>https://tinyurl.com/FINVERDE</a:t>
            </a:r>
            <a:endParaRPr lang="en-IE" sz="2200" dirty="0">
              <a:solidFill>
                <a:srgbClr val="F79037"/>
              </a:solidFill>
            </a:endParaRPr>
          </a:p>
          <a:p>
            <a:pPr marL="342900" indent="-342900">
              <a:buFont typeface="Arial" panose="020B0604020202020204" pitchFamily="34" charset="0"/>
              <a:buChar char="•"/>
            </a:pPr>
            <a:r>
              <a:rPr lang="en-IE" sz="2200" dirty="0" err="1">
                <a:solidFill>
                  <a:srgbClr val="F79037"/>
                </a:solidFill>
              </a:rPr>
              <a:t>Emprego</a:t>
            </a:r>
            <a:r>
              <a:rPr lang="en-IE" sz="2200" dirty="0">
                <a:solidFill>
                  <a:srgbClr val="F79037"/>
                </a:solidFill>
              </a:rPr>
              <a:t> + Digital 2025: </a:t>
            </a:r>
            <a:r>
              <a:rPr lang="en-IE" sz="2200" dirty="0">
                <a:solidFill>
                  <a:srgbClr val="F79037"/>
                </a:solidFill>
                <a:hlinkClick r:id="rId8"/>
              </a:rPr>
              <a:t>https://www.iapmei.pt/Paginas/Emprego-Digital-2025.aspx</a:t>
            </a:r>
            <a:endParaRPr lang="en-IE" sz="2200" dirty="0">
              <a:solidFill>
                <a:srgbClr val="F79037"/>
              </a:solidFill>
            </a:endParaRPr>
          </a:p>
          <a:p>
            <a:pPr marL="342900" indent="-342900" algn="l" rtl="0">
              <a:buFont typeface="Arial" panose="020B0604020202020204" pitchFamily="34" charset="0"/>
              <a:buChar char="•"/>
            </a:pPr>
            <a:r>
              <a:rPr lang="en-IE" sz="2200" dirty="0" err="1">
                <a:solidFill>
                  <a:srgbClr val="F79037"/>
                </a:solidFill>
              </a:rPr>
              <a:t>Linha</a:t>
            </a:r>
            <a:r>
              <a:rPr lang="en-IE" sz="2200" dirty="0">
                <a:solidFill>
                  <a:srgbClr val="F79037"/>
                </a:solidFill>
              </a:rPr>
              <a:t> de </a:t>
            </a:r>
            <a:r>
              <a:rPr lang="en-IE" sz="2200" dirty="0" err="1">
                <a:solidFill>
                  <a:srgbClr val="F79037"/>
                </a:solidFill>
              </a:rPr>
              <a:t>Financiamento</a:t>
            </a:r>
            <a:r>
              <a:rPr lang="en-IE" sz="2200" dirty="0">
                <a:solidFill>
                  <a:srgbClr val="F79037"/>
                </a:solidFill>
              </a:rPr>
              <a:t> ao </a:t>
            </a:r>
            <a:r>
              <a:rPr lang="en-IE" sz="2200" dirty="0" err="1">
                <a:solidFill>
                  <a:srgbClr val="F79037"/>
                </a:solidFill>
              </a:rPr>
              <a:t>Setor</a:t>
            </a:r>
            <a:r>
              <a:rPr lang="en-IE" sz="2200" dirty="0">
                <a:solidFill>
                  <a:srgbClr val="F79037"/>
                </a:solidFill>
              </a:rPr>
              <a:t> Social: </a:t>
            </a:r>
            <a:r>
              <a:rPr lang="en-IE" sz="2200" dirty="0">
                <a:solidFill>
                  <a:srgbClr val="F79037"/>
                </a:solidFill>
                <a:hlinkClick r:id="rId9"/>
              </a:rPr>
              <a:t>https://financiamento.iapmei.pt/inicio/home</a:t>
            </a:r>
            <a:endParaRPr lang="en-IE" sz="2200" dirty="0">
              <a:solidFill>
                <a:srgbClr val="F79037"/>
              </a:solidFill>
            </a:endParaRPr>
          </a:p>
          <a:p>
            <a:pPr marL="342900" indent="-342900" algn="l" rtl="0">
              <a:buFont typeface="Arial" panose="020B0604020202020204" pitchFamily="34" charset="0"/>
              <a:buChar char="•"/>
            </a:pPr>
            <a:endParaRPr lang="en-IE" sz="2200" dirty="0">
              <a:solidFill>
                <a:srgbClr val="F79037"/>
              </a:solidFill>
            </a:endParaRPr>
          </a:p>
        </p:txBody>
      </p:sp>
      <p:sp>
        <p:nvSpPr>
          <p:cNvPr id="4" name="Text Placeholder 3">
            <a:extLst>
              <a:ext uri="{FF2B5EF4-FFF2-40B4-BE49-F238E27FC236}">
                <a16:creationId xmlns:a16="http://schemas.microsoft.com/office/drawing/2014/main" id="{1EAF46F2-9FCE-7B4C-801C-19979354A42A}"/>
              </a:ext>
            </a:extLst>
          </p:cNvPr>
          <p:cNvSpPr>
            <a:spLocks noGrp="1"/>
          </p:cNvSpPr>
          <p:nvPr>
            <p:ph type="body" sz="quarter" idx="16"/>
          </p:nvPr>
        </p:nvSpPr>
        <p:spPr>
          <a:xfrm>
            <a:off x="605008" y="555081"/>
            <a:ext cx="6773265" cy="992652"/>
          </a:xfrm>
        </p:spPr>
        <p:txBody>
          <a:bodyPr/>
          <a:lstStyle/>
          <a:p>
            <a:pPr algn="l" rtl="0"/>
            <a:r>
              <a:rPr lang="en-IE" sz="3600" b="1" dirty="0" err="1"/>
              <a:t>Explorar</a:t>
            </a:r>
            <a:r>
              <a:rPr lang="en-IE" sz="3600" b="1" dirty="0"/>
              <a:t> as opções </a:t>
            </a:r>
            <a:r>
              <a:rPr lang="en-IE" sz="3600" b="1" dirty="0" err="1"/>
              <a:t>disponíveis</a:t>
            </a:r>
            <a:r>
              <a:rPr lang="en-IE" sz="3600" b="1" dirty="0"/>
              <a:t> </a:t>
            </a:r>
            <a:r>
              <a:rPr lang="en-IE" sz="3600" b="1" dirty="0" err="1"/>
              <a:t>na</a:t>
            </a:r>
            <a:r>
              <a:rPr lang="en-IE" sz="3600" b="1" dirty="0"/>
              <a:t> </a:t>
            </a:r>
            <a:r>
              <a:rPr lang="en-IE" sz="3600" b="1" dirty="0" err="1"/>
              <a:t>região</a:t>
            </a:r>
            <a:r>
              <a:rPr lang="en-IE" sz="3600" b="1" dirty="0"/>
              <a:t>... </a:t>
            </a:r>
            <a:r>
              <a:rPr lang="en-IE" b="1" dirty="0"/>
              <a:t>PORTUGAL</a:t>
            </a:r>
            <a:endParaRPr lang="en-IE" sz="3600" b="1" dirty="0"/>
          </a:p>
          <a:p>
            <a:pPr algn="l" rtl="0"/>
            <a:endParaRPr lang="en-IE" b="1" dirty="0"/>
          </a:p>
        </p:txBody>
      </p:sp>
    </p:spTree>
    <p:extLst>
      <p:ext uri="{BB962C8B-B14F-4D97-AF65-F5344CB8AC3E}">
        <p14:creationId xmlns:p14="http://schemas.microsoft.com/office/powerpoint/2010/main" val="3750445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People meeting in conference room">
            <a:extLst>
              <a:ext uri="{FF2B5EF4-FFF2-40B4-BE49-F238E27FC236}">
                <a16:creationId xmlns:a16="http://schemas.microsoft.com/office/drawing/2014/main" id="{2AA5D844-86C4-F679-B57C-CF2D7DA400A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l="-62419"/>
          <a:stretch/>
        </p:blipFill>
        <p:spPr>
          <a:xfrm>
            <a:off x="320540" y="335338"/>
            <a:ext cx="11578483" cy="6146707"/>
          </a:xfrm>
          <a:solidFill>
            <a:srgbClr val="F79037"/>
          </a:solidFill>
        </p:spPr>
      </p:pic>
      <p:sp>
        <p:nvSpPr>
          <p:cNvPr id="3" name="Text Placeholder 2">
            <a:extLst>
              <a:ext uri="{FF2B5EF4-FFF2-40B4-BE49-F238E27FC236}">
                <a16:creationId xmlns:a16="http://schemas.microsoft.com/office/drawing/2014/main" id="{80C9701F-6B2B-6924-D5D2-BCDDD233F1F8}"/>
              </a:ext>
            </a:extLst>
          </p:cNvPr>
          <p:cNvSpPr>
            <a:spLocks noGrp="1"/>
          </p:cNvSpPr>
          <p:nvPr>
            <p:ph type="body" sz="quarter" idx="13"/>
          </p:nvPr>
        </p:nvSpPr>
        <p:spPr>
          <a:xfrm>
            <a:off x="152399" y="2170459"/>
            <a:ext cx="5678129" cy="3808175"/>
          </a:xfrm>
        </p:spPr>
        <p:txBody>
          <a:bodyPr>
            <a:noAutofit/>
          </a:bodyPr>
          <a:lstStyle/>
          <a:p>
            <a:pPr rtl="0">
              <a:spcBef>
                <a:spcPts val="600"/>
              </a:spcBef>
            </a:pPr>
            <a:r>
              <a:rPr lang="en-IE" sz="2380" i="0" dirty="0"/>
              <a:t>Por vezes, </a:t>
            </a:r>
            <a:r>
              <a:rPr lang="en-IE" sz="2380" i="0" dirty="0" err="1"/>
              <a:t>quando</a:t>
            </a:r>
            <a:r>
              <a:rPr lang="en-IE" sz="2380" i="0" dirty="0"/>
              <a:t> se </a:t>
            </a:r>
            <a:r>
              <a:rPr lang="en-IE" sz="2380" i="0" dirty="0" err="1"/>
              <a:t>procura</a:t>
            </a:r>
            <a:r>
              <a:rPr lang="en-IE" sz="2380" i="0" dirty="0"/>
              <a:t> financiamento, </a:t>
            </a:r>
            <a:r>
              <a:rPr lang="en-IE" sz="2380" i="0" dirty="0" err="1"/>
              <a:t>pode</a:t>
            </a:r>
            <a:r>
              <a:rPr lang="en-IE" sz="2380" i="0" dirty="0"/>
              <a:t> haver a </a:t>
            </a:r>
            <a:r>
              <a:rPr lang="en-IE" sz="2380" i="0" dirty="0" err="1"/>
              <a:t>necessidade</a:t>
            </a:r>
            <a:r>
              <a:rPr lang="en-IE" sz="2380" i="0" dirty="0"/>
              <a:t> de </a:t>
            </a:r>
            <a:r>
              <a:rPr lang="en-IE" sz="2380" i="0" dirty="0" err="1"/>
              <a:t>apresentar</a:t>
            </a:r>
            <a:r>
              <a:rPr lang="en-IE" sz="2380" i="0" dirty="0"/>
              <a:t> </a:t>
            </a:r>
            <a:r>
              <a:rPr lang="en-IE" sz="2380" i="0" dirty="0" err="1"/>
              <a:t>ou</a:t>
            </a:r>
            <a:r>
              <a:rPr lang="en-IE" sz="2380" i="0" dirty="0"/>
              <a:t> </a:t>
            </a:r>
            <a:r>
              <a:rPr lang="en-IE" sz="2380" i="0" dirty="0" err="1"/>
              <a:t>fazer</a:t>
            </a:r>
            <a:r>
              <a:rPr lang="en-IE" sz="2380" i="0" dirty="0"/>
              <a:t> um </a:t>
            </a:r>
            <a:r>
              <a:rPr lang="en-IE" sz="2380" b="1" i="0" dirty="0"/>
              <a:t>PITCH</a:t>
            </a:r>
            <a:r>
              <a:rPr lang="en-IE" sz="2380" i="0" dirty="0"/>
              <a:t> da </a:t>
            </a:r>
            <a:r>
              <a:rPr lang="en-IE" sz="2380" i="0" dirty="0" err="1"/>
              <a:t>ideia</a:t>
            </a:r>
            <a:r>
              <a:rPr lang="en-IE" sz="2380" i="0" dirty="0"/>
              <a:t> de </a:t>
            </a:r>
            <a:r>
              <a:rPr lang="en-IE" sz="2380" i="0" dirty="0" err="1"/>
              <a:t>projeto</a:t>
            </a:r>
            <a:r>
              <a:rPr lang="en-IE" sz="2380" i="0" dirty="0"/>
              <a:t> a financiadores (bancos ou </a:t>
            </a:r>
            <a:r>
              <a:rPr lang="en-IE" sz="2380" i="0" dirty="0" err="1"/>
              <a:t>agências</a:t>
            </a:r>
            <a:r>
              <a:rPr lang="en-IE" sz="2380" i="0" dirty="0"/>
              <a:t>), </a:t>
            </a:r>
            <a:r>
              <a:rPr lang="en-IE" sz="2380" i="0" dirty="0" err="1"/>
              <a:t>conforme</a:t>
            </a:r>
            <a:r>
              <a:rPr lang="en-IE" sz="2380" i="0" dirty="0"/>
              <a:t> se </a:t>
            </a:r>
            <a:r>
              <a:rPr lang="en-IE" sz="2380" i="0" dirty="0" err="1"/>
              <a:t>procura</a:t>
            </a:r>
            <a:r>
              <a:rPr lang="en-IE" sz="2380" i="0" dirty="0"/>
              <a:t> apoio financeiro.</a:t>
            </a:r>
          </a:p>
          <a:p>
            <a:pPr rtl="0">
              <a:spcBef>
                <a:spcPts val="600"/>
              </a:spcBef>
            </a:pPr>
            <a:r>
              <a:rPr lang="en-IE" sz="2380" i="0" dirty="0" err="1"/>
              <a:t>Não</a:t>
            </a:r>
            <a:r>
              <a:rPr lang="en-IE" sz="2380" i="0" dirty="0"/>
              <a:t> se </a:t>
            </a:r>
            <a:r>
              <a:rPr lang="en-IE" sz="2380" i="0" dirty="0" err="1"/>
              <a:t>deve</a:t>
            </a:r>
            <a:r>
              <a:rPr lang="en-IE" sz="2380" i="0" dirty="0"/>
              <a:t> </a:t>
            </a:r>
            <a:r>
              <a:rPr lang="en-IE" sz="2380" i="0" dirty="0" err="1"/>
              <a:t>deixar</a:t>
            </a:r>
            <a:r>
              <a:rPr lang="en-IE" sz="2380" i="0" dirty="0"/>
              <a:t> que programas de TV como Dragons Den/Shark Tank </a:t>
            </a:r>
            <a:r>
              <a:rPr lang="en-IE" sz="2380" i="0" dirty="0" err="1"/>
              <a:t>desanimem</a:t>
            </a:r>
            <a:r>
              <a:rPr lang="en-IE" sz="2380" i="0" dirty="0"/>
              <a:t> o </a:t>
            </a:r>
            <a:r>
              <a:rPr lang="en-IE" sz="2380" i="0" dirty="0" err="1"/>
              <a:t>empreendedor</a:t>
            </a:r>
            <a:r>
              <a:rPr lang="en-IE" sz="2380" i="0" dirty="0"/>
              <a:t> </a:t>
            </a:r>
            <a:r>
              <a:rPr lang="en-IE" sz="2380" i="0" dirty="0" err="1"/>
              <a:t>relativamente</a:t>
            </a:r>
            <a:r>
              <a:rPr lang="en-IE" sz="2380" i="0" dirty="0"/>
              <a:t> ao que o </a:t>
            </a:r>
            <a:r>
              <a:rPr lang="en-IE" sz="2380" i="0" dirty="0" err="1"/>
              <a:t>processo</a:t>
            </a:r>
            <a:r>
              <a:rPr lang="en-IE" sz="2380" i="0" dirty="0"/>
              <a:t> de pitching envolve!</a:t>
            </a:r>
          </a:p>
          <a:p>
            <a:pPr rtl="0">
              <a:spcBef>
                <a:spcPts val="600"/>
              </a:spcBef>
            </a:pPr>
            <a:r>
              <a:rPr lang="en-IE" sz="2380" i="0" dirty="0"/>
              <a:t>Nos slides a seguir, </a:t>
            </a:r>
            <a:r>
              <a:rPr lang="en-IE" sz="2380" i="0" dirty="0" err="1"/>
              <a:t>compartilhar</a:t>
            </a:r>
            <a:r>
              <a:rPr lang="en-IE" sz="2380" i="0" dirty="0"/>
              <a:t>-se-</a:t>
            </a:r>
            <a:r>
              <a:rPr lang="en-IE" sz="2380" i="0" dirty="0" err="1"/>
              <a:t>ão</a:t>
            </a:r>
            <a:r>
              <a:rPr lang="en-IE" sz="2380" i="0" dirty="0"/>
              <a:t> </a:t>
            </a:r>
            <a:r>
              <a:rPr lang="en-IE" sz="2380" i="0" dirty="0" err="1"/>
              <a:t>alguns</a:t>
            </a:r>
            <a:r>
              <a:rPr lang="en-IE" sz="2380" i="0" dirty="0"/>
              <a:t> </a:t>
            </a:r>
            <a:r>
              <a:rPr lang="en-IE" sz="2380" i="0" dirty="0" err="1"/>
              <a:t>pontos</a:t>
            </a:r>
            <a:r>
              <a:rPr lang="en-IE" sz="2380" i="0" dirty="0"/>
              <a:t> importantes sobre </a:t>
            </a:r>
            <a:r>
              <a:rPr lang="en-IE" sz="2380" i="0" dirty="0" err="1"/>
              <a:t>como</a:t>
            </a:r>
            <a:r>
              <a:rPr lang="en-IE" sz="2380" i="0" dirty="0"/>
              <a:t> se pode criar um pitch quase perfeito.</a:t>
            </a:r>
          </a:p>
          <a:p>
            <a:pPr algn="just" rtl="0">
              <a:spcBef>
                <a:spcPts val="600"/>
              </a:spcBef>
            </a:pPr>
            <a:endParaRPr lang="en-IE" sz="2400" i="0" dirty="0"/>
          </a:p>
        </p:txBody>
      </p:sp>
      <p:sp>
        <p:nvSpPr>
          <p:cNvPr id="5" name="TextBox 4">
            <a:extLst>
              <a:ext uri="{FF2B5EF4-FFF2-40B4-BE49-F238E27FC236}">
                <a16:creationId xmlns:a16="http://schemas.microsoft.com/office/drawing/2014/main" id="{F702AE11-9CA2-B899-DEBD-54AC299451D7}"/>
              </a:ext>
            </a:extLst>
          </p:cNvPr>
          <p:cNvSpPr txBox="1"/>
          <p:nvPr/>
        </p:nvSpPr>
        <p:spPr>
          <a:xfrm>
            <a:off x="292977" y="528275"/>
            <a:ext cx="4903101" cy="1138773"/>
          </a:xfrm>
          <a:prstGeom prst="rect">
            <a:avLst/>
          </a:prstGeom>
          <a:noFill/>
        </p:spPr>
        <p:txBody>
          <a:bodyPr wrap="square">
            <a:spAutoFit/>
          </a:bodyPr>
          <a:lstStyle/>
          <a:p>
            <a:pPr algn="l" rtl="0"/>
            <a:r>
              <a:rPr lang="en-IE" sz="3400" b="1" dirty="0" err="1">
                <a:solidFill>
                  <a:srgbClr val="000000"/>
                </a:solidFill>
              </a:rPr>
              <a:t>Porquê</a:t>
            </a:r>
            <a:r>
              <a:rPr lang="en-IE" sz="3400" b="1" dirty="0">
                <a:solidFill>
                  <a:srgbClr val="000000"/>
                </a:solidFill>
              </a:rPr>
              <a:t> e </a:t>
            </a:r>
            <a:r>
              <a:rPr lang="en-IE" sz="3400" b="1" dirty="0" err="1">
                <a:solidFill>
                  <a:srgbClr val="000000"/>
                </a:solidFill>
              </a:rPr>
              <a:t>quando</a:t>
            </a:r>
            <a:r>
              <a:rPr lang="en-IE" sz="3400" b="1" dirty="0">
                <a:solidFill>
                  <a:srgbClr val="000000"/>
                </a:solidFill>
              </a:rPr>
              <a:t> se </a:t>
            </a:r>
            <a:r>
              <a:rPr lang="en-IE" sz="3400" b="1" dirty="0" err="1">
                <a:solidFill>
                  <a:srgbClr val="000000"/>
                </a:solidFill>
              </a:rPr>
              <a:t>precisa</a:t>
            </a:r>
            <a:r>
              <a:rPr lang="en-IE" sz="3400" b="1" dirty="0">
                <a:solidFill>
                  <a:srgbClr val="000000"/>
                </a:solidFill>
              </a:rPr>
              <a:t> de um PITCH…</a:t>
            </a:r>
          </a:p>
        </p:txBody>
      </p:sp>
    </p:spTree>
    <p:extLst>
      <p:ext uri="{BB962C8B-B14F-4D97-AF65-F5344CB8AC3E}">
        <p14:creationId xmlns:p14="http://schemas.microsoft.com/office/powerpoint/2010/main" val="812299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8" y="1588506"/>
            <a:ext cx="5313257" cy="3466276"/>
          </a:xfrm>
        </p:spPr>
        <p:txBody>
          <a:bodyPr/>
          <a:lstStyle/>
          <a:p>
            <a:pPr algn="just" rtl="0"/>
            <a:r>
              <a:rPr lang="en-US" dirty="0"/>
              <a:t>A realização de </a:t>
            </a:r>
            <a:r>
              <a:rPr lang="en-US" dirty="0" err="1"/>
              <a:t>estudos</a:t>
            </a:r>
            <a:r>
              <a:rPr lang="en-US" dirty="0"/>
              <a:t> de mercado envolve a </a:t>
            </a:r>
            <a:r>
              <a:rPr lang="en-US" dirty="0" err="1"/>
              <a:t>recolha</a:t>
            </a:r>
            <a:r>
              <a:rPr lang="en-US" dirty="0"/>
              <a:t> de informações </a:t>
            </a:r>
            <a:r>
              <a:rPr lang="en-US" dirty="0" err="1"/>
              <a:t>sobre</a:t>
            </a:r>
            <a:r>
              <a:rPr lang="en-US" dirty="0"/>
              <a:t> o mercado-</a:t>
            </a:r>
            <a:r>
              <a:rPr lang="en-US" dirty="0" err="1"/>
              <a:t>alvo</a:t>
            </a:r>
            <a:r>
              <a:rPr lang="en-US" dirty="0"/>
              <a:t>, </a:t>
            </a:r>
            <a:r>
              <a:rPr lang="en-US" dirty="0" err="1"/>
              <a:t>potenciais</a:t>
            </a:r>
            <a:r>
              <a:rPr lang="en-US" dirty="0"/>
              <a:t> </a:t>
            </a:r>
            <a:r>
              <a:rPr lang="en-US" dirty="0" err="1"/>
              <a:t>clientes</a:t>
            </a:r>
            <a:r>
              <a:rPr lang="en-US" dirty="0"/>
              <a:t>, concorrentes e tendências do setor.</a:t>
            </a:r>
          </a:p>
          <a:p>
            <a:pPr algn="just" rtl="0"/>
            <a:r>
              <a:rPr lang="en-US" dirty="0" err="1"/>
              <a:t>Determinar</a:t>
            </a:r>
            <a:r>
              <a:rPr lang="en-US" dirty="0"/>
              <a:t> se </a:t>
            </a:r>
            <a:r>
              <a:rPr lang="en-US" dirty="0" err="1"/>
              <a:t>existe</a:t>
            </a:r>
            <a:r>
              <a:rPr lang="en-US" dirty="0"/>
              <a:t> </a:t>
            </a:r>
            <a:r>
              <a:rPr lang="en-US" dirty="0" err="1"/>
              <a:t>uma</a:t>
            </a:r>
            <a:r>
              <a:rPr lang="en-US" dirty="0"/>
              <a:t> </a:t>
            </a:r>
            <a:r>
              <a:rPr lang="en-US" dirty="0" err="1"/>
              <a:t>procura</a:t>
            </a:r>
            <a:r>
              <a:rPr lang="en-US" dirty="0"/>
              <a:t> para o </a:t>
            </a:r>
            <a:r>
              <a:rPr lang="en-US" dirty="0" err="1"/>
              <a:t>produto</a:t>
            </a:r>
            <a:r>
              <a:rPr lang="en-US" dirty="0"/>
              <a:t> ou </a:t>
            </a:r>
            <a:r>
              <a:rPr lang="en-US" dirty="0" err="1"/>
              <a:t>serviço</a:t>
            </a:r>
            <a:r>
              <a:rPr lang="en-US" dirty="0"/>
              <a:t> </a:t>
            </a:r>
            <a:r>
              <a:rPr lang="en-US" dirty="0" err="1"/>
              <a:t>alimentar</a:t>
            </a:r>
            <a:r>
              <a:rPr lang="en-US" dirty="0"/>
              <a:t> a </a:t>
            </a:r>
            <a:r>
              <a:rPr lang="en-US" dirty="0" err="1"/>
              <a:t>disponibilizar</a:t>
            </a:r>
            <a:r>
              <a:rPr lang="en-US" dirty="0"/>
              <a:t> e </a:t>
            </a:r>
            <a:r>
              <a:rPr lang="en-US" dirty="0" err="1"/>
              <a:t>identificar</a:t>
            </a:r>
            <a:r>
              <a:rPr lang="en-US" dirty="0"/>
              <a:t> </a:t>
            </a:r>
            <a:r>
              <a:rPr lang="en-US" dirty="0" err="1"/>
              <a:t>quaisquer</a:t>
            </a:r>
            <a:r>
              <a:rPr lang="en-US" dirty="0"/>
              <a:t> lacunas ou áreas de melhoria nas soluções existentes. O </a:t>
            </a:r>
            <a:r>
              <a:rPr lang="en-US" dirty="0" err="1"/>
              <a:t>estudo</a:t>
            </a:r>
            <a:r>
              <a:rPr lang="en-US" dirty="0"/>
              <a:t> de mercado </a:t>
            </a:r>
            <a:r>
              <a:rPr lang="en-US" dirty="0" err="1"/>
              <a:t>ajuda</a:t>
            </a:r>
            <a:r>
              <a:rPr lang="en-US" dirty="0"/>
              <a:t> a </a:t>
            </a:r>
            <a:r>
              <a:rPr lang="en-US" dirty="0" err="1"/>
              <a:t>avaliar</a:t>
            </a:r>
            <a:r>
              <a:rPr lang="en-US" dirty="0"/>
              <a:t> a </a:t>
            </a:r>
            <a:r>
              <a:rPr lang="en-US" b="1" dirty="0" err="1"/>
              <a:t>viabilidade</a:t>
            </a:r>
            <a:r>
              <a:rPr lang="en-US" b="1" dirty="0"/>
              <a:t> e a </a:t>
            </a:r>
            <a:r>
              <a:rPr lang="en-US" b="1" dirty="0" err="1"/>
              <a:t>potencial</a:t>
            </a:r>
            <a:r>
              <a:rPr lang="en-US" b="1" dirty="0"/>
              <a:t> </a:t>
            </a:r>
            <a:r>
              <a:rPr lang="en-US" b="1" dirty="0" err="1"/>
              <a:t>adequação</a:t>
            </a:r>
            <a:r>
              <a:rPr lang="en-US" b="1" dirty="0"/>
              <a:t> da nova </a:t>
            </a:r>
            <a:r>
              <a:rPr lang="en-US" b="1" dirty="0" err="1"/>
              <a:t>ideia</a:t>
            </a:r>
            <a:r>
              <a:rPr lang="en-US" b="1" dirty="0"/>
              <a:t> ao mercado</a:t>
            </a:r>
            <a:r>
              <a:rPr lang="en-US" dirty="0"/>
              <a:t>.</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719683" y="591632"/>
            <a:ext cx="5491932" cy="992652"/>
          </a:xfrm>
        </p:spPr>
        <p:txBody>
          <a:bodyPr/>
          <a:lstStyle/>
          <a:p>
            <a:pPr algn="l" rtl="0"/>
            <a:r>
              <a:rPr lang="en-US" b="1" dirty="0"/>
              <a:t>2. Validar a </a:t>
            </a:r>
            <a:r>
              <a:rPr lang="en-US" b="1" dirty="0" err="1"/>
              <a:t>ideia</a:t>
            </a:r>
            <a:r>
              <a:rPr lang="en-US" b="1" dirty="0"/>
              <a:t> </a:t>
            </a:r>
            <a:r>
              <a:rPr lang="en-US" b="1" dirty="0" err="1"/>
              <a:t>através</a:t>
            </a:r>
            <a:r>
              <a:rPr lang="en-US" b="1" dirty="0"/>
              <a:t> de </a:t>
            </a:r>
            <a:r>
              <a:rPr lang="en-US" b="1" dirty="0" err="1"/>
              <a:t>estudos</a:t>
            </a:r>
            <a:r>
              <a:rPr lang="en-US" b="1" dirty="0"/>
              <a:t> de mercado</a:t>
            </a:r>
            <a:endParaRPr lang="en-IE" b="1" dirty="0"/>
          </a:p>
          <a:p>
            <a:pPr algn="l" rtl="0"/>
            <a:endParaRPr lang="en-IE" dirty="0"/>
          </a:p>
        </p:txBody>
      </p:sp>
      <p:pic>
        <p:nvPicPr>
          <p:cNvPr id="7" name="Picture Placeholder 6" descr="Desk with productivity item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b="-43"/>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344512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A9E2DE-DD6F-97D4-3810-A81AB0A6A1E9}"/>
              </a:ext>
            </a:extLst>
          </p:cNvPr>
          <p:cNvSpPr>
            <a:spLocks noGrp="1"/>
          </p:cNvSpPr>
          <p:nvPr>
            <p:ph type="body" sz="quarter" idx="18"/>
          </p:nvPr>
        </p:nvSpPr>
        <p:spPr>
          <a:xfrm>
            <a:off x="955507" y="1293813"/>
            <a:ext cx="6017450" cy="4157823"/>
          </a:xfrm>
        </p:spPr>
        <p:txBody>
          <a:bodyPr/>
          <a:lstStyle/>
          <a:p>
            <a:pPr algn="just" rtl="0"/>
            <a:r>
              <a:rPr lang="en-US" dirty="0"/>
              <a:t>Um pitch é normalmente uma apresentação curta e concisa que fornece todas as informações relevantes e realistas </a:t>
            </a:r>
            <a:r>
              <a:rPr lang="en-US" dirty="0" err="1"/>
              <a:t>sobre</a:t>
            </a:r>
            <a:r>
              <a:rPr lang="en-US" dirty="0"/>
              <a:t> o PORQUÊ dos </a:t>
            </a:r>
            <a:r>
              <a:rPr lang="en-US" dirty="0" err="1"/>
              <a:t>financiadores</a:t>
            </a:r>
            <a:r>
              <a:rPr lang="en-US" dirty="0"/>
              <a:t> </a:t>
            </a:r>
            <a:r>
              <a:rPr lang="en-US" dirty="0" err="1"/>
              <a:t>apoiarem</a:t>
            </a:r>
            <a:r>
              <a:rPr lang="en-US" dirty="0"/>
              <a:t> financeiramente o projeto.</a:t>
            </a:r>
          </a:p>
          <a:p>
            <a:pPr algn="just" rtl="0"/>
            <a:r>
              <a:rPr lang="en-US" dirty="0"/>
              <a:t>Os </a:t>
            </a:r>
            <a:r>
              <a:rPr lang="en-US" dirty="0" err="1"/>
              <a:t>melhores</a:t>
            </a:r>
            <a:r>
              <a:rPr lang="en-US" dirty="0"/>
              <a:t> pitches são </a:t>
            </a:r>
            <a:r>
              <a:rPr lang="en-US" dirty="0" err="1"/>
              <a:t>aqueles</a:t>
            </a:r>
            <a:r>
              <a:rPr lang="en-US" dirty="0"/>
              <a:t> que </a:t>
            </a:r>
            <a:r>
              <a:rPr lang="en-US" b="1" dirty="0" err="1"/>
              <a:t>contam</a:t>
            </a:r>
            <a:r>
              <a:rPr lang="en-US" b="1" dirty="0"/>
              <a:t> </a:t>
            </a:r>
            <a:r>
              <a:rPr lang="en-US" b="1" dirty="0" err="1"/>
              <a:t>uma</a:t>
            </a:r>
            <a:r>
              <a:rPr lang="en-US" b="1" dirty="0"/>
              <a:t> </a:t>
            </a:r>
            <a:r>
              <a:rPr lang="en-US" b="1" dirty="0" err="1"/>
              <a:t>história</a:t>
            </a:r>
            <a:r>
              <a:rPr lang="en-US" b="1" dirty="0"/>
              <a:t> </a:t>
            </a:r>
            <a:r>
              <a:rPr lang="en-US" dirty="0"/>
              <a:t>e </a:t>
            </a:r>
            <a:r>
              <a:rPr lang="en-US" dirty="0" err="1"/>
              <a:t>são</a:t>
            </a:r>
            <a:r>
              <a:rPr lang="en-US" dirty="0"/>
              <a:t> </a:t>
            </a:r>
            <a:r>
              <a:rPr lang="en-US" dirty="0" err="1"/>
              <a:t>realizados</a:t>
            </a:r>
            <a:r>
              <a:rPr lang="en-US" dirty="0"/>
              <a:t>  com </a:t>
            </a:r>
            <a:r>
              <a:rPr lang="en-US" b="1" dirty="0" err="1"/>
              <a:t>paixão</a:t>
            </a:r>
            <a:r>
              <a:rPr lang="en-US" dirty="0"/>
              <a:t>, </a:t>
            </a:r>
            <a:r>
              <a:rPr lang="en-US" b="1" dirty="0" err="1"/>
              <a:t>conhecimento</a:t>
            </a:r>
            <a:r>
              <a:rPr lang="en-US" b="1" dirty="0"/>
              <a:t> </a:t>
            </a:r>
            <a:r>
              <a:rPr lang="en-US" dirty="0"/>
              <a:t>do </a:t>
            </a:r>
            <a:r>
              <a:rPr lang="en-US" dirty="0" err="1"/>
              <a:t>assunto</a:t>
            </a:r>
            <a:r>
              <a:rPr lang="en-US" dirty="0"/>
              <a:t> e </a:t>
            </a:r>
            <a:r>
              <a:rPr lang="en-US" b="1" dirty="0" err="1"/>
              <a:t>confiança</a:t>
            </a:r>
            <a:r>
              <a:rPr lang="en-US" dirty="0"/>
              <a:t>. Eles criam uma conexão emocional e atraem as pessoas para </a:t>
            </a:r>
            <a:r>
              <a:rPr lang="en-US" dirty="0" err="1"/>
              <a:t>investirem</a:t>
            </a:r>
            <a:r>
              <a:rPr lang="en-US" dirty="0"/>
              <a:t> no </a:t>
            </a:r>
            <a:r>
              <a:rPr lang="en-US" dirty="0" err="1"/>
              <a:t>projeto</a:t>
            </a:r>
            <a:r>
              <a:rPr lang="en-US" dirty="0"/>
              <a:t>.</a:t>
            </a:r>
          </a:p>
          <a:p>
            <a:pPr algn="just" rtl="0"/>
            <a:r>
              <a:rPr lang="en-US" dirty="0"/>
              <a:t>Usar o </a:t>
            </a:r>
            <a:r>
              <a:rPr lang="en-US" b="1" dirty="0" err="1"/>
              <a:t>melhor</a:t>
            </a:r>
            <a:r>
              <a:rPr lang="en-US" b="1" dirty="0"/>
              <a:t> modo de </a:t>
            </a:r>
            <a:r>
              <a:rPr lang="en-US" b="1" dirty="0" err="1"/>
              <a:t>contar</a:t>
            </a:r>
            <a:r>
              <a:rPr lang="en-US" b="1" dirty="0"/>
              <a:t> </a:t>
            </a:r>
            <a:r>
              <a:rPr lang="en-US" b="1" dirty="0" err="1"/>
              <a:t>histórias</a:t>
            </a:r>
            <a:r>
              <a:rPr lang="en-US" b="1" dirty="0"/>
              <a:t> </a:t>
            </a:r>
            <a:r>
              <a:rPr lang="en-US" dirty="0"/>
              <a:t>e será a chave para o sucesso do pitch. </a:t>
            </a:r>
          </a:p>
          <a:p>
            <a:pPr algn="ctr" rtl="0"/>
            <a:r>
              <a:rPr lang="en-US" dirty="0" err="1"/>
              <a:t>Pessoas</a:t>
            </a:r>
            <a:r>
              <a:rPr lang="en-US" dirty="0"/>
              <a:t> compram pessoas!</a:t>
            </a:r>
          </a:p>
          <a:p>
            <a:pPr algn="just" rtl="0"/>
            <a:endParaRPr lang="en-IE" dirty="0"/>
          </a:p>
        </p:txBody>
      </p:sp>
      <p:sp>
        <p:nvSpPr>
          <p:cNvPr id="3" name="Text Placeholder 2">
            <a:extLst>
              <a:ext uri="{FF2B5EF4-FFF2-40B4-BE49-F238E27FC236}">
                <a16:creationId xmlns:a16="http://schemas.microsoft.com/office/drawing/2014/main" id="{91D8AF6B-73D8-7976-D639-1D00C9BAD017}"/>
              </a:ext>
            </a:extLst>
          </p:cNvPr>
          <p:cNvSpPr>
            <a:spLocks noGrp="1"/>
          </p:cNvSpPr>
          <p:nvPr>
            <p:ph type="body" sz="quarter" idx="16"/>
          </p:nvPr>
        </p:nvSpPr>
        <p:spPr>
          <a:xfrm>
            <a:off x="809868" y="613636"/>
            <a:ext cx="4990998" cy="992652"/>
          </a:xfrm>
        </p:spPr>
        <p:txBody>
          <a:bodyPr/>
          <a:lstStyle/>
          <a:p>
            <a:pPr algn="l" rtl="0"/>
            <a:r>
              <a:rPr lang="en-IE" b="1" dirty="0"/>
              <a:t>O que é um Pitch?</a:t>
            </a:r>
          </a:p>
          <a:p>
            <a:pPr algn="l" rtl="0"/>
            <a:endParaRPr lang="en-IE" b="1" dirty="0"/>
          </a:p>
        </p:txBody>
      </p:sp>
      <p:pic>
        <p:nvPicPr>
          <p:cNvPr id="5" name="Picture Placeholder 5" descr="Person presenting to his team">
            <a:extLst>
              <a:ext uri="{FF2B5EF4-FFF2-40B4-BE49-F238E27FC236}">
                <a16:creationId xmlns:a16="http://schemas.microsoft.com/office/drawing/2014/main" id="{963CD7B4-CF04-E1E7-EF81-D506739BE7EB}"/>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4900" y="1452563"/>
            <a:ext cx="4737100" cy="4656137"/>
          </a:xfrm>
        </p:spPr>
      </p:pic>
    </p:spTree>
    <p:extLst>
      <p:ext uri="{BB962C8B-B14F-4D97-AF65-F5344CB8AC3E}">
        <p14:creationId xmlns:p14="http://schemas.microsoft.com/office/powerpoint/2010/main" val="42767736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4C26A2-BD0B-73AA-365A-4C3368D99CC8}"/>
              </a:ext>
            </a:extLst>
          </p:cNvPr>
          <p:cNvGraphicFramePr/>
          <p:nvPr>
            <p:extLst>
              <p:ext uri="{D42A27DB-BD31-4B8C-83A1-F6EECF244321}">
                <p14:modId xmlns:p14="http://schemas.microsoft.com/office/powerpoint/2010/main" val="3215045768"/>
              </p:ext>
            </p:extLst>
          </p:nvPr>
        </p:nvGraphicFramePr>
        <p:xfrm>
          <a:off x="2070539" y="201513"/>
          <a:ext cx="8921750" cy="6275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2">
            <a:extLst>
              <a:ext uri="{FF2B5EF4-FFF2-40B4-BE49-F238E27FC236}">
                <a16:creationId xmlns:a16="http://schemas.microsoft.com/office/drawing/2014/main" id="{780C091F-3F3E-CFFC-6D49-5444A77009A1}"/>
              </a:ext>
            </a:extLst>
          </p:cNvPr>
          <p:cNvSpPr/>
          <p:nvPr/>
        </p:nvSpPr>
        <p:spPr>
          <a:xfrm>
            <a:off x="8292322" y="291340"/>
            <a:ext cx="3551746"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dirty="0">
                <a:solidFill>
                  <a:srgbClr val="000000"/>
                </a:solidFill>
              </a:rPr>
              <a:t>Usar </a:t>
            </a:r>
            <a:r>
              <a:rPr lang="en-IE" b="1" dirty="0" err="1">
                <a:solidFill>
                  <a:srgbClr val="000000"/>
                </a:solidFill>
              </a:rPr>
              <a:t>meios</a:t>
            </a:r>
            <a:r>
              <a:rPr lang="en-IE" b="1" dirty="0">
                <a:solidFill>
                  <a:srgbClr val="000000"/>
                </a:solidFill>
              </a:rPr>
              <a:t> </a:t>
            </a:r>
            <a:r>
              <a:rPr lang="en-IE" b="1" dirty="0" err="1">
                <a:solidFill>
                  <a:srgbClr val="000000"/>
                </a:solidFill>
              </a:rPr>
              <a:t>visuais</a:t>
            </a:r>
            <a:r>
              <a:rPr lang="en-IE" b="1" dirty="0">
                <a:solidFill>
                  <a:srgbClr val="000000"/>
                </a:solidFill>
              </a:rPr>
              <a:t> fortes e/</a:t>
            </a:r>
            <a:r>
              <a:rPr lang="en-IE" b="1" dirty="0" err="1">
                <a:solidFill>
                  <a:srgbClr val="000000"/>
                </a:solidFill>
              </a:rPr>
              <a:t>ou</a:t>
            </a:r>
            <a:r>
              <a:rPr lang="en-IE" b="1" dirty="0">
                <a:solidFill>
                  <a:srgbClr val="000000"/>
                </a:solidFill>
              </a:rPr>
              <a:t> </a:t>
            </a:r>
            <a:r>
              <a:rPr lang="en-IE" b="1" dirty="0" err="1">
                <a:solidFill>
                  <a:srgbClr val="000000"/>
                </a:solidFill>
              </a:rPr>
              <a:t>atraentes</a:t>
            </a:r>
            <a:r>
              <a:rPr lang="en-IE" b="1" dirty="0">
                <a:solidFill>
                  <a:srgbClr val="000000"/>
                </a:solidFill>
              </a:rPr>
              <a:t>. </a:t>
            </a:r>
            <a:r>
              <a:rPr lang="en-IE" dirty="0">
                <a:solidFill>
                  <a:srgbClr val="000000"/>
                </a:solidFill>
              </a:rPr>
              <a:t>As pessoas retêm apenas 10% do que ouvem</a:t>
            </a:r>
          </a:p>
        </p:txBody>
      </p:sp>
      <p:sp>
        <p:nvSpPr>
          <p:cNvPr id="4" name="Cloud 3">
            <a:extLst>
              <a:ext uri="{FF2B5EF4-FFF2-40B4-BE49-F238E27FC236}">
                <a16:creationId xmlns:a16="http://schemas.microsoft.com/office/drawing/2014/main" id="{E2D71431-F95A-265D-E8EB-B0E2B7677031}"/>
              </a:ext>
            </a:extLst>
          </p:cNvPr>
          <p:cNvSpPr/>
          <p:nvPr/>
        </p:nvSpPr>
        <p:spPr>
          <a:xfrm>
            <a:off x="8110013" y="4183117"/>
            <a:ext cx="3916363" cy="2096050"/>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dirty="0" err="1">
                <a:solidFill>
                  <a:srgbClr val="000000"/>
                </a:solidFill>
              </a:rPr>
              <a:t>Fornecer</a:t>
            </a:r>
            <a:r>
              <a:rPr lang="en-IE" dirty="0">
                <a:solidFill>
                  <a:srgbClr val="000000"/>
                </a:solidFill>
              </a:rPr>
              <a:t> um </a:t>
            </a:r>
            <a:r>
              <a:rPr lang="en-IE" dirty="0" err="1">
                <a:solidFill>
                  <a:srgbClr val="000000"/>
                </a:solidFill>
              </a:rPr>
              <a:t>pouco</a:t>
            </a:r>
            <a:r>
              <a:rPr lang="en-IE" dirty="0">
                <a:solidFill>
                  <a:srgbClr val="000000"/>
                </a:solidFill>
              </a:rPr>
              <a:t> da </a:t>
            </a:r>
            <a:r>
              <a:rPr lang="en-IE" b="1" dirty="0" err="1">
                <a:solidFill>
                  <a:srgbClr val="000000"/>
                </a:solidFill>
              </a:rPr>
              <a:t>história</a:t>
            </a:r>
            <a:r>
              <a:rPr lang="en-IE" b="1" dirty="0">
                <a:solidFill>
                  <a:srgbClr val="000000"/>
                </a:solidFill>
              </a:rPr>
              <a:t> de </a:t>
            </a:r>
            <a:r>
              <a:rPr lang="en-IE" b="1" dirty="0" err="1">
                <a:solidFill>
                  <a:srgbClr val="000000"/>
                </a:solidFill>
              </a:rPr>
              <a:t>desenvolvimento</a:t>
            </a:r>
            <a:r>
              <a:rPr lang="en-IE" b="1" dirty="0">
                <a:solidFill>
                  <a:srgbClr val="000000"/>
                </a:solidFill>
              </a:rPr>
              <a:t> do </a:t>
            </a:r>
            <a:r>
              <a:rPr lang="en-IE" b="1" dirty="0" err="1">
                <a:solidFill>
                  <a:srgbClr val="000000"/>
                </a:solidFill>
              </a:rPr>
              <a:t>negócio</a:t>
            </a:r>
            <a:r>
              <a:rPr lang="en-IE" b="1" dirty="0">
                <a:solidFill>
                  <a:srgbClr val="000000"/>
                </a:solidFill>
              </a:rPr>
              <a:t> </a:t>
            </a:r>
            <a:r>
              <a:rPr lang="en-IE" dirty="0">
                <a:solidFill>
                  <a:srgbClr val="000000"/>
                </a:solidFill>
              </a:rPr>
              <a:t>e quem está a bordo deste projeto</a:t>
            </a:r>
          </a:p>
        </p:txBody>
      </p:sp>
      <p:sp>
        <p:nvSpPr>
          <p:cNvPr id="5" name="Cloud 4">
            <a:extLst>
              <a:ext uri="{FF2B5EF4-FFF2-40B4-BE49-F238E27FC236}">
                <a16:creationId xmlns:a16="http://schemas.microsoft.com/office/drawing/2014/main" id="{C2CD6A5D-1018-1FB7-A0EE-17F78864F349}"/>
              </a:ext>
            </a:extLst>
          </p:cNvPr>
          <p:cNvSpPr/>
          <p:nvPr/>
        </p:nvSpPr>
        <p:spPr>
          <a:xfrm>
            <a:off x="718328" y="4622411"/>
            <a:ext cx="3363660" cy="1857375"/>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sz="1800" dirty="0" err="1">
                <a:solidFill>
                  <a:srgbClr val="000000"/>
                </a:solidFill>
              </a:rPr>
              <a:t>Escolher</a:t>
            </a:r>
            <a:r>
              <a:rPr lang="en-IE" sz="1800" dirty="0">
                <a:solidFill>
                  <a:srgbClr val="000000"/>
                </a:solidFill>
              </a:rPr>
              <a:t> o </a:t>
            </a:r>
            <a:r>
              <a:rPr lang="en-IE" sz="1800" b="1" dirty="0" err="1">
                <a:solidFill>
                  <a:srgbClr val="000000"/>
                </a:solidFill>
              </a:rPr>
              <a:t>apresentador</a:t>
            </a:r>
            <a:r>
              <a:rPr lang="en-IE" sz="1800" b="1" dirty="0">
                <a:solidFill>
                  <a:srgbClr val="000000"/>
                </a:solidFill>
              </a:rPr>
              <a:t> </a:t>
            </a:r>
            <a:r>
              <a:rPr lang="en-IE" sz="1800" b="1" dirty="0" err="1">
                <a:solidFill>
                  <a:srgbClr val="000000"/>
                </a:solidFill>
              </a:rPr>
              <a:t>mais</a:t>
            </a:r>
            <a:r>
              <a:rPr lang="en-IE" sz="1800" b="1" dirty="0">
                <a:solidFill>
                  <a:srgbClr val="000000"/>
                </a:solidFill>
              </a:rPr>
              <a:t> forte, </a:t>
            </a:r>
            <a:r>
              <a:rPr lang="en-IE" sz="1800" dirty="0" err="1">
                <a:solidFill>
                  <a:srgbClr val="000000"/>
                </a:solidFill>
              </a:rPr>
              <a:t>independentemente</a:t>
            </a:r>
            <a:r>
              <a:rPr lang="en-IE" sz="1800" dirty="0">
                <a:solidFill>
                  <a:srgbClr val="000000"/>
                </a:solidFill>
              </a:rPr>
              <a:t> da </a:t>
            </a:r>
            <a:r>
              <a:rPr lang="en-IE" sz="1800" dirty="0" err="1">
                <a:solidFill>
                  <a:srgbClr val="000000"/>
                </a:solidFill>
              </a:rPr>
              <a:t>sua</a:t>
            </a:r>
            <a:r>
              <a:rPr lang="en-IE" sz="1800" dirty="0">
                <a:solidFill>
                  <a:srgbClr val="000000"/>
                </a:solidFill>
              </a:rPr>
              <a:t> </a:t>
            </a:r>
            <a:r>
              <a:rPr lang="en-IE" sz="1800" dirty="0" err="1">
                <a:solidFill>
                  <a:srgbClr val="000000"/>
                </a:solidFill>
              </a:rPr>
              <a:t>posição</a:t>
            </a:r>
            <a:r>
              <a:rPr lang="en-IE" sz="1800" dirty="0">
                <a:solidFill>
                  <a:srgbClr val="000000"/>
                </a:solidFill>
              </a:rPr>
              <a:t>.</a:t>
            </a:r>
            <a:endParaRPr lang="en-IE" dirty="0">
              <a:solidFill>
                <a:srgbClr val="000000"/>
              </a:solidFill>
            </a:endParaRPr>
          </a:p>
        </p:txBody>
      </p:sp>
      <p:sp>
        <p:nvSpPr>
          <p:cNvPr id="6" name="Cloud 5">
            <a:extLst>
              <a:ext uri="{FF2B5EF4-FFF2-40B4-BE49-F238E27FC236}">
                <a16:creationId xmlns:a16="http://schemas.microsoft.com/office/drawing/2014/main" id="{EB6650D2-A481-09AD-5B3E-8FC5FA9AAB59}"/>
              </a:ext>
            </a:extLst>
          </p:cNvPr>
          <p:cNvSpPr/>
          <p:nvPr/>
        </p:nvSpPr>
        <p:spPr>
          <a:xfrm>
            <a:off x="266044" y="1436091"/>
            <a:ext cx="3005958" cy="1987382"/>
          </a:xfrm>
          <a:prstGeom prst="cloud">
            <a:avLst/>
          </a:prstGeom>
          <a:solidFill>
            <a:srgbClr val="B2DDDC"/>
          </a:solidFill>
          <a:ln>
            <a:solidFill>
              <a:srgbClr val="E3E2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r>
              <a:rPr lang="en-IE" dirty="0">
                <a:solidFill>
                  <a:srgbClr val="000000"/>
                </a:solidFill>
              </a:rPr>
              <a:t>Saber </a:t>
            </a:r>
            <a:r>
              <a:rPr lang="en-IE" dirty="0" err="1">
                <a:solidFill>
                  <a:srgbClr val="000000"/>
                </a:solidFill>
              </a:rPr>
              <a:t>os</a:t>
            </a:r>
            <a:r>
              <a:rPr lang="en-IE" dirty="0">
                <a:solidFill>
                  <a:srgbClr val="000000"/>
                </a:solidFill>
              </a:rPr>
              <a:t> </a:t>
            </a:r>
            <a:r>
              <a:rPr lang="en-IE" b="1" dirty="0">
                <a:solidFill>
                  <a:srgbClr val="000000"/>
                </a:solidFill>
              </a:rPr>
              <a:t>custos do </a:t>
            </a:r>
            <a:r>
              <a:rPr lang="en-IE" b="1" dirty="0" err="1">
                <a:solidFill>
                  <a:srgbClr val="000000"/>
                </a:solidFill>
              </a:rPr>
              <a:t>projeto</a:t>
            </a:r>
            <a:r>
              <a:rPr lang="en-IE" b="1" dirty="0">
                <a:solidFill>
                  <a:srgbClr val="000000"/>
                </a:solidFill>
              </a:rPr>
              <a:t> … </a:t>
            </a:r>
            <a:r>
              <a:rPr lang="en-IE" dirty="0" err="1">
                <a:solidFill>
                  <a:srgbClr val="000000"/>
                </a:solidFill>
              </a:rPr>
              <a:t>enquanto</a:t>
            </a:r>
            <a:r>
              <a:rPr lang="en-IE" dirty="0">
                <a:solidFill>
                  <a:srgbClr val="000000"/>
                </a:solidFill>
              </a:rPr>
              <a:t> se </a:t>
            </a:r>
            <a:r>
              <a:rPr lang="en-IE" dirty="0" err="1">
                <a:solidFill>
                  <a:srgbClr val="000000"/>
                </a:solidFill>
              </a:rPr>
              <a:t>mantém</a:t>
            </a:r>
            <a:r>
              <a:rPr lang="en-IE" dirty="0">
                <a:solidFill>
                  <a:srgbClr val="000000"/>
                </a:solidFill>
              </a:rPr>
              <a:t> um </a:t>
            </a:r>
            <a:r>
              <a:rPr lang="en-IE" b="1" dirty="0">
                <a:solidFill>
                  <a:srgbClr val="000000"/>
                </a:solidFill>
              </a:rPr>
              <a:t>forte foco ético</a:t>
            </a:r>
          </a:p>
        </p:txBody>
      </p:sp>
      <p:sp>
        <p:nvSpPr>
          <p:cNvPr id="7" name="TextBox 6">
            <a:extLst>
              <a:ext uri="{FF2B5EF4-FFF2-40B4-BE49-F238E27FC236}">
                <a16:creationId xmlns:a16="http://schemas.microsoft.com/office/drawing/2014/main" id="{135EEAC9-7CB5-1052-7B9D-C0CCF4DE05C8}"/>
              </a:ext>
            </a:extLst>
          </p:cNvPr>
          <p:cNvSpPr txBox="1"/>
          <p:nvPr/>
        </p:nvSpPr>
        <p:spPr>
          <a:xfrm>
            <a:off x="117938" y="96237"/>
            <a:ext cx="5232995" cy="1200329"/>
          </a:xfrm>
          <a:prstGeom prst="rect">
            <a:avLst/>
          </a:prstGeom>
          <a:noFill/>
          <a:ln w="28575">
            <a:solidFill>
              <a:srgbClr val="F79037"/>
            </a:solidFill>
          </a:ln>
        </p:spPr>
        <p:txBody>
          <a:bodyPr wrap="square" rtlCol="0">
            <a:spAutoFit/>
          </a:bodyPr>
          <a:lstStyle/>
          <a:p>
            <a:pPr algn="ctr" rtl="0"/>
            <a:r>
              <a:rPr lang="en-IE" sz="3600" b="1" dirty="0">
                <a:solidFill>
                  <a:srgbClr val="000000"/>
                </a:solidFill>
              </a:rPr>
              <a:t>INGREDIENTES PERFEITOS PARA UM PITCH</a:t>
            </a:r>
          </a:p>
        </p:txBody>
      </p:sp>
    </p:spTree>
    <p:extLst>
      <p:ext uri="{BB962C8B-B14F-4D97-AF65-F5344CB8AC3E}">
        <p14:creationId xmlns:p14="http://schemas.microsoft.com/office/powerpoint/2010/main" val="37147668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7952C5-CC37-4115-C43B-EE6556A850BD}"/>
              </a:ext>
            </a:extLst>
          </p:cNvPr>
          <p:cNvSpPr>
            <a:spLocks noGrp="1"/>
          </p:cNvSpPr>
          <p:nvPr>
            <p:ph type="body" sz="quarter" idx="18"/>
          </p:nvPr>
        </p:nvSpPr>
        <p:spPr>
          <a:xfrm>
            <a:off x="1140542" y="1309503"/>
            <a:ext cx="11051458" cy="5679181"/>
          </a:xfrm>
        </p:spPr>
        <p:txBody>
          <a:bodyPr/>
          <a:lstStyle/>
          <a:p>
            <a:pPr algn="just" rtl="0">
              <a:lnSpc>
                <a:spcPct val="80000"/>
              </a:lnSpc>
              <a:spcBef>
                <a:spcPts val="600"/>
              </a:spcBef>
            </a:pPr>
            <a:r>
              <a:rPr lang="en-IE" altLang="en-US" sz="2350" dirty="0"/>
              <a:t>Se a receita não estiver correta e </a:t>
            </a:r>
            <a:r>
              <a:rPr lang="en-IE" altLang="en-US" sz="2350" dirty="0" err="1"/>
              <a:t>não</a:t>
            </a:r>
            <a:r>
              <a:rPr lang="en-IE" altLang="en-US" sz="2350" dirty="0"/>
              <a:t> se </a:t>
            </a:r>
            <a:r>
              <a:rPr lang="en-IE" altLang="en-US" sz="2350" dirty="0" err="1"/>
              <a:t>conseguir</a:t>
            </a:r>
            <a:r>
              <a:rPr lang="en-IE" altLang="en-US" sz="2350" dirty="0"/>
              <a:t> o Subsídio, o </a:t>
            </a:r>
            <a:r>
              <a:rPr lang="en-IE" altLang="en-US" sz="2350" i="1" dirty="0"/>
              <a:t>Crowdfunding</a:t>
            </a:r>
            <a:r>
              <a:rPr lang="en-IE" altLang="en-US" sz="2350" dirty="0"/>
              <a:t> </a:t>
            </a:r>
            <a:r>
              <a:rPr lang="en-IE" altLang="en-US" sz="2350" dirty="0" err="1"/>
              <a:t>ou</a:t>
            </a:r>
            <a:r>
              <a:rPr lang="en-IE" altLang="en-US" sz="2350" dirty="0"/>
              <a:t> o Empréstimo </a:t>
            </a:r>
            <a:r>
              <a:rPr lang="en-IE" altLang="en-US" sz="2350" dirty="0" err="1"/>
              <a:t>Bancário</a:t>
            </a:r>
            <a:r>
              <a:rPr lang="en-IE" altLang="en-US" sz="2350" dirty="0"/>
              <a:t> – é </a:t>
            </a:r>
            <a:r>
              <a:rPr lang="en-IE" altLang="en-US" sz="2350" dirty="0" err="1"/>
              <a:t>útil</a:t>
            </a:r>
            <a:r>
              <a:rPr lang="en-IE" altLang="en-US" sz="2350" dirty="0"/>
              <a:t> usar essas rejeições como uma experiência de </a:t>
            </a:r>
            <a:r>
              <a:rPr lang="en-IE" altLang="en-US" sz="2350" dirty="0" err="1"/>
              <a:t>aprendizagem</a:t>
            </a:r>
            <a:r>
              <a:rPr lang="en-IE" altLang="en-US" sz="2350" dirty="0"/>
              <a:t>!</a:t>
            </a:r>
            <a:endParaRPr lang="en-IE" sz="2350" dirty="0"/>
          </a:p>
          <a:p>
            <a:pPr algn="just" rtl="0">
              <a:lnSpc>
                <a:spcPct val="80000"/>
              </a:lnSpc>
              <a:spcBef>
                <a:spcPts val="600"/>
              </a:spcBef>
            </a:pPr>
            <a:r>
              <a:rPr lang="en-IE" sz="2350" dirty="0" err="1"/>
              <a:t>Receber</a:t>
            </a:r>
            <a:r>
              <a:rPr lang="en-IE" sz="2350" dirty="0"/>
              <a:t> um </a:t>
            </a:r>
            <a:r>
              <a:rPr lang="en-IE" sz="2350" i="1" dirty="0"/>
              <a:t>NÃO </a:t>
            </a:r>
            <a:r>
              <a:rPr lang="en-IE" sz="2350" dirty="0" err="1"/>
              <a:t>pode</a:t>
            </a:r>
            <a:r>
              <a:rPr lang="en-IE" sz="2350" dirty="0"/>
              <a:t> ser desanimador. Mas </a:t>
            </a:r>
            <a:r>
              <a:rPr lang="en-IE" sz="2350" dirty="0" err="1"/>
              <a:t>não</a:t>
            </a:r>
            <a:r>
              <a:rPr lang="en-IE" sz="2350" dirty="0"/>
              <a:t> se </a:t>
            </a:r>
            <a:r>
              <a:rPr lang="en-IE" sz="2350" dirty="0" err="1"/>
              <a:t>deve</a:t>
            </a:r>
            <a:r>
              <a:rPr lang="en-IE" sz="2350" dirty="0"/>
              <a:t> </a:t>
            </a:r>
            <a:r>
              <a:rPr lang="en-IE" sz="2350" dirty="0" err="1"/>
              <a:t>deixar</a:t>
            </a:r>
            <a:r>
              <a:rPr lang="en-IE" sz="2350" dirty="0"/>
              <a:t> que isso tire o melhor de </a:t>
            </a:r>
            <a:r>
              <a:rPr lang="en-IE" sz="2350" dirty="0" err="1"/>
              <a:t>nós</a:t>
            </a:r>
            <a:r>
              <a:rPr lang="en-IE" sz="2350" dirty="0"/>
              <a:t>. </a:t>
            </a:r>
            <a:r>
              <a:rPr lang="en-IE" sz="2350" dirty="0" err="1"/>
              <a:t>Estas</a:t>
            </a:r>
            <a:r>
              <a:rPr lang="en-IE" sz="2350" dirty="0"/>
              <a:t> </a:t>
            </a:r>
            <a:r>
              <a:rPr lang="en-IE" sz="2350" dirty="0" err="1"/>
              <a:t>etapas</a:t>
            </a:r>
            <a:r>
              <a:rPr lang="en-IE" sz="2350" dirty="0"/>
              <a:t> </a:t>
            </a:r>
            <a:r>
              <a:rPr lang="en-IE" sz="2350" dirty="0" err="1"/>
              <a:t>devem</a:t>
            </a:r>
            <a:r>
              <a:rPr lang="en-IE" sz="2350" dirty="0"/>
              <a:t> ser </a:t>
            </a:r>
            <a:r>
              <a:rPr lang="en-IE" sz="2350" dirty="0" err="1"/>
              <a:t>consideradas</a:t>
            </a:r>
            <a:r>
              <a:rPr lang="en-IE" sz="2350" dirty="0"/>
              <a:t> para </a:t>
            </a:r>
            <a:r>
              <a:rPr lang="en-IE" sz="2350" dirty="0" err="1"/>
              <a:t>aumentar</a:t>
            </a:r>
            <a:r>
              <a:rPr lang="en-IE" sz="2350" dirty="0"/>
              <a:t> as chances </a:t>
            </a:r>
            <a:r>
              <a:rPr lang="en-IE" sz="2350" dirty="0" err="1"/>
              <a:t>futuras</a:t>
            </a:r>
            <a:r>
              <a:rPr lang="en-IE" sz="2350" dirty="0"/>
              <a:t> de </a:t>
            </a:r>
            <a:r>
              <a:rPr lang="en-IE" sz="2350" dirty="0" err="1"/>
              <a:t>reconsiderar</a:t>
            </a:r>
            <a:r>
              <a:rPr lang="en-IE" sz="2350" dirty="0"/>
              <a:t>, </a:t>
            </a:r>
            <a:r>
              <a:rPr lang="en-IE" sz="2350" dirty="0" err="1"/>
              <a:t>melhorar</a:t>
            </a:r>
            <a:r>
              <a:rPr lang="en-IE" sz="2350" dirty="0"/>
              <a:t>  o </a:t>
            </a:r>
            <a:r>
              <a:rPr lang="en-IE" sz="2350" dirty="0" err="1"/>
              <a:t>potencial</a:t>
            </a:r>
            <a:r>
              <a:rPr lang="en-IE" sz="2350" dirty="0"/>
              <a:t> de </a:t>
            </a:r>
            <a:r>
              <a:rPr lang="en-IE" sz="2350" dirty="0" err="1"/>
              <a:t>obter</a:t>
            </a:r>
            <a:r>
              <a:rPr lang="en-IE" sz="2350" dirty="0"/>
              <a:t> </a:t>
            </a:r>
            <a:r>
              <a:rPr lang="en-IE" sz="2350" dirty="0" err="1"/>
              <a:t>financiamento</a:t>
            </a:r>
            <a:r>
              <a:rPr lang="en-IE" sz="2350" dirty="0"/>
              <a:t> no futuro e, em geral, aliviar o stress de obter financiamento.</a:t>
            </a:r>
          </a:p>
          <a:p>
            <a:pPr algn="just" rtl="0">
              <a:lnSpc>
                <a:spcPct val="80000"/>
              </a:lnSpc>
              <a:spcBef>
                <a:spcPts val="600"/>
              </a:spcBef>
            </a:pPr>
            <a:r>
              <a:rPr lang="en-IE" altLang="en-US" sz="2350" b="1" dirty="0" err="1"/>
              <a:t>Refletir</a:t>
            </a:r>
            <a:r>
              <a:rPr lang="en-IE" altLang="en-US" sz="2350" b="1" dirty="0"/>
              <a:t> </a:t>
            </a:r>
            <a:r>
              <a:rPr lang="en-IE" altLang="en-US" sz="2350" b="1" dirty="0" err="1"/>
              <a:t>sobre</a:t>
            </a:r>
            <a:r>
              <a:rPr lang="en-IE" altLang="en-US" sz="2350" b="1" dirty="0"/>
              <a:t> a </a:t>
            </a:r>
            <a:r>
              <a:rPr lang="en-IE" altLang="en-US" sz="2350" b="1" dirty="0" err="1"/>
              <a:t>abordagem</a:t>
            </a:r>
            <a:r>
              <a:rPr lang="en-IE" altLang="en-US" sz="2350" b="1" dirty="0"/>
              <a:t> </a:t>
            </a:r>
            <a:r>
              <a:rPr lang="en-IE" altLang="en-US" sz="2350" b="1" dirty="0" err="1"/>
              <a:t>aplicada</a:t>
            </a:r>
            <a:r>
              <a:rPr lang="en-IE" altLang="en-US" sz="2350" b="1" dirty="0"/>
              <a:t>: </a:t>
            </a:r>
            <a:r>
              <a:rPr lang="en-IE" altLang="en-US" sz="2350" dirty="0" err="1"/>
              <a:t>devemos</a:t>
            </a:r>
            <a:r>
              <a:rPr lang="en-IE" altLang="en-US" sz="2350" dirty="0"/>
              <a:t> ser </a:t>
            </a:r>
            <a:r>
              <a:rPr lang="en-IE" altLang="en-US" sz="2350" dirty="0" err="1"/>
              <a:t>honestos</a:t>
            </a:r>
            <a:r>
              <a:rPr lang="en-IE" altLang="en-US" sz="2350" dirty="0"/>
              <a:t> </a:t>
            </a:r>
            <a:r>
              <a:rPr lang="en-IE" altLang="en-US" sz="2350" dirty="0" err="1"/>
              <a:t>connosco</a:t>
            </a:r>
            <a:r>
              <a:rPr lang="en-IE" altLang="en-US" sz="2350" dirty="0"/>
              <a:t>. </a:t>
            </a:r>
            <a:r>
              <a:rPr lang="en-IE" altLang="en-US" sz="2350" dirty="0" err="1"/>
              <a:t>Será</a:t>
            </a:r>
            <a:r>
              <a:rPr lang="en-IE" altLang="en-US" sz="2350" dirty="0"/>
              <a:t> que </a:t>
            </a:r>
            <a:r>
              <a:rPr lang="en-IE" altLang="en-US" sz="2350" dirty="0" err="1"/>
              <a:t>apressamos</a:t>
            </a:r>
            <a:r>
              <a:rPr lang="en-IE" altLang="en-US" sz="2350" dirty="0"/>
              <a:t> a </a:t>
            </a:r>
            <a:r>
              <a:rPr lang="en-IE" altLang="en-US" sz="2350" dirty="0" err="1"/>
              <a:t>aplicação</a:t>
            </a:r>
            <a:r>
              <a:rPr lang="en-IE" altLang="en-US" sz="2350" dirty="0"/>
              <a:t>? As </a:t>
            </a:r>
            <a:r>
              <a:rPr lang="en-IE" altLang="en-US" sz="2350" dirty="0" err="1"/>
              <a:t>prioridades</a:t>
            </a:r>
            <a:r>
              <a:rPr lang="en-IE" altLang="en-US" sz="2350" dirty="0"/>
              <a:t> </a:t>
            </a:r>
            <a:r>
              <a:rPr lang="en-IE" altLang="en-US" sz="2350" dirty="0" err="1"/>
              <a:t>foram</a:t>
            </a:r>
            <a:r>
              <a:rPr lang="en-IE" altLang="en-US" sz="2350" dirty="0"/>
              <a:t> </a:t>
            </a:r>
            <a:r>
              <a:rPr lang="en-IE" altLang="en-US" sz="2350" dirty="0" err="1"/>
              <a:t>realmente</a:t>
            </a:r>
            <a:r>
              <a:rPr lang="en-IE" altLang="en-US" sz="2350" dirty="0"/>
              <a:t> </a:t>
            </a:r>
            <a:r>
              <a:rPr lang="en-IE" altLang="en-US" sz="2350" dirty="0" err="1"/>
              <a:t>atendidas</a:t>
            </a:r>
            <a:r>
              <a:rPr lang="en-IE" altLang="en-US" sz="2350" dirty="0"/>
              <a:t>? O </a:t>
            </a:r>
            <a:r>
              <a:rPr lang="en-IE" altLang="en-US" sz="2350" dirty="0" err="1"/>
              <a:t>modelo</a:t>
            </a:r>
            <a:r>
              <a:rPr lang="en-IE" altLang="en-US" sz="2350" dirty="0"/>
              <a:t> de negócio tem falhas?</a:t>
            </a:r>
          </a:p>
          <a:p>
            <a:pPr algn="just" rtl="0">
              <a:lnSpc>
                <a:spcPct val="80000"/>
              </a:lnSpc>
              <a:spcBef>
                <a:spcPts val="600"/>
              </a:spcBef>
            </a:pPr>
            <a:r>
              <a:rPr lang="en-IE" altLang="en-US" sz="2350" b="1" dirty="0" err="1"/>
              <a:t>Pedir</a:t>
            </a:r>
            <a:r>
              <a:rPr lang="en-IE" altLang="en-US" sz="2350" b="1" dirty="0"/>
              <a:t> feedback </a:t>
            </a:r>
            <a:r>
              <a:rPr lang="en-IE" altLang="en-US" sz="2350" dirty="0" err="1"/>
              <a:t>mesmo</a:t>
            </a:r>
            <a:r>
              <a:rPr lang="en-IE" altLang="en-US" sz="2350" dirty="0"/>
              <a:t> que a carta de rejeição especifique um motivo para a </a:t>
            </a:r>
            <a:r>
              <a:rPr lang="en-IE" altLang="en-US" sz="2350" dirty="0" err="1"/>
              <a:t>mesma</a:t>
            </a:r>
            <a:r>
              <a:rPr lang="en-IE" altLang="en-US" sz="2350" dirty="0"/>
              <a:t>. </a:t>
            </a:r>
            <a:r>
              <a:rPr lang="en-IE" altLang="en-US" sz="2350" dirty="0" err="1"/>
              <a:t>Pedir</a:t>
            </a:r>
            <a:r>
              <a:rPr lang="en-IE" altLang="en-US" sz="2350" dirty="0"/>
              <a:t> feedback verbal às vezes trará uma resposta mais completa e aberta.</a:t>
            </a:r>
          </a:p>
          <a:p>
            <a:pPr algn="just" rtl="0">
              <a:lnSpc>
                <a:spcPct val="80000"/>
              </a:lnSpc>
              <a:spcBef>
                <a:spcPts val="600"/>
              </a:spcBef>
            </a:pPr>
            <a:r>
              <a:rPr lang="en-US" altLang="en-US" sz="2350" b="1" dirty="0"/>
              <a:t>Saber o que foi </a:t>
            </a:r>
            <a:r>
              <a:rPr lang="en-US" altLang="en-US" sz="2350" b="1" dirty="0" err="1"/>
              <a:t>financiado</a:t>
            </a:r>
            <a:r>
              <a:rPr lang="en-US" altLang="en-US" sz="2350" b="1" dirty="0"/>
              <a:t>: </a:t>
            </a:r>
            <a:r>
              <a:rPr lang="en-US" altLang="en-US" sz="2350" dirty="0" err="1"/>
              <a:t>os</a:t>
            </a:r>
            <a:r>
              <a:rPr lang="en-US" altLang="en-US" sz="2350" dirty="0"/>
              <a:t> </a:t>
            </a:r>
            <a:r>
              <a:rPr lang="en-US" altLang="en-US" sz="2350" dirty="0" err="1"/>
              <a:t>financiadores</a:t>
            </a:r>
            <a:r>
              <a:rPr lang="en-US" altLang="en-US" sz="2350" dirty="0"/>
              <a:t> </a:t>
            </a:r>
            <a:r>
              <a:rPr lang="en-US" altLang="en-US" sz="2350" dirty="0" err="1"/>
              <a:t>publicam</a:t>
            </a:r>
            <a:r>
              <a:rPr lang="en-US" altLang="en-US" sz="2350" dirty="0"/>
              <a:t> </a:t>
            </a:r>
            <a:r>
              <a:rPr lang="en-US" altLang="en-US" sz="2350" dirty="0" err="1"/>
              <a:t>frequentemente</a:t>
            </a:r>
            <a:r>
              <a:rPr lang="en-US" altLang="en-US" sz="2350" dirty="0"/>
              <a:t> listas do que eles financiaram. </a:t>
            </a:r>
            <a:r>
              <a:rPr lang="en-US" altLang="en-US" sz="2350" dirty="0" err="1"/>
              <a:t>Isso</a:t>
            </a:r>
            <a:r>
              <a:rPr lang="en-US" altLang="en-US" sz="2350" dirty="0"/>
              <a:t> </a:t>
            </a:r>
            <a:r>
              <a:rPr lang="en-US" altLang="en-US" sz="2350" dirty="0" err="1"/>
              <a:t>pode-nos</a:t>
            </a:r>
            <a:r>
              <a:rPr lang="en-US" altLang="en-US" sz="2350" dirty="0"/>
              <a:t> </a:t>
            </a:r>
            <a:r>
              <a:rPr lang="en-US" altLang="en-US" sz="2350" dirty="0" err="1"/>
              <a:t>dar</a:t>
            </a:r>
            <a:r>
              <a:rPr lang="en-US" altLang="en-US" sz="2350" dirty="0"/>
              <a:t> uma visão sobre os tipos de projetos, montantes de 	</a:t>
            </a:r>
            <a:r>
              <a:rPr lang="en-US" altLang="en-US" sz="2350" dirty="0" err="1"/>
              <a:t>financiamento</a:t>
            </a:r>
            <a:r>
              <a:rPr lang="en-US" altLang="en-US" sz="2350" dirty="0"/>
              <a:t>, fase do negócio, etc.</a:t>
            </a:r>
            <a:endParaRPr lang="en-IE" altLang="en-US" sz="2350" dirty="0"/>
          </a:p>
          <a:p>
            <a:pPr algn="just" rtl="0">
              <a:spcBef>
                <a:spcPts val="600"/>
              </a:spcBef>
            </a:pPr>
            <a:endParaRPr lang="en-IE" sz="2350" dirty="0"/>
          </a:p>
        </p:txBody>
      </p:sp>
      <p:sp>
        <p:nvSpPr>
          <p:cNvPr id="3" name="Text Placeholder 2">
            <a:extLst>
              <a:ext uri="{FF2B5EF4-FFF2-40B4-BE49-F238E27FC236}">
                <a16:creationId xmlns:a16="http://schemas.microsoft.com/office/drawing/2014/main" id="{842556CE-54C0-EEEE-38FC-99F6022B069D}"/>
              </a:ext>
            </a:extLst>
          </p:cNvPr>
          <p:cNvSpPr>
            <a:spLocks noGrp="1"/>
          </p:cNvSpPr>
          <p:nvPr>
            <p:ph type="body" sz="quarter" idx="16"/>
          </p:nvPr>
        </p:nvSpPr>
        <p:spPr>
          <a:xfrm>
            <a:off x="433630" y="191706"/>
            <a:ext cx="9850966" cy="803654"/>
          </a:xfrm>
        </p:spPr>
        <p:txBody>
          <a:bodyPr/>
          <a:lstStyle/>
          <a:p>
            <a:pPr algn="l" rtl="0"/>
            <a:r>
              <a:rPr lang="en-IE" b="1" dirty="0"/>
              <a:t>Lidar com um NÃO…</a:t>
            </a:r>
            <a:r>
              <a:rPr lang="en-IE" dirty="0" err="1"/>
              <a:t>ver</a:t>
            </a:r>
            <a:r>
              <a:rPr lang="en-IE" dirty="0"/>
              <a:t> isso como uma experiência de </a:t>
            </a:r>
            <a:r>
              <a:rPr lang="en-IE" dirty="0" err="1"/>
              <a:t>aprendizagem</a:t>
            </a:r>
            <a:r>
              <a:rPr lang="en-IE" dirty="0"/>
              <a:t>, e </a:t>
            </a:r>
            <a:r>
              <a:rPr lang="en-IE" dirty="0" err="1"/>
              <a:t>não</a:t>
            </a:r>
            <a:r>
              <a:rPr lang="en-IE" dirty="0"/>
              <a:t> como um fracasso!</a:t>
            </a:r>
            <a:endParaRPr lang="en-IE" b="1" dirty="0"/>
          </a:p>
        </p:txBody>
      </p:sp>
      <p:grpSp>
        <p:nvGrpSpPr>
          <p:cNvPr id="4" name="Group 3">
            <a:extLst>
              <a:ext uri="{FF2B5EF4-FFF2-40B4-BE49-F238E27FC236}">
                <a16:creationId xmlns:a16="http://schemas.microsoft.com/office/drawing/2014/main" id="{0A89C934-8362-BCB9-FBC1-1D08C84FE531}"/>
              </a:ext>
            </a:extLst>
          </p:cNvPr>
          <p:cNvGrpSpPr/>
          <p:nvPr/>
        </p:nvGrpSpPr>
        <p:grpSpPr>
          <a:xfrm>
            <a:off x="10284596" y="61205"/>
            <a:ext cx="1121273" cy="1044893"/>
            <a:chOff x="7284496" y="2127428"/>
            <a:chExt cx="2245645" cy="2249982"/>
          </a:xfrm>
        </p:grpSpPr>
        <p:grpSp>
          <p:nvGrpSpPr>
            <p:cNvPr id="5" name="Graphic 3">
              <a:extLst>
                <a:ext uri="{FF2B5EF4-FFF2-40B4-BE49-F238E27FC236}">
                  <a16:creationId xmlns:a16="http://schemas.microsoft.com/office/drawing/2014/main" id="{6125FC7E-5F00-BDE2-90FE-4835DE995658}"/>
                </a:ext>
              </a:extLst>
            </p:cNvPr>
            <p:cNvGrpSpPr/>
            <p:nvPr/>
          </p:nvGrpSpPr>
          <p:grpSpPr>
            <a:xfrm>
              <a:off x="7284496" y="2127428"/>
              <a:ext cx="2245645" cy="2249982"/>
              <a:chOff x="5098317" y="2100784"/>
              <a:chExt cx="2245645" cy="2249982"/>
            </a:xfrm>
            <a:solidFill>
              <a:srgbClr val="000000"/>
            </a:solidFill>
          </p:grpSpPr>
          <p:sp>
            <p:nvSpPr>
              <p:cNvPr id="9" name="Freeform 8">
                <a:extLst>
                  <a:ext uri="{FF2B5EF4-FFF2-40B4-BE49-F238E27FC236}">
                    <a16:creationId xmlns:a16="http://schemas.microsoft.com/office/drawing/2014/main" id="{03A136D4-6CB1-C9A1-DFF2-9B8BE096E338}"/>
                  </a:ext>
                </a:extLst>
              </p:cNvPr>
              <p:cNvSpPr/>
              <p:nvPr/>
            </p:nvSpPr>
            <p:spPr>
              <a:xfrm>
                <a:off x="5098317" y="2100784"/>
                <a:ext cx="2244434" cy="2249772"/>
              </a:xfrm>
              <a:custGeom>
                <a:avLst/>
                <a:gdLst>
                  <a:gd name="connsiteX0" fmla="*/ 1547886 w 2244435"/>
                  <a:gd name="connsiteY0" fmla="*/ 434488 h 2249773"/>
                  <a:gd name="connsiteX1" fmla="*/ 1537003 w 2244435"/>
                  <a:gd name="connsiteY1" fmla="*/ 302650 h 2249773"/>
                  <a:gd name="connsiteX2" fmla="*/ 1521282 w 2244435"/>
                  <a:gd name="connsiteY2" fmla="*/ 117593 h 2249773"/>
                  <a:gd name="connsiteX3" fmla="*/ 1631932 w 2244435"/>
                  <a:gd name="connsiteY3" fmla="*/ 269 h 2249773"/>
                  <a:gd name="connsiteX4" fmla="*/ 1704489 w 2244435"/>
                  <a:gd name="connsiteY4" fmla="*/ 269 h 2249773"/>
                  <a:gd name="connsiteX5" fmla="*/ 1809697 w 2244435"/>
                  <a:gd name="connsiteY5" fmla="*/ 113964 h 2249773"/>
                  <a:gd name="connsiteX6" fmla="*/ 1789744 w 2244435"/>
                  <a:gd name="connsiteY6" fmla="*/ 355869 h 2249773"/>
                  <a:gd name="connsiteX7" fmla="*/ 1783093 w 2244435"/>
                  <a:gd name="connsiteY7" fmla="*/ 435697 h 2249773"/>
                  <a:gd name="connsiteX8" fmla="*/ 1807883 w 2244435"/>
                  <a:gd name="connsiteY8" fmla="*/ 435697 h 2249773"/>
                  <a:gd name="connsiteX9" fmla="*/ 2127134 w 2244435"/>
                  <a:gd name="connsiteY9" fmla="*/ 435697 h 2249773"/>
                  <a:gd name="connsiteX10" fmla="*/ 2244435 w 2244435"/>
                  <a:gd name="connsiteY10" fmla="*/ 553021 h 2249773"/>
                  <a:gd name="connsiteX11" fmla="*/ 2244435 w 2244435"/>
                  <a:gd name="connsiteY11" fmla="*/ 1190440 h 2249773"/>
                  <a:gd name="connsiteX12" fmla="*/ 2128344 w 2244435"/>
                  <a:gd name="connsiteY12" fmla="*/ 1307159 h 2249773"/>
                  <a:gd name="connsiteX13" fmla="*/ 1843557 w 2244435"/>
                  <a:gd name="connsiteY13" fmla="*/ 1307764 h 2249773"/>
                  <a:gd name="connsiteX14" fmla="*/ 1812720 w 2244435"/>
                  <a:gd name="connsiteY14" fmla="*/ 1320464 h 2249773"/>
                  <a:gd name="connsiteX15" fmla="*/ 1711744 w 2244435"/>
                  <a:gd name="connsiteY15" fmla="*/ 1420855 h 2249773"/>
                  <a:gd name="connsiteX16" fmla="*/ 1610769 w 2244435"/>
                  <a:gd name="connsiteY16" fmla="*/ 1444440 h 2249773"/>
                  <a:gd name="connsiteX17" fmla="*/ 1556956 w 2244435"/>
                  <a:gd name="connsiteY17" fmla="*/ 1356145 h 2249773"/>
                  <a:gd name="connsiteX18" fmla="*/ 1556956 w 2244435"/>
                  <a:gd name="connsiteY18" fmla="*/ 1306554 h 2249773"/>
                  <a:gd name="connsiteX19" fmla="*/ 1530956 w 2244435"/>
                  <a:gd name="connsiteY19" fmla="*/ 1306554 h 2249773"/>
                  <a:gd name="connsiteX20" fmla="*/ 1205054 w 2244435"/>
                  <a:gd name="connsiteY20" fmla="*/ 1306554 h 2249773"/>
                  <a:gd name="connsiteX21" fmla="*/ 1086544 w 2244435"/>
                  <a:gd name="connsiteY21" fmla="*/ 1188021 h 2249773"/>
                  <a:gd name="connsiteX22" fmla="*/ 1086544 w 2244435"/>
                  <a:gd name="connsiteY22" fmla="*/ 1065859 h 2249773"/>
                  <a:gd name="connsiteX23" fmla="*/ 1017010 w 2244435"/>
                  <a:gd name="connsiteY23" fmla="*/ 1169878 h 2249773"/>
                  <a:gd name="connsiteX24" fmla="*/ 1013987 w 2244435"/>
                  <a:gd name="connsiteY24" fmla="*/ 1189231 h 2249773"/>
                  <a:gd name="connsiteX25" fmla="*/ 1012777 w 2244435"/>
                  <a:gd name="connsiteY25" fmla="*/ 1350097 h 2249773"/>
                  <a:gd name="connsiteX26" fmla="*/ 989801 w 2244435"/>
                  <a:gd name="connsiteY26" fmla="*/ 1469236 h 2249773"/>
                  <a:gd name="connsiteX27" fmla="*/ 992824 w 2244435"/>
                  <a:gd name="connsiteY27" fmla="*/ 1497659 h 2249773"/>
                  <a:gd name="connsiteX28" fmla="*/ 1012777 w 2244435"/>
                  <a:gd name="connsiteY28" fmla="*/ 1562974 h 2249773"/>
                  <a:gd name="connsiteX29" fmla="*/ 1013382 w 2244435"/>
                  <a:gd name="connsiteY29" fmla="*/ 1998402 h 2249773"/>
                  <a:gd name="connsiteX30" fmla="*/ 767292 w 2244435"/>
                  <a:gd name="connsiteY30" fmla="*/ 2248774 h 2249773"/>
                  <a:gd name="connsiteX31" fmla="*/ 11488 w 2244435"/>
                  <a:gd name="connsiteY31" fmla="*/ 2249379 h 2249773"/>
                  <a:gd name="connsiteX32" fmla="*/ 0 w 2244435"/>
                  <a:gd name="connsiteY32" fmla="*/ 2248169 h 2249773"/>
                  <a:gd name="connsiteX33" fmla="*/ 0 w 2244435"/>
                  <a:gd name="connsiteY33" fmla="*/ 2223978 h 2249773"/>
                  <a:gd name="connsiteX34" fmla="*/ 0 w 2244435"/>
                  <a:gd name="connsiteY34" fmla="*/ 1602888 h 2249773"/>
                  <a:gd name="connsiteX35" fmla="*/ 217672 w 2244435"/>
                  <a:gd name="connsiteY35" fmla="*/ 1378521 h 2249773"/>
                  <a:gd name="connsiteX36" fmla="*/ 238834 w 2244435"/>
                  <a:gd name="connsiteY36" fmla="*/ 1366426 h 2249773"/>
                  <a:gd name="connsiteX37" fmla="*/ 240043 w 2244435"/>
                  <a:gd name="connsiteY37" fmla="*/ 1364612 h 2249773"/>
                  <a:gd name="connsiteX38" fmla="*/ 233392 w 2244435"/>
                  <a:gd name="connsiteY38" fmla="*/ 1138431 h 2249773"/>
                  <a:gd name="connsiteX39" fmla="*/ 125766 w 2244435"/>
                  <a:gd name="connsiteY39" fmla="*/ 1002964 h 2249773"/>
                  <a:gd name="connsiteX40" fmla="*/ 71348 w 2244435"/>
                  <a:gd name="connsiteY40" fmla="*/ 887455 h 2249773"/>
                  <a:gd name="connsiteX41" fmla="*/ 113673 w 2244435"/>
                  <a:gd name="connsiteY41" fmla="*/ 618940 h 2249773"/>
                  <a:gd name="connsiteX42" fmla="*/ 594364 w 2244435"/>
                  <a:gd name="connsiteY42" fmla="*/ 289950 h 2249773"/>
                  <a:gd name="connsiteX43" fmla="*/ 779990 w 2244435"/>
                  <a:gd name="connsiteY43" fmla="*/ 289345 h 2249773"/>
                  <a:gd name="connsiteX44" fmla="*/ 803571 w 2244435"/>
                  <a:gd name="connsiteY44" fmla="*/ 281483 h 2249773"/>
                  <a:gd name="connsiteX45" fmla="*/ 974685 w 2244435"/>
                  <a:gd name="connsiteY45" fmla="*/ 218588 h 2249773"/>
                  <a:gd name="connsiteX46" fmla="*/ 1304820 w 2244435"/>
                  <a:gd name="connsiteY46" fmla="*/ 418764 h 2249773"/>
                  <a:gd name="connsiteX47" fmla="*/ 1335657 w 2244435"/>
                  <a:gd name="connsiteY47" fmla="*/ 435697 h 2249773"/>
                  <a:gd name="connsiteX48" fmla="*/ 1525514 w 2244435"/>
                  <a:gd name="connsiteY48" fmla="*/ 435093 h 2249773"/>
                  <a:gd name="connsiteX49" fmla="*/ 1547886 w 2244435"/>
                  <a:gd name="connsiteY49" fmla="*/ 434488 h 2249773"/>
                  <a:gd name="connsiteX50" fmla="*/ 1629513 w 2244435"/>
                  <a:gd name="connsiteY50" fmla="*/ 1233983 h 2249773"/>
                  <a:gd name="connsiteX51" fmla="*/ 1630118 w 2244435"/>
                  <a:gd name="connsiteY51" fmla="*/ 1344050 h 2249773"/>
                  <a:gd name="connsiteX52" fmla="*/ 1639187 w 2244435"/>
                  <a:gd name="connsiteY52" fmla="*/ 1376707 h 2249773"/>
                  <a:gd name="connsiteX53" fmla="*/ 1670024 w 2244435"/>
                  <a:gd name="connsiteY53" fmla="*/ 1359773 h 2249773"/>
                  <a:gd name="connsiteX54" fmla="*/ 1782488 w 2244435"/>
                  <a:gd name="connsiteY54" fmla="*/ 1248497 h 2249773"/>
                  <a:gd name="connsiteX55" fmla="*/ 1815139 w 2244435"/>
                  <a:gd name="connsiteY55" fmla="*/ 1235193 h 2249773"/>
                  <a:gd name="connsiteX56" fmla="*/ 2124716 w 2244435"/>
                  <a:gd name="connsiteY56" fmla="*/ 1234588 h 2249773"/>
                  <a:gd name="connsiteX57" fmla="*/ 2171878 w 2244435"/>
                  <a:gd name="connsiteY57" fmla="*/ 1186812 h 2249773"/>
                  <a:gd name="connsiteX58" fmla="*/ 2171878 w 2244435"/>
                  <a:gd name="connsiteY58" fmla="*/ 556650 h 2249773"/>
                  <a:gd name="connsiteX59" fmla="*/ 2124716 w 2244435"/>
                  <a:gd name="connsiteY59" fmla="*/ 508874 h 2249773"/>
                  <a:gd name="connsiteX60" fmla="*/ 1796999 w 2244435"/>
                  <a:gd name="connsiteY60" fmla="*/ 508874 h 2249773"/>
                  <a:gd name="connsiteX61" fmla="*/ 1779465 w 2244435"/>
                  <a:gd name="connsiteY61" fmla="*/ 509478 h 2249773"/>
                  <a:gd name="connsiteX62" fmla="*/ 1678489 w 2244435"/>
                  <a:gd name="connsiteY62" fmla="*/ 581445 h 2249773"/>
                  <a:gd name="connsiteX63" fmla="*/ 1624071 w 2244435"/>
                  <a:gd name="connsiteY63" fmla="*/ 581445 h 2249773"/>
                  <a:gd name="connsiteX64" fmla="*/ 1568444 w 2244435"/>
                  <a:gd name="connsiteY64" fmla="*/ 551812 h 2249773"/>
                  <a:gd name="connsiteX65" fmla="*/ 1549096 w 2244435"/>
                  <a:gd name="connsiteY65" fmla="*/ 508874 h 2249773"/>
                  <a:gd name="connsiteX66" fmla="*/ 1526119 w 2244435"/>
                  <a:gd name="connsiteY66" fmla="*/ 508874 h 2249773"/>
                  <a:gd name="connsiteX67" fmla="*/ 1350773 w 2244435"/>
                  <a:gd name="connsiteY67" fmla="*/ 508874 h 2249773"/>
                  <a:gd name="connsiteX68" fmla="*/ 1353191 w 2244435"/>
                  <a:gd name="connsiteY68" fmla="*/ 523388 h 2249773"/>
                  <a:gd name="connsiteX69" fmla="*/ 1374958 w 2244435"/>
                  <a:gd name="connsiteY69" fmla="*/ 675183 h 2249773"/>
                  <a:gd name="connsiteX70" fmla="*/ 1195379 w 2244435"/>
                  <a:gd name="connsiteY70" fmla="*/ 871731 h 2249773"/>
                  <a:gd name="connsiteX71" fmla="*/ 1180263 w 2244435"/>
                  <a:gd name="connsiteY71" fmla="*/ 877174 h 2249773"/>
                  <a:gd name="connsiteX72" fmla="*/ 1158496 w 2244435"/>
                  <a:gd name="connsiteY72" fmla="*/ 942488 h 2249773"/>
                  <a:gd name="connsiteX73" fmla="*/ 1157287 w 2244435"/>
                  <a:gd name="connsiteY73" fmla="*/ 1184997 h 2249773"/>
                  <a:gd name="connsiteX74" fmla="*/ 1207472 w 2244435"/>
                  <a:gd name="connsiteY74" fmla="*/ 1234588 h 2249773"/>
                  <a:gd name="connsiteX75" fmla="*/ 1601095 w 2244435"/>
                  <a:gd name="connsiteY75" fmla="*/ 1234588 h 2249773"/>
                  <a:gd name="connsiteX76" fmla="*/ 1629513 w 2244435"/>
                  <a:gd name="connsiteY76" fmla="*/ 1233983 h 2249773"/>
                  <a:gd name="connsiteX77" fmla="*/ 203765 w 2244435"/>
                  <a:gd name="connsiteY77" fmla="*/ 1786131 h 2249773"/>
                  <a:gd name="connsiteX78" fmla="*/ 374879 w 2244435"/>
                  <a:gd name="connsiteY78" fmla="*/ 1920388 h 2249773"/>
                  <a:gd name="connsiteX79" fmla="*/ 650596 w 2244435"/>
                  <a:gd name="connsiteY79" fmla="*/ 2136893 h 2249773"/>
                  <a:gd name="connsiteX80" fmla="*/ 839849 w 2244435"/>
                  <a:gd name="connsiteY80" fmla="*/ 2158664 h 2249773"/>
                  <a:gd name="connsiteX81" fmla="*/ 941429 w 2244435"/>
                  <a:gd name="connsiteY81" fmla="*/ 2004450 h 2249773"/>
                  <a:gd name="connsiteX82" fmla="*/ 942034 w 2244435"/>
                  <a:gd name="connsiteY82" fmla="*/ 1564788 h 2249773"/>
                  <a:gd name="connsiteX83" fmla="*/ 899104 w 2244435"/>
                  <a:gd name="connsiteY83" fmla="*/ 1524269 h 2249773"/>
                  <a:gd name="connsiteX84" fmla="*/ 740688 w 2244435"/>
                  <a:gd name="connsiteY84" fmla="*/ 1524269 h 2249773"/>
                  <a:gd name="connsiteX85" fmla="*/ 723758 w 2244435"/>
                  <a:gd name="connsiteY85" fmla="*/ 1526083 h 2249773"/>
                  <a:gd name="connsiteX86" fmla="*/ 723758 w 2244435"/>
                  <a:gd name="connsiteY86" fmla="*/ 1921597 h 2249773"/>
                  <a:gd name="connsiteX87" fmla="*/ 652410 w 2244435"/>
                  <a:gd name="connsiteY87" fmla="*/ 1921597 h 2249773"/>
                  <a:gd name="connsiteX88" fmla="*/ 651805 w 2244435"/>
                  <a:gd name="connsiteY88" fmla="*/ 1884707 h 2249773"/>
                  <a:gd name="connsiteX89" fmla="*/ 639108 w 2244435"/>
                  <a:gd name="connsiteY89" fmla="*/ 1850840 h 2249773"/>
                  <a:gd name="connsiteX90" fmla="*/ 322879 w 2244435"/>
                  <a:gd name="connsiteY90" fmla="*/ 1504916 h 2249773"/>
                  <a:gd name="connsiteX91" fmla="*/ 162044 w 2244435"/>
                  <a:gd name="connsiteY91" fmla="*/ 1460769 h 2249773"/>
                  <a:gd name="connsiteX92" fmla="*/ 73162 w 2244435"/>
                  <a:gd name="connsiteY92" fmla="*/ 1602283 h 2249773"/>
                  <a:gd name="connsiteX93" fmla="*/ 73162 w 2244435"/>
                  <a:gd name="connsiteY93" fmla="*/ 2153221 h 2249773"/>
                  <a:gd name="connsiteX94" fmla="*/ 74371 w 2244435"/>
                  <a:gd name="connsiteY94" fmla="*/ 2174993 h 2249773"/>
                  <a:gd name="connsiteX95" fmla="*/ 581667 w 2244435"/>
                  <a:gd name="connsiteY95" fmla="*/ 2174993 h 2249773"/>
                  <a:gd name="connsiteX96" fmla="*/ 160230 w 2244435"/>
                  <a:gd name="connsiteY96" fmla="*/ 1842978 h 2249773"/>
                  <a:gd name="connsiteX97" fmla="*/ 203765 w 2244435"/>
                  <a:gd name="connsiteY97" fmla="*/ 1786131 h 2249773"/>
                  <a:gd name="connsiteX98" fmla="*/ 333158 w 2244435"/>
                  <a:gd name="connsiteY98" fmla="*/ 1194069 h 2249773"/>
                  <a:gd name="connsiteX99" fmla="*/ 421436 w 2244435"/>
                  <a:gd name="connsiteY99" fmla="*/ 1030178 h 2249773"/>
                  <a:gd name="connsiteX100" fmla="*/ 428087 w 2244435"/>
                  <a:gd name="connsiteY100" fmla="*/ 987845 h 2249773"/>
                  <a:gd name="connsiteX101" fmla="*/ 402088 w 2244435"/>
                  <a:gd name="connsiteY101" fmla="*/ 852378 h 2249773"/>
                  <a:gd name="connsiteX102" fmla="*/ 561109 w 2244435"/>
                  <a:gd name="connsiteY102" fmla="*/ 692117 h 2249773"/>
                  <a:gd name="connsiteX103" fmla="*/ 658456 w 2244435"/>
                  <a:gd name="connsiteY103" fmla="*/ 742312 h 2249773"/>
                  <a:gd name="connsiteX104" fmla="*/ 715897 w 2244435"/>
                  <a:gd name="connsiteY104" fmla="*/ 684254 h 2249773"/>
                  <a:gd name="connsiteX105" fmla="*/ 1024870 w 2244435"/>
                  <a:gd name="connsiteY105" fmla="*/ 684859 h 2249773"/>
                  <a:gd name="connsiteX106" fmla="*/ 1105288 w 2244435"/>
                  <a:gd name="connsiteY106" fmla="*/ 764688 h 2249773"/>
                  <a:gd name="connsiteX107" fmla="*/ 1232867 w 2244435"/>
                  <a:gd name="connsiteY107" fmla="*/ 789483 h 2249773"/>
                  <a:gd name="connsiteX108" fmla="*/ 1304820 w 2244435"/>
                  <a:gd name="connsiteY108" fmla="*/ 681231 h 2249773"/>
                  <a:gd name="connsiteX109" fmla="*/ 1300587 w 2244435"/>
                  <a:gd name="connsiteY109" fmla="*/ 602007 h 2249773"/>
                  <a:gd name="connsiteX110" fmla="*/ 943848 w 2244435"/>
                  <a:gd name="connsiteY110" fmla="*/ 290554 h 2249773"/>
                  <a:gd name="connsiteX111" fmla="*/ 835012 w 2244435"/>
                  <a:gd name="connsiteY111" fmla="*/ 400016 h 2249773"/>
                  <a:gd name="connsiteX112" fmla="*/ 896081 w 2244435"/>
                  <a:gd name="connsiteY112" fmla="*/ 470774 h 2249773"/>
                  <a:gd name="connsiteX113" fmla="*/ 975289 w 2244435"/>
                  <a:gd name="connsiteY113" fmla="*/ 421183 h 2249773"/>
                  <a:gd name="connsiteX114" fmla="*/ 980731 w 2244435"/>
                  <a:gd name="connsiteY114" fmla="*/ 400016 h 2249773"/>
                  <a:gd name="connsiteX115" fmla="*/ 1050265 w 2244435"/>
                  <a:gd name="connsiteY115" fmla="*/ 400016 h 2249773"/>
                  <a:gd name="connsiteX116" fmla="*/ 900314 w 2244435"/>
                  <a:gd name="connsiteY116" fmla="*/ 543345 h 2249773"/>
                  <a:gd name="connsiteX117" fmla="*/ 763664 w 2244435"/>
                  <a:gd name="connsiteY117" fmla="*/ 361312 h 2249773"/>
                  <a:gd name="connsiteX118" fmla="*/ 598597 w 2244435"/>
                  <a:gd name="connsiteY118" fmla="*/ 361916 h 2249773"/>
                  <a:gd name="connsiteX119" fmla="*/ 181393 w 2244435"/>
                  <a:gd name="connsiteY119" fmla="*/ 646759 h 2249773"/>
                  <a:gd name="connsiteX120" fmla="*/ 145719 w 2244435"/>
                  <a:gd name="connsiteY120" fmla="*/ 895316 h 2249773"/>
                  <a:gd name="connsiteX121" fmla="*/ 168091 w 2244435"/>
                  <a:gd name="connsiteY121" fmla="*/ 941278 h 2249773"/>
                  <a:gd name="connsiteX122" fmla="*/ 316228 w 2244435"/>
                  <a:gd name="connsiteY122" fmla="*/ 1143269 h 2249773"/>
                  <a:gd name="connsiteX123" fmla="*/ 333158 w 2244435"/>
                  <a:gd name="connsiteY123" fmla="*/ 1194069 h 2249773"/>
                  <a:gd name="connsiteX124" fmla="*/ 1110125 w 2244435"/>
                  <a:gd name="connsiteY124" fmla="*/ 863264 h 2249773"/>
                  <a:gd name="connsiteX125" fmla="*/ 1021242 w 2244435"/>
                  <a:gd name="connsiteY125" fmla="*/ 784645 h 2249773"/>
                  <a:gd name="connsiteX126" fmla="*/ 965010 w 2244435"/>
                  <a:gd name="connsiteY126" fmla="*/ 729007 h 2249773"/>
                  <a:gd name="connsiteX127" fmla="*/ 773338 w 2244435"/>
                  <a:gd name="connsiteY127" fmla="*/ 729007 h 2249773"/>
                  <a:gd name="connsiteX128" fmla="*/ 680223 w 2244435"/>
                  <a:gd name="connsiteY128" fmla="*/ 822140 h 2249773"/>
                  <a:gd name="connsiteX129" fmla="*/ 643340 w 2244435"/>
                  <a:gd name="connsiteY129" fmla="*/ 862054 h 2249773"/>
                  <a:gd name="connsiteX130" fmla="*/ 617945 w 2244435"/>
                  <a:gd name="connsiteY130" fmla="*/ 813069 h 2249773"/>
                  <a:gd name="connsiteX131" fmla="*/ 553248 w 2244435"/>
                  <a:gd name="connsiteY131" fmla="*/ 764688 h 2249773"/>
                  <a:gd name="connsiteX132" fmla="*/ 473435 w 2244435"/>
                  <a:gd name="connsiteY132" fmla="*/ 843307 h 2249773"/>
                  <a:gd name="connsiteX133" fmla="*/ 504877 w 2244435"/>
                  <a:gd name="connsiteY133" fmla="*/ 1002964 h 2249773"/>
                  <a:gd name="connsiteX134" fmla="*/ 499435 w 2244435"/>
                  <a:gd name="connsiteY134" fmla="*/ 1039250 h 2249773"/>
                  <a:gd name="connsiteX135" fmla="*/ 386367 w 2244435"/>
                  <a:gd name="connsiteY135" fmla="*/ 1248497 h 2249773"/>
                  <a:gd name="connsiteX136" fmla="*/ 305345 w 2244435"/>
                  <a:gd name="connsiteY136" fmla="*/ 1397874 h 2249773"/>
                  <a:gd name="connsiteX137" fmla="*/ 366414 w 2244435"/>
                  <a:gd name="connsiteY137" fmla="*/ 1446255 h 2249773"/>
                  <a:gd name="connsiteX138" fmla="*/ 377902 w 2244435"/>
                  <a:gd name="connsiteY138" fmla="*/ 1452302 h 2249773"/>
                  <a:gd name="connsiteX139" fmla="*/ 492179 w 2244435"/>
                  <a:gd name="connsiteY139" fmla="*/ 1463793 h 2249773"/>
                  <a:gd name="connsiteX140" fmla="*/ 532691 w 2244435"/>
                  <a:gd name="connsiteY140" fmla="*/ 1361588 h 2249773"/>
                  <a:gd name="connsiteX141" fmla="*/ 482505 w 2244435"/>
                  <a:gd name="connsiteY141" fmla="*/ 1334978 h 2249773"/>
                  <a:gd name="connsiteX142" fmla="*/ 514551 w 2244435"/>
                  <a:gd name="connsiteY142" fmla="*/ 1270874 h 2249773"/>
                  <a:gd name="connsiteX143" fmla="*/ 579248 w 2244435"/>
                  <a:gd name="connsiteY143" fmla="*/ 1302321 h 2249773"/>
                  <a:gd name="connsiteX144" fmla="*/ 579248 w 2244435"/>
                  <a:gd name="connsiteY144" fmla="*/ 1197093 h 2249773"/>
                  <a:gd name="connsiteX145" fmla="*/ 634875 w 2244435"/>
                  <a:gd name="connsiteY145" fmla="*/ 1104564 h 2249773"/>
                  <a:gd name="connsiteX146" fmla="*/ 660875 w 2244435"/>
                  <a:gd name="connsiteY146" fmla="*/ 1071302 h 2249773"/>
                  <a:gd name="connsiteX147" fmla="*/ 816268 w 2244435"/>
                  <a:gd name="connsiteY147" fmla="*/ 944302 h 2249773"/>
                  <a:gd name="connsiteX148" fmla="*/ 991010 w 2244435"/>
                  <a:gd name="connsiteY148" fmla="*/ 1038645 h 2249773"/>
                  <a:gd name="connsiteX149" fmla="*/ 1004917 w 2244435"/>
                  <a:gd name="connsiteY149" fmla="*/ 1064650 h 2249773"/>
                  <a:gd name="connsiteX150" fmla="*/ 1110125 w 2244435"/>
                  <a:gd name="connsiteY150" fmla="*/ 863264 h 2249773"/>
                  <a:gd name="connsiteX151" fmla="*/ 724362 w 2244435"/>
                  <a:gd name="connsiteY151" fmla="*/ 1232773 h 2249773"/>
                  <a:gd name="connsiteX152" fmla="*/ 724362 w 2244435"/>
                  <a:gd name="connsiteY152" fmla="*/ 1204955 h 2249773"/>
                  <a:gd name="connsiteX153" fmla="*/ 688688 w 2244435"/>
                  <a:gd name="connsiteY153" fmla="*/ 1161412 h 2249773"/>
                  <a:gd name="connsiteX154" fmla="*/ 651805 w 2244435"/>
                  <a:gd name="connsiteY154" fmla="*/ 1203745 h 2249773"/>
                  <a:gd name="connsiteX155" fmla="*/ 651805 w 2244435"/>
                  <a:gd name="connsiteY155" fmla="*/ 1316836 h 2249773"/>
                  <a:gd name="connsiteX156" fmla="*/ 693526 w 2244435"/>
                  <a:gd name="connsiteY156" fmla="*/ 1436578 h 2249773"/>
                  <a:gd name="connsiteX157" fmla="*/ 720735 w 2244435"/>
                  <a:gd name="connsiteY157" fmla="*/ 1450488 h 2249773"/>
                  <a:gd name="connsiteX158" fmla="*/ 861012 w 2244435"/>
                  <a:gd name="connsiteY158" fmla="*/ 1451093 h 2249773"/>
                  <a:gd name="connsiteX159" fmla="*/ 940220 w 2244435"/>
                  <a:gd name="connsiteY159" fmla="*/ 1380336 h 2249773"/>
                  <a:gd name="connsiteX160" fmla="*/ 941429 w 2244435"/>
                  <a:gd name="connsiteY160" fmla="*/ 1359773 h 2249773"/>
                  <a:gd name="connsiteX161" fmla="*/ 940825 w 2244435"/>
                  <a:gd name="connsiteY161" fmla="*/ 1126336 h 2249773"/>
                  <a:gd name="connsiteX162" fmla="*/ 922685 w 2244435"/>
                  <a:gd name="connsiteY162" fmla="*/ 1064650 h 2249773"/>
                  <a:gd name="connsiteX163" fmla="*/ 811431 w 2244435"/>
                  <a:gd name="connsiteY163" fmla="*/ 1018083 h 2249773"/>
                  <a:gd name="connsiteX164" fmla="*/ 731618 w 2244435"/>
                  <a:gd name="connsiteY164" fmla="*/ 1096702 h 2249773"/>
                  <a:gd name="connsiteX165" fmla="*/ 793896 w 2244435"/>
                  <a:gd name="connsiteY165" fmla="*/ 1232169 h 2249773"/>
                  <a:gd name="connsiteX166" fmla="*/ 724362 w 2244435"/>
                  <a:gd name="connsiteY166" fmla="*/ 1232773 h 2249773"/>
                  <a:gd name="connsiteX167" fmla="*/ 1705093 w 2244435"/>
                  <a:gd name="connsiteY167" fmla="*/ 507664 h 2249773"/>
                  <a:gd name="connsiteX168" fmla="*/ 1712954 w 2244435"/>
                  <a:gd name="connsiteY168" fmla="*/ 409088 h 2249773"/>
                  <a:gd name="connsiteX169" fmla="*/ 1737744 w 2244435"/>
                  <a:gd name="connsiteY169" fmla="*/ 115778 h 2249773"/>
                  <a:gd name="connsiteX170" fmla="*/ 1698443 w 2244435"/>
                  <a:gd name="connsiteY170" fmla="*/ 72840 h 2249773"/>
                  <a:gd name="connsiteX171" fmla="*/ 1644025 w 2244435"/>
                  <a:gd name="connsiteY171" fmla="*/ 72840 h 2249773"/>
                  <a:gd name="connsiteX172" fmla="*/ 1594444 w 2244435"/>
                  <a:gd name="connsiteY172" fmla="*/ 127269 h 2249773"/>
                  <a:gd name="connsiteX173" fmla="*/ 1616211 w 2244435"/>
                  <a:gd name="connsiteY173" fmla="*/ 386712 h 2249773"/>
                  <a:gd name="connsiteX174" fmla="*/ 1627094 w 2244435"/>
                  <a:gd name="connsiteY174" fmla="*/ 507664 h 2249773"/>
                  <a:gd name="connsiteX175" fmla="*/ 1705093 w 2244435"/>
                  <a:gd name="connsiteY175" fmla="*/ 507664 h 2249773"/>
                  <a:gd name="connsiteX176" fmla="*/ 592550 w 2244435"/>
                  <a:gd name="connsiteY176" fmla="*/ 1409364 h 2249773"/>
                  <a:gd name="connsiteX177" fmla="*/ 558086 w 2244435"/>
                  <a:gd name="connsiteY177" fmla="*/ 1495240 h 2249773"/>
                  <a:gd name="connsiteX178" fmla="*/ 651805 w 2244435"/>
                  <a:gd name="connsiteY178" fmla="*/ 1595631 h 2249773"/>
                  <a:gd name="connsiteX179" fmla="*/ 651805 w 2244435"/>
                  <a:gd name="connsiteY179" fmla="*/ 1510964 h 2249773"/>
                  <a:gd name="connsiteX180" fmla="*/ 645759 w 2244435"/>
                  <a:gd name="connsiteY180" fmla="*/ 1494636 h 2249773"/>
                  <a:gd name="connsiteX181" fmla="*/ 592550 w 2244435"/>
                  <a:gd name="connsiteY181" fmla="*/ 1409364 h 2249773"/>
                  <a:gd name="connsiteX182" fmla="*/ 449854 w 2244435"/>
                  <a:gd name="connsiteY182" fmla="*/ 1536364 h 2249773"/>
                  <a:gd name="connsiteX183" fmla="*/ 648177 w 2244435"/>
                  <a:gd name="connsiteY183" fmla="*/ 1752869 h 2249773"/>
                  <a:gd name="connsiteX184" fmla="*/ 653619 w 2244435"/>
                  <a:gd name="connsiteY184" fmla="*/ 1749240 h 2249773"/>
                  <a:gd name="connsiteX185" fmla="*/ 559295 w 2244435"/>
                  <a:gd name="connsiteY185" fmla="*/ 1599259 h 2249773"/>
                  <a:gd name="connsiteX186" fmla="*/ 449854 w 2244435"/>
                  <a:gd name="connsiteY186" fmla="*/ 1536364 h 224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2244435" h="2249773">
                    <a:moveTo>
                      <a:pt x="1547886" y="434488"/>
                    </a:moveTo>
                    <a:cubicBezTo>
                      <a:pt x="1544259" y="389736"/>
                      <a:pt x="1540631" y="346193"/>
                      <a:pt x="1537003" y="302650"/>
                    </a:cubicBezTo>
                    <a:cubicBezTo>
                      <a:pt x="1531561" y="240964"/>
                      <a:pt x="1525514" y="179278"/>
                      <a:pt x="1521282" y="117593"/>
                    </a:cubicBezTo>
                    <a:cubicBezTo>
                      <a:pt x="1516445" y="49254"/>
                      <a:pt x="1563002" y="269"/>
                      <a:pt x="1631932" y="269"/>
                    </a:cubicBezTo>
                    <a:cubicBezTo>
                      <a:pt x="1656118" y="269"/>
                      <a:pt x="1680303" y="-336"/>
                      <a:pt x="1704489" y="269"/>
                    </a:cubicBezTo>
                    <a:cubicBezTo>
                      <a:pt x="1767372" y="1478"/>
                      <a:pt x="1813929" y="50464"/>
                      <a:pt x="1809697" y="113964"/>
                    </a:cubicBezTo>
                    <a:cubicBezTo>
                      <a:pt x="1804255" y="194397"/>
                      <a:pt x="1796394" y="274831"/>
                      <a:pt x="1789744" y="355869"/>
                    </a:cubicBezTo>
                    <a:cubicBezTo>
                      <a:pt x="1787325" y="381269"/>
                      <a:pt x="1785511" y="407274"/>
                      <a:pt x="1783093" y="435697"/>
                    </a:cubicBezTo>
                    <a:cubicBezTo>
                      <a:pt x="1792162" y="435697"/>
                      <a:pt x="1800023" y="435697"/>
                      <a:pt x="1807883" y="435697"/>
                    </a:cubicBezTo>
                    <a:cubicBezTo>
                      <a:pt x="1914300" y="435697"/>
                      <a:pt x="2020717" y="435697"/>
                      <a:pt x="2127134" y="435697"/>
                    </a:cubicBezTo>
                    <a:cubicBezTo>
                      <a:pt x="2199691" y="435697"/>
                      <a:pt x="2244435" y="480450"/>
                      <a:pt x="2244435" y="553021"/>
                    </a:cubicBezTo>
                    <a:cubicBezTo>
                      <a:pt x="2244435" y="765293"/>
                      <a:pt x="2244435" y="977564"/>
                      <a:pt x="2244435" y="1190440"/>
                    </a:cubicBezTo>
                    <a:cubicBezTo>
                      <a:pt x="2244435" y="1261197"/>
                      <a:pt x="2199087" y="1306554"/>
                      <a:pt x="2128344" y="1307159"/>
                    </a:cubicBezTo>
                    <a:cubicBezTo>
                      <a:pt x="2033415" y="1307159"/>
                      <a:pt x="1938486" y="1306554"/>
                      <a:pt x="1843557" y="1307764"/>
                    </a:cubicBezTo>
                    <a:cubicBezTo>
                      <a:pt x="1833278" y="1307764"/>
                      <a:pt x="1820580" y="1313207"/>
                      <a:pt x="1812720" y="1320464"/>
                    </a:cubicBezTo>
                    <a:cubicBezTo>
                      <a:pt x="1778255" y="1353121"/>
                      <a:pt x="1745000" y="1386988"/>
                      <a:pt x="1711744" y="1420855"/>
                    </a:cubicBezTo>
                    <a:cubicBezTo>
                      <a:pt x="1682722" y="1449883"/>
                      <a:pt x="1649466" y="1461374"/>
                      <a:pt x="1610769" y="1444440"/>
                    </a:cubicBezTo>
                    <a:cubicBezTo>
                      <a:pt x="1572677" y="1428112"/>
                      <a:pt x="1555747" y="1397269"/>
                      <a:pt x="1556956" y="1356145"/>
                    </a:cubicBezTo>
                    <a:cubicBezTo>
                      <a:pt x="1557560" y="1340421"/>
                      <a:pt x="1556956" y="1324697"/>
                      <a:pt x="1556956" y="1306554"/>
                    </a:cubicBezTo>
                    <a:cubicBezTo>
                      <a:pt x="1546677" y="1306554"/>
                      <a:pt x="1538817" y="1306554"/>
                      <a:pt x="1530956" y="1306554"/>
                    </a:cubicBezTo>
                    <a:cubicBezTo>
                      <a:pt x="1422121" y="1306554"/>
                      <a:pt x="1313889" y="1306554"/>
                      <a:pt x="1205054" y="1306554"/>
                    </a:cubicBezTo>
                    <a:cubicBezTo>
                      <a:pt x="1131287" y="1306554"/>
                      <a:pt x="1086544" y="1261802"/>
                      <a:pt x="1086544" y="1188021"/>
                    </a:cubicBezTo>
                    <a:cubicBezTo>
                      <a:pt x="1086544" y="1149316"/>
                      <a:pt x="1086544" y="1110007"/>
                      <a:pt x="1086544" y="1065859"/>
                    </a:cubicBezTo>
                    <a:cubicBezTo>
                      <a:pt x="1061149" y="1103959"/>
                      <a:pt x="1038777" y="1136617"/>
                      <a:pt x="1017010" y="1169878"/>
                    </a:cubicBezTo>
                    <a:cubicBezTo>
                      <a:pt x="1013987" y="1174716"/>
                      <a:pt x="1013987" y="1182578"/>
                      <a:pt x="1013987" y="1189231"/>
                    </a:cubicBezTo>
                    <a:cubicBezTo>
                      <a:pt x="1013987" y="1243054"/>
                      <a:pt x="1017010" y="1296878"/>
                      <a:pt x="1012777" y="1350097"/>
                    </a:cubicBezTo>
                    <a:cubicBezTo>
                      <a:pt x="1009754" y="1390012"/>
                      <a:pt x="999475" y="1429926"/>
                      <a:pt x="989801" y="1469236"/>
                    </a:cubicBezTo>
                    <a:cubicBezTo>
                      <a:pt x="987382" y="1480121"/>
                      <a:pt x="987382" y="1487378"/>
                      <a:pt x="992824" y="1497659"/>
                    </a:cubicBezTo>
                    <a:cubicBezTo>
                      <a:pt x="1002498" y="1518221"/>
                      <a:pt x="1012777" y="1541202"/>
                      <a:pt x="1012777" y="1562974"/>
                    </a:cubicBezTo>
                    <a:cubicBezTo>
                      <a:pt x="1014591" y="1708117"/>
                      <a:pt x="1014591" y="1853259"/>
                      <a:pt x="1013382" y="1998402"/>
                    </a:cubicBezTo>
                    <a:cubicBezTo>
                      <a:pt x="1012172" y="2136893"/>
                      <a:pt x="903941" y="2248169"/>
                      <a:pt x="767292" y="2248774"/>
                    </a:cubicBezTo>
                    <a:cubicBezTo>
                      <a:pt x="515156" y="2250588"/>
                      <a:pt x="263624" y="2249379"/>
                      <a:pt x="11488" y="2249379"/>
                    </a:cubicBezTo>
                    <a:cubicBezTo>
                      <a:pt x="8465" y="2249379"/>
                      <a:pt x="5442" y="2248774"/>
                      <a:pt x="0" y="2248169"/>
                    </a:cubicBezTo>
                    <a:cubicBezTo>
                      <a:pt x="0" y="2239702"/>
                      <a:pt x="0" y="2231840"/>
                      <a:pt x="0" y="2223978"/>
                    </a:cubicBezTo>
                    <a:cubicBezTo>
                      <a:pt x="0" y="2017150"/>
                      <a:pt x="0" y="1809716"/>
                      <a:pt x="0" y="1602888"/>
                    </a:cubicBezTo>
                    <a:cubicBezTo>
                      <a:pt x="0" y="1471050"/>
                      <a:pt x="86464" y="1382755"/>
                      <a:pt x="217672" y="1378521"/>
                    </a:cubicBezTo>
                    <a:cubicBezTo>
                      <a:pt x="224927" y="1378521"/>
                      <a:pt x="231578" y="1370659"/>
                      <a:pt x="238834" y="1366426"/>
                    </a:cubicBezTo>
                    <a:cubicBezTo>
                      <a:pt x="239439" y="1365821"/>
                      <a:pt x="239439" y="1365216"/>
                      <a:pt x="240043" y="1364612"/>
                    </a:cubicBezTo>
                    <a:cubicBezTo>
                      <a:pt x="306554" y="1287202"/>
                      <a:pt x="265438" y="1212212"/>
                      <a:pt x="233392" y="1138431"/>
                    </a:cubicBezTo>
                    <a:cubicBezTo>
                      <a:pt x="210416" y="1084607"/>
                      <a:pt x="172928" y="1038645"/>
                      <a:pt x="125766" y="1002964"/>
                    </a:cubicBezTo>
                    <a:cubicBezTo>
                      <a:pt x="87069" y="973331"/>
                      <a:pt x="71952" y="936440"/>
                      <a:pt x="71348" y="887455"/>
                    </a:cubicBezTo>
                    <a:cubicBezTo>
                      <a:pt x="70743" y="795531"/>
                      <a:pt x="74976" y="704212"/>
                      <a:pt x="113673" y="618940"/>
                    </a:cubicBezTo>
                    <a:cubicBezTo>
                      <a:pt x="207393" y="412112"/>
                      <a:pt x="366414" y="299626"/>
                      <a:pt x="594364" y="289950"/>
                    </a:cubicBezTo>
                    <a:cubicBezTo>
                      <a:pt x="656038" y="287531"/>
                      <a:pt x="718316" y="289950"/>
                      <a:pt x="779990" y="289345"/>
                    </a:cubicBezTo>
                    <a:cubicBezTo>
                      <a:pt x="787850" y="289345"/>
                      <a:pt x="798734" y="286926"/>
                      <a:pt x="803571" y="281483"/>
                    </a:cubicBezTo>
                    <a:cubicBezTo>
                      <a:pt x="849524" y="229474"/>
                      <a:pt x="907569" y="211935"/>
                      <a:pt x="974685" y="218588"/>
                    </a:cubicBezTo>
                    <a:cubicBezTo>
                      <a:pt x="1116171" y="232497"/>
                      <a:pt x="1226821" y="299626"/>
                      <a:pt x="1304820" y="418764"/>
                    </a:cubicBezTo>
                    <a:cubicBezTo>
                      <a:pt x="1312680" y="430859"/>
                      <a:pt x="1320540" y="435697"/>
                      <a:pt x="1335657" y="435697"/>
                    </a:cubicBezTo>
                    <a:cubicBezTo>
                      <a:pt x="1399144" y="435093"/>
                      <a:pt x="1462632" y="435093"/>
                      <a:pt x="1525514" y="435093"/>
                    </a:cubicBezTo>
                    <a:cubicBezTo>
                      <a:pt x="1532770" y="435697"/>
                      <a:pt x="1539421" y="435093"/>
                      <a:pt x="1547886" y="434488"/>
                    </a:cubicBezTo>
                    <a:close/>
                    <a:moveTo>
                      <a:pt x="1629513" y="1233983"/>
                    </a:moveTo>
                    <a:cubicBezTo>
                      <a:pt x="1629513" y="1272688"/>
                      <a:pt x="1628909" y="1308369"/>
                      <a:pt x="1630118" y="1344050"/>
                    </a:cubicBezTo>
                    <a:cubicBezTo>
                      <a:pt x="1630722" y="1354935"/>
                      <a:pt x="1636164" y="1365821"/>
                      <a:pt x="1639187" y="1376707"/>
                    </a:cubicBezTo>
                    <a:cubicBezTo>
                      <a:pt x="1649466" y="1371264"/>
                      <a:pt x="1661559" y="1367636"/>
                      <a:pt x="1670024" y="1359773"/>
                    </a:cubicBezTo>
                    <a:cubicBezTo>
                      <a:pt x="1708117" y="1322883"/>
                      <a:pt x="1744395" y="1284783"/>
                      <a:pt x="1782488" y="1248497"/>
                    </a:cubicBezTo>
                    <a:cubicBezTo>
                      <a:pt x="1790348" y="1240636"/>
                      <a:pt x="1804255" y="1235193"/>
                      <a:pt x="1815139" y="1235193"/>
                    </a:cubicBezTo>
                    <a:cubicBezTo>
                      <a:pt x="1918532" y="1233983"/>
                      <a:pt x="2021927" y="1234588"/>
                      <a:pt x="2124716" y="1234588"/>
                    </a:cubicBezTo>
                    <a:cubicBezTo>
                      <a:pt x="2159785" y="1234588"/>
                      <a:pt x="2171878" y="1222493"/>
                      <a:pt x="2171878" y="1186812"/>
                    </a:cubicBezTo>
                    <a:cubicBezTo>
                      <a:pt x="2171878" y="976959"/>
                      <a:pt x="2171878" y="766502"/>
                      <a:pt x="2171878" y="556650"/>
                    </a:cubicBezTo>
                    <a:cubicBezTo>
                      <a:pt x="2171878" y="520969"/>
                      <a:pt x="2159785" y="508874"/>
                      <a:pt x="2124716" y="508874"/>
                    </a:cubicBezTo>
                    <a:cubicBezTo>
                      <a:pt x="2015275" y="508874"/>
                      <a:pt x="1905835" y="508874"/>
                      <a:pt x="1796999" y="508874"/>
                    </a:cubicBezTo>
                    <a:cubicBezTo>
                      <a:pt x="1790953" y="508874"/>
                      <a:pt x="1784906" y="509478"/>
                      <a:pt x="1779465" y="509478"/>
                    </a:cubicBezTo>
                    <a:cubicBezTo>
                      <a:pt x="1758907" y="571164"/>
                      <a:pt x="1744395" y="581445"/>
                      <a:pt x="1678489" y="581445"/>
                    </a:cubicBezTo>
                    <a:cubicBezTo>
                      <a:pt x="1660350" y="581445"/>
                      <a:pt x="1642210" y="582050"/>
                      <a:pt x="1624071" y="581445"/>
                    </a:cubicBezTo>
                    <a:cubicBezTo>
                      <a:pt x="1601095" y="580840"/>
                      <a:pt x="1581142" y="571164"/>
                      <a:pt x="1568444" y="551812"/>
                    </a:cubicBezTo>
                    <a:cubicBezTo>
                      <a:pt x="1560584" y="539716"/>
                      <a:pt x="1556351" y="524597"/>
                      <a:pt x="1549096" y="508874"/>
                    </a:cubicBezTo>
                    <a:cubicBezTo>
                      <a:pt x="1542444" y="508874"/>
                      <a:pt x="1534584" y="508874"/>
                      <a:pt x="1526119" y="508874"/>
                    </a:cubicBezTo>
                    <a:cubicBezTo>
                      <a:pt x="1468073" y="508874"/>
                      <a:pt x="1410028" y="508874"/>
                      <a:pt x="1350773" y="508874"/>
                    </a:cubicBezTo>
                    <a:cubicBezTo>
                      <a:pt x="1351982" y="514921"/>
                      <a:pt x="1351982" y="519155"/>
                      <a:pt x="1353191" y="523388"/>
                    </a:cubicBezTo>
                    <a:cubicBezTo>
                      <a:pt x="1369517" y="572978"/>
                      <a:pt x="1374958" y="623174"/>
                      <a:pt x="1374958" y="675183"/>
                    </a:cubicBezTo>
                    <a:cubicBezTo>
                      <a:pt x="1373749" y="782831"/>
                      <a:pt x="1302401" y="861450"/>
                      <a:pt x="1195379" y="871731"/>
                    </a:cubicBezTo>
                    <a:cubicBezTo>
                      <a:pt x="1189938" y="872335"/>
                      <a:pt x="1181473" y="874150"/>
                      <a:pt x="1180263" y="877174"/>
                    </a:cubicBezTo>
                    <a:cubicBezTo>
                      <a:pt x="1171798" y="898340"/>
                      <a:pt x="1159101" y="920716"/>
                      <a:pt x="1158496" y="942488"/>
                    </a:cubicBezTo>
                    <a:cubicBezTo>
                      <a:pt x="1156078" y="1023526"/>
                      <a:pt x="1157287" y="1103959"/>
                      <a:pt x="1157287" y="1184997"/>
                    </a:cubicBezTo>
                    <a:cubicBezTo>
                      <a:pt x="1157287" y="1223097"/>
                      <a:pt x="1168775" y="1234588"/>
                      <a:pt x="1207472" y="1234588"/>
                    </a:cubicBezTo>
                    <a:cubicBezTo>
                      <a:pt x="1338680" y="1234588"/>
                      <a:pt x="1469887" y="1234588"/>
                      <a:pt x="1601095" y="1234588"/>
                    </a:cubicBezTo>
                    <a:cubicBezTo>
                      <a:pt x="1611374" y="1233983"/>
                      <a:pt x="1619234" y="1233983"/>
                      <a:pt x="1629513" y="1233983"/>
                    </a:cubicBezTo>
                    <a:close/>
                    <a:moveTo>
                      <a:pt x="203765" y="1786131"/>
                    </a:moveTo>
                    <a:cubicBezTo>
                      <a:pt x="262415" y="1832093"/>
                      <a:pt x="318647" y="1876240"/>
                      <a:pt x="374879" y="1920388"/>
                    </a:cubicBezTo>
                    <a:cubicBezTo>
                      <a:pt x="466785" y="1992959"/>
                      <a:pt x="558086" y="2065531"/>
                      <a:pt x="650596" y="2136893"/>
                    </a:cubicBezTo>
                    <a:cubicBezTo>
                      <a:pt x="708642" y="2181645"/>
                      <a:pt x="772734" y="2190717"/>
                      <a:pt x="839849" y="2158664"/>
                    </a:cubicBezTo>
                    <a:cubicBezTo>
                      <a:pt x="903941" y="2127821"/>
                      <a:pt x="940220" y="2075207"/>
                      <a:pt x="941429" y="2004450"/>
                    </a:cubicBezTo>
                    <a:cubicBezTo>
                      <a:pt x="943848" y="1858097"/>
                      <a:pt x="942639" y="1711140"/>
                      <a:pt x="942034" y="1564788"/>
                    </a:cubicBezTo>
                    <a:cubicBezTo>
                      <a:pt x="942034" y="1536969"/>
                      <a:pt x="928127" y="1524269"/>
                      <a:pt x="899104" y="1524269"/>
                    </a:cubicBezTo>
                    <a:cubicBezTo>
                      <a:pt x="846500" y="1524269"/>
                      <a:pt x="793292" y="1524269"/>
                      <a:pt x="740688" y="1524269"/>
                    </a:cubicBezTo>
                    <a:cubicBezTo>
                      <a:pt x="735851" y="1524269"/>
                      <a:pt x="731013" y="1525478"/>
                      <a:pt x="723758" y="1526083"/>
                    </a:cubicBezTo>
                    <a:cubicBezTo>
                      <a:pt x="723758" y="1659131"/>
                      <a:pt x="723758" y="1790969"/>
                      <a:pt x="723758" y="1921597"/>
                    </a:cubicBezTo>
                    <a:cubicBezTo>
                      <a:pt x="698967" y="1921597"/>
                      <a:pt x="676596" y="1921597"/>
                      <a:pt x="652410" y="1921597"/>
                    </a:cubicBezTo>
                    <a:cubicBezTo>
                      <a:pt x="652410" y="1908293"/>
                      <a:pt x="654224" y="1896197"/>
                      <a:pt x="651805" y="1884707"/>
                    </a:cubicBezTo>
                    <a:cubicBezTo>
                      <a:pt x="649387" y="1873216"/>
                      <a:pt x="646968" y="1859307"/>
                      <a:pt x="639108" y="1850840"/>
                    </a:cubicBezTo>
                    <a:cubicBezTo>
                      <a:pt x="534504" y="1734726"/>
                      <a:pt x="428692" y="1619821"/>
                      <a:pt x="322879" y="1504916"/>
                    </a:cubicBezTo>
                    <a:cubicBezTo>
                      <a:pt x="276322" y="1454117"/>
                      <a:pt x="218881" y="1438997"/>
                      <a:pt x="162044" y="1460769"/>
                    </a:cubicBezTo>
                    <a:cubicBezTo>
                      <a:pt x="105208" y="1483145"/>
                      <a:pt x="73162" y="1533945"/>
                      <a:pt x="73162" y="1602283"/>
                    </a:cubicBezTo>
                    <a:cubicBezTo>
                      <a:pt x="73162" y="1786131"/>
                      <a:pt x="73162" y="1969374"/>
                      <a:pt x="73162" y="2153221"/>
                    </a:cubicBezTo>
                    <a:cubicBezTo>
                      <a:pt x="73162" y="2160478"/>
                      <a:pt x="73767" y="2167736"/>
                      <a:pt x="74371" y="2174993"/>
                    </a:cubicBezTo>
                    <a:cubicBezTo>
                      <a:pt x="243067" y="2174993"/>
                      <a:pt x="410553" y="2174993"/>
                      <a:pt x="581667" y="2174993"/>
                    </a:cubicBezTo>
                    <a:cubicBezTo>
                      <a:pt x="438971" y="2062507"/>
                      <a:pt x="299903" y="1953045"/>
                      <a:pt x="160230" y="1842978"/>
                    </a:cubicBezTo>
                    <a:cubicBezTo>
                      <a:pt x="174742" y="1823626"/>
                      <a:pt x="188649" y="1806088"/>
                      <a:pt x="203765" y="1786131"/>
                    </a:cubicBezTo>
                    <a:close/>
                    <a:moveTo>
                      <a:pt x="333158" y="1194069"/>
                    </a:moveTo>
                    <a:cubicBezTo>
                      <a:pt x="363995" y="1137826"/>
                      <a:pt x="393623" y="1084607"/>
                      <a:pt x="421436" y="1030178"/>
                    </a:cubicBezTo>
                    <a:cubicBezTo>
                      <a:pt x="427483" y="1018083"/>
                      <a:pt x="429901" y="1001150"/>
                      <a:pt x="428087" y="987845"/>
                    </a:cubicBezTo>
                    <a:cubicBezTo>
                      <a:pt x="420832" y="942488"/>
                      <a:pt x="410553" y="897736"/>
                      <a:pt x="402088" y="852378"/>
                    </a:cubicBezTo>
                    <a:cubicBezTo>
                      <a:pt x="383948" y="755617"/>
                      <a:pt x="464366" y="675183"/>
                      <a:pt x="561109" y="692117"/>
                    </a:cubicBezTo>
                    <a:cubicBezTo>
                      <a:pt x="598597" y="698769"/>
                      <a:pt x="630038" y="716307"/>
                      <a:pt x="658456" y="742312"/>
                    </a:cubicBezTo>
                    <a:cubicBezTo>
                      <a:pt x="678410" y="721750"/>
                      <a:pt x="697153" y="703002"/>
                      <a:pt x="715897" y="684254"/>
                    </a:cubicBezTo>
                    <a:cubicBezTo>
                      <a:pt x="806594" y="594750"/>
                      <a:pt x="933569" y="594750"/>
                      <a:pt x="1024870" y="684859"/>
                    </a:cubicBezTo>
                    <a:cubicBezTo>
                      <a:pt x="1051474" y="711469"/>
                      <a:pt x="1077474" y="738683"/>
                      <a:pt x="1105288" y="764688"/>
                    </a:cubicBezTo>
                    <a:cubicBezTo>
                      <a:pt x="1142171" y="799764"/>
                      <a:pt x="1185705" y="809440"/>
                      <a:pt x="1232867" y="789483"/>
                    </a:cubicBezTo>
                    <a:cubicBezTo>
                      <a:pt x="1279425" y="769526"/>
                      <a:pt x="1304215" y="732031"/>
                      <a:pt x="1304820" y="681231"/>
                    </a:cubicBezTo>
                    <a:cubicBezTo>
                      <a:pt x="1305424" y="654621"/>
                      <a:pt x="1303611" y="628617"/>
                      <a:pt x="1300587" y="602007"/>
                    </a:cubicBezTo>
                    <a:cubicBezTo>
                      <a:pt x="1278215" y="428440"/>
                      <a:pt x="1117985" y="288740"/>
                      <a:pt x="943848" y="290554"/>
                    </a:cubicBezTo>
                    <a:cubicBezTo>
                      <a:pt x="882779" y="291159"/>
                      <a:pt x="833803" y="340750"/>
                      <a:pt x="835012" y="400016"/>
                    </a:cubicBezTo>
                    <a:cubicBezTo>
                      <a:pt x="835617" y="435093"/>
                      <a:pt x="861616" y="465331"/>
                      <a:pt x="896081" y="470774"/>
                    </a:cubicBezTo>
                    <a:cubicBezTo>
                      <a:pt x="930546" y="476216"/>
                      <a:pt x="964406" y="455050"/>
                      <a:pt x="975289" y="421183"/>
                    </a:cubicBezTo>
                    <a:cubicBezTo>
                      <a:pt x="977708" y="413926"/>
                      <a:pt x="978917" y="407274"/>
                      <a:pt x="980731" y="400016"/>
                    </a:cubicBezTo>
                    <a:cubicBezTo>
                      <a:pt x="1004917" y="400016"/>
                      <a:pt x="1027893" y="400016"/>
                      <a:pt x="1050265" y="400016"/>
                    </a:cubicBezTo>
                    <a:cubicBezTo>
                      <a:pt x="1050265" y="481659"/>
                      <a:pt x="981940" y="546369"/>
                      <a:pt x="900314" y="543345"/>
                    </a:cubicBezTo>
                    <a:cubicBezTo>
                      <a:pt x="811431" y="540321"/>
                      <a:pt x="755804" y="467145"/>
                      <a:pt x="763664" y="361312"/>
                    </a:cubicBezTo>
                    <a:cubicBezTo>
                      <a:pt x="708642" y="361312"/>
                      <a:pt x="653619" y="359497"/>
                      <a:pt x="598597" y="361916"/>
                    </a:cubicBezTo>
                    <a:cubicBezTo>
                      <a:pt x="400274" y="369778"/>
                      <a:pt x="262415" y="467145"/>
                      <a:pt x="181393" y="646759"/>
                    </a:cubicBezTo>
                    <a:cubicBezTo>
                      <a:pt x="145114" y="725983"/>
                      <a:pt x="143905" y="810650"/>
                      <a:pt x="145719" y="895316"/>
                    </a:cubicBezTo>
                    <a:cubicBezTo>
                      <a:pt x="146324" y="915274"/>
                      <a:pt x="152370" y="929183"/>
                      <a:pt x="168091" y="941278"/>
                    </a:cubicBezTo>
                    <a:cubicBezTo>
                      <a:pt x="236415" y="994497"/>
                      <a:pt x="285392" y="1062231"/>
                      <a:pt x="316228" y="1143269"/>
                    </a:cubicBezTo>
                    <a:cubicBezTo>
                      <a:pt x="321670" y="1159597"/>
                      <a:pt x="326507" y="1175321"/>
                      <a:pt x="333158" y="1194069"/>
                    </a:cubicBezTo>
                    <a:close/>
                    <a:moveTo>
                      <a:pt x="1110125" y="863264"/>
                    </a:moveTo>
                    <a:cubicBezTo>
                      <a:pt x="1077474" y="834236"/>
                      <a:pt x="1049056" y="810045"/>
                      <a:pt x="1021242" y="784645"/>
                    </a:cubicBezTo>
                    <a:cubicBezTo>
                      <a:pt x="1001894" y="766502"/>
                      <a:pt x="984359" y="747150"/>
                      <a:pt x="965010" y="729007"/>
                    </a:cubicBezTo>
                    <a:cubicBezTo>
                      <a:pt x="909383" y="676997"/>
                      <a:pt x="828361" y="676393"/>
                      <a:pt x="773338" y="729007"/>
                    </a:cubicBezTo>
                    <a:cubicBezTo>
                      <a:pt x="741897" y="759245"/>
                      <a:pt x="711060" y="790693"/>
                      <a:pt x="680223" y="822140"/>
                    </a:cubicBezTo>
                    <a:cubicBezTo>
                      <a:pt x="668131" y="834236"/>
                      <a:pt x="657247" y="847540"/>
                      <a:pt x="643340" y="862054"/>
                    </a:cubicBezTo>
                    <a:cubicBezTo>
                      <a:pt x="633061" y="842097"/>
                      <a:pt x="625806" y="827583"/>
                      <a:pt x="617945" y="813069"/>
                    </a:cubicBezTo>
                    <a:cubicBezTo>
                      <a:pt x="603434" y="787064"/>
                      <a:pt x="581667" y="770736"/>
                      <a:pt x="553248" y="764688"/>
                    </a:cubicBezTo>
                    <a:cubicBezTo>
                      <a:pt x="502458" y="753802"/>
                      <a:pt x="463157" y="791902"/>
                      <a:pt x="473435" y="843307"/>
                    </a:cubicBezTo>
                    <a:cubicBezTo>
                      <a:pt x="483714" y="896526"/>
                      <a:pt x="495203" y="949745"/>
                      <a:pt x="504877" y="1002964"/>
                    </a:cubicBezTo>
                    <a:cubicBezTo>
                      <a:pt x="506691" y="1014455"/>
                      <a:pt x="504877" y="1028969"/>
                      <a:pt x="499435" y="1039250"/>
                    </a:cubicBezTo>
                    <a:cubicBezTo>
                      <a:pt x="462552" y="1109402"/>
                      <a:pt x="423855" y="1178345"/>
                      <a:pt x="386367" y="1248497"/>
                    </a:cubicBezTo>
                    <a:cubicBezTo>
                      <a:pt x="359158" y="1298693"/>
                      <a:pt x="331949" y="1348888"/>
                      <a:pt x="305345" y="1397874"/>
                    </a:cubicBezTo>
                    <a:cubicBezTo>
                      <a:pt x="326507" y="1414807"/>
                      <a:pt x="346460" y="1430531"/>
                      <a:pt x="366414" y="1446255"/>
                    </a:cubicBezTo>
                    <a:cubicBezTo>
                      <a:pt x="370042" y="1448674"/>
                      <a:pt x="373669" y="1451697"/>
                      <a:pt x="377902" y="1452302"/>
                    </a:cubicBezTo>
                    <a:cubicBezTo>
                      <a:pt x="415390" y="1456535"/>
                      <a:pt x="452273" y="1460164"/>
                      <a:pt x="492179" y="1463793"/>
                    </a:cubicBezTo>
                    <a:cubicBezTo>
                      <a:pt x="504877" y="1432345"/>
                      <a:pt x="518784" y="1397269"/>
                      <a:pt x="532691" y="1361588"/>
                    </a:cubicBezTo>
                    <a:cubicBezTo>
                      <a:pt x="515156" y="1352517"/>
                      <a:pt x="499435" y="1344050"/>
                      <a:pt x="482505" y="1334978"/>
                    </a:cubicBezTo>
                    <a:cubicBezTo>
                      <a:pt x="493389" y="1313207"/>
                      <a:pt x="503668" y="1292645"/>
                      <a:pt x="514551" y="1270874"/>
                    </a:cubicBezTo>
                    <a:cubicBezTo>
                      <a:pt x="536923" y="1281759"/>
                      <a:pt x="556876" y="1291435"/>
                      <a:pt x="579248" y="1302321"/>
                    </a:cubicBezTo>
                    <a:cubicBezTo>
                      <a:pt x="579248" y="1264826"/>
                      <a:pt x="578644" y="1230959"/>
                      <a:pt x="579248" y="1197093"/>
                    </a:cubicBezTo>
                    <a:cubicBezTo>
                      <a:pt x="580457" y="1155969"/>
                      <a:pt x="599201" y="1123916"/>
                      <a:pt x="634875" y="1104564"/>
                    </a:cubicBezTo>
                    <a:cubicBezTo>
                      <a:pt x="649991" y="1096702"/>
                      <a:pt x="656038" y="1087026"/>
                      <a:pt x="660875" y="1071302"/>
                    </a:cubicBezTo>
                    <a:cubicBezTo>
                      <a:pt x="682037" y="1001150"/>
                      <a:pt x="743711" y="950955"/>
                      <a:pt x="816268" y="944302"/>
                    </a:cubicBezTo>
                    <a:cubicBezTo>
                      <a:pt x="887011" y="937650"/>
                      <a:pt x="956545" y="975145"/>
                      <a:pt x="991010" y="1038645"/>
                    </a:cubicBezTo>
                    <a:cubicBezTo>
                      <a:pt x="994638" y="1045297"/>
                      <a:pt x="998266" y="1051950"/>
                      <a:pt x="1004917" y="1064650"/>
                    </a:cubicBezTo>
                    <a:cubicBezTo>
                      <a:pt x="1043009" y="992683"/>
                      <a:pt x="1078079" y="925554"/>
                      <a:pt x="1110125" y="863264"/>
                    </a:cubicBezTo>
                    <a:close/>
                    <a:moveTo>
                      <a:pt x="724362" y="1232773"/>
                    </a:moveTo>
                    <a:cubicBezTo>
                      <a:pt x="724362" y="1222493"/>
                      <a:pt x="724362" y="1214026"/>
                      <a:pt x="724362" y="1204955"/>
                    </a:cubicBezTo>
                    <a:cubicBezTo>
                      <a:pt x="723758" y="1178345"/>
                      <a:pt x="710456" y="1162017"/>
                      <a:pt x="688688" y="1161412"/>
                    </a:cubicBezTo>
                    <a:cubicBezTo>
                      <a:pt x="666921" y="1160807"/>
                      <a:pt x="652410" y="1177136"/>
                      <a:pt x="651805" y="1203745"/>
                    </a:cubicBezTo>
                    <a:cubicBezTo>
                      <a:pt x="651805" y="1241240"/>
                      <a:pt x="651201" y="1279340"/>
                      <a:pt x="651805" y="1316836"/>
                    </a:cubicBezTo>
                    <a:cubicBezTo>
                      <a:pt x="652410" y="1360983"/>
                      <a:pt x="666317" y="1401502"/>
                      <a:pt x="693526" y="1436578"/>
                    </a:cubicBezTo>
                    <a:cubicBezTo>
                      <a:pt x="698967" y="1443836"/>
                      <a:pt x="711665" y="1449883"/>
                      <a:pt x="720735" y="1450488"/>
                    </a:cubicBezTo>
                    <a:cubicBezTo>
                      <a:pt x="767292" y="1451697"/>
                      <a:pt x="814454" y="1451093"/>
                      <a:pt x="861012" y="1451093"/>
                    </a:cubicBezTo>
                    <a:cubicBezTo>
                      <a:pt x="928127" y="1451093"/>
                      <a:pt x="931150" y="1448069"/>
                      <a:pt x="940220" y="1380336"/>
                    </a:cubicBezTo>
                    <a:cubicBezTo>
                      <a:pt x="940825" y="1373683"/>
                      <a:pt x="941429" y="1367031"/>
                      <a:pt x="941429" y="1359773"/>
                    </a:cubicBezTo>
                    <a:cubicBezTo>
                      <a:pt x="941429" y="1281759"/>
                      <a:pt x="942639" y="1204350"/>
                      <a:pt x="940825" y="1126336"/>
                    </a:cubicBezTo>
                    <a:cubicBezTo>
                      <a:pt x="940220" y="1105774"/>
                      <a:pt x="932964" y="1082793"/>
                      <a:pt x="922685" y="1064650"/>
                    </a:cubicBezTo>
                    <a:cubicBezTo>
                      <a:pt x="900314" y="1026550"/>
                      <a:pt x="853151" y="1008407"/>
                      <a:pt x="811431" y="1018083"/>
                    </a:cubicBezTo>
                    <a:cubicBezTo>
                      <a:pt x="769106" y="1027759"/>
                      <a:pt x="737665" y="1058602"/>
                      <a:pt x="731618" y="1096702"/>
                    </a:cubicBezTo>
                    <a:cubicBezTo>
                      <a:pt x="786641" y="1129964"/>
                      <a:pt x="807803" y="1177136"/>
                      <a:pt x="793896" y="1232169"/>
                    </a:cubicBezTo>
                    <a:cubicBezTo>
                      <a:pt x="771525" y="1232773"/>
                      <a:pt x="749153" y="1232773"/>
                      <a:pt x="724362" y="1232773"/>
                    </a:cubicBezTo>
                    <a:close/>
                    <a:moveTo>
                      <a:pt x="1705093" y="507664"/>
                    </a:moveTo>
                    <a:cubicBezTo>
                      <a:pt x="1708117" y="473193"/>
                      <a:pt x="1710535" y="441140"/>
                      <a:pt x="1712954" y="409088"/>
                    </a:cubicBezTo>
                    <a:cubicBezTo>
                      <a:pt x="1721419" y="311116"/>
                      <a:pt x="1729884" y="213750"/>
                      <a:pt x="1737744" y="115778"/>
                    </a:cubicBezTo>
                    <a:cubicBezTo>
                      <a:pt x="1740163" y="86750"/>
                      <a:pt x="1727465" y="73445"/>
                      <a:pt x="1698443" y="72840"/>
                    </a:cubicBezTo>
                    <a:cubicBezTo>
                      <a:pt x="1680303" y="72236"/>
                      <a:pt x="1662164" y="72840"/>
                      <a:pt x="1644025" y="72840"/>
                    </a:cubicBezTo>
                    <a:cubicBezTo>
                      <a:pt x="1600490" y="72840"/>
                      <a:pt x="1590816" y="84331"/>
                      <a:pt x="1594444" y="127269"/>
                    </a:cubicBezTo>
                    <a:cubicBezTo>
                      <a:pt x="1602304" y="213750"/>
                      <a:pt x="1608955" y="300231"/>
                      <a:pt x="1616211" y="386712"/>
                    </a:cubicBezTo>
                    <a:cubicBezTo>
                      <a:pt x="1619839" y="427231"/>
                      <a:pt x="1623467" y="467145"/>
                      <a:pt x="1627094" y="507664"/>
                    </a:cubicBezTo>
                    <a:cubicBezTo>
                      <a:pt x="1653699" y="507664"/>
                      <a:pt x="1677885" y="507664"/>
                      <a:pt x="1705093" y="507664"/>
                    </a:cubicBezTo>
                    <a:close/>
                    <a:moveTo>
                      <a:pt x="592550" y="1409364"/>
                    </a:moveTo>
                    <a:cubicBezTo>
                      <a:pt x="581062" y="1438997"/>
                      <a:pt x="568365" y="1469236"/>
                      <a:pt x="558086" y="1495240"/>
                    </a:cubicBezTo>
                    <a:cubicBezTo>
                      <a:pt x="591341" y="1530316"/>
                      <a:pt x="621573" y="1562974"/>
                      <a:pt x="651805" y="1595631"/>
                    </a:cubicBezTo>
                    <a:cubicBezTo>
                      <a:pt x="651805" y="1567812"/>
                      <a:pt x="652410" y="1539388"/>
                      <a:pt x="651805" y="1510964"/>
                    </a:cubicBezTo>
                    <a:cubicBezTo>
                      <a:pt x="651805" y="1505521"/>
                      <a:pt x="648782" y="1499474"/>
                      <a:pt x="645759" y="1494636"/>
                    </a:cubicBezTo>
                    <a:cubicBezTo>
                      <a:pt x="628829" y="1466816"/>
                      <a:pt x="610690" y="1438997"/>
                      <a:pt x="592550" y="1409364"/>
                    </a:cubicBezTo>
                    <a:close/>
                    <a:moveTo>
                      <a:pt x="449854" y="1536364"/>
                    </a:moveTo>
                    <a:cubicBezTo>
                      <a:pt x="515760" y="1608331"/>
                      <a:pt x="582271" y="1680902"/>
                      <a:pt x="648177" y="1752869"/>
                    </a:cubicBezTo>
                    <a:cubicBezTo>
                      <a:pt x="649991" y="1751659"/>
                      <a:pt x="651805" y="1750450"/>
                      <a:pt x="653619" y="1749240"/>
                    </a:cubicBezTo>
                    <a:cubicBezTo>
                      <a:pt x="622782" y="1699045"/>
                      <a:pt x="593760" y="1647035"/>
                      <a:pt x="559295" y="1599259"/>
                    </a:cubicBezTo>
                    <a:cubicBezTo>
                      <a:pt x="533295" y="1564183"/>
                      <a:pt x="495203" y="1543621"/>
                      <a:pt x="449854" y="1536364"/>
                    </a:cubicBezTo>
                    <a:close/>
                  </a:path>
                </a:pathLst>
              </a:custGeom>
              <a:solidFill>
                <a:srgbClr val="000000"/>
              </a:solidFill>
              <a:ln w="6040" cap="flat">
                <a:noFill/>
                <a:prstDash val="solid"/>
                <a:miter/>
              </a:ln>
            </p:spPr>
            <p:txBody>
              <a:bodyPr rtlCol="0" anchor="ctr"/>
              <a:lstStyle/>
              <a:p>
                <a:pPr algn="l" rtl="0"/>
                <a:endParaRPr lang="en-US"/>
              </a:p>
            </p:txBody>
          </p:sp>
          <p:sp>
            <p:nvSpPr>
              <p:cNvPr id="10" name="Freeform 9">
                <a:extLst>
                  <a:ext uri="{FF2B5EF4-FFF2-40B4-BE49-F238E27FC236}">
                    <a16:creationId xmlns:a16="http://schemas.microsoft.com/office/drawing/2014/main" id="{1635D049-BC31-D152-CB32-838EED6B67D5}"/>
                  </a:ext>
                </a:extLst>
              </p:cNvPr>
              <p:cNvSpPr/>
              <p:nvPr/>
            </p:nvSpPr>
            <p:spPr>
              <a:xfrm>
                <a:off x="6184862" y="3625052"/>
                <a:ext cx="1159100" cy="725714"/>
              </a:xfrm>
              <a:custGeom>
                <a:avLst/>
                <a:gdLst>
                  <a:gd name="connsiteX0" fmla="*/ 581667 w 1159100"/>
                  <a:gd name="connsiteY0" fmla="*/ 0 h 725714"/>
                  <a:gd name="connsiteX1" fmla="*/ 1075055 w 1159100"/>
                  <a:gd name="connsiteY1" fmla="*/ 0 h 725714"/>
                  <a:gd name="connsiteX2" fmla="*/ 1159101 w 1159100"/>
                  <a:gd name="connsiteY2" fmla="*/ 83457 h 725714"/>
                  <a:gd name="connsiteX3" fmla="*/ 1159101 w 1159100"/>
                  <a:gd name="connsiteY3" fmla="*/ 643467 h 725714"/>
                  <a:gd name="connsiteX4" fmla="*/ 1076265 w 1159100"/>
                  <a:gd name="connsiteY4" fmla="*/ 725714 h 725714"/>
                  <a:gd name="connsiteX5" fmla="*/ 82836 w 1159100"/>
                  <a:gd name="connsiteY5" fmla="*/ 725714 h 725714"/>
                  <a:gd name="connsiteX6" fmla="*/ 0 w 1159100"/>
                  <a:gd name="connsiteY6" fmla="*/ 643467 h 725714"/>
                  <a:gd name="connsiteX7" fmla="*/ 0 w 1159100"/>
                  <a:gd name="connsiteY7" fmla="*/ 81038 h 725714"/>
                  <a:gd name="connsiteX8" fmla="*/ 81627 w 1159100"/>
                  <a:gd name="connsiteY8" fmla="*/ 0 h 725714"/>
                  <a:gd name="connsiteX9" fmla="*/ 581667 w 1159100"/>
                  <a:gd name="connsiteY9" fmla="*/ 0 h 725714"/>
                  <a:gd name="connsiteX10" fmla="*/ 867663 w 1159100"/>
                  <a:gd name="connsiteY10" fmla="*/ 507395 h 725714"/>
                  <a:gd name="connsiteX11" fmla="*/ 867663 w 1159100"/>
                  <a:gd name="connsiteY11" fmla="*/ 74386 h 725714"/>
                  <a:gd name="connsiteX12" fmla="*/ 218881 w 1159100"/>
                  <a:gd name="connsiteY12" fmla="*/ 74386 h 725714"/>
                  <a:gd name="connsiteX13" fmla="*/ 218881 w 1159100"/>
                  <a:gd name="connsiteY13" fmla="*/ 507395 h 725714"/>
                  <a:gd name="connsiteX14" fmla="*/ 867663 w 1159100"/>
                  <a:gd name="connsiteY14" fmla="*/ 507395 h 725714"/>
                  <a:gd name="connsiteX15" fmla="*/ 73766 w 1159100"/>
                  <a:gd name="connsiteY15" fmla="*/ 651933 h 725714"/>
                  <a:gd name="connsiteX16" fmla="*/ 1084729 w 1159100"/>
                  <a:gd name="connsiteY16" fmla="*/ 651933 h 725714"/>
                  <a:gd name="connsiteX17" fmla="*/ 1084729 w 1159100"/>
                  <a:gd name="connsiteY17" fmla="*/ 581781 h 725714"/>
                  <a:gd name="connsiteX18" fmla="*/ 73766 w 1159100"/>
                  <a:gd name="connsiteY18" fmla="*/ 581781 h 725714"/>
                  <a:gd name="connsiteX19" fmla="*/ 73766 w 1159100"/>
                  <a:gd name="connsiteY19" fmla="*/ 651933 h 725714"/>
                  <a:gd name="connsiteX20" fmla="*/ 1084729 w 1159100"/>
                  <a:gd name="connsiteY20" fmla="*/ 507395 h 725714"/>
                  <a:gd name="connsiteX21" fmla="*/ 1084729 w 1159100"/>
                  <a:gd name="connsiteY21" fmla="*/ 74991 h 725714"/>
                  <a:gd name="connsiteX22" fmla="*/ 942638 w 1159100"/>
                  <a:gd name="connsiteY22" fmla="*/ 74991 h 725714"/>
                  <a:gd name="connsiteX23" fmla="*/ 942638 w 1159100"/>
                  <a:gd name="connsiteY23" fmla="*/ 507395 h 725714"/>
                  <a:gd name="connsiteX24" fmla="*/ 1084729 w 1159100"/>
                  <a:gd name="connsiteY24" fmla="*/ 507395 h 725714"/>
                  <a:gd name="connsiteX25" fmla="*/ 143300 w 1159100"/>
                  <a:gd name="connsiteY25" fmla="*/ 506790 h 725714"/>
                  <a:gd name="connsiteX26" fmla="*/ 143300 w 1159100"/>
                  <a:gd name="connsiteY26" fmla="*/ 74386 h 725714"/>
                  <a:gd name="connsiteX27" fmla="*/ 73766 w 1159100"/>
                  <a:gd name="connsiteY27" fmla="*/ 74386 h 725714"/>
                  <a:gd name="connsiteX28" fmla="*/ 73766 w 1159100"/>
                  <a:gd name="connsiteY28" fmla="*/ 506790 h 725714"/>
                  <a:gd name="connsiteX29" fmla="*/ 143300 w 1159100"/>
                  <a:gd name="connsiteY29" fmla="*/ 506790 h 72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9100" h="725714">
                    <a:moveTo>
                      <a:pt x="581667" y="0"/>
                    </a:moveTo>
                    <a:cubicBezTo>
                      <a:pt x="746129" y="0"/>
                      <a:pt x="910592" y="0"/>
                      <a:pt x="1075055" y="0"/>
                    </a:cubicBezTo>
                    <a:cubicBezTo>
                      <a:pt x="1130683" y="0"/>
                      <a:pt x="1158496" y="27819"/>
                      <a:pt x="1159101" y="83457"/>
                    </a:cubicBezTo>
                    <a:cubicBezTo>
                      <a:pt x="1159101" y="270329"/>
                      <a:pt x="1159101" y="456595"/>
                      <a:pt x="1159101" y="643467"/>
                    </a:cubicBezTo>
                    <a:cubicBezTo>
                      <a:pt x="1159101" y="697290"/>
                      <a:pt x="1130683" y="725714"/>
                      <a:pt x="1076265" y="725714"/>
                    </a:cubicBezTo>
                    <a:cubicBezTo>
                      <a:pt x="744920" y="725714"/>
                      <a:pt x="414181" y="725714"/>
                      <a:pt x="82836" y="725714"/>
                    </a:cubicBezTo>
                    <a:cubicBezTo>
                      <a:pt x="28418" y="725714"/>
                      <a:pt x="0" y="697290"/>
                      <a:pt x="0" y="643467"/>
                    </a:cubicBezTo>
                    <a:cubicBezTo>
                      <a:pt x="0" y="455991"/>
                      <a:pt x="0" y="268514"/>
                      <a:pt x="0" y="81038"/>
                    </a:cubicBezTo>
                    <a:cubicBezTo>
                      <a:pt x="0" y="29028"/>
                      <a:pt x="29023" y="0"/>
                      <a:pt x="81627" y="0"/>
                    </a:cubicBezTo>
                    <a:cubicBezTo>
                      <a:pt x="248508" y="0"/>
                      <a:pt x="414785" y="0"/>
                      <a:pt x="581667" y="0"/>
                    </a:cubicBezTo>
                    <a:close/>
                    <a:moveTo>
                      <a:pt x="867663" y="507395"/>
                    </a:moveTo>
                    <a:cubicBezTo>
                      <a:pt x="867663" y="361648"/>
                      <a:pt x="867663" y="218319"/>
                      <a:pt x="867663" y="74386"/>
                    </a:cubicBezTo>
                    <a:cubicBezTo>
                      <a:pt x="650596" y="74386"/>
                      <a:pt x="434738" y="74386"/>
                      <a:pt x="218881" y="74386"/>
                    </a:cubicBezTo>
                    <a:cubicBezTo>
                      <a:pt x="218881" y="219529"/>
                      <a:pt x="218881" y="363462"/>
                      <a:pt x="218881" y="507395"/>
                    </a:cubicBezTo>
                    <a:cubicBezTo>
                      <a:pt x="435948" y="507395"/>
                      <a:pt x="651201" y="507395"/>
                      <a:pt x="867663" y="507395"/>
                    </a:cubicBezTo>
                    <a:close/>
                    <a:moveTo>
                      <a:pt x="73766" y="651933"/>
                    </a:moveTo>
                    <a:cubicBezTo>
                      <a:pt x="411762" y="651933"/>
                      <a:pt x="748548" y="651933"/>
                      <a:pt x="1084729" y="651933"/>
                    </a:cubicBezTo>
                    <a:cubicBezTo>
                      <a:pt x="1084729" y="627743"/>
                      <a:pt x="1084729" y="604762"/>
                      <a:pt x="1084729" y="581781"/>
                    </a:cubicBezTo>
                    <a:cubicBezTo>
                      <a:pt x="746734" y="581781"/>
                      <a:pt x="411157" y="581781"/>
                      <a:pt x="73766" y="581781"/>
                    </a:cubicBezTo>
                    <a:cubicBezTo>
                      <a:pt x="73766" y="605367"/>
                      <a:pt x="73766" y="627743"/>
                      <a:pt x="73766" y="651933"/>
                    </a:cubicBezTo>
                    <a:close/>
                    <a:moveTo>
                      <a:pt x="1084729" y="507395"/>
                    </a:moveTo>
                    <a:cubicBezTo>
                      <a:pt x="1084729" y="361648"/>
                      <a:pt x="1084729" y="218319"/>
                      <a:pt x="1084729" y="74991"/>
                    </a:cubicBezTo>
                    <a:cubicBezTo>
                      <a:pt x="1036358" y="74991"/>
                      <a:pt x="989196" y="74991"/>
                      <a:pt x="942638" y="74991"/>
                    </a:cubicBezTo>
                    <a:cubicBezTo>
                      <a:pt x="942638" y="220133"/>
                      <a:pt x="942638" y="363462"/>
                      <a:pt x="942638" y="507395"/>
                    </a:cubicBezTo>
                    <a:cubicBezTo>
                      <a:pt x="990405" y="507395"/>
                      <a:pt x="1036963" y="507395"/>
                      <a:pt x="1084729" y="507395"/>
                    </a:cubicBezTo>
                    <a:close/>
                    <a:moveTo>
                      <a:pt x="143300" y="506790"/>
                    </a:moveTo>
                    <a:cubicBezTo>
                      <a:pt x="143300" y="361043"/>
                      <a:pt x="143300" y="217714"/>
                      <a:pt x="143300" y="74386"/>
                    </a:cubicBezTo>
                    <a:cubicBezTo>
                      <a:pt x="119115" y="74386"/>
                      <a:pt x="96138" y="74386"/>
                      <a:pt x="73766" y="74386"/>
                    </a:cubicBezTo>
                    <a:cubicBezTo>
                      <a:pt x="73766" y="219529"/>
                      <a:pt x="73766" y="362857"/>
                      <a:pt x="73766" y="506790"/>
                    </a:cubicBezTo>
                    <a:cubicBezTo>
                      <a:pt x="97347" y="506790"/>
                      <a:pt x="119115" y="506790"/>
                      <a:pt x="143300" y="506790"/>
                    </a:cubicBezTo>
                    <a:close/>
                  </a:path>
                </a:pathLst>
              </a:custGeom>
              <a:grpFill/>
              <a:ln w="6040" cap="flat">
                <a:noFill/>
                <a:prstDash val="solid"/>
                <a:miter/>
              </a:ln>
            </p:spPr>
            <p:txBody>
              <a:bodyPr rtlCol="0" anchor="ctr"/>
              <a:lstStyle/>
              <a:p>
                <a:pPr algn="l" rtl="0"/>
                <a:endParaRPr lang="en-US"/>
              </a:p>
            </p:txBody>
          </p:sp>
          <p:sp>
            <p:nvSpPr>
              <p:cNvPr id="11" name="Freeform 10">
                <a:extLst>
                  <a:ext uri="{FF2B5EF4-FFF2-40B4-BE49-F238E27FC236}">
                    <a16:creationId xmlns:a16="http://schemas.microsoft.com/office/drawing/2014/main" id="{835EF485-78BF-9BD7-2FD9-15502E2B366D}"/>
                  </a:ext>
                </a:extLst>
              </p:cNvPr>
              <p:cNvSpPr/>
              <p:nvPr/>
            </p:nvSpPr>
            <p:spPr>
              <a:xfrm>
                <a:off x="6302163" y="3016662"/>
                <a:ext cx="272089" cy="273352"/>
              </a:xfrm>
              <a:custGeom>
                <a:avLst/>
                <a:gdLst>
                  <a:gd name="connsiteX0" fmla="*/ 272089 w 272089"/>
                  <a:gd name="connsiteY0" fmla="*/ 216505 h 273352"/>
                  <a:gd name="connsiteX1" fmla="*/ 219485 w 272089"/>
                  <a:gd name="connsiteY1" fmla="*/ 270329 h 273352"/>
                  <a:gd name="connsiteX2" fmla="*/ 139673 w 272089"/>
                  <a:gd name="connsiteY2" fmla="*/ 186267 h 273352"/>
                  <a:gd name="connsiteX3" fmla="*/ 58046 w 272089"/>
                  <a:gd name="connsiteY3" fmla="*/ 273352 h 273352"/>
                  <a:gd name="connsiteX4" fmla="*/ 3023 w 272089"/>
                  <a:gd name="connsiteY4" fmla="*/ 217109 h 273352"/>
                  <a:gd name="connsiteX5" fmla="*/ 88882 w 272089"/>
                  <a:gd name="connsiteY5" fmla="*/ 137281 h 273352"/>
                  <a:gd name="connsiteX6" fmla="*/ 0 w 272089"/>
                  <a:gd name="connsiteY6" fmla="*/ 56243 h 273352"/>
                  <a:gd name="connsiteX7" fmla="*/ 54418 w 272089"/>
                  <a:gd name="connsiteY7" fmla="*/ 4838 h 273352"/>
                  <a:gd name="connsiteX8" fmla="*/ 136649 w 272089"/>
                  <a:gd name="connsiteY8" fmla="*/ 89505 h 273352"/>
                  <a:gd name="connsiteX9" fmla="*/ 217067 w 272089"/>
                  <a:gd name="connsiteY9" fmla="*/ 0 h 273352"/>
                  <a:gd name="connsiteX10" fmla="*/ 270880 w 272089"/>
                  <a:gd name="connsiteY10" fmla="*/ 54429 h 273352"/>
                  <a:gd name="connsiteX11" fmla="*/ 185021 w 272089"/>
                  <a:gd name="connsiteY11" fmla="*/ 135467 h 273352"/>
                  <a:gd name="connsiteX12" fmla="*/ 272089 w 272089"/>
                  <a:gd name="connsiteY12" fmla="*/ 216505 h 27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352">
                    <a:moveTo>
                      <a:pt x="272089" y="216505"/>
                    </a:moveTo>
                    <a:cubicBezTo>
                      <a:pt x="252136" y="237067"/>
                      <a:pt x="236415" y="252790"/>
                      <a:pt x="219485" y="270329"/>
                    </a:cubicBezTo>
                    <a:cubicBezTo>
                      <a:pt x="192881" y="242509"/>
                      <a:pt x="166882" y="215295"/>
                      <a:pt x="139673" y="186267"/>
                    </a:cubicBezTo>
                    <a:cubicBezTo>
                      <a:pt x="110650" y="217109"/>
                      <a:pt x="84650" y="244929"/>
                      <a:pt x="58046" y="273352"/>
                    </a:cubicBezTo>
                    <a:cubicBezTo>
                      <a:pt x="37488" y="252790"/>
                      <a:pt x="21767" y="236462"/>
                      <a:pt x="3023" y="217109"/>
                    </a:cubicBezTo>
                    <a:cubicBezTo>
                      <a:pt x="30837" y="191709"/>
                      <a:pt x="58046" y="166310"/>
                      <a:pt x="88882" y="137281"/>
                    </a:cubicBezTo>
                    <a:cubicBezTo>
                      <a:pt x="57441" y="108857"/>
                      <a:pt x="29023" y="82852"/>
                      <a:pt x="0" y="56243"/>
                    </a:cubicBezTo>
                    <a:cubicBezTo>
                      <a:pt x="20558" y="36286"/>
                      <a:pt x="36883" y="21167"/>
                      <a:pt x="54418" y="4838"/>
                    </a:cubicBezTo>
                    <a:cubicBezTo>
                      <a:pt x="79813" y="30843"/>
                      <a:pt x="106417" y="58057"/>
                      <a:pt x="136649" y="89505"/>
                    </a:cubicBezTo>
                    <a:cubicBezTo>
                      <a:pt x="165672" y="57452"/>
                      <a:pt x="191067" y="29028"/>
                      <a:pt x="217067" y="0"/>
                    </a:cubicBezTo>
                    <a:cubicBezTo>
                      <a:pt x="237020" y="19957"/>
                      <a:pt x="252741" y="36286"/>
                      <a:pt x="270880" y="54429"/>
                    </a:cubicBezTo>
                    <a:cubicBezTo>
                      <a:pt x="243066" y="81038"/>
                      <a:pt x="215253" y="107043"/>
                      <a:pt x="185021" y="135467"/>
                    </a:cubicBezTo>
                    <a:cubicBezTo>
                      <a:pt x="215857" y="164495"/>
                      <a:pt x="243066" y="189895"/>
                      <a:pt x="272089" y="216505"/>
                    </a:cubicBezTo>
                    <a:close/>
                  </a:path>
                </a:pathLst>
              </a:custGeom>
              <a:grpFill/>
              <a:ln w="6040"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D9E8E0DA-6265-3466-91D4-136AB3592D4A}"/>
                  </a:ext>
                </a:extLst>
              </p:cNvPr>
              <p:cNvSpPr/>
              <p:nvPr/>
            </p:nvSpPr>
            <p:spPr>
              <a:xfrm>
                <a:off x="6628065" y="3016057"/>
                <a:ext cx="272089" cy="273957"/>
              </a:xfrm>
              <a:custGeom>
                <a:avLst/>
                <a:gdLst>
                  <a:gd name="connsiteX0" fmla="*/ 58046 w 272089"/>
                  <a:gd name="connsiteY0" fmla="*/ 4838 h 273957"/>
                  <a:gd name="connsiteX1" fmla="*/ 136045 w 272089"/>
                  <a:gd name="connsiteY1" fmla="*/ 89505 h 273957"/>
                  <a:gd name="connsiteX2" fmla="*/ 215858 w 272089"/>
                  <a:gd name="connsiteY2" fmla="*/ 0 h 273957"/>
                  <a:gd name="connsiteX3" fmla="*/ 269066 w 272089"/>
                  <a:gd name="connsiteY3" fmla="*/ 55033 h 273957"/>
                  <a:gd name="connsiteX4" fmla="*/ 183812 w 272089"/>
                  <a:gd name="connsiteY4" fmla="*/ 135467 h 273957"/>
                  <a:gd name="connsiteX5" fmla="*/ 272089 w 272089"/>
                  <a:gd name="connsiteY5" fmla="*/ 216505 h 273957"/>
                  <a:gd name="connsiteX6" fmla="*/ 217067 w 272089"/>
                  <a:gd name="connsiteY6" fmla="*/ 266095 h 273957"/>
                  <a:gd name="connsiteX7" fmla="*/ 140882 w 272089"/>
                  <a:gd name="connsiteY7" fmla="*/ 187476 h 273957"/>
                  <a:gd name="connsiteX8" fmla="*/ 58046 w 272089"/>
                  <a:gd name="connsiteY8" fmla="*/ 273957 h 273957"/>
                  <a:gd name="connsiteX9" fmla="*/ 5442 w 272089"/>
                  <a:gd name="connsiteY9" fmla="*/ 216505 h 273957"/>
                  <a:gd name="connsiteX10" fmla="*/ 88278 w 272089"/>
                  <a:gd name="connsiteY10" fmla="*/ 139095 h 273957"/>
                  <a:gd name="connsiteX11" fmla="*/ 0 w 272089"/>
                  <a:gd name="connsiteY11" fmla="*/ 57452 h 273957"/>
                  <a:gd name="connsiteX12" fmla="*/ 58046 w 272089"/>
                  <a:gd name="connsiteY12" fmla="*/ 4838 h 27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2089" h="273957">
                    <a:moveTo>
                      <a:pt x="58046" y="4838"/>
                    </a:moveTo>
                    <a:cubicBezTo>
                      <a:pt x="81627" y="30843"/>
                      <a:pt x="107022" y="58057"/>
                      <a:pt x="136045" y="89505"/>
                    </a:cubicBezTo>
                    <a:cubicBezTo>
                      <a:pt x="164463" y="58057"/>
                      <a:pt x="189858" y="29633"/>
                      <a:pt x="215858" y="0"/>
                    </a:cubicBezTo>
                    <a:cubicBezTo>
                      <a:pt x="235811" y="20562"/>
                      <a:pt x="251531" y="36891"/>
                      <a:pt x="269066" y="55033"/>
                    </a:cubicBezTo>
                    <a:cubicBezTo>
                      <a:pt x="241857" y="80433"/>
                      <a:pt x="214044" y="106438"/>
                      <a:pt x="183812" y="135467"/>
                    </a:cubicBezTo>
                    <a:cubicBezTo>
                      <a:pt x="215858" y="164495"/>
                      <a:pt x="243067" y="189895"/>
                      <a:pt x="272089" y="216505"/>
                    </a:cubicBezTo>
                    <a:cubicBezTo>
                      <a:pt x="250927" y="235252"/>
                      <a:pt x="233997" y="250976"/>
                      <a:pt x="217067" y="266095"/>
                    </a:cubicBezTo>
                    <a:cubicBezTo>
                      <a:pt x="194090" y="242510"/>
                      <a:pt x="168091" y="215295"/>
                      <a:pt x="140882" y="187476"/>
                    </a:cubicBezTo>
                    <a:cubicBezTo>
                      <a:pt x="111254" y="218319"/>
                      <a:pt x="85255" y="245533"/>
                      <a:pt x="58046" y="273957"/>
                    </a:cubicBezTo>
                    <a:cubicBezTo>
                      <a:pt x="38092" y="252186"/>
                      <a:pt x="22372" y="235252"/>
                      <a:pt x="5442" y="216505"/>
                    </a:cubicBezTo>
                    <a:cubicBezTo>
                      <a:pt x="30837" y="192919"/>
                      <a:pt x="58046" y="166914"/>
                      <a:pt x="88278" y="139095"/>
                    </a:cubicBezTo>
                    <a:cubicBezTo>
                      <a:pt x="56837" y="110067"/>
                      <a:pt x="29023" y="84667"/>
                      <a:pt x="0" y="57452"/>
                    </a:cubicBezTo>
                    <a:cubicBezTo>
                      <a:pt x="20558" y="38705"/>
                      <a:pt x="37488" y="23586"/>
                      <a:pt x="58046" y="4838"/>
                    </a:cubicBezTo>
                    <a:close/>
                  </a:path>
                </a:pathLst>
              </a:custGeom>
              <a:grpFill/>
              <a:ln w="6040" cap="flat">
                <a:noFill/>
                <a:prstDash val="solid"/>
                <a:miter/>
              </a:ln>
            </p:spPr>
            <p:txBody>
              <a:bodyPr rtlCol="0" anchor="ctr"/>
              <a:lstStyle/>
              <a:p>
                <a:pPr algn="l" rtl="0"/>
                <a:endParaRPr lang="en-US"/>
              </a:p>
            </p:txBody>
          </p:sp>
          <p:sp>
            <p:nvSpPr>
              <p:cNvPr id="13" name="Freeform 12">
                <a:extLst>
                  <a:ext uri="{FF2B5EF4-FFF2-40B4-BE49-F238E27FC236}">
                    <a16:creationId xmlns:a16="http://schemas.microsoft.com/office/drawing/2014/main" id="{9B17B9DF-A035-E2E1-7875-17145A68D2E1}"/>
                  </a:ext>
                </a:extLst>
              </p:cNvPr>
              <p:cNvSpPr/>
              <p:nvPr/>
            </p:nvSpPr>
            <p:spPr>
              <a:xfrm>
                <a:off x="6956991" y="3016662"/>
                <a:ext cx="270275" cy="271537"/>
              </a:xfrm>
              <a:custGeom>
                <a:avLst/>
                <a:gdLst>
                  <a:gd name="connsiteX0" fmla="*/ 58650 w 270275"/>
                  <a:gd name="connsiteY0" fmla="*/ 6048 h 271537"/>
                  <a:gd name="connsiteX1" fmla="*/ 91301 w 270275"/>
                  <a:gd name="connsiteY1" fmla="*/ 42938 h 271537"/>
                  <a:gd name="connsiteX2" fmla="*/ 131207 w 270275"/>
                  <a:gd name="connsiteY2" fmla="*/ 85876 h 271537"/>
                  <a:gd name="connsiteX3" fmla="*/ 214043 w 270275"/>
                  <a:gd name="connsiteY3" fmla="*/ 0 h 271537"/>
                  <a:gd name="connsiteX4" fmla="*/ 264229 w 270275"/>
                  <a:gd name="connsiteY4" fmla="*/ 54429 h 271537"/>
                  <a:gd name="connsiteX5" fmla="*/ 178974 w 270275"/>
                  <a:gd name="connsiteY5" fmla="*/ 134862 h 271537"/>
                  <a:gd name="connsiteX6" fmla="*/ 270275 w 270275"/>
                  <a:gd name="connsiteY6" fmla="*/ 216505 h 271537"/>
                  <a:gd name="connsiteX7" fmla="*/ 215253 w 270275"/>
                  <a:gd name="connsiteY7" fmla="*/ 269724 h 271537"/>
                  <a:gd name="connsiteX8" fmla="*/ 136045 w 270275"/>
                  <a:gd name="connsiteY8" fmla="*/ 185057 h 271537"/>
                  <a:gd name="connsiteX9" fmla="*/ 53813 w 270275"/>
                  <a:gd name="connsiteY9" fmla="*/ 271538 h 271537"/>
                  <a:gd name="connsiteX10" fmla="*/ 4232 w 270275"/>
                  <a:gd name="connsiteY10" fmla="*/ 217109 h 271537"/>
                  <a:gd name="connsiteX11" fmla="*/ 81627 w 270275"/>
                  <a:gd name="connsiteY11" fmla="*/ 142119 h 271537"/>
                  <a:gd name="connsiteX12" fmla="*/ 0 w 270275"/>
                  <a:gd name="connsiteY12" fmla="*/ 62895 h 271537"/>
                  <a:gd name="connsiteX13" fmla="*/ 58650 w 270275"/>
                  <a:gd name="connsiteY13" fmla="*/ 6048 h 2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0275" h="271537">
                    <a:moveTo>
                      <a:pt x="58650" y="6048"/>
                    </a:moveTo>
                    <a:cubicBezTo>
                      <a:pt x="66511" y="15119"/>
                      <a:pt x="79208" y="29028"/>
                      <a:pt x="91301" y="42938"/>
                    </a:cubicBezTo>
                    <a:cubicBezTo>
                      <a:pt x="103998" y="56848"/>
                      <a:pt x="116696" y="70757"/>
                      <a:pt x="131207" y="85876"/>
                    </a:cubicBezTo>
                    <a:cubicBezTo>
                      <a:pt x="160230" y="55638"/>
                      <a:pt x="186230" y="28424"/>
                      <a:pt x="214043" y="0"/>
                    </a:cubicBezTo>
                    <a:cubicBezTo>
                      <a:pt x="232788" y="19957"/>
                      <a:pt x="247904" y="36286"/>
                      <a:pt x="264229" y="54429"/>
                    </a:cubicBezTo>
                    <a:cubicBezTo>
                      <a:pt x="238229" y="79224"/>
                      <a:pt x="210416" y="105229"/>
                      <a:pt x="178974" y="134862"/>
                    </a:cubicBezTo>
                    <a:cubicBezTo>
                      <a:pt x="212230" y="165100"/>
                      <a:pt x="240648" y="190500"/>
                      <a:pt x="270275" y="216505"/>
                    </a:cubicBezTo>
                    <a:cubicBezTo>
                      <a:pt x="249718" y="236462"/>
                      <a:pt x="233392" y="252186"/>
                      <a:pt x="215253" y="269724"/>
                    </a:cubicBezTo>
                    <a:cubicBezTo>
                      <a:pt x="189858" y="242509"/>
                      <a:pt x="163858" y="214690"/>
                      <a:pt x="136045" y="185057"/>
                    </a:cubicBezTo>
                    <a:cubicBezTo>
                      <a:pt x="106417" y="215900"/>
                      <a:pt x="80417" y="243114"/>
                      <a:pt x="53813" y="271538"/>
                    </a:cubicBezTo>
                    <a:cubicBezTo>
                      <a:pt x="35674" y="251581"/>
                      <a:pt x="20558" y="234648"/>
                      <a:pt x="4232" y="217109"/>
                    </a:cubicBezTo>
                    <a:cubicBezTo>
                      <a:pt x="28418" y="193524"/>
                      <a:pt x="55022" y="167519"/>
                      <a:pt x="81627" y="142119"/>
                    </a:cubicBezTo>
                    <a:cubicBezTo>
                      <a:pt x="51999" y="113090"/>
                      <a:pt x="24790" y="87086"/>
                      <a:pt x="0" y="62895"/>
                    </a:cubicBezTo>
                    <a:cubicBezTo>
                      <a:pt x="21163" y="42333"/>
                      <a:pt x="38092" y="26005"/>
                      <a:pt x="58650" y="6048"/>
                    </a:cubicBezTo>
                    <a:close/>
                  </a:path>
                </a:pathLst>
              </a:custGeom>
              <a:grpFill/>
              <a:ln w="6040" cap="flat">
                <a:noFill/>
                <a:prstDash val="solid"/>
                <a:miter/>
              </a:ln>
            </p:spPr>
            <p:txBody>
              <a:bodyPr rtlCol="0" anchor="ctr"/>
              <a:lstStyle/>
              <a:p>
                <a:pPr algn="l" rtl="0"/>
                <a:endParaRPr lang="en-US"/>
              </a:p>
            </p:txBody>
          </p:sp>
          <p:sp>
            <p:nvSpPr>
              <p:cNvPr id="14" name="Freeform 13">
                <a:extLst>
                  <a:ext uri="{FF2B5EF4-FFF2-40B4-BE49-F238E27FC236}">
                    <a16:creationId xmlns:a16="http://schemas.microsoft.com/office/drawing/2014/main" id="{E5FC9AB1-7869-79F5-4BFA-B39E99931A9C}"/>
                  </a:ext>
                </a:extLst>
              </p:cNvPr>
              <p:cNvSpPr/>
              <p:nvPr/>
            </p:nvSpPr>
            <p:spPr>
              <a:xfrm>
                <a:off x="6655879" y="2754800"/>
                <a:ext cx="217067" cy="217714"/>
              </a:xfrm>
              <a:custGeom>
                <a:avLst/>
                <a:gdLst>
                  <a:gd name="connsiteX0" fmla="*/ 217067 w 217067"/>
                  <a:gd name="connsiteY0" fmla="*/ 108252 h 217714"/>
                  <a:gd name="connsiteX1" fmla="*/ 107627 w 217067"/>
                  <a:gd name="connsiteY1" fmla="*/ 217714 h 217714"/>
                  <a:gd name="connsiteX2" fmla="*/ 0 w 217067"/>
                  <a:gd name="connsiteY2" fmla="*/ 109462 h 217714"/>
                  <a:gd name="connsiteX3" fmla="*/ 109441 w 217067"/>
                  <a:gd name="connsiteY3" fmla="*/ 0 h 217714"/>
                  <a:gd name="connsiteX4" fmla="*/ 217067 w 217067"/>
                  <a:gd name="connsiteY4" fmla="*/ 108252 h 217714"/>
                  <a:gd name="connsiteX5" fmla="*/ 108231 w 217067"/>
                  <a:gd name="connsiteY5" fmla="*/ 144538 h 217714"/>
                  <a:gd name="connsiteX6" fmla="*/ 144510 w 217067"/>
                  <a:gd name="connsiteY6" fmla="*/ 108857 h 217714"/>
                  <a:gd name="connsiteX7" fmla="*/ 108836 w 217067"/>
                  <a:gd name="connsiteY7" fmla="*/ 72571 h 217714"/>
                  <a:gd name="connsiteX8" fmla="*/ 72557 w 217067"/>
                  <a:gd name="connsiteY8" fmla="*/ 108252 h 217714"/>
                  <a:gd name="connsiteX9" fmla="*/ 108231 w 217067"/>
                  <a:gd name="connsiteY9" fmla="*/ 144538 h 21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067" h="217714">
                    <a:moveTo>
                      <a:pt x="217067" y="108252"/>
                    </a:moveTo>
                    <a:cubicBezTo>
                      <a:pt x="217067" y="168124"/>
                      <a:pt x="168091" y="217714"/>
                      <a:pt x="107627" y="217714"/>
                    </a:cubicBezTo>
                    <a:cubicBezTo>
                      <a:pt x="48371" y="217109"/>
                      <a:pt x="0" y="168729"/>
                      <a:pt x="0" y="109462"/>
                    </a:cubicBezTo>
                    <a:cubicBezTo>
                      <a:pt x="0" y="48986"/>
                      <a:pt x="48976" y="0"/>
                      <a:pt x="109441" y="0"/>
                    </a:cubicBezTo>
                    <a:cubicBezTo>
                      <a:pt x="168091" y="0"/>
                      <a:pt x="217067" y="48986"/>
                      <a:pt x="217067" y="108252"/>
                    </a:cubicBezTo>
                    <a:close/>
                    <a:moveTo>
                      <a:pt x="108231" y="144538"/>
                    </a:moveTo>
                    <a:cubicBezTo>
                      <a:pt x="127580" y="144538"/>
                      <a:pt x="144510" y="128210"/>
                      <a:pt x="144510" y="108857"/>
                    </a:cubicBezTo>
                    <a:cubicBezTo>
                      <a:pt x="144510" y="89505"/>
                      <a:pt x="128184" y="72571"/>
                      <a:pt x="108836" y="72571"/>
                    </a:cubicBezTo>
                    <a:cubicBezTo>
                      <a:pt x="89487" y="72571"/>
                      <a:pt x="72557" y="88900"/>
                      <a:pt x="72557" y="108252"/>
                    </a:cubicBezTo>
                    <a:cubicBezTo>
                      <a:pt x="72557" y="127605"/>
                      <a:pt x="88278" y="144538"/>
                      <a:pt x="108231" y="144538"/>
                    </a:cubicBezTo>
                    <a:close/>
                  </a:path>
                </a:pathLst>
              </a:custGeom>
              <a:grpFill/>
              <a:ln w="6040" cap="flat">
                <a:noFill/>
                <a:prstDash val="solid"/>
                <a:miter/>
              </a:ln>
            </p:spPr>
            <p:txBody>
              <a:bodyPr rtlCol="0" anchor="ctr"/>
              <a:lstStyle/>
              <a:p>
                <a:pPr algn="l" rtl="0"/>
                <a:endParaRPr lang="en-US"/>
              </a:p>
            </p:txBody>
          </p:sp>
        </p:grpSp>
        <p:grpSp>
          <p:nvGrpSpPr>
            <p:cNvPr id="6" name="Graphic 3">
              <a:extLst>
                <a:ext uri="{FF2B5EF4-FFF2-40B4-BE49-F238E27FC236}">
                  <a16:creationId xmlns:a16="http://schemas.microsoft.com/office/drawing/2014/main" id="{65656880-A3F7-7A09-2348-B4F8B3539327}"/>
                </a:ext>
              </a:extLst>
            </p:cNvPr>
            <p:cNvGrpSpPr/>
            <p:nvPr/>
          </p:nvGrpSpPr>
          <p:grpSpPr>
            <a:xfrm>
              <a:off x="8878245" y="2200268"/>
              <a:ext cx="144167" cy="725714"/>
              <a:chOff x="6692066" y="2173624"/>
              <a:chExt cx="144167" cy="725714"/>
            </a:xfrm>
            <a:solidFill>
              <a:srgbClr val="00BADE"/>
            </a:solidFill>
          </p:grpSpPr>
          <p:sp>
            <p:nvSpPr>
              <p:cNvPr id="7" name="Freeform 15">
                <a:extLst>
                  <a:ext uri="{FF2B5EF4-FFF2-40B4-BE49-F238E27FC236}">
                    <a16:creationId xmlns:a16="http://schemas.microsoft.com/office/drawing/2014/main" id="{2F0786C4-7E77-5191-4661-105A3F8BF8E8}"/>
                  </a:ext>
                </a:extLst>
              </p:cNvPr>
              <p:cNvSpPr/>
              <p:nvPr/>
            </p:nvSpPr>
            <p:spPr>
              <a:xfrm>
                <a:off x="6692066" y="2173624"/>
                <a:ext cx="144167" cy="434823"/>
              </a:xfrm>
              <a:custGeom>
                <a:avLst/>
                <a:gdLst>
                  <a:gd name="connsiteX0" fmla="*/ 111346 w 144167"/>
                  <a:gd name="connsiteY0" fmla="*/ 434824 h 434823"/>
                  <a:gd name="connsiteX1" fmla="*/ 33347 w 144167"/>
                  <a:gd name="connsiteY1" fmla="*/ 434824 h 434823"/>
                  <a:gd name="connsiteX2" fmla="*/ 22464 w 144167"/>
                  <a:gd name="connsiteY2" fmla="*/ 313872 h 434823"/>
                  <a:gd name="connsiteX3" fmla="*/ 697 w 144167"/>
                  <a:gd name="connsiteY3" fmla="*/ 54429 h 434823"/>
                  <a:gd name="connsiteX4" fmla="*/ 50278 w 144167"/>
                  <a:gd name="connsiteY4" fmla="*/ 0 h 434823"/>
                  <a:gd name="connsiteX5" fmla="*/ 104696 w 144167"/>
                  <a:gd name="connsiteY5" fmla="*/ 0 h 434823"/>
                  <a:gd name="connsiteX6" fmla="*/ 143997 w 144167"/>
                  <a:gd name="connsiteY6" fmla="*/ 42938 h 434823"/>
                  <a:gd name="connsiteX7" fmla="*/ 119207 w 144167"/>
                  <a:gd name="connsiteY7" fmla="*/ 336248 h 434823"/>
                  <a:gd name="connsiteX8" fmla="*/ 111346 w 144167"/>
                  <a:gd name="connsiteY8" fmla="*/ 434824 h 4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67" h="434823">
                    <a:moveTo>
                      <a:pt x="111346" y="434824"/>
                    </a:moveTo>
                    <a:cubicBezTo>
                      <a:pt x="84138" y="434824"/>
                      <a:pt x="60556" y="434824"/>
                      <a:pt x="33347" y="434824"/>
                    </a:cubicBezTo>
                    <a:cubicBezTo>
                      <a:pt x="29720" y="394305"/>
                      <a:pt x="26092" y="353786"/>
                      <a:pt x="22464" y="313872"/>
                    </a:cubicBezTo>
                    <a:cubicBezTo>
                      <a:pt x="15208" y="227391"/>
                      <a:pt x="8557" y="140910"/>
                      <a:pt x="697" y="54429"/>
                    </a:cubicBezTo>
                    <a:cubicBezTo>
                      <a:pt x="-2931" y="11491"/>
                      <a:pt x="6743" y="0"/>
                      <a:pt x="50278" y="0"/>
                    </a:cubicBezTo>
                    <a:cubicBezTo>
                      <a:pt x="68417" y="0"/>
                      <a:pt x="86556" y="0"/>
                      <a:pt x="104696" y="0"/>
                    </a:cubicBezTo>
                    <a:cubicBezTo>
                      <a:pt x="133113" y="605"/>
                      <a:pt x="145811" y="13910"/>
                      <a:pt x="143997" y="42938"/>
                    </a:cubicBezTo>
                    <a:cubicBezTo>
                      <a:pt x="136137" y="140910"/>
                      <a:pt x="127672" y="238276"/>
                      <a:pt x="119207" y="336248"/>
                    </a:cubicBezTo>
                    <a:cubicBezTo>
                      <a:pt x="116788" y="368905"/>
                      <a:pt x="114370" y="400957"/>
                      <a:pt x="111346" y="434824"/>
                    </a:cubicBezTo>
                    <a:close/>
                  </a:path>
                </a:pathLst>
              </a:custGeom>
              <a:solidFill>
                <a:srgbClr val="F1A0C2"/>
              </a:solidFill>
              <a:ln w="6040" cap="flat">
                <a:noFill/>
                <a:prstDash val="solid"/>
                <a:miter/>
              </a:ln>
            </p:spPr>
            <p:txBody>
              <a:bodyPr rtlCol="0" anchor="ctr"/>
              <a:lstStyle/>
              <a:p>
                <a:pPr algn="l" rtl="0"/>
                <a:endParaRPr lang="en-US"/>
              </a:p>
            </p:txBody>
          </p:sp>
          <p:sp>
            <p:nvSpPr>
              <p:cNvPr id="8" name="Freeform 16">
                <a:extLst>
                  <a:ext uri="{FF2B5EF4-FFF2-40B4-BE49-F238E27FC236}">
                    <a16:creationId xmlns:a16="http://schemas.microsoft.com/office/drawing/2014/main" id="{3220A73E-3941-6ED3-6257-F53E14C43059}"/>
                  </a:ext>
                </a:extLst>
              </p:cNvPr>
              <p:cNvSpPr/>
              <p:nvPr/>
            </p:nvSpPr>
            <p:spPr>
              <a:xfrm>
                <a:off x="6728436" y="2827355"/>
                <a:ext cx="71952" cy="71982"/>
              </a:xfrm>
              <a:custGeom>
                <a:avLst/>
                <a:gdLst>
                  <a:gd name="connsiteX0" fmla="*/ 35674 w 71952"/>
                  <a:gd name="connsiteY0" fmla="*/ 71983 h 71982"/>
                  <a:gd name="connsiteX1" fmla="*/ 0 w 71952"/>
                  <a:gd name="connsiteY1" fmla="*/ 35697 h 71982"/>
                  <a:gd name="connsiteX2" fmla="*/ 36279 w 71952"/>
                  <a:gd name="connsiteY2" fmla="*/ 16 h 71982"/>
                  <a:gd name="connsiteX3" fmla="*/ 71953 w 71952"/>
                  <a:gd name="connsiteY3" fmla="*/ 36302 h 71982"/>
                  <a:gd name="connsiteX4" fmla="*/ 35674 w 71952"/>
                  <a:gd name="connsiteY4" fmla="*/ 71983 h 71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52" h="71982">
                    <a:moveTo>
                      <a:pt x="35674" y="71983"/>
                    </a:moveTo>
                    <a:cubicBezTo>
                      <a:pt x="16325" y="71983"/>
                      <a:pt x="0" y="55050"/>
                      <a:pt x="0" y="35697"/>
                    </a:cubicBezTo>
                    <a:cubicBezTo>
                      <a:pt x="0" y="15740"/>
                      <a:pt x="16930" y="-589"/>
                      <a:pt x="36279" y="16"/>
                    </a:cubicBezTo>
                    <a:cubicBezTo>
                      <a:pt x="55627" y="16"/>
                      <a:pt x="71953" y="16950"/>
                      <a:pt x="71953" y="36302"/>
                    </a:cubicBezTo>
                    <a:cubicBezTo>
                      <a:pt x="71953" y="55654"/>
                      <a:pt x="55023" y="71983"/>
                      <a:pt x="35674" y="71983"/>
                    </a:cubicBezTo>
                    <a:close/>
                  </a:path>
                </a:pathLst>
              </a:custGeom>
              <a:solidFill>
                <a:srgbClr val="F1A0C2"/>
              </a:solidFill>
              <a:ln w="6040"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856230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56B3C4-2AD5-12DC-FD0B-7141794BCA91}"/>
              </a:ext>
            </a:extLst>
          </p:cNvPr>
          <p:cNvSpPr>
            <a:spLocks noGrp="1"/>
          </p:cNvSpPr>
          <p:nvPr>
            <p:ph type="body" sz="quarter" idx="13"/>
          </p:nvPr>
        </p:nvSpPr>
        <p:spPr/>
        <p:txBody>
          <a:bodyPr/>
          <a:lstStyle/>
          <a:p>
            <a:pPr rtl="0"/>
            <a:r>
              <a:rPr lang="en-US" sz="2800" i="1" dirty="0"/>
              <a:t>Eu errei mais de 9.000 </a:t>
            </a:r>
            <a:r>
              <a:rPr lang="en-US" sz="2800" i="1" dirty="0" err="1"/>
              <a:t>vezes</a:t>
            </a:r>
            <a:r>
              <a:rPr lang="en-US" sz="2800" i="1" dirty="0"/>
              <a:t> na minha carreira. Perdi quase 300 jogos. 26 vezes confiaram em mim para fazer a </a:t>
            </a:r>
            <a:r>
              <a:rPr lang="en-US" sz="2800" i="1" dirty="0" err="1"/>
              <a:t>jogada</a:t>
            </a:r>
            <a:r>
              <a:rPr lang="en-US" sz="2800" i="1" dirty="0"/>
              <a:t> final e errei. Eu falhei várias vezes na minha </a:t>
            </a:r>
            <a:r>
              <a:rPr lang="en-US" sz="2800" i="1" dirty="0" err="1"/>
              <a:t>vida</a:t>
            </a:r>
            <a:r>
              <a:rPr lang="en-US" sz="2800" i="1" dirty="0"/>
              <a:t>. </a:t>
            </a:r>
            <a:r>
              <a:rPr lang="en-US" sz="2800" b="1" i="1" dirty="0"/>
              <a:t>E é por isso que </a:t>
            </a:r>
            <a:r>
              <a:rPr lang="en-US" sz="2800" b="1" i="1" dirty="0" err="1"/>
              <a:t>tive</a:t>
            </a:r>
            <a:r>
              <a:rPr lang="en-US" sz="2800" b="1" i="1" dirty="0"/>
              <a:t> sucesso!</a:t>
            </a:r>
            <a:endParaRPr lang="en-IE" sz="2800" i="1" dirty="0"/>
          </a:p>
          <a:p>
            <a:pPr rtl="0"/>
            <a:endParaRPr lang="en-IE" dirty="0"/>
          </a:p>
        </p:txBody>
      </p:sp>
      <p:pic>
        <p:nvPicPr>
          <p:cNvPr id="10" name="Picture Placeholder 9" descr="Basketball being shot">
            <a:extLst>
              <a:ext uri="{FF2B5EF4-FFF2-40B4-BE49-F238E27FC236}">
                <a16:creationId xmlns:a16="http://schemas.microsoft.com/office/drawing/2014/main" id="{A9150596-17C6-E891-FA94-FAF456B07F1A}"/>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2B82003E-875E-62EF-989D-65024FA2511B}"/>
              </a:ext>
            </a:extLst>
          </p:cNvPr>
          <p:cNvSpPr txBox="1"/>
          <p:nvPr/>
        </p:nvSpPr>
        <p:spPr>
          <a:xfrm>
            <a:off x="2070538" y="5016918"/>
            <a:ext cx="4025462" cy="646331"/>
          </a:xfrm>
          <a:prstGeom prst="rect">
            <a:avLst/>
          </a:prstGeom>
          <a:noFill/>
        </p:spPr>
        <p:txBody>
          <a:bodyPr wrap="square">
            <a:spAutoFit/>
          </a:bodyPr>
          <a:lstStyle/>
          <a:p>
            <a:pPr algn="l" rtl="0"/>
            <a:r>
              <a:rPr lang="en-US" sz="1800" dirty="0">
                <a:solidFill>
                  <a:srgbClr val="000000"/>
                </a:solidFill>
              </a:rPr>
              <a:t>Michael Jordan, </a:t>
            </a:r>
            <a:r>
              <a:rPr lang="en-GB" sz="1800" dirty="0" err="1">
                <a:solidFill>
                  <a:srgbClr val="000000"/>
                </a:solidFill>
              </a:rPr>
              <a:t>Empresário</a:t>
            </a:r>
            <a:r>
              <a:rPr lang="en-GB" sz="1800" dirty="0">
                <a:solidFill>
                  <a:srgbClr val="000000"/>
                </a:solidFill>
              </a:rPr>
              <a:t> </a:t>
            </a:r>
            <a:r>
              <a:rPr lang="en-GB" dirty="0">
                <a:solidFill>
                  <a:srgbClr val="000000"/>
                </a:solidFill>
              </a:rPr>
              <a:t>A</a:t>
            </a:r>
            <a:r>
              <a:rPr lang="en-GB" sz="1800" dirty="0">
                <a:solidFill>
                  <a:srgbClr val="000000"/>
                </a:solidFill>
              </a:rPr>
              <a:t>mericano e ex-jogador profissional de basquete</a:t>
            </a:r>
            <a:r>
              <a:rPr lang="en-US" sz="1800" dirty="0">
                <a:solidFill>
                  <a:srgbClr val="000000"/>
                </a:solidFill>
              </a:rPr>
              <a:t> </a:t>
            </a:r>
            <a:endParaRPr lang="en-IE" dirty="0">
              <a:solidFill>
                <a:srgbClr val="000000"/>
              </a:solidFill>
            </a:endParaRPr>
          </a:p>
        </p:txBody>
      </p:sp>
      <p:grpSp>
        <p:nvGrpSpPr>
          <p:cNvPr id="6" name="Group 5">
            <a:extLst>
              <a:ext uri="{FF2B5EF4-FFF2-40B4-BE49-F238E27FC236}">
                <a16:creationId xmlns:a16="http://schemas.microsoft.com/office/drawing/2014/main" id="{39CA71C1-9796-57FA-64D7-390410E3552F}"/>
              </a:ext>
            </a:extLst>
          </p:cNvPr>
          <p:cNvGrpSpPr/>
          <p:nvPr/>
        </p:nvGrpSpPr>
        <p:grpSpPr>
          <a:xfrm rot="10800000">
            <a:off x="2792571" y="373265"/>
            <a:ext cx="1290698" cy="1091029"/>
            <a:chOff x="3400450" y="986392"/>
            <a:chExt cx="1487826" cy="1083162"/>
          </a:xfrm>
        </p:grpSpPr>
        <p:sp>
          <p:nvSpPr>
            <p:cNvPr id="7" name="Freeform 25">
              <a:extLst>
                <a:ext uri="{FF2B5EF4-FFF2-40B4-BE49-F238E27FC236}">
                  <a16:creationId xmlns:a16="http://schemas.microsoft.com/office/drawing/2014/main" id="{05B2A8CF-C6B5-C228-2B30-6173D0761056}"/>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8" name="Freeform 26">
              <a:extLst>
                <a:ext uri="{FF2B5EF4-FFF2-40B4-BE49-F238E27FC236}">
                  <a16:creationId xmlns:a16="http://schemas.microsoft.com/office/drawing/2014/main" id="{324F1417-270C-F457-BD59-560CF312D1B7}"/>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sp>
        <p:nvSpPr>
          <p:cNvPr id="12" name="TextBox 11">
            <a:extLst>
              <a:ext uri="{FF2B5EF4-FFF2-40B4-BE49-F238E27FC236}">
                <a16:creationId xmlns:a16="http://schemas.microsoft.com/office/drawing/2014/main" id="{26336F31-45BE-CCD4-4265-9A7EAA44287C}"/>
              </a:ext>
            </a:extLst>
          </p:cNvPr>
          <p:cNvSpPr txBox="1"/>
          <p:nvPr/>
        </p:nvSpPr>
        <p:spPr>
          <a:xfrm>
            <a:off x="6377270" y="467549"/>
            <a:ext cx="5362785" cy="646331"/>
          </a:xfrm>
          <a:prstGeom prst="rect">
            <a:avLst/>
          </a:prstGeom>
          <a:noFill/>
        </p:spPr>
        <p:txBody>
          <a:bodyPr wrap="square">
            <a:spAutoFit/>
          </a:bodyPr>
          <a:lstStyle/>
          <a:p>
            <a:pPr algn="l" rtl="0"/>
            <a:r>
              <a:rPr lang="en-US" sz="3600" b="1" dirty="0">
                <a:solidFill>
                  <a:srgbClr val="000000"/>
                </a:solidFill>
              </a:rPr>
              <a:t>Ter a atitude certa…</a:t>
            </a:r>
            <a:endParaRPr lang="en-IE" sz="3600" b="1" dirty="0">
              <a:solidFill>
                <a:srgbClr val="000000"/>
              </a:solidFill>
            </a:endParaRPr>
          </a:p>
        </p:txBody>
      </p:sp>
    </p:spTree>
    <p:extLst>
      <p:ext uri="{BB962C8B-B14F-4D97-AF65-F5344CB8AC3E}">
        <p14:creationId xmlns:p14="http://schemas.microsoft.com/office/powerpoint/2010/main" val="31614521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61A4FE-FFAF-62BE-9219-E17C12E6E930}"/>
              </a:ext>
            </a:extLst>
          </p:cNvPr>
          <p:cNvSpPr>
            <a:spLocks noGrp="1"/>
          </p:cNvSpPr>
          <p:nvPr>
            <p:ph type="body" sz="quarter" idx="16"/>
          </p:nvPr>
        </p:nvSpPr>
        <p:spPr>
          <a:xfrm>
            <a:off x="5278758" y="2930184"/>
            <a:ext cx="6188028" cy="3066422"/>
          </a:xfrm>
        </p:spPr>
        <p:txBody>
          <a:bodyPr/>
          <a:lstStyle/>
          <a:p>
            <a:pPr algn="l" rtl="0"/>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Parte</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legal a </a:t>
            </a: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considerar</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no </a:t>
            </a: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início</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 de um novo </a:t>
            </a:r>
            <a:r>
              <a:rPr kumimoji="0" lang="en-US" i="0" u="none" strike="noStrike" kern="1200" cap="none" spc="0" normalizeH="0" baseline="0" noProof="0" dirty="0" err="1">
                <a:ln>
                  <a:noFill/>
                </a:ln>
                <a:solidFill>
                  <a:prstClr val="black"/>
                </a:solidFill>
                <a:effectLst/>
                <a:uLnTx/>
                <a:uFillTx/>
                <a:latin typeface="Calibri" panose="020F0502020204030204"/>
                <a:ea typeface="+mn-ea"/>
                <a:cs typeface="+mn-cs"/>
              </a:rPr>
              <a:t>negócio</a:t>
            </a:r>
            <a:endParaRPr kumimoji="0" lang="en-US" i="0" u="none" strike="noStrike" kern="1200" cap="none" spc="0" normalizeH="0" baseline="0" noProof="0" dirty="0">
              <a:ln>
                <a:noFill/>
              </a:ln>
              <a:solidFill>
                <a:prstClr val="black"/>
              </a:solidFill>
              <a:effectLst/>
              <a:uLnTx/>
              <a:uFillTx/>
              <a:latin typeface="Calibri" panose="020F0502020204030204"/>
              <a:ea typeface="+mn-ea"/>
              <a:cs typeface="+mn-cs"/>
            </a:endParaRPr>
          </a:p>
          <a:p>
            <a:pPr algn="l" rtl="0"/>
            <a:endParaRPr lang="en-IE" dirty="0"/>
          </a:p>
        </p:txBody>
      </p:sp>
      <p:sp>
        <p:nvSpPr>
          <p:cNvPr id="3" name="Text Placeholder 2">
            <a:extLst>
              <a:ext uri="{FF2B5EF4-FFF2-40B4-BE49-F238E27FC236}">
                <a16:creationId xmlns:a16="http://schemas.microsoft.com/office/drawing/2014/main" id="{5140FCF6-65BB-8165-6CDD-01B1A526B860}"/>
              </a:ext>
            </a:extLst>
          </p:cNvPr>
          <p:cNvSpPr>
            <a:spLocks noGrp="1"/>
          </p:cNvSpPr>
          <p:nvPr>
            <p:ph type="body" sz="quarter" idx="17"/>
          </p:nvPr>
        </p:nvSpPr>
        <p:spPr/>
        <p:txBody>
          <a:bodyPr/>
          <a:lstStyle/>
          <a:p>
            <a:pPr algn="l" rtl="0"/>
            <a:r>
              <a:rPr lang="en-IE" dirty="0"/>
              <a:t>05</a:t>
            </a:r>
          </a:p>
        </p:txBody>
      </p:sp>
    </p:spTree>
    <p:extLst>
      <p:ext uri="{BB962C8B-B14F-4D97-AF65-F5344CB8AC3E}">
        <p14:creationId xmlns:p14="http://schemas.microsoft.com/office/powerpoint/2010/main" val="29244619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25B1DF-6E6F-C3CB-6399-A248464095E0}"/>
              </a:ext>
            </a:extLst>
          </p:cNvPr>
          <p:cNvSpPr>
            <a:spLocks noGrp="1"/>
          </p:cNvSpPr>
          <p:nvPr>
            <p:ph type="body" sz="quarter" idx="18"/>
          </p:nvPr>
        </p:nvSpPr>
        <p:spPr>
          <a:xfrm>
            <a:off x="1022555" y="1582840"/>
            <a:ext cx="5522708" cy="3871898"/>
          </a:xfrm>
        </p:spPr>
        <p:txBody>
          <a:bodyPr/>
          <a:lstStyle/>
          <a:p>
            <a:pPr rtl="0"/>
            <a:r>
              <a:rPr lang="en-US" sz="2350" dirty="0"/>
              <a:t>Conforme </a:t>
            </a:r>
            <a:r>
              <a:rPr lang="en-US" sz="2350" dirty="0" err="1"/>
              <a:t>discutido</a:t>
            </a:r>
            <a:r>
              <a:rPr lang="en-US" sz="2350" dirty="0"/>
              <a:t> no </a:t>
            </a:r>
            <a:r>
              <a:rPr lang="en-US" sz="2350" dirty="0">
                <a:solidFill>
                  <a:srgbClr val="F79037"/>
                </a:solidFill>
                <a:hlinkClick r:id="rId2">
                  <a:extLst>
                    <a:ext uri="{A12FA001-AC4F-418D-AE19-62706E023703}">
                      <ahyp:hlinkClr xmlns:ahyp="http://schemas.microsoft.com/office/drawing/2018/hyperlinkcolor" val="tx"/>
                    </a:ext>
                  </a:extLst>
                </a:hlinkClick>
              </a:rPr>
              <a:t>Manual de </a:t>
            </a:r>
            <a:r>
              <a:rPr lang="en-US" sz="2350" dirty="0" err="1">
                <a:solidFill>
                  <a:srgbClr val="F79037"/>
                </a:solidFill>
                <a:hlinkClick r:id="rId2">
                  <a:extLst>
                    <a:ext uri="{A12FA001-AC4F-418D-AE19-62706E023703}">
                      <ahyp:hlinkClr xmlns:ahyp="http://schemas.microsoft.com/office/drawing/2018/hyperlinkcolor" val="tx"/>
                    </a:ext>
                  </a:extLst>
                </a:hlinkClick>
              </a:rPr>
              <a:t>Empreendedorismo</a:t>
            </a:r>
            <a:r>
              <a:rPr lang="en-US" sz="2350" dirty="0">
                <a:solidFill>
                  <a:srgbClr val="F79037"/>
                </a:solidFill>
                <a:hlinkClick r:id="rId2">
                  <a:extLst>
                    <a:ext uri="{A12FA001-AC4F-418D-AE19-62706E023703}">
                      <ahyp:hlinkClr xmlns:ahyp="http://schemas.microsoft.com/office/drawing/2018/hyperlinkcolor" val="tx"/>
                    </a:ext>
                  </a:extLst>
                </a:hlinkClick>
              </a:rPr>
              <a:t> de Alimentos </a:t>
            </a:r>
            <a:r>
              <a:rPr lang="en-US" sz="2350" dirty="0" err="1">
                <a:solidFill>
                  <a:srgbClr val="F79037"/>
                </a:solidFill>
                <a:hlinkClick r:id="rId2">
                  <a:extLst>
                    <a:ext uri="{A12FA001-AC4F-418D-AE19-62706E023703}">
                      <ahyp:hlinkClr xmlns:ahyp="http://schemas.microsoft.com/office/drawing/2018/hyperlinkcolor" val="tx"/>
                    </a:ext>
                  </a:extLst>
                </a:hlinkClick>
              </a:rPr>
              <a:t>Éticos</a:t>
            </a:r>
            <a:r>
              <a:rPr lang="en-US" sz="2350" dirty="0"/>
              <a:t>, </a:t>
            </a:r>
            <a:r>
              <a:rPr lang="en-US" sz="2350" dirty="0" err="1"/>
              <a:t>iniciar</a:t>
            </a:r>
            <a:r>
              <a:rPr lang="en-US" sz="2350" dirty="0"/>
              <a:t> </a:t>
            </a:r>
            <a:r>
              <a:rPr lang="en-US" sz="2350" dirty="0" err="1"/>
              <a:t>uma</a:t>
            </a:r>
            <a:r>
              <a:rPr lang="en-US" sz="2350" dirty="0"/>
              <a:t> </a:t>
            </a:r>
            <a:r>
              <a:rPr lang="en-US" sz="2350" dirty="0" err="1"/>
              <a:t>empresa</a:t>
            </a:r>
            <a:r>
              <a:rPr lang="en-US" sz="2350" dirty="0"/>
              <a:t> </a:t>
            </a:r>
            <a:r>
              <a:rPr lang="en-US" sz="2350" dirty="0" err="1"/>
              <a:t>alimentar</a:t>
            </a:r>
            <a:r>
              <a:rPr lang="en-US" sz="2350" dirty="0"/>
              <a:t> na Europa envolve o cumprimento de vários requisitos legais e regulamentares. Os regulamentos específicos podem variar ligeiramente entre os países, pois </a:t>
            </a:r>
            <a:r>
              <a:rPr lang="en-US" sz="2350" dirty="0" err="1"/>
              <a:t>alguns</a:t>
            </a:r>
            <a:r>
              <a:rPr lang="en-US" sz="2350" dirty="0"/>
              <a:t> </a:t>
            </a:r>
            <a:r>
              <a:rPr lang="en-US" sz="2350" dirty="0" err="1"/>
              <a:t>aspetos</a:t>
            </a:r>
            <a:r>
              <a:rPr lang="en-US" sz="2350" dirty="0"/>
              <a:t> são </a:t>
            </a:r>
            <a:r>
              <a:rPr lang="en-US" sz="2350" dirty="0" err="1"/>
              <a:t>determinados</a:t>
            </a:r>
            <a:r>
              <a:rPr lang="en-US" sz="2350" dirty="0"/>
              <a:t> a nível nacional ou local. </a:t>
            </a:r>
            <a:r>
              <a:rPr lang="en-US" sz="2350" dirty="0" err="1"/>
              <a:t>Assim</a:t>
            </a:r>
            <a:r>
              <a:rPr lang="en-US" sz="2350" dirty="0"/>
              <a:t>, é </a:t>
            </a:r>
            <a:r>
              <a:rPr lang="en-US" sz="2350" dirty="0" err="1"/>
              <a:t>aconselhável</a:t>
            </a:r>
            <a:r>
              <a:rPr lang="en-US" sz="2350" dirty="0"/>
              <a:t> </a:t>
            </a:r>
            <a:r>
              <a:rPr lang="en-US" sz="2350" dirty="0" err="1"/>
              <a:t>consultar</a:t>
            </a:r>
            <a:r>
              <a:rPr lang="en-US" sz="2350" dirty="0"/>
              <a:t> as </a:t>
            </a:r>
            <a:r>
              <a:rPr lang="en-US" sz="2350" b="1" dirty="0" err="1"/>
              <a:t>autoridades</a:t>
            </a:r>
            <a:r>
              <a:rPr lang="en-US" sz="2350" b="1" dirty="0"/>
              <a:t> </a:t>
            </a:r>
            <a:r>
              <a:rPr lang="en-US" sz="2350" b="1" dirty="0" err="1"/>
              <a:t>locais</a:t>
            </a:r>
            <a:r>
              <a:rPr lang="en-US" sz="2350" b="1" dirty="0"/>
              <a:t> </a:t>
            </a:r>
            <a:r>
              <a:rPr lang="en-US" sz="2350" dirty="0" err="1"/>
              <a:t>ou</a:t>
            </a:r>
            <a:r>
              <a:rPr lang="en-US" sz="2350" dirty="0"/>
              <a:t> </a:t>
            </a:r>
            <a:r>
              <a:rPr lang="en-US" sz="2350" dirty="0" err="1"/>
              <a:t>procurar</a:t>
            </a:r>
            <a:r>
              <a:rPr lang="en-US" sz="2350" dirty="0"/>
              <a:t> aconselhamento jurídico para garantir o cumprimento dos requisitos específicos do </a:t>
            </a:r>
            <a:r>
              <a:rPr lang="en-US" sz="2350" dirty="0" err="1"/>
              <a:t>país</a:t>
            </a:r>
            <a:r>
              <a:rPr lang="en-US" sz="2350" dirty="0"/>
              <a:t> </a:t>
            </a:r>
            <a:r>
              <a:rPr lang="en-US" sz="2350" dirty="0" err="1"/>
              <a:t>onde</a:t>
            </a:r>
            <a:r>
              <a:rPr lang="en-US" sz="2350" dirty="0"/>
              <a:t> se </a:t>
            </a:r>
            <a:r>
              <a:rPr lang="en-US" sz="2350" dirty="0" err="1"/>
              <a:t>pretende</a:t>
            </a:r>
            <a:r>
              <a:rPr lang="en-US" sz="2350" dirty="0"/>
              <a:t> iniciar o </a:t>
            </a:r>
            <a:r>
              <a:rPr lang="en-US" sz="2350" dirty="0" err="1"/>
              <a:t>negócio</a:t>
            </a:r>
            <a:r>
              <a:rPr lang="en-US" sz="2350" dirty="0"/>
              <a:t>.</a:t>
            </a:r>
            <a:endParaRPr lang="en-IE" sz="2350" dirty="0"/>
          </a:p>
        </p:txBody>
      </p:sp>
      <p:sp>
        <p:nvSpPr>
          <p:cNvPr id="3" name="Text Placeholder 2">
            <a:extLst>
              <a:ext uri="{FF2B5EF4-FFF2-40B4-BE49-F238E27FC236}">
                <a16:creationId xmlns:a16="http://schemas.microsoft.com/office/drawing/2014/main" id="{DF18B338-522E-03B9-898C-421DB846653F}"/>
              </a:ext>
            </a:extLst>
          </p:cNvPr>
          <p:cNvSpPr>
            <a:spLocks noGrp="1"/>
          </p:cNvSpPr>
          <p:nvPr>
            <p:ph type="body" sz="quarter" idx="16"/>
          </p:nvPr>
        </p:nvSpPr>
        <p:spPr>
          <a:xfrm>
            <a:off x="655740" y="525050"/>
            <a:ext cx="4990998" cy="992652"/>
          </a:xfrm>
        </p:spPr>
        <p:txBody>
          <a:bodyPr/>
          <a:lstStyle/>
          <a:p>
            <a:pPr algn="l" rtl="0"/>
            <a:r>
              <a:rPr lang="en-IE" b="1" dirty="0" err="1"/>
              <a:t>Requisitos</a:t>
            </a:r>
            <a:r>
              <a:rPr lang="en-IE" b="1" dirty="0"/>
              <a:t> </a:t>
            </a:r>
            <a:r>
              <a:rPr lang="en-IE" b="1" dirty="0" err="1"/>
              <a:t>legais</a:t>
            </a:r>
            <a:r>
              <a:rPr lang="en-IE" b="1" dirty="0"/>
              <a:t> &amp; </a:t>
            </a:r>
            <a:r>
              <a:rPr lang="en-IE" b="1" dirty="0" err="1"/>
              <a:t>Regulamentos</a:t>
            </a:r>
            <a:endParaRPr lang="en-IE" b="1" dirty="0"/>
          </a:p>
        </p:txBody>
      </p:sp>
      <p:pic>
        <p:nvPicPr>
          <p:cNvPr id="6" name="Picture Placeholder 5" descr="Scales of justice on blue background">
            <a:extLst>
              <a:ext uri="{FF2B5EF4-FFF2-40B4-BE49-F238E27FC236}">
                <a16:creationId xmlns:a16="http://schemas.microsoft.com/office/drawing/2014/main" id="{9161118F-4A60-F7D2-754A-90021E546197}"/>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spTree>
    <p:extLst>
      <p:ext uri="{BB962C8B-B14F-4D97-AF65-F5344CB8AC3E}">
        <p14:creationId xmlns:p14="http://schemas.microsoft.com/office/powerpoint/2010/main" val="3172882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p:txBody>
          <a:bodyPr/>
          <a:lstStyle/>
          <a:p>
            <a:pPr rtl="0"/>
            <a:r>
              <a:rPr lang="en-IE" dirty="0"/>
              <a:t>REGISTO COMERCIAL</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207959" y="1286899"/>
            <a:ext cx="7401244" cy="999383"/>
          </a:xfrm>
        </p:spPr>
        <p:txBody>
          <a:bodyPr/>
          <a:lstStyle/>
          <a:p>
            <a:pPr rtl="0"/>
            <a:r>
              <a:rPr lang="en-US" dirty="0"/>
              <a:t>O </a:t>
            </a:r>
            <a:r>
              <a:rPr lang="en-US" dirty="0" err="1"/>
              <a:t>negócio</a:t>
            </a:r>
            <a:r>
              <a:rPr lang="en-US" dirty="0"/>
              <a:t> </a:t>
            </a:r>
            <a:r>
              <a:rPr lang="en-US" dirty="0" err="1"/>
              <a:t>alimentar</a:t>
            </a:r>
            <a:r>
              <a:rPr lang="en-US" dirty="0"/>
              <a:t> </a:t>
            </a:r>
            <a:r>
              <a:rPr lang="en-US" dirty="0" err="1"/>
              <a:t>terá</a:t>
            </a:r>
            <a:r>
              <a:rPr lang="en-US" dirty="0"/>
              <a:t> que </a:t>
            </a:r>
            <a:r>
              <a:rPr lang="en-US" sz="2100" dirty="0"/>
              <a:t>ser</a:t>
            </a:r>
            <a:r>
              <a:rPr lang="en-US" dirty="0"/>
              <a:t> </a:t>
            </a:r>
            <a:r>
              <a:rPr lang="en-US" dirty="0" err="1"/>
              <a:t>registado</a:t>
            </a:r>
            <a:r>
              <a:rPr lang="en-US" dirty="0"/>
              <a:t> junto </a:t>
            </a:r>
            <a:r>
              <a:rPr lang="en-US" dirty="0" err="1"/>
              <a:t>às</a:t>
            </a:r>
            <a:r>
              <a:rPr lang="en-US" dirty="0"/>
              <a:t> autoridades competentes do país </a:t>
            </a:r>
            <a:r>
              <a:rPr lang="en-US" dirty="0" err="1"/>
              <a:t>onde</a:t>
            </a:r>
            <a:r>
              <a:rPr lang="en-US" dirty="0"/>
              <a:t> se </a:t>
            </a:r>
            <a:r>
              <a:rPr lang="en-US" dirty="0" err="1"/>
              <a:t>pretende</a:t>
            </a:r>
            <a:r>
              <a:rPr lang="en-US" dirty="0"/>
              <a:t> operar. Isso envolve a obtenção de uma licença comercial/certificado de </a:t>
            </a:r>
            <a:r>
              <a:rPr lang="en-US" dirty="0" err="1"/>
              <a:t>registo</a:t>
            </a:r>
            <a:r>
              <a:rPr lang="en-US" dirty="0"/>
              <a:t>.</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pPr algn="l" rtl="0"/>
            <a:r>
              <a:rPr lang="en-IE" dirty="0"/>
              <a:t>1</a:t>
            </a:r>
          </a:p>
        </p:txBody>
      </p:sp>
      <p:pic>
        <p:nvPicPr>
          <p:cNvPr id="13" name="Picture Placeholder 12" descr="Baked bread with sugar">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p:txBody>
          <a:bodyPr/>
          <a:lstStyle/>
          <a:p>
            <a:pPr rtl="0"/>
            <a:r>
              <a:rPr lang="en-IE" dirty="0"/>
              <a:t>PERMISSÃO DE PLANEAMENTO - ALVARÁ</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495314" y="3206804"/>
            <a:ext cx="7113889" cy="999383"/>
          </a:xfrm>
        </p:spPr>
        <p:txBody>
          <a:bodyPr/>
          <a:lstStyle/>
          <a:p>
            <a:pPr rtl="0"/>
            <a:r>
              <a:rPr lang="en-US" sz="2100" dirty="0"/>
              <a:t>Isso envolve obter permissão da autoridade de </a:t>
            </a:r>
            <a:r>
              <a:rPr lang="en-US" sz="2100" dirty="0" err="1"/>
              <a:t>planeamento</a:t>
            </a:r>
            <a:r>
              <a:rPr lang="en-US" sz="2100" dirty="0"/>
              <a:t> local para usar um local específico para as </a:t>
            </a:r>
            <a:r>
              <a:rPr lang="en-US" sz="2100" dirty="0" err="1"/>
              <a:t>atividades</a:t>
            </a:r>
            <a:r>
              <a:rPr lang="en-US" sz="2100" dirty="0"/>
              <a:t> </a:t>
            </a:r>
            <a:r>
              <a:rPr lang="en-US" sz="2100" dirty="0" err="1"/>
              <a:t>comerciais</a:t>
            </a:r>
            <a:r>
              <a:rPr lang="en-US" sz="2100" dirty="0"/>
              <a:t>.</a:t>
            </a:r>
            <a:endParaRPr lang="en-IE" sz="2100"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pPr algn="l" rtl="0"/>
            <a:r>
              <a:rPr lang="en-IE" dirty="0"/>
              <a:t>2</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a:xfrm>
            <a:off x="4207959" y="4486058"/>
            <a:ext cx="7401245" cy="464186"/>
          </a:xfrm>
        </p:spPr>
        <p:txBody>
          <a:bodyPr/>
          <a:lstStyle/>
          <a:p>
            <a:pPr algn="l" rtl="0"/>
            <a:r>
              <a:rPr lang="en-IE" dirty="0"/>
              <a:t>NORMAS E REGULAMENTOS DE SEGURANÇA ALIMENTAR</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123956" y="4859033"/>
            <a:ext cx="7571899" cy="999383"/>
          </a:xfrm>
        </p:spPr>
        <p:txBody>
          <a:bodyPr/>
          <a:lstStyle/>
          <a:p>
            <a:pPr rtl="0"/>
            <a:r>
              <a:rPr lang="en-US" sz="2100" dirty="0"/>
              <a:t>Os países da UE </a:t>
            </a:r>
            <a:r>
              <a:rPr lang="en-US" sz="2100" dirty="0" err="1"/>
              <a:t>têm</a:t>
            </a:r>
            <a:r>
              <a:rPr lang="en-US" sz="2100" dirty="0"/>
              <a:t> </a:t>
            </a:r>
            <a:r>
              <a:rPr lang="en-US" sz="2100" dirty="0" err="1"/>
              <a:t>legislação</a:t>
            </a:r>
            <a:r>
              <a:rPr lang="en-US" sz="2100" dirty="0"/>
              <a:t> </a:t>
            </a:r>
            <a:r>
              <a:rPr lang="en-US" sz="2100" dirty="0" err="1"/>
              <a:t>rígida</a:t>
            </a:r>
            <a:r>
              <a:rPr lang="en-US" sz="2100" dirty="0"/>
              <a:t> em relação à segurança, higiene e composição dos alimentos. As práticas de manipulação, processamento e armazenamento de alimentos devem estar em conformidade com os regulamentos aplicáveis.</a:t>
            </a:r>
            <a:endParaRPr lang="en-IE" sz="2100"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pPr algn="l" rtl="0"/>
            <a:r>
              <a:rPr lang="en-IE" dirty="0"/>
              <a:t>3</a:t>
            </a:r>
          </a:p>
        </p:txBody>
      </p:sp>
    </p:spTree>
    <p:extLst>
      <p:ext uri="{BB962C8B-B14F-4D97-AF65-F5344CB8AC3E}">
        <p14:creationId xmlns:p14="http://schemas.microsoft.com/office/powerpoint/2010/main" val="27014805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a:xfrm>
            <a:off x="4912293" y="735869"/>
            <a:ext cx="6562677" cy="339415"/>
          </a:xfrm>
        </p:spPr>
        <p:txBody>
          <a:bodyPr/>
          <a:lstStyle/>
          <a:p>
            <a:pPr rtl="0"/>
            <a:r>
              <a:rPr lang="en-IE" dirty="0"/>
              <a:t>ROTULAGEM </a:t>
            </a:r>
            <a:r>
              <a:rPr lang="en-IE" sz="2300" dirty="0"/>
              <a:t>ALIMENTAR</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208205" y="1012770"/>
            <a:ext cx="7365479" cy="999383"/>
          </a:xfrm>
        </p:spPr>
        <p:txBody>
          <a:bodyPr/>
          <a:lstStyle/>
          <a:p>
            <a:pPr rtl="0"/>
            <a:r>
              <a:rPr lang="en-US" sz="2100" dirty="0"/>
              <a:t>Os regulamentos da UE </a:t>
            </a:r>
            <a:r>
              <a:rPr lang="en-US" sz="2100" dirty="0" err="1"/>
              <a:t>exigem</a:t>
            </a:r>
            <a:r>
              <a:rPr lang="en-US" sz="2100" dirty="0"/>
              <a:t> que a </a:t>
            </a:r>
            <a:r>
              <a:rPr lang="en-US" sz="2100" dirty="0" err="1"/>
              <a:t>rotulagem</a:t>
            </a:r>
            <a:r>
              <a:rPr lang="en-US" sz="2100" dirty="0"/>
              <a:t> </a:t>
            </a:r>
            <a:r>
              <a:rPr lang="en-US" sz="2100" dirty="0" err="1"/>
              <a:t>alimentar</a:t>
            </a:r>
            <a:r>
              <a:rPr lang="en-US" sz="2100" dirty="0"/>
              <a:t> </a:t>
            </a:r>
            <a:r>
              <a:rPr lang="en-US" sz="2100" dirty="0" err="1"/>
              <a:t>seja</a:t>
            </a:r>
            <a:r>
              <a:rPr lang="en-US" sz="2100" dirty="0"/>
              <a:t> </a:t>
            </a:r>
            <a:r>
              <a:rPr lang="en-US" sz="2100" dirty="0" err="1"/>
              <a:t>precisa</a:t>
            </a:r>
            <a:r>
              <a:rPr lang="en-US" sz="2100" dirty="0"/>
              <a:t> e </a:t>
            </a:r>
            <a:r>
              <a:rPr lang="en-US" sz="2100" dirty="0" err="1"/>
              <a:t>clara</a:t>
            </a:r>
            <a:r>
              <a:rPr lang="en-US" sz="2100" dirty="0"/>
              <a:t>. Informações sobre ingredientes, </a:t>
            </a:r>
            <a:r>
              <a:rPr lang="en-US" sz="2100" dirty="0" err="1"/>
              <a:t>alergéneos</a:t>
            </a:r>
            <a:r>
              <a:rPr lang="en-US" sz="2100" dirty="0"/>
              <a:t>, valores nutricionais e quaisquer instruções ou advertências especiais devem ser </a:t>
            </a:r>
            <a:r>
              <a:rPr lang="en-US" sz="2100" dirty="0" err="1"/>
              <a:t>fornecidas</a:t>
            </a:r>
            <a:r>
              <a:rPr lang="en-US" sz="2100" dirty="0"/>
              <a:t>.</a:t>
            </a:r>
            <a:endParaRPr lang="en-IE" sz="2100"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pPr algn="l" rtl="0"/>
            <a:r>
              <a:rPr lang="en-IE" dirty="0"/>
              <a:t>4</a:t>
            </a:r>
          </a:p>
        </p:txBody>
      </p:sp>
      <p:pic>
        <p:nvPicPr>
          <p:cNvPr id="13" name="Picture Placeholder 12" descr="Pumpkins and tomato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p:blipFill>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a:xfrm>
            <a:off x="4912292" y="2702304"/>
            <a:ext cx="6562677" cy="339415"/>
          </a:xfrm>
        </p:spPr>
        <p:txBody>
          <a:bodyPr/>
          <a:lstStyle/>
          <a:p>
            <a:pPr rtl="0"/>
            <a:r>
              <a:rPr lang="en-IE" dirty="0"/>
              <a:t>RESPONSABILIDADE DO PRODUTO</a:t>
            </a:r>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097407" y="3018753"/>
            <a:ext cx="7449427" cy="999383"/>
          </a:xfrm>
        </p:spPr>
        <p:txBody>
          <a:bodyPr/>
          <a:lstStyle/>
          <a:p>
            <a:pPr rtl="0"/>
            <a:r>
              <a:rPr lang="en-US" sz="2100" dirty="0"/>
              <a:t>O proprietário da </a:t>
            </a:r>
            <a:r>
              <a:rPr lang="en-US" sz="2100" dirty="0" err="1"/>
              <a:t>empresa</a:t>
            </a:r>
            <a:r>
              <a:rPr lang="en-US" sz="2100" dirty="0"/>
              <a:t> é responsável pela segurança e qualidade dos </a:t>
            </a:r>
            <a:r>
              <a:rPr lang="en-US" sz="2100" dirty="0" err="1"/>
              <a:t>produtos</a:t>
            </a:r>
            <a:r>
              <a:rPr lang="en-US" sz="2100" dirty="0"/>
              <a:t> </a:t>
            </a:r>
            <a:r>
              <a:rPr lang="en-US" sz="2100" dirty="0" err="1"/>
              <a:t>alimentares</a:t>
            </a:r>
            <a:r>
              <a:rPr lang="en-US" sz="2100" dirty="0"/>
              <a:t> que vende. É essencial ter </a:t>
            </a:r>
            <a:r>
              <a:rPr lang="en-US" sz="2100" dirty="0" err="1"/>
              <a:t>uma</a:t>
            </a:r>
            <a:r>
              <a:rPr lang="en-US" sz="2100" dirty="0"/>
              <a:t> </a:t>
            </a:r>
            <a:r>
              <a:rPr lang="en-US" sz="2100" dirty="0" err="1"/>
              <a:t>adequada</a:t>
            </a:r>
            <a:r>
              <a:rPr lang="en-US" sz="2100" dirty="0"/>
              <a:t> </a:t>
            </a:r>
            <a:r>
              <a:rPr lang="en-US" sz="2100" dirty="0" err="1"/>
              <a:t>cobertura</a:t>
            </a:r>
            <a:r>
              <a:rPr lang="en-US" sz="2100" dirty="0"/>
              <a:t> de seguro de responsabilidade do </a:t>
            </a:r>
            <a:r>
              <a:rPr lang="en-US" sz="2100" dirty="0" err="1"/>
              <a:t>produto</a:t>
            </a:r>
            <a:r>
              <a:rPr lang="en-US" sz="2100" dirty="0"/>
              <a:t>.</a:t>
            </a:r>
            <a:endParaRPr lang="en-IE" sz="2100"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pPr algn="l" rtl="0"/>
            <a:r>
              <a:rPr lang="en-IE" dirty="0"/>
              <a:t>5</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a:xfrm>
            <a:off x="4912291" y="4472222"/>
            <a:ext cx="6562677" cy="339415"/>
          </a:xfrm>
        </p:spPr>
        <p:txBody>
          <a:bodyPr/>
          <a:lstStyle/>
          <a:p>
            <a:pPr rtl="0"/>
            <a:r>
              <a:rPr lang="en-IE" dirty="0"/>
              <a:t>REGULAMENTOS DE IMPORTAÇÃO/EXPORTAÇÃO DE ALIMENTOS</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195728" y="5146161"/>
            <a:ext cx="7351106" cy="999383"/>
          </a:xfrm>
        </p:spPr>
        <p:txBody>
          <a:bodyPr/>
          <a:lstStyle/>
          <a:p>
            <a:pPr rtl="0"/>
            <a:r>
              <a:rPr lang="en-US" sz="2100" dirty="0"/>
              <a:t>Se pretender </a:t>
            </a:r>
            <a:r>
              <a:rPr lang="en-US" sz="2100" dirty="0" err="1"/>
              <a:t>importar</a:t>
            </a:r>
            <a:r>
              <a:rPr lang="en-US" sz="2100" dirty="0"/>
              <a:t>/exportar </a:t>
            </a:r>
            <a:r>
              <a:rPr lang="en-US" sz="2100" dirty="0" err="1"/>
              <a:t>produtos</a:t>
            </a:r>
            <a:r>
              <a:rPr lang="en-US" sz="2100" dirty="0"/>
              <a:t> </a:t>
            </a:r>
            <a:r>
              <a:rPr lang="en-US" sz="2100" dirty="0" err="1"/>
              <a:t>alimentares</a:t>
            </a:r>
            <a:r>
              <a:rPr lang="en-US" sz="2100" dirty="0"/>
              <a:t> é </a:t>
            </a:r>
            <a:r>
              <a:rPr lang="en-US" sz="2100" dirty="0" err="1"/>
              <a:t>necessário</a:t>
            </a:r>
            <a:r>
              <a:rPr lang="en-US" sz="2100" dirty="0"/>
              <a:t> </a:t>
            </a:r>
            <a:r>
              <a:rPr lang="en-US" sz="2100" dirty="0" err="1"/>
              <a:t>cumprir</a:t>
            </a:r>
            <a:r>
              <a:rPr lang="en-US" sz="2100" dirty="0"/>
              <a:t> os regulamentos alfandegários e comerciais. Isso inclui a obtenção das licenças e certificados necessários.</a:t>
            </a:r>
            <a:endParaRPr lang="en-IE" sz="2100"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pPr algn="l" rtl="0"/>
            <a:r>
              <a:rPr lang="en-IE" dirty="0"/>
              <a:t>6</a:t>
            </a:r>
          </a:p>
        </p:txBody>
      </p:sp>
    </p:spTree>
    <p:extLst>
      <p:ext uri="{BB962C8B-B14F-4D97-AF65-F5344CB8AC3E}">
        <p14:creationId xmlns:p14="http://schemas.microsoft.com/office/powerpoint/2010/main" val="41064697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C97DB8-2826-E734-8290-F6E8BB106F3C}"/>
              </a:ext>
            </a:extLst>
          </p:cNvPr>
          <p:cNvSpPr>
            <a:spLocks noGrp="1"/>
          </p:cNvSpPr>
          <p:nvPr>
            <p:ph type="body" sz="quarter" idx="35"/>
          </p:nvPr>
        </p:nvSpPr>
        <p:spPr>
          <a:xfrm>
            <a:off x="4927789" y="717050"/>
            <a:ext cx="6562677" cy="339415"/>
          </a:xfrm>
        </p:spPr>
        <p:txBody>
          <a:bodyPr/>
          <a:lstStyle/>
          <a:p>
            <a:pPr rtl="0"/>
            <a:r>
              <a:rPr lang="en-IE" dirty="0"/>
              <a:t>EMPREGO E LEIS DO TRABALHO</a:t>
            </a:r>
          </a:p>
        </p:txBody>
      </p:sp>
      <p:sp>
        <p:nvSpPr>
          <p:cNvPr id="3" name="Text Placeholder 2">
            <a:extLst>
              <a:ext uri="{FF2B5EF4-FFF2-40B4-BE49-F238E27FC236}">
                <a16:creationId xmlns:a16="http://schemas.microsoft.com/office/drawing/2014/main" id="{3F5CE6AA-07A4-4135-124D-3986EDE5DAF0}"/>
              </a:ext>
            </a:extLst>
          </p:cNvPr>
          <p:cNvSpPr>
            <a:spLocks noGrp="1"/>
          </p:cNvSpPr>
          <p:nvPr>
            <p:ph type="body" sz="quarter" idx="36"/>
          </p:nvPr>
        </p:nvSpPr>
        <p:spPr>
          <a:xfrm>
            <a:off x="4109883" y="1027821"/>
            <a:ext cx="7516037" cy="999383"/>
          </a:xfrm>
        </p:spPr>
        <p:txBody>
          <a:bodyPr/>
          <a:lstStyle/>
          <a:p>
            <a:pPr rtl="0"/>
            <a:r>
              <a:rPr lang="en-US" dirty="0"/>
              <a:t>É </a:t>
            </a:r>
            <a:r>
              <a:rPr lang="en-US" dirty="0" err="1"/>
              <a:t>necessário</a:t>
            </a:r>
            <a:r>
              <a:rPr lang="en-US" dirty="0"/>
              <a:t> </a:t>
            </a:r>
            <a:r>
              <a:rPr lang="en-US" dirty="0" err="1"/>
              <a:t>cumprir</a:t>
            </a:r>
            <a:r>
              <a:rPr lang="en-US" dirty="0"/>
              <a:t> as </a:t>
            </a:r>
            <a:r>
              <a:rPr lang="en-US" dirty="0" err="1"/>
              <a:t>obrigações</a:t>
            </a:r>
            <a:r>
              <a:rPr lang="en-US" dirty="0"/>
              <a:t> ao </a:t>
            </a:r>
            <a:r>
              <a:rPr lang="en-US" dirty="0" err="1"/>
              <a:t>nível</a:t>
            </a:r>
            <a:r>
              <a:rPr lang="en-US" dirty="0"/>
              <a:t> do </a:t>
            </a:r>
            <a:r>
              <a:rPr lang="en-US" dirty="0" err="1"/>
              <a:t>trabalho</a:t>
            </a:r>
            <a:r>
              <a:rPr lang="en-US" dirty="0"/>
              <a:t>, incluindo práticas de contratação, regulamentos salariais, limites de horas de trabalho e </a:t>
            </a:r>
            <a:r>
              <a:rPr lang="en-US" dirty="0" err="1"/>
              <a:t>regulamentos</a:t>
            </a:r>
            <a:r>
              <a:rPr lang="en-US" dirty="0"/>
              <a:t> de </a:t>
            </a:r>
            <a:r>
              <a:rPr lang="en-US" dirty="0" err="1"/>
              <a:t>higiene</a:t>
            </a:r>
            <a:r>
              <a:rPr lang="en-US" dirty="0"/>
              <a:t> e </a:t>
            </a:r>
            <a:r>
              <a:rPr lang="en-US" dirty="0" err="1"/>
              <a:t>segurança</a:t>
            </a:r>
            <a:r>
              <a:rPr lang="en-US" dirty="0"/>
              <a:t> no </a:t>
            </a:r>
            <a:r>
              <a:rPr lang="en-US" dirty="0" err="1"/>
              <a:t>trabalho</a:t>
            </a:r>
            <a:r>
              <a:rPr lang="en-US" dirty="0"/>
              <a:t> para </a:t>
            </a:r>
            <a:r>
              <a:rPr lang="en-US" dirty="0" err="1"/>
              <a:t>os</a:t>
            </a:r>
            <a:r>
              <a:rPr lang="en-US" dirty="0"/>
              <a:t> </a:t>
            </a:r>
            <a:r>
              <a:rPr lang="en-US" dirty="0" err="1"/>
              <a:t>funcionários</a:t>
            </a:r>
            <a:r>
              <a:rPr lang="en-US" dirty="0"/>
              <a:t>.</a:t>
            </a:r>
            <a:endParaRPr lang="en-IE" dirty="0"/>
          </a:p>
        </p:txBody>
      </p:sp>
      <p:sp>
        <p:nvSpPr>
          <p:cNvPr id="4" name="Text Placeholder 3">
            <a:extLst>
              <a:ext uri="{FF2B5EF4-FFF2-40B4-BE49-F238E27FC236}">
                <a16:creationId xmlns:a16="http://schemas.microsoft.com/office/drawing/2014/main" id="{387ABFFB-AA03-C0A1-C753-C4655821A18E}"/>
              </a:ext>
            </a:extLst>
          </p:cNvPr>
          <p:cNvSpPr>
            <a:spLocks noGrp="1"/>
          </p:cNvSpPr>
          <p:nvPr>
            <p:ph type="body" sz="quarter" idx="37"/>
          </p:nvPr>
        </p:nvSpPr>
        <p:spPr/>
        <p:txBody>
          <a:bodyPr/>
          <a:lstStyle/>
          <a:p>
            <a:pPr algn="l" rtl="0"/>
            <a:r>
              <a:rPr lang="en-IE" dirty="0"/>
              <a:t>7</a:t>
            </a:r>
          </a:p>
        </p:txBody>
      </p:sp>
      <p:pic>
        <p:nvPicPr>
          <p:cNvPr id="13" name="Picture Placeholder 12" descr="Close-up of blackberries and raspberries">
            <a:extLst>
              <a:ext uri="{FF2B5EF4-FFF2-40B4-BE49-F238E27FC236}">
                <a16:creationId xmlns:a16="http://schemas.microsoft.com/office/drawing/2014/main" id="{9377A5A1-D08C-4546-9968-DB3CDEF2F718}"/>
              </a:ext>
            </a:extLst>
          </p:cNvPr>
          <p:cNvPicPr>
            <a:picLocks noGrp="1" noChangeAspect="1"/>
          </p:cNvPicPr>
          <p:nvPr>
            <p:ph type="pic" sz="quarter" idx="41"/>
          </p:nvPr>
        </p:nvPicPr>
        <p:blipFill rotWithShape="1">
          <a:blip r:embed="rId2" cstate="screen">
            <a:extLst>
              <a:ext uri="{28A0092B-C50C-407E-A947-70E740481C1C}">
                <a14:useLocalDpi xmlns:a14="http://schemas.microsoft.com/office/drawing/2010/main"/>
              </a:ext>
            </a:extLst>
          </a:blip>
          <a:srcRect/>
          <a:stretch/>
        </p:blipFill>
        <p:spPr>
          <a:xfrm>
            <a:off x="7559" y="188180"/>
            <a:ext cx="3354094" cy="5923858"/>
          </a:xfrm>
        </p:spPr>
      </p:pic>
      <p:sp>
        <p:nvSpPr>
          <p:cNvPr id="6" name="Text Placeholder 5">
            <a:extLst>
              <a:ext uri="{FF2B5EF4-FFF2-40B4-BE49-F238E27FC236}">
                <a16:creationId xmlns:a16="http://schemas.microsoft.com/office/drawing/2014/main" id="{18BB10BB-7580-C809-FBA8-E890747F24C6}"/>
              </a:ext>
            </a:extLst>
          </p:cNvPr>
          <p:cNvSpPr>
            <a:spLocks noGrp="1"/>
          </p:cNvSpPr>
          <p:nvPr>
            <p:ph type="body" sz="quarter" idx="42"/>
          </p:nvPr>
        </p:nvSpPr>
        <p:spPr>
          <a:xfrm>
            <a:off x="4320643" y="2627801"/>
            <a:ext cx="7305278" cy="520736"/>
          </a:xfrm>
        </p:spPr>
        <p:txBody>
          <a:bodyPr/>
          <a:lstStyle/>
          <a:p>
            <a:pPr algn="l" rtl="0"/>
            <a:r>
              <a:rPr lang="en-US" dirty="0"/>
              <a:t>REGULAMENTO GERAL DE PROTEÇÃO DE DADOS (RGPD)</a:t>
            </a:r>
            <a:endParaRPr lang="en-IE" dirty="0"/>
          </a:p>
        </p:txBody>
      </p:sp>
      <p:sp>
        <p:nvSpPr>
          <p:cNvPr id="7" name="Text Placeholder 6">
            <a:extLst>
              <a:ext uri="{FF2B5EF4-FFF2-40B4-BE49-F238E27FC236}">
                <a16:creationId xmlns:a16="http://schemas.microsoft.com/office/drawing/2014/main" id="{5E73F2B5-AA4B-2CFC-4DF3-7944E0094263}"/>
              </a:ext>
            </a:extLst>
          </p:cNvPr>
          <p:cNvSpPr>
            <a:spLocks noGrp="1"/>
          </p:cNvSpPr>
          <p:nvPr>
            <p:ph type="body" sz="quarter" idx="43"/>
          </p:nvPr>
        </p:nvSpPr>
        <p:spPr>
          <a:xfrm>
            <a:off x="4240446" y="2958865"/>
            <a:ext cx="7305278" cy="999383"/>
          </a:xfrm>
        </p:spPr>
        <p:txBody>
          <a:bodyPr/>
          <a:lstStyle/>
          <a:p>
            <a:pPr rtl="0"/>
            <a:r>
              <a:rPr lang="en-US" dirty="0"/>
              <a:t>A </a:t>
            </a:r>
            <a:r>
              <a:rPr lang="en-US" dirty="0" err="1"/>
              <a:t>regulação</a:t>
            </a:r>
            <a:r>
              <a:rPr lang="en-US" dirty="0"/>
              <a:t> de dados são um </a:t>
            </a:r>
            <a:r>
              <a:rPr lang="en-US" dirty="0" err="1"/>
              <a:t>aspeto</a:t>
            </a:r>
            <a:r>
              <a:rPr lang="en-US" dirty="0"/>
              <a:t> </a:t>
            </a:r>
            <a:r>
              <a:rPr lang="en-US" dirty="0" err="1"/>
              <a:t>crítico</a:t>
            </a:r>
            <a:r>
              <a:rPr lang="en-US" dirty="0"/>
              <a:t> ao </a:t>
            </a:r>
            <a:r>
              <a:rPr lang="en-US" dirty="0" err="1"/>
              <a:t>iniciar</a:t>
            </a:r>
            <a:r>
              <a:rPr lang="en-US" dirty="0"/>
              <a:t> </a:t>
            </a:r>
            <a:r>
              <a:rPr lang="en-US" dirty="0" err="1"/>
              <a:t>uma</a:t>
            </a:r>
            <a:r>
              <a:rPr lang="en-US" dirty="0"/>
              <a:t> </a:t>
            </a:r>
            <a:r>
              <a:rPr lang="en-US" dirty="0" err="1"/>
              <a:t>empresa</a:t>
            </a:r>
            <a:r>
              <a:rPr lang="en-US" dirty="0"/>
              <a:t> </a:t>
            </a:r>
            <a:r>
              <a:rPr lang="en-US" dirty="0" err="1"/>
              <a:t>alimentar</a:t>
            </a:r>
            <a:r>
              <a:rPr lang="en-US" dirty="0"/>
              <a:t>. O RGPD é a principal lei de proteção de dados na UE e rege o processamento de dados pessoais. A </a:t>
            </a:r>
            <a:r>
              <a:rPr lang="en-US" dirty="0" err="1"/>
              <a:t>conformidade</a:t>
            </a:r>
            <a:r>
              <a:rPr lang="en-US" dirty="0"/>
              <a:t> </a:t>
            </a:r>
            <a:r>
              <a:rPr lang="en-US" dirty="0" err="1"/>
              <a:t>deve</a:t>
            </a:r>
            <a:r>
              <a:rPr lang="en-US" dirty="0"/>
              <a:t> ser </a:t>
            </a:r>
            <a:r>
              <a:rPr lang="en-US" dirty="0" err="1"/>
              <a:t>garantida</a:t>
            </a:r>
            <a:r>
              <a:rPr lang="en-US" dirty="0"/>
              <a:t>.</a:t>
            </a:r>
            <a:endParaRPr lang="en-IE" dirty="0"/>
          </a:p>
        </p:txBody>
      </p:sp>
      <p:sp>
        <p:nvSpPr>
          <p:cNvPr id="8" name="Text Placeholder 7">
            <a:extLst>
              <a:ext uri="{FF2B5EF4-FFF2-40B4-BE49-F238E27FC236}">
                <a16:creationId xmlns:a16="http://schemas.microsoft.com/office/drawing/2014/main" id="{5DB79BE6-4767-2BE5-82BA-E6DB58B6844F}"/>
              </a:ext>
            </a:extLst>
          </p:cNvPr>
          <p:cNvSpPr>
            <a:spLocks noGrp="1"/>
          </p:cNvSpPr>
          <p:nvPr>
            <p:ph type="body" sz="quarter" idx="44"/>
          </p:nvPr>
        </p:nvSpPr>
        <p:spPr/>
        <p:txBody>
          <a:bodyPr/>
          <a:lstStyle/>
          <a:p>
            <a:pPr algn="l" rtl="0"/>
            <a:r>
              <a:rPr lang="en-IE" dirty="0"/>
              <a:t>8</a:t>
            </a:r>
          </a:p>
        </p:txBody>
      </p:sp>
      <p:sp>
        <p:nvSpPr>
          <p:cNvPr id="9" name="Text Placeholder 8">
            <a:extLst>
              <a:ext uri="{FF2B5EF4-FFF2-40B4-BE49-F238E27FC236}">
                <a16:creationId xmlns:a16="http://schemas.microsoft.com/office/drawing/2014/main" id="{B7B0044C-8B54-6867-8EA7-361360753AD7}"/>
              </a:ext>
            </a:extLst>
          </p:cNvPr>
          <p:cNvSpPr>
            <a:spLocks noGrp="1"/>
          </p:cNvSpPr>
          <p:nvPr>
            <p:ph type="body" sz="quarter" idx="45"/>
          </p:nvPr>
        </p:nvSpPr>
        <p:spPr/>
        <p:txBody>
          <a:bodyPr/>
          <a:lstStyle/>
          <a:p>
            <a:pPr rtl="0"/>
            <a:r>
              <a:rPr lang="en-IE" dirty="0"/>
              <a:t>REGULAMENTOS AMBIENTAIS</a:t>
            </a:r>
          </a:p>
        </p:txBody>
      </p:sp>
      <p:sp>
        <p:nvSpPr>
          <p:cNvPr id="10" name="Text Placeholder 9">
            <a:extLst>
              <a:ext uri="{FF2B5EF4-FFF2-40B4-BE49-F238E27FC236}">
                <a16:creationId xmlns:a16="http://schemas.microsoft.com/office/drawing/2014/main" id="{39AB7F48-39F9-2FF1-4E4F-A947E12FF3BD}"/>
              </a:ext>
            </a:extLst>
          </p:cNvPr>
          <p:cNvSpPr>
            <a:spLocks noGrp="1"/>
          </p:cNvSpPr>
          <p:nvPr>
            <p:ph type="body" sz="quarter" idx="46"/>
          </p:nvPr>
        </p:nvSpPr>
        <p:spPr>
          <a:xfrm>
            <a:off x="4400840" y="5022726"/>
            <a:ext cx="7144884" cy="999383"/>
          </a:xfrm>
        </p:spPr>
        <p:txBody>
          <a:bodyPr/>
          <a:lstStyle/>
          <a:p>
            <a:pPr rtl="0"/>
            <a:r>
              <a:rPr lang="en-US" dirty="0"/>
              <a:t>Estes regulamentos visam proteger o meio ambiente, promover a sustentabilidade e garantir que as empresas operem de maneira ambientalmente responsável.</a:t>
            </a:r>
            <a:endParaRPr lang="en-IE" dirty="0"/>
          </a:p>
        </p:txBody>
      </p:sp>
      <p:sp>
        <p:nvSpPr>
          <p:cNvPr id="11" name="Text Placeholder 10">
            <a:extLst>
              <a:ext uri="{FF2B5EF4-FFF2-40B4-BE49-F238E27FC236}">
                <a16:creationId xmlns:a16="http://schemas.microsoft.com/office/drawing/2014/main" id="{270726CC-C205-3B4F-07BC-C7521F16BABC}"/>
              </a:ext>
            </a:extLst>
          </p:cNvPr>
          <p:cNvSpPr>
            <a:spLocks noGrp="1"/>
          </p:cNvSpPr>
          <p:nvPr>
            <p:ph type="body" sz="quarter" idx="47"/>
          </p:nvPr>
        </p:nvSpPr>
        <p:spPr/>
        <p:txBody>
          <a:bodyPr/>
          <a:lstStyle/>
          <a:p>
            <a:pPr algn="l" rtl="0"/>
            <a:r>
              <a:rPr lang="en-IE" dirty="0"/>
              <a:t>9</a:t>
            </a:r>
          </a:p>
        </p:txBody>
      </p:sp>
    </p:spTree>
    <p:extLst>
      <p:ext uri="{BB962C8B-B14F-4D97-AF65-F5344CB8AC3E}">
        <p14:creationId xmlns:p14="http://schemas.microsoft.com/office/powerpoint/2010/main" val="6151194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33EB3E-26B0-7128-7992-05D6FD5F1BD5}"/>
              </a:ext>
            </a:extLst>
          </p:cNvPr>
          <p:cNvSpPr>
            <a:spLocks noGrp="1"/>
          </p:cNvSpPr>
          <p:nvPr>
            <p:ph type="body" sz="quarter" idx="18"/>
          </p:nvPr>
        </p:nvSpPr>
        <p:spPr>
          <a:xfrm>
            <a:off x="898357" y="1576553"/>
            <a:ext cx="6070002" cy="4033834"/>
          </a:xfrm>
        </p:spPr>
        <p:txBody>
          <a:bodyPr/>
          <a:lstStyle/>
          <a:p>
            <a:pPr algn="just" rtl="0"/>
            <a:r>
              <a:rPr lang="en-IE" dirty="0"/>
              <a:t>As </a:t>
            </a:r>
            <a:r>
              <a:rPr lang="en-IE" dirty="0" err="1"/>
              <a:t>considerações</a:t>
            </a:r>
            <a:r>
              <a:rPr lang="en-IE" dirty="0"/>
              <a:t> ambientais são de particular </a:t>
            </a:r>
            <a:r>
              <a:rPr lang="en-IE" dirty="0" err="1"/>
              <a:t>importância</a:t>
            </a:r>
            <a:r>
              <a:rPr lang="en-IE" dirty="0"/>
              <a:t> se é </a:t>
            </a:r>
            <a:r>
              <a:rPr lang="en-IE" dirty="0" err="1"/>
              <a:t>planeado</a:t>
            </a:r>
            <a:r>
              <a:rPr lang="en-IE" dirty="0"/>
              <a:t> operar um </a:t>
            </a:r>
            <a:r>
              <a:rPr lang="en-IE" dirty="0" err="1"/>
              <a:t>negócio</a:t>
            </a:r>
            <a:r>
              <a:rPr lang="en-IE" dirty="0"/>
              <a:t> </a:t>
            </a:r>
            <a:r>
              <a:rPr lang="en-IE" dirty="0" err="1"/>
              <a:t>alimentar</a:t>
            </a:r>
            <a:r>
              <a:rPr lang="en-IE" dirty="0"/>
              <a:t> ÉTICO E SUSTENTÁVEL, </a:t>
            </a:r>
            <a:r>
              <a:rPr lang="en-IE" dirty="0" err="1"/>
              <a:t>uma</a:t>
            </a:r>
            <a:r>
              <a:rPr lang="en-IE" dirty="0"/>
              <a:t> </a:t>
            </a:r>
            <a:r>
              <a:rPr lang="en-IE" dirty="0" err="1"/>
              <a:t>vez</a:t>
            </a:r>
            <a:r>
              <a:rPr lang="en-IE" dirty="0"/>
              <a:t> que se </a:t>
            </a:r>
            <a:r>
              <a:rPr lang="en-IE" dirty="0" err="1"/>
              <a:t>pretende</a:t>
            </a:r>
            <a:r>
              <a:rPr lang="en-IE" dirty="0"/>
              <a:t> </a:t>
            </a:r>
            <a:r>
              <a:rPr lang="en-IE" dirty="0" err="1"/>
              <a:t>criar</a:t>
            </a:r>
            <a:r>
              <a:rPr lang="en-IE" dirty="0"/>
              <a:t> um impacto positivo no 'Planeta' por </a:t>
            </a:r>
            <a:r>
              <a:rPr lang="en-IE" dirty="0" err="1"/>
              <a:t>meio</a:t>
            </a:r>
            <a:r>
              <a:rPr lang="en-IE" dirty="0"/>
              <a:t> das </a:t>
            </a:r>
            <a:r>
              <a:rPr lang="en-IE" dirty="0" err="1"/>
              <a:t>ações</a:t>
            </a:r>
            <a:r>
              <a:rPr lang="en-IE" dirty="0"/>
              <a:t>.</a:t>
            </a:r>
          </a:p>
          <a:p>
            <a:pPr algn="just" rtl="0"/>
            <a:r>
              <a:rPr lang="en-IE" dirty="0" err="1"/>
              <a:t>Existem</a:t>
            </a:r>
            <a:r>
              <a:rPr lang="en-IE" dirty="0"/>
              <a:t> </a:t>
            </a:r>
            <a:r>
              <a:rPr lang="en-IE" dirty="0" err="1"/>
              <a:t>vários</a:t>
            </a:r>
            <a:r>
              <a:rPr lang="en-IE" dirty="0"/>
              <a:t> </a:t>
            </a:r>
            <a:r>
              <a:rPr lang="en-IE" dirty="0" err="1"/>
              <a:t>regulamentos</a:t>
            </a:r>
            <a:r>
              <a:rPr lang="en-IE" dirty="0"/>
              <a:t> ambientais que devem ser </a:t>
            </a:r>
            <a:r>
              <a:rPr lang="en-IE" dirty="0" err="1"/>
              <a:t>abordados</a:t>
            </a:r>
            <a:r>
              <a:rPr lang="en-IE" dirty="0"/>
              <a:t> </a:t>
            </a:r>
            <a:r>
              <a:rPr lang="en-IE" dirty="0" err="1"/>
              <a:t>pelo</a:t>
            </a:r>
            <a:r>
              <a:rPr lang="en-IE" dirty="0"/>
              <a:t> </a:t>
            </a:r>
            <a:r>
              <a:rPr lang="en-IE" dirty="0" err="1"/>
              <a:t>proprietário</a:t>
            </a:r>
            <a:r>
              <a:rPr lang="en-IE" dirty="0"/>
              <a:t> de uma </a:t>
            </a:r>
            <a:r>
              <a:rPr lang="en-IE" dirty="0" err="1"/>
              <a:t>empresa</a:t>
            </a:r>
            <a:r>
              <a:rPr lang="en-IE" dirty="0"/>
              <a:t> </a:t>
            </a:r>
            <a:r>
              <a:rPr lang="en-IE" dirty="0" err="1"/>
              <a:t>alimentar</a:t>
            </a:r>
            <a:r>
              <a:rPr lang="en-IE" dirty="0"/>
              <a:t>. </a:t>
            </a:r>
            <a:r>
              <a:rPr lang="en-IE" dirty="0" err="1"/>
              <a:t>Discutir</a:t>
            </a:r>
            <a:r>
              <a:rPr lang="en-IE" dirty="0"/>
              <a:t>-se-á brevemente as </a:t>
            </a:r>
            <a:r>
              <a:rPr lang="en-IE" dirty="0" err="1"/>
              <a:t>principais</a:t>
            </a:r>
            <a:r>
              <a:rPr lang="en-IE" dirty="0"/>
              <a:t> </a:t>
            </a:r>
            <a:r>
              <a:rPr lang="en-IE" dirty="0" err="1"/>
              <a:t>em</a:t>
            </a:r>
            <a:r>
              <a:rPr lang="en-IE" dirty="0"/>
              <a:t> </a:t>
            </a:r>
            <a:r>
              <a:rPr lang="en-IE" dirty="0" err="1"/>
              <a:t>seguida</a:t>
            </a:r>
            <a:r>
              <a:rPr lang="en-IE" dirty="0"/>
              <a:t>…</a:t>
            </a:r>
          </a:p>
        </p:txBody>
      </p:sp>
      <p:sp>
        <p:nvSpPr>
          <p:cNvPr id="3" name="Text Placeholder 2">
            <a:extLst>
              <a:ext uri="{FF2B5EF4-FFF2-40B4-BE49-F238E27FC236}">
                <a16:creationId xmlns:a16="http://schemas.microsoft.com/office/drawing/2014/main" id="{0E9533D9-44E9-1114-1AE1-5F9D33DFAE2A}"/>
              </a:ext>
            </a:extLst>
          </p:cNvPr>
          <p:cNvSpPr>
            <a:spLocks noGrp="1"/>
          </p:cNvSpPr>
          <p:nvPr>
            <p:ph type="body" sz="quarter" idx="16"/>
          </p:nvPr>
        </p:nvSpPr>
        <p:spPr>
          <a:xfrm>
            <a:off x="751212" y="751288"/>
            <a:ext cx="6017449" cy="992652"/>
          </a:xfrm>
        </p:spPr>
        <p:txBody>
          <a:bodyPr/>
          <a:lstStyle/>
          <a:p>
            <a:pPr algn="l" rtl="0"/>
            <a:r>
              <a:rPr lang="en-IE" b="1" dirty="0" err="1"/>
              <a:t>Considerações</a:t>
            </a:r>
            <a:r>
              <a:rPr lang="en-IE" b="1" dirty="0"/>
              <a:t> </a:t>
            </a:r>
            <a:r>
              <a:rPr lang="en-IE" b="1" dirty="0" err="1"/>
              <a:t>Ambientais</a:t>
            </a:r>
            <a:endParaRPr lang="en-IE" b="1" dirty="0"/>
          </a:p>
        </p:txBody>
      </p:sp>
      <p:pic>
        <p:nvPicPr>
          <p:cNvPr id="6" name="Picture Placeholder 5" descr="Person wearing gloves and hat hugging a mossy tree">
            <a:extLst>
              <a:ext uri="{FF2B5EF4-FFF2-40B4-BE49-F238E27FC236}">
                <a16:creationId xmlns:a16="http://schemas.microsoft.com/office/drawing/2014/main" id="{E0A65573-623C-6E7D-57A4-6DCD9CCE8494}"/>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7455159" y="1452563"/>
            <a:ext cx="4736841" cy="4656137"/>
          </a:xfrm>
        </p:spPr>
      </p:pic>
      <p:grpSp>
        <p:nvGrpSpPr>
          <p:cNvPr id="7" name="Group 6">
            <a:extLst>
              <a:ext uri="{FF2B5EF4-FFF2-40B4-BE49-F238E27FC236}">
                <a16:creationId xmlns:a16="http://schemas.microsoft.com/office/drawing/2014/main" id="{AC8B321E-F4BF-53C7-6A77-155B4C734F86}"/>
              </a:ext>
            </a:extLst>
          </p:cNvPr>
          <p:cNvGrpSpPr/>
          <p:nvPr/>
        </p:nvGrpSpPr>
        <p:grpSpPr>
          <a:xfrm>
            <a:off x="6096000" y="4755618"/>
            <a:ext cx="1244712" cy="1245537"/>
            <a:chOff x="5614841" y="786428"/>
            <a:chExt cx="901130" cy="901727"/>
          </a:xfrm>
        </p:grpSpPr>
        <p:grpSp>
          <p:nvGrpSpPr>
            <p:cNvPr id="8" name="Graphic 2">
              <a:extLst>
                <a:ext uri="{FF2B5EF4-FFF2-40B4-BE49-F238E27FC236}">
                  <a16:creationId xmlns:a16="http://schemas.microsoft.com/office/drawing/2014/main" id="{6DBE7E62-5EEE-EA58-B40E-EFA95286CE03}"/>
                </a:ext>
              </a:extLst>
            </p:cNvPr>
            <p:cNvGrpSpPr/>
            <p:nvPr/>
          </p:nvGrpSpPr>
          <p:grpSpPr>
            <a:xfrm>
              <a:off x="5715019" y="1058540"/>
              <a:ext cx="543506" cy="445337"/>
              <a:chOff x="5715019" y="1058540"/>
              <a:chExt cx="543506" cy="445337"/>
            </a:xfrm>
            <a:solidFill>
              <a:srgbClr val="60A9DD"/>
            </a:solidFill>
          </p:grpSpPr>
          <p:sp>
            <p:nvSpPr>
              <p:cNvPr id="10" name="Freeform 537">
                <a:extLst>
                  <a:ext uri="{FF2B5EF4-FFF2-40B4-BE49-F238E27FC236}">
                    <a16:creationId xmlns:a16="http://schemas.microsoft.com/office/drawing/2014/main" id="{E69D6B82-785B-1190-50FE-D892C4C84A03}"/>
                  </a:ext>
                </a:extLst>
              </p:cNvPr>
              <p:cNvSpPr/>
              <p:nvPr/>
            </p:nvSpPr>
            <p:spPr>
              <a:xfrm>
                <a:off x="5715019" y="1219331"/>
                <a:ext cx="104422" cy="284546"/>
              </a:xfrm>
              <a:custGeom>
                <a:avLst/>
                <a:gdLst>
                  <a:gd name="connsiteX0" fmla="*/ 22290 w 104422"/>
                  <a:gd name="connsiteY0" fmla="*/ 21680 h 284546"/>
                  <a:gd name="connsiteX1" fmla="*/ 51196 w 104422"/>
                  <a:gd name="connsiteY1" fmla="*/ 65942 h 284546"/>
                  <a:gd name="connsiteX2" fmla="*/ 77393 w 104422"/>
                  <a:gd name="connsiteY2" fmla="*/ 77685 h 284546"/>
                  <a:gd name="connsiteX3" fmla="*/ 103589 w 104422"/>
                  <a:gd name="connsiteY3" fmla="*/ 99365 h 284546"/>
                  <a:gd name="connsiteX4" fmla="*/ 86426 w 104422"/>
                  <a:gd name="connsiteY4" fmla="*/ 140918 h 284546"/>
                  <a:gd name="connsiteX5" fmla="*/ 71973 w 104422"/>
                  <a:gd name="connsiteY5" fmla="*/ 214087 h 284546"/>
                  <a:gd name="connsiteX6" fmla="*/ 91846 w 104422"/>
                  <a:gd name="connsiteY6" fmla="*/ 284546 h 284546"/>
                  <a:gd name="connsiteX7" fmla="*/ 10547 w 104422"/>
                  <a:gd name="connsiteY7" fmla="*/ 0 h 284546"/>
                  <a:gd name="connsiteX8" fmla="*/ 22290 w 104422"/>
                  <a:gd name="connsiteY8" fmla="*/ 21680 h 284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2" h="284546">
                    <a:moveTo>
                      <a:pt x="22290" y="21680"/>
                    </a:moveTo>
                    <a:cubicBezTo>
                      <a:pt x="32227" y="40649"/>
                      <a:pt x="41260" y="57813"/>
                      <a:pt x="51196" y="65942"/>
                    </a:cubicBezTo>
                    <a:cubicBezTo>
                      <a:pt x="58423" y="71363"/>
                      <a:pt x="67456" y="74976"/>
                      <a:pt x="77393" y="77685"/>
                    </a:cubicBezTo>
                    <a:cubicBezTo>
                      <a:pt x="103589" y="85816"/>
                      <a:pt x="106299" y="89429"/>
                      <a:pt x="103589" y="99365"/>
                    </a:cubicBezTo>
                    <a:cubicBezTo>
                      <a:pt x="100879" y="112012"/>
                      <a:pt x="93652" y="126465"/>
                      <a:pt x="86426" y="140918"/>
                    </a:cubicBezTo>
                    <a:cubicBezTo>
                      <a:pt x="72876" y="168921"/>
                      <a:pt x="60229" y="195117"/>
                      <a:pt x="71973" y="214087"/>
                    </a:cubicBezTo>
                    <a:cubicBezTo>
                      <a:pt x="89136" y="241187"/>
                      <a:pt x="91846" y="267383"/>
                      <a:pt x="91846" y="284546"/>
                    </a:cubicBezTo>
                    <a:cubicBezTo>
                      <a:pt x="13257" y="214087"/>
                      <a:pt x="-18359" y="102075"/>
                      <a:pt x="10547" y="0"/>
                    </a:cubicBezTo>
                    <a:cubicBezTo>
                      <a:pt x="15063" y="7226"/>
                      <a:pt x="18677" y="14453"/>
                      <a:pt x="22290" y="21680"/>
                    </a:cubicBezTo>
                    <a:close/>
                  </a:path>
                </a:pathLst>
              </a:custGeom>
              <a:solidFill>
                <a:srgbClr val="F79037"/>
              </a:solidFill>
              <a:ln w="9028" cap="flat">
                <a:noFill/>
                <a:prstDash val="solid"/>
                <a:miter/>
              </a:ln>
            </p:spPr>
            <p:txBody>
              <a:bodyPr rtlCol="0" anchor="ctr"/>
              <a:lstStyle/>
              <a:p>
                <a:pPr algn="l" rtl="0"/>
                <a:endParaRPr lang="en-US"/>
              </a:p>
            </p:txBody>
          </p:sp>
          <p:sp>
            <p:nvSpPr>
              <p:cNvPr id="11" name="Freeform 538">
                <a:extLst>
                  <a:ext uri="{FF2B5EF4-FFF2-40B4-BE49-F238E27FC236}">
                    <a16:creationId xmlns:a16="http://schemas.microsoft.com/office/drawing/2014/main" id="{B59499AC-B0D8-F94B-891B-0C13B18A3987}"/>
                  </a:ext>
                </a:extLst>
              </p:cNvPr>
              <p:cNvSpPr/>
              <p:nvPr/>
            </p:nvSpPr>
            <p:spPr>
              <a:xfrm>
                <a:off x="5906636" y="1058540"/>
                <a:ext cx="351889" cy="398614"/>
              </a:xfrm>
              <a:custGeom>
                <a:avLst/>
                <a:gdLst>
                  <a:gd name="connsiteX0" fmla="*/ 351889 w 351889"/>
                  <a:gd name="connsiteY0" fmla="*/ 151758 h 398614"/>
                  <a:gd name="connsiteX1" fmla="*/ 269687 w 351889"/>
                  <a:gd name="connsiteY1" fmla="*/ 221314 h 398614"/>
                  <a:gd name="connsiteX2" fmla="*/ 267880 w 351889"/>
                  <a:gd name="connsiteY2" fmla="*/ 314356 h 398614"/>
                  <a:gd name="connsiteX3" fmla="*/ 208261 w 351889"/>
                  <a:gd name="connsiteY3" fmla="*/ 394752 h 398614"/>
                  <a:gd name="connsiteX4" fmla="*/ 180258 w 351889"/>
                  <a:gd name="connsiteY4" fmla="*/ 392945 h 398614"/>
                  <a:gd name="connsiteX5" fmla="*/ 170322 w 351889"/>
                  <a:gd name="connsiteY5" fmla="*/ 304419 h 398614"/>
                  <a:gd name="connsiteX6" fmla="*/ 152255 w 351889"/>
                  <a:gd name="connsiteY6" fmla="*/ 202344 h 398614"/>
                  <a:gd name="connsiteX7" fmla="*/ 126962 w 351889"/>
                  <a:gd name="connsiteY7" fmla="*/ 195117 h 398614"/>
                  <a:gd name="connsiteX8" fmla="*/ 101669 w 351889"/>
                  <a:gd name="connsiteY8" fmla="*/ 198731 h 398614"/>
                  <a:gd name="connsiteX9" fmla="*/ 6820 w 351889"/>
                  <a:gd name="connsiteY9" fmla="*/ 177051 h 398614"/>
                  <a:gd name="connsiteX10" fmla="*/ 56503 w 351889"/>
                  <a:gd name="connsiteY10" fmla="*/ 71362 h 398614"/>
                  <a:gd name="connsiteX11" fmla="*/ 70053 w 351889"/>
                  <a:gd name="connsiteY11" fmla="*/ 61426 h 398614"/>
                  <a:gd name="connsiteX12" fmla="*/ 228134 w 351889"/>
                  <a:gd name="connsiteY12" fmla="*/ 0 h 398614"/>
                  <a:gd name="connsiteX13" fmla="*/ 351889 w 351889"/>
                  <a:gd name="connsiteY13" fmla="*/ 151758 h 39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1889" h="398614">
                    <a:moveTo>
                      <a:pt x="351889" y="151758"/>
                    </a:moveTo>
                    <a:cubicBezTo>
                      <a:pt x="304013" y="177051"/>
                      <a:pt x="281430" y="196924"/>
                      <a:pt x="269687" y="221314"/>
                    </a:cubicBezTo>
                    <a:cubicBezTo>
                      <a:pt x="257944" y="247510"/>
                      <a:pt x="262460" y="275513"/>
                      <a:pt x="267880" y="314356"/>
                    </a:cubicBezTo>
                    <a:cubicBezTo>
                      <a:pt x="271494" y="336939"/>
                      <a:pt x="244394" y="379395"/>
                      <a:pt x="208261" y="394752"/>
                    </a:cubicBezTo>
                    <a:cubicBezTo>
                      <a:pt x="194711" y="400171"/>
                      <a:pt x="185678" y="400171"/>
                      <a:pt x="180258" y="392945"/>
                    </a:cubicBezTo>
                    <a:cubicBezTo>
                      <a:pt x="169418" y="379395"/>
                      <a:pt x="170322" y="337842"/>
                      <a:pt x="170322" y="304419"/>
                    </a:cubicBezTo>
                    <a:cubicBezTo>
                      <a:pt x="170322" y="258350"/>
                      <a:pt x="171225" y="218604"/>
                      <a:pt x="152255" y="202344"/>
                    </a:cubicBezTo>
                    <a:cubicBezTo>
                      <a:pt x="145028" y="196021"/>
                      <a:pt x="136899" y="193310"/>
                      <a:pt x="126962" y="195117"/>
                    </a:cubicBezTo>
                    <a:cubicBezTo>
                      <a:pt x="118832" y="196021"/>
                      <a:pt x="109799" y="197827"/>
                      <a:pt x="101669" y="198731"/>
                    </a:cubicBezTo>
                    <a:cubicBezTo>
                      <a:pt x="52890" y="206860"/>
                      <a:pt x="22177" y="209571"/>
                      <a:pt x="6820" y="177051"/>
                    </a:cubicBezTo>
                    <a:cubicBezTo>
                      <a:pt x="-18473" y="124658"/>
                      <a:pt x="33017" y="85816"/>
                      <a:pt x="56503" y="71362"/>
                    </a:cubicBezTo>
                    <a:cubicBezTo>
                      <a:pt x="61020" y="68652"/>
                      <a:pt x="65536" y="65039"/>
                      <a:pt x="70053" y="61426"/>
                    </a:cubicBezTo>
                    <a:cubicBezTo>
                      <a:pt x="126962" y="54199"/>
                      <a:pt x="180258" y="30713"/>
                      <a:pt x="228134" y="0"/>
                    </a:cubicBezTo>
                    <a:cubicBezTo>
                      <a:pt x="286850" y="33423"/>
                      <a:pt x="331113" y="87622"/>
                      <a:pt x="351889" y="151758"/>
                    </a:cubicBezTo>
                    <a:close/>
                  </a:path>
                </a:pathLst>
              </a:custGeom>
              <a:solidFill>
                <a:srgbClr val="F79037"/>
              </a:solidFill>
              <a:ln w="9028" cap="flat">
                <a:noFill/>
                <a:prstDash val="solid"/>
                <a:miter/>
              </a:ln>
            </p:spPr>
            <p:txBody>
              <a:bodyPr rtlCol="0" anchor="ctr"/>
              <a:lstStyle/>
              <a:p>
                <a:pPr algn="l" rtl="0"/>
                <a:endParaRPr lang="en-US"/>
              </a:p>
            </p:txBody>
          </p:sp>
        </p:grpSp>
        <p:sp>
          <p:nvSpPr>
            <p:cNvPr id="9" name="Freeform 536">
              <a:extLst>
                <a:ext uri="{FF2B5EF4-FFF2-40B4-BE49-F238E27FC236}">
                  <a16:creationId xmlns:a16="http://schemas.microsoft.com/office/drawing/2014/main" id="{716D565A-8F2A-96D6-4BC0-CF24D5181C7C}"/>
                </a:ext>
              </a:extLst>
            </p:cNvPr>
            <p:cNvSpPr/>
            <p:nvPr/>
          </p:nvSpPr>
          <p:spPr>
            <a:xfrm>
              <a:off x="5614841" y="786428"/>
              <a:ext cx="901130" cy="901727"/>
            </a:xfrm>
            <a:custGeom>
              <a:avLst/>
              <a:gdLst>
                <a:gd name="connsiteX0" fmla="*/ 887581 w 901130"/>
                <a:gd name="connsiteY0" fmla="*/ 104998 h 901727"/>
                <a:gd name="connsiteX1" fmla="*/ 855965 w 901130"/>
                <a:gd name="connsiteY1" fmla="*/ 33635 h 901727"/>
                <a:gd name="connsiteX2" fmla="*/ 841512 w 901130"/>
                <a:gd name="connsiteY2" fmla="*/ 27312 h 901727"/>
                <a:gd name="connsiteX3" fmla="*/ 768343 w 901130"/>
                <a:gd name="connsiteY3" fmla="*/ 54412 h 901727"/>
                <a:gd name="connsiteX4" fmla="*/ 663558 w 901130"/>
                <a:gd name="connsiteY4" fmla="*/ 154681 h 901727"/>
                <a:gd name="connsiteX5" fmla="*/ 657234 w 901130"/>
                <a:gd name="connsiteY5" fmla="*/ 272112 h 901727"/>
                <a:gd name="connsiteX6" fmla="*/ 586775 w 901130"/>
                <a:gd name="connsiteY6" fmla="*/ 210687 h 901727"/>
                <a:gd name="connsiteX7" fmla="*/ 525350 w 901130"/>
                <a:gd name="connsiteY7" fmla="*/ 116741 h 901727"/>
                <a:gd name="connsiteX8" fmla="*/ 504573 w 901130"/>
                <a:gd name="connsiteY8" fmla="*/ 133001 h 901727"/>
                <a:gd name="connsiteX9" fmla="*/ 553352 w 901130"/>
                <a:gd name="connsiteY9" fmla="*/ 204363 h 901727"/>
                <a:gd name="connsiteX10" fmla="*/ 433211 w 901130"/>
                <a:gd name="connsiteY10" fmla="*/ 180877 h 901727"/>
                <a:gd name="connsiteX11" fmla="*/ 319392 w 901130"/>
                <a:gd name="connsiteY11" fmla="*/ 25505 h 901727"/>
                <a:gd name="connsiteX12" fmla="*/ 352815 w 901130"/>
                <a:gd name="connsiteY12" fmla="*/ 29119 h 901727"/>
                <a:gd name="connsiteX13" fmla="*/ 455794 w 901130"/>
                <a:gd name="connsiteY13" fmla="*/ 82415 h 901727"/>
                <a:gd name="connsiteX14" fmla="*/ 472957 w 901130"/>
                <a:gd name="connsiteY14" fmla="*/ 62542 h 901727"/>
                <a:gd name="connsiteX15" fmla="*/ 358235 w 901130"/>
                <a:gd name="connsiteY15" fmla="*/ 3826 h 901727"/>
                <a:gd name="connsiteX16" fmla="*/ 154084 w 901130"/>
                <a:gd name="connsiteY16" fmla="*/ 48992 h 901727"/>
                <a:gd name="connsiteX17" fmla="*/ 61945 w 901130"/>
                <a:gd name="connsiteY17" fmla="*/ 114934 h 901727"/>
                <a:gd name="connsiteX18" fmla="*/ 60139 w 901130"/>
                <a:gd name="connsiteY18" fmla="*/ 133001 h 901727"/>
                <a:gd name="connsiteX19" fmla="*/ 119758 w 901130"/>
                <a:gd name="connsiteY19" fmla="*/ 226043 h 901727"/>
                <a:gd name="connsiteX20" fmla="*/ 182087 w 901130"/>
                <a:gd name="connsiteY20" fmla="*/ 290179 h 901727"/>
                <a:gd name="connsiteX21" fmla="*/ 164021 w 901130"/>
                <a:gd name="connsiteY21" fmla="*/ 306438 h 901727"/>
                <a:gd name="connsiteX22" fmla="*/ 93562 w 901130"/>
                <a:gd name="connsiteY22" fmla="*/ 411224 h 901727"/>
                <a:gd name="connsiteX23" fmla="*/ 71882 w 901130"/>
                <a:gd name="connsiteY23" fmla="*/ 521429 h 901727"/>
                <a:gd name="connsiteX24" fmla="*/ 124275 w 901130"/>
                <a:gd name="connsiteY24" fmla="*/ 695770 h 901727"/>
                <a:gd name="connsiteX25" fmla="*/ 262483 w 901130"/>
                <a:gd name="connsiteY25" fmla="*/ 807782 h 901727"/>
                <a:gd name="connsiteX26" fmla="*/ 272419 w 901130"/>
                <a:gd name="connsiteY26" fmla="*/ 783392 h 901727"/>
                <a:gd name="connsiteX27" fmla="*/ 215510 w 901130"/>
                <a:gd name="connsiteY27" fmla="*/ 751776 h 901727"/>
                <a:gd name="connsiteX28" fmla="*/ 192927 w 901130"/>
                <a:gd name="connsiteY28" fmla="*/ 647894 h 901727"/>
                <a:gd name="connsiteX29" fmla="*/ 208284 w 901130"/>
                <a:gd name="connsiteY29" fmla="*/ 600921 h 901727"/>
                <a:gd name="connsiteX30" fmla="*/ 227253 w 901130"/>
                <a:gd name="connsiteY30" fmla="*/ 553949 h 901727"/>
                <a:gd name="connsiteX31" fmla="*/ 214607 w 901130"/>
                <a:gd name="connsiteY31" fmla="*/ 514202 h 901727"/>
                <a:gd name="connsiteX32" fmla="*/ 182990 w 901130"/>
                <a:gd name="connsiteY32" fmla="*/ 500653 h 901727"/>
                <a:gd name="connsiteX33" fmla="*/ 165827 w 901130"/>
                <a:gd name="connsiteY33" fmla="*/ 494329 h 901727"/>
                <a:gd name="connsiteX34" fmla="*/ 143244 w 901130"/>
                <a:gd name="connsiteY34" fmla="*/ 458196 h 901727"/>
                <a:gd name="connsiteX35" fmla="*/ 118855 w 901130"/>
                <a:gd name="connsiteY35" fmla="*/ 418451 h 901727"/>
                <a:gd name="connsiteX36" fmla="*/ 201960 w 901130"/>
                <a:gd name="connsiteY36" fmla="*/ 308245 h 901727"/>
                <a:gd name="connsiteX37" fmla="*/ 313069 w 901130"/>
                <a:gd name="connsiteY37" fmla="*/ 349798 h 901727"/>
                <a:gd name="connsiteX38" fmla="*/ 273323 w 901130"/>
                <a:gd name="connsiteY38" fmla="*/ 476263 h 901727"/>
                <a:gd name="connsiteX39" fmla="*/ 396174 w 901130"/>
                <a:gd name="connsiteY39" fmla="*/ 512396 h 901727"/>
                <a:gd name="connsiteX40" fmla="*/ 420564 w 901130"/>
                <a:gd name="connsiteY40" fmla="*/ 508783 h 901727"/>
                <a:gd name="connsiteX41" fmla="*/ 425081 w 901130"/>
                <a:gd name="connsiteY41" fmla="*/ 509686 h 901727"/>
                <a:gd name="connsiteX42" fmla="*/ 435017 w 901130"/>
                <a:gd name="connsiteY42" fmla="*/ 591888 h 901727"/>
                <a:gd name="connsiteX43" fmla="*/ 450374 w 901130"/>
                <a:gd name="connsiteY43" fmla="*/ 696673 h 901727"/>
                <a:gd name="connsiteX44" fmla="*/ 483797 w 901130"/>
                <a:gd name="connsiteY44" fmla="*/ 712933 h 901727"/>
                <a:gd name="connsiteX45" fmla="*/ 509993 w 901130"/>
                <a:gd name="connsiteY45" fmla="*/ 706610 h 901727"/>
                <a:gd name="connsiteX46" fmla="*/ 584968 w 901130"/>
                <a:gd name="connsiteY46" fmla="*/ 597308 h 901727"/>
                <a:gd name="connsiteX47" fmla="*/ 584065 w 901130"/>
                <a:gd name="connsiteY47" fmla="*/ 519622 h 901727"/>
                <a:gd name="connsiteX48" fmla="*/ 649104 w 901130"/>
                <a:gd name="connsiteY48" fmla="*/ 465423 h 901727"/>
                <a:gd name="connsiteX49" fmla="*/ 655428 w 901130"/>
                <a:gd name="connsiteY49" fmla="*/ 528655 h 901727"/>
                <a:gd name="connsiteX50" fmla="*/ 571419 w 901130"/>
                <a:gd name="connsiteY50" fmla="*/ 724676 h 901727"/>
                <a:gd name="connsiteX51" fmla="*/ 345588 w 901130"/>
                <a:gd name="connsiteY51" fmla="*/ 802362 h 901727"/>
                <a:gd name="connsiteX52" fmla="*/ 342878 w 901130"/>
                <a:gd name="connsiteY52" fmla="*/ 828558 h 901727"/>
                <a:gd name="connsiteX53" fmla="*/ 589485 w 901130"/>
                <a:gd name="connsiteY53" fmla="*/ 743646 h 901727"/>
                <a:gd name="connsiteX54" fmla="*/ 681624 w 901130"/>
                <a:gd name="connsiteY54" fmla="*/ 528655 h 901727"/>
                <a:gd name="connsiteX55" fmla="*/ 543416 w 901130"/>
                <a:gd name="connsiteY55" fmla="*/ 269402 h 901727"/>
                <a:gd name="connsiteX56" fmla="*/ 581355 w 901130"/>
                <a:gd name="connsiteY56" fmla="*/ 239592 h 901727"/>
                <a:gd name="connsiteX57" fmla="*/ 661751 w 901130"/>
                <a:gd name="connsiteY57" fmla="*/ 320891 h 901727"/>
                <a:gd name="connsiteX58" fmla="*/ 722273 w 901130"/>
                <a:gd name="connsiteY58" fmla="*/ 581951 h 901727"/>
                <a:gd name="connsiteX59" fmla="*/ 319392 w 901130"/>
                <a:gd name="connsiteY59" fmla="*/ 870111 h 901727"/>
                <a:gd name="connsiteX60" fmla="*/ 91755 w 901130"/>
                <a:gd name="connsiteY60" fmla="*/ 728290 h 901727"/>
                <a:gd name="connsiteX61" fmla="*/ 31233 w 901130"/>
                <a:gd name="connsiteY61" fmla="*/ 467230 h 901727"/>
                <a:gd name="connsiteX62" fmla="*/ 5036 w 901130"/>
                <a:gd name="connsiteY62" fmla="*/ 462713 h 901727"/>
                <a:gd name="connsiteX63" fmla="*/ 70075 w 901130"/>
                <a:gd name="connsiteY63" fmla="*/ 743646 h 901727"/>
                <a:gd name="connsiteX64" fmla="*/ 314875 w 901130"/>
                <a:gd name="connsiteY64" fmla="*/ 896307 h 901727"/>
                <a:gd name="connsiteX65" fmla="*/ 377205 w 901130"/>
                <a:gd name="connsiteY65" fmla="*/ 901728 h 901727"/>
                <a:gd name="connsiteX66" fmla="*/ 595808 w 901130"/>
                <a:gd name="connsiteY66" fmla="*/ 831268 h 901727"/>
                <a:gd name="connsiteX67" fmla="*/ 748470 w 901130"/>
                <a:gd name="connsiteY67" fmla="*/ 586468 h 901727"/>
                <a:gd name="connsiteX68" fmla="*/ 722273 w 901130"/>
                <a:gd name="connsiteY68" fmla="*/ 375091 h 901727"/>
                <a:gd name="connsiteX69" fmla="*/ 782796 w 901130"/>
                <a:gd name="connsiteY69" fmla="*/ 350701 h 901727"/>
                <a:gd name="connsiteX70" fmla="*/ 887581 w 901130"/>
                <a:gd name="connsiteY70" fmla="*/ 250432 h 901727"/>
                <a:gd name="connsiteX71" fmla="*/ 887581 w 901130"/>
                <a:gd name="connsiteY71" fmla="*/ 104998 h 901727"/>
                <a:gd name="connsiteX72" fmla="*/ 121565 w 901130"/>
                <a:gd name="connsiteY72" fmla="*/ 467230 h 901727"/>
                <a:gd name="connsiteX73" fmla="*/ 150471 w 901130"/>
                <a:gd name="connsiteY73" fmla="*/ 511493 h 901727"/>
                <a:gd name="connsiteX74" fmla="*/ 176667 w 901130"/>
                <a:gd name="connsiteY74" fmla="*/ 523236 h 901727"/>
                <a:gd name="connsiteX75" fmla="*/ 202864 w 901130"/>
                <a:gd name="connsiteY75" fmla="*/ 544916 h 901727"/>
                <a:gd name="connsiteX76" fmla="*/ 185701 w 901130"/>
                <a:gd name="connsiteY76" fmla="*/ 586468 h 901727"/>
                <a:gd name="connsiteX77" fmla="*/ 171247 w 901130"/>
                <a:gd name="connsiteY77" fmla="*/ 659637 h 901727"/>
                <a:gd name="connsiteX78" fmla="*/ 191121 w 901130"/>
                <a:gd name="connsiteY78" fmla="*/ 730096 h 901727"/>
                <a:gd name="connsiteX79" fmla="*/ 109822 w 901130"/>
                <a:gd name="connsiteY79" fmla="*/ 445550 h 901727"/>
                <a:gd name="connsiteX80" fmla="*/ 121565 w 901130"/>
                <a:gd name="connsiteY80" fmla="*/ 467230 h 901727"/>
                <a:gd name="connsiteX81" fmla="*/ 760213 w 901130"/>
                <a:gd name="connsiteY81" fmla="*/ 207976 h 901727"/>
                <a:gd name="connsiteX82" fmla="*/ 722273 w 901130"/>
                <a:gd name="connsiteY82" fmla="*/ 116741 h 901727"/>
                <a:gd name="connsiteX83" fmla="*/ 780086 w 901130"/>
                <a:gd name="connsiteY83" fmla="*/ 77898 h 901727"/>
                <a:gd name="connsiteX84" fmla="*/ 821639 w 901130"/>
                <a:gd name="connsiteY84" fmla="*/ 60735 h 901727"/>
                <a:gd name="connsiteX85" fmla="*/ 760213 w 901130"/>
                <a:gd name="connsiteY85" fmla="*/ 207976 h 901727"/>
                <a:gd name="connsiteX86" fmla="*/ 846932 w 901130"/>
                <a:gd name="connsiteY86" fmla="*/ 70671 h 901727"/>
                <a:gd name="connsiteX87" fmla="*/ 863192 w 901130"/>
                <a:gd name="connsiteY87" fmla="*/ 113127 h 901727"/>
                <a:gd name="connsiteX88" fmla="*/ 874935 w 901130"/>
                <a:gd name="connsiteY88" fmla="*/ 176360 h 901727"/>
                <a:gd name="connsiteX89" fmla="*/ 787313 w 901130"/>
                <a:gd name="connsiteY89" fmla="*/ 212493 h 901727"/>
                <a:gd name="connsiteX90" fmla="*/ 846932 w 901130"/>
                <a:gd name="connsiteY90" fmla="*/ 70671 h 901727"/>
                <a:gd name="connsiteX91" fmla="*/ 688850 w 901130"/>
                <a:gd name="connsiteY91" fmla="*/ 164617 h 901727"/>
                <a:gd name="connsiteX92" fmla="*/ 703304 w 901130"/>
                <a:gd name="connsiteY92" fmla="*/ 139324 h 901727"/>
                <a:gd name="connsiteX93" fmla="*/ 745760 w 901130"/>
                <a:gd name="connsiteY93" fmla="*/ 243206 h 901727"/>
                <a:gd name="connsiteX94" fmla="*/ 707820 w 901130"/>
                <a:gd name="connsiteY94" fmla="*/ 334441 h 901727"/>
                <a:gd name="connsiteX95" fmla="*/ 690657 w 901130"/>
                <a:gd name="connsiteY95" fmla="*/ 291082 h 901727"/>
                <a:gd name="connsiteX96" fmla="*/ 688850 w 901130"/>
                <a:gd name="connsiteY96" fmla="*/ 164617 h 901727"/>
                <a:gd name="connsiteX97" fmla="*/ 772860 w 901130"/>
                <a:gd name="connsiteY97" fmla="*/ 325408 h 901727"/>
                <a:gd name="connsiteX98" fmla="*/ 732210 w 901130"/>
                <a:gd name="connsiteY98" fmla="*/ 342571 h 901727"/>
                <a:gd name="connsiteX99" fmla="*/ 771956 w 901130"/>
                <a:gd name="connsiteY99" fmla="*/ 247723 h 901727"/>
                <a:gd name="connsiteX100" fmla="*/ 873128 w 901130"/>
                <a:gd name="connsiteY100" fmla="*/ 206170 h 901727"/>
                <a:gd name="connsiteX101" fmla="*/ 864095 w 901130"/>
                <a:gd name="connsiteY101" fmla="*/ 239592 h 901727"/>
                <a:gd name="connsiteX102" fmla="*/ 772860 w 901130"/>
                <a:gd name="connsiteY102" fmla="*/ 325408 h 901727"/>
                <a:gd name="connsiteX103" fmla="*/ 297712 w 901130"/>
                <a:gd name="connsiteY103" fmla="*/ 318182 h 901727"/>
                <a:gd name="connsiteX104" fmla="*/ 284163 w 901130"/>
                <a:gd name="connsiteY104" fmla="*/ 314569 h 901727"/>
                <a:gd name="connsiteX105" fmla="*/ 430501 w 901130"/>
                <a:gd name="connsiteY105" fmla="*/ 207073 h 901727"/>
                <a:gd name="connsiteX106" fmla="*/ 550642 w 901130"/>
                <a:gd name="connsiteY106" fmla="*/ 230559 h 901727"/>
                <a:gd name="connsiteX107" fmla="*/ 297712 w 901130"/>
                <a:gd name="connsiteY107" fmla="*/ 318182 h 901727"/>
                <a:gd name="connsiteX108" fmla="*/ 164021 w 901130"/>
                <a:gd name="connsiteY108" fmla="*/ 235979 h 901727"/>
                <a:gd name="connsiteX109" fmla="*/ 97175 w 901130"/>
                <a:gd name="connsiteY109" fmla="*/ 142937 h 901727"/>
                <a:gd name="connsiteX110" fmla="*/ 249836 w 901130"/>
                <a:gd name="connsiteY110" fmla="*/ 172747 h 901727"/>
                <a:gd name="connsiteX111" fmla="*/ 164021 w 901130"/>
                <a:gd name="connsiteY111" fmla="*/ 235979 h 901727"/>
                <a:gd name="connsiteX112" fmla="*/ 191121 w 901130"/>
                <a:gd name="connsiteY112" fmla="*/ 59832 h 901727"/>
                <a:gd name="connsiteX113" fmla="*/ 255256 w 901130"/>
                <a:gd name="connsiteY113" fmla="*/ 147454 h 901727"/>
                <a:gd name="connsiteX114" fmla="*/ 100788 w 901130"/>
                <a:gd name="connsiteY114" fmla="*/ 117644 h 901727"/>
                <a:gd name="connsiteX115" fmla="*/ 191121 w 901130"/>
                <a:gd name="connsiteY115" fmla="*/ 59832 h 901727"/>
                <a:gd name="connsiteX116" fmla="*/ 293196 w 901130"/>
                <a:gd name="connsiteY116" fmla="*/ 154681 h 901727"/>
                <a:gd name="connsiteX117" fmla="*/ 215510 w 901130"/>
                <a:gd name="connsiteY117" fmla="*/ 48992 h 901727"/>
                <a:gd name="connsiteX118" fmla="*/ 289583 w 901130"/>
                <a:gd name="connsiteY118" fmla="*/ 28216 h 901727"/>
                <a:gd name="connsiteX119" fmla="*/ 397078 w 901130"/>
                <a:gd name="connsiteY119" fmla="*/ 174554 h 901727"/>
                <a:gd name="connsiteX120" fmla="*/ 293196 w 901130"/>
                <a:gd name="connsiteY120" fmla="*/ 154681 h 901727"/>
                <a:gd name="connsiteX121" fmla="*/ 285066 w 901130"/>
                <a:gd name="connsiteY121" fmla="*/ 179973 h 901727"/>
                <a:gd name="connsiteX122" fmla="*/ 394368 w 901130"/>
                <a:gd name="connsiteY122" fmla="*/ 201653 h 901727"/>
                <a:gd name="connsiteX123" fmla="*/ 253450 w 901130"/>
                <a:gd name="connsiteY123" fmla="*/ 304632 h 901727"/>
                <a:gd name="connsiteX124" fmla="*/ 182087 w 901130"/>
                <a:gd name="connsiteY124" fmla="*/ 254949 h 901727"/>
                <a:gd name="connsiteX125" fmla="*/ 285066 w 901130"/>
                <a:gd name="connsiteY125" fmla="*/ 179973 h 901727"/>
                <a:gd name="connsiteX126" fmla="*/ 642781 w 901130"/>
                <a:gd name="connsiteY126" fmla="*/ 437420 h 901727"/>
                <a:gd name="connsiteX127" fmla="*/ 560579 w 901130"/>
                <a:gd name="connsiteY127" fmla="*/ 506976 h 901727"/>
                <a:gd name="connsiteX128" fmla="*/ 558772 w 901130"/>
                <a:gd name="connsiteY128" fmla="*/ 600018 h 901727"/>
                <a:gd name="connsiteX129" fmla="*/ 499153 w 901130"/>
                <a:gd name="connsiteY129" fmla="*/ 680414 h 901727"/>
                <a:gd name="connsiteX130" fmla="*/ 471150 w 901130"/>
                <a:gd name="connsiteY130" fmla="*/ 678607 h 901727"/>
                <a:gd name="connsiteX131" fmla="*/ 461214 w 901130"/>
                <a:gd name="connsiteY131" fmla="*/ 590082 h 901727"/>
                <a:gd name="connsiteX132" fmla="*/ 443147 w 901130"/>
                <a:gd name="connsiteY132" fmla="*/ 488006 h 901727"/>
                <a:gd name="connsiteX133" fmla="*/ 417854 w 901130"/>
                <a:gd name="connsiteY133" fmla="*/ 480779 h 901727"/>
                <a:gd name="connsiteX134" fmla="*/ 392561 w 901130"/>
                <a:gd name="connsiteY134" fmla="*/ 484393 h 901727"/>
                <a:gd name="connsiteX135" fmla="*/ 297712 w 901130"/>
                <a:gd name="connsiteY135" fmla="*/ 462713 h 901727"/>
                <a:gd name="connsiteX136" fmla="*/ 347395 w 901130"/>
                <a:gd name="connsiteY136" fmla="*/ 357024 h 901727"/>
                <a:gd name="connsiteX137" fmla="*/ 360945 w 901130"/>
                <a:gd name="connsiteY137" fmla="*/ 347088 h 901727"/>
                <a:gd name="connsiteX138" fmla="*/ 519026 w 901130"/>
                <a:gd name="connsiteY138" fmla="*/ 285662 h 901727"/>
                <a:gd name="connsiteX139" fmla="*/ 642781 w 901130"/>
                <a:gd name="connsiteY139" fmla="*/ 437420 h 90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1130" h="901727">
                  <a:moveTo>
                    <a:pt x="887581" y="104998"/>
                  </a:moveTo>
                  <a:cubicBezTo>
                    <a:pt x="874935" y="64348"/>
                    <a:pt x="856868" y="34539"/>
                    <a:pt x="855965" y="33635"/>
                  </a:cubicBezTo>
                  <a:cubicBezTo>
                    <a:pt x="853255" y="29119"/>
                    <a:pt x="846932" y="26409"/>
                    <a:pt x="841512" y="27312"/>
                  </a:cubicBezTo>
                  <a:cubicBezTo>
                    <a:pt x="839705" y="27312"/>
                    <a:pt x="807186" y="35442"/>
                    <a:pt x="768343" y="54412"/>
                  </a:cubicBezTo>
                  <a:cubicBezTo>
                    <a:pt x="716853" y="80608"/>
                    <a:pt x="679817" y="114934"/>
                    <a:pt x="663558" y="154681"/>
                  </a:cubicBezTo>
                  <a:cubicBezTo>
                    <a:pt x="650008" y="187200"/>
                    <a:pt x="647298" y="227849"/>
                    <a:pt x="657234" y="272112"/>
                  </a:cubicBezTo>
                  <a:cubicBezTo>
                    <a:pt x="636458" y="248626"/>
                    <a:pt x="612972" y="227849"/>
                    <a:pt x="586775" y="210687"/>
                  </a:cubicBezTo>
                  <a:cubicBezTo>
                    <a:pt x="578645" y="195330"/>
                    <a:pt x="557869" y="156487"/>
                    <a:pt x="525350" y="116741"/>
                  </a:cubicBezTo>
                  <a:cubicBezTo>
                    <a:pt x="514510" y="103191"/>
                    <a:pt x="493733" y="120354"/>
                    <a:pt x="504573" y="133001"/>
                  </a:cubicBezTo>
                  <a:cubicBezTo>
                    <a:pt x="526253" y="160100"/>
                    <a:pt x="542513" y="186297"/>
                    <a:pt x="553352" y="204363"/>
                  </a:cubicBezTo>
                  <a:lnTo>
                    <a:pt x="433211" y="180877"/>
                  </a:lnTo>
                  <a:lnTo>
                    <a:pt x="319392" y="25505"/>
                  </a:lnTo>
                  <a:cubicBezTo>
                    <a:pt x="330232" y="25505"/>
                    <a:pt x="341975" y="26409"/>
                    <a:pt x="352815" y="29119"/>
                  </a:cubicBezTo>
                  <a:cubicBezTo>
                    <a:pt x="388045" y="36345"/>
                    <a:pt x="422371" y="53508"/>
                    <a:pt x="455794" y="82415"/>
                  </a:cubicBezTo>
                  <a:cubicBezTo>
                    <a:pt x="468440" y="93255"/>
                    <a:pt x="485603" y="73382"/>
                    <a:pt x="472957" y="62542"/>
                  </a:cubicBezTo>
                  <a:cubicBezTo>
                    <a:pt x="435920" y="30925"/>
                    <a:pt x="397078" y="11052"/>
                    <a:pt x="358235" y="3826"/>
                  </a:cubicBezTo>
                  <a:cubicBezTo>
                    <a:pt x="297712" y="-7917"/>
                    <a:pt x="227253" y="7439"/>
                    <a:pt x="154084" y="48992"/>
                  </a:cubicBezTo>
                  <a:cubicBezTo>
                    <a:pt x="99885" y="79705"/>
                    <a:pt x="63752" y="113127"/>
                    <a:pt x="61945" y="114934"/>
                  </a:cubicBezTo>
                  <a:cubicBezTo>
                    <a:pt x="57429" y="119451"/>
                    <a:pt x="56525" y="127581"/>
                    <a:pt x="60139" y="133001"/>
                  </a:cubicBezTo>
                  <a:cubicBezTo>
                    <a:pt x="65559" y="143841"/>
                    <a:pt x="85432" y="183587"/>
                    <a:pt x="119758" y="226043"/>
                  </a:cubicBezTo>
                  <a:cubicBezTo>
                    <a:pt x="139631" y="251336"/>
                    <a:pt x="160407" y="272112"/>
                    <a:pt x="182087" y="290179"/>
                  </a:cubicBezTo>
                  <a:cubicBezTo>
                    <a:pt x="175764" y="295598"/>
                    <a:pt x="170344" y="301019"/>
                    <a:pt x="164021" y="306438"/>
                  </a:cubicBezTo>
                  <a:cubicBezTo>
                    <a:pt x="133308" y="336248"/>
                    <a:pt x="109822" y="372381"/>
                    <a:pt x="93562" y="411224"/>
                  </a:cubicBezTo>
                  <a:cubicBezTo>
                    <a:pt x="80012" y="445550"/>
                    <a:pt x="72785" y="482586"/>
                    <a:pt x="71882" y="521429"/>
                  </a:cubicBezTo>
                  <a:cubicBezTo>
                    <a:pt x="70979" y="583758"/>
                    <a:pt x="89045" y="644281"/>
                    <a:pt x="124275" y="695770"/>
                  </a:cubicBezTo>
                  <a:cubicBezTo>
                    <a:pt x="158601" y="746356"/>
                    <a:pt x="206477" y="785199"/>
                    <a:pt x="262483" y="807782"/>
                  </a:cubicBezTo>
                  <a:cubicBezTo>
                    <a:pt x="277839" y="814105"/>
                    <a:pt x="287776" y="789715"/>
                    <a:pt x="272419" y="783392"/>
                  </a:cubicBezTo>
                  <a:cubicBezTo>
                    <a:pt x="251643" y="775263"/>
                    <a:pt x="232673" y="764423"/>
                    <a:pt x="215510" y="751776"/>
                  </a:cubicBezTo>
                  <a:cubicBezTo>
                    <a:pt x="217317" y="739130"/>
                    <a:pt x="222737" y="693964"/>
                    <a:pt x="192927" y="647894"/>
                  </a:cubicBezTo>
                  <a:cubicBezTo>
                    <a:pt x="188410" y="641570"/>
                    <a:pt x="201057" y="615374"/>
                    <a:pt x="208284" y="600921"/>
                  </a:cubicBezTo>
                  <a:cubicBezTo>
                    <a:pt x="216413" y="585565"/>
                    <a:pt x="223640" y="569305"/>
                    <a:pt x="227253" y="553949"/>
                  </a:cubicBezTo>
                  <a:cubicBezTo>
                    <a:pt x="230867" y="537689"/>
                    <a:pt x="226350" y="524139"/>
                    <a:pt x="214607" y="514202"/>
                  </a:cubicBezTo>
                  <a:cubicBezTo>
                    <a:pt x="205573" y="506976"/>
                    <a:pt x="193830" y="503362"/>
                    <a:pt x="182990" y="500653"/>
                  </a:cubicBezTo>
                  <a:cubicBezTo>
                    <a:pt x="175764" y="498846"/>
                    <a:pt x="168538" y="496136"/>
                    <a:pt x="165827" y="494329"/>
                  </a:cubicBezTo>
                  <a:cubicBezTo>
                    <a:pt x="160407" y="489813"/>
                    <a:pt x="150471" y="471746"/>
                    <a:pt x="143244" y="458196"/>
                  </a:cubicBezTo>
                  <a:cubicBezTo>
                    <a:pt x="135114" y="442840"/>
                    <a:pt x="126985" y="427484"/>
                    <a:pt x="118855" y="418451"/>
                  </a:cubicBezTo>
                  <a:cubicBezTo>
                    <a:pt x="136921" y="375994"/>
                    <a:pt x="165827" y="338055"/>
                    <a:pt x="201960" y="308245"/>
                  </a:cubicBezTo>
                  <a:cubicBezTo>
                    <a:pt x="235383" y="330828"/>
                    <a:pt x="273323" y="346185"/>
                    <a:pt x="313069" y="349798"/>
                  </a:cubicBezTo>
                  <a:cubicBezTo>
                    <a:pt x="266096" y="385931"/>
                    <a:pt x="251643" y="432000"/>
                    <a:pt x="273323" y="476263"/>
                  </a:cubicBezTo>
                  <a:cubicBezTo>
                    <a:pt x="298616" y="527752"/>
                    <a:pt x="350105" y="519622"/>
                    <a:pt x="396174" y="512396"/>
                  </a:cubicBezTo>
                  <a:cubicBezTo>
                    <a:pt x="404304" y="511493"/>
                    <a:pt x="412434" y="509686"/>
                    <a:pt x="420564" y="508783"/>
                  </a:cubicBezTo>
                  <a:cubicBezTo>
                    <a:pt x="423274" y="508783"/>
                    <a:pt x="424177" y="508783"/>
                    <a:pt x="425081" y="509686"/>
                  </a:cubicBezTo>
                  <a:cubicBezTo>
                    <a:pt x="435017" y="518719"/>
                    <a:pt x="435017" y="561175"/>
                    <a:pt x="435017" y="591888"/>
                  </a:cubicBezTo>
                  <a:cubicBezTo>
                    <a:pt x="435017" y="635248"/>
                    <a:pt x="434114" y="675897"/>
                    <a:pt x="450374" y="696673"/>
                  </a:cubicBezTo>
                  <a:cubicBezTo>
                    <a:pt x="458503" y="707513"/>
                    <a:pt x="470247" y="712933"/>
                    <a:pt x="483797" y="712933"/>
                  </a:cubicBezTo>
                  <a:cubicBezTo>
                    <a:pt x="491926" y="712933"/>
                    <a:pt x="500960" y="711126"/>
                    <a:pt x="509993" y="706610"/>
                  </a:cubicBezTo>
                  <a:cubicBezTo>
                    <a:pt x="549739" y="689447"/>
                    <a:pt x="591292" y="637958"/>
                    <a:pt x="584968" y="597308"/>
                  </a:cubicBezTo>
                  <a:cubicBezTo>
                    <a:pt x="579549" y="562078"/>
                    <a:pt x="575935" y="538592"/>
                    <a:pt x="584065" y="519622"/>
                  </a:cubicBezTo>
                  <a:cubicBezTo>
                    <a:pt x="592195" y="502459"/>
                    <a:pt x="611165" y="486200"/>
                    <a:pt x="649104" y="465423"/>
                  </a:cubicBezTo>
                  <a:cubicBezTo>
                    <a:pt x="653621" y="486200"/>
                    <a:pt x="656331" y="506976"/>
                    <a:pt x="655428" y="528655"/>
                  </a:cubicBezTo>
                  <a:cubicBezTo>
                    <a:pt x="654524" y="602728"/>
                    <a:pt x="624715" y="672284"/>
                    <a:pt x="571419" y="724676"/>
                  </a:cubicBezTo>
                  <a:cubicBezTo>
                    <a:pt x="511800" y="782489"/>
                    <a:pt x="428694" y="811395"/>
                    <a:pt x="345588" y="802362"/>
                  </a:cubicBezTo>
                  <a:cubicBezTo>
                    <a:pt x="328425" y="800555"/>
                    <a:pt x="325715" y="826751"/>
                    <a:pt x="342878" y="828558"/>
                  </a:cubicBezTo>
                  <a:cubicBezTo>
                    <a:pt x="433211" y="838495"/>
                    <a:pt x="524446" y="806879"/>
                    <a:pt x="589485" y="743646"/>
                  </a:cubicBezTo>
                  <a:cubicBezTo>
                    <a:pt x="647298" y="686737"/>
                    <a:pt x="680721" y="610858"/>
                    <a:pt x="681624" y="528655"/>
                  </a:cubicBezTo>
                  <a:cubicBezTo>
                    <a:pt x="682527" y="420257"/>
                    <a:pt x="627425" y="324505"/>
                    <a:pt x="543416" y="269402"/>
                  </a:cubicBezTo>
                  <a:cubicBezTo>
                    <a:pt x="560579" y="256756"/>
                    <a:pt x="574129" y="245916"/>
                    <a:pt x="581355" y="239592"/>
                  </a:cubicBezTo>
                  <a:cubicBezTo>
                    <a:pt x="612068" y="261272"/>
                    <a:pt x="639168" y="289275"/>
                    <a:pt x="661751" y="320891"/>
                  </a:cubicBezTo>
                  <a:cubicBezTo>
                    <a:pt x="715950" y="396771"/>
                    <a:pt x="737630" y="489813"/>
                    <a:pt x="722273" y="581951"/>
                  </a:cubicBezTo>
                  <a:cubicBezTo>
                    <a:pt x="690657" y="772552"/>
                    <a:pt x="509993" y="901728"/>
                    <a:pt x="319392" y="870111"/>
                  </a:cubicBezTo>
                  <a:cubicBezTo>
                    <a:pt x="227253" y="854755"/>
                    <a:pt x="145954" y="804168"/>
                    <a:pt x="91755" y="728290"/>
                  </a:cubicBezTo>
                  <a:cubicBezTo>
                    <a:pt x="37556" y="652410"/>
                    <a:pt x="15876" y="559368"/>
                    <a:pt x="31233" y="467230"/>
                  </a:cubicBezTo>
                  <a:cubicBezTo>
                    <a:pt x="33942" y="450970"/>
                    <a:pt x="7746" y="446453"/>
                    <a:pt x="5036" y="462713"/>
                  </a:cubicBezTo>
                  <a:cubicBezTo>
                    <a:pt x="-11224" y="562078"/>
                    <a:pt x="12263" y="661444"/>
                    <a:pt x="70075" y="743646"/>
                  </a:cubicBezTo>
                  <a:cubicBezTo>
                    <a:pt x="128791" y="825848"/>
                    <a:pt x="215510" y="879144"/>
                    <a:pt x="314875" y="896307"/>
                  </a:cubicBezTo>
                  <a:cubicBezTo>
                    <a:pt x="335652" y="899921"/>
                    <a:pt x="356428" y="901728"/>
                    <a:pt x="377205" y="901728"/>
                  </a:cubicBezTo>
                  <a:cubicBezTo>
                    <a:pt x="454890" y="901728"/>
                    <a:pt x="530769" y="877338"/>
                    <a:pt x="595808" y="831268"/>
                  </a:cubicBezTo>
                  <a:cubicBezTo>
                    <a:pt x="678011" y="772552"/>
                    <a:pt x="731307" y="685833"/>
                    <a:pt x="748470" y="586468"/>
                  </a:cubicBezTo>
                  <a:cubicBezTo>
                    <a:pt x="760213" y="513299"/>
                    <a:pt x="751180" y="441034"/>
                    <a:pt x="722273" y="375091"/>
                  </a:cubicBezTo>
                  <a:cubicBezTo>
                    <a:pt x="735823" y="371478"/>
                    <a:pt x="758406" y="363348"/>
                    <a:pt x="782796" y="350701"/>
                  </a:cubicBezTo>
                  <a:cubicBezTo>
                    <a:pt x="834285" y="324505"/>
                    <a:pt x="871322" y="290179"/>
                    <a:pt x="887581" y="250432"/>
                  </a:cubicBezTo>
                  <a:cubicBezTo>
                    <a:pt x="905648" y="209783"/>
                    <a:pt x="905648" y="160100"/>
                    <a:pt x="887581" y="104998"/>
                  </a:cubicBezTo>
                  <a:close/>
                  <a:moveTo>
                    <a:pt x="121565" y="467230"/>
                  </a:moveTo>
                  <a:cubicBezTo>
                    <a:pt x="131501" y="486200"/>
                    <a:pt x="140534" y="503362"/>
                    <a:pt x="150471" y="511493"/>
                  </a:cubicBezTo>
                  <a:cubicBezTo>
                    <a:pt x="157698" y="516912"/>
                    <a:pt x="166731" y="520526"/>
                    <a:pt x="176667" y="523236"/>
                  </a:cubicBezTo>
                  <a:cubicBezTo>
                    <a:pt x="202864" y="531366"/>
                    <a:pt x="205573" y="534979"/>
                    <a:pt x="202864" y="544916"/>
                  </a:cubicBezTo>
                  <a:cubicBezTo>
                    <a:pt x="200154" y="557562"/>
                    <a:pt x="192927" y="572015"/>
                    <a:pt x="185701" y="586468"/>
                  </a:cubicBezTo>
                  <a:cubicBezTo>
                    <a:pt x="172151" y="614471"/>
                    <a:pt x="159504" y="640667"/>
                    <a:pt x="171247" y="659637"/>
                  </a:cubicBezTo>
                  <a:cubicBezTo>
                    <a:pt x="188410" y="686737"/>
                    <a:pt x="191121" y="712933"/>
                    <a:pt x="191121" y="730096"/>
                  </a:cubicBezTo>
                  <a:cubicBezTo>
                    <a:pt x="112531" y="659637"/>
                    <a:pt x="80915" y="547625"/>
                    <a:pt x="109822" y="445550"/>
                  </a:cubicBezTo>
                  <a:cubicBezTo>
                    <a:pt x="114338" y="452777"/>
                    <a:pt x="117951" y="460906"/>
                    <a:pt x="121565" y="467230"/>
                  </a:cubicBezTo>
                  <a:close/>
                  <a:moveTo>
                    <a:pt x="760213" y="207976"/>
                  </a:moveTo>
                  <a:lnTo>
                    <a:pt x="722273" y="116741"/>
                  </a:lnTo>
                  <a:cubicBezTo>
                    <a:pt x="740340" y="99578"/>
                    <a:pt x="762020" y="86931"/>
                    <a:pt x="780086" y="77898"/>
                  </a:cubicBezTo>
                  <a:cubicBezTo>
                    <a:pt x="795443" y="69768"/>
                    <a:pt x="809896" y="64348"/>
                    <a:pt x="821639" y="60735"/>
                  </a:cubicBezTo>
                  <a:lnTo>
                    <a:pt x="760213" y="207976"/>
                  </a:lnTo>
                  <a:close/>
                  <a:moveTo>
                    <a:pt x="846932" y="70671"/>
                  </a:moveTo>
                  <a:cubicBezTo>
                    <a:pt x="852352" y="81511"/>
                    <a:pt x="858675" y="96868"/>
                    <a:pt x="863192" y="113127"/>
                  </a:cubicBezTo>
                  <a:cubicBezTo>
                    <a:pt x="868612" y="131194"/>
                    <a:pt x="874031" y="153777"/>
                    <a:pt x="874935" y="176360"/>
                  </a:cubicBezTo>
                  <a:lnTo>
                    <a:pt x="787313" y="212493"/>
                  </a:lnTo>
                  <a:lnTo>
                    <a:pt x="846932" y="70671"/>
                  </a:lnTo>
                  <a:close/>
                  <a:moveTo>
                    <a:pt x="688850" y="164617"/>
                  </a:moveTo>
                  <a:cubicBezTo>
                    <a:pt x="692464" y="155584"/>
                    <a:pt x="697884" y="146550"/>
                    <a:pt x="703304" y="139324"/>
                  </a:cubicBezTo>
                  <a:lnTo>
                    <a:pt x="745760" y="243206"/>
                  </a:lnTo>
                  <a:lnTo>
                    <a:pt x="707820" y="334441"/>
                  </a:lnTo>
                  <a:cubicBezTo>
                    <a:pt x="702400" y="322698"/>
                    <a:pt x="696077" y="308245"/>
                    <a:pt x="690657" y="291082"/>
                  </a:cubicBezTo>
                  <a:cubicBezTo>
                    <a:pt x="679817" y="256756"/>
                    <a:pt x="670784" y="207073"/>
                    <a:pt x="688850" y="164617"/>
                  </a:cubicBezTo>
                  <a:close/>
                  <a:moveTo>
                    <a:pt x="772860" y="325408"/>
                  </a:moveTo>
                  <a:cubicBezTo>
                    <a:pt x="758406" y="332635"/>
                    <a:pt x="743953" y="338055"/>
                    <a:pt x="732210" y="342571"/>
                  </a:cubicBezTo>
                  <a:lnTo>
                    <a:pt x="771956" y="247723"/>
                  </a:lnTo>
                  <a:lnTo>
                    <a:pt x="873128" y="206170"/>
                  </a:lnTo>
                  <a:cubicBezTo>
                    <a:pt x="871322" y="217913"/>
                    <a:pt x="868612" y="228753"/>
                    <a:pt x="864095" y="239592"/>
                  </a:cubicBezTo>
                  <a:cubicBezTo>
                    <a:pt x="846932" y="282049"/>
                    <a:pt x="805379" y="310052"/>
                    <a:pt x="772860" y="325408"/>
                  </a:cubicBezTo>
                  <a:close/>
                  <a:moveTo>
                    <a:pt x="297712" y="318182"/>
                  </a:moveTo>
                  <a:cubicBezTo>
                    <a:pt x="293196" y="317278"/>
                    <a:pt x="288679" y="316375"/>
                    <a:pt x="284163" y="314569"/>
                  </a:cubicBezTo>
                  <a:lnTo>
                    <a:pt x="430501" y="207073"/>
                  </a:lnTo>
                  <a:lnTo>
                    <a:pt x="550642" y="230559"/>
                  </a:lnTo>
                  <a:cubicBezTo>
                    <a:pt x="506380" y="265789"/>
                    <a:pt x="399788" y="338055"/>
                    <a:pt x="297712" y="318182"/>
                  </a:cubicBezTo>
                  <a:close/>
                  <a:moveTo>
                    <a:pt x="164021" y="235979"/>
                  </a:moveTo>
                  <a:cubicBezTo>
                    <a:pt x="132405" y="202556"/>
                    <a:pt x="109822" y="166424"/>
                    <a:pt x="97175" y="142937"/>
                  </a:cubicBezTo>
                  <a:lnTo>
                    <a:pt x="249836" y="172747"/>
                  </a:lnTo>
                  <a:lnTo>
                    <a:pt x="164021" y="235979"/>
                  </a:lnTo>
                  <a:close/>
                  <a:moveTo>
                    <a:pt x="191121" y="59832"/>
                  </a:moveTo>
                  <a:lnTo>
                    <a:pt x="255256" y="147454"/>
                  </a:lnTo>
                  <a:lnTo>
                    <a:pt x="100788" y="117644"/>
                  </a:lnTo>
                  <a:cubicBezTo>
                    <a:pt x="120661" y="101384"/>
                    <a:pt x="152278" y="78801"/>
                    <a:pt x="191121" y="59832"/>
                  </a:cubicBezTo>
                  <a:close/>
                  <a:moveTo>
                    <a:pt x="293196" y="154681"/>
                  </a:moveTo>
                  <a:lnTo>
                    <a:pt x="215510" y="48992"/>
                  </a:lnTo>
                  <a:cubicBezTo>
                    <a:pt x="238996" y="39055"/>
                    <a:pt x="263386" y="31829"/>
                    <a:pt x="289583" y="28216"/>
                  </a:cubicBezTo>
                  <a:lnTo>
                    <a:pt x="397078" y="174554"/>
                  </a:lnTo>
                  <a:lnTo>
                    <a:pt x="293196" y="154681"/>
                  </a:lnTo>
                  <a:close/>
                  <a:moveTo>
                    <a:pt x="285066" y="179973"/>
                  </a:moveTo>
                  <a:lnTo>
                    <a:pt x="394368" y="201653"/>
                  </a:lnTo>
                  <a:lnTo>
                    <a:pt x="253450" y="304632"/>
                  </a:lnTo>
                  <a:cubicBezTo>
                    <a:pt x="227253" y="291986"/>
                    <a:pt x="202864" y="274822"/>
                    <a:pt x="182087" y="254949"/>
                  </a:cubicBezTo>
                  <a:lnTo>
                    <a:pt x="285066" y="179973"/>
                  </a:lnTo>
                  <a:close/>
                  <a:moveTo>
                    <a:pt x="642781" y="437420"/>
                  </a:moveTo>
                  <a:cubicBezTo>
                    <a:pt x="594905" y="462713"/>
                    <a:pt x="572322" y="482586"/>
                    <a:pt x="560579" y="506976"/>
                  </a:cubicBezTo>
                  <a:cubicBezTo>
                    <a:pt x="548836" y="533172"/>
                    <a:pt x="553352" y="561175"/>
                    <a:pt x="558772" y="600018"/>
                  </a:cubicBezTo>
                  <a:cubicBezTo>
                    <a:pt x="562385" y="622601"/>
                    <a:pt x="535286" y="665057"/>
                    <a:pt x="499153" y="680414"/>
                  </a:cubicBezTo>
                  <a:cubicBezTo>
                    <a:pt x="485603" y="685833"/>
                    <a:pt x="476570" y="685833"/>
                    <a:pt x="471150" y="678607"/>
                  </a:cubicBezTo>
                  <a:cubicBezTo>
                    <a:pt x="460310" y="665057"/>
                    <a:pt x="461214" y="623504"/>
                    <a:pt x="461214" y="590082"/>
                  </a:cubicBezTo>
                  <a:cubicBezTo>
                    <a:pt x="461214" y="544012"/>
                    <a:pt x="462117" y="504266"/>
                    <a:pt x="443147" y="488006"/>
                  </a:cubicBezTo>
                  <a:cubicBezTo>
                    <a:pt x="435920" y="481683"/>
                    <a:pt x="427791" y="478973"/>
                    <a:pt x="417854" y="480779"/>
                  </a:cubicBezTo>
                  <a:cubicBezTo>
                    <a:pt x="409724" y="481683"/>
                    <a:pt x="400691" y="483489"/>
                    <a:pt x="392561" y="484393"/>
                  </a:cubicBezTo>
                  <a:cubicBezTo>
                    <a:pt x="343782" y="492522"/>
                    <a:pt x="313069" y="495233"/>
                    <a:pt x="297712" y="462713"/>
                  </a:cubicBezTo>
                  <a:cubicBezTo>
                    <a:pt x="272419" y="410320"/>
                    <a:pt x="323909" y="371478"/>
                    <a:pt x="347395" y="357024"/>
                  </a:cubicBezTo>
                  <a:cubicBezTo>
                    <a:pt x="351912" y="354314"/>
                    <a:pt x="356428" y="350701"/>
                    <a:pt x="360945" y="347088"/>
                  </a:cubicBezTo>
                  <a:cubicBezTo>
                    <a:pt x="417854" y="339861"/>
                    <a:pt x="471150" y="316375"/>
                    <a:pt x="519026" y="285662"/>
                  </a:cubicBezTo>
                  <a:cubicBezTo>
                    <a:pt x="577742" y="319085"/>
                    <a:pt x="622005" y="373284"/>
                    <a:pt x="642781" y="437420"/>
                  </a:cubicBezTo>
                  <a:close/>
                </a:path>
              </a:pathLst>
            </a:custGeom>
            <a:solidFill>
              <a:srgbClr val="010101"/>
            </a:solidFill>
            <a:ln w="9028" cap="flat">
              <a:noFill/>
              <a:prstDash val="solid"/>
              <a:miter/>
            </a:ln>
          </p:spPr>
          <p:txBody>
            <a:bodyPr rtlCol="0" anchor="ctr"/>
            <a:lstStyle/>
            <a:p>
              <a:pPr algn="l" rtl="0"/>
              <a:endParaRPr lang="en-US"/>
            </a:p>
          </p:txBody>
        </p:sp>
      </p:grpSp>
    </p:spTree>
    <p:extLst>
      <p:ext uri="{BB962C8B-B14F-4D97-AF65-F5344CB8AC3E}">
        <p14:creationId xmlns:p14="http://schemas.microsoft.com/office/powerpoint/2010/main" val="367339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B04A90-494E-6CC5-345F-174B31C7D54E}"/>
              </a:ext>
            </a:extLst>
          </p:cNvPr>
          <p:cNvSpPr>
            <a:spLocks noGrp="1"/>
          </p:cNvSpPr>
          <p:nvPr>
            <p:ph type="body" sz="quarter" idx="18"/>
          </p:nvPr>
        </p:nvSpPr>
        <p:spPr>
          <a:xfrm>
            <a:off x="898357" y="1876983"/>
            <a:ext cx="5313257" cy="3466276"/>
          </a:xfrm>
        </p:spPr>
        <p:txBody>
          <a:bodyPr/>
          <a:lstStyle/>
          <a:p>
            <a:pPr algn="just" rtl="0"/>
            <a:r>
              <a:rPr lang="en-US" dirty="0"/>
              <a:t>É aconselhável </a:t>
            </a:r>
            <a:r>
              <a:rPr lang="en-US" dirty="0" err="1"/>
              <a:t>avaliar</a:t>
            </a:r>
            <a:r>
              <a:rPr lang="en-US" dirty="0"/>
              <a:t> o </a:t>
            </a:r>
            <a:r>
              <a:rPr lang="en-US" dirty="0" err="1"/>
              <a:t>caráter</a:t>
            </a:r>
            <a:r>
              <a:rPr lang="en-US" dirty="0"/>
              <a:t> </a:t>
            </a:r>
            <a:r>
              <a:rPr lang="en-US" dirty="0" err="1"/>
              <a:t>único</a:t>
            </a:r>
            <a:r>
              <a:rPr lang="en-US" dirty="0"/>
              <a:t> da ideia e a forma </a:t>
            </a:r>
            <a:r>
              <a:rPr lang="en-US" dirty="0" err="1"/>
              <a:t>como</a:t>
            </a:r>
            <a:r>
              <a:rPr lang="en-US" dirty="0"/>
              <a:t> </a:t>
            </a:r>
            <a:r>
              <a:rPr lang="en-US" dirty="0" err="1"/>
              <a:t>esta</a:t>
            </a:r>
            <a:r>
              <a:rPr lang="en-US" dirty="0"/>
              <a:t> se </a:t>
            </a:r>
            <a:r>
              <a:rPr lang="en-US" dirty="0" err="1"/>
              <a:t>diferencia</a:t>
            </a:r>
            <a:r>
              <a:rPr lang="en-US" dirty="0"/>
              <a:t> das soluções ou </a:t>
            </a:r>
            <a:r>
              <a:rPr lang="en-US" dirty="0" err="1"/>
              <a:t>produtos</a:t>
            </a:r>
            <a:r>
              <a:rPr lang="en-US" dirty="0"/>
              <a:t> </a:t>
            </a:r>
            <a:r>
              <a:rPr lang="en-US" dirty="0" err="1"/>
              <a:t>alimentares</a:t>
            </a:r>
            <a:r>
              <a:rPr lang="en-US" dirty="0"/>
              <a:t> existentes. </a:t>
            </a:r>
            <a:r>
              <a:rPr lang="en-US" dirty="0" err="1"/>
              <a:t>Considerar</a:t>
            </a:r>
            <a:r>
              <a:rPr lang="en-US" dirty="0"/>
              <a:t> se a </a:t>
            </a:r>
            <a:r>
              <a:rPr lang="en-US" dirty="0" err="1"/>
              <a:t>ideia</a:t>
            </a:r>
            <a:r>
              <a:rPr lang="en-US" dirty="0"/>
              <a:t> </a:t>
            </a:r>
            <a:r>
              <a:rPr lang="en-US" dirty="0" err="1"/>
              <a:t>oferece</a:t>
            </a:r>
            <a:r>
              <a:rPr lang="en-US" dirty="0"/>
              <a:t> </a:t>
            </a:r>
            <a:r>
              <a:rPr lang="en-US" b="1" dirty="0" err="1"/>
              <a:t>uma</a:t>
            </a:r>
            <a:r>
              <a:rPr lang="en-US" b="1" dirty="0"/>
              <a:t> nova abordagem, </a:t>
            </a:r>
            <a:r>
              <a:rPr lang="en-US" b="1" dirty="0" err="1"/>
              <a:t>características</a:t>
            </a:r>
            <a:r>
              <a:rPr lang="en-US" b="1" dirty="0"/>
              <a:t> </a:t>
            </a:r>
            <a:r>
              <a:rPr lang="en-US" b="1" dirty="0" err="1"/>
              <a:t>inovadoras</a:t>
            </a:r>
            <a:r>
              <a:rPr lang="en-US" b="1" dirty="0"/>
              <a:t> </a:t>
            </a:r>
            <a:r>
              <a:rPr lang="en-US" b="1" dirty="0" err="1"/>
              <a:t>ou</a:t>
            </a:r>
            <a:r>
              <a:rPr lang="en-US" b="1" dirty="0"/>
              <a:t> se resolve o problema de forma mais eficaz ou eficiente</a:t>
            </a:r>
            <a:r>
              <a:rPr lang="en-US" dirty="0"/>
              <a:t>. </a:t>
            </a:r>
            <a:r>
              <a:rPr lang="en-US" dirty="0" err="1"/>
              <a:t>Avaliar</a:t>
            </a:r>
            <a:r>
              <a:rPr lang="en-US" dirty="0"/>
              <a:t> se a </a:t>
            </a:r>
            <a:r>
              <a:rPr lang="en-US" dirty="0" err="1"/>
              <a:t>ideia</a:t>
            </a:r>
            <a:r>
              <a:rPr lang="en-US" dirty="0"/>
              <a:t> tem uma vantagem competitiva e </a:t>
            </a:r>
            <a:r>
              <a:rPr lang="en-US" dirty="0" err="1"/>
              <a:t>até</a:t>
            </a:r>
            <a:r>
              <a:rPr lang="en-US" dirty="0"/>
              <a:t> que </a:t>
            </a:r>
            <a:r>
              <a:rPr lang="en-US" dirty="0" err="1"/>
              <a:t>ponto</a:t>
            </a:r>
            <a:r>
              <a:rPr lang="en-US" dirty="0"/>
              <a:t> é </a:t>
            </a:r>
            <a:r>
              <a:rPr lang="en-US" dirty="0" err="1"/>
              <a:t>sólida</a:t>
            </a:r>
            <a:r>
              <a:rPr lang="en-US" dirty="0"/>
              <a:t> face a </a:t>
            </a:r>
            <a:r>
              <a:rPr lang="en-US" dirty="0" err="1"/>
              <a:t>potenciais</a:t>
            </a:r>
            <a:r>
              <a:rPr lang="en-US" dirty="0"/>
              <a:t> </a:t>
            </a:r>
            <a:r>
              <a:rPr lang="en-US" dirty="0" err="1"/>
              <a:t>concorrentes</a:t>
            </a:r>
            <a:r>
              <a:rPr lang="en-US" dirty="0"/>
              <a:t>.</a:t>
            </a:r>
            <a:endParaRPr lang="en-IE" dirty="0"/>
          </a:p>
        </p:txBody>
      </p:sp>
      <p:sp>
        <p:nvSpPr>
          <p:cNvPr id="3" name="Text Placeholder 2">
            <a:extLst>
              <a:ext uri="{FF2B5EF4-FFF2-40B4-BE49-F238E27FC236}">
                <a16:creationId xmlns:a16="http://schemas.microsoft.com/office/drawing/2014/main" id="{F2EB09C0-61EC-0587-669F-B3083D30CFCB}"/>
              </a:ext>
            </a:extLst>
          </p:cNvPr>
          <p:cNvSpPr>
            <a:spLocks noGrp="1"/>
          </p:cNvSpPr>
          <p:nvPr>
            <p:ph type="body" sz="quarter" idx="16"/>
          </p:nvPr>
        </p:nvSpPr>
        <p:spPr>
          <a:xfrm>
            <a:off x="809019" y="644323"/>
            <a:ext cx="5491932" cy="992652"/>
          </a:xfrm>
        </p:spPr>
        <p:txBody>
          <a:bodyPr/>
          <a:lstStyle/>
          <a:p>
            <a:pPr algn="l" rtl="0"/>
            <a:r>
              <a:rPr lang="en-US" b="1" dirty="0"/>
              <a:t>3. </a:t>
            </a:r>
            <a:r>
              <a:rPr lang="en-US" b="1" dirty="0" err="1"/>
              <a:t>Avaliar</a:t>
            </a:r>
            <a:r>
              <a:rPr lang="en-US" b="1" dirty="0"/>
              <a:t> a singularidade e a diferenciação</a:t>
            </a:r>
          </a:p>
          <a:p>
            <a:pPr algn="l" rtl="0"/>
            <a:endParaRPr lang="en-IE" dirty="0"/>
          </a:p>
        </p:txBody>
      </p:sp>
      <p:pic>
        <p:nvPicPr>
          <p:cNvPr id="7" name="Picture Placeholder 6" descr="One red balloon flying away from other white balloons">
            <a:extLst>
              <a:ext uri="{FF2B5EF4-FFF2-40B4-BE49-F238E27FC236}">
                <a16:creationId xmlns:a16="http://schemas.microsoft.com/office/drawing/2014/main" id="{A6E81C97-C131-580F-1B9F-D89D90B42B02}"/>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pic>
        <p:nvPicPr>
          <p:cNvPr id="5" name="Picture 4">
            <a:extLst>
              <a:ext uri="{FF2B5EF4-FFF2-40B4-BE49-F238E27FC236}">
                <a16:creationId xmlns:a16="http://schemas.microsoft.com/office/drawing/2014/main" id="{A6EB7987-E3CC-403A-48FE-9D20E89BF851}"/>
              </a:ext>
            </a:extLst>
          </p:cNvPr>
          <p:cNvPicPr>
            <a:picLocks noChangeAspect="1"/>
          </p:cNvPicPr>
          <p:nvPr/>
        </p:nvPicPr>
        <p:blipFill>
          <a:blip r:embed="rId3"/>
          <a:stretch>
            <a:fillRect/>
          </a:stretch>
        </p:blipFill>
        <p:spPr>
          <a:xfrm>
            <a:off x="10744393" y="126427"/>
            <a:ext cx="1003352" cy="971600"/>
          </a:xfrm>
          <a:prstGeom prst="rect">
            <a:avLst/>
          </a:prstGeom>
        </p:spPr>
      </p:pic>
    </p:spTree>
    <p:extLst>
      <p:ext uri="{BB962C8B-B14F-4D97-AF65-F5344CB8AC3E}">
        <p14:creationId xmlns:p14="http://schemas.microsoft.com/office/powerpoint/2010/main" val="25722438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33D2A2-AA9B-6E9C-EBA5-9F1277AB9FB3}"/>
              </a:ext>
            </a:extLst>
          </p:cNvPr>
          <p:cNvSpPr>
            <a:spLocks noGrp="1"/>
          </p:cNvSpPr>
          <p:nvPr>
            <p:ph type="body" sz="quarter" idx="18"/>
          </p:nvPr>
        </p:nvSpPr>
        <p:spPr>
          <a:xfrm>
            <a:off x="768673" y="1117507"/>
            <a:ext cx="5533973" cy="3025975"/>
          </a:xfrm>
        </p:spPr>
        <p:txBody>
          <a:bodyPr/>
          <a:lstStyle/>
          <a:p>
            <a:pPr algn="just" rtl="0"/>
            <a:r>
              <a:rPr lang="en-US" dirty="0"/>
              <a:t>As </a:t>
            </a:r>
            <a:r>
              <a:rPr lang="en-US" dirty="0" err="1"/>
              <a:t>empresas</a:t>
            </a:r>
            <a:r>
              <a:rPr lang="en-US" dirty="0"/>
              <a:t> </a:t>
            </a:r>
            <a:r>
              <a:rPr lang="en-US" dirty="0" err="1"/>
              <a:t>alimentares</a:t>
            </a:r>
            <a:r>
              <a:rPr lang="en-US" dirty="0"/>
              <a:t> </a:t>
            </a:r>
            <a:r>
              <a:rPr lang="en-US" dirty="0" err="1"/>
              <a:t>geram</a:t>
            </a:r>
            <a:r>
              <a:rPr lang="en-US" dirty="0"/>
              <a:t> vários tipos de resíduos, incluindo materiais de embalagem, </a:t>
            </a:r>
            <a:r>
              <a:rPr lang="en-US" dirty="0" err="1"/>
              <a:t>resíduos</a:t>
            </a:r>
            <a:r>
              <a:rPr lang="en-US" dirty="0"/>
              <a:t> </a:t>
            </a:r>
            <a:r>
              <a:rPr lang="en-US" dirty="0" err="1"/>
              <a:t>alimentares</a:t>
            </a:r>
            <a:r>
              <a:rPr lang="en-US" dirty="0"/>
              <a:t> e </a:t>
            </a:r>
            <a:r>
              <a:rPr lang="en-US" dirty="0" err="1"/>
              <a:t>óleos</a:t>
            </a:r>
            <a:r>
              <a:rPr lang="en-US" dirty="0"/>
              <a:t> de cozinha.</a:t>
            </a:r>
          </a:p>
          <a:p>
            <a:pPr algn="just" rtl="0"/>
            <a:r>
              <a:rPr lang="en-US" dirty="0"/>
              <a:t>Os países europeus têm regulamentos em vigor para a gestão de resíduos, que podem incluir </a:t>
            </a:r>
            <a:r>
              <a:rPr lang="en-US" dirty="0" err="1"/>
              <a:t>requisitos</a:t>
            </a:r>
            <a:r>
              <a:rPr lang="en-US" dirty="0"/>
              <a:t> ao </a:t>
            </a:r>
            <a:r>
              <a:rPr lang="en-US" dirty="0" err="1"/>
              <a:t>nível</a:t>
            </a:r>
            <a:r>
              <a:rPr lang="en-US" dirty="0"/>
              <a:t> da </a:t>
            </a:r>
            <a:r>
              <a:rPr lang="en-US" b="1" dirty="0" err="1"/>
              <a:t>separação</a:t>
            </a:r>
            <a:r>
              <a:rPr lang="en-US" b="1" dirty="0"/>
              <a:t> de resíduos, reciclagem e </a:t>
            </a:r>
            <a:r>
              <a:rPr lang="en-US" b="1" dirty="0" err="1"/>
              <a:t>tratamento</a:t>
            </a:r>
            <a:r>
              <a:rPr lang="en-US" b="1" dirty="0"/>
              <a:t> final adequado</a:t>
            </a:r>
            <a:r>
              <a:rPr lang="en-US" dirty="0"/>
              <a:t>.</a:t>
            </a:r>
          </a:p>
          <a:p>
            <a:pPr algn="just" rtl="0"/>
            <a:r>
              <a:rPr lang="en-US" dirty="0"/>
              <a:t>É </a:t>
            </a:r>
            <a:r>
              <a:rPr lang="en-US" dirty="0" err="1"/>
              <a:t>necessário</a:t>
            </a:r>
            <a:r>
              <a:rPr lang="en-US" dirty="0"/>
              <a:t> </a:t>
            </a:r>
            <a:r>
              <a:rPr lang="en-US" dirty="0" err="1"/>
              <a:t>estabelecer</a:t>
            </a:r>
            <a:r>
              <a:rPr lang="en-US" dirty="0"/>
              <a:t> práticas de </a:t>
            </a:r>
            <a:r>
              <a:rPr lang="en-US" dirty="0" err="1"/>
              <a:t>gestão</a:t>
            </a:r>
            <a:r>
              <a:rPr lang="en-US" dirty="0"/>
              <a:t> de resíduos que estejam em conformidade com os regulamentos locais e </a:t>
            </a:r>
            <a:r>
              <a:rPr lang="en-US" dirty="0" err="1"/>
              <a:t>garantam</a:t>
            </a:r>
            <a:r>
              <a:rPr lang="en-US" dirty="0"/>
              <a:t> o </a:t>
            </a:r>
            <a:r>
              <a:rPr lang="en-US" dirty="0" err="1"/>
              <a:t>seu</a:t>
            </a:r>
            <a:r>
              <a:rPr lang="en-US" dirty="0"/>
              <a:t> </a:t>
            </a:r>
            <a:r>
              <a:rPr lang="en-US" dirty="0" err="1"/>
              <a:t>adequado</a:t>
            </a:r>
            <a:r>
              <a:rPr lang="en-US" dirty="0"/>
              <a:t> </a:t>
            </a:r>
            <a:r>
              <a:rPr lang="en-US" dirty="0" err="1"/>
              <a:t>manuseio</a:t>
            </a:r>
            <a:r>
              <a:rPr lang="en-US" dirty="0"/>
              <a:t> e </a:t>
            </a:r>
            <a:r>
              <a:rPr lang="en-US" dirty="0" err="1"/>
              <a:t>eliminação</a:t>
            </a:r>
            <a:r>
              <a:rPr lang="en-US" dirty="0"/>
              <a:t>.</a:t>
            </a:r>
            <a:endParaRPr lang="en-IE" dirty="0"/>
          </a:p>
        </p:txBody>
      </p:sp>
      <p:sp>
        <p:nvSpPr>
          <p:cNvPr id="3" name="Text Placeholder 2">
            <a:extLst>
              <a:ext uri="{FF2B5EF4-FFF2-40B4-BE49-F238E27FC236}">
                <a16:creationId xmlns:a16="http://schemas.microsoft.com/office/drawing/2014/main" id="{05EB4C2A-9064-BD96-5333-F855DDE11F5D}"/>
              </a:ext>
            </a:extLst>
          </p:cNvPr>
          <p:cNvSpPr>
            <a:spLocks noGrp="1"/>
          </p:cNvSpPr>
          <p:nvPr>
            <p:ph type="body" sz="quarter" idx="16"/>
          </p:nvPr>
        </p:nvSpPr>
        <p:spPr>
          <a:xfrm>
            <a:off x="632887" y="477370"/>
            <a:ext cx="4990998" cy="992652"/>
          </a:xfrm>
        </p:spPr>
        <p:txBody>
          <a:bodyPr/>
          <a:lstStyle/>
          <a:p>
            <a:pPr algn="l" rtl="0"/>
            <a:r>
              <a:rPr lang="en-US" b="1" dirty="0"/>
              <a:t>Gestão de </a:t>
            </a:r>
            <a:r>
              <a:rPr lang="en-US" b="1" dirty="0" err="1"/>
              <a:t>Resíduos</a:t>
            </a:r>
            <a:endParaRPr lang="en-IE" b="1" dirty="0"/>
          </a:p>
        </p:txBody>
      </p:sp>
      <p:pic>
        <p:nvPicPr>
          <p:cNvPr id="6" name="Picture Placeholder 5" descr="A pile of food on the ground  Description automatically generated with low confidence">
            <a:extLst>
              <a:ext uri="{FF2B5EF4-FFF2-40B4-BE49-F238E27FC236}">
                <a16:creationId xmlns:a16="http://schemas.microsoft.com/office/drawing/2014/main" id="{5D09F44B-C49F-1631-9F16-1EDE98F6D298}"/>
              </a:ext>
            </a:extLst>
          </p:cNvPr>
          <p:cNvPicPr>
            <a:picLocks noGrp="1" noChangeAspect="1"/>
          </p:cNvPicPr>
          <p:nvPr>
            <p:ph type="pic" sz="quarter" idx="42"/>
          </p:nvPr>
        </p:nvPicPr>
        <p:blipFill rotWithShape="1">
          <a:blip r:embed="rId2" cstate="screen">
            <a:extLst>
              <a:ext uri="{28A0092B-C50C-407E-A947-70E740481C1C}">
                <a14:useLocalDpi xmlns:a14="http://schemas.microsoft.com/office/drawing/2010/main"/>
              </a:ext>
            </a:extLst>
          </a:blip>
          <a:srcRect/>
          <a:stretch/>
        </p:blipFill>
        <p:spPr>
          <a:xfrm>
            <a:off x="6545263" y="1452563"/>
            <a:ext cx="5646737" cy="4656137"/>
          </a:xfrm>
        </p:spPr>
      </p:pic>
      <p:sp>
        <p:nvSpPr>
          <p:cNvPr id="7" name="Freeform 13">
            <a:extLst>
              <a:ext uri="{FF2B5EF4-FFF2-40B4-BE49-F238E27FC236}">
                <a16:creationId xmlns:a16="http://schemas.microsoft.com/office/drawing/2014/main" id="{11EC047D-BB4D-41F8-DF4E-F083BFC64CB8}"/>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lang="en-US" sz="2000" b="1" dirty="0">
                <a:solidFill>
                  <a:srgbClr val="000000"/>
                </a:solidFill>
                <a:hlinkClick r:id="rId3">
                  <a:extLst>
                    <a:ext uri="{A12FA001-AC4F-418D-AE19-62706E023703}">
                      <ahyp:hlinkClr xmlns:ahyp="http://schemas.microsoft.com/office/drawing/2018/hyperlinkcolor" val="tx"/>
                    </a:ext>
                  </a:extLst>
                </a:hlinkClick>
              </a:rPr>
              <a:t>Leitura </a:t>
            </a:r>
            <a:r>
              <a:rPr lang="en-US" sz="2000" b="1" dirty="0" err="1">
                <a:solidFill>
                  <a:srgbClr val="000000"/>
                </a:solidFill>
                <a:hlinkClick r:id="rId3">
                  <a:extLst>
                    <a:ext uri="{A12FA001-AC4F-418D-AE19-62706E023703}">
                      <ahyp:hlinkClr xmlns:ahyp="http://schemas.microsoft.com/office/drawing/2018/hyperlinkcolor" val="tx"/>
                    </a:ext>
                  </a:extLst>
                </a:hlinkClick>
              </a:rPr>
              <a:t>Adicional</a:t>
            </a:r>
            <a:r>
              <a:rPr lang="en-US" sz="2000" b="1" dirty="0">
                <a:solidFill>
                  <a:srgbClr val="000000"/>
                </a:solidFill>
                <a:hlinkClick r:id="rId3">
                  <a:extLst>
                    <a:ext uri="{A12FA001-AC4F-418D-AE19-62706E023703}">
                      <ahyp:hlinkClr xmlns:ahyp="http://schemas.microsoft.com/office/drawing/2018/hyperlinkcolor" val="tx"/>
                    </a:ext>
                  </a:extLst>
                </a:hlinkClick>
              </a:rPr>
              <a:t>:</a:t>
            </a:r>
            <a:r>
              <a:rPr lang="en-US" sz="2000" b="1" dirty="0">
                <a:solidFill>
                  <a:srgbClr val="000000"/>
                </a:solidFill>
              </a:rPr>
              <a:t> </a:t>
            </a:r>
            <a:r>
              <a:rPr lang="en-IE" sz="2000" dirty="0" err="1">
                <a:solidFill>
                  <a:srgbClr val="000000"/>
                </a:solidFill>
                <a:hlinkClick r:id="rId4">
                  <a:extLst>
                    <a:ext uri="{A12FA001-AC4F-418D-AE19-62706E023703}">
                      <ahyp:hlinkClr xmlns:ahyp="http://schemas.microsoft.com/office/drawing/2018/hyperlinkcolor" val="tx"/>
                    </a:ext>
                  </a:extLst>
                </a:hlinkClick>
              </a:rPr>
              <a:t>Diretiva</a:t>
            </a:r>
            <a:r>
              <a:rPr lang="en-IE" sz="2000" dirty="0">
                <a:solidFill>
                  <a:srgbClr val="000000"/>
                </a:solidFill>
                <a:hlinkClick r:id="rId4">
                  <a:extLst>
                    <a:ext uri="{A12FA001-AC4F-418D-AE19-62706E023703}">
                      <ahyp:hlinkClr xmlns:ahyp="http://schemas.microsoft.com/office/drawing/2018/hyperlinkcolor" val="tx"/>
                    </a:ext>
                  </a:extLst>
                </a:hlinkClick>
              </a:rPr>
              <a:t> Quadro de Resíduos (europa.eu)</a:t>
            </a:r>
            <a:r>
              <a:rPr lang="en-IE" sz="2000" dirty="0">
                <a:solidFill>
                  <a:srgbClr val="000000"/>
                </a:solidFill>
              </a:rPr>
              <a:t> &amp;</a:t>
            </a:r>
          </a:p>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lang="en-US" sz="2000" dirty="0">
                <a:solidFill>
                  <a:srgbClr val="000000"/>
                </a:solidFill>
                <a:hlinkClick r:id="rId5">
                  <a:extLst>
                    <a:ext uri="{A12FA001-AC4F-418D-AE19-62706E023703}">
                      <ahyp:hlinkClr xmlns:ahyp="http://schemas.microsoft.com/office/drawing/2018/hyperlinkcolor" val="tx"/>
                    </a:ext>
                  </a:extLst>
                </a:hlinkClick>
              </a:rPr>
              <a:t>Ações da UE contra o desperdício alimentar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070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0B3ED2-A685-743F-4537-1B628628C91F}"/>
              </a:ext>
            </a:extLst>
          </p:cNvPr>
          <p:cNvSpPr>
            <a:spLocks noGrp="1"/>
          </p:cNvSpPr>
          <p:nvPr>
            <p:ph type="body" sz="quarter" idx="18"/>
          </p:nvPr>
        </p:nvSpPr>
        <p:spPr>
          <a:xfrm>
            <a:off x="860230" y="1525170"/>
            <a:ext cx="5460402" cy="3581889"/>
          </a:xfrm>
        </p:spPr>
        <p:txBody>
          <a:bodyPr/>
          <a:lstStyle/>
          <a:p>
            <a:pPr algn="just" rtl="0"/>
            <a:r>
              <a:rPr lang="en-US" dirty="0"/>
              <a:t>A água é um recurso valioso e o uso eficiente da </a:t>
            </a:r>
            <a:r>
              <a:rPr lang="en-US" dirty="0" err="1"/>
              <a:t>água</a:t>
            </a:r>
            <a:r>
              <a:rPr lang="en-US" dirty="0"/>
              <a:t> </a:t>
            </a:r>
            <a:r>
              <a:rPr lang="en-US" dirty="0" err="1"/>
              <a:t>deve</a:t>
            </a:r>
            <a:r>
              <a:rPr lang="en-US" dirty="0"/>
              <a:t> ser incentivado.</a:t>
            </a:r>
          </a:p>
          <a:p>
            <a:pPr algn="just" rtl="0"/>
            <a:r>
              <a:rPr lang="en-US" dirty="0"/>
              <a:t>Alguns países europeus têm regulamentos específicos sobre o </a:t>
            </a:r>
            <a:r>
              <a:rPr lang="en-US" dirty="0" err="1"/>
              <a:t>uso</a:t>
            </a:r>
            <a:r>
              <a:rPr lang="en-US" dirty="0"/>
              <a:t> da </a:t>
            </a:r>
            <a:r>
              <a:rPr lang="en-US" dirty="0" err="1"/>
              <a:t>água</a:t>
            </a:r>
            <a:r>
              <a:rPr lang="en-US" dirty="0"/>
              <a:t> em </a:t>
            </a:r>
            <a:r>
              <a:rPr lang="en-US" dirty="0" err="1"/>
              <a:t>empresas</a:t>
            </a:r>
            <a:r>
              <a:rPr lang="en-US" dirty="0"/>
              <a:t> </a:t>
            </a:r>
            <a:r>
              <a:rPr lang="en-US" dirty="0" err="1"/>
              <a:t>alimentares</a:t>
            </a:r>
            <a:r>
              <a:rPr lang="en-US" dirty="0"/>
              <a:t>, como limites de consumo de água, requisitos para equipamentos economizadores de água e diretrizes para tratamento de águas residuais.</a:t>
            </a:r>
          </a:p>
          <a:p>
            <a:pPr algn="just" rtl="0"/>
            <a:r>
              <a:rPr lang="en-US" dirty="0"/>
              <a:t>Deve ser </a:t>
            </a:r>
            <a:r>
              <a:rPr lang="en-US" dirty="0" err="1"/>
              <a:t>verificado</a:t>
            </a:r>
            <a:r>
              <a:rPr lang="en-US" dirty="0"/>
              <a:t> o que a autoridade local estipula.</a:t>
            </a:r>
            <a:endParaRPr lang="en-IE" dirty="0"/>
          </a:p>
        </p:txBody>
      </p:sp>
      <p:sp>
        <p:nvSpPr>
          <p:cNvPr id="3" name="Text Placeholder 2">
            <a:extLst>
              <a:ext uri="{FF2B5EF4-FFF2-40B4-BE49-F238E27FC236}">
                <a16:creationId xmlns:a16="http://schemas.microsoft.com/office/drawing/2014/main" id="{6B39E1E1-D52A-A981-377F-DAD79CB084CF}"/>
              </a:ext>
            </a:extLst>
          </p:cNvPr>
          <p:cNvSpPr>
            <a:spLocks noGrp="1"/>
          </p:cNvSpPr>
          <p:nvPr>
            <p:ph type="body" sz="quarter" idx="16"/>
          </p:nvPr>
        </p:nvSpPr>
        <p:spPr>
          <a:xfrm>
            <a:off x="635599" y="751288"/>
            <a:ext cx="5460401" cy="992652"/>
          </a:xfrm>
        </p:spPr>
        <p:txBody>
          <a:bodyPr/>
          <a:lstStyle/>
          <a:p>
            <a:pPr algn="l" rtl="0"/>
            <a:r>
              <a:rPr lang="en-US" b="1" dirty="0"/>
              <a:t>Uso e Conservação da </a:t>
            </a:r>
            <a:r>
              <a:rPr lang="en-US" b="1" dirty="0" err="1"/>
              <a:t>Água</a:t>
            </a:r>
            <a:endParaRPr lang="en-IE" b="1" dirty="0"/>
          </a:p>
        </p:txBody>
      </p:sp>
      <p:pic>
        <p:nvPicPr>
          <p:cNvPr id="6" name="Picture Placeholder 5" descr="Water droplet and ripple">
            <a:extLst>
              <a:ext uri="{FF2B5EF4-FFF2-40B4-BE49-F238E27FC236}">
                <a16:creationId xmlns:a16="http://schemas.microsoft.com/office/drawing/2014/main" id="{9CFCA404-7F02-8102-885D-3D0D4EE63925}"/>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11" name="Freeform 13">
            <a:extLst>
              <a:ext uri="{FF2B5EF4-FFF2-40B4-BE49-F238E27FC236}">
                <a16:creationId xmlns:a16="http://schemas.microsoft.com/office/drawing/2014/main" id="{20586BD8-0F01-BEC9-88F7-EC85C3032813}"/>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marR="0" lvl="0" indent="0" algn="l" defTabSz="914400" rtl="0" eaLnBrk="1" fontAlgn="auto" latinLnBrk="0" hangingPunct="1">
              <a:lnSpc>
                <a:spcPct val="90000"/>
              </a:lnSpc>
              <a:spcBef>
                <a:spcPts val="600"/>
              </a:spcBef>
              <a:spcAft>
                <a:spcPts val="0"/>
              </a:spcAft>
              <a:buClrTx/>
              <a:buSzTx/>
              <a:buFont typeface="Arial"/>
              <a:buNone/>
              <a:tabLst/>
              <a:defRPr/>
            </a:pPr>
            <a:r>
              <a:rPr lang="en-US" sz="2000" b="1" dirty="0">
                <a:solidFill>
                  <a:srgbClr val="000000"/>
                </a:solidFill>
                <a:hlinkClick r:id="rId3">
                  <a:extLst>
                    <a:ext uri="{A12FA001-AC4F-418D-AE19-62706E023703}">
                      <ahyp:hlinkClr xmlns:ahyp="http://schemas.microsoft.com/office/drawing/2018/hyperlinkcolor" val="tx"/>
                    </a:ext>
                  </a:extLst>
                </a:hlinkClick>
              </a:rPr>
              <a:t>Leitura adicional: Diretiva-Quadro da Água (europa.eu)</a:t>
            </a:r>
            <a:endParaRPr kumimoji="0" lang="en-US" sz="19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92712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F01227-52FE-6BBB-1910-BDD2FF9958EC}"/>
              </a:ext>
            </a:extLst>
          </p:cNvPr>
          <p:cNvSpPr>
            <a:spLocks noGrp="1"/>
          </p:cNvSpPr>
          <p:nvPr>
            <p:ph type="body" sz="quarter" idx="18"/>
          </p:nvPr>
        </p:nvSpPr>
        <p:spPr>
          <a:xfrm>
            <a:off x="898358" y="1565253"/>
            <a:ext cx="5404289" cy="3727493"/>
          </a:xfrm>
        </p:spPr>
        <p:txBody>
          <a:bodyPr/>
          <a:lstStyle/>
          <a:p>
            <a:pPr algn="just" rtl="0"/>
            <a:r>
              <a:rPr lang="en-US" dirty="0"/>
              <a:t>Os países </a:t>
            </a:r>
            <a:r>
              <a:rPr lang="en-US" dirty="0" err="1"/>
              <a:t>europeus</a:t>
            </a:r>
            <a:r>
              <a:rPr lang="en-US" dirty="0"/>
              <a:t> </a:t>
            </a:r>
            <a:r>
              <a:rPr lang="en-US" dirty="0" err="1"/>
              <a:t>definiram</a:t>
            </a:r>
            <a:r>
              <a:rPr lang="en-US" dirty="0"/>
              <a:t>  </a:t>
            </a:r>
            <a:r>
              <a:rPr lang="en-US" dirty="0" err="1">
                <a:hlinkClick r:id="rId2"/>
              </a:rPr>
              <a:t>metas</a:t>
            </a:r>
            <a:r>
              <a:rPr lang="en-US" dirty="0"/>
              <a:t> para a </a:t>
            </a:r>
            <a:r>
              <a:rPr lang="en-US" b="1" dirty="0" err="1"/>
              <a:t>eficiência</a:t>
            </a:r>
            <a:r>
              <a:rPr lang="en-US" b="1" dirty="0"/>
              <a:t> energética e </a:t>
            </a:r>
            <a:r>
              <a:rPr lang="en-US" b="1" dirty="0" err="1"/>
              <a:t>incentivam</a:t>
            </a:r>
            <a:r>
              <a:rPr lang="en-US" b="1" dirty="0"/>
              <a:t> as empresas a adotar práticas de </a:t>
            </a:r>
            <a:r>
              <a:rPr lang="en-US" b="1" dirty="0" err="1"/>
              <a:t>economia</a:t>
            </a:r>
            <a:r>
              <a:rPr lang="en-US" b="1" dirty="0"/>
              <a:t> </a:t>
            </a:r>
            <a:r>
              <a:rPr lang="en-US" b="1" dirty="0" err="1"/>
              <a:t>energética</a:t>
            </a:r>
            <a:r>
              <a:rPr lang="en-US" b="1" dirty="0"/>
              <a:t> </a:t>
            </a:r>
            <a:r>
              <a:rPr lang="en-US" b="1" dirty="0" err="1"/>
              <a:t>ou</a:t>
            </a:r>
            <a:r>
              <a:rPr lang="en-US" b="1" dirty="0"/>
              <a:t> de criação de energia</a:t>
            </a:r>
            <a:r>
              <a:rPr lang="en-US" dirty="0"/>
              <a:t>.</a:t>
            </a:r>
          </a:p>
          <a:p>
            <a:pPr algn="just" rtl="0"/>
            <a:r>
              <a:rPr lang="en-US" dirty="0"/>
              <a:t>Uma </a:t>
            </a:r>
            <a:r>
              <a:rPr lang="en-US" dirty="0" err="1"/>
              <a:t>empresa</a:t>
            </a:r>
            <a:r>
              <a:rPr lang="en-US" dirty="0"/>
              <a:t> pode ser </a:t>
            </a:r>
            <a:r>
              <a:rPr lang="en-US" dirty="0" err="1"/>
              <a:t>obrigada</a:t>
            </a:r>
            <a:r>
              <a:rPr lang="en-US" dirty="0"/>
              <a:t> a cumprir os padrões de eficiência energética, usar </a:t>
            </a:r>
            <a:r>
              <a:rPr lang="en-US" dirty="0" err="1"/>
              <a:t>equipamentos</a:t>
            </a:r>
            <a:r>
              <a:rPr lang="en-US" dirty="0"/>
              <a:t> </a:t>
            </a:r>
            <a:r>
              <a:rPr lang="en-US" dirty="0" err="1"/>
              <a:t>mais</a:t>
            </a:r>
            <a:r>
              <a:rPr lang="en-US" dirty="0"/>
              <a:t> </a:t>
            </a:r>
            <a:r>
              <a:rPr lang="en-US" dirty="0" err="1"/>
              <a:t>eficientes</a:t>
            </a:r>
            <a:r>
              <a:rPr lang="en-US" dirty="0"/>
              <a:t> </a:t>
            </a:r>
            <a:r>
              <a:rPr lang="en-US" dirty="0" err="1"/>
              <a:t>em</a:t>
            </a:r>
            <a:r>
              <a:rPr lang="en-US" dirty="0"/>
              <a:t> </a:t>
            </a:r>
            <a:r>
              <a:rPr lang="en-US" dirty="0" err="1"/>
              <a:t>termos</a:t>
            </a:r>
            <a:r>
              <a:rPr lang="en-US" dirty="0"/>
              <a:t> </a:t>
            </a:r>
            <a:r>
              <a:rPr lang="en-US" dirty="0" err="1"/>
              <a:t>energéticos</a:t>
            </a:r>
            <a:r>
              <a:rPr lang="en-US" dirty="0"/>
              <a:t> e implementar medidas para reduzir o consumo de </a:t>
            </a:r>
            <a:r>
              <a:rPr lang="en-US" dirty="0" err="1"/>
              <a:t>energia</a:t>
            </a:r>
            <a:r>
              <a:rPr lang="en-US" dirty="0"/>
              <a:t>.</a:t>
            </a:r>
          </a:p>
          <a:p>
            <a:pPr algn="just" rtl="0"/>
            <a:r>
              <a:rPr lang="en-US" dirty="0"/>
              <a:t>Como </a:t>
            </a:r>
            <a:r>
              <a:rPr lang="en-US" dirty="0" err="1"/>
              <a:t>uma</a:t>
            </a:r>
            <a:r>
              <a:rPr lang="en-US" dirty="0"/>
              <a:t> </a:t>
            </a:r>
            <a:r>
              <a:rPr lang="en-US" dirty="0" err="1"/>
              <a:t>empresa</a:t>
            </a:r>
            <a:r>
              <a:rPr lang="en-US" dirty="0"/>
              <a:t> </a:t>
            </a:r>
            <a:r>
              <a:rPr lang="en-US" dirty="0" err="1"/>
              <a:t>pode</a:t>
            </a:r>
            <a:r>
              <a:rPr lang="en-US" dirty="0"/>
              <a:t> criar energia?</a:t>
            </a:r>
            <a:endParaRPr lang="en-IE" dirty="0"/>
          </a:p>
        </p:txBody>
      </p:sp>
      <p:sp>
        <p:nvSpPr>
          <p:cNvPr id="3" name="Text Placeholder 2">
            <a:extLst>
              <a:ext uri="{FF2B5EF4-FFF2-40B4-BE49-F238E27FC236}">
                <a16:creationId xmlns:a16="http://schemas.microsoft.com/office/drawing/2014/main" id="{C482CA70-3E2E-5AE9-6D93-BA621973A05A}"/>
              </a:ext>
            </a:extLst>
          </p:cNvPr>
          <p:cNvSpPr>
            <a:spLocks noGrp="1"/>
          </p:cNvSpPr>
          <p:nvPr>
            <p:ph type="body" sz="quarter" idx="16"/>
          </p:nvPr>
        </p:nvSpPr>
        <p:spPr>
          <a:xfrm>
            <a:off x="770538" y="791919"/>
            <a:ext cx="4990998" cy="992652"/>
          </a:xfrm>
        </p:spPr>
        <p:txBody>
          <a:bodyPr/>
          <a:lstStyle/>
          <a:p>
            <a:pPr algn="l" rtl="0"/>
            <a:r>
              <a:rPr lang="en-IE" b="1" dirty="0"/>
              <a:t>Eficiência energética</a:t>
            </a:r>
          </a:p>
        </p:txBody>
      </p:sp>
      <p:pic>
        <p:nvPicPr>
          <p:cNvPr id="6" name="Picture Placeholder 5" descr="One glowing fluorescent bulb amonst unlit incandescent bulbs">
            <a:extLst>
              <a:ext uri="{FF2B5EF4-FFF2-40B4-BE49-F238E27FC236}">
                <a16:creationId xmlns:a16="http://schemas.microsoft.com/office/drawing/2014/main" id="{F9E41070-4F5C-C0A9-1D8E-1230E4250696}"/>
              </a:ext>
            </a:extLst>
          </p:cNvPr>
          <p:cNvPicPr>
            <a:picLocks noGrp="1" noChangeAspect="1"/>
          </p:cNvPicPr>
          <p:nvPr>
            <p:ph type="pic" sz="quarter" idx="4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6501760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ED010C-74A1-1CF7-B778-0548D50F9AA6}"/>
              </a:ext>
            </a:extLst>
          </p:cNvPr>
          <p:cNvSpPr>
            <a:spLocks noGrp="1"/>
          </p:cNvSpPr>
          <p:nvPr>
            <p:ph type="body" sz="quarter" idx="18"/>
          </p:nvPr>
        </p:nvSpPr>
        <p:spPr>
          <a:xfrm>
            <a:off x="958190" y="1891863"/>
            <a:ext cx="5476961" cy="3718524"/>
          </a:xfrm>
        </p:spPr>
        <p:txBody>
          <a:bodyPr/>
          <a:lstStyle/>
          <a:p>
            <a:pPr algn="just" rtl="0"/>
            <a:r>
              <a:rPr lang="en-US" dirty="0"/>
              <a:t>As </a:t>
            </a:r>
            <a:r>
              <a:rPr lang="en-US" dirty="0" err="1"/>
              <a:t>empresas</a:t>
            </a:r>
            <a:r>
              <a:rPr lang="en-US" dirty="0"/>
              <a:t> </a:t>
            </a:r>
            <a:r>
              <a:rPr lang="en-US" dirty="0" err="1"/>
              <a:t>alimentares</a:t>
            </a:r>
            <a:r>
              <a:rPr lang="en-US" dirty="0"/>
              <a:t> costumam usar agentes de </a:t>
            </a:r>
            <a:r>
              <a:rPr lang="en-US" dirty="0" err="1"/>
              <a:t>limpeza</a:t>
            </a:r>
            <a:r>
              <a:rPr lang="en-US" dirty="0"/>
              <a:t>, </a:t>
            </a:r>
            <a:r>
              <a:rPr lang="en-US" dirty="0" err="1"/>
              <a:t>desinfetantes</a:t>
            </a:r>
            <a:r>
              <a:rPr lang="en-US" dirty="0"/>
              <a:t>, e outros produtos químicos. É essencial manusear e armazenar essas substâncias com segurança e cumprir os regulamentos relativos ao seu uso. </a:t>
            </a:r>
            <a:r>
              <a:rPr lang="en-US" dirty="0" err="1"/>
              <a:t>Os</a:t>
            </a:r>
            <a:r>
              <a:rPr lang="en-US" dirty="0"/>
              <a:t> </a:t>
            </a:r>
            <a:r>
              <a:rPr lang="en-US" dirty="0" err="1"/>
              <a:t>regulamentos</a:t>
            </a:r>
            <a:r>
              <a:rPr lang="en-US" dirty="0"/>
              <a:t> da União Europeia, </a:t>
            </a:r>
            <a:r>
              <a:rPr lang="en-US" dirty="0" err="1"/>
              <a:t>como</a:t>
            </a:r>
            <a:r>
              <a:rPr lang="en-US" dirty="0"/>
              <a:t> o </a:t>
            </a:r>
            <a:r>
              <a:rPr lang="en-US" b="1" dirty="0">
                <a:hlinkClick r:id="rId2"/>
              </a:rPr>
              <a:t>REACH</a:t>
            </a:r>
            <a:r>
              <a:rPr lang="en-US" b="1" dirty="0"/>
              <a:t> </a:t>
            </a:r>
            <a:r>
              <a:rPr lang="en-US" dirty="0"/>
              <a:t>(</a:t>
            </a:r>
            <a:r>
              <a:rPr lang="en-US" dirty="0" err="1"/>
              <a:t>Registo</a:t>
            </a:r>
            <a:r>
              <a:rPr lang="en-US" dirty="0"/>
              <a:t>, </a:t>
            </a:r>
            <a:r>
              <a:rPr lang="en-US" dirty="0" err="1"/>
              <a:t>Avaliação</a:t>
            </a:r>
            <a:r>
              <a:rPr lang="en-US" dirty="0"/>
              <a:t>, </a:t>
            </a:r>
            <a:r>
              <a:rPr lang="en-US" dirty="0" err="1"/>
              <a:t>Autorização</a:t>
            </a:r>
            <a:r>
              <a:rPr lang="en-US" dirty="0"/>
              <a:t> e Restrição de Produtos Químicos), controlam o uso de substâncias perigosas em várias indústrias, </a:t>
            </a:r>
            <a:r>
              <a:rPr lang="en-US" dirty="0" err="1"/>
              <a:t>incluindo</a:t>
            </a:r>
            <a:r>
              <a:rPr lang="en-US" dirty="0"/>
              <a:t> as </a:t>
            </a:r>
            <a:r>
              <a:rPr lang="en-US" dirty="0" err="1"/>
              <a:t>empresas</a:t>
            </a:r>
            <a:r>
              <a:rPr lang="en-US" dirty="0"/>
              <a:t> </a:t>
            </a:r>
            <a:r>
              <a:rPr lang="en-US" dirty="0" err="1"/>
              <a:t>alimentares</a:t>
            </a:r>
            <a:r>
              <a:rPr lang="en-US" dirty="0"/>
              <a:t>.</a:t>
            </a:r>
            <a:endParaRPr lang="en-IE" dirty="0"/>
          </a:p>
        </p:txBody>
      </p:sp>
      <p:sp>
        <p:nvSpPr>
          <p:cNvPr id="3" name="Text Placeholder 2">
            <a:extLst>
              <a:ext uri="{FF2B5EF4-FFF2-40B4-BE49-F238E27FC236}">
                <a16:creationId xmlns:a16="http://schemas.microsoft.com/office/drawing/2014/main" id="{AC499FE3-0050-467A-9D92-A8E96BAF3137}"/>
              </a:ext>
            </a:extLst>
          </p:cNvPr>
          <p:cNvSpPr>
            <a:spLocks noGrp="1"/>
          </p:cNvSpPr>
          <p:nvPr>
            <p:ph type="body" sz="quarter" idx="16"/>
          </p:nvPr>
        </p:nvSpPr>
        <p:spPr>
          <a:xfrm>
            <a:off x="619040" y="640103"/>
            <a:ext cx="5476960" cy="992652"/>
          </a:xfrm>
        </p:spPr>
        <p:txBody>
          <a:bodyPr/>
          <a:lstStyle/>
          <a:p>
            <a:pPr algn="l" rtl="0"/>
            <a:r>
              <a:rPr lang="en-US" b="1" dirty="0"/>
              <a:t>Uso de produtos químicos e </a:t>
            </a:r>
            <a:r>
              <a:rPr lang="en-US" b="1" dirty="0" err="1"/>
              <a:t>substâncias</a:t>
            </a:r>
            <a:r>
              <a:rPr lang="en-US" b="1" dirty="0"/>
              <a:t> </a:t>
            </a:r>
            <a:r>
              <a:rPr lang="en-US" b="1" dirty="0" err="1"/>
              <a:t>perigosas</a:t>
            </a:r>
            <a:endParaRPr lang="en-IE" b="1" dirty="0"/>
          </a:p>
        </p:txBody>
      </p:sp>
      <p:pic>
        <p:nvPicPr>
          <p:cNvPr id="6" name="Picture Placeholder 5" descr="An abstract burst of blue and pink">
            <a:extLst>
              <a:ext uri="{FF2B5EF4-FFF2-40B4-BE49-F238E27FC236}">
                <a16:creationId xmlns:a16="http://schemas.microsoft.com/office/drawing/2014/main" id="{80DFAA89-7889-483B-132D-14F51E642E5E}"/>
              </a:ext>
            </a:extLst>
          </p:cNvPr>
          <p:cNvPicPr>
            <a:picLocks noGrp="1" noChangeAspect="1"/>
          </p:cNvPicPr>
          <p:nvPr>
            <p:ph type="pic" sz="quarter" idx="42"/>
          </p:nvPr>
        </p:nvPicPr>
        <p:blipFill rotWithShape="1">
          <a:blip r:embed="rId3" cstate="screen">
            <a:extLst>
              <a:ext uri="{28A0092B-C50C-407E-A947-70E740481C1C}">
                <a14:useLocalDpi xmlns:a14="http://schemas.microsoft.com/office/drawing/2010/main"/>
              </a:ext>
            </a:extLst>
          </a:blip>
          <a:srcRect/>
          <a:stretch/>
        </p:blipFill>
        <p:spPr>
          <a:xfrm>
            <a:off x="6545263" y="1452563"/>
            <a:ext cx="5646737" cy="4656137"/>
          </a:xfrm>
        </p:spPr>
      </p:pic>
      <p:grpSp>
        <p:nvGrpSpPr>
          <p:cNvPr id="7" name="Group 6">
            <a:extLst>
              <a:ext uri="{FF2B5EF4-FFF2-40B4-BE49-F238E27FC236}">
                <a16:creationId xmlns:a16="http://schemas.microsoft.com/office/drawing/2014/main" id="{7D0E80CD-1067-A06A-0056-3B3BB107261E}"/>
              </a:ext>
            </a:extLst>
          </p:cNvPr>
          <p:cNvGrpSpPr/>
          <p:nvPr/>
        </p:nvGrpSpPr>
        <p:grpSpPr>
          <a:xfrm>
            <a:off x="6794576" y="1501675"/>
            <a:ext cx="1053970" cy="1073304"/>
            <a:chOff x="5834687" y="3140849"/>
            <a:chExt cx="1290933" cy="1314614"/>
          </a:xfrm>
          <a:solidFill>
            <a:srgbClr val="000000"/>
          </a:solidFill>
        </p:grpSpPr>
        <p:sp>
          <p:nvSpPr>
            <p:cNvPr id="8" name="Freeform 155">
              <a:extLst>
                <a:ext uri="{FF2B5EF4-FFF2-40B4-BE49-F238E27FC236}">
                  <a16:creationId xmlns:a16="http://schemas.microsoft.com/office/drawing/2014/main" id="{FB03FBDE-6410-F432-4E94-A062AD512CDD}"/>
                </a:ext>
              </a:extLst>
            </p:cNvPr>
            <p:cNvSpPr/>
            <p:nvPr/>
          </p:nvSpPr>
          <p:spPr>
            <a:xfrm>
              <a:off x="5916513" y="3217290"/>
              <a:ext cx="1132441" cy="1001179"/>
            </a:xfrm>
            <a:custGeom>
              <a:avLst/>
              <a:gdLst>
                <a:gd name="connsiteX0" fmla="*/ 652593 w 1305183"/>
                <a:gd name="connsiteY0" fmla="*/ 0 h 1153898"/>
                <a:gd name="connsiteX1" fmla="*/ 548018 w 1305183"/>
                <a:gd name="connsiteY1" fmla="*/ 67009 h 1153898"/>
                <a:gd name="connsiteX2" fmla="*/ 21124 w 1305183"/>
                <a:gd name="connsiteY2" fmla="*/ 974314 h 1153898"/>
                <a:gd name="connsiteX3" fmla="*/ 14420 w 1305183"/>
                <a:gd name="connsiteY3" fmla="*/ 1097611 h 1153898"/>
                <a:gd name="connsiteX4" fmla="*/ 125699 w 1305183"/>
                <a:gd name="connsiteY4" fmla="*/ 1153899 h 1153898"/>
                <a:gd name="connsiteX5" fmla="*/ 1179485 w 1305183"/>
                <a:gd name="connsiteY5" fmla="*/ 1153899 h 1153898"/>
                <a:gd name="connsiteX6" fmla="*/ 1290763 w 1305183"/>
                <a:gd name="connsiteY6" fmla="*/ 1097611 h 1153898"/>
                <a:gd name="connsiteX7" fmla="*/ 1284060 w 1305183"/>
                <a:gd name="connsiteY7" fmla="*/ 974314 h 1153898"/>
                <a:gd name="connsiteX8" fmla="*/ 757166 w 1305183"/>
                <a:gd name="connsiteY8" fmla="*/ 67009 h 1153898"/>
                <a:gd name="connsiteX9" fmla="*/ 652593 w 1305183"/>
                <a:gd name="connsiteY9" fmla="*/ 0 h 115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183" h="1153898">
                  <a:moveTo>
                    <a:pt x="652593" y="0"/>
                  </a:moveTo>
                  <a:cubicBezTo>
                    <a:pt x="611030" y="0"/>
                    <a:pt x="573491" y="25463"/>
                    <a:pt x="548018" y="67009"/>
                  </a:cubicBezTo>
                  <a:lnTo>
                    <a:pt x="21124" y="974314"/>
                  </a:lnTo>
                  <a:cubicBezTo>
                    <a:pt x="-4348" y="1017200"/>
                    <a:pt x="-7031" y="1061426"/>
                    <a:pt x="14420" y="1097611"/>
                  </a:cubicBezTo>
                  <a:cubicBezTo>
                    <a:pt x="35873" y="1133796"/>
                    <a:pt x="76093" y="1153899"/>
                    <a:pt x="125699" y="1153899"/>
                  </a:cubicBezTo>
                  <a:lnTo>
                    <a:pt x="1179485" y="1153899"/>
                  </a:lnTo>
                  <a:cubicBezTo>
                    <a:pt x="1229092" y="1153899"/>
                    <a:pt x="1269312" y="1133796"/>
                    <a:pt x="1290763" y="1097611"/>
                  </a:cubicBezTo>
                  <a:cubicBezTo>
                    <a:pt x="1312214" y="1061426"/>
                    <a:pt x="1309533" y="1017200"/>
                    <a:pt x="1284060" y="974314"/>
                  </a:cubicBezTo>
                  <a:lnTo>
                    <a:pt x="757166" y="67009"/>
                  </a:lnTo>
                  <a:cubicBezTo>
                    <a:pt x="731692" y="25463"/>
                    <a:pt x="694154" y="0"/>
                    <a:pt x="652593" y="0"/>
                  </a:cubicBezTo>
                  <a:close/>
                </a:path>
              </a:pathLst>
            </a:custGeom>
            <a:solidFill>
              <a:srgbClr val="F79037"/>
            </a:solidFill>
            <a:ln w="13404" cap="flat">
              <a:noFill/>
              <a:prstDash val="solid"/>
              <a:miter/>
            </a:ln>
          </p:spPr>
          <p:txBody>
            <a:bodyPr rtlCol="0" anchor="ctr"/>
            <a:lstStyle/>
            <a:p>
              <a:pPr algn="l" rtl="0"/>
              <a:endParaRPr lang="en-US"/>
            </a:p>
          </p:txBody>
        </p:sp>
        <p:grpSp>
          <p:nvGrpSpPr>
            <p:cNvPr id="9" name="Graphic 8">
              <a:extLst>
                <a:ext uri="{FF2B5EF4-FFF2-40B4-BE49-F238E27FC236}">
                  <a16:creationId xmlns:a16="http://schemas.microsoft.com/office/drawing/2014/main" id="{2040FCAD-D71B-29D1-C049-BA573EB9C650}"/>
                </a:ext>
              </a:extLst>
            </p:cNvPr>
            <p:cNvGrpSpPr/>
            <p:nvPr/>
          </p:nvGrpSpPr>
          <p:grpSpPr>
            <a:xfrm>
              <a:off x="5834687" y="3140849"/>
              <a:ext cx="1290933" cy="1314614"/>
              <a:chOff x="5197376" y="5607922"/>
              <a:chExt cx="687857" cy="700475"/>
            </a:xfrm>
            <a:grpFill/>
          </p:grpSpPr>
          <p:grpSp>
            <p:nvGrpSpPr>
              <p:cNvPr id="10" name="Graphic 8">
                <a:extLst>
                  <a:ext uri="{FF2B5EF4-FFF2-40B4-BE49-F238E27FC236}">
                    <a16:creationId xmlns:a16="http://schemas.microsoft.com/office/drawing/2014/main" id="{2D9962D0-4EDF-9DBE-7EA6-B54109B30141}"/>
                  </a:ext>
                </a:extLst>
              </p:cNvPr>
              <p:cNvGrpSpPr/>
              <p:nvPr/>
            </p:nvGrpSpPr>
            <p:grpSpPr>
              <a:xfrm>
                <a:off x="5234593" y="5645191"/>
                <a:ext cx="612999" cy="540390"/>
                <a:chOff x="5234593" y="5645191"/>
                <a:chExt cx="612999" cy="540390"/>
              </a:xfrm>
              <a:grpFill/>
            </p:grpSpPr>
            <p:grpSp>
              <p:nvGrpSpPr>
                <p:cNvPr id="14" name="Graphic 8">
                  <a:extLst>
                    <a:ext uri="{FF2B5EF4-FFF2-40B4-BE49-F238E27FC236}">
                      <a16:creationId xmlns:a16="http://schemas.microsoft.com/office/drawing/2014/main" id="{410DDFF9-E9C2-C0BD-EA65-0A5EDD868A5A}"/>
                    </a:ext>
                  </a:extLst>
                </p:cNvPr>
                <p:cNvGrpSpPr/>
                <p:nvPr/>
              </p:nvGrpSpPr>
              <p:grpSpPr>
                <a:xfrm>
                  <a:off x="5234593" y="5645191"/>
                  <a:ext cx="612999" cy="540390"/>
                  <a:chOff x="5234593" y="5645191"/>
                  <a:chExt cx="612999" cy="540390"/>
                </a:xfrm>
                <a:grpFill/>
              </p:grpSpPr>
              <p:sp>
                <p:nvSpPr>
                  <p:cNvPr id="18" name="Freeform 165">
                    <a:extLst>
                      <a:ext uri="{FF2B5EF4-FFF2-40B4-BE49-F238E27FC236}">
                        <a16:creationId xmlns:a16="http://schemas.microsoft.com/office/drawing/2014/main" id="{2A287E2A-E82A-5546-FB67-72848AAD01EE}"/>
                      </a:ext>
                    </a:extLst>
                  </p:cNvPr>
                  <p:cNvSpPr/>
                  <p:nvPr/>
                </p:nvSpPr>
                <p:spPr>
                  <a:xfrm>
                    <a:off x="5471424" y="5645191"/>
                    <a:ext cx="140186" cy="96558"/>
                  </a:xfrm>
                  <a:custGeom>
                    <a:avLst/>
                    <a:gdLst>
                      <a:gd name="connsiteX0" fmla="*/ 132795 w 140186"/>
                      <a:gd name="connsiteY0" fmla="*/ 96559 h 96558"/>
                      <a:gd name="connsiteX1" fmla="*/ 126440 w 140186"/>
                      <a:gd name="connsiteY1" fmla="*/ 92747 h 96558"/>
                      <a:gd name="connsiteX2" fmla="*/ 90429 w 140186"/>
                      <a:gd name="connsiteY2" fmla="*/ 30492 h 96558"/>
                      <a:gd name="connsiteX3" fmla="*/ 70093 w 140186"/>
                      <a:gd name="connsiteY3" fmla="*/ 14823 h 96558"/>
                      <a:gd name="connsiteX4" fmla="*/ 49757 w 140186"/>
                      <a:gd name="connsiteY4" fmla="*/ 30492 h 96558"/>
                      <a:gd name="connsiteX5" fmla="*/ 13746 w 140186"/>
                      <a:gd name="connsiteY5" fmla="*/ 92747 h 96558"/>
                      <a:gd name="connsiteX6" fmla="*/ 3578 w 140186"/>
                      <a:gd name="connsiteY6" fmla="*/ 95288 h 96558"/>
                      <a:gd name="connsiteX7" fmla="*/ 1036 w 140186"/>
                      <a:gd name="connsiteY7" fmla="*/ 85124 h 96558"/>
                      <a:gd name="connsiteX8" fmla="*/ 37047 w 140186"/>
                      <a:gd name="connsiteY8" fmla="*/ 22869 h 96558"/>
                      <a:gd name="connsiteX9" fmla="*/ 70093 w 140186"/>
                      <a:gd name="connsiteY9" fmla="*/ 0 h 96558"/>
                      <a:gd name="connsiteX10" fmla="*/ 103139 w 140186"/>
                      <a:gd name="connsiteY10" fmla="*/ 22869 h 96558"/>
                      <a:gd name="connsiteX11" fmla="*/ 139150 w 140186"/>
                      <a:gd name="connsiteY11" fmla="*/ 85124 h 96558"/>
                      <a:gd name="connsiteX12" fmla="*/ 136608 w 140186"/>
                      <a:gd name="connsiteY12" fmla="*/ 95288 h 96558"/>
                      <a:gd name="connsiteX13" fmla="*/ 132795 w 140186"/>
                      <a:gd name="connsiteY13" fmla="*/ 96559 h 96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186" h="96558">
                        <a:moveTo>
                          <a:pt x="132795" y="96559"/>
                        </a:moveTo>
                        <a:cubicBezTo>
                          <a:pt x="130253" y="96559"/>
                          <a:pt x="127712" y="95288"/>
                          <a:pt x="126440" y="92747"/>
                        </a:cubicBezTo>
                        <a:lnTo>
                          <a:pt x="90429" y="30492"/>
                        </a:lnTo>
                        <a:cubicBezTo>
                          <a:pt x="84497" y="20328"/>
                          <a:pt x="77295" y="14823"/>
                          <a:pt x="70093" y="14823"/>
                        </a:cubicBezTo>
                        <a:cubicBezTo>
                          <a:pt x="62891" y="14823"/>
                          <a:pt x="55265" y="20328"/>
                          <a:pt x="49757" y="30492"/>
                        </a:cubicBezTo>
                        <a:lnTo>
                          <a:pt x="13746" y="92747"/>
                        </a:lnTo>
                        <a:cubicBezTo>
                          <a:pt x="11627" y="96135"/>
                          <a:pt x="7391" y="97406"/>
                          <a:pt x="3578" y="95288"/>
                        </a:cubicBezTo>
                        <a:cubicBezTo>
                          <a:pt x="188" y="93171"/>
                          <a:pt x="-1083" y="88936"/>
                          <a:pt x="1036" y="85124"/>
                        </a:cubicBezTo>
                        <a:lnTo>
                          <a:pt x="37047" y="22869"/>
                        </a:lnTo>
                        <a:cubicBezTo>
                          <a:pt x="45520" y="8046"/>
                          <a:pt x="57383" y="0"/>
                          <a:pt x="70093" y="0"/>
                        </a:cubicBezTo>
                        <a:cubicBezTo>
                          <a:pt x="82803" y="0"/>
                          <a:pt x="94666" y="8046"/>
                          <a:pt x="103139" y="22869"/>
                        </a:cubicBezTo>
                        <a:lnTo>
                          <a:pt x="139150" y="85124"/>
                        </a:lnTo>
                        <a:cubicBezTo>
                          <a:pt x="141269" y="88512"/>
                          <a:pt x="139998" y="93171"/>
                          <a:pt x="136608" y="95288"/>
                        </a:cubicBezTo>
                        <a:cubicBezTo>
                          <a:pt x="135337" y="96135"/>
                          <a:pt x="134067" y="96559"/>
                          <a:pt x="132795" y="96559"/>
                        </a:cubicBezTo>
                        <a:close/>
                      </a:path>
                    </a:pathLst>
                  </a:custGeom>
                  <a:grpFill/>
                  <a:ln w="4233" cap="flat">
                    <a:noFill/>
                    <a:prstDash val="solid"/>
                    <a:miter/>
                  </a:ln>
                </p:spPr>
                <p:txBody>
                  <a:bodyPr rtlCol="0" anchor="ctr"/>
                  <a:lstStyle/>
                  <a:p>
                    <a:pPr algn="l" rtl="0"/>
                    <a:endParaRPr lang="en-US"/>
                  </a:p>
                </p:txBody>
              </p:sp>
              <p:sp>
                <p:nvSpPr>
                  <p:cNvPr id="19" name="Freeform 166">
                    <a:extLst>
                      <a:ext uri="{FF2B5EF4-FFF2-40B4-BE49-F238E27FC236}">
                        <a16:creationId xmlns:a16="http://schemas.microsoft.com/office/drawing/2014/main" id="{041C15E3-DA0F-78C6-3C90-8D0535050368}"/>
                      </a:ext>
                    </a:extLst>
                  </p:cNvPr>
                  <p:cNvSpPr/>
                  <p:nvPr/>
                </p:nvSpPr>
                <p:spPr>
                  <a:xfrm>
                    <a:off x="5727506" y="6062577"/>
                    <a:ext cx="120087" cy="123004"/>
                  </a:xfrm>
                  <a:custGeom>
                    <a:avLst/>
                    <a:gdLst>
                      <a:gd name="connsiteX0" fmla="*/ 79649 w 120087"/>
                      <a:gd name="connsiteY0" fmla="*/ 123004 h 123004"/>
                      <a:gd name="connsiteX1" fmla="*/ 7203 w 120087"/>
                      <a:gd name="connsiteY1" fmla="*/ 123004 h 123004"/>
                      <a:gd name="connsiteX2" fmla="*/ 0 w 120087"/>
                      <a:gd name="connsiteY2" fmla="*/ 115805 h 123004"/>
                      <a:gd name="connsiteX3" fmla="*/ 7203 w 120087"/>
                      <a:gd name="connsiteY3" fmla="*/ 108605 h 123004"/>
                      <a:gd name="connsiteX4" fmla="*/ 79649 w 120087"/>
                      <a:gd name="connsiteY4" fmla="*/ 108605 h 123004"/>
                      <a:gd name="connsiteX5" fmla="*/ 103374 w 120087"/>
                      <a:gd name="connsiteY5" fmla="*/ 98441 h 123004"/>
                      <a:gd name="connsiteX6" fmla="*/ 99985 w 120087"/>
                      <a:gd name="connsiteY6" fmla="*/ 73031 h 123004"/>
                      <a:gd name="connsiteX7" fmla="*/ 63974 w 120087"/>
                      <a:gd name="connsiteY7" fmla="*/ 11199 h 123004"/>
                      <a:gd name="connsiteX8" fmla="*/ 66516 w 120087"/>
                      <a:gd name="connsiteY8" fmla="*/ 1035 h 123004"/>
                      <a:gd name="connsiteX9" fmla="*/ 76684 w 120087"/>
                      <a:gd name="connsiteY9" fmla="*/ 3576 h 123004"/>
                      <a:gd name="connsiteX10" fmla="*/ 112695 w 120087"/>
                      <a:gd name="connsiteY10" fmla="*/ 65408 h 123004"/>
                      <a:gd name="connsiteX11" fmla="*/ 116084 w 120087"/>
                      <a:gd name="connsiteY11" fmla="*/ 105641 h 123004"/>
                      <a:gd name="connsiteX12" fmla="*/ 79649 w 120087"/>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087" h="123004">
                        <a:moveTo>
                          <a:pt x="79649" y="123004"/>
                        </a:moveTo>
                        <a:lnTo>
                          <a:pt x="7203" y="123004"/>
                        </a:lnTo>
                        <a:cubicBezTo>
                          <a:pt x="3390" y="123004"/>
                          <a:pt x="0" y="119616"/>
                          <a:pt x="0" y="115805"/>
                        </a:cubicBezTo>
                        <a:cubicBezTo>
                          <a:pt x="0" y="111570"/>
                          <a:pt x="3390" y="108605"/>
                          <a:pt x="7203" y="108605"/>
                        </a:cubicBezTo>
                        <a:lnTo>
                          <a:pt x="79649" y="108605"/>
                        </a:lnTo>
                        <a:cubicBezTo>
                          <a:pt x="91088" y="108605"/>
                          <a:pt x="99561" y="105217"/>
                          <a:pt x="103374" y="98441"/>
                        </a:cubicBezTo>
                        <a:cubicBezTo>
                          <a:pt x="107187" y="92088"/>
                          <a:pt x="105916" y="83195"/>
                          <a:pt x="99985" y="73031"/>
                        </a:cubicBezTo>
                        <a:lnTo>
                          <a:pt x="63974" y="11199"/>
                        </a:lnTo>
                        <a:cubicBezTo>
                          <a:pt x="61856" y="7811"/>
                          <a:pt x="63126" y="3153"/>
                          <a:pt x="66516" y="1035"/>
                        </a:cubicBezTo>
                        <a:cubicBezTo>
                          <a:pt x="69905" y="-1082"/>
                          <a:pt x="74565" y="188"/>
                          <a:pt x="76684" y="3576"/>
                        </a:cubicBezTo>
                        <a:lnTo>
                          <a:pt x="112695" y="65408"/>
                        </a:lnTo>
                        <a:cubicBezTo>
                          <a:pt x="121169" y="80231"/>
                          <a:pt x="122439" y="94206"/>
                          <a:pt x="116084" y="105641"/>
                        </a:cubicBezTo>
                        <a:cubicBezTo>
                          <a:pt x="109729" y="117075"/>
                          <a:pt x="97019" y="123004"/>
                          <a:pt x="79649" y="123004"/>
                        </a:cubicBezTo>
                        <a:close/>
                      </a:path>
                    </a:pathLst>
                  </a:custGeom>
                  <a:grpFill/>
                  <a:ln w="4233" cap="flat">
                    <a:noFill/>
                    <a:prstDash val="solid"/>
                    <a:miter/>
                  </a:ln>
                </p:spPr>
                <p:txBody>
                  <a:bodyPr rtlCol="0" anchor="ctr"/>
                  <a:lstStyle/>
                  <a:p>
                    <a:pPr algn="l" rtl="0"/>
                    <a:endParaRPr lang="en-US"/>
                  </a:p>
                </p:txBody>
              </p:sp>
              <p:sp>
                <p:nvSpPr>
                  <p:cNvPr id="20" name="Freeform 167">
                    <a:extLst>
                      <a:ext uri="{FF2B5EF4-FFF2-40B4-BE49-F238E27FC236}">
                        <a16:creationId xmlns:a16="http://schemas.microsoft.com/office/drawing/2014/main" id="{FFAD57D4-45D8-882D-F4EB-4D9F537F6799}"/>
                      </a:ext>
                    </a:extLst>
                  </p:cNvPr>
                  <p:cNvSpPr/>
                  <p:nvPr/>
                </p:nvSpPr>
                <p:spPr>
                  <a:xfrm>
                    <a:off x="5234593" y="6062577"/>
                    <a:ext cx="120123" cy="123004"/>
                  </a:xfrm>
                  <a:custGeom>
                    <a:avLst/>
                    <a:gdLst>
                      <a:gd name="connsiteX0" fmla="*/ 112885 w 120123"/>
                      <a:gd name="connsiteY0" fmla="*/ 123004 h 123004"/>
                      <a:gd name="connsiteX1" fmla="*/ 40438 w 120123"/>
                      <a:gd name="connsiteY1" fmla="*/ 123004 h 123004"/>
                      <a:gd name="connsiteX2" fmla="*/ 4003 w 120123"/>
                      <a:gd name="connsiteY2" fmla="*/ 105641 h 123004"/>
                      <a:gd name="connsiteX3" fmla="*/ 7392 w 120123"/>
                      <a:gd name="connsiteY3" fmla="*/ 65408 h 123004"/>
                      <a:gd name="connsiteX4" fmla="*/ 43404 w 120123"/>
                      <a:gd name="connsiteY4" fmla="*/ 3576 h 123004"/>
                      <a:gd name="connsiteX5" fmla="*/ 53572 w 120123"/>
                      <a:gd name="connsiteY5" fmla="*/ 1035 h 123004"/>
                      <a:gd name="connsiteX6" fmla="*/ 56114 w 120123"/>
                      <a:gd name="connsiteY6" fmla="*/ 11199 h 123004"/>
                      <a:gd name="connsiteX7" fmla="*/ 20102 w 120123"/>
                      <a:gd name="connsiteY7" fmla="*/ 73031 h 123004"/>
                      <a:gd name="connsiteX8" fmla="*/ 16713 w 120123"/>
                      <a:gd name="connsiteY8" fmla="*/ 98441 h 123004"/>
                      <a:gd name="connsiteX9" fmla="*/ 40438 w 120123"/>
                      <a:gd name="connsiteY9" fmla="*/ 108605 h 123004"/>
                      <a:gd name="connsiteX10" fmla="*/ 112885 w 120123"/>
                      <a:gd name="connsiteY10" fmla="*/ 108605 h 123004"/>
                      <a:gd name="connsiteX11" fmla="*/ 120087 w 120123"/>
                      <a:gd name="connsiteY11" fmla="*/ 115805 h 123004"/>
                      <a:gd name="connsiteX12" fmla="*/ 112885 w 120123"/>
                      <a:gd name="connsiteY12" fmla="*/ 123004 h 123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0123" h="123004">
                        <a:moveTo>
                          <a:pt x="112885" y="123004"/>
                        </a:moveTo>
                        <a:lnTo>
                          <a:pt x="40438" y="123004"/>
                        </a:lnTo>
                        <a:cubicBezTo>
                          <a:pt x="23492" y="123004"/>
                          <a:pt x="10358" y="116652"/>
                          <a:pt x="4003" y="105641"/>
                        </a:cubicBezTo>
                        <a:cubicBezTo>
                          <a:pt x="-2352" y="94629"/>
                          <a:pt x="-1081" y="80231"/>
                          <a:pt x="7392" y="65408"/>
                        </a:cubicBezTo>
                        <a:lnTo>
                          <a:pt x="43404" y="3576"/>
                        </a:lnTo>
                        <a:cubicBezTo>
                          <a:pt x="45522" y="188"/>
                          <a:pt x="49759" y="-1082"/>
                          <a:pt x="53572" y="1035"/>
                        </a:cubicBezTo>
                        <a:cubicBezTo>
                          <a:pt x="56961" y="3153"/>
                          <a:pt x="58232" y="7388"/>
                          <a:pt x="56114" y="11199"/>
                        </a:cubicBezTo>
                        <a:lnTo>
                          <a:pt x="20102" y="73031"/>
                        </a:lnTo>
                        <a:cubicBezTo>
                          <a:pt x="14171" y="83195"/>
                          <a:pt x="13324" y="92088"/>
                          <a:pt x="16713" y="98441"/>
                        </a:cubicBezTo>
                        <a:cubicBezTo>
                          <a:pt x="20526" y="104794"/>
                          <a:pt x="28576" y="108605"/>
                          <a:pt x="40438" y="108605"/>
                        </a:cubicBezTo>
                        <a:lnTo>
                          <a:pt x="112885" y="108605"/>
                        </a:lnTo>
                        <a:cubicBezTo>
                          <a:pt x="116698" y="108605"/>
                          <a:pt x="120087" y="111993"/>
                          <a:pt x="120087" y="115805"/>
                        </a:cubicBezTo>
                        <a:cubicBezTo>
                          <a:pt x="120511" y="119616"/>
                          <a:pt x="117122" y="123004"/>
                          <a:pt x="112885" y="123004"/>
                        </a:cubicBezTo>
                        <a:close/>
                      </a:path>
                    </a:pathLst>
                  </a:custGeom>
                  <a:grpFill/>
                  <a:ln w="4233" cap="flat">
                    <a:noFill/>
                    <a:prstDash val="solid"/>
                    <a:miter/>
                  </a:ln>
                </p:spPr>
                <p:txBody>
                  <a:bodyPr rtlCol="0" anchor="ctr"/>
                  <a:lstStyle/>
                  <a:p>
                    <a:pPr algn="l" rtl="0"/>
                    <a:endParaRPr lang="en-US"/>
                  </a:p>
                </p:txBody>
              </p:sp>
            </p:grpSp>
            <p:sp>
              <p:nvSpPr>
                <p:cNvPr id="15" name="Freeform 162">
                  <a:extLst>
                    <a:ext uri="{FF2B5EF4-FFF2-40B4-BE49-F238E27FC236}">
                      <a16:creationId xmlns:a16="http://schemas.microsoft.com/office/drawing/2014/main" id="{899DE94B-2C6A-F8FB-3FBB-244B699F99A8}"/>
                    </a:ext>
                  </a:extLst>
                </p:cNvPr>
                <p:cNvSpPr/>
                <p:nvPr/>
              </p:nvSpPr>
              <p:spPr>
                <a:xfrm>
                  <a:off x="5596405" y="5727162"/>
                  <a:ext cx="208395" cy="348308"/>
                </a:xfrm>
                <a:custGeom>
                  <a:avLst/>
                  <a:gdLst>
                    <a:gd name="connsiteX0" fmla="*/ 201005 w 208395"/>
                    <a:gd name="connsiteY0" fmla="*/ 348308 h 348308"/>
                    <a:gd name="connsiteX1" fmla="*/ 194650 w 208395"/>
                    <a:gd name="connsiteY1" fmla="*/ 344497 h 348308"/>
                    <a:gd name="connsiteX2" fmla="*/ 173044 w 208395"/>
                    <a:gd name="connsiteY2" fmla="*/ 307228 h 348308"/>
                    <a:gd name="connsiteX3" fmla="*/ 175585 w 208395"/>
                    <a:gd name="connsiteY3" fmla="*/ 297064 h 348308"/>
                    <a:gd name="connsiteX4" fmla="*/ 185753 w 208395"/>
                    <a:gd name="connsiteY4" fmla="*/ 299605 h 348308"/>
                    <a:gd name="connsiteX5" fmla="*/ 207360 w 208395"/>
                    <a:gd name="connsiteY5" fmla="*/ 336450 h 348308"/>
                    <a:gd name="connsiteX6" fmla="*/ 204818 w 208395"/>
                    <a:gd name="connsiteY6" fmla="*/ 346614 h 348308"/>
                    <a:gd name="connsiteX7" fmla="*/ 201005 w 208395"/>
                    <a:gd name="connsiteY7" fmla="*/ 348308 h 348308"/>
                    <a:gd name="connsiteX8" fmla="*/ 157792 w 208395"/>
                    <a:gd name="connsiteY8" fmla="*/ 274195 h 348308"/>
                    <a:gd name="connsiteX9" fmla="*/ 151437 w 208395"/>
                    <a:gd name="connsiteY9" fmla="*/ 270384 h 348308"/>
                    <a:gd name="connsiteX10" fmla="*/ 129830 w 208395"/>
                    <a:gd name="connsiteY10" fmla="*/ 233115 h 348308"/>
                    <a:gd name="connsiteX11" fmla="*/ 132372 w 208395"/>
                    <a:gd name="connsiteY11" fmla="*/ 222951 h 348308"/>
                    <a:gd name="connsiteX12" fmla="*/ 142540 w 208395"/>
                    <a:gd name="connsiteY12" fmla="*/ 225492 h 348308"/>
                    <a:gd name="connsiteX13" fmla="*/ 164147 w 208395"/>
                    <a:gd name="connsiteY13" fmla="*/ 262760 h 348308"/>
                    <a:gd name="connsiteX14" fmla="*/ 161605 w 208395"/>
                    <a:gd name="connsiteY14" fmla="*/ 272924 h 348308"/>
                    <a:gd name="connsiteX15" fmla="*/ 157792 w 208395"/>
                    <a:gd name="connsiteY15" fmla="*/ 274195 h 348308"/>
                    <a:gd name="connsiteX16" fmla="*/ 115002 w 208395"/>
                    <a:gd name="connsiteY16" fmla="*/ 200082 h 348308"/>
                    <a:gd name="connsiteX17" fmla="*/ 108647 w 208395"/>
                    <a:gd name="connsiteY17" fmla="*/ 196270 h 348308"/>
                    <a:gd name="connsiteX18" fmla="*/ 87040 w 208395"/>
                    <a:gd name="connsiteY18" fmla="*/ 159002 h 348308"/>
                    <a:gd name="connsiteX19" fmla="*/ 89582 w 208395"/>
                    <a:gd name="connsiteY19" fmla="*/ 148838 h 348308"/>
                    <a:gd name="connsiteX20" fmla="*/ 99750 w 208395"/>
                    <a:gd name="connsiteY20" fmla="*/ 151379 h 348308"/>
                    <a:gd name="connsiteX21" fmla="*/ 121357 w 208395"/>
                    <a:gd name="connsiteY21" fmla="*/ 188647 h 348308"/>
                    <a:gd name="connsiteX22" fmla="*/ 118815 w 208395"/>
                    <a:gd name="connsiteY22" fmla="*/ 198811 h 348308"/>
                    <a:gd name="connsiteX23" fmla="*/ 115002 w 208395"/>
                    <a:gd name="connsiteY23" fmla="*/ 200082 h 348308"/>
                    <a:gd name="connsiteX24" fmla="*/ 72212 w 208395"/>
                    <a:gd name="connsiteY24" fmla="*/ 125969 h 348308"/>
                    <a:gd name="connsiteX25" fmla="*/ 65857 w 208395"/>
                    <a:gd name="connsiteY25" fmla="*/ 122157 h 348308"/>
                    <a:gd name="connsiteX26" fmla="*/ 44249 w 208395"/>
                    <a:gd name="connsiteY26" fmla="*/ 84889 h 348308"/>
                    <a:gd name="connsiteX27" fmla="*/ 46792 w 208395"/>
                    <a:gd name="connsiteY27" fmla="*/ 74725 h 348308"/>
                    <a:gd name="connsiteX28" fmla="*/ 56959 w 208395"/>
                    <a:gd name="connsiteY28" fmla="*/ 77266 h 348308"/>
                    <a:gd name="connsiteX29" fmla="*/ 78567 w 208395"/>
                    <a:gd name="connsiteY29" fmla="*/ 114534 h 348308"/>
                    <a:gd name="connsiteX30" fmla="*/ 76024 w 208395"/>
                    <a:gd name="connsiteY30" fmla="*/ 124698 h 348308"/>
                    <a:gd name="connsiteX31" fmla="*/ 72212 w 208395"/>
                    <a:gd name="connsiteY31" fmla="*/ 125969 h 348308"/>
                    <a:gd name="connsiteX32" fmla="*/ 28997 w 208395"/>
                    <a:gd name="connsiteY32" fmla="*/ 51856 h 348308"/>
                    <a:gd name="connsiteX33" fmla="*/ 22642 w 208395"/>
                    <a:gd name="connsiteY33" fmla="*/ 48044 h 348308"/>
                    <a:gd name="connsiteX34" fmla="*/ 1036 w 208395"/>
                    <a:gd name="connsiteY34" fmla="*/ 11199 h 348308"/>
                    <a:gd name="connsiteX35" fmla="*/ 3577 w 208395"/>
                    <a:gd name="connsiteY35" fmla="*/ 1035 h 348308"/>
                    <a:gd name="connsiteX36" fmla="*/ 13746 w 208395"/>
                    <a:gd name="connsiteY36" fmla="*/ 3576 h 348308"/>
                    <a:gd name="connsiteX37" fmla="*/ 35352 w 208395"/>
                    <a:gd name="connsiteY37" fmla="*/ 40845 h 348308"/>
                    <a:gd name="connsiteX38" fmla="*/ 32810 w 208395"/>
                    <a:gd name="connsiteY38" fmla="*/ 51008 h 348308"/>
                    <a:gd name="connsiteX39" fmla="*/ 28997 w 208395"/>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8395" h="348308">
                      <a:moveTo>
                        <a:pt x="201005" y="348308"/>
                      </a:moveTo>
                      <a:cubicBezTo>
                        <a:pt x="198463" y="348308"/>
                        <a:pt x="195922" y="347038"/>
                        <a:pt x="194650" y="344497"/>
                      </a:cubicBezTo>
                      <a:lnTo>
                        <a:pt x="173044" y="307228"/>
                      </a:lnTo>
                      <a:cubicBezTo>
                        <a:pt x="170925" y="303840"/>
                        <a:pt x="172196" y="299182"/>
                        <a:pt x="175585" y="297064"/>
                      </a:cubicBezTo>
                      <a:cubicBezTo>
                        <a:pt x="178975" y="294947"/>
                        <a:pt x="183635" y="296217"/>
                        <a:pt x="185753" y="299605"/>
                      </a:cubicBezTo>
                      <a:lnTo>
                        <a:pt x="207360" y="336450"/>
                      </a:lnTo>
                      <a:cubicBezTo>
                        <a:pt x="209479" y="339838"/>
                        <a:pt x="208208" y="344497"/>
                        <a:pt x="204818" y="346614"/>
                      </a:cubicBezTo>
                      <a:cubicBezTo>
                        <a:pt x="203124" y="347885"/>
                        <a:pt x="202277" y="348308"/>
                        <a:pt x="201005" y="348308"/>
                      </a:cubicBezTo>
                      <a:close/>
                      <a:moveTo>
                        <a:pt x="157792" y="274195"/>
                      </a:moveTo>
                      <a:cubicBezTo>
                        <a:pt x="155250" y="274195"/>
                        <a:pt x="152708" y="272924"/>
                        <a:pt x="151437" y="270384"/>
                      </a:cubicBezTo>
                      <a:lnTo>
                        <a:pt x="129830" y="233115"/>
                      </a:lnTo>
                      <a:cubicBezTo>
                        <a:pt x="127712" y="229727"/>
                        <a:pt x="128982" y="225069"/>
                        <a:pt x="132372" y="222951"/>
                      </a:cubicBezTo>
                      <a:cubicBezTo>
                        <a:pt x="135761" y="220834"/>
                        <a:pt x="140422" y="222104"/>
                        <a:pt x="142540" y="225492"/>
                      </a:cubicBezTo>
                      <a:lnTo>
                        <a:pt x="164147" y="262760"/>
                      </a:lnTo>
                      <a:cubicBezTo>
                        <a:pt x="166265" y="266149"/>
                        <a:pt x="164994" y="270807"/>
                        <a:pt x="161605" y="272924"/>
                      </a:cubicBezTo>
                      <a:cubicBezTo>
                        <a:pt x="160334" y="273772"/>
                        <a:pt x="159063" y="274195"/>
                        <a:pt x="157792" y="274195"/>
                      </a:cubicBezTo>
                      <a:close/>
                      <a:moveTo>
                        <a:pt x="115002" y="200082"/>
                      </a:moveTo>
                      <a:cubicBezTo>
                        <a:pt x="112460" y="200082"/>
                        <a:pt x="109917" y="198811"/>
                        <a:pt x="108647" y="196270"/>
                      </a:cubicBezTo>
                      <a:lnTo>
                        <a:pt x="87040" y="159002"/>
                      </a:lnTo>
                      <a:cubicBezTo>
                        <a:pt x="84921" y="155614"/>
                        <a:pt x="86192" y="150956"/>
                        <a:pt x="89582" y="148838"/>
                      </a:cubicBezTo>
                      <a:cubicBezTo>
                        <a:pt x="92971" y="146721"/>
                        <a:pt x="97631" y="147991"/>
                        <a:pt x="99750" y="151379"/>
                      </a:cubicBezTo>
                      <a:lnTo>
                        <a:pt x="121357" y="188647"/>
                      </a:lnTo>
                      <a:cubicBezTo>
                        <a:pt x="123475" y="192035"/>
                        <a:pt x="122204" y="196694"/>
                        <a:pt x="118815" y="198811"/>
                      </a:cubicBezTo>
                      <a:cubicBezTo>
                        <a:pt x="117543" y="199659"/>
                        <a:pt x="116272" y="200082"/>
                        <a:pt x="115002" y="200082"/>
                      </a:cubicBezTo>
                      <a:close/>
                      <a:moveTo>
                        <a:pt x="72212" y="125969"/>
                      </a:moveTo>
                      <a:cubicBezTo>
                        <a:pt x="69669" y="125969"/>
                        <a:pt x="67127" y="124698"/>
                        <a:pt x="65857" y="122157"/>
                      </a:cubicBezTo>
                      <a:lnTo>
                        <a:pt x="44249" y="84889"/>
                      </a:lnTo>
                      <a:cubicBezTo>
                        <a:pt x="42131" y="81501"/>
                        <a:pt x="43402" y="76843"/>
                        <a:pt x="46792" y="74725"/>
                      </a:cubicBezTo>
                      <a:cubicBezTo>
                        <a:pt x="50181" y="72608"/>
                        <a:pt x="54841" y="73878"/>
                        <a:pt x="56959" y="77266"/>
                      </a:cubicBezTo>
                      <a:lnTo>
                        <a:pt x="78567" y="114534"/>
                      </a:lnTo>
                      <a:cubicBezTo>
                        <a:pt x="80685" y="117922"/>
                        <a:pt x="79414" y="122581"/>
                        <a:pt x="76024" y="124698"/>
                      </a:cubicBezTo>
                      <a:cubicBezTo>
                        <a:pt x="74753" y="125545"/>
                        <a:pt x="73482" y="125969"/>
                        <a:pt x="72212" y="125969"/>
                      </a:cubicBezTo>
                      <a:close/>
                      <a:moveTo>
                        <a:pt x="28997" y="51856"/>
                      </a:moveTo>
                      <a:cubicBezTo>
                        <a:pt x="26455" y="51856"/>
                        <a:pt x="23914" y="50585"/>
                        <a:pt x="22642" y="48044"/>
                      </a:cubicBezTo>
                      <a:lnTo>
                        <a:pt x="1036" y="11199"/>
                      </a:lnTo>
                      <a:cubicBezTo>
                        <a:pt x="-1083" y="7811"/>
                        <a:pt x="188" y="3153"/>
                        <a:pt x="3577" y="1035"/>
                      </a:cubicBezTo>
                      <a:cubicBezTo>
                        <a:pt x="6967" y="-1082"/>
                        <a:pt x="11627" y="188"/>
                        <a:pt x="13746" y="3576"/>
                      </a:cubicBezTo>
                      <a:lnTo>
                        <a:pt x="35352" y="40845"/>
                      </a:lnTo>
                      <a:cubicBezTo>
                        <a:pt x="37471" y="44232"/>
                        <a:pt x="36200" y="48891"/>
                        <a:pt x="32810" y="51008"/>
                      </a:cubicBezTo>
                      <a:cubicBezTo>
                        <a:pt x="31539" y="51432"/>
                        <a:pt x="30269" y="51856"/>
                        <a:pt x="28997" y="51856"/>
                      </a:cubicBezTo>
                      <a:close/>
                    </a:path>
                  </a:pathLst>
                </a:custGeom>
                <a:grpFill/>
                <a:ln w="4233" cap="flat">
                  <a:noFill/>
                  <a:prstDash val="solid"/>
                  <a:miter/>
                </a:ln>
              </p:spPr>
              <p:txBody>
                <a:bodyPr rtlCol="0" anchor="ctr"/>
                <a:lstStyle/>
                <a:p>
                  <a:pPr algn="l" rtl="0"/>
                  <a:endParaRPr lang="en-US"/>
                </a:p>
              </p:txBody>
            </p:sp>
            <p:sp>
              <p:nvSpPr>
                <p:cNvPr id="16" name="Freeform 163">
                  <a:extLst>
                    <a:ext uri="{FF2B5EF4-FFF2-40B4-BE49-F238E27FC236}">
                      <a16:creationId xmlns:a16="http://schemas.microsoft.com/office/drawing/2014/main" id="{F62BDA95-B9D7-B994-254A-E99CE6A146AD}"/>
                    </a:ext>
                  </a:extLst>
                </p:cNvPr>
                <p:cNvSpPr/>
                <p:nvPr/>
              </p:nvSpPr>
              <p:spPr>
                <a:xfrm>
                  <a:off x="5277809" y="5727162"/>
                  <a:ext cx="207972" cy="348308"/>
                </a:xfrm>
                <a:custGeom>
                  <a:avLst/>
                  <a:gdLst>
                    <a:gd name="connsiteX0" fmla="*/ 7391 w 207972"/>
                    <a:gd name="connsiteY0" fmla="*/ 348308 h 348308"/>
                    <a:gd name="connsiteX1" fmla="*/ 3578 w 207972"/>
                    <a:gd name="connsiteY1" fmla="*/ 347461 h 348308"/>
                    <a:gd name="connsiteX2" fmla="*/ 1036 w 207972"/>
                    <a:gd name="connsiteY2" fmla="*/ 337297 h 348308"/>
                    <a:gd name="connsiteX3" fmla="*/ 22643 w 207972"/>
                    <a:gd name="connsiteY3" fmla="*/ 300029 h 348308"/>
                    <a:gd name="connsiteX4" fmla="*/ 32811 w 207972"/>
                    <a:gd name="connsiteY4" fmla="*/ 297488 h 348308"/>
                    <a:gd name="connsiteX5" fmla="*/ 35353 w 207972"/>
                    <a:gd name="connsiteY5" fmla="*/ 307652 h 348308"/>
                    <a:gd name="connsiteX6" fmla="*/ 13746 w 207972"/>
                    <a:gd name="connsiteY6" fmla="*/ 344920 h 348308"/>
                    <a:gd name="connsiteX7" fmla="*/ 7391 w 207972"/>
                    <a:gd name="connsiteY7" fmla="*/ 348308 h 348308"/>
                    <a:gd name="connsiteX8" fmla="*/ 50181 w 207972"/>
                    <a:gd name="connsiteY8" fmla="*/ 274195 h 348308"/>
                    <a:gd name="connsiteX9" fmla="*/ 46368 w 207972"/>
                    <a:gd name="connsiteY9" fmla="*/ 273348 h 348308"/>
                    <a:gd name="connsiteX10" fmla="*/ 43826 w 207972"/>
                    <a:gd name="connsiteY10" fmla="*/ 263184 h 348308"/>
                    <a:gd name="connsiteX11" fmla="*/ 65433 w 207972"/>
                    <a:gd name="connsiteY11" fmla="*/ 225916 h 348308"/>
                    <a:gd name="connsiteX12" fmla="*/ 75601 w 207972"/>
                    <a:gd name="connsiteY12" fmla="*/ 223375 h 348308"/>
                    <a:gd name="connsiteX13" fmla="*/ 78143 w 207972"/>
                    <a:gd name="connsiteY13" fmla="*/ 233539 h 348308"/>
                    <a:gd name="connsiteX14" fmla="*/ 56536 w 207972"/>
                    <a:gd name="connsiteY14" fmla="*/ 270807 h 348308"/>
                    <a:gd name="connsiteX15" fmla="*/ 50181 w 207972"/>
                    <a:gd name="connsiteY15" fmla="*/ 274195 h 348308"/>
                    <a:gd name="connsiteX16" fmla="*/ 92971 w 207972"/>
                    <a:gd name="connsiteY16" fmla="*/ 200082 h 348308"/>
                    <a:gd name="connsiteX17" fmla="*/ 89158 w 207972"/>
                    <a:gd name="connsiteY17" fmla="*/ 199235 h 348308"/>
                    <a:gd name="connsiteX18" fmla="*/ 86616 w 207972"/>
                    <a:gd name="connsiteY18" fmla="*/ 189071 h 348308"/>
                    <a:gd name="connsiteX19" fmla="*/ 108223 w 207972"/>
                    <a:gd name="connsiteY19" fmla="*/ 151803 h 348308"/>
                    <a:gd name="connsiteX20" fmla="*/ 118391 w 207972"/>
                    <a:gd name="connsiteY20" fmla="*/ 149262 h 348308"/>
                    <a:gd name="connsiteX21" fmla="*/ 120933 w 207972"/>
                    <a:gd name="connsiteY21" fmla="*/ 159426 h 348308"/>
                    <a:gd name="connsiteX22" fmla="*/ 99326 w 207972"/>
                    <a:gd name="connsiteY22" fmla="*/ 196694 h 348308"/>
                    <a:gd name="connsiteX23" fmla="*/ 92971 w 207972"/>
                    <a:gd name="connsiteY23" fmla="*/ 200082 h 348308"/>
                    <a:gd name="connsiteX24" fmla="*/ 136185 w 207972"/>
                    <a:gd name="connsiteY24" fmla="*/ 125969 h 348308"/>
                    <a:gd name="connsiteX25" fmla="*/ 132372 w 207972"/>
                    <a:gd name="connsiteY25" fmla="*/ 125122 h 348308"/>
                    <a:gd name="connsiteX26" fmla="*/ 129830 w 207972"/>
                    <a:gd name="connsiteY26" fmla="*/ 114958 h 348308"/>
                    <a:gd name="connsiteX27" fmla="*/ 151437 w 207972"/>
                    <a:gd name="connsiteY27" fmla="*/ 77689 h 348308"/>
                    <a:gd name="connsiteX28" fmla="*/ 161605 w 207972"/>
                    <a:gd name="connsiteY28" fmla="*/ 75148 h 348308"/>
                    <a:gd name="connsiteX29" fmla="*/ 164147 w 207972"/>
                    <a:gd name="connsiteY29" fmla="*/ 85313 h 348308"/>
                    <a:gd name="connsiteX30" fmla="*/ 142540 w 207972"/>
                    <a:gd name="connsiteY30" fmla="*/ 122581 h 348308"/>
                    <a:gd name="connsiteX31" fmla="*/ 136185 w 207972"/>
                    <a:gd name="connsiteY31" fmla="*/ 125969 h 348308"/>
                    <a:gd name="connsiteX32" fmla="*/ 178975 w 207972"/>
                    <a:gd name="connsiteY32" fmla="*/ 51856 h 348308"/>
                    <a:gd name="connsiteX33" fmla="*/ 175162 w 207972"/>
                    <a:gd name="connsiteY33" fmla="*/ 51008 h 348308"/>
                    <a:gd name="connsiteX34" fmla="*/ 172620 w 207972"/>
                    <a:gd name="connsiteY34" fmla="*/ 40845 h 348308"/>
                    <a:gd name="connsiteX35" fmla="*/ 194227 w 207972"/>
                    <a:gd name="connsiteY35" fmla="*/ 3576 h 348308"/>
                    <a:gd name="connsiteX36" fmla="*/ 204395 w 207972"/>
                    <a:gd name="connsiteY36" fmla="*/ 1035 h 348308"/>
                    <a:gd name="connsiteX37" fmla="*/ 206937 w 207972"/>
                    <a:gd name="connsiteY37" fmla="*/ 11199 h 348308"/>
                    <a:gd name="connsiteX38" fmla="*/ 185330 w 207972"/>
                    <a:gd name="connsiteY38" fmla="*/ 48044 h 348308"/>
                    <a:gd name="connsiteX39" fmla="*/ 178975 w 207972"/>
                    <a:gd name="connsiteY39" fmla="*/ 51856 h 34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07972" h="348308">
                      <a:moveTo>
                        <a:pt x="7391" y="348308"/>
                      </a:moveTo>
                      <a:cubicBezTo>
                        <a:pt x="6120" y="348308"/>
                        <a:pt x="4849" y="347885"/>
                        <a:pt x="3578" y="347461"/>
                      </a:cubicBezTo>
                      <a:cubicBezTo>
                        <a:pt x="188" y="345343"/>
                        <a:pt x="-1083" y="341108"/>
                        <a:pt x="1036" y="337297"/>
                      </a:cubicBezTo>
                      <a:lnTo>
                        <a:pt x="22643" y="300029"/>
                      </a:lnTo>
                      <a:cubicBezTo>
                        <a:pt x="24761" y="296641"/>
                        <a:pt x="28998" y="295370"/>
                        <a:pt x="32811" y="297488"/>
                      </a:cubicBezTo>
                      <a:cubicBezTo>
                        <a:pt x="36200" y="299605"/>
                        <a:pt x="37471" y="304264"/>
                        <a:pt x="35353" y="307652"/>
                      </a:cubicBezTo>
                      <a:lnTo>
                        <a:pt x="13746" y="344920"/>
                      </a:lnTo>
                      <a:cubicBezTo>
                        <a:pt x="12051" y="347038"/>
                        <a:pt x="9933" y="348308"/>
                        <a:pt x="7391" y="348308"/>
                      </a:cubicBezTo>
                      <a:close/>
                      <a:moveTo>
                        <a:pt x="50181" y="274195"/>
                      </a:moveTo>
                      <a:cubicBezTo>
                        <a:pt x="48910" y="274195"/>
                        <a:pt x="47639" y="273772"/>
                        <a:pt x="46368" y="273348"/>
                      </a:cubicBezTo>
                      <a:cubicBezTo>
                        <a:pt x="42979" y="271230"/>
                        <a:pt x="41708" y="266995"/>
                        <a:pt x="43826" y="263184"/>
                      </a:cubicBezTo>
                      <a:lnTo>
                        <a:pt x="65433" y="225916"/>
                      </a:lnTo>
                      <a:cubicBezTo>
                        <a:pt x="67551" y="222527"/>
                        <a:pt x="71788" y="221257"/>
                        <a:pt x="75601" y="223375"/>
                      </a:cubicBezTo>
                      <a:cubicBezTo>
                        <a:pt x="78990" y="225492"/>
                        <a:pt x="80261" y="229727"/>
                        <a:pt x="78143" y="233539"/>
                      </a:cubicBezTo>
                      <a:lnTo>
                        <a:pt x="56536" y="270807"/>
                      </a:lnTo>
                      <a:cubicBezTo>
                        <a:pt x="55265" y="272924"/>
                        <a:pt x="52723" y="274195"/>
                        <a:pt x="50181" y="274195"/>
                      </a:cubicBezTo>
                      <a:close/>
                      <a:moveTo>
                        <a:pt x="92971" y="200082"/>
                      </a:moveTo>
                      <a:cubicBezTo>
                        <a:pt x="91700" y="200082"/>
                        <a:pt x="90429" y="199659"/>
                        <a:pt x="89158" y="199235"/>
                      </a:cubicBezTo>
                      <a:cubicBezTo>
                        <a:pt x="85769" y="197117"/>
                        <a:pt x="84498" y="192882"/>
                        <a:pt x="86616" y="189071"/>
                      </a:cubicBezTo>
                      <a:lnTo>
                        <a:pt x="108223" y="151803"/>
                      </a:lnTo>
                      <a:cubicBezTo>
                        <a:pt x="110341" y="148414"/>
                        <a:pt x="114578" y="147144"/>
                        <a:pt x="118391" y="149262"/>
                      </a:cubicBezTo>
                      <a:cubicBezTo>
                        <a:pt x="121780" y="151379"/>
                        <a:pt x="123051" y="155614"/>
                        <a:pt x="120933" y="159426"/>
                      </a:cubicBezTo>
                      <a:lnTo>
                        <a:pt x="99326" y="196694"/>
                      </a:lnTo>
                      <a:cubicBezTo>
                        <a:pt x="98055" y="198811"/>
                        <a:pt x="95513" y="200082"/>
                        <a:pt x="92971" y="200082"/>
                      </a:cubicBezTo>
                      <a:close/>
                      <a:moveTo>
                        <a:pt x="136185" y="125969"/>
                      </a:moveTo>
                      <a:cubicBezTo>
                        <a:pt x="134914" y="125969"/>
                        <a:pt x="133643" y="125545"/>
                        <a:pt x="132372" y="125122"/>
                      </a:cubicBezTo>
                      <a:cubicBezTo>
                        <a:pt x="128983" y="123004"/>
                        <a:pt x="127712" y="118769"/>
                        <a:pt x="129830" y="114958"/>
                      </a:cubicBezTo>
                      <a:lnTo>
                        <a:pt x="151437" y="77689"/>
                      </a:lnTo>
                      <a:cubicBezTo>
                        <a:pt x="153555" y="74301"/>
                        <a:pt x="157792" y="73031"/>
                        <a:pt x="161605" y="75148"/>
                      </a:cubicBezTo>
                      <a:cubicBezTo>
                        <a:pt x="164994" y="77266"/>
                        <a:pt x="166265" y="81501"/>
                        <a:pt x="164147" y="85313"/>
                      </a:cubicBezTo>
                      <a:lnTo>
                        <a:pt x="142540" y="122581"/>
                      </a:lnTo>
                      <a:cubicBezTo>
                        <a:pt x="140845" y="124698"/>
                        <a:pt x="138727" y="125969"/>
                        <a:pt x="136185" y="125969"/>
                      </a:cubicBezTo>
                      <a:close/>
                      <a:moveTo>
                        <a:pt x="178975" y="51856"/>
                      </a:moveTo>
                      <a:cubicBezTo>
                        <a:pt x="177704" y="51856"/>
                        <a:pt x="176433" y="51432"/>
                        <a:pt x="175162" y="51008"/>
                      </a:cubicBezTo>
                      <a:cubicBezTo>
                        <a:pt x="171773" y="48891"/>
                        <a:pt x="170502" y="44232"/>
                        <a:pt x="172620" y="40845"/>
                      </a:cubicBezTo>
                      <a:lnTo>
                        <a:pt x="194227" y="3576"/>
                      </a:lnTo>
                      <a:cubicBezTo>
                        <a:pt x="196345" y="188"/>
                        <a:pt x="200582" y="-1082"/>
                        <a:pt x="204395" y="1035"/>
                      </a:cubicBezTo>
                      <a:cubicBezTo>
                        <a:pt x="207784" y="3153"/>
                        <a:pt x="209055" y="7388"/>
                        <a:pt x="206937" y="11199"/>
                      </a:cubicBezTo>
                      <a:lnTo>
                        <a:pt x="185330" y="48044"/>
                      </a:lnTo>
                      <a:cubicBezTo>
                        <a:pt x="184059" y="50585"/>
                        <a:pt x="181517" y="51856"/>
                        <a:pt x="178975" y="51856"/>
                      </a:cubicBezTo>
                      <a:close/>
                    </a:path>
                  </a:pathLst>
                </a:custGeom>
                <a:grpFill/>
                <a:ln w="4233" cap="flat">
                  <a:noFill/>
                  <a:prstDash val="solid"/>
                  <a:miter/>
                </a:ln>
              </p:spPr>
              <p:txBody>
                <a:bodyPr rtlCol="0" anchor="ctr"/>
                <a:lstStyle/>
                <a:p>
                  <a:pPr algn="l" rtl="0"/>
                  <a:endParaRPr lang="en-US"/>
                </a:p>
              </p:txBody>
            </p:sp>
            <p:sp>
              <p:nvSpPr>
                <p:cNvPr id="17" name="Freeform 164">
                  <a:extLst>
                    <a:ext uri="{FF2B5EF4-FFF2-40B4-BE49-F238E27FC236}">
                      <a16:creationId xmlns:a16="http://schemas.microsoft.com/office/drawing/2014/main" id="{3D0F6340-C972-8F3F-0B98-37DFF59562F4}"/>
                    </a:ext>
                  </a:extLst>
                </p:cNvPr>
                <p:cNvSpPr/>
                <p:nvPr/>
              </p:nvSpPr>
              <p:spPr>
                <a:xfrm>
                  <a:off x="5340276" y="6171182"/>
                  <a:ext cx="400363" cy="14399"/>
                </a:xfrm>
                <a:custGeom>
                  <a:avLst/>
                  <a:gdLst>
                    <a:gd name="connsiteX0" fmla="*/ 393161 w 400363"/>
                    <a:gd name="connsiteY0" fmla="*/ 14399 h 14399"/>
                    <a:gd name="connsiteX1" fmla="*/ 350371 w 400363"/>
                    <a:gd name="connsiteY1" fmla="*/ 14399 h 14399"/>
                    <a:gd name="connsiteX2" fmla="*/ 343169 w 400363"/>
                    <a:gd name="connsiteY2" fmla="*/ 7199 h 14399"/>
                    <a:gd name="connsiteX3" fmla="*/ 350371 w 400363"/>
                    <a:gd name="connsiteY3" fmla="*/ 0 h 14399"/>
                    <a:gd name="connsiteX4" fmla="*/ 393161 w 400363"/>
                    <a:gd name="connsiteY4" fmla="*/ 0 h 14399"/>
                    <a:gd name="connsiteX5" fmla="*/ 400364 w 400363"/>
                    <a:gd name="connsiteY5" fmla="*/ 7199 h 14399"/>
                    <a:gd name="connsiteX6" fmla="*/ 393161 w 400363"/>
                    <a:gd name="connsiteY6" fmla="*/ 14399 h 14399"/>
                    <a:gd name="connsiteX7" fmla="*/ 307157 w 400363"/>
                    <a:gd name="connsiteY7" fmla="*/ 14399 h 14399"/>
                    <a:gd name="connsiteX8" fmla="*/ 264367 w 400363"/>
                    <a:gd name="connsiteY8" fmla="*/ 14399 h 14399"/>
                    <a:gd name="connsiteX9" fmla="*/ 257165 w 400363"/>
                    <a:gd name="connsiteY9" fmla="*/ 7199 h 14399"/>
                    <a:gd name="connsiteX10" fmla="*/ 264367 w 400363"/>
                    <a:gd name="connsiteY10" fmla="*/ 0 h 14399"/>
                    <a:gd name="connsiteX11" fmla="*/ 307157 w 400363"/>
                    <a:gd name="connsiteY11" fmla="*/ 0 h 14399"/>
                    <a:gd name="connsiteX12" fmla="*/ 314360 w 400363"/>
                    <a:gd name="connsiteY12" fmla="*/ 7199 h 14399"/>
                    <a:gd name="connsiteX13" fmla="*/ 307157 w 400363"/>
                    <a:gd name="connsiteY13" fmla="*/ 14399 h 14399"/>
                    <a:gd name="connsiteX14" fmla="*/ 221577 w 400363"/>
                    <a:gd name="connsiteY14" fmla="*/ 14399 h 14399"/>
                    <a:gd name="connsiteX15" fmla="*/ 178787 w 400363"/>
                    <a:gd name="connsiteY15" fmla="*/ 14399 h 14399"/>
                    <a:gd name="connsiteX16" fmla="*/ 171584 w 400363"/>
                    <a:gd name="connsiteY16" fmla="*/ 7199 h 14399"/>
                    <a:gd name="connsiteX17" fmla="*/ 178787 w 400363"/>
                    <a:gd name="connsiteY17" fmla="*/ 0 h 14399"/>
                    <a:gd name="connsiteX18" fmla="*/ 221577 w 400363"/>
                    <a:gd name="connsiteY18" fmla="*/ 0 h 14399"/>
                    <a:gd name="connsiteX19" fmla="*/ 228779 w 400363"/>
                    <a:gd name="connsiteY19" fmla="*/ 7199 h 14399"/>
                    <a:gd name="connsiteX20" fmla="*/ 221577 w 400363"/>
                    <a:gd name="connsiteY20" fmla="*/ 14399 h 14399"/>
                    <a:gd name="connsiteX21" fmla="*/ 135997 w 400363"/>
                    <a:gd name="connsiteY21" fmla="*/ 14399 h 14399"/>
                    <a:gd name="connsiteX22" fmla="*/ 93206 w 400363"/>
                    <a:gd name="connsiteY22" fmla="*/ 14399 h 14399"/>
                    <a:gd name="connsiteX23" fmla="*/ 86004 w 400363"/>
                    <a:gd name="connsiteY23" fmla="*/ 7199 h 14399"/>
                    <a:gd name="connsiteX24" fmla="*/ 93206 w 400363"/>
                    <a:gd name="connsiteY24" fmla="*/ 0 h 14399"/>
                    <a:gd name="connsiteX25" fmla="*/ 135997 w 400363"/>
                    <a:gd name="connsiteY25" fmla="*/ 0 h 14399"/>
                    <a:gd name="connsiteX26" fmla="*/ 143199 w 400363"/>
                    <a:gd name="connsiteY26" fmla="*/ 7199 h 14399"/>
                    <a:gd name="connsiteX27" fmla="*/ 135997 w 400363"/>
                    <a:gd name="connsiteY27" fmla="*/ 14399 h 14399"/>
                    <a:gd name="connsiteX28" fmla="*/ 49992 w 400363"/>
                    <a:gd name="connsiteY28" fmla="*/ 14399 h 14399"/>
                    <a:gd name="connsiteX29" fmla="*/ 7202 w 400363"/>
                    <a:gd name="connsiteY29" fmla="*/ 14399 h 14399"/>
                    <a:gd name="connsiteX30" fmla="*/ 0 w 400363"/>
                    <a:gd name="connsiteY30" fmla="*/ 7199 h 14399"/>
                    <a:gd name="connsiteX31" fmla="*/ 7202 w 400363"/>
                    <a:gd name="connsiteY31" fmla="*/ 0 h 14399"/>
                    <a:gd name="connsiteX32" fmla="*/ 49992 w 400363"/>
                    <a:gd name="connsiteY32" fmla="*/ 0 h 14399"/>
                    <a:gd name="connsiteX33" fmla="*/ 57195 w 400363"/>
                    <a:gd name="connsiteY33" fmla="*/ 7199 h 14399"/>
                    <a:gd name="connsiteX34" fmla="*/ 49992 w 400363"/>
                    <a:gd name="connsiteY34"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00363" h="14399">
                      <a:moveTo>
                        <a:pt x="393161" y="14399"/>
                      </a:moveTo>
                      <a:lnTo>
                        <a:pt x="350371" y="14399"/>
                      </a:lnTo>
                      <a:cubicBezTo>
                        <a:pt x="346134" y="14399"/>
                        <a:pt x="343169" y="11011"/>
                        <a:pt x="343169" y="7199"/>
                      </a:cubicBezTo>
                      <a:cubicBezTo>
                        <a:pt x="343169" y="2964"/>
                        <a:pt x="346558" y="0"/>
                        <a:pt x="350371" y="0"/>
                      </a:cubicBezTo>
                      <a:lnTo>
                        <a:pt x="393161" y="0"/>
                      </a:lnTo>
                      <a:cubicBezTo>
                        <a:pt x="397398" y="0"/>
                        <a:pt x="400364" y="3388"/>
                        <a:pt x="400364" y="7199"/>
                      </a:cubicBezTo>
                      <a:cubicBezTo>
                        <a:pt x="400364" y="11011"/>
                        <a:pt x="396974" y="14399"/>
                        <a:pt x="393161" y="14399"/>
                      </a:cubicBezTo>
                      <a:close/>
                      <a:moveTo>
                        <a:pt x="307157" y="14399"/>
                      </a:moveTo>
                      <a:lnTo>
                        <a:pt x="264367" y="14399"/>
                      </a:lnTo>
                      <a:cubicBezTo>
                        <a:pt x="260130" y="14399"/>
                        <a:pt x="257165" y="11011"/>
                        <a:pt x="257165" y="7199"/>
                      </a:cubicBezTo>
                      <a:cubicBezTo>
                        <a:pt x="257165" y="2964"/>
                        <a:pt x="260554" y="0"/>
                        <a:pt x="264367" y="0"/>
                      </a:cubicBezTo>
                      <a:lnTo>
                        <a:pt x="307157" y="0"/>
                      </a:lnTo>
                      <a:cubicBezTo>
                        <a:pt x="311394" y="0"/>
                        <a:pt x="314360" y="3388"/>
                        <a:pt x="314360" y="7199"/>
                      </a:cubicBezTo>
                      <a:cubicBezTo>
                        <a:pt x="314783" y="11011"/>
                        <a:pt x="311394" y="14399"/>
                        <a:pt x="307157" y="14399"/>
                      </a:cubicBezTo>
                      <a:close/>
                      <a:moveTo>
                        <a:pt x="221577" y="14399"/>
                      </a:moveTo>
                      <a:lnTo>
                        <a:pt x="178787" y="14399"/>
                      </a:lnTo>
                      <a:cubicBezTo>
                        <a:pt x="174550" y="14399"/>
                        <a:pt x="171584" y="11011"/>
                        <a:pt x="171584" y="7199"/>
                      </a:cubicBezTo>
                      <a:cubicBezTo>
                        <a:pt x="171584" y="2964"/>
                        <a:pt x="174974" y="0"/>
                        <a:pt x="178787" y="0"/>
                      </a:cubicBezTo>
                      <a:lnTo>
                        <a:pt x="221577" y="0"/>
                      </a:lnTo>
                      <a:cubicBezTo>
                        <a:pt x="225813" y="0"/>
                        <a:pt x="228779" y="3388"/>
                        <a:pt x="228779" y="7199"/>
                      </a:cubicBezTo>
                      <a:cubicBezTo>
                        <a:pt x="228779" y="11011"/>
                        <a:pt x="225813" y="14399"/>
                        <a:pt x="221577" y="14399"/>
                      </a:cubicBezTo>
                      <a:close/>
                      <a:moveTo>
                        <a:pt x="135997" y="14399"/>
                      </a:moveTo>
                      <a:lnTo>
                        <a:pt x="93206" y="14399"/>
                      </a:lnTo>
                      <a:cubicBezTo>
                        <a:pt x="88970" y="14399"/>
                        <a:pt x="86004" y="11011"/>
                        <a:pt x="86004" y="7199"/>
                      </a:cubicBezTo>
                      <a:cubicBezTo>
                        <a:pt x="86004" y="2964"/>
                        <a:pt x="89393" y="0"/>
                        <a:pt x="93206" y="0"/>
                      </a:cubicBezTo>
                      <a:lnTo>
                        <a:pt x="135997" y="0"/>
                      </a:lnTo>
                      <a:cubicBezTo>
                        <a:pt x="140233" y="0"/>
                        <a:pt x="143199" y="3388"/>
                        <a:pt x="143199" y="7199"/>
                      </a:cubicBezTo>
                      <a:cubicBezTo>
                        <a:pt x="143199" y="11011"/>
                        <a:pt x="139809" y="14399"/>
                        <a:pt x="135997" y="14399"/>
                      </a:cubicBezTo>
                      <a:close/>
                      <a:moveTo>
                        <a:pt x="49992" y="14399"/>
                      </a:moveTo>
                      <a:lnTo>
                        <a:pt x="7202" y="14399"/>
                      </a:lnTo>
                      <a:cubicBezTo>
                        <a:pt x="2966" y="14399"/>
                        <a:pt x="0" y="11011"/>
                        <a:pt x="0" y="7199"/>
                      </a:cubicBezTo>
                      <a:cubicBezTo>
                        <a:pt x="0" y="2964"/>
                        <a:pt x="3389" y="0"/>
                        <a:pt x="7202" y="0"/>
                      </a:cubicBezTo>
                      <a:lnTo>
                        <a:pt x="49992" y="0"/>
                      </a:lnTo>
                      <a:cubicBezTo>
                        <a:pt x="54229" y="0"/>
                        <a:pt x="57195" y="3388"/>
                        <a:pt x="57195" y="7199"/>
                      </a:cubicBezTo>
                      <a:cubicBezTo>
                        <a:pt x="57619" y="11011"/>
                        <a:pt x="54229" y="14399"/>
                        <a:pt x="49992" y="14399"/>
                      </a:cubicBezTo>
                      <a:close/>
                    </a:path>
                  </a:pathLst>
                </a:custGeom>
                <a:grpFill/>
                <a:ln w="4233" cap="flat">
                  <a:noFill/>
                  <a:prstDash val="solid"/>
                  <a:miter/>
                </a:ln>
              </p:spPr>
              <p:txBody>
                <a:bodyPr rtlCol="0" anchor="ctr"/>
                <a:lstStyle/>
                <a:p>
                  <a:pPr algn="l" rtl="0"/>
                  <a:endParaRPr lang="en-US"/>
                </a:p>
              </p:txBody>
            </p:sp>
          </p:grpSp>
          <p:sp>
            <p:nvSpPr>
              <p:cNvPr id="11" name="Freeform 158">
                <a:extLst>
                  <a:ext uri="{FF2B5EF4-FFF2-40B4-BE49-F238E27FC236}">
                    <a16:creationId xmlns:a16="http://schemas.microsoft.com/office/drawing/2014/main" id="{DEC4CD55-1CC3-9B74-113F-AF0CA3404CEC}"/>
                  </a:ext>
                </a:extLst>
              </p:cNvPr>
              <p:cNvSpPr/>
              <p:nvPr/>
            </p:nvSpPr>
            <p:spPr>
              <a:xfrm>
                <a:off x="5197376" y="5607922"/>
                <a:ext cx="687857" cy="614927"/>
              </a:xfrm>
              <a:custGeom>
                <a:avLst/>
                <a:gdLst>
                  <a:gd name="connsiteX0" fmla="*/ 609779 w 687857"/>
                  <a:gd name="connsiteY0" fmla="*/ 614927 h 614927"/>
                  <a:gd name="connsiteX1" fmla="*/ 77655 w 687857"/>
                  <a:gd name="connsiteY1" fmla="*/ 614927 h 614927"/>
                  <a:gd name="connsiteX2" fmla="*/ 9022 w 687857"/>
                  <a:gd name="connsiteY2" fmla="*/ 578929 h 614927"/>
                  <a:gd name="connsiteX3" fmla="*/ 12411 w 687857"/>
                  <a:gd name="connsiteY3" fmla="*/ 501428 h 614927"/>
                  <a:gd name="connsiteX4" fmla="*/ 278473 w 687857"/>
                  <a:gd name="connsiteY4" fmla="*/ 41504 h 614927"/>
                  <a:gd name="connsiteX5" fmla="*/ 344141 w 687857"/>
                  <a:gd name="connsiteY5" fmla="*/ 0 h 614927"/>
                  <a:gd name="connsiteX6" fmla="*/ 409385 w 687857"/>
                  <a:gd name="connsiteY6" fmla="*/ 41504 h 614927"/>
                  <a:gd name="connsiteX7" fmla="*/ 675447 w 687857"/>
                  <a:gd name="connsiteY7" fmla="*/ 501428 h 614927"/>
                  <a:gd name="connsiteX8" fmla="*/ 678836 w 687857"/>
                  <a:gd name="connsiteY8" fmla="*/ 578929 h 614927"/>
                  <a:gd name="connsiteX9" fmla="*/ 609779 w 687857"/>
                  <a:gd name="connsiteY9" fmla="*/ 614927 h 614927"/>
                  <a:gd name="connsiteX10" fmla="*/ 343717 w 687857"/>
                  <a:gd name="connsiteY10" fmla="*/ 14823 h 614927"/>
                  <a:gd name="connsiteX11" fmla="*/ 290759 w 687857"/>
                  <a:gd name="connsiteY11" fmla="*/ 49126 h 614927"/>
                  <a:gd name="connsiteX12" fmla="*/ 24697 w 687857"/>
                  <a:gd name="connsiteY12" fmla="*/ 509051 h 614927"/>
                  <a:gd name="connsiteX13" fmla="*/ 21308 w 687857"/>
                  <a:gd name="connsiteY13" fmla="*/ 571730 h 614927"/>
                  <a:gd name="connsiteX14" fmla="*/ 77232 w 687857"/>
                  <a:gd name="connsiteY14" fmla="*/ 600105 h 614927"/>
                  <a:gd name="connsiteX15" fmla="*/ 609779 w 687857"/>
                  <a:gd name="connsiteY15" fmla="*/ 600105 h 614927"/>
                  <a:gd name="connsiteX16" fmla="*/ 665702 w 687857"/>
                  <a:gd name="connsiteY16" fmla="*/ 571730 h 614927"/>
                  <a:gd name="connsiteX17" fmla="*/ 662313 w 687857"/>
                  <a:gd name="connsiteY17" fmla="*/ 509051 h 614927"/>
                  <a:gd name="connsiteX18" fmla="*/ 396251 w 687857"/>
                  <a:gd name="connsiteY18" fmla="*/ 49126 h 614927"/>
                  <a:gd name="connsiteX19" fmla="*/ 343717 w 687857"/>
                  <a:gd name="connsiteY19" fmla="*/ 14823 h 61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57" h="614927">
                    <a:moveTo>
                      <a:pt x="609779" y="614927"/>
                    </a:moveTo>
                    <a:lnTo>
                      <a:pt x="77655" y="614927"/>
                    </a:lnTo>
                    <a:cubicBezTo>
                      <a:pt x="47152" y="614927"/>
                      <a:pt x="22155" y="601799"/>
                      <a:pt x="9022" y="578929"/>
                    </a:cubicBezTo>
                    <a:cubicBezTo>
                      <a:pt x="-4112" y="556061"/>
                      <a:pt x="-2841" y="527685"/>
                      <a:pt x="12411" y="501428"/>
                    </a:cubicBezTo>
                    <a:lnTo>
                      <a:pt x="278473" y="41504"/>
                    </a:lnTo>
                    <a:cubicBezTo>
                      <a:pt x="293725" y="15246"/>
                      <a:pt x="317450" y="0"/>
                      <a:pt x="344141" y="0"/>
                    </a:cubicBezTo>
                    <a:cubicBezTo>
                      <a:pt x="370408" y="0"/>
                      <a:pt x="394557" y="15246"/>
                      <a:pt x="409385" y="41504"/>
                    </a:cubicBezTo>
                    <a:lnTo>
                      <a:pt x="675447" y="501428"/>
                    </a:lnTo>
                    <a:cubicBezTo>
                      <a:pt x="690699" y="527685"/>
                      <a:pt x="691970" y="556061"/>
                      <a:pt x="678836" y="578929"/>
                    </a:cubicBezTo>
                    <a:cubicBezTo>
                      <a:pt x="665279" y="601799"/>
                      <a:pt x="640282" y="614927"/>
                      <a:pt x="609779" y="614927"/>
                    </a:cubicBezTo>
                    <a:close/>
                    <a:moveTo>
                      <a:pt x="343717" y="14823"/>
                    </a:moveTo>
                    <a:cubicBezTo>
                      <a:pt x="322534" y="14823"/>
                      <a:pt x="303469" y="27528"/>
                      <a:pt x="290759" y="49126"/>
                    </a:cubicBezTo>
                    <a:lnTo>
                      <a:pt x="24697" y="509051"/>
                    </a:lnTo>
                    <a:cubicBezTo>
                      <a:pt x="11987" y="530650"/>
                      <a:pt x="10716" y="553519"/>
                      <a:pt x="21308" y="571730"/>
                    </a:cubicBezTo>
                    <a:cubicBezTo>
                      <a:pt x="31899" y="589941"/>
                      <a:pt x="52236" y="600105"/>
                      <a:pt x="77232" y="600105"/>
                    </a:cubicBezTo>
                    <a:lnTo>
                      <a:pt x="609779" y="600105"/>
                    </a:lnTo>
                    <a:cubicBezTo>
                      <a:pt x="634775" y="600105"/>
                      <a:pt x="655111" y="589941"/>
                      <a:pt x="665702" y="571730"/>
                    </a:cubicBezTo>
                    <a:cubicBezTo>
                      <a:pt x="676294" y="553519"/>
                      <a:pt x="675023" y="530650"/>
                      <a:pt x="662313" y="509051"/>
                    </a:cubicBezTo>
                    <a:lnTo>
                      <a:pt x="396251" y="49126"/>
                    </a:lnTo>
                    <a:cubicBezTo>
                      <a:pt x="383965" y="27528"/>
                      <a:pt x="364900" y="14823"/>
                      <a:pt x="343717" y="14823"/>
                    </a:cubicBezTo>
                    <a:close/>
                  </a:path>
                </a:pathLst>
              </a:custGeom>
              <a:grpFill/>
              <a:ln w="4233" cap="flat">
                <a:noFill/>
                <a:prstDash val="solid"/>
                <a:miter/>
              </a:ln>
            </p:spPr>
            <p:txBody>
              <a:bodyPr rtlCol="0" anchor="ctr"/>
              <a:lstStyle/>
              <a:p>
                <a:pPr algn="l" rtl="0"/>
                <a:endParaRPr lang="en-US" dirty="0"/>
              </a:p>
            </p:txBody>
          </p:sp>
          <p:sp>
            <p:nvSpPr>
              <p:cNvPr id="12" name="Freeform 159">
                <a:extLst>
                  <a:ext uri="{FF2B5EF4-FFF2-40B4-BE49-F238E27FC236}">
                    <a16:creationId xmlns:a16="http://schemas.microsoft.com/office/drawing/2014/main" id="{CA54D012-FD23-F238-DB12-F0122DC5F149}"/>
                  </a:ext>
                </a:extLst>
              </p:cNvPr>
              <p:cNvSpPr/>
              <p:nvPr/>
            </p:nvSpPr>
            <p:spPr>
              <a:xfrm>
                <a:off x="5514402" y="5806969"/>
                <a:ext cx="53381" cy="308734"/>
              </a:xfrm>
              <a:custGeom>
                <a:avLst/>
                <a:gdLst>
                  <a:gd name="connsiteX0" fmla="*/ 26267 w 53381"/>
                  <a:gd name="connsiteY0" fmla="*/ 308734 h 308734"/>
                  <a:gd name="connsiteX1" fmla="*/ 0 w 53381"/>
                  <a:gd name="connsiteY1" fmla="*/ 280783 h 308734"/>
                  <a:gd name="connsiteX2" fmla="*/ 26691 w 53381"/>
                  <a:gd name="connsiteY2" fmla="*/ 252831 h 308734"/>
                  <a:gd name="connsiteX3" fmla="*/ 53382 w 53381"/>
                  <a:gd name="connsiteY3" fmla="*/ 280783 h 308734"/>
                  <a:gd name="connsiteX4" fmla="*/ 26691 w 53381"/>
                  <a:gd name="connsiteY4" fmla="*/ 308734 h 308734"/>
                  <a:gd name="connsiteX5" fmla="*/ 26267 w 53381"/>
                  <a:gd name="connsiteY5" fmla="*/ 308734 h 308734"/>
                  <a:gd name="connsiteX6" fmla="*/ 11439 w 53381"/>
                  <a:gd name="connsiteY6" fmla="*/ 216410 h 308734"/>
                  <a:gd name="connsiteX7" fmla="*/ 5084 w 53381"/>
                  <a:gd name="connsiteY7" fmla="*/ 0 h 308734"/>
                  <a:gd name="connsiteX8" fmla="*/ 48298 w 53381"/>
                  <a:gd name="connsiteY8" fmla="*/ 0 h 308734"/>
                  <a:gd name="connsiteX9" fmla="*/ 41943 w 53381"/>
                  <a:gd name="connsiteY9" fmla="*/ 216410 h 308734"/>
                  <a:gd name="connsiteX10" fmla="*/ 11439 w 53381"/>
                  <a:gd name="connsiteY10" fmla="*/ 216410 h 308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381" h="308734">
                    <a:moveTo>
                      <a:pt x="26267" y="308734"/>
                    </a:moveTo>
                    <a:cubicBezTo>
                      <a:pt x="11015" y="308734"/>
                      <a:pt x="0" y="296453"/>
                      <a:pt x="0" y="280783"/>
                    </a:cubicBezTo>
                    <a:cubicBezTo>
                      <a:pt x="0" y="264690"/>
                      <a:pt x="11439" y="252831"/>
                      <a:pt x="26691" y="252831"/>
                    </a:cubicBezTo>
                    <a:cubicBezTo>
                      <a:pt x="42790" y="252831"/>
                      <a:pt x="53382" y="264690"/>
                      <a:pt x="53382" y="280783"/>
                    </a:cubicBezTo>
                    <a:cubicBezTo>
                      <a:pt x="53382" y="296453"/>
                      <a:pt x="43214" y="308734"/>
                      <a:pt x="26691" y="308734"/>
                    </a:cubicBezTo>
                    <a:lnTo>
                      <a:pt x="26267" y="308734"/>
                    </a:lnTo>
                    <a:close/>
                    <a:moveTo>
                      <a:pt x="11439" y="216410"/>
                    </a:moveTo>
                    <a:lnTo>
                      <a:pt x="5084" y="0"/>
                    </a:lnTo>
                    <a:lnTo>
                      <a:pt x="48298" y="0"/>
                    </a:lnTo>
                    <a:lnTo>
                      <a:pt x="41943" y="216410"/>
                    </a:lnTo>
                    <a:lnTo>
                      <a:pt x="11439" y="216410"/>
                    </a:lnTo>
                    <a:close/>
                  </a:path>
                </a:pathLst>
              </a:custGeom>
              <a:grpFill/>
              <a:ln w="4233" cap="flat">
                <a:noFill/>
                <a:prstDash val="solid"/>
                <a:miter/>
              </a:ln>
            </p:spPr>
            <p:txBody>
              <a:bodyPr rtlCol="0" anchor="ctr"/>
              <a:lstStyle/>
              <a:p>
                <a:pPr algn="l" rtl="0"/>
                <a:endParaRPr lang="en-US"/>
              </a:p>
            </p:txBody>
          </p:sp>
          <p:sp>
            <p:nvSpPr>
              <p:cNvPr id="13" name="Freeform 160">
                <a:extLst>
                  <a:ext uri="{FF2B5EF4-FFF2-40B4-BE49-F238E27FC236}">
                    <a16:creationId xmlns:a16="http://schemas.microsoft.com/office/drawing/2014/main" id="{D8515725-742E-7619-8E76-44F64805A175}"/>
                  </a:ext>
                </a:extLst>
              </p:cNvPr>
              <p:cNvSpPr/>
              <p:nvPr/>
            </p:nvSpPr>
            <p:spPr>
              <a:xfrm>
                <a:off x="5503811" y="6208451"/>
                <a:ext cx="74600" cy="99946"/>
              </a:xfrm>
              <a:custGeom>
                <a:avLst/>
                <a:gdLst>
                  <a:gd name="connsiteX0" fmla="*/ 67363 w 74600"/>
                  <a:gd name="connsiteY0" fmla="*/ 99947 h 99946"/>
                  <a:gd name="connsiteX1" fmla="*/ 7202 w 74600"/>
                  <a:gd name="connsiteY1" fmla="*/ 99947 h 99946"/>
                  <a:gd name="connsiteX2" fmla="*/ 0 w 74600"/>
                  <a:gd name="connsiteY2" fmla="*/ 92747 h 99946"/>
                  <a:gd name="connsiteX3" fmla="*/ 0 w 74600"/>
                  <a:gd name="connsiteY3" fmla="*/ 7199 h 99946"/>
                  <a:gd name="connsiteX4" fmla="*/ 7202 w 74600"/>
                  <a:gd name="connsiteY4" fmla="*/ 0 h 99946"/>
                  <a:gd name="connsiteX5" fmla="*/ 67363 w 74600"/>
                  <a:gd name="connsiteY5" fmla="*/ 0 h 99946"/>
                  <a:gd name="connsiteX6" fmla="*/ 74565 w 74600"/>
                  <a:gd name="connsiteY6" fmla="*/ 7199 h 99946"/>
                  <a:gd name="connsiteX7" fmla="*/ 74565 w 74600"/>
                  <a:gd name="connsiteY7" fmla="*/ 92747 h 99946"/>
                  <a:gd name="connsiteX8" fmla="*/ 67363 w 74600"/>
                  <a:gd name="connsiteY8" fmla="*/ 99947 h 99946"/>
                  <a:gd name="connsiteX9" fmla="*/ 14404 w 74600"/>
                  <a:gd name="connsiteY9" fmla="*/ 85124 h 99946"/>
                  <a:gd name="connsiteX10" fmla="*/ 60160 w 74600"/>
                  <a:gd name="connsiteY10" fmla="*/ 85124 h 99946"/>
                  <a:gd name="connsiteX11" fmla="*/ 60160 w 74600"/>
                  <a:gd name="connsiteY11" fmla="*/ 14399 h 99946"/>
                  <a:gd name="connsiteX12" fmla="*/ 14404 w 74600"/>
                  <a:gd name="connsiteY12" fmla="*/ 14399 h 99946"/>
                  <a:gd name="connsiteX13" fmla="*/ 14404 w 74600"/>
                  <a:gd name="connsiteY13" fmla="*/ 85124 h 9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600" h="99946">
                    <a:moveTo>
                      <a:pt x="67363" y="99947"/>
                    </a:moveTo>
                    <a:lnTo>
                      <a:pt x="7202" y="99947"/>
                    </a:lnTo>
                    <a:cubicBezTo>
                      <a:pt x="2965" y="99947"/>
                      <a:pt x="0" y="96559"/>
                      <a:pt x="0" y="92747"/>
                    </a:cubicBezTo>
                    <a:lnTo>
                      <a:pt x="0" y="7199"/>
                    </a:lnTo>
                    <a:cubicBezTo>
                      <a:pt x="0" y="3388"/>
                      <a:pt x="3389" y="0"/>
                      <a:pt x="7202" y="0"/>
                    </a:cubicBezTo>
                    <a:lnTo>
                      <a:pt x="67363" y="0"/>
                    </a:lnTo>
                    <a:cubicBezTo>
                      <a:pt x="71600" y="0"/>
                      <a:pt x="74565" y="3388"/>
                      <a:pt x="74565" y="7199"/>
                    </a:cubicBezTo>
                    <a:lnTo>
                      <a:pt x="74565" y="92747"/>
                    </a:lnTo>
                    <a:cubicBezTo>
                      <a:pt x="74989" y="96559"/>
                      <a:pt x="71600" y="99947"/>
                      <a:pt x="67363" y="99947"/>
                    </a:cubicBezTo>
                    <a:close/>
                    <a:moveTo>
                      <a:pt x="14404" y="85124"/>
                    </a:moveTo>
                    <a:lnTo>
                      <a:pt x="60160" y="85124"/>
                    </a:lnTo>
                    <a:lnTo>
                      <a:pt x="60160" y="14399"/>
                    </a:lnTo>
                    <a:lnTo>
                      <a:pt x="14404" y="14399"/>
                    </a:lnTo>
                    <a:lnTo>
                      <a:pt x="14404" y="85124"/>
                    </a:lnTo>
                    <a:close/>
                  </a:path>
                </a:pathLst>
              </a:custGeom>
              <a:grpFill/>
              <a:ln w="4233"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8526387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A312EA-7F0B-C288-9D76-2E9860F5DE18}"/>
              </a:ext>
            </a:extLst>
          </p:cNvPr>
          <p:cNvSpPr>
            <a:spLocks noGrp="1"/>
          </p:cNvSpPr>
          <p:nvPr>
            <p:ph type="body" sz="quarter" idx="18"/>
          </p:nvPr>
        </p:nvSpPr>
        <p:spPr>
          <a:xfrm>
            <a:off x="914400" y="1059071"/>
            <a:ext cx="5289756" cy="4033834"/>
          </a:xfrm>
        </p:spPr>
        <p:txBody>
          <a:bodyPr/>
          <a:lstStyle/>
          <a:p>
            <a:pPr algn="just" rtl="0">
              <a:spcBef>
                <a:spcPts val="600"/>
              </a:spcBef>
            </a:pPr>
            <a:r>
              <a:rPr lang="en-US" sz="2350" dirty="0"/>
              <a:t>A União Europeia tem vindo a tomar </a:t>
            </a:r>
            <a:r>
              <a:rPr lang="en-US" sz="2350" dirty="0" err="1"/>
              <a:t>medidas</a:t>
            </a:r>
            <a:r>
              <a:rPr lang="en-US" sz="2350" dirty="0"/>
              <a:t> para </a:t>
            </a:r>
            <a:r>
              <a:rPr lang="en-US" sz="2350" b="1" dirty="0" err="1"/>
              <a:t>reduzir</a:t>
            </a:r>
            <a:r>
              <a:rPr lang="en-US" sz="2350" b="1" dirty="0"/>
              <a:t> o desperdício de embalagens,</a:t>
            </a:r>
            <a:r>
              <a:rPr lang="en-US" sz="2350" dirty="0"/>
              <a:t> </a:t>
            </a:r>
            <a:r>
              <a:rPr lang="en-US" sz="2350" b="1" dirty="0"/>
              <a:t>promover embalagens sustentáveis ​​e promover uma economia circular ao </a:t>
            </a:r>
            <a:r>
              <a:rPr lang="en-US" sz="2350" b="1" dirty="0" err="1"/>
              <a:t>nível</a:t>
            </a:r>
            <a:r>
              <a:rPr lang="en-US" sz="2350" b="1" dirty="0"/>
              <a:t> das </a:t>
            </a:r>
            <a:r>
              <a:rPr lang="en-US" sz="2350" b="1" dirty="0" err="1"/>
              <a:t>práticas</a:t>
            </a:r>
            <a:r>
              <a:rPr lang="en-US" sz="2350" b="1" dirty="0"/>
              <a:t> </a:t>
            </a:r>
            <a:r>
              <a:rPr lang="en-US" sz="2350" b="1" dirty="0" err="1"/>
              <a:t>associadas</a:t>
            </a:r>
            <a:r>
              <a:rPr lang="en-US" sz="2350" b="1" dirty="0"/>
              <a:t> </a:t>
            </a:r>
            <a:r>
              <a:rPr lang="en-US" sz="2350" b="1" dirty="0" err="1"/>
              <a:t>às</a:t>
            </a:r>
            <a:r>
              <a:rPr lang="en-US" sz="2350" b="1" dirty="0"/>
              <a:t> </a:t>
            </a:r>
            <a:r>
              <a:rPr lang="en-US" sz="2350" b="1" dirty="0" err="1"/>
              <a:t>embalagens</a:t>
            </a:r>
            <a:r>
              <a:rPr lang="en-US" sz="2350" dirty="0"/>
              <a:t>.</a:t>
            </a:r>
          </a:p>
          <a:p>
            <a:pPr algn="just" rtl="0">
              <a:spcBef>
                <a:spcPts val="600"/>
              </a:spcBef>
            </a:pPr>
            <a:r>
              <a:rPr lang="en-US" sz="2350" dirty="0"/>
              <a:t>Isso inclui </a:t>
            </a:r>
            <a:r>
              <a:rPr lang="en-US" sz="2350" dirty="0" err="1"/>
              <a:t>requisitos</a:t>
            </a:r>
            <a:r>
              <a:rPr lang="en-US" sz="2350" dirty="0"/>
              <a:t> ao </a:t>
            </a:r>
            <a:r>
              <a:rPr lang="en-US" sz="2350" dirty="0" err="1"/>
              <a:t>nível</a:t>
            </a:r>
            <a:r>
              <a:rPr lang="en-US" sz="2350" dirty="0"/>
              <a:t> dos </a:t>
            </a:r>
            <a:r>
              <a:rPr lang="en-US" sz="2350" dirty="0" err="1"/>
              <a:t>materiais</a:t>
            </a:r>
            <a:r>
              <a:rPr lang="en-US" sz="2350" dirty="0"/>
              <a:t>, símbolos de reciclagem e restrições a certos tipos de embalagens, como plásticos descartáveis.</a:t>
            </a:r>
          </a:p>
          <a:p>
            <a:pPr algn="just" rtl="0">
              <a:spcBef>
                <a:spcPts val="600"/>
              </a:spcBef>
            </a:pPr>
            <a:r>
              <a:rPr lang="en-US" sz="2350" dirty="0"/>
              <a:t>A </a:t>
            </a:r>
            <a:r>
              <a:rPr lang="en-US" sz="2350" dirty="0" err="1"/>
              <a:t>empresa</a:t>
            </a:r>
            <a:r>
              <a:rPr lang="en-US" sz="2350" dirty="0"/>
              <a:t> </a:t>
            </a:r>
            <a:r>
              <a:rPr lang="en-US" sz="2350" dirty="0" err="1"/>
              <a:t>deve</a:t>
            </a:r>
            <a:r>
              <a:rPr lang="en-US" sz="2350" dirty="0"/>
              <a:t> estar ciente dos regulamentos </a:t>
            </a:r>
            <a:r>
              <a:rPr lang="en-US" sz="2350" dirty="0" err="1"/>
              <a:t>específicos</a:t>
            </a:r>
            <a:r>
              <a:rPr lang="en-US" sz="2350" dirty="0"/>
              <a:t> </a:t>
            </a:r>
            <a:r>
              <a:rPr lang="en-US" sz="2350" dirty="0" err="1"/>
              <a:t>nacionais</a:t>
            </a:r>
            <a:r>
              <a:rPr lang="en-US" sz="2350" dirty="0"/>
              <a:t> e </a:t>
            </a:r>
            <a:r>
              <a:rPr lang="en-US" sz="2350" dirty="0" err="1"/>
              <a:t>esforçar</a:t>
            </a:r>
            <a:r>
              <a:rPr lang="en-US" sz="2350" dirty="0"/>
              <a:t>-se </a:t>
            </a:r>
            <a:r>
              <a:rPr lang="en-US" sz="2350" dirty="0" err="1"/>
              <a:t>por</a:t>
            </a:r>
            <a:r>
              <a:rPr lang="en-US" sz="2350" dirty="0"/>
              <a:t> adotar opções de embalagens sustentáveis.</a:t>
            </a:r>
            <a:endParaRPr lang="en-IE" sz="2350" dirty="0"/>
          </a:p>
        </p:txBody>
      </p:sp>
      <p:sp>
        <p:nvSpPr>
          <p:cNvPr id="3" name="Text Placeholder 2">
            <a:extLst>
              <a:ext uri="{FF2B5EF4-FFF2-40B4-BE49-F238E27FC236}">
                <a16:creationId xmlns:a16="http://schemas.microsoft.com/office/drawing/2014/main" id="{A1455A0D-F7C2-76A4-03D9-F3DE3DBDC5DD}"/>
              </a:ext>
            </a:extLst>
          </p:cNvPr>
          <p:cNvSpPr>
            <a:spLocks noGrp="1"/>
          </p:cNvSpPr>
          <p:nvPr>
            <p:ph type="body" sz="quarter" idx="16"/>
          </p:nvPr>
        </p:nvSpPr>
        <p:spPr>
          <a:xfrm>
            <a:off x="655740" y="539571"/>
            <a:ext cx="4990998" cy="992652"/>
          </a:xfrm>
        </p:spPr>
        <p:txBody>
          <a:bodyPr/>
          <a:lstStyle/>
          <a:p>
            <a:pPr algn="l" rtl="0"/>
            <a:r>
              <a:rPr lang="en-IE" b="1" dirty="0" err="1"/>
              <a:t>Embalagem</a:t>
            </a:r>
            <a:endParaRPr lang="en-IE" b="1" dirty="0"/>
          </a:p>
        </p:txBody>
      </p:sp>
      <p:pic>
        <p:nvPicPr>
          <p:cNvPr id="6" name="Picture Placeholder 5" descr="Dry food items in cardboard box">
            <a:extLst>
              <a:ext uri="{FF2B5EF4-FFF2-40B4-BE49-F238E27FC236}">
                <a16:creationId xmlns:a16="http://schemas.microsoft.com/office/drawing/2014/main" id="{4B65AD4E-4A81-7968-B31B-A6E72490125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
        <p:nvSpPr>
          <p:cNvPr id="9" name="Freeform 13">
            <a:extLst>
              <a:ext uri="{FF2B5EF4-FFF2-40B4-BE49-F238E27FC236}">
                <a16:creationId xmlns:a16="http://schemas.microsoft.com/office/drawing/2014/main" id="{1AE6012A-F999-8DC9-D46B-EFD7E126742C}"/>
              </a:ext>
            </a:extLst>
          </p:cNvPr>
          <p:cNvSpPr/>
          <p:nvPr/>
        </p:nvSpPr>
        <p:spPr>
          <a:xfrm>
            <a:off x="-126124" y="5894943"/>
            <a:ext cx="8576441" cy="778567"/>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F79037"/>
          </a:solidFill>
          <a:ln w="3598" cap="flat">
            <a:noFill/>
            <a:prstDash val="solid"/>
            <a:miter/>
          </a:ln>
        </p:spPr>
        <p:txBody>
          <a:bodyPr wrap="square" rtlCol="0" anchor="ctr">
            <a:noAutofit/>
          </a:bodyPr>
          <a:lstStyle/>
          <a:p>
            <a:pPr marL="360000">
              <a:lnSpc>
                <a:spcPct val="90000"/>
              </a:lnSpc>
              <a:spcBef>
                <a:spcPts val="600"/>
              </a:spcBef>
              <a:defRPr/>
            </a:pPr>
            <a:r>
              <a:rPr lang="en-US" sz="2000" b="1" dirty="0">
                <a:solidFill>
                  <a:srgbClr val="000000"/>
                </a:solidFill>
                <a:hlinkClick r:id="rId3">
                  <a:extLst>
                    <a:ext uri="{A12FA001-AC4F-418D-AE19-62706E023703}">
                      <ahyp:hlinkClr xmlns:ahyp="http://schemas.microsoft.com/office/drawing/2018/hyperlinkcolor" val="tx"/>
                    </a:ext>
                  </a:extLst>
                </a:hlinkClick>
              </a:rPr>
              <a:t>Leitura </a:t>
            </a:r>
            <a:r>
              <a:rPr lang="en-US" sz="2000" b="1" dirty="0" err="1">
                <a:solidFill>
                  <a:srgbClr val="000000"/>
                </a:solidFill>
                <a:hlinkClick r:id="rId3">
                  <a:extLst>
                    <a:ext uri="{A12FA001-AC4F-418D-AE19-62706E023703}">
                      <ahyp:hlinkClr xmlns:ahyp="http://schemas.microsoft.com/office/drawing/2018/hyperlinkcolor" val="tx"/>
                    </a:ext>
                  </a:extLst>
                </a:hlinkClick>
              </a:rPr>
              <a:t>Adicional</a:t>
            </a:r>
            <a:r>
              <a:rPr lang="en-US" sz="2000" b="1" dirty="0">
                <a:solidFill>
                  <a:srgbClr val="000000"/>
                </a:solidFill>
                <a:hlinkClick r:id="rId3">
                  <a:extLst>
                    <a:ext uri="{A12FA001-AC4F-418D-AE19-62706E023703}">
                      <ahyp:hlinkClr xmlns:ahyp="http://schemas.microsoft.com/office/drawing/2018/hyperlinkcolor" val="tx"/>
                    </a:ext>
                  </a:extLst>
                </a:hlinkClick>
              </a:rPr>
              <a:t>:</a:t>
            </a:r>
            <a:r>
              <a:rPr lang="en-US" sz="2000" b="1" dirty="0">
                <a:solidFill>
                  <a:srgbClr val="000000"/>
                </a:solidFill>
              </a:rPr>
              <a:t> </a:t>
            </a:r>
            <a:r>
              <a:rPr lang="en-US" sz="2000" u="sng" dirty="0">
                <a:solidFill>
                  <a:srgbClr val="000000"/>
                </a:solidFill>
              </a:rPr>
              <a:t>UE</a:t>
            </a:r>
            <a:r>
              <a:rPr lang="en-US" sz="2000" u="sng" dirty="0">
                <a:solidFill>
                  <a:srgbClr val="000000"/>
                </a:solidFill>
                <a:hlinkClick r:id="rId4">
                  <a:extLst>
                    <a:ext uri="{A12FA001-AC4F-418D-AE19-62706E023703}">
                      <ahyp:hlinkClr xmlns:ahyp="http://schemas.microsoft.com/office/drawing/2018/hyperlinkcolor" val="tx"/>
                    </a:ext>
                  </a:extLst>
                </a:hlinkClick>
              </a:rPr>
              <a:t> </a:t>
            </a:r>
            <a:r>
              <a:rPr lang="en-US" sz="2000" u="sng" dirty="0" err="1">
                <a:solidFill>
                  <a:srgbClr val="000000"/>
                </a:solidFill>
              </a:rPr>
              <a:t>p</a:t>
            </a:r>
            <a:r>
              <a:rPr lang="en-US" sz="2000" u="sng" dirty="0" err="1">
                <a:solidFill>
                  <a:srgbClr val="000000"/>
                </a:solidFill>
                <a:hlinkClick r:id="rId4">
                  <a:extLst>
                    <a:ext uri="{A12FA001-AC4F-418D-AE19-62706E023703}">
                      <ahyp:hlinkClr xmlns:ahyp="http://schemas.microsoft.com/office/drawing/2018/hyperlinkcolor" val="tx"/>
                    </a:ext>
                  </a:extLst>
                </a:hlinkClick>
              </a:rPr>
              <a:t>ropõe</a:t>
            </a:r>
            <a:r>
              <a:rPr lang="en-US" sz="2000" u="sng" dirty="0">
                <a:solidFill>
                  <a:srgbClr val="000000"/>
                </a:solidFill>
                <a:hlinkClick r:id="rId4">
                  <a:extLst>
                    <a:ext uri="{A12FA001-AC4F-418D-AE19-62706E023703}">
                      <ahyp:hlinkClr xmlns:ahyp="http://schemas.microsoft.com/office/drawing/2018/hyperlinkcolor" val="tx"/>
                    </a:ext>
                  </a:extLst>
                </a:hlinkClick>
              </a:rPr>
              <a:t> </a:t>
            </a:r>
            <a:r>
              <a:rPr lang="en-US" sz="2000" dirty="0">
                <a:solidFill>
                  <a:srgbClr val="000000"/>
                </a:solidFill>
                <a:hlinkClick r:id="rId4">
                  <a:extLst>
                    <a:ext uri="{A12FA001-AC4F-418D-AE19-62706E023703}">
                      <ahyp:hlinkClr xmlns:ahyp="http://schemas.microsoft.com/office/drawing/2018/hyperlinkcolor" val="tx"/>
                    </a:ext>
                  </a:extLst>
                </a:hlinkClick>
              </a:rPr>
              <a:t>revisões à legislação sobre embalagens e resíduos | Fórum de Embalagens de Alimentos</a:t>
            </a:r>
            <a:endParaRPr lang="en-IE" sz="2000" dirty="0">
              <a:solidFill>
                <a:srgbClr val="000000"/>
              </a:solidFill>
            </a:endParaRPr>
          </a:p>
        </p:txBody>
      </p:sp>
    </p:spTree>
    <p:extLst>
      <p:ext uri="{BB962C8B-B14F-4D97-AF65-F5344CB8AC3E}">
        <p14:creationId xmlns:p14="http://schemas.microsoft.com/office/powerpoint/2010/main" val="257596029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F03B46-EEE5-1079-DF93-3AB2108CA625}"/>
              </a:ext>
            </a:extLst>
          </p:cNvPr>
          <p:cNvSpPr>
            <a:spLocks noGrp="1"/>
          </p:cNvSpPr>
          <p:nvPr>
            <p:ph type="body" sz="quarter" idx="18"/>
          </p:nvPr>
        </p:nvSpPr>
        <p:spPr>
          <a:xfrm>
            <a:off x="898357" y="1283233"/>
            <a:ext cx="5646737" cy="3866446"/>
          </a:xfrm>
        </p:spPr>
        <p:txBody>
          <a:bodyPr/>
          <a:lstStyle/>
          <a:p>
            <a:pPr algn="just" rtl="0"/>
            <a:r>
              <a:rPr lang="en-US" dirty="0"/>
              <a:t>As </a:t>
            </a:r>
            <a:r>
              <a:rPr lang="en-US" dirty="0" err="1"/>
              <a:t>empresas</a:t>
            </a:r>
            <a:r>
              <a:rPr lang="en-US" dirty="0"/>
              <a:t> </a:t>
            </a:r>
            <a:r>
              <a:rPr lang="en-US" dirty="0" err="1"/>
              <a:t>alimentares</a:t>
            </a:r>
            <a:r>
              <a:rPr lang="en-US" dirty="0"/>
              <a:t> devem tomar medidas para </a:t>
            </a:r>
            <a:r>
              <a:rPr lang="en-US" dirty="0" err="1"/>
              <a:t>prevenir</a:t>
            </a:r>
            <a:r>
              <a:rPr lang="en-US" dirty="0"/>
              <a:t> </a:t>
            </a:r>
            <a:r>
              <a:rPr lang="en-US" dirty="0" err="1"/>
              <a:t>ou</a:t>
            </a:r>
            <a:r>
              <a:rPr lang="en-US" dirty="0"/>
              <a:t> </a:t>
            </a:r>
            <a:r>
              <a:rPr lang="en-US" dirty="0" err="1"/>
              <a:t>minimizar</a:t>
            </a:r>
            <a:r>
              <a:rPr lang="en-US" dirty="0"/>
              <a:t> a </a:t>
            </a:r>
            <a:r>
              <a:rPr lang="en-US" dirty="0" err="1"/>
              <a:t>poluição</a:t>
            </a:r>
            <a:r>
              <a:rPr lang="en-US" dirty="0"/>
              <a:t>, </a:t>
            </a:r>
            <a:r>
              <a:rPr lang="en-US" dirty="0" err="1"/>
              <a:t>como</a:t>
            </a:r>
            <a:r>
              <a:rPr lang="en-US" dirty="0"/>
              <a:t> </a:t>
            </a:r>
            <a:r>
              <a:rPr lang="en-US" b="1" dirty="0" err="1"/>
              <a:t>emissões</a:t>
            </a:r>
            <a:r>
              <a:rPr lang="en-US" b="1" dirty="0"/>
              <a:t> atmosféricas, poluição </a:t>
            </a:r>
            <a:r>
              <a:rPr lang="en-US" b="1" dirty="0" err="1"/>
              <a:t>sonora</a:t>
            </a:r>
            <a:r>
              <a:rPr lang="en-US" b="1" dirty="0"/>
              <a:t> e </a:t>
            </a:r>
            <a:r>
              <a:rPr lang="en-US" b="1" dirty="0" err="1"/>
              <a:t>odores</a:t>
            </a:r>
            <a:r>
              <a:rPr lang="en-US" b="1" dirty="0"/>
              <a:t>.</a:t>
            </a:r>
            <a:r>
              <a:rPr lang="en-US" dirty="0"/>
              <a:t> </a:t>
            </a:r>
          </a:p>
          <a:p>
            <a:pPr algn="just" rtl="0"/>
            <a:r>
              <a:rPr lang="en-US" dirty="0"/>
              <a:t>A </a:t>
            </a:r>
            <a:r>
              <a:rPr lang="en-US" dirty="0" err="1"/>
              <a:t>conformidade</a:t>
            </a:r>
            <a:r>
              <a:rPr lang="en-US" dirty="0"/>
              <a:t> com os padrões de emissão, limites de nível de </a:t>
            </a:r>
            <a:r>
              <a:rPr lang="en-US" dirty="0" err="1"/>
              <a:t>ruído</a:t>
            </a:r>
            <a:r>
              <a:rPr lang="en-US" dirty="0"/>
              <a:t> e de </a:t>
            </a:r>
            <a:r>
              <a:rPr lang="en-US" dirty="0" err="1"/>
              <a:t>medidas</a:t>
            </a:r>
            <a:r>
              <a:rPr lang="en-US" dirty="0"/>
              <a:t> de </a:t>
            </a:r>
            <a:r>
              <a:rPr lang="en-US" dirty="0" err="1"/>
              <a:t>controlo</a:t>
            </a:r>
            <a:r>
              <a:rPr lang="en-US" dirty="0"/>
              <a:t> de </a:t>
            </a:r>
            <a:r>
              <a:rPr lang="en-US" dirty="0" err="1"/>
              <a:t>odores</a:t>
            </a:r>
            <a:r>
              <a:rPr lang="en-US" dirty="0"/>
              <a:t> podem ser necessárias, dependendo da natureza e </a:t>
            </a:r>
            <a:r>
              <a:rPr lang="en-US" dirty="0" err="1"/>
              <a:t>escala</a:t>
            </a:r>
            <a:r>
              <a:rPr lang="en-US" dirty="0"/>
              <a:t> das operações. É importante consultar as agências ambientais locais ou órgãos reguladores para </a:t>
            </a:r>
            <a:r>
              <a:rPr lang="en-US" dirty="0" err="1"/>
              <a:t>conhecer</a:t>
            </a:r>
            <a:r>
              <a:rPr lang="en-US" dirty="0"/>
              <a:t> os regulamentos específicos de poluição que se </a:t>
            </a:r>
            <a:r>
              <a:rPr lang="en-US" dirty="0" err="1"/>
              <a:t>aplicam</a:t>
            </a:r>
            <a:r>
              <a:rPr lang="en-US" dirty="0"/>
              <a:t> à </a:t>
            </a:r>
            <a:r>
              <a:rPr lang="en-US" dirty="0" err="1"/>
              <a:t>área</a:t>
            </a:r>
            <a:r>
              <a:rPr lang="en-US" dirty="0"/>
              <a:t> </a:t>
            </a:r>
            <a:r>
              <a:rPr lang="en-US" dirty="0" err="1"/>
              <a:t>alimentar</a:t>
            </a:r>
            <a:r>
              <a:rPr lang="en-US" dirty="0"/>
              <a:t>.</a:t>
            </a:r>
            <a:endParaRPr lang="en-IE" dirty="0"/>
          </a:p>
        </p:txBody>
      </p:sp>
      <p:sp>
        <p:nvSpPr>
          <p:cNvPr id="3" name="Text Placeholder 2">
            <a:extLst>
              <a:ext uri="{FF2B5EF4-FFF2-40B4-BE49-F238E27FC236}">
                <a16:creationId xmlns:a16="http://schemas.microsoft.com/office/drawing/2014/main" id="{D0610BD8-E64F-B527-C732-54360DE0A846}"/>
              </a:ext>
            </a:extLst>
          </p:cNvPr>
          <p:cNvSpPr>
            <a:spLocks noGrp="1"/>
          </p:cNvSpPr>
          <p:nvPr>
            <p:ph type="body" sz="quarter" idx="16"/>
          </p:nvPr>
        </p:nvSpPr>
        <p:spPr>
          <a:xfrm>
            <a:off x="898357" y="581958"/>
            <a:ext cx="4990998" cy="992652"/>
          </a:xfrm>
        </p:spPr>
        <p:txBody>
          <a:bodyPr/>
          <a:lstStyle/>
          <a:p>
            <a:pPr algn="l" rtl="0"/>
            <a:r>
              <a:rPr lang="en-IE" b="1" dirty="0" err="1"/>
              <a:t>Controlo</a:t>
            </a:r>
            <a:r>
              <a:rPr lang="en-IE" b="1" dirty="0"/>
              <a:t> de </a:t>
            </a:r>
            <a:r>
              <a:rPr lang="en-IE" b="1" dirty="0" err="1"/>
              <a:t>Poluição</a:t>
            </a:r>
            <a:endParaRPr lang="en-IE" b="1" dirty="0"/>
          </a:p>
        </p:txBody>
      </p:sp>
      <p:pic>
        <p:nvPicPr>
          <p:cNvPr id="6" name="Picture Placeholder 5" descr="Bottles in a production line">
            <a:extLst>
              <a:ext uri="{FF2B5EF4-FFF2-40B4-BE49-F238E27FC236}">
                <a16:creationId xmlns:a16="http://schemas.microsoft.com/office/drawing/2014/main" id="{E61A7A80-2795-A09B-EC28-B84D701340DB}"/>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2317686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F7013D-F48E-F453-FBC6-3777E0FD3114}"/>
              </a:ext>
            </a:extLst>
          </p:cNvPr>
          <p:cNvSpPr>
            <a:spLocks noGrp="1"/>
          </p:cNvSpPr>
          <p:nvPr>
            <p:ph type="body" sz="quarter" idx="18"/>
          </p:nvPr>
        </p:nvSpPr>
        <p:spPr>
          <a:xfrm>
            <a:off x="511277" y="1452563"/>
            <a:ext cx="6033985" cy="4656137"/>
          </a:xfrm>
          <a:solidFill>
            <a:srgbClr val="B3DDDC"/>
          </a:solidFill>
        </p:spPr>
        <p:txBody>
          <a:bodyPr/>
          <a:lstStyle/>
          <a:p>
            <a:pPr marL="396000" rtl="0">
              <a:spcBef>
                <a:spcPts val="500"/>
              </a:spcBef>
            </a:pPr>
            <a:r>
              <a:rPr lang="en-IE" sz="2370" dirty="0"/>
              <a:t>Para </a:t>
            </a:r>
            <a:r>
              <a:rPr lang="en-IE" sz="2370" dirty="0" err="1"/>
              <a:t>concluir</a:t>
            </a:r>
            <a:r>
              <a:rPr lang="en-IE" sz="2370" dirty="0"/>
              <a:t>, </a:t>
            </a:r>
            <a:r>
              <a:rPr lang="en-US" sz="2370" dirty="0" err="1"/>
              <a:t>dependendo</a:t>
            </a:r>
            <a:r>
              <a:rPr lang="en-US" sz="2370" dirty="0"/>
              <a:t> da natureza do </a:t>
            </a:r>
            <a:r>
              <a:rPr lang="en-US" sz="2370" dirty="0" err="1"/>
              <a:t>negócio</a:t>
            </a:r>
            <a:r>
              <a:rPr lang="en-US" sz="2370" dirty="0"/>
              <a:t> alimentar, pode ser </a:t>
            </a:r>
            <a:r>
              <a:rPr lang="en-US" sz="2370" dirty="0" err="1"/>
              <a:t>necessário</a:t>
            </a:r>
            <a:r>
              <a:rPr lang="en-US" sz="2370" dirty="0"/>
              <a:t> </a:t>
            </a:r>
            <a:r>
              <a:rPr lang="en-US" sz="2370" dirty="0" err="1"/>
              <a:t>obter</a:t>
            </a:r>
            <a:r>
              <a:rPr lang="en-US" sz="2370" dirty="0"/>
              <a:t> </a:t>
            </a:r>
            <a:r>
              <a:rPr lang="en-US" sz="2370" b="1" dirty="0" err="1"/>
              <a:t>autorizações</a:t>
            </a:r>
            <a:r>
              <a:rPr lang="en-US" sz="2370" b="1" dirty="0"/>
              <a:t> </a:t>
            </a:r>
            <a:r>
              <a:rPr lang="en-US" sz="2370" b="1" dirty="0" err="1"/>
              <a:t>ou</a:t>
            </a:r>
            <a:r>
              <a:rPr lang="en-US" sz="2370" b="1" dirty="0"/>
              <a:t> licenças ambientais</a:t>
            </a:r>
            <a:r>
              <a:rPr lang="en-US" sz="2370" dirty="0"/>
              <a:t>. Essas licenças podem ser necessárias para atividades como descarga de águas residuais, emissões atmosféricas ou instalação de equipamentos específicos.</a:t>
            </a:r>
          </a:p>
          <a:p>
            <a:pPr marL="396000" rtl="0">
              <a:spcBef>
                <a:spcPts val="500"/>
              </a:spcBef>
            </a:pPr>
            <a:r>
              <a:rPr lang="en-US" sz="2370" dirty="0"/>
              <a:t>Além disso, a </a:t>
            </a:r>
            <a:r>
              <a:rPr lang="en-US" sz="2370" dirty="0" err="1"/>
              <a:t>empresa</a:t>
            </a:r>
            <a:r>
              <a:rPr lang="en-US" sz="2370" dirty="0"/>
              <a:t> pode ser </a:t>
            </a:r>
            <a:r>
              <a:rPr lang="en-US" sz="2370" dirty="0" err="1"/>
              <a:t>obrigada</a:t>
            </a:r>
            <a:r>
              <a:rPr lang="en-US" sz="2370" dirty="0"/>
              <a:t> a </a:t>
            </a:r>
            <a:r>
              <a:rPr lang="en-US" sz="2370" dirty="0" err="1"/>
              <a:t>enviar</a:t>
            </a:r>
            <a:r>
              <a:rPr lang="en-US" sz="2370" dirty="0"/>
              <a:t> </a:t>
            </a:r>
            <a:r>
              <a:rPr lang="en-US" sz="2370" b="1" dirty="0" err="1"/>
              <a:t>relatórios</a:t>
            </a:r>
            <a:r>
              <a:rPr lang="en-US" sz="2370" b="1" dirty="0"/>
              <a:t> </a:t>
            </a:r>
            <a:r>
              <a:rPr lang="en-US" sz="2370" b="1" dirty="0" err="1"/>
              <a:t>regulares</a:t>
            </a:r>
            <a:r>
              <a:rPr lang="en-US" sz="2370" b="1" dirty="0"/>
              <a:t> </a:t>
            </a:r>
            <a:r>
              <a:rPr lang="en-US" sz="2370" dirty="0" err="1"/>
              <a:t>ou</a:t>
            </a:r>
            <a:r>
              <a:rPr lang="en-US" sz="2370" dirty="0"/>
              <a:t> </a:t>
            </a:r>
            <a:r>
              <a:rPr lang="en-US" sz="2370" dirty="0" err="1"/>
              <a:t>sofrer</a:t>
            </a:r>
            <a:r>
              <a:rPr lang="en-US" sz="2370" dirty="0"/>
              <a:t> </a:t>
            </a:r>
            <a:r>
              <a:rPr lang="en-US" sz="2370" b="1" dirty="0" err="1"/>
              <a:t>auditorias</a:t>
            </a:r>
            <a:r>
              <a:rPr lang="en-US" sz="2370" b="1" dirty="0"/>
              <a:t> </a:t>
            </a:r>
            <a:r>
              <a:rPr lang="en-US" sz="2370" b="1" dirty="0" err="1"/>
              <a:t>ambientais</a:t>
            </a:r>
            <a:r>
              <a:rPr lang="en-US" sz="2370" b="1" dirty="0"/>
              <a:t> </a:t>
            </a:r>
            <a:r>
              <a:rPr lang="en-US" sz="2370" dirty="0"/>
              <a:t>para garantir a conformidade com os </a:t>
            </a:r>
            <a:r>
              <a:rPr lang="en-US" sz="2370" dirty="0" err="1"/>
              <a:t>regulamentos</a:t>
            </a:r>
            <a:r>
              <a:rPr lang="en-US" sz="2370" dirty="0"/>
              <a:t> </a:t>
            </a:r>
            <a:r>
              <a:rPr lang="en-US" sz="2370" dirty="0" err="1"/>
              <a:t>ambientais</a:t>
            </a:r>
            <a:r>
              <a:rPr lang="en-US" sz="2370" dirty="0"/>
              <a:t>. </a:t>
            </a:r>
            <a:r>
              <a:rPr lang="en-US" sz="2370" dirty="0" err="1"/>
              <a:t>Verificar</a:t>
            </a:r>
            <a:r>
              <a:rPr lang="en-US" sz="2370" dirty="0"/>
              <a:t> novamente as autoridades locais para </a:t>
            </a:r>
            <a:r>
              <a:rPr lang="en-US" sz="2370" dirty="0" err="1"/>
              <a:t>obter</a:t>
            </a:r>
            <a:r>
              <a:rPr lang="en-US" sz="2370" dirty="0"/>
              <a:t> </a:t>
            </a:r>
            <a:r>
              <a:rPr lang="en-US" sz="2370" dirty="0" err="1"/>
              <a:t>mais</a:t>
            </a:r>
            <a:r>
              <a:rPr lang="en-US" sz="2370" dirty="0"/>
              <a:t> </a:t>
            </a:r>
            <a:r>
              <a:rPr lang="en-US" sz="2370" dirty="0" err="1"/>
              <a:t>informação</a:t>
            </a:r>
            <a:r>
              <a:rPr lang="en-US" sz="2370" dirty="0"/>
              <a:t>.</a:t>
            </a:r>
            <a:endParaRPr lang="en-IE" sz="2370" dirty="0"/>
          </a:p>
        </p:txBody>
      </p:sp>
      <p:sp>
        <p:nvSpPr>
          <p:cNvPr id="3" name="Text Placeholder 2">
            <a:extLst>
              <a:ext uri="{FF2B5EF4-FFF2-40B4-BE49-F238E27FC236}">
                <a16:creationId xmlns:a16="http://schemas.microsoft.com/office/drawing/2014/main" id="{4329F3DB-0387-1828-EF54-FC2899FE9656}"/>
              </a:ext>
            </a:extLst>
          </p:cNvPr>
          <p:cNvSpPr>
            <a:spLocks noGrp="1"/>
          </p:cNvSpPr>
          <p:nvPr>
            <p:ph type="body" sz="quarter" idx="16"/>
          </p:nvPr>
        </p:nvSpPr>
        <p:spPr>
          <a:xfrm>
            <a:off x="655740" y="459911"/>
            <a:ext cx="4990998" cy="992652"/>
          </a:xfrm>
        </p:spPr>
        <p:txBody>
          <a:bodyPr/>
          <a:lstStyle/>
          <a:p>
            <a:pPr algn="l" rtl="0"/>
            <a:r>
              <a:rPr lang="en-IE" b="1" dirty="0" err="1"/>
              <a:t>Licenças</a:t>
            </a:r>
            <a:r>
              <a:rPr lang="en-IE" b="1" dirty="0"/>
              <a:t> </a:t>
            </a:r>
            <a:r>
              <a:rPr lang="en-IE" b="1" dirty="0" err="1"/>
              <a:t>Ambientais</a:t>
            </a:r>
            <a:r>
              <a:rPr lang="en-IE" b="1" dirty="0"/>
              <a:t> e </a:t>
            </a:r>
            <a:r>
              <a:rPr lang="en-IE" b="1" dirty="0" err="1"/>
              <a:t>Relatórios</a:t>
            </a:r>
            <a:endParaRPr lang="en-IE" b="1" dirty="0"/>
          </a:p>
        </p:txBody>
      </p:sp>
      <p:pic>
        <p:nvPicPr>
          <p:cNvPr id="6" name="Picture Placeholder 5" descr="Worker using calculator">
            <a:extLst>
              <a:ext uri="{FF2B5EF4-FFF2-40B4-BE49-F238E27FC236}">
                <a16:creationId xmlns:a16="http://schemas.microsoft.com/office/drawing/2014/main" id="{EAFE263C-69D6-3FCC-D724-B4A44DC98DB2}"/>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923028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78082E-2C54-679A-1732-5290984DDEC5}"/>
              </a:ext>
            </a:extLst>
          </p:cNvPr>
          <p:cNvSpPr>
            <a:spLocks noGrp="1"/>
          </p:cNvSpPr>
          <p:nvPr>
            <p:ph type="body" sz="quarter" idx="16"/>
          </p:nvPr>
        </p:nvSpPr>
        <p:spPr/>
        <p:txBody>
          <a:bodyPr/>
          <a:lstStyle/>
          <a:p>
            <a:pPr algn="l" rtl="0"/>
            <a:r>
              <a:rPr lang="en-US" dirty="0"/>
              <a:t>A </a:t>
            </a:r>
            <a:r>
              <a:rPr lang="en-US" dirty="0" err="1"/>
              <a:t>importância</a:t>
            </a:r>
            <a:r>
              <a:rPr lang="en-US" dirty="0"/>
              <a:t> das vendas e do marketing</a:t>
            </a:r>
          </a:p>
          <a:p>
            <a:pPr algn="l" rtl="0"/>
            <a:endParaRPr lang="en-IE" dirty="0"/>
          </a:p>
        </p:txBody>
      </p:sp>
      <p:sp>
        <p:nvSpPr>
          <p:cNvPr id="3" name="Text Placeholder 2">
            <a:extLst>
              <a:ext uri="{FF2B5EF4-FFF2-40B4-BE49-F238E27FC236}">
                <a16:creationId xmlns:a16="http://schemas.microsoft.com/office/drawing/2014/main" id="{01A13291-4510-CF3A-1F58-B82399A2E19F}"/>
              </a:ext>
            </a:extLst>
          </p:cNvPr>
          <p:cNvSpPr>
            <a:spLocks noGrp="1"/>
          </p:cNvSpPr>
          <p:nvPr>
            <p:ph type="body" sz="quarter" idx="17"/>
          </p:nvPr>
        </p:nvSpPr>
        <p:spPr/>
        <p:txBody>
          <a:bodyPr/>
          <a:lstStyle/>
          <a:p>
            <a:pPr algn="l" rtl="0"/>
            <a:r>
              <a:rPr lang="en-IE" dirty="0"/>
              <a:t>06</a:t>
            </a:r>
          </a:p>
        </p:txBody>
      </p:sp>
    </p:spTree>
    <p:extLst>
      <p:ext uri="{BB962C8B-B14F-4D97-AF65-F5344CB8AC3E}">
        <p14:creationId xmlns:p14="http://schemas.microsoft.com/office/powerpoint/2010/main" val="32944306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4618443-2492-0C15-A5D7-88308D3F8B93}"/>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Lst>
          </a:blip>
          <a:srcRect/>
          <a:stretch/>
        </p:blipFill>
        <p:spPr/>
      </p:pic>
      <p:sp>
        <p:nvSpPr>
          <p:cNvPr id="8" name="Text Placeholder 7">
            <a:extLst>
              <a:ext uri="{FF2B5EF4-FFF2-40B4-BE49-F238E27FC236}">
                <a16:creationId xmlns:a16="http://schemas.microsoft.com/office/drawing/2014/main" id="{16A9A720-902A-496F-7027-1BE7C0406D6C}"/>
              </a:ext>
            </a:extLst>
          </p:cNvPr>
          <p:cNvSpPr>
            <a:spLocks noGrp="1"/>
          </p:cNvSpPr>
          <p:nvPr>
            <p:ph type="body" sz="quarter" idx="16"/>
          </p:nvPr>
        </p:nvSpPr>
        <p:spPr>
          <a:xfrm>
            <a:off x="898358" y="534059"/>
            <a:ext cx="4990998" cy="992652"/>
          </a:xfrm>
        </p:spPr>
        <p:txBody>
          <a:bodyPr/>
          <a:lstStyle/>
          <a:p>
            <a:pPr algn="l" rtl="0"/>
            <a:r>
              <a:rPr lang="en-IE" b="1" dirty="0" err="1"/>
              <a:t>Vendas</a:t>
            </a:r>
            <a:r>
              <a:rPr lang="en-IE" b="1" dirty="0"/>
              <a:t> &amp; Marketing…</a:t>
            </a:r>
          </a:p>
        </p:txBody>
      </p:sp>
      <p:sp>
        <p:nvSpPr>
          <p:cNvPr id="10" name="Text Placeholder 9">
            <a:extLst>
              <a:ext uri="{FF2B5EF4-FFF2-40B4-BE49-F238E27FC236}">
                <a16:creationId xmlns:a16="http://schemas.microsoft.com/office/drawing/2014/main" id="{5F3F1E59-F3E8-9C47-E81E-C537D9F5D457}"/>
              </a:ext>
            </a:extLst>
          </p:cNvPr>
          <p:cNvSpPr>
            <a:spLocks noGrp="1"/>
          </p:cNvSpPr>
          <p:nvPr>
            <p:ph type="body" sz="quarter" idx="18"/>
          </p:nvPr>
        </p:nvSpPr>
        <p:spPr>
          <a:xfrm>
            <a:off x="1046588" y="1137354"/>
            <a:ext cx="6223363" cy="4157823"/>
          </a:xfrm>
        </p:spPr>
        <p:txBody>
          <a:bodyPr/>
          <a:lstStyle/>
          <a:p>
            <a:pPr algn="just" rtl="0">
              <a:spcBef>
                <a:spcPts val="600"/>
              </a:spcBef>
            </a:pPr>
            <a:r>
              <a:rPr lang="en-US" sz="2300" dirty="0"/>
              <a:t>Embora vendas e marketing tenham papéis distintos, eles estão intimamente interligados e trabalham em colaboração para atingir os objetivos do negócio.</a:t>
            </a:r>
          </a:p>
          <a:p>
            <a:pPr algn="just" rtl="0">
              <a:spcBef>
                <a:spcPts val="600"/>
              </a:spcBef>
            </a:pPr>
            <a:r>
              <a:rPr lang="en-US" sz="2300" dirty="0"/>
              <a:t>O </a:t>
            </a:r>
            <a:r>
              <a:rPr lang="en-US" sz="2300" b="1" dirty="0"/>
              <a:t>Marketing </a:t>
            </a:r>
            <a:r>
              <a:rPr lang="en-US" sz="2300" dirty="0" err="1"/>
              <a:t>cria</a:t>
            </a:r>
            <a:r>
              <a:rPr lang="en-US" sz="2300" dirty="0"/>
              <a:t> </a:t>
            </a:r>
            <a:r>
              <a:rPr lang="en-US" sz="2300" dirty="0" err="1"/>
              <a:t>consciencialização</a:t>
            </a:r>
            <a:r>
              <a:rPr lang="en-US" sz="2300" dirty="0"/>
              <a:t>, </a:t>
            </a:r>
            <a:r>
              <a:rPr lang="en-US" sz="2300" dirty="0" err="1"/>
              <a:t>gera</a:t>
            </a:r>
            <a:r>
              <a:rPr lang="en-US" sz="2300" dirty="0"/>
              <a:t> </a:t>
            </a:r>
            <a:r>
              <a:rPr lang="en-US" sz="2300" dirty="0" err="1"/>
              <a:t>clientes</a:t>
            </a:r>
            <a:r>
              <a:rPr lang="en-US" sz="2300" dirty="0"/>
              <a:t> </a:t>
            </a:r>
            <a:r>
              <a:rPr lang="en-US" sz="2300" dirty="0" err="1"/>
              <a:t>potenciais</a:t>
            </a:r>
            <a:r>
              <a:rPr lang="en-US" sz="2300" dirty="0"/>
              <a:t> e fornece as ferramentas e materiais necessários para dar suporte ao processo de vendas.</a:t>
            </a:r>
          </a:p>
          <a:p>
            <a:pPr algn="just" rtl="0">
              <a:spcBef>
                <a:spcPts val="600"/>
              </a:spcBef>
            </a:pPr>
            <a:r>
              <a:rPr lang="en-US" sz="2300" dirty="0"/>
              <a:t>As</a:t>
            </a:r>
            <a:r>
              <a:rPr lang="en-US" sz="2300" b="1" dirty="0"/>
              <a:t> </a:t>
            </a:r>
            <a:r>
              <a:rPr lang="en-US" sz="2300" b="1" dirty="0" err="1"/>
              <a:t>Vendas</a:t>
            </a:r>
            <a:r>
              <a:rPr lang="en-US" sz="2300" dirty="0"/>
              <a:t>, por outro </a:t>
            </a:r>
            <a:r>
              <a:rPr lang="en-US" sz="2300" dirty="0" err="1"/>
              <a:t>lado</a:t>
            </a:r>
            <a:r>
              <a:rPr lang="en-US" sz="2300" dirty="0"/>
              <a:t>, </a:t>
            </a:r>
            <a:r>
              <a:rPr lang="en-US" sz="2300" dirty="0" err="1"/>
              <a:t>utilizam</a:t>
            </a:r>
            <a:r>
              <a:rPr lang="en-US" sz="2300" dirty="0"/>
              <a:t> </a:t>
            </a:r>
            <a:r>
              <a:rPr lang="en-US" sz="2300" dirty="0" err="1"/>
              <a:t>materiais</a:t>
            </a:r>
            <a:r>
              <a:rPr lang="en-US" sz="2300" dirty="0"/>
              <a:t> de marketing, </a:t>
            </a:r>
            <a:r>
              <a:rPr lang="en-US" sz="2300" dirty="0" err="1"/>
              <a:t>constroem</a:t>
            </a:r>
            <a:r>
              <a:rPr lang="en-US" sz="2300" dirty="0"/>
              <a:t> </a:t>
            </a:r>
            <a:r>
              <a:rPr lang="en-US" sz="2300" dirty="0" err="1"/>
              <a:t>ligações</a:t>
            </a:r>
            <a:r>
              <a:rPr lang="en-US" sz="2300" dirty="0"/>
              <a:t> com </a:t>
            </a:r>
            <a:r>
              <a:rPr lang="en-US" sz="2300" dirty="0" err="1"/>
              <a:t>os</a:t>
            </a:r>
            <a:r>
              <a:rPr lang="en-US" sz="2300" dirty="0"/>
              <a:t> </a:t>
            </a:r>
            <a:r>
              <a:rPr lang="en-US" sz="2300" dirty="0" err="1"/>
              <a:t>clientes</a:t>
            </a:r>
            <a:r>
              <a:rPr lang="en-US" sz="2300" dirty="0"/>
              <a:t> </a:t>
            </a:r>
            <a:r>
              <a:rPr lang="en-US" sz="2300" dirty="0" err="1"/>
              <a:t>potenciais</a:t>
            </a:r>
            <a:r>
              <a:rPr lang="en-US" sz="2300" dirty="0"/>
              <a:t> e os </a:t>
            </a:r>
            <a:r>
              <a:rPr lang="en-US" sz="2300" dirty="0" err="1"/>
              <a:t>converte</a:t>
            </a:r>
            <a:r>
              <a:rPr lang="en-US" sz="2300" dirty="0"/>
              <a:t> </a:t>
            </a:r>
            <a:r>
              <a:rPr lang="en-US" sz="2300" dirty="0" err="1"/>
              <a:t>em</a:t>
            </a:r>
            <a:r>
              <a:rPr lang="en-US" sz="2300" dirty="0"/>
              <a:t> reais </a:t>
            </a:r>
            <a:r>
              <a:rPr lang="en-US" sz="2300" dirty="0" err="1"/>
              <a:t>clientes</a:t>
            </a:r>
            <a:r>
              <a:rPr lang="en-US" sz="2300" dirty="0"/>
              <a:t> (</a:t>
            </a:r>
            <a:r>
              <a:rPr lang="en-US" sz="2300" dirty="0" err="1"/>
              <a:t>pagam</a:t>
            </a:r>
            <a:r>
              <a:rPr lang="en-US" sz="2300" dirty="0"/>
              <a:t> para </a:t>
            </a:r>
            <a:r>
              <a:rPr lang="en-US" sz="2300" dirty="0" err="1"/>
              <a:t>ter</a:t>
            </a:r>
            <a:r>
              <a:rPr lang="en-US" sz="2300" dirty="0"/>
              <a:t> o </a:t>
            </a:r>
            <a:r>
              <a:rPr lang="en-US" sz="2300" dirty="0" err="1"/>
              <a:t>produto</a:t>
            </a:r>
            <a:r>
              <a:rPr lang="en-US" sz="2300" dirty="0"/>
              <a:t>/</a:t>
            </a:r>
            <a:r>
              <a:rPr lang="en-US" sz="2300" dirty="0" err="1"/>
              <a:t>serviço</a:t>
            </a:r>
            <a:r>
              <a:rPr lang="en-US" sz="2300" dirty="0"/>
              <a:t>). </a:t>
            </a:r>
            <a:r>
              <a:rPr lang="en-US" sz="2300" dirty="0" err="1"/>
              <a:t>Além</a:t>
            </a:r>
            <a:r>
              <a:rPr lang="en-US" sz="2300" dirty="0"/>
              <a:t> </a:t>
            </a:r>
            <a:r>
              <a:rPr lang="en-US" sz="2300" dirty="0" err="1"/>
              <a:t>destes</a:t>
            </a:r>
            <a:r>
              <a:rPr lang="en-US" sz="2300" dirty="0"/>
              <a:t> </a:t>
            </a:r>
            <a:r>
              <a:rPr lang="en-US" sz="2300" dirty="0" err="1"/>
              <a:t>aspetos</a:t>
            </a:r>
            <a:r>
              <a:rPr lang="en-US" sz="2300" dirty="0"/>
              <a:t>,  </a:t>
            </a:r>
            <a:r>
              <a:rPr lang="en-US" sz="2300" dirty="0" err="1"/>
              <a:t>geram</a:t>
            </a:r>
            <a:r>
              <a:rPr lang="en-US" sz="2300" dirty="0"/>
              <a:t> feedback que pode ser útil para marketing adicional.</a:t>
            </a:r>
          </a:p>
          <a:p>
            <a:pPr algn="just" rtl="0">
              <a:spcBef>
                <a:spcPts val="600"/>
              </a:spcBef>
            </a:pPr>
            <a:endParaRPr lang="en-US" sz="2300" dirty="0"/>
          </a:p>
          <a:p>
            <a:pPr algn="just" rtl="0">
              <a:spcBef>
                <a:spcPts val="600"/>
              </a:spcBef>
            </a:pPr>
            <a:endParaRPr lang="en-US" sz="2300" dirty="0"/>
          </a:p>
          <a:p>
            <a:pPr algn="just" rtl="0">
              <a:spcBef>
                <a:spcPts val="600"/>
              </a:spcBef>
            </a:pPr>
            <a:endParaRPr lang="en-US" sz="2300" dirty="0"/>
          </a:p>
          <a:p>
            <a:pPr algn="just" rtl="0">
              <a:spcBef>
                <a:spcPts val="600"/>
              </a:spcBef>
            </a:pPr>
            <a:endParaRPr lang="en-US" sz="2300" dirty="0"/>
          </a:p>
          <a:p>
            <a:pPr algn="just" rtl="0">
              <a:spcBef>
                <a:spcPts val="600"/>
              </a:spcBef>
            </a:pPr>
            <a:endParaRPr lang="en-US" sz="2300" dirty="0"/>
          </a:p>
          <a:p>
            <a:pPr algn="just" rtl="0">
              <a:spcBef>
                <a:spcPts val="600"/>
              </a:spcBef>
            </a:pPr>
            <a:endParaRPr lang="en-US" sz="2300" dirty="0"/>
          </a:p>
          <a:p>
            <a:pPr algn="just" rtl="0">
              <a:spcBef>
                <a:spcPts val="600"/>
              </a:spcBef>
            </a:pPr>
            <a:endParaRPr lang="en-US" sz="2300" dirty="0"/>
          </a:p>
          <a:p>
            <a:pPr algn="just" rtl="0">
              <a:spcBef>
                <a:spcPts val="600"/>
              </a:spcBef>
            </a:pPr>
            <a:endParaRPr lang="en-IE" sz="2300" dirty="0"/>
          </a:p>
        </p:txBody>
      </p:sp>
    </p:spTree>
    <p:extLst>
      <p:ext uri="{BB962C8B-B14F-4D97-AF65-F5344CB8AC3E}">
        <p14:creationId xmlns:p14="http://schemas.microsoft.com/office/powerpoint/2010/main" val="17149509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89F1E1-FBB3-C2C8-D4F0-4E4CEB5B46FB}"/>
              </a:ext>
            </a:extLst>
          </p:cNvPr>
          <p:cNvSpPr>
            <a:spLocks noGrp="1"/>
          </p:cNvSpPr>
          <p:nvPr>
            <p:ph type="body" sz="quarter" idx="18"/>
          </p:nvPr>
        </p:nvSpPr>
        <p:spPr>
          <a:xfrm>
            <a:off x="1057107" y="1350088"/>
            <a:ext cx="6298310" cy="4157823"/>
          </a:xfrm>
        </p:spPr>
        <p:txBody>
          <a:bodyPr/>
          <a:lstStyle/>
          <a:p>
            <a:pPr algn="just" rtl="0"/>
            <a:r>
              <a:rPr lang="en-US" sz="2300" dirty="0"/>
              <a:t>Estratégias eficazes de </a:t>
            </a:r>
            <a:r>
              <a:rPr lang="en-US" sz="2300" dirty="0" err="1"/>
              <a:t>venda</a:t>
            </a:r>
            <a:r>
              <a:rPr lang="en-US" sz="2300" dirty="0"/>
              <a:t> e marketing requerem alinhamento e coordenação.</a:t>
            </a:r>
          </a:p>
          <a:p>
            <a:pPr algn="just" rtl="0"/>
            <a:r>
              <a:rPr lang="en-US" sz="2300" dirty="0"/>
              <a:t>Ambos </a:t>
            </a:r>
            <a:r>
              <a:rPr lang="en-US" sz="2300" dirty="0" err="1"/>
              <a:t>são</a:t>
            </a:r>
            <a:r>
              <a:rPr lang="en-US" sz="2300" dirty="0"/>
              <a:t> </a:t>
            </a:r>
            <a:r>
              <a:rPr lang="en-US" sz="2300" dirty="0" err="1"/>
              <a:t>essenciais</a:t>
            </a:r>
            <a:r>
              <a:rPr lang="en-US" sz="2300" dirty="0"/>
              <a:t> para </a:t>
            </a:r>
            <a:r>
              <a:rPr lang="en-US" sz="2300" b="1" dirty="0" err="1"/>
              <a:t>impulsionar</a:t>
            </a:r>
            <a:r>
              <a:rPr lang="en-US" sz="2300" b="1" dirty="0"/>
              <a:t> o </a:t>
            </a:r>
            <a:r>
              <a:rPr lang="en-US" sz="2300" b="1" dirty="0" err="1"/>
              <a:t>crescimento</a:t>
            </a:r>
            <a:r>
              <a:rPr lang="en-US" sz="2300" b="1" dirty="0"/>
              <a:t> do </a:t>
            </a:r>
            <a:r>
              <a:rPr lang="en-US" sz="2300" b="1" dirty="0" err="1"/>
              <a:t>negócio</a:t>
            </a:r>
            <a:r>
              <a:rPr lang="en-US" sz="2300" dirty="0"/>
              <a:t>, </a:t>
            </a:r>
            <a:r>
              <a:rPr lang="en-US" sz="2300" b="1" dirty="0" err="1"/>
              <a:t>atrair</a:t>
            </a:r>
            <a:r>
              <a:rPr lang="en-US" sz="2300" b="1" dirty="0"/>
              <a:t> e reter clientes e alcançar metas de receita</a:t>
            </a:r>
            <a:r>
              <a:rPr lang="en-US" sz="2300" dirty="0"/>
              <a:t>.</a:t>
            </a:r>
          </a:p>
          <a:p>
            <a:pPr algn="just" rtl="0"/>
            <a:r>
              <a:rPr lang="en-US" sz="2300" dirty="0"/>
              <a:t>As </a:t>
            </a:r>
            <a:r>
              <a:rPr lang="en-US" sz="2300" dirty="0" err="1"/>
              <a:t>vendas</a:t>
            </a:r>
            <a:r>
              <a:rPr lang="en-US" sz="2300" dirty="0"/>
              <a:t> e o marketing trabalham </a:t>
            </a:r>
            <a:r>
              <a:rPr lang="en-US" sz="2300" dirty="0" err="1"/>
              <a:t>juntos</a:t>
            </a:r>
            <a:r>
              <a:rPr lang="en-US" sz="2300" dirty="0"/>
              <a:t> para </a:t>
            </a:r>
            <a:r>
              <a:rPr lang="en-US" sz="2300" b="1" dirty="0" err="1"/>
              <a:t>criar</a:t>
            </a:r>
            <a:r>
              <a:rPr lang="en-US" sz="2300" b="1" dirty="0"/>
              <a:t> conhecimento da marca, comunicar propostas de valor, </a:t>
            </a:r>
            <a:r>
              <a:rPr lang="en-US" sz="2300" b="1" dirty="0" err="1"/>
              <a:t>construir</a:t>
            </a:r>
            <a:r>
              <a:rPr lang="en-US" sz="2300" b="1" dirty="0"/>
              <a:t> </a:t>
            </a:r>
            <a:r>
              <a:rPr lang="en-US" sz="2300" b="1" dirty="0" err="1"/>
              <a:t>relações</a:t>
            </a:r>
            <a:r>
              <a:rPr lang="en-US" sz="2300" b="1" dirty="0"/>
              <a:t> com </a:t>
            </a:r>
            <a:r>
              <a:rPr lang="en-US" sz="2300" b="1" dirty="0" err="1"/>
              <a:t>os</a:t>
            </a:r>
            <a:r>
              <a:rPr lang="en-US" sz="2300" b="1" dirty="0"/>
              <a:t> </a:t>
            </a:r>
            <a:r>
              <a:rPr lang="en-US" sz="2300" b="1" dirty="0" err="1"/>
              <a:t>clientes</a:t>
            </a:r>
            <a:r>
              <a:rPr lang="en-US" sz="2300" b="1" dirty="0"/>
              <a:t>, </a:t>
            </a:r>
            <a:r>
              <a:rPr lang="en-US" sz="2300" b="1" dirty="0" err="1"/>
              <a:t>gerar</a:t>
            </a:r>
            <a:r>
              <a:rPr lang="en-US" sz="2300" b="1" dirty="0"/>
              <a:t> </a:t>
            </a:r>
            <a:r>
              <a:rPr lang="en-US" sz="2300" b="1" dirty="0" err="1"/>
              <a:t>vendas</a:t>
            </a:r>
            <a:r>
              <a:rPr lang="en-US" sz="2300" b="1" dirty="0"/>
              <a:t> </a:t>
            </a:r>
            <a:r>
              <a:rPr lang="en-US" sz="2300" dirty="0"/>
              <a:t>e, em última análise, contribuir para o sucesso do negócio. Nos próximos slides, </a:t>
            </a:r>
            <a:r>
              <a:rPr lang="en-US" sz="2300" dirty="0" err="1"/>
              <a:t>apresentar</a:t>
            </a:r>
            <a:r>
              <a:rPr lang="en-US" sz="2300" dirty="0"/>
              <a:t>-se-</a:t>
            </a:r>
            <a:r>
              <a:rPr lang="en-US" sz="2300" dirty="0" err="1"/>
              <a:t>ão</a:t>
            </a:r>
            <a:r>
              <a:rPr lang="en-US" sz="2300" dirty="0"/>
              <a:t> as </a:t>
            </a:r>
            <a:r>
              <a:rPr lang="en-US" sz="2300" b="0" i="0" dirty="0" err="1">
                <a:effectLst/>
                <a:latin typeface="Söhne"/>
              </a:rPr>
              <a:t>principais</a:t>
            </a:r>
            <a:r>
              <a:rPr lang="en-US" sz="2300" b="0" i="0" dirty="0">
                <a:effectLst/>
                <a:latin typeface="Söhne"/>
              </a:rPr>
              <a:t> razões pelas </a:t>
            </a:r>
            <a:r>
              <a:rPr lang="en-US" sz="2300" b="0" i="0" dirty="0" err="1">
                <a:effectLst/>
                <a:latin typeface="Söhne"/>
              </a:rPr>
              <a:t>quais</a:t>
            </a:r>
            <a:r>
              <a:rPr lang="en-US" sz="2300" b="0" i="0" dirty="0">
                <a:effectLst/>
                <a:latin typeface="Söhne"/>
              </a:rPr>
              <a:t> as </a:t>
            </a:r>
            <a:r>
              <a:rPr lang="en-US" sz="2300" b="0" i="0" dirty="0" err="1">
                <a:effectLst/>
                <a:latin typeface="Söhne"/>
              </a:rPr>
              <a:t>vendas</a:t>
            </a:r>
            <a:r>
              <a:rPr lang="en-US" sz="2300" b="0" i="0" dirty="0">
                <a:effectLst/>
                <a:latin typeface="Söhne"/>
              </a:rPr>
              <a:t> e o marketing são importantes para </a:t>
            </a:r>
            <a:r>
              <a:rPr lang="en-US" sz="2300" b="0" i="0" dirty="0" err="1">
                <a:effectLst/>
                <a:latin typeface="Söhne"/>
              </a:rPr>
              <a:t>empresas</a:t>
            </a:r>
            <a:r>
              <a:rPr lang="en-US" sz="2300" b="0" i="0" dirty="0">
                <a:effectLst/>
                <a:latin typeface="Söhne"/>
              </a:rPr>
              <a:t> de </a:t>
            </a:r>
            <a:r>
              <a:rPr lang="en-US" sz="2300" b="0" i="0" dirty="0" err="1">
                <a:effectLst/>
                <a:latin typeface="Söhne"/>
              </a:rPr>
              <a:t>alimentos</a:t>
            </a:r>
            <a:r>
              <a:rPr lang="en-US" sz="2300" b="0" i="0" dirty="0">
                <a:effectLst/>
                <a:latin typeface="Söhne"/>
              </a:rPr>
              <a:t> </a:t>
            </a:r>
            <a:r>
              <a:rPr lang="en-US" sz="2300" b="0" i="0" dirty="0" err="1">
                <a:effectLst/>
                <a:latin typeface="Söhne"/>
              </a:rPr>
              <a:t>éticos</a:t>
            </a:r>
            <a:r>
              <a:rPr lang="en-US" sz="2300" b="0" i="0" dirty="0">
                <a:effectLst/>
                <a:latin typeface="Söhne"/>
              </a:rPr>
              <a:t>.</a:t>
            </a:r>
            <a:endParaRPr lang="en-US" sz="2300" dirty="0"/>
          </a:p>
          <a:p>
            <a:pPr algn="just" rtl="0"/>
            <a:endParaRPr lang="en-IE" sz="2300" dirty="0"/>
          </a:p>
        </p:txBody>
      </p:sp>
      <p:pic>
        <p:nvPicPr>
          <p:cNvPr id="7" name="Picture Placeholder 6">
            <a:extLst>
              <a:ext uri="{FF2B5EF4-FFF2-40B4-BE49-F238E27FC236}">
                <a16:creationId xmlns:a16="http://schemas.microsoft.com/office/drawing/2014/main" id="{348A86EF-745D-CC8B-ACB1-F1C164104C7C}"/>
              </a:ext>
            </a:extLst>
          </p:cNvPr>
          <p:cNvPicPr>
            <a:picLocks noGrp="1" noChangeAspect="1"/>
          </p:cNvPicPr>
          <p:nvPr>
            <p:ph type="pic" sz="quarter" idx="42"/>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p:pic>
      <p:sp>
        <p:nvSpPr>
          <p:cNvPr id="5" name="Text Placeholder 7">
            <a:extLst>
              <a:ext uri="{FF2B5EF4-FFF2-40B4-BE49-F238E27FC236}">
                <a16:creationId xmlns:a16="http://schemas.microsoft.com/office/drawing/2014/main" id="{D8640FC3-650C-F136-6C86-351AEE038F0F}"/>
              </a:ext>
            </a:extLst>
          </p:cNvPr>
          <p:cNvSpPr txBox="1">
            <a:spLocks/>
          </p:cNvSpPr>
          <p:nvPr/>
        </p:nvSpPr>
        <p:spPr>
          <a:xfrm>
            <a:off x="898358" y="751288"/>
            <a:ext cx="4990998" cy="99265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IE" b="1" dirty="0" err="1"/>
              <a:t>Vendas</a:t>
            </a:r>
            <a:r>
              <a:rPr lang="en-IE" b="1" dirty="0"/>
              <a:t> &amp; Marketing…</a:t>
            </a:r>
          </a:p>
        </p:txBody>
      </p:sp>
    </p:spTree>
    <p:extLst>
      <p:ext uri="{BB962C8B-B14F-4D97-AF65-F5344CB8AC3E}">
        <p14:creationId xmlns:p14="http://schemas.microsoft.com/office/powerpoint/2010/main" val="353209227"/>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9FAD8EE85A704BA29170AC060F8439" ma:contentTypeVersion="17" ma:contentTypeDescription="Create a new document." ma:contentTypeScope="" ma:versionID="89e15adde10de21dfb484f2492851091">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821c773705ff6cabec6cc7b9ba11aa82"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2751BC-B686-4C98-A7D0-66B97FA00FE1}">
  <ds:schemaRefs>
    <ds:schemaRef ds:uri="http://purl.org/dc/terms/"/>
    <ds:schemaRef ds:uri="http://www.w3.org/XML/1998/namespace"/>
    <ds:schemaRef ds:uri="http://schemas.microsoft.com/office/2006/documentManagement/types"/>
    <ds:schemaRef ds:uri="http://schemas.openxmlformats.org/package/2006/metadata/core-properties"/>
    <ds:schemaRef ds:uri="d8d94d33-0f46-420b-ad84-827e2691e374"/>
    <ds:schemaRef ds:uri="http://purl.org/dc/dcmitype/"/>
    <ds:schemaRef ds:uri="http://purl.org/dc/elements/1.1/"/>
    <ds:schemaRef ds:uri="http://schemas.microsoft.com/office/infopath/2007/PartnerControls"/>
    <ds:schemaRef ds:uri="b368c81d-2a3c-4b2e-8f20-ebff1d13c98d"/>
    <ds:schemaRef ds:uri="http://schemas.microsoft.com/office/2006/metadata/properties"/>
  </ds:schemaRefs>
</ds:datastoreItem>
</file>

<file path=customXml/itemProps2.xml><?xml version="1.0" encoding="utf-8"?>
<ds:datastoreItem xmlns:ds="http://schemas.openxmlformats.org/officeDocument/2006/customXml" ds:itemID="{210875E6-7FDC-4065-B183-374389B15C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D70F41-FB0C-4C22-A44B-B15318DA88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26686</TotalTime>
  <Words>8754</Words>
  <Application>Microsoft Office PowerPoint</Application>
  <PresentationFormat>Widescreen</PresentationFormat>
  <Paragraphs>584</Paragraphs>
  <Slides>103</Slides>
  <Notes>9</Notes>
  <HiddenSlides>0</HiddenSlides>
  <MMClips>3</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103</vt:i4>
      </vt:variant>
    </vt:vector>
  </HeadingPairs>
  <TitlesOfParts>
    <vt:vector size="112" baseType="lpstr">
      <vt:lpstr>Arial</vt:lpstr>
      <vt:lpstr>Calibri</vt:lpstr>
      <vt:lpstr>Montserrat Light</vt:lpstr>
      <vt:lpstr>Raleway</vt:lpstr>
      <vt:lpstr>Söhne</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282</cp:revision>
  <dcterms:created xsi:type="dcterms:W3CDTF">2020-10-14T13:32:04Z</dcterms:created>
  <dcterms:modified xsi:type="dcterms:W3CDTF">2024-02-01T11:49:27Z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ies>
</file>