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96"/>
  </p:notesMasterIdLst>
  <p:sldIdLst>
    <p:sldId id="4286" r:id="rId5"/>
    <p:sldId id="4306" r:id="rId6"/>
    <p:sldId id="4323" r:id="rId7"/>
    <p:sldId id="4322" r:id="rId8"/>
    <p:sldId id="4348" r:id="rId9"/>
    <p:sldId id="4349" r:id="rId10"/>
    <p:sldId id="4466" r:id="rId11"/>
    <p:sldId id="4468" r:id="rId12"/>
    <p:sldId id="4469" r:id="rId13"/>
    <p:sldId id="4471" r:id="rId14"/>
    <p:sldId id="4473" r:id="rId15"/>
    <p:sldId id="4474" r:id="rId16"/>
    <p:sldId id="4476" r:id="rId17"/>
    <p:sldId id="4477" r:id="rId18"/>
    <p:sldId id="4479" r:id="rId19"/>
    <p:sldId id="4481" r:id="rId20"/>
    <p:sldId id="4482" r:id="rId21"/>
    <p:sldId id="4455" r:id="rId22"/>
    <p:sldId id="4456" r:id="rId23"/>
    <p:sldId id="4342" r:id="rId24"/>
    <p:sldId id="4452" r:id="rId25"/>
    <p:sldId id="4457" r:id="rId26"/>
    <p:sldId id="4454" r:id="rId27"/>
    <p:sldId id="4458" r:id="rId28"/>
    <p:sldId id="4459" r:id="rId29"/>
    <p:sldId id="4460" r:id="rId30"/>
    <p:sldId id="4461" r:id="rId31"/>
    <p:sldId id="4463" r:id="rId32"/>
    <p:sldId id="4464" r:id="rId33"/>
    <p:sldId id="4483" r:id="rId34"/>
    <p:sldId id="4462" r:id="rId35"/>
    <p:sldId id="4347" r:id="rId36"/>
    <p:sldId id="4486" r:id="rId37"/>
    <p:sldId id="4484" r:id="rId38"/>
    <p:sldId id="4485" r:id="rId39"/>
    <p:sldId id="4488" r:id="rId40"/>
    <p:sldId id="4532" r:id="rId41"/>
    <p:sldId id="4492" r:id="rId42"/>
    <p:sldId id="4345" r:id="rId43"/>
    <p:sldId id="4493" r:id="rId44"/>
    <p:sldId id="4494" r:id="rId45"/>
    <p:sldId id="4490" r:id="rId46"/>
    <p:sldId id="4453" r:id="rId47"/>
    <p:sldId id="4495" r:id="rId48"/>
    <p:sldId id="4496" r:id="rId49"/>
    <p:sldId id="4497" r:id="rId50"/>
    <p:sldId id="4498" r:id="rId51"/>
    <p:sldId id="4499" r:id="rId52"/>
    <p:sldId id="4500" r:id="rId53"/>
    <p:sldId id="4501" r:id="rId54"/>
    <p:sldId id="4503" r:id="rId55"/>
    <p:sldId id="4505" r:id="rId56"/>
    <p:sldId id="4502" r:id="rId57"/>
    <p:sldId id="4506" r:id="rId58"/>
    <p:sldId id="4507" r:id="rId59"/>
    <p:sldId id="4508" r:id="rId60"/>
    <p:sldId id="4509" r:id="rId61"/>
    <p:sldId id="4510" r:id="rId62"/>
    <p:sldId id="4511" r:id="rId63"/>
    <p:sldId id="4512" r:id="rId64"/>
    <p:sldId id="4513" r:id="rId65"/>
    <p:sldId id="4514" r:id="rId66"/>
    <p:sldId id="4516" r:id="rId67"/>
    <p:sldId id="4515" r:id="rId68"/>
    <p:sldId id="4517" r:id="rId69"/>
    <p:sldId id="4518" r:id="rId70"/>
    <p:sldId id="4520" r:id="rId71"/>
    <p:sldId id="4519" r:id="rId72"/>
    <p:sldId id="4521" r:id="rId73"/>
    <p:sldId id="4522" r:id="rId74"/>
    <p:sldId id="4523" r:id="rId75"/>
    <p:sldId id="4346" r:id="rId76"/>
    <p:sldId id="4529" r:id="rId77"/>
    <p:sldId id="4531" r:id="rId78"/>
    <p:sldId id="4530" r:id="rId79"/>
    <p:sldId id="4338" r:id="rId80"/>
    <p:sldId id="4524" r:id="rId81"/>
    <p:sldId id="4525" r:id="rId82"/>
    <p:sldId id="4526" r:id="rId83"/>
    <p:sldId id="4528" r:id="rId84"/>
    <p:sldId id="4527" r:id="rId85"/>
    <p:sldId id="4533" r:id="rId86"/>
    <p:sldId id="4379" r:id="rId87"/>
    <p:sldId id="4378" r:id="rId88"/>
    <p:sldId id="4377" r:id="rId89"/>
    <p:sldId id="4447" r:id="rId90"/>
    <p:sldId id="4376" r:id="rId91"/>
    <p:sldId id="4375" r:id="rId92"/>
    <p:sldId id="4374" r:id="rId93"/>
    <p:sldId id="4373" r:id="rId94"/>
    <p:sldId id="4263"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DDC"/>
    <a:srgbClr val="F79037"/>
    <a:srgbClr val="F68F37"/>
    <a:srgbClr val="F1A0C2"/>
    <a:srgbClr val="79C5C3"/>
    <a:srgbClr val="000000"/>
    <a:srgbClr val="B2DEDD"/>
    <a:srgbClr val="F9B277"/>
    <a:srgbClr val="FBC99F"/>
    <a:srgbClr val="85D2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9300" autoAdjust="0"/>
    <p:restoredTop sz="0" autoAdjust="0"/>
  </p:normalViewPr>
  <p:slideViewPr>
    <p:cSldViewPr snapToGrid="0" snapToObjects="1">
      <p:cViewPr varScale="1">
        <p:scale>
          <a:sx n="27" d="100"/>
          <a:sy n="27" d="100"/>
        </p:scale>
        <p:origin x="4158" y="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073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10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3</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20</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82</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85</a:t>
            </a:fld>
            <a:endParaRPr lang="en-US"/>
          </a:p>
        </p:txBody>
      </p:sp>
    </p:spTree>
    <p:extLst>
      <p:ext uri="{BB962C8B-B14F-4D97-AF65-F5344CB8AC3E}">
        <p14:creationId xmlns:p14="http://schemas.microsoft.com/office/powerpoint/2010/main" val="2897770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91</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ETHICAL FOOD ENTREPRENEURSHIP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550259"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09245"/>
            <a:ext cx="5746887" cy="3501141"/>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7" y="689143"/>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061703" y="1452563"/>
            <a:ext cx="513029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3944122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550259"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09245"/>
            <a:ext cx="5746887" cy="3501141"/>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7" y="689143"/>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061703" y="1452563"/>
            <a:ext cx="513029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954557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Alimentos para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Pessoas</a:t>
            </a:r>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 –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Planeta</a:t>
            </a:r>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 -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Proveito</a:t>
            </a:r>
            <a:endPar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698692"/>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5"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8"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5"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8"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2" name="Picture 1">
            <a:extLst>
              <a:ext uri="{FF2B5EF4-FFF2-40B4-BE49-F238E27FC236}">
                <a16:creationId xmlns:a16="http://schemas.microsoft.com/office/drawing/2014/main" id="{64DDB8BE-2DB3-7B58-3D51-49314AB589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10590" y="1007961"/>
            <a:ext cx="8116389" cy="5375657"/>
          </a:xfrm>
          <a:prstGeom prst="rect">
            <a:avLst/>
          </a:prstGeom>
        </p:spPr>
      </p:pic>
    </p:spTree>
    <p:extLst>
      <p:ext uri="{BB962C8B-B14F-4D97-AF65-F5344CB8AC3E}">
        <p14:creationId xmlns:p14="http://schemas.microsoft.com/office/powerpoint/2010/main" val="3096356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874243" y="470782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dirty="0"/>
              <a:t>Thank You</a:t>
            </a:r>
          </a:p>
        </p:txBody>
      </p:sp>
      <p:pic>
        <p:nvPicPr>
          <p:cNvPr id="2" name="Picture 1">
            <a:extLst>
              <a:ext uri="{FF2B5EF4-FFF2-40B4-BE49-F238E27FC236}">
                <a16:creationId xmlns:a16="http://schemas.microsoft.com/office/drawing/2014/main" id="{3838BB33-FFAD-7161-AE65-E107AA30AB75}"/>
              </a:ext>
            </a:extLst>
          </p:cNvPr>
          <p:cNvPicPr>
            <a:picLocks noChangeAspect="1"/>
          </p:cNvPicPr>
          <p:nvPr userDrawn="1"/>
        </p:nvPicPr>
        <p:blipFill>
          <a:blip r:embed="rId2"/>
          <a:stretch>
            <a:fillRect/>
          </a:stretch>
        </p:blipFill>
        <p:spPr>
          <a:xfrm>
            <a:off x="983112" y="6040036"/>
            <a:ext cx="2136485" cy="434245"/>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point number graph with icons " userDrawn="1">
  <p:cSld name="4 point number graph with icons ">
    <p:spTree>
      <p:nvGrpSpPr>
        <p:cNvPr id="1" name="Shape 28"/>
        <p:cNvGrpSpPr/>
        <p:nvPr/>
      </p:nvGrpSpPr>
      <p:grpSpPr>
        <a:xfrm>
          <a:off x="0" y="0"/>
          <a:ext cx="0" cy="0"/>
          <a:chOff x="0" y="0"/>
          <a:chExt cx="0" cy="0"/>
        </a:xfrm>
      </p:grpSpPr>
      <p:sp>
        <p:nvSpPr>
          <p:cNvPr id="11" name="Google Shape;39;p39">
            <a:extLst>
              <a:ext uri="{FF2B5EF4-FFF2-40B4-BE49-F238E27FC236}">
                <a16:creationId xmlns:a16="http://schemas.microsoft.com/office/drawing/2014/main" id="{C5613DC0-58DD-103C-C822-65AF6D5DDF4F}"/>
              </a:ext>
            </a:extLst>
          </p:cNvPr>
          <p:cNvSpPr/>
          <p:nvPr userDrawn="1"/>
        </p:nvSpPr>
        <p:spPr>
          <a:xfrm>
            <a:off x="7846737" y="270890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7351291"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2" name="Google Shape;32;p39"/>
          <p:cNvSpPr/>
          <p:nvPr/>
        </p:nvSpPr>
        <p:spPr>
          <a:xfrm>
            <a:off x="2710124"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5028398"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520057" y="37723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6" name="Google Shape;36;p39"/>
          <p:cNvSpPr txBox="1">
            <a:spLocks noGrp="1"/>
          </p:cNvSpPr>
          <p:nvPr>
            <p:ph type="body" idx="3"/>
          </p:nvPr>
        </p:nvSpPr>
        <p:spPr>
          <a:xfrm>
            <a:off x="2948802" y="389854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7" name="Google Shape;37;p39"/>
          <p:cNvSpPr txBox="1">
            <a:spLocks noGrp="1"/>
          </p:cNvSpPr>
          <p:nvPr>
            <p:ph type="body" idx="4"/>
          </p:nvPr>
        </p:nvSpPr>
        <p:spPr>
          <a:xfrm>
            <a:off x="5234198" y="375467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9" name="Google Shape;39;p39"/>
          <p:cNvSpPr/>
          <p:nvPr/>
        </p:nvSpPr>
        <p:spPr>
          <a:xfrm>
            <a:off x="737189" y="26390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
        <p:nvSpPr>
          <p:cNvPr id="2" name="Google Shape;39;p39">
            <a:extLst>
              <a:ext uri="{FF2B5EF4-FFF2-40B4-BE49-F238E27FC236}">
                <a16:creationId xmlns:a16="http://schemas.microsoft.com/office/drawing/2014/main" id="{2BD9AF64-FA48-71E6-FB22-C4523B3ABBAE}"/>
              </a:ext>
            </a:extLst>
          </p:cNvPr>
          <p:cNvSpPr/>
          <p:nvPr userDrawn="1"/>
        </p:nvSpPr>
        <p:spPr>
          <a:xfrm>
            <a:off x="3240226" y="2773881"/>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43;p39">
            <a:extLst>
              <a:ext uri="{FF2B5EF4-FFF2-40B4-BE49-F238E27FC236}">
                <a16:creationId xmlns:a16="http://schemas.microsoft.com/office/drawing/2014/main" id="{BD978EFE-954F-7964-5FD4-E5847E804D56}"/>
              </a:ext>
            </a:extLst>
          </p:cNvPr>
          <p:cNvSpPr txBox="1">
            <a:spLocks noGrp="1"/>
          </p:cNvSpPr>
          <p:nvPr>
            <p:ph type="body" idx="10"/>
          </p:nvPr>
        </p:nvSpPr>
        <p:spPr>
          <a:xfrm>
            <a:off x="3266674"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5" name="Google Shape;39;p39">
            <a:extLst>
              <a:ext uri="{FF2B5EF4-FFF2-40B4-BE49-F238E27FC236}">
                <a16:creationId xmlns:a16="http://schemas.microsoft.com/office/drawing/2014/main" id="{DA560E23-A31E-F867-7AAA-C0160A886B51}"/>
              </a:ext>
            </a:extLst>
          </p:cNvPr>
          <p:cNvSpPr/>
          <p:nvPr userDrawn="1"/>
        </p:nvSpPr>
        <p:spPr>
          <a:xfrm>
            <a:off x="5570671" y="2659817"/>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43;p39">
            <a:extLst>
              <a:ext uri="{FF2B5EF4-FFF2-40B4-BE49-F238E27FC236}">
                <a16:creationId xmlns:a16="http://schemas.microsoft.com/office/drawing/2014/main" id="{7BB664EE-B651-A2BD-F155-5708653443FB}"/>
              </a:ext>
            </a:extLst>
          </p:cNvPr>
          <p:cNvSpPr txBox="1">
            <a:spLocks noGrp="1"/>
          </p:cNvSpPr>
          <p:nvPr>
            <p:ph type="body" idx="11"/>
          </p:nvPr>
        </p:nvSpPr>
        <p:spPr>
          <a:xfrm>
            <a:off x="5633786" y="2659817"/>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7" name="Google Shape;31;p39">
            <a:extLst>
              <a:ext uri="{FF2B5EF4-FFF2-40B4-BE49-F238E27FC236}">
                <a16:creationId xmlns:a16="http://schemas.microsoft.com/office/drawing/2014/main" id="{6C87A1F8-EAB6-D748-AB32-B15F0FB7448C}"/>
              </a:ext>
            </a:extLst>
          </p:cNvPr>
          <p:cNvSpPr/>
          <p:nvPr userDrawn="1"/>
        </p:nvSpPr>
        <p:spPr>
          <a:xfrm>
            <a:off x="425892"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Google Shape;35;p39">
            <a:extLst>
              <a:ext uri="{FF2B5EF4-FFF2-40B4-BE49-F238E27FC236}">
                <a16:creationId xmlns:a16="http://schemas.microsoft.com/office/drawing/2014/main" id="{39CC7FF3-8E15-CEF2-5C71-842877359CC9}"/>
              </a:ext>
            </a:extLst>
          </p:cNvPr>
          <p:cNvSpPr txBox="1">
            <a:spLocks noGrp="1"/>
          </p:cNvSpPr>
          <p:nvPr>
            <p:ph type="body" idx="12"/>
          </p:nvPr>
        </p:nvSpPr>
        <p:spPr>
          <a:xfrm>
            <a:off x="672457" y="39247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9" name="Google Shape;39;p39">
            <a:extLst>
              <a:ext uri="{FF2B5EF4-FFF2-40B4-BE49-F238E27FC236}">
                <a16:creationId xmlns:a16="http://schemas.microsoft.com/office/drawing/2014/main" id="{15ADA7C9-E9C7-7367-3891-05B4784B22B2}"/>
              </a:ext>
            </a:extLst>
          </p:cNvPr>
          <p:cNvSpPr/>
          <p:nvPr userDrawn="1"/>
        </p:nvSpPr>
        <p:spPr>
          <a:xfrm>
            <a:off x="889589" y="27914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Google Shape;43;p39">
            <a:extLst>
              <a:ext uri="{FF2B5EF4-FFF2-40B4-BE49-F238E27FC236}">
                <a16:creationId xmlns:a16="http://schemas.microsoft.com/office/drawing/2014/main" id="{E22F65C6-18BB-5F92-EC3C-E7F912B65CEE}"/>
              </a:ext>
            </a:extLst>
          </p:cNvPr>
          <p:cNvSpPr txBox="1">
            <a:spLocks noGrp="1"/>
          </p:cNvSpPr>
          <p:nvPr>
            <p:ph type="body" idx="13"/>
          </p:nvPr>
        </p:nvSpPr>
        <p:spPr>
          <a:xfrm>
            <a:off x="952704"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2" name="Google Shape;32;p39">
            <a:extLst>
              <a:ext uri="{FF2B5EF4-FFF2-40B4-BE49-F238E27FC236}">
                <a16:creationId xmlns:a16="http://schemas.microsoft.com/office/drawing/2014/main" id="{29D51E88-540D-E311-BEAF-62ED997A4FFE}"/>
              </a:ext>
            </a:extLst>
          </p:cNvPr>
          <p:cNvSpPr/>
          <p:nvPr userDrawn="1"/>
        </p:nvSpPr>
        <p:spPr>
          <a:xfrm>
            <a:off x="9674184" y="2541149"/>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36;p39">
            <a:extLst>
              <a:ext uri="{FF2B5EF4-FFF2-40B4-BE49-F238E27FC236}">
                <a16:creationId xmlns:a16="http://schemas.microsoft.com/office/drawing/2014/main" id="{479251B8-9254-C10D-BA60-2700982219C9}"/>
              </a:ext>
            </a:extLst>
          </p:cNvPr>
          <p:cNvSpPr txBox="1">
            <a:spLocks noGrp="1"/>
          </p:cNvSpPr>
          <p:nvPr>
            <p:ph type="body" idx="14"/>
          </p:nvPr>
        </p:nvSpPr>
        <p:spPr>
          <a:xfrm>
            <a:off x="9901722" y="3779877"/>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4" name="Google Shape;39;p39">
            <a:extLst>
              <a:ext uri="{FF2B5EF4-FFF2-40B4-BE49-F238E27FC236}">
                <a16:creationId xmlns:a16="http://schemas.microsoft.com/office/drawing/2014/main" id="{8C6FB33C-AA21-0DD5-8474-C792741E2E88}"/>
              </a:ext>
            </a:extLst>
          </p:cNvPr>
          <p:cNvSpPr/>
          <p:nvPr userDrawn="1"/>
        </p:nvSpPr>
        <p:spPr>
          <a:xfrm>
            <a:off x="10193146" y="2655213"/>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 name="Google Shape;43;p39">
            <a:extLst>
              <a:ext uri="{FF2B5EF4-FFF2-40B4-BE49-F238E27FC236}">
                <a16:creationId xmlns:a16="http://schemas.microsoft.com/office/drawing/2014/main" id="{452BEE42-73B3-630A-3582-E1B0C41E6B8F}"/>
              </a:ext>
            </a:extLst>
          </p:cNvPr>
          <p:cNvSpPr txBox="1">
            <a:spLocks noGrp="1"/>
          </p:cNvSpPr>
          <p:nvPr>
            <p:ph type="body" idx="15"/>
          </p:nvPr>
        </p:nvSpPr>
        <p:spPr>
          <a:xfrm>
            <a:off x="10219594" y="2672744"/>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6" name="Google Shape;39;p39">
            <a:extLst>
              <a:ext uri="{FF2B5EF4-FFF2-40B4-BE49-F238E27FC236}">
                <a16:creationId xmlns:a16="http://schemas.microsoft.com/office/drawing/2014/main" id="{37FE0317-4A82-7A8F-D0B8-95069D0A50AE}"/>
              </a:ext>
            </a:extLst>
          </p:cNvPr>
          <p:cNvSpPr/>
          <p:nvPr userDrawn="1"/>
        </p:nvSpPr>
        <p:spPr>
          <a:xfrm>
            <a:off x="7846737" y="267996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7909852" y="2734403"/>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403562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B8A7486-943B-EC94-BEF5-DA25793F651D}"/>
              </a:ext>
            </a:extLst>
          </p:cNvPr>
          <p:cNvSpPr>
            <a:spLocks noGrp="1"/>
          </p:cNvSpPr>
          <p:nvPr>
            <p:ph type="pic" sz="quarter" idx="10"/>
          </p:nvPr>
        </p:nvSpPr>
        <p:spPr>
          <a:xfrm>
            <a:off x="1179684" y="2043172"/>
            <a:ext cx="1723877" cy="1723877"/>
          </a:xfrm>
          <a:prstGeom prst="ellipse">
            <a:avLst/>
          </a:prstGeom>
        </p:spPr>
      </p:sp>
      <p:sp>
        <p:nvSpPr>
          <p:cNvPr id="3" name="Picture Placeholder 2">
            <a:extLst>
              <a:ext uri="{FF2B5EF4-FFF2-40B4-BE49-F238E27FC236}">
                <a16:creationId xmlns:a16="http://schemas.microsoft.com/office/drawing/2014/main" id="{62162883-41D9-96ED-FA3A-8993E6C0AFF8}"/>
              </a:ext>
            </a:extLst>
          </p:cNvPr>
          <p:cNvSpPr>
            <a:spLocks noGrp="1"/>
          </p:cNvSpPr>
          <p:nvPr>
            <p:ph type="pic" sz="quarter" idx="11"/>
          </p:nvPr>
        </p:nvSpPr>
        <p:spPr>
          <a:xfrm>
            <a:off x="3867471" y="2052565"/>
            <a:ext cx="1723877" cy="1723877"/>
          </a:xfrm>
          <a:prstGeom prst="ellipse">
            <a:avLst/>
          </a:prstGeom>
        </p:spPr>
      </p:sp>
      <p:sp>
        <p:nvSpPr>
          <p:cNvPr id="4" name="Picture Placeholder 3">
            <a:extLst>
              <a:ext uri="{FF2B5EF4-FFF2-40B4-BE49-F238E27FC236}">
                <a16:creationId xmlns:a16="http://schemas.microsoft.com/office/drawing/2014/main" id="{FB690E3C-EC5F-38E0-DFF9-A0F0811F569B}"/>
              </a:ext>
            </a:extLst>
          </p:cNvPr>
          <p:cNvSpPr>
            <a:spLocks noGrp="1"/>
          </p:cNvSpPr>
          <p:nvPr>
            <p:ph type="pic" sz="quarter" idx="12"/>
          </p:nvPr>
        </p:nvSpPr>
        <p:spPr>
          <a:xfrm>
            <a:off x="6543647" y="2048263"/>
            <a:ext cx="1723877" cy="1723877"/>
          </a:xfrm>
          <a:prstGeom prst="ellipse">
            <a:avLst/>
          </a:prstGeom>
        </p:spPr>
      </p:sp>
      <p:sp>
        <p:nvSpPr>
          <p:cNvPr id="5" name="Picture Placeholder 4">
            <a:extLst>
              <a:ext uri="{FF2B5EF4-FFF2-40B4-BE49-F238E27FC236}">
                <a16:creationId xmlns:a16="http://schemas.microsoft.com/office/drawing/2014/main" id="{7D65BDEB-C3F2-1165-B1F3-4BE363171190}"/>
              </a:ext>
            </a:extLst>
          </p:cNvPr>
          <p:cNvSpPr>
            <a:spLocks noGrp="1"/>
          </p:cNvSpPr>
          <p:nvPr>
            <p:ph type="pic" sz="quarter" idx="13"/>
          </p:nvPr>
        </p:nvSpPr>
        <p:spPr>
          <a:xfrm>
            <a:off x="9231434" y="2057654"/>
            <a:ext cx="1723877" cy="1723877"/>
          </a:xfrm>
          <a:prstGeom prst="ellipse">
            <a:avLst/>
          </a:prstGeom>
        </p:spPr>
      </p:sp>
      <p:sp>
        <p:nvSpPr>
          <p:cNvPr id="6" name="Text Placeholder 5">
            <a:extLst>
              <a:ext uri="{FF2B5EF4-FFF2-40B4-BE49-F238E27FC236}">
                <a16:creationId xmlns:a16="http://schemas.microsoft.com/office/drawing/2014/main" id="{F63B972C-33BA-C71A-9E29-C866EBD98444}"/>
              </a:ext>
            </a:extLst>
          </p:cNvPr>
          <p:cNvSpPr>
            <a:spLocks noGrp="1"/>
          </p:cNvSpPr>
          <p:nvPr>
            <p:ph type="body" sz="quarter" idx="18"/>
          </p:nvPr>
        </p:nvSpPr>
        <p:spPr>
          <a:xfrm>
            <a:off x="864405" y="4462702"/>
            <a:ext cx="2289837" cy="1237497"/>
          </a:xfrm>
          <a:prstGeom prst="rect">
            <a:avLst/>
          </a:prstGeom>
        </p:spPr>
        <p:txBody>
          <a:bodyPr/>
          <a:lstStyle>
            <a:lvl1pPr marL="0" indent="0">
              <a:buNone/>
              <a:defRPr sz="2000"/>
            </a:lvl1pPr>
          </a:lstStyle>
          <a:p>
            <a:endParaRPr lang="en-IE"/>
          </a:p>
        </p:txBody>
      </p:sp>
      <p:sp>
        <p:nvSpPr>
          <p:cNvPr id="7" name="Text Placeholder 6">
            <a:extLst>
              <a:ext uri="{FF2B5EF4-FFF2-40B4-BE49-F238E27FC236}">
                <a16:creationId xmlns:a16="http://schemas.microsoft.com/office/drawing/2014/main" id="{37E412F8-63D4-BE88-44D8-D8C8C9F116C5}"/>
              </a:ext>
            </a:extLst>
          </p:cNvPr>
          <p:cNvSpPr>
            <a:spLocks noGrp="1"/>
          </p:cNvSpPr>
          <p:nvPr>
            <p:ph type="body" sz="quarter" idx="16"/>
          </p:nvPr>
        </p:nvSpPr>
        <p:spPr>
          <a:xfrm>
            <a:off x="864404" y="3931189"/>
            <a:ext cx="2289838" cy="344705"/>
          </a:xfrm>
          <a:prstGeom prst="rect">
            <a:avLst/>
          </a:prstGeom>
        </p:spPr>
        <p:txBody>
          <a:bodyPr/>
          <a:lstStyle>
            <a:lvl1pPr marL="0" indent="0">
              <a:buNone/>
              <a:defRPr/>
            </a:lvl1pPr>
          </a:lstStyle>
          <a:p>
            <a:endParaRPr lang="en-IE"/>
          </a:p>
        </p:txBody>
      </p:sp>
      <p:sp>
        <p:nvSpPr>
          <p:cNvPr id="8" name="Text Placeholder 7">
            <a:extLst>
              <a:ext uri="{FF2B5EF4-FFF2-40B4-BE49-F238E27FC236}">
                <a16:creationId xmlns:a16="http://schemas.microsoft.com/office/drawing/2014/main" id="{226F5645-9D44-1E28-17D2-D8D7C19860C5}"/>
              </a:ext>
            </a:extLst>
          </p:cNvPr>
          <p:cNvSpPr>
            <a:spLocks noGrp="1"/>
          </p:cNvSpPr>
          <p:nvPr>
            <p:ph type="body" sz="quarter" idx="19"/>
          </p:nvPr>
        </p:nvSpPr>
        <p:spPr>
          <a:xfrm>
            <a:off x="3603613" y="4480397"/>
            <a:ext cx="2289837" cy="1237497"/>
          </a:xfrm>
          <a:prstGeom prst="rect">
            <a:avLst/>
          </a:prstGeom>
        </p:spPr>
        <p:txBody>
          <a:bodyPr/>
          <a:lstStyle>
            <a:lvl1pPr marL="0" indent="0">
              <a:buNone/>
              <a:defRPr sz="2000"/>
            </a:lvl1pPr>
          </a:lstStyle>
          <a:p>
            <a:endParaRPr lang="en-IE"/>
          </a:p>
        </p:txBody>
      </p:sp>
      <p:sp>
        <p:nvSpPr>
          <p:cNvPr id="9" name="Text Placeholder 8">
            <a:extLst>
              <a:ext uri="{FF2B5EF4-FFF2-40B4-BE49-F238E27FC236}">
                <a16:creationId xmlns:a16="http://schemas.microsoft.com/office/drawing/2014/main" id="{7B6D6083-3018-30AE-A828-85B69A476A79}"/>
              </a:ext>
            </a:extLst>
          </p:cNvPr>
          <p:cNvSpPr>
            <a:spLocks noGrp="1"/>
          </p:cNvSpPr>
          <p:nvPr>
            <p:ph type="body" sz="quarter" idx="20"/>
          </p:nvPr>
        </p:nvSpPr>
        <p:spPr>
          <a:xfrm>
            <a:off x="3603612" y="3948884"/>
            <a:ext cx="2289838" cy="344705"/>
          </a:xfrm>
          <a:prstGeom prst="rect">
            <a:avLst/>
          </a:prstGeom>
        </p:spPr>
        <p:txBody>
          <a:bodyPr/>
          <a:lstStyle>
            <a:lvl1pPr marL="0" indent="0">
              <a:buNone/>
              <a:defRPr/>
            </a:lvl1pPr>
          </a:lstStyle>
          <a:p>
            <a:endParaRPr lang="en-IE"/>
          </a:p>
        </p:txBody>
      </p:sp>
      <p:sp>
        <p:nvSpPr>
          <p:cNvPr id="10" name="Text Placeholder 9">
            <a:extLst>
              <a:ext uri="{FF2B5EF4-FFF2-40B4-BE49-F238E27FC236}">
                <a16:creationId xmlns:a16="http://schemas.microsoft.com/office/drawing/2014/main" id="{4EFBE423-B121-55C4-4A14-B4CD4B55E469}"/>
              </a:ext>
            </a:extLst>
          </p:cNvPr>
          <p:cNvSpPr>
            <a:spLocks noGrp="1"/>
          </p:cNvSpPr>
          <p:nvPr>
            <p:ph type="body" sz="quarter" idx="21"/>
          </p:nvPr>
        </p:nvSpPr>
        <p:spPr>
          <a:xfrm>
            <a:off x="6298550" y="4450949"/>
            <a:ext cx="2289837" cy="1237497"/>
          </a:xfrm>
          <a:prstGeom prst="rect">
            <a:avLst/>
          </a:prstGeom>
        </p:spPr>
        <p:txBody>
          <a:bodyPr/>
          <a:lstStyle>
            <a:lvl1pPr marL="0" indent="0">
              <a:buNone/>
              <a:defRPr sz="2000"/>
            </a:lvl1pPr>
          </a:lstStyle>
          <a:p>
            <a:endParaRPr lang="en-IE"/>
          </a:p>
        </p:txBody>
      </p:sp>
      <p:sp>
        <p:nvSpPr>
          <p:cNvPr id="11" name="Text Placeholder 10">
            <a:extLst>
              <a:ext uri="{FF2B5EF4-FFF2-40B4-BE49-F238E27FC236}">
                <a16:creationId xmlns:a16="http://schemas.microsoft.com/office/drawing/2014/main" id="{34406189-1CD6-2CD6-4D04-F00F19BDD800}"/>
              </a:ext>
            </a:extLst>
          </p:cNvPr>
          <p:cNvSpPr>
            <a:spLocks noGrp="1"/>
          </p:cNvSpPr>
          <p:nvPr>
            <p:ph type="body" sz="quarter" idx="22"/>
          </p:nvPr>
        </p:nvSpPr>
        <p:spPr>
          <a:xfrm>
            <a:off x="6298549" y="3919436"/>
            <a:ext cx="2289838" cy="344705"/>
          </a:xfrm>
          <a:prstGeom prst="rect">
            <a:avLst/>
          </a:prstGeom>
        </p:spPr>
        <p:txBody>
          <a:bodyPr/>
          <a:lstStyle>
            <a:lvl1pPr marL="0" indent="0">
              <a:buNone/>
              <a:defRPr/>
            </a:lvl1pPr>
          </a:lstStyle>
          <a:p>
            <a:endParaRPr lang="en-IE"/>
          </a:p>
        </p:txBody>
      </p:sp>
      <p:sp>
        <p:nvSpPr>
          <p:cNvPr id="12" name="Text Placeholder 11">
            <a:extLst>
              <a:ext uri="{FF2B5EF4-FFF2-40B4-BE49-F238E27FC236}">
                <a16:creationId xmlns:a16="http://schemas.microsoft.com/office/drawing/2014/main" id="{9B2DF601-EAAA-C09A-96EB-E66AFE7183B1}"/>
              </a:ext>
            </a:extLst>
          </p:cNvPr>
          <p:cNvSpPr>
            <a:spLocks noGrp="1"/>
          </p:cNvSpPr>
          <p:nvPr>
            <p:ph type="body" sz="quarter" idx="23"/>
          </p:nvPr>
        </p:nvSpPr>
        <p:spPr>
          <a:xfrm>
            <a:off x="9037758" y="4468644"/>
            <a:ext cx="2289837" cy="1237497"/>
          </a:xfrm>
          <a:prstGeom prst="rect">
            <a:avLst/>
          </a:prstGeom>
        </p:spPr>
        <p:txBody>
          <a:bodyPr/>
          <a:lstStyle>
            <a:lvl1pPr marL="0" indent="0">
              <a:buNone/>
              <a:defRPr sz="2000"/>
            </a:lvl1pPr>
          </a:lstStyle>
          <a:p>
            <a:endParaRPr lang="en-IE"/>
          </a:p>
        </p:txBody>
      </p:sp>
      <p:sp>
        <p:nvSpPr>
          <p:cNvPr id="13" name="Text Placeholder 12">
            <a:extLst>
              <a:ext uri="{FF2B5EF4-FFF2-40B4-BE49-F238E27FC236}">
                <a16:creationId xmlns:a16="http://schemas.microsoft.com/office/drawing/2014/main" id="{9401C548-8E20-557A-46A3-8DA85C27ED1A}"/>
              </a:ext>
            </a:extLst>
          </p:cNvPr>
          <p:cNvSpPr>
            <a:spLocks noGrp="1"/>
          </p:cNvSpPr>
          <p:nvPr>
            <p:ph type="body" sz="quarter" idx="24"/>
          </p:nvPr>
        </p:nvSpPr>
        <p:spPr>
          <a:xfrm>
            <a:off x="9037757" y="3937131"/>
            <a:ext cx="2289838" cy="344705"/>
          </a:xfrm>
          <a:prstGeom prst="rect">
            <a:avLst/>
          </a:prstGeom>
        </p:spPr>
        <p:txBody>
          <a:bodyPr/>
          <a:lstStyle>
            <a:lvl1pPr marL="0" indent="0">
              <a:buNone/>
              <a:defRPr/>
            </a:lvl1pPr>
          </a:lstStyle>
          <a:p>
            <a:endParaRPr lang="en-IE"/>
          </a:p>
        </p:txBody>
      </p:sp>
    </p:spTree>
    <p:extLst>
      <p:ext uri="{BB962C8B-B14F-4D97-AF65-F5344CB8AC3E}">
        <p14:creationId xmlns:p14="http://schemas.microsoft.com/office/powerpoint/2010/main" val="366729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 name="Rectangle 2">
            <a:extLst>
              <a:ext uri="{FF2B5EF4-FFF2-40B4-BE49-F238E27FC236}">
                <a16:creationId xmlns:a16="http://schemas.microsoft.com/office/drawing/2014/main" id="{6A5515E9-2259-51E7-9129-94A7A16E2F1B}"/>
              </a:ext>
            </a:extLst>
          </p:cNvPr>
          <p:cNvSpPr/>
          <p:nvPr userDrawn="1"/>
        </p:nvSpPr>
        <p:spPr>
          <a:xfrm>
            <a:off x="2577015" y="5721529"/>
            <a:ext cx="5048950" cy="58477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8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pic>
        <p:nvPicPr>
          <p:cNvPr id="4" name="Picture 3">
            <a:extLst>
              <a:ext uri="{FF2B5EF4-FFF2-40B4-BE49-F238E27FC236}">
                <a16:creationId xmlns:a16="http://schemas.microsoft.com/office/drawing/2014/main" id="{FF8458C9-4CF4-959D-B72D-41CEC3E97482}"/>
              </a:ext>
            </a:extLst>
          </p:cNvPr>
          <p:cNvPicPr>
            <a:picLocks noChangeAspect="1"/>
          </p:cNvPicPr>
          <p:nvPr userDrawn="1"/>
        </p:nvPicPr>
        <p:blipFill>
          <a:blip r:embed="rId2"/>
          <a:stretch>
            <a:fillRect/>
          </a:stretch>
        </p:blipFill>
        <p:spPr>
          <a:xfrm>
            <a:off x="482882" y="5787417"/>
            <a:ext cx="2136485" cy="434245"/>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86515" y="279887"/>
            <a:ext cx="8637000"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6096000"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931297"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6117703"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953000"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6124282"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959579"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6145985"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981282"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6124282"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959579"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6035616" y="48888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6025926" y="39626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6035616" y="306126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995336" y="210307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6983705" cy="562443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89711" y="343174"/>
            <a:ext cx="4030933" cy="6057625"/>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561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
        <p:nvSpPr>
          <p:cNvPr id="2" name="Freeform 29">
            <a:extLst>
              <a:ext uri="{FF2B5EF4-FFF2-40B4-BE49-F238E27FC236}">
                <a16:creationId xmlns:a16="http://schemas.microsoft.com/office/drawing/2014/main" id="{F8CD8766-6D3B-EB20-16C0-0C01FEB8ED60}"/>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Alimentos para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Pessoas</a:t>
            </a:r>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 –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Planeta</a:t>
            </a:r>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 -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Proveito</a:t>
            </a:r>
            <a:endPar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85" r:id="rId8"/>
    <p:sldLayoutId id="2147483841" r:id="rId9"/>
    <p:sldLayoutId id="2147483883" r:id="rId10"/>
    <p:sldLayoutId id="2147483884" r:id="rId11"/>
    <p:sldLayoutId id="2147483879" r:id="rId12"/>
    <p:sldLayoutId id="2147483878" r:id="rId13"/>
    <p:sldLayoutId id="2147483861" r:id="rId14"/>
    <p:sldLayoutId id="2147483833" r:id="rId15"/>
    <p:sldLayoutId id="2147483886" r:id="rId16"/>
    <p:sldLayoutId id="2147483847" r:id="rId17"/>
    <p:sldLayoutId id="2147483853" r:id="rId18"/>
    <p:sldLayoutId id="2147483881" r:id="rId19"/>
    <p:sldLayoutId id="21474838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hbr.org/1995/01/disruptive-technologies-catching-the-wave" TargetMode="External"/><Relationship Id="rId2" Type="http://schemas.openxmlformats.org/officeDocument/2006/relationships/hyperlink" Target="https://www.viima.com/blog/disruptive-innovation" TargetMode="Externa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amazon.com/Innovators-Dilemma-Revolutionary-Change-Business/dp/006206024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viima.com/blog/innovation-management-models?_ga=2.20736376.1988751669.1570174223-1644858992.1569407703#innovators-dilemma" TargetMode="External"/><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uters.com/markets/deals/redefine-meat-strikes-partnership-boost-3d-printed-meat-sales-europe-2022-10-13/" TargetMode="External"/><Relationship Id="rId2" Type="http://schemas.openxmlformats.org/officeDocument/2006/relationships/hyperlink" Target="https://www.redefinemeat.com/"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research.ark-invest.com/big-ideas-2019" TargetMode="External"/><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0.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flickr.com/photos/tacker/4348019269" TargetMode="External"/><Relationship Id="rId2" Type="http://schemas.openxmlformats.org/officeDocument/2006/relationships/image" Target="../media/image27.jpeg"/><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hyperlink" Target="https://www.innocentdrinks.co.u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cleancutmeals.ie/" TargetMode="External"/><Relationship Id="rId1" Type="http://schemas.openxmlformats.org/officeDocument/2006/relationships/slideLayout" Target="../slideLayouts/slideLayout9.xml"/><Relationship Id="rId4" Type="http://schemas.openxmlformats.org/officeDocument/2006/relationships/hyperlink" Target="http://www.cleancutmeals.i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mbarcados.com.br/blockchain-auxilia-a-seguranca-do-iot-de-diversas-formas/" TargetMode="External"/><Relationship Id="rId2" Type="http://schemas.openxmlformats.org/officeDocument/2006/relationships/image" Target="../media/image30.png"/><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hyperlink" Target="https://www.provenance.org/abou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glenilenfarm.com/our-sustainability/" TargetMode="Externa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freixodomeio.pt/" TargetMode="Externa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43.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hyperlink" Target="https://www.idsa.org/content/jay-doblin-fidsa"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20.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5.xml"/><Relationship Id="rId1" Type="http://schemas.openxmlformats.org/officeDocument/2006/relationships/video" Target="https://www.youtube.com/embed/_r0VX-aU_T8?feature=oembed" TargetMode="External"/><Relationship Id="rId4" Type="http://schemas.openxmlformats.org/officeDocument/2006/relationships/hyperlink" Target="https://www.youtube.com/watch?v=_r0VX-aU_T8"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francescazampollo.com/services" TargetMode="External"/><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16.xml"/><Relationship Id="rId1" Type="http://schemas.openxmlformats.org/officeDocument/2006/relationships/video" Target="https://www.youtube.com/embed/l0iJ7P2OtkU?feature=oembed" TargetMode="External"/><Relationship Id="rId4" Type="http://schemas.openxmlformats.org/officeDocument/2006/relationships/hyperlink" Target="https://www.youtube.com/watch?v=l0iJ7P2OtkU"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watch?v=Qz7EwkprvFE" TargetMode="External"/><Relationship Id="rId2" Type="http://schemas.openxmlformats.org/officeDocument/2006/relationships/slideLayout" Target="../slideLayouts/slideLayout16.xml"/><Relationship Id="rId1" Type="http://schemas.openxmlformats.org/officeDocument/2006/relationships/video" Target="https://www.youtube.com/embed/Qz7EwkprvFE?feature=oembed" TargetMode="External"/><Relationship Id="rId4" Type="http://schemas.openxmlformats.org/officeDocument/2006/relationships/image" Target="../media/image62.jpeg"/></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start.mural.co/free-forever?utm_adgroupid=109231331743"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channel/UCalBv9EfP4U_TUFoAMARzTA" TargetMode="External"/><Relationship Id="rId2" Type="http://schemas.openxmlformats.org/officeDocument/2006/relationships/slideLayout" Target="../slideLayouts/slideLayout12.xml"/><Relationship Id="rId1" Type="http://schemas.openxmlformats.org/officeDocument/2006/relationships/video" Target="https://www.youtube.com/embed/XjL6t6LlcHs?start=577&amp;feature=oembed" TargetMode="External"/><Relationship Id="rId6" Type="http://schemas.openxmlformats.org/officeDocument/2006/relationships/hyperlink" Target="https://www.youtube.com/watch?v=XjL6t6LlcHs&amp;t=577s"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hyperlink" Target="https://www.lucidchart.com/blog/swot-analysis-vs-pest-analysis" TargetMode="External"/><Relationship Id="rId2" Type="http://schemas.openxmlformats.org/officeDocument/2006/relationships/hyperlink" Target="https://www.interaction-design.org/literature/article/learn-how-to-use-the-best-ideation-methods-brainstorming-braindumping-brainwriting-and-brainwalking" TargetMode="External"/><Relationship Id="rId1" Type="http://schemas.openxmlformats.org/officeDocument/2006/relationships/slideLayout" Target="../slideLayouts/slideLayout2.xml"/><Relationship Id="rId5" Type="http://schemas.openxmlformats.org/officeDocument/2006/relationships/image" Target="../media/image67.svg"/><Relationship Id="rId4" Type="http://schemas.openxmlformats.org/officeDocument/2006/relationships/image" Target="../media/image66.png"/></Relationships>
</file>

<file path=ppt/slides/_rels/slide62.xml.rels><?xml version="1.0" encoding="UTF-8" standalone="yes"?>
<Relationships xmlns="http://schemas.openxmlformats.org/package/2006/relationships"><Relationship Id="rId3" Type="http://schemas.openxmlformats.org/officeDocument/2006/relationships/hyperlink" Target="https://www.youtube.com/watch?v=gjXYL-ysXrs" TargetMode="External"/><Relationship Id="rId2" Type="http://schemas.openxmlformats.org/officeDocument/2006/relationships/slideLayout" Target="../slideLayouts/slideLayout16.xml"/><Relationship Id="rId1" Type="http://schemas.openxmlformats.org/officeDocument/2006/relationships/video" Target="https://www.youtube.com/embed/gjXYL-ysXrs?feature=oembed" TargetMode="External"/><Relationship Id="rId4" Type="http://schemas.openxmlformats.org/officeDocument/2006/relationships/image" Target="../media/image68.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hyperlink" Target="https://www.adobe.com/ie/products/xd.html" TargetMode="External"/><Relationship Id="rId7" Type="http://schemas.openxmlformats.org/officeDocument/2006/relationships/image" Target="../media/image70.svg"/><Relationship Id="rId2" Type="http://schemas.openxmlformats.org/officeDocument/2006/relationships/hyperlink" Target="https://www.figma.com/" TargetMode="Externa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hyperlink" Target="https://www.froghop.co.uk/food-prototype-service/" TargetMode="External"/><Relationship Id="rId4" Type="http://schemas.openxmlformats.org/officeDocument/2006/relationships/hyperlink" Target="https://www.invisionapp.com/lp/enterprise-getstarted-new-gen?utm_source=google&amp;utm_campaign=DG_ENT_G_EMEA_Search_Brand_Audience&amp;utm_medium=paid_search&amp;utm_term=&amp;hsa_mt=b&amp;hsa_acc=6415086463&amp;hsa_grp=126365641671&amp;hsa_net=adwords&amp;hsa_tgt=kwd-299139273066&amp;hsa_kw=in%20vision&amp;hsa_ad=527292903593&amp;hsa_ver=3&amp;hsa_src=g&amp;hsa_cam=916512610&amp;gclid=Cj0KCQiAoNWOBhCwARIsAAiHnEjye52CUClmhRctA0_i4pmsG_KBSUk-Zu-44NKR43qo91dmofIlqhYaAghuEALw_wcB"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youtube.com/watch?v=FoqUvDN8tFA" TargetMode="External"/><Relationship Id="rId2" Type="http://schemas.openxmlformats.org/officeDocument/2006/relationships/slideLayout" Target="../slideLayouts/slideLayout16.xml"/><Relationship Id="rId1" Type="http://schemas.openxmlformats.org/officeDocument/2006/relationships/video" Target="https://www.youtube.com/embed/FoqUvDN8tFA?feature=oembed" TargetMode="External"/><Relationship Id="rId4" Type="http://schemas.openxmlformats.org/officeDocument/2006/relationships/image" Target="../media/image73.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youtube.com/watch?v=OrYYdVyyc8s" TargetMode="External"/><Relationship Id="rId2" Type="http://schemas.openxmlformats.org/officeDocument/2006/relationships/slideLayout" Target="../slideLayouts/slideLayout16.xml"/><Relationship Id="rId1" Type="http://schemas.openxmlformats.org/officeDocument/2006/relationships/video" Target="https://www.youtube.com/embed/OrYYdVyyc8s?feature=oembed" TargetMode="External"/><Relationship Id="rId4" Type="http://schemas.openxmlformats.org/officeDocument/2006/relationships/image" Target="../media/image76.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hyperlink" Target="https://glenilenfarm.com/"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8.jpe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9.xml"/><Relationship Id="rId4" Type="http://schemas.openxmlformats.org/officeDocument/2006/relationships/image" Target="../media/image84.svg"/></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5.jpe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8.jpe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9.jpeg"/><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hyperlink" Target="https://loamgalway.com/"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7.xml"/><Relationship Id="rId5" Type="http://schemas.openxmlformats.org/officeDocument/2006/relationships/image" Target="../media/image92.png"/><Relationship Id="rId4" Type="http://schemas.openxmlformats.org/officeDocument/2006/relationships/image" Target="../media/image91.png"/></Relationships>
</file>

<file path=ppt/slides/_rels/slide87.xml.rels><?xml version="1.0" encoding="UTF-8" standalone="yes"?>
<Relationships xmlns="http://schemas.openxmlformats.org/package/2006/relationships"><Relationship Id="rId3" Type="http://schemas.openxmlformats.org/officeDocument/2006/relationships/hyperlink" Target="https://sufio.com/blog/10-eco-friendly-packaging-ideas/" TargetMode="External"/><Relationship Id="rId2" Type="http://schemas.openxmlformats.org/officeDocument/2006/relationships/image" Target="../media/image93.jpe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88.xml.rels><?xml version="1.0" encoding="UTF-8" standalone="yes"?>
<Relationships xmlns="http://schemas.openxmlformats.org/package/2006/relationships"><Relationship Id="rId3" Type="http://schemas.openxmlformats.org/officeDocument/2006/relationships/hyperlink" Target="https://www.peoplemattersglobal.com/article/hr-technology/how-blockchain-impact-human-resource-function-22387" TargetMode="External"/><Relationship Id="rId2" Type="http://schemas.openxmlformats.org/officeDocument/2006/relationships/image" Target="../media/image94.jpe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hyperlink" Target="https://www.weforum.org/agenda/2022/05/17-ways-technology-could-change-the-world-by-2027/"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forbes.com/sites/jeroenkraaijenbrink/2019/11/08/how-to-bring-sustainability-to-the-masses-tonys-chocolonely-impact-strategy/?sh=4ddbf39a712a" TargetMode="Externa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hyperlink" Target="https://pxhere.com/en/photo/1456313" TargetMode="External"/><Relationship Id="rId2" Type="http://schemas.openxmlformats.org/officeDocument/2006/relationships/image" Target="../media/image96.jpe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9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9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605257" y="1880670"/>
            <a:ext cx="6436241" cy="697353"/>
          </a:xfrm>
        </p:spPr>
        <p:txBody>
          <a:bodyPr/>
          <a:lstStyle/>
          <a:p>
            <a:pPr algn="l" rtl="0"/>
            <a:r>
              <a:rPr lang="en-US" sz="4000" b="0" dirty="0"/>
              <a:t>Explorando o Mundo da Inovação</a:t>
            </a: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4605257" y="903236"/>
            <a:ext cx="5278651" cy="697353"/>
          </a:xfrm>
        </p:spPr>
        <p:txBody>
          <a:bodyPr>
            <a:noAutofit/>
          </a:bodyPr>
          <a:lstStyle/>
          <a:p>
            <a:pPr algn="l" rtl="0"/>
            <a:r>
              <a:rPr lang="en-US" sz="4800" b="1" dirty="0"/>
              <a:t>MÓDULO 3</a:t>
            </a:r>
          </a:p>
        </p:txBody>
      </p:sp>
      <p:sp>
        <p:nvSpPr>
          <p:cNvPr id="2" name="TextBox 3">
            <a:extLst>
              <a:ext uri="{FF2B5EF4-FFF2-40B4-BE49-F238E27FC236}">
                <a16:creationId xmlns:a16="http://schemas.microsoft.com/office/drawing/2014/main" id="{F509B527-6C6C-C6F7-6BD5-1C70BC0CEA59}"/>
              </a:ext>
            </a:extLst>
          </p:cNvPr>
          <p:cNvSpPr txBox="1"/>
          <p:nvPr/>
        </p:nvSpPr>
        <p:spPr>
          <a:xfrm>
            <a:off x="1139947" y="4784983"/>
            <a:ext cx="10708527" cy="40011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GB" sz="2000" b="1" dirty="0" err="1">
                <a:solidFill>
                  <a:srgbClr val="000000"/>
                </a:solidFill>
              </a:rPr>
              <a:t>Curso</a:t>
            </a:r>
            <a:r>
              <a:rPr lang="en-GB" sz="2000" b="1" dirty="0">
                <a:solidFill>
                  <a:srgbClr val="000000"/>
                </a:solidFill>
              </a:rPr>
              <a:t> de </a:t>
            </a:r>
            <a:r>
              <a:rPr lang="en-GB" sz="2000" b="1" dirty="0" err="1">
                <a:solidFill>
                  <a:srgbClr val="000000"/>
                </a:solidFill>
              </a:rPr>
              <a:t>Empreendedorismo</a:t>
            </a:r>
            <a:r>
              <a:rPr lang="en-GB" sz="2000" b="1" dirty="0">
                <a:solidFill>
                  <a:srgbClr val="000000"/>
                </a:solidFill>
              </a:rPr>
              <a:t> de Alimentos </a:t>
            </a:r>
            <a:r>
              <a:rPr lang="en-GB" sz="2000" b="1" dirty="0" err="1">
                <a:solidFill>
                  <a:srgbClr val="000000"/>
                </a:solidFill>
              </a:rPr>
              <a:t>Éticos</a:t>
            </a:r>
            <a:endParaRPr lang="en-IE" sz="2000" dirty="0">
              <a:solidFill>
                <a:srgbClr val="000000"/>
              </a:solidFill>
            </a:endParaRP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D6E03D8-E94F-FBFA-9D7F-C53F9EEC6274}"/>
              </a:ext>
            </a:extLst>
          </p:cNvPr>
          <p:cNvSpPr>
            <a:spLocks noGrp="1"/>
          </p:cNvSpPr>
          <p:nvPr>
            <p:ph type="body" sz="quarter" idx="16"/>
          </p:nvPr>
        </p:nvSpPr>
        <p:spPr>
          <a:xfrm>
            <a:off x="660400" y="598035"/>
            <a:ext cx="4991100" cy="992188"/>
          </a:xfrm>
        </p:spPr>
        <p:txBody>
          <a:bodyPr>
            <a:normAutofit/>
          </a:bodyPr>
          <a:lstStyle/>
          <a:p>
            <a:pPr algn="l" rtl="0"/>
            <a:r>
              <a:rPr lang="en-US" sz="3300" b="1" dirty="0"/>
              <a:t>2. Inovação Disruptiva</a:t>
            </a:r>
            <a:endParaRPr lang="en-IE" sz="3300" b="1" dirty="0"/>
          </a:p>
        </p:txBody>
      </p:sp>
      <p:sp>
        <p:nvSpPr>
          <p:cNvPr id="7" name="Text Placeholder 2">
            <a:extLst>
              <a:ext uri="{FF2B5EF4-FFF2-40B4-BE49-F238E27FC236}">
                <a16:creationId xmlns:a16="http://schemas.microsoft.com/office/drawing/2014/main" id="{F322FC53-5BD4-5334-16CE-10A2DED30E9C}"/>
              </a:ext>
            </a:extLst>
          </p:cNvPr>
          <p:cNvSpPr>
            <a:spLocks noGrp="1"/>
          </p:cNvSpPr>
          <p:nvPr>
            <p:ph type="body" sz="quarter" idx="18"/>
          </p:nvPr>
        </p:nvSpPr>
        <p:spPr>
          <a:xfrm>
            <a:off x="509047" y="1134700"/>
            <a:ext cx="6450554" cy="4964442"/>
          </a:xfrm>
          <a:solidFill>
            <a:srgbClr val="B3DDDC"/>
          </a:solidFill>
        </p:spPr>
        <p:txBody>
          <a:bodyPr>
            <a:noAutofit/>
          </a:bodyPr>
          <a:lstStyle/>
          <a:p>
            <a:pPr marL="324000" indent="0" algn="just" rtl="0">
              <a:lnSpc>
                <a:spcPct val="100000"/>
              </a:lnSpc>
              <a:spcBef>
                <a:spcPts val="0"/>
              </a:spcBef>
            </a:pPr>
            <a:r>
              <a:rPr lang="en-US" sz="2000" b="0" i="0" strike="noStrike" dirty="0">
                <a:effectLst/>
                <a:hlinkClick r:id="rId2">
                  <a:extLst>
                    <a:ext uri="{A12FA001-AC4F-418D-AE19-62706E023703}">
                      <ahyp:hlinkClr xmlns:ahyp="http://schemas.microsoft.com/office/drawing/2018/hyperlinkcolor" val="tx"/>
                    </a:ext>
                  </a:extLst>
                </a:hlinkClick>
              </a:rPr>
              <a:t>A</a:t>
            </a:r>
            <a:r>
              <a:rPr lang="en-US" sz="2000" b="0" i="0" u="none" strike="noStrike" dirty="0">
                <a:effectLst/>
                <a:hlinkClick r:id="rId2">
                  <a:extLst>
                    <a:ext uri="{A12FA001-AC4F-418D-AE19-62706E023703}">
                      <ahyp:hlinkClr xmlns:ahyp="http://schemas.microsoft.com/office/drawing/2018/hyperlinkcolor" val="tx"/>
                    </a:ext>
                  </a:extLst>
                </a:hlinkClick>
              </a:rPr>
              <a:t> </a:t>
            </a:r>
            <a:r>
              <a:rPr lang="en-US" sz="2000" b="0" i="0" u="sng" strike="noStrike" dirty="0">
                <a:effectLst/>
                <a:hlinkClick r:id="rId2">
                  <a:extLst>
                    <a:ext uri="{A12FA001-AC4F-418D-AE19-62706E023703}">
                      <ahyp:hlinkClr xmlns:ahyp="http://schemas.microsoft.com/office/drawing/2018/hyperlinkcolor" val="tx"/>
                    </a:ext>
                  </a:extLst>
                </a:hlinkClick>
              </a:rPr>
              <a:t>Inovação </a:t>
            </a:r>
            <a:r>
              <a:rPr lang="en-US" sz="2000" u="sng" dirty="0" err="1"/>
              <a:t>disruptiva</a:t>
            </a:r>
            <a:r>
              <a:rPr lang="en-US" sz="2000" u="sng" dirty="0"/>
              <a:t> </a:t>
            </a:r>
            <a:r>
              <a:rPr lang="en-US" sz="2000" b="0" i="0" dirty="0">
                <a:effectLst/>
              </a:rPr>
              <a:t>é um conceito introduzido pelo consultor Prof. Clayton Christensen, que o fez pela </a:t>
            </a:r>
            <a:r>
              <a:rPr lang="en-US" sz="2000" b="0" i="0" dirty="0" err="1">
                <a:effectLst/>
              </a:rPr>
              <a:t>primeira</a:t>
            </a:r>
            <a:r>
              <a:rPr lang="en-US" sz="2000" b="0" i="0" dirty="0">
                <a:effectLst/>
              </a:rPr>
              <a:t> </a:t>
            </a:r>
            <a:r>
              <a:rPr lang="en-US" sz="2000" b="0" i="0" dirty="0" err="1">
                <a:effectLst/>
              </a:rPr>
              <a:t>vez</a:t>
            </a:r>
            <a:r>
              <a:rPr lang="en-US" sz="2000" dirty="0"/>
              <a:t> num </a:t>
            </a:r>
            <a:r>
              <a:rPr lang="en-US" sz="2000" b="0" i="0" u="none" strike="noStrike" dirty="0" err="1">
                <a:effectLst/>
                <a:hlinkClick r:id="rId3">
                  <a:extLst>
                    <a:ext uri="{A12FA001-AC4F-418D-AE19-62706E023703}">
                      <ahyp:hlinkClr xmlns:ahyp="http://schemas.microsoft.com/office/drawing/2018/hyperlinkcolor" val="tx"/>
                    </a:ext>
                  </a:extLst>
                </a:hlinkClick>
              </a:rPr>
              <a:t>artigo</a:t>
            </a:r>
            <a:r>
              <a:rPr lang="en-US" sz="2000" b="0" i="0" u="none" strike="noStrike" dirty="0">
                <a:effectLst/>
                <a:hlinkClick r:id="rId3">
                  <a:extLst>
                    <a:ext uri="{A12FA001-AC4F-418D-AE19-62706E023703}">
                      <ahyp:hlinkClr xmlns:ahyp="http://schemas.microsoft.com/office/drawing/2018/hyperlinkcolor" val="tx"/>
                    </a:ext>
                  </a:extLst>
                </a:hlinkClick>
              </a:rPr>
              <a:t> da HBR</a:t>
            </a:r>
            <a:r>
              <a:rPr lang="en-US" sz="2000" b="0" i="0" u="none" strike="noStrike" dirty="0">
                <a:effectLst/>
              </a:rPr>
              <a:t> </a:t>
            </a:r>
            <a:r>
              <a:rPr lang="en-US" sz="2000" b="0" i="0" dirty="0">
                <a:effectLst/>
              </a:rPr>
              <a:t>e mais </a:t>
            </a:r>
            <a:r>
              <a:rPr lang="en-US" sz="2000" b="0" i="0" dirty="0" err="1">
                <a:effectLst/>
              </a:rPr>
              <a:t>tarde</a:t>
            </a:r>
            <a:r>
              <a:rPr lang="en-US" sz="2000" b="0" i="0" dirty="0">
                <a:effectLst/>
              </a:rPr>
              <a:t> </a:t>
            </a:r>
            <a:r>
              <a:rPr lang="en-US" sz="2000" dirty="0"/>
              <a:t>no</a:t>
            </a:r>
            <a:r>
              <a:rPr lang="en-US" sz="2000" b="0" i="0" dirty="0">
                <a:effectLst/>
              </a:rPr>
              <a:t> seu </a:t>
            </a:r>
            <a:r>
              <a:rPr lang="en-US" sz="2000" b="0" i="0" dirty="0" err="1">
                <a:effectLst/>
              </a:rPr>
              <a:t>livro</a:t>
            </a:r>
            <a:r>
              <a:rPr lang="en-US" sz="2000" b="0" i="0" dirty="0">
                <a:effectLst/>
              </a:rPr>
              <a:t> </a:t>
            </a:r>
            <a:r>
              <a:rPr lang="en-US" sz="2000" b="0" i="0" dirty="0" err="1">
                <a:effectLst/>
              </a:rPr>
              <a:t>chamado</a:t>
            </a:r>
            <a:r>
              <a:rPr lang="en-US" sz="2000" b="0" i="0" dirty="0">
                <a:effectLst/>
              </a:rPr>
              <a:t> </a:t>
            </a:r>
            <a:r>
              <a:rPr lang="en-US" sz="2000" i="1" u="sng" dirty="0" err="1"/>
              <a:t>D</a:t>
            </a:r>
            <a:r>
              <a:rPr lang="en-US" sz="2000" i="1" u="sng" dirty="0" err="1">
                <a:hlinkClick r:id="rId4">
                  <a:extLst>
                    <a:ext uri="{A12FA001-AC4F-418D-AE19-62706E023703}">
                      <ahyp:hlinkClr xmlns:ahyp="http://schemas.microsoft.com/office/drawing/2018/hyperlinkcolor" val="tx"/>
                    </a:ext>
                  </a:extLst>
                </a:hlinkClick>
              </a:rPr>
              <a:t>il</a:t>
            </a:r>
            <a:r>
              <a:rPr lang="en-US" sz="2000" b="0" i="1" u="sng" strike="noStrike" dirty="0" err="1">
                <a:effectLst/>
                <a:hlinkClick r:id="rId4">
                  <a:extLst>
                    <a:ext uri="{A12FA001-AC4F-418D-AE19-62706E023703}">
                      <ahyp:hlinkClr xmlns:ahyp="http://schemas.microsoft.com/office/drawing/2018/hyperlinkcolor" val="tx"/>
                    </a:ext>
                  </a:extLst>
                </a:hlinkClick>
              </a:rPr>
              <a:t>ema</a:t>
            </a:r>
            <a:r>
              <a:rPr lang="en-US" sz="2000" b="0" i="1" u="sng" strike="noStrike" dirty="0">
                <a:effectLst/>
                <a:hlinkClick r:id="rId4">
                  <a:extLst>
                    <a:ext uri="{A12FA001-AC4F-418D-AE19-62706E023703}">
                      <ahyp:hlinkClr xmlns:ahyp="http://schemas.microsoft.com/office/drawing/2018/hyperlinkcolor" val="tx"/>
                    </a:ext>
                  </a:extLst>
                </a:hlinkClick>
              </a:rPr>
              <a:t> do </a:t>
            </a:r>
            <a:r>
              <a:rPr lang="en-US" sz="2000" b="0" i="1" u="sng" strike="noStrike" dirty="0" err="1">
                <a:effectLst/>
                <a:hlinkClick r:id="rId4">
                  <a:extLst>
                    <a:ext uri="{A12FA001-AC4F-418D-AE19-62706E023703}">
                      <ahyp:hlinkClr xmlns:ahyp="http://schemas.microsoft.com/office/drawing/2018/hyperlinkcolor" val="tx"/>
                    </a:ext>
                  </a:extLst>
                </a:hlinkClick>
              </a:rPr>
              <a:t>Inovador</a:t>
            </a:r>
            <a:r>
              <a:rPr lang="en-US" sz="2000" b="0" i="1" dirty="0">
                <a:effectLst/>
              </a:rPr>
              <a:t>.</a:t>
            </a:r>
            <a:endParaRPr lang="en-US" sz="2000" b="0" i="0" dirty="0">
              <a:effectLst/>
            </a:endParaRPr>
          </a:p>
          <a:p>
            <a:pPr marL="324000" indent="0" algn="just" rtl="0">
              <a:lnSpc>
                <a:spcPct val="100000"/>
              </a:lnSpc>
              <a:spcBef>
                <a:spcPts val="0"/>
              </a:spcBef>
            </a:pPr>
            <a:r>
              <a:rPr lang="en-US" sz="2000" b="0" i="0" dirty="0">
                <a:effectLst/>
              </a:rPr>
              <a:t>A inovação disruptiva é uma teoria que se refere a um conceito, produto </a:t>
            </a:r>
            <a:r>
              <a:rPr lang="en-US" sz="2000" b="0" i="0" dirty="0" err="1">
                <a:effectLst/>
              </a:rPr>
              <a:t>ou</a:t>
            </a:r>
            <a:r>
              <a:rPr lang="en-US" sz="2000" b="0" i="0" dirty="0">
                <a:effectLst/>
              </a:rPr>
              <a:t> </a:t>
            </a:r>
            <a:r>
              <a:rPr lang="en-US" sz="2000" b="0" i="0" dirty="0" err="1">
                <a:effectLst/>
              </a:rPr>
              <a:t>serviço</a:t>
            </a:r>
            <a:r>
              <a:rPr lang="en-US" sz="2000" b="0" i="0" dirty="0">
                <a:effectLst/>
              </a:rPr>
              <a:t> </a:t>
            </a:r>
            <a:r>
              <a:rPr lang="en-US" sz="2000" b="1" i="0" dirty="0">
                <a:effectLst/>
              </a:rPr>
              <a:t>que cria uma nova rede de valor, </a:t>
            </a:r>
            <a:r>
              <a:rPr lang="en-US" sz="2000" b="0" i="0" dirty="0" err="1">
                <a:effectLst/>
              </a:rPr>
              <a:t>seja</a:t>
            </a:r>
            <a:r>
              <a:rPr lang="en-US" sz="2000" b="0" i="0" dirty="0">
                <a:effectLst/>
              </a:rPr>
              <a:t> pela </a:t>
            </a:r>
            <a:r>
              <a:rPr lang="en-US" sz="2000" b="0" i="0" dirty="0" err="1">
                <a:effectLst/>
              </a:rPr>
              <a:t>sua</a:t>
            </a:r>
            <a:r>
              <a:rPr lang="en-US" sz="2000" b="0" i="0" dirty="0">
                <a:effectLst/>
              </a:rPr>
              <a:t> </a:t>
            </a:r>
            <a:r>
              <a:rPr lang="en-US" sz="2000" b="0" i="0" dirty="0" err="1">
                <a:effectLst/>
              </a:rPr>
              <a:t>introdução</a:t>
            </a:r>
            <a:r>
              <a:rPr lang="en-US" sz="2000" b="0" i="0" dirty="0">
                <a:effectLst/>
              </a:rPr>
              <a:t> num mercado </a:t>
            </a:r>
            <a:r>
              <a:rPr lang="en-US" sz="2000" b="0" i="0" dirty="0" err="1">
                <a:effectLst/>
              </a:rPr>
              <a:t>existente</a:t>
            </a:r>
            <a:r>
              <a:rPr lang="en-US" sz="2000" b="0" i="0" dirty="0">
                <a:effectLst/>
              </a:rPr>
              <a:t>, </a:t>
            </a:r>
            <a:r>
              <a:rPr lang="en-US" sz="2000" b="0" i="0" dirty="0" err="1">
                <a:effectLst/>
              </a:rPr>
              <a:t>ou</a:t>
            </a:r>
            <a:r>
              <a:rPr lang="en-US" sz="2000" b="0" i="0" dirty="0">
                <a:effectLst/>
              </a:rPr>
              <a:t> pela </a:t>
            </a:r>
            <a:r>
              <a:rPr lang="en-US" sz="2000" b="0" i="0" dirty="0" err="1">
                <a:effectLst/>
              </a:rPr>
              <a:t>criação</a:t>
            </a:r>
            <a:r>
              <a:rPr lang="en-US" sz="2000" b="0" i="0" dirty="0">
                <a:effectLst/>
              </a:rPr>
              <a:t> de um mercado completamente novo. No início, as inovações disruptivas têm desempenho inferior </a:t>
            </a:r>
            <a:r>
              <a:rPr lang="en-US" sz="2000" b="0" i="0" dirty="0" err="1">
                <a:effectLst/>
              </a:rPr>
              <a:t>quando</a:t>
            </a:r>
            <a:r>
              <a:rPr lang="en-US" sz="2000" b="0" i="0" dirty="0">
                <a:effectLst/>
              </a:rPr>
              <a:t> </a:t>
            </a:r>
            <a:r>
              <a:rPr lang="en-US" sz="2000" b="0" i="0" dirty="0" err="1">
                <a:effectLst/>
              </a:rPr>
              <a:t>medidas</a:t>
            </a:r>
            <a:r>
              <a:rPr lang="en-US" sz="2000" b="0" i="0" dirty="0">
                <a:effectLst/>
              </a:rPr>
              <a:t> por métricas de valor tradicionais, mas </a:t>
            </a:r>
            <a:r>
              <a:rPr lang="en-US" sz="2000" b="0" i="0" dirty="0" err="1">
                <a:effectLst/>
              </a:rPr>
              <a:t>têm</a:t>
            </a:r>
            <a:r>
              <a:rPr lang="en-US" sz="2000" b="0" i="0" dirty="0">
                <a:effectLst/>
              </a:rPr>
              <a:t> </a:t>
            </a:r>
            <a:r>
              <a:rPr lang="en-US" sz="2000" b="0" i="0" dirty="0" err="1">
                <a:effectLst/>
              </a:rPr>
              <a:t>aspetos</a:t>
            </a:r>
            <a:r>
              <a:rPr lang="en-US" sz="2000" b="0" i="0" dirty="0">
                <a:effectLst/>
              </a:rPr>
              <a:t> diferentes que são valorizados por um pequeno segmento de mercado. Esses tipos de inovações muitas vezes são capazes de transformar não-clientes em clientes, mas não necessariamente apelam para as necessidades e preferências dos clientes comuns, pelo </a:t>
            </a:r>
            <a:r>
              <a:rPr lang="en-US" sz="2000" b="0" i="0" dirty="0" err="1">
                <a:effectLst/>
              </a:rPr>
              <a:t>menos</a:t>
            </a:r>
            <a:r>
              <a:rPr lang="en-US" sz="2000" b="0" i="0" dirty="0">
                <a:effectLst/>
              </a:rPr>
              <a:t> no </a:t>
            </a:r>
            <a:r>
              <a:rPr lang="en-US" sz="2000" b="0" i="0" dirty="0" err="1">
                <a:effectLst/>
              </a:rPr>
              <a:t>presente</a:t>
            </a:r>
            <a:r>
              <a:rPr lang="en-US" sz="2000" b="0" i="0" dirty="0">
                <a:effectLst/>
              </a:rPr>
              <a:t>.</a:t>
            </a:r>
          </a:p>
          <a:p>
            <a:pPr marL="324000" indent="0" algn="l" rtl="0">
              <a:lnSpc>
                <a:spcPct val="100000"/>
              </a:lnSpc>
              <a:spcBef>
                <a:spcPts val="0"/>
              </a:spcBef>
            </a:pPr>
            <a:endParaRPr lang="en-IE" sz="2000" dirty="0"/>
          </a:p>
        </p:txBody>
      </p:sp>
      <p:sp>
        <p:nvSpPr>
          <p:cNvPr id="8" name="TextBox 7">
            <a:extLst>
              <a:ext uri="{FF2B5EF4-FFF2-40B4-BE49-F238E27FC236}">
                <a16:creationId xmlns:a16="http://schemas.microsoft.com/office/drawing/2014/main" id="{38EA53C2-A443-7D73-4E90-D1D93C71CB92}"/>
              </a:ext>
            </a:extLst>
          </p:cNvPr>
          <p:cNvSpPr txBox="1"/>
          <p:nvPr/>
        </p:nvSpPr>
        <p:spPr>
          <a:xfrm>
            <a:off x="7213167" y="1220828"/>
            <a:ext cx="4899703" cy="5324535"/>
          </a:xfrm>
          <a:prstGeom prst="rect">
            <a:avLst/>
          </a:prstGeom>
          <a:noFill/>
        </p:spPr>
        <p:txBody>
          <a:bodyPr wrap="square">
            <a:spAutoFit/>
          </a:bodyPr>
          <a:lstStyle/>
          <a:p>
            <a:pPr algn="just" rtl="0"/>
            <a:r>
              <a:rPr lang="en-US" sz="1700" b="1" dirty="0">
                <a:solidFill>
                  <a:srgbClr val="000000"/>
                </a:solidFill>
              </a:rPr>
              <a:t>UM IMPORTANTE EXEMPLO DE INOVAÇÃO DISRUPTIVA na </a:t>
            </a:r>
            <a:r>
              <a:rPr lang="en-US" sz="1700" b="1" dirty="0" err="1">
                <a:solidFill>
                  <a:srgbClr val="000000"/>
                </a:solidFill>
              </a:rPr>
              <a:t>indústria</a:t>
            </a:r>
            <a:r>
              <a:rPr lang="en-US" sz="1700" b="1" dirty="0">
                <a:solidFill>
                  <a:srgbClr val="000000"/>
                </a:solidFill>
              </a:rPr>
              <a:t> </a:t>
            </a:r>
            <a:r>
              <a:rPr lang="en-US" sz="1700" b="1" dirty="0" err="1">
                <a:solidFill>
                  <a:srgbClr val="000000"/>
                </a:solidFill>
              </a:rPr>
              <a:t>alimentar</a:t>
            </a:r>
            <a:r>
              <a:rPr lang="en-US" sz="1700" b="1" dirty="0">
                <a:solidFill>
                  <a:srgbClr val="000000"/>
                </a:solidFill>
              </a:rPr>
              <a:t> - A substituição da carne por proteínas vegetais, </a:t>
            </a:r>
            <a:r>
              <a:rPr lang="en-US" sz="1700" b="1" dirty="0" err="1">
                <a:solidFill>
                  <a:srgbClr val="000000"/>
                </a:solidFill>
              </a:rPr>
              <a:t>criando</a:t>
            </a:r>
            <a:r>
              <a:rPr lang="en-US" sz="1700" b="1" dirty="0">
                <a:solidFill>
                  <a:srgbClr val="000000"/>
                </a:solidFill>
              </a:rPr>
              <a:t>-se </a:t>
            </a:r>
            <a:r>
              <a:rPr lang="en-US" sz="1700" b="1" dirty="0" err="1">
                <a:solidFill>
                  <a:srgbClr val="000000"/>
                </a:solidFill>
              </a:rPr>
              <a:t>produtos</a:t>
            </a:r>
            <a:r>
              <a:rPr lang="en-US" sz="1700" b="1" dirty="0">
                <a:solidFill>
                  <a:srgbClr val="000000"/>
                </a:solidFill>
              </a:rPr>
              <a:t> reais sem carne.</a:t>
            </a:r>
          </a:p>
          <a:p>
            <a:pPr algn="just" rtl="0"/>
            <a:r>
              <a:rPr lang="en-US" sz="1700" b="0" i="0" dirty="0">
                <a:solidFill>
                  <a:srgbClr val="000000"/>
                </a:solidFill>
                <a:effectLst/>
              </a:rPr>
              <a:t>Startups </a:t>
            </a:r>
            <a:r>
              <a:rPr lang="en-US" sz="1700" b="0" i="0" dirty="0" err="1">
                <a:solidFill>
                  <a:srgbClr val="000000"/>
                </a:solidFill>
                <a:effectLst/>
              </a:rPr>
              <a:t>como</a:t>
            </a:r>
            <a:r>
              <a:rPr lang="en-US" sz="1700" b="0" i="0" dirty="0">
                <a:solidFill>
                  <a:srgbClr val="000000"/>
                </a:solidFill>
                <a:effectLst/>
              </a:rPr>
              <a:t> a Brecks Food (Reino Unido) e a Impossible Foods (EUA) estão </a:t>
            </a:r>
            <a:r>
              <a:rPr lang="en-US" sz="1700" b="0" i="0" dirty="0" err="1">
                <a:solidFill>
                  <a:srgbClr val="000000"/>
                </a:solidFill>
                <a:effectLst/>
              </a:rPr>
              <a:t>frequentemente</a:t>
            </a:r>
            <a:r>
              <a:rPr lang="en-US" sz="1700" b="0" i="0" dirty="0">
                <a:solidFill>
                  <a:srgbClr val="000000"/>
                </a:solidFill>
                <a:effectLst/>
              </a:rPr>
              <a:t> a usar a </a:t>
            </a:r>
            <a:r>
              <a:rPr lang="en-US" sz="1700" b="0" i="0" dirty="0" err="1">
                <a:solidFill>
                  <a:srgbClr val="000000"/>
                </a:solidFill>
                <a:effectLst/>
              </a:rPr>
              <a:t>ciência</a:t>
            </a:r>
            <a:r>
              <a:rPr lang="en-US" sz="1700" b="0" i="0" dirty="0">
                <a:solidFill>
                  <a:srgbClr val="000000"/>
                </a:solidFill>
                <a:effectLst/>
              </a:rPr>
              <a:t> </a:t>
            </a:r>
            <a:r>
              <a:rPr lang="en-US" sz="1700" b="0" i="0" dirty="0" err="1">
                <a:solidFill>
                  <a:srgbClr val="000000"/>
                </a:solidFill>
                <a:effectLst/>
              </a:rPr>
              <a:t>alimentar</a:t>
            </a:r>
            <a:r>
              <a:rPr lang="en-US" sz="1700" b="0" i="0" dirty="0">
                <a:solidFill>
                  <a:srgbClr val="000000"/>
                </a:solidFill>
                <a:effectLst/>
              </a:rPr>
              <a:t> e a </a:t>
            </a:r>
            <a:r>
              <a:rPr lang="en-US" sz="1700" b="0" i="0" dirty="0" err="1">
                <a:solidFill>
                  <a:srgbClr val="000000"/>
                </a:solidFill>
                <a:effectLst/>
              </a:rPr>
              <a:t>tecnologia</a:t>
            </a:r>
            <a:r>
              <a:rPr lang="en-US" sz="1700" b="0" i="0" dirty="0">
                <a:solidFill>
                  <a:srgbClr val="000000"/>
                </a:solidFill>
                <a:effectLst/>
              </a:rPr>
              <a:t> de sequenciamento genético para </a:t>
            </a:r>
            <a:r>
              <a:rPr lang="en-US" sz="1700" b="0" i="0" dirty="0" err="1">
                <a:solidFill>
                  <a:srgbClr val="000000"/>
                </a:solidFill>
                <a:effectLst/>
              </a:rPr>
              <a:t>encontrar</a:t>
            </a:r>
            <a:r>
              <a:rPr lang="en-US" sz="1700" b="0" i="0" dirty="0">
                <a:solidFill>
                  <a:srgbClr val="000000"/>
                </a:solidFill>
                <a:effectLst/>
              </a:rPr>
              <a:t> </a:t>
            </a:r>
            <a:r>
              <a:rPr lang="en-US" sz="1700" b="0" i="0" dirty="0" err="1">
                <a:solidFill>
                  <a:srgbClr val="000000"/>
                </a:solidFill>
                <a:effectLst/>
              </a:rPr>
              <a:t>proteínas</a:t>
            </a:r>
            <a:r>
              <a:rPr lang="en-US" sz="1700" b="0" i="0" dirty="0">
                <a:solidFill>
                  <a:srgbClr val="000000"/>
                </a:solidFill>
                <a:effectLst/>
              </a:rPr>
              <a:t> </a:t>
            </a:r>
            <a:r>
              <a:rPr lang="en-US" sz="1700" b="0" i="0" dirty="0" err="1">
                <a:solidFill>
                  <a:srgbClr val="000000"/>
                </a:solidFill>
                <a:effectLst/>
              </a:rPr>
              <a:t>vegetais</a:t>
            </a:r>
            <a:r>
              <a:rPr lang="en-US" sz="1700" b="0" i="0" dirty="0">
                <a:solidFill>
                  <a:srgbClr val="000000"/>
                </a:solidFill>
                <a:effectLst/>
              </a:rPr>
              <a:t> que </a:t>
            </a:r>
            <a:r>
              <a:rPr lang="en-US" sz="1700" b="0" i="0" dirty="0" err="1">
                <a:solidFill>
                  <a:srgbClr val="000000"/>
                </a:solidFill>
                <a:effectLst/>
              </a:rPr>
              <a:t>sejam</a:t>
            </a:r>
            <a:r>
              <a:rPr lang="en-US" sz="1700" b="0" i="0" dirty="0">
                <a:solidFill>
                  <a:srgbClr val="000000"/>
                </a:solidFill>
                <a:effectLst/>
              </a:rPr>
              <a:t> </a:t>
            </a:r>
            <a:r>
              <a:rPr lang="en-US" sz="1700" b="0" i="0" dirty="0" err="1">
                <a:solidFill>
                  <a:srgbClr val="000000"/>
                </a:solidFill>
                <a:effectLst/>
              </a:rPr>
              <a:t>utilizadas</a:t>
            </a:r>
            <a:r>
              <a:rPr lang="en-US" sz="1700" b="0" i="0" dirty="0">
                <a:solidFill>
                  <a:srgbClr val="000000"/>
                </a:solidFill>
                <a:effectLst/>
              </a:rPr>
              <a:t> para </a:t>
            </a:r>
            <a:r>
              <a:rPr lang="en-US" sz="1700" b="0" i="0" dirty="0" err="1">
                <a:solidFill>
                  <a:srgbClr val="000000"/>
                </a:solidFill>
                <a:effectLst/>
              </a:rPr>
              <a:t>substituir</a:t>
            </a:r>
            <a:r>
              <a:rPr lang="en-US" sz="1700" b="0" i="0" dirty="0">
                <a:solidFill>
                  <a:srgbClr val="000000"/>
                </a:solidFill>
                <a:effectLst/>
              </a:rPr>
              <a:t> </a:t>
            </a:r>
            <a:r>
              <a:rPr lang="en-US" sz="1700" b="0" i="0" dirty="0" err="1">
                <a:solidFill>
                  <a:srgbClr val="000000"/>
                </a:solidFill>
                <a:effectLst/>
              </a:rPr>
              <a:t>proteínas</a:t>
            </a:r>
            <a:r>
              <a:rPr lang="en-US" sz="1700" b="0" i="0" dirty="0">
                <a:solidFill>
                  <a:srgbClr val="000000"/>
                </a:solidFill>
                <a:effectLst/>
              </a:rPr>
              <a:t> </a:t>
            </a:r>
            <a:r>
              <a:rPr lang="en-US" sz="1700" b="0" i="0" dirty="0" err="1">
                <a:solidFill>
                  <a:srgbClr val="000000"/>
                </a:solidFill>
                <a:effectLst/>
              </a:rPr>
              <a:t>animais</a:t>
            </a:r>
            <a:r>
              <a:rPr lang="en-US" sz="1700" dirty="0">
                <a:solidFill>
                  <a:srgbClr val="000000"/>
                </a:solidFill>
              </a:rPr>
              <a:t>. O Impossible Burger, descrito por alguns como “o divisor de águas na </a:t>
            </a:r>
            <a:r>
              <a:rPr lang="en-US" sz="1700" dirty="0" err="1">
                <a:solidFill>
                  <a:srgbClr val="000000"/>
                </a:solidFill>
              </a:rPr>
              <a:t>indústria</a:t>
            </a:r>
            <a:r>
              <a:rPr lang="en-US" sz="1700" dirty="0">
                <a:solidFill>
                  <a:srgbClr val="000000"/>
                </a:solidFill>
              </a:rPr>
              <a:t> </a:t>
            </a:r>
            <a:r>
              <a:rPr lang="en-US" sz="1700" dirty="0" err="1">
                <a:solidFill>
                  <a:srgbClr val="000000"/>
                </a:solidFill>
              </a:rPr>
              <a:t>alimentar</a:t>
            </a:r>
            <a:r>
              <a:rPr lang="en-US" sz="1700" dirty="0">
                <a:solidFill>
                  <a:srgbClr val="000000"/>
                </a:solidFill>
              </a:rPr>
              <a:t>”, é feito com “</a:t>
            </a:r>
            <a:r>
              <a:rPr lang="en-US" sz="1700" dirty="0" err="1">
                <a:solidFill>
                  <a:srgbClr val="000000"/>
                </a:solidFill>
              </a:rPr>
              <a:t>leghemoglobina</a:t>
            </a:r>
            <a:r>
              <a:rPr lang="en-US" sz="1700" dirty="0">
                <a:solidFill>
                  <a:srgbClr val="000000"/>
                </a:solidFill>
              </a:rPr>
              <a:t>” de soja, uma proteína que </a:t>
            </a:r>
            <a:r>
              <a:rPr lang="en-US" sz="1700" dirty="0" err="1">
                <a:solidFill>
                  <a:srgbClr val="000000"/>
                </a:solidFill>
              </a:rPr>
              <a:t>contém</a:t>
            </a:r>
            <a:r>
              <a:rPr lang="en-US" sz="1700" dirty="0">
                <a:solidFill>
                  <a:srgbClr val="000000"/>
                </a:solidFill>
              </a:rPr>
              <a:t> o </a:t>
            </a:r>
            <a:r>
              <a:rPr lang="en-US" sz="1700" dirty="0" err="1">
                <a:solidFill>
                  <a:srgbClr val="000000"/>
                </a:solidFill>
              </a:rPr>
              <a:t>grupo</a:t>
            </a:r>
            <a:r>
              <a:rPr lang="en-US" sz="1700" dirty="0">
                <a:solidFill>
                  <a:srgbClr val="000000"/>
                </a:solidFill>
              </a:rPr>
              <a:t> heme, imitando o sabor da carne </a:t>
            </a:r>
            <a:r>
              <a:rPr lang="en-US" sz="1700" dirty="0" err="1">
                <a:solidFill>
                  <a:srgbClr val="000000"/>
                </a:solidFill>
              </a:rPr>
              <a:t>verdadeira</a:t>
            </a:r>
            <a:r>
              <a:rPr lang="en-US" sz="1700" dirty="0">
                <a:solidFill>
                  <a:srgbClr val="000000"/>
                </a:solidFill>
              </a:rPr>
              <a:t>. Da forma como a </a:t>
            </a:r>
            <a:r>
              <a:rPr lang="en-US" sz="1700" dirty="0" err="1">
                <a:solidFill>
                  <a:srgbClr val="000000"/>
                </a:solidFill>
              </a:rPr>
              <a:t>investigação</a:t>
            </a:r>
            <a:r>
              <a:rPr lang="en-US" sz="1700" dirty="0">
                <a:solidFill>
                  <a:srgbClr val="000000"/>
                </a:solidFill>
              </a:rPr>
              <a:t> </a:t>
            </a:r>
            <a:r>
              <a:rPr lang="en-US" sz="1700" dirty="0" err="1">
                <a:solidFill>
                  <a:srgbClr val="000000"/>
                </a:solidFill>
              </a:rPr>
              <a:t>avança</a:t>
            </a:r>
            <a:r>
              <a:rPr lang="en-US" sz="1700" dirty="0">
                <a:solidFill>
                  <a:srgbClr val="000000"/>
                </a:solidFill>
              </a:rPr>
              <a:t> </a:t>
            </a:r>
            <a:r>
              <a:rPr lang="en-US" sz="1700" dirty="0" err="1">
                <a:solidFill>
                  <a:srgbClr val="000000"/>
                </a:solidFill>
              </a:rPr>
              <a:t>espera</a:t>
            </a:r>
            <a:r>
              <a:rPr lang="en-US" sz="1700" dirty="0">
                <a:solidFill>
                  <a:srgbClr val="000000"/>
                </a:solidFill>
              </a:rPr>
              <a:t>-se que os alimentos à base de “carne vegetal” </a:t>
            </a:r>
            <a:r>
              <a:rPr lang="en-US" sz="1700" dirty="0" err="1">
                <a:solidFill>
                  <a:srgbClr val="000000"/>
                </a:solidFill>
              </a:rPr>
              <a:t>sejam</a:t>
            </a:r>
            <a:r>
              <a:rPr lang="en-US" sz="1700" dirty="0">
                <a:solidFill>
                  <a:srgbClr val="000000"/>
                </a:solidFill>
              </a:rPr>
              <a:t> </a:t>
            </a:r>
            <a:r>
              <a:rPr lang="en-US" sz="1700" dirty="0" err="1">
                <a:solidFill>
                  <a:srgbClr val="000000"/>
                </a:solidFill>
              </a:rPr>
              <a:t>idênticos</a:t>
            </a:r>
            <a:r>
              <a:rPr lang="en-US" sz="1700" dirty="0">
                <a:solidFill>
                  <a:srgbClr val="000000"/>
                </a:solidFill>
              </a:rPr>
              <a:t> (em testes cegos) aos </a:t>
            </a:r>
            <a:r>
              <a:rPr lang="en-US" sz="1700" dirty="0" err="1">
                <a:solidFill>
                  <a:srgbClr val="000000"/>
                </a:solidFill>
              </a:rPr>
              <a:t>produzidos</a:t>
            </a:r>
            <a:r>
              <a:rPr lang="en-US" sz="1700" dirty="0">
                <a:solidFill>
                  <a:srgbClr val="000000"/>
                </a:solidFill>
              </a:rPr>
              <a:t> com </a:t>
            </a:r>
            <a:r>
              <a:rPr lang="en-US" sz="1700" dirty="0" err="1">
                <a:solidFill>
                  <a:srgbClr val="000000"/>
                </a:solidFill>
              </a:rPr>
              <a:t>proteína</a:t>
            </a:r>
            <a:r>
              <a:rPr lang="en-US" sz="1700" dirty="0">
                <a:solidFill>
                  <a:srgbClr val="000000"/>
                </a:solidFill>
              </a:rPr>
              <a:t> animal e possam evitar a necessidade de </a:t>
            </a:r>
            <a:r>
              <a:rPr lang="en-US" sz="1700" dirty="0" err="1">
                <a:solidFill>
                  <a:srgbClr val="000000"/>
                </a:solidFill>
              </a:rPr>
              <a:t>utilizar</a:t>
            </a:r>
            <a:r>
              <a:rPr lang="en-US" sz="1700" dirty="0">
                <a:solidFill>
                  <a:srgbClr val="000000"/>
                </a:solidFill>
              </a:rPr>
              <a:t> </a:t>
            </a:r>
            <a:r>
              <a:rPr lang="en-US" sz="1700" dirty="0" err="1">
                <a:solidFill>
                  <a:srgbClr val="000000"/>
                </a:solidFill>
              </a:rPr>
              <a:t>animais</a:t>
            </a:r>
            <a:r>
              <a:rPr lang="en-US" sz="1700" dirty="0">
                <a:solidFill>
                  <a:srgbClr val="000000"/>
                </a:solidFill>
              </a:rPr>
              <a:t> tradicionais </a:t>
            </a:r>
            <a:r>
              <a:rPr lang="en-US" sz="1700" dirty="0" err="1">
                <a:solidFill>
                  <a:srgbClr val="000000"/>
                </a:solidFill>
              </a:rPr>
              <a:t>criados</a:t>
            </a:r>
            <a:r>
              <a:rPr lang="en-US" sz="1700" dirty="0">
                <a:solidFill>
                  <a:srgbClr val="000000"/>
                </a:solidFill>
              </a:rPr>
              <a:t> de forma </a:t>
            </a:r>
            <a:r>
              <a:rPr lang="en-US" sz="1700" dirty="0" err="1">
                <a:solidFill>
                  <a:srgbClr val="000000"/>
                </a:solidFill>
              </a:rPr>
              <a:t>intensiva</a:t>
            </a:r>
            <a:r>
              <a:rPr lang="en-US" sz="1700" dirty="0">
                <a:solidFill>
                  <a:srgbClr val="000000"/>
                </a:solidFill>
              </a:rPr>
              <a:t>, </a:t>
            </a:r>
            <a:r>
              <a:rPr lang="en-US" sz="1700" dirty="0" err="1">
                <a:solidFill>
                  <a:srgbClr val="000000"/>
                </a:solidFill>
              </a:rPr>
              <a:t>provocando</a:t>
            </a:r>
            <a:r>
              <a:rPr lang="en-US" sz="1700" dirty="0">
                <a:solidFill>
                  <a:srgbClr val="000000"/>
                </a:solidFill>
              </a:rPr>
              <a:t> </a:t>
            </a:r>
            <a:r>
              <a:rPr lang="en-US" sz="1700" dirty="0" err="1">
                <a:solidFill>
                  <a:srgbClr val="000000"/>
                </a:solidFill>
              </a:rPr>
              <a:t>uma</a:t>
            </a:r>
            <a:r>
              <a:rPr lang="en-US" sz="1700" dirty="0">
                <a:solidFill>
                  <a:srgbClr val="000000"/>
                </a:solidFill>
              </a:rPr>
              <a:t> </a:t>
            </a:r>
            <a:r>
              <a:rPr lang="en-US" sz="1700" dirty="0" err="1">
                <a:solidFill>
                  <a:srgbClr val="000000"/>
                </a:solidFill>
              </a:rPr>
              <a:t>disrupção</a:t>
            </a:r>
            <a:r>
              <a:rPr lang="en-US" sz="1700" dirty="0">
                <a:solidFill>
                  <a:srgbClr val="000000"/>
                </a:solidFill>
              </a:rPr>
              <a:t> </a:t>
            </a:r>
            <a:r>
              <a:rPr lang="en-US" sz="1700" dirty="0" err="1">
                <a:solidFill>
                  <a:srgbClr val="000000"/>
                </a:solidFill>
              </a:rPr>
              <a:t>em</a:t>
            </a:r>
            <a:r>
              <a:rPr lang="en-US" sz="1700" dirty="0">
                <a:solidFill>
                  <a:srgbClr val="000000"/>
                </a:solidFill>
              </a:rPr>
              <a:t> </a:t>
            </a:r>
            <a:r>
              <a:rPr lang="en-US" sz="1700" dirty="0" err="1">
                <a:solidFill>
                  <a:srgbClr val="000000"/>
                </a:solidFill>
              </a:rPr>
              <a:t>toda</a:t>
            </a:r>
            <a:r>
              <a:rPr lang="en-US" sz="1700" dirty="0">
                <a:solidFill>
                  <a:srgbClr val="000000"/>
                </a:solidFill>
              </a:rPr>
              <a:t> a indústria.</a:t>
            </a:r>
            <a:endParaRPr lang="en-IE" sz="1700" dirty="0">
              <a:solidFill>
                <a:srgbClr val="000000"/>
              </a:solidFill>
            </a:endParaRPr>
          </a:p>
        </p:txBody>
      </p:sp>
      <p:pic>
        <p:nvPicPr>
          <p:cNvPr id="9" name="Picture 2" descr="brecks_logo">
            <a:extLst>
              <a:ext uri="{FF2B5EF4-FFF2-40B4-BE49-F238E27FC236}">
                <a16:creationId xmlns:a16="http://schemas.microsoft.com/office/drawing/2014/main" id="{CEA80D7C-D96E-C001-0DDA-39EFA5E11C9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64269" y="174967"/>
            <a:ext cx="1285291" cy="9191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possible Logo">
            <a:extLst>
              <a:ext uri="{FF2B5EF4-FFF2-40B4-BE49-F238E27FC236}">
                <a16:creationId xmlns:a16="http://schemas.microsoft.com/office/drawing/2014/main" id="{B678DB3B-8B64-4F7E-1249-502E0D57AA0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121775" y="370535"/>
            <a:ext cx="2171700" cy="49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368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BF5DC59C-6A5E-1ADC-25ED-35CE6082F0D1}"/>
              </a:ext>
            </a:extLst>
          </p:cNvPr>
          <p:cNvSpPr txBox="1">
            <a:spLocks/>
          </p:cNvSpPr>
          <p:nvPr/>
        </p:nvSpPr>
        <p:spPr>
          <a:xfrm>
            <a:off x="701642" y="627233"/>
            <a:ext cx="4991100" cy="9921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3300" b="1" dirty="0"/>
              <a:t>2. </a:t>
            </a:r>
            <a:r>
              <a:rPr lang="en-US" sz="3300" b="1" dirty="0" err="1"/>
              <a:t>Inovação</a:t>
            </a:r>
            <a:r>
              <a:rPr lang="en-US" sz="3300" b="1" dirty="0"/>
              <a:t> </a:t>
            </a:r>
            <a:r>
              <a:rPr lang="en-US" sz="3300" b="1" dirty="0" err="1"/>
              <a:t>Disruptiva</a:t>
            </a:r>
            <a:endParaRPr lang="en-IE" sz="3300" b="1" dirty="0"/>
          </a:p>
        </p:txBody>
      </p:sp>
      <p:sp>
        <p:nvSpPr>
          <p:cNvPr id="6" name="Text Placeholder 2">
            <a:extLst>
              <a:ext uri="{FF2B5EF4-FFF2-40B4-BE49-F238E27FC236}">
                <a16:creationId xmlns:a16="http://schemas.microsoft.com/office/drawing/2014/main" id="{A1325410-1845-E2DA-034A-8FE933C400CD}"/>
              </a:ext>
            </a:extLst>
          </p:cNvPr>
          <p:cNvSpPr>
            <a:spLocks noGrp="1"/>
          </p:cNvSpPr>
          <p:nvPr>
            <p:ph type="body" sz="quarter" idx="18"/>
          </p:nvPr>
        </p:nvSpPr>
        <p:spPr>
          <a:xfrm>
            <a:off x="898525" y="1276540"/>
            <a:ext cx="6163178" cy="4333686"/>
          </a:xfrm>
        </p:spPr>
        <p:txBody>
          <a:bodyPr>
            <a:noAutofit/>
          </a:bodyPr>
          <a:lstStyle/>
          <a:p>
            <a:pPr indent="0" algn="just" rtl="0">
              <a:spcBef>
                <a:spcPts val="0"/>
              </a:spcBef>
            </a:pPr>
            <a:r>
              <a:rPr lang="en-US" sz="2200" dirty="0"/>
              <a:t>O que dificulta a inovação disruptiva é que as empresas estabelecidas são completamente racionais ao tomar decisões </a:t>
            </a:r>
            <a:r>
              <a:rPr lang="en-US" sz="2200" dirty="0" err="1"/>
              <a:t>relacionadas</a:t>
            </a:r>
            <a:r>
              <a:rPr lang="en-US" sz="2200" dirty="0"/>
              <a:t> com </a:t>
            </a:r>
            <a:r>
              <a:rPr lang="en-US" sz="2200" dirty="0" err="1"/>
              <a:t>os</a:t>
            </a:r>
            <a:r>
              <a:rPr lang="en-US" sz="2200" dirty="0"/>
              <a:t> </a:t>
            </a:r>
            <a:r>
              <a:rPr lang="en-US" sz="2200" dirty="0" err="1"/>
              <a:t>seus</a:t>
            </a:r>
            <a:r>
              <a:rPr lang="en-US" sz="2200" dirty="0"/>
              <a:t> </a:t>
            </a:r>
            <a:r>
              <a:rPr lang="en-US" sz="2200" dirty="0" err="1"/>
              <a:t>negócios</a:t>
            </a:r>
            <a:r>
              <a:rPr lang="en-US" sz="2200" dirty="0"/>
              <a:t>. As </a:t>
            </a:r>
            <a:r>
              <a:rPr lang="en-US" sz="2200" dirty="0" err="1"/>
              <a:t>empresas</a:t>
            </a:r>
            <a:r>
              <a:rPr lang="en-US" sz="2200" dirty="0"/>
              <a:t> </a:t>
            </a:r>
            <a:r>
              <a:rPr lang="en-US" sz="2200" dirty="0" err="1"/>
              <a:t>podem</a:t>
            </a:r>
            <a:r>
              <a:rPr lang="en-US" sz="2200" dirty="0"/>
              <a:t> </a:t>
            </a:r>
            <a:r>
              <a:rPr lang="en-US" sz="2200" dirty="0" err="1"/>
              <a:t>falhar</a:t>
            </a:r>
            <a:r>
              <a:rPr lang="en-US" sz="2200" dirty="0"/>
              <a:t> ao pretender </a:t>
            </a:r>
            <a:r>
              <a:rPr lang="en-US" sz="2200" dirty="0" err="1"/>
              <a:t>ajustar</a:t>
            </a:r>
            <a:r>
              <a:rPr lang="en-US" sz="2200" dirty="0"/>
              <a:t>-se a </a:t>
            </a:r>
            <a:r>
              <a:rPr lang="en-US" sz="2200" dirty="0" err="1"/>
              <a:t>uma</a:t>
            </a:r>
            <a:r>
              <a:rPr lang="en-US" sz="2200" dirty="0"/>
              <a:t> nova competição porque estão </a:t>
            </a:r>
            <a:r>
              <a:rPr lang="en-US" sz="2200" dirty="0" err="1"/>
              <a:t>muito</a:t>
            </a:r>
            <a:r>
              <a:rPr lang="en-US" sz="2200" dirty="0"/>
              <a:t> </a:t>
            </a:r>
            <a:r>
              <a:rPr lang="en-US" sz="2200" dirty="0" err="1"/>
              <a:t>focadas</a:t>
            </a:r>
            <a:r>
              <a:rPr lang="en-US" sz="2200" dirty="0"/>
              <a:t> em </a:t>
            </a:r>
            <a:r>
              <a:rPr lang="en-US" sz="2200" dirty="0" err="1"/>
              <a:t>otimizar</a:t>
            </a:r>
            <a:r>
              <a:rPr lang="en-US" sz="2200" dirty="0"/>
              <a:t> a oferta </a:t>
            </a:r>
            <a:r>
              <a:rPr lang="en-US" sz="2200" dirty="0" err="1"/>
              <a:t>ou</a:t>
            </a:r>
            <a:r>
              <a:rPr lang="en-US" sz="2200" dirty="0"/>
              <a:t> o </a:t>
            </a:r>
            <a:r>
              <a:rPr lang="en-US" sz="2200" dirty="0" err="1"/>
              <a:t>modelo</a:t>
            </a:r>
            <a:r>
              <a:rPr lang="en-US" sz="2200" dirty="0"/>
              <a:t> de </a:t>
            </a:r>
            <a:r>
              <a:rPr lang="en-US" sz="2200" dirty="0" err="1"/>
              <a:t>negócio</a:t>
            </a:r>
            <a:r>
              <a:rPr lang="en-US" sz="2200" dirty="0"/>
              <a:t> </a:t>
            </a:r>
            <a:r>
              <a:rPr lang="en-US" sz="2200" dirty="0" err="1"/>
              <a:t>existente</a:t>
            </a:r>
            <a:r>
              <a:rPr lang="en-US" sz="2200" dirty="0"/>
              <a:t>, o qual provou ser bem-sucedido no mercado </a:t>
            </a:r>
            <a:r>
              <a:rPr lang="en-US" sz="2200" dirty="0" err="1"/>
              <a:t>até</a:t>
            </a:r>
            <a:r>
              <a:rPr lang="en-US" sz="2200" dirty="0"/>
              <a:t> ao momento.</a:t>
            </a:r>
          </a:p>
          <a:p>
            <a:pPr indent="0" algn="just" rtl="0">
              <a:spcBef>
                <a:spcPts val="0"/>
              </a:spcBef>
            </a:pPr>
            <a:r>
              <a:rPr lang="en-US" sz="2200" b="1" dirty="0"/>
              <a:t>Portanto, o mercado é geralmente interrompido </a:t>
            </a:r>
            <a:r>
              <a:rPr lang="en-US" sz="2200" b="1" dirty="0" err="1"/>
              <a:t>por</a:t>
            </a:r>
            <a:r>
              <a:rPr lang="en-US" sz="2200" b="1" dirty="0"/>
              <a:t> </a:t>
            </a:r>
            <a:r>
              <a:rPr lang="en-US" sz="2200" b="1" dirty="0" err="1"/>
              <a:t>uma</a:t>
            </a:r>
            <a:r>
              <a:rPr lang="en-US" sz="2200" b="1" dirty="0"/>
              <a:t> nova </a:t>
            </a:r>
            <a:r>
              <a:rPr lang="en-US" sz="2200" b="1" dirty="0" err="1"/>
              <a:t>empresa</a:t>
            </a:r>
            <a:r>
              <a:rPr lang="en-US" sz="2200" b="1" dirty="0"/>
              <a:t>, e não </a:t>
            </a:r>
            <a:r>
              <a:rPr lang="en-US" sz="2200" b="1" dirty="0" err="1"/>
              <a:t>por</a:t>
            </a:r>
            <a:r>
              <a:rPr lang="en-US" sz="2200" b="1" dirty="0"/>
              <a:t> </a:t>
            </a:r>
            <a:r>
              <a:rPr lang="en-US" sz="2200" b="1" dirty="0" err="1"/>
              <a:t>uma</a:t>
            </a:r>
            <a:r>
              <a:rPr lang="en-US" sz="2200" b="1" dirty="0"/>
              <a:t> </a:t>
            </a:r>
            <a:r>
              <a:rPr lang="en-US" sz="2200" b="1" dirty="0" err="1"/>
              <a:t>já</a:t>
            </a:r>
            <a:r>
              <a:rPr lang="en-US" sz="2200" b="1" dirty="0"/>
              <a:t> </a:t>
            </a:r>
            <a:r>
              <a:rPr lang="en-US" sz="2200" b="1" dirty="0" err="1"/>
              <a:t>existente</a:t>
            </a:r>
            <a:r>
              <a:rPr lang="en-US" sz="2200" b="1" dirty="0"/>
              <a:t>.</a:t>
            </a:r>
          </a:p>
          <a:p>
            <a:pPr indent="0" algn="just" rtl="0">
              <a:spcBef>
                <a:spcPts val="0"/>
              </a:spcBef>
            </a:pPr>
            <a:r>
              <a:rPr lang="en-US" sz="2200" dirty="0" err="1"/>
              <a:t>Quando</a:t>
            </a:r>
            <a:r>
              <a:rPr lang="en-US" sz="2200" dirty="0"/>
              <a:t> as </a:t>
            </a:r>
            <a:r>
              <a:rPr lang="en-US" sz="2200" dirty="0" err="1"/>
              <a:t>empresas</a:t>
            </a:r>
            <a:r>
              <a:rPr lang="en-US" sz="2200" dirty="0"/>
              <a:t> </a:t>
            </a:r>
            <a:r>
              <a:rPr lang="en-US" sz="2200" dirty="0" err="1"/>
              <a:t>existentes</a:t>
            </a:r>
            <a:r>
              <a:rPr lang="en-US" sz="2200" dirty="0"/>
              <a:t> </a:t>
            </a:r>
            <a:r>
              <a:rPr lang="en-US" sz="2200" dirty="0" err="1"/>
              <a:t>verificam</a:t>
            </a:r>
            <a:r>
              <a:rPr lang="en-US" sz="2200" dirty="0"/>
              <a:t> que as inovações disruptivas se tornaram populares, muitas vezes é tarde demais para </a:t>
            </a:r>
            <a:r>
              <a:rPr lang="en-US" sz="2200" dirty="0" err="1"/>
              <a:t>recuperarem</a:t>
            </a:r>
            <a:r>
              <a:rPr lang="en-US" sz="2200" dirty="0"/>
              <a:t>, apesar da extensão dos recursos à sua disposição.</a:t>
            </a:r>
          </a:p>
        </p:txBody>
      </p:sp>
      <p:sp>
        <p:nvSpPr>
          <p:cNvPr id="7" name="Isosceles Triangle 6">
            <a:extLst>
              <a:ext uri="{FF2B5EF4-FFF2-40B4-BE49-F238E27FC236}">
                <a16:creationId xmlns:a16="http://schemas.microsoft.com/office/drawing/2014/main" id="{F5BDFC98-A043-9E23-71C3-5401BD822A6C}"/>
              </a:ext>
            </a:extLst>
          </p:cNvPr>
          <p:cNvSpPr/>
          <p:nvPr/>
        </p:nvSpPr>
        <p:spPr>
          <a:xfrm>
            <a:off x="9065376" y="5377212"/>
            <a:ext cx="881149" cy="7481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8" name="Minus Sign 7">
            <a:extLst>
              <a:ext uri="{FF2B5EF4-FFF2-40B4-BE49-F238E27FC236}">
                <a16:creationId xmlns:a16="http://schemas.microsoft.com/office/drawing/2014/main" id="{24B17E90-6074-2DB6-7E47-80DEE35738F5}"/>
              </a:ext>
            </a:extLst>
          </p:cNvPr>
          <p:cNvSpPr/>
          <p:nvPr/>
        </p:nvSpPr>
        <p:spPr>
          <a:xfrm rot="698713">
            <a:off x="7016288" y="4907543"/>
            <a:ext cx="4979323" cy="80633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9" name="Flowchart: Connector 8">
            <a:extLst>
              <a:ext uri="{FF2B5EF4-FFF2-40B4-BE49-F238E27FC236}">
                <a16:creationId xmlns:a16="http://schemas.microsoft.com/office/drawing/2014/main" id="{321A3636-BCE7-67AD-1FED-18C36A80477F}"/>
              </a:ext>
            </a:extLst>
          </p:cNvPr>
          <p:cNvSpPr/>
          <p:nvPr/>
        </p:nvSpPr>
        <p:spPr>
          <a:xfrm>
            <a:off x="7707474" y="3495765"/>
            <a:ext cx="1438180" cy="1457498"/>
          </a:xfrm>
          <a:prstGeom prst="flowChartConnector">
            <a:avLst/>
          </a:prstGeom>
          <a:solidFill>
            <a:srgbClr val="8CBF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b="1" dirty="0">
                <a:solidFill>
                  <a:srgbClr val="30475E"/>
                </a:solidFill>
              </a:rPr>
              <a:t>Inovação </a:t>
            </a:r>
            <a:r>
              <a:rPr lang="en-US" sz="1400" b="1" dirty="0" err="1">
                <a:solidFill>
                  <a:srgbClr val="30475E"/>
                </a:solidFill>
              </a:rPr>
              <a:t>Disruptiva</a:t>
            </a:r>
            <a:endParaRPr lang="en-IE" sz="1400" b="1" dirty="0">
              <a:solidFill>
                <a:srgbClr val="30475E"/>
              </a:solidFill>
            </a:endParaRPr>
          </a:p>
        </p:txBody>
      </p:sp>
      <p:sp>
        <p:nvSpPr>
          <p:cNvPr id="10" name="Flowchart: Connector 9">
            <a:extLst>
              <a:ext uri="{FF2B5EF4-FFF2-40B4-BE49-F238E27FC236}">
                <a16:creationId xmlns:a16="http://schemas.microsoft.com/office/drawing/2014/main" id="{8A6B9139-777B-D32C-27C7-D09607EFF029}"/>
              </a:ext>
            </a:extLst>
          </p:cNvPr>
          <p:cNvSpPr/>
          <p:nvPr/>
        </p:nvSpPr>
        <p:spPr>
          <a:xfrm>
            <a:off x="10192901" y="4030550"/>
            <a:ext cx="1508031" cy="1457498"/>
          </a:xfrm>
          <a:prstGeom prst="flowChartConnector">
            <a:avLst/>
          </a:prstGeom>
          <a:solidFill>
            <a:srgbClr val="85D2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b="1" dirty="0">
                <a:solidFill>
                  <a:srgbClr val="30475E"/>
                </a:solidFill>
              </a:rPr>
              <a:t>Inovação </a:t>
            </a:r>
            <a:r>
              <a:rPr lang="en-US" sz="1400" b="1" dirty="0" err="1">
                <a:solidFill>
                  <a:srgbClr val="30475E"/>
                </a:solidFill>
              </a:rPr>
              <a:t>Sustentável</a:t>
            </a:r>
            <a:endParaRPr lang="en-IE" sz="1400" b="1" dirty="0">
              <a:solidFill>
                <a:srgbClr val="30475E"/>
              </a:solidFill>
            </a:endParaRPr>
          </a:p>
        </p:txBody>
      </p:sp>
      <p:sp>
        <p:nvSpPr>
          <p:cNvPr id="11" name="TextBox 10">
            <a:extLst>
              <a:ext uri="{FF2B5EF4-FFF2-40B4-BE49-F238E27FC236}">
                <a16:creationId xmlns:a16="http://schemas.microsoft.com/office/drawing/2014/main" id="{68EAA759-6FE6-5C0F-2ED3-6AF1C5961D52}"/>
              </a:ext>
            </a:extLst>
          </p:cNvPr>
          <p:cNvSpPr txBox="1"/>
          <p:nvPr/>
        </p:nvSpPr>
        <p:spPr>
          <a:xfrm>
            <a:off x="10043351" y="1992398"/>
            <a:ext cx="1853738" cy="1600438"/>
          </a:xfrm>
          <a:prstGeom prst="rect">
            <a:avLst/>
          </a:prstGeom>
          <a:noFill/>
        </p:spPr>
        <p:txBody>
          <a:bodyPr wrap="square" rtlCol="0">
            <a:spAutoFit/>
          </a:bodyPr>
          <a:lstStyle/>
          <a:p>
            <a:pPr algn="ctr" rtl="0"/>
            <a:r>
              <a:rPr lang="en-US" sz="1400" b="1" u="sng" dirty="0">
                <a:solidFill>
                  <a:srgbClr val="30475E"/>
                </a:solidFill>
              </a:rPr>
              <a:t>Inicialmente</a:t>
            </a:r>
            <a:endParaRPr lang="en-US" sz="1400" b="1" dirty="0">
              <a:solidFill>
                <a:srgbClr val="30475E"/>
              </a:solidFill>
            </a:endParaRPr>
          </a:p>
          <a:p>
            <a:pPr marL="285750" indent="-285750" algn="l" rtl="0">
              <a:buFont typeface="Arial" panose="020B0604020202020204" pitchFamily="34" charset="0"/>
              <a:buChar char="•"/>
            </a:pPr>
            <a:r>
              <a:rPr lang="en-US" sz="1400" b="1" dirty="0">
                <a:solidFill>
                  <a:srgbClr val="30475E"/>
                </a:solidFill>
              </a:rPr>
              <a:t>Mercado em </a:t>
            </a:r>
            <a:r>
              <a:rPr lang="en-US" sz="1400" b="1" dirty="0" err="1">
                <a:solidFill>
                  <a:srgbClr val="30475E"/>
                </a:solidFill>
              </a:rPr>
              <a:t>grande</a:t>
            </a:r>
            <a:r>
              <a:rPr lang="en-US" sz="1400" b="1" dirty="0">
                <a:solidFill>
                  <a:srgbClr val="30475E"/>
                </a:solidFill>
              </a:rPr>
              <a:t> </a:t>
            </a:r>
            <a:r>
              <a:rPr lang="en-US" sz="1400" b="1" dirty="0" err="1">
                <a:solidFill>
                  <a:srgbClr val="30475E"/>
                </a:solidFill>
              </a:rPr>
              <a:t>escala</a:t>
            </a:r>
            <a:endParaRPr lang="en-US" sz="1400" b="1" dirty="0">
              <a:solidFill>
                <a:srgbClr val="30475E"/>
              </a:solidFill>
            </a:endParaRPr>
          </a:p>
          <a:p>
            <a:pPr marL="285750" indent="-285750" algn="l" rtl="0">
              <a:buFont typeface="Arial" panose="020B0604020202020204" pitchFamily="34" charset="0"/>
              <a:buChar char="•"/>
            </a:pPr>
            <a:r>
              <a:rPr lang="en-US" sz="1400" b="1" dirty="0" err="1">
                <a:solidFill>
                  <a:srgbClr val="30475E"/>
                </a:solidFill>
              </a:rPr>
              <a:t>Margens</a:t>
            </a:r>
            <a:r>
              <a:rPr lang="en-US" sz="1400" b="1" dirty="0">
                <a:solidFill>
                  <a:srgbClr val="30475E"/>
                </a:solidFill>
              </a:rPr>
              <a:t> </a:t>
            </a:r>
            <a:r>
              <a:rPr lang="en-US" sz="1400" b="1" dirty="0" err="1">
                <a:solidFill>
                  <a:srgbClr val="30475E"/>
                </a:solidFill>
              </a:rPr>
              <a:t>elevadas</a:t>
            </a:r>
            <a:endParaRPr lang="en-US" sz="1400" b="1" dirty="0">
              <a:solidFill>
                <a:srgbClr val="30475E"/>
              </a:solidFill>
            </a:endParaRPr>
          </a:p>
          <a:p>
            <a:pPr marL="285750" indent="-285750" algn="l" rtl="0">
              <a:buFont typeface="Arial" panose="020B0604020202020204" pitchFamily="34" charset="0"/>
              <a:buChar char="•"/>
            </a:pPr>
            <a:r>
              <a:rPr lang="en-US" sz="1400" b="1" dirty="0">
                <a:solidFill>
                  <a:srgbClr val="30475E"/>
                </a:solidFill>
              </a:rPr>
              <a:t>Baixo risco</a:t>
            </a:r>
          </a:p>
          <a:p>
            <a:pPr marL="285750" indent="-285750" algn="l" rtl="0">
              <a:buFont typeface="Arial" panose="020B0604020202020204" pitchFamily="34" charset="0"/>
              <a:buChar char="•"/>
            </a:pPr>
            <a:r>
              <a:rPr lang="en-US" sz="1400" b="1" dirty="0" err="1">
                <a:solidFill>
                  <a:srgbClr val="30475E"/>
                </a:solidFill>
              </a:rPr>
              <a:t>Pequeno</a:t>
            </a:r>
            <a:r>
              <a:rPr lang="en-US" sz="1400" b="1" dirty="0">
                <a:solidFill>
                  <a:srgbClr val="30475E"/>
                </a:solidFill>
              </a:rPr>
              <a:t> </a:t>
            </a:r>
            <a:r>
              <a:rPr lang="en-US" sz="1400" b="1" dirty="0" err="1">
                <a:solidFill>
                  <a:srgbClr val="30475E"/>
                </a:solidFill>
              </a:rPr>
              <a:t>potencial</a:t>
            </a:r>
            <a:r>
              <a:rPr lang="en-US" sz="1400" b="1" dirty="0">
                <a:solidFill>
                  <a:srgbClr val="30475E"/>
                </a:solidFill>
              </a:rPr>
              <a:t> de </a:t>
            </a:r>
            <a:r>
              <a:rPr lang="en-US" sz="1400" b="1" dirty="0" err="1">
                <a:solidFill>
                  <a:srgbClr val="30475E"/>
                </a:solidFill>
              </a:rPr>
              <a:t>crescimento</a:t>
            </a:r>
            <a:endParaRPr lang="en-IE" sz="1400" b="1" dirty="0">
              <a:solidFill>
                <a:srgbClr val="30475E"/>
              </a:solidFill>
            </a:endParaRPr>
          </a:p>
        </p:txBody>
      </p:sp>
      <p:sp>
        <p:nvSpPr>
          <p:cNvPr id="12" name="TextBox 11">
            <a:extLst>
              <a:ext uri="{FF2B5EF4-FFF2-40B4-BE49-F238E27FC236}">
                <a16:creationId xmlns:a16="http://schemas.microsoft.com/office/drawing/2014/main" id="{B2ACE55C-BED3-5D00-FA41-5BAC6B90F1F7}"/>
              </a:ext>
            </a:extLst>
          </p:cNvPr>
          <p:cNvSpPr txBox="1"/>
          <p:nvPr/>
        </p:nvSpPr>
        <p:spPr>
          <a:xfrm>
            <a:off x="7507897" y="1992398"/>
            <a:ext cx="1998052" cy="1384995"/>
          </a:xfrm>
          <a:prstGeom prst="rect">
            <a:avLst/>
          </a:prstGeom>
          <a:noFill/>
        </p:spPr>
        <p:txBody>
          <a:bodyPr wrap="square" rtlCol="0">
            <a:spAutoFit/>
          </a:bodyPr>
          <a:lstStyle/>
          <a:p>
            <a:pPr algn="ctr" rtl="0"/>
            <a:r>
              <a:rPr lang="en-US" sz="1400" b="1" u="sng" dirty="0">
                <a:solidFill>
                  <a:srgbClr val="30475E"/>
                </a:solidFill>
              </a:rPr>
              <a:t>Inicialmente</a:t>
            </a:r>
          </a:p>
          <a:p>
            <a:pPr marL="285750" indent="-285750" algn="l" rtl="0">
              <a:buFont typeface="Arial" panose="020B0604020202020204" pitchFamily="34" charset="0"/>
              <a:buChar char="•"/>
            </a:pPr>
            <a:r>
              <a:rPr lang="en-US" sz="1400" b="1" dirty="0">
                <a:solidFill>
                  <a:srgbClr val="30475E"/>
                </a:solidFill>
              </a:rPr>
              <a:t>Mercado pequeno</a:t>
            </a:r>
          </a:p>
          <a:p>
            <a:pPr marL="285750" indent="-285750" algn="l" rtl="0">
              <a:buFont typeface="Arial" panose="020B0604020202020204" pitchFamily="34" charset="0"/>
              <a:buChar char="•"/>
            </a:pPr>
            <a:r>
              <a:rPr lang="en-US" sz="1400" b="1" dirty="0" err="1">
                <a:solidFill>
                  <a:srgbClr val="30475E"/>
                </a:solidFill>
              </a:rPr>
              <a:t>Margens</a:t>
            </a:r>
            <a:r>
              <a:rPr lang="en-US" sz="1400" b="1" dirty="0">
                <a:solidFill>
                  <a:srgbClr val="30475E"/>
                </a:solidFill>
              </a:rPr>
              <a:t> </a:t>
            </a:r>
            <a:r>
              <a:rPr lang="en-US" sz="1400" b="1" dirty="0" err="1">
                <a:solidFill>
                  <a:srgbClr val="30475E"/>
                </a:solidFill>
              </a:rPr>
              <a:t>inferiores</a:t>
            </a:r>
            <a:endParaRPr lang="en-US" sz="1400" b="1" dirty="0">
              <a:solidFill>
                <a:srgbClr val="30475E"/>
              </a:solidFill>
            </a:endParaRPr>
          </a:p>
          <a:p>
            <a:pPr marL="285750" indent="-285750" algn="l" rtl="0">
              <a:buFont typeface="Arial" panose="020B0604020202020204" pitchFamily="34" charset="0"/>
              <a:buChar char="•"/>
            </a:pPr>
            <a:r>
              <a:rPr lang="en-US" sz="1400" b="1" dirty="0">
                <a:solidFill>
                  <a:srgbClr val="30475E"/>
                </a:solidFill>
              </a:rPr>
              <a:t>Risco </a:t>
            </a:r>
            <a:r>
              <a:rPr lang="en-US" sz="1400" b="1" dirty="0" err="1">
                <a:solidFill>
                  <a:srgbClr val="30475E"/>
                </a:solidFill>
              </a:rPr>
              <a:t>mais</a:t>
            </a:r>
            <a:r>
              <a:rPr lang="en-US" sz="1400" b="1" dirty="0">
                <a:solidFill>
                  <a:srgbClr val="30475E"/>
                </a:solidFill>
              </a:rPr>
              <a:t> </a:t>
            </a:r>
            <a:r>
              <a:rPr lang="en-US" sz="1400" b="1" dirty="0" err="1">
                <a:solidFill>
                  <a:srgbClr val="30475E"/>
                </a:solidFill>
              </a:rPr>
              <a:t>elevado</a:t>
            </a:r>
            <a:endParaRPr lang="en-US" sz="1400" b="1" dirty="0">
              <a:solidFill>
                <a:srgbClr val="30475E"/>
              </a:solidFill>
            </a:endParaRPr>
          </a:p>
          <a:p>
            <a:pPr marL="285750" indent="-285750" algn="l" rtl="0">
              <a:buFont typeface="Arial" panose="020B0604020202020204" pitchFamily="34" charset="0"/>
              <a:buChar char="•"/>
            </a:pPr>
            <a:r>
              <a:rPr lang="en-US" sz="1400" b="1" dirty="0">
                <a:solidFill>
                  <a:srgbClr val="30475E"/>
                </a:solidFill>
              </a:rPr>
              <a:t>Grande </a:t>
            </a:r>
            <a:r>
              <a:rPr lang="en-US" sz="1400" b="1" dirty="0" err="1">
                <a:solidFill>
                  <a:srgbClr val="30475E"/>
                </a:solidFill>
              </a:rPr>
              <a:t>potencial</a:t>
            </a:r>
            <a:r>
              <a:rPr lang="en-US" sz="1400" b="1" dirty="0">
                <a:solidFill>
                  <a:srgbClr val="30475E"/>
                </a:solidFill>
              </a:rPr>
              <a:t> de </a:t>
            </a:r>
            <a:r>
              <a:rPr lang="en-US" sz="1400" b="1" dirty="0" err="1">
                <a:solidFill>
                  <a:srgbClr val="30475E"/>
                </a:solidFill>
              </a:rPr>
              <a:t>crescimento</a:t>
            </a:r>
            <a:endParaRPr lang="en-IE" sz="1400" b="1" dirty="0">
              <a:solidFill>
                <a:srgbClr val="30475E"/>
              </a:solidFill>
            </a:endParaRPr>
          </a:p>
        </p:txBody>
      </p:sp>
      <p:sp>
        <p:nvSpPr>
          <p:cNvPr id="13" name="TextBox 12">
            <a:extLst>
              <a:ext uri="{FF2B5EF4-FFF2-40B4-BE49-F238E27FC236}">
                <a16:creationId xmlns:a16="http://schemas.microsoft.com/office/drawing/2014/main" id="{DC3E20C4-899C-4229-F82C-81259E41294F}"/>
              </a:ext>
            </a:extLst>
          </p:cNvPr>
          <p:cNvSpPr txBox="1"/>
          <p:nvPr/>
        </p:nvSpPr>
        <p:spPr>
          <a:xfrm>
            <a:off x="7258586" y="384663"/>
            <a:ext cx="4767159" cy="1477328"/>
          </a:xfrm>
          <a:prstGeom prst="rect">
            <a:avLst/>
          </a:prstGeom>
          <a:solidFill>
            <a:srgbClr val="F1A0C2"/>
          </a:solidFill>
        </p:spPr>
        <p:txBody>
          <a:bodyPr wrap="square">
            <a:spAutoFit/>
          </a:bodyPr>
          <a:lstStyle/>
          <a:p>
            <a:pPr algn="ctr" rtl="0"/>
            <a:r>
              <a:rPr lang="en-US" b="1" dirty="0">
                <a:solidFill>
                  <a:srgbClr val="30475E"/>
                </a:solidFill>
              </a:rPr>
              <a:t>A inovação </a:t>
            </a:r>
            <a:r>
              <a:rPr lang="en-US" b="1" dirty="0" err="1">
                <a:solidFill>
                  <a:srgbClr val="30475E"/>
                </a:solidFill>
              </a:rPr>
              <a:t>disruptiva</a:t>
            </a:r>
            <a:r>
              <a:rPr lang="en-US" b="1" dirty="0">
                <a:solidFill>
                  <a:srgbClr val="30475E"/>
                </a:solidFill>
              </a:rPr>
              <a:t> </a:t>
            </a:r>
            <a:r>
              <a:rPr lang="en-US" b="1" dirty="0" err="1">
                <a:solidFill>
                  <a:srgbClr val="30475E"/>
                </a:solidFill>
              </a:rPr>
              <a:t>ocorre</a:t>
            </a:r>
            <a:r>
              <a:rPr lang="en-US" b="1" dirty="0">
                <a:solidFill>
                  <a:srgbClr val="30475E"/>
                </a:solidFill>
              </a:rPr>
              <a:t> </a:t>
            </a:r>
            <a:r>
              <a:rPr lang="en-US" b="1" dirty="0" err="1">
                <a:solidFill>
                  <a:srgbClr val="30475E"/>
                </a:solidFill>
              </a:rPr>
              <a:t>quando</a:t>
            </a:r>
            <a:r>
              <a:rPr lang="en-US" b="1" dirty="0">
                <a:solidFill>
                  <a:srgbClr val="30475E"/>
                </a:solidFill>
              </a:rPr>
              <a:t> </a:t>
            </a:r>
            <a:r>
              <a:rPr lang="en-US" b="1" dirty="0" err="1">
                <a:solidFill>
                  <a:srgbClr val="30475E"/>
                </a:solidFill>
              </a:rPr>
              <a:t>os</a:t>
            </a:r>
            <a:r>
              <a:rPr lang="en-US" b="1" dirty="0">
                <a:solidFill>
                  <a:srgbClr val="30475E"/>
                </a:solidFill>
              </a:rPr>
              <a:t> </a:t>
            </a:r>
            <a:r>
              <a:rPr lang="en-US" b="1" dirty="0" err="1">
                <a:solidFill>
                  <a:srgbClr val="30475E"/>
                </a:solidFill>
              </a:rPr>
              <a:t>métodos</a:t>
            </a:r>
            <a:r>
              <a:rPr lang="en-US" b="1" dirty="0">
                <a:solidFill>
                  <a:srgbClr val="30475E"/>
                </a:solidFill>
              </a:rPr>
              <a:t> de negócios tradicionais falham e exigem novos recursos. Embora os riscos sejam grandes, há um grande potencial de crescimento se tudo der </a:t>
            </a:r>
            <a:r>
              <a:rPr lang="en-US" b="1" dirty="0" err="1">
                <a:solidFill>
                  <a:srgbClr val="30475E"/>
                </a:solidFill>
              </a:rPr>
              <a:t>certo</a:t>
            </a:r>
            <a:r>
              <a:rPr lang="en-US" b="1" dirty="0">
                <a:solidFill>
                  <a:srgbClr val="30475E"/>
                </a:solidFill>
              </a:rPr>
              <a:t>.</a:t>
            </a:r>
            <a:endParaRPr lang="en-IE" b="1" dirty="0">
              <a:solidFill>
                <a:srgbClr val="30475E"/>
              </a:solidFill>
            </a:endParaRPr>
          </a:p>
        </p:txBody>
      </p:sp>
    </p:spTree>
    <p:extLst>
      <p:ext uri="{BB962C8B-B14F-4D97-AF65-F5344CB8AC3E}">
        <p14:creationId xmlns:p14="http://schemas.microsoft.com/office/powerpoint/2010/main" val="2654120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D7165DC1-1E79-A375-3443-4F93A003CA94}"/>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p:pic>
      <p:sp>
        <p:nvSpPr>
          <p:cNvPr id="5" name="TextBox 4">
            <a:extLst>
              <a:ext uri="{FF2B5EF4-FFF2-40B4-BE49-F238E27FC236}">
                <a16:creationId xmlns:a16="http://schemas.microsoft.com/office/drawing/2014/main" id="{80D986A9-1762-F433-C955-F00A8299DDDD}"/>
              </a:ext>
            </a:extLst>
          </p:cNvPr>
          <p:cNvSpPr txBox="1"/>
          <p:nvPr/>
        </p:nvSpPr>
        <p:spPr>
          <a:xfrm>
            <a:off x="292977" y="628233"/>
            <a:ext cx="5598775" cy="5262979"/>
          </a:xfrm>
          <a:prstGeom prst="rect">
            <a:avLst/>
          </a:prstGeom>
          <a:noFill/>
        </p:spPr>
        <p:txBody>
          <a:bodyPr wrap="square">
            <a:spAutoFit/>
          </a:bodyPr>
          <a:lstStyle/>
          <a:p>
            <a:pPr rtl="0"/>
            <a:r>
              <a:rPr lang="en-US" sz="2800" b="1" i="1" dirty="0">
                <a:solidFill>
                  <a:srgbClr val="000000"/>
                </a:solidFill>
                <a:highlight>
                  <a:srgbClr val="F68F37"/>
                </a:highlight>
              </a:rPr>
              <a:t>Playing Catch up</a:t>
            </a:r>
            <a:r>
              <a:rPr lang="en-US" sz="2800" b="1" dirty="0">
                <a:solidFill>
                  <a:srgbClr val="000000"/>
                </a:solidFill>
                <a:highlight>
                  <a:srgbClr val="F68F37"/>
                </a:highlight>
              </a:rPr>
              <a:t>:</a:t>
            </a:r>
          </a:p>
          <a:p>
            <a:pPr rtl="0"/>
            <a:r>
              <a:rPr lang="en-US" sz="2200" dirty="0">
                <a:solidFill>
                  <a:srgbClr val="000000"/>
                </a:solidFill>
              </a:rPr>
              <a:t>A razão para </a:t>
            </a:r>
            <a:r>
              <a:rPr lang="en-US" sz="2200" dirty="0" err="1">
                <a:solidFill>
                  <a:srgbClr val="000000"/>
                </a:solidFill>
              </a:rPr>
              <a:t>este</a:t>
            </a:r>
            <a:r>
              <a:rPr lang="en-US" sz="2200" dirty="0">
                <a:solidFill>
                  <a:srgbClr val="000000"/>
                </a:solidFill>
              </a:rPr>
              <a:t> problema não é o facto das </a:t>
            </a:r>
            <a:r>
              <a:rPr lang="en-US" sz="2200" dirty="0" err="1">
                <a:solidFill>
                  <a:srgbClr val="000000"/>
                </a:solidFill>
              </a:rPr>
              <a:t>empresas</a:t>
            </a:r>
            <a:r>
              <a:rPr lang="en-US" sz="2200" dirty="0">
                <a:solidFill>
                  <a:srgbClr val="000000"/>
                </a:solidFill>
              </a:rPr>
              <a:t> </a:t>
            </a:r>
            <a:r>
              <a:rPr lang="en-US" sz="2200" dirty="0" err="1">
                <a:solidFill>
                  <a:srgbClr val="000000"/>
                </a:solidFill>
              </a:rPr>
              <a:t>existentes</a:t>
            </a:r>
            <a:r>
              <a:rPr lang="en-US" sz="2200" dirty="0">
                <a:solidFill>
                  <a:srgbClr val="000000"/>
                </a:solidFill>
              </a:rPr>
              <a:t> </a:t>
            </a:r>
            <a:r>
              <a:rPr lang="en-US" sz="2200" dirty="0" err="1">
                <a:solidFill>
                  <a:srgbClr val="000000"/>
                </a:solidFill>
              </a:rPr>
              <a:t>não</a:t>
            </a:r>
            <a:r>
              <a:rPr lang="en-US" sz="2200" dirty="0">
                <a:solidFill>
                  <a:srgbClr val="000000"/>
                </a:solidFill>
              </a:rPr>
              <a:t> </a:t>
            </a:r>
            <a:r>
              <a:rPr lang="en-US" sz="2200" dirty="0" err="1">
                <a:solidFill>
                  <a:srgbClr val="000000"/>
                </a:solidFill>
              </a:rPr>
              <a:t>conseguirem</a:t>
            </a:r>
            <a:r>
              <a:rPr lang="en-US" sz="2200" dirty="0">
                <a:solidFill>
                  <a:srgbClr val="000000"/>
                </a:solidFill>
              </a:rPr>
              <a:t> desenvolver tecnologias disruptivas. </a:t>
            </a:r>
            <a:r>
              <a:rPr lang="en-US" sz="2200" dirty="0" err="1">
                <a:solidFill>
                  <a:srgbClr val="000000"/>
                </a:solidFill>
              </a:rPr>
              <a:t>Pelo</a:t>
            </a:r>
            <a:r>
              <a:rPr lang="en-US" sz="2200" dirty="0">
                <a:solidFill>
                  <a:srgbClr val="000000"/>
                </a:solidFill>
              </a:rPr>
              <a:t> </a:t>
            </a:r>
            <a:r>
              <a:rPr lang="en-US" sz="2200" dirty="0" err="1">
                <a:solidFill>
                  <a:srgbClr val="000000"/>
                </a:solidFill>
              </a:rPr>
              <a:t>contrário</a:t>
            </a:r>
            <a:r>
              <a:rPr lang="en-US" sz="2200" dirty="0">
                <a:solidFill>
                  <a:srgbClr val="000000"/>
                </a:solidFill>
              </a:rPr>
              <a:t>, o problema ocorre quando as empresas estabelecidas tentam aplicar novas tecnologias às suas redes de valor existentes ou rejeitam a entrada em novos mercados porque são vistas como pequenas demais para impulsionar as metas de crescimento ou simplesmente têm margens muito </a:t>
            </a:r>
            <a:r>
              <a:rPr lang="en-US" sz="2200" dirty="0" err="1">
                <a:solidFill>
                  <a:srgbClr val="000000"/>
                </a:solidFill>
              </a:rPr>
              <a:t>baixas.</a:t>
            </a:r>
            <a:r>
              <a:rPr lang="en-US" sz="2200" dirty="0" err="1">
                <a:solidFill>
                  <a:srgbClr val="F79037"/>
                </a:solidFill>
                <a:hlinkClick r:id="rId3">
                  <a:extLst>
                    <a:ext uri="{A12FA001-AC4F-418D-AE19-62706E023703}">
                      <ahyp:hlinkClr xmlns:ahyp="http://schemas.microsoft.com/office/drawing/2018/hyperlinkcolor" val="tx"/>
                    </a:ext>
                  </a:extLst>
                </a:hlinkClick>
              </a:rPr>
              <a:t>Fonte</a:t>
            </a:r>
            <a:endParaRPr lang="en-US" sz="2200" dirty="0">
              <a:solidFill>
                <a:srgbClr val="F79037"/>
              </a:solidFill>
            </a:endParaRPr>
          </a:p>
          <a:p>
            <a:pPr algn="ctr" rtl="0"/>
            <a:r>
              <a:rPr lang="en-US" sz="2200" b="1" dirty="0">
                <a:solidFill>
                  <a:srgbClr val="000000"/>
                </a:solidFill>
              </a:rPr>
              <a:t>Se </a:t>
            </a:r>
            <a:r>
              <a:rPr lang="en-US" sz="2200" b="1" dirty="0" err="1">
                <a:solidFill>
                  <a:srgbClr val="000000"/>
                </a:solidFill>
              </a:rPr>
              <a:t>se</a:t>
            </a:r>
            <a:r>
              <a:rPr lang="en-US" sz="2200" b="1" dirty="0">
                <a:solidFill>
                  <a:srgbClr val="000000"/>
                </a:solidFill>
              </a:rPr>
              <a:t> pretender </a:t>
            </a:r>
            <a:r>
              <a:rPr lang="en-US" sz="2200" b="1" dirty="0" err="1">
                <a:solidFill>
                  <a:srgbClr val="000000"/>
                </a:solidFill>
              </a:rPr>
              <a:t>fazer</a:t>
            </a:r>
            <a:r>
              <a:rPr lang="en-US" sz="2200" b="1" dirty="0">
                <a:solidFill>
                  <a:srgbClr val="000000"/>
                </a:solidFill>
              </a:rPr>
              <a:t> a inovação </a:t>
            </a:r>
            <a:r>
              <a:rPr lang="en-US" sz="2200" b="1" dirty="0" err="1">
                <a:solidFill>
                  <a:srgbClr val="000000"/>
                </a:solidFill>
              </a:rPr>
              <a:t>acontecer</a:t>
            </a:r>
            <a:r>
              <a:rPr lang="en-US" sz="2200" b="1" dirty="0">
                <a:solidFill>
                  <a:srgbClr val="000000"/>
                </a:solidFill>
              </a:rPr>
              <a:t> </a:t>
            </a:r>
            <a:r>
              <a:rPr lang="en-US" sz="2200" b="1" dirty="0" err="1">
                <a:solidFill>
                  <a:srgbClr val="000000"/>
                </a:solidFill>
              </a:rPr>
              <a:t>numa</a:t>
            </a:r>
            <a:r>
              <a:rPr lang="en-US" sz="2200" b="1" dirty="0">
                <a:solidFill>
                  <a:srgbClr val="000000"/>
                </a:solidFill>
              </a:rPr>
              <a:t> PME estabelecida, a melhor maneira de o </a:t>
            </a:r>
            <a:r>
              <a:rPr lang="en-US" sz="2200" b="1" dirty="0" err="1">
                <a:solidFill>
                  <a:srgbClr val="000000"/>
                </a:solidFill>
              </a:rPr>
              <a:t>realizar</a:t>
            </a:r>
            <a:r>
              <a:rPr lang="en-US" sz="2200" b="1" dirty="0">
                <a:solidFill>
                  <a:srgbClr val="000000"/>
                </a:solidFill>
              </a:rPr>
              <a:t> é </a:t>
            </a:r>
            <a:r>
              <a:rPr lang="en-US" sz="2200" b="1" dirty="0" err="1">
                <a:solidFill>
                  <a:srgbClr val="000000"/>
                </a:solidFill>
              </a:rPr>
              <a:t>tratar</a:t>
            </a:r>
            <a:r>
              <a:rPr lang="en-US" sz="2200" b="1" dirty="0">
                <a:solidFill>
                  <a:srgbClr val="000000"/>
                </a:solidFill>
              </a:rPr>
              <a:t> do projeto de inovação como uma unidade separada.</a:t>
            </a:r>
            <a:endParaRPr lang="en-IE" sz="2200" b="1" dirty="0">
              <a:solidFill>
                <a:srgbClr val="000000"/>
              </a:solidFill>
            </a:endParaRPr>
          </a:p>
        </p:txBody>
      </p:sp>
    </p:spTree>
    <p:extLst>
      <p:ext uri="{BB962C8B-B14F-4D97-AF65-F5344CB8AC3E}">
        <p14:creationId xmlns:p14="http://schemas.microsoft.com/office/powerpoint/2010/main" val="3149487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7A2F43E3-834B-0C9C-37F9-954C5AFCDE0F}"/>
              </a:ext>
            </a:extLst>
          </p:cNvPr>
          <p:cNvSpPr>
            <a:spLocks noGrp="1"/>
          </p:cNvSpPr>
          <p:nvPr>
            <p:ph type="body" sz="quarter" idx="16"/>
          </p:nvPr>
        </p:nvSpPr>
        <p:spPr>
          <a:xfrm>
            <a:off x="722384" y="670940"/>
            <a:ext cx="4991100" cy="992188"/>
          </a:xfrm>
        </p:spPr>
        <p:txBody>
          <a:bodyPr>
            <a:normAutofit/>
          </a:bodyPr>
          <a:lstStyle/>
          <a:p>
            <a:pPr algn="l" rtl="0"/>
            <a:r>
              <a:rPr lang="en-US" sz="3300" b="1" dirty="0"/>
              <a:t>3. Inovação </a:t>
            </a:r>
            <a:r>
              <a:rPr lang="en-US" sz="3300" b="1" dirty="0" err="1"/>
              <a:t>Sustentável</a:t>
            </a:r>
            <a:endParaRPr lang="en-IE" sz="3300" b="1" dirty="0"/>
          </a:p>
        </p:txBody>
      </p:sp>
      <p:sp>
        <p:nvSpPr>
          <p:cNvPr id="6" name="Text Placeholder 2">
            <a:extLst>
              <a:ext uri="{FF2B5EF4-FFF2-40B4-BE49-F238E27FC236}">
                <a16:creationId xmlns:a16="http://schemas.microsoft.com/office/drawing/2014/main" id="{D4AE8BFD-0C37-CBF4-FAFE-37830D0A85C0}"/>
              </a:ext>
            </a:extLst>
          </p:cNvPr>
          <p:cNvSpPr>
            <a:spLocks noGrp="1"/>
          </p:cNvSpPr>
          <p:nvPr>
            <p:ph type="body" sz="quarter" idx="18"/>
          </p:nvPr>
        </p:nvSpPr>
        <p:spPr>
          <a:xfrm>
            <a:off x="873213" y="1185069"/>
            <a:ext cx="6121476" cy="4405744"/>
          </a:xfrm>
        </p:spPr>
        <p:txBody>
          <a:bodyPr>
            <a:noAutofit/>
          </a:bodyPr>
          <a:lstStyle/>
          <a:p>
            <a:pPr algn="just" rtl="0">
              <a:lnSpc>
                <a:spcPct val="80000"/>
              </a:lnSpc>
              <a:spcBef>
                <a:spcPts val="600"/>
              </a:spcBef>
            </a:pPr>
            <a:r>
              <a:rPr lang="en-US" sz="2300" dirty="0"/>
              <a:t>A </a:t>
            </a:r>
            <a:r>
              <a:rPr lang="en-US" sz="2300" dirty="0" err="1"/>
              <a:t>inovação</a:t>
            </a:r>
            <a:r>
              <a:rPr lang="en-US" sz="2300" dirty="0"/>
              <a:t> </a:t>
            </a:r>
            <a:r>
              <a:rPr lang="en-US" sz="2300" dirty="0" err="1"/>
              <a:t>sustentável</a:t>
            </a:r>
            <a:r>
              <a:rPr lang="en-US" sz="2300" dirty="0"/>
              <a:t> é o oposto da </a:t>
            </a:r>
            <a:r>
              <a:rPr lang="en-US" sz="2300" dirty="0" err="1"/>
              <a:t>inovação</a:t>
            </a:r>
            <a:r>
              <a:rPr lang="en-US" sz="2300" dirty="0"/>
              <a:t> </a:t>
            </a:r>
            <a:r>
              <a:rPr lang="en-US" sz="2300" dirty="0" err="1"/>
              <a:t>disruptiva</a:t>
            </a:r>
            <a:r>
              <a:rPr lang="en-US" sz="2300" dirty="0"/>
              <a:t>, tal como existe no mercado </a:t>
            </a:r>
            <a:r>
              <a:rPr lang="en-US" sz="2300" dirty="0" err="1"/>
              <a:t>atual</a:t>
            </a:r>
            <a:r>
              <a:rPr lang="en-US" sz="2300" dirty="0"/>
              <a:t>, e em vez de criar novas redes de valor, melhora e faz crescer as </a:t>
            </a:r>
            <a:r>
              <a:rPr lang="en-US" sz="2300" dirty="0" err="1"/>
              <a:t>já</a:t>
            </a:r>
            <a:r>
              <a:rPr lang="en-US" sz="2300" dirty="0"/>
              <a:t> </a:t>
            </a:r>
            <a:r>
              <a:rPr lang="en-US" sz="2300" dirty="0" err="1"/>
              <a:t>existentes</a:t>
            </a:r>
            <a:r>
              <a:rPr lang="en-US" sz="2300" dirty="0"/>
              <a:t>, </a:t>
            </a:r>
            <a:r>
              <a:rPr lang="en-US" sz="2300" b="1" dirty="0" err="1"/>
              <a:t>satisfazendo</a:t>
            </a:r>
            <a:r>
              <a:rPr lang="en-US" sz="2300" b="1" dirty="0"/>
              <a:t> as </a:t>
            </a:r>
            <a:r>
              <a:rPr lang="en-US" sz="2300" b="1" dirty="0" err="1"/>
              <a:t>necessidades</a:t>
            </a:r>
            <a:r>
              <a:rPr lang="en-US" sz="2300" b="1" dirty="0"/>
              <a:t> de um </a:t>
            </a:r>
            <a:r>
              <a:rPr lang="en-US" sz="2300" b="1" dirty="0" err="1"/>
              <a:t>cliente</a:t>
            </a:r>
            <a:r>
              <a:rPr lang="en-US" sz="2300" dirty="0"/>
              <a:t>.</a:t>
            </a:r>
          </a:p>
          <a:p>
            <a:pPr algn="just" rtl="0">
              <a:lnSpc>
                <a:spcPct val="80000"/>
              </a:lnSpc>
              <a:spcBef>
                <a:spcPts val="600"/>
              </a:spcBef>
            </a:pPr>
            <a:r>
              <a:rPr lang="en-US" sz="2300" dirty="0"/>
              <a:t>Assim como a inovação incremental, o desempenho do produto da </a:t>
            </a:r>
            <a:r>
              <a:rPr lang="en-US" sz="2300" dirty="0" err="1"/>
              <a:t>inovação</a:t>
            </a:r>
            <a:r>
              <a:rPr lang="en-US" sz="2300" dirty="0"/>
              <a:t> </a:t>
            </a:r>
            <a:r>
              <a:rPr lang="en-US" sz="2300" dirty="0" err="1"/>
              <a:t>sustentável</a:t>
            </a:r>
            <a:r>
              <a:rPr lang="en-US" sz="2300" dirty="0"/>
              <a:t> é ligeiramente melhor a cada iteração, reduzindo os defeitos. A nova </a:t>
            </a:r>
            <a:r>
              <a:rPr lang="en-US" sz="2300" dirty="0" err="1"/>
              <a:t>versão</a:t>
            </a:r>
            <a:r>
              <a:rPr lang="en-US" sz="2300" dirty="0"/>
              <a:t> </a:t>
            </a:r>
            <a:r>
              <a:rPr lang="en-US" sz="2300" dirty="0" err="1"/>
              <a:t>melhorada</a:t>
            </a:r>
            <a:r>
              <a:rPr lang="en-US" sz="2300" dirty="0"/>
              <a:t> do produto pode ser mais cara e ter margens mais altas do que a anterior, se for voltada para clientes mais exigentes e </a:t>
            </a:r>
            <a:r>
              <a:rPr lang="en-US" sz="2300" dirty="0" err="1"/>
              <a:t>sofisticados</a:t>
            </a:r>
            <a:r>
              <a:rPr lang="en-US" sz="2300" dirty="0"/>
              <a:t>, com melhor desempenho do que o disponível anteriormente.</a:t>
            </a:r>
          </a:p>
          <a:p>
            <a:pPr algn="just" rtl="0">
              <a:lnSpc>
                <a:spcPct val="80000"/>
              </a:lnSpc>
              <a:spcBef>
                <a:spcPts val="600"/>
              </a:spcBef>
            </a:pPr>
            <a:r>
              <a:rPr lang="en-US" sz="2300" dirty="0"/>
              <a:t>No entanto, também pode ser </a:t>
            </a:r>
            <a:r>
              <a:rPr lang="en-US" sz="2300" dirty="0" err="1"/>
              <a:t>mais</a:t>
            </a:r>
            <a:r>
              <a:rPr lang="en-US" sz="2300" dirty="0"/>
              <a:t> </a:t>
            </a:r>
            <a:r>
              <a:rPr lang="en-US" sz="2300" dirty="0" err="1"/>
              <a:t>barata</a:t>
            </a:r>
            <a:r>
              <a:rPr lang="en-US" sz="2300" dirty="0"/>
              <a:t> se levar a </a:t>
            </a:r>
            <a:r>
              <a:rPr lang="en-US" sz="2300" dirty="0" err="1"/>
              <a:t>maiores</a:t>
            </a:r>
            <a:r>
              <a:rPr lang="en-US" sz="2300" dirty="0"/>
              <a:t> volumes de </a:t>
            </a:r>
            <a:r>
              <a:rPr lang="en-US" sz="2300" dirty="0" err="1"/>
              <a:t>vendas</a:t>
            </a:r>
            <a:r>
              <a:rPr lang="en-US" sz="2300" dirty="0"/>
              <a:t> e, portanto, a 	</a:t>
            </a:r>
            <a:r>
              <a:rPr lang="en-US" sz="2300" dirty="0" err="1"/>
              <a:t>lucros</a:t>
            </a:r>
            <a:r>
              <a:rPr lang="en-US" sz="2300" dirty="0"/>
              <a:t> absolutos </a:t>
            </a:r>
            <a:r>
              <a:rPr lang="en-US" sz="2300" dirty="0" err="1"/>
              <a:t>mais</a:t>
            </a:r>
            <a:r>
              <a:rPr lang="en-US" sz="2300" dirty="0"/>
              <a:t> </a:t>
            </a:r>
            <a:r>
              <a:rPr lang="en-US" sz="2300" dirty="0" err="1"/>
              <a:t>elevados</a:t>
            </a:r>
            <a:r>
              <a:rPr lang="en-US" sz="2300" dirty="0"/>
              <a:t>.</a:t>
            </a:r>
            <a:endParaRPr lang="en-IE" sz="2300" dirty="0"/>
          </a:p>
        </p:txBody>
      </p:sp>
      <p:sp>
        <p:nvSpPr>
          <p:cNvPr id="7" name="TextBox 6">
            <a:extLst>
              <a:ext uri="{FF2B5EF4-FFF2-40B4-BE49-F238E27FC236}">
                <a16:creationId xmlns:a16="http://schemas.microsoft.com/office/drawing/2014/main" id="{8EAA5D36-7EAC-7E81-F3B2-BD9EB56BF6B1}"/>
              </a:ext>
            </a:extLst>
          </p:cNvPr>
          <p:cNvSpPr txBox="1"/>
          <p:nvPr/>
        </p:nvSpPr>
        <p:spPr>
          <a:xfrm>
            <a:off x="7273637" y="774068"/>
            <a:ext cx="4763192" cy="2862322"/>
          </a:xfrm>
          <a:prstGeom prst="rect">
            <a:avLst/>
          </a:prstGeom>
          <a:noFill/>
        </p:spPr>
        <p:txBody>
          <a:bodyPr wrap="square" rtlCol="0">
            <a:spAutoFit/>
          </a:bodyPr>
          <a:lstStyle/>
          <a:p>
            <a:pPr algn="ctr" rtl="0"/>
            <a:r>
              <a:rPr lang="en-US" sz="2000" b="1" dirty="0">
                <a:solidFill>
                  <a:srgbClr val="30475E"/>
                </a:solidFill>
              </a:rPr>
              <a:t>Um </a:t>
            </a:r>
            <a:r>
              <a:rPr lang="en-US" sz="2000" b="1" dirty="0" err="1">
                <a:solidFill>
                  <a:srgbClr val="30475E"/>
                </a:solidFill>
              </a:rPr>
              <a:t>exemplo</a:t>
            </a:r>
            <a:r>
              <a:rPr lang="en-US" sz="2000" b="1" dirty="0">
                <a:solidFill>
                  <a:srgbClr val="30475E"/>
                </a:solidFill>
              </a:rPr>
              <a:t> </a:t>
            </a:r>
            <a:r>
              <a:rPr lang="en-US" sz="2000" dirty="0">
                <a:solidFill>
                  <a:srgbClr val="30475E"/>
                </a:solidFill>
              </a:rPr>
              <a:t>de inovação </a:t>
            </a:r>
            <a:r>
              <a:rPr lang="en-US" sz="2000" dirty="0" err="1">
                <a:solidFill>
                  <a:srgbClr val="30475E"/>
                </a:solidFill>
              </a:rPr>
              <a:t>sustentável</a:t>
            </a:r>
            <a:r>
              <a:rPr lang="en-US" sz="2000" dirty="0">
                <a:solidFill>
                  <a:srgbClr val="30475E"/>
                </a:solidFill>
              </a:rPr>
              <a:t> </a:t>
            </a:r>
            <a:r>
              <a:rPr lang="en-US" sz="2000" dirty="0" err="1">
                <a:solidFill>
                  <a:srgbClr val="30475E"/>
                </a:solidFill>
              </a:rPr>
              <a:t>foi</a:t>
            </a:r>
            <a:r>
              <a:rPr lang="en-US" sz="2000" dirty="0">
                <a:solidFill>
                  <a:srgbClr val="30475E"/>
                </a:solidFill>
              </a:rPr>
              <a:t> a introdução do “</a:t>
            </a:r>
            <a:r>
              <a:rPr lang="en-US" sz="2000" dirty="0" err="1">
                <a:solidFill>
                  <a:srgbClr val="30475E"/>
                </a:solidFill>
              </a:rPr>
              <a:t>anel</a:t>
            </a:r>
            <a:r>
              <a:rPr lang="en-US" sz="2000" dirty="0">
                <a:solidFill>
                  <a:srgbClr val="30475E"/>
                </a:solidFill>
              </a:rPr>
              <a:t> de </a:t>
            </a:r>
            <a:r>
              <a:rPr lang="en-US" sz="2000" dirty="0" err="1">
                <a:solidFill>
                  <a:srgbClr val="30475E"/>
                </a:solidFill>
              </a:rPr>
              <a:t>abertura</a:t>
            </a:r>
            <a:r>
              <a:rPr lang="en-US" sz="2000" dirty="0">
                <a:solidFill>
                  <a:srgbClr val="30475E"/>
                </a:solidFill>
              </a:rPr>
              <a:t> </a:t>
            </a:r>
            <a:r>
              <a:rPr lang="en-US" sz="2000" dirty="0" err="1">
                <a:solidFill>
                  <a:srgbClr val="30475E"/>
                </a:solidFill>
              </a:rPr>
              <a:t>fácil</a:t>
            </a:r>
            <a:r>
              <a:rPr lang="en-US" sz="2000" dirty="0">
                <a:solidFill>
                  <a:srgbClr val="30475E"/>
                </a:solidFill>
              </a:rPr>
              <a:t>” em </a:t>
            </a:r>
            <a:r>
              <a:rPr lang="en-US" sz="2000" dirty="0" err="1">
                <a:solidFill>
                  <a:srgbClr val="30475E"/>
                </a:solidFill>
              </a:rPr>
              <a:t>conservas</a:t>
            </a:r>
            <a:r>
              <a:rPr lang="en-US" sz="2000" dirty="0">
                <a:solidFill>
                  <a:srgbClr val="30475E"/>
                </a:solidFill>
              </a:rPr>
              <a:t> </a:t>
            </a:r>
            <a:r>
              <a:rPr lang="en-US" sz="2000" dirty="0" err="1">
                <a:solidFill>
                  <a:srgbClr val="30475E"/>
                </a:solidFill>
              </a:rPr>
              <a:t>alimentares</a:t>
            </a:r>
            <a:r>
              <a:rPr lang="en-US" sz="2000" dirty="0">
                <a:solidFill>
                  <a:srgbClr val="30475E"/>
                </a:solidFill>
              </a:rPr>
              <a:t>. Este </a:t>
            </a:r>
            <a:r>
              <a:rPr lang="en-US" sz="2000" dirty="0" err="1">
                <a:solidFill>
                  <a:srgbClr val="30475E"/>
                </a:solidFill>
              </a:rPr>
              <a:t>aspeto</a:t>
            </a:r>
            <a:r>
              <a:rPr lang="en-US" sz="2000" dirty="0">
                <a:solidFill>
                  <a:srgbClr val="30475E"/>
                </a:solidFill>
              </a:rPr>
              <a:t> eliminou a </a:t>
            </a:r>
            <a:r>
              <a:rPr lang="en-US" sz="2000" dirty="0" err="1">
                <a:solidFill>
                  <a:srgbClr val="30475E"/>
                </a:solidFill>
              </a:rPr>
              <a:t>necessidade</a:t>
            </a:r>
            <a:r>
              <a:rPr lang="en-US" sz="2000" dirty="0">
                <a:solidFill>
                  <a:srgbClr val="30475E"/>
                </a:solidFill>
              </a:rPr>
              <a:t> de se usar um abridor de latas, mas o produto permaneceu o mesmo… </a:t>
            </a:r>
            <a:r>
              <a:rPr lang="en-US" sz="2000" dirty="0" err="1">
                <a:solidFill>
                  <a:srgbClr val="30475E"/>
                </a:solidFill>
              </a:rPr>
              <a:t>tornou</a:t>
            </a:r>
            <a:r>
              <a:rPr lang="en-US" sz="2000" dirty="0">
                <a:solidFill>
                  <a:srgbClr val="30475E"/>
                </a:solidFill>
              </a:rPr>
              <a:t>-se mais fácil de abrir/usar e </a:t>
            </a:r>
            <a:r>
              <a:rPr lang="en-US" sz="2000" dirty="0" err="1">
                <a:solidFill>
                  <a:srgbClr val="30475E"/>
                </a:solidFill>
              </a:rPr>
              <a:t>atendeu</a:t>
            </a:r>
            <a:r>
              <a:rPr lang="en-US" sz="2000" dirty="0">
                <a:solidFill>
                  <a:srgbClr val="30475E"/>
                </a:solidFill>
              </a:rPr>
              <a:t> às necessidades do consumidor com mais eficiência… é aqui que reside o valor!</a:t>
            </a:r>
            <a:endParaRPr lang="en-IE" sz="2000" dirty="0">
              <a:solidFill>
                <a:srgbClr val="30475E"/>
              </a:solidFill>
            </a:endParaRPr>
          </a:p>
        </p:txBody>
      </p:sp>
      <p:pic>
        <p:nvPicPr>
          <p:cNvPr id="8" name="Picture Placeholder 12">
            <a:extLst>
              <a:ext uri="{FF2B5EF4-FFF2-40B4-BE49-F238E27FC236}">
                <a16:creationId xmlns:a16="http://schemas.microsoft.com/office/drawing/2014/main" id="{1D2C1E5B-3EF8-ADB7-88D1-61F2EA8C6F8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804634" y="3528087"/>
            <a:ext cx="2321275" cy="2893090"/>
          </a:xfrm>
          <a:prstGeom prst="rect">
            <a:avLst/>
          </a:prstGeom>
        </p:spPr>
      </p:pic>
    </p:spTree>
    <p:extLst>
      <p:ext uri="{BB962C8B-B14F-4D97-AF65-F5344CB8AC3E}">
        <p14:creationId xmlns:p14="http://schemas.microsoft.com/office/powerpoint/2010/main" val="4130452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op view of berries">
            <a:extLst>
              <a:ext uri="{FF2B5EF4-FFF2-40B4-BE49-F238E27FC236}">
                <a16:creationId xmlns:a16="http://schemas.microsoft.com/office/drawing/2014/main" id="{84EB9149-6C4D-46E2-C01F-F5D3A08373B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3">
            <a:extLst>
              <a:ext uri="{FF2B5EF4-FFF2-40B4-BE49-F238E27FC236}">
                <a16:creationId xmlns:a16="http://schemas.microsoft.com/office/drawing/2014/main" id="{DFD5C217-3859-A666-6198-2A0DD9AB98E4}"/>
              </a:ext>
            </a:extLst>
          </p:cNvPr>
          <p:cNvSpPr>
            <a:spLocks noGrp="1"/>
          </p:cNvSpPr>
          <p:nvPr>
            <p:ph type="body" sz="quarter" idx="16"/>
          </p:nvPr>
        </p:nvSpPr>
        <p:spPr>
          <a:xfrm>
            <a:off x="747697" y="688975"/>
            <a:ext cx="4991100" cy="992188"/>
          </a:xfrm>
        </p:spPr>
        <p:txBody>
          <a:bodyPr>
            <a:normAutofit/>
          </a:bodyPr>
          <a:lstStyle/>
          <a:p>
            <a:pPr algn="l" rtl="0"/>
            <a:r>
              <a:rPr lang="en-US" sz="3300" b="1" dirty="0"/>
              <a:t>3. Inovação </a:t>
            </a:r>
            <a:r>
              <a:rPr lang="en-US" sz="3300" b="1" dirty="0" err="1"/>
              <a:t>Sustentável</a:t>
            </a:r>
            <a:endParaRPr lang="en-IE" sz="3300" b="1" dirty="0"/>
          </a:p>
        </p:txBody>
      </p:sp>
      <p:sp>
        <p:nvSpPr>
          <p:cNvPr id="6" name="Text Placeholder 2">
            <a:extLst>
              <a:ext uri="{FF2B5EF4-FFF2-40B4-BE49-F238E27FC236}">
                <a16:creationId xmlns:a16="http://schemas.microsoft.com/office/drawing/2014/main" id="{28C945F1-8980-7E0B-33BF-9695B3671D1A}"/>
              </a:ext>
            </a:extLst>
          </p:cNvPr>
          <p:cNvSpPr>
            <a:spLocks noGrp="1"/>
          </p:cNvSpPr>
          <p:nvPr>
            <p:ph type="body" sz="quarter" idx="18"/>
          </p:nvPr>
        </p:nvSpPr>
        <p:spPr>
          <a:xfrm>
            <a:off x="898525" y="1452564"/>
            <a:ext cx="6093402" cy="4157662"/>
          </a:xfrm>
        </p:spPr>
        <p:txBody>
          <a:bodyPr>
            <a:noAutofit/>
          </a:bodyPr>
          <a:lstStyle/>
          <a:p>
            <a:pPr algn="just" rtl="0">
              <a:spcBef>
                <a:spcPts val="0"/>
              </a:spcBef>
            </a:pPr>
            <a:r>
              <a:rPr lang="en-US" sz="2300" dirty="0"/>
              <a:t>Métodos de </a:t>
            </a:r>
            <a:r>
              <a:rPr lang="en-US" sz="2300" dirty="0" err="1"/>
              <a:t>negócio</a:t>
            </a:r>
            <a:r>
              <a:rPr lang="en-US" sz="2300" dirty="0"/>
              <a:t> tradicionais e inovações sustentáveis ​​geralmente são suficientes porque são os mais lucrativos e os riscos são menores.</a:t>
            </a:r>
          </a:p>
          <a:p>
            <a:pPr algn="just" rtl="0">
              <a:spcBef>
                <a:spcPts val="0"/>
              </a:spcBef>
            </a:pPr>
            <a:r>
              <a:rPr lang="en-US" sz="2300" dirty="0"/>
              <a:t>As disrupções, por outro lado, normalmente permitem o crescimento de </a:t>
            </a:r>
            <a:r>
              <a:rPr lang="en-US" sz="2300" dirty="0" err="1"/>
              <a:t>primeira</a:t>
            </a:r>
            <a:r>
              <a:rPr lang="en-US" sz="2300" dirty="0"/>
              <a:t> </a:t>
            </a:r>
            <a:r>
              <a:rPr lang="en-US" sz="2300" dirty="0" err="1"/>
              <a:t>linha</a:t>
            </a:r>
            <a:r>
              <a:rPr lang="en-US" sz="2300" dirty="0"/>
              <a:t>, </a:t>
            </a:r>
            <a:r>
              <a:rPr lang="en-US" sz="2300" dirty="0" err="1"/>
              <a:t>isto</a:t>
            </a:r>
            <a:r>
              <a:rPr lang="en-US" sz="2300" dirty="0"/>
              <a:t> é, crescimento de grande participação de mercado ou a criação de um mercado totalmente novo, mas normalmente não são lucrativos por muito tempo porque exigem um investimento </a:t>
            </a:r>
            <a:r>
              <a:rPr lang="en-US" sz="2300" dirty="0" err="1"/>
              <a:t>inicial</a:t>
            </a:r>
            <a:r>
              <a:rPr lang="en-US" sz="2300" dirty="0"/>
              <a:t> </a:t>
            </a:r>
            <a:r>
              <a:rPr lang="en-US" sz="2300" dirty="0" err="1"/>
              <a:t>elevado</a:t>
            </a:r>
            <a:r>
              <a:rPr lang="en-US" sz="2300" dirty="0"/>
              <a:t> para o crescimento.</a:t>
            </a:r>
          </a:p>
          <a:p>
            <a:pPr algn="just">
              <a:spcBef>
                <a:spcPts val="0"/>
              </a:spcBef>
            </a:pPr>
            <a:r>
              <a:rPr lang="en-US" sz="2300" dirty="0"/>
              <a:t>As inovações sustentáveis, por sua vez, </a:t>
            </a:r>
            <a:r>
              <a:rPr lang="en-US" sz="2300" dirty="0" err="1"/>
              <a:t>continuam</a:t>
            </a:r>
            <a:r>
              <a:rPr lang="en-US" sz="2300" dirty="0"/>
              <a:t> a </a:t>
            </a:r>
            <a:r>
              <a:rPr lang="en-US" sz="2300" b="1" dirty="0" err="1"/>
              <a:t>crescer</a:t>
            </a:r>
            <a:r>
              <a:rPr lang="en-US" sz="2300" b="1" dirty="0"/>
              <a:t> lentamente no mercado</a:t>
            </a:r>
            <a:r>
              <a:rPr lang="en-US" sz="2300" dirty="0"/>
              <a:t>, mas não mais na mesma proporção. Neste ponto, 	o foco muda para aumentar os lucros.</a:t>
            </a:r>
            <a:endParaRPr lang="en-IE" sz="2300" dirty="0"/>
          </a:p>
        </p:txBody>
      </p:sp>
    </p:spTree>
    <p:extLst>
      <p:ext uri="{BB962C8B-B14F-4D97-AF65-F5344CB8AC3E}">
        <p14:creationId xmlns:p14="http://schemas.microsoft.com/office/powerpoint/2010/main" val="3764714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0C7FF2-475F-CCD0-E596-ABC8EE097A8A}"/>
              </a:ext>
            </a:extLst>
          </p:cNvPr>
          <p:cNvSpPr>
            <a:spLocks noGrp="1"/>
          </p:cNvSpPr>
          <p:nvPr>
            <p:ph type="body" sz="quarter" idx="18"/>
          </p:nvPr>
        </p:nvSpPr>
        <p:spPr>
          <a:xfrm>
            <a:off x="1244337" y="2059441"/>
            <a:ext cx="10456595" cy="3440624"/>
          </a:xfrm>
        </p:spPr>
        <p:txBody>
          <a:bodyPr/>
          <a:lstStyle/>
          <a:p>
            <a:pPr algn="ctr" rtl="0">
              <a:lnSpc>
                <a:spcPct val="100000"/>
              </a:lnSpc>
              <a:spcBef>
                <a:spcPts val="600"/>
              </a:spcBef>
            </a:pPr>
            <a:r>
              <a:rPr lang="en-US" i="1" dirty="0"/>
              <a:t>Algumas </a:t>
            </a:r>
            <a:r>
              <a:rPr lang="en-US" i="1" dirty="0" err="1"/>
              <a:t>inovações</a:t>
            </a:r>
            <a:r>
              <a:rPr lang="en-US" i="1" dirty="0"/>
              <a:t> </a:t>
            </a:r>
            <a:r>
              <a:rPr lang="en-US" i="1" dirty="0" err="1"/>
              <a:t>sustentáveis</a:t>
            </a:r>
            <a:r>
              <a:rPr lang="en-US" i="1" dirty="0"/>
              <a:t> </a:t>
            </a:r>
            <a:r>
              <a:rPr lang="en-US" i="1" dirty="0" err="1"/>
              <a:t>correspondem</a:t>
            </a:r>
            <a:r>
              <a:rPr lang="en-US" i="1" dirty="0"/>
              <a:t> </a:t>
            </a:r>
            <a:r>
              <a:rPr lang="en-US" i="1" dirty="0" err="1"/>
              <a:t>às</a:t>
            </a:r>
            <a:r>
              <a:rPr lang="en-US" i="1" dirty="0"/>
              <a:t> </a:t>
            </a:r>
            <a:r>
              <a:rPr lang="en-US" i="1" dirty="0" err="1"/>
              <a:t>melhorias</a:t>
            </a:r>
            <a:r>
              <a:rPr lang="en-US" i="1" dirty="0"/>
              <a:t> </a:t>
            </a:r>
            <a:r>
              <a:rPr lang="en-US" i="1" dirty="0" err="1"/>
              <a:t>incrementais</a:t>
            </a:r>
            <a:r>
              <a:rPr lang="en-US" i="1" dirty="0"/>
              <a:t> que todas as </a:t>
            </a:r>
            <a:r>
              <a:rPr lang="en-US" i="1" dirty="0" err="1"/>
              <a:t>empresas</a:t>
            </a:r>
            <a:r>
              <a:rPr lang="en-US" i="1" dirty="0"/>
              <a:t> </a:t>
            </a:r>
            <a:r>
              <a:rPr lang="en-US" i="1" dirty="0" err="1"/>
              <a:t>realizam</a:t>
            </a:r>
            <a:r>
              <a:rPr lang="en-US" i="1" dirty="0"/>
              <a:t> </a:t>
            </a:r>
            <a:r>
              <a:rPr lang="en-US" i="1" dirty="0" err="1"/>
              <a:t>anualmente</a:t>
            </a:r>
            <a:r>
              <a:rPr lang="en-US" i="1" dirty="0"/>
              <a:t>. Outras </a:t>
            </a:r>
            <a:r>
              <a:rPr lang="en-US" i="1" dirty="0" err="1"/>
              <a:t>inovações</a:t>
            </a:r>
            <a:r>
              <a:rPr lang="en-US" i="1" dirty="0"/>
              <a:t> </a:t>
            </a:r>
            <a:r>
              <a:rPr lang="en-US" i="1" dirty="0" err="1"/>
              <a:t>sustentáveis</a:t>
            </a:r>
            <a:r>
              <a:rPr lang="en-US" i="1" dirty="0"/>
              <a:t> </a:t>
            </a:r>
            <a:r>
              <a:rPr lang="en-US" i="1" dirty="0" err="1"/>
              <a:t>são</a:t>
            </a:r>
            <a:r>
              <a:rPr lang="en-US" i="1" dirty="0"/>
              <a:t> a </a:t>
            </a:r>
            <a:r>
              <a:rPr lang="en-US" i="1" dirty="0" err="1"/>
              <a:t>criação</a:t>
            </a:r>
            <a:r>
              <a:rPr lang="en-US" i="1" dirty="0"/>
              <a:t> de produtos revolucionários, que ultrapassam a concorrência. </a:t>
            </a:r>
            <a:r>
              <a:rPr lang="en-US" i="1" dirty="0" err="1"/>
              <a:t>Não</a:t>
            </a:r>
            <a:r>
              <a:rPr lang="en-US" i="1" dirty="0"/>
              <a:t> importa o quão tecnologicamente difícil seja a Inovação. </a:t>
            </a:r>
            <a:r>
              <a:rPr lang="en-US" i="1" dirty="0" err="1"/>
              <a:t>Contudo</a:t>
            </a:r>
            <a:r>
              <a:rPr lang="en-US" i="1" dirty="0"/>
              <a:t>, os concorrentes estabelecidos quase sempre vencem as batalhas da tecnologia sustentável.</a:t>
            </a:r>
          </a:p>
          <a:p>
            <a:pPr algn="ctr" rtl="0">
              <a:lnSpc>
                <a:spcPct val="100000"/>
              </a:lnSpc>
              <a:spcBef>
                <a:spcPts val="600"/>
              </a:spcBef>
            </a:pPr>
            <a:r>
              <a:rPr lang="en-US" i="1" dirty="0"/>
              <a:t>Como </a:t>
            </a:r>
            <a:r>
              <a:rPr lang="en-US" i="1" dirty="0" err="1"/>
              <a:t>esta</a:t>
            </a:r>
            <a:r>
              <a:rPr lang="en-US" i="1" dirty="0"/>
              <a:t> estratégia </a:t>
            </a:r>
            <a:r>
              <a:rPr lang="en-US" i="1" dirty="0" err="1"/>
              <a:t>envolve</a:t>
            </a:r>
            <a:r>
              <a:rPr lang="en-US" i="1" dirty="0"/>
              <a:t> a </a:t>
            </a:r>
            <a:r>
              <a:rPr lang="en-US" i="1" dirty="0" err="1"/>
              <a:t>elaboração</a:t>
            </a:r>
            <a:r>
              <a:rPr lang="en-US" i="1" dirty="0"/>
              <a:t> de um produto melhor que </a:t>
            </a:r>
            <a:r>
              <a:rPr lang="en-US" i="1" dirty="0" err="1"/>
              <a:t>eles</a:t>
            </a:r>
            <a:r>
              <a:rPr lang="en-US" i="1" dirty="0"/>
              <a:t> </a:t>
            </a:r>
            <a:r>
              <a:rPr lang="en-US" i="1" dirty="0" err="1"/>
              <a:t>podem</a:t>
            </a:r>
            <a:r>
              <a:rPr lang="en-US" i="1" dirty="0"/>
              <a:t> vender com margens de lucro </a:t>
            </a:r>
            <a:r>
              <a:rPr lang="en-US" i="1" dirty="0" err="1"/>
              <a:t>mais</a:t>
            </a:r>
            <a:r>
              <a:rPr lang="en-US" i="1" dirty="0"/>
              <a:t> </a:t>
            </a:r>
            <a:r>
              <a:rPr lang="en-US" i="1" dirty="0" err="1"/>
              <a:t>elevadas</a:t>
            </a:r>
            <a:r>
              <a:rPr lang="en-US" i="1" dirty="0"/>
              <a:t> aos seus melhores clientes, os concorrentes estabelecidos têm motivações poderosas para travar batalhas contínuas. E eles têm os recursos para vencer.</a:t>
            </a:r>
          </a:p>
          <a:p>
            <a:pPr algn="ctr" rtl="0">
              <a:lnSpc>
                <a:spcPct val="100000"/>
              </a:lnSpc>
              <a:spcBef>
                <a:spcPts val="600"/>
              </a:spcBef>
            </a:pPr>
            <a:r>
              <a:rPr lang="en-IE" i="1" dirty="0"/>
              <a:t> </a:t>
            </a:r>
            <a:r>
              <a:rPr lang="en-IE" dirty="0"/>
              <a:t>– Clayton Christensen</a:t>
            </a:r>
          </a:p>
        </p:txBody>
      </p:sp>
      <p:grpSp>
        <p:nvGrpSpPr>
          <p:cNvPr id="4" name="Group 3">
            <a:extLst>
              <a:ext uri="{FF2B5EF4-FFF2-40B4-BE49-F238E27FC236}">
                <a16:creationId xmlns:a16="http://schemas.microsoft.com/office/drawing/2014/main" id="{2CC3B3E3-F72C-E2C2-A69A-52455310F0D0}"/>
              </a:ext>
            </a:extLst>
          </p:cNvPr>
          <p:cNvGrpSpPr/>
          <p:nvPr/>
        </p:nvGrpSpPr>
        <p:grpSpPr>
          <a:xfrm>
            <a:off x="606581" y="1321806"/>
            <a:ext cx="1177027" cy="809484"/>
            <a:chOff x="3400450" y="986392"/>
            <a:chExt cx="1487826" cy="1083162"/>
          </a:xfrm>
        </p:grpSpPr>
        <p:sp>
          <p:nvSpPr>
            <p:cNvPr id="5" name="Freeform 10">
              <a:extLst>
                <a:ext uri="{FF2B5EF4-FFF2-40B4-BE49-F238E27FC236}">
                  <a16:creationId xmlns:a16="http://schemas.microsoft.com/office/drawing/2014/main" id="{FF756B72-AC87-0DE6-5662-9DBCA64C4D68}"/>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algn="l" rtl="0"/>
              <a:endParaRPr lang="en-US"/>
            </a:p>
          </p:txBody>
        </p:sp>
        <p:sp>
          <p:nvSpPr>
            <p:cNvPr id="6" name="Freeform 11">
              <a:extLst>
                <a:ext uri="{FF2B5EF4-FFF2-40B4-BE49-F238E27FC236}">
                  <a16:creationId xmlns:a16="http://schemas.microsoft.com/office/drawing/2014/main" id="{BB080B30-9C49-F723-30DE-05757C317095}"/>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grpSp>
        <p:nvGrpSpPr>
          <p:cNvPr id="7" name="Group 6">
            <a:extLst>
              <a:ext uri="{FF2B5EF4-FFF2-40B4-BE49-F238E27FC236}">
                <a16:creationId xmlns:a16="http://schemas.microsoft.com/office/drawing/2014/main" id="{6A6891D8-3808-4A37-0C2D-78ADA095CB14}"/>
              </a:ext>
            </a:extLst>
          </p:cNvPr>
          <p:cNvGrpSpPr/>
          <p:nvPr/>
        </p:nvGrpSpPr>
        <p:grpSpPr>
          <a:xfrm rot="10800000">
            <a:off x="11083020" y="5277271"/>
            <a:ext cx="992903" cy="666231"/>
            <a:chOff x="3400450" y="986392"/>
            <a:chExt cx="1487826" cy="1083162"/>
          </a:xfrm>
        </p:grpSpPr>
        <p:sp>
          <p:nvSpPr>
            <p:cNvPr id="8" name="Freeform 10">
              <a:extLst>
                <a:ext uri="{FF2B5EF4-FFF2-40B4-BE49-F238E27FC236}">
                  <a16:creationId xmlns:a16="http://schemas.microsoft.com/office/drawing/2014/main" id="{AC35DFED-A256-1DCF-B019-3E2FB3599398}"/>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algn="l" rtl="0"/>
              <a:endParaRPr lang="en-US"/>
            </a:p>
          </p:txBody>
        </p:sp>
        <p:sp>
          <p:nvSpPr>
            <p:cNvPr id="9" name="Freeform 11">
              <a:extLst>
                <a:ext uri="{FF2B5EF4-FFF2-40B4-BE49-F238E27FC236}">
                  <a16:creationId xmlns:a16="http://schemas.microsoft.com/office/drawing/2014/main" id="{CABF881A-EE0B-9A12-8EDD-A09FDF38558C}"/>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pic>
        <p:nvPicPr>
          <p:cNvPr id="10" name="Picture 8" descr="A picture containing text  Description automatically generated">
            <a:extLst>
              <a:ext uri="{FF2B5EF4-FFF2-40B4-BE49-F238E27FC236}">
                <a16:creationId xmlns:a16="http://schemas.microsoft.com/office/drawing/2014/main" id="{581CE458-38F9-225E-7D96-F75D453F26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96725" y="-134200"/>
            <a:ext cx="2653537" cy="1920039"/>
          </a:xfrm>
          <a:prstGeom prst="rect">
            <a:avLst/>
          </a:prstGeom>
        </p:spPr>
      </p:pic>
    </p:spTree>
    <p:extLst>
      <p:ext uri="{BB962C8B-B14F-4D97-AF65-F5344CB8AC3E}">
        <p14:creationId xmlns:p14="http://schemas.microsoft.com/office/powerpoint/2010/main" val="2585935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57291DA1-9379-4064-4BB9-DA3E10425BB3}"/>
              </a:ext>
            </a:extLst>
          </p:cNvPr>
          <p:cNvSpPr>
            <a:spLocks noGrp="1"/>
          </p:cNvSpPr>
          <p:nvPr>
            <p:ph type="body" sz="quarter" idx="16"/>
          </p:nvPr>
        </p:nvSpPr>
        <p:spPr>
          <a:xfrm>
            <a:off x="712258" y="688975"/>
            <a:ext cx="4991100" cy="992188"/>
          </a:xfrm>
        </p:spPr>
        <p:txBody>
          <a:bodyPr>
            <a:normAutofit/>
          </a:bodyPr>
          <a:lstStyle/>
          <a:p>
            <a:pPr algn="l" rtl="0"/>
            <a:r>
              <a:rPr lang="en-US" sz="3300" b="1" dirty="0"/>
              <a:t>4. Inovação Radical</a:t>
            </a:r>
            <a:endParaRPr lang="en-IE" sz="3300" b="1" dirty="0"/>
          </a:p>
        </p:txBody>
      </p:sp>
      <p:sp>
        <p:nvSpPr>
          <p:cNvPr id="6" name="Text Placeholder 2">
            <a:extLst>
              <a:ext uri="{FF2B5EF4-FFF2-40B4-BE49-F238E27FC236}">
                <a16:creationId xmlns:a16="http://schemas.microsoft.com/office/drawing/2014/main" id="{B8FDD00B-3BB0-A739-D2EF-A0633F840109}"/>
              </a:ext>
            </a:extLst>
          </p:cNvPr>
          <p:cNvSpPr>
            <a:spLocks noGrp="1"/>
          </p:cNvSpPr>
          <p:nvPr>
            <p:ph type="body" sz="quarter" idx="18"/>
          </p:nvPr>
        </p:nvSpPr>
        <p:spPr>
          <a:xfrm>
            <a:off x="712258" y="1185069"/>
            <a:ext cx="6348418" cy="4943192"/>
          </a:xfrm>
        </p:spPr>
        <p:txBody>
          <a:bodyPr>
            <a:noAutofit/>
          </a:bodyPr>
          <a:lstStyle/>
          <a:p>
            <a:pPr algn="just" rtl="0">
              <a:spcBef>
                <a:spcPts val="600"/>
              </a:spcBef>
            </a:pPr>
            <a:r>
              <a:rPr lang="en-US" sz="2300" dirty="0"/>
              <a:t>A inovação radical é rara, pois tem características semelhantes à inovação disruptiva, mas difere na forma </a:t>
            </a:r>
            <a:r>
              <a:rPr lang="en-US" sz="2300" dirty="0" err="1"/>
              <a:t>como</a:t>
            </a:r>
            <a:r>
              <a:rPr lang="en-US" sz="2300" dirty="0"/>
              <a:t> </a:t>
            </a:r>
            <a:r>
              <a:rPr lang="en-US" sz="2300" b="1" dirty="0" err="1"/>
              <a:t>usa</a:t>
            </a:r>
            <a:r>
              <a:rPr lang="en-US" sz="2300" b="1" dirty="0"/>
              <a:t> </a:t>
            </a:r>
            <a:r>
              <a:rPr lang="en-US" sz="2300" b="1" dirty="0" err="1"/>
              <a:t>simultaneamente</a:t>
            </a:r>
            <a:r>
              <a:rPr lang="en-US" sz="2300" b="1" dirty="0"/>
              <a:t> </a:t>
            </a:r>
            <a:r>
              <a:rPr lang="en-US" sz="2300" b="1" dirty="0" err="1"/>
              <a:t>uma</a:t>
            </a:r>
            <a:r>
              <a:rPr lang="en-US" sz="2300" b="1" dirty="0"/>
              <a:t> </a:t>
            </a:r>
            <a:r>
              <a:rPr lang="en-US" sz="2300" b="1" dirty="0" err="1"/>
              <a:t>tecnologia</a:t>
            </a:r>
            <a:r>
              <a:rPr lang="en-US" sz="2300" b="1" dirty="0"/>
              <a:t> revolucionária e um novo modelo de </a:t>
            </a:r>
            <a:r>
              <a:rPr lang="en-US" sz="2300" b="1" dirty="0" err="1"/>
              <a:t>negócio</a:t>
            </a:r>
            <a:r>
              <a:rPr lang="en-US" sz="2300" b="1" dirty="0"/>
              <a:t>.</a:t>
            </a:r>
          </a:p>
          <a:p>
            <a:pPr algn="just" rtl="0">
              <a:spcBef>
                <a:spcPts val="600"/>
              </a:spcBef>
            </a:pPr>
            <a:r>
              <a:rPr lang="en-US" sz="2300" dirty="0"/>
              <a:t>A inovação radical resolve problemas globais e atende </a:t>
            </a:r>
            <a:r>
              <a:rPr lang="en-US" sz="2300" dirty="0" err="1"/>
              <a:t>necessidades</a:t>
            </a:r>
            <a:r>
              <a:rPr lang="en-US" sz="2300" dirty="0"/>
              <a:t> </a:t>
            </a:r>
            <a:r>
              <a:rPr lang="en-US" sz="2300" dirty="0" err="1"/>
              <a:t>completamente</a:t>
            </a:r>
            <a:r>
              <a:rPr lang="en-US" sz="2300" dirty="0"/>
              <a:t> novas do que a </a:t>
            </a:r>
            <a:r>
              <a:rPr lang="en-US" sz="2300" dirty="0" err="1"/>
              <a:t>sociedade</a:t>
            </a:r>
            <a:r>
              <a:rPr lang="en-US" sz="2300" dirty="0"/>
              <a:t> </a:t>
            </a:r>
            <a:r>
              <a:rPr lang="en-US" sz="2300" dirty="0" err="1"/>
              <a:t>está</a:t>
            </a:r>
            <a:r>
              <a:rPr lang="en-US" sz="2300" dirty="0"/>
              <a:t> </a:t>
            </a:r>
            <a:r>
              <a:rPr lang="en-US" sz="2300" dirty="0" err="1"/>
              <a:t>acostumada</a:t>
            </a:r>
            <a:r>
              <a:rPr lang="en-US" sz="2300" dirty="0"/>
              <a:t> e até mesmo fornece soluções para necessidades e problemas que </a:t>
            </a:r>
            <a:r>
              <a:rPr lang="en-US" sz="2300" dirty="0" err="1"/>
              <a:t>não</a:t>
            </a:r>
            <a:r>
              <a:rPr lang="en-US" sz="2300" dirty="0"/>
              <a:t> se </a:t>
            </a:r>
            <a:r>
              <a:rPr lang="en-US" sz="2300" dirty="0" err="1"/>
              <a:t>sabiam</a:t>
            </a:r>
            <a:r>
              <a:rPr lang="en-US" sz="2300" dirty="0"/>
              <a:t> que existiam, transformando completamente o mercado ou até mesmo toda a economia.</a:t>
            </a:r>
          </a:p>
          <a:p>
            <a:pPr algn="just" rtl="0">
              <a:spcBef>
                <a:spcPts val="600"/>
              </a:spcBef>
            </a:pPr>
            <a:r>
              <a:rPr lang="en-US" sz="2300" dirty="0"/>
              <a:t>Embora inovações radicais sejam raras, </a:t>
            </a:r>
            <a:r>
              <a:rPr lang="en-US" sz="2300" dirty="0" err="1"/>
              <a:t>estas</a:t>
            </a:r>
            <a:r>
              <a:rPr lang="en-US" sz="2300" dirty="0"/>
              <a:t> </a:t>
            </a:r>
            <a:r>
              <a:rPr lang="en-US" sz="2300" dirty="0" err="1"/>
              <a:t>têm</a:t>
            </a:r>
            <a:r>
              <a:rPr lang="en-US" sz="2300" dirty="0"/>
              <a:t> </a:t>
            </a:r>
            <a:r>
              <a:rPr lang="en-US" sz="2300" dirty="0" err="1"/>
              <a:t>ocorrido</a:t>
            </a:r>
            <a:r>
              <a:rPr lang="en-US" sz="2300" dirty="0"/>
              <a:t> </a:t>
            </a:r>
            <a:r>
              <a:rPr lang="en-US" sz="2300" dirty="0" err="1"/>
              <a:t>cada</a:t>
            </a:r>
            <a:r>
              <a:rPr lang="en-US" sz="2300" dirty="0"/>
              <a:t> vez </a:t>
            </a:r>
            <a:r>
              <a:rPr lang="en-US" sz="2300" dirty="0" err="1"/>
              <a:t>mais</a:t>
            </a:r>
            <a:r>
              <a:rPr lang="en-US" sz="2300" dirty="0"/>
              <a:t> no passado recente.</a:t>
            </a:r>
            <a:endParaRPr lang="en-IE" sz="2300" dirty="0"/>
          </a:p>
        </p:txBody>
      </p:sp>
      <p:sp>
        <p:nvSpPr>
          <p:cNvPr id="8" name="TextBox 7">
            <a:extLst>
              <a:ext uri="{FF2B5EF4-FFF2-40B4-BE49-F238E27FC236}">
                <a16:creationId xmlns:a16="http://schemas.microsoft.com/office/drawing/2014/main" id="{B822369C-9AB9-C12D-16FC-A18DD96E088B}"/>
              </a:ext>
            </a:extLst>
          </p:cNvPr>
          <p:cNvSpPr txBox="1"/>
          <p:nvPr/>
        </p:nvSpPr>
        <p:spPr>
          <a:xfrm>
            <a:off x="7239786" y="1159854"/>
            <a:ext cx="4732255" cy="4431983"/>
          </a:xfrm>
          <a:prstGeom prst="rect">
            <a:avLst/>
          </a:prstGeom>
          <a:noFill/>
        </p:spPr>
        <p:txBody>
          <a:bodyPr wrap="square" rtlCol="0">
            <a:spAutoFit/>
          </a:bodyPr>
          <a:lstStyle/>
          <a:p>
            <a:pPr algn="just" rtl="0">
              <a:tabLst>
                <a:tab pos="989013" algn="l"/>
              </a:tabLst>
            </a:pPr>
            <a:r>
              <a:rPr lang="en-GB" sz="2800" b="1" dirty="0">
                <a:solidFill>
                  <a:srgbClr val="000000"/>
                </a:solidFill>
                <a:highlight>
                  <a:srgbClr val="F1A0C2"/>
                </a:highlight>
              </a:rPr>
              <a:t>IMPRESSÃO 3D DE ALIMENTOS</a:t>
            </a:r>
          </a:p>
          <a:p>
            <a:pPr algn="just" rtl="0">
              <a:tabLst>
                <a:tab pos="989013" algn="l"/>
              </a:tabLst>
            </a:pPr>
            <a:endParaRPr lang="en-GB" sz="2400" b="0" i="0" dirty="0">
              <a:solidFill>
                <a:srgbClr val="111111"/>
              </a:solidFill>
              <a:effectLst/>
            </a:endParaRPr>
          </a:p>
          <a:p>
            <a:pPr algn="just" rtl="0">
              <a:tabLst>
                <a:tab pos="989013" algn="l"/>
              </a:tabLst>
            </a:pPr>
            <a:r>
              <a:rPr lang="en-GB" sz="2300" b="0" i="0" dirty="0">
                <a:solidFill>
                  <a:srgbClr val="111111"/>
                </a:solidFill>
                <a:effectLst/>
              </a:rPr>
              <a:t>A startup de Israel Redefine Meat </a:t>
            </a:r>
            <a:r>
              <a:rPr lang="en-GB" sz="2300" dirty="0">
                <a:hlinkClick r:id="rId2"/>
              </a:rPr>
              <a:t>Redefine Meat - New Meat, No Compromise</a:t>
            </a:r>
            <a:r>
              <a:rPr lang="en-GB" sz="2300" b="0" i="0" dirty="0">
                <a:solidFill>
                  <a:srgbClr val="111111"/>
                </a:solidFill>
                <a:effectLst/>
              </a:rPr>
              <a:t> </a:t>
            </a:r>
            <a:r>
              <a:rPr lang="en-GB" sz="2300" b="0" i="0" dirty="0" err="1">
                <a:solidFill>
                  <a:srgbClr val="111111"/>
                </a:solidFill>
                <a:effectLst/>
              </a:rPr>
              <a:t>está</a:t>
            </a:r>
            <a:r>
              <a:rPr lang="en-GB" sz="2300" b="0" i="0" dirty="0">
                <a:solidFill>
                  <a:srgbClr val="111111"/>
                </a:solidFill>
                <a:effectLst/>
              </a:rPr>
              <a:t> a </a:t>
            </a:r>
            <a:r>
              <a:rPr lang="en-GB" sz="2300" b="0" i="0" dirty="0" err="1">
                <a:solidFill>
                  <a:srgbClr val="111111"/>
                </a:solidFill>
                <a:effectLst/>
              </a:rPr>
              <a:t>elaborar</a:t>
            </a:r>
            <a:r>
              <a:rPr lang="en-GB" sz="2300" b="0" i="0" dirty="0">
                <a:solidFill>
                  <a:srgbClr val="111111"/>
                </a:solidFill>
                <a:effectLst/>
              </a:rPr>
              <a:t> um bife impresso em 3D. O processo de impressão é projetado para imitar a textura e o sabor da carne real.</a:t>
            </a:r>
          </a:p>
          <a:p>
            <a:pPr algn="just" rtl="0">
              <a:tabLst>
                <a:tab pos="989013" algn="l"/>
              </a:tabLst>
            </a:pPr>
            <a:r>
              <a:rPr lang="en-GB" sz="2300" dirty="0" err="1">
                <a:solidFill>
                  <a:srgbClr val="111111"/>
                </a:solidFill>
              </a:rPr>
              <a:t>Obtenha</a:t>
            </a:r>
            <a:r>
              <a:rPr lang="en-GB" sz="2300" dirty="0">
                <a:solidFill>
                  <a:srgbClr val="111111"/>
                </a:solidFill>
              </a:rPr>
              <a:t> </a:t>
            </a:r>
            <a:r>
              <a:rPr lang="en-GB" sz="2300" dirty="0" err="1">
                <a:solidFill>
                  <a:srgbClr val="111111"/>
                </a:solidFill>
              </a:rPr>
              <a:t>mais</a:t>
            </a:r>
            <a:r>
              <a:rPr lang="en-GB" sz="2300" dirty="0">
                <a:solidFill>
                  <a:srgbClr val="111111"/>
                </a:solidFill>
              </a:rPr>
              <a:t> </a:t>
            </a:r>
            <a:r>
              <a:rPr lang="en-GB" sz="2300" dirty="0" err="1">
                <a:solidFill>
                  <a:srgbClr val="111111"/>
                </a:solidFill>
              </a:rPr>
              <a:t>informação</a:t>
            </a:r>
            <a:r>
              <a:rPr lang="en-GB" sz="2300" dirty="0">
                <a:solidFill>
                  <a:srgbClr val="111111"/>
                </a:solidFill>
              </a:rPr>
              <a:t> </a:t>
            </a:r>
            <a:r>
              <a:rPr lang="en-GB" sz="2300" dirty="0" err="1">
                <a:solidFill>
                  <a:srgbClr val="111111"/>
                </a:solidFill>
              </a:rPr>
              <a:t>em</a:t>
            </a:r>
            <a:r>
              <a:rPr lang="en-GB" sz="2300" dirty="0">
                <a:solidFill>
                  <a:srgbClr val="111111"/>
                </a:solidFill>
              </a:rPr>
              <a:t> </a:t>
            </a:r>
            <a:r>
              <a:rPr lang="en-GB" sz="2300" dirty="0">
                <a:hlinkClick r:id="rId3"/>
              </a:rPr>
              <a:t>Redefine Meat strikes partnership to boost 3D-printed meat sales in Europe | Reuters</a:t>
            </a:r>
            <a:endParaRPr lang="en-GB" sz="2300" b="0" i="0" dirty="0">
              <a:solidFill>
                <a:srgbClr val="111111"/>
              </a:solidFill>
              <a:effectLst/>
            </a:endParaRPr>
          </a:p>
        </p:txBody>
      </p:sp>
    </p:spTree>
    <p:extLst>
      <p:ext uri="{BB962C8B-B14F-4D97-AF65-F5344CB8AC3E}">
        <p14:creationId xmlns:p14="http://schemas.microsoft.com/office/powerpoint/2010/main" val="2734624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46FB83A6-90AF-9F8C-D37A-CF1ED013402F}"/>
              </a:ext>
            </a:extLst>
          </p:cNvPr>
          <p:cNvSpPr>
            <a:spLocks noGrp="1"/>
          </p:cNvSpPr>
          <p:nvPr>
            <p:ph type="body" sz="quarter" idx="16"/>
          </p:nvPr>
        </p:nvSpPr>
        <p:spPr>
          <a:xfrm>
            <a:off x="728242" y="642776"/>
            <a:ext cx="4991100" cy="558639"/>
          </a:xfrm>
        </p:spPr>
        <p:txBody>
          <a:bodyPr>
            <a:normAutofit/>
          </a:bodyPr>
          <a:lstStyle/>
          <a:p>
            <a:pPr algn="l" rtl="0"/>
            <a:r>
              <a:rPr lang="en-US" sz="3300" b="1" dirty="0"/>
              <a:t>4. Inovação Radical</a:t>
            </a:r>
            <a:endParaRPr lang="en-IE" sz="3300" b="1" dirty="0"/>
          </a:p>
        </p:txBody>
      </p:sp>
      <p:sp>
        <p:nvSpPr>
          <p:cNvPr id="6" name="Text Placeholder 2">
            <a:extLst>
              <a:ext uri="{FF2B5EF4-FFF2-40B4-BE49-F238E27FC236}">
                <a16:creationId xmlns:a16="http://schemas.microsoft.com/office/drawing/2014/main" id="{5A59AD8F-1164-7F99-445B-E01500481286}"/>
              </a:ext>
            </a:extLst>
          </p:cNvPr>
          <p:cNvSpPr>
            <a:spLocks noGrp="1"/>
          </p:cNvSpPr>
          <p:nvPr>
            <p:ph type="body" sz="quarter" idx="18"/>
          </p:nvPr>
        </p:nvSpPr>
        <p:spPr>
          <a:xfrm>
            <a:off x="775818" y="1142763"/>
            <a:ext cx="6238308" cy="4224337"/>
          </a:xfrm>
        </p:spPr>
        <p:txBody>
          <a:bodyPr>
            <a:noAutofit/>
          </a:bodyPr>
          <a:lstStyle/>
          <a:p>
            <a:pPr rtl="0">
              <a:lnSpc>
                <a:spcPct val="100000"/>
              </a:lnSpc>
              <a:spcBef>
                <a:spcPts val="400"/>
              </a:spcBef>
            </a:pPr>
            <a:r>
              <a:rPr lang="en-US" sz="2200" dirty="0"/>
              <a:t>Atualmente, há uma nova </a:t>
            </a:r>
            <a:r>
              <a:rPr lang="en-US" sz="2200" dirty="0" err="1"/>
              <a:t>onda</a:t>
            </a:r>
            <a:r>
              <a:rPr lang="en-US" sz="2200" dirty="0"/>
              <a:t> de inovações radicais que estão prestes a se tornar mainstream. </a:t>
            </a:r>
            <a:r>
              <a:rPr lang="en-US" sz="2200" dirty="0" err="1"/>
              <a:t>Refiram</a:t>
            </a:r>
            <a:r>
              <a:rPr lang="en-US" sz="2200" dirty="0"/>
              <a:t>-se </a:t>
            </a:r>
            <a:r>
              <a:rPr lang="en-US" sz="2200" dirty="0" err="1"/>
              <a:t>inovações</a:t>
            </a:r>
            <a:r>
              <a:rPr lang="en-US" sz="2200" dirty="0"/>
              <a:t> ao </a:t>
            </a:r>
            <a:r>
              <a:rPr lang="en-US" sz="2200" dirty="0" err="1"/>
              <a:t>nível</a:t>
            </a:r>
            <a:r>
              <a:rPr lang="en-US" sz="2200" dirty="0"/>
              <a:t> da robótica, inteligência artificial (IA), tecnologia blockchain, armazenamento de energia e </a:t>
            </a:r>
            <a:r>
              <a:rPr lang="en-US" sz="2200" dirty="0" err="1"/>
              <a:t>sequenciação</a:t>
            </a:r>
            <a:r>
              <a:rPr lang="en-US" sz="2200" dirty="0"/>
              <a:t> do genoma.</a:t>
            </a:r>
          </a:p>
          <a:p>
            <a:pPr rtl="0">
              <a:lnSpc>
                <a:spcPct val="100000"/>
              </a:lnSpc>
              <a:spcBef>
                <a:spcPts val="400"/>
              </a:spcBef>
            </a:pPr>
            <a:r>
              <a:rPr lang="en-US" sz="2200" dirty="0"/>
              <a:t>Como a inovação radical é tão </a:t>
            </a:r>
            <a:r>
              <a:rPr lang="en-US" sz="2200" dirty="0" err="1"/>
              <a:t>diferente</a:t>
            </a:r>
            <a:r>
              <a:rPr lang="en-US" sz="2200" dirty="0"/>
              <a:t> ao que as pessoas estão acostumadas, geralmente enfrenta uma resistência significativa no início. Esses tipos de inovação geralmente exigem muito tempo e desenvolvimento tecnológico antes de estarem prontos para os mercados convencionais.</a:t>
            </a:r>
          </a:p>
          <a:p>
            <a:pPr rtl="0">
              <a:lnSpc>
                <a:spcPct val="100000"/>
              </a:lnSpc>
              <a:spcBef>
                <a:spcPts val="400"/>
              </a:spcBef>
            </a:pPr>
            <a:r>
              <a:rPr lang="en-US" sz="2200" dirty="0"/>
              <a:t>No entanto, quando executado com sucesso, muitas vezes significa o início de uma nova era que </a:t>
            </a:r>
            <a:r>
              <a:rPr lang="en-US" sz="2200" dirty="0" err="1"/>
              <a:t>afeta</a:t>
            </a:r>
            <a:r>
              <a:rPr lang="en-US" sz="2200" dirty="0"/>
              <a:t> 	</a:t>
            </a:r>
            <a:r>
              <a:rPr lang="en-US" sz="2200" dirty="0" err="1"/>
              <a:t>muitos</a:t>
            </a:r>
            <a:r>
              <a:rPr lang="en-US" sz="2200" dirty="0"/>
              <a:t> setores e geografias.</a:t>
            </a:r>
          </a:p>
          <a:p>
            <a:pPr rtl="0">
              <a:lnSpc>
                <a:spcPct val="100000"/>
              </a:lnSpc>
              <a:spcBef>
                <a:spcPts val="400"/>
              </a:spcBef>
            </a:pPr>
            <a:endParaRPr lang="en-IE" sz="2200" dirty="0"/>
          </a:p>
        </p:txBody>
      </p:sp>
      <p:sp>
        <p:nvSpPr>
          <p:cNvPr id="7" name="TextBox 6">
            <a:extLst>
              <a:ext uri="{FF2B5EF4-FFF2-40B4-BE49-F238E27FC236}">
                <a16:creationId xmlns:a16="http://schemas.microsoft.com/office/drawing/2014/main" id="{5CEFB86E-A678-D218-C265-503AF13E6F54}"/>
              </a:ext>
            </a:extLst>
          </p:cNvPr>
          <p:cNvSpPr txBox="1"/>
          <p:nvPr/>
        </p:nvSpPr>
        <p:spPr>
          <a:xfrm>
            <a:off x="11193281" y="2108238"/>
            <a:ext cx="797929" cy="2219499"/>
          </a:xfrm>
          <a:prstGeom prst="rect">
            <a:avLst/>
          </a:prstGeom>
          <a:solidFill>
            <a:schemeClr val="bg1"/>
          </a:solidFill>
        </p:spPr>
        <p:txBody>
          <a:bodyPr wrap="square" rtlCol="0">
            <a:spAutoFit/>
          </a:bodyPr>
          <a:lstStyle/>
          <a:p>
            <a:pPr algn="l" rtl="0"/>
            <a:endParaRPr lang="en-IE"/>
          </a:p>
        </p:txBody>
      </p:sp>
      <p:pic>
        <p:nvPicPr>
          <p:cNvPr id="8" name="Picture 7">
            <a:extLst>
              <a:ext uri="{FF2B5EF4-FFF2-40B4-BE49-F238E27FC236}">
                <a16:creationId xmlns:a16="http://schemas.microsoft.com/office/drawing/2014/main" id="{1682C861-A69F-4E08-091A-58E03AAEAEB9}"/>
              </a:ext>
            </a:extLst>
          </p:cNvPr>
          <p:cNvPicPr>
            <a:picLocks noChangeAspect="1"/>
          </p:cNvPicPr>
          <p:nvPr/>
        </p:nvPicPr>
        <p:blipFill>
          <a:blip r:embed="rId2"/>
          <a:stretch>
            <a:fillRect/>
          </a:stretch>
        </p:blipFill>
        <p:spPr>
          <a:xfrm>
            <a:off x="7078388" y="1752366"/>
            <a:ext cx="4912822" cy="3353268"/>
          </a:xfrm>
          <a:prstGeom prst="rect">
            <a:avLst/>
          </a:prstGeom>
        </p:spPr>
      </p:pic>
      <p:sp>
        <p:nvSpPr>
          <p:cNvPr id="9" name="TextBox 8">
            <a:extLst>
              <a:ext uri="{FF2B5EF4-FFF2-40B4-BE49-F238E27FC236}">
                <a16:creationId xmlns:a16="http://schemas.microsoft.com/office/drawing/2014/main" id="{4FB4C915-AA41-6028-C067-9562B2F12705}"/>
              </a:ext>
            </a:extLst>
          </p:cNvPr>
          <p:cNvSpPr txBox="1"/>
          <p:nvPr/>
        </p:nvSpPr>
        <p:spPr>
          <a:xfrm rot="16200000">
            <a:off x="6252551" y="2756630"/>
            <a:ext cx="1895302" cy="276999"/>
          </a:xfrm>
          <a:prstGeom prst="rect">
            <a:avLst/>
          </a:prstGeom>
          <a:solidFill>
            <a:schemeClr val="bg1"/>
          </a:solidFill>
        </p:spPr>
        <p:txBody>
          <a:bodyPr wrap="square" rtlCol="0">
            <a:spAutoFit/>
          </a:bodyPr>
          <a:lstStyle/>
          <a:p>
            <a:pPr algn="l" rtl="0"/>
            <a:r>
              <a:rPr lang="en-US" sz="1200" b="1" dirty="0" err="1"/>
              <a:t>Atividade</a:t>
            </a:r>
            <a:r>
              <a:rPr lang="en-US" sz="1200" b="1" dirty="0"/>
              <a:t> </a:t>
            </a:r>
            <a:r>
              <a:rPr lang="en-US" sz="1200" b="1" dirty="0" err="1"/>
              <a:t>económica</a:t>
            </a:r>
            <a:endParaRPr lang="en-IE" sz="1200" b="1" dirty="0"/>
          </a:p>
        </p:txBody>
      </p:sp>
      <p:sp>
        <p:nvSpPr>
          <p:cNvPr id="10" name="TextBox 9">
            <a:extLst>
              <a:ext uri="{FF2B5EF4-FFF2-40B4-BE49-F238E27FC236}">
                <a16:creationId xmlns:a16="http://schemas.microsoft.com/office/drawing/2014/main" id="{D072E196-C8A6-9493-F2B3-A4A1758BA5A6}"/>
              </a:ext>
            </a:extLst>
          </p:cNvPr>
          <p:cNvSpPr txBox="1"/>
          <p:nvPr/>
        </p:nvSpPr>
        <p:spPr>
          <a:xfrm>
            <a:off x="7338702" y="3313584"/>
            <a:ext cx="540327" cy="507831"/>
          </a:xfrm>
          <a:prstGeom prst="rect">
            <a:avLst/>
          </a:prstGeom>
          <a:solidFill>
            <a:schemeClr val="bg1"/>
          </a:solidFill>
        </p:spPr>
        <p:txBody>
          <a:bodyPr wrap="square" rtlCol="0">
            <a:spAutoFit/>
          </a:bodyPr>
          <a:lstStyle/>
          <a:p>
            <a:pPr algn="ctr" rtl="0"/>
            <a:r>
              <a:rPr lang="en-US" sz="900" dirty="0">
                <a:solidFill>
                  <a:srgbClr val="000000"/>
                </a:solidFill>
              </a:rPr>
              <a:t>Motor a Vapor</a:t>
            </a:r>
            <a:endParaRPr lang="en-IE" sz="900" dirty="0">
              <a:solidFill>
                <a:srgbClr val="000000"/>
              </a:solidFill>
            </a:endParaRPr>
          </a:p>
        </p:txBody>
      </p:sp>
      <p:sp>
        <p:nvSpPr>
          <p:cNvPr id="11" name="TextBox 10">
            <a:extLst>
              <a:ext uri="{FF2B5EF4-FFF2-40B4-BE49-F238E27FC236}">
                <a16:creationId xmlns:a16="http://schemas.microsoft.com/office/drawing/2014/main" id="{36AF175C-A2D4-4085-EC37-9A48536DCAAA}"/>
              </a:ext>
            </a:extLst>
          </p:cNvPr>
          <p:cNvSpPr txBox="1"/>
          <p:nvPr/>
        </p:nvSpPr>
        <p:spPr>
          <a:xfrm>
            <a:off x="7815222" y="3393517"/>
            <a:ext cx="664927" cy="369332"/>
          </a:xfrm>
          <a:prstGeom prst="rect">
            <a:avLst/>
          </a:prstGeom>
          <a:solidFill>
            <a:schemeClr val="bg1"/>
          </a:solidFill>
        </p:spPr>
        <p:txBody>
          <a:bodyPr wrap="square" rtlCol="0">
            <a:spAutoFit/>
          </a:bodyPr>
          <a:lstStyle/>
          <a:p>
            <a:pPr algn="ctr" rtl="0"/>
            <a:r>
              <a:rPr lang="en-US" sz="900" dirty="0" err="1">
                <a:solidFill>
                  <a:srgbClr val="000000"/>
                </a:solidFill>
              </a:rPr>
              <a:t>Caminho</a:t>
            </a:r>
            <a:r>
              <a:rPr lang="en-US" sz="900" dirty="0">
                <a:solidFill>
                  <a:srgbClr val="000000"/>
                </a:solidFill>
              </a:rPr>
              <a:t> de ferro</a:t>
            </a:r>
            <a:endParaRPr lang="en-IE" sz="900" dirty="0">
              <a:solidFill>
                <a:srgbClr val="000000"/>
              </a:solidFill>
            </a:endParaRPr>
          </a:p>
        </p:txBody>
      </p:sp>
      <p:sp>
        <p:nvSpPr>
          <p:cNvPr id="12" name="TextBox 11">
            <a:extLst>
              <a:ext uri="{FF2B5EF4-FFF2-40B4-BE49-F238E27FC236}">
                <a16:creationId xmlns:a16="http://schemas.microsoft.com/office/drawing/2014/main" id="{588F1E27-B5F4-3F40-DB5B-B6D0902B84DE}"/>
              </a:ext>
            </a:extLst>
          </p:cNvPr>
          <p:cNvSpPr txBox="1"/>
          <p:nvPr/>
        </p:nvSpPr>
        <p:spPr>
          <a:xfrm>
            <a:off x="8480149" y="3118047"/>
            <a:ext cx="759488" cy="230832"/>
          </a:xfrm>
          <a:prstGeom prst="rect">
            <a:avLst/>
          </a:prstGeom>
          <a:solidFill>
            <a:schemeClr val="bg1"/>
          </a:solidFill>
        </p:spPr>
        <p:txBody>
          <a:bodyPr wrap="square" rtlCol="0">
            <a:spAutoFit/>
          </a:bodyPr>
          <a:lstStyle/>
          <a:p>
            <a:pPr algn="l" rtl="0"/>
            <a:r>
              <a:rPr lang="en-US" sz="900">
                <a:solidFill>
                  <a:srgbClr val="000000"/>
                </a:solidFill>
              </a:rPr>
              <a:t>Telefone</a:t>
            </a:r>
            <a:endParaRPr lang="en-IE" sz="900">
              <a:solidFill>
                <a:srgbClr val="000000"/>
              </a:solidFill>
            </a:endParaRPr>
          </a:p>
        </p:txBody>
      </p:sp>
      <p:sp>
        <p:nvSpPr>
          <p:cNvPr id="13" name="TextBox 12">
            <a:extLst>
              <a:ext uri="{FF2B5EF4-FFF2-40B4-BE49-F238E27FC236}">
                <a16:creationId xmlns:a16="http://schemas.microsoft.com/office/drawing/2014/main" id="{36EF0D6A-7080-CAE3-8815-29EEEECFDD0E}"/>
              </a:ext>
            </a:extLst>
          </p:cNvPr>
          <p:cNvSpPr txBox="1"/>
          <p:nvPr/>
        </p:nvSpPr>
        <p:spPr>
          <a:xfrm>
            <a:off x="8632549" y="2887215"/>
            <a:ext cx="759488" cy="230832"/>
          </a:xfrm>
          <a:prstGeom prst="rect">
            <a:avLst/>
          </a:prstGeom>
          <a:solidFill>
            <a:schemeClr val="bg1"/>
          </a:solidFill>
        </p:spPr>
        <p:txBody>
          <a:bodyPr wrap="square" rtlCol="0">
            <a:spAutoFit/>
          </a:bodyPr>
          <a:lstStyle/>
          <a:p>
            <a:pPr algn="l" rtl="0"/>
            <a:r>
              <a:rPr lang="en-US" sz="900">
                <a:solidFill>
                  <a:srgbClr val="000000"/>
                </a:solidFill>
              </a:rPr>
              <a:t>Automóvel</a:t>
            </a:r>
            <a:endParaRPr lang="en-IE" sz="900">
              <a:solidFill>
                <a:srgbClr val="000000"/>
              </a:solidFill>
            </a:endParaRPr>
          </a:p>
        </p:txBody>
      </p:sp>
      <p:sp>
        <p:nvSpPr>
          <p:cNvPr id="14" name="TextBox 13">
            <a:extLst>
              <a:ext uri="{FF2B5EF4-FFF2-40B4-BE49-F238E27FC236}">
                <a16:creationId xmlns:a16="http://schemas.microsoft.com/office/drawing/2014/main" id="{FBBB62E0-C49C-8ADE-0C5A-02ADB31AE46F}"/>
              </a:ext>
            </a:extLst>
          </p:cNvPr>
          <p:cNvSpPr txBox="1"/>
          <p:nvPr/>
        </p:nvSpPr>
        <p:spPr>
          <a:xfrm>
            <a:off x="9059573" y="2716256"/>
            <a:ext cx="834691" cy="230832"/>
          </a:xfrm>
          <a:prstGeom prst="rect">
            <a:avLst/>
          </a:prstGeom>
          <a:solidFill>
            <a:schemeClr val="bg1"/>
          </a:solidFill>
        </p:spPr>
        <p:txBody>
          <a:bodyPr wrap="square" rtlCol="0">
            <a:spAutoFit/>
          </a:bodyPr>
          <a:lstStyle/>
          <a:p>
            <a:pPr algn="l" rtl="0"/>
            <a:r>
              <a:rPr lang="en-US" sz="900" dirty="0" err="1">
                <a:solidFill>
                  <a:srgbClr val="000000"/>
                </a:solidFill>
              </a:rPr>
              <a:t>Eletricidade</a:t>
            </a:r>
            <a:endParaRPr lang="en-IE" sz="900" dirty="0">
              <a:solidFill>
                <a:srgbClr val="000000"/>
              </a:solidFill>
            </a:endParaRPr>
          </a:p>
        </p:txBody>
      </p:sp>
      <p:sp>
        <p:nvSpPr>
          <p:cNvPr id="15" name="TextBox 14">
            <a:extLst>
              <a:ext uri="{FF2B5EF4-FFF2-40B4-BE49-F238E27FC236}">
                <a16:creationId xmlns:a16="http://schemas.microsoft.com/office/drawing/2014/main" id="{7FEB1ADE-35E0-555B-93E6-E68E824F0302}"/>
              </a:ext>
            </a:extLst>
          </p:cNvPr>
          <p:cNvSpPr txBox="1"/>
          <p:nvPr/>
        </p:nvSpPr>
        <p:spPr>
          <a:xfrm>
            <a:off x="9592436" y="3498250"/>
            <a:ext cx="902165" cy="230832"/>
          </a:xfrm>
          <a:prstGeom prst="rect">
            <a:avLst/>
          </a:prstGeom>
          <a:solidFill>
            <a:schemeClr val="bg1"/>
          </a:solidFill>
        </p:spPr>
        <p:txBody>
          <a:bodyPr wrap="square" rtlCol="0">
            <a:spAutoFit/>
          </a:bodyPr>
          <a:lstStyle/>
          <a:p>
            <a:pPr algn="l" rtl="0"/>
            <a:r>
              <a:rPr lang="en-US" sz="900" dirty="0" err="1">
                <a:solidFill>
                  <a:srgbClr val="000000"/>
                </a:solidFill>
              </a:rPr>
              <a:t>Computadores</a:t>
            </a:r>
            <a:endParaRPr lang="en-IE" sz="900" dirty="0">
              <a:solidFill>
                <a:srgbClr val="000000"/>
              </a:solidFill>
            </a:endParaRPr>
          </a:p>
        </p:txBody>
      </p:sp>
      <p:sp>
        <p:nvSpPr>
          <p:cNvPr id="16" name="TextBox 15">
            <a:extLst>
              <a:ext uri="{FF2B5EF4-FFF2-40B4-BE49-F238E27FC236}">
                <a16:creationId xmlns:a16="http://schemas.microsoft.com/office/drawing/2014/main" id="{6965400A-1303-528F-5985-2FC8D1DF1D9D}"/>
              </a:ext>
            </a:extLst>
          </p:cNvPr>
          <p:cNvSpPr txBox="1"/>
          <p:nvPr/>
        </p:nvSpPr>
        <p:spPr>
          <a:xfrm>
            <a:off x="10351924" y="3313584"/>
            <a:ext cx="664927" cy="230832"/>
          </a:xfrm>
          <a:prstGeom prst="rect">
            <a:avLst/>
          </a:prstGeom>
          <a:solidFill>
            <a:schemeClr val="bg1"/>
          </a:solidFill>
        </p:spPr>
        <p:txBody>
          <a:bodyPr wrap="square" rtlCol="0">
            <a:spAutoFit/>
          </a:bodyPr>
          <a:lstStyle/>
          <a:p>
            <a:pPr algn="l" rtl="0"/>
            <a:r>
              <a:rPr lang="en-US" sz="900" dirty="0">
                <a:solidFill>
                  <a:srgbClr val="000000"/>
                </a:solidFill>
              </a:rPr>
              <a:t>Internet</a:t>
            </a:r>
            <a:endParaRPr lang="en-IE" sz="900" dirty="0">
              <a:solidFill>
                <a:srgbClr val="000000"/>
              </a:solidFill>
            </a:endParaRPr>
          </a:p>
        </p:txBody>
      </p:sp>
      <p:sp>
        <p:nvSpPr>
          <p:cNvPr id="17" name="TextBox 16">
            <a:extLst>
              <a:ext uri="{FF2B5EF4-FFF2-40B4-BE49-F238E27FC236}">
                <a16:creationId xmlns:a16="http://schemas.microsoft.com/office/drawing/2014/main" id="{333AEB4A-1039-9EBF-35EE-EA58E845C308}"/>
              </a:ext>
            </a:extLst>
          </p:cNvPr>
          <p:cNvSpPr txBox="1"/>
          <p:nvPr/>
        </p:nvSpPr>
        <p:spPr>
          <a:xfrm>
            <a:off x="11215335" y="2246656"/>
            <a:ext cx="775875" cy="338554"/>
          </a:xfrm>
          <a:prstGeom prst="rect">
            <a:avLst/>
          </a:prstGeom>
          <a:solidFill>
            <a:schemeClr val="bg1"/>
          </a:solidFill>
        </p:spPr>
        <p:txBody>
          <a:bodyPr wrap="square" rtlCol="0">
            <a:spAutoFit/>
          </a:bodyPr>
          <a:lstStyle/>
          <a:p>
            <a:pPr algn="ctr"/>
            <a:r>
              <a:rPr lang="en-US" sz="800" b="1" dirty="0">
                <a:solidFill>
                  <a:srgbClr val="000000"/>
                </a:solidFill>
              </a:rPr>
              <a:t>Tecnologia</a:t>
            </a:r>
            <a:endParaRPr lang="en-IE" sz="800" b="1" dirty="0">
              <a:solidFill>
                <a:srgbClr val="000000"/>
              </a:solidFill>
            </a:endParaRPr>
          </a:p>
          <a:p>
            <a:pPr algn="ctr" rtl="0"/>
            <a:r>
              <a:rPr lang="en-US" sz="800" b="1" dirty="0">
                <a:solidFill>
                  <a:srgbClr val="000000"/>
                </a:solidFill>
              </a:rPr>
              <a:t>Blockchain</a:t>
            </a:r>
          </a:p>
        </p:txBody>
      </p:sp>
      <p:sp>
        <p:nvSpPr>
          <p:cNvPr id="18" name="TextBox 17">
            <a:extLst>
              <a:ext uri="{FF2B5EF4-FFF2-40B4-BE49-F238E27FC236}">
                <a16:creationId xmlns:a16="http://schemas.microsoft.com/office/drawing/2014/main" id="{815426A1-2BFD-DC80-E432-2DB284F748B1}"/>
              </a:ext>
            </a:extLst>
          </p:cNvPr>
          <p:cNvSpPr txBox="1"/>
          <p:nvPr/>
        </p:nvSpPr>
        <p:spPr>
          <a:xfrm>
            <a:off x="11197255" y="2648026"/>
            <a:ext cx="841531" cy="338554"/>
          </a:xfrm>
          <a:prstGeom prst="rect">
            <a:avLst/>
          </a:prstGeom>
          <a:solidFill>
            <a:schemeClr val="bg1"/>
          </a:solidFill>
        </p:spPr>
        <p:txBody>
          <a:bodyPr wrap="square" rtlCol="0">
            <a:spAutoFit/>
          </a:bodyPr>
          <a:lstStyle/>
          <a:p>
            <a:pPr algn="ctr" rtl="0"/>
            <a:r>
              <a:rPr lang="en-US" sz="800" b="1" dirty="0" err="1">
                <a:solidFill>
                  <a:srgbClr val="000000"/>
                </a:solidFill>
              </a:rPr>
              <a:t>Sequenciação</a:t>
            </a:r>
            <a:r>
              <a:rPr lang="en-US" sz="800" b="1" dirty="0">
                <a:solidFill>
                  <a:srgbClr val="000000"/>
                </a:solidFill>
              </a:rPr>
              <a:t> do Genoma</a:t>
            </a:r>
            <a:endParaRPr lang="en-IE" sz="800" b="1" dirty="0">
              <a:solidFill>
                <a:srgbClr val="000000"/>
              </a:solidFill>
            </a:endParaRPr>
          </a:p>
        </p:txBody>
      </p:sp>
      <p:sp>
        <p:nvSpPr>
          <p:cNvPr id="19" name="TextBox 18">
            <a:extLst>
              <a:ext uri="{FF2B5EF4-FFF2-40B4-BE49-F238E27FC236}">
                <a16:creationId xmlns:a16="http://schemas.microsoft.com/office/drawing/2014/main" id="{FB330A8C-658B-8073-9DBD-AAE2DBC54B1C}"/>
              </a:ext>
            </a:extLst>
          </p:cNvPr>
          <p:cNvSpPr txBox="1"/>
          <p:nvPr/>
        </p:nvSpPr>
        <p:spPr>
          <a:xfrm>
            <a:off x="11193281" y="3039488"/>
            <a:ext cx="797929" cy="215444"/>
          </a:xfrm>
          <a:prstGeom prst="rect">
            <a:avLst/>
          </a:prstGeom>
          <a:solidFill>
            <a:schemeClr val="bg1"/>
          </a:solidFill>
        </p:spPr>
        <p:txBody>
          <a:bodyPr wrap="square" rtlCol="0">
            <a:spAutoFit/>
          </a:bodyPr>
          <a:lstStyle/>
          <a:p>
            <a:pPr algn="ctr" rtl="0"/>
            <a:r>
              <a:rPr lang="en-US" sz="800" b="1" dirty="0" err="1">
                <a:solidFill>
                  <a:srgbClr val="000000"/>
                </a:solidFill>
              </a:rPr>
              <a:t>Robótica</a:t>
            </a:r>
            <a:endParaRPr lang="en-IE" sz="800" b="1" dirty="0">
              <a:solidFill>
                <a:srgbClr val="000000"/>
              </a:solidFill>
            </a:endParaRPr>
          </a:p>
        </p:txBody>
      </p:sp>
      <p:sp>
        <p:nvSpPr>
          <p:cNvPr id="20" name="TextBox 19">
            <a:extLst>
              <a:ext uri="{FF2B5EF4-FFF2-40B4-BE49-F238E27FC236}">
                <a16:creationId xmlns:a16="http://schemas.microsoft.com/office/drawing/2014/main" id="{7DF102A7-20E3-BB1B-7C68-9BDE83F1C967}"/>
              </a:ext>
            </a:extLst>
          </p:cNvPr>
          <p:cNvSpPr txBox="1"/>
          <p:nvPr/>
        </p:nvSpPr>
        <p:spPr>
          <a:xfrm>
            <a:off x="11197255" y="3498250"/>
            <a:ext cx="931883" cy="338554"/>
          </a:xfrm>
          <a:prstGeom prst="rect">
            <a:avLst/>
          </a:prstGeom>
          <a:solidFill>
            <a:schemeClr val="bg1"/>
          </a:solidFill>
        </p:spPr>
        <p:txBody>
          <a:bodyPr wrap="square" rtlCol="0">
            <a:spAutoFit/>
          </a:bodyPr>
          <a:lstStyle/>
          <a:p>
            <a:pPr algn="ctr" rtl="0"/>
            <a:r>
              <a:rPr lang="en-US" sz="800" b="1" dirty="0" err="1">
                <a:solidFill>
                  <a:srgbClr val="000000"/>
                </a:solidFill>
              </a:rPr>
              <a:t>Armazenamento</a:t>
            </a:r>
            <a:r>
              <a:rPr lang="en-US" sz="800" b="1" dirty="0">
                <a:solidFill>
                  <a:srgbClr val="000000"/>
                </a:solidFill>
              </a:rPr>
              <a:t> de </a:t>
            </a:r>
            <a:r>
              <a:rPr lang="en-US" sz="800" b="1" dirty="0" err="1">
                <a:solidFill>
                  <a:srgbClr val="000000"/>
                </a:solidFill>
              </a:rPr>
              <a:t>energia</a:t>
            </a:r>
            <a:endParaRPr lang="en-IE" sz="800" b="1" dirty="0">
              <a:solidFill>
                <a:srgbClr val="000000"/>
              </a:solidFill>
            </a:endParaRPr>
          </a:p>
        </p:txBody>
      </p:sp>
      <p:sp>
        <p:nvSpPr>
          <p:cNvPr id="21" name="TextBox 20">
            <a:extLst>
              <a:ext uri="{FF2B5EF4-FFF2-40B4-BE49-F238E27FC236}">
                <a16:creationId xmlns:a16="http://schemas.microsoft.com/office/drawing/2014/main" id="{A2D17146-E51C-41E3-6734-18D4EEB8F7C7}"/>
              </a:ext>
            </a:extLst>
          </p:cNvPr>
          <p:cNvSpPr txBox="1"/>
          <p:nvPr/>
        </p:nvSpPr>
        <p:spPr>
          <a:xfrm>
            <a:off x="11180569" y="3867482"/>
            <a:ext cx="810641" cy="338554"/>
          </a:xfrm>
          <a:prstGeom prst="rect">
            <a:avLst/>
          </a:prstGeom>
          <a:solidFill>
            <a:schemeClr val="bg1"/>
          </a:solidFill>
        </p:spPr>
        <p:txBody>
          <a:bodyPr wrap="square" rtlCol="0">
            <a:spAutoFit/>
          </a:bodyPr>
          <a:lstStyle/>
          <a:p>
            <a:pPr algn="ctr" rtl="0"/>
            <a:r>
              <a:rPr lang="en-US" sz="800" b="1" dirty="0">
                <a:solidFill>
                  <a:srgbClr val="000000"/>
                </a:solidFill>
              </a:rPr>
              <a:t>Inteligência artificial</a:t>
            </a:r>
            <a:endParaRPr lang="en-IE" sz="800" b="1" dirty="0">
              <a:solidFill>
                <a:srgbClr val="000000"/>
              </a:solidFill>
            </a:endParaRPr>
          </a:p>
        </p:txBody>
      </p:sp>
      <p:sp>
        <p:nvSpPr>
          <p:cNvPr id="22" name="TextBox 21">
            <a:extLst>
              <a:ext uri="{FF2B5EF4-FFF2-40B4-BE49-F238E27FC236}">
                <a16:creationId xmlns:a16="http://schemas.microsoft.com/office/drawing/2014/main" id="{30C7CD35-614E-DAE2-9DA3-84C9F9B55434}"/>
              </a:ext>
            </a:extLst>
          </p:cNvPr>
          <p:cNvSpPr txBox="1"/>
          <p:nvPr/>
        </p:nvSpPr>
        <p:spPr>
          <a:xfrm>
            <a:off x="8197702" y="4967135"/>
            <a:ext cx="2486685" cy="276999"/>
          </a:xfrm>
          <a:prstGeom prst="rect">
            <a:avLst/>
          </a:prstGeom>
          <a:solidFill>
            <a:schemeClr val="bg1"/>
          </a:solidFill>
        </p:spPr>
        <p:txBody>
          <a:bodyPr wrap="square" rtlCol="0">
            <a:spAutoFit/>
          </a:bodyPr>
          <a:lstStyle/>
          <a:p>
            <a:pPr algn="l" rtl="0"/>
            <a:r>
              <a:rPr lang="en-US" sz="1200" b="1" dirty="0"/>
              <a:t>Ano (</a:t>
            </a:r>
            <a:r>
              <a:rPr lang="en-US" sz="1200" b="1" dirty="0" err="1"/>
              <a:t>em</a:t>
            </a:r>
            <a:r>
              <a:rPr lang="en-US" sz="1200" b="1" dirty="0"/>
              <a:t> </a:t>
            </a:r>
            <a:r>
              <a:rPr lang="en-US" sz="1200" b="1" dirty="0" err="1"/>
              <a:t>incrementos</a:t>
            </a:r>
            <a:r>
              <a:rPr lang="en-US" sz="1200" b="1" dirty="0"/>
              <a:t> de 20 </a:t>
            </a:r>
            <a:r>
              <a:rPr lang="en-US" sz="1200" b="1" dirty="0" err="1"/>
              <a:t>anos</a:t>
            </a:r>
            <a:r>
              <a:rPr lang="en-US" sz="1200" b="1" dirty="0"/>
              <a:t>)</a:t>
            </a:r>
            <a:endParaRPr lang="en-IE" sz="1200" b="1" dirty="0"/>
          </a:p>
        </p:txBody>
      </p:sp>
      <p:sp>
        <p:nvSpPr>
          <p:cNvPr id="23" name="TextBox 22">
            <a:extLst>
              <a:ext uri="{FF2B5EF4-FFF2-40B4-BE49-F238E27FC236}">
                <a16:creationId xmlns:a16="http://schemas.microsoft.com/office/drawing/2014/main" id="{3D9FF87E-116B-71DB-691A-F461EF2862B0}"/>
              </a:ext>
            </a:extLst>
          </p:cNvPr>
          <p:cNvSpPr txBox="1"/>
          <p:nvPr/>
        </p:nvSpPr>
        <p:spPr>
          <a:xfrm>
            <a:off x="9894264" y="5472902"/>
            <a:ext cx="2144522" cy="338554"/>
          </a:xfrm>
          <a:prstGeom prst="rect">
            <a:avLst/>
          </a:prstGeom>
          <a:noFill/>
        </p:spPr>
        <p:txBody>
          <a:bodyPr wrap="square">
            <a:spAutoFit/>
          </a:bodyPr>
          <a:lstStyle/>
          <a:p>
            <a:pPr algn="l" rtl="0"/>
            <a:r>
              <a:rPr lang="en-IE" sz="1600" b="0" i="1" dirty="0">
                <a:solidFill>
                  <a:srgbClr val="999999"/>
                </a:solidFill>
                <a:effectLst/>
              </a:rPr>
              <a:t>Fonte: </a:t>
            </a:r>
            <a:r>
              <a:rPr lang="en-IE" sz="1600" b="0" i="1" u="none" strike="noStrike" dirty="0">
                <a:solidFill>
                  <a:srgbClr val="F79037"/>
                </a:solidFill>
                <a:effectLst/>
                <a:hlinkClick r:id="rId3">
                  <a:extLst>
                    <a:ext uri="{A12FA001-AC4F-418D-AE19-62706E023703}">
                      <ahyp:hlinkClr xmlns:ahyp="http://schemas.microsoft.com/office/drawing/2018/hyperlinkcolor" val="tx"/>
                    </a:ext>
                  </a:extLst>
                </a:hlinkClick>
              </a:rPr>
              <a:t>ARK Invest</a:t>
            </a:r>
            <a:endParaRPr lang="en-IE" sz="1600" dirty="0">
              <a:solidFill>
                <a:srgbClr val="F79037"/>
              </a:solidFill>
            </a:endParaRPr>
          </a:p>
        </p:txBody>
      </p:sp>
      <p:sp>
        <p:nvSpPr>
          <p:cNvPr id="24" name="TextBox 23">
            <a:extLst>
              <a:ext uri="{FF2B5EF4-FFF2-40B4-BE49-F238E27FC236}">
                <a16:creationId xmlns:a16="http://schemas.microsoft.com/office/drawing/2014/main" id="{35B26A6A-E79F-687C-E07B-79E42FFFABC1}"/>
              </a:ext>
            </a:extLst>
          </p:cNvPr>
          <p:cNvSpPr txBox="1"/>
          <p:nvPr/>
        </p:nvSpPr>
        <p:spPr>
          <a:xfrm>
            <a:off x="7585921" y="1084572"/>
            <a:ext cx="4098175" cy="400110"/>
          </a:xfrm>
          <a:prstGeom prst="rect">
            <a:avLst/>
          </a:prstGeom>
          <a:noFill/>
          <a:ln>
            <a:solidFill>
              <a:srgbClr val="1188A3"/>
            </a:solidFill>
          </a:ln>
        </p:spPr>
        <p:txBody>
          <a:bodyPr wrap="square" rtlCol="0">
            <a:spAutoFit/>
          </a:bodyPr>
          <a:lstStyle/>
          <a:p>
            <a:pPr algn="ctr" rtl="0"/>
            <a:r>
              <a:rPr lang="en-US" sz="2000" b="1">
                <a:solidFill>
                  <a:srgbClr val="30475E"/>
                </a:solidFill>
              </a:rPr>
              <a:t>Onda de Inovações Radicais</a:t>
            </a:r>
            <a:endParaRPr lang="en-IE" sz="2000" b="1">
              <a:solidFill>
                <a:srgbClr val="30475E"/>
              </a:solidFill>
            </a:endParaRPr>
          </a:p>
        </p:txBody>
      </p:sp>
    </p:spTree>
    <p:extLst>
      <p:ext uri="{BB962C8B-B14F-4D97-AF65-F5344CB8AC3E}">
        <p14:creationId xmlns:p14="http://schemas.microsoft.com/office/powerpoint/2010/main" val="477097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730E21E4-CD8E-9375-FA67-A288810F178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3" r="233"/>
          <a:stretch>
            <a:fillRect/>
          </a:stretch>
        </p:blipFill>
        <p:spPr>
          <a:xfrm>
            <a:off x="1179685" y="1706291"/>
            <a:ext cx="1616068" cy="1616068"/>
          </a:xfrm>
          <a:prstGeom prst="rect">
            <a:avLst/>
          </a:prstGeom>
        </p:spPr>
      </p:pic>
      <p:pic>
        <p:nvPicPr>
          <p:cNvPr id="17" name="Picture Placeholder 16">
            <a:extLst>
              <a:ext uri="{FF2B5EF4-FFF2-40B4-BE49-F238E27FC236}">
                <a16:creationId xmlns:a16="http://schemas.microsoft.com/office/drawing/2014/main" id="{867DE338-66E1-B3A5-A3BF-4D0357739164}"/>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3420" t="-26901" r="-1" b="-38574"/>
          <a:stretch/>
        </p:blipFill>
        <p:spPr>
          <a:xfrm>
            <a:off x="6543647" y="1711381"/>
            <a:ext cx="1723877" cy="1723877"/>
          </a:xfrm>
          <a:prstGeom prst="rect">
            <a:avLst/>
          </a:prstGeom>
        </p:spPr>
      </p:pic>
      <p:pic>
        <p:nvPicPr>
          <p:cNvPr id="25" name="Picture Placeholder 24">
            <a:extLst>
              <a:ext uri="{FF2B5EF4-FFF2-40B4-BE49-F238E27FC236}">
                <a16:creationId xmlns:a16="http://schemas.microsoft.com/office/drawing/2014/main" id="{3EDB3BD5-AF89-82A9-E416-10A3F58A3E4F}"/>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a:ext>
            </a:extLst>
          </a:blip>
          <a:srcRect l="-6576" t="-14410" r="-5716" b="-15268"/>
          <a:stretch/>
        </p:blipFill>
        <p:spPr>
          <a:xfrm>
            <a:off x="9231434" y="1720772"/>
            <a:ext cx="1723877" cy="1723877"/>
          </a:xfrm>
          <a:prstGeom prst="rect">
            <a:avLst/>
          </a:prstGeom>
        </p:spPr>
      </p:pic>
      <p:sp>
        <p:nvSpPr>
          <p:cNvPr id="6" name="Text Placeholder 5">
            <a:extLst>
              <a:ext uri="{FF2B5EF4-FFF2-40B4-BE49-F238E27FC236}">
                <a16:creationId xmlns:a16="http://schemas.microsoft.com/office/drawing/2014/main" id="{401E7733-CF18-5562-B980-745BE8EA0036}"/>
              </a:ext>
            </a:extLst>
          </p:cNvPr>
          <p:cNvSpPr>
            <a:spLocks noGrp="1"/>
          </p:cNvSpPr>
          <p:nvPr>
            <p:ph type="body" sz="quarter" idx="18"/>
          </p:nvPr>
        </p:nvSpPr>
        <p:spPr>
          <a:xfrm>
            <a:off x="237928" y="4009939"/>
            <a:ext cx="3330895" cy="1237497"/>
          </a:xfrm>
        </p:spPr>
        <p:txBody>
          <a:bodyPr/>
          <a:lstStyle/>
          <a:p>
            <a:pPr algn="ctr" rtl="0"/>
            <a:r>
              <a:rPr lang="en-US" dirty="0">
                <a:solidFill>
                  <a:srgbClr val="30475E"/>
                </a:solidFill>
              </a:rPr>
              <a:t>A inovação pode permitir que as </a:t>
            </a:r>
            <a:r>
              <a:rPr lang="en-US" dirty="0" err="1">
                <a:solidFill>
                  <a:srgbClr val="30475E"/>
                </a:solidFill>
              </a:rPr>
              <a:t>empresas</a:t>
            </a:r>
            <a:r>
              <a:rPr lang="en-US" dirty="0">
                <a:solidFill>
                  <a:srgbClr val="30475E"/>
                </a:solidFill>
              </a:rPr>
              <a:t> </a:t>
            </a:r>
            <a:r>
              <a:rPr lang="en-US" dirty="0" err="1">
                <a:solidFill>
                  <a:srgbClr val="30475E"/>
                </a:solidFill>
              </a:rPr>
              <a:t>alimentares</a:t>
            </a:r>
            <a:r>
              <a:rPr lang="en-US" dirty="0">
                <a:solidFill>
                  <a:srgbClr val="30475E"/>
                </a:solidFill>
              </a:rPr>
              <a:t> criem novos produtos que </a:t>
            </a:r>
            <a:r>
              <a:rPr lang="en-US" dirty="0" err="1">
                <a:solidFill>
                  <a:srgbClr val="30475E"/>
                </a:solidFill>
              </a:rPr>
              <a:t>atendam</a:t>
            </a:r>
            <a:r>
              <a:rPr lang="en-US" dirty="0">
                <a:solidFill>
                  <a:srgbClr val="30475E"/>
                </a:solidFill>
              </a:rPr>
              <a:t> à </a:t>
            </a:r>
            <a:r>
              <a:rPr lang="en-US" dirty="0" err="1">
                <a:solidFill>
                  <a:srgbClr val="30475E"/>
                </a:solidFill>
              </a:rPr>
              <a:t>procura</a:t>
            </a:r>
            <a:r>
              <a:rPr lang="en-US" dirty="0">
                <a:solidFill>
                  <a:srgbClr val="30475E"/>
                </a:solidFill>
              </a:rPr>
              <a:t> dos consumidores em constante mudança, </a:t>
            </a:r>
            <a:r>
              <a:rPr lang="en-US" dirty="0" err="1">
                <a:solidFill>
                  <a:srgbClr val="30475E"/>
                </a:solidFill>
              </a:rPr>
              <a:t>como</a:t>
            </a:r>
            <a:r>
              <a:rPr lang="en-US" dirty="0">
                <a:solidFill>
                  <a:srgbClr val="30475E"/>
                </a:solidFill>
              </a:rPr>
              <a:t> </a:t>
            </a:r>
            <a:r>
              <a:rPr lang="en-US" dirty="0" err="1">
                <a:solidFill>
                  <a:srgbClr val="30475E"/>
                </a:solidFill>
              </a:rPr>
              <a:t>por</a:t>
            </a:r>
            <a:r>
              <a:rPr lang="en-US" dirty="0">
                <a:solidFill>
                  <a:srgbClr val="30475E"/>
                </a:solidFill>
              </a:rPr>
              <a:t> exemplo, opções mais saudáveis ​​ou mais sustentáveis.</a:t>
            </a:r>
            <a:endParaRPr lang="en-IE" dirty="0">
              <a:solidFill>
                <a:srgbClr val="30475E"/>
              </a:solidFill>
            </a:endParaRPr>
          </a:p>
        </p:txBody>
      </p:sp>
      <p:sp>
        <p:nvSpPr>
          <p:cNvPr id="7" name="Text Placeholder 6">
            <a:extLst>
              <a:ext uri="{FF2B5EF4-FFF2-40B4-BE49-F238E27FC236}">
                <a16:creationId xmlns:a16="http://schemas.microsoft.com/office/drawing/2014/main" id="{4BFC3A56-7630-A25C-8E60-38096737F82D}"/>
              </a:ext>
            </a:extLst>
          </p:cNvPr>
          <p:cNvSpPr>
            <a:spLocks noGrp="1"/>
          </p:cNvSpPr>
          <p:nvPr>
            <p:ph type="body" sz="quarter" idx="16"/>
          </p:nvPr>
        </p:nvSpPr>
        <p:spPr>
          <a:xfrm>
            <a:off x="449828" y="3440134"/>
            <a:ext cx="2669627" cy="328009"/>
          </a:xfrm>
        </p:spPr>
        <p:txBody>
          <a:bodyPr/>
          <a:lstStyle/>
          <a:p>
            <a:pPr algn="ctr" rtl="0">
              <a:lnSpc>
                <a:spcPct val="70000"/>
              </a:lnSpc>
            </a:pPr>
            <a:r>
              <a:rPr lang="en-IE" sz="2400" b="1" dirty="0">
                <a:solidFill>
                  <a:srgbClr val="30475E"/>
                </a:solidFill>
              </a:rPr>
              <a:t>Desenvolvimento de novos produtos</a:t>
            </a:r>
          </a:p>
        </p:txBody>
      </p:sp>
      <p:sp>
        <p:nvSpPr>
          <p:cNvPr id="8" name="Text Placeholder 7">
            <a:extLst>
              <a:ext uri="{FF2B5EF4-FFF2-40B4-BE49-F238E27FC236}">
                <a16:creationId xmlns:a16="http://schemas.microsoft.com/office/drawing/2014/main" id="{FB9AD773-F728-7F87-6A3F-78D6DAECAB38}"/>
              </a:ext>
            </a:extLst>
          </p:cNvPr>
          <p:cNvSpPr>
            <a:spLocks noGrp="1"/>
          </p:cNvSpPr>
          <p:nvPr>
            <p:ph type="body" sz="quarter" idx="19"/>
          </p:nvPr>
        </p:nvSpPr>
        <p:spPr>
          <a:xfrm>
            <a:off x="3364550" y="4012204"/>
            <a:ext cx="2669628" cy="1237497"/>
          </a:xfrm>
        </p:spPr>
        <p:txBody>
          <a:bodyPr/>
          <a:lstStyle/>
          <a:p>
            <a:pPr algn="ctr" rtl="0"/>
            <a:r>
              <a:rPr lang="en-US" dirty="0">
                <a:solidFill>
                  <a:srgbClr val="30475E"/>
                </a:solidFill>
              </a:rPr>
              <a:t>Ao inovar e oferecer produtos exclusivos, as </a:t>
            </a:r>
            <a:r>
              <a:rPr lang="en-US" dirty="0" err="1">
                <a:solidFill>
                  <a:srgbClr val="30475E"/>
                </a:solidFill>
              </a:rPr>
              <a:t>empresas</a:t>
            </a:r>
            <a:r>
              <a:rPr lang="en-US" dirty="0">
                <a:solidFill>
                  <a:srgbClr val="30475E"/>
                </a:solidFill>
              </a:rPr>
              <a:t> </a:t>
            </a:r>
            <a:r>
              <a:rPr lang="en-US" dirty="0" err="1">
                <a:solidFill>
                  <a:srgbClr val="30475E"/>
                </a:solidFill>
              </a:rPr>
              <a:t>alimentares</a:t>
            </a:r>
            <a:r>
              <a:rPr lang="en-US" dirty="0">
                <a:solidFill>
                  <a:srgbClr val="30475E"/>
                </a:solidFill>
              </a:rPr>
              <a:t> </a:t>
            </a:r>
            <a:r>
              <a:rPr lang="en-US" dirty="0" err="1">
                <a:solidFill>
                  <a:srgbClr val="30475E"/>
                </a:solidFill>
              </a:rPr>
              <a:t>podem</a:t>
            </a:r>
            <a:r>
              <a:rPr lang="en-US" dirty="0">
                <a:solidFill>
                  <a:srgbClr val="30475E"/>
                </a:solidFill>
              </a:rPr>
              <a:t>-se destacar e criar uma vantagem competitiva.</a:t>
            </a:r>
            <a:endParaRPr lang="en-IE" dirty="0">
              <a:solidFill>
                <a:srgbClr val="30475E"/>
              </a:solidFill>
            </a:endParaRPr>
          </a:p>
        </p:txBody>
      </p:sp>
      <p:sp>
        <p:nvSpPr>
          <p:cNvPr id="9" name="Text Placeholder 8">
            <a:extLst>
              <a:ext uri="{FF2B5EF4-FFF2-40B4-BE49-F238E27FC236}">
                <a16:creationId xmlns:a16="http://schemas.microsoft.com/office/drawing/2014/main" id="{3B79CCD2-9307-8FFC-41BF-87C1A546E215}"/>
              </a:ext>
            </a:extLst>
          </p:cNvPr>
          <p:cNvSpPr>
            <a:spLocks noGrp="1"/>
          </p:cNvSpPr>
          <p:nvPr>
            <p:ph type="body" sz="quarter" idx="20"/>
          </p:nvPr>
        </p:nvSpPr>
        <p:spPr>
          <a:xfrm>
            <a:off x="3567099" y="3440609"/>
            <a:ext cx="2492387" cy="344705"/>
          </a:xfrm>
        </p:spPr>
        <p:txBody>
          <a:bodyPr/>
          <a:lstStyle/>
          <a:p>
            <a:pPr algn="ctr" rtl="0">
              <a:lnSpc>
                <a:spcPct val="70000"/>
              </a:lnSpc>
            </a:pPr>
            <a:r>
              <a:rPr lang="en-IE" sz="2400" b="1" dirty="0">
                <a:solidFill>
                  <a:srgbClr val="30475E"/>
                </a:solidFill>
              </a:rPr>
              <a:t>Diferenciação dos </a:t>
            </a:r>
            <a:r>
              <a:rPr lang="en-IE" sz="2400" b="1" dirty="0" err="1">
                <a:solidFill>
                  <a:srgbClr val="30475E"/>
                </a:solidFill>
              </a:rPr>
              <a:t>concorrentes</a:t>
            </a:r>
            <a:endParaRPr lang="en-IE" sz="2400" b="1" dirty="0">
              <a:solidFill>
                <a:srgbClr val="30475E"/>
              </a:solidFill>
            </a:endParaRPr>
          </a:p>
        </p:txBody>
      </p:sp>
      <p:sp>
        <p:nvSpPr>
          <p:cNvPr id="10" name="Text Placeholder 9">
            <a:extLst>
              <a:ext uri="{FF2B5EF4-FFF2-40B4-BE49-F238E27FC236}">
                <a16:creationId xmlns:a16="http://schemas.microsoft.com/office/drawing/2014/main" id="{1598A623-165D-61A6-E4F4-7128FE946EA2}"/>
              </a:ext>
            </a:extLst>
          </p:cNvPr>
          <p:cNvSpPr>
            <a:spLocks noGrp="1"/>
          </p:cNvSpPr>
          <p:nvPr>
            <p:ph type="body" sz="quarter" idx="21"/>
          </p:nvPr>
        </p:nvSpPr>
        <p:spPr>
          <a:xfrm>
            <a:off x="6096002" y="4011686"/>
            <a:ext cx="2669627" cy="1237497"/>
          </a:xfrm>
        </p:spPr>
        <p:txBody>
          <a:bodyPr/>
          <a:lstStyle/>
          <a:p>
            <a:pPr algn="ctr" rtl="0"/>
            <a:r>
              <a:rPr lang="en-US" dirty="0">
                <a:solidFill>
                  <a:srgbClr val="30475E"/>
                </a:solidFill>
              </a:rPr>
              <a:t>A inovação pode ajudar as </a:t>
            </a:r>
            <a:r>
              <a:rPr lang="en-US" dirty="0" err="1">
                <a:solidFill>
                  <a:srgbClr val="30475E"/>
                </a:solidFill>
              </a:rPr>
              <a:t>empresas</a:t>
            </a:r>
            <a:r>
              <a:rPr lang="en-US" dirty="0">
                <a:solidFill>
                  <a:srgbClr val="30475E"/>
                </a:solidFill>
              </a:rPr>
              <a:t> </a:t>
            </a:r>
            <a:r>
              <a:rPr lang="en-US" dirty="0" err="1">
                <a:solidFill>
                  <a:srgbClr val="30475E"/>
                </a:solidFill>
              </a:rPr>
              <a:t>alimentares</a:t>
            </a:r>
            <a:r>
              <a:rPr lang="en-US" dirty="0">
                <a:solidFill>
                  <a:srgbClr val="30475E"/>
                </a:solidFill>
              </a:rPr>
              <a:t> a </a:t>
            </a:r>
            <a:r>
              <a:rPr lang="en-US" dirty="0" err="1">
                <a:solidFill>
                  <a:srgbClr val="30475E"/>
                </a:solidFill>
              </a:rPr>
              <a:t>simplificar</a:t>
            </a:r>
            <a:r>
              <a:rPr lang="en-US" dirty="0">
                <a:solidFill>
                  <a:srgbClr val="30475E"/>
                </a:solidFill>
              </a:rPr>
              <a:t> as </a:t>
            </a:r>
            <a:r>
              <a:rPr lang="en-US" dirty="0" err="1">
                <a:solidFill>
                  <a:srgbClr val="30475E"/>
                </a:solidFill>
              </a:rPr>
              <a:t>suas</a:t>
            </a:r>
            <a:r>
              <a:rPr lang="en-US" dirty="0">
                <a:solidFill>
                  <a:srgbClr val="30475E"/>
                </a:solidFill>
              </a:rPr>
              <a:t> operações e reduzir custos, levando a uma maior eficiência e produtividade.</a:t>
            </a:r>
            <a:endParaRPr lang="en-IE" dirty="0">
              <a:solidFill>
                <a:srgbClr val="30475E"/>
              </a:solidFill>
            </a:endParaRPr>
          </a:p>
        </p:txBody>
      </p:sp>
      <p:sp>
        <p:nvSpPr>
          <p:cNvPr id="11" name="Text Placeholder 10">
            <a:extLst>
              <a:ext uri="{FF2B5EF4-FFF2-40B4-BE49-F238E27FC236}">
                <a16:creationId xmlns:a16="http://schemas.microsoft.com/office/drawing/2014/main" id="{BDF74F70-0F11-66AC-D501-76FBFC7CB3E6}"/>
              </a:ext>
            </a:extLst>
          </p:cNvPr>
          <p:cNvSpPr>
            <a:spLocks noGrp="1"/>
          </p:cNvSpPr>
          <p:nvPr>
            <p:ph type="body" sz="quarter" idx="22"/>
          </p:nvPr>
        </p:nvSpPr>
        <p:spPr>
          <a:xfrm>
            <a:off x="6132516" y="3420588"/>
            <a:ext cx="2586084" cy="344705"/>
          </a:xfrm>
        </p:spPr>
        <p:txBody>
          <a:bodyPr/>
          <a:lstStyle/>
          <a:p>
            <a:pPr algn="ctr" rtl="0">
              <a:lnSpc>
                <a:spcPct val="70000"/>
              </a:lnSpc>
            </a:pPr>
            <a:r>
              <a:rPr lang="en-IE" sz="2400" b="1" dirty="0">
                <a:solidFill>
                  <a:srgbClr val="30475E"/>
                </a:solidFill>
              </a:rPr>
              <a:t>Melhor </a:t>
            </a:r>
            <a:r>
              <a:rPr lang="en-IE" sz="2400" b="1" dirty="0" err="1">
                <a:solidFill>
                  <a:srgbClr val="30475E"/>
                </a:solidFill>
              </a:rPr>
              <a:t>eficiência</a:t>
            </a:r>
            <a:r>
              <a:rPr lang="en-IE" sz="2400" b="1" dirty="0">
                <a:solidFill>
                  <a:srgbClr val="30475E"/>
                </a:solidFill>
              </a:rPr>
              <a:t> &amp; produtividade</a:t>
            </a:r>
          </a:p>
        </p:txBody>
      </p:sp>
      <p:sp>
        <p:nvSpPr>
          <p:cNvPr id="12" name="Text Placeholder 11">
            <a:extLst>
              <a:ext uri="{FF2B5EF4-FFF2-40B4-BE49-F238E27FC236}">
                <a16:creationId xmlns:a16="http://schemas.microsoft.com/office/drawing/2014/main" id="{6BAFF4BD-E5EE-F8D5-54B9-CBF00FF96152}"/>
              </a:ext>
            </a:extLst>
          </p:cNvPr>
          <p:cNvSpPr>
            <a:spLocks noGrp="1"/>
          </p:cNvSpPr>
          <p:nvPr>
            <p:ph type="body" sz="quarter" idx="23"/>
          </p:nvPr>
        </p:nvSpPr>
        <p:spPr>
          <a:xfrm>
            <a:off x="8835210" y="4029381"/>
            <a:ext cx="2862806" cy="1237497"/>
          </a:xfrm>
        </p:spPr>
        <p:txBody>
          <a:bodyPr/>
          <a:lstStyle/>
          <a:p>
            <a:pPr algn="ctr"/>
            <a:r>
              <a:rPr lang="en-US" dirty="0">
                <a:solidFill>
                  <a:srgbClr val="30475E"/>
                </a:solidFill>
              </a:rPr>
              <a:t>Ao desenvolver produtos e soluções inovadoras, as </a:t>
            </a:r>
            <a:r>
              <a:rPr lang="en-US" dirty="0" err="1">
                <a:solidFill>
                  <a:srgbClr val="30475E"/>
                </a:solidFill>
              </a:rPr>
              <a:t>empresas</a:t>
            </a:r>
            <a:r>
              <a:rPr lang="en-US" dirty="0">
                <a:solidFill>
                  <a:srgbClr val="30475E"/>
                </a:solidFill>
              </a:rPr>
              <a:t> </a:t>
            </a:r>
            <a:r>
              <a:rPr lang="en-US" dirty="0" err="1">
                <a:solidFill>
                  <a:srgbClr val="30475E"/>
                </a:solidFill>
              </a:rPr>
              <a:t>alimentares</a:t>
            </a:r>
            <a:r>
              <a:rPr lang="en-US" dirty="0">
                <a:solidFill>
                  <a:srgbClr val="30475E"/>
                </a:solidFill>
              </a:rPr>
              <a:t> </a:t>
            </a:r>
            <a:r>
              <a:rPr lang="en-US" dirty="0" err="1">
                <a:solidFill>
                  <a:srgbClr val="30475E"/>
                </a:solidFill>
              </a:rPr>
              <a:t>podem</a:t>
            </a:r>
            <a:r>
              <a:rPr lang="en-US" dirty="0">
                <a:solidFill>
                  <a:srgbClr val="30475E"/>
                </a:solidFill>
              </a:rPr>
              <a:t> aumentar a receita e capturar </a:t>
            </a:r>
            <a:r>
              <a:rPr lang="en-US" dirty="0" err="1">
                <a:solidFill>
                  <a:srgbClr val="30475E"/>
                </a:solidFill>
              </a:rPr>
              <a:t>uma</a:t>
            </a:r>
            <a:r>
              <a:rPr lang="en-US" dirty="0">
                <a:solidFill>
                  <a:srgbClr val="30475E"/>
                </a:solidFill>
              </a:rPr>
              <a:t> </a:t>
            </a:r>
            <a:r>
              <a:rPr lang="en-US" dirty="0" err="1">
                <a:solidFill>
                  <a:srgbClr val="30475E"/>
                </a:solidFill>
              </a:rPr>
              <a:t>maior</a:t>
            </a:r>
            <a:r>
              <a:rPr lang="en-US" dirty="0">
                <a:solidFill>
                  <a:srgbClr val="30475E"/>
                </a:solidFill>
              </a:rPr>
              <a:t> </a:t>
            </a:r>
            <a:r>
              <a:rPr lang="en-US" dirty="0" err="1">
                <a:solidFill>
                  <a:srgbClr val="30475E"/>
                </a:solidFill>
              </a:rPr>
              <a:t>fatia</a:t>
            </a:r>
            <a:r>
              <a:rPr lang="en-US" dirty="0">
                <a:solidFill>
                  <a:srgbClr val="30475E"/>
                </a:solidFill>
              </a:rPr>
              <a:t> do mercado.</a:t>
            </a:r>
            <a:endParaRPr lang="en-IE" dirty="0">
              <a:solidFill>
                <a:srgbClr val="30475E"/>
              </a:solidFill>
            </a:endParaRPr>
          </a:p>
        </p:txBody>
      </p:sp>
      <p:sp>
        <p:nvSpPr>
          <p:cNvPr id="13" name="Text Placeholder 12">
            <a:extLst>
              <a:ext uri="{FF2B5EF4-FFF2-40B4-BE49-F238E27FC236}">
                <a16:creationId xmlns:a16="http://schemas.microsoft.com/office/drawing/2014/main" id="{66515389-DA94-6CE5-B3FB-CF436CF77732}"/>
              </a:ext>
            </a:extLst>
          </p:cNvPr>
          <p:cNvSpPr>
            <a:spLocks noGrp="1"/>
          </p:cNvSpPr>
          <p:nvPr>
            <p:ph type="body" sz="quarter" idx="24"/>
          </p:nvPr>
        </p:nvSpPr>
        <p:spPr>
          <a:xfrm>
            <a:off x="8809901" y="3429000"/>
            <a:ext cx="3382101" cy="344705"/>
          </a:xfrm>
        </p:spPr>
        <p:txBody>
          <a:bodyPr/>
          <a:lstStyle/>
          <a:p>
            <a:pPr algn="ctr" rtl="0">
              <a:lnSpc>
                <a:spcPct val="70000"/>
              </a:lnSpc>
            </a:pPr>
            <a:r>
              <a:rPr lang="en-US" sz="2400" b="1" dirty="0">
                <a:solidFill>
                  <a:srgbClr val="30475E"/>
                </a:solidFill>
              </a:rPr>
              <a:t>Aumento de </a:t>
            </a:r>
            <a:r>
              <a:rPr lang="en-US" sz="2400" b="1" dirty="0" err="1">
                <a:solidFill>
                  <a:srgbClr val="30475E"/>
                </a:solidFill>
              </a:rPr>
              <a:t>receita</a:t>
            </a:r>
            <a:r>
              <a:rPr lang="en-US" sz="2400" b="1" dirty="0">
                <a:solidFill>
                  <a:srgbClr val="30475E"/>
                </a:solidFill>
              </a:rPr>
              <a:t> &amp; participação de mercado</a:t>
            </a:r>
            <a:endParaRPr lang="en-IE" sz="2400" b="1" dirty="0">
              <a:solidFill>
                <a:srgbClr val="30475E"/>
              </a:solidFill>
            </a:endParaRPr>
          </a:p>
        </p:txBody>
      </p:sp>
      <p:sp>
        <p:nvSpPr>
          <p:cNvPr id="27" name="TextBox 26">
            <a:extLst>
              <a:ext uri="{FF2B5EF4-FFF2-40B4-BE49-F238E27FC236}">
                <a16:creationId xmlns:a16="http://schemas.microsoft.com/office/drawing/2014/main" id="{5F07037F-8D40-FDE5-2E70-581EDED908D9}"/>
              </a:ext>
            </a:extLst>
          </p:cNvPr>
          <p:cNvSpPr txBox="1"/>
          <p:nvPr/>
        </p:nvSpPr>
        <p:spPr>
          <a:xfrm>
            <a:off x="0" y="386283"/>
            <a:ext cx="11698013" cy="1200329"/>
          </a:xfrm>
          <a:prstGeom prst="rect">
            <a:avLst/>
          </a:prstGeom>
          <a:solidFill>
            <a:srgbClr val="F79037"/>
          </a:solidFill>
        </p:spPr>
        <p:txBody>
          <a:bodyPr wrap="square">
            <a:spAutoFit/>
          </a:bodyPr>
          <a:lstStyle/>
          <a:p>
            <a:pPr marL="360000" algn="l" rtl="0"/>
            <a:r>
              <a:rPr lang="en-US" sz="3600" b="0" i="0" dirty="0">
                <a:solidFill>
                  <a:schemeClr val="bg1"/>
                </a:solidFill>
                <a:effectLst/>
              </a:rPr>
              <a:t>A inovação pode oferecer inúmeras oportunidades para as </a:t>
            </a:r>
            <a:r>
              <a:rPr lang="en-US" sz="3600" b="0" i="0" dirty="0" err="1">
                <a:solidFill>
                  <a:schemeClr val="bg1"/>
                </a:solidFill>
                <a:effectLst/>
              </a:rPr>
              <a:t>empresas</a:t>
            </a:r>
            <a:r>
              <a:rPr lang="en-US" sz="3600" b="0" i="0" dirty="0">
                <a:solidFill>
                  <a:schemeClr val="bg1"/>
                </a:solidFill>
                <a:effectLst/>
              </a:rPr>
              <a:t> </a:t>
            </a:r>
            <a:r>
              <a:rPr lang="en-US" sz="3600" b="0" i="0" dirty="0" err="1">
                <a:solidFill>
                  <a:schemeClr val="bg1"/>
                </a:solidFill>
                <a:effectLst/>
              </a:rPr>
              <a:t>alimentares</a:t>
            </a:r>
            <a:r>
              <a:rPr lang="en-US" sz="3600" b="0" i="0" dirty="0">
                <a:solidFill>
                  <a:schemeClr val="bg1"/>
                </a:solidFill>
                <a:effectLst/>
              </a:rPr>
              <a:t>, incluindo:</a:t>
            </a:r>
            <a:endParaRPr lang="en-IE" sz="3600" dirty="0">
              <a:solidFill>
                <a:schemeClr val="bg1"/>
              </a:solidFill>
            </a:endParaRPr>
          </a:p>
        </p:txBody>
      </p:sp>
      <p:pic>
        <p:nvPicPr>
          <p:cNvPr id="82" name="Picture Placeholder 81">
            <a:extLst>
              <a:ext uri="{FF2B5EF4-FFF2-40B4-BE49-F238E27FC236}">
                <a16:creationId xmlns:a16="http://schemas.microsoft.com/office/drawing/2014/main" id="{395669C6-2C9D-9F55-56E6-3387B8DED7B9}"/>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a:ext>
            </a:extLst>
          </a:blip>
          <a:srcRect l="1695" r="1695"/>
          <a:stretch>
            <a:fillRect/>
          </a:stretch>
        </p:blipFill>
        <p:spPr>
          <a:xfrm>
            <a:off x="3873500" y="1706231"/>
            <a:ext cx="1724025" cy="1724025"/>
          </a:xfrm>
          <a:prstGeom prst="rect">
            <a:avLst/>
          </a:prstGeom>
        </p:spPr>
      </p:pic>
    </p:spTree>
    <p:extLst>
      <p:ext uri="{BB962C8B-B14F-4D97-AF65-F5344CB8AC3E}">
        <p14:creationId xmlns:p14="http://schemas.microsoft.com/office/powerpoint/2010/main" val="2163213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3BFF71B0-D48D-40F6-3203-26EAA8E2767A}"/>
              </a:ext>
            </a:extLst>
          </p:cNvPr>
          <p:cNvPicPr>
            <a:picLocks noGrp="1" noChangeAspect="1"/>
          </p:cNvPicPr>
          <p:nvPr>
            <p:ph type="pic" sz="quarter" idx="10"/>
          </p:nvPr>
        </p:nvPicPr>
        <p:blipFill>
          <a:blip r:embed="rId2"/>
          <a:srcRect/>
          <a:stretch>
            <a:fillRect/>
          </a:stretch>
        </p:blipFill>
        <p:spPr>
          <a:xfrm>
            <a:off x="2251075" y="1763883"/>
            <a:ext cx="1627188" cy="1627188"/>
          </a:xfrm>
          <a:prstGeom prst="rect">
            <a:avLst/>
          </a:prstGeom>
        </p:spPr>
      </p:pic>
      <p:pic>
        <p:nvPicPr>
          <p:cNvPr id="17" name="Picture Placeholder 16">
            <a:extLst>
              <a:ext uri="{FF2B5EF4-FFF2-40B4-BE49-F238E27FC236}">
                <a16:creationId xmlns:a16="http://schemas.microsoft.com/office/drawing/2014/main" id="{39C34FB8-F5A9-0E85-F38D-C238E363CBED}"/>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1339" t="-10368" r="-2939" b="-3285"/>
          <a:stretch/>
        </p:blipFill>
        <p:spPr>
          <a:xfrm>
            <a:off x="8536911" y="1667630"/>
            <a:ext cx="1724025" cy="1724025"/>
          </a:xfrm>
          <a:prstGeom prst="rect">
            <a:avLst/>
          </a:prstGeom>
        </p:spPr>
      </p:pic>
      <p:sp>
        <p:nvSpPr>
          <p:cNvPr id="6" name="Text Placeholder 5">
            <a:extLst>
              <a:ext uri="{FF2B5EF4-FFF2-40B4-BE49-F238E27FC236}">
                <a16:creationId xmlns:a16="http://schemas.microsoft.com/office/drawing/2014/main" id="{387BDBB5-A27F-16BF-5756-6546C065CFDA}"/>
              </a:ext>
            </a:extLst>
          </p:cNvPr>
          <p:cNvSpPr>
            <a:spLocks noGrp="1"/>
          </p:cNvSpPr>
          <p:nvPr>
            <p:ph type="body" sz="quarter" idx="18"/>
          </p:nvPr>
        </p:nvSpPr>
        <p:spPr>
          <a:xfrm>
            <a:off x="946484" y="4089955"/>
            <a:ext cx="3442858" cy="1237497"/>
          </a:xfrm>
        </p:spPr>
        <p:txBody>
          <a:bodyPr/>
          <a:lstStyle/>
          <a:p>
            <a:pPr algn="ctr" rtl="0"/>
            <a:r>
              <a:rPr lang="en-US" dirty="0">
                <a:solidFill>
                  <a:srgbClr val="30475E"/>
                </a:solidFill>
              </a:rPr>
              <a:t>A inovação também pode ajudar as </a:t>
            </a:r>
            <a:r>
              <a:rPr lang="en-US" dirty="0" err="1">
                <a:solidFill>
                  <a:srgbClr val="30475E"/>
                </a:solidFill>
              </a:rPr>
              <a:t>empresas</a:t>
            </a:r>
            <a:r>
              <a:rPr lang="en-US" dirty="0">
                <a:solidFill>
                  <a:srgbClr val="30475E"/>
                </a:solidFill>
              </a:rPr>
              <a:t> </a:t>
            </a:r>
            <a:r>
              <a:rPr lang="en-US" dirty="0" err="1">
                <a:solidFill>
                  <a:srgbClr val="30475E"/>
                </a:solidFill>
              </a:rPr>
              <a:t>alimentares</a:t>
            </a:r>
            <a:r>
              <a:rPr lang="en-US" dirty="0">
                <a:solidFill>
                  <a:srgbClr val="30475E"/>
                </a:solidFill>
              </a:rPr>
              <a:t> a </a:t>
            </a:r>
            <a:r>
              <a:rPr lang="en-US" dirty="0" err="1">
                <a:solidFill>
                  <a:srgbClr val="30475E"/>
                </a:solidFill>
              </a:rPr>
              <a:t>tornarem</a:t>
            </a:r>
            <a:r>
              <a:rPr lang="en-US" dirty="0">
                <a:solidFill>
                  <a:srgbClr val="30475E"/>
                </a:solidFill>
              </a:rPr>
              <a:t>-se mais sustentáveis, reduzindo o desperdício, conservando </a:t>
            </a:r>
            <a:r>
              <a:rPr lang="en-US" dirty="0" err="1">
                <a:solidFill>
                  <a:srgbClr val="30475E"/>
                </a:solidFill>
              </a:rPr>
              <a:t>recursos</a:t>
            </a:r>
            <a:r>
              <a:rPr lang="en-US" dirty="0">
                <a:solidFill>
                  <a:srgbClr val="30475E"/>
                </a:solidFill>
              </a:rPr>
              <a:t> e </a:t>
            </a:r>
            <a:r>
              <a:rPr lang="en-US" dirty="0" err="1">
                <a:solidFill>
                  <a:srgbClr val="30475E"/>
                </a:solidFill>
              </a:rPr>
              <a:t>minimizando</a:t>
            </a:r>
            <a:r>
              <a:rPr lang="en-US" dirty="0">
                <a:solidFill>
                  <a:srgbClr val="30475E"/>
                </a:solidFill>
              </a:rPr>
              <a:t> a </a:t>
            </a:r>
            <a:r>
              <a:rPr lang="en-US" dirty="0" err="1">
                <a:solidFill>
                  <a:srgbClr val="30475E"/>
                </a:solidFill>
              </a:rPr>
              <a:t>sua</a:t>
            </a:r>
            <a:r>
              <a:rPr lang="en-US" dirty="0">
                <a:solidFill>
                  <a:srgbClr val="30475E"/>
                </a:solidFill>
              </a:rPr>
              <a:t> pegada ambiental.</a:t>
            </a:r>
            <a:endParaRPr lang="en-IE" dirty="0">
              <a:solidFill>
                <a:srgbClr val="30475E"/>
              </a:solidFill>
            </a:endParaRPr>
          </a:p>
        </p:txBody>
      </p:sp>
      <p:sp>
        <p:nvSpPr>
          <p:cNvPr id="7" name="Text Placeholder 6">
            <a:extLst>
              <a:ext uri="{FF2B5EF4-FFF2-40B4-BE49-F238E27FC236}">
                <a16:creationId xmlns:a16="http://schemas.microsoft.com/office/drawing/2014/main" id="{B85A5BB2-1054-8BDC-CBEB-8FAAECA05460}"/>
              </a:ext>
            </a:extLst>
          </p:cNvPr>
          <p:cNvSpPr>
            <a:spLocks noGrp="1"/>
          </p:cNvSpPr>
          <p:nvPr>
            <p:ph type="body" sz="quarter" idx="16"/>
          </p:nvPr>
        </p:nvSpPr>
        <p:spPr>
          <a:xfrm>
            <a:off x="1700463" y="3429000"/>
            <a:ext cx="2431167" cy="327861"/>
          </a:xfrm>
        </p:spPr>
        <p:txBody>
          <a:bodyPr/>
          <a:lstStyle/>
          <a:p>
            <a:pPr algn="ctr" rtl="0">
              <a:lnSpc>
                <a:spcPct val="70000"/>
              </a:lnSpc>
            </a:pPr>
            <a:r>
              <a:rPr lang="en-IE" sz="2400" b="1" dirty="0" err="1">
                <a:solidFill>
                  <a:srgbClr val="30475E"/>
                </a:solidFill>
              </a:rPr>
              <a:t>Melhor</a:t>
            </a:r>
            <a:r>
              <a:rPr lang="en-IE" sz="2400" b="1" dirty="0">
                <a:solidFill>
                  <a:srgbClr val="30475E"/>
                </a:solidFill>
              </a:rPr>
              <a:t> </a:t>
            </a:r>
            <a:r>
              <a:rPr lang="en-IE" sz="2400" b="1" dirty="0" err="1">
                <a:solidFill>
                  <a:srgbClr val="30475E"/>
                </a:solidFill>
              </a:rPr>
              <a:t>Sustentabilidade</a:t>
            </a:r>
            <a:endParaRPr lang="en-IE" sz="2400" b="1" dirty="0">
              <a:solidFill>
                <a:srgbClr val="30475E"/>
              </a:solidFill>
            </a:endParaRPr>
          </a:p>
        </p:txBody>
      </p:sp>
      <p:sp>
        <p:nvSpPr>
          <p:cNvPr id="8" name="Text Placeholder 7">
            <a:extLst>
              <a:ext uri="{FF2B5EF4-FFF2-40B4-BE49-F238E27FC236}">
                <a16:creationId xmlns:a16="http://schemas.microsoft.com/office/drawing/2014/main" id="{DCA69039-2E16-E7A2-832B-6B8BED86EA28}"/>
              </a:ext>
            </a:extLst>
          </p:cNvPr>
          <p:cNvSpPr>
            <a:spLocks noGrp="1"/>
          </p:cNvSpPr>
          <p:nvPr>
            <p:ph type="body" sz="quarter" idx="19"/>
          </p:nvPr>
        </p:nvSpPr>
        <p:spPr>
          <a:xfrm>
            <a:off x="4592166" y="4091178"/>
            <a:ext cx="2991466" cy="1237497"/>
          </a:xfrm>
        </p:spPr>
        <p:txBody>
          <a:bodyPr/>
          <a:lstStyle/>
          <a:p>
            <a:pPr algn="ctr" rtl="0"/>
            <a:r>
              <a:rPr lang="en-US" dirty="0">
                <a:solidFill>
                  <a:srgbClr val="30475E"/>
                </a:solidFill>
              </a:rPr>
              <a:t>A inovação pode ajudar as </a:t>
            </a:r>
            <a:r>
              <a:rPr lang="en-US" dirty="0" err="1">
                <a:solidFill>
                  <a:srgbClr val="30475E"/>
                </a:solidFill>
              </a:rPr>
              <a:t>empresas</a:t>
            </a:r>
            <a:r>
              <a:rPr lang="en-US" dirty="0">
                <a:solidFill>
                  <a:srgbClr val="30475E"/>
                </a:solidFill>
              </a:rPr>
              <a:t> </a:t>
            </a:r>
            <a:r>
              <a:rPr lang="en-US" dirty="0" err="1">
                <a:solidFill>
                  <a:srgbClr val="30475E"/>
                </a:solidFill>
              </a:rPr>
              <a:t>alimentares</a:t>
            </a:r>
            <a:r>
              <a:rPr lang="en-US" dirty="0">
                <a:solidFill>
                  <a:srgbClr val="30475E"/>
                </a:solidFill>
              </a:rPr>
              <a:t> a melhorar a segurança e a </a:t>
            </a:r>
            <a:r>
              <a:rPr lang="en-US" dirty="0" err="1">
                <a:solidFill>
                  <a:srgbClr val="30475E"/>
                </a:solidFill>
              </a:rPr>
              <a:t>qualidade</a:t>
            </a:r>
            <a:r>
              <a:rPr lang="en-US" dirty="0">
                <a:solidFill>
                  <a:srgbClr val="30475E"/>
                </a:solidFill>
              </a:rPr>
              <a:t> dos seus produtos por meio do desenvolvimento de novas tecnologias e processos.</a:t>
            </a:r>
            <a:endParaRPr lang="en-IE" dirty="0">
              <a:solidFill>
                <a:srgbClr val="30475E"/>
              </a:solidFill>
            </a:endParaRPr>
          </a:p>
        </p:txBody>
      </p:sp>
      <p:sp>
        <p:nvSpPr>
          <p:cNvPr id="9" name="Text Placeholder 8">
            <a:extLst>
              <a:ext uri="{FF2B5EF4-FFF2-40B4-BE49-F238E27FC236}">
                <a16:creationId xmlns:a16="http://schemas.microsoft.com/office/drawing/2014/main" id="{C2F2ABAF-0FB7-C388-8CD2-F3D484FC6FA5}"/>
              </a:ext>
            </a:extLst>
          </p:cNvPr>
          <p:cNvSpPr>
            <a:spLocks noGrp="1"/>
          </p:cNvSpPr>
          <p:nvPr>
            <p:ph type="body" sz="quarter" idx="20"/>
          </p:nvPr>
        </p:nvSpPr>
        <p:spPr>
          <a:xfrm>
            <a:off x="4703975" y="3484272"/>
            <a:ext cx="2536944" cy="344705"/>
          </a:xfrm>
        </p:spPr>
        <p:txBody>
          <a:bodyPr/>
          <a:lstStyle/>
          <a:p>
            <a:pPr algn="ctr" rtl="0">
              <a:lnSpc>
                <a:spcPct val="70000"/>
              </a:lnSpc>
            </a:pPr>
            <a:r>
              <a:rPr lang="en-IE" sz="2400" b="1" dirty="0" err="1">
                <a:solidFill>
                  <a:srgbClr val="30475E"/>
                </a:solidFill>
              </a:rPr>
              <a:t>Melhor</a:t>
            </a:r>
            <a:r>
              <a:rPr lang="en-IE" sz="2400" b="1" dirty="0">
                <a:solidFill>
                  <a:srgbClr val="30475E"/>
                </a:solidFill>
              </a:rPr>
              <a:t> </a:t>
            </a:r>
            <a:r>
              <a:rPr lang="en-IE" sz="2400" b="1" dirty="0" err="1">
                <a:solidFill>
                  <a:srgbClr val="30475E"/>
                </a:solidFill>
              </a:rPr>
              <a:t>Segurança</a:t>
            </a:r>
            <a:r>
              <a:rPr lang="en-IE" sz="2400" b="1" dirty="0">
                <a:solidFill>
                  <a:srgbClr val="30475E"/>
                </a:solidFill>
              </a:rPr>
              <a:t> e Qualidade</a:t>
            </a:r>
          </a:p>
        </p:txBody>
      </p:sp>
      <p:sp>
        <p:nvSpPr>
          <p:cNvPr id="10" name="Text Placeholder 9">
            <a:extLst>
              <a:ext uri="{FF2B5EF4-FFF2-40B4-BE49-F238E27FC236}">
                <a16:creationId xmlns:a16="http://schemas.microsoft.com/office/drawing/2014/main" id="{0DAA3AAC-BE1A-85D0-DAF7-4DDBE1D00DF3}"/>
              </a:ext>
            </a:extLst>
          </p:cNvPr>
          <p:cNvSpPr>
            <a:spLocks noGrp="1"/>
          </p:cNvSpPr>
          <p:nvPr>
            <p:ph type="body" sz="quarter" idx="21"/>
          </p:nvPr>
        </p:nvSpPr>
        <p:spPr>
          <a:xfrm>
            <a:off x="7601228" y="4091178"/>
            <a:ext cx="3806101" cy="1237497"/>
          </a:xfrm>
        </p:spPr>
        <p:txBody>
          <a:bodyPr/>
          <a:lstStyle/>
          <a:p>
            <a:pPr algn="ctr" rtl="0"/>
            <a:r>
              <a:rPr lang="en-US" dirty="0">
                <a:solidFill>
                  <a:srgbClr val="30475E"/>
                </a:solidFill>
              </a:rPr>
              <a:t>Ao alavancar a inovação, as empresas podem melhorar a </a:t>
            </a:r>
            <a:r>
              <a:rPr lang="en-US" dirty="0" err="1">
                <a:solidFill>
                  <a:srgbClr val="30475E"/>
                </a:solidFill>
              </a:rPr>
              <a:t>experiência</a:t>
            </a:r>
            <a:r>
              <a:rPr lang="en-US" dirty="0">
                <a:solidFill>
                  <a:srgbClr val="30475E"/>
                </a:solidFill>
              </a:rPr>
              <a:t> dos </a:t>
            </a:r>
            <a:r>
              <a:rPr lang="en-US" dirty="0" err="1">
                <a:solidFill>
                  <a:srgbClr val="30475E"/>
                </a:solidFill>
              </a:rPr>
              <a:t>seus</a:t>
            </a:r>
            <a:r>
              <a:rPr lang="en-US" dirty="0">
                <a:solidFill>
                  <a:srgbClr val="30475E"/>
                </a:solidFill>
              </a:rPr>
              <a:t> </a:t>
            </a:r>
            <a:r>
              <a:rPr lang="en-US" dirty="0" err="1">
                <a:solidFill>
                  <a:srgbClr val="30475E"/>
                </a:solidFill>
              </a:rPr>
              <a:t>clientes</a:t>
            </a:r>
            <a:r>
              <a:rPr lang="en-US" dirty="0">
                <a:solidFill>
                  <a:srgbClr val="30475E"/>
                </a:solidFill>
              </a:rPr>
              <a:t>, por meio de novos produtos, serviços ou tecnologias que </a:t>
            </a:r>
            <a:r>
              <a:rPr lang="en-US" dirty="0" err="1">
                <a:solidFill>
                  <a:srgbClr val="30475E"/>
                </a:solidFill>
              </a:rPr>
              <a:t>melhorem</a:t>
            </a:r>
            <a:r>
              <a:rPr lang="en-US" dirty="0">
                <a:solidFill>
                  <a:srgbClr val="30475E"/>
                </a:solidFill>
              </a:rPr>
              <a:t> a conveniência, a </a:t>
            </a:r>
            <a:r>
              <a:rPr lang="en-US" dirty="0" err="1">
                <a:solidFill>
                  <a:srgbClr val="30475E"/>
                </a:solidFill>
              </a:rPr>
              <a:t>velocidade</a:t>
            </a:r>
            <a:r>
              <a:rPr lang="en-US" dirty="0">
                <a:solidFill>
                  <a:srgbClr val="30475E"/>
                </a:solidFill>
              </a:rPr>
              <a:t> </a:t>
            </a:r>
            <a:r>
              <a:rPr lang="en-US" dirty="0" err="1">
                <a:solidFill>
                  <a:srgbClr val="30475E"/>
                </a:solidFill>
              </a:rPr>
              <a:t>ou</a:t>
            </a:r>
            <a:r>
              <a:rPr lang="en-US" dirty="0">
                <a:solidFill>
                  <a:srgbClr val="30475E"/>
                </a:solidFill>
              </a:rPr>
              <a:t> a </a:t>
            </a:r>
            <a:r>
              <a:rPr lang="en-US" dirty="0" err="1">
                <a:solidFill>
                  <a:srgbClr val="30475E"/>
                </a:solidFill>
              </a:rPr>
              <a:t>personalização</a:t>
            </a:r>
            <a:r>
              <a:rPr lang="en-US" dirty="0">
                <a:solidFill>
                  <a:srgbClr val="30475E"/>
                </a:solidFill>
              </a:rPr>
              <a:t>.</a:t>
            </a:r>
          </a:p>
          <a:p>
            <a:pPr algn="ctr" rtl="0"/>
            <a:endParaRPr lang="en-US" dirty="0">
              <a:solidFill>
                <a:srgbClr val="30475E"/>
              </a:solidFill>
            </a:endParaRPr>
          </a:p>
          <a:p>
            <a:pPr algn="ctr" rtl="0"/>
            <a:endParaRPr lang="en-US" dirty="0">
              <a:solidFill>
                <a:srgbClr val="30475E"/>
              </a:solidFill>
            </a:endParaRPr>
          </a:p>
          <a:p>
            <a:pPr algn="ctr" rtl="0"/>
            <a:endParaRPr lang="en-US" dirty="0">
              <a:solidFill>
                <a:srgbClr val="30475E"/>
              </a:solidFill>
            </a:endParaRPr>
          </a:p>
          <a:p>
            <a:pPr algn="ctr" rtl="0"/>
            <a:endParaRPr lang="en-US" dirty="0">
              <a:solidFill>
                <a:srgbClr val="30475E"/>
              </a:solidFill>
            </a:endParaRPr>
          </a:p>
          <a:p>
            <a:pPr algn="ctr" rtl="0"/>
            <a:endParaRPr lang="en-US" dirty="0">
              <a:solidFill>
                <a:srgbClr val="30475E"/>
              </a:solidFill>
            </a:endParaRPr>
          </a:p>
          <a:p>
            <a:pPr algn="ctr" rtl="0"/>
            <a:endParaRPr lang="en-US" dirty="0">
              <a:solidFill>
                <a:srgbClr val="30475E"/>
              </a:solidFill>
            </a:endParaRPr>
          </a:p>
          <a:p>
            <a:pPr algn="ctr" rtl="0"/>
            <a:endParaRPr lang="en-US" dirty="0">
              <a:solidFill>
                <a:srgbClr val="30475E"/>
              </a:solidFill>
            </a:endParaRPr>
          </a:p>
          <a:p>
            <a:pPr algn="ctr" rtl="0"/>
            <a:endParaRPr lang="en-IE" dirty="0">
              <a:solidFill>
                <a:srgbClr val="30475E"/>
              </a:solidFill>
            </a:endParaRPr>
          </a:p>
        </p:txBody>
      </p:sp>
      <p:sp>
        <p:nvSpPr>
          <p:cNvPr id="11" name="Text Placeholder 10">
            <a:extLst>
              <a:ext uri="{FF2B5EF4-FFF2-40B4-BE49-F238E27FC236}">
                <a16:creationId xmlns:a16="http://schemas.microsoft.com/office/drawing/2014/main" id="{937E895F-AFE5-05FC-5B39-D15734F9E298}"/>
              </a:ext>
            </a:extLst>
          </p:cNvPr>
          <p:cNvSpPr>
            <a:spLocks noGrp="1"/>
          </p:cNvSpPr>
          <p:nvPr>
            <p:ph type="body" sz="quarter" idx="22"/>
          </p:nvPr>
        </p:nvSpPr>
        <p:spPr>
          <a:xfrm>
            <a:off x="8060370" y="3493719"/>
            <a:ext cx="2887819" cy="344705"/>
          </a:xfrm>
        </p:spPr>
        <p:txBody>
          <a:bodyPr/>
          <a:lstStyle/>
          <a:p>
            <a:pPr algn="ctr" rtl="0">
              <a:lnSpc>
                <a:spcPct val="70000"/>
              </a:lnSpc>
            </a:pPr>
            <a:r>
              <a:rPr lang="en-IE" sz="2400" b="1" dirty="0" err="1">
                <a:solidFill>
                  <a:srgbClr val="30475E"/>
                </a:solidFill>
              </a:rPr>
              <a:t>Melhor</a:t>
            </a:r>
            <a:r>
              <a:rPr lang="en-IE" sz="2400" b="1" dirty="0">
                <a:solidFill>
                  <a:srgbClr val="30475E"/>
                </a:solidFill>
              </a:rPr>
              <a:t> </a:t>
            </a:r>
            <a:r>
              <a:rPr lang="en-IE" sz="2400" b="1" dirty="0" err="1">
                <a:solidFill>
                  <a:srgbClr val="30475E"/>
                </a:solidFill>
              </a:rPr>
              <a:t>Experiência</a:t>
            </a:r>
            <a:r>
              <a:rPr lang="en-IE" sz="2400" b="1" dirty="0">
                <a:solidFill>
                  <a:srgbClr val="30475E"/>
                </a:solidFill>
              </a:rPr>
              <a:t> do Cliente</a:t>
            </a:r>
          </a:p>
        </p:txBody>
      </p:sp>
      <p:sp>
        <p:nvSpPr>
          <p:cNvPr id="16" name="TextBox 15">
            <a:extLst>
              <a:ext uri="{FF2B5EF4-FFF2-40B4-BE49-F238E27FC236}">
                <a16:creationId xmlns:a16="http://schemas.microsoft.com/office/drawing/2014/main" id="{B50E182C-FBC1-2A37-51AD-3C6D586A8A2A}"/>
              </a:ext>
            </a:extLst>
          </p:cNvPr>
          <p:cNvSpPr txBox="1"/>
          <p:nvPr/>
        </p:nvSpPr>
        <p:spPr>
          <a:xfrm>
            <a:off x="0" y="386283"/>
            <a:ext cx="11698013" cy="1200329"/>
          </a:xfrm>
          <a:prstGeom prst="rect">
            <a:avLst/>
          </a:prstGeom>
          <a:solidFill>
            <a:srgbClr val="F79037"/>
          </a:solidFill>
        </p:spPr>
        <p:txBody>
          <a:bodyPr wrap="square">
            <a:spAutoFit/>
          </a:bodyPr>
          <a:lstStyle/>
          <a:p>
            <a:pPr marL="360000" algn="l" rtl="0"/>
            <a:r>
              <a:rPr lang="en-US" sz="3600" b="0" i="0" dirty="0">
                <a:solidFill>
                  <a:schemeClr val="bg1"/>
                </a:solidFill>
                <a:effectLst/>
              </a:rPr>
              <a:t>A inovação pode oferecer inúmeras </a:t>
            </a:r>
            <a:r>
              <a:rPr lang="en-US" sz="3600" b="0" i="0" dirty="0" err="1">
                <a:solidFill>
                  <a:schemeClr val="bg1"/>
                </a:solidFill>
                <a:effectLst/>
              </a:rPr>
              <a:t>oportunidades</a:t>
            </a:r>
            <a:r>
              <a:rPr lang="en-US" sz="3600" b="0" i="0" dirty="0">
                <a:solidFill>
                  <a:schemeClr val="bg1"/>
                </a:solidFill>
                <a:effectLst/>
              </a:rPr>
              <a:t> para as </a:t>
            </a:r>
            <a:r>
              <a:rPr lang="en-US" sz="3600" b="0" i="0" dirty="0" err="1">
                <a:solidFill>
                  <a:schemeClr val="bg1"/>
                </a:solidFill>
                <a:effectLst/>
              </a:rPr>
              <a:t>empresas</a:t>
            </a:r>
            <a:r>
              <a:rPr lang="en-US" sz="3600" b="0" i="0" dirty="0">
                <a:solidFill>
                  <a:schemeClr val="bg1"/>
                </a:solidFill>
                <a:effectLst/>
              </a:rPr>
              <a:t> </a:t>
            </a:r>
            <a:r>
              <a:rPr lang="en-US" sz="3600" b="0" i="0" dirty="0" err="1">
                <a:solidFill>
                  <a:schemeClr val="bg1"/>
                </a:solidFill>
                <a:effectLst/>
              </a:rPr>
              <a:t>alimentares</a:t>
            </a:r>
            <a:r>
              <a:rPr lang="en-US" sz="3600" b="0" i="0" dirty="0">
                <a:solidFill>
                  <a:schemeClr val="bg1"/>
                </a:solidFill>
                <a:effectLst/>
              </a:rPr>
              <a:t>, incluindo:</a:t>
            </a:r>
            <a:endParaRPr lang="en-IE" sz="3600" dirty="0">
              <a:solidFill>
                <a:schemeClr val="bg1"/>
              </a:solidFill>
            </a:endParaRPr>
          </a:p>
        </p:txBody>
      </p:sp>
      <p:pic>
        <p:nvPicPr>
          <p:cNvPr id="23" name="Picture Placeholder 22">
            <a:extLst>
              <a:ext uri="{FF2B5EF4-FFF2-40B4-BE49-F238E27FC236}">
                <a16:creationId xmlns:a16="http://schemas.microsoft.com/office/drawing/2014/main" id="{F9CD3FAC-C616-1E16-30B9-33037C8FCBFB}"/>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l="244" r="244"/>
          <a:stretch>
            <a:fillRect/>
          </a:stretch>
        </p:blipFill>
        <p:spPr>
          <a:xfrm>
            <a:off x="5286703" y="1752769"/>
            <a:ext cx="1617335" cy="1617335"/>
          </a:xfrm>
          <a:prstGeom prst="rect">
            <a:avLst/>
          </a:prstGeom>
        </p:spPr>
      </p:pic>
    </p:spTree>
    <p:extLst>
      <p:ext uri="{BB962C8B-B14F-4D97-AF65-F5344CB8AC3E}">
        <p14:creationId xmlns:p14="http://schemas.microsoft.com/office/powerpoint/2010/main" val="367374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pPr algn="l" rtl="0"/>
            <a:r>
              <a:rPr lang="en-US" dirty="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711152" y="1310711"/>
            <a:ext cx="4465067" cy="689519"/>
          </a:xfrm>
        </p:spPr>
        <p:txBody>
          <a:bodyPr/>
          <a:lstStyle/>
          <a:p>
            <a:pPr algn="l" rtl="0"/>
            <a:r>
              <a:rPr lang="en-US" b="1" dirty="0"/>
              <a:t>Oportunidades em Inovação</a:t>
            </a: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811806" y="1139581"/>
            <a:ext cx="5234210" cy="4671588"/>
          </a:xfrm>
        </p:spPr>
        <p:txBody>
          <a:bodyPr/>
          <a:lstStyle/>
          <a:p>
            <a:pPr algn="just">
              <a:spcBef>
                <a:spcPts val="600"/>
              </a:spcBef>
            </a:pPr>
            <a:r>
              <a:rPr lang="en-US" sz="2300" dirty="0"/>
              <a:t>A inovação capacita as </a:t>
            </a:r>
            <a:r>
              <a:rPr lang="en-US" sz="2300" dirty="0" err="1"/>
              <a:t>empresas</a:t>
            </a:r>
            <a:r>
              <a:rPr lang="en-US" sz="2300" dirty="0"/>
              <a:t> </a:t>
            </a:r>
            <a:r>
              <a:rPr lang="en-US" sz="2300" dirty="0" err="1"/>
              <a:t>alimentares</a:t>
            </a:r>
            <a:r>
              <a:rPr lang="en-US" sz="2300" dirty="0"/>
              <a:t> a </a:t>
            </a:r>
            <a:r>
              <a:rPr lang="en-US" sz="2300" dirty="0" err="1"/>
              <a:t>ir</a:t>
            </a:r>
            <a:r>
              <a:rPr lang="en-US" sz="2300" dirty="0"/>
              <a:t> de </a:t>
            </a:r>
            <a:r>
              <a:rPr lang="en-US" sz="2300" dirty="0" err="1"/>
              <a:t>encontro</a:t>
            </a:r>
            <a:r>
              <a:rPr lang="en-US" sz="2300" dirty="0"/>
              <a:t> às necessidades e </a:t>
            </a:r>
            <a:r>
              <a:rPr lang="en-US" sz="2300" dirty="0" err="1"/>
              <a:t>expetativas</a:t>
            </a:r>
            <a:r>
              <a:rPr lang="en-US" sz="2300" dirty="0"/>
              <a:t> dos </a:t>
            </a:r>
            <a:r>
              <a:rPr lang="en-US" sz="2300" dirty="0" err="1"/>
              <a:t>consumidores</a:t>
            </a:r>
            <a:r>
              <a:rPr lang="en-US" sz="2300" dirty="0"/>
              <a:t> que </a:t>
            </a:r>
            <a:r>
              <a:rPr lang="en-US" sz="2300" dirty="0" err="1"/>
              <a:t>estão</a:t>
            </a:r>
            <a:r>
              <a:rPr lang="en-US" sz="2300" dirty="0"/>
              <a:t> </a:t>
            </a:r>
            <a:r>
              <a:rPr lang="en-US" sz="2300" dirty="0" err="1"/>
              <a:t>em</a:t>
            </a:r>
            <a:r>
              <a:rPr lang="en-US" sz="2300" dirty="0"/>
              <a:t> </a:t>
            </a:r>
            <a:r>
              <a:rPr lang="en-US" sz="2300" dirty="0" err="1"/>
              <a:t>constante</a:t>
            </a:r>
            <a:r>
              <a:rPr lang="en-US" sz="2300" dirty="0"/>
              <a:t> </a:t>
            </a:r>
            <a:r>
              <a:rPr lang="en-US" sz="2300" dirty="0" err="1"/>
              <a:t>mudança</a:t>
            </a:r>
            <a:r>
              <a:rPr lang="en-US" sz="2300" dirty="0"/>
              <a:t>, enfrentar os desafios da indústria e da sociedade, diferenciar-se no mercado e formar parcerias colaborativas.</a:t>
            </a:r>
          </a:p>
          <a:p>
            <a:pPr algn="just" rtl="0">
              <a:spcBef>
                <a:spcPts val="600"/>
              </a:spcBef>
            </a:pPr>
            <a:r>
              <a:rPr lang="en-US" sz="2300" dirty="0"/>
              <a:t>Neste </a:t>
            </a:r>
            <a:r>
              <a:rPr lang="en-US" sz="2300" dirty="0" err="1"/>
              <a:t>módulo</a:t>
            </a:r>
            <a:r>
              <a:rPr lang="en-US" sz="2300" dirty="0"/>
              <a:t> </a:t>
            </a:r>
            <a:r>
              <a:rPr lang="en-US" sz="2300" dirty="0" err="1"/>
              <a:t>pretende</a:t>
            </a:r>
            <a:r>
              <a:rPr lang="en-US" sz="2300" dirty="0"/>
              <a:t>-se </a:t>
            </a:r>
            <a:r>
              <a:rPr lang="en-US" sz="2300" dirty="0" err="1"/>
              <a:t>ajudar</a:t>
            </a:r>
            <a:r>
              <a:rPr lang="en-US" sz="2300" dirty="0"/>
              <a:t> a adotar a inovação para que </a:t>
            </a:r>
            <a:r>
              <a:rPr lang="en-US" sz="2300" dirty="0" err="1"/>
              <a:t>uma</a:t>
            </a:r>
            <a:r>
              <a:rPr lang="en-US" sz="2300" dirty="0"/>
              <a:t> </a:t>
            </a:r>
            <a:r>
              <a:rPr lang="en-US" sz="2300" dirty="0" err="1"/>
              <a:t>empresa</a:t>
            </a:r>
            <a:r>
              <a:rPr lang="en-US" sz="2300" dirty="0"/>
              <a:t> de </a:t>
            </a:r>
            <a:r>
              <a:rPr lang="en-US" sz="2300" dirty="0" err="1"/>
              <a:t>alimentos</a:t>
            </a:r>
            <a:r>
              <a:rPr lang="en-US" sz="2300" dirty="0"/>
              <a:t> </a:t>
            </a:r>
            <a:r>
              <a:rPr lang="en-US" sz="2300" dirty="0" err="1"/>
              <a:t>éticos</a:t>
            </a:r>
            <a:r>
              <a:rPr lang="en-US" sz="2300" dirty="0"/>
              <a:t> </a:t>
            </a:r>
            <a:r>
              <a:rPr lang="en-US" sz="2300" dirty="0" err="1"/>
              <a:t>possa</a:t>
            </a:r>
            <a:r>
              <a:rPr lang="en-US" sz="2300" dirty="0"/>
              <a:t> se adaptar, prosperar e </a:t>
            </a:r>
            <a:r>
              <a:rPr lang="en-US" sz="2300" dirty="0" err="1"/>
              <a:t>aproveitar</a:t>
            </a:r>
            <a:r>
              <a:rPr lang="en-US" sz="2300" dirty="0"/>
              <a:t> as novas oportunidades no cenário dinâmico e em evolução da </a:t>
            </a:r>
            <a:r>
              <a:rPr lang="en-US" sz="2300" dirty="0" err="1"/>
              <a:t>indústria</a:t>
            </a:r>
            <a:r>
              <a:rPr lang="en-US" sz="2300" dirty="0"/>
              <a:t> </a:t>
            </a:r>
            <a:r>
              <a:rPr lang="en-US" sz="2300" dirty="0" err="1"/>
              <a:t>alimentar</a:t>
            </a:r>
            <a:r>
              <a:rPr lang="en-US" sz="2300" dirty="0"/>
              <a:t>.</a:t>
            </a:r>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pPr algn="l" rtl="0"/>
            <a:r>
              <a:rPr lang="en-US" dirty="0"/>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6719882" y="2252978"/>
            <a:ext cx="4738464" cy="689519"/>
          </a:xfrm>
        </p:spPr>
        <p:txBody>
          <a:bodyPr/>
          <a:lstStyle/>
          <a:p>
            <a:pPr algn="l" rtl="0"/>
            <a:r>
              <a:rPr lang="en-US" b="1" dirty="0" err="1"/>
              <a:t>Inovar</a:t>
            </a:r>
            <a:r>
              <a:rPr lang="en-US" b="1" dirty="0"/>
              <a:t> para </a:t>
            </a:r>
            <a:r>
              <a:rPr lang="en-US" b="1" dirty="0" err="1"/>
              <a:t>Pessoas-Planeta-Proveito</a:t>
            </a:r>
            <a:endParaRPr lang="en-US" b="1" dirty="0"/>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p:txBody>
          <a:bodyPr/>
          <a:lstStyle/>
          <a:p>
            <a:pPr algn="l" rtl="0"/>
            <a:r>
              <a:rPr lang="en-US" dirty="0"/>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a:xfrm>
            <a:off x="6726461" y="4082952"/>
            <a:ext cx="4465067" cy="689519"/>
          </a:xfrm>
        </p:spPr>
        <p:txBody>
          <a:bodyPr/>
          <a:lstStyle/>
          <a:p>
            <a:pPr algn="l" rtl="0"/>
            <a:r>
              <a:rPr lang="en-US" b="1" dirty="0" err="1"/>
              <a:t>Início</a:t>
            </a:r>
            <a:r>
              <a:rPr lang="en-US" b="1" dirty="0"/>
              <a:t> da Jornada de Inovação</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p:txBody>
          <a:bodyPr/>
          <a:lstStyle/>
          <a:p>
            <a:pPr algn="l" rtl="0"/>
            <a:r>
              <a:rPr lang="en-US" dirty="0"/>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a:xfrm>
            <a:off x="6796387" y="3167963"/>
            <a:ext cx="4465067" cy="689519"/>
          </a:xfrm>
        </p:spPr>
        <p:txBody>
          <a:bodyPr/>
          <a:lstStyle/>
          <a:p>
            <a:pPr algn="l" rtl="0"/>
            <a:r>
              <a:rPr lang="en-US" b="1" dirty="0"/>
              <a:t>Modelos de Inovação</a:t>
            </a:r>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5"/>
          </p:nvPr>
        </p:nvSpPr>
        <p:spPr/>
        <p:txBody>
          <a:bodyPr/>
          <a:lstStyle/>
          <a:p>
            <a:pPr algn="l" rtl="0"/>
            <a:r>
              <a:rPr lang="en-US" dirty="0"/>
              <a:t>05</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a:xfrm>
            <a:off x="6796386" y="5018095"/>
            <a:ext cx="4465067" cy="689519"/>
          </a:xfrm>
        </p:spPr>
        <p:txBody>
          <a:bodyPr/>
          <a:lstStyle/>
          <a:p>
            <a:pPr algn="l" rtl="0"/>
            <a:r>
              <a:rPr lang="en-US" b="1" dirty="0" err="1"/>
              <a:t>Criar</a:t>
            </a:r>
            <a:r>
              <a:rPr lang="en-US" b="1" dirty="0"/>
              <a:t> uma </a:t>
            </a:r>
            <a:r>
              <a:rPr lang="en-US" b="1" dirty="0" err="1"/>
              <a:t>estratégia</a:t>
            </a:r>
            <a:r>
              <a:rPr lang="en-US" b="1" dirty="0"/>
              <a:t> de Inovação para o futuro</a:t>
            </a:r>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a:xfrm>
            <a:off x="512910" y="394155"/>
            <a:ext cx="7884855" cy="720752"/>
          </a:xfrm>
        </p:spPr>
        <p:txBody>
          <a:bodyPr/>
          <a:lstStyle/>
          <a:p>
            <a:pPr algn="l" rtl="0"/>
            <a:r>
              <a:rPr lang="en-US" b="1" dirty="0"/>
              <a:t>Explorando o Mundo da Inovação</a:t>
            </a:r>
          </a:p>
        </p:txBody>
      </p:sp>
      <p:sp>
        <p:nvSpPr>
          <p:cNvPr id="3" name="TextBox 2">
            <a:extLst>
              <a:ext uri="{FF2B5EF4-FFF2-40B4-BE49-F238E27FC236}">
                <a16:creationId xmlns:a16="http://schemas.microsoft.com/office/drawing/2014/main" id="{A4D6BE5B-3087-08E6-61A6-B25453F9E994}"/>
              </a:ext>
            </a:extLst>
          </p:cNvPr>
          <p:cNvSpPr txBox="1"/>
          <p:nvPr/>
        </p:nvSpPr>
        <p:spPr>
          <a:xfrm>
            <a:off x="6824669" y="5863377"/>
            <a:ext cx="6136848" cy="769441"/>
          </a:xfrm>
          <a:prstGeom prst="rect">
            <a:avLst/>
          </a:prstGeom>
          <a:noFill/>
        </p:spPr>
        <p:txBody>
          <a:bodyPr wrap="square">
            <a:spAutoFit/>
          </a:bodyPr>
          <a:lstStyle/>
          <a:p>
            <a:pPr algn="l" rtl="0"/>
            <a:r>
              <a:rPr lang="en-US" sz="2200" b="1" dirty="0">
                <a:solidFill>
                  <a:srgbClr val="000000"/>
                </a:solidFill>
              </a:rPr>
              <a:t>Inovação &amp; </a:t>
            </a:r>
            <a:r>
              <a:rPr lang="en-US" sz="2200" b="1" dirty="0" err="1">
                <a:solidFill>
                  <a:srgbClr val="000000"/>
                </a:solidFill>
              </a:rPr>
              <a:t>Funcionalidade</a:t>
            </a:r>
            <a:r>
              <a:rPr lang="en-US" sz="2200" b="1" dirty="0">
                <a:solidFill>
                  <a:srgbClr val="000000"/>
                </a:solidFill>
              </a:rPr>
              <a:t> </a:t>
            </a:r>
            <a:r>
              <a:rPr lang="en-US" sz="2200" b="1" dirty="0" err="1">
                <a:solidFill>
                  <a:srgbClr val="000000"/>
                </a:solidFill>
              </a:rPr>
              <a:t>nas</a:t>
            </a:r>
            <a:r>
              <a:rPr lang="en-US" sz="2200" b="1" dirty="0">
                <a:solidFill>
                  <a:srgbClr val="000000"/>
                </a:solidFill>
              </a:rPr>
              <a:t> </a:t>
            </a:r>
            <a:r>
              <a:rPr lang="en-US" sz="2200" b="1" dirty="0" err="1">
                <a:solidFill>
                  <a:srgbClr val="000000"/>
                </a:solidFill>
              </a:rPr>
              <a:t>Empresas</a:t>
            </a:r>
            <a:r>
              <a:rPr lang="en-US" sz="2200" b="1" dirty="0">
                <a:solidFill>
                  <a:srgbClr val="000000"/>
                </a:solidFill>
              </a:rPr>
              <a:t> </a:t>
            </a:r>
            <a:r>
              <a:rPr lang="en-US" sz="2200" b="1" dirty="0" err="1">
                <a:solidFill>
                  <a:srgbClr val="000000"/>
                </a:solidFill>
              </a:rPr>
              <a:t>Alimentares</a:t>
            </a:r>
            <a:endParaRPr lang="en-US" sz="2200" b="1" dirty="0">
              <a:solidFill>
                <a:srgbClr val="000000"/>
              </a:solidFill>
            </a:endParaRPr>
          </a:p>
        </p:txBody>
      </p:sp>
      <p:sp>
        <p:nvSpPr>
          <p:cNvPr id="4" name="Text Placeholder 24">
            <a:extLst>
              <a:ext uri="{FF2B5EF4-FFF2-40B4-BE49-F238E27FC236}">
                <a16:creationId xmlns:a16="http://schemas.microsoft.com/office/drawing/2014/main" id="{4A6477CE-65C8-AF8F-5293-E986DA5B1310}"/>
              </a:ext>
            </a:extLst>
          </p:cNvPr>
          <p:cNvSpPr txBox="1">
            <a:spLocks/>
          </p:cNvSpPr>
          <p:nvPr/>
        </p:nvSpPr>
        <p:spPr>
          <a:xfrm>
            <a:off x="6124282" y="5863377"/>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t>06</a:t>
            </a:r>
          </a:p>
        </p:txBody>
      </p:sp>
      <p:cxnSp>
        <p:nvCxnSpPr>
          <p:cNvPr id="5" name="Straight Connector 4">
            <a:extLst>
              <a:ext uri="{FF2B5EF4-FFF2-40B4-BE49-F238E27FC236}">
                <a16:creationId xmlns:a16="http://schemas.microsoft.com/office/drawing/2014/main" id="{103C81A9-EBE3-D1FF-36A3-4EF6350D5D44}"/>
              </a:ext>
            </a:extLst>
          </p:cNvPr>
          <p:cNvCxnSpPr>
            <a:cxnSpLocks/>
          </p:cNvCxnSpPr>
          <p:nvPr/>
        </p:nvCxnSpPr>
        <p:spPr>
          <a:xfrm flipH="1">
            <a:off x="5802498" y="583985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5278758" y="2930184"/>
            <a:ext cx="5315670" cy="3066422"/>
          </a:xfrm>
        </p:spPr>
        <p:txBody>
          <a:bodyPr/>
          <a:lstStyle/>
          <a:p>
            <a:pPr algn="l" rtl="0"/>
            <a:r>
              <a:rPr lang="en-US" dirty="0" err="1"/>
              <a:t>Inovar</a:t>
            </a:r>
            <a:r>
              <a:rPr lang="en-US" dirty="0"/>
              <a:t> para </a:t>
            </a:r>
            <a:r>
              <a:rPr lang="en-US" dirty="0" err="1"/>
              <a:t>Pessoas-Planeta-Proveito</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dirty="0"/>
              <a:t>02</a:t>
            </a:r>
          </a:p>
        </p:txBody>
      </p:sp>
    </p:spTree>
    <p:extLst>
      <p:ext uri="{BB962C8B-B14F-4D97-AF65-F5344CB8AC3E}">
        <p14:creationId xmlns:p14="http://schemas.microsoft.com/office/powerpoint/2010/main" val="315668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D2DB3D-490F-F818-8264-F4B4E9652105}"/>
              </a:ext>
            </a:extLst>
          </p:cNvPr>
          <p:cNvSpPr>
            <a:spLocks noGrp="1"/>
          </p:cNvSpPr>
          <p:nvPr>
            <p:ph type="body" idx="1"/>
          </p:nvPr>
        </p:nvSpPr>
        <p:spPr>
          <a:xfrm>
            <a:off x="411245" y="429619"/>
            <a:ext cx="9221641" cy="582221"/>
          </a:xfrm>
        </p:spPr>
        <p:txBody>
          <a:bodyPr>
            <a:noAutofit/>
          </a:bodyPr>
          <a:lstStyle/>
          <a:p>
            <a:pPr indent="0" rtl="0"/>
            <a:r>
              <a:rPr lang="en-IE" dirty="0"/>
              <a:t>De </a:t>
            </a:r>
            <a:r>
              <a:rPr lang="en-IE" dirty="0" err="1"/>
              <a:t>uma</a:t>
            </a:r>
            <a:r>
              <a:rPr lang="en-IE" dirty="0"/>
              <a:t> </a:t>
            </a:r>
            <a:r>
              <a:rPr lang="en-IE" dirty="0" err="1"/>
              <a:t>perspetiva</a:t>
            </a:r>
            <a:r>
              <a:rPr lang="en-IE" dirty="0"/>
              <a:t> de Inovação Alimentar Ética… as oportunidades podem ser </a:t>
            </a:r>
            <a:r>
              <a:rPr lang="en-IE" dirty="0" err="1"/>
              <a:t>criadas</a:t>
            </a:r>
            <a:r>
              <a:rPr lang="en-IE" dirty="0"/>
              <a:t> </a:t>
            </a:r>
            <a:r>
              <a:rPr lang="en-IE" dirty="0" err="1"/>
              <a:t>através</a:t>
            </a:r>
            <a:r>
              <a:rPr lang="en-IE" dirty="0"/>
              <a:t> de:</a:t>
            </a:r>
          </a:p>
        </p:txBody>
      </p:sp>
      <p:sp>
        <p:nvSpPr>
          <p:cNvPr id="3" name="Text Placeholder 2">
            <a:extLst>
              <a:ext uri="{FF2B5EF4-FFF2-40B4-BE49-F238E27FC236}">
                <a16:creationId xmlns:a16="http://schemas.microsoft.com/office/drawing/2014/main" id="{4CC89027-7F57-281A-CC4A-3D75BABC17E3}"/>
              </a:ext>
            </a:extLst>
          </p:cNvPr>
          <p:cNvSpPr>
            <a:spLocks noGrp="1"/>
          </p:cNvSpPr>
          <p:nvPr>
            <p:ph type="body" idx="2"/>
          </p:nvPr>
        </p:nvSpPr>
        <p:spPr>
          <a:xfrm>
            <a:off x="441407" y="3691242"/>
            <a:ext cx="2064926" cy="977531"/>
          </a:xfrm>
        </p:spPr>
        <p:txBody>
          <a:bodyPr/>
          <a:lstStyle/>
          <a:p>
            <a:pPr marL="0" indent="0" rtl="0"/>
            <a:r>
              <a:rPr lang="en-IE" sz="1800" b="1" dirty="0">
                <a:solidFill>
                  <a:srgbClr val="000000"/>
                </a:solidFill>
                <a:latin typeface="+mn-lt"/>
              </a:rPr>
              <a:t>Desenvolvimento de </a:t>
            </a:r>
            <a:r>
              <a:rPr lang="en-IE" sz="1800" b="1" dirty="0" err="1">
                <a:solidFill>
                  <a:srgbClr val="000000"/>
                </a:solidFill>
                <a:latin typeface="+mn-lt"/>
              </a:rPr>
              <a:t>novos</a:t>
            </a:r>
            <a:r>
              <a:rPr lang="en-IE" sz="1800" b="1" dirty="0">
                <a:solidFill>
                  <a:srgbClr val="000000"/>
                </a:solidFill>
                <a:latin typeface="+mn-lt"/>
              </a:rPr>
              <a:t> </a:t>
            </a:r>
            <a:r>
              <a:rPr lang="en-IE" sz="1800" b="1" dirty="0" err="1">
                <a:solidFill>
                  <a:srgbClr val="000000"/>
                </a:solidFill>
                <a:latin typeface="+mn-lt"/>
              </a:rPr>
              <a:t>alimentos</a:t>
            </a:r>
            <a:r>
              <a:rPr lang="en-IE" sz="1800" b="1" dirty="0">
                <a:solidFill>
                  <a:srgbClr val="000000"/>
                </a:solidFill>
                <a:latin typeface="+mn-lt"/>
              </a:rPr>
              <a:t> </a:t>
            </a:r>
          </a:p>
          <a:p>
            <a:pPr marL="0" indent="0" rtl="0"/>
            <a:r>
              <a:rPr lang="en-IE" sz="1800" b="1" dirty="0">
                <a:solidFill>
                  <a:srgbClr val="000000"/>
                </a:solidFill>
                <a:latin typeface="+mn-lt"/>
              </a:rPr>
              <a:t>ÉTICOS</a:t>
            </a:r>
          </a:p>
        </p:txBody>
      </p:sp>
      <p:sp>
        <p:nvSpPr>
          <p:cNvPr id="4" name="Text Placeholder 3">
            <a:extLst>
              <a:ext uri="{FF2B5EF4-FFF2-40B4-BE49-F238E27FC236}">
                <a16:creationId xmlns:a16="http://schemas.microsoft.com/office/drawing/2014/main" id="{1BE29BA9-31D2-F9C5-60EA-F997C6A76846}"/>
              </a:ext>
            </a:extLst>
          </p:cNvPr>
          <p:cNvSpPr>
            <a:spLocks noGrp="1"/>
          </p:cNvSpPr>
          <p:nvPr>
            <p:ph type="body" idx="3"/>
          </p:nvPr>
        </p:nvSpPr>
        <p:spPr>
          <a:xfrm>
            <a:off x="2882852" y="3691242"/>
            <a:ext cx="1766146" cy="977531"/>
          </a:xfrm>
        </p:spPr>
        <p:txBody>
          <a:bodyPr/>
          <a:lstStyle/>
          <a:p>
            <a:pPr marL="0" indent="0" rtl="0"/>
            <a:r>
              <a:rPr lang="en-IE" sz="1800" b="1" dirty="0" err="1">
                <a:solidFill>
                  <a:srgbClr val="000000"/>
                </a:solidFill>
                <a:latin typeface="+mn-lt"/>
              </a:rPr>
              <a:t>Criação</a:t>
            </a:r>
            <a:r>
              <a:rPr lang="en-IE" sz="1800" b="1" dirty="0">
                <a:solidFill>
                  <a:srgbClr val="000000"/>
                </a:solidFill>
                <a:latin typeface="+mn-lt"/>
              </a:rPr>
              <a:t> de novos canais de DISTRIBUIÇÃO</a:t>
            </a:r>
          </a:p>
        </p:txBody>
      </p:sp>
      <p:sp>
        <p:nvSpPr>
          <p:cNvPr id="5" name="Text Placeholder 4">
            <a:extLst>
              <a:ext uri="{FF2B5EF4-FFF2-40B4-BE49-F238E27FC236}">
                <a16:creationId xmlns:a16="http://schemas.microsoft.com/office/drawing/2014/main" id="{59618BC2-4D8B-DFD6-59E2-8BC0F529B930}"/>
              </a:ext>
            </a:extLst>
          </p:cNvPr>
          <p:cNvSpPr>
            <a:spLocks noGrp="1"/>
          </p:cNvSpPr>
          <p:nvPr>
            <p:ph type="body" idx="4"/>
          </p:nvPr>
        </p:nvSpPr>
        <p:spPr>
          <a:xfrm>
            <a:off x="5234198" y="3691242"/>
            <a:ext cx="1860368" cy="977531"/>
          </a:xfrm>
        </p:spPr>
        <p:txBody>
          <a:bodyPr/>
          <a:lstStyle/>
          <a:p>
            <a:pPr marL="0" indent="0" rtl="0"/>
            <a:r>
              <a:rPr lang="en-IE" sz="1800" b="1" dirty="0" err="1">
                <a:solidFill>
                  <a:srgbClr val="000000"/>
                </a:solidFill>
                <a:latin typeface="+mn-lt"/>
              </a:rPr>
              <a:t>Melhoria</a:t>
            </a:r>
            <a:r>
              <a:rPr lang="en-IE" sz="1800" b="1" dirty="0">
                <a:solidFill>
                  <a:srgbClr val="000000"/>
                </a:solidFill>
                <a:latin typeface="+mn-lt"/>
              </a:rPr>
              <a:t> da </a:t>
            </a:r>
            <a:r>
              <a:rPr lang="en-IE" sz="1800" b="1" dirty="0" err="1">
                <a:solidFill>
                  <a:srgbClr val="000000"/>
                </a:solidFill>
                <a:latin typeface="+mn-lt"/>
              </a:rPr>
              <a:t>cadeia</a:t>
            </a:r>
            <a:r>
              <a:rPr lang="en-IE" sz="1800" b="1" dirty="0">
                <a:solidFill>
                  <a:srgbClr val="000000"/>
                </a:solidFill>
                <a:latin typeface="+mn-lt"/>
              </a:rPr>
              <a:t> de </a:t>
            </a:r>
            <a:r>
              <a:rPr lang="en-IE" sz="1800" b="1" dirty="0" err="1">
                <a:solidFill>
                  <a:srgbClr val="000000"/>
                </a:solidFill>
                <a:latin typeface="+mn-lt"/>
              </a:rPr>
              <a:t>abastecimento</a:t>
            </a:r>
            <a:r>
              <a:rPr lang="en-IE" sz="1800" b="1" dirty="0">
                <a:solidFill>
                  <a:srgbClr val="000000"/>
                </a:solidFill>
                <a:latin typeface="+mn-lt"/>
              </a:rPr>
              <a:t> TRANSPARÊNCIA</a:t>
            </a:r>
          </a:p>
        </p:txBody>
      </p:sp>
      <p:sp>
        <p:nvSpPr>
          <p:cNvPr id="6" name="Text Placeholder 5">
            <a:extLst>
              <a:ext uri="{FF2B5EF4-FFF2-40B4-BE49-F238E27FC236}">
                <a16:creationId xmlns:a16="http://schemas.microsoft.com/office/drawing/2014/main" id="{4AAA1B43-4ABD-0A24-2246-463508D7D64C}"/>
              </a:ext>
            </a:extLst>
          </p:cNvPr>
          <p:cNvSpPr>
            <a:spLocks noGrp="1"/>
          </p:cNvSpPr>
          <p:nvPr>
            <p:ph type="body" idx="10"/>
          </p:nvPr>
        </p:nvSpPr>
        <p:spPr>
          <a:xfrm>
            <a:off x="3136833" y="2644139"/>
            <a:ext cx="586612" cy="597538"/>
          </a:xfrm>
        </p:spPr>
        <p:txBody>
          <a:bodyPr/>
          <a:lstStyle/>
          <a:p>
            <a:pPr algn="l" rtl="0"/>
            <a:r>
              <a:rPr lang="en-IE" dirty="0">
                <a:solidFill>
                  <a:srgbClr val="79C5C3"/>
                </a:solidFill>
              </a:rPr>
              <a:t>2</a:t>
            </a:r>
          </a:p>
        </p:txBody>
      </p:sp>
      <p:sp>
        <p:nvSpPr>
          <p:cNvPr id="7" name="Text Placeholder 6">
            <a:extLst>
              <a:ext uri="{FF2B5EF4-FFF2-40B4-BE49-F238E27FC236}">
                <a16:creationId xmlns:a16="http://schemas.microsoft.com/office/drawing/2014/main" id="{3643B1AD-7E55-4069-E077-2BED90C3BC94}"/>
              </a:ext>
            </a:extLst>
          </p:cNvPr>
          <p:cNvSpPr>
            <a:spLocks noGrp="1"/>
          </p:cNvSpPr>
          <p:nvPr>
            <p:ph type="body" idx="11"/>
          </p:nvPr>
        </p:nvSpPr>
        <p:spPr>
          <a:xfrm>
            <a:off x="5509637" y="2559038"/>
            <a:ext cx="586612" cy="597538"/>
          </a:xfrm>
        </p:spPr>
        <p:txBody>
          <a:bodyPr/>
          <a:lstStyle/>
          <a:p>
            <a:pPr algn="l" rtl="0"/>
            <a:r>
              <a:rPr lang="en-IE" dirty="0">
                <a:solidFill>
                  <a:srgbClr val="F1A0C2"/>
                </a:solidFill>
              </a:rPr>
              <a:t>3</a:t>
            </a:r>
          </a:p>
        </p:txBody>
      </p:sp>
      <p:sp>
        <p:nvSpPr>
          <p:cNvPr id="8" name="Text Placeholder 7">
            <a:extLst>
              <a:ext uri="{FF2B5EF4-FFF2-40B4-BE49-F238E27FC236}">
                <a16:creationId xmlns:a16="http://schemas.microsoft.com/office/drawing/2014/main" id="{1BC242CB-52B3-0011-C641-F7628E8F55AD}"/>
              </a:ext>
            </a:extLst>
          </p:cNvPr>
          <p:cNvSpPr>
            <a:spLocks noGrp="1"/>
          </p:cNvSpPr>
          <p:nvPr>
            <p:ph type="body" idx="12"/>
          </p:nvPr>
        </p:nvSpPr>
        <p:spPr>
          <a:xfrm>
            <a:off x="7405024" y="3676054"/>
            <a:ext cx="2064926" cy="977531"/>
          </a:xfrm>
        </p:spPr>
        <p:txBody>
          <a:bodyPr/>
          <a:lstStyle/>
          <a:p>
            <a:pPr marL="0" indent="0" rtl="0"/>
            <a:r>
              <a:rPr lang="en-IE" sz="1800" b="1" dirty="0" err="1">
                <a:solidFill>
                  <a:srgbClr val="000000"/>
                </a:solidFill>
                <a:latin typeface="+mn-lt"/>
              </a:rPr>
              <a:t>Promoção</a:t>
            </a:r>
            <a:r>
              <a:rPr lang="en-IE" sz="1800" b="1" dirty="0">
                <a:solidFill>
                  <a:srgbClr val="000000"/>
                </a:solidFill>
                <a:latin typeface="+mn-lt"/>
              </a:rPr>
              <a:t> de </a:t>
            </a:r>
            <a:r>
              <a:rPr lang="en-IE" sz="1800" b="1" dirty="0" err="1">
                <a:solidFill>
                  <a:srgbClr val="000000"/>
                </a:solidFill>
                <a:latin typeface="+mn-lt"/>
              </a:rPr>
              <a:t>uma</a:t>
            </a:r>
            <a:r>
              <a:rPr lang="en-IE" sz="1800" b="1" dirty="0">
                <a:solidFill>
                  <a:srgbClr val="000000"/>
                </a:solidFill>
                <a:latin typeface="+mn-lt"/>
              </a:rPr>
              <a:t> AGRICULTURA SUSTENTÁVEL</a:t>
            </a:r>
          </a:p>
        </p:txBody>
      </p:sp>
      <p:sp>
        <p:nvSpPr>
          <p:cNvPr id="9" name="Text Placeholder 8">
            <a:extLst>
              <a:ext uri="{FF2B5EF4-FFF2-40B4-BE49-F238E27FC236}">
                <a16:creationId xmlns:a16="http://schemas.microsoft.com/office/drawing/2014/main" id="{2EC395BF-AD1B-B1D2-89DC-3743E75E4F4A}"/>
              </a:ext>
            </a:extLst>
          </p:cNvPr>
          <p:cNvSpPr>
            <a:spLocks noGrp="1"/>
          </p:cNvSpPr>
          <p:nvPr>
            <p:ph type="body" idx="13"/>
          </p:nvPr>
        </p:nvSpPr>
        <p:spPr>
          <a:xfrm>
            <a:off x="816518" y="2734403"/>
            <a:ext cx="586612" cy="597538"/>
          </a:xfrm>
        </p:spPr>
        <p:txBody>
          <a:bodyPr/>
          <a:lstStyle/>
          <a:p>
            <a:pPr algn="l" rtl="0"/>
            <a:r>
              <a:rPr lang="en-IE" dirty="0">
                <a:solidFill>
                  <a:srgbClr val="F68F37"/>
                </a:solidFill>
              </a:rPr>
              <a:t>1</a:t>
            </a:r>
          </a:p>
        </p:txBody>
      </p:sp>
      <p:sp>
        <p:nvSpPr>
          <p:cNvPr id="10" name="Text Placeholder 9">
            <a:extLst>
              <a:ext uri="{FF2B5EF4-FFF2-40B4-BE49-F238E27FC236}">
                <a16:creationId xmlns:a16="http://schemas.microsoft.com/office/drawing/2014/main" id="{4A18E478-590A-D678-5190-C0124EDEA10E}"/>
              </a:ext>
            </a:extLst>
          </p:cNvPr>
          <p:cNvSpPr>
            <a:spLocks noGrp="1"/>
          </p:cNvSpPr>
          <p:nvPr>
            <p:ph type="body" idx="14"/>
          </p:nvPr>
        </p:nvSpPr>
        <p:spPr>
          <a:xfrm>
            <a:off x="9767312" y="3676054"/>
            <a:ext cx="2064926" cy="977531"/>
          </a:xfrm>
        </p:spPr>
        <p:txBody>
          <a:bodyPr/>
          <a:lstStyle/>
          <a:p>
            <a:pPr marL="0" indent="0" rtl="0"/>
            <a:r>
              <a:rPr lang="en-IE" sz="1800" b="1" dirty="0" err="1">
                <a:solidFill>
                  <a:srgbClr val="000000"/>
                </a:solidFill>
                <a:latin typeface="+mn-lt"/>
              </a:rPr>
              <a:t>Criação</a:t>
            </a:r>
            <a:r>
              <a:rPr lang="en-IE" sz="1800" b="1" dirty="0">
                <a:solidFill>
                  <a:srgbClr val="000000"/>
                </a:solidFill>
                <a:latin typeface="+mn-lt"/>
              </a:rPr>
              <a:t> de </a:t>
            </a:r>
            <a:r>
              <a:rPr lang="en-IE" sz="1800" b="1" dirty="0" err="1">
                <a:solidFill>
                  <a:srgbClr val="000000"/>
                </a:solidFill>
                <a:latin typeface="+mn-lt"/>
              </a:rPr>
              <a:t>novos</a:t>
            </a:r>
            <a:r>
              <a:rPr lang="en-IE" sz="1800" b="1" dirty="0">
                <a:solidFill>
                  <a:srgbClr val="000000"/>
                </a:solidFill>
                <a:latin typeface="+mn-lt"/>
              </a:rPr>
              <a:t> </a:t>
            </a:r>
          </a:p>
          <a:p>
            <a:pPr marL="0" indent="0" rtl="0"/>
            <a:r>
              <a:rPr lang="en-IE" sz="1800" b="1" dirty="0">
                <a:solidFill>
                  <a:srgbClr val="000000"/>
                </a:solidFill>
                <a:latin typeface="+mn-lt"/>
              </a:rPr>
              <a:t>MODELOS DE NEGÓCIO</a:t>
            </a:r>
          </a:p>
        </p:txBody>
      </p:sp>
      <p:sp>
        <p:nvSpPr>
          <p:cNvPr id="11" name="Text Placeholder 10">
            <a:extLst>
              <a:ext uri="{FF2B5EF4-FFF2-40B4-BE49-F238E27FC236}">
                <a16:creationId xmlns:a16="http://schemas.microsoft.com/office/drawing/2014/main" id="{9750DF60-E065-78C7-EC7F-9044E3BBC250}"/>
              </a:ext>
            </a:extLst>
          </p:cNvPr>
          <p:cNvSpPr>
            <a:spLocks noGrp="1"/>
          </p:cNvSpPr>
          <p:nvPr>
            <p:ph type="body" idx="15"/>
          </p:nvPr>
        </p:nvSpPr>
        <p:spPr>
          <a:xfrm>
            <a:off x="10103980" y="2559038"/>
            <a:ext cx="586612" cy="597538"/>
          </a:xfrm>
        </p:spPr>
        <p:txBody>
          <a:bodyPr/>
          <a:lstStyle/>
          <a:p>
            <a:pPr algn="l" rtl="0"/>
            <a:r>
              <a:rPr lang="en-IE" dirty="0">
                <a:solidFill>
                  <a:srgbClr val="79C5C3"/>
                </a:solidFill>
              </a:rPr>
              <a:t>5</a:t>
            </a:r>
          </a:p>
        </p:txBody>
      </p:sp>
      <p:sp>
        <p:nvSpPr>
          <p:cNvPr id="12" name="Text Placeholder 11">
            <a:extLst>
              <a:ext uri="{FF2B5EF4-FFF2-40B4-BE49-F238E27FC236}">
                <a16:creationId xmlns:a16="http://schemas.microsoft.com/office/drawing/2014/main" id="{DAF02136-ED64-9ACF-556F-6BEDEA9ACF8F}"/>
              </a:ext>
            </a:extLst>
          </p:cNvPr>
          <p:cNvSpPr>
            <a:spLocks noGrp="1"/>
          </p:cNvSpPr>
          <p:nvPr>
            <p:ph type="body" idx="6"/>
          </p:nvPr>
        </p:nvSpPr>
        <p:spPr>
          <a:xfrm>
            <a:off x="7731176" y="2559038"/>
            <a:ext cx="586612" cy="597538"/>
          </a:xfrm>
        </p:spPr>
        <p:txBody>
          <a:bodyPr/>
          <a:lstStyle/>
          <a:p>
            <a:pPr algn="l" rtl="0"/>
            <a:r>
              <a:rPr lang="en-IE" dirty="0">
                <a:solidFill>
                  <a:srgbClr val="F68F37"/>
                </a:solidFill>
              </a:rPr>
              <a:t>4</a:t>
            </a:r>
          </a:p>
        </p:txBody>
      </p:sp>
    </p:spTree>
    <p:extLst>
      <p:ext uri="{BB962C8B-B14F-4D97-AF65-F5344CB8AC3E}">
        <p14:creationId xmlns:p14="http://schemas.microsoft.com/office/powerpoint/2010/main" val="3277546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45ECBA-1764-7F1A-93A1-8DCBCF8463DB}"/>
              </a:ext>
            </a:extLst>
          </p:cNvPr>
          <p:cNvSpPr>
            <a:spLocks noGrp="1"/>
          </p:cNvSpPr>
          <p:nvPr>
            <p:ph type="body" sz="quarter" idx="18"/>
          </p:nvPr>
        </p:nvSpPr>
        <p:spPr>
          <a:xfrm>
            <a:off x="898356" y="1700228"/>
            <a:ext cx="5113560" cy="3025975"/>
          </a:xfrm>
        </p:spPr>
        <p:txBody>
          <a:bodyPr/>
          <a:lstStyle/>
          <a:p>
            <a:pPr algn="just" rtl="0"/>
            <a:r>
              <a:rPr lang="en-US" dirty="0"/>
              <a:t>As </a:t>
            </a:r>
            <a:r>
              <a:rPr lang="en-US" dirty="0" err="1"/>
              <a:t>empresas</a:t>
            </a:r>
            <a:r>
              <a:rPr lang="en-US" dirty="0"/>
              <a:t> de </a:t>
            </a:r>
            <a:r>
              <a:rPr lang="en-US" dirty="0" err="1"/>
              <a:t>alimentos</a:t>
            </a:r>
            <a:r>
              <a:rPr lang="en-US" dirty="0"/>
              <a:t> </a:t>
            </a:r>
            <a:r>
              <a:rPr lang="en-US" dirty="0" err="1"/>
              <a:t>éticos</a:t>
            </a:r>
            <a:r>
              <a:rPr lang="en-US" dirty="0"/>
              <a:t> podem </a:t>
            </a:r>
            <a:r>
              <a:rPr lang="en-US" dirty="0" err="1"/>
              <a:t>inovar</a:t>
            </a:r>
            <a:r>
              <a:rPr lang="en-US" dirty="0"/>
              <a:t> </a:t>
            </a:r>
            <a:r>
              <a:rPr lang="en-US" dirty="0" err="1"/>
              <a:t>através</a:t>
            </a:r>
            <a:r>
              <a:rPr lang="en-US" dirty="0"/>
              <a:t> da </a:t>
            </a:r>
            <a:r>
              <a:rPr lang="en-US" dirty="0" err="1"/>
              <a:t>criação</a:t>
            </a:r>
            <a:r>
              <a:rPr lang="en-US" dirty="0"/>
              <a:t> de novos produtos que </a:t>
            </a:r>
            <a:r>
              <a:rPr lang="en-US" dirty="0" err="1"/>
              <a:t>sejam</a:t>
            </a:r>
            <a:r>
              <a:rPr lang="en-US" dirty="0"/>
              <a:t> </a:t>
            </a:r>
            <a:r>
              <a:rPr lang="en-US" dirty="0" err="1"/>
              <a:t>mais</a:t>
            </a:r>
            <a:r>
              <a:rPr lang="en-US" dirty="0"/>
              <a:t> </a:t>
            </a:r>
            <a:r>
              <a:rPr lang="en-US" b="1" dirty="0" err="1"/>
              <a:t>sustentáveis</a:t>
            </a:r>
            <a:r>
              <a:rPr lang="en-US" dirty="0"/>
              <a:t>, </a:t>
            </a:r>
            <a:r>
              <a:rPr lang="en-US" b="1" dirty="0" err="1"/>
              <a:t>saudáveis</a:t>
            </a:r>
            <a:r>
              <a:rPr lang="en-US" dirty="0"/>
              <a:t>, e </a:t>
            </a:r>
            <a:r>
              <a:rPr lang="en-US" b="1" dirty="0" err="1"/>
              <a:t>mais</a:t>
            </a:r>
            <a:r>
              <a:rPr lang="en-US" b="1" dirty="0"/>
              <a:t> </a:t>
            </a:r>
            <a:r>
              <a:rPr lang="en-US" b="1" dirty="0" err="1"/>
              <a:t>seguros</a:t>
            </a:r>
            <a:r>
              <a:rPr lang="en-US" b="1" dirty="0"/>
              <a:t> </a:t>
            </a:r>
            <a:r>
              <a:rPr lang="en-US" dirty="0"/>
              <a:t>para os consumidores.</a:t>
            </a:r>
          </a:p>
          <a:p>
            <a:pPr algn="just" rtl="0"/>
            <a:r>
              <a:rPr lang="en-US" dirty="0"/>
              <a:t>Por exemplo, as </a:t>
            </a:r>
            <a:r>
              <a:rPr lang="en-US" dirty="0" err="1"/>
              <a:t>empresas</a:t>
            </a:r>
            <a:r>
              <a:rPr lang="en-US" dirty="0"/>
              <a:t> podem desenvolver produtos à base de plantas </a:t>
            </a:r>
            <a:r>
              <a:rPr lang="en-US" dirty="0" err="1"/>
              <a:t>ou</a:t>
            </a:r>
            <a:r>
              <a:rPr lang="en-US" dirty="0"/>
              <a:t> </a:t>
            </a:r>
            <a:r>
              <a:rPr lang="en-US" dirty="0" err="1"/>
              <a:t>biológicos</a:t>
            </a:r>
            <a:r>
              <a:rPr lang="en-US" dirty="0"/>
              <a:t> que promovam o bem-estar animal, reduzam o impacto ambiental e promovam o comércio justo.</a:t>
            </a:r>
            <a:endParaRPr lang="en-IE" dirty="0"/>
          </a:p>
        </p:txBody>
      </p:sp>
      <p:sp>
        <p:nvSpPr>
          <p:cNvPr id="3" name="Text Placeholder 2">
            <a:extLst>
              <a:ext uri="{FF2B5EF4-FFF2-40B4-BE49-F238E27FC236}">
                <a16:creationId xmlns:a16="http://schemas.microsoft.com/office/drawing/2014/main" id="{976B2A95-C469-6D0A-21CA-05227FA2B2F1}"/>
              </a:ext>
            </a:extLst>
          </p:cNvPr>
          <p:cNvSpPr>
            <a:spLocks noGrp="1"/>
          </p:cNvSpPr>
          <p:nvPr>
            <p:ph type="body" sz="quarter" idx="16"/>
          </p:nvPr>
        </p:nvSpPr>
        <p:spPr>
          <a:xfrm>
            <a:off x="655740" y="599168"/>
            <a:ext cx="4990998" cy="992652"/>
          </a:xfrm>
        </p:spPr>
        <p:txBody>
          <a:bodyPr/>
          <a:lstStyle/>
          <a:p>
            <a:pPr algn="l" rtl="0"/>
            <a:r>
              <a:rPr lang="en-IE" b="1" dirty="0"/>
              <a:t>1. </a:t>
            </a:r>
            <a:r>
              <a:rPr lang="en-IE" sz="3600" b="1" dirty="0" err="1">
                <a:latin typeface="+mn-lt"/>
              </a:rPr>
              <a:t>Desenvolvimento</a:t>
            </a:r>
            <a:r>
              <a:rPr lang="en-IE" sz="3600" b="1" dirty="0">
                <a:latin typeface="+mn-lt"/>
              </a:rPr>
              <a:t> de </a:t>
            </a:r>
            <a:r>
              <a:rPr lang="en-IE" sz="3600" b="1" dirty="0" err="1">
                <a:latin typeface="+mn-lt"/>
              </a:rPr>
              <a:t>novos</a:t>
            </a:r>
            <a:r>
              <a:rPr lang="en-IE" sz="3600" b="1" dirty="0">
                <a:latin typeface="+mn-lt"/>
              </a:rPr>
              <a:t> </a:t>
            </a:r>
            <a:r>
              <a:rPr lang="en-IE" sz="3600" b="1" dirty="0" err="1">
                <a:latin typeface="+mn-lt"/>
              </a:rPr>
              <a:t>alimentos</a:t>
            </a:r>
            <a:r>
              <a:rPr lang="en-IE" sz="3600" b="1" dirty="0">
                <a:latin typeface="+mn-lt"/>
              </a:rPr>
              <a:t> ÉTICOS</a:t>
            </a:r>
          </a:p>
          <a:p>
            <a:pPr algn="l" rtl="0"/>
            <a:endParaRPr lang="en-IE" dirty="0"/>
          </a:p>
        </p:txBody>
      </p:sp>
      <p:pic>
        <p:nvPicPr>
          <p:cNvPr id="6" name="Picture Placeholder 5" descr="A picture containing text, bottle, indoor, close  Description automatically generated">
            <a:extLst>
              <a:ext uri="{FF2B5EF4-FFF2-40B4-BE49-F238E27FC236}">
                <a16:creationId xmlns:a16="http://schemas.microsoft.com/office/drawing/2014/main" id="{088C0802-DB55-CA38-9942-FD65E855F46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p:spPr>
      </p:pic>
      <p:sp>
        <p:nvSpPr>
          <p:cNvPr id="8" name="Rectangle: Rounded Corners 7">
            <a:extLst>
              <a:ext uri="{FF2B5EF4-FFF2-40B4-BE49-F238E27FC236}">
                <a16:creationId xmlns:a16="http://schemas.microsoft.com/office/drawing/2014/main" id="{D2C28E16-8E3A-ADA2-345D-83FDB586B878}"/>
              </a:ext>
            </a:extLst>
          </p:cNvPr>
          <p:cNvSpPr/>
          <p:nvPr/>
        </p:nvSpPr>
        <p:spPr>
          <a:xfrm>
            <a:off x="6011916" y="4466896"/>
            <a:ext cx="3180209" cy="2391103"/>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bg1"/>
                </a:solidFill>
                <a:hlinkClick r:id="rId4">
                  <a:extLst>
                    <a:ext uri="{A12FA001-AC4F-418D-AE19-62706E023703}">
                      <ahyp:hlinkClr xmlns:ahyp="http://schemas.microsoft.com/office/drawing/2018/hyperlinkcolor" val="tx"/>
                    </a:ext>
                  </a:extLst>
                </a:hlinkClick>
              </a:rPr>
              <a:t>Innocent Drinks </a:t>
            </a:r>
            <a:r>
              <a:rPr lang="en-US" b="1" dirty="0">
                <a:solidFill>
                  <a:schemeClr val="bg1"/>
                </a:solidFill>
              </a:rPr>
              <a:t> </a:t>
            </a:r>
            <a:r>
              <a:rPr lang="en-US" dirty="0">
                <a:solidFill>
                  <a:schemeClr val="bg1"/>
                </a:solidFill>
              </a:rPr>
              <a:t>é </a:t>
            </a:r>
            <a:r>
              <a:rPr lang="en-US" dirty="0" err="1">
                <a:solidFill>
                  <a:schemeClr val="bg1"/>
                </a:solidFill>
              </a:rPr>
              <a:t>u</a:t>
            </a:r>
            <a:r>
              <a:rPr lang="en-US" dirty="0" err="1"/>
              <a:t>ma</a:t>
            </a:r>
            <a:r>
              <a:rPr lang="en-US" dirty="0"/>
              <a:t> empresa com sede no Reino Unido que produz smoothies, </a:t>
            </a:r>
            <a:r>
              <a:rPr lang="en-US" dirty="0" err="1"/>
              <a:t>sumos</a:t>
            </a:r>
            <a:r>
              <a:rPr lang="en-US" dirty="0"/>
              <a:t> e </a:t>
            </a:r>
            <a:r>
              <a:rPr lang="en-US" dirty="0" err="1"/>
              <a:t>bebidas</a:t>
            </a:r>
            <a:r>
              <a:rPr lang="en-US" dirty="0"/>
              <a:t> </a:t>
            </a:r>
            <a:r>
              <a:rPr lang="en-US" dirty="0" err="1"/>
              <a:t>vegetais</a:t>
            </a:r>
            <a:r>
              <a:rPr lang="en-US" dirty="0"/>
              <a:t>, usando ingredientes de origem sustentável e métodos de produção éticos.</a:t>
            </a:r>
            <a:endParaRPr lang="en-IE" dirty="0"/>
          </a:p>
        </p:txBody>
      </p:sp>
      <p:pic>
        <p:nvPicPr>
          <p:cNvPr id="9" name="Picture 6" descr="Icon  Description automatically generated">
            <a:extLst>
              <a:ext uri="{FF2B5EF4-FFF2-40B4-BE49-F238E27FC236}">
                <a16:creationId xmlns:a16="http://schemas.microsoft.com/office/drawing/2014/main" id="{09C407D9-F59F-C6F5-5A2D-F885A531EA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88108" y="4943020"/>
            <a:ext cx="629202" cy="1241555"/>
          </a:xfrm>
          <a:prstGeom prst="rect">
            <a:avLst/>
          </a:prstGeom>
        </p:spPr>
      </p:pic>
    </p:spTree>
    <p:extLst>
      <p:ext uri="{BB962C8B-B14F-4D97-AF65-F5344CB8AC3E}">
        <p14:creationId xmlns:p14="http://schemas.microsoft.com/office/powerpoint/2010/main" val="1422690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833A6-444F-C975-0FD4-E7EB480F3D5E}"/>
              </a:ext>
            </a:extLst>
          </p:cNvPr>
          <p:cNvSpPr>
            <a:spLocks noGrp="1"/>
          </p:cNvSpPr>
          <p:nvPr>
            <p:ph type="body" sz="quarter" idx="18"/>
          </p:nvPr>
        </p:nvSpPr>
        <p:spPr>
          <a:xfrm>
            <a:off x="925736" y="1683595"/>
            <a:ext cx="5352854" cy="3025975"/>
          </a:xfrm>
        </p:spPr>
        <p:txBody>
          <a:bodyPr/>
          <a:lstStyle/>
          <a:p>
            <a:pPr algn="just" rtl="0"/>
            <a:r>
              <a:rPr lang="en-US" dirty="0"/>
              <a:t>As </a:t>
            </a:r>
            <a:r>
              <a:rPr lang="en-US" dirty="0" err="1"/>
              <a:t>empresas</a:t>
            </a:r>
            <a:r>
              <a:rPr lang="en-US" dirty="0"/>
              <a:t> de </a:t>
            </a:r>
            <a:r>
              <a:rPr lang="en-US" dirty="0" err="1"/>
              <a:t>alimentos</a:t>
            </a:r>
            <a:r>
              <a:rPr lang="en-US" dirty="0"/>
              <a:t> </a:t>
            </a:r>
            <a:r>
              <a:rPr lang="en-US" dirty="0" err="1"/>
              <a:t>éticos</a:t>
            </a:r>
            <a:r>
              <a:rPr lang="en-US" dirty="0"/>
              <a:t> podem </a:t>
            </a:r>
            <a:r>
              <a:rPr lang="en-US" dirty="0" err="1"/>
              <a:t>inovar</a:t>
            </a:r>
            <a:r>
              <a:rPr lang="en-US" dirty="0"/>
              <a:t> </a:t>
            </a:r>
            <a:r>
              <a:rPr lang="en-US" dirty="0" err="1"/>
              <a:t>através</a:t>
            </a:r>
            <a:r>
              <a:rPr lang="en-US" dirty="0"/>
              <a:t> da </a:t>
            </a:r>
            <a:r>
              <a:rPr lang="en-US" dirty="0" err="1"/>
              <a:t>criação</a:t>
            </a:r>
            <a:r>
              <a:rPr lang="en-US" dirty="0"/>
              <a:t> de novos canais de distribuição que lhes permitam chegar aos consumidores de forma mais eficaz.</a:t>
            </a:r>
          </a:p>
          <a:p>
            <a:pPr algn="just" rtl="0"/>
            <a:r>
              <a:rPr lang="en-US" dirty="0"/>
              <a:t>Por exemplo, as </a:t>
            </a:r>
            <a:r>
              <a:rPr lang="en-US" dirty="0" err="1"/>
              <a:t>empresas</a:t>
            </a:r>
            <a:r>
              <a:rPr lang="en-US" dirty="0"/>
              <a:t> podem usar plataformas online, </a:t>
            </a:r>
            <a:r>
              <a:rPr lang="en-US" i="1" dirty="0"/>
              <a:t>media</a:t>
            </a:r>
            <a:r>
              <a:rPr lang="en-US" dirty="0"/>
              <a:t> </a:t>
            </a:r>
            <a:r>
              <a:rPr lang="en-US" dirty="0" err="1"/>
              <a:t>ou</a:t>
            </a:r>
            <a:r>
              <a:rPr lang="en-US" dirty="0"/>
              <a:t> aplicativos móveis para </a:t>
            </a:r>
            <a:r>
              <a:rPr lang="en-US" dirty="0" err="1"/>
              <a:t>comercializar</a:t>
            </a:r>
            <a:r>
              <a:rPr lang="en-US" dirty="0"/>
              <a:t> </a:t>
            </a:r>
            <a:r>
              <a:rPr lang="en-US" dirty="0" err="1"/>
              <a:t>os</a:t>
            </a:r>
            <a:r>
              <a:rPr lang="en-US" dirty="0"/>
              <a:t> seus produtos diretamente aos </a:t>
            </a:r>
            <a:r>
              <a:rPr lang="en-US" dirty="0" err="1"/>
              <a:t>consumidores</a:t>
            </a:r>
            <a:r>
              <a:rPr lang="en-US" dirty="0"/>
              <a:t>, </a:t>
            </a:r>
            <a:r>
              <a:rPr lang="en-US" dirty="0" err="1"/>
              <a:t>eliminando</a:t>
            </a:r>
            <a:r>
              <a:rPr lang="en-US" dirty="0"/>
              <a:t> intermediários e reduzindo custos.</a:t>
            </a:r>
            <a:endParaRPr lang="en-IE" dirty="0"/>
          </a:p>
        </p:txBody>
      </p:sp>
      <p:sp>
        <p:nvSpPr>
          <p:cNvPr id="3" name="Text Placeholder 2">
            <a:extLst>
              <a:ext uri="{FF2B5EF4-FFF2-40B4-BE49-F238E27FC236}">
                <a16:creationId xmlns:a16="http://schemas.microsoft.com/office/drawing/2014/main" id="{A5D53037-2DED-D0EF-5673-8FC84BBE9F25}"/>
              </a:ext>
            </a:extLst>
          </p:cNvPr>
          <p:cNvSpPr>
            <a:spLocks noGrp="1"/>
          </p:cNvSpPr>
          <p:nvPr>
            <p:ph type="body" sz="quarter" idx="16"/>
          </p:nvPr>
        </p:nvSpPr>
        <p:spPr>
          <a:xfrm>
            <a:off x="655740" y="601484"/>
            <a:ext cx="4990998" cy="992652"/>
          </a:xfrm>
        </p:spPr>
        <p:txBody>
          <a:bodyPr/>
          <a:lstStyle/>
          <a:p>
            <a:pPr algn="l" rtl="0"/>
            <a:r>
              <a:rPr lang="en-IE" sz="3600" b="1" dirty="0">
                <a:latin typeface="+mn-lt"/>
              </a:rPr>
              <a:t>2. Criação de novos canais de DISTRIBUIÇÃO</a:t>
            </a:r>
          </a:p>
          <a:p>
            <a:pPr algn="l" rtl="0"/>
            <a:endParaRPr lang="en-IE" dirty="0"/>
          </a:p>
        </p:txBody>
      </p:sp>
      <p:pic>
        <p:nvPicPr>
          <p:cNvPr id="1026" name="Picture 2">
            <a:hlinkClick r:id="rId2"/>
            <a:extLst>
              <a:ext uri="{FF2B5EF4-FFF2-40B4-BE49-F238E27FC236}">
                <a16:creationId xmlns:a16="http://schemas.microsoft.com/office/drawing/2014/main" id="{072D8B0F-A56D-4C21-D177-5D297D09CB63}"/>
              </a:ext>
            </a:extLst>
          </p:cNvPr>
          <p:cNvPicPr>
            <a:picLocks noGrp="1" noChangeAspect="1" noChangeArrowheads="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5EE9FBA7-2838-0628-0879-B1EB70F1F807}"/>
              </a:ext>
            </a:extLst>
          </p:cNvPr>
          <p:cNvSpPr/>
          <p:nvPr/>
        </p:nvSpPr>
        <p:spPr>
          <a:xfrm>
            <a:off x="6011916" y="4825999"/>
            <a:ext cx="3501051" cy="1667449"/>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bg1"/>
                </a:solidFill>
                <a:hlinkClick r:id="rId4">
                  <a:extLst>
                    <a:ext uri="{A12FA001-AC4F-418D-AE19-62706E023703}">
                      <ahyp:hlinkClr xmlns:ahyp="http://schemas.microsoft.com/office/drawing/2018/hyperlinkcolor" val="tx"/>
                    </a:ext>
                  </a:extLst>
                </a:hlinkClick>
              </a:rPr>
              <a:t>Clean Cut Meals </a:t>
            </a:r>
            <a:r>
              <a:rPr lang="en-US" dirty="0" err="1">
                <a:solidFill>
                  <a:schemeClr val="bg1"/>
                </a:solidFill>
              </a:rPr>
              <a:t>são</a:t>
            </a:r>
            <a:r>
              <a:rPr lang="en-US" dirty="0">
                <a:solidFill>
                  <a:schemeClr val="bg1"/>
                </a:solidFill>
              </a:rPr>
              <a:t> </a:t>
            </a:r>
            <a:r>
              <a:rPr lang="en-US" dirty="0" err="1">
                <a:solidFill>
                  <a:schemeClr val="bg1"/>
                </a:solidFill>
              </a:rPr>
              <a:t>refeições</a:t>
            </a:r>
            <a:r>
              <a:rPr lang="en-US" dirty="0">
                <a:solidFill>
                  <a:schemeClr val="bg1"/>
                </a:solidFill>
              </a:rPr>
              <a:t> </a:t>
            </a:r>
            <a:r>
              <a:rPr lang="en-US" dirty="0" err="1">
                <a:solidFill>
                  <a:schemeClr val="bg1"/>
                </a:solidFill>
              </a:rPr>
              <a:t>irlandesas</a:t>
            </a:r>
            <a:r>
              <a:rPr lang="en-US" dirty="0">
                <a:solidFill>
                  <a:schemeClr val="bg1"/>
                </a:solidFill>
              </a:rPr>
              <a:t> </a:t>
            </a:r>
            <a:r>
              <a:rPr lang="en-US" dirty="0" err="1">
                <a:solidFill>
                  <a:schemeClr val="bg1"/>
                </a:solidFill>
              </a:rPr>
              <a:t>saudáveis</a:t>
            </a:r>
            <a:r>
              <a:rPr lang="en-US" dirty="0">
                <a:solidFill>
                  <a:schemeClr val="bg1"/>
                </a:solidFill>
              </a:rPr>
              <a:t>. São </a:t>
            </a:r>
            <a:r>
              <a:rPr lang="en-US" dirty="0" err="1">
                <a:solidFill>
                  <a:schemeClr val="bg1"/>
                </a:solidFill>
              </a:rPr>
              <a:t>produzidas</a:t>
            </a:r>
            <a:r>
              <a:rPr lang="en-US" dirty="0">
                <a:solidFill>
                  <a:schemeClr val="bg1"/>
                </a:solidFill>
              </a:rPr>
              <a:t> </a:t>
            </a:r>
            <a:r>
              <a:rPr lang="en-US" dirty="0" err="1">
                <a:solidFill>
                  <a:schemeClr val="bg1"/>
                </a:solidFill>
              </a:rPr>
              <a:t>por</a:t>
            </a:r>
            <a:r>
              <a:rPr lang="en-US" dirty="0">
                <a:solidFill>
                  <a:schemeClr val="bg1"/>
                </a:solidFill>
              </a:rPr>
              <a:t> </a:t>
            </a:r>
            <a:r>
              <a:rPr lang="en-US" dirty="0" err="1">
                <a:solidFill>
                  <a:schemeClr val="bg1"/>
                </a:solidFill>
              </a:rPr>
              <a:t>uma</a:t>
            </a:r>
            <a:r>
              <a:rPr lang="en-US" dirty="0">
                <a:solidFill>
                  <a:schemeClr val="bg1"/>
                </a:solidFill>
              </a:rPr>
              <a:t> </a:t>
            </a:r>
            <a:r>
              <a:rPr lang="en-US" dirty="0" err="1">
                <a:solidFill>
                  <a:schemeClr val="bg1"/>
                </a:solidFill>
              </a:rPr>
              <a:t>empresa</a:t>
            </a:r>
            <a:r>
              <a:rPr lang="en-US" dirty="0">
                <a:solidFill>
                  <a:schemeClr val="bg1"/>
                </a:solidFill>
              </a:rPr>
              <a:t> que atua principalmente por meio de vendas online diretas aos seus consumidores.</a:t>
            </a:r>
            <a:endParaRPr lang="en-IE" dirty="0"/>
          </a:p>
        </p:txBody>
      </p:sp>
    </p:spTree>
    <p:extLst>
      <p:ext uri="{BB962C8B-B14F-4D97-AF65-F5344CB8AC3E}">
        <p14:creationId xmlns:p14="http://schemas.microsoft.com/office/powerpoint/2010/main" val="2003306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871790-5B5E-0A2A-46E9-3FC1ED5F02CB}"/>
              </a:ext>
            </a:extLst>
          </p:cNvPr>
          <p:cNvSpPr>
            <a:spLocks noGrp="1"/>
          </p:cNvSpPr>
          <p:nvPr>
            <p:ph type="body" sz="quarter" idx="18"/>
          </p:nvPr>
        </p:nvSpPr>
        <p:spPr>
          <a:xfrm>
            <a:off x="824241" y="1666439"/>
            <a:ext cx="5379715" cy="3025975"/>
          </a:xfrm>
        </p:spPr>
        <p:txBody>
          <a:bodyPr/>
          <a:lstStyle/>
          <a:p>
            <a:pPr algn="just" rtl="0"/>
            <a:r>
              <a:rPr lang="en-US" dirty="0"/>
              <a:t>As </a:t>
            </a:r>
            <a:r>
              <a:rPr lang="en-US" dirty="0" err="1"/>
              <a:t>empresas</a:t>
            </a:r>
            <a:r>
              <a:rPr lang="en-US" dirty="0"/>
              <a:t> de </a:t>
            </a:r>
            <a:r>
              <a:rPr lang="en-US" dirty="0" err="1"/>
              <a:t>alimentos</a:t>
            </a:r>
            <a:r>
              <a:rPr lang="en-US" dirty="0"/>
              <a:t> </a:t>
            </a:r>
            <a:r>
              <a:rPr lang="en-US" dirty="0" err="1"/>
              <a:t>éticos</a:t>
            </a:r>
            <a:r>
              <a:rPr lang="en-US" dirty="0"/>
              <a:t> podem </a:t>
            </a:r>
            <a:r>
              <a:rPr lang="en-US" dirty="0" err="1"/>
              <a:t>inovar</a:t>
            </a:r>
            <a:r>
              <a:rPr lang="en-US" dirty="0"/>
              <a:t> </a:t>
            </a:r>
            <a:r>
              <a:rPr lang="en-US" dirty="0" err="1"/>
              <a:t>através</a:t>
            </a:r>
            <a:r>
              <a:rPr lang="en-US" dirty="0"/>
              <a:t> do </a:t>
            </a:r>
            <a:r>
              <a:rPr lang="en-US" dirty="0" err="1"/>
              <a:t>uso</a:t>
            </a:r>
            <a:r>
              <a:rPr lang="en-US" dirty="0"/>
              <a:t> de novas tecnologias para melhorar a transparência e a </a:t>
            </a:r>
            <a:r>
              <a:rPr lang="en-US" dirty="0" err="1"/>
              <a:t>rastreabilidade</a:t>
            </a:r>
            <a:r>
              <a:rPr lang="en-US" dirty="0"/>
              <a:t> </a:t>
            </a:r>
            <a:r>
              <a:rPr lang="en-US" dirty="0" err="1"/>
              <a:t>nas</a:t>
            </a:r>
            <a:r>
              <a:rPr lang="en-US" dirty="0"/>
              <a:t> suas cadeias de abastecimento.</a:t>
            </a:r>
          </a:p>
          <a:p>
            <a:pPr algn="just" rtl="0"/>
            <a:r>
              <a:rPr lang="en-US" dirty="0"/>
              <a:t>Por exemplo, as </a:t>
            </a:r>
            <a:r>
              <a:rPr lang="en-US" dirty="0" err="1"/>
              <a:t>empresas</a:t>
            </a:r>
            <a:r>
              <a:rPr lang="en-US" dirty="0"/>
              <a:t> podem usar </a:t>
            </a:r>
            <a:r>
              <a:rPr lang="en-US" dirty="0" err="1"/>
              <a:t>códigos</a:t>
            </a:r>
            <a:r>
              <a:rPr lang="en-US" dirty="0"/>
              <a:t> QR </a:t>
            </a:r>
            <a:r>
              <a:rPr lang="en-US" dirty="0" err="1"/>
              <a:t>ou</a:t>
            </a:r>
            <a:r>
              <a:rPr lang="en-US" dirty="0"/>
              <a:t> tecnologia blockchain para rastrear a </a:t>
            </a:r>
            <a:r>
              <a:rPr lang="en-US" dirty="0" err="1"/>
              <a:t>origem</a:t>
            </a:r>
            <a:r>
              <a:rPr lang="en-US" dirty="0"/>
              <a:t> dos </a:t>
            </a:r>
            <a:r>
              <a:rPr lang="en-US" dirty="0" err="1"/>
              <a:t>seus</a:t>
            </a:r>
            <a:r>
              <a:rPr lang="en-US" dirty="0"/>
              <a:t> ingredientes, </a:t>
            </a:r>
            <a:r>
              <a:rPr lang="en-US" dirty="0" err="1"/>
              <a:t>monitorizar</a:t>
            </a:r>
            <a:r>
              <a:rPr lang="en-US" dirty="0"/>
              <a:t> </a:t>
            </a:r>
            <a:r>
              <a:rPr lang="en-US" dirty="0" err="1"/>
              <a:t>os</a:t>
            </a:r>
            <a:r>
              <a:rPr lang="en-US" dirty="0"/>
              <a:t> seus </a:t>
            </a:r>
            <a:r>
              <a:rPr lang="en-US" dirty="0" err="1"/>
              <a:t>processos</a:t>
            </a:r>
            <a:r>
              <a:rPr lang="en-US" dirty="0"/>
              <a:t> </a:t>
            </a:r>
            <a:r>
              <a:rPr lang="en-US" dirty="0" err="1"/>
              <a:t>produtivos</a:t>
            </a:r>
            <a:r>
              <a:rPr lang="en-US" dirty="0"/>
              <a:t> e garantir a conformidade com </a:t>
            </a:r>
            <a:r>
              <a:rPr lang="en-US" dirty="0" err="1"/>
              <a:t>padrões</a:t>
            </a:r>
            <a:r>
              <a:rPr lang="en-US" dirty="0"/>
              <a:t> éticos.</a:t>
            </a:r>
            <a:endParaRPr lang="en-IE" dirty="0"/>
          </a:p>
        </p:txBody>
      </p:sp>
      <p:pic>
        <p:nvPicPr>
          <p:cNvPr id="6" name="Picture Placeholder 5" descr="A close up of a keyboard  Description automatically generated with medium confidence">
            <a:extLst>
              <a:ext uri="{FF2B5EF4-FFF2-40B4-BE49-F238E27FC236}">
                <a16:creationId xmlns:a16="http://schemas.microsoft.com/office/drawing/2014/main" id="{B63F5ACC-5DCD-8D2D-B560-ABFE85D4304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l="13617" r="13617"/>
          <a:stretch>
            <a:fillRect/>
          </a:stretch>
        </p:blipFill>
        <p:spPr/>
      </p:pic>
      <p:sp>
        <p:nvSpPr>
          <p:cNvPr id="8" name="Rectangle: Rounded Corners 7">
            <a:extLst>
              <a:ext uri="{FF2B5EF4-FFF2-40B4-BE49-F238E27FC236}">
                <a16:creationId xmlns:a16="http://schemas.microsoft.com/office/drawing/2014/main" id="{6B7FCD8B-B898-86EE-3C47-530D58041C78}"/>
              </a:ext>
            </a:extLst>
          </p:cNvPr>
          <p:cNvSpPr/>
          <p:nvPr/>
        </p:nvSpPr>
        <p:spPr>
          <a:xfrm>
            <a:off x="6313561" y="3902697"/>
            <a:ext cx="4393633" cy="2356702"/>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dirty="0">
                <a:solidFill>
                  <a:schemeClr val="bg1"/>
                </a:solidFill>
              </a:rPr>
              <a:t>A </a:t>
            </a:r>
            <a:r>
              <a:rPr lang="en-US" dirty="0" err="1">
                <a:solidFill>
                  <a:schemeClr val="bg1"/>
                </a:solidFill>
              </a:rPr>
              <a:t>empresa</a:t>
            </a:r>
            <a:r>
              <a:rPr lang="en-US" dirty="0">
                <a:solidFill>
                  <a:schemeClr val="bg1"/>
                </a:solidFill>
              </a:rPr>
              <a:t> </a:t>
            </a:r>
            <a:r>
              <a:rPr lang="en-US" b="1" dirty="0">
                <a:solidFill>
                  <a:schemeClr val="bg1"/>
                </a:solidFill>
                <a:hlinkClick r:id="rId4">
                  <a:extLst>
                    <a:ext uri="{A12FA001-AC4F-418D-AE19-62706E023703}">
                      <ahyp:hlinkClr xmlns:ahyp="http://schemas.microsoft.com/office/drawing/2018/hyperlinkcolor" val="tx"/>
                    </a:ext>
                  </a:extLst>
                </a:hlinkClick>
              </a:rPr>
              <a:t>Provenance</a:t>
            </a:r>
            <a:r>
              <a:rPr lang="en-US" dirty="0">
                <a:solidFill>
                  <a:schemeClr val="bg1"/>
                </a:solidFill>
              </a:rPr>
              <a:t>, </a:t>
            </a:r>
            <a:r>
              <a:rPr lang="en-US" b="1" dirty="0" err="1">
                <a:solidFill>
                  <a:schemeClr val="bg1"/>
                </a:solidFill>
              </a:rPr>
              <a:t>a</a:t>
            </a:r>
            <a:r>
              <a:rPr lang="en-US" dirty="0" err="1">
                <a:solidFill>
                  <a:schemeClr val="bg1"/>
                </a:solidFill>
              </a:rPr>
              <a:t>través</a:t>
            </a:r>
            <a:r>
              <a:rPr lang="en-US" dirty="0">
                <a:solidFill>
                  <a:schemeClr val="bg1"/>
                </a:solidFill>
              </a:rPr>
              <a:t> d</a:t>
            </a:r>
            <a:r>
              <a:rPr lang="en-US" dirty="0"/>
              <a:t>o blockchain, capacita marcas, </a:t>
            </a:r>
            <a:r>
              <a:rPr lang="en-US" dirty="0" err="1"/>
              <a:t>empresas</a:t>
            </a:r>
            <a:r>
              <a:rPr lang="en-US" dirty="0"/>
              <a:t> de </a:t>
            </a:r>
            <a:r>
              <a:rPr lang="en-US" dirty="0" err="1"/>
              <a:t>retalho</a:t>
            </a:r>
            <a:r>
              <a:rPr lang="en-US" dirty="0"/>
              <a:t> e consumidores a </a:t>
            </a:r>
            <a:r>
              <a:rPr lang="en-US" dirty="0" err="1"/>
              <a:t>escolherem</a:t>
            </a:r>
            <a:r>
              <a:rPr lang="en-US" dirty="0"/>
              <a:t> produtos que </a:t>
            </a:r>
            <a:r>
              <a:rPr lang="en-US" dirty="0" err="1"/>
              <a:t>vão</a:t>
            </a:r>
            <a:r>
              <a:rPr lang="en-US" dirty="0"/>
              <a:t> de </a:t>
            </a:r>
            <a:r>
              <a:rPr lang="en-US" dirty="0" err="1"/>
              <a:t>encontro</a:t>
            </a:r>
            <a:r>
              <a:rPr lang="en-US" dirty="0"/>
              <a:t> com </a:t>
            </a:r>
            <a:r>
              <a:rPr lang="en-US" dirty="0" err="1"/>
              <a:t>os</a:t>
            </a:r>
            <a:r>
              <a:rPr lang="en-US" dirty="0"/>
              <a:t> </a:t>
            </a:r>
            <a:r>
              <a:rPr lang="en-US" dirty="0" err="1"/>
              <a:t>seus</a:t>
            </a:r>
            <a:r>
              <a:rPr lang="en-US" dirty="0"/>
              <a:t> </a:t>
            </a:r>
            <a:r>
              <a:rPr lang="en-US" dirty="0" err="1"/>
              <a:t>valores</a:t>
            </a:r>
            <a:r>
              <a:rPr lang="en-US" dirty="0"/>
              <a:t>.</a:t>
            </a:r>
          </a:p>
          <a:p>
            <a:pPr algn="ctr" rtl="0"/>
            <a:r>
              <a:rPr lang="en-US" dirty="0"/>
              <a:t>O </a:t>
            </a:r>
            <a:r>
              <a:rPr lang="en-US" dirty="0" err="1"/>
              <a:t>seu</a:t>
            </a:r>
            <a:r>
              <a:rPr lang="en-US" dirty="0"/>
              <a:t> objetivo é que </a:t>
            </a:r>
            <a:r>
              <a:rPr lang="en-US" dirty="0" err="1"/>
              <a:t>diariamente</a:t>
            </a:r>
            <a:r>
              <a:rPr lang="en-US" dirty="0"/>
              <a:t> </a:t>
            </a:r>
            <a:r>
              <a:rPr lang="en-US" dirty="0" err="1"/>
              <a:t>surja</a:t>
            </a:r>
            <a:r>
              <a:rPr lang="en-US" dirty="0"/>
              <a:t> um novo </a:t>
            </a:r>
            <a:r>
              <a:rPr lang="en-US" dirty="0" err="1"/>
              <a:t>produto</a:t>
            </a:r>
            <a:r>
              <a:rPr lang="en-US" dirty="0"/>
              <a:t> com informações acessíveis e confiáveis ​​</a:t>
            </a:r>
            <a:r>
              <a:rPr lang="en-US" dirty="0" err="1"/>
              <a:t>sobre</a:t>
            </a:r>
            <a:r>
              <a:rPr lang="en-US" dirty="0"/>
              <a:t> o </a:t>
            </a:r>
            <a:r>
              <a:rPr lang="en-US" dirty="0" err="1"/>
              <a:t>seu</a:t>
            </a:r>
            <a:r>
              <a:rPr lang="en-US" dirty="0"/>
              <a:t> impacto.</a:t>
            </a:r>
            <a:endParaRPr lang="en-IE" dirty="0"/>
          </a:p>
        </p:txBody>
      </p:sp>
      <p:pic>
        <p:nvPicPr>
          <p:cNvPr id="4" name="Picture 6" descr="Icon  Description automatically generated">
            <a:extLst>
              <a:ext uri="{FF2B5EF4-FFF2-40B4-BE49-F238E27FC236}">
                <a16:creationId xmlns:a16="http://schemas.microsoft.com/office/drawing/2014/main" id="{7EC46176-6941-79A8-6506-B89A4535C7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6061" y="4867145"/>
            <a:ext cx="629202" cy="1241555"/>
          </a:xfrm>
          <a:prstGeom prst="rect">
            <a:avLst/>
          </a:prstGeom>
        </p:spPr>
      </p:pic>
      <p:sp>
        <p:nvSpPr>
          <p:cNvPr id="3" name="Text Placeholder 2">
            <a:extLst>
              <a:ext uri="{FF2B5EF4-FFF2-40B4-BE49-F238E27FC236}">
                <a16:creationId xmlns:a16="http://schemas.microsoft.com/office/drawing/2014/main" id="{DC40F0C3-6783-5788-790B-DAFE0B14A458}"/>
              </a:ext>
            </a:extLst>
          </p:cNvPr>
          <p:cNvSpPr>
            <a:spLocks noGrp="1"/>
          </p:cNvSpPr>
          <p:nvPr>
            <p:ph type="body" sz="quarter" idx="16"/>
          </p:nvPr>
        </p:nvSpPr>
        <p:spPr>
          <a:xfrm>
            <a:off x="579712" y="598601"/>
            <a:ext cx="6741615" cy="992652"/>
          </a:xfrm>
        </p:spPr>
        <p:txBody>
          <a:bodyPr/>
          <a:lstStyle/>
          <a:p>
            <a:pPr algn="l" rtl="0"/>
            <a:r>
              <a:rPr lang="en-IE" b="1" dirty="0"/>
              <a:t>3. </a:t>
            </a:r>
            <a:r>
              <a:rPr lang="pt-PT" b="1" dirty="0"/>
              <a:t>Melhoria da cadeia de abastecimento </a:t>
            </a:r>
            <a:r>
              <a:rPr lang="pt-PT" b="1" dirty="0">
                <a:highlight>
                  <a:srgbClr val="B3DDDC"/>
                </a:highlight>
              </a:rPr>
              <a:t>TRANSPARÊNCIA</a:t>
            </a:r>
          </a:p>
          <a:p>
            <a:pPr algn="l" rtl="0"/>
            <a:endParaRPr lang="en-IE" b="1" dirty="0"/>
          </a:p>
          <a:p>
            <a:pPr algn="l" rtl="0"/>
            <a:endParaRPr lang="en-IE" b="1" dirty="0"/>
          </a:p>
        </p:txBody>
      </p:sp>
    </p:spTree>
    <p:extLst>
      <p:ext uri="{BB962C8B-B14F-4D97-AF65-F5344CB8AC3E}">
        <p14:creationId xmlns:p14="http://schemas.microsoft.com/office/powerpoint/2010/main" val="1840046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6BDF01-F9C9-B7EA-D28E-2EE9F458B90B}"/>
              </a:ext>
            </a:extLst>
          </p:cNvPr>
          <p:cNvSpPr>
            <a:spLocks noGrp="1"/>
          </p:cNvSpPr>
          <p:nvPr>
            <p:ph type="body" sz="quarter" idx="18"/>
          </p:nvPr>
        </p:nvSpPr>
        <p:spPr>
          <a:xfrm>
            <a:off x="807822" y="1592097"/>
            <a:ext cx="5288178" cy="3025975"/>
          </a:xfrm>
        </p:spPr>
        <p:txBody>
          <a:bodyPr/>
          <a:lstStyle/>
          <a:p>
            <a:pPr algn="just" rtl="0"/>
            <a:r>
              <a:rPr lang="en-US" dirty="0"/>
              <a:t>As empresas de alimentos éticos podem </a:t>
            </a:r>
            <a:r>
              <a:rPr lang="en-US" dirty="0" err="1"/>
              <a:t>inovar</a:t>
            </a:r>
            <a:r>
              <a:rPr lang="en-US" dirty="0"/>
              <a:t> </a:t>
            </a:r>
            <a:r>
              <a:rPr lang="en-US" dirty="0" err="1"/>
              <a:t>através</a:t>
            </a:r>
            <a:r>
              <a:rPr lang="en-US" dirty="0"/>
              <a:t> da </a:t>
            </a:r>
            <a:r>
              <a:rPr lang="en-US" dirty="0" err="1"/>
              <a:t>aplicação</a:t>
            </a:r>
            <a:r>
              <a:rPr lang="en-US" dirty="0"/>
              <a:t> de práticas agrícolas sustentáveis ​​que </a:t>
            </a:r>
            <a:r>
              <a:rPr lang="en-US" dirty="0" err="1"/>
              <a:t>reduzam</a:t>
            </a:r>
            <a:r>
              <a:rPr lang="en-US" dirty="0"/>
              <a:t> o impacto ambiental, </a:t>
            </a:r>
            <a:r>
              <a:rPr lang="en-US" dirty="0" err="1"/>
              <a:t>conservem</a:t>
            </a:r>
            <a:r>
              <a:rPr lang="en-US" dirty="0"/>
              <a:t> os recursos naturais e </a:t>
            </a:r>
            <a:r>
              <a:rPr lang="en-US" dirty="0" err="1"/>
              <a:t>apoiem</a:t>
            </a:r>
            <a:r>
              <a:rPr lang="en-US" dirty="0"/>
              <a:t> as comunidades locais.</a:t>
            </a:r>
          </a:p>
          <a:p>
            <a:pPr algn="just" rtl="0"/>
            <a:r>
              <a:rPr lang="en-US" dirty="0"/>
              <a:t>Por exemplo, as </a:t>
            </a:r>
            <a:r>
              <a:rPr lang="en-US" dirty="0" err="1"/>
              <a:t>empresas</a:t>
            </a:r>
            <a:r>
              <a:rPr lang="en-US" dirty="0"/>
              <a:t> podem desenvolver práticas agrícolas regenerativas que </a:t>
            </a:r>
            <a:r>
              <a:rPr lang="en-US" dirty="0" err="1"/>
              <a:t>melhorem</a:t>
            </a:r>
            <a:r>
              <a:rPr lang="en-US" dirty="0"/>
              <a:t> a saúde do solo, a biodiversidade e os </a:t>
            </a:r>
            <a:r>
              <a:rPr lang="en-US" dirty="0" err="1"/>
              <a:t>serviços</a:t>
            </a:r>
            <a:r>
              <a:rPr lang="en-US" dirty="0"/>
              <a:t> </a:t>
            </a:r>
            <a:r>
              <a:rPr lang="en-US" dirty="0" err="1"/>
              <a:t>ecossistémicos</a:t>
            </a:r>
            <a:r>
              <a:rPr lang="en-US" dirty="0"/>
              <a:t>.</a:t>
            </a:r>
            <a:endParaRPr lang="en-IE" dirty="0"/>
          </a:p>
        </p:txBody>
      </p:sp>
      <p:sp>
        <p:nvSpPr>
          <p:cNvPr id="3" name="Text Placeholder 2">
            <a:extLst>
              <a:ext uri="{FF2B5EF4-FFF2-40B4-BE49-F238E27FC236}">
                <a16:creationId xmlns:a16="http://schemas.microsoft.com/office/drawing/2014/main" id="{04C405F7-F7CB-2B5B-E28A-CBB2A2273CBD}"/>
              </a:ext>
            </a:extLst>
          </p:cNvPr>
          <p:cNvSpPr>
            <a:spLocks noGrp="1"/>
          </p:cNvSpPr>
          <p:nvPr>
            <p:ph type="body" sz="quarter" idx="16"/>
          </p:nvPr>
        </p:nvSpPr>
        <p:spPr>
          <a:xfrm>
            <a:off x="583190" y="584929"/>
            <a:ext cx="5737441" cy="992652"/>
          </a:xfrm>
        </p:spPr>
        <p:txBody>
          <a:bodyPr/>
          <a:lstStyle/>
          <a:p>
            <a:pPr algn="l" rtl="0"/>
            <a:r>
              <a:rPr lang="en-IE" b="1" dirty="0"/>
              <a:t>4. </a:t>
            </a:r>
            <a:r>
              <a:rPr lang="en-IE" b="1" dirty="0" err="1"/>
              <a:t>Promoção</a:t>
            </a:r>
            <a:r>
              <a:rPr lang="en-IE" b="1" dirty="0"/>
              <a:t> de </a:t>
            </a:r>
            <a:r>
              <a:rPr lang="en-IE" b="1" dirty="0" err="1"/>
              <a:t>uma</a:t>
            </a:r>
            <a:r>
              <a:rPr lang="en-IE" b="1" dirty="0"/>
              <a:t> AGRICULTURA SUSTENTÁVEL</a:t>
            </a:r>
          </a:p>
          <a:p>
            <a:pPr algn="l" rtl="0"/>
            <a:endParaRPr lang="en-IE" b="1" dirty="0"/>
          </a:p>
        </p:txBody>
      </p:sp>
      <p:pic>
        <p:nvPicPr>
          <p:cNvPr id="5" name="Picture Placeholder 4">
            <a:hlinkClick r:id="rId2"/>
            <a:extLst>
              <a:ext uri="{FF2B5EF4-FFF2-40B4-BE49-F238E27FC236}">
                <a16:creationId xmlns:a16="http://schemas.microsoft.com/office/drawing/2014/main" id="{03400504-55F0-2D17-9B62-E26E2F2BC302}"/>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l="-75952" t="-4652" r="-16341" b="-59660"/>
          <a:stretch/>
        </p:blipFill>
        <p:spPr>
          <a:xfrm>
            <a:off x="6545263" y="1452563"/>
            <a:ext cx="5646737" cy="4656137"/>
          </a:xfrm>
          <a:prstGeom prst="rect">
            <a:avLst/>
          </a:prstGeom>
          <a:solidFill>
            <a:schemeClr val="bg1"/>
          </a:solidFill>
        </p:spPr>
      </p:pic>
      <p:sp>
        <p:nvSpPr>
          <p:cNvPr id="6" name="Rectangle: Rounded Corners 5">
            <a:extLst>
              <a:ext uri="{FF2B5EF4-FFF2-40B4-BE49-F238E27FC236}">
                <a16:creationId xmlns:a16="http://schemas.microsoft.com/office/drawing/2014/main" id="{EE1956E5-4170-94F6-F5EF-C2C1770A9C44}"/>
              </a:ext>
            </a:extLst>
          </p:cNvPr>
          <p:cNvSpPr/>
          <p:nvPr/>
        </p:nvSpPr>
        <p:spPr>
          <a:xfrm>
            <a:off x="6724542" y="4655780"/>
            <a:ext cx="5288178" cy="2084790"/>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err="1">
                <a:solidFill>
                  <a:schemeClr val="bg1"/>
                </a:solidFill>
                <a:hlinkClick r:id="rId2">
                  <a:extLst>
                    <a:ext uri="{A12FA001-AC4F-418D-AE19-62706E023703}">
                      <ahyp:hlinkClr xmlns:ahyp="http://schemas.microsoft.com/office/drawing/2018/hyperlinkcolor" val="tx"/>
                    </a:ext>
                  </a:extLst>
                </a:hlinkClick>
              </a:rPr>
              <a:t>Glenilen</a:t>
            </a:r>
            <a:r>
              <a:rPr lang="en-US" b="1" dirty="0">
                <a:solidFill>
                  <a:schemeClr val="bg1"/>
                </a:solidFill>
                <a:hlinkClick r:id="rId2">
                  <a:extLst>
                    <a:ext uri="{A12FA001-AC4F-418D-AE19-62706E023703}">
                      <ahyp:hlinkClr xmlns:ahyp="http://schemas.microsoft.com/office/drawing/2018/hyperlinkcolor" val="tx"/>
                    </a:ext>
                  </a:extLst>
                </a:hlinkClick>
              </a:rPr>
              <a:t> Farm </a:t>
            </a:r>
            <a:r>
              <a:rPr lang="en-US" b="1" dirty="0">
                <a:solidFill>
                  <a:schemeClr val="bg1"/>
                </a:solidFill>
              </a:rPr>
              <a:t> é </a:t>
            </a:r>
            <a:r>
              <a:rPr lang="en-US" dirty="0" err="1"/>
              <a:t>uma</a:t>
            </a:r>
            <a:r>
              <a:rPr lang="en-US" dirty="0"/>
              <a:t> </a:t>
            </a:r>
            <a:r>
              <a:rPr lang="en-US" dirty="0" err="1"/>
              <a:t>empresa</a:t>
            </a:r>
            <a:r>
              <a:rPr lang="en-US" dirty="0"/>
              <a:t> </a:t>
            </a:r>
            <a:r>
              <a:rPr lang="en-US" dirty="0" err="1"/>
              <a:t>Irlandesa</a:t>
            </a:r>
            <a:r>
              <a:rPr lang="en-US" dirty="0"/>
              <a:t> que produz produtos </a:t>
            </a:r>
            <a:r>
              <a:rPr lang="en-US" dirty="0" err="1"/>
              <a:t>lácteos</a:t>
            </a:r>
            <a:r>
              <a:rPr lang="en-US" dirty="0"/>
              <a:t> </a:t>
            </a:r>
            <a:r>
              <a:rPr lang="en-US" dirty="0" err="1"/>
              <a:t>biológicos</a:t>
            </a:r>
            <a:r>
              <a:rPr lang="en-US" dirty="0"/>
              <a:t>. </a:t>
            </a:r>
            <a:r>
              <a:rPr lang="en-US" dirty="0" err="1"/>
              <a:t>Trabalham</a:t>
            </a:r>
            <a:r>
              <a:rPr lang="en-US" dirty="0"/>
              <a:t> com agricultores locais e promovem práticas agrícolas sustentáveis, como </a:t>
            </a:r>
            <a:r>
              <a:rPr lang="en-US" dirty="0" err="1"/>
              <a:t>agricultura</a:t>
            </a:r>
            <a:r>
              <a:rPr lang="en-US" dirty="0"/>
              <a:t> </a:t>
            </a:r>
            <a:r>
              <a:rPr lang="en-US" dirty="0" err="1"/>
              <a:t>em</a:t>
            </a:r>
            <a:r>
              <a:rPr lang="en-US" dirty="0"/>
              <a:t> modo </a:t>
            </a:r>
            <a:r>
              <a:rPr lang="en-US" dirty="0" err="1"/>
              <a:t>biológico</a:t>
            </a:r>
            <a:r>
              <a:rPr lang="en-US" dirty="0"/>
              <a:t>, proteção do bem-estar animal, promoção da biodiversidade e redução de insumos químicos.</a:t>
            </a:r>
            <a:endParaRPr lang="en-IE" dirty="0"/>
          </a:p>
        </p:txBody>
      </p:sp>
      <p:pic>
        <p:nvPicPr>
          <p:cNvPr id="4" name="Picture 6" descr="Icon  Description automatically generated">
            <a:extLst>
              <a:ext uri="{FF2B5EF4-FFF2-40B4-BE49-F238E27FC236}">
                <a16:creationId xmlns:a16="http://schemas.microsoft.com/office/drawing/2014/main" id="{2A34EA1C-27D5-EB9E-6E81-0483E5374F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73507" y="4856398"/>
            <a:ext cx="629202" cy="1241555"/>
          </a:xfrm>
          <a:prstGeom prst="rect">
            <a:avLst/>
          </a:prstGeom>
        </p:spPr>
      </p:pic>
    </p:spTree>
    <p:extLst>
      <p:ext uri="{BB962C8B-B14F-4D97-AF65-F5344CB8AC3E}">
        <p14:creationId xmlns:p14="http://schemas.microsoft.com/office/powerpoint/2010/main" val="2291289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2E5CAA-4021-4372-DE8C-A98F5C1F5CE3}"/>
              </a:ext>
            </a:extLst>
          </p:cNvPr>
          <p:cNvSpPr>
            <a:spLocks noGrp="1"/>
          </p:cNvSpPr>
          <p:nvPr>
            <p:ph type="body" sz="quarter" idx="18"/>
          </p:nvPr>
        </p:nvSpPr>
        <p:spPr>
          <a:xfrm>
            <a:off x="898358" y="1613591"/>
            <a:ext cx="5266773" cy="3025975"/>
          </a:xfrm>
        </p:spPr>
        <p:txBody>
          <a:bodyPr/>
          <a:lstStyle/>
          <a:p>
            <a:pPr algn="just" rtl="0"/>
            <a:r>
              <a:rPr lang="en-US" dirty="0"/>
              <a:t>As </a:t>
            </a:r>
            <a:r>
              <a:rPr lang="en-US" dirty="0" err="1"/>
              <a:t>empresas</a:t>
            </a:r>
            <a:r>
              <a:rPr lang="en-US" dirty="0"/>
              <a:t> de </a:t>
            </a:r>
            <a:r>
              <a:rPr lang="en-US" dirty="0" err="1"/>
              <a:t>alimentos</a:t>
            </a:r>
            <a:r>
              <a:rPr lang="en-US" dirty="0"/>
              <a:t> </a:t>
            </a:r>
            <a:r>
              <a:rPr lang="en-US" dirty="0" err="1"/>
              <a:t>éticos</a:t>
            </a:r>
            <a:r>
              <a:rPr lang="en-US" dirty="0"/>
              <a:t> podem </a:t>
            </a:r>
            <a:r>
              <a:rPr lang="en-US" dirty="0" err="1"/>
              <a:t>inovar</a:t>
            </a:r>
            <a:r>
              <a:rPr lang="en-US" dirty="0"/>
              <a:t> </a:t>
            </a:r>
            <a:r>
              <a:rPr lang="en-US" dirty="0" err="1"/>
              <a:t>através</a:t>
            </a:r>
            <a:r>
              <a:rPr lang="en-US" dirty="0"/>
              <a:t> da </a:t>
            </a:r>
            <a:r>
              <a:rPr lang="en-US" dirty="0" err="1"/>
              <a:t>criação</a:t>
            </a:r>
            <a:r>
              <a:rPr lang="en-US" dirty="0"/>
              <a:t> de </a:t>
            </a:r>
            <a:r>
              <a:rPr lang="en-US" dirty="0" err="1"/>
              <a:t>novos</a:t>
            </a:r>
            <a:r>
              <a:rPr lang="en-US" dirty="0"/>
              <a:t> modelos de </a:t>
            </a:r>
            <a:r>
              <a:rPr lang="en-US" dirty="0" err="1"/>
              <a:t>negócio</a:t>
            </a:r>
            <a:r>
              <a:rPr lang="en-US" dirty="0"/>
              <a:t> que se </a:t>
            </a:r>
            <a:r>
              <a:rPr lang="en-US" dirty="0" err="1"/>
              <a:t>alinhem</a:t>
            </a:r>
            <a:r>
              <a:rPr lang="en-US" dirty="0"/>
              <a:t> com </a:t>
            </a:r>
            <a:r>
              <a:rPr lang="en-US" dirty="0" err="1"/>
              <a:t>os</a:t>
            </a:r>
            <a:r>
              <a:rPr lang="en-US" dirty="0"/>
              <a:t> </a:t>
            </a:r>
            <a:r>
              <a:rPr lang="en-US" dirty="0" err="1"/>
              <a:t>seus</a:t>
            </a:r>
            <a:r>
              <a:rPr lang="en-US" dirty="0"/>
              <a:t> valores éticos e </a:t>
            </a:r>
            <a:r>
              <a:rPr lang="en-US" dirty="0" err="1"/>
              <a:t>missão</a:t>
            </a:r>
            <a:r>
              <a:rPr lang="en-US" dirty="0"/>
              <a:t> social, ou com </a:t>
            </a:r>
            <a:r>
              <a:rPr lang="en-US" dirty="0" err="1"/>
              <a:t>os</a:t>
            </a:r>
            <a:r>
              <a:rPr lang="en-US" dirty="0"/>
              <a:t> dos seus clientes.</a:t>
            </a:r>
          </a:p>
          <a:p>
            <a:pPr algn="just" rtl="0"/>
            <a:r>
              <a:rPr lang="en-US" dirty="0"/>
              <a:t>Por exemplo, </a:t>
            </a:r>
            <a:r>
              <a:rPr lang="en-US" dirty="0" err="1"/>
              <a:t>podem</a:t>
            </a:r>
            <a:r>
              <a:rPr lang="en-US" dirty="0"/>
              <a:t> ser </a:t>
            </a:r>
            <a:r>
              <a:rPr lang="en-US" dirty="0" err="1"/>
              <a:t>usados</a:t>
            </a:r>
            <a:r>
              <a:rPr lang="en-US" dirty="0"/>
              <a:t> modelos de propriedade cooperativa, </a:t>
            </a:r>
            <a:r>
              <a:rPr lang="en-US" dirty="0" err="1"/>
              <a:t>prática</a:t>
            </a:r>
            <a:r>
              <a:rPr lang="en-US" dirty="0"/>
              <a:t> de </a:t>
            </a:r>
            <a:r>
              <a:rPr lang="en-US" dirty="0" err="1"/>
              <a:t>agricultura</a:t>
            </a:r>
            <a:r>
              <a:rPr lang="en-US" dirty="0"/>
              <a:t> apoiada pela comunidade ou </a:t>
            </a:r>
            <a:r>
              <a:rPr lang="en-US" dirty="0" err="1"/>
              <a:t>investimento</a:t>
            </a:r>
            <a:r>
              <a:rPr lang="en-US" dirty="0"/>
              <a:t> com impacto para criar um sistema alimentar mais equitativo e sustentável.</a:t>
            </a:r>
            <a:endParaRPr lang="en-IE" dirty="0"/>
          </a:p>
        </p:txBody>
      </p:sp>
      <p:sp>
        <p:nvSpPr>
          <p:cNvPr id="3" name="Text Placeholder 2">
            <a:extLst>
              <a:ext uri="{FF2B5EF4-FFF2-40B4-BE49-F238E27FC236}">
                <a16:creationId xmlns:a16="http://schemas.microsoft.com/office/drawing/2014/main" id="{9E7CA495-9720-2C4F-1259-0B9B126B7A8D}"/>
              </a:ext>
            </a:extLst>
          </p:cNvPr>
          <p:cNvSpPr>
            <a:spLocks noGrp="1"/>
          </p:cNvSpPr>
          <p:nvPr>
            <p:ph type="body" sz="quarter" idx="16"/>
          </p:nvPr>
        </p:nvSpPr>
        <p:spPr>
          <a:xfrm>
            <a:off x="748898" y="473216"/>
            <a:ext cx="4990998" cy="992652"/>
          </a:xfrm>
        </p:spPr>
        <p:txBody>
          <a:bodyPr/>
          <a:lstStyle/>
          <a:p>
            <a:pPr algn="l" rtl="0"/>
            <a:r>
              <a:rPr lang="en-IE" b="1" dirty="0"/>
              <a:t>5. </a:t>
            </a:r>
            <a:r>
              <a:rPr lang="en-IE" b="1" dirty="0" err="1"/>
              <a:t>Criação</a:t>
            </a:r>
            <a:r>
              <a:rPr lang="en-IE" b="1" dirty="0"/>
              <a:t> de novos MODELOS DE NEGÓCIO</a:t>
            </a:r>
          </a:p>
          <a:p>
            <a:pPr algn="l" rtl="0"/>
            <a:endParaRPr lang="en-IE" b="1" dirty="0"/>
          </a:p>
        </p:txBody>
      </p:sp>
      <p:pic>
        <p:nvPicPr>
          <p:cNvPr id="6" name="Picture Placeholder 5">
            <a:hlinkClick r:id="rId2"/>
            <a:extLst>
              <a:ext uri="{FF2B5EF4-FFF2-40B4-BE49-F238E27FC236}">
                <a16:creationId xmlns:a16="http://schemas.microsoft.com/office/drawing/2014/main" id="{084D39EE-7029-525B-8357-D8FDCB63CC98}"/>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
        <p:nvSpPr>
          <p:cNvPr id="7" name="Rectangle: Rounded Corners 6">
            <a:extLst>
              <a:ext uri="{FF2B5EF4-FFF2-40B4-BE49-F238E27FC236}">
                <a16:creationId xmlns:a16="http://schemas.microsoft.com/office/drawing/2014/main" id="{C2A38A90-8C8A-681D-FF3A-4C0E63160AC8}"/>
              </a:ext>
            </a:extLst>
          </p:cNvPr>
          <p:cNvSpPr/>
          <p:nvPr/>
        </p:nvSpPr>
        <p:spPr>
          <a:xfrm>
            <a:off x="6165131" y="3871562"/>
            <a:ext cx="5169530" cy="2444436"/>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err="1">
                <a:solidFill>
                  <a:schemeClr val="bg1"/>
                </a:solidFill>
                <a:hlinkClick r:id="rId2">
                  <a:extLst>
                    <a:ext uri="{A12FA001-AC4F-418D-AE19-62706E023703}">
                      <ahyp:hlinkClr xmlns:ahyp="http://schemas.microsoft.com/office/drawing/2018/hyperlinkcolor" val="tx"/>
                    </a:ext>
                  </a:extLst>
                </a:hlinkClick>
              </a:rPr>
              <a:t>Montado</a:t>
            </a:r>
            <a:r>
              <a:rPr lang="en-US" b="1" dirty="0">
                <a:solidFill>
                  <a:schemeClr val="bg1"/>
                </a:solidFill>
                <a:hlinkClick r:id="rId2">
                  <a:extLst>
                    <a:ext uri="{A12FA001-AC4F-418D-AE19-62706E023703}">
                      <ahyp:hlinkClr xmlns:ahyp="http://schemas.microsoft.com/office/drawing/2018/hyperlinkcolor" val="tx"/>
                    </a:ext>
                  </a:extLst>
                </a:hlinkClick>
              </a:rPr>
              <a:t> </a:t>
            </a:r>
            <a:r>
              <a:rPr lang="en-US" b="1" dirty="0" err="1">
                <a:solidFill>
                  <a:schemeClr val="bg1"/>
                </a:solidFill>
                <a:hlinkClick r:id="rId2">
                  <a:extLst>
                    <a:ext uri="{A12FA001-AC4F-418D-AE19-62706E023703}">
                      <ahyp:hlinkClr xmlns:ahyp="http://schemas.microsoft.com/office/drawing/2018/hyperlinkcolor" val="tx"/>
                    </a:ext>
                  </a:extLst>
                </a:hlinkClick>
              </a:rPr>
              <a:t>Freixo</a:t>
            </a:r>
            <a:r>
              <a:rPr lang="en-US" b="1" dirty="0">
                <a:solidFill>
                  <a:schemeClr val="bg1"/>
                </a:solidFill>
                <a:hlinkClick r:id="rId2">
                  <a:extLst>
                    <a:ext uri="{A12FA001-AC4F-418D-AE19-62706E023703}">
                      <ahyp:hlinkClr xmlns:ahyp="http://schemas.microsoft.com/office/drawing/2018/hyperlinkcolor" val="tx"/>
                    </a:ext>
                  </a:extLst>
                </a:hlinkClick>
              </a:rPr>
              <a:t> do </a:t>
            </a:r>
            <a:r>
              <a:rPr lang="en-US" b="1" dirty="0" err="1">
                <a:solidFill>
                  <a:schemeClr val="bg1"/>
                </a:solidFill>
                <a:hlinkClick r:id="rId2">
                  <a:extLst>
                    <a:ext uri="{A12FA001-AC4F-418D-AE19-62706E023703}">
                      <ahyp:hlinkClr xmlns:ahyp="http://schemas.microsoft.com/office/drawing/2018/hyperlinkcolor" val="tx"/>
                    </a:ext>
                  </a:extLst>
                </a:hlinkClick>
              </a:rPr>
              <a:t>Meio</a:t>
            </a:r>
            <a:r>
              <a:rPr lang="en-US" b="1" dirty="0">
                <a:solidFill>
                  <a:schemeClr val="bg1"/>
                </a:solidFill>
                <a:hlinkClick r:id="rId2">
                  <a:extLst>
                    <a:ext uri="{A12FA001-AC4F-418D-AE19-62706E023703}">
                      <ahyp:hlinkClr xmlns:ahyp="http://schemas.microsoft.com/office/drawing/2018/hyperlinkcolor" val="tx"/>
                    </a:ext>
                  </a:extLst>
                </a:hlinkClick>
              </a:rPr>
              <a:t> </a:t>
            </a:r>
            <a:r>
              <a:rPr lang="en-US" dirty="0"/>
              <a:t>é uma </a:t>
            </a:r>
            <a:r>
              <a:rPr lang="en-US" dirty="0" err="1"/>
              <a:t>quinta</a:t>
            </a:r>
            <a:r>
              <a:rPr lang="en-US" dirty="0"/>
              <a:t> Portuguesa e empresa social que promove a agricultura regenerativa, práticas agrícolas sustentáveis ​​e desenvolvimento rural. </a:t>
            </a:r>
            <a:r>
              <a:rPr lang="en-US" dirty="0" err="1"/>
              <a:t>Gerem</a:t>
            </a:r>
            <a:r>
              <a:rPr lang="en-US" dirty="0"/>
              <a:t> </a:t>
            </a:r>
            <a:r>
              <a:rPr lang="en-US" dirty="0" err="1"/>
              <a:t>uma</a:t>
            </a:r>
            <a:r>
              <a:rPr lang="en-US" dirty="0"/>
              <a:t> </a:t>
            </a:r>
            <a:r>
              <a:rPr lang="en-US" dirty="0" err="1"/>
              <a:t>quinta</a:t>
            </a:r>
            <a:r>
              <a:rPr lang="en-US" dirty="0"/>
              <a:t> que produz </a:t>
            </a:r>
            <a:r>
              <a:rPr lang="en-US" dirty="0" err="1"/>
              <a:t>alimentos</a:t>
            </a:r>
            <a:r>
              <a:rPr lang="en-US" dirty="0"/>
              <a:t> </a:t>
            </a:r>
            <a:r>
              <a:rPr lang="en-US" dirty="0" err="1"/>
              <a:t>biológicos</a:t>
            </a:r>
            <a:r>
              <a:rPr lang="en-US" dirty="0"/>
              <a:t>, oferece programas educacionais e promove modelos de agricultura apoiada pela </a:t>
            </a:r>
            <a:r>
              <a:rPr lang="en-US" dirty="0" err="1"/>
              <a:t>comunidade</a:t>
            </a:r>
            <a:r>
              <a:rPr lang="en-US" dirty="0"/>
              <a:t> (AAC) para conectar os consumidores </a:t>
            </a:r>
            <a:r>
              <a:rPr lang="en-US" dirty="0" err="1"/>
              <a:t>diretamente</a:t>
            </a:r>
            <a:r>
              <a:rPr lang="en-US" dirty="0"/>
              <a:t> com </a:t>
            </a:r>
            <a:r>
              <a:rPr lang="en-US" dirty="0" err="1"/>
              <a:t>os</a:t>
            </a:r>
            <a:r>
              <a:rPr lang="en-US" dirty="0"/>
              <a:t> agricultores</a:t>
            </a:r>
            <a:endParaRPr lang="en-IE" dirty="0"/>
          </a:p>
        </p:txBody>
      </p:sp>
      <p:pic>
        <p:nvPicPr>
          <p:cNvPr id="8" name="Picture 7">
            <a:hlinkClick r:id="rId2"/>
            <a:extLst>
              <a:ext uri="{FF2B5EF4-FFF2-40B4-BE49-F238E27FC236}">
                <a16:creationId xmlns:a16="http://schemas.microsoft.com/office/drawing/2014/main" id="{6E495DCE-CE63-640A-E5A8-FBC748EF7092}"/>
              </a:ext>
            </a:extLst>
          </p:cNvPr>
          <p:cNvPicPr>
            <a:picLocks noChangeAspect="1"/>
          </p:cNvPicPr>
          <p:nvPr/>
        </p:nvPicPr>
        <p:blipFill>
          <a:blip r:embed="rId4"/>
          <a:stretch>
            <a:fillRect/>
          </a:stretch>
        </p:blipFill>
        <p:spPr>
          <a:xfrm>
            <a:off x="9212090" y="1595673"/>
            <a:ext cx="2857500" cy="914400"/>
          </a:xfrm>
          <a:prstGeom prst="rect">
            <a:avLst/>
          </a:prstGeom>
        </p:spPr>
      </p:pic>
      <p:pic>
        <p:nvPicPr>
          <p:cNvPr id="4" name="Picture 6" descr="Icon  Description automatically generated">
            <a:extLst>
              <a:ext uri="{FF2B5EF4-FFF2-40B4-BE49-F238E27FC236}">
                <a16:creationId xmlns:a16="http://schemas.microsoft.com/office/drawing/2014/main" id="{9CB11CF0-5657-7DD6-5D00-CD017F6201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0530" y="4942559"/>
            <a:ext cx="629202" cy="1241555"/>
          </a:xfrm>
          <a:prstGeom prst="rect">
            <a:avLst/>
          </a:prstGeom>
        </p:spPr>
      </p:pic>
    </p:spTree>
    <p:extLst>
      <p:ext uri="{BB962C8B-B14F-4D97-AF65-F5344CB8AC3E}">
        <p14:creationId xmlns:p14="http://schemas.microsoft.com/office/powerpoint/2010/main" val="1689794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57B4DC-A394-AF04-22F7-6EAED2FDB738}"/>
              </a:ext>
            </a:extLst>
          </p:cNvPr>
          <p:cNvSpPr>
            <a:spLocks noGrp="1"/>
          </p:cNvSpPr>
          <p:nvPr>
            <p:ph type="body" sz="quarter" idx="13"/>
          </p:nvPr>
        </p:nvSpPr>
        <p:spPr>
          <a:xfrm>
            <a:off x="856356" y="1404749"/>
            <a:ext cx="4955969" cy="3808175"/>
          </a:xfrm>
        </p:spPr>
        <p:txBody>
          <a:bodyPr>
            <a:normAutofit fontScale="92500" lnSpcReduction="20000"/>
          </a:bodyPr>
          <a:lstStyle/>
          <a:p>
            <a:pPr rtl="0"/>
            <a:r>
              <a:rPr lang="en-US" i="0" dirty="0"/>
              <a:t>Por </a:t>
            </a:r>
            <a:r>
              <a:rPr lang="en-US" b="1" i="0" dirty="0">
                <a:solidFill>
                  <a:srgbClr val="F79037"/>
                </a:solidFill>
              </a:rPr>
              <a:t>ALAVANCAR A INOVAÇÃO, </a:t>
            </a:r>
            <a:r>
              <a:rPr lang="en-US" i="0" dirty="0" err="1"/>
              <a:t>nestas</a:t>
            </a:r>
            <a:r>
              <a:rPr lang="en-US" i="0" dirty="0"/>
              <a:t> e de </a:t>
            </a:r>
            <a:r>
              <a:rPr lang="en-US" i="0" dirty="0" err="1"/>
              <a:t>outras</a:t>
            </a:r>
            <a:r>
              <a:rPr lang="en-US" i="0" dirty="0"/>
              <a:t> </a:t>
            </a:r>
            <a:r>
              <a:rPr lang="en-US" i="0" dirty="0" err="1"/>
              <a:t>formas</a:t>
            </a:r>
            <a:r>
              <a:rPr lang="en-US" i="0" dirty="0"/>
              <a:t>, as </a:t>
            </a:r>
            <a:r>
              <a:rPr lang="en-US" i="0" dirty="0" err="1"/>
              <a:t>empresas</a:t>
            </a:r>
            <a:r>
              <a:rPr lang="en-US" i="0" dirty="0"/>
              <a:t> de </a:t>
            </a:r>
            <a:r>
              <a:rPr lang="en-US" i="0" dirty="0" err="1"/>
              <a:t>alimentos</a:t>
            </a:r>
            <a:r>
              <a:rPr lang="en-US" i="0" dirty="0"/>
              <a:t> </a:t>
            </a:r>
            <a:r>
              <a:rPr lang="en-US" i="0" dirty="0" err="1"/>
              <a:t>éticos</a:t>
            </a:r>
            <a:r>
              <a:rPr lang="en-US" i="0" dirty="0"/>
              <a:t> podem </a:t>
            </a:r>
            <a:r>
              <a:rPr lang="en-US" i="0" dirty="0" err="1"/>
              <a:t>criar</a:t>
            </a:r>
            <a:r>
              <a:rPr lang="en-US" i="0" dirty="0"/>
              <a:t> </a:t>
            </a:r>
            <a:r>
              <a:rPr lang="en-US" b="1" i="0" dirty="0" err="1"/>
              <a:t>novas</a:t>
            </a:r>
            <a:r>
              <a:rPr lang="en-US" i="0" dirty="0"/>
              <a:t> </a:t>
            </a:r>
            <a:r>
              <a:rPr lang="en-US" b="1" i="0" dirty="0" err="1"/>
              <a:t>oportunidades</a:t>
            </a:r>
            <a:r>
              <a:rPr lang="en-US" b="1" i="0" dirty="0"/>
              <a:t> de </a:t>
            </a:r>
            <a:r>
              <a:rPr lang="en-US" b="1" i="0" dirty="0" err="1"/>
              <a:t>crescimento</a:t>
            </a:r>
            <a:r>
              <a:rPr lang="en-US" i="0" dirty="0"/>
              <a:t>, </a:t>
            </a:r>
            <a:r>
              <a:rPr lang="en-US" b="1" i="0" dirty="0" err="1"/>
              <a:t>impacto</a:t>
            </a:r>
            <a:r>
              <a:rPr lang="en-US" b="1" i="0" dirty="0"/>
              <a:t> social</a:t>
            </a:r>
            <a:r>
              <a:rPr lang="en-US" i="0" dirty="0"/>
              <a:t>, e </a:t>
            </a:r>
            <a:r>
              <a:rPr lang="en-US" b="1" i="0" dirty="0" err="1"/>
              <a:t>sustentabilidade</a:t>
            </a:r>
            <a:r>
              <a:rPr lang="en-US" b="1" i="0" dirty="0"/>
              <a:t> ambiental</a:t>
            </a:r>
            <a:r>
              <a:rPr lang="en-US" i="0" dirty="0"/>
              <a:t>, ao mesmo tempo que </a:t>
            </a:r>
            <a:r>
              <a:rPr lang="en-US" i="0" dirty="0" err="1"/>
              <a:t>respondem</a:t>
            </a:r>
            <a:r>
              <a:rPr lang="en-US" i="0" dirty="0"/>
              <a:t> à evolução das necessidades e expectativas dos consumidores e partes interessadas.</a:t>
            </a:r>
            <a:endParaRPr lang="en-IE" i="0" dirty="0"/>
          </a:p>
        </p:txBody>
      </p:sp>
      <p:pic>
        <p:nvPicPr>
          <p:cNvPr id="5" name="Picture Placeholder 4" descr="Blue puzzle pieces with one red puzzle forming a circle">
            <a:extLst>
              <a:ext uri="{FF2B5EF4-FFF2-40B4-BE49-F238E27FC236}">
                <a16:creationId xmlns:a16="http://schemas.microsoft.com/office/drawing/2014/main" id="{8B8358DB-01A1-B2E6-132E-6CF97FF8863D}"/>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87712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p:txBody>
          <a:bodyPr/>
          <a:lstStyle/>
          <a:p>
            <a:pPr algn="just" rtl="0"/>
            <a:r>
              <a:rPr lang="en-US" dirty="0"/>
              <a:t>Um </a:t>
            </a:r>
            <a:r>
              <a:rPr lang="en-US" dirty="0" err="1"/>
              <a:t>empreendedor</a:t>
            </a:r>
            <a:r>
              <a:rPr lang="en-US" dirty="0"/>
              <a:t> </a:t>
            </a:r>
            <a:r>
              <a:rPr lang="en-US" dirty="0" err="1"/>
              <a:t>pode</a:t>
            </a:r>
            <a:r>
              <a:rPr lang="en-US" dirty="0"/>
              <a:t> </a:t>
            </a:r>
            <a:r>
              <a:rPr lang="en-US" dirty="0" err="1"/>
              <a:t>inovar</a:t>
            </a:r>
            <a:r>
              <a:rPr lang="en-US" dirty="0"/>
              <a:t> </a:t>
            </a:r>
            <a:r>
              <a:rPr lang="en-US" dirty="0" err="1"/>
              <a:t>na</a:t>
            </a:r>
            <a:r>
              <a:rPr lang="en-US" dirty="0"/>
              <a:t> </a:t>
            </a:r>
            <a:r>
              <a:rPr lang="en-US" dirty="0" err="1"/>
              <a:t>sua</a:t>
            </a:r>
            <a:r>
              <a:rPr lang="en-US" dirty="0"/>
              <a:t> </a:t>
            </a:r>
            <a:r>
              <a:rPr lang="en-US" dirty="0" err="1"/>
              <a:t>empresa</a:t>
            </a:r>
            <a:r>
              <a:rPr lang="en-US" dirty="0"/>
              <a:t> </a:t>
            </a:r>
            <a:r>
              <a:rPr lang="en-US" dirty="0" err="1"/>
              <a:t>através</a:t>
            </a:r>
            <a:r>
              <a:rPr lang="en-US" dirty="0"/>
              <a:t> da </a:t>
            </a:r>
            <a:r>
              <a:rPr lang="en-US" dirty="0" err="1"/>
              <a:t>integração</a:t>
            </a:r>
            <a:r>
              <a:rPr lang="en-US" dirty="0"/>
              <a:t> de </a:t>
            </a:r>
            <a:r>
              <a:rPr lang="en-US" b="1" dirty="0" err="1"/>
              <a:t>iniciativas</a:t>
            </a:r>
            <a:r>
              <a:rPr lang="en-US" b="1" dirty="0"/>
              <a:t> com </a:t>
            </a:r>
            <a:r>
              <a:rPr lang="en-US" b="1" dirty="0" err="1"/>
              <a:t>impacto</a:t>
            </a:r>
            <a:r>
              <a:rPr lang="en-US" b="1" dirty="0"/>
              <a:t> social</a:t>
            </a:r>
            <a:r>
              <a:rPr lang="en-US" dirty="0"/>
              <a:t>. Isso pode envolver a criação de oportunidades de </a:t>
            </a:r>
            <a:r>
              <a:rPr lang="en-US" dirty="0" err="1"/>
              <a:t>emprego</a:t>
            </a:r>
            <a:r>
              <a:rPr lang="en-US" dirty="0"/>
              <a:t> para </a:t>
            </a:r>
            <a:r>
              <a:rPr lang="en-US" dirty="0" err="1"/>
              <a:t>comunidades</a:t>
            </a:r>
            <a:r>
              <a:rPr lang="en-US" dirty="0"/>
              <a:t> </a:t>
            </a:r>
            <a:r>
              <a:rPr lang="en-US" dirty="0" err="1"/>
              <a:t>marginalizadas</a:t>
            </a:r>
            <a:r>
              <a:rPr lang="en-US" dirty="0"/>
              <a:t>, o </a:t>
            </a:r>
            <a:r>
              <a:rPr lang="en-US" dirty="0" err="1"/>
              <a:t>apoio</a:t>
            </a:r>
            <a:r>
              <a:rPr lang="en-US" dirty="0"/>
              <a:t> de </a:t>
            </a:r>
            <a:r>
              <a:rPr lang="en-US" dirty="0" err="1"/>
              <a:t>práticas</a:t>
            </a:r>
            <a:r>
              <a:rPr lang="en-US" dirty="0"/>
              <a:t> </a:t>
            </a:r>
            <a:r>
              <a:rPr lang="en-US" dirty="0" err="1"/>
              <a:t>laborais</a:t>
            </a:r>
            <a:r>
              <a:rPr lang="en-US" dirty="0"/>
              <a:t> </a:t>
            </a:r>
            <a:r>
              <a:rPr lang="en-US" dirty="0" err="1"/>
              <a:t>justas</a:t>
            </a:r>
            <a:r>
              <a:rPr lang="en-US" dirty="0"/>
              <a:t>, a </a:t>
            </a:r>
            <a:r>
              <a:rPr lang="en-US" dirty="0" err="1"/>
              <a:t>promoção</a:t>
            </a:r>
            <a:r>
              <a:rPr lang="en-US" dirty="0"/>
              <a:t> da equidade de </a:t>
            </a:r>
            <a:r>
              <a:rPr lang="en-US" dirty="0" err="1"/>
              <a:t>género</a:t>
            </a:r>
            <a:r>
              <a:rPr lang="en-US" dirty="0"/>
              <a:t>, a </a:t>
            </a:r>
            <a:r>
              <a:rPr lang="en-US" dirty="0" err="1"/>
              <a:t>promoção</a:t>
            </a:r>
            <a:r>
              <a:rPr lang="en-US" dirty="0"/>
              <a:t> da diversidade e a inclusão no local de </a:t>
            </a:r>
            <a:r>
              <a:rPr lang="en-US" dirty="0" err="1"/>
              <a:t>trabalho</a:t>
            </a:r>
            <a:r>
              <a:rPr lang="en-US" dirty="0"/>
              <a:t>, e o </a:t>
            </a:r>
            <a:r>
              <a:rPr lang="en-US" dirty="0" err="1"/>
              <a:t>apoio</a:t>
            </a:r>
            <a:r>
              <a:rPr lang="en-US" dirty="0"/>
              <a:t> ao desenvolvimento da comunidade.</a:t>
            </a:r>
          </a:p>
          <a:p>
            <a:pPr algn="just" rtl="0"/>
            <a:r>
              <a:rPr lang="en-US" dirty="0"/>
              <a:t>Estes </a:t>
            </a:r>
            <a:r>
              <a:rPr lang="en-US" dirty="0" err="1"/>
              <a:t>pontos</a:t>
            </a:r>
            <a:r>
              <a:rPr lang="en-US" dirty="0"/>
              <a:t> </a:t>
            </a:r>
            <a:r>
              <a:rPr lang="en-US" dirty="0" err="1"/>
              <a:t>contribuem</a:t>
            </a:r>
            <a:r>
              <a:rPr lang="en-US" dirty="0"/>
              <a:t> para o </a:t>
            </a:r>
            <a:r>
              <a:rPr lang="en-US" dirty="0" err="1"/>
              <a:t>tópico</a:t>
            </a:r>
            <a:r>
              <a:rPr lang="en-US" dirty="0"/>
              <a:t> "</a:t>
            </a:r>
            <a:r>
              <a:rPr lang="en-US" b="1" dirty="0"/>
              <a:t>Pessoas</a:t>
            </a:r>
            <a:r>
              <a:rPr lang="en-US" dirty="0"/>
              <a:t>" do </a:t>
            </a:r>
            <a:r>
              <a:rPr lang="en-US" dirty="0" err="1"/>
              <a:t>lema</a:t>
            </a:r>
            <a:r>
              <a:rPr lang="en-US" dirty="0"/>
              <a:t> </a:t>
            </a:r>
            <a:r>
              <a:rPr lang="en-US" dirty="0" err="1"/>
              <a:t>Pessoas-Planeta-Proveito</a:t>
            </a:r>
            <a:r>
              <a:rPr lang="en-US" dirty="0"/>
              <a:t>, </a:t>
            </a:r>
            <a:r>
              <a:rPr lang="en-US" dirty="0" err="1"/>
              <a:t>através</a:t>
            </a:r>
            <a:r>
              <a:rPr lang="en-US" dirty="0"/>
              <a:t> da </a:t>
            </a:r>
            <a:r>
              <a:rPr lang="en-US" dirty="0" err="1"/>
              <a:t>abordagem</a:t>
            </a:r>
            <a:r>
              <a:rPr lang="en-US" dirty="0"/>
              <a:t> de </a:t>
            </a:r>
            <a:r>
              <a:rPr lang="en-US" dirty="0" err="1"/>
              <a:t>questões</a:t>
            </a:r>
            <a:r>
              <a:rPr lang="en-US" dirty="0"/>
              <a:t> sociais e da </a:t>
            </a:r>
            <a:r>
              <a:rPr lang="en-US" dirty="0" err="1"/>
              <a:t>promoção</a:t>
            </a:r>
            <a:r>
              <a:rPr lang="en-US" dirty="0"/>
              <a:t> do bem-estar social.</a:t>
            </a:r>
            <a:endParaRPr lang="en-IE" dirty="0"/>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a:xfrm>
            <a:off x="634999" y="443960"/>
            <a:ext cx="11038019" cy="803654"/>
          </a:xfrm>
        </p:spPr>
        <p:txBody>
          <a:bodyPr/>
          <a:lstStyle/>
          <a:p>
            <a:pPr algn="l" rtl="0"/>
            <a:r>
              <a:rPr lang="en-IE" dirty="0"/>
              <a:t>O </a:t>
            </a:r>
            <a:r>
              <a:rPr lang="en-IE" dirty="0" err="1"/>
              <a:t>Potencial</a:t>
            </a:r>
            <a:r>
              <a:rPr lang="en-IE" dirty="0"/>
              <a:t> do </a:t>
            </a:r>
            <a:r>
              <a:rPr lang="en-IE" dirty="0" err="1"/>
              <a:t>Impacto</a:t>
            </a:r>
            <a:r>
              <a:rPr lang="en-IE" dirty="0"/>
              <a:t> Social das </a:t>
            </a:r>
            <a:r>
              <a:rPr lang="en-IE" dirty="0" err="1"/>
              <a:t>Empresas</a:t>
            </a:r>
            <a:r>
              <a:rPr lang="en-IE" dirty="0"/>
              <a:t> </a:t>
            </a:r>
            <a:r>
              <a:rPr lang="en-IE" dirty="0" err="1"/>
              <a:t>Alimentares</a:t>
            </a:r>
            <a:r>
              <a:rPr lang="en-IE" dirty="0"/>
              <a:t>…</a:t>
            </a:r>
          </a:p>
        </p:txBody>
      </p:sp>
      <p:grpSp>
        <p:nvGrpSpPr>
          <p:cNvPr id="4" name="Group 3">
            <a:extLst>
              <a:ext uri="{FF2B5EF4-FFF2-40B4-BE49-F238E27FC236}">
                <a16:creationId xmlns:a16="http://schemas.microsoft.com/office/drawing/2014/main" id="{C39C2E11-9172-A956-B011-D396997E7117}"/>
              </a:ext>
            </a:extLst>
          </p:cNvPr>
          <p:cNvGrpSpPr/>
          <p:nvPr/>
        </p:nvGrpSpPr>
        <p:grpSpPr>
          <a:xfrm>
            <a:off x="10292295" y="4596016"/>
            <a:ext cx="1183081" cy="1090091"/>
            <a:chOff x="5297313" y="4260296"/>
            <a:chExt cx="2997029" cy="2761463"/>
          </a:xfrm>
        </p:grpSpPr>
        <p:sp>
          <p:nvSpPr>
            <p:cNvPr id="5" name="Freeform 587">
              <a:extLst>
                <a:ext uri="{FF2B5EF4-FFF2-40B4-BE49-F238E27FC236}">
                  <a16:creationId xmlns:a16="http://schemas.microsoft.com/office/drawing/2014/main" id="{E04DCDFF-255C-9002-3914-75A13D03D60A}"/>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6" name="Graphic 500">
              <a:extLst>
                <a:ext uri="{FF2B5EF4-FFF2-40B4-BE49-F238E27FC236}">
                  <a16:creationId xmlns:a16="http://schemas.microsoft.com/office/drawing/2014/main" id="{AD5702DF-47A2-2362-C75B-022FB81B6D3D}"/>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92A7823F-D701-179D-16AC-F8A4CCA34899}"/>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8" name="Freeform 590">
                <a:extLst>
                  <a:ext uri="{FF2B5EF4-FFF2-40B4-BE49-F238E27FC236}">
                    <a16:creationId xmlns:a16="http://schemas.microsoft.com/office/drawing/2014/main" id="{04B0D05C-1BBC-C6BB-9150-FA323AE5F496}"/>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9" name="Freeform 591">
                <a:extLst>
                  <a:ext uri="{FF2B5EF4-FFF2-40B4-BE49-F238E27FC236}">
                    <a16:creationId xmlns:a16="http://schemas.microsoft.com/office/drawing/2014/main" id="{00C76025-865D-2CB3-AF64-BA0AAE321BCB}"/>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pPr algn="l" rtl="0"/>
            <a:r>
              <a:rPr lang="en-IE" sz="3600" b="1" dirty="0">
                <a:solidFill>
                  <a:srgbClr val="000000"/>
                </a:solidFill>
              </a:rPr>
              <a:t>PESSOAS</a:t>
            </a:r>
          </a:p>
        </p:txBody>
      </p:sp>
    </p:spTree>
    <p:extLst>
      <p:ext uri="{BB962C8B-B14F-4D97-AF65-F5344CB8AC3E}">
        <p14:creationId xmlns:p14="http://schemas.microsoft.com/office/powerpoint/2010/main" val="3038463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a:xfrm>
            <a:off x="914400" y="2118964"/>
            <a:ext cx="9717291" cy="3440624"/>
          </a:xfrm>
        </p:spPr>
        <p:txBody>
          <a:bodyPr/>
          <a:lstStyle/>
          <a:p>
            <a:pPr algn="just" rtl="0"/>
            <a:r>
              <a:rPr lang="en-US" dirty="0" err="1"/>
              <a:t>Também</a:t>
            </a:r>
            <a:r>
              <a:rPr lang="en-US" dirty="0"/>
              <a:t> se </a:t>
            </a:r>
            <a:r>
              <a:rPr lang="en-US" dirty="0" err="1"/>
              <a:t>pode</a:t>
            </a:r>
            <a:r>
              <a:rPr lang="en-US" dirty="0"/>
              <a:t> </a:t>
            </a:r>
            <a:r>
              <a:rPr lang="en-US" dirty="0" err="1"/>
              <a:t>inovar</a:t>
            </a:r>
            <a:r>
              <a:rPr lang="en-US" dirty="0"/>
              <a:t> </a:t>
            </a:r>
            <a:r>
              <a:rPr lang="en-US" dirty="0" err="1"/>
              <a:t>através</a:t>
            </a:r>
            <a:r>
              <a:rPr lang="en-US" dirty="0"/>
              <a:t> de </a:t>
            </a:r>
            <a:r>
              <a:rPr lang="en-US" b="1" dirty="0" err="1"/>
              <a:t>consumidores</a:t>
            </a:r>
            <a:r>
              <a:rPr lang="en-US" b="1" dirty="0"/>
              <a:t> </a:t>
            </a:r>
            <a:r>
              <a:rPr lang="en-US" b="1" dirty="0" err="1"/>
              <a:t>participativos</a:t>
            </a:r>
            <a:r>
              <a:rPr lang="en-US" b="1" dirty="0"/>
              <a:t>, </a:t>
            </a:r>
            <a:r>
              <a:rPr lang="en-US" dirty="0" err="1"/>
              <a:t>tendo</a:t>
            </a:r>
            <a:r>
              <a:rPr lang="en-US" dirty="0"/>
              <a:t> </a:t>
            </a:r>
            <a:r>
              <a:rPr lang="en-US" dirty="0" err="1"/>
              <a:t>em</a:t>
            </a:r>
            <a:r>
              <a:rPr lang="en-US" dirty="0"/>
              <a:t> </a:t>
            </a:r>
            <a:r>
              <a:rPr lang="en-US" dirty="0" err="1"/>
              <a:t>conta</a:t>
            </a:r>
            <a:r>
              <a:rPr lang="en-US" dirty="0"/>
              <a:t> a </a:t>
            </a:r>
            <a:r>
              <a:rPr lang="en-US" dirty="0" err="1"/>
              <a:t>sustentabilidade</a:t>
            </a:r>
            <a:r>
              <a:rPr lang="en-US" dirty="0"/>
              <a:t>. Isso pode envolver a educação dos consumidores sobre os impactos sociais e </a:t>
            </a:r>
            <a:r>
              <a:rPr lang="en-US" dirty="0" err="1"/>
              <a:t>ambientais</a:t>
            </a:r>
            <a:r>
              <a:rPr lang="en-US" dirty="0"/>
              <a:t> das suas escolhas alimentares, o </a:t>
            </a:r>
            <a:r>
              <a:rPr lang="en-US" dirty="0" err="1"/>
              <a:t>encorajamento</a:t>
            </a:r>
            <a:r>
              <a:rPr lang="en-US" dirty="0"/>
              <a:t> de padrões de consumo sustentáveis, a </a:t>
            </a:r>
            <a:r>
              <a:rPr lang="en-US" dirty="0" err="1"/>
              <a:t>promoção</a:t>
            </a:r>
            <a:r>
              <a:rPr lang="en-US" dirty="0"/>
              <a:t> de embalagens e </a:t>
            </a:r>
            <a:r>
              <a:rPr lang="en-US" dirty="0" err="1"/>
              <a:t>uma</a:t>
            </a:r>
            <a:r>
              <a:rPr lang="en-US" dirty="0"/>
              <a:t> </a:t>
            </a:r>
            <a:r>
              <a:rPr lang="en-US" dirty="0" err="1"/>
              <a:t>gestão</a:t>
            </a:r>
            <a:r>
              <a:rPr lang="en-US" dirty="0"/>
              <a:t> de </a:t>
            </a:r>
            <a:r>
              <a:rPr lang="en-US" dirty="0" err="1"/>
              <a:t>resíduos</a:t>
            </a:r>
            <a:r>
              <a:rPr lang="en-US" dirty="0"/>
              <a:t> </a:t>
            </a:r>
            <a:r>
              <a:rPr lang="en-US" dirty="0" err="1"/>
              <a:t>responsáveis</a:t>
            </a:r>
            <a:r>
              <a:rPr lang="en-US" dirty="0"/>
              <a:t>, ​​e o </a:t>
            </a:r>
            <a:r>
              <a:rPr lang="en-US" dirty="0" err="1"/>
              <a:t>envolvimento</a:t>
            </a:r>
            <a:r>
              <a:rPr lang="en-US" dirty="0"/>
              <a:t> dos consumidores em processos de </a:t>
            </a:r>
            <a:r>
              <a:rPr lang="en-US" dirty="0" err="1"/>
              <a:t>cocriação</a:t>
            </a:r>
            <a:r>
              <a:rPr lang="en-US" dirty="0"/>
              <a:t> </a:t>
            </a:r>
            <a:r>
              <a:rPr lang="en-US" dirty="0" err="1"/>
              <a:t>ou</a:t>
            </a:r>
            <a:r>
              <a:rPr lang="en-US" dirty="0"/>
              <a:t> do </a:t>
            </a:r>
            <a:r>
              <a:rPr lang="en-US" dirty="0" err="1"/>
              <a:t>seu</a:t>
            </a:r>
            <a:r>
              <a:rPr lang="en-US" dirty="0"/>
              <a:t> feedback para desenvolver produtos ou serviços alimentares mais sustentáveis.</a:t>
            </a:r>
          </a:p>
          <a:p>
            <a:pPr algn="just" rtl="0"/>
            <a:r>
              <a:rPr lang="en-US" dirty="0"/>
              <a:t>Este </a:t>
            </a:r>
            <a:r>
              <a:rPr lang="en-US" dirty="0" err="1"/>
              <a:t>aspeto</a:t>
            </a:r>
            <a:r>
              <a:rPr lang="en-US" dirty="0"/>
              <a:t> </a:t>
            </a:r>
            <a:r>
              <a:rPr lang="en-US" dirty="0" err="1"/>
              <a:t>também</a:t>
            </a:r>
            <a:r>
              <a:rPr lang="en-US" dirty="0"/>
              <a:t> </a:t>
            </a:r>
            <a:r>
              <a:rPr lang="en-US" dirty="0" err="1"/>
              <a:t>contribui</a:t>
            </a:r>
            <a:r>
              <a:rPr lang="en-US" dirty="0"/>
              <a:t> para o </a:t>
            </a:r>
            <a:r>
              <a:rPr lang="en-US" dirty="0" err="1"/>
              <a:t>tópico</a:t>
            </a:r>
            <a:r>
              <a:rPr lang="en-US" dirty="0"/>
              <a:t> </a:t>
            </a:r>
            <a:r>
              <a:rPr lang="en-US" b="1" dirty="0"/>
              <a:t>"</a:t>
            </a:r>
            <a:r>
              <a:rPr lang="en-US" b="1" dirty="0" err="1"/>
              <a:t>Pessoas</a:t>
            </a:r>
            <a:r>
              <a:rPr lang="en-US" b="1" dirty="0"/>
              <a:t>“ </a:t>
            </a:r>
            <a:r>
              <a:rPr lang="en-US" dirty="0"/>
              <a:t>do </a:t>
            </a:r>
            <a:r>
              <a:rPr lang="en-US" dirty="0" err="1"/>
              <a:t>lema</a:t>
            </a:r>
            <a:r>
              <a:rPr lang="en-US" dirty="0"/>
              <a:t> </a:t>
            </a:r>
            <a:r>
              <a:rPr lang="en-US" dirty="0" err="1"/>
              <a:t>Pessoas-Planeta-Proveito</a:t>
            </a:r>
            <a:r>
              <a:rPr lang="en-US" dirty="0"/>
              <a:t>, capacitando os consumidores a fazerem escolhas informadas e serem participantes ativos em iniciativas de sustentabilidade.</a:t>
            </a:r>
            <a:endParaRPr lang="en-IE" dirty="0"/>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a:xfrm>
            <a:off x="587804" y="427620"/>
            <a:ext cx="11016391" cy="803654"/>
          </a:xfrm>
        </p:spPr>
        <p:txBody>
          <a:bodyPr/>
          <a:lstStyle/>
          <a:p>
            <a:pPr algn="l" rtl="0"/>
            <a:r>
              <a:rPr lang="en-IE" dirty="0"/>
              <a:t>O </a:t>
            </a:r>
            <a:r>
              <a:rPr lang="en-IE" dirty="0" err="1"/>
              <a:t>Potencial</a:t>
            </a:r>
            <a:r>
              <a:rPr lang="en-IE" dirty="0"/>
              <a:t> do </a:t>
            </a:r>
            <a:r>
              <a:rPr lang="en-IE" dirty="0" err="1"/>
              <a:t>Impacto</a:t>
            </a:r>
            <a:r>
              <a:rPr lang="en-IE" dirty="0"/>
              <a:t> Social das </a:t>
            </a:r>
            <a:r>
              <a:rPr lang="en-IE" dirty="0" err="1"/>
              <a:t>Empresas</a:t>
            </a:r>
            <a:r>
              <a:rPr lang="en-IE" dirty="0"/>
              <a:t> </a:t>
            </a:r>
            <a:r>
              <a:rPr lang="en-IE" dirty="0" err="1"/>
              <a:t>Alimentares</a:t>
            </a:r>
            <a:r>
              <a:rPr lang="en-IE" dirty="0"/>
              <a:t>…</a:t>
            </a:r>
          </a:p>
        </p:txBody>
      </p:sp>
      <p:grpSp>
        <p:nvGrpSpPr>
          <p:cNvPr id="4" name="Group 3">
            <a:extLst>
              <a:ext uri="{FF2B5EF4-FFF2-40B4-BE49-F238E27FC236}">
                <a16:creationId xmlns:a16="http://schemas.microsoft.com/office/drawing/2014/main" id="{C39C2E11-9172-A956-B011-D396997E7117}"/>
              </a:ext>
            </a:extLst>
          </p:cNvPr>
          <p:cNvGrpSpPr/>
          <p:nvPr/>
        </p:nvGrpSpPr>
        <p:grpSpPr>
          <a:xfrm>
            <a:off x="10631691" y="4658205"/>
            <a:ext cx="1183081" cy="1090091"/>
            <a:chOff x="5297313" y="4260296"/>
            <a:chExt cx="2997029" cy="2761463"/>
          </a:xfrm>
        </p:grpSpPr>
        <p:sp>
          <p:nvSpPr>
            <p:cNvPr id="5" name="Freeform 587">
              <a:extLst>
                <a:ext uri="{FF2B5EF4-FFF2-40B4-BE49-F238E27FC236}">
                  <a16:creationId xmlns:a16="http://schemas.microsoft.com/office/drawing/2014/main" id="{E04DCDFF-255C-9002-3914-75A13D03D60A}"/>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6" name="Graphic 500">
              <a:extLst>
                <a:ext uri="{FF2B5EF4-FFF2-40B4-BE49-F238E27FC236}">
                  <a16:creationId xmlns:a16="http://schemas.microsoft.com/office/drawing/2014/main" id="{AD5702DF-47A2-2362-C75B-022FB81B6D3D}"/>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92A7823F-D701-179D-16AC-F8A4CCA34899}"/>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8" name="Freeform 590">
                <a:extLst>
                  <a:ext uri="{FF2B5EF4-FFF2-40B4-BE49-F238E27FC236}">
                    <a16:creationId xmlns:a16="http://schemas.microsoft.com/office/drawing/2014/main" id="{04B0D05C-1BBC-C6BB-9150-FA323AE5F496}"/>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9" name="Freeform 591">
                <a:extLst>
                  <a:ext uri="{FF2B5EF4-FFF2-40B4-BE49-F238E27FC236}">
                    <a16:creationId xmlns:a16="http://schemas.microsoft.com/office/drawing/2014/main" id="{00C76025-865D-2CB3-AF64-BA0AAE321BCB}"/>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pPr algn="l" rtl="0"/>
            <a:r>
              <a:rPr lang="en-IE" sz="3600" b="1" dirty="0">
                <a:solidFill>
                  <a:srgbClr val="000000"/>
                </a:solidFill>
              </a:rPr>
              <a:t>PESSOAS</a:t>
            </a:r>
          </a:p>
        </p:txBody>
      </p:sp>
    </p:spTree>
    <p:extLst>
      <p:ext uri="{BB962C8B-B14F-4D97-AF65-F5344CB8AC3E}">
        <p14:creationId xmlns:p14="http://schemas.microsoft.com/office/powerpoint/2010/main" val="3677023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pPr algn="l" rtl="0"/>
            <a:r>
              <a:rPr lang="en-US" dirty="0"/>
              <a:t>Oportunidades em Inovação</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43392-BDBF-31C1-1FB7-05684752BB83}"/>
              </a:ext>
            </a:extLst>
          </p:cNvPr>
          <p:cNvSpPr>
            <a:spLocks noGrp="1"/>
          </p:cNvSpPr>
          <p:nvPr>
            <p:ph type="body" sz="quarter" idx="18"/>
          </p:nvPr>
        </p:nvSpPr>
        <p:spPr>
          <a:xfrm>
            <a:off x="914400" y="1988961"/>
            <a:ext cx="9836767" cy="3440624"/>
          </a:xfrm>
        </p:spPr>
        <p:txBody>
          <a:bodyPr/>
          <a:lstStyle/>
          <a:p>
            <a:pPr algn="just" rtl="0"/>
            <a:r>
              <a:rPr lang="en-US" dirty="0" err="1"/>
              <a:t>Abastecimento</a:t>
            </a:r>
            <a:r>
              <a:rPr lang="en-US" dirty="0"/>
              <a:t> sustentável: para ser um </a:t>
            </a:r>
            <a:r>
              <a:rPr lang="en-US" dirty="0" err="1"/>
              <a:t>empreendedor</a:t>
            </a:r>
            <a:r>
              <a:rPr lang="en-US" dirty="0"/>
              <a:t> </a:t>
            </a:r>
            <a:r>
              <a:rPr lang="en-US" dirty="0" err="1"/>
              <a:t>ético</a:t>
            </a:r>
            <a:r>
              <a:rPr lang="en-US" dirty="0"/>
              <a:t>, </a:t>
            </a:r>
            <a:r>
              <a:rPr lang="en-US" dirty="0" err="1"/>
              <a:t>pode</a:t>
            </a:r>
            <a:r>
              <a:rPr lang="en-US" dirty="0"/>
              <a:t>-se </a:t>
            </a:r>
            <a:r>
              <a:rPr lang="en-US" dirty="0" err="1"/>
              <a:t>inovar</a:t>
            </a:r>
            <a:r>
              <a:rPr lang="en-US" dirty="0"/>
              <a:t> </a:t>
            </a:r>
            <a:r>
              <a:rPr lang="en-US" dirty="0" err="1"/>
              <a:t>através</a:t>
            </a:r>
            <a:r>
              <a:rPr lang="en-US" dirty="0"/>
              <a:t> da </a:t>
            </a:r>
            <a:r>
              <a:rPr lang="en-US" dirty="0" err="1"/>
              <a:t>incorporação</a:t>
            </a:r>
            <a:r>
              <a:rPr lang="en-US" dirty="0"/>
              <a:t> de práticas de </a:t>
            </a:r>
            <a:r>
              <a:rPr lang="en-US" dirty="0" err="1"/>
              <a:t>abastecimento</a:t>
            </a:r>
            <a:r>
              <a:rPr lang="en-US" dirty="0"/>
              <a:t> </a:t>
            </a:r>
            <a:r>
              <a:rPr lang="en-US" dirty="0" err="1"/>
              <a:t>sustentáveis</a:t>
            </a:r>
            <a:r>
              <a:rPr lang="en-US" dirty="0"/>
              <a:t> no </a:t>
            </a:r>
            <a:r>
              <a:rPr lang="en-US" dirty="0" err="1"/>
              <a:t>negócio</a:t>
            </a:r>
            <a:r>
              <a:rPr lang="en-US" dirty="0"/>
              <a:t>.</a:t>
            </a:r>
          </a:p>
          <a:p>
            <a:pPr algn="just" rtl="0"/>
            <a:r>
              <a:rPr lang="en-US" dirty="0"/>
              <a:t>Este </a:t>
            </a:r>
            <a:r>
              <a:rPr lang="en-US" dirty="0" err="1"/>
              <a:t>ponto</a:t>
            </a:r>
            <a:r>
              <a:rPr lang="en-US" dirty="0"/>
              <a:t> pode envolver o fornecimento de </a:t>
            </a:r>
            <a:r>
              <a:rPr lang="en-US" dirty="0" err="1"/>
              <a:t>ingredientes</a:t>
            </a:r>
            <a:r>
              <a:rPr lang="en-US" dirty="0"/>
              <a:t> </a:t>
            </a:r>
            <a:r>
              <a:rPr lang="en-US" dirty="0" err="1"/>
              <a:t>biológicos</a:t>
            </a:r>
            <a:r>
              <a:rPr lang="en-US" dirty="0"/>
              <a:t>, produzidos localmente e </a:t>
            </a:r>
            <a:r>
              <a:rPr lang="en-US" dirty="0" err="1"/>
              <a:t>provenientes</a:t>
            </a:r>
            <a:r>
              <a:rPr lang="en-US" dirty="0"/>
              <a:t> do comércio justo, apoiando práticas agrícolas regenerativas, promovendo a biodiversidade e protegendo os recursos naturais.</a:t>
            </a:r>
          </a:p>
          <a:p>
            <a:pPr algn="just" rtl="0"/>
            <a:r>
              <a:rPr lang="en-US" dirty="0"/>
              <a:t>Estes </a:t>
            </a:r>
            <a:r>
              <a:rPr lang="en-US" dirty="0" err="1"/>
              <a:t>aspetos</a:t>
            </a:r>
            <a:r>
              <a:rPr lang="en-US" dirty="0"/>
              <a:t> </a:t>
            </a:r>
            <a:r>
              <a:rPr lang="en-US" dirty="0" err="1"/>
              <a:t>contribuem</a:t>
            </a:r>
            <a:r>
              <a:rPr lang="en-US" dirty="0"/>
              <a:t> para o </a:t>
            </a:r>
            <a:r>
              <a:rPr lang="en-US" dirty="0" err="1"/>
              <a:t>tópico</a:t>
            </a:r>
            <a:r>
              <a:rPr lang="en-US" dirty="0"/>
              <a:t> </a:t>
            </a:r>
            <a:r>
              <a:rPr lang="en-US" b="1" dirty="0"/>
              <a:t>"</a:t>
            </a:r>
            <a:r>
              <a:rPr lang="en-US" b="1" dirty="0" err="1"/>
              <a:t>Planeta</a:t>
            </a:r>
            <a:r>
              <a:rPr lang="en-US" b="1" dirty="0"/>
              <a:t>"</a:t>
            </a:r>
            <a:r>
              <a:rPr lang="en-US" dirty="0"/>
              <a:t> do </a:t>
            </a:r>
            <a:r>
              <a:rPr lang="en-US" dirty="0" err="1"/>
              <a:t>lema</a:t>
            </a:r>
            <a:r>
              <a:rPr lang="en-US" dirty="0"/>
              <a:t> </a:t>
            </a:r>
            <a:r>
              <a:rPr lang="en-US" dirty="0" err="1"/>
              <a:t>Pessoas-Planeta-Proveito</a:t>
            </a:r>
            <a:r>
              <a:rPr lang="en-US" dirty="0"/>
              <a:t>, reduzindo o impacto ambiental e apoiando sistemas alimentares sustentáveis.</a:t>
            </a:r>
            <a:endParaRPr lang="en-IE" dirty="0"/>
          </a:p>
        </p:txBody>
      </p:sp>
      <p:sp>
        <p:nvSpPr>
          <p:cNvPr id="3" name="Text Placeholder 2">
            <a:extLst>
              <a:ext uri="{FF2B5EF4-FFF2-40B4-BE49-F238E27FC236}">
                <a16:creationId xmlns:a16="http://schemas.microsoft.com/office/drawing/2014/main" id="{8BF3CAB7-47C4-8135-68C9-8CC5910B3AE1}"/>
              </a:ext>
            </a:extLst>
          </p:cNvPr>
          <p:cNvSpPr>
            <a:spLocks noGrp="1"/>
          </p:cNvSpPr>
          <p:nvPr>
            <p:ph type="body" sz="quarter" idx="16"/>
          </p:nvPr>
        </p:nvSpPr>
        <p:spPr>
          <a:xfrm>
            <a:off x="146364" y="378820"/>
            <a:ext cx="11899271" cy="803654"/>
          </a:xfrm>
        </p:spPr>
        <p:txBody>
          <a:bodyPr/>
          <a:lstStyle/>
          <a:p>
            <a:pPr algn="l" rtl="0"/>
            <a:r>
              <a:rPr lang="en-IE" dirty="0"/>
              <a:t>O </a:t>
            </a:r>
            <a:r>
              <a:rPr lang="en-IE" dirty="0" err="1"/>
              <a:t>Potencial</a:t>
            </a:r>
            <a:r>
              <a:rPr lang="en-IE" dirty="0"/>
              <a:t> do </a:t>
            </a:r>
            <a:r>
              <a:rPr lang="en-IE" dirty="0" err="1"/>
              <a:t>Impacto</a:t>
            </a:r>
            <a:r>
              <a:rPr lang="en-IE" dirty="0"/>
              <a:t> Ambiental das </a:t>
            </a:r>
            <a:r>
              <a:rPr lang="en-IE" dirty="0" err="1"/>
              <a:t>Empresas</a:t>
            </a:r>
            <a:r>
              <a:rPr lang="en-IE" dirty="0"/>
              <a:t> </a:t>
            </a:r>
            <a:r>
              <a:rPr lang="en-IE" dirty="0" err="1"/>
              <a:t>Alimentares</a:t>
            </a:r>
            <a:r>
              <a:rPr lang="en-IE" dirty="0"/>
              <a:t>…</a:t>
            </a:r>
          </a:p>
        </p:txBody>
      </p:sp>
      <p:sp>
        <p:nvSpPr>
          <p:cNvPr id="4" name="TextBox 3">
            <a:extLst>
              <a:ext uri="{FF2B5EF4-FFF2-40B4-BE49-F238E27FC236}">
                <a16:creationId xmlns:a16="http://schemas.microsoft.com/office/drawing/2014/main" id="{F44A5E22-AD79-00A1-89DD-C88126F6495A}"/>
              </a:ext>
            </a:extLst>
          </p:cNvPr>
          <p:cNvSpPr txBox="1"/>
          <p:nvPr/>
        </p:nvSpPr>
        <p:spPr>
          <a:xfrm>
            <a:off x="914400" y="1247613"/>
            <a:ext cx="2444436" cy="646331"/>
          </a:xfrm>
          <a:prstGeom prst="rect">
            <a:avLst/>
          </a:prstGeom>
          <a:noFill/>
        </p:spPr>
        <p:txBody>
          <a:bodyPr wrap="square" rtlCol="0">
            <a:spAutoFit/>
          </a:bodyPr>
          <a:lstStyle/>
          <a:p>
            <a:pPr algn="l" rtl="0"/>
            <a:r>
              <a:rPr lang="en-IE" sz="3600" b="1" dirty="0">
                <a:solidFill>
                  <a:srgbClr val="000000"/>
                </a:solidFill>
              </a:rPr>
              <a:t>PLANETA</a:t>
            </a:r>
          </a:p>
        </p:txBody>
      </p:sp>
      <p:grpSp>
        <p:nvGrpSpPr>
          <p:cNvPr id="5" name="Graphic 3">
            <a:extLst>
              <a:ext uri="{FF2B5EF4-FFF2-40B4-BE49-F238E27FC236}">
                <a16:creationId xmlns:a16="http://schemas.microsoft.com/office/drawing/2014/main" id="{75500077-5852-4D5E-C3FC-29D4BD38D0EE}"/>
              </a:ext>
            </a:extLst>
          </p:cNvPr>
          <p:cNvGrpSpPr/>
          <p:nvPr/>
        </p:nvGrpSpPr>
        <p:grpSpPr>
          <a:xfrm>
            <a:off x="10680568" y="4535787"/>
            <a:ext cx="1214559" cy="1221220"/>
            <a:chOff x="10407709" y="5371716"/>
            <a:chExt cx="1086136" cy="1037162"/>
          </a:xfrm>
        </p:grpSpPr>
        <p:sp>
          <p:nvSpPr>
            <p:cNvPr id="6" name="Freeform 559">
              <a:extLst>
                <a:ext uri="{FF2B5EF4-FFF2-40B4-BE49-F238E27FC236}">
                  <a16:creationId xmlns:a16="http://schemas.microsoft.com/office/drawing/2014/main" id="{551DAC2C-1FAA-56B3-5308-979ABD4B7D74}"/>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F79037"/>
            </a:solidFill>
            <a:ln w="27426" cap="flat">
              <a:noFill/>
              <a:prstDash val="solid"/>
              <a:miter/>
            </a:ln>
          </p:spPr>
          <p:txBody>
            <a:bodyPr rtlCol="0" anchor="ctr"/>
            <a:lstStyle/>
            <a:p>
              <a:pPr algn="l" rtl="0"/>
              <a:endParaRPr lang="en-US"/>
            </a:p>
          </p:txBody>
        </p:sp>
        <p:sp>
          <p:nvSpPr>
            <p:cNvPr id="7" name="Freeform 560">
              <a:extLst>
                <a:ext uri="{FF2B5EF4-FFF2-40B4-BE49-F238E27FC236}">
                  <a16:creationId xmlns:a16="http://schemas.microsoft.com/office/drawing/2014/main" id="{AD8CEDDB-D6B6-5C59-F727-86DAA3653A5A}"/>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F79037"/>
            </a:solidFill>
            <a:ln w="27426" cap="flat">
              <a:noFill/>
              <a:prstDash val="solid"/>
              <a:miter/>
            </a:ln>
          </p:spPr>
          <p:txBody>
            <a:bodyPr rtlCol="0" anchor="ctr"/>
            <a:lstStyle/>
            <a:p>
              <a:pPr algn="l" rtl="0"/>
              <a:endParaRPr lang="en-US"/>
            </a:p>
          </p:txBody>
        </p:sp>
        <p:grpSp>
          <p:nvGrpSpPr>
            <p:cNvPr id="8" name="Graphic 3">
              <a:extLst>
                <a:ext uri="{FF2B5EF4-FFF2-40B4-BE49-F238E27FC236}">
                  <a16:creationId xmlns:a16="http://schemas.microsoft.com/office/drawing/2014/main" id="{27D6CDE2-14CB-637D-0FF3-40BC6C3D1984}"/>
                </a:ext>
              </a:extLst>
            </p:cNvPr>
            <p:cNvGrpSpPr/>
            <p:nvPr/>
          </p:nvGrpSpPr>
          <p:grpSpPr>
            <a:xfrm>
              <a:off x="10407709" y="5371716"/>
              <a:ext cx="1086136" cy="1037162"/>
              <a:chOff x="10407709" y="5371716"/>
              <a:chExt cx="1086136" cy="1037162"/>
            </a:xfrm>
            <a:solidFill>
              <a:srgbClr val="000000"/>
            </a:solidFill>
          </p:grpSpPr>
          <p:grpSp>
            <p:nvGrpSpPr>
              <p:cNvPr id="9" name="Graphic 3">
                <a:extLst>
                  <a:ext uri="{FF2B5EF4-FFF2-40B4-BE49-F238E27FC236}">
                    <a16:creationId xmlns:a16="http://schemas.microsoft.com/office/drawing/2014/main" id="{CDBD1061-D3E7-D498-43FB-4D02A061B1B4}"/>
                  </a:ext>
                </a:extLst>
              </p:cNvPr>
              <p:cNvGrpSpPr/>
              <p:nvPr/>
            </p:nvGrpSpPr>
            <p:grpSpPr>
              <a:xfrm>
                <a:off x="10407709" y="5371716"/>
                <a:ext cx="1086136" cy="1037162"/>
                <a:chOff x="10407709" y="5371716"/>
                <a:chExt cx="1086136" cy="1037162"/>
              </a:xfrm>
              <a:solidFill>
                <a:srgbClr val="000000"/>
              </a:solidFill>
            </p:grpSpPr>
            <p:sp>
              <p:nvSpPr>
                <p:cNvPr id="11" name="Freeform 564">
                  <a:extLst>
                    <a:ext uri="{FF2B5EF4-FFF2-40B4-BE49-F238E27FC236}">
                      <a16:creationId xmlns:a16="http://schemas.microsoft.com/office/drawing/2014/main" id="{AB9D0534-61D8-D93E-24B2-96906C6AC9EF}"/>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pPr algn="l" rtl="0"/>
                  <a:endParaRPr lang="en-US"/>
                </a:p>
              </p:txBody>
            </p:sp>
            <p:sp>
              <p:nvSpPr>
                <p:cNvPr id="12" name="Freeform 565">
                  <a:extLst>
                    <a:ext uri="{FF2B5EF4-FFF2-40B4-BE49-F238E27FC236}">
                      <a16:creationId xmlns:a16="http://schemas.microsoft.com/office/drawing/2014/main" id="{11969C34-A069-4E39-4350-ADBDFC3751BF}"/>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pPr algn="l" rtl="0"/>
                  <a:endParaRPr lang="en-US"/>
                </a:p>
              </p:txBody>
            </p:sp>
            <p:sp>
              <p:nvSpPr>
                <p:cNvPr id="13" name="Freeform 566">
                  <a:extLst>
                    <a:ext uri="{FF2B5EF4-FFF2-40B4-BE49-F238E27FC236}">
                      <a16:creationId xmlns:a16="http://schemas.microsoft.com/office/drawing/2014/main" id="{446827E4-00CD-F304-8C96-6B87925FE3CE}"/>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pPr algn="l" rtl="0"/>
                  <a:endParaRPr lang="en-US"/>
                </a:p>
              </p:txBody>
            </p:sp>
          </p:grpSp>
          <p:sp>
            <p:nvSpPr>
              <p:cNvPr id="10" name="Freeform 563">
                <a:extLst>
                  <a:ext uri="{FF2B5EF4-FFF2-40B4-BE49-F238E27FC236}">
                    <a16:creationId xmlns:a16="http://schemas.microsoft.com/office/drawing/2014/main" id="{22B3982F-B43D-8B02-96ED-E6B656CA7233}"/>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959038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a:xfrm>
            <a:off x="914400" y="1917494"/>
            <a:ext cx="10039546" cy="3440624"/>
          </a:xfrm>
        </p:spPr>
        <p:txBody>
          <a:bodyPr/>
          <a:lstStyle/>
          <a:p>
            <a:pPr algn="just" rtl="0">
              <a:spcBef>
                <a:spcPts val="600"/>
              </a:spcBef>
            </a:pPr>
            <a:r>
              <a:rPr lang="en-US" dirty="0"/>
              <a:t>Novamente, um </a:t>
            </a:r>
            <a:r>
              <a:rPr lang="en-US" dirty="0" err="1"/>
              <a:t>empreendedor</a:t>
            </a:r>
            <a:r>
              <a:rPr lang="en-US" dirty="0"/>
              <a:t> </a:t>
            </a:r>
            <a:r>
              <a:rPr lang="en-US" dirty="0" err="1"/>
              <a:t>pode</a:t>
            </a:r>
            <a:r>
              <a:rPr lang="en-US" dirty="0"/>
              <a:t> </a:t>
            </a:r>
            <a:r>
              <a:rPr lang="en-US" dirty="0" err="1"/>
              <a:t>inovar</a:t>
            </a:r>
            <a:r>
              <a:rPr lang="en-US" dirty="0"/>
              <a:t> </a:t>
            </a:r>
            <a:r>
              <a:rPr lang="en-US" dirty="0" err="1"/>
              <a:t>através</a:t>
            </a:r>
            <a:r>
              <a:rPr lang="en-US" dirty="0"/>
              <a:t> da </a:t>
            </a:r>
            <a:r>
              <a:rPr lang="en-US" dirty="0" err="1"/>
              <a:t>adoção</a:t>
            </a:r>
            <a:r>
              <a:rPr lang="en-US" dirty="0"/>
              <a:t> de </a:t>
            </a:r>
            <a:r>
              <a:rPr lang="en-US" b="1" dirty="0" err="1"/>
              <a:t>princípios</a:t>
            </a:r>
            <a:r>
              <a:rPr lang="en-US" b="1" dirty="0"/>
              <a:t> de </a:t>
            </a:r>
            <a:r>
              <a:rPr lang="en-US" b="1" dirty="0" err="1"/>
              <a:t>economia</a:t>
            </a:r>
            <a:r>
              <a:rPr lang="en-US" b="1" dirty="0"/>
              <a:t> circular </a:t>
            </a:r>
            <a:r>
              <a:rPr lang="en-US" dirty="0"/>
              <a:t>no </a:t>
            </a:r>
            <a:r>
              <a:rPr lang="en-US" dirty="0" err="1"/>
              <a:t>seu</a:t>
            </a:r>
            <a:r>
              <a:rPr lang="en-US" dirty="0"/>
              <a:t> </a:t>
            </a:r>
            <a:r>
              <a:rPr lang="en-US" dirty="0" err="1"/>
              <a:t>negócio</a:t>
            </a:r>
            <a:r>
              <a:rPr lang="en-US" dirty="0"/>
              <a:t>. Isso pode envolver a redução do </a:t>
            </a:r>
            <a:r>
              <a:rPr lang="en-US" dirty="0" err="1"/>
              <a:t>desperdício</a:t>
            </a:r>
            <a:r>
              <a:rPr lang="en-US" dirty="0"/>
              <a:t> </a:t>
            </a:r>
            <a:r>
              <a:rPr lang="en-US" dirty="0" err="1"/>
              <a:t>alimentar</a:t>
            </a:r>
            <a:r>
              <a:rPr lang="en-US" dirty="0"/>
              <a:t>, por meio de embalagens inovadoras, práticas </a:t>
            </a:r>
            <a:r>
              <a:rPr lang="en-US" dirty="0" err="1"/>
              <a:t>ou</a:t>
            </a:r>
            <a:r>
              <a:rPr lang="en-US" dirty="0"/>
              <a:t> </a:t>
            </a:r>
            <a:r>
              <a:rPr lang="en-US" dirty="0" err="1"/>
              <a:t>processamento</a:t>
            </a:r>
            <a:r>
              <a:rPr lang="en-US" dirty="0"/>
              <a:t> </a:t>
            </a:r>
            <a:r>
              <a:rPr lang="en-US" dirty="0" err="1"/>
              <a:t>mais</a:t>
            </a:r>
            <a:r>
              <a:rPr lang="en-US" dirty="0"/>
              <a:t> “</a:t>
            </a:r>
            <a:r>
              <a:rPr lang="en-US" dirty="0" err="1"/>
              <a:t>limpos</a:t>
            </a:r>
            <a:r>
              <a:rPr lang="en-US" dirty="0"/>
              <a:t>” e métodos de distribuição, </a:t>
            </a:r>
            <a:r>
              <a:rPr lang="en-US" dirty="0" err="1"/>
              <a:t>implementando</a:t>
            </a:r>
            <a:r>
              <a:rPr lang="en-US" dirty="0"/>
              <a:t> </a:t>
            </a:r>
            <a:r>
              <a:rPr lang="en-US" dirty="0" err="1"/>
              <a:t>programas</a:t>
            </a:r>
            <a:r>
              <a:rPr lang="en-US" dirty="0"/>
              <a:t> de reciclagem e </a:t>
            </a:r>
            <a:r>
              <a:rPr lang="en-US" dirty="0" err="1"/>
              <a:t>compostagem</a:t>
            </a:r>
            <a:r>
              <a:rPr lang="en-US" dirty="0"/>
              <a:t>, </a:t>
            </a:r>
            <a:r>
              <a:rPr lang="en-US" dirty="0" err="1"/>
              <a:t>promovendo</a:t>
            </a:r>
            <a:r>
              <a:rPr lang="en-US" dirty="0"/>
              <a:t> o </a:t>
            </a:r>
            <a:r>
              <a:rPr lang="en-US" i="1" dirty="0"/>
              <a:t>upcycling</a:t>
            </a:r>
            <a:r>
              <a:rPr lang="en-US" dirty="0"/>
              <a:t> </a:t>
            </a:r>
            <a:r>
              <a:rPr lang="en-US" dirty="0" err="1"/>
              <a:t>ou</a:t>
            </a:r>
            <a:r>
              <a:rPr lang="en-US" dirty="0"/>
              <a:t> o </a:t>
            </a:r>
            <a:r>
              <a:rPr lang="en-US" dirty="0" err="1"/>
              <a:t>reaproveitamento</a:t>
            </a:r>
            <a:r>
              <a:rPr lang="en-US" dirty="0"/>
              <a:t> de </a:t>
            </a:r>
            <a:r>
              <a:rPr lang="en-US" dirty="0" err="1"/>
              <a:t>subprodutos</a:t>
            </a:r>
            <a:r>
              <a:rPr lang="en-US" dirty="0"/>
              <a:t> </a:t>
            </a:r>
            <a:r>
              <a:rPr lang="en-US" dirty="0" err="1"/>
              <a:t>alimentares</a:t>
            </a:r>
            <a:r>
              <a:rPr lang="en-US" dirty="0"/>
              <a:t>, e </a:t>
            </a:r>
            <a:r>
              <a:rPr lang="en-US" dirty="0" err="1"/>
              <a:t>otimizando</a:t>
            </a:r>
            <a:r>
              <a:rPr lang="en-US" dirty="0"/>
              <a:t> o </a:t>
            </a:r>
            <a:r>
              <a:rPr lang="en-US" dirty="0" err="1"/>
              <a:t>uso</a:t>
            </a:r>
            <a:r>
              <a:rPr lang="en-US" dirty="0"/>
              <a:t> de recursos em toda a </a:t>
            </a:r>
            <a:r>
              <a:rPr lang="en-US" dirty="0" err="1"/>
              <a:t>cadeia</a:t>
            </a:r>
            <a:r>
              <a:rPr lang="en-US" dirty="0"/>
              <a:t> de </a:t>
            </a:r>
            <a:r>
              <a:rPr lang="en-US" dirty="0" err="1"/>
              <a:t>abastecimento</a:t>
            </a:r>
            <a:r>
              <a:rPr lang="en-US" dirty="0"/>
              <a:t>.</a:t>
            </a:r>
          </a:p>
          <a:p>
            <a:pPr algn="just" rtl="0">
              <a:spcBef>
                <a:spcPts val="600"/>
              </a:spcBef>
            </a:pPr>
            <a:r>
              <a:rPr lang="en-US" dirty="0"/>
              <a:t>Este </a:t>
            </a:r>
            <a:r>
              <a:rPr lang="en-US" dirty="0" err="1"/>
              <a:t>ponto</a:t>
            </a:r>
            <a:r>
              <a:rPr lang="en-US" dirty="0"/>
              <a:t> </a:t>
            </a:r>
            <a:r>
              <a:rPr lang="en-US" dirty="0" err="1"/>
              <a:t>contribui</a:t>
            </a:r>
            <a:r>
              <a:rPr lang="en-US" dirty="0"/>
              <a:t> para o </a:t>
            </a:r>
            <a:r>
              <a:rPr lang="en-US" dirty="0" err="1"/>
              <a:t>tópico</a:t>
            </a:r>
            <a:r>
              <a:rPr lang="en-US" dirty="0"/>
              <a:t> do </a:t>
            </a:r>
            <a:r>
              <a:rPr lang="en-US" b="1" dirty="0"/>
              <a:t>“</a:t>
            </a:r>
            <a:r>
              <a:rPr lang="en-US" b="1" dirty="0" err="1"/>
              <a:t>Proveito</a:t>
            </a:r>
            <a:r>
              <a:rPr lang="en-US" b="1" dirty="0"/>
              <a:t>“</a:t>
            </a:r>
            <a:r>
              <a:rPr lang="en-US" dirty="0"/>
              <a:t> do </a:t>
            </a:r>
            <a:r>
              <a:rPr lang="en-US" dirty="0" err="1"/>
              <a:t>lema</a:t>
            </a:r>
            <a:r>
              <a:rPr lang="en-US" dirty="0"/>
              <a:t> </a:t>
            </a:r>
            <a:r>
              <a:rPr lang="en-US" dirty="0" err="1"/>
              <a:t>Pessoas-Planeta-Proveito</a:t>
            </a:r>
            <a:r>
              <a:rPr lang="en-US" dirty="0"/>
              <a:t>, reduzindo custos, melhorando a eficiência operacional e criando valor a partir de resíduos ou subprodutos... ao mesmo tempo que se </a:t>
            </a:r>
            <a:r>
              <a:rPr lang="en-US" dirty="0" err="1"/>
              <a:t>cria</a:t>
            </a:r>
            <a:r>
              <a:rPr lang="en-US" dirty="0"/>
              <a:t> um bom efeito no PLANETA.</a:t>
            </a:r>
            <a:endParaRPr lang="en-IE" dirty="0"/>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a:xfrm>
            <a:off x="186267" y="459701"/>
            <a:ext cx="12005733" cy="803654"/>
          </a:xfrm>
        </p:spPr>
        <p:txBody>
          <a:bodyPr/>
          <a:lstStyle/>
          <a:p>
            <a:pPr algn="l" rtl="0"/>
            <a:r>
              <a:rPr lang="en-IE" dirty="0"/>
              <a:t>O </a:t>
            </a:r>
            <a:r>
              <a:rPr lang="en-IE" dirty="0" err="1"/>
              <a:t>Potencial</a:t>
            </a:r>
            <a:r>
              <a:rPr lang="en-IE" dirty="0"/>
              <a:t> do </a:t>
            </a:r>
            <a:r>
              <a:rPr lang="en-IE" dirty="0" err="1"/>
              <a:t>Impacto</a:t>
            </a:r>
            <a:r>
              <a:rPr lang="en-IE" dirty="0"/>
              <a:t> </a:t>
            </a:r>
            <a:r>
              <a:rPr lang="en-IE" dirty="0" err="1"/>
              <a:t>Económico</a:t>
            </a:r>
            <a:r>
              <a:rPr lang="en-IE" dirty="0"/>
              <a:t> das </a:t>
            </a:r>
            <a:r>
              <a:rPr lang="en-IE" dirty="0" err="1"/>
              <a:t>Empresas</a:t>
            </a:r>
            <a:r>
              <a:rPr lang="en-IE" dirty="0"/>
              <a:t> </a:t>
            </a:r>
            <a:r>
              <a:rPr lang="en-IE" dirty="0" err="1"/>
              <a:t>Alimentares</a:t>
            </a:r>
            <a:r>
              <a:rPr lang="en-IE" dirty="0"/>
              <a:t>…</a:t>
            </a:r>
          </a:p>
        </p:txBody>
      </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pPr algn="l" rtl="0"/>
            <a:r>
              <a:rPr lang="en-IE" sz="3600" b="1" dirty="0">
                <a:solidFill>
                  <a:srgbClr val="000000"/>
                </a:solidFill>
              </a:rPr>
              <a:t>PROVEITO</a:t>
            </a:r>
          </a:p>
        </p:txBody>
      </p:sp>
      <p:grpSp>
        <p:nvGrpSpPr>
          <p:cNvPr id="11" name="Graphic 3">
            <a:extLst>
              <a:ext uri="{FF2B5EF4-FFF2-40B4-BE49-F238E27FC236}">
                <a16:creationId xmlns:a16="http://schemas.microsoft.com/office/drawing/2014/main" id="{754EFC55-018C-57FF-8935-612E56BE5BED}"/>
              </a:ext>
            </a:extLst>
          </p:cNvPr>
          <p:cNvGrpSpPr/>
          <p:nvPr/>
        </p:nvGrpSpPr>
        <p:grpSpPr>
          <a:xfrm>
            <a:off x="10580702" y="4771176"/>
            <a:ext cx="1176798" cy="1082286"/>
            <a:chOff x="10410452" y="410457"/>
            <a:chExt cx="1091621" cy="1089230"/>
          </a:xfrm>
        </p:grpSpPr>
        <p:sp>
          <p:nvSpPr>
            <p:cNvPr id="12" name="Freeform 1356">
              <a:extLst>
                <a:ext uri="{FF2B5EF4-FFF2-40B4-BE49-F238E27FC236}">
                  <a16:creationId xmlns:a16="http://schemas.microsoft.com/office/drawing/2014/main" id="{6FBD8C14-B9EE-FFB4-619C-64474C0B0925}"/>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F79037"/>
            </a:solidFill>
            <a:ln w="27426" cap="flat">
              <a:noFill/>
              <a:prstDash val="solid"/>
              <a:miter/>
            </a:ln>
          </p:spPr>
          <p:txBody>
            <a:bodyPr rtlCol="0" anchor="ctr"/>
            <a:lstStyle/>
            <a:p>
              <a:pPr algn="l" rtl="0"/>
              <a:endParaRPr lang="en-US"/>
            </a:p>
          </p:txBody>
        </p:sp>
        <p:sp>
          <p:nvSpPr>
            <p:cNvPr id="13" name="Freeform 1357">
              <a:extLst>
                <a:ext uri="{FF2B5EF4-FFF2-40B4-BE49-F238E27FC236}">
                  <a16:creationId xmlns:a16="http://schemas.microsoft.com/office/drawing/2014/main" id="{D039FF01-BA19-AA4A-5981-B0054DE63B5F}"/>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solidFill>
              <a:srgbClr val="000000"/>
            </a:solidFill>
            <a:ln w="27426"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2627055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02F18A-3CD0-1C35-4CFF-E7DFFA4EE3A5}"/>
              </a:ext>
            </a:extLst>
          </p:cNvPr>
          <p:cNvSpPr>
            <a:spLocks noGrp="1"/>
          </p:cNvSpPr>
          <p:nvPr>
            <p:ph type="body" sz="quarter" idx="16"/>
          </p:nvPr>
        </p:nvSpPr>
        <p:spPr/>
        <p:txBody>
          <a:bodyPr/>
          <a:lstStyle/>
          <a:p>
            <a:pPr algn="l" rtl="0"/>
            <a:r>
              <a:rPr lang="en-US" dirty="0"/>
              <a:t>Modelos de Inovação</a:t>
            </a:r>
          </a:p>
          <a:p>
            <a:pPr algn="l" rtl="0"/>
            <a:endParaRPr lang="en-IE" dirty="0"/>
          </a:p>
        </p:txBody>
      </p:sp>
      <p:sp>
        <p:nvSpPr>
          <p:cNvPr id="3" name="Text Placeholder 2">
            <a:extLst>
              <a:ext uri="{FF2B5EF4-FFF2-40B4-BE49-F238E27FC236}">
                <a16:creationId xmlns:a16="http://schemas.microsoft.com/office/drawing/2014/main" id="{401CD935-529D-5EA3-BBC1-6B49418C4CD9}"/>
              </a:ext>
            </a:extLst>
          </p:cNvPr>
          <p:cNvSpPr>
            <a:spLocks noGrp="1"/>
          </p:cNvSpPr>
          <p:nvPr>
            <p:ph type="body" sz="quarter" idx="17"/>
          </p:nvPr>
        </p:nvSpPr>
        <p:spPr/>
        <p:txBody>
          <a:bodyPr/>
          <a:lstStyle/>
          <a:p>
            <a:pPr algn="l" rtl="0"/>
            <a:r>
              <a:rPr lang="en-IE" dirty="0"/>
              <a:t>03</a:t>
            </a:r>
          </a:p>
        </p:txBody>
      </p:sp>
    </p:spTree>
    <p:extLst>
      <p:ext uri="{BB962C8B-B14F-4D97-AF65-F5344CB8AC3E}">
        <p14:creationId xmlns:p14="http://schemas.microsoft.com/office/powerpoint/2010/main" val="3544342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A13AA1-BF31-C2D7-F9B9-C25EB836F870}"/>
              </a:ext>
            </a:extLst>
          </p:cNvPr>
          <p:cNvSpPr>
            <a:spLocks noGrp="1"/>
          </p:cNvSpPr>
          <p:nvPr>
            <p:ph type="body" sz="quarter" idx="18"/>
          </p:nvPr>
        </p:nvSpPr>
        <p:spPr/>
        <p:txBody>
          <a:bodyPr/>
          <a:lstStyle/>
          <a:p>
            <a:pPr algn="just" rtl="0"/>
            <a:r>
              <a:rPr lang="en-US" dirty="0"/>
              <a:t>A inovação empresarial é uma das principais prioridades dos empreendedores.</a:t>
            </a:r>
          </a:p>
          <a:p>
            <a:pPr marL="342900" indent="-342900" algn="just" rtl="0">
              <a:buFont typeface="Arial" panose="020B0604020202020204" pitchFamily="34" charset="0"/>
              <a:buChar char="•"/>
            </a:pPr>
            <a:r>
              <a:rPr lang="en-US" dirty="0"/>
              <a:t>Mas por que uma empresa precisa de um modelo de </a:t>
            </a:r>
            <a:r>
              <a:rPr lang="en-US" dirty="0" err="1"/>
              <a:t>inovação</a:t>
            </a:r>
            <a:r>
              <a:rPr lang="en-US" dirty="0"/>
              <a:t>?</a:t>
            </a:r>
          </a:p>
          <a:p>
            <a:pPr marL="342900" indent="-342900" algn="just" rtl="0">
              <a:buFont typeface="Arial" panose="020B0604020202020204" pitchFamily="34" charset="0"/>
              <a:buChar char="•"/>
            </a:pPr>
            <a:r>
              <a:rPr lang="en-US" dirty="0"/>
              <a:t>Qual é o papel do modelo de inovação?</a:t>
            </a:r>
          </a:p>
          <a:p>
            <a:pPr algn="just" rtl="0"/>
            <a:r>
              <a:rPr lang="en-IE" dirty="0"/>
              <a:t>A inovação geralmente faz parte de uma estratégia de </a:t>
            </a:r>
            <a:r>
              <a:rPr lang="en-IE" dirty="0" err="1"/>
              <a:t>negócios</a:t>
            </a:r>
            <a:r>
              <a:rPr lang="en-IE" dirty="0"/>
              <a:t> bem-sucedida. </a:t>
            </a:r>
            <a:r>
              <a:rPr lang="en-IE" dirty="0" err="1"/>
              <a:t>Frequentemente</a:t>
            </a:r>
            <a:r>
              <a:rPr lang="en-IE" dirty="0"/>
              <a:t>, os inovadores falham quando seguem o modelo errado para a implementação da inovação.</a:t>
            </a:r>
          </a:p>
          <a:p>
            <a:pPr algn="just" rtl="0"/>
            <a:r>
              <a:rPr lang="en-US" dirty="0"/>
              <a:t>Um modelo de inovação fornece uma estrutura detalhada para identificar, avançar e implementar ideias. Assim, </a:t>
            </a:r>
            <a:r>
              <a:rPr lang="en-US" dirty="0" err="1"/>
              <a:t>deve</a:t>
            </a:r>
            <a:r>
              <a:rPr lang="en-US" dirty="0"/>
              <a:t>-se </a:t>
            </a:r>
            <a:r>
              <a:rPr lang="en-US" dirty="0" err="1"/>
              <a:t>focar</a:t>
            </a:r>
            <a:r>
              <a:rPr lang="en-US" dirty="0"/>
              <a:t> na adoção de métodos para </a:t>
            </a:r>
            <a:r>
              <a:rPr lang="en-US" dirty="0" err="1"/>
              <a:t>criar</a:t>
            </a:r>
            <a:r>
              <a:rPr lang="en-US" dirty="0"/>
              <a:t> valor.</a:t>
            </a:r>
          </a:p>
        </p:txBody>
      </p:sp>
      <p:sp>
        <p:nvSpPr>
          <p:cNvPr id="3" name="Text Placeholder 2">
            <a:extLst>
              <a:ext uri="{FF2B5EF4-FFF2-40B4-BE49-F238E27FC236}">
                <a16:creationId xmlns:a16="http://schemas.microsoft.com/office/drawing/2014/main" id="{F807552A-218F-97F8-E620-511510B07DEC}"/>
              </a:ext>
            </a:extLst>
          </p:cNvPr>
          <p:cNvSpPr>
            <a:spLocks noGrp="1"/>
          </p:cNvSpPr>
          <p:nvPr>
            <p:ph type="body" sz="quarter" idx="16"/>
          </p:nvPr>
        </p:nvSpPr>
        <p:spPr/>
        <p:txBody>
          <a:bodyPr/>
          <a:lstStyle/>
          <a:p>
            <a:pPr algn="l" rtl="0"/>
            <a:r>
              <a:rPr lang="en-IE" dirty="0"/>
              <a:t>Inovação </a:t>
            </a:r>
            <a:r>
              <a:rPr lang="en-IE" dirty="0" err="1"/>
              <a:t>Empresarial</a:t>
            </a:r>
            <a:endParaRPr lang="en-IE" dirty="0"/>
          </a:p>
        </p:txBody>
      </p:sp>
    </p:spTree>
    <p:extLst>
      <p:ext uri="{BB962C8B-B14F-4D97-AF65-F5344CB8AC3E}">
        <p14:creationId xmlns:p14="http://schemas.microsoft.com/office/powerpoint/2010/main" val="913926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144C07-4705-263E-3BB7-43153203ADEA}"/>
              </a:ext>
            </a:extLst>
          </p:cNvPr>
          <p:cNvSpPr>
            <a:spLocks noGrp="1"/>
          </p:cNvSpPr>
          <p:nvPr>
            <p:ph type="body" sz="quarter" idx="18"/>
          </p:nvPr>
        </p:nvSpPr>
        <p:spPr>
          <a:xfrm>
            <a:off x="807822" y="1247614"/>
            <a:ext cx="6045465" cy="4157823"/>
          </a:xfrm>
        </p:spPr>
        <p:txBody>
          <a:bodyPr/>
          <a:lstStyle/>
          <a:p>
            <a:pPr algn="just" rtl="0"/>
            <a:r>
              <a:rPr lang="en-US" dirty="0"/>
              <a:t>Os modelos de inovação </a:t>
            </a:r>
            <a:r>
              <a:rPr lang="en-US" dirty="0" err="1"/>
              <a:t>referem</a:t>
            </a:r>
            <a:r>
              <a:rPr lang="en-US" dirty="0"/>
              <a:t>-se a </a:t>
            </a:r>
            <a:r>
              <a:rPr lang="en-US" b="1" dirty="0"/>
              <a:t>redes (</a:t>
            </a:r>
            <a:r>
              <a:rPr lang="en-US" b="1" dirty="0" err="1"/>
              <a:t>estruturas</a:t>
            </a:r>
            <a:r>
              <a:rPr lang="en-US" b="1" dirty="0"/>
              <a:t>) </a:t>
            </a:r>
            <a:r>
              <a:rPr lang="en-US" dirty="0" err="1"/>
              <a:t>ou</a:t>
            </a:r>
            <a:r>
              <a:rPr lang="en-US" dirty="0"/>
              <a:t> teorias que descrevem como a inovação acontece e como ela pode ser </a:t>
            </a:r>
            <a:r>
              <a:rPr lang="en-US" dirty="0" err="1"/>
              <a:t>gerida</a:t>
            </a:r>
            <a:r>
              <a:rPr lang="en-US" dirty="0"/>
              <a:t> </a:t>
            </a:r>
            <a:r>
              <a:rPr lang="en-US" dirty="0" err="1"/>
              <a:t>ou</a:t>
            </a:r>
            <a:r>
              <a:rPr lang="en-US" dirty="0"/>
              <a:t> </a:t>
            </a:r>
            <a:r>
              <a:rPr lang="en-US" dirty="0" err="1"/>
              <a:t>estimulada</a:t>
            </a:r>
            <a:r>
              <a:rPr lang="en-US" dirty="0"/>
              <a:t>. Por outro </a:t>
            </a:r>
            <a:r>
              <a:rPr lang="en-US" dirty="0" err="1"/>
              <a:t>lado</a:t>
            </a:r>
            <a:r>
              <a:rPr lang="en-US" dirty="0"/>
              <a:t>, </a:t>
            </a:r>
            <a:r>
              <a:rPr lang="en-US" dirty="0" err="1"/>
              <a:t>os</a:t>
            </a:r>
            <a:r>
              <a:rPr lang="en-US" dirty="0"/>
              <a:t> tipos de inovação fornecem um sistema de classificação para diferentes tipos de atividade inovadora.</a:t>
            </a:r>
          </a:p>
          <a:p>
            <a:pPr algn="just" rtl="0">
              <a:spcBef>
                <a:spcPts val="0"/>
              </a:spcBef>
            </a:pPr>
            <a:r>
              <a:rPr lang="en-US" dirty="0"/>
              <a:t>Alguns </a:t>
            </a:r>
            <a:r>
              <a:rPr lang="en-US" dirty="0" err="1"/>
              <a:t>exemplos</a:t>
            </a:r>
            <a:r>
              <a:rPr lang="en-US" dirty="0"/>
              <a:t> de </a:t>
            </a:r>
            <a:r>
              <a:rPr lang="en-US" b="1" dirty="0" err="1"/>
              <a:t>modelos</a:t>
            </a:r>
            <a:r>
              <a:rPr lang="en-US" b="1" dirty="0"/>
              <a:t> de </a:t>
            </a:r>
            <a:r>
              <a:rPr lang="en-US" b="1" dirty="0" err="1"/>
              <a:t>inovação</a:t>
            </a:r>
            <a:r>
              <a:rPr lang="en-US" b="1" dirty="0"/>
              <a:t> </a:t>
            </a:r>
            <a:r>
              <a:rPr lang="en-US" dirty="0" err="1"/>
              <a:t>incluem</a:t>
            </a:r>
            <a:r>
              <a:rPr lang="en-US" dirty="0"/>
              <a:t>:</a:t>
            </a:r>
          </a:p>
          <a:p>
            <a:pPr marL="342900" indent="-342900" algn="just" rtl="0">
              <a:spcBef>
                <a:spcPts val="0"/>
              </a:spcBef>
              <a:buFont typeface="Arial" panose="020B0604020202020204" pitchFamily="34" charset="0"/>
              <a:buChar char="•"/>
            </a:pPr>
            <a:r>
              <a:rPr lang="en-US" dirty="0"/>
              <a:t>o modelo linear de </a:t>
            </a:r>
            <a:r>
              <a:rPr lang="en-US" dirty="0" err="1"/>
              <a:t>inovação</a:t>
            </a:r>
            <a:r>
              <a:rPr lang="en-US" dirty="0"/>
              <a:t>;</a:t>
            </a:r>
          </a:p>
          <a:p>
            <a:pPr marL="342900" indent="-342900" algn="just" rtl="0">
              <a:spcBef>
                <a:spcPts val="0"/>
              </a:spcBef>
              <a:buFont typeface="Arial" panose="020B0604020202020204" pitchFamily="34" charset="0"/>
              <a:buChar char="•"/>
            </a:pPr>
            <a:r>
              <a:rPr lang="en-US" dirty="0"/>
              <a:t>o modelo de inovação centrado no </a:t>
            </a:r>
            <a:r>
              <a:rPr lang="en-US" dirty="0" err="1"/>
              <a:t>usuário</a:t>
            </a:r>
            <a:r>
              <a:rPr lang="en-US" dirty="0"/>
              <a:t>;</a:t>
            </a:r>
          </a:p>
          <a:p>
            <a:pPr marL="342900" indent="-342900" algn="just" rtl="0">
              <a:spcBef>
                <a:spcPts val="0"/>
              </a:spcBef>
              <a:buFont typeface="Arial" panose="020B0604020202020204" pitchFamily="34" charset="0"/>
              <a:buChar char="•"/>
            </a:pPr>
            <a:r>
              <a:rPr lang="en-US" dirty="0"/>
              <a:t>o modelo de </a:t>
            </a:r>
            <a:r>
              <a:rPr lang="en-US" dirty="0" err="1"/>
              <a:t>inovação</a:t>
            </a:r>
            <a:r>
              <a:rPr lang="en-US" dirty="0"/>
              <a:t> </a:t>
            </a:r>
            <a:r>
              <a:rPr lang="en-US" dirty="0" err="1"/>
              <a:t>aberta</a:t>
            </a:r>
            <a:r>
              <a:rPr lang="en-US" dirty="0"/>
              <a:t>;</a:t>
            </a:r>
          </a:p>
          <a:p>
            <a:pPr marL="342900" indent="-342900" algn="just" rtl="0">
              <a:spcBef>
                <a:spcPts val="0"/>
              </a:spcBef>
              <a:buFont typeface="Arial" panose="020B0604020202020204" pitchFamily="34" charset="0"/>
              <a:buChar char="•"/>
            </a:pPr>
            <a:r>
              <a:rPr lang="en-US" dirty="0"/>
              <a:t>o modelo de rede.</a:t>
            </a:r>
            <a:endParaRPr lang="en-IE" dirty="0"/>
          </a:p>
        </p:txBody>
      </p:sp>
      <p:sp>
        <p:nvSpPr>
          <p:cNvPr id="3" name="Text Placeholder 2">
            <a:extLst>
              <a:ext uri="{FF2B5EF4-FFF2-40B4-BE49-F238E27FC236}">
                <a16:creationId xmlns:a16="http://schemas.microsoft.com/office/drawing/2014/main" id="{03F15EB1-662E-3720-5694-7C73936ED9E2}"/>
              </a:ext>
            </a:extLst>
          </p:cNvPr>
          <p:cNvSpPr>
            <a:spLocks noGrp="1"/>
          </p:cNvSpPr>
          <p:nvPr>
            <p:ph type="body" sz="quarter" idx="16"/>
          </p:nvPr>
        </p:nvSpPr>
        <p:spPr>
          <a:xfrm>
            <a:off x="807822" y="616716"/>
            <a:ext cx="4990998" cy="992652"/>
          </a:xfrm>
        </p:spPr>
        <p:txBody>
          <a:bodyPr/>
          <a:lstStyle/>
          <a:p>
            <a:pPr algn="l" rtl="0"/>
            <a:r>
              <a:rPr lang="en-IE" dirty="0"/>
              <a:t>Modelos de Inovação</a:t>
            </a:r>
          </a:p>
        </p:txBody>
      </p:sp>
      <p:pic>
        <p:nvPicPr>
          <p:cNvPr id="6" name="Picture Placeholder 5" descr="People working on ideas">
            <a:extLst>
              <a:ext uri="{FF2B5EF4-FFF2-40B4-BE49-F238E27FC236}">
                <a16:creationId xmlns:a16="http://schemas.microsoft.com/office/drawing/2014/main" id="{073735C2-DE89-12C8-034A-6AAB2957217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061703" y="1452563"/>
            <a:ext cx="5130297" cy="4656137"/>
          </a:xfrm>
        </p:spPr>
      </p:pic>
    </p:spTree>
    <p:extLst>
      <p:ext uri="{BB962C8B-B14F-4D97-AF65-F5344CB8AC3E}">
        <p14:creationId xmlns:p14="http://schemas.microsoft.com/office/powerpoint/2010/main" val="92299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2F322C-170E-53D8-2B2B-AFAE81600193}"/>
              </a:ext>
            </a:extLst>
          </p:cNvPr>
          <p:cNvSpPr>
            <a:spLocks noGrp="1"/>
          </p:cNvSpPr>
          <p:nvPr>
            <p:ph type="body" sz="quarter" idx="18"/>
          </p:nvPr>
        </p:nvSpPr>
        <p:spPr>
          <a:xfrm>
            <a:off x="898357" y="1507825"/>
            <a:ext cx="5507984" cy="3025975"/>
          </a:xfrm>
        </p:spPr>
        <p:txBody>
          <a:bodyPr/>
          <a:lstStyle/>
          <a:p>
            <a:pPr algn="just" rtl="0"/>
            <a:r>
              <a:rPr lang="en-US" dirty="0"/>
              <a:t>Este modelo, também </a:t>
            </a:r>
            <a:r>
              <a:rPr lang="en-US" dirty="0" err="1"/>
              <a:t>conhecido</a:t>
            </a:r>
            <a:r>
              <a:rPr lang="en-US" dirty="0"/>
              <a:t> </a:t>
            </a:r>
            <a:r>
              <a:rPr lang="en-US" dirty="0" err="1"/>
              <a:t>como</a:t>
            </a:r>
            <a:r>
              <a:rPr lang="en-US" dirty="0"/>
              <a:t> </a:t>
            </a:r>
            <a:r>
              <a:rPr lang="en-US" b="1" dirty="0"/>
              <a:t>“</a:t>
            </a:r>
            <a:r>
              <a:rPr lang="en-US" b="1" i="1" dirty="0"/>
              <a:t>technology-push</a:t>
            </a:r>
            <a:r>
              <a:rPr lang="en-US" b="1" dirty="0"/>
              <a:t>” (</a:t>
            </a:r>
            <a:r>
              <a:rPr lang="en-US" b="1" dirty="0" err="1"/>
              <a:t>impulso</a:t>
            </a:r>
            <a:r>
              <a:rPr lang="en-US" b="1" dirty="0"/>
              <a:t> </a:t>
            </a:r>
            <a:r>
              <a:rPr lang="en-US" b="1" dirty="0" err="1"/>
              <a:t>tecnológico</a:t>
            </a:r>
            <a:r>
              <a:rPr lang="en-US" b="1" dirty="0"/>
              <a:t>)</a:t>
            </a:r>
            <a:r>
              <a:rPr lang="en-US" dirty="0"/>
              <a:t>, sugere que a inovação é um processo linear que começa com a </a:t>
            </a:r>
            <a:r>
              <a:rPr lang="en-US" dirty="0" err="1"/>
              <a:t>investigação</a:t>
            </a:r>
            <a:r>
              <a:rPr lang="en-US" dirty="0"/>
              <a:t> científica e o </a:t>
            </a:r>
            <a:r>
              <a:rPr lang="en-US" dirty="0" err="1"/>
              <a:t>desenvolvimento</a:t>
            </a:r>
            <a:r>
              <a:rPr lang="en-US" dirty="0"/>
              <a:t>, </a:t>
            </a:r>
            <a:r>
              <a:rPr lang="en-US" dirty="0" err="1"/>
              <a:t>seguido</a:t>
            </a:r>
            <a:r>
              <a:rPr lang="en-US" dirty="0"/>
              <a:t> pela </a:t>
            </a:r>
            <a:r>
              <a:rPr lang="en-US" dirty="0" err="1"/>
              <a:t>engenharia</a:t>
            </a:r>
            <a:r>
              <a:rPr lang="en-US" dirty="0"/>
              <a:t>, </a:t>
            </a:r>
            <a:r>
              <a:rPr lang="en-US" dirty="0" err="1"/>
              <a:t>fabrico</a:t>
            </a:r>
            <a:r>
              <a:rPr lang="en-US" dirty="0"/>
              <a:t>, marketing e, finalmente, as </a:t>
            </a:r>
            <a:r>
              <a:rPr lang="en-US" dirty="0" err="1"/>
              <a:t>vendas</a:t>
            </a:r>
            <a:r>
              <a:rPr lang="en-US" dirty="0"/>
              <a:t>.</a:t>
            </a:r>
          </a:p>
          <a:p>
            <a:pPr algn="just" rtl="0"/>
            <a:r>
              <a:rPr lang="en-US" dirty="0"/>
              <a:t>Esse modelo com ênfase total </a:t>
            </a:r>
            <a:r>
              <a:rPr lang="en-US" dirty="0" err="1"/>
              <a:t>na</a:t>
            </a:r>
            <a:r>
              <a:rPr lang="en-US" dirty="0"/>
              <a:t> I&amp;D tem a desvantagem de não considerar o feedback e as expectativas dos clientes. Assim, essas </a:t>
            </a:r>
            <a:r>
              <a:rPr lang="en-US" dirty="0" err="1"/>
              <a:t>inovações</a:t>
            </a:r>
            <a:r>
              <a:rPr lang="en-US" dirty="0"/>
              <a:t> </a:t>
            </a:r>
            <a:r>
              <a:rPr lang="en-US" dirty="0" err="1"/>
              <a:t>podem</a:t>
            </a:r>
            <a:r>
              <a:rPr lang="en-US" dirty="0"/>
              <a:t> ser </a:t>
            </a:r>
            <a:r>
              <a:rPr lang="en-US" dirty="0" err="1"/>
              <a:t>ignoradas</a:t>
            </a:r>
            <a:r>
              <a:rPr lang="en-US" dirty="0"/>
              <a:t>, </a:t>
            </a:r>
            <a:r>
              <a:rPr lang="en-US" dirty="0" err="1"/>
              <a:t>muitas</a:t>
            </a:r>
            <a:r>
              <a:rPr lang="en-US" dirty="0"/>
              <a:t> </a:t>
            </a:r>
            <a:r>
              <a:rPr lang="en-US" dirty="0" err="1"/>
              <a:t>vezes</a:t>
            </a:r>
            <a:r>
              <a:rPr lang="en-US" dirty="0"/>
              <a:t>, </a:t>
            </a:r>
            <a:r>
              <a:rPr lang="en-US" dirty="0" err="1"/>
              <a:t>pelo</a:t>
            </a:r>
            <a:r>
              <a:rPr lang="en-US" dirty="0"/>
              <a:t> mercado.</a:t>
            </a:r>
            <a:endParaRPr lang="en-IE" dirty="0"/>
          </a:p>
        </p:txBody>
      </p:sp>
      <p:sp>
        <p:nvSpPr>
          <p:cNvPr id="3" name="Text Placeholder 2">
            <a:extLst>
              <a:ext uri="{FF2B5EF4-FFF2-40B4-BE49-F238E27FC236}">
                <a16:creationId xmlns:a16="http://schemas.microsoft.com/office/drawing/2014/main" id="{F69697BD-4C3B-2762-F8AC-0DC14BE04FBA}"/>
              </a:ext>
            </a:extLst>
          </p:cNvPr>
          <p:cNvSpPr>
            <a:spLocks noGrp="1"/>
          </p:cNvSpPr>
          <p:nvPr>
            <p:ph type="body" sz="quarter" idx="16"/>
          </p:nvPr>
        </p:nvSpPr>
        <p:spPr>
          <a:xfrm>
            <a:off x="794663" y="739413"/>
            <a:ext cx="4990998" cy="992652"/>
          </a:xfrm>
        </p:spPr>
        <p:txBody>
          <a:bodyPr/>
          <a:lstStyle/>
          <a:p>
            <a:pPr marL="742950" indent="-742950" algn="l" rtl="0">
              <a:buFont typeface="+mj-lt"/>
              <a:buAutoNum type="arabicPeriod"/>
            </a:pPr>
            <a:r>
              <a:rPr lang="en-IE" b="1" dirty="0" err="1"/>
              <a:t>Modelo</a:t>
            </a:r>
            <a:r>
              <a:rPr lang="en-IE" b="1" dirty="0"/>
              <a:t> linear</a:t>
            </a:r>
          </a:p>
        </p:txBody>
      </p:sp>
      <p:sp>
        <p:nvSpPr>
          <p:cNvPr id="5" name="Arrow: Chevron 4">
            <a:extLst>
              <a:ext uri="{FF2B5EF4-FFF2-40B4-BE49-F238E27FC236}">
                <a16:creationId xmlns:a16="http://schemas.microsoft.com/office/drawing/2014/main" id="{41078810-0CA7-0789-0D70-29A199E0A474}"/>
              </a:ext>
            </a:extLst>
          </p:cNvPr>
          <p:cNvSpPr/>
          <p:nvPr/>
        </p:nvSpPr>
        <p:spPr>
          <a:xfrm>
            <a:off x="6654872" y="3177763"/>
            <a:ext cx="1575303" cy="832919"/>
          </a:xfrm>
          <a:prstGeom prst="chevron">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sz="1600" dirty="0">
              <a:solidFill>
                <a:schemeClr val="tx1"/>
              </a:solidFill>
            </a:endParaRPr>
          </a:p>
        </p:txBody>
      </p:sp>
      <p:sp>
        <p:nvSpPr>
          <p:cNvPr id="6" name="Arrow: Chevron 5">
            <a:extLst>
              <a:ext uri="{FF2B5EF4-FFF2-40B4-BE49-F238E27FC236}">
                <a16:creationId xmlns:a16="http://schemas.microsoft.com/office/drawing/2014/main" id="{A82B53FC-9FEB-F7ED-703F-A4F772B5F1DD}"/>
              </a:ext>
            </a:extLst>
          </p:cNvPr>
          <p:cNvSpPr/>
          <p:nvPr/>
        </p:nvSpPr>
        <p:spPr>
          <a:xfrm>
            <a:off x="10457864" y="3177764"/>
            <a:ext cx="1575303" cy="832919"/>
          </a:xfrm>
          <a:prstGeom prst="chevron">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dirty="0">
              <a:solidFill>
                <a:schemeClr val="tx1"/>
              </a:solidFill>
            </a:endParaRPr>
          </a:p>
        </p:txBody>
      </p:sp>
      <p:sp>
        <p:nvSpPr>
          <p:cNvPr id="7" name="Arrow: Chevron 6">
            <a:extLst>
              <a:ext uri="{FF2B5EF4-FFF2-40B4-BE49-F238E27FC236}">
                <a16:creationId xmlns:a16="http://schemas.microsoft.com/office/drawing/2014/main" id="{1C5457A8-F425-48FF-C4FC-D93A1BB0E1AA}"/>
              </a:ext>
            </a:extLst>
          </p:cNvPr>
          <p:cNvSpPr/>
          <p:nvPr/>
        </p:nvSpPr>
        <p:spPr>
          <a:xfrm>
            <a:off x="9186428" y="3177766"/>
            <a:ext cx="1575303" cy="832919"/>
          </a:xfrm>
          <a:prstGeom prst="chevron">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solidFill>
                <a:schemeClr val="tx1"/>
              </a:solidFill>
            </a:endParaRPr>
          </a:p>
        </p:txBody>
      </p:sp>
      <p:sp>
        <p:nvSpPr>
          <p:cNvPr id="8" name="Arrow: Chevron 7">
            <a:extLst>
              <a:ext uri="{FF2B5EF4-FFF2-40B4-BE49-F238E27FC236}">
                <a16:creationId xmlns:a16="http://schemas.microsoft.com/office/drawing/2014/main" id="{EF0861BD-B457-EEFD-A592-27B30A0504A7}"/>
              </a:ext>
            </a:extLst>
          </p:cNvPr>
          <p:cNvSpPr/>
          <p:nvPr/>
        </p:nvSpPr>
        <p:spPr>
          <a:xfrm>
            <a:off x="7926308" y="3177765"/>
            <a:ext cx="1575303" cy="832919"/>
          </a:xfrm>
          <a:prstGeom prst="chevron">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solidFill>
                <a:schemeClr val="tx1"/>
              </a:solidFill>
            </a:endParaRPr>
          </a:p>
        </p:txBody>
      </p:sp>
      <p:sp>
        <p:nvSpPr>
          <p:cNvPr id="9" name="TextBox 8">
            <a:extLst>
              <a:ext uri="{FF2B5EF4-FFF2-40B4-BE49-F238E27FC236}">
                <a16:creationId xmlns:a16="http://schemas.microsoft.com/office/drawing/2014/main" id="{2874DF82-35FE-D673-ABC1-867566536EB0}"/>
              </a:ext>
            </a:extLst>
          </p:cNvPr>
          <p:cNvSpPr txBox="1"/>
          <p:nvPr/>
        </p:nvSpPr>
        <p:spPr>
          <a:xfrm>
            <a:off x="6858693" y="3409553"/>
            <a:ext cx="1418572" cy="338554"/>
          </a:xfrm>
          <a:prstGeom prst="rect">
            <a:avLst/>
          </a:prstGeom>
          <a:noFill/>
        </p:spPr>
        <p:txBody>
          <a:bodyPr wrap="square" rtlCol="0">
            <a:spAutoFit/>
          </a:bodyPr>
          <a:lstStyle/>
          <a:p>
            <a:pPr algn="ctr" rtl="0"/>
            <a:r>
              <a:rPr lang="en-IE" sz="1600" dirty="0" err="1">
                <a:solidFill>
                  <a:srgbClr val="30475E"/>
                </a:solidFill>
              </a:rPr>
              <a:t>Investigação</a:t>
            </a:r>
            <a:endParaRPr lang="en-IE" sz="1600" dirty="0">
              <a:solidFill>
                <a:srgbClr val="30475E"/>
              </a:solidFill>
            </a:endParaRPr>
          </a:p>
        </p:txBody>
      </p:sp>
      <p:sp>
        <p:nvSpPr>
          <p:cNvPr id="10" name="TextBox 9">
            <a:extLst>
              <a:ext uri="{FF2B5EF4-FFF2-40B4-BE49-F238E27FC236}">
                <a16:creationId xmlns:a16="http://schemas.microsoft.com/office/drawing/2014/main" id="{1BCA3F70-2851-52E1-4B03-4D52E306B7B8}"/>
              </a:ext>
            </a:extLst>
          </p:cNvPr>
          <p:cNvSpPr txBox="1"/>
          <p:nvPr/>
        </p:nvSpPr>
        <p:spPr>
          <a:xfrm>
            <a:off x="8253937" y="3271055"/>
            <a:ext cx="1102259" cy="646331"/>
          </a:xfrm>
          <a:prstGeom prst="rect">
            <a:avLst/>
          </a:prstGeom>
          <a:noFill/>
        </p:spPr>
        <p:txBody>
          <a:bodyPr wrap="square" rtlCol="0">
            <a:spAutoFit/>
          </a:bodyPr>
          <a:lstStyle/>
          <a:p>
            <a:pPr algn="ctr" rtl="0"/>
            <a:r>
              <a:rPr lang="en-IE" dirty="0" err="1">
                <a:solidFill>
                  <a:srgbClr val="30475E"/>
                </a:solidFill>
              </a:rPr>
              <a:t>Desenvo</a:t>
            </a:r>
            <a:r>
              <a:rPr lang="en-IE" u="sng" dirty="0" err="1">
                <a:solidFill>
                  <a:srgbClr val="30475E"/>
                </a:solidFill>
              </a:rPr>
              <a:t>l</a:t>
            </a:r>
            <a:r>
              <a:rPr lang="en-IE" dirty="0" err="1">
                <a:solidFill>
                  <a:srgbClr val="30475E"/>
                </a:solidFill>
              </a:rPr>
              <a:t>vimento</a:t>
            </a:r>
            <a:endParaRPr lang="en-IE" dirty="0">
              <a:solidFill>
                <a:srgbClr val="30475E"/>
              </a:solidFill>
            </a:endParaRPr>
          </a:p>
        </p:txBody>
      </p:sp>
      <p:sp>
        <p:nvSpPr>
          <p:cNvPr id="11" name="TextBox 10">
            <a:extLst>
              <a:ext uri="{FF2B5EF4-FFF2-40B4-BE49-F238E27FC236}">
                <a16:creationId xmlns:a16="http://schemas.microsoft.com/office/drawing/2014/main" id="{45832D66-E97E-E41C-D85E-3B59BAB52938}"/>
              </a:ext>
            </a:extLst>
          </p:cNvPr>
          <p:cNvSpPr txBox="1"/>
          <p:nvPr/>
        </p:nvSpPr>
        <p:spPr>
          <a:xfrm>
            <a:off x="9559239" y="3389585"/>
            <a:ext cx="1067181" cy="369332"/>
          </a:xfrm>
          <a:prstGeom prst="rect">
            <a:avLst/>
          </a:prstGeom>
          <a:noFill/>
        </p:spPr>
        <p:txBody>
          <a:bodyPr wrap="square" rtlCol="0">
            <a:spAutoFit/>
          </a:bodyPr>
          <a:lstStyle/>
          <a:p>
            <a:pPr algn="ctr" rtl="0"/>
            <a:r>
              <a:rPr lang="en-IE" dirty="0" err="1">
                <a:solidFill>
                  <a:srgbClr val="30475E"/>
                </a:solidFill>
              </a:rPr>
              <a:t>Produção</a:t>
            </a:r>
            <a:endParaRPr lang="en-IE" dirty="0">
              <a:solidFill>
                <a:srgbClr val="30475E"/>
              </a:solidFill>
            </a:endParaRPr>
          </a:p>
        </p:txBody>
      </p:sp>
      <p:sp>
        <p:nvSpPr>
          <p:cNvPr id="12" name="TextBox 11">
            <a:extLst>
              <a:ext uri="{FF2B5EF4-FFF2-40B4-BE49-F238E27FC236}">
                <a16:creationId xmlns:a16="http://schemas.microsoft.com/office/drawing/2014/main" id="{495CB4C9-AC7C-D450-AB63-128D94C8B7A7}"/>
              </a:ext>
            </a:extLst>
          </p:cNvPr>
          <p:cNvSpPr txBox="1"/>
          <p:nvPr/>
        </p:nvSpPr>
        <p:spPr>
          <a:xfrm>
            <a:off x="10796809" y="3409553"/>
            <a:ext cx="1067181" cy="369332"/>
          </a:xfrm>
          <a:prstGeom prst="rect">
            <a:avLst/>
          </a:prstGeom>
          <a:noFill/>
        </p:spPr>
        <p:txBody>
          <a:bodyPr wrap="square" rtlCol="0">
            <a:spAutoFit/>
          </a:bodyPr>
          <a:lstStyle/>
          <a:p>
            <a:pPr algn="ctr" rtl="0"/>
            <a:r>
              <a:rPr lang="en-IE" dirty="0">
                <a:solidFill>
                  <a:srgbClr val="30475E"/>
                </a:solidFill>
              </a:rPr>
              <a:t>Vendas</a:t>
            </a:r>
          </a:p>
        </p:txBody>
      </p:sp>
      <p:sp>
        <p:nvSpPr>
          <p:cNvPr id="13" name="TextBox 12">
            <a:extLst>
              <a:ext uri="{FF2B5EF4-FFF2-40B4-BE49-F238E27FC236}">
                <a16:creationId xmlns:a16="http://schemas.microsoft.com/office/drawing/2014/main" id="{12B6A373-733F-0BF4-42E9-84FE0F666814}"/>
              </a:ext>
            </a:extLst>
          </p:cNvPr>
          <p:cNvSpPr txBox="1"/>
          <p:nvPr/>
        </p:nvSpPr>
        <p:spPr>
          <a:xfrm>
            <a:off x="7063391" y="2254086"/>
            <a:ext cx="4969776" cy="461665"/>
          </a:xfrm>
          <a:prstGeom prst="rect">
            <a:avLst/>
          </a:prstGeom>
          <a:noFill/>
        </p:spPr>
        <p:txBody>
          <a:bodyPr wrap="square" rtlCol="0">
            <a:spAutoFit/>
          </a:bodyPr>
          <a:lstStyle/>
          <a:p>
            <a:pPr algn="l" rtl="0"/>
            <a:r>
              <a:rPr lang="en-IE" sz="2400" b="1" dirty="0">
                <a:solidFill>
                  <a:srgbClr val="30475E"/>
                </a:solidFill>
              </a:rPr>
              <a:t>Modelo Linear – </a:t>
            </a:r>
            <a:r>
              <a:rPr lang="en-IE" sz="2400" b="1" i="1" dirty="0">
                <a:solidFill>
                  <a:srgbClr val="30475E"/>
                </a:solidFill>
              </a:rPr>
              <a:t>Technology-push</a:t>
            </a:r>
          </a:p>
        </p:txBody>
      </p:sp>
    </p:spTree>
    <p:extLst>
      <p:ext uri="{BB962C8B-B14F-4D97-AF65-F5344CB8AC3E}">
        <p14:creationId xmlns:p14="http://schemas.microsoft.com/office/powerpoint/2010/main" val="3659154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D65E89-5949-5C0C-2704-84540E97B1D1}"/>
              </a:ext>
            </a:extLst>
          </p:cNvPr>
          <p:cNvSpPr>
            <a:spLocks noGrp="1"/>
          </p:cNvSpPr>
          <p:nvPr>
            <p:ph type="body" sz="quarter" idx="18"/>
          </p:nvPr>
        </p:nvSpPr>
        <p:spPr>
          <a:xfrm>
            <a:off x="509048" y="1509833"/>
            <a:ext cx="5987698" cy="4806012"/>
          </a:xfrm>
          <a:solidFill>
            <a:srgbClr val="B3DDDC"/>
          </a:solidFill>
        </p:spPr>
        <p:txBody>
          <a:bodyPr/>
          <a:lstStyle/>
          <a:p>
            <a:pPr marL="324000" algn="just" rtl="0"/>
            <a:r>
              <a:rPr lang="en-US" sz="2300" dirty="0"/>
              <a:t>Este modelo, também conhecido como modelo "</a:t>
            </a:r>
            <a:r>
              <a:rPr lang="en-US" sz="2300" i="1" dirty="0"/>
              <a:t>demand-pull</a:t>
            </a:r>
            <a:r>
              <a:rPr lang="en-US" sz="2300" dirty="0"/>
              <a:t>", sugere que a inovação é impulsionada pelas necessidades e </a:t>
            </a:r>
            <a:r>
              <a:rPr lang="en-US" sz="2300" dirty="0" err="1"/>
              <a:t>procura</a:t>
            </a:r>
            <a:r>
              <a:rPr lang="en-US" sz="2300" dirty="0"/>
              <a:t> dos </a:t>
            </a:r>
            <a:r>
              <a:rPr lang="en-US" sz="2300" dirty="0" err="1"/>
              <a:t>usuários</a:t>
            </a:r>
            <a:r>
              <a:rPr lang="en-US" sz="2300" dirty="0"/>
              <a:t>. Neste modelo, as </a:t>
            </a:r>
            <a:r>
              <a:rPr lang="en-US" sz="2300" dirty="0" err="1"/>
              <a:t>empresas</a:t>
            </a:r>
            <a:r>
              <a:rPr lang="en-US" sz="2300" dirty="0"/>
              <a:t> </a:t>
            </a:r>
            <a:r>
              <a:rPr lang="en-US" sz="2300" dirty="0" err="1"/>
              <a:t>pretendem</a:t>
            </a:r>
            <a:r>
              <a:rPr lang="en-US" sz="2300" dirty="0"/>
              <a:t> </a:t>
            </a:r>
            <a:r>
              <a:rPr lang="en-US" sz="2300" dirty="0" err="1"/>
              <a:t>perceber</a:t>
            </a:r>
            <a:r>
              <a:rPr lang="en-US" sz="2300" dirty="0"/>
              <a:t> as necessidades e </a:t>
            </a:r>
            <a:r>
              <a:rPr lang="en-US" sz="2300" dirty="0" err="1"/>
              <a:t>preferências</a:t>
            </a:r>
            <a:r>
              <a:rPr lang="en-US" sz="2300" dirty="0"/>
              <a:t> dos seus clientes e </a:t>
            </a:r>
            <a:r>
              <a:rPr lang="en-US" sz="2300" dirty="0" err="1"/>
              <a:t>desenvolver</a:t>
            </a:r>
            <a:r>
              <a:rPr lang="en-US" sz="2300" dirty="0"/>
              <a:t> produtos e serviços que atendam a essas necessidades. Por muito tempo, </a:t>
            </a:r>
            <a:r>
              <a:rPr lang="en-US" sz="2300" dirty="0" err="1"/>
              <a:t>essas</a:t>
            </a:r>
            <a:r>
              <a:rPr lang="en-US" sz="2300" dirty="0"/>
              <a:t> “</a:t>
            </a:r>
            <a:r>
              <a:rPr lang="en-US" sz="2300" dirty="0" err="1"/>
              <a:t>necessidades</a:t>
            </a:r>
            <a:r>
              <a:rPr lang="en-US" sz="2300" dirty="0"/>
              <a:t>” </a:t>
            </a:r>
            <a:r>
              <a:rPr lang="en-US" sz="2300" dirty="0" err="1"/>
              <a:t>têm</a:t>
            </a:r>
            <a:r>
              <a:rPr lang="en-US" sz="2300" dirty="0"/>
              <a:t> </a:t>
            </a:r>
            <a:r>
              <a:rPr lang="en-US" sz="2300" dirty="0" err="1"/>
              <a:t>levado</a:t>
            </a:r>
            <a:r>
              <a:rPr lang="en-US" sz="2300" dirty="0"/>
              <a:t> a um mundo insustentável e, </a:t>
            </a:r>
            <a:r>
              <a:rPr lang="en-US" sz="2300" dirty="0" err="1"/>
              <a:t>consequentemente</a:t>
            </a:r>
            <a:r>
              <a:rPr lang="en-US" sz="2300" dirty="0"/>
              <a:t>, a muitos </a:t>
            </a:r>
            <a:r>
              <a:rPr lang="en-US" sz="2300" dirty="0" err="1"/>
              <a:t>desafios</a:t>
            </a:r>
            <a:r>
              <a:rPr lang="en-US" sz="2300" dirty="0"/>
              <a:t> </a:t>
            </a:r>
            <a:r>
              <a:rPr lang="en-US" sz="2300" dirty="0" err="1"/>
              <a:t>globais</a:t>
            </a:r>
            <a:r>
              <a:rPr lang="en-US" sz="2300" dirty="0"/>
              <a:t>. </a:t>
            </a:r>
            <a:r>
              <a:rPr lang="en-US" sz="2300" dirty="0" err="1"/>
              <a:t>Contudo</a:t>
            </a:r>
            <a:r>
              <a:rPr lang="en-US" sz="2300" dirty="0"/>
              <a:t>, no </a:t>
            </a:r>
            <a:r>
              <a:rPr lang="en-US" sz="2300" dirty="0" err="1"/>
              <a:t>momento</a:t>
            </a:r>
            <a:r>
              <a:rPr lang="en-US" sz="2300" dirty="0"/>
              <a:t> </a:t>
            </a:r>
            <a:r>
              <a:rPr lang="en-US" sz="2300" dirty="0" err="1"/>
              <a:t>atual</a:t>
            </a:r>
            <a:r>
              <a:rPr lang="en-US" sz="2300" dirty="0"/>
              <a:t> </a:t>
            </a:r>
            <a:r>
              <a:rPr lang="en-US" sz="2300" dirty="0" err="1"/>
              <a:t>os</a:t>
            </a:r>
            <a:r>
              <a:rPr lang="en-US" sz="2300" dirty="0"/>
              <a:t> </a:t>
            </a:r>
            <a:r>
              <a:rPr lang="en-US" sz="2300" dirty="0" err="1"/>
              <a:t>consumidores</a:t>
            </a:r>
            <a:r>
              <a:rPr lang="en-US" sz="2300" dirty="0"/>
              <a:t> </a:t>
            </a:r>
            <a:r>
              <a:rPr lang="en-US" sz="2300" dirty="0" err="1"/>
              <a:t>estão</a:t>
            </a:r>
            <a:r>
              <a:rPr lang="en-US" sz="2300" dirty="0"/>
              <a:t> a mudar a </a:t>
            </a:r>
            <a:r>
              <a:rPr lang="en-US" sz="2300" dirty="0" err="1"/>
              <a:t>mentalidade</a:t>
            </a:r>
            <a:r>
              <a:rPr lang="en-US" sz="2300" dirty="0"/>
              <a:t> e </a:t>
            </a:r>
            <a:r>
              <a:rPr lang="en-US" sz="2300" dirty="0" err="1"/>
              <a:t>estão</a:t>
            </a:r>
            <a:r>
              <a:rPr lang="en-US" sz="2300" dirty="0"/>
              <a:t> agora </a:t>
            </a:r>
            <a:r>
              <a:rPr lang="en-US" sz="2300" dirty="0" err="1"/>
              <a:t>mais</a:t>
            </a:r>
            <a:r>
              <a:rPr lang="en-US" sz="2300" dirty="0"/>
              <a:t> </a:t>
            </a:r>
            <a:r>
              <a:rPr lang="en-US" sz="2300" dirty="0" err="1"/>
              <a:t>preocupados</a:t>
            </a:r>
            <a:r>
              <a:rPr lang="en-US" sz="2300" dirty="0"/>
              <a:t> com a </a:t>
            </a:r>
            <a:r>
              <a:rPr lang="en-US" sz="2300" dirty="0" err="1"/>
              <a:t>sustentabilidade</a:t>
            </a:r>
            <a:r>
              <a:rPr lang="en-US" sz="2300" dirty="0"/>
              <a:t>.</a:t>
            </a:r>
            <a:endParaRPr lang="en-IE" sz="2300" dirty="0"/>
          </a:p>
        </p:txBody>
      </p:sp>
      <p:sp>
        <p:nvSpPr>
          <p:cNvPr id="3" name="Text Placeholder 2">
            <a:extLst>
              <a:ext uri="{FF2B5EF4-FFF2-40B4-BE49-F238E27FC236}">
                <a16:creationId xmlns:a16="http://schemas.microsoft.com/office/drawing/2014/main" id="{3150D5A5-4B15-64AF-3180-94D31105BA40}"/>
              </a:ext>
            </a:extLst>
          </p:cNvPr>
          <p:cNvSpPr>
            <a:spLocks noGrp="1"/>
          </p:cNvSpPr>
          <p:nvPr>
            <p:ph type="body" sz="quarter" idx="16"/>
          </p:nvPr>
        </p:nvSpPr>
        <p:spPr>
          <a:xfrm>
            <a:off x="624980" y="517181"/>
            <a:ext cx="5585587" cy="992652"/>
          </a:xfrm>
        </p:spPr>
        <p:txBody>
          <a:bodyPr/>
          <a:lstStyle/>
          <a:p>
            <a:pPr marL="742950" indent="-742950" algn="l" rtl="0">
              <a:buFont typeface="+mj-lt"/>
              <a:buAutoNum type="arabicPeriod" startAt="2"/>
            </a:pPr>
            <a:r>
              <a:rPr lang="pt-PT" b="1" dirty="0"/>
              <a:t>Modelo de inovação centrado no usuário</a:t>
            </a:r>
            <a:endParaRPr lang="en-IE" b="1" dirty="0"/>
          </a:p>
        </p:txBody>
      </p:sp>
      <p:sp>
        <p:nvSpPr>
          <p:cNvPr id="6" name="Flowchart: Connector 5">
            <a:extLst>
              <a:ext uri="{FF2B5EF4-FFF2-40B4-BE49-F238E27FC236}">
                <a16:creationId xmlns:a16="http://schemas.microsoft.com/office/drawing/2014/main" id="{363CE1E7-A9A0-C733-51E8-DF68CA15D9F1}"/>
              </a:ext>
            </a:extLst>
          </p:cNvPr>
          <p:cNvSpPr/>
          <p:nvPr/>
        </p:nvSpPr>
        <p:spPr>
          <a:xfrm>
            <a:off x="7650606" y="3304433"/>
            <a:ext cx="2009915" cy="1892676"/>
          </a:xfrm>
          <a:prstGeom prst="flowChartConnector">
            <a:avLst/>
          </a:prstGeom>
          <a:solidFill>
            <a:schemeClr val="bg1"/>
          </a:solidFill>
          <a:ln w="38100">
            <a:solidFill>
              <a:srgbClr val="E866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7" name="Flowchart: Connector 6">
            <a:extLst>
              <a:ext uri="{FF2B5EF4-FFF2-40B4-BE49-F238E27FC236}">
                <a16:creationId xmlns:a16="http://schemas.microsoft.com/office/drawing/2014/main" id="{2D506D92-BF95-0131-7F70-62C23119DC63}"/>
              </a:ext>
            </a:extLst>
          </p:cNvPr>
          <p:cNvSpPr/>
          <p:nvPr/>
        </p:nvSpPr>
        <p:spPr>
          <a:xfrm>
            <a:off x="9251376" y="3330130"/>
            <a:ext cx="2009916" cy="1892676"/>
          </a:xfrm>
          <a:prstGeom prst="flowChartConnector">
            <a:avLst/>
          </a:prstGeom>
          <a:noFill/>
          <a:ln w="38100">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5" name="Flowchart: Connector 4">
            <a:extLst>
              <a:ext uri="{FF2B5EF4-FFF2-40B4-BE49-F238E27FC236}">
                <a16:creationId xmlns:a16="http://schemas.microsoft.com/office/drawing/2014/main" id="{47D64D9F-39DB-4224-D158-638D6974AD38}"/>
              </a:ext>
            </a:extLst>
          </p:cNvPr>
          <p:cNvSpPr/>
          <p:nvPr/>
        </p:nvSpPr>
        <p:spPr>
          <a:xfrm>
            <a:off x="8450991" y="2261412"/>
            <a:ext cx="2009916" cy="1892676"/>
          </a:xfrm>
          <a:prstGeom prst="flowChartConnector">
            <a:avLst/>
          </a:prstGeom>
          <a:noFill/>
          <a:ln w="38100">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9" name="Graphic 8" descr="User outline">
            <a:extLst>
              <a:ext uri="{FF2B5EF4-FFF2-40B4-BE49-F238E27FC236}">
                <a16:creationId xmlns:a16="http://schemas.microsoft.com/office/drawing/2014/main" id="{4ECCCE21-FD3F-6FE1-7472-4403690BAD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98749" y="2334318"/>
            <a:ext cx="914400" cy="914400"/>
          </a:xfrm>
          <a:prstGeom prst="rect">
            <a:avLst/>
          </a:prstGeom>
        </p:spPr>
      </p:pic>
      <p:pic>
        <p:nvPicPr>
          <p:cNvPr id="11" name="Graphic 10" descr="Factory outline">
            <a:extLst>
              <a:ext uri="{FF2B5EF4-FFF2-40B4-BE49-F238E27FC236}">
                <a16:creationId xmlns:a16="http://schemas.microsoft.com/office/drawing/2014/main" id="{38781DC1-1E46-F717-3643-9452CFFD61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36784" y="3696888"/>
            <a:ext cx="914400" cy="914400"/>
          </a:xfrm>
          <a:prstGeom prst="rect">
            <a:avLst/>
          </a:prstGeom>
        </p:spPr>
      </p:pic>
      <p:pic>
        <p:nvPicPr>
          <p:cNvPr id="13" name="Graphic 12" descr="Robot Hand outline">
            <a:extLst>
              <a:ext uri="{FF2B5EF4-FFF2-40B4-BE49-F238E27FC236}">
                <a16:creationId xmlns:a16="http://schemas.microsoft.com/office/drawing/2014/main" id="{CC16C0F8-8FB1-CCBA-B2C6-D7EC0E722C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51100" y="3696888"/>
            <a:ext cx="914400" cy="914400"/>
          </a:xfrm>
          <a:prstGeom prst="rect">
            <a:avLst/>
          </a:prstGeom>
        </p:spPr>
      </p:pic>
      <p:sp>
        <p:nvSpPr>
          <p:cNvPr id="14" name="TextBox 13">
            <a:extLst>
              <a:ext uri="{FF2B5EF4-FFF2-40B4-BE49-F238E27FC236}">
                <a16:creationId xmlns:a16="http://schemas.microsoft.com/office/drawing/2014/main" id="{C08B4835-6F0F-5F0F-C837-B46D42E025ED}"/>
              </a:ext>
            </a:extLst>
          </p:cNvPr>
          <p:cNvSpPr txBox="1"/>
          <p:nvPr/>
        </p:nvSpPr>
        <p:spPr>
          <a:xfrm>
            <a:off x="8692751" y="3038219"/>
            <a:ext cx="1695949" cy="369332"/>
          </a:xfrm>
          <a:prstGeom prst="rect">
            <a:avLst/>
          </a:prstGeom>
          <a:noFill/>
        </p:spPr>
        <p:txBody>
          <a:bodyPr wrap="square" rtlCol="0">
            <a:spAutoFit/>
          </a:bodyPr>
          <a:lstStyle/>
          <a:p>
            <a:pPr algn="ctr" rtl="0"/>
            <a:r>
              <a:rPr lang="en-IE" b="1" dirty="0" err="1">
                <a:solidFill>
                  <a:srgbClr val="F79037"/>
                </a:solidFill>
              </a:rPr>
              <a:t>Parte</a:t>
            </a:r>
            <a:r>
              <a:rPr lang="en-IE" b="1" dirty="0">
                <a:solidFill>
                  <a:srgbClr val="F79037"/>
                </a:solidFill>
              </a:rPr>
              <a:t> Humana</a:t>
            </a:r>
          </a:p>
        </p:txBody>
      </p:sp>
      <p:sp>
        <p:nvSpPr>
          <p:cNvPr id="15" name="TextBox 14">
            <a:extLst>
              <a:ext uri="{FF2B5EF4-FFF2-40B4-BE49-F238E27FC236}">
                <a16:creationId xmlns:a16="http://schemas.microsoft.com/office/drawing/2014/main" id="{9B6371F1-AD6A-38C2-98C3-69BC44D8161D}"/>
              </a:ext>
            </a:extLst>
          </p:cNvPr>
          <p:cNvSpPr txBox="1"/>
          <p:nvPr/>
        </p:nvSpPr>
        <p:spPr>
          <a:xfrm>
            <a:off x="9540726" y="4535808"/>
            <a:ext cx="1286457" cy="369332"/>
          </a:xfrm>
          <a:prstGeom prst="rect">
            <a:avLst/>
          </a:prstGeom>
          <a:noFill/>
        </p:spPr>
        <p:txBody>
          <a:bodyPr wrap="square" rtlCol="0">
            <a:spAutoFit/>
          </a:bodyPr>
          <a:lstStyle/>
          <a:p>
            <a:pPr algn="ctr" rtl="0"/>
            <a:r>
              <a:rPr lang="en-IE" b="1" dirty="0">
                <a:solidFill>
                  <a:srgbClr val="85D2E1"/>
                </a:solidFill>
              </a:rPr>
              <a:t>Tecnologia</a:t>
            </a:r>
          </a:p>
        </p:txBody>
      </p:sp>
      <p:sp>
        <p:nvSpPr>
          <p:cNvPr id="16" name="TextBox 15">
            <a:extLst>
              <a:ext uri="{FF2B5EF4-FFF2-40B4-BE49-F238E27FC236}">
                <a16:creationId xmlns:a16="http://schemas.microsoft.com/office/drawing/2014/main" id="{7542DE77-47A4-AD85-B310-99A1A180F6BB}"/>
              </a:ext>
            </a:extLst>
          </p:cNvPr>
          <p:cNvSpPr txBox="1"/>
          <p:nvPr/>
        </p:nvSpPr>
        <p:spPr>
          <a:xfrm>
            <a:off x="7936784" y="4535808"/>
            <a:ext cx="1175979" cy="369332"/>
          </a:xfrm>
          <a:prstGeom prst="rect">
            <a:avLst/>
          </a:prstGeom>
          <a:noFill/>
        </p:spPr>
        <p:txBody>
          <a:bodyPr wrap="square" rtlCol="0">
            <a:spAutoFit/>
          </a:bodyPr>
          <a:lstStyle/>
          <a:p>
            <a:pPr algn="ctr" rtl="0"/>
            <a:r>
              <a:rPr lang="en-IE" b="1" dirty="0" err="1">
                <a:solidFill>
                  <a:srgbClr val="E8669E"/>
                </a:solidFill>
              </a:rPr>
              <a:t>Negócio</a:t>
            </a:r>
            <a:endParaRPr lang="en-IE" b="1" dirty="0">
              <a:solidFill>
                <a:srgbClr val="E8669E"/>
              </a:solidFill>
            </a:endParaRPr>
          </a:p>
        </p:txBody>
      </p:sp>
      <p:pic>
        <p:nvPicPr>
          <p:cNvPr id="18" name="Graphic 17" descr="Lights On outline">
            <a:extLst>
              <a:ext uri="{FF2B5EF4-FFF2-40B4-BE49-F238E27FC236}">
                <a16:creationId xmlns:a16="http://schemas.microsoft.com/office/drawing/2014/main" id="{5C9008DA-5E24-7F72-C042-717A6B739AD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262960" y="3737595"/>
            <a:ext cx="388609" cy="388609"/>
          </a:xfrm>
          <a:prstGeom prst="rect">
            <a:avLst/>
          </a:prstGeom>
        </p:spPr>
      </p:pic>
      <p:sp>
        <p:nvSpPr>
          <p:cNvPr id="19" name="TextBox 18">
            <a:extLst>
              <a:ext uri="{FF2B5EF4-FFF2-40B4-BE49-F238E27FC236}">
                <a16:creationId xmlns:a16="http://schemas.microsoft.com/office/drawing/2014/main" id="{80E20A09-6A07-FBC8-0F2E-CF25831E93B8}"/>
              </a:ext>
            </a:extLst>
          </p:cNvPr>
          <p:cNvSpPr txBox="1"/>
          <p:nvPr/>
        </p:nvSpPr>
        <p:spPr>
          <a:xfrm>
            <a:off x="8844351" y="5896495"/>
            <a:ext cx="1392750" cy="369332"/>
          </a:xfrm>
          <a:prstGeom prst="rect">
            <a:avLst/>
          </a:prstGeom>
          <a:solidFill>
            <a:srgbClr val="D1E8FF"/>
          </a:solidFill>
          <a:ln>
            <a:solidFill>
              <a:srgbClr val="30475E"/>
            </a:solidFill>
          </a:ln>
        </p:spPr>
        <p:txBody>
          <a:bodyPr wrap="square" rtlCol="0">
            <a:spAutoFit/>
          </a:bodyPr>
          <a:lstStyle/>
          <a:p>
            <a:pPr algn="ctr" rtl="0"/>
            <a:r>
              <a:rPr lang="en-IE" b="1" dirty="0">
                <a:solidFill>
                  <a:srgbClr val="30475E"/>
                </a:solidFill>
              </a:rPr>
              <a:t>Inovação</a:t>
            </a:r>
          </a:p>
        </p:txBody>
      </p:sp>
      <p:cxnSp>
        <p:nvCxnSpPr>
          <p:cNvPr id="21" name="Straight Connector 20">
            <a:extLst>
              <a:ext uri="{FF2B5EF4-FFF2-40B4-BE49-F238E27FC236}">
                <a16:creationId xmlns:a16="http://schemas.microsoft.com/office/drawing/2014/main" id="{CE4818B6-F8E9-F651-245F-EC56B14EC919}"/>
              </a:ext>
            </a:extLst>
          </p:cNvPr>
          <p:cNvCxnSpPr/>
          <p:nvPr/>
        </p:nvCxnSpPr>
        <p:spPr>
          <a:xfrm>
            <a:off x="9455949" y="4205754"/>
            <a:ext cx="0" cy="1690741"/>
          </a:xfrm>
          <a:prstGeom prst="line">
            <a:avLst/>
          </a:prstGeom>
          <a:ln w="19050">
            <a:solidFill>
              <a:srgbClr val="3047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190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8417FE7-304E-72A2-B4A5-CF2DF3C4D4D7}"/>
              </a:ext>
            </a:extLst>
          </p:cNvPr>
          <p:cNvGrpSpPr/>
          <p:nvPr/>
        </p:nvGrpSpPr>
        <p:grpSpPr>
          <a:xfrm>
            <a:off x="1" y="0"/>
            <a:ext cx="5932286" cy="6858000"/>
            <a:chOff x="0" y="0"/>
            <a:chExt cx="6033735" cy="6858000"/>
          </a:xfrm>
        </p:grpSpPr>
        <p:sp>
          <p:nvSpPr>
            <p:cNvPr id="4" name="Freeform 3">
              <a:extLst>
                <a:ext uri="{FF2B5EF4-FFF2-40B4-BE49-F238E27FC236}">
                  <a16:creationId xmlns:a16="http://schemas.microsoft.com/office/drawing/2014/main" id="{8BACEF20-4868-B607-99A6-7785E840AE6B}"/>
                </a:ext>
              </a:extLst>
            </p:cNvPr>
            <p:cNvSpPr/>
            <p:nvPr/>
          </p:nvSpPr>
          <p:spPr>
            <a:xfrm>
              <a:off x="0" y="0"/>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5" name="Freeform 4">
              <a:extLst>
                <a:ext uri="{FF2B5EF4-FFF2-40B4-BE49-F238E27FC236}">
                  <a16:creationId xmlns:a16="http://schemas.microsoft.com/office/drawing/2014/main" id="{6E69B8A4-F338-CDB9-C1ED-714EBED32300}"/>
                </a:ext>
              </a:extLst>
            </p:cNvPr>
            <p:cNvSpPr/>
            <p:nvPr/>
          </p:nvSpPr>
          <p:spPr>
            <a:xfrm>
              <a:off x="0" y="1202668"/>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6" name="Rectangle 5">
              <a:extLst>
                <a:ext uri="{FF2B5EF4-FFF2-40B4-BE49-F238E27FC236}">
                  <a16:creationId xmlns:a16="http://schemas.microsoft.com/office/drawing/2014/main" id="{2DE29A9B-1561-750B-0CA5-1E57E5EDDAE6}"/>
                </a:ext>
              </a:extLst>
            </p:cNvPr>
            <p:cNvSpPr/>
            <p:nvPr/>
          </p:nvSpPr>
          <p:spPr>
            <a:xfrm>
              <a:off x="0" y="3798888"/>
              <a:ext cx="4433455" cy="3059112"/>
            </a:xfrm>
            <a:prstGeom prst="rect">
              <a:avLst/>
            </a:prstGeom>
            <a:solidFill>
              <a:srgbClr val="B2D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 name="Text Placeholder 1">
            <a:extLst>
              <a:ext uri="{FF2B5EF4-FFF2-40B4-BE49-F238E27FC236}">
                <a16:creationId xmlns:a16="http://schemas.microsoft.com/office/drawing/2014/main" id="{F4474CEF-0D8A-5979-1B8C-CA2325709298}"/>
              </a:ext>
            </a:extLst>
          </p:cNvPr>
          <p:cNvSpPr>
            <a:spLocks noGrp="1"/>
          </p:cNvSpPr>
          <p:nvPr>
            <p:ph type="body" sz="quarter" idx="4294967295"/>
          </p:nvPr>
        </p:nvSpPr>
        <p:spPr>
          <a:xfrm>
            <a:off x="415941" y="1627581"/>
            <a:ext cx="5336803" cy="4337050"/>
          </a:xfrm>
          <a:prstGeom prst="rect">
            <a:avLst/>
          </a:prstGeom>
        </p:spPr>
        <p:txBody>
          <a:bodyPr/>
          <a:lstStyle/>
          <a:p>
            <a:pPr marL="0" indent="0" algn="just" rtl="0">
              <a:lnSpc>
                <a:spcPts val="2580"/>
              </a:lnSpc>
              <a:spcBef>
                <a:spcPts val="600"/>
              </a:spcBef>
              <a:buNone/>
            </a:pPr>
            <a:r>
              <a:rPr lang="en-US" sz="2400" dirty="0">
                <a:solidFill>
                  <a:srgbClr val="000000"/>
                </a:solidFill>
              </a:rPr>
              <a:t>Este </a:t>
            </a:r>
            <a:r>
              <a:rPr lang="en-US" sz="2400" dirty="0" err="1">
                <a:solidFill>
                  <a:srgbClr val="000000"/>
                </a:solidFill>
              </a:rPr>
              <a:t>modelo</a:t>
            </a:r>
            <a:r>
              <a:rPr lang="en-US" sz="2400" dirty="0">
                <a:solidFill>
                  <a:srgbClr val="000000"/>
                </a:solidFill>
              </a:rPr>
              <a:t>, também </a:t>
            </a:r>
            <a:r>
              <a:rPr lang="en-US" sz="2400" dirty="0" err="1">
                <a:solidFill>
                  <a:srgbClr val="000000"/>
                </a:solidFill>
              </a:rPr>
              <a:t>conhecido</a:t>
            </a:r>
            <a:r>
              <a:rPr lang="en-US" sz="2400" dirty="0">
                <a:solidFill>
                  <a:srgbClr val="000000"/>
                </a:solidFill>
              </a:rPr>
              <a:t> </a:t>
            </a:r>
            <a:r>
              <a:rPr lang="en-US" sz="2400" dirty="0" err="1">
                <a:solidFill>
                  <a:srgbClr val="000000"/>
                </a:solidFill>
              </a:rPr>
              <a:t>como</a:t>
            </a:r>
            <a:r>
              <a:rPr lang="en-US" sz="2400" dirty="0">
                <a:solidFill>
                  <a:srgbClr val="000000"/>
                </a:solidFill>
              </a:rPr>
              <a:t> </a:t>
            </a:r>
            <a:r>
              <a:rPr lang="en-US" sz="2400" b="1" dirty="0" err="1">
                <a:solidFill>
                  <a:srgbClr val="000000"/>
                </a:solidFill>
              </a:rPr>
              <a:t>modelo</a:t>
            </a:r>
            <a:r>
              <a:rPr lang="en-US" sz="2400" b="1" dirty="0">
                <a:solidFill>
                  <a:srgbClr val="000000"/>
                </a:solidFill>
              </a:rPr>
              <a:t> de rede</a:t>
            </a:r>
            <a:r>
              <a:rPr lang="en-US" sz="2400" dirty="0">
                <a:solidFill>
                  <a:srgbClr val="000000"/>
                </a:solidFill>
              </a:rPr>
              <a:t>, sugere que a inovação não se </a:t>
            </a:r>
            <a:r>
              <a:rPr lang="en-US" sz="2400" dirty="0" err="1">
                <a:solidFill>
                  <a:srgbClr val="000000"/>
                </a:solidFill>
              </a:rPr>
              <a:t>limita</a:t>
            </a:r>
            <a:r>
              <a:rPr lang="en-US" sz="2400" dirty="0">
                <a:solidFill>
                  <a:srgbClr val="000000"/>
                </a:solidFill>
              </a:rPr>
              <a:t> às atividades internas de </a:t>
            </a:r>
            <a:r>
              <a:rPr lang="en-US" sz="2400" dirty="0" err="1">
                <a:solidFill>
                  <a:srgbClr val="000000"/>
                </a:solidFill>
              </a:rPr>
              <a:t>investigação</a:t>
            </a:r>
            <a:r>
              <a:rPr lang="en-US" sz="2400" dirty="0">
                <a:solidFill>
                  <a:srgbClr val="000000"/>
                </a:solidFill>
              </a:rPr>
              <a:t> e desenvolvimento de uma empresa, mas </a:t>
            </a:r>
            <a:r>
              <a:rPr lang="en-US" sz="2400" dirty="0" err="1">
                <a:solidFill>
                  <a:srgbClr val="000000"/>
                </a:solidFill>
              </a:rPr>
              <a:t>deve</a:t>
            </a:r>
            <a:r>
              <a:rPr lang="en-US" sz="2400" dirty="0">
                <a:solidFill>
                  <a:srgbClr val="000000"/>
                </a:solidFill>
              </a:rPr>
              <a:t> </a:t>
            </a:r>
            <a:r>
              <a:rPr lang="en-US" sz="2400" dirty="0" err="1">
                <a:solidFill>
                  <a:srgbClr val="000000"/>
                </a:solidFill>
              </a:rPr>
              <a:t>também</a:t>
            </a:r>
            <a:r>
              <a:rPr lang="en-US" sz="2400" dirty="0">
                <a:solidFill>
                  <a:srgbClr val="000000"/>
                </a:solidFill>
              </a:rPr>
              <a:t> ser alcançada por meio de colaborações com parceiros externos, incluindo clientes, fornecedores e até mesmo concorrentes.</a:t>
            </a:r>
          </a:p>
          <a:p>
            <a:pPr marL="0" indent="0" algn="just" rtl="0">
              <a:lnSpc>
                <a:spcPts val="2580"/>
              </a:lnSpc>
              <a:spcBef>
                <a:spcPts val="600"/>
              </a:spcBef>
              <a:buNone/>
            </a:pPr>
            <a:r>
              <a:rPr lang="en-US" sz="2400" dirty="0">
                <a:solidFill>
                  <a:srgbClr val="000000"/>
                </a:solidFill>
              </a:rPr>
              <a:t>A inovação aberta tem o potencial de ampliar o espaço para a criação de valor, seja por meio de novos parceiros com competências complementares </a:t>
            </a:r>
            <a:r>
              <a:rPr lang="en-US" sz="2400" dirty="0" err="1">
                <a:solidFill>
                  <a:srgbClr val="000000"/>
                </a:solidFill>
              </a:rPr>
              <a:t>ou</a:t>
            </a:r>
            <a:r>
              <a:rPr lang="en-US" sz="2400" dirty="0">
                <a:solidFill>
                  <a:srgbClr val="000000"/>
                </a:solidFill>
              </a:rPr>
              <a:t> pela </a:t>
            </a:r>
            <a:r>
              <a:rPr lang="en-US" sz="2400" dirty="0" err="1">
                <a:solidFill>
                  <a:srgbClr val="000000"/>
                </a:solidFill>
              </a:rPr>
              <a:t>libertação</a:t>
            </a:r>
            <a:r>
              <a:rPr lang="en-US" sz="2400" dirty="0">
                <a:solidFill>
                  <a:srgbClr val="000000"/>
                </a:solidFill>
              </a:rPr>
              <a:t> de </a:t>
            </a:r>
            <a:r>
              <a:rPr lang="en-US" sz="2400" dirty="0" err="1">
                <a:solidFill>
                  <a:srgbClr val="000000"/>
                </a:solidFill>
              </a:rPr>
              <a:t>potencial</a:t>
            </a:r>
            <a:r>
              <a:rPr lang="en-US" sz="2400" dirty="0">
                <a:solidFill>
                  <a:srgbClr val="000000"/>
                </a:solidFill>
              </a:rPr>
              <a:t> oculto </a:t>
            </a:r>
            <a:r>
              <a:rPr lang="en-US" sz="2400" dirty="0" err="1">
                <a:solidFill>
                  <a:srgbClr val="000000"/>
                </a:solidFill>
              </a:rPr>
              <a:t>em</a:t>
            </a:r>
            <a:r>
              <a:rPr lang="en-US" sz="2400" dirty="0">
                <a:solidFill>
                  <a:srgbClr val="000000"/>
                </a:solidFill>
              </a:rPr>
              <a:t> </a:t>
            </a:r>
            <a:r>
              <a:rPr lang="en-US" sz="2400" dirty="0" err="1">
                <a:solidFill>
                  <a:srgbClr val="000000"/>
                </a:solidFill>
              </a:rPr>
              <a:t>relações</a:t>
            </a:r>
            <a:r>
              <a:rPr lang="en-US" sz="2400" dirty="0">
                <a:solidFill>
                  <a:srgbClr val="000000"/>
                </a:solidFill>
              </a:rPr>
              <a:t> </a:t>
            </a:r>
            <a:r>
              <a:rPr lang="en-US" sz="2400" dirty="0" err="1">
                <a:solidFill>
                  <a:srgbClr val="000000"/>
                </a:solidFill>
              </a:rPr>
              <a:t>já</a:t>
            </a:r>
            <a:r>
              <a:rPr lang="en-US" sz="2400" dirty="0">
                <a:solidFill>
                  <a:srgbClr val="000000"/>
                </a:solidFill>
              </a:rPr>
              <a:t> </a:t>
            </a:r>
            <a:r>
              <a:rPr lang="en-US" sz="2400" dirty="0" err="1">
                <a:solidFill>
                  <a:srgbClr val="000000"/>
                </a:solidFill>
              </a:rPr>
              <a:t>estabelecidas</a:t>
            </a:r>
            <a:r>
              <a:rPr lang="en-US" sz="2400" dirty="0">
                <a:solidFill>
                  <a:srgbClr val="000000"/>
                </a:solidFill>
              </a:rPr>
              <a:t>.</a:t>
            </a:r>
            <a:endParaRPr lang="en-IE" sz="2400" dirty="0">
              <a:solidFill>
                <a:srgbClr val="000000"/>
              </a:solidFill>
            </a:endParaRPr>
          </a:p>
        </p:txBody>
      </p:sp>
      <p:sp>
        <p:nvSpPr>
          <p:cNvPr id="3" name="Text Placeholder 2">
            <a:extLst>
              <a:ext uri="{FF2B5EF4-FFF2-40B4-BE49-F238E27FC236}">
                <a16:creationId xmlns:a16="http://schemas.microsoft.com/office/drawing/2014/main" id="{E1EF7EB7-A06A-42B4-729C-391002F3F22D}"/>
              </a:ext>
            </a:extLst>
          </p:cNvPr>
          <p:cNvSpPr>
            <a:spLocks noGrp="1"/>
          </p:cNvSpPr>
          <p:nvPr>
            <p:ph type="body" sz="quarter" idx="4294967295"/>
          </p:nvPr>
        </p:nvSpPr>
        <p:spPr>
          <a:xfrm>
            <a:off x="415943" y="380349"/>
            <a:ext cx="5324982" cy="992187"/>
          </a:xfrm>
          <a:prstGeom prst="rect">
            <a:avLst/>
          </a:prstGeom>
        </p:spPr>
        <p:txBody>
          <a:bodyPr/>
          <a:lstStyle/>
          <a:p>
            <a:pPr marL="742950" indent="-742950" algn="l" rtl="0">
              <a:buFont typeface="+mj-lt"/>
              <a:buAutoNum type="arabicPeriod" startAt="3"/>
            </a:pPr>
            <a:r>
              <a:rPr lang="en-IE" sz="3600" b="1" dirty="0">
                <a:solidFill>
                  <a:srgbClr val="000000"/>
                </a:solidFill>
              </a:rPr>
              <a:t>Modelo de Inovação Aberta</a:t>
            </a:r>
          </a:p>
        </p:txBody>
      </p:sp>
      <p:grpSp>
        <p:nvGrpSpPr>
          <p:cNvPr id="9" name="Graphic 7">
            <a:extLst>
              <a:ext uri="{FF2B5EF4-FFF2-40B4-BE49-F238E27FC236}">
                <a16:creationId xmlns:a16="http://schemas.microsoft.com/office/drawing/2014/main" id="{12B773B6-24CB-A1C0-F37E-F3401E264A4B}"/>
              </a:ext>
            </a:extLst>
          </p:cNvPr>
          <p:cNvGrpSpPr/>
          <p:nvPr/>
        </p:nvGrpSpPr>
        <p:grpSpPr>
          <a:xfrm>
            <a:off x="5927473" y="1575050"/>
            <a:ext cx="6416245" cy="4368264"/>
            <a:chOff x="5704615" y="1394346"/>
            <a:chExt cx="6416245" cy="4368264"/>
          </a:xfrm>
        </p:grpSpPr>
        <p:sp>
          <p:nvSpPr>
            <p:cNvPr id="10" name="TextBox 9">
              <a:extLst>
                <a:ext uri="{FF2B5EF4-FFF2-40B4-BE49-F238E27FC236}">
                  <a16:creationId xmlns:a16="http://schemas.microsoft.com/office/drawing/2014/main" id="{8E0105DD-229C-3E47-A535-13CFE52037C2}"/>
                </a:ext>
              </a:extLst>
            </p:cNvPr>
            <p:cNvSpPr txBox="1"/>
            <p:nvPr/>
          </p:nvSpPr>
          <p:spPr>
            <a:xfrm>
              <a:off x="5704615" y="2636691"/>
              <a:ext cx="1179981" cy="710451"/>
            </a:xfrm>
            <a:prstGeom prst="rect">
              <a:avLst/>
            </a:prstGeom>
            <a:noFill/>
          </p:spPr>
          <p:txBody>
            <a:bodyPr wrap="square" rtlCol="0">
              <a:spAutoFit/>
            </a:bodyPr>
            <a:lstStyle/>
            <a:p>
              <a:pPr algn="r" rtl="0">
                <a:lnSpc>
                  <a:spcPts val="1560"/>
                </a:lnSpc>
              </a:pPr>
              <a:r>
                <a:rPr lang="en-US" sz="1400" spc="0" baseline="0" dirty="0">
                  <a:ln/>
                  <a:solidFill>
                    <a:srgbClr val="000000"/>
                  </a:solidFill>
                  <a:latin typeface="MyriadPro-Bold"/>
                  <a:sym typeface="MyriadPro-Bold"/>
                  <a:rtl val="0"/>
                </a:rPr>
                <a:t>Base Tecnológica Interna</a:t>
              </a:r>
            </a:p>
          </p:txBody>
        </p:sp>
        <p:sp>
          <p:nvSpPr>
            <p:cNvPr id="11" name="TextBox 10">
              <a:extLst>
                <a:ext uri="{FF2B5EF4-FFF2-40B4-BE49-F238E27FC236}">
                  <a16:creationId xmlns:a16="http://schemas.microsoft.com/office/drawing/2014/main" id="{42F7F402-E1F1-5789-DB8A-ACC83A336918}"/>
                </a:ext>
              </a:extLst>
            </p:cNvPr>
            <p:cNvSpPr txBox="1"/>
            <p:nvPr/>
          </p:nvSpPr>
          <p:spPr>
            <a:xfrm>
              <a:off x="10548836" y="3263498"/>
              <a:ext cx="1572024" cy="505267"/>
            </a:xfrm>
            <a:prstGeom prst="rect">
              <a:avLst/>
            </a:prstGeom>
            <a:noFill/>
          </p:spPr>
          <p:txBody>
            <a:bodyPr wrap="square" rtlCol="0">
              <a:spAutoFit/>
            </a:bodyPr>
            <a:lstStyle/>
            <a:p>
              <a:pPr algn="l" rtl="0">
                <a:lnSpc>
                  <a:spcPts val="1560"/>
                </a:lnSpc>
              </a:pPr>
              <a:r>
                <a:rPr lang="en-US" sz="1400" spc="0" baseline="0" dirty="0">
                  <a:ln/>
                  <a:solidFill>
                    <a:srgbClr val="000000"/>
                  </a:solidFill>
                  <a:latin typeface="MyriadPro-Bold"/>
                  <a:sym typeface="MyriadPro-Bold"/>
                  <a:rtl val="0"/>
                </a:rPr>
                <a:t>Base Tecnológica Externa</a:t>
              </a:r>
            </a:p>
          </p:txBody>
        </p:sp>
        <p:grpSp>
          <p:nvGrpSpPr>
            <p:cNvPr id="12" name="Graphic 7">
              <a:extLst>
                <a:ext uri="{FF2B5EF4-FFF2-40B4-BE49-F238E27FC236}">
                  <a16:creationId xmlns:a16="http://schemas.microsoft.com/office/drawing/2014/main" id="{484990AA-3343-5DB8-E8E9-F951A9FE0405}"/>
                </a:ext>
              </a:extLst>
            </p:cNvPr>
            <p:cNvGrpSpPr/>
            <p:nvPr/>
          </p:nvGrpSpPr>
          <p:grpSpPr>
            <a:xfrm>
              <a:off x="6810370" y="3139038"/>
              <a:ext cx="588342" cy="107699"/>
              <a:chOff x="6810370" y="3139038"/>
              <a:chExt cx="588342" cy="107699"/>
            </a:xfrm>
            <a:solidFill>
              <a:srgbClr val="9C66AA"/>
            </a:solidFill>
          </p:grpSpPr>
          <p:sp>
            <p:nvSpPr>
              <p:cNvPr id="13" name="Freeform 12">
                <a:extLst>
                  <a:ext uri="{FF2B5EF4-FFF2-40B4-BE49-F238E27FC236}">
                    <a16:creationId xmlns:a16="http://schemas.microsoft.com/office/drawing/2014/main" id="{9240C27E-0FA2-ED1B-7847-50C996DFAA76}"/>
                  </a:ext>
                </a:extLst>
              </p:cNvPr>
              <p:cNvSpPr/>
              <p:nvPr/>
            </p:nvSpPr>
            <p:spPr>
              <a:xfrm>
                <a:off x="6864233" y="3192888"/>
                <a:ext cx="534480" cy="13807"/>
              </a:xfrm>
              <a:custGeom>
                <a:avLst/>
                <a:gdLst>
                  <a:gd name="connsiteX0" fmla="*/ 534480 w 534480"/>
                  <a:gd name="connsiteY0" fmla="*/ 0 h 13807"/>
                  <a:gd name="connsiteX1" fmla="*/ 0 w 534480"/>
                  <a:gd name="connsiteY1" fmla="*/ 0 h 13807"/>
                </a:gdLst>
                <a:ahLst/>
                <a:cxnLst>
                  <a:cxn ang="0">
                    <a:pos x="connsiteX0" y="connsiteY0"/>
                  </a:cxn>
                  <a:cxn ang="0">
                    <a:pos x="connsiteX1" y="connsiteY1"/>
                  </a:cxn>
                </a:cxnLst>
                <a:rect l="l" t="t" r="r" b="b"/>
                <a:pathLst>
                  <a:path w="534480" h="13807">
                    <a:moveTo>
                      <a:pt x="534480" y="0"/>
                    </a:moveTo>
                    <a:lnTo>
                      <a:pt x="0" y="0"/>
                    </a:lnTo>
                  </a:path>
                </a:pathLst>
              </a:custGeom>
              <a:ln w="13799" cap="flat">
                <a:solidFill>
                  <a:srgbClr val="000000"/>
                </a:solidFill>
                <a:prstDash val="solid"/>
                <a:miter/>
              </a:ln>
            </p:spPr>
            <p:txBody>
              <a:bodyPr rtlCol="0" anchor="ctr"/>
              <a:lstStyle/>
              <a:p>
                <a:pPr algn="l" rtl="0">
                  <a:lnSpc>
                    <a:spcPts val="1560"/>
                  </a:lnSpc>
                </a:pPr>
                <a:endParaRPr lang="en-US" sz="1400"/>
              </a:p>
            </p:txBody>
          </p:sp>
          <p:sp>
            <p:nvSpPr>
              <p:cNvPr id="14" name="Freeform 13">
                <a:extLst>
                  <a:ext uri="{FF2B5EF4-FFF2-40B4-BE49-F238E27FC236}">
                    <a16:creationId xmlns:a16="http://schemas.microsoft.com/office/drawing/2014/main" id="{6D20A827-5F94-CAD2-B8B6-EA1773B99D73}"/>
                  </a:ext>
                </a:extLst>
              </p:cNvPr>
              <p:cNvSpPr/>
              <p:nvPr/>
            </p:nvSpPr>
            <p:spPr>
              <a:xfrm>
                <a:off x="6810370" y="3139038"/>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0"/>
                      <a:pt x="0" y="53850"/>
                    </a:cubicBezTo>
                    <a:cubicBezTo>
                      <a:pt x="0" y="24109"/>
                      <a:pt x="24115" y="0"/>
                      <a:pt x="53862" y="0"/>
                    </a:cubicBezTo>
                    <a:cubicBezTo>
                      <a:pt x="83610" y="0"/>
                      <a:pt x="107725" y="24109"/>
                      <a:pt x="107725" y="53850"/>
                    </a:cubicBezTo>
                    <a:close/>
                  </a:path>
                </a:pathLst>
              </a:custGeom>
              <a:solidFill>
                <a:srgbClr val="9C66AA"/>
              </a:solidFill>
              <a:ln w="13799" cap="flat">
                <a:noFill/>
                <a:prstDash val="solid"/>
                <a:miter/>
              </a:ln>
            </p:spPr>
            <p:txBody>
              <a:bodyPr rtlCol="0" anchor="ctr"/>
              <a:lstStyle/>
              <a:p>
                <a:pPr algn="l" rtl="0">
                  <a:lnSpc>
                    <a:spcPts val="1560"/>
                  </a:lnSpc>
                </a:pPr>
                <a:endParaRPr lang="en-US" sz="1400"/>
              </a:p>
            </p:txBody>
          </p:sp>
        </p:grpSp>
        <p:sp>
          <p:nvSpPr>
            <p:cNvPr id="15" name="TextBox 14">
              <a:extLst>
                <a:ext uri="{FF2B5EF4-FFF2-40B4-BE49-F238E27FC236}">
                  <a16:creationId xmlns:a16="http://schemas.microsoft.com/office/drawing/2014/main" id="{7451A551-07D7-AB79-3FA5-D3B344D13858}"/>
                </a:ext>
              </a:extLst>
            </p:cNvPr>
            <p:cNvSpPr txBox="1"/>
            <p:nvPr/>
          </p:nvSpPr>
          <p:spPr>
            <a:xfrm>
              <a:off x="5795056" y="3502225"/>
              <a:ext cx="1345158" cy="502702"/>
            </a:xfrm>
            <a:prstGeom prst="rect">
              <a:avLst/>
            </a:prstGeom>
            <a:noFill/>
          </p:spPr>
          <p:txBody>
            <a:bodyPr wrap="square" rtlCol="0">
              <a:spAutoFit/>
            </a:bodyPr>
            <a:lstStyle/>
            <a:p>
              <a:pPr algn="r" rtl="0">
                <a:lnSpc>
                  <a:spcPts val="1560"/>
                </a:lnSpc>
              </a:pPr>
              <a:r>
                <a:rPr lang="en-US" sz="1400" spc="0" baseline="0" dirty="0">
                  <a:ln/>
                  <a:solidFill>
                    <a:srgbClr val="000000"/>
                  </a:solidFill>
                  <a:latin typeface="MyriadPro-Bold"/>
                  <a:sym typeface="MyriadPro-Bold"/>
                  <a:rtl val="0"/>
                </a:rPr>
                <a:t>Mercado </a:t>
              </a:r>
              <a:r>
                <a:rPr lang="en-US" sz="1400" spc="0" baseline="0" dirty="0" err="1">
                  <a:ln/>
                  <a:solidFill>
                    <a:srgbClr val="000000"/>
                  </a:solidFill>
                  <a:latin typeface="MyriadPro-Bold"/>
                  <a:sym typeface="MyriadPro-Bold"/>
                  <a:rtl val="0"/>
                </a:rPr>
                <a:t>Atual</a:t>
              </a:r>
              <a:r>
                <a:rPr lang="en-US" sz="1400" spc="0" baseline="0" dirty="0">
                  <a:ln/>
                  <a:solidFill>
                    <a:srgbClr val="000000"/>
                  </a:solidFill>
                  <a:latin typeface="MyriadPro-Bold"/>
                  <a:sym typeface="MyriadPro-Bold"/>
                  <a:rtl val="0"/>
                </a:rPr>
                <a:t> </a:t>
              </a:r>
              <a:r>
                <a:rPr lang="en-US" sz="1400" dirty="0" err="1">
                  <a:ln/>
                  <a:solidFill>
                    <a:srgbClr val="000000"/>
                  </a:solidFill>
                  <a:latin typeface="MyriadPro-Bold"/>
                  <a:sym typeface="MyriadPro-Bold"/>
                  <a:rtl val="0"/>
                </a:rPr>
                <a:t>Estabelecido</a:t>
              </a:r>
              <a:endParaRPr lang="en-US" sz="1400" spc="0" baseline="0" dirty="0">
                <a:ln/>
                <a:solidFill>
                  <a:srgbClr val="000000"/>
                </a:solidFill>
                <a:latin typeface="MyriadPro-Bold"/>
                <a:sym typeface="MyriadPro-Bold"/>
                <a:rtl val="0"/>
              </a:endParaRPr>
            </a:p>
          </p:txBody>
        </p:sp>
        <p:sp>
          <p:nvSpPr>
            <p:cNvPr id="16" name="TextBox 15">
              <a:extLst>
                <a:ext uri="{FF2B5EF4-FFF2-40B4-BE49-F238E27FC236}">
                  <a16:creationId xmlns:a16="http://schemas.microsoft.com/office/drawing/2014/main" id="{8D56E066-BBD3-2CAF-F73B-199847AEAFBF}"/>
                </a:ext>
              </a:extLst>
            </p:cNvPr>
            <p:cNvSpPr txBox="1"/>
            <p:nvPr/>
          </p:nvSpPr>
          <p:spPr>
            <a:xfrm>
              <a:off x="10157099" y="3970929"/>
              <a:ext cx="1447256" cy="297517"/>
            </a:xfrm>
            <a:prstGeom prst="rect">
              <a:avLst/>
            </a:prstGeom>
            <a:noFill/>
          </p:spPr>
          <p:txBody>
            <a:bodyPr wrap="none" rtlCol="0">
              <a:spAutoFit/>
            </a:bodyPr>
            <a:lstStyle/>
            <a:p>
              <a:pPr algn="l" rtl="0">
                <a:lnSpc>
                  <a:spcPts val="1560"/>
                </a:lnSpc>
              </a:pPr>
              <a:r>
                <a:rPr lang="en-US" sz="1400" spc="0" baseline="0" dirty="0">
                  <a:ln/>
                  <a:solidFill>
                    <a:srgbClr val="000000"/>
                  </a:solidFill>
                  <a:latin typeface="MyriadPro-Bold"/>
                  <a:sym typeface="MyriadPro-Bold"/>
                  <a:rtl val="0"/>
                </a:rPr>
                <a:t>Outros Mercados</a:t>
              </a:r>
            </a:p>
          </p:txBody>
        </p:sp>
        <p:sp>
          <p:nvSpPr>
            <p:cNvPr id="17" name="TextBox 16">
              <a:extLst>
                <a:ext uri="{FF2B5EF4-FFF2-40B4-BE49-F238E27FC236}">
                  <a16:creationId xmlns:a16="http://schemas.microsoft.com/office/drawing/2014/main" id="{534D3FB3-D5A6-9098-A9E7-BCDADB8C8036}"/>
                </a:ext>
              </a:extLst>
            </p:cNvPr>
            <p:cNvSpPr txBox="1"/>
            <p:nvPr/>
          </p:nvSpPr>
          <p:spPr>
            <a:xfrm>
              <a:off x="9992127" y="4491511"/>
              <a:ext cx="1805914" cy="502702"/>
            </a:xfrm>
            <a:prstGeom prst="rect">
              <a:avLst/>
            </a:prstGeom>
            <a:noFill/>
          </p:spPr>
          <p:txBody>
            <a:bodyPr wrap="square" rtlCol="0">
              <a:spAutoFit/>
            </a:bodyPr>
            <a:lstStyle/>
            <a:p>
              <a:pPr algn="l" rtl="0">
                <a:lnSpc>
                  <a:spcPts val="1560"/>
                </a:lnSpc>
              </a:pPr>
              <a:r>
                <a:rPr lang="en-US" sz="1400" spc="0" baseline="0" dirty="0">
                  <a:ln/>
                  <a:solidFill>
                    <a:srgbClr val="000000"/>
                  </a:solidFill>
                  <a:latin typeface="MyriadPro-Bold"/>
                  <a:sym typeface="MyriadPro-Bold"/>
                  <a:rtl val="0"/>
                </a:rPr>
                <a:t>Mercado </a:t>
              </a:r>
              <a:r>
                <a:rPr lang="en-US" sz="1400" spc="0" baseline="0" dirty="0" err="1">
                  <a:ln/>
                  <a:solidFill>
                    <a:srgbClr val="000000"/>
                  </a:solidFill>
                  <a:latin typeface="MyriadPro-Bold"/>
                  <a:sym typeface="MyriadPro-Bold"/>
                  <a:rtl val="0"/>
                </a:rPr>
                <a:t>Atual</a:t>
              </a:r>
              <a:r>
                <a:rPr lang="en-US" sz="1400" spc="0" baseline="0" dirty="0">
                  <a:ln/>
                  <a:solidFill>
                    <a:srgbClr val="000000"/>
                  </a:solidFill>
                  <a:latin typeface="MyriadPro-Bold"/>
                  <a:sym typeface="MyriadPro-Bold"/>
                  <a:rtl val="0"/>
                </a:rPr>
                <a:t> </a:t>
              </a:r>
              <a:r>
                <a:rPr lang="en-US" sz="1400" dirty="0" err="1">
                  <a:ln/>
                  <a:solidFill>
                    <a:srgbClr val="000000"/>
                  </a:solidFill>
                  <a:latin typeface="MyriadPro-Bold"/>
                  <a:sym typeface="MyriadPro-Bold"/>
                  <a:rtl val="0"/>
                </a:rPr>
                <a:t>Estabelecido</a:t>
              </a:r>
              <a:endParaRPr lang="en-US" sz="1400" spc="0" baseline="0" dirty="0">
                <a:ln/>
                <a:solidFill>
                  <a:srgbClr val="000000"/>
                </a:solidFill>
                <a:latin typeface="MyriadPro-Bold"/>
                <a:sym typeface="MyriadPro-Bold"/>
                <a:rtl val="0"/>
              </a:endParaRPr>
            </a:p>
          </p:txBody>
        </p:sp>
        <p:sp>
          <p:nvSpPr>
            <p:cNvPr id="18" name="TextBox 17">
              <a:extLst>
                <a:ext uri="{FF2B5EF4-FFF2-40B4-BE49-F238E27FC236}">
                  <a16:creationId xmlns:a16="http://schemas.microsoft.com/office/drawing/2014/main" id="{33A2C825-5BBC-169E-E3F2-F27CCD60E33D}"/>
                </a:ext>
              </a:extLst>
            </p:cNvPr>
            <p:cNvSpPr txBox="1"/>
            <p:nvPr/>
          </p:nvSpPr>
          <p:spPr>
            <a:xfrm>
              <a:off x="5946258" y="4185613"/>
              <a:ext cx="1445549" cy="710451"/>
            </a:xfrm>
            <a:prstGeom prst="rect">
              <a:avLst/>
            </a:prstGeom>
            <a:noFill/>
          </p:spPr>
          <p:txBody>
            <a:bodyPr wrap="square" rtlCol="0">
              <a:spAutoFit/>
            </a:bodyPr>
            <a:lstStyle/>
            <a:p>
              <a:pPr algn="r" rtl="0">
                <a:lnSpc>
                  <a:spcPts val="1560"/>
                </a:lnSpc>
              </a:pPr>
              <a:r>
                <a:rPr lang="en-US" sz="1400" spc="0" baseline="0" dirty="0">
                  <a:ln/>
                  <a:solidFill>
                    <a:srgbClr val="000000"/>
                  </a:solidFill>
                  <a:latin typeface="MyriadPro-Bold"/>
                  <a:sym typeface="MyriadPro-Bold"/>
                  <a:rtl val="0"/>
                </a:rPr>
                <a:t>Insourcing de Tecnologia Externa</a:t>
              </a:r>
            </a:p>
          </p:txBody>
        </p:sp>
        <p:sp>
          <p:nvSpPr>
            <p:cNvPr id="19" name="TextBox 18">
              <a:extLst>
                <a:ext uri="{FF2B5EF4-FFF2-40B4-BE49-F238E27FC236}">
                  <a16:creationId xmlns:a16="http://schemas.microsoft.com/office/drawing/2014/main" id="{8AE34A57-EF59-C295-DFB8-09479F3E5C66}"/>
                </a:ext>
              </a:extLst>
            </p:cNvPr>
            <p:cNvSpPr txBox="1"/>
            <p:nvPr/>
          </p:nvSpPr>
          <p:spPr>
            <a:xfrm>
              <a:off x="9650479" y="5054724"/>
              <a:ext cx="2090247" cy="707886"/>
            </a:xfrm>
            <a:prstGeom prst="rect">
              <a:avLst/>
            </a:prstGeom>
            <a:noFill/>
          </p:spPr>
          <p:txBody>
            <a:bodyPr wrap="square" rtlCol="0">
              <a:spAutoFit/>
            </a:bodyPr>
            <a:lstStyle/>
            <a:p>
              <a:pPr rtl="0">
                <a:lnSpc>
                  <a:spcPts val="1560"/>
                </a:lnSpc>
              </a:pPr>
              <a:r>
                <a:rPr lang="en-US" sz="1400" spc="0" baseline="0" dirty="0" err="1">
                  <a:ln/>
                  <a:solidFill>
                    <a:srgbClr val="000000"/>
                  </a:solidFill>
                  <a:latin typeface="MyriadPro-Bold"/>
                  <a:sym typeface="MyriadPro-Bold"/>
                  <a:rtl val="0"/>
                </a:rPr>
                <a:t>Gestão</a:t>
              </a:r>
              <a:r>
                <a:rPr lang="en-US" sz="1400" spc="0" baseline="0" dirty="0">
                  <a:ln/>
                  <a:solidFill>
                    <a:srgbClr val="000000"/>
                  </a:solidFill>
                  <a:latin typeface="MyriadPro-Bold"/>
                  <a:sym typeface="MyriadPro-Bold"/>
                  <a:rtl val="0"/>
                </a:rPr>
                <a:t> de  Investimentos / </a:t>
              </a:r>
              <a:r>
                <a:rPr lang="en-US" sz="1400" dirty="0" err="1">
                  <a:ln/>
                  <a:solidFill>
                    <a:srgbClr val="000000"/>
                  </a:solidFill>
                  <a:latin typeface="MyriadPro-Bold"/>
                  <a:sym typeface="MyriadPro-Bold"/>
                  <a:rtl val="0"/>
                </a:rPr>
                <a:t>Iniciativas</a:t>
              </a:r>
              <a:r>
                <a:rPr lang="en-US" sz="1400" dirty="0">
                  <a:ln/>
                  <a:solidFill>
                    <a:srgbClr val="000000"/>
                  </a:solidFill>
                  <a:latin typeface="MyriadPro-Bold"/>
                  <a:sym typeface="MyriadPro-Bold"/>
                  <a:rtl val="0"/>
                </a:rPr>
                <a:t> </a:t>
              </a:r>
              <a:r>
                <a:rPr lang="en-US" sz="1400" spc="0" baseline="0" dirty="0" err="1">
                  <a:ln/>
                  <a:solidFill>
                    <a:srgbClr val="000000"/>
                  </a:solidFill>
                  <a:latin typeface="MyriadPro-Bold"/>
                  <a:sym typeface="MyriadPro-Bold"/>
                  <a:rtl val="0"/>
                </a:rPr>
                <a:t>Internos</a:t>
              </a:r>
              <a:r>
                <a:rPr lang="en-US" sz="1400" spc="0" baseline="0" dirty="0">
                  <a:ln/>
                  <a:solidFill>
                    <a:srgbClr val="000000"/>
                  </a:solidFill>
                  <a:latin typeface="MyriadPro-Bold"/>
                  <a:sym typeface="MyriadPro-Bold"/>
                  <a:rtl val="0"/>
                </a:rPr>
                <a:t>/</a:t>
              </a:r>
              <a:r>
                <a:rPr lang="en-US" sz="1400" spc="0" baseline="0" dirty="0" err="1">
                  <a:ln/>
                  <a:solidFill>
                    <a:srgbClr val="000000"/>
                  </a:solidFill>
                  <a:latin typeface="MyriadPro-Bold"/>
                  <a:sym typeface="MyriadPro-Bold"/>
                  <a:rtl val="0"/>
                </a:rPr>
                <a:t>Externos</a:t>
              </a:r>
              <a:endParaRPr lang="en-US" sz="1400" spc="0" baseline="0" dirty="0">
                <a:ln/>
                <a:solidFill>
                  <a:srgbClr val="000000"/>
                </a:solidFill>
                <a:latin typeface="MyriadPro-Bold"/>
                <a:sym typeface="MyriadPro-Bold"/>
                <a:rtl val="0"/>
              </a:endParaRPr>
            </a:p>
          </p:txBody>
        </p:sp>
        <p:sp>
          <p:nvSpPr>
            <p:cNvPr id="20" name="TextBox 19">
              <a:extLst>
                <a:ext uri="{FF2B5EF4-FFF2-40B4-BE49-F238E27FC236}">
                  <a16:creationId xmlns:a16="http://schemas.microsoft.com/office/drawing/2014/main" id="{0375B6C4-E1F5-1307-F025-5E9018E2CCF2}"/>
                </a:ext>
              </a:extLst>
            </p:cNvPr>
            <p:cNvSpPr txBox="1"/>
            <p:nvPr/>
          </p:nvSpPr>
          <p:spPr>
            <a:xfrm>
              <a:off x="6261647" y="5004453"/>
              <a:ext cx="1455973" cy="502702"/>
            </a:xfrm>
            <a:prstGeom prst="rect">
              <a:avLst/>
            </a:prstGeom>
            <a:noFill/>
          </p:spPr>
          <p:txBody>
            <a:bodyPr wrap="square" rtlCol="0">
              <a:spAutoFit/>
            </a:bodyPr>
            <a:lstStyle/>
            <a:p>
              <a:pPr algn="r" rtl="0">
                <a:lnSpc>
                  <a:spcPts val="1560"/>
                </a:lnSpc>
              </a:pPr>
              <a:r>
                <a:rPr lang="en-US" sz="1400" spc="0" baseline="0" dirty="0">
                  <a:ln/>
                  <a:solidFill>
                    <a:srgbClr val="000000"/>
                  </a:solidFill>
                  <a:latin typeface="MyriadPro-Bold"/>
                  <a:sym typeface="MyriadPro-Bold"/>
                  <a:rtl val="0"/>
                </a:rPr>
                <a:t>Mercado </a:t>
              </a:r>
              <a:r>
                <a:rPr lang="en-US" sz="1400" spc="0" baseline="0" dirty="0" err="1">
                  <a:ln/>
                  <a:solidFill>
                    <a:srgbClr val="000000"/>
                  </a:solidFill>
                  <a:latin typeface="MyriadPro-Bold"/>
                  <a:sym typeface="MyriadPro-Bold"/>
                  <a:rtl val="0"/>
                </a:rPr>
                <a:t>Atual</a:t>
              </a:r>
              <a:r>
                <a:rPr lang="en-US" sz="1400" spc="0" baseline="0" dirty="0">
                  <a:ln/>
                  <a:solidFill>
                    <a:srgbClr val="000000"/>
                  </a:solidFill>
                  <a:latin typeface="MyriadPro-Bold"/>
                  <a:sym typeface="MyriadPro-Bold"/>
                  <a:rtl val="0"/>
                </a:rPr>
                <a:t> </a:t>
              </a:r>
              <a:r>
                <a:rPr lang="en-US" sz="1400" dirty="0" err="1">
                  <a:ln/>
                  <a:solidFill>
                    <a:srgbClr val="000000"/>
                  </a:solidFill>
                  <a:latin typeface="MyriadPro-Bold"/>
                  <a:sym typeface="MyriadPro-Bold"/>
                  <a:rtl val="0"/>
                </a:rPr>
                <a:t>Estabelecido</a:t>
              </a:r>
              <a:endParaRPr lang="en-US" sz="1400" spc="0" baseline="0" dirty="0">
                <a:ln/>
                <a:solidFill>
                  <a:srgbClr val="000000"/>
                </a:solidFill>
                <a:latin typeface="MyriadPro-Bold"/>
                <a:sym typeface="MyriadPro-Bold"/>
                <a:rtl val="0"/>
              </a:endParaRPr>
            </a:p>
          </p:txBody>
        </p:sp>
        <p:grpSp>
          <p:nvGrpSpPr>
            <p:cNvPr id="21" name="Graphic 7">
              <a:extLst>
                <a:ext uri="{FF2B5EF4-FFF2-40B4-BE49-F238E27FC236}">
                  <a16:creationId xmlns:a16="http://schemas.microsoft.com/office/drawing/2014/main" id="{4B3F522A-AB59-9B7B-6448-5DFCFED968FA}"/>
                </a:ext>
              </a:extLst>
            </p:cNvPr>
            <p:cNvGrpSpPr/>
            <p:nvPr/>
          </p:nvGrpSpPr>
          <p:grpSpPr>
            <a:xfrm>
              <a:off x="9801803" y="3507703"/>
              <a:ext cx="589723" cy="107699"/>
              <a:chOff x="9801803" y="3507703"/>
              <a:chExt cx="589723" cy="107699"/>
            </a:xfrm>
            <a:solidFill>
              <a:srgbClr val="9C66AA"/>
            </a:solidFill>
          </p:grpSpPr>
          <p:sp>
            <p:nvSpPr>
              <p:cNvPr id="22" name="Freeform 21">
                <a:extLst>
                  <a:ext uri="{FF2B5EF4-FFF2-40B4-BE49-F238E27FC236}">
                    <a16:creationId xmlns:a16="http://schemas.microsoft.com/office/drawing/2014/main" id="{BCC0FEE4-8086-85B3-21DC-9EE41BC04F27}"/>
                  </a:ext>
                </a:extLst>
              </p:cNvPr>
              <p:cNvSpPr/>
              <p:nvPr/>
            </p:nvSpPr>
            <p:spPr>
              <a:xfrm>
                <a:off x="9801803" y="3561553"/>
                <a:ext cx="535861" cy="13807"/>
              </a:xfrm>
              <a:custGeom>
                <a:avLst/>
                <a:gdLst>
                  <a:gd name="connsiteX0" fmla="*/ 0 w 535861"/>
                  <a:gd name="connsiteY0" fmla="*/ 0 h 13807"/>
                  <a:gd name="connsiteX1" fmla="*/ 535862 w 535861"/>
                  <a:gd name="connsiteY1" fmla="*/ 0 h 13807"/>
                </a:gdLst>
                <a:ahLst/>
                <a:cxnLst>
                  <a:cxn ang="0">
                    <a:pos x="connsiteX0" y="connsiteY0"/>
                  </a:cxn>
                  <a:cxn ang="0">
                    <a:pos x="connsiteX1" y="connsiteY1"/>
                  </a:cxn>
                </a:cxnLst>
                <a:rect l="l" t="t" r="r" b="b"/>
                <a:pathLst>
                  <a:path w="535861" h="13807">
                    <a:moveTo>
                      <a:pt x="0" y="0"/>
                    </a:moveTo>
                    <a:lnTo>
                      <a:pt x="535862" y="0"/>
                    </a:lnTo>
                  </a:path>
                </a:pathLst>
              </a:custGeom>
              <a:ln w="13799" cap="flat">
                <a:solidFill>
                  <a:srgbClr val="000000"/>
                </a:solidFill>
                <a:prstDash val="solid"/>
                <a:miter/>
              </a:ln>
            </p:spPr>
            <p:txBody>
              <a:bodyPr rtlCol="0" anchor="ctr"/>
              <a:lstStyle/>
              <a:p>
                <a:pPr algn="l" rtl="0">
                  <a:lnSpc>
                    <a:spcPts val="1560"/>
                  </a:lnSpc>
                </a:pPr>
                <a:endParaRPr lang="en-US" sz="1400"/>
              </a:p>
            </p:txBody>
          </p:sp>
          <p:sp>
            <p:nvSpPr>
              <p:cNvPr id="23" name="Freeform 22">
                <a:extLst>
                  <a:ext uri="{FF2B5EF4-FFF2-40B4-BE49-F238E27FC236}">
                    <a16:creationId xmlns:a16="http://schemas.microsoft.com/office/drawing/2014/main" id="{B46FB430-BB20-BC6B-DCBD-BDF69180BA71}"/>
                  </a:ext>
                </a:extLst>
              </p:cNvPr>
              <p:cNvSpPr/>
              <p:nvPr/>
            </p:nvSpPr>
            <p:spPr>
              <a:xfrm>
                <a:off x="10283802" y="3507703"/>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0"/>
                      <a:pt x="0" y="53850"/>
                    </a:cubicBezTo>
                    <a:cubicBezTo>
                      <a:pt x="0" y="24110"/>
                      <a:pt x="24115" y="0"/>
                      <a:pt x="53862" y="0"/>
                    </a:cubicBezTo>
                    <a:cubicBezTo>
                      <a:pt x="83610" y="0"/>
                      <a:pt x="107725" y="24110"/>
                      <a:pt x="107725" y="53850"/>
                    </a:cubicBezTo>
                    <a:close/>
                  </a:path>
                </a:pathLst>
              </a:custGeom>
              <a:solidFill>
                <a:srgbClr val="9C66AA"/>
              </a:solidFill>
              <a:ln w="13799" cap="flat">
                <a:noFill/>
                <a:prstDash val="solid"/>
                <a:miter/>
              </a:ln>
            </p:spPr>
            <p:txBody>
              <a:bodyPr rtlCol="0" anchor="ctr"/>
              <a:lstStyle/>
              <a:p>
                <a:pPr algn="l" rtl="0">
                  <a:lnSpc>
                    <a:spcPts val="1560"/>
                  </a:lnSpc>
                </a:pPr>
                <a:endParaRPr lang="en-US" sz="1400"/>
              </a:p>
            </p:txBody>
          </p:sp>
        </p:grpSp>
        <p:grpSp>
          <p:nvGrpSpPr>
            <p:cNvPr id="24" name="Graphic 7">
              <a:extLst>
                <a:ext uri="{FF2B5EF4-FFF2-40B4-BE49-F238E27FC236}">
                  <a16:creationId xmlns:a16="http://schemas.microsoft.com/office/drawing/2014/main" id="{1F86F50A-4481-7F27-A40E-A37F706E3072}"/>
                </a:ext>
              </a:extLst>
            </p:cNvPr>
            <p:cNvGrpSpPr/>
            <p:nvPr/>
          </p:nvGrpSpPr>
          <p:grpSpPr>
            <a:xfrm>
              <a:off x="7093493" y="3781094"/>
              <a:ext cx="588342" cy="107699"/>
              <a:chOff x="7093493" y="3781094"/>
              <a:chExt cx="588342" cy="107699"/>
            </a:xfrm>
            <a:solidFill>
              <a:srgbClr val="EF9FC1"/>
            </a:solidFill>
          </p:grpSpPr>
          <p:sp>
            <p:nvSpPr>
              <p:cNvPr id="25" name="Freeform 24">
                <a:extLst>
                  <a:ext uri="{FF2B5EF4-FFF2-40B4-BE49-F238E27FC236}">
                    <a16:creationId xmlns:a16="http://schemas.microsoft.com/office/drawing/2014/main" id="{F412D3BB-F3FA-03E4-8260-2237C759D03D}"/>
                  </a:ext>
                </a:extLst>
              </p:cNvPr>
              <p:cNvSpPr/>
              <p:nvPr/>
            </p:nvSpPr>
            <p:spPr>
              <a:xfrm>
                <a:off x="7147355" y="3834944"/>
                <a:ext cx="534480" cy="13807"/>
              </a:xfrm>
              <a:custGeom>
                <a:avLst/>
                <a:gdLst>
                  <a:gd name="connsiteX0" fmla="*/ 534480 w 534480"/>
                  <a:gd name="connsiteY0" fmla="*/ 0 h 13807"/>
                  <a:gd name="connsiteX1" fmla="*/ 0 w 534480"/>
                  <a:gd name="connsiteY1" fmla="*/ 0 h 13807"/>
                </a:gdLst>
                <a:ahLst/>
                <a:cxnLst>
                  <a:cxn ang="0">
                    <a:pos x="connsiteX0" y="connsiteY0"/>
                  </a:cxn>
                  <a:cxn ang="0">
                    <a:pos x="connsiteX1" y="connsiteY1"/>
                  </a:cxn>
                </a:cxnLst>
                <a:rect l="l" t="t" r="r" b="b"/>
                <a:pathLst>
                  <a:path w="534480" h="13807">
                    <a:moveTo>
                      <a:pt x="534480" y="0"/>
                    </a:moveTo>
                    <a:lnTo>
                      <a:pt x="0" y="0"/>
                    </a:lnTo>
                  </a:path>
                </a:pathLst>
              </a:custGeom>
              <a:ln w="13799" cap="flat">
                <a:solidFill>
                  <a:srgbClr val="000000"/>
                </a:solidFill>
                <a:prstDash val="solid"/>
                <a:miter/>
              </a:ln>
            </p:spPr>
            <p:txBody>
              <a:bodyPr rtlCol="0" anchor="ctr"/>
              <a:lstStyle/>
              <a:p>
                <a:pPr algn="l" rtl="0">
                  <a:lnSpc>
                    <a:spcPts val="1560"/>
                  </a:lnSpc>
                </a:pPr>
                <a:endParaRPr lang="en-US" sz="1400"/>
              </a:p>
            </p:txBody>
          </p:sp>
          <p:sp>
            <p:nvSpPr>
              <p:cNvPr id="26" name="Freeform 25">
                <a:extLst>
                  <a:ext uri="{FF2B5EF4-FFF2-40B4-BE49-F238E27FC236}">
                    <a16:creationId xmlns:a16="http://schemas.microsoft.com/office/drawing/2014/main" id="{B96D25F0-437F-8DE2-C4B0-B7926CB20D1A}"/>
                  </a:ext>
                </a:extLst>
              </p:cNvPr>
              <p:cNvSpPr/>
              <p:nvPr/>
            </p:nvSpPr>
            <p:spPr>
              <a:xfrm>
                <a:off x="7093493" y="3781094"/>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0"/>
                      <a:pt x="0" y="53850"/>
                    </a:cubicBezTo>
                    <a:cubicBezTo>
                      <a:pt x="0" y="24109"/>
                      <a:pt x="24115" y="0"/>
                      <a:pt x="53862" y="0"/>
                    </a:cubicBezTo>
                    <a:cubicBezTo>
                      <a:pt x="83610" y="0"/>
                      <a:pt x="107725" y="24109"/>
                      <a:pt x="107725" y="53850"/>
                    </a:cubicBezTo>
                    <a:close/>
                  </a:path>
                </a:pathLst>
              </a:custGeom>
              <a:solidFill>
                <a:srgbClr val="EF9FC1"/>
              </a:solidFill>
              <a:ln w="13799" cap="flat">
                <a:noFill/>
                <a:prstDash val="solid"/>
                <a:miter/>
              </a:ln>
            </p:spPr>
            <p:txBody>
              <a:bodyPr rtlCol="0" anchor="ctr"/>
              <a:lstStyle/>
              <a:p>
                <a:pPr algn="l" rtl="0">
                  <a:lnSpc>
                    <a:spcPts val="1560"/>
                  </a:lnSpc>
                </a:pPr>
                <a:endParaRPr lang="en-US" sz="1400"/>
              </a:p>
            </p:txBody>
          </p:sp>
        </p:grpSp>
        <p:grpSp>
          <p:nvGrpSpPr>
            <p:cNvPr id="27" name="Graphic 7">
              <a:extLst>
                <a:ext uri="{FF2B5EF4-FFF2-40B4-BE49-F238E27FC236}">
                  <a16:creationId xmlns:a16="http://schemas.microsoft.com/office/drawing/2014/main" id="{84B8EB11-ED62-1E22-CD80-F688C9CD091F}"/>
                </a:ext>
              </a:extLst>
            </p:cNvPr>
            <p:cNvGrpSpPr/>
            <p:nvPr/>
          </p:nvGrpSpPr>
          <p:grpSpPr>
            <a:xfrm>
              <a:off x="9547683" y="4071055"/>
              <a:ext cx="588342" cy="107699"/>
              <a:chOff x="9547683" y="4071055"/>
              <a:chExt cx="588342" cy="107699"/>
            </a:xfrm>
            <a:solidFill>
              <a:srgbClr val="EF9FC1"/>
            </a:solidFill>
          </p:grpSpPr>
          <p:sp>
            <p:nvSpPr>
              <p:cNvPr id="28" name="Freeform 27">
                <a:extLst>
                  <a:ext uri="{FF2B5EF4-FFF2-40B4-BE49-F238E27FC236}">
                    <a16:creationId xmlns:a16="http://schemas.microsoft.com/office/drawing/2014/main" id="{BCED12BD-2EBC-D4B5-F66C-1690D913574B}"/>
                  </a:ext>
                </a:extLst>
              </p:cNvPr>
              <p:cNvSpPr/>
              <p:nvPr/>
            </p:nvSpPr>
            <p:spPr>
              <a:xfrm>
                <a:off x="9547683" y="4124905"/>
                <a:ext cx="534480" cy="13807"/>
              </a:xfrm>
              <a:custGeom>
                <a:avLst/>
                <a:gdLst>
                  <a:gd name="connsiteX0" fmla="*/ 0 w 534480"/>
                  <a:gd name="connsiteY0" fmla="*/ 0 h 13807"/>
                  <a:gd name="connsiteX1" fmla="*/ 534480 w 534480"/>
                  <a:gd name="connsiteY1" fmla="*/ 0 h 13807"/>
                </a:gdLst>
                <a:ahLst/>
                <a:cxnLst>
                  <a:cxn ang="0">
                    <a:pos x="connsiteX0" y="connsiteY0"/>
                  </a:cxn>
                  <a:cxn ang="0">
                    <a:pos x="connsiteX1" y="connsiteY1"/>
                  </a:cxn>
                </a:cxnLst>
                <a:rect l="l" t="t" r="r" b="b"/>
                <a:pathLst>
                  <a:path w="534480" h="13807">
                    <a:moveTo>
                      <a:pt x="0" y="0"/>
                    </a:moveTo>
                    <a:lnTo>
                      <a:pt x="534480" y="0"/>
                    </a:lnTo>
                  </a:path>
                </a:pathLst>
              </a:custGeom>
              <a:ln w="13799" cap="flat">
                <a:solidFill>
                  <a:srgbClr val="000000"/>
                </a:solidFill>
                <a:prstDash val="solid"/>
                <a:miter/>
              </a:ln>
            </p:spPr>
            <p:txBody>
              <a:bodyPr rtlCol="0" anchor="ctr"/>
              <a:lstStyle/>
              <a:p>
                <a:pPr algn="l" rtl="0">
                  <a:lnSpc>
                    <a:spcPts val="1560"/>
                  </a:lnSpc>
                </a:pPr>
                <a:endParaRPr lang="en-US" sz="1400"/>
              </a:p>
            </p:txBody>
          </p:sp>
          <p:sp>
            <p:nvSpPr>
              <p:cNvPr id="29" name="Freeform 28">
                <a:extLst>
                  <a:ext uri="{FF2B5EF4-FFF2-40B4-BE49-F238E27FC236}">
                    <a16:creationId xmlns:a16="http://schemas.microsoft.com/office/drawing/2014/main" id="{6CC7C1FB-11DC-F8C6-B88B-C03E3AF9C273}"/>
                  </a:ext>
                </a:extLst>
              </p:cNvPr>
              <p:cNvSpPr/>
              <p:nvPr/>
            </p:nvSpPr>
            <p:spPr>
              <a:xfrm>
                <a:off x="10028301" y="4071055"/>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0"/>
                      <a:pt x="0" y="53850"/>
                    </a:cubicBezTo>
                    <a:cubicBezTo>
                      <a:pt x="0" y="24109"/>
                      <a:pt x="24115" y="0"/>
                      <a:pt x="53862" y="0"/>
                    </a:cubicBezTo>
                    <a:cubicBezTo>
                      <a:pt x="83610" y="0"/>
                      <a:pt x="107725" y="24109"/>
                      <a:pt x="107725" y="53850"/>
                    </a:cubicBezTo>
                    <a:close/>
                  </a:path>
                </a:pathLst>
              </a:custGeom>
              <a:solidFill>
                <a:srgbClr val="EF9FC1"/>
              </a:solidFill>
              <a:ln w="13799" cap="flat">
                <a:noFill/>
                <a:prstDash val="solid"/>
                <a:miter/>
              </a:ln>
            </p:spPr>
            <p:txBody>
              <a:bodyPr rtlCol="0" anchor="ctr"/>
              <a:lstStyle/>
              <a:p>
                <a:pPr algn="l" rtl="0">
                  <a:lnSpc>
                    <a:spcPts val="1560"/>
                  </a:lnSpc>
                </a:pPr>
                <a:endParaRPr lang="en-US" sz="1400"/>
              </a:p>
            </p:txBody>
          </p:sp>
        </p:grpSp>
        <p:grpSp>
          <p:nvGrpSpPr>
            <p:cNvPr id="30" name="Graphic 7">
              <a:extLst>
                <a:ext uri="{FF2B5EF4-FFF2-40B4-BE49-F238E27FC236}">
                  <a16:creationId xmlns:a16="http://schemas.microsoft.com/office/drawing/2014/main" id="{B6EBC84F-73CE-1118-E234-8CD6043A4136}"/>
                </a:ext>
              </a:extLst>
            </p:cNvPr>
            <p:cNvGrpSpPr/>
            <p:nvPr/>
          </p:nvGrpSpPr>
          <p:grpSpPr>
            <a:xfrm>
              <a:off x="7359476" y="4274257"/>
              <a:ext cx="589723" cy="107699"/>
              <a:chOff x="7359476" y="4274257"/>
              <a:chExt cx="589723" cy="107699"/>
            </a:xfrm>
            <a:solidFill>
              <a:srgbClr val="F79038"/>
            </a:solidFill>
          </p:grpSpPr>
          <p:sp>
            <p:nvSpPr>
              <p:cNvPr id="31" name="Freeform 30">
                <a:extLst>
                  <a:ext uri="{FF2B5EF4-FFF2-40B4-BE49-F238E27FC236}">
                    <a16:creationId xmlns:a16="http://schemas.microsoft.com/office/drawing/2014/main" id="{3538B233-7FE0-FD65-07F3-B99535086C74}"/>
                  </a:ext>
                </a:extLst>
              </p:cNvPr>
              <p:cNvSpPr/>
              <p:nvPr/>
            </p:nvSpPr>
            <p:spPr>
              <a:xfrm>
                <a:off x="7413338" y="4328107"/>
                <a:ext cx="535861" cy="13807"/>
              </a:xfrm>
              <a:custGeom>
                <a:avLst/>
                <a:gdLst>
                  <a:gd name="connsiteX0" fmla="*/ 535862 w 535861"/>
                  <a:gd name="connsiteY0" fmla="*/ 0 h 13807"/>
                  <a:gd name="connsiteX1" fmla="*/ 0 w 535861"/>
                  <a:gd name="connsiteY1" fmla="*/ 0 h 13807"/>
                </a:gdLst>
                <a:ahLst/>
                <a:cxnLst>
                  <a:cxn ang="0">
                    <a:pos x="connsiteX0" y="connsiteY0"/>
                  </a:cxn>
                  <a:cxn ang="0">
                    <a:pos x="connsiteX1" y="connsiteY1"/>
                  </a:cxn>
                </a:cxnLst>
                <a:rect l="l" t="t" r="r" b="b"/>
                <a:pathLst>
                  <a:path w="535861" h="13807">
                    <a:moveTo>
                      <a:pt x="535862" y="0"/>
                    </a:moveTo>
                    <a:lnTo>
                      <a:pt x="0" y="0"/>
                    </a:lnTo>
                  </a:path>
                </a:pathLst>
              </a:custGeom>
              <a:ln w="13799" cap="flat">
                <a:solidFill>
                  <a:srgbClr val="000000"/>
                </a:solidFill>
                <a:prstDash val="solid"/>
                <a:miter/>
              </a:ln>
            </p:spPr>
            <p:txBody>
              <a:bodyPr rtlCol="0" anchor="ctr"/>
              <a:lstStyle/>
              <a:p>
                <a:pPr algn="l" rtl="0">
                  <a:lnSpc>
                    <a:spcPts val="1560"/>
                  </a:lnSpc>
                </a:pPr>
                <a:endParaRPr lang="en-US" sz="1400"/>
              </a:p>
            </p:txBody>
          </p:sp>
          <p:sp>
            <p:nvSpPr>
              <p:cNvPr id="32" name="Freeform 31">
                <a:extLst>
                  <a:ext uri="{FF2B5EF4-FFF2-40B4-BE49-F238E27FC236}">
                    <a16:creationId xmlns:a16="http://schemas.microsoft.com/office/drawing/2014/main" id="{44051E78-2908-5C48-5FB1-0011F6DDACDA}"/>
                  </a:ext>
                </a:extLst>
              </p:cNvPr>
              <p:cNvSpPr/>
              <p:nvPr/>
            </p:nvSpPr>
            <p:spPr>
              <a:xfrm>
                <a:off x="7359476" y="4274257"/>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0"/>
                      <a:pt x="0" y="53850"/>
                    </a:cubicBezTo>
                    <a:cubicBezTo>
                      <a:pt x="0" y="24109"/>
                      <a:pt x="24115" y="0"/>
                      <a:pt x="53862" y="0"/>
                    </a:cubicBezTo>
                    <a:cubicBezTo>
                      <a:pt x="83610" y="0"/>
                      <a:pt x="107725" y="24109"/>
                      <a:pt x="107725" y="53850"/>
                    </a:cubicBezTo>
                    <a:close/>
                  </a:path>
                </a:pathLst>
              </a:custGeom>
              <a:solidFill>
                <a:srgbClr val="F79038"/>
              </a:solidFill>
              <a:ln w="13799" cap="flat">
                <a:noFill/>
                <a:prstDash val="solid"/>
                <a:miter/>
              </a:ln>
            </p:spPr>
            <p:txBody>
              <a:bodyPr rtlCol="0" anchor="ctr"/>
              <a:lstStyle/>
              <a:p>
                <a:pPr algn="l" rtl="0">
                  <a:lnSpc>
                    <a:spcPts val="1560"/>
                  </a:lnSpc>
                </a:pPr>
                <a:endParaRPr lang="en-US" sz="1400"/>
              </a:p>
            </p:txBody>
          </p:sp>
        </p:grpSp>
        <p:grpSp>
          <p:nvGrpSpPr>
            <p:cNvPr id="33" name="Graphic 7">
              <a:extLst>
                <a:ext uri="{FF2B5EF4-FFF2-40B4-BE49-F238E27FC236}">
                  <a16:creationId xmlns:a16="http://schemas.microsoft.com/office/drawing/2014/main" id="{9DCDEEAE-D313-39C2-73B9-90B65AEDAF5C}"/>
                </a:ext>
              </a:extLst>
            </p:cNvPr>
            <p:cNvGrpSpPr/>
            <p:nvPr/>
          </p:nvGrpSpPr>
          <p:grpSpPr>
            <a:xfrm>
              <a:off x="9312898" y="4586081"/>
              <a:ext cx="588342" cy="107699"/>
              <a:chOff x="9312898" y="4586081"/>
              <a:chExt cx="588342" cy="107699"/>
            </a:xfrm>
            <a:solidFill>
              <a:srgbClr val="F79038"/>
            </a:solidFill>
          </p:grpSpPr>
          <p:sp>
            <p:nvSpPr>
              <p:cNvPr id="34" name="Freeform 33">
                <a:extLst>
                  <a:ext uri="{FF2B5EF4-FFF2-40B4-BE49-F238E27FC236}">
                    <a16:creationId xmlns:a16="http://schemas.microsoft.com/office/drawing/2014/main" id="{688B63A7-9818-5E0F-8D7D-EE4881DC7D9D}"/>
                  </a:ext>
                </a:extLst>
              </p:cNvPr>
              <p:cNvSpPr/>
              <p:nvPr/>
            </p:nvSpPr>
            <p:spPr>
              <a:xfrm>
                <a:off x="9312898" y="4639931"/>
                <a:ext cx="534480" cy="13807"/>
              </a:xfrm>
              <a:custGeom>
                <a:avLst/>
                <a:gdLst>
                  <a:gd name="connsiteX0" fmla="*/ 0 w 534480"/>
                  <a:gd name="connsiteY0" fmla="*/ 0 h 13807"/>
                  <a:gd name="connsiteX1" fmla="*/ 534480 w 534480"/>
                  <a:gd name="connsiteY1" fmla="*/ 0 h 13807"/>
                </a:gdLst>
                <a:ahLst/>
                <a:cxnLst>
                  <a:cxn ang="0">
                    <a:pos x="connsiteX0" y="connsiteY0"/>
                  </a:cxn>
                  <a:cxn ang="0">
                    <a:pos x="connsiteX1" y="connsiteY1"/>
                  </a:cxn>
                </a:cxnLst>
                <a:rect l="l" t="t" r="r" b="b"/>
                <a:pathLst>
                  <a:path w="534480" h="13807">
                    <a:moveTo>
                      <a:pt x="0" y="0"/>
                    </a:moveTo>
                    <a:lnTo>
                      <a:pt x="534480" y="0"/>
                    </a:lnTo>
                  </a:path>
                </a:pathLst>
              </a:custGeom>
              <a:ln w="13799" cap="flat">
                <a:solidFill>
                  <a:srgbClr val="000000"/>
                </a:solidFill>
                <a:prstDash val="solid"/>
                <a:miter/>
              </a:ln>
            </p:spPr>
            <p:txBody>
              <a:bodyPr rtlCol="0" anchor="ctr"/>
              <a:lstStyle/>
              <a:p>
                <a:pPr algn="l" rtl="0">
                  <a:lnSpc>
                    <a:spcPts val="1560"/>
                  </a:lnSpc>
                </a:pPr>
                <a:endParaRPr lang="en-US" sz="1400"/>
              </a:p>
            </p:txBody>
          </p:sp>
          <p:sp>
            <p:nvSpPr>
              <p:cNvPr id="35" name="Freeform 34">
                <a:extLst>
                  <a:ext uri="{FF2B5EF4-FFF2-40B4-BE49-F238E27FC236}">
                    <a16:creationId xmlns:a16="http://schemas.microsoft.com/office/drawing/2014/main" id="{559D0F0B-4F3F-021F-AA01-6FDA5370ED5A}"/>
                  </a:ext>
                </a:extLst>
              </p:cNvPr>
              <p:cNvSpPr/>
              <p:nvPr/>
            </p:nvSpPr>
            <p:spPr>
              <a:xfrm>
                <a:off x="9793516" y="4586081"/>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1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1"/>
                      <a:pt x="0" y="53850"/>
                    </a:cubicBezTo>
                    <a:cubicBezTo>
                      <a:pt x="0" y="24110"/>
                      <a:pt x="24115" y="1"/>
                      <a:pt x="53862" y="1"/>
                    </a:cubicBezTo>
                    <a:cubicBezTo>
                      <a:pt x="83610" y="1"/>
                      <a:pt x="107725" y="24110"/>
                      <a:pt x="107725" y="53850"/>
                    </a:cubicBezTo>
                    <a:close/>
                  </a:path>
                </a:pathLst>
              </a:custGeom>
              <a:solidFill>
                <a:srgbClr val="F79038"/>
              </a:solidFill>
              <a:ln w="13799" cap="flat">
                <a:noFill/>
                <a:prstDash val="solid"/>
                <a:miter/>
              </a:ln>
            </p:spPr>
            <p:txBody>
              <a:bodyPr rtlCol="0" anchor="ctr"/>
              <a:lstStyle/>
              <a:p>
                <a:pPr algn="l" rtl="0">
                  <a:lnSpc>
                    <a:spcPts val="1560"/>
                  </a:lnSpc>
                </a:pPr>
                <a:endParaRPr lang="en-US" sz="1400"/>
              </a:p>
            </p:txBody>
          </p:sp>
        </p:grpSp>
        <p:grpSp>
          <p:nvGrpSpPr>
            <p:cNvPr id="36" name="Graphic 7">
              <a:extLst>
                <a:ext uri="{FF2B5EF4-FFF2-40B4-BE49-F238E27FC236}">
                  <a16:creationId xmlns:a16="http://schemas.microsoft.com/office/drawing/2014/main" id="{50E46055-E493-D03A-2B22-C5F23403EF4D}"/>
                </a:ext>
              </a:extLst>
            </p:cNvPr>
            <p:cNvGrpSpPr/>
            <p:nvPr/>
          </p:nvGrpSpPr>
          <p:grpSpPr>
            <a:xfrm>
              <a:off x="7702287" y="5072339"/>
              <a:ext cx="589724" cy="107699"/>
              <a:chOff x="7702287" y="5072339"/>
              <a:chExt cx="589724" cy="107699"/>
            </a:xfrm>
            <a:solidFill>
              <a:srgbClr val="B3DDDC"/>
            </a:solidFill>
          </p:grpSpPr>
          <p:sp>
            <p:nvSpPr>
              <p:cNvPr id="37" name="Freeform 36">
                <a:extLst>
                  <a:ext uri="{FF2B5EF4-FFF2-40B4-BE49-F238E27FC236}">
                    <a16:creationId xmlns:a16="http://schemas.microsoft.com/office/drawing/2014/main" id="{63E9AFBC-1041-E992-F84B-005891DB9932}"/>
                  </a:ext>
                </a:extLst>
              </p:cNvPr>
              <p:cNvSpPr/>
              <p:nvPr/>
            </p:nvSpPr>
            <p:spPr>
              <a:xfrm>
                <a:off x="7756150" y="5126189"/>
                <a:ext cx="535861" cy="13807"/>
              </a:xfrm>
              <a:custGeom>
                <a:avLst/>
                <a:gdLst>
                  <a:gd name="connsiteX0" fmla="*/ 535861 w 535861"/>
                  <a:gd name="connsiteY0" fmla="*/ 0 h 13807"/>
                  <a:gd name="connsiteX1" fmla="*/ 0 w 535861"/>
                  <a:gd name="connsiteY1" fmla="*/ 0 h 13807"/>
                </a:gdLst>
                <a:ahLst/>
                <a:cxnLst>
                  <a:cxn ang="0">
                    <a:pos x="connsiteX0" y="connsiteY0"/>
                  </a:cxn>
                  <a:cxn ang="0">
                    <a:pos x="connsiteX1" y="connsiteY1"/>
                  </a:cxn>
                </a:cxnLst>
                <a:rect l="l" t="t" r="r" b="b"/>
                <a:pathLst>
                  <a:path w="535861" h="13807">
                    <a:moveTo>
                      <a:pt x="535861" y="0"/>
                    </a:moveTo>
                    <a:lnTo>
                      <a:pt x="0" y="0"/>
                    </a:lnTo>
                  </a:path>
                </a:pathLst>
              </a:custGeom>
              <a:ln w="13799" cap="flat">
                <a:solidFill>
                  <a:srgbClr val="000000"/>
                </a:solidFill>
                <a:prstDash val="solid"/>
                <a:miter/>
              </a:ln>
            </p:spPr>
            <p:txBody>
              <a:bodyPr rtlCol="0" anchor="ctr"/>
              <a:lstStyle/>
              <a:p>
                <a:pPr algn="l" rtl="0">
                  <a:lnSpc>
                    <a:spcPts val="1560"/>
                  </a:lnSpc>
                </a:pPr>
                <a:endParaRPr lang="en-US" sz="1400"/>
              </a:p>
            </p:txBody>
          </p:sp>
          <p:sp>
            <p:nvSpPr>
              <p:cNvPr id="38" name="Freeform 37">
                <a:extLst>
                  <a:ext uri="{FF2B5EF4-FFF2-40B4-BE49-F238E27FC236}">
                    <a16:creationId xmlns:a16="http://schemas.microsoft.com/office/drawing/2014/main" id="{E3EF6F43-4706-5FBC-5028-C16A94A5F4D6}"/>
                  </a:ext>
                </a:extLst>
              </p:cNvPr>
              <p:cNvSpPr/>
              <p:nvPr/>
            </p:nvSpPr>
            <p:spPr>
              <a:xfrm>
                <a:off x="7702287" y="5072339"/>
                <a:ext cx="107724" cy="107699"/>
              </a:xfrm>
              <a:custGeom>
                <a:avLst/>
                <a:gdLst>
                  <a:gd name="connsiteX0" fmla="*/ 107725 w 107724"/>
                  <a:gd name="connsiteY0" fmla="*/ 53850 h 107699"/>
                  <a:gd name="connsiteX1" fmla="*/ 53863 w 107724"/>
                  <a:gd name="connsiteY1" fmla="*/ 107700 h 107699"/>
                  <a:gd name="connsiteX2" fmla="*/ 0 w 107724"/>
                  <a:gd name="connsiteY2" fmla="*/ 53850 h 107699"/>
                  <a:gd name="connsiteX3" fmla="*/ 53863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1"/>
                      <a:pt x="83610" y="107700"/>
                      <a:pt x="53863" y="107700"/>
                    </a:cubicBezTo>
                    <a:cubicBezTo>
                      <a:pt x="24115" y="107700"/>
                      <a:pt x="0" y="83591"/>
                      <a:pt x="0" y="53850"/>
                    </a:cubicBezTo>
                    <a:cubicBezTo>
                      <a:pt x="0" y="24109"/>
                      <a:pt x="24115" y="0"/>
                      <a:pt x="53863" y="0"/>
                    </a:cubicBezTo>
                    <a:cubicBezTo>
                      <a:pt x="83610" y="0"/>
                      <a:pt x="107725" y="24109"/>
                      <a:pt x="107725" y="53850"/>
                    </a:cubicBezTo>
                    <a:close/>
                  </a:path>
                </a:pathLst>
              </a:custGeom>
              <a:solidFill>
                <a:srgbClr val="B3DDDC"/>
              </a:solidFill>
              <a:ln w="13799" cap="flat">
                <a:noFill/>
                <a:prstDash val="solid"/>
                <a:miter/>
              </a:ln>
            </p:spPr>
            <p:txBody>
              <a:bodyPr rtlCol="0" anchor="ctr"/>
              <a:lstStyle/>
              <a:p>
                <a:pPr algn="l" rtl="0">
                  <a:lnSpc>
                    <a:spcPts val="1560"/>
                  </a:lnSpc>
                </a:pPr>
                <a:endParaRPr lang="en-US" sz="1400"/>
              </a:p>
            </p:txBody>
          </p:sp>
        </p:grpSp>
        <p:grpSp>
          <p:nvGrpSpPr>
            <p:cNvPr id="39" name="Graphic 7">
              <a:extLst>
                <a:ext uri="{FF2B5EF4-FFF2-40B4-BE49-F238E27FC236}">
                  <a16:creationId xmlns:a16="http://schemas.microsoft.com/office/drawing/2014/main" id="{8E7D1486-F5FB-AAE3-E185-05C5C6F86309}"/>
                </a:ext>
              </a:extLst>
            </p:cNvPr>
            <p:cNvGrpSpPr/>
            <p:nvPr/>
          </p:nvGrpSpPr>
          <p:grpSpPr>
            <a:xfrm>
              <a:off x="9057397" y="5117676"/>
              <a:ext cx="589723" cy="107699"/>
              <a:chOff x="9057397" y="5117676"/>
              <a:chExt cx="589723" cy="107699"/>
            </a:xfrm>
            <a:solidFill>
              <a:srgbClr val="B3DDDC"/>
            </a:solidFill>
          </p:grpSpPr>
          <p:sp>
            <p:nvSpPr>
              <p:cNvPr id="40" name="Freeform 39">
                <a:extLst>
                  <a:ext uri="{FF2B5EF4-FFF2-40B4-BE49-F238E27FC236}">
                    <a16:creationId xmlns:a16="http://schemas.microsoft.com/office/drawing/2014/main" id="{7869A642-1944-0833-7D65-EB5DCDDFC7C0}"/>
                  </a:ext>
                </a:extLst>
              </p:cNvPr>
              <p:cNvSpPr/>
              <p:nvPr/>
            </p:nvSpPr>
            <p:spPr>
              <a:xfrm>
                <a:off x="9057397" y="5171526"/>
                <a:ext cx="535861" cy="13807"/>
              </a:xfrm>
              <a:custGeom>
                <a:avLst/>
                <a:gdLst>
                  <a:gd name="connsiteX0" fmla="*/ 0 w 535861"/>
                  <a:gd name="connsiteY0" fmla="*/ 0 h 13807"/>
                  <a:gd name="connsiteX1" fmla="*/ 535862 w 535861"/>
                  <a:gd name="connsiteY1" fmla="*/ 0 h 13807"/>
                </a:gdLst>
                <a:ahLst/>
                <a:cxnLst>
                  <a:cxn ang="0">
                    <a:pos x="connsiteX0" y="connsiteY0"/>
                  </a:cxn>
                  <a:cxn ang="0">
                    <a:pos x="connsiteX1" y="connsiteY1"/>
                  </a:cxn>
                </a:cxnLst>
                <a:rect l="l" t="t" r="r" b="b"/>
                <a:pathLst>
                  <a:path w="535861" h="13807">
                    <a:moveTo>
                      <a:pt x="0" y="0"/>
                    </a:moveTo>
                    <a:lnTo>
                      <a:pt x="535862" y="0"/>
                    </a:lnTo>
                  </a:path>
                </a:pathLst>
              </a:custGeom>
              <a:ln w="13799" cap="flat">
                <a:solidFill>
                  <a:srgbClr val="000000"/>
                </a:solidFill>
                <a:prstDash val="solid"/>
                <a:miter/>
              </a:ln>
            </p:spPr>
            <p:txBody>
              <a:bodyPr rtlCol="0" anchor="ctr"/>
              <a:lstStyle/>
              <a:p>
                <a:pPr algn="l" rtl="0">
                  <a:lnSpc>
                    <a:spcPts val="1560"/>
                  </a:lnSpc>
                </a:pPr>
                <a:endParaRPr lang="en-US" sz="1400"/>
              </a:p>
            </p:txBody>
          </p:sp>
          <p:sp>
            <p:nvSpPr>
              <p:cNvPr id="41" name="Freeform 40">
                <a:extLst>
                  <a:ext uri="{FF2B5EF4-FFF2-40B4-BE49-F238E27FC236}">
                    <a16:creationId xmlns:a16="http://schemas.microsoft.com/office/drawing/2014/main" id="{891791AA-F45A-EE85-47E6-E87BB090D187}"/>
                  </a:ext>
                </a:extLst>
              </p:cNvPr>
              <p:cNvSpPr/>
              <p:nvPr/>
            </p:nvSpPr>
            <p:spPr>
              <a:xfrm>
                <a:off x="9539397" y="5117676"/>
                <a:ext cx="107724" cy="107699"/>
              </a:xfrm>
              <a:custGeom>
                <a:avLst/>
                <a:gdLst>
                  <a:gd name="connsiteX0" fmla="*/ 107725 w 107724"/>
                  <a:gd name="connsiteY0" fmla="*/ 53850 h 107699"/>
                  <a:gd name="connsiteX1" fmla="*/ 53863 w 107724"/>
                  <a:gd name="connsiteY1" fmla="*/ 107700 h 107699"/>
                  <a:gd name="connsiteX2" fmla="*/ 0 w 107724"/>
                  <a:gd name="connsiteY2" fmla="*/ 53850 h 107699"/>
                  <a:gd name="connsiteX3" fmla="*/ 53863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1"/>
                      <a:pt x="83610" y="107700"/>
                      <a:pt x="53863" y="107700"/>
                    </a:cubicBezTo>
                    <a:cubicBezTo>
                      <a:pt x="24115" y="107700"/>
                      <a:pt x="0" y="83591"/>
                      <a:pt x="0" y="53850"/>
                    </a:cubicBezTo>
                    <a:cubicBezTo>
                      <a:pt x="0" y="24109"/>
                      <a:pt x="24115" y="0"/>
                      <a:pt x="53863" y="0"/>
                    </a:cubicBezTo>
                    <a:cubicBezTo>
                      <a:pt x="83610" y="0"/>
                      <a:pt x="107725" y="24109"/>
                      <a:pt x="107725" y="53850"/>
                    </a:cubicBezTo>
                    <a:close/>
                  </a:path>
                </a:pathLst>
              </a:custGeom>
              <a:solidFill>
                <a:srgbClr val="B3DDDC"/>
              </a:solidFill>
              <a:ln w="13799" cap="flat">
                <a:noFill/>
                <a:prstDash val="solid"/>
                <a:miter/>
              </a:ln>
            </p:spPr>
            <p:txBody>
              <a:bodyPr rtlCol="0" anchor="ctr"/>
              <a:lstStyle/>
              <a:p>
                <a:pPr algn="l" rtl="0">
                  <a:lnSpc>
                    <a:spcPts val="1560"/>
                  </a:lnSpc>
                </a:pPr>
                <a:endParaRPr lang="en-US" sz="1400"/>
              </a:p>
            </p:txBody>
          </p:sp>
        </p:grpSp>
        <p:grpSp>
          <p:nvGrpSpPr>
            <p:cNvPr id="42" name="Graphic 7">
              <a:extLst>
                <a:ext uri="{FF2B5EF4-FFF2-40B4-BE49-F238E27FC236}">
                  <a16:creationId xmlns:a16="http://schemas.microsoft.com/office/drawing/2014/main" id="{90BC3A66-ED9C-65A9-D030-A550E5917414}"/>
                </a:ext>
              </a:extLst>
            </p:cNvPr>
            <p:cNvGrpSpPr/>
            <p:nvPr/>
          </p:nvGrpSpPr>
          <p:grpSpPr>
            <a:xfrm>
              <a:off x="7221934" y="1394346"/>
              <a:ext cx="2959667" cy="4079567"/>
              <a:chOff x="7221934" y="1394346"/>
              <a:chExt cx="2959667" cy="4079567"/>
            </a:xfrm>
          </p:grpSpPr>
          <p:sp>
            <p:nvSpPr>
              <p:cNvPr id="43" name="Freeform 42">
                <a:extLst>
                  <a:ext uri="{FF2B5EF4-FFF2-40B4-BE49-F238E27FC236}">
                    <a16:creationId xmlns:a16="http://schemas.microsoft.com/office/drawing/2014/main" id="{EBF03D46-4F4F-FAF7-CDEF-ADD3A35D8D7C}"/>
                  </a:ext>
                </a:extLst>
              </p:cNvPr>
              <p:cNvSpPr/>
              <p:nvPr/>
            </p:nvSpPr>
            <p:spPr>
              <a:xfrm>
                <a:off x="7314467" y="1906014"/>
                <a:ext cx="2773221" cy="1435997"/>
              </a:xfrm>
              <a:custGeom>
                <a:avLst/>
                <a:gdLst>
                  <a:gd name="connsiteX0" fmla="*/ 1386611 w 2773221"/>
                  <a:gd name="connsiteY0" fmla="*/ 712475 h 1435997"/>
                  <a:gd name="connsiteX1" fmla="*/ 2597823 w 2773221"/>
                  <a:gd name="connsiteY1" fmla="*/ 1418047 h 1435997"/>
                  <a:gd name="connsiteX2" fmla="*/ 2596442 w 2773221"/>
                  <a:gd name="connsiteY2" fmla="*/ 1435997 h 1435997"/>
                  <a:gd name="connsiteX3" fmla="*/ 2773221 w 2773221"/>
                  <a:gd name="connsiteY3" fmla="*/ 807748 h 1435997"/>
                  <a:gd name="connsiteX4" fmla="*/ 1386611 w 2773221"/>
                  <a:gd name="connsiteY4" fmla="*/ 0 h 1435997"/>
                  <a:gd name="connsiteX5" fmla="*/ 0 w 2773221"/>
                  <a:gd name="connsiteY5" fmla="*/ 807748 h 1435997"/>
                  <a:gd name="connsiteX6" fmla="*/ 176779 w 2773221"/>
                  <a:gd name="connsiteY6" fmla="*/ 1407001 h 1435997"/>
                  <a:gd name="connsiteX7" fmla="*/ 1386611 w 2773221"/>
                  <a:gd name="connsiteY7" fmla="*/ 712475 h 14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3221" h="1435997">
                    <a:moveTo>
                      <a:pt x="1386611" y="712475"/>
                    </a:moveTo>
                    <a:cubicBezTo>
                      <a:pt x="2055056" y="712475"/>
                      <a:pt x="2597823" y="1028671"/>
                      <a:pt x="2597823" y="1418047"/>
                    </a:cubicBezTo>
                    <a:cubicBezTo>
                      <a:pt x="2597823" y="1423570"/>
                      <a:pt x="2597823" y="1429093"/>
                      <a:pt x="2596442" y="1435997"/>
                    </a:cubicBezTo>
                    <a:cubicBezTo>
                      <a:pt x="2701405" y="1168128"/>
                      <a:pt x="2773221" y="938921"/>
                      <a:pt x="2773221" y="807748"/>
                    </a:cubicBezTo>
                    <a:cubicBezTo>
                      <a:pt x="2773221" y="361761"/>
                      <a:pt x="2151732" y="0"/>
                      <a:pt x="1386611" y="0"/>
                    </a:cubicBezTo>
                    <a:cubicBezTo>
                      <a:pt x="620108" y="0"/>
                      <a:pt x="0" y="361761"/>
                      <a:pt x="0" y="807748"/>
                    </a:cubicBezTo>
                    <a:cubicBezTo>
                      <a:pt x="0" y="920971"/>
                      <a:pt x="70435" y="1141894"/>
                      <a:pt x="176779" y="1407001"/>
                    </a:cubicBezTo>
                    <a:cubicBezTo>
                      <a:pt x="187828" y="1021767"/>
                      <a:pt x="725070" y="712475"/>
                      <a:pt x="1386611" y="712475"/>
                    </a:cubicBezTo>
                    <a:close/>
                  </a:path>
                </a:pathLst>
              </a:custGeom>
              <a:solidFill>
                <a:srgbClr val="808285"/>
              </a:solidFill>
              <a:ln w="13799" cap="flat">
                <a:noFill/>
                <a:prstDash val="solid"/>
                <a:miter/>
              </a:ln>
            </p:spPr>
            <p:txBody>
              <a:bodyPr rtlCol="0" anchor="ctr"/>
              <a:lstStyle/>
              <a:p>
                <a:pPr algn="l" rtl="0">
                  <a:lnSpc>
                    <a:spcPts val="1560"/>
                  </a:lnSpc>
                </a:pPr>
                <a:endParaRPr lang="en-US" sz="1400"/>
              </a:p>
            </p:txBody>
          </p:sp>
          <p:sp>
            <p:nvSpPr>
              <p:cNvPr id="44" name="Freeform 43">
                <a:extLst>
                  <a:ext uri="{FF2B5EF4-FFF2-40B4-BE49-F238E27FC236}">
                    <a16:creationId xmlns:a16="http://schemas.microsoft.com/office/drawing/2014/main" id="{6DFF7CE2-F79D-FB61-4D11-28D3CE7E5A08}"/>
                  </a:ext>
                </a:extLst>
              </p:cNvPr>
              <p:cNvSpPr/>
              <p:nvPr/>
            </p:nvSpPr>
            <p:spPr>
              <a:xfrm>
                <a:off x="7795085" y="3375149"/>
                <a:ext cx="1811985" cy="1054905"/>
              </a:xfrm>
              <a:custGeom>
                <a:avLst/>
                <a:gdLst>
                  <a:gd name="connsiteX0" fmla="*/ 1811985 w 1811985"/>
                  <a:gd name="connsiteY0" fmla="*/ 527453 h 1054905"/>
                  <a:gd name="connsiteX1" fmla="*/ 905993 w 1811985"/>
                  <a:gd name="connsiteY1" fmla="*/ 1054906 h 1054905"/>
                  <a:gd name="connsiteX2" fmla="*/ 0 w 1811985"/>
                  <a:gd name="connsiteY2" fmla="*/ 527453 h 1054905"/>
                  <a:gd name="connsiteX3" fmla="*/ 905993 w 1811985"/>
                  <a:gd name="connsiteY3" fmla="*/ 0 h 1054905"/>
                  <a:gd name="connsiteX4" fmla="*/ 1811985 w 1811985"/>
                  <a:gd name="connsiteY4" fmla="*/ 527453 h 1054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985" h="1054905">
                    <a:moveTo>
                      <a:pt x="1811985" y="527453"/>
                    </a:moveTo>
                    <a:cubicBezTo>
                      <a:pt x="1811985" y="818757"/>
                      <a:pt x="1406359" y="1054906"/>
                      <a:pt x="905993" y="1054906"/>
                    </a:cubicBezTo>
                    <a:cubicBezTo>
                      <a:pt x="405627" y="1054906"/>
                      <a:pt x="0" y="818757"/>
                      <a:pt x="0" y="527453"/>
                    </a:cubicBezTo>
                    <a:cubicBezTo>
                      <a:pt x="0" y="236148"/>
                      <a:pt x="405627" y="0"/>
                      <a:pt x="905993" y="0"/>
                    </a:cubicBezTo>
                    <a:cubicBezTo>
                      <a:pt x="1406359" y="0"/>
                      <a:pt x="1811985" y="236148"/>
                      <a:pt x="1811985" y="527453"/>
                    </a:cubicBezTo>
                    <a:close/>
                  </a:path>
                </a:pathLst>
              </a:custGeom>
              <a:solidFill>
                <a:srgbClr val="58595B"/>
              </a:solidFill>
              <a:ln w="13799" cap="flat">
                <a:noFill/>
                <a:prstDash val="solid"/>
                <a:miter/>
              </a:ln>
            </p:spPr>
            <p:txBody>
              <a:bodyPr rtlCol="0" anchor="ctr"/>
              <a:lstStyle/>
              <a:p>
                <a:pPr algn="l" rtl="0">
                  <a:lnSpc>
                    <a:spcPts val="1560"/>
                  </a:lnSpc>
                </a:pPr>
                <a:endParaRPr lang="en-US" sz="1400"/>
              </a:p>
            </p:txBody>
          </p:sp>
          <p:grpSp>
            <p:nvGrpSpPr>
              <p:cNvPr id="45" name="Graphic 7">
                <a:extLst>
                  <a:ext uri="{FF2B5EF4-FFF2-40B4-BE49-F238E27FC236}">
                    <a16:creationId xmlns:a16="http://schemas.microsoft.com/office/drawing/2014/main" id="{D7C1A30C-82BC-5F58-5DD2-70B747E5AB6F}"/>
                  </a:ext>
                </a:extLst>
              </p:cNvPr>
              <p:cNvGrpSpPr/>
              <p:nvPr/>
            </p:nvGrpSpPr>
            <p:grpSpPr>
              <a:xfrm>
                <a:off x="7484340" y="2590874"/>
                <a:ext cx="2430711" cy="1210932"/>
                <a:chOff x="7484340" y="2590874"/>
                <a:chExt cx="2430711" cy="1210932"/>
              </a:xfrm>
            </p:grpSpPr>
            <p:sp>
              <p:nvSpPr>
                <p:cNvPr id="46" name="Freeform 45">
                  <a:extLst>
                    <a:ext uri="{FF2B5EF4-FFF2-40B4-BE49-F238E27FC236}">
                      <a16:creationId xmlns:a16="http://schemas.microsoft.com/office/drawing/2014/main" id="{84976BF9-2696-F998-2CC1-9CA6D1CB5B4B}"/>
                    </a:ext>
                  </a:extLst>
                </p:cNvPr>
                <p:cNvSpPr/>
                <p:nvPr/>
              </p:nvSpPr>
              <p:spPr>
                <a:xfrm>
                  <a:off x="7499532" y="2606062"/>
                  <a:ext cx="2403090" cy="1173651"/>
                </a:xfrm>
                <a:custGeom>
                  <a:avLst/>
                  <a:gdLst>
                    <a:gd name="connsiteX0" fmla="*/ 1201545 w 2403090"/>
                    <a:gd name="connsiteY0" fmla="*/ 0 h 1173651"/>
                    <a:gd name="connsiteX1" fmla="*/ 0 w 2403090"/>
                    <a:gd name="connsiteY1" fmla="*/ 698668 h 1173651"/>
                    <a:gd name="connsiteX2" fmla="*/ 320412 w 2403090"/>
                    <a:gd name="connsiteY2" fmla="*/ 1173651 h 1173651"/>
                    <a:gd name="connsiteX3" fmla="*/ 1201545 w 2403090"/>
                    <a:gd name="connsiteY3" fmla="*/ 769087 h 1173651"/>
                    <a:gd name="connsiteX4" fmla="*/ 2082678 w 2403090"/>
                    <a:gd name="connsiteY4" fmla="*/ 1173651 h 1173651"/>
                    <a:gd name="connsiteX5" fmla="*/ 2403090 w 2403090"/>
                    <a:gd name="connsiteY5" fmla="*/ 698668 h 1173651"/>
                    <a:gd name="connsiteX6" fmla="*/ 1201545 w 2403090"/>
                    <a:gd name="connsiteY6" fmla="*/ 0 h 117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3090" h="1173651">
                      <a:moveTo>
                        <a:pt x="1201545" y="0"/>
                      </a:moveTo>
                      <a:cubicBezTo>
                        <a:pt x="538624" y="0"/>
                        <a:pt x="0" y="313434"/>
                        <a:pt x="0" y="698668"/>
                      </a:cubicBezTo>
                      <a:cubicBezTo>
                        <a:pt x="0" y="882310"/>
                        <a:pt x="121535" y="1049383"/>
                        <a:pt x="320412" y="1173651"/>
                      </a:cubicBezTo>
                      <a:cubicBezTo>
                        <a:pt x="415707" y="941683"/>
                        <a:pt x="773408" y="769087"/>
                        <a:pt x="1201545" y="769087"/>
                      </a:cubicBezTo>
                      <a:cubicBezTo>
                        <a:pt x="1629682" y="769087"/>
                        <a:pt x="1987383" y="941683"/>
                        <a:pt x="2082678" y="1173651"/>
                      </a:cubicBezTo>
                      <a:cubicBezTo>
                        <a:pt x="2281554" y="1049383"/>
                        <a:pt x="2403090" y="882310"/>
                        <a:pt x="2403090" y="698668"/>
                      </a:cubicBezTo>
                      <a:cubicBezTo>
                        <a:pt x="2403090" y="312053"/>
                        <a:pt x="1864466" y="0"/>
                        <a:pt x="1201545" y="0"/>
                      </a:cubicBezTo>
                      <a:close/>
                    </a:path>
                  </a:pathLst>
                </a:custGeom>
                <a:solidFill>
                  <a:srgbClr val="6D6E71"/>
                </a:solidFill>
                <a:ln w="13799" cap="flat">
                  <a:noFill/>
                  <a:prstDash val="solid"/>
                  <a:miter/>
                </a:ln>
              </p:spPr>
              <p:txBody>
                <a:bodyPr rtlCol="0" anchor="ctr"/>
                <a:lstStyle/>
                <a:p>
                  <a:pPr algn="l" rtl="0">
                    <a:lnSpc>
                      <a:spcPts val="1560"/>
                    </a:lnSpc>
                  </a:pPr>
                  <a:endParaRPr lang="en-US" sz="1400"/>
                </a:p>
              </p:txBody>
            </p:sp>
            <p:sp>
              <p:nvSpPr>
                <p:cNvPr id="47" name="Freeform 46">
                  <a:extLst>
                    <a:ext uri="{FF2B5EF4-FFF2-40B4-BE49-F238E27FC236}">
                      <a16:creationId xmlns:a16="http://schemas.microsoft.com/office/drawing/2014/main" id="{AF4DDE08-8B04-DD83-D4F9-0CFB63F5C38E}"/>
                    </a:ext>
                  </a:extLst>
                </p:cNvPr>
                <p:cNvSpPr/>
                <p:nvPr/>
              </p:nvSpPr>
              <p:spPr>
                <a:xfrm>
                  <a:off x="7484340" y="2590874"/>
                  <a:ext cx="2430711" cy="1210932"/>
                </a:xfrm>
                <a:custGeom>
                  <a:avLst/>
                  <a:gdLst>
                    <a:gd name="connsiteX0" fmla="*/ 2090965 w 2430711"/>
                    <a:gd name="connsiteY0" fmla="*/ 1210932 h 1210932"/>
                    <a:gd name="connsiteX1" fmla="*/ 2084059 w 2430711"/>
                    <a:gd name="connsiteY1" fmla="*/ 1194363 h 1210932"/>
                    <a:gd name="connsiteX2" fmla="*/ 1216737 w 2430711"/>
                    <a:gd name="connsiteY2" fmla="*/ 798083 h 1210932"/>
                    <a:gd name="connsiteX3" fmla="*/ 349415 w 2430711"/>
                    <a:gd name="connsiteY3" fmla="*/ 1194363 h 1210932"/>
                    <a:gd name="connsiteX4" fmla="*/ 342509 w 2430711"/>
                    <a:gd name="connsiteY4" fmla="*/ 1210932 h 1210932"/>
                    <a:gd name="connsiteX5" fmla="*/ 327317 w 2430711"/>
                    <a:gd name="connsiteY5" fmla="*/ 1201267 h 1210932"/>
                    <a:gd name="connsiteX6" fmla="*/ 0 w 2430711"/>
                    <a:gd name="connsiteY6" fmla="*/ 713856 h 1210932"/>
                    <a:gd name="connsiteX7" fmla="*/ 1215356 w 2430711"/>
                    <a:gd name="connsiteY7" fmla="*/ 0 h 1210932"/>
                    <a:gd name="connsiteX8" fmla="*/ 2430712 w 2430711"/>
                    <a:gd name="connsiteY8" fmla="*/ 713856 h 1210932"/>
                    <a:gd name="connsiteX9" fmla="*/ 2103394 w 2430711"/>
                    <a:gd name="connsiteY9" fmla="*/ 1201267 h 1210932"/>
                    <a:gd name="connsiteX10" fmla="*/ 2090965 w 2430711"/>
                    <a:gd name="connsiteY10" fmla="*/ 1210932 h 1210932"/>
                    <a:gd name="connsiteX11" fmla="*/ 1216737 w 2430711"/>
                    <a:gd name="connsiteY11" fmla="*/ 30377 h 1210932"/>
                    <a:gd name="connsiteX12" fmla="*/ 30384 w 2430711"/>
                    <a:gd name="connsiteY12" fmla="*/ 715237 h 1210932"/>
                    <a:gd name="connsiteX13" fmla="*/ 328699 w 2430711"/>
                    <a:gd name="connsiteY13" fmla="*/ 1168129 h 1210932"/>
                    <a:gd name="connsiteX14" fmla="*/ 1216737 w 2430711"/>
                    <a:gd name="connsiteY14" fmla="*/ 770468 h 1210932"/>
                    <a:gd name="connsiteX15" fmla="*/ 2104775 w 2430711"/>
                    <a:gd name="connsiteY15" fmla="*/ 1168129 h 1210932"/>
                    <a:gd name="connsiteX16" fmla="*/ 2403090 w 2430711"/>
                    <a:gd name="connsiteY16" fmla="*/ 715237 h 1210932"/>
                    <a:gd name="connsiteX17" fmla="*/ 1216737 w 2430711"/>
                    <a:gd name="connsiteY17" fmla="*/ 30377 h 121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0711" h="1210932">
                      <a:moveTo>
                        <a:pt x="2090965" y="1210932"/>
                      </a:moveTo>
                      <a:lnTo>
                        <a:pt x="2084059" y="1194363"/>
                      </a:lnTo>
                      <a:cubicBezTo>
                        <a:pt x="1988764" y="961014"/>
                        <a:pt x="1632444" y="798083"/>
                        <a:pt x="1216737" y="798083"/>
                      </a:cubicBezTo>
                      <a:cubicBezTo>
                        <a:pt x="801030" y="798083"/>
                        <a:pt x="444710" y="961014"/>
                        <a:pt x="349415" y="1194363"/>
                      </a:cubicBezTo>
                      <a:lnTo>
                        <a:pt x="342509" y="1210932"/>
                      </a:lnTo>
                      <a:lnTo>
                        <a:pt x="327317" y="1201267"/>
                      </a:lnTo>
                      <a:cubicBezTo>
                        <a:pt x="116011" y="1068714"/>
                        <a:pt x="0" y="896118"/>
                        <a:pt x="0" y="713856"/>
                      </a:cubicBezTo>
                      <a:cubicBezTo>
                        <a:pt x="0" y="320338"/>
                        <a:pt x="545529" y="0"/>
                        <a:pt x="1215356" y="0"/>
                      </a:cubicBezTo>
                      <a:cubicBezTo>
                        <a:pt x="1885183" y="0"/>
                        <a:pt x="2430712" y="320338"/>
                        <a:pt x="2430712" y="713856"/>
                      </a:cubicBezTo>
                      <a:cubicBezTo>
                        <a:pt x="2430712" y="896118"/>
                        <a:pt x="2314701" y="1068714"/>
                        <a:pt x="2103394" y="1201267"/>
                      </a:cubicBezTo>
                      <a:lnTo>
                        <a:pt x="2090965" y="1210932"/>
                      </a:lnTo>
                      <a:close/>
                      <a:moveTo>
                        <a:pt x="1216737" y="30377"/>
                      </a:moveTo>
                      <a:cubicBezTo>
                        <a:pt x="562102" y="30377"/>
                        <a:pt x="30384" y="336907"/>
                        <a:pt x="30384" y="715237"/>
                      </a:cubicBezTo>
                      <a:cubicBezTo>
                        <a:pt x="30384" y="882310"/>
                        <a:pt x="136727" y="1042479"/>
                        <a:pt x="328699" y="1168129"/>
                      </a:cubicBezTo>
                      <a:cubicBezTo>
                        <a:pt x="437804" y="933398"/>
                        <a:pt x="798268" y="770468"/>
                        <a:pt x="1216737" y="770468"/>
                      </a:cubicBezTo>
                      <a:cubicBezTo>
                        <a:pt x="1635206" y="770468"/>
                        <a:pt x="1995670" y="933398"/>
                        <a:pt x="2104775" y="1168129"/>
                      </a:cubicBezTo>
                      <a:cubicBezTo>
                        <a:pt x="2298128" y="1042479"/>
                        <a:pt x="2403090" y="882310"/>
                        <a:pt x="2403090" y="715237"/>
                      </a:cubicBezTo>
                      <a:cubicBezTo>
                        <a:pt x="2403090" y="336907"/>
                        <a:pt x="1871372" y="30377"/>
                        <a:pt x="1216737" y="30377"/>
                      </a:cubicBezTo>
                      <a:close/>
                    </a:path>
                  </a:pathLst>
                </a:custGeom>
                <a:gradFill>
                  <a:gsLst>
                    <a:gs pos="0">
                      <a:srgbClr val="BABEE0"/>
                    </a:gs>
                    <a:gs pos="24750">
                      <a:srgbClr val="E6E8F5"/>
                    </a:gs>
                    <a:gs pos="70200">
                      <a:srgbClr val="B1B6DC"/>
                    </a:gs>
                    <a:gs pos="94710">
                      <a:srgbClr val="BBBFE1"/>
                    </a:gs>
                    <a:gs pos="100000">
                      <a:srgbClr val="BEC2E2"/>
                    </a:gs>
                  </a:gsLst>
                  <a:lin ang="11305615" scaled="1"/>
                </a:gradFill>
                <a:ln w="13799" cap="flat">
                  <a:noFill/>
                  <a:prstDash val="solid"/>
                  <a:miter/>
                </a:ln>
              </p:spPr>
              <p:txBody>
                <a:bodyPr rtlCol="0" anchor="ctr"/>
                <a:lstStyle/>
                <a:p>
                  <a:pPr algn="l" rtl="0">
                    <a:lnSpc>
                      <a:spcPts val="1560"/>
                    </a:lnSpc>
                  </a:pPr>
                  <a:endParaRPr lang="en-US" sz="1400"/>
                </a:p>
              </p:txBody>
            </p:sp>
            <p:sp>
              <p:nvSpPr>
                <p:cNvPr id="48" name="Freeform 47">
                  <a:extLst>
                    <a:ext uri="{FF2B5EF4-FFF2-40B4-BE49-F238E27FC236}">
                      <a16:creationId xmlns:a16="http://schemas.microsoft.com/office/drawing/2014/main" id="{D7AEAF7D-4DA7-4C76-7666-B62E6702D88F}"/>
                    </a:ext>
                  </a:extLst>
                </p:cNvPr>
                <p:cNvSpPr/>
                <p:nvPr/>
              </p:nvSpPr>
              <p:spPr>
                <a:xfrm>
                  <a:off x="7484340" y="2590874"/>
                  <a:ext cx="2430711" cy="1210932"/>
                </a:xfrm>
                <a:custGeom>
                  <a:avLst/>
                  <a:gdLst>
                    <a:gd name="connsiteX0" fmla="*/ 2090965 w 2430711"/>
                    <a:gd name="connsiteY0" fmla="*/ 1210932 h 1210932"/>
                    <a:gd name="connsiteX1" fmla="*/ 2084059 w 2430711"/>
                    <a:gd name="connsiteY1" fmla="*/ 1194363 h 1210932"/>
                    <a:gd name="connsiteX2" fmla="*/ 1216737 w 2430711"/>
                    <a:gd name="connsiteY2" fmla="*/ 798083 h 1210932"/>
                    <a:gd name="connsiteX3" fmla="*/ 349415 w 2430711"/>
                    <a:gd name="connsiteY3" fmla="*/ 1194363 h 1210932"/>
                    <a:gd name="connsiteX4" fmla="*/ 342509 w 2430711"/>
                    <a:gd name="connsiteY4" fmla="*/ 1210932 h 1210932"/>
                    <a:gd name="connsiteX5" fmla="*/ 327317 w 2430711"/>
                    <a:gd name="connsiteY5" fmla="*/ 1201267 h 1210932"/>
                    <a:gd name="connsiteX6" fmla="*/ 0 w 2430711"/>
                    <a:gd name="connsiteY6" fmla="*/ 713856 h 1210932"/>
                    <a:gd name="connsiteX7" fmla="*/ 1215356 w 2430711"/>
                    <a:gd name="connsiteY7" fmla="*/ 0 h 1210932"/>
                    <a:gd name="connsiteX8" fmla="*/ 2430712 w 2430711"/>
                    <a:gd name="connsiteY8" fmla="*/ 713856 h 1210932"/>
                    <a:gd name="connsiteX9" fmla="*/ 2103394 w 2430711"/>
                    <a:gd name="connsiteY9" fmla="*/ 1201267 h 1210932"/>
                    <a:gd name="connsiteX10" fmla="*/ 2090965 w 2430711"/>
                    <a:gd name="connsiteY10" fmla="*/ 1210932 h 1210932"/>
                    <a:gd name="connsiteX11" fmla="*/ 1216737 w 2430711"/>
                    <a:gd name="connsiteY11" fmla="*/ 30377 h 1210932"/>
                    <a:gd name="connsiteX12" fmla="*/ 30384 w 2430711"/>
                    <a:gd name="connsiteY12" fmla="*/ 715237 h 1210932"/>
                    <a:gd name="connsiteX13" fmla="*/ 328699 w 2430711"/>
                    <a:gd name="connsiteY13" fmla="*/ 1168129 h 1210932"/>
                    <a:gd name="connsiteX14" fmla="*/ 1216737 w 2430711"/>
                    <a:gd name="connsiteY14" fmla="*/ 770468 h 1210932"/>
                    <a:gd name="connsiteX15" fmla="*/ 2104775 w 2430711"/>
                    <a:gd name="connsiteY15" fmla="*/ 1168129 h 1210932"/>
                    <a:gd name="connsiteX16" fmla="*/ 2403090 w 2430711"/>
                    <a:gd name="connsiteY16" fmla="*/ 715237 h 1210932"/>
                    <a:gd name="connsiteX17" fmla="*/ 1216737 w 2430711"/>
                    <a:gd name="connsiteY17" fmla="*/ 30377 h 121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0711" h="1210932">
                      <a:moveTo>
                        <a:pt x="2090965" y="1210932"/>
                      </a:moveTo>
                      <a:lnTo>
                        <a:pt x="2084059" y="1194363"/>
                      </a:lnTo>
                      <a:cubicBezTo>
                        <a:pt x="1988764" y="961014"/>
                        <a:pt x="1632444" y="798083"/>
                        <a:pt x="1216737" y="798083"/>
                      </a:cubicBezTo>
                      <a:cubicBezTo>
                        <a:pt x="801030" y="798083"/>
                        <a:pt x="444710" y="961014"/>
                        <a:pt x="349415" y="1194363"/>
                      </a:cubicBezTo>
                      <a:lnTo>
                        <a:pt x="342509" y="1210932"/>
                      </a:lnTo>
                      <a:lnTo>
                        <a:pt x="327317" y="1201267"/>
                      </a:lnTo>
                      <a:cubicBezTo>
                        <a:pt x="116011" y="1068714"/>
                        <a:pt x="0" y="896118"/>
                        <a:pt x="0" y="713856"/>
                      </a:cubicBezTo>
                      <a:cubicBezTo>
                        <a:pt x="0" y="320338"/>
                        <a:pt x="545529" y="0"/>
                        <a:pt x="1215356" y="0"/>
                      </a:cubicBezTo>
                      <a:cubicBezTo>
                        <a:pt x="1885183" y="0"/>
                        <a:pt x="2430712" y="320338"/>
                        <a:pt x="2430712" y="713856"/>
                      </a:cubicBezTo>
                      <a:cubicBezTo>
                        <a:pt x="2430712" y="896118"/>
                        <a:pt x="2314701" y="1068714"/>
                        <a:pt x="2103394" y="1201267"/>
                      </a:cubicBezTo>
                      <a:lnTo>
                        <a:pt x="2090965" y="1210932"/>
                      </a:lnTo>
                      <a:close/>
                      <a:moveTo>
                        <a:pt x="1216737" y="30377"/>
                      </a:moveTo>
                      <a:cubicBezTo>
                        <a:pt x="562102" y="30377"/>
                        <a:pt x="30384" y="336907"/>
                        <a:pt x="30384" y="715237"/>
                      </a:cubicBezTo>
                      <a:cubicBezTo>
                        <a:pt x="30384" y="882310"/>
                        <a:pt x="136727" y="1042479"/>
                        <a:pt x="328699" y="1168129"/>
                      </a:cubicBezTo>
                      <a:cubicBezTo>
                        <a:pt x="437804" y="933398"/>
                        <a:pt x="798268" y="770468"/>
                        <a:pt x="1216737" y="770468"/>
                      </a:cubicBezTo>
                      <a:cubicBezTo>
                        <a:pt x="1635206" y="770468"/>
                        <a:pt x="1995670" y="933398"/>
                        <a:pt x="2104775" y="1168129"/>
                      </a:cubicBezTo>
                      <a:cubicBezTo>
                        <a:pt x="2298128" y="1042479"/>
                        <a:pt x="2403090" y="882310"/>
                        <a:pt x="2403090" y="715237"/>
                      </a:cubicBezTo>
                      <a:cubicBezTo>
                        <a:pt x="2403090" y="336907"/>
                        <a:pt x="1871372" y="30377"/>
                        <a:pt x="1216737" y="30377"/>
                      </a:cubicBezTo>
                      <a:close/>
                    </a:path>
                  </a:pathLst>
                </a:custGeom>
                <a:solidFill>
                  <a:srgbClr val="9AA0C9">
                    <a:alpha val="50000"/>
                  </a:srgbClr>
                </a:solidFill>
                <a:ln w="13799" cap="flat">
                  <a:noFill/>
                  <a:prstDash val="solid"/>
                  <a:miter/>
                </a:ln>
              </p:spPr>
              <p:txBody>
                <a:bodyPr rtlCol="0" anchor="ctr"/>
                <a:lstStyle/>
                <a:p>
                  <a:pPr algn="l" rtl="0">
                    <a:lnSpc>
                      <a:spcPts val="1560"/>
                    </a:lnSpc>
                  </a:pPr>
                  <a:endParaRPr lang="en-US" sz="1400"/>
                </a:p>
              </p:txBody>
            </p:sp>
          </p:grpSp>
          <p:grpSp>
            <p:nvGrpSpPr>
              <p:cNvPr id="49" name="Graphic 7">
                <a:extLst>
                  <a:ext uri="{FF2B5EF4-FFF2-40B4-BE49-F238E27FC236}">
                    <a16:creationId xmlns:a16="http://schemas.microsoft.com/office/drawing/2014/main" id="{958C671A-3D32-6F2F-6EAD-A88236EABCD8}"/>
                  </a:ext>
                </a:extLst>
              </p:cNvPr>
              <p:cNvGrpSpPr/>
              <p:nvPr/>
            </p:nvGrpSpPr>
            <p:grpSpPr>
              <a:xfrm>
                <a:off x="8343376" y="4960269"/>
                <a:ext cx="715402" cy="513644"/>
                <a:chOff x="8343376" y="4960269"/>
                <a:chExt cx="715402" cy="513644"/>
              </a:xfrm>
            </p:grpSpPr>
            <p:sp>
              <p:nvSpPr>
                <p:cNvPr id="50" name="Freeform 49">
                  <a:extLst>
                    <a:ext uri="{FF2B5EF4-FFF2-40B4-BE49-F238E27FC236}">
                      <a16:creationId xmlns:a16="http://schemas.microsoft.com/office/drawing/2014/main" id="{AD9DADA2-F989-670D-3688-3A38F0F3FB38}"/>
                    </a:ext>
                  </a:extLst>
                </p:cNvPr>
                <p:cNvSpPr/>
                <p:nvPr/>
              </p:nvSpPr>
              <p:spPr>
                <a:xfrm>
                  <a:off x="8343376" y="5167384"/>
                  <a:ext cx="715402" cy="306529"/>
                </a:xfrm>
                <a:custGeom>
                  <a:avLst/>
                  <a:gdLst>
                    <a:gd name="connsiteX0" fmla="*/ 715403 w 715402"/>
                    <a:gd name="connsiteY0" fmla="*/ 0 h 306529"/>
                    <a:gd name="connsiteX1" fmla="*/ 0 w 715402"/>
                    <a:gd name="connsiteY1" fmla="*/ 0 h 306529"/>
                    <a:gd name="connsiteX2" fmla="*/ 0 w 715402"/>
                    <a:gd name="connsiteY2" fmla="*/ 98034 h 306529"/>
                    <a:gd name="connsiteX3" fmla="*/ 357701 w 715402"/>
                    <a:gd name="connsiteY3" fmla="*/ 306529 h 306529"/>
                    <a:gd name="connsiteX4" fmla="*/ 715403 w 715402"/>
                    <a:gd name="connsiteY4" fmla="*/ 98034 h 306529"/>
                    <a:gd name="connsiteX5" fmla="*/ 715403 w 715402"/>
                    <a:gd name="connsiteY5" fmla="*/ 0 h 30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402" h="306529">
                      <a:moveTo>
                        <a:pt x="715403" y="0"/>
                      </a:moveTo>
                      <a:lnTo>
                        <a:pt x="0" y="0"/>
                      </a:lnTo>
                      <a:cubicBezTo>
                        <a:pt x="0" y="0"/>
                        <a:pt x="0" y="96654"/>
                        <a:pt x="0" y="98034"/>
                      </a:cubicBezTo>
                      <a:cubicBezTo>
                        <a:pt x="0" y="212638"/>
                        <a:pt x="160206" y="306529"/>
                        <a:pt x="357701" y="306529"/>
                      </a:cubicBezTo>
                      <a:cubicBezTo>
                        <a:pt x="555196" y="306529"/>
                        <a:pt x="715403" y="212638"/>
                        <a:pt x="715403" y="98034"/>
                      </a:cubicBezTo>
                      <a:cubicBezTo>
                        <a:pt x="715403" y="96654"/>
                        <a:pt x="715403" y="0"/>
                        <a:pt x="715403" y="0"/>
                      </a:cubicBezTo>
                      <a:close/>
                    </a:path>
                  </a:pathLst>
                </a:custGeom>
                <a:gradFill>
                  <a:gsLst>
                    <a:gs pos="0">
                      <a:srgbClr val="BABEE0"/>
                    </a:gs>
                    <a:gs pos="24750">
                      <a:srgbClr val="E6E8F5"/>
                    </a:gs>
                    <a:gs pos="70200">
                      <a:srgbClr val="B1B6DC"/>
                    </a:gs>
                    <a:gs pos="94710">
                      <a:srgbClr val="BBBFE1"/>
                    </a:gs>
                    <a:gs pos="100000">
                      <a:srgbClr val="BEC2E2"/>
                    </a:gs>
                  </a:gsLst>
                  <a:lin ang="0" scaled="1"/>
                </a:gradFill>
                <a:ln w="13799" cap="flat">
                  <a:noFill/>
                  <a:prstDash val="solid"/>
                  <a:miter/>
                </a:ln>
              </p:spPr>
              <p:txBody>
                <a:bodyPr rtlCol="0" anchor="ctr"/>
                <a:lstStyle/>
                <a:p>
                  <a:pPr algn="l" rtl="0">
                    <a:lnSpc>
                      <a:spcPts val="1560"/>
                    </a:lnSpc>
                  </a:pPr>
                  <a:endParaRPr lang="en-US" sz="1400"/>
                </a:p>
              </p:txBody>
            </p:sp>
            <p:sp>
              <p:nvSpPr>
                <p:cNvPr id="51" name="Freeform 50">
                  <a:extLst>
                    <a:ext uri="{FF2B5EF4-FFF2-40B4-BE49-F238E27FC236}">
                      <a16:creationId xmlns:a16="http://schemas.microsoft.com/office/drawing/2014/main" id="{F2E2E2D6-D3FF-6E3B-2005-61936B6243B8}"/>
                    </a:ext>
                  </a:extLst>
                </p:cNvPr>
                <p:cNvSpPr/>
                <p:nvPr/>
              </p:nvSpPr>
              <p:spPr>
                <a:xfrm>
                  <a:off x="8343376" y="4960269"/>
                  <a:ext cx="715402" cy="416991"/>
                </a:xfrm>
                <a:custGeom>
                  <a:avLst/>
                  <a:gdLst>
                    <a:gd name="connsiteX0" fmla="*/ 715403 w 715402"/>
                    <a:gd name="connsiteY0" fmla="*/ 208496 h 416991"/>
                    <a:gd name="connsiteX1" fmla="*/ 357701 w 715402"/>
                    <a:gd name="connsiteY1" fmla="*/ 416991 h 416991"/>
                    <a:gd name="connsiteX2" fmla="*/ 0 w 715402"/>
                    <a:gd name="connsiteY2" fmla="*/ 208496 h 416991"/>
                    <a:gd name="connsiteX3" fmla="*/ 357701 w 715402"/>
                    <a:gd name="connsiteY3" fmla="*/ 0 h 416991"/>
                    <a:gd name="connsiteX4" fmla="*/ 715403 w 715402"/>
                    <a:gd name="connsiteY4" fmla="*/ 208496 h 416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402" h="416991">
                      <a:moveTo>
                        <a:pt x="715403" y="208496"/>
                      </a:moveTo>
                      <a:cubicBezTo>
                        <a:pt x="715403" y="323644"/>
                        <a:pt x="555254" y="416991"/>
                        <a:pt x="357701" y="416991"/>
                      </a:cubicBezTo>
                      <a:cubicBezTo>
                        <a:pt x="160149" y="416991"/>
                        <a:pt x="0" y="323644"/>
                        <a:pt x="0" y="208496"/>
                      </a:cubicBezTo>
                      <a:cubicBezTo>
                        <a:pt x="0" y="93347"/>
                        <a:pt x="160149" y="0"/>
                        <a:pt x="357701" y="0"/>
                      </a:cubicBezTo>
                      <a:cubicBezTo>
                        <a:pt x="555254" y="0"/>
                        <a:pt x="715403" y="93347"/>
                        <a:pt x="715403" y="208496"/>
                      </a:cubicBezTo>
                      <a:close/>
                    </a:path>
                  </a:pathLst>
                </a:custGeom>
                <a:gradFill>
                  <a:gsLst>
                    <a:gs pos="0">
                      <a:srgbClr val="B1B6DC"/>
                    </a:gs>
                    <a:gs pos="14530">
                      <a:srgbClr val="B7BCDF"/>
                    </a:gs>
                    <a:gs pos="34950">
                      <a:srgbClr val="C8CCE7"/>
                    </a:gs>
                    <a:gs pos="58080">
                      <a:srgbClr val="E6E8F5"/>
                    </a:gs>
                    <a:gs pos="99490">
                      <a:srgbClr val="F6F6FB"/>
                    </a:gs>
                    <a:gs pos="100000">
                      <a:srgbClr val="F7F6FB"/>
                    </a:gs>
                  </a:gsLst>
                  <a:lin ang="7980341" scaled="1"/>
                </a:gradFill>
                <a:ln w="13799" cap="flat">
                  <a:noFill/>
                  <a:prstDash val="solid"/>
                  <a:miter/>
                </a:ln>
              </p:spPr>
              <p:txBody>
                <a:bodyPr rtlCol="0" anchor="ctr"/>
                <a:lstStyle/>
                <a:p>
                  <a:pPr algn="l" rtl="0">
                    <a:lnSpc>
                      <a:spcPts val="1560"/>
                    </a:lnSpc>
                  </a:pPr>
                  <a:endParaRPr lang="en-US" sz="1400"/>
                </a:p>
              </p:txBody>
            </p:sp>
            <p:sp>
              <p:nvSpPr>
                <p:cNvPr id="52" name="Freeform 51">
                  <a:extLst>
                    <a:ext uri="{FF2B5EF4-FFF2-40B4-BE49-F238E27FC236}">
                      <a16:creationId xmlns:a16="http://schemas.microsoft.com/office/drawing/2014/main" id="{3ABBBA4B-94B7-6112-FD30-B93E3CFBF4AB}"/>
                    </a:ext>
                  </a:extLst>
                </p:cNvPr>
                <p:cNvSpPr/>
                <p:nvPr/>
              </p:nvSpPr>
              <p:spPr>
                <a:xfrm>
                  <a:off x="8343376" y="5171526"/>
                  <a:ext cx="715402" cy="212637"/>
                </a:xfrm>
                <a:custGeom>
                  <a:avLst/>
                  <a:gdLst>
                    <a:gd name="connsiteX0" fmla="*/ 357701 w 715402"/>
                    <a:gd name="connsiteY0" fmla="*/ 204353 h 212637"/>
                    <a:gd name="connsiteX1" fmla="*/ 0 w 715402"/>
                    <a:gd name="connsiteY1" fmla="*/ 0 h 212637"/>
                    <a:gd name="connsiteX2" fmla="*/ 0 w 715402"/>
                    <a:gd name="connsiteY2" fmla="*/ 4142 h 212637"/>
                    <a:gd name="connsiteX3" fmla="*/ 357701 w 715402"/>
                    <a:gd name="connsiteY3" fmla="*/ 212638 h 212637"/>
                    <a:gd name="connsiteX4" fmla="*/ 715403 w 715402"/>
                    <a:gd name="connsiteY4" fmla="*/ 4142 h 212637"/>
                    <a:gd name="connsiteX5" fmla="*/ 715403 w 715402"/>
                    <a:gd name="connsiteY5" fmla="*/ 0 h 212637"/>
                    <a:gd name="connsiteX6" fmla="*/ 357701 w 715402"/>
                    <a:gd name="connsiteY6" fmla="*/ 204353 h 21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402" h="212637">
                      <a:moveTo>
                        <a:pt x="357701" y="204353"/>
                      </a:moveTo>
                      <a:cubicBezTo>
                        <a:pt x="161587" y="204353"/>
                        <a:pt x="4143" y="113223"/>
                        <a:pt x="0" y="0"/>
                      </a:cubicBezTo>
                      <a:cubicBezTo>
                        <a:pt x="0" y="1380"/>
                        <a:pt x="0" y="2762"/>
                        <a:pt x="0" y="4142"/>
                      </a:cubicBezTo>
                      <a:cubicBezTo>
                        <a:pt x="0" y="118746"/>
                        <a:pt x="160206" y="212638"/>
                        <a:pt x="357701" y="212638"/>
                      </a:cubicBezTo>
                      <a:cubicBezTo>
                        <a:pt x="555196" y="212638"/>
                        <a:pt x="715403" y="118746"/>
                        <a:pt x="715403" y="4142"/>
                      </a:cubicBezTo>
                      <a:cubicBezTo>
                        <a:pt x="715403" y="2762"/>
                        <a:pt x="715403" y="1380"/>
                        <a:pt x="715403" y="0"/>
                      </a:cubicBezTo>
                      <a:cubicBezTo>
                        <a:pt x="712640" y="113223"/>
                        <a:pt x="553815" y="204353"/>
                        <a:pt x="357701" y="204353"/>
                      </a:cubicBez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grpSp>
          <p:sp>
            <p:nvSpPr>
              <p:cNvPr id="53" name="Freeform 52">
                <a:extLst>
                  <a:ext uri="{FF2B5EF4-FFF2-40B4-BE49-F238E27FC236}">
                    <a16:creationId xmlns:a16="http://schemas.microsoft.com/office/drawing/2014/main" id="{780A10CD-0B02-8665-73FC-96382252D97C}"/>
                  </a:ext>
                </a:extLst>
              </p:cNvPr>
              <p:cNvSpPr/>
              <p:nvPr/>
            </p:nvSpPr>
            <p:spPr>
              <a:xfrm>
                <a:off x="7223315" y="2708239"/>
                <a:ext cx="2958286" cy="876786"/>
              </a:xfrm>
              <a:custGeom>
                <a:avLst/>
                <a:gdLst>
                  <a:gd name="connsiteX0" fmla="*/ 1477762 w 2958286"/>
                  <a:gd name="connsiteY0" fmla="*/ 845029 h 876786"/>
                  <a:gd name="connsiteX1" fmla="*/ 0 w 2958286"/>
                  <a:gd name="connsiteY1" fmla="*/ 0 h 876786"/>
                  <a:gd name="connsiteX2" fmla="*/ 0 w 2958286"/>
                  <a:gd name="connsiteY2" fmla="*/ 15189 h 876786"/>
                  <a:gd name="connsiteX3" fmla="*/ 1479143 w 2958286"/>
                  <a:gd name="connsiteY3" fmla="*/ 876787 h 876786"/>
                  <a:gd name="connsiteX4" fmla="*/ 2958287 w 2958286"/>
                  <a:gd name="connsiteY4" fmla="*/ 15189 h 876786"/>
                  <a:gd name="connsiteX5" fmla="*/ 2958287 w 2958286"/>
                  <a:gd name="connsiteY5" fmla="*/ 0 h 876786"/>
                  <a:gd name="connsiteX6" fmla="*/ 1477762 w 2958286"/>
                  <a:gd name="connsiteY6" fmla="*/ 845029 h 87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8286" h="876786">
                    <a:moveTo>
                      <a:pt x="1477762" y="845029"/>
                    </a:moveTo>
                    <a:cubicBezTo>
                      <a:pt x="669827" y="845029"/>
                      <a:pt x="13811" y="468080"/>
                      <a:pt x="0" y="0"/>
                    </a:cubicBezTo>
                    <a:cubicBezTo>
                      <a:pt x="0" y="5523"/>
                      <a:pt x="0" y="9666"/>
                      <a:pt x="0" y="15189"/>
                    </a:cubicBezTo>
                    <a:cubicBezTo>
                      <a:pt x="0" y="490172"/>
                      <a:pt x="661540" y="876787"/>
                      <a:pt x="1479143" y="876787"/>
                    </a:cubicBezTo>
                    <a:cubicBezTo>
                      <a:pt x="2295365" y="876787"/>
                      <a:pt x="2958287" y="491553"/>
                      <a:pt x="2958287" y="15189"/>
                    </a:cubicBezTo>
                    <a:cubicBezTo>
                      <a:pt x="2958287" y="9666"/>
                      <a:pt x="2958287" y="5523"/>
                      <a:pt x="2958287" y="0"/>
                    </a:cubicBezTo>
                    <a:cubicBezTo>
                      <a:pt x="2941714" y="468080"/>
                      <a:pt x="2285698" y="845029"/>
                      <a:pt x="1477762" y="845029"/>
                    </a:cubicBez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sp>
            <p:nvSpPr>
              <p:cNvPr id="54" name="Freeform 53">
                <a:extLst>
                  <a:ext uri="{FF2B5EF4-FFF2-40B4-BE49-F238E27FC236}">
                    <a16:creationId xmlns:a16="http://schemas.microsoft.com/office/drawing/2014/main" id="{34679076-4112-5341-AA43-C96127833201}"/>
                  </a:ext>
                </a:extLst>
              </p:cNvPr>
              <p:cNvSpPr/>
              <p:nvPr/>
            </p:nvSpPr>
            <p:spPr>
              <a:xfrm>
                <a:off x="7221934" y="2712206"/>
                <a:ext cx="2958286" cy="1317426"/>
              </a:xfrm>
              <a:custGeom>
                <a:avLst/>
                <a:gdLst>
                  <a:gd name="connsiteX0" fmla="*/ 2958287 w 2958286"/>
                  <a:gd name="connsiteY0" fmla="*/ 16744 h 1317426"/>
                  <a:gd name="connsiteX1" fmla="*/ 2958287 w 2958286"/>
                  <a:gd name="connsiteY1" fmla="*/ 175 h 1317426"/>
                  <a:gd name="connsiteX2" fmla="*/ 1479143 w 2958286"/>
                  <a:gd name="connsiteY2" fmla="*/ 861773 h 1317426"/>
                  <a:gd name="connsiteX3" fmla="*/ 0 w 2958286"/>
                  <a:gd name="connsiteY3" fmla="*/ 175 h 1317426"/>
                  <a:gd name="connsiteX4" fmla="*/ 0 w 2958286"/>
                  <a:gd name="connsiteY4" fmla="*/ 16744 h 1317426"/>
                  <a:gd name="connsiteX5" fmla="*/ 40051 w 2958286"/>
                  <a:gd name="connsiteY5" fmla="*/ 216955 h 1317426"/>
                  <a:gd name="connsiteX6" fmla="*/ 338366 w 2958286"/>
                  <a:gd name="connsiteY6" fmla="*/ 850727 h 1317426"/>
                  <a:gd name="connsiteX7" fmla="*/ 1477762 w 2958286"/>
                  <a:gd name="connsiteY7" fmla="*/ 1317426 h 1317426"/>
                  <a:gd name="connsiteX8" fmla="*/ 2618540 w 2958286"/>
                  <a:gd name="connsiteY8" fmla="*/ 850727 h 1317426"/>
                  <a:gd name="connsiteX9" fmla="*/ 2916854 w 2958286"/>
                  <a:gd name="connsiteY9" fmla="*/ 218336 h 1317426"/>
                  <a:gd name="connsiteX10" fmla="*/ 2958287 w 2958286"/>
                  <a:gd name="connsiteY10" fmla="*/ 16744 h 131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8286" h="1317426">
                    <a:moveTo>
                      <a:pt x="2958287" y="16744"/>
                    </a:moveTo>
                    <a:cubicBezTo>
                      <a:pt x="2958287" y="5698"/>
                      <a:pt x="2958287" y="-1206"/>
                      <a:pt x="2958287" y="175"/>
                    </a:cubicBezTo>
                    <a:cubicBezTo>
                      <a:pt x="2958287" y="475159"/>
                      <a:pt x="2296746" y="861773"/>
                      <a:pt x="1479143" y="861773"/>
                    </a:cubicBezTo>
                    <a:cubicBezTo>
                      <a:pt x="662921" y="861773"/>
                      <a:pt x="0" y="476540"/>
                      <a:pt x="0" y="175"/>
                    </a:cubicBezTo>
                    <a:cubicBezTo>
                      <a:pt x="0" y="-1206"/>
                      <a:pt x="0" y="5698"/>
                      <a:pt x="0" y="16744"/>
                    </a:cubicBezTo>
                    <a:cubicBezTo>
                      <a:pt x="0" y="85782"/>
                      <a:pt x="13811" y="153440"/>
                      <a:pt x="40051" y="216955"/>
                    </a:cubicBezTo>
                    <a:cubicBezTo>
                      <a:pt x="66292" y="279090"/>
                      <a:pt x="186447" y="533151"/>
                      <a:pt x="338366" y="850727"/>
                    </a:cubicBezTo>
                    <a:cubicBezTo>
                      <a:pt x="506859" y="1122738"/>
                      <a:pt x="952950" y="1317426"/>
                      <a:pt x="1477762" y="1317426"/>
                    </a:cubicBezTo>
                    <a:cubicBezTo>
                      <a:pt x="2002575" y="1317426"/>
                      <a:pt x="2450047" y="1122738"/>
                      <a:pt x="2618540" y="850727"/>
                    </a:cubicBezTo>
                    <a:cubicBezTo>
                      <a:pt x="2770459" y="533151"/>
                      <a:pt x="2890613" y="279090"/>
                      <a:pt x="2916854" y="218336"/>
                    </a:cubicBezTo>
                    <a:cubicBezTo>
                      <a:pt x="2944476" y="153440"/>
                      <a:pt x="2958287" y="85782"/>
                      <a:pt x="2958287" y="16744"/>
                    </a:cubicBezTo>
                    <a:close/>
                  </a:path>
                </a:pathLst>
              </a:custGeom>
              <a:gradFill>
                <a:gsLst>
                  <a:gs pos="0">
                    <a:srgbClr val="BABEE0"/>
                  </a:gs>
                  <a:gs pos="24750">
                    <a:srgbClr val="E6E8F5"/>
                  </a:gs>
                  <a:gs pos="70200">
                    <a:srgbClr val="B1B6DC"/>
                  </a:gs>
                  <a:gs pos="94710">
                    <a:srgbClr val="BBBFE1"/>
                  </a:gs>
                  <a:gs pos="100000">
                    <a:srgbClr val="BEC2E2"/>
                  </a:gs>
                </a:gsLst>
                <a:lin ang="0" scaled="1"/>
              </a:gradFill>
              <a:ln w="13799" cap="flat">
                <a:noFill/>
                <a:prstDash val="solid"/>
                <a:miter/>
              </a:ln>
            </p:spPr>
            <p:txBody>
              <a:bodyPr rtlCol="0" anchor="ctr"/>
              <a:lstStyle/>
              <a:p>
                <a:pPr algn="l" rtl="0">
                  <a:lnSpc>
                    <a:spcPts val="1560"/>
                  </a:lnSpc>
                </a:pPr>
                <a:endParaRPr lang="en-US" sz="1400"/>
              </a:p>
            </p:txBody>
          </p:sp>
          <p:sp>
            <p:nvSpPr>
              <p:cNvPr id="55" name="Freeform 54">
                <a:extLst>
                  <a:ext uri="{FF2B5EF4-FFF2-40B4-BE49-F238E27FC236}">
                    <a16:creationId xmlns:a16="http://schemas.microsoft.com/office/drawing/2014/main" id="{9B9EFD0F-3863-7ABC-2B8A-89379CDA713B}"/>
                  </a:ext>
                </a:extLst>
              </p:cNvPr>
              <p:cNvSpPr/>
              <p:nvPr/>
            </p:nvSpPr>
            <p:spPr>
              <a:xfrm>
                <a:off x="7221934" y="2712206"/>
                <a:ext cx="2958286" cy="1317426"/>
              </a:xfrm>
              <a:custGeom>
                <a:avLst/>
                <a:gdLst>
                  <a:gd name="connsiteX0" fmla="*/ 2958287 w 2958286"/>
                  <a:gd name="connsiteY0" fmla="*/ 16744 h 1317426"/>
                  <a:gd name="connsiteX1" fmla="*/ 2958287 w 2958286"/>
                  <a:gd name="connsiteY1" fmla="*/ 175 h 1317426"/>
                  <a:gd name="connsiteX2" fmla="*/ 1479143 w 2958286"/>
                  <a:gd name="connsiteY2" fmla="*/ 861773 h 1317426"/>
                  <a:gd name="connsiteX3" fmla="*/ 0 w 2958286"/>
                  <a:gd name="connsiteY3" fmla="*/ 175 h 1317426"/>
                  <a:gd name="connsiteX4" fmla="*/ 0 w 2958286"/>
                  <a:gd name="connsiteY4" fmla="*/ 16744 h 1317426"/>
                  <a:gd name="connsiteX5" fmla="*/ 40051 w 2958286"/>
                  <a:gd name="connsiteY5" fmla="*/ 216955 h 1317426"/>
                  <a:gd name="connsiteX6" fmla="*/ 338366 w 2958286"/>
                  <a:gd name="connsiteY6" fmla="*/ 850727 h 1317426"/>
                  <a:gd name="connsiteX7" fmla="*/ 1477762 w 2958286"/>
                  <a:gd name="connsiteY7" fmla="*/ 1317426 h 1317426"/>
                  <a:gd name="connsiteX8" fmla="*/ 2618540 w 2958286"/>
                  <a:gd name="connsiteY8" fmla="*/ 850727 h 1317426"/>
                  <a:gd name="connsiteX9" fmla="*/ 2916854 w 2958286"/>
                  <a:gd name="connsiteY9" fmla="*/ 218336 h 1317426"/>
                  <a:gd name="connsiteX10" fmla="*/ 2958287 w 2958286"/>
                  <a:gd name="connsiteY10" fmla="*/ 16744 h 131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8286" h="1317426">
                    <a:moveTo>
                      <a:pt x="2958287" y="16744"/>
                    </a:moveTo>
                    <a:cubicBezTo>
                      <a:pt x="2958287" y="5698"/>
                      <a:pt x="2958287" y="-1206"/>
                      <a:pt x="2958287" y="175"/>
                    </a:cubicBezTo>
                    <a:cubicBezTo>
                      <a:pt x="2958287" y="475159"/>
                      <a:pt x="2296746" y="861773"/>
                      <a:pt x="1479143" y="861773"/>
                    </a:cubicBezTo>
                    <a:cubicBezTo>
                      <a:pt x="662921" y="861773"/>
                      <a:pt x="0" y="476540"/>
                      <a:pt x="0" y="175"/>
                    </a:cubicBezTo>
                    <a:cubicBezTo>
                      <a:pt x="0" y="-1206"/>
                      <a:pt x="0" y="5698"/>
                      <a:pt x="0" y="16744"/>
                    </a:cubicBezTo>
                    <a:cubicBezTo>
                      <a:pt x="0" y="85782"/>
                      <a:pt x="13811" y="153440"/>
                      <a:pt x="40051" y="216955"/>
                    </a:cubicBezTo>
                    <a:cubicBezTo>
                      <a:pt x="66292" y="279090"/>
                      <a:pt x="186447" y="533151"/>
                      <a:pt x="338366" y="850727"/>
                    </a:cubicBezTo>
                    <a:cubicBezTo>
                      <a:pt x="506859" y="1122738"/>
                      <a:pt x="952950" y="1317426"/>
                      <a:pt x="1477762" y="1317426"/>
                    </a:cubicBezTo>
                    <a:cubicBezTo>
                      <a:pt x="2002575" y="1317426"/>
                      <a:pt x="2450047" y="1122738"/>
                      <a:pt x="2618540" y="850727"/>
                    </a:cubicBezTo>
                    <a:cubicBezTo>
                      <a:pt x="2770459" y="533151"/>
                      <a:pt x="2890613" y="279090"/>
                      <a:pt x="2916854" y="218336"/>
                    </a:cubicBezTo>
                    <a:cubicBezTo>
                      <a:pt x="2944476" y="153440"/>
                      <a:pt x="2958287" y="85782"/>
                      <a:pt x="2958287" y="16744"/>
                    </a:cubicBezTo>
                    <a:close/>
                  </a:path>
                </a:pathLst>
              </a:custGeom>
              <a:solidFill>
                <a:srgbClr val="9C66AA"/>
              </a:solidFill>
              <a:ln w="13799" cap="flat">
                <a:noFill/>
                <a:prstDash val="solid"/>
                <a:miter/>
              </a:ln>
            </p:spPr>
            <p:txBody>
              <a:bodyPr rtlCol="0" anchor="ctr"/>
              <a:lstStyle/>
              <a:p>
                <a:pPr algn="l" rtl="0">
                  <a:lnSpc>
                    <a:spcPts val="1560"/>
                  </a:lnSpc>
                </a:pPr>
                <a:endParaRPr lang="en-US" sz="1400"/>
              </a:p>
            </p:txBody>
          </p:sp>
          <p:sp>
            <p:nvSpPr>
              <p:cNvPr id="56" name="Freeform 55">
                <a:extLst>
                  <a:ext uri="{FF2B5EF4-FFF2-40B4-BE49-F238E27FC236}">
                    <a16:creationId xmlns:a16="http://schemas.microsoft.com/office/drawing/2014/main" id="{E4C11BA0-80EA-27CA-90F6-B79025C89B0C}"/>
                  </a:ext>
                </a:extLst>
              </p:cNvPr>
              <p:cNvSpPr/>
              <p:nvPr/>
            </p:nvSpPr>
            <p:spPr>
              <a:xfrm>
                <a:off x="7561681" y="3562934"/>
                <a:ext cx="2278792" cy="914067"/>
              </a:xfrm>
              <a:custGeom>
                <a:avLst/>
                <a:gdLst>
                  <a:gd name="connsiteX0" fmla="*/ 1139396 w 2278792"/>
                  <a:gd name="connsiteY0" fmla="*/ 466699 h 914067"/>
                  <a:gd name="connsiteX1" fmla="*/ 0 w 2278792"/>
                  <a:gd name="connsiteY1" fmla="*/ 0 h 914067"/>
                  <a:gd name="connsiteX2" fmla="*/ 270693 w 2278792"/>
                  <a:gd name="connsiteY2" fmla="*/ 563353 h 914067"/>
                  <a:gd name="connsiteX3" fmla="*/ 1139396 w 2278792"/>
                  <a:gd name="connsiteY3" fmla="*/ 914067 h 914067"/>
                  <a:gd name="connsiteX4" fmla="*/ 2008099 w 2278792"/>
                  <a:gd name="connsiteY4" fmla="*/ 563353 h 914067"/>
                  <a:gd name="connsiteX5" fmla="*/ 2278792 w 2278792"/>
                  <a:gd name="connsiteY5" fmla="*/ 0 h 914067"/>
                  <a:gd name="connsiteX6" fmla="*/ 1139396 w 2278792"/>
                  <a:gd name="connsiteY6" fmla="*/ 466699 h 91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8792" h="914067">
                    <a:moveTo>
                      <a:pt x="1139396" y="466699"/>
                    </a:moveTo>
                    <a:cubicBezTo>
                      <a:pt x="614583" y="466699"/>
                      <a:pt x="167111" y="272011"/>
                      <a:pt x="0" y="0"/>
                    </a:cubicBezTo>
                    <a:cubicBezTo>
                      <a:pt x="84246" y="175357"/>
                      <a:pt x="178160" y="371426"/>
                      <a:pt x="270693" y="563353"/>
                    </a:cubicBezTo>
                    <a:cubicBezTo>
                      <a:pt x="403277" y="767706"/>
                      <a:pt x="741643" y="914067"/>
                      <a:pt x="1139396" y="914067"/>
                    </a:cubicBezTo>
                    <a:cubicBezTo>
                      <a:pt x="1537149" y="914067"/>
                      <a:pt x="1876896" y="767706"/>
                      <a:pt x="2008099" y="563353"/>
                    </a:cubicBezTo>
                    <a:cubicBezTo>
                      <a:pt x="2100632" y="371426"/>
                      <a:pt x="2194546" y="175357"/>
                      <a:pt x="2278792" y="0"/>
                    </a:cubicBezTo>
                    <a:cubicBezTo>
                      <a:pt x="2111681" y="272011"/>
                      <a:pt x="1665590" y="466699"/>
                      <a:pt x="1139396" y="466699"/>
                    </a:cubicBezTo>
                    <a:close/>
                  </a:path>
                </a:pathLst>
              </a:custGeom>
              <a:gradFill>
                <a:gsLst>
                  <a:gs pos="0">
                    <a:srgbClr val="BABEE0"/>
                  </a:gs>
                  <a:gs pos="24750">
                    <a:srgbClr val="E6E8F5"/>
                  </a:gs>
                  <a:gs pos="70200">
                    <a:srgbClr val="B1B6DC"/>
                  </a:gs>
                  <a:gs pos="94710">
                    <a:srgbClr val="BBBFE1"/>
                  </a:gs>
                  <a:gs pos="100000">
                    <a:srgbClr val="BEC2E2"/>
                  </a:gs>
                </a:gsLst>
                <a:lin ang="0" scaled="1"/>
              </a:gradFill>
              <a:ln w="13799" cap="flat">
                <a:noFill/>
                <a:prstDash val="solid"/>
                <a:miter/>
              </a:ln>
            </p:spPr>
            <p:txBody>
              <a:bodyPr rtlCol="0" anchor="ctr"/>
              <a:lstStyle/>
              <a:p>
                <a:pPr algn="l" rtl="0">
                  <a:lnSpc>
                    <a:spcPts val="1560"/>
                  </a:lnSpc>
                </a:pPr>
                <a:endParaRPr lang="en-US" sz="1400"/>
              </a:p>
            </p:txBody>
          </p:sp>
          <p:sp>
            <p:nvSpPr>
              <p:cNvPr id="57" name="Freeform 56">
                <a:extLst>
                  <a:ext uri="{FF2B5EF4-FFF2-40B4-BE49-F238E27FC236}">
                    <a16:creationId xmlns:a16="http://schemas.microsoft.com/office/drawing/2014/main" id="{F6787593-E110-1EB0-B4F5-F6803A5D7D4B}"/>
                  </a:ext>
                </a:extLst>
              </p:cNvPr>
              <p:cNvSpPr/>
              <p:nvPr/>
            </p:nvSpPr>
            <p:spPr>
              <a:xfrm>
                <a:off x="7561681" y="3562934"/>
                <a:ext cx="2278792" cy="914067"/>
              </a:xfrm>
              <a:custGeom>
                <a:avLst/>
                <a:gdLst>
                  <a:gd name="connsiteX0" fmla="*/ 1139396 w 2278792"/>
                  <a:gd name="connsiteY0" fmla="*/ 466699 h 914067"/>
                  <a:gd name="connsiteX1" fmla="*/ 0 w 2278792"/>
                  <a:gd name="connsiteY1" fmla="*/ 0 h 914067"/>
                  <a:gd name="connsiteX2" fmla="*/ 270693 w 2278792"/>
                  <a:gd name="connsiteY2" fmla="*/ 563353 h 914067"/>
                  <a:gd name="connsiteX3" fmla="*/ 1139396 w 2278792"/>
                  <a:gd name="connsiteY3" fmla="*/ 914067 h 914067"/>
                  <a:gd name="connsiteX4" fmla="*/ 2008099 w 2278792"/>
                  <a:gd name="connsiteY4" fmla="*/ 563353 h 914067"/>
                  <a:gd name="connsiteX5" fmla="*/ 2278792 w 2278792"/>
                  <a:gd name="connsiteY5" fmla="*/ 0 h 914067"/>
                  <a:gd name="connsiteX6" fmla="*/ 1139396 w 2278792"/>
                  <a:gd name="connsiteY6" fmla="*/ 466699 h 91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8792" h="914067">
                    <a:moveTo>
                      <a:pt x="1139396" y="466699"/>
                    </a:moveTo>
                    <a:cubicBezTo>
                      <a:pt x="614583" y="466699"/>
                      <a:pt x="167111" y="272011"/>
                      <a:pt x="0" y="0"/>
                    </a:cubicBezTo>
                    <a:cubicBezTo>
                      <a:pt x="84246" y="175357"/>
                      <a:pt x="178160" y="371426"/>
                      <a:pt x="270693" y="563353"/>
                    </a:cubicBezTo>
                    <a:cubicBezTo>
                      <a:pt x="403277" y="767706"/>
                      <a:pt x="741643" y="914067"/>
                      <a:pt x="1139396" y="914067"/>
                    </a:cubicBezTo>
                    <a:cubicBezTo>
                      <a:pt x="1537149" y="914067"/>
                      <a:pt x="1876896" y="767706"/>
                      <a:pt x="2008099" y="563353"/>
                    </a:cubicBezTo>
                    <a:cubicBezTo>
                      <a:pt x="2100632" y="371426"/>
                      <a:pt x="2194546" y="175357"/>
                      <a:pt x="2278792" y="0"/>
                    </a:cubicBezTo>
                    <a:cubicBezTo>
                      <a:pt x="2111681" y="272011"/>
                      <a:pt x="1665590" y="466699"/>
                      <a:pt x="1139396" y="466699"/>
                    </a:cubicBezTo>
                    <a:close/>
                  </a:path>
                </a:pathLst>
              </a:custGeom>
              <a:solidFill>
                <a:srgbClr val="EF9FC1"/>
              </a:solidFill>
              <a:ln w="13799" cap="flat">
                <a:noFill/>
                <a:prstDash val="solid"/>
                <a:miter/>
              </a:ln>
            </p:spPr>
            <p:txBody>
              <a:bodyPr rtlCol="0" anchor="ctr"/>
              <a:lstStyle/>
              <a:p>
                <a:pPr algn="l" rtl="0">
                  <a:lnSpc>
                    <a:spcPts val="1560"/>
                  </a:lnSpc>
                </a:pPr>
                <a:endParaRPr lang="en-US" sz="1400"/>
              </a:p>
            </p:txBody>
          </p:sp>
          <p:sp>
            <p:nvSpPr>
              <p:cNvPr id="58" name="Freeform 57">
                <a:extLst>
                  <a:ext uri="{FF2B5EF4-FFF2-40B4-BE49-F238E27FC236}">
                    <a16:creationId xmlns:a16="http://schemas.microsoft.com/office/drawing/2014/main" id="{906E7821-F51E-DEEC-02A3-53AC2F74DB20}"/>
                  </a:ext>
                </a:extLst>
              </p:cNvPr>
              <p:cNvSpPr/>
              <p:nvPr/>
            </p:nvSpPr>
            <p:spPr>
              <a:xfrm>
                <a:off x="9229601" y="2994718"/>
                <a:ext cx="330159" cy="451570"/>
              </a:xfrm>
              <a:custGeom>
                <a:avLst/>
                <a:gdLst>
                  <a:gd name="connsiteX0" fmla="*/ 297366 w 330159"/>
                  <a:gd name="connsiteY0" fmla="*/ 10385 h 451570"/>
                  <a:gd name="connsiteX1" fmla="*/ 66725 w 330159"/>
                  <a:gd name="connsiteY1" fmla="*/ 158128 h 451570"/>
                  <a:gd name="connsiteX2" fmla="*/ 32198 w 330159"/>
                  <a:gd name="connsiteY2" fmla="*/ 441185 h 451570"/>
                  <a:gd name="connsiteX3" fmla="*/ 262839 w 330159"/>
                  <a:gd name="connsiteY3" fmla="*/ 293443 h 451570"/>
                  <a:gd name="connsiteX4" fmla="*/ 297366 w 330159"/>
                  <a:gd name="connsiteY4" fmla="*/ 10385 h 451570"/>
                  <a:gd name="connsiteX5" fmla="*/ 297366 w 330159"/>
                  <a:gd name="connsiteY5" fmla="*/ 10385 h 4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159" h="451570">
                    <a:moveTo>
                      <a:pt x="297366" y="10385"/>
                    </a:moveTo>
                    <a:cubicBezTo>
                      <a:pt x="243504" y="-26895"/>
                      <a:pt x="139922" y="39382"/>
                      <a:pt x="66725" y="158128"/>
                    </a:cubicBezTo>
                    <a:cubicBezTo>
                      <a:pt x="-6473" y="276874"/>
                      <a:pt x="-21665" y="403904"/>
                      <a:pt x="32198" y="441185"/>
                    </a:cubicBezTo>
                    <a:cubicBezTo>
                      <a:pt x="86060" y="478466"/>
                      <a:pt x="189642" y="412189"/>
                      <a:pt x="262839" y="293443"/>
                    </a:cubicBezTo>
                    <a:cubicBezTo>
                      <a:pt x="336037" y="174697"/>
                      <a:pt x="352610" y="47666"/>
                      <a:pt x="297366" y="10385"/>
                    </a:cubicBezTo>
                    <a:lnTo>
                      <a:pt x="297366" y="10385"/>
                    </a:lnTo>
                    <a:close/>
                  </a:path>
                </a:pathLst>
              </a:custGeom>
              <a:gradFill>
                <a:gsLst>
                  <a:gs pos="0">
                    <a:srgbClr val="FFFFFF"/>
                  </a:gs>
                  <a:gs pos="50000">
                    <a:srgbClr val="D6D9EB"/>
                  </a:gs>
                  <a:gs pos="100000">
                    <a:srgbClr val="AEB3D8"/>
                  </a:gs>
                </a:gsLst>
                <a:lin ang="14251763" scaled="1"/>
              </a:gradFill>
              <a:ln w="13799" cap="flat">
                <a:noFill/>
                <a:prstDash val="solid"/>
                <a:miter/>
              </a:ln>
            </p:spPr>
            <p:txBody>
              <a:bodyPr rtlCol="0" anchor="ctr"/>
              <a:lstStyle/>
              <a:p>
                <a:pPr algn="l" rtl="0">
                  <a:lnSpc>
                    <a:spcPts val="1560"/>
                  </a:lnSpc>
                </a:pPr>
                <a:endParaRPr lang="en-US" sz="1400"/>
              </a:p>
            </p:txBody>
          </p:sp>
          <p:sp>
            <p:nvSpPr>
              <p:cNvPr id="59" name="Freeform 58">
                <a:extLst>
                  <a:ext uri="{FF2B5EF4-FFF2-40B4-BE49-F238E27FC236}">
                    <a16:creationId xmlns:a16="http://schemas.microsoft.com/office/drawing/2014/main" id="{711AEDE3-C1A4-927D-F8FD-8BA007ED1957}"/>
                  </a:ext>
                </a:extLst>
              </p:cNvPr>
              <p:cNvSpPr/>
              <p:nvPr/>
            </p:nvSpPr>
            <p:spPr>
              <a:xfrm>
                <a:off x="9409632" y="2161115"/>
                <a:ext cx="486027" cy="449430"/>
              </a:xfrm>
              <a:custGeom>
                <a:avLst/>
                <a:gdLst>
                  <a:gd name="connsiteX0" fmla="*/ 310687 w 486027"/>
                  <a:gd name="connsiteY0" fmla="*/ 1721 h 449430"/>
                  <a:gd name="connsiteX1" fmla="*/ 9610 w 486027"/>
                  <a:gd name="connsiteY1" fmla="*/ 196410 h 449430"/>
                  <a:gd name="connsiteX2" fmla="*/ 175340 w 486027"/>
                  <a:gd name="connsiteY2" fmla="*/ 447709 h 449430"/>
                  <a:gd name="connsiteX3" fmla="*/ 476417 w 486027"/>
                  <a:gd name="connsiteY3" fmla="*/ 253021 h 449430"/>
                  <a:gd name="connsiteX4" fmla="*/ 310687 w 486027"/>
                  <a:gd name="connsiteY4" fmla="*/ 1721 h 449430"/>
                  <a:gd name="connsiteX5" fmla="*/ 310687 w 486027"/>
                  <a:gd name="connsiteY5" fmla="*/ 1721 h 44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027" h="449430">
                    <a:moveTo>
                      <a:pt x="310687" y="1721"/>
                    </a:moveTo>
                    <a:cubicBezTo>
                      <a:pt x="182246" y="-13467"/>
                      <a:pt x="46899" y="73522"/>
                      <a:pt x="9610" y="196410"/>
                    </a:cubicBezTo>
                    <a:cubicBezTo>
                      <a:pt x="-27679" y="319298"/>
                      <a:pt x="46899" y="431140"/>
                      <a:pt x="175340" y="447709"/>
                    </a:cubicBezTo>
                    <a:cubicBezTo>
                      <a:pt x="303781" y="462898"/>
                      <a:pt x="439128" y="375909"/>
                      <a:pt x="476417" y="253021"/>
                    </a:cubicBezTo>
                    <a:cubicBezTo>
                      <a:pt x="513707" y="130133"/>
                      <a:pt x="439128" y="16910"/>
                      <a:pt x="310687" y="1721"/>
                    </a:cubicBezTo>
                    <a:lnTo>
                      <a:pt x="310687" y="1721"/>
                    </a:lnTo>
                    <a:close/>
                  </a:path>
                </a:pathLst>
              </a:custGeom>
              <a:gradFill>
                <a:gsLst>
                  <a:gs pos="0">
                    <a:srgbClr val="FFFFFF"/>
                  </a:gs>
                  <a:gs pos="50000">
                    <a:srgbClr val="D6D9EB"/>
                  </a:gs>
                  <a:gs pos="100000">
                    <a:srgbClr val="AEB3D8"/>
                  </a:gs>
                </a:gsLst>
                <a:lin ang="15493282" scaled="1"/>
              </a:gradFill>
              <a:ln w="13799" cap="flat">
                <a:noFill/>
                <a:prstDash val="solid"/>
                <a:miter/>
              </a:ln>
            </p:spPr>
            <p:txBody>
              <a:bodyPr rtlCol="0" anchor="ctr"/>
              <a:lstStyle/>
              <a:p>
                <a:pPr algn="l" rtl="0">
                  <a:lnSpc>
                    <a:spcPts val="1560"/>
                  </a:lnSpc>
                </a:pPr>
                <a:endParaRPr lang="en-US" sz="1400"/>
              </a:p>
            </p:txBody>
          </p:sp>
          <p:sp>
            <p:nvSpPr>
              <p:cNvPr id="60" name="Freeform 59">
                <a:extLst>
                  <a:ext uri="{FF2B5EF4-FFF2-40B4-BE49-F238E27FC236}">
                    <a16:creationId xmlns:a16="http://schemas.microsoft.com/office/drawing/2014/main" id="{21D6975B-1B3E-C2ED-95FE-D99A70551CA2}"/>
                  </a:ext>
                </a:extLst>
              </p:cNvPr>
              <p:cNvSpPr/>
              <p:nvPr/>
            </p:nvSpPr>
            <p:spPr>
              <a:xfrm>
                <a:off x="8138309" y="3213976"/>
                <a:ext cx="475044" cy="396908"/>
              </a:xfrm>
              <a:custGeom>
                <a:avLst/>
                <a:gdLst>
                  <a:gd name="connsiteX0" fmla="*/ 218878 w 475044"/>
                  <a:gd name="connsiteY0" fmla="*/ 5147 h 396908"/>
                  <a:gd name="connsiteX1" fmla="*/ 666 w 475044"/>
                  <a:gd name="connsiteY1" fmla="*/ 154270 h 396908"/>
                  <a:gd name="connsiteX2" fmla="*/ 256167 w 475044"/>
                  <a:gd name="connsiteY2" fmla="*/ 391761 h 396908"/>
                  <a:gd name="connsiteX3" fmla="*/ 474379 w 475044"/>
                  <a:gd name="connsiteY3" fmla="*/ 242639 h 396908"/>
                  <a:gd name="connsiteX4" fmla="*/ 218878 w 475044"/>
                  <a:gd name="connsiteY4" fmla="*/ 5147 h 396908"/>
                  <a:gd name="connsiteX5" fmla="*/ 218878 w 475044"/>
                  <a:gd name="connsiteY5" fmla="*/ 5147 h 39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044" h="396908">
                    <a:moveTo>
                      <a:pt x="218878" y="5147"/>
                    </a:moveTo>
                    <a:cubicBezTo>
                      <a:pt x="87675" y="-19707"/>
                      <a:pt x="-9001" y="47950"/>
                      <a:pt x="666" y="154270"/>
                    </a:cubicBezTo>
                    <a:cubicBezTo>
                      <a:pt x="10334" y="260588"/>
                      <a:pt x="124964" y="366908"/>
                      <a:pt x="256167" y="391761"/>
                    </a:cubicBezTo>
                    <a:cubicBezTo>
                      <a:pt x="387370" y="416615"/>
                      <a:pt x="484046" y="348958"/>
                      <a:pt x="474379" y="242639"/>
                    </a:cubicBezTo>
                    <a:cubicBezTo>
                      <a:pt x="463330" y="136319"/>
                      <a:pt x="348700" y="30001"/>
                      <a:pt x="218878" y="5147"/>
                    </a:cubicBezTo>
                    <a:lnTo>
                      <a:pt x="218878" y="5147"/>
                    </a:lnTo>
                    <a:close/>
                  </a:path>
                </a:pathLst>
              </a:custGeom>
              <a:gradFill>
                <a:gsLst>
                  <a:gs pos="0">
                    <a:srgbClr val="FFFFFF"/>
                  </a:gs>
                  <a:gs pos="50000">
                    <a:srgbClr val="D6D9EB"/>
                  </a:gs>
                  <a:gs pos="100000">
                    <a:srgbClr val="AEB3D8"/>
                  </a:gs>
                </a:gsLst>
                <a:lin ang="17602507" scaled="1"/>
              </a:gradFill>
              <a:ln w="13799" cap="flat">
                <a:noFill/>
                <a:prstDash val="solid"/>
                <a:miter/>
              </a:ln>
            </p:spPr>
            <p:txBody>
              <a:bodyPr rtlCol="0" anchor="ctr"/>
              <a:lstStyle/>
              <a:p>
                <a:pPr algn="l" rtl="0">
                  <a:lnSpc>
                    <a:spcPts val="1560"/>
                  </a:lnSpc>
                </a:pPr>
                <a:endParaRPr lang="en-US" sz="1400"/>
              </a:p>
            </p:txBody>
          </p:sp>
          <p:sp>
            <p:nvSpPr>
              <p:cNvPr id="61" name="Freeform 60">
                <a:extLst>
                  <a:ext uri="{FF2B5EF4-FFF2-40B4-BE49-F238E27FC236}">
                    <a16:creationId xmlns:a16="http://schemas.microsoft.com/office/drawing/2014/main" id="{A985B7D9-5ABF-20AA-80F7-B26A621E2CB1}"/>
                  </a:ext>
                </a:extLst>
              </p:cNvPr>
              <p:cNvSpPr/>
              <p:nvPr/>
            </p:nvSpPr>
            <p:spPr>
              <a:xfrm>
                <a:off x="8619935" y="2539879"/>
                <a:ext cx="444027" cy="382174"/>
              </a:xfrm>
              <a:custGeom>
                <a:avLst/>
                <a:gdLst>
                  <a:gd name="connsiteX0" fmla="*/ 268971 w 444027"/>
                  <a:gd name="connsiteY0" fmla="*/ 8191 h 382174"/>
                  <a:gd name="connsiteX1" fmla="*/ 5183 w 444027"/>
                  <a:gd name="connsiteY1" fmla="*/ 245683 h 382174"/>
                  <a:gd name="connsiteX2" fmla="*/ 175056 w 444027"/>
                  <a:gd name="connsiteY2" fmla="*/ 374095 h 382174"/>
                  <a:gd name="connsiteX3" fmla="*/ 438844 w 444027"/>
                  <a:gd name="connsiteY3" fmla="*/ 136603 h 382174"/>
                  <a:gd name="connsiteX4" fmla="*/ 268971 w 444027"/>
                  <a:gd name="connsiteY4" fmla="*/ 8191 h 382174"/>
                  <a:gd name="connsiteX5" fmla="*/ 268971 w 444027"/>
                  <a:gd name="connsiteY5" fmla="*/ 8191 h 38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027" h="382174">
                    <a:moveTo>
                      <a:pt x="268971" y="8191"/>
                    </a:moveTo>
                    <a:cubicBezTo>
                      <a:pt x="148816" y="38568"/>
                      <a:pt x="31424" y="144887"/>
                      <a:pt x="5183" y="245683"/>
                    </a:cubicBezTo>
                    <a:cubicBezTo>
                      <a:pt x="-21058" y="346479"/>
                      <a:pt x="54902" y="404471"/>
                      <a:pt x="175056" y="374095"/>
                    </a:cubicBezTo>
                    <a:cubicBezTo>
                      <a:pt x="295211" y="343718"/>
                      <a:pt x="412603" y="237398"/>
                      <a:pt x="438844" y="136603"/>
                    </a:cubicBezTo>
                    <a:cubicBezTo>
                      <a:pt x="465085" y="34426"/>
                      <a:pt x="389125" y="-22186"/>
                      <a:pt x="268971" y="8191"/>
                    </a:cubicBezTo>
                    <a:lnTo>
                      <a:pt x="268971" y="8191"/>
                    </a:lnTo>
                    <a:close/>
                  </a:path>
                </a:pathLst>
              </a:custGeom>
              <a:gradFill>
                <a:gsLst>
                  <a:gs pos="0">
                    <a:srgbClr val="FFFFFF"/>
                  </a:gs>
                  <a:gs pos="50000">
                    <a:srgbClr val="D6D9EB"/>
                  </a:gs>
                  <a:gs pos="100000">
                    <a:srgbClr val="AEB3D8"/>
                  </a:gs>
                </a:gsLst>
                <a:lin ang="14487811" scaled="1"/>
              </a:gradFill>
              <a:ln w="13799" cap="flat">
                <a:noFill/>
                <a:prstDash val="solid"/>
                <a:miter/>
              </a:ln>
            </p:spPr>
            <p:txBody>
              <a:bodyPr rtlCol="0" anchor="ctr"/>
              <a:lstStyle/>
              <a:p>
                <a:pPr algn="l" rtl="0">
                  <a:lnSpc>
                    <a:spcPts val="1560"/>
                  </a:lnSpc>
                </a:pPr>
                <a:endParaRPr lang="en-US" sz="1400"/>
              </a:p>
            </p:txBody>
          </p:sp>
          <p:grpSp>
            <p:nvGrpSpPr>
              <p:cNvPr id="62" name="Graphic 7">
                <a:extLst>
                  <a:ext uri="{FF2B5EF4-FFF2-40B4-BE49-F238E27FC236}">
                    <a16:creationId xmlns:a16="http://schemas.microsoft.com/office/drawing/2014/main" id="{F7EB1102-F961-3018-7064-C80946959B2B}"/>
                  </a:ext>
                </a:extLst>
              </p:cNvPr>
              <p:cNvGrpSpPr/>
              <p:nvPr/>
            </p:nvGrpSpPr>
            <p:grpSpPr>
              <a:xfrm>
                <a:off x="7832374" y="4123524"/>
                <a:ext cx="1737406" cy="1245451"/>
                <a:chOff x="7832374" y="4123524"/>
                <a:chExt cx="1737406" cy="1245451"/>
              </a:xfrm>
            </p:grpSpPr>
            <p:sp>
              <p:nvSpPr>
                <p:cNvPr id="63" name="Freeform 62">
                  <a:extLst>
                    <a:ext uri="{FF2B5EF4-FFF2-40B4-BE49-F238E27FC236}">
                      <a16:creationId xmlns:a16="http://schemas.microsoft.com/office/drawing/2014/main" id="{AB809404-24BD-79E6-5A7A-0975F6571503}"/>
                    </a:ext>
                  </a:extLst>
                </p:cNvPr>
                <p:cNvSpPr/>
                <p:nvPr/>
              </p:nvSpPr>
              <p:spPr>
                <a:xfrm>
                  <a:off x="8105829" y="4692400"/>
                  <a:ext cx="1190496" cy="676575"/>
                </a:xfrm>
                <a:custGeom>
                  <a:avLst/>
                  <a:gdLst>
                    <a:gd name="connsiteX0" fmla="*/ 595248 w 1190496"/>
                    <a:gd name="connsiteY0" fmla="*/ 230588 h 676575"/>
                    <a:gd name="connsiteX1" fmla="*/ 0 w 1190496"/>
                    <a:gd name="connsiteY1" fmla="*/ 0 h 676575"/>
                    <a:gd name="connsiteX2" fmla="*/ 240309 w 1190496"/>
                    <a:gd name="connsiteY2" fmla="*/ 498456 h 676575"/>
                    <a:gd name="connsiteX3" fmla="*/ 595248 w 1190496"/>
                    <a:gd name="connsiteY3" fmla="*/ 676576 h 676575"/>
                    <a:gd name="connsiteX4" fmla="*/ 950187 w 1190496"/>
                    <a:gd name="connsiteY4" fmla="*/ 498456 h 676575"/>
                    <a:gd name="connsiteX5" fmla="*/ 1190497 w 1190496"/>
                    <a:gd name="connsiteY5" fmla="*/ 0 h 676575"/>
                    <a:gd name="connsiteX6" fmla="*/ 595248 w 1190496"/>
                    <a:gd name="connsiteY6" fmla="*/ 230588 h 6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0496" h="676575">
                      <a:moveTo>
                        <a:pt x="595248" y="230588"/>
                      </a:moveTo>
                      <a:cubicBezTo>
                        <a:pt x="327318" y="230588"/>
                        <a:pt x="96676" y="135315"/>
                        <a:pt x="0" y="0"/>
                      </a:cubicBezTo>
                      <a:cubicBezTo>
                        <a:pt x="139490" y="289961"/>
                        <a:pt x="240309" y="498456"/>
                        <a:pt x="240309" y="498456"/>
                      </a:cubicBezTo>
                      <a:cubicBezTo>
                        <a:pt x="274836" y="599253"/>
                        <a:pt x="399134" y="676576"/>
                        <a:pt x="595248" y="676576"/>
                      </a:cubicBezTo>
                      <a:cubicBezTo>
                        <a:pt x="791362" y="676576"/>
                        <a:pt x="918422" y="590968"/>
                        <a:pt x="950187" y="498456"/>
                      </a:cubicBezTo>
                      <a:cubicBezTo>
                        <a:pt x="950187" y="498456"/>
                        <a:pt x="1051007" y="289961"/>
                        <a:pt x="1190497" y="0"/>
                      </a:cubicBezTo>
                      <a:cubicBezTo>
                        <a:pt x="1093821" y="135315"/>
                        <a:pt x="863179" y="230588"/>
                        <a:pt x="595248" y="230588"/>
                      </a:cubicBezTo>
                      <a:close/>
                    </a:path>
                  </a:pathLst>
                </a:custGeom>
                <a:solidFill>
                  <a:srgbClr val="B3DDDC"/>
                </a:solidFill>
                <a:ln w="13799" cap="flat">
                  <a:noFill/>
                  <a:prstDash val="solid"/>
                  <a:miter/>
                </a:ln>
              </p:spPr>
              <p:txBody>
                <a:bodyPr rtlCol="0" anchor="ctr"/>
                <a:lstStyle/>
                <a:p>
                  <a:pPr algn="l" rtl="0">
                    <a:lnSpc>
                      <a:spcPts val="1560"/>
                    </a:lnSpc>
                  </a:pPr>
                  <a:endParaRPr lang="en-US" sz="1400"/>
                </a:p>
              </p:txBody>
            </p:sp>
            <p:sp>
              <p:nvSpPr>
                <p:cNvPr id="64" name="Freeform 63">
                  <a:extLst>
                    <a:ext uri="{FF2B5EF4-FFF2-40B4-BE49-F238E27FC236}">
                      <a16:creationId xmlns:a16="http://schemas.microsoft.com/office/drawing/2014/main" id="{1745C638-1AAB-67C8-0E96-3F290A51E983}"/>
                    </a:ext>
                  </a:extLst>
                </p:cNvPr>
                <p:cNvSpPr/>
                <p:nvPr/>
              </p:nvSpPr>
              <p:spPr>
                <a:xfrm>
                  <a:off x="7832374" y="4123524"/>
                  <a:ext cx="1737406" cy="798082"/>
                </a:xfrm>
                <a:custGeom>
                  <a:avLst/>
                  <a:gdLst>
                    <a:gd name="connsiteX0" fmla="*/ 868703 w 1737406"/>
                    <a:gd name="connsiteY0" fmla="*/ 352095 h 798082"/>
                    <a:gd name="connsiteX1" fmla="*/ 0 w 1737406"/>
                    <a:gd name="connsiteY1" fmla="*/ 1381 h 798082"/>
                    <a:gd name="connsiteX2" fmla="*/ 273455 w 1737406"/>
                    <a:gd name="connsiteY2" fmla="*/ 567496 h 798082"/>
                    <a:gd name="connsiteX3" fmla="*/ 868703 w 1737406"/>
                    <a:gd name="connsiteY3" fmla="*/ 798083 h 798082"/>
                    <a:gd name="connsiteX4" fmla="*/ 1463952 w 1737406"/>
                    <a:gd name="connsiteY4" fmla="*/ 567496 h 798082"/>
                    <a:gd name="connsiteX5" fmla="*/ 1737407 w 1737406"/>
                    <a:gd name="connsiteY5" fmla="*/ 0 h 798082"/>
                    <a:gd name="connsiteX6" fmla="*/ 868703 w 1737406"/>
                    <a:gd name="connsiteY6" fmla="*/ 352095 h 79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7406" h="798082">
                      <a:moveTo>
                        <a:pt x="868703" y="352095"/>
                      </a:moveTo>
                      <a:cubicBezTo>
                        <a:pt x="470950" y="352095"/>
                        <a:pt x="131203" y="207115"/>
                        <a:pt x="0" y="1381"/>
                      </a:cubicBezTo>
                      <a:cubicBezTo>
                        <a:pt x="96676" y="201592"/>
                        <a:pt x="191971" y="399042"/>
                        <a:pt x="273455" y="567496"/>
                      </a:cubicBezTo>
                      <a:cubicBezTo>
                        <a:pt x="371512" y="702810"/>
                        <a:pt x="600773" y="798083"/>
                        <a:pt x="868703" y="798083"/>
                      </a:cubicBezTo>
                      <a:cubicBezTo>
                        <a:pt x="1136634" y="798083"/>
                        <a:pt x="1367276" y="702810"/>
                        <a:pt x="1463952" y="567496"/>
                      </a:cubicBezTo>
                      <a:cubicBezTo>
                        <a:pt x="1545436" y="397661"/>
                        <a:pt x="1640731" y="201592"/>
                        <a:pt x="1737407" y="0"/>
                      </a:cubicBezTo>
                      <a:cubicBezTo>
                        <a:pt x="1606203" y="207115"/>
                        <a:pt x="1266456" y="352095"/>
                        <a:pt x="868703" y="352095"/>
                      </a:cubicBezTo>
                      <a:close/>
                    </a:path>
                  </a:pathLst>
                </a:custGeom>
                <a:gradFill>
                  <a:gsLst>
                    <a:gs pos="0">
                      <a:srgbClr val="BABEE0"/>
                    </a:gs>
                    <a:gs pos="24750">
                      <a:srgbClr val="E6E8F5"/>
                    </a:gs>
                    <a:gs pos="70200">
                      <a:srgbClr val="B1B6DC"/>
                    </a:gs>
                    <a:gs pos="94710">
                      <a:srgbClr val="BBBFE1"/>
                    </a:gs>
                    <a:gs pos="100000">
                      <a:srgbClr val="BEC2E2"/>
                    </a:gs>
                  </a:gsLst>
                  <a:lin ang="0" scaled="1"/>
                </a:gradFill>
                <a:ln w="13799" cap="flat">
                  <a:noFill/>
                  <a:prstDash val="solid"/>
                  <a:miter/>
                </a:ln>
              </p:spPr>
              <p:txBody>
                <a:bodyPr rtlCol="0" anchor="ctr"/>
                <a:lstStyle/>
                <a:p>
                  <a:pPr algn="l" rtl="0">
                    <a:lnSpc>
                      <a:spcPts val="1560"/>
                    </a:lnSpc>
                  </a:pPr>
                  <a:endParaRPr lang="en-US" sz="1400"/>
                </a:p>
              </p:txBody>
            </p:sp>
            <p:sp>
              <p:nvSpPr>
                <p:cNvPr id="65" name="Freeform 64">
                  <a:extLst>
                    <a:ext uri="{FF2B5EF4-FFF2-40B4-BE49-F238E27FC236}">
                      <a16:creationId xmlns:a16="http://schemas.microsoft.com/office/drawing/2014/main" id="{98FE022B-EF93-272A-CAAF-04DCAFE195B2}"/>
                    </a:ext>
                  </a:extLst>
                </p:cNvPr>
                <p:cNvSpPr/>
                <p:nvPr/>
              </p:nvSpPr>
              <p:spPr>
                <a:xfrm>
                  <a:off x="7832374" y="4123524"/>
                  <a:ext cx="1737406" cy="798082"/>
                </a:xfrm>
                <a:custGeom>
                  <a:avLst/>
                  <a:gdLst>
                    <a:gd name="connsiteX0" fmla="*/ 868703 w 1737406"/>
                    <a:gd name="connsiteY0" fmla="*/ 352095 h 798082"/>
                    <a:gd name="connsiteX1" fmla="*/ 0 w 1737406"/>
                    <a:gd name="connsiteY1" fmla="*/ 1381 h 798082"/>
                    <a:gd name="connsiteX2" fmla="*/ 273455 w 1737406"/>
                    <a:gd name="connsiteY2" fmla="*/ 567496 h 798082"/>
                    <a:gd name="connsiteX3" fmla="*/ 868703 w 1737406"/>
                    <a:gd name="connsiteY3" fmla="*/ 798083 h 798082"/>
                    <a:gd name="connsiteX4" fmla="*/ 1463952 w 1737406"/>
                    <a:gd name="connsiteY4" fmla="*/ 567496 h 798082"/>
                    <a:gd name="connsiteX5" fmla="*/ 1737407 w 1737406"/>
                    <a:gd name="connsiteY5" fmla="*/ 0 h 798082"/>
                    <a:gd name="connsiteX6" fmla="*/ 868703 w 1737406"/>
                    <a:gd name="connsiteY6" fmla="*/ 352095 h 79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7406" h="798082">
                      <a:moveTo>
                        <a:pt x="868703" y="352095"/>
                      </a:moveTo>
                      <a:cubicBezTo>
                        <a:pt x="470950" y="352095"/>
                        <a:pt x="131203" y="207115"/>
                        <a:pt x="0" y="1381"/>
                      </a:cubicBezTo>
                      <a:cubicBezTo>
                        <a:pt x="96676" y="201592"/>
                        <a:pt x="191971" y="399042"/>
                        <a:pt x="273455" y="567496"/>
                      </a:cubicBezTo>
                      <a:cubicBezTo>
                        <a:pt x="371512" y="702810"/>
                        <a:pt x="600773" y="798083"/>
                        <a:pt x="868703" y="798083"/>
                      </a:cubicBezTo>
                      <a:cubicBezTo>
                        <a:pt x="1136634" y="798083"/>
                        <a:pt x="1367276" y="702810"/>
                        <a:pt x="1463952" y="567496"/>
                      </a:cubicBezTo>
                      <a:cubicBezTo>
                        <a:pt x="1545436" y="397661"/>
                        <a:pt x="1640731" y="201592"/>
                        <a:pt x="1737407" y="0"/>
                      </a:cubicBezTo>
                      <a:cubicBezTo>
                        <a:pt x="1606203" y="207115"/>
                        <a:pt x="1266456" y="352095"/>
                        <a:pt x="868703" y="352095"/>
                      </a:cubicBezTo>
                      <a:close/>
                    </a:path>
                  </a:pathLst>
                </a:custGeom>
                <a:solidFill>
                  <a:srgbClr val="F79038"/>
                </a:solidFill>
                <a:ln w="13799" cap="flat">
                  <a:noFill/>
                  <a:prstDash val="solid"/>
                  <a:miter/>
                </a:ln>
              </p:spPr>
              <p:txBody>
                <a:bodyPr rtlCol="0" anchor="ctr"/>
                <a:lstStyle/>
                <a:p>
                  <a:pPr algn="l" rtl="0">
                    <a:lnSpc>
                      <a:spcPts val="1560"/>
                    </a:lnSpc>
                  </a:pPr>
                  <a:endParaRPr lang="en-US" sz="1400"/>
                </a:p>
              </p:txBody>
            </p:sp>
          </p:grpSp>
          <p:grpSp>
            <p:nvGrpSpPr>
              <p:cNvPr id="66" name="Graphic 7">
                <a:extLst>
                  <a:ext uri="{FF2B5EF4-FFF2-40B4-BE49-F238E27FC236}">
                    <a16:creationId xmlns:a16="http://schemas.microsoft.com/office/drawing/2014/main" id="{BD732EC1-4879-465F-983A-242C88B84131}"/>
                  </a:ext>
                </a:extLst>
              </p:cNvPr>
              <p:cNvGrpSpPr/>
              <p:nvPr/>
            </p:nvGrpSpPr>
            <p:grpSpPr>
              <a:xfrm>
                <a:off x="7226077" y="1824548"/>
                <a:ext cx="2951381" cy="1811565"/>
                <a:chOff x="7226077" y="1824548"/>
                <a:chExt cx="2951381" cy="1811565"/>
              </a:xfrm>
            </p:grpSpPr>
            <p:sp>
              <p:nvSpPr>
                <p:cNvPr id="67" name="Freeform 66">
                  <a:extLst>
                    <a:ext uri="{FF2B5EF4-FFF2-40B4-BE49-F238E27FC236}">
                      <a16:creationId xmlns:a16="http://schemas.microsoft.com/office/drawing/2014/main" id="{61A2594A-1B50-C82C-D557-1AE9F381D52D}"/>
                    </a:ext>
                  </a:extLst>
                </p:cNvPr>
                <p:cNvSpPr/>
                <p:nvPr/>
              </p:nvSpPr>
              <p:spPr>
                <a:xfrm>
                  <a:off x="7310323" y="1874256"/>
                  <a:ext cx="2784269" cy="840886"/>
                </a:xfrm>
                <a:custGeom>
                  <a:avLst/>
                  <a:gdLst>
                    <a:gd name="connsiteX0" fmla="*/ 1392135 w 2784269"/>
                    <a:gd name="connsiteY0" fmla="*/ 57992 h 840886"/>
                    <a:gd name="connsiteX1" fmla="*/ 2782889 w 2784269"/>
                    <a:gd name="connsiteY1" fmla="*/ 840887 h 840886"/>
                    <a:gd name="connsiteX2" fmla="*/ 2784270 w 2784269"/>
                    <a:gd name="connsiteY2" fmla="*/ 810510 h 840886"/>
                    <a:gd name="connsiteX3" fmla="*/ 1392135 w 2784269"/>
                    <a:gd name="connsiteY3" fmla="*/ 0 h 840886"/>
                    <a:gd name="connsiteX4" fmla="*/ 0 w 2784269"/>
                    <a:gd name="connsiteY4" fmla="*/ 810510 h 840886"/>
                    <a:gd name="connsiteX5" fmla="*/ 1381 w 2784269"/>
                    <a:gd name="connsiteY5" fmla="*/ 840887 h 840886"/>
                    <a:gd name="connsiteX6" fmla="*/ 1392135 w 2784269"/>
                    <a:gd name="connsiteY6" fmla="*/ 57992 h 84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4269" h="840886">
                      <a:moveTo>
                        <a:pt x="1392135" y="57992"/>
                      </a:moveTo>
                      <a:cubicBezTo>
                        <a:pt x="2144827" y="57992"/>
                        <a:pt x="2758029" y="405945"/>
                        <a:pt x="2782889" y="840887"/>
                      </a:cubicBezTo>
                      <a:cubicBezTo>
                        <a:pt x="2784270" y="831222"/>
                        <a:pt x="2784270" y="820175"/>
                        <a:pt x="2784270" y="810510"/>
                      </a:cubicBezTo>
                      <a:cubicBezTo>
                        <a:pt x="2784270" y="363142"/>
                        <a:pt x="2161400" y="0"/>
                        <a:pt x="1392135" y="0"/>
                      </a:cubicBezTo>
                      <a:cubicBezTo>
                        <a:pt x="622870" y="0"/>
                        <a:pt x="0" y="363142"/>
                        <a:pt x="0" y="810510"/>
                      </a:cubicBezTo>
                      <a:cubicBezTo>
                        <a:pt x="0" y="820175"/>
                        <a:pt x="0" y="831222"/>
                        <a:pt x="1381" y="840887"/>
                      </a:cubicBezTo>
                      <a:cubicBezTo>
                        <a:pt x="26241" y="405945"/>
                        <a:pt x="639443" y="57992"/>
                        <a:pt x="1392135" y="57992"/>
                      </a:cubicBezTo>
                      <a:close/>
                    </a:path>
                  </a:pathLst>
                </a:custGeom>
                <a:gradFill>
                  <a:gsLst>
                    <a:gs pos="0">
                      <a:srgbClr val="BABEE0"/>
                    </a:gs>
                    <a:gs pos="24750">
                      <a:srgbClr val="E6E8F5"/>
                    </a:gs>
                    <a:gs pos="70200">
                      <a:srgbClr val="B1B6DC"/>
                    </a:gs>
                    <a:gs pos="94710">
                      <a:srgbClr val="BBBFE1"/>
                    </a:gs>
                    <a:gs pos="100000">
                      <a:srgbClr val="BEC2E2"/>
                    </a:gs>
                  </a:gsLst>
                  <a:lin ang="10800000" scaled="1"/>
                </a:gradFill>
                <a:ln w="13799" cap="flat">
                  <a:noFill/>
                  <a:prstDash val="solid"/>
                  <a:miter/>
                </a:ln>
              </p:spPr>
              <p:txBody>
                <a:bodyPr rtlCol="0" anchor="ctr"/>
                <a:lstStyle/>
                <a:p>
                  <a:pPr algn="l" rtl="0">
                    <a:lnSpc>
                      <a:spcPts val="1560"/>
                    </a:lnSpc>
                  </a:pPr>
                  <a:endParaRPr lang="en-US" sz="1400"/>
                </a:p>
              </p:txBody>
            </p:sp>
            <p:sp>
              <p:nvSpPr>
                <p:cNvPr id="68" name="Freeform 67">
                  <a:extLst>
                    <a:ext uri="{FF2B5EF4-FFF2-40B4-BE49-F238E27FC236}">
                      <a16:creationId xmlns:a16="http://schemas.microsoft.com/office/drawing/2014/main" id="{118AB602-B623-C31E-47FF-FDAE49CDBD93}"/>
                    </a:ext>
                  </a:extLst>
                </p:cNvPr>
                <p:cNvSpPr/>
                <p:nvPr/>
              </p:nvSpPr>
              <p:spPr>
                <a:xfrm>
                  <a:off x="7310323" y="1874256"/>
                  <a:ext cx="2784269" cy="840886"/>
                </a:xfrm>
                <a:custGeom>
                  <a:avLst/>
                  <a:gdLst>
                    <a:gd name="connsiteX0" fmla="*/ 1392135 w 2784269"/>
                    <a:gd name="connsiteY0" fmla="*/ 57992 h 840886"/>
                    <a:gd name="connsiteX1" fmla="*/ 2782889 w 2784269"/>
                    <a:gd name="connsiteY1" fmla="*/ 840887 h 840886"/>
                    <a:gd name="connsiteX2" fmla="*/ 2784270 w 2784269"/>
                    <a:gd name="connsiteY2" fmla="*/ 810510 h 840886"/>
                    <a:gd name="connsiteX3" fmla="*/ 1392135 w 2784269"/>
                    <a:gd name="connsiteY3" fmla="*/ 0 h 840886"/>
                    <a:gd name="connsiteX4" fmla="*/ 0 w 2784269"/>
                    <a:gd name="connsiteY4" fmla="*/ 810510 h 840886"/>
                    <a:gd name="connsiteX5" fmla="*/ 1381 w 2784269"/>
                    <a:gd name="connsiteY5" fmla="*/ 840887 h 840886"/>
                    <a:gd name="connsiteX6" fmla="*/ 1392135 w 2784269"/>
                    <a:gd name="connsiteY6" fmla="*/ 57992 h 84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4269" h="840886">
                      <a:moveTo>
                        <a:pt x="1392135" y="57992"/>
                      </a:moveTo>
                      <a:cubicBezTo>
                        <a:pt x="2144827" y="57992"/>
                        <a:pt x="2758029" y="405945"/>
                        <a:pt x="2782889" y="840887"/>
                      </a:cubicBezTo>
                      <a:cubicBezTo>
                        <a:pt x="2784270" y="831222"/>
                        <a:pt x="2784270" y="820175"/>
                        <a:pt x="2784270" y="810510"/>
                      </a:cubicBezTo>
                      <a:cubicBezTo>
                        <a:pt x="2784270" y="363142"/>
                        <a:pt x="2161400" y="0"/>
                        <a:pt x="1392135" y="0"/>
                      </a:cubicBezTo>
                      <a:cubicBezTo>
                        <a:pt x="622870" y="0"/>
                        <a:pt x="0" y="363142"/>
                        <a:pt x="0" y="810510"/>
                      </a:cubicBezTo>
                      <a:cubicBezTo>
                        <a:pt x="0" y="820175"/>
                        <a:pt x="0" y="831222"/>
                        <a:pt x="1381" y="840887"/>
                      </a:cubicBezTo>
                      <a:cubicBezTo>
                        <a:pt x="26241" y="405945"/>
                        <a:pt x="639443" y="57992"/>
                        <a:pt x="1392135" y="57992"/>
                      </a:cubicBezTo>
                      <a:close/>
                    </a:path>
                  </a:pathLst>
                </a:custGeom>
                <a:solidFill>
                  <a:srgbClr val="9AA0C9">
                    <a:alpha val="50000"/>
                  </a:srgbClr>
                </a:solidFill>
                <a:ln w="13799" cap="flat">
                  <a:noFill/>
                  <a:prstDash val="solid"/>
                  <a:miter/>
                </a:ln>
              </p:spPr>
              <p:txBody>
                <a:bodyPr rtlCol="0" anchor="ctr"/>
                <a:lstStyle/>
                <a:p>
                  <a:pPr algn="l" rtl="0">
                    <a:lnSpc>
                      <a:spcPts val="1560"/>
                    </a:lnSpc>
                  </a:pPr>
                  <a:endParaRPr lang="en-US" sz="1400"/>
                </a:p>
              </p:txBody>
            </p:sp>
            <p:sp>
              <p:nvSpPr>
                <p:cNvPr id="69" name="Freeform 68">
                  <a:extLst>
                    <a:ext uri="{FF2B5EF4-FFF2-40B4-BE49-F238E27FC236}">
                      <a16:creationId xmlns:a16="http://schemas.microsoft.com/office/drawing/2014/main" id="{1B0CB366-7F29-CF2B-BDFC-21027165125C}"/>
                    </a:ext>
                  </a:extLst>
                </p:cNvPr>
                <p:cNvSpPr/>
                <p:nvPr/>
              </p:nvSpPr>
              <p:spPr>
                <a:xfrm>
                  <a:off x="7227458" y="1824548"/>
                  <a:ext cx="2950000" cy="1717673"/>
                </a:xfrm>
                <a:custGeom>
                  <a:avLst/>
                  <a:gdLst>
                    <a:gd name="connsiteX0" fmla="*/ 1475000 w 2950000"/>
                    <a:gd name="connsiteY0" fmla="*/ 0 h 1717673"/>
                    <a:gd name="connsiteX1" fmla="*/ 0 w 2950000"/>
                    <a:gd name="connsiteY1" fmla="*/ 858837 h 1717673"/>
                    <a:gd name="connsiteX2" fmla="*/ 1475000 w 2950000"/>
                    <a:gd name="connsiteY2" fmla="*/ 1717674 h 1717673"/>
                    <a:gd name="connsiteX3" fmla="*/ 2950000 w 2950000"/>
                    <a:gd name="connsiteY3" fmla="*/ 860218 h 1717673"/>
                    <a:gd name="connsiteX4" fmla="*/ 1475000 w 2950000"/>
                    <a:gd name="connsiteY4" fmla="*/ 0 h 1717673"/>
                    <a:gd name="connsiteX5" fmla="*/ 1475000 w 2950000"/>
                    <a:gd name="connsiteY5" fmla="*/ 1669347 h 1717673"/>
                    <a:gd name="connsiteX6" fmla="*/ 82865 w 2950000"/>
                    <a:gd name="connsiteY6" fmla="*/ 858837 h 1717673"/>
                    <a:gd name="connsiteX7" fmla="*/ 1475000 w 2950000"/>
                    <a:gd name="connsiteY7" fmla="*/ 48327 h 1717673"/>
                    <a:gd name="connsiteX8" fmla="*/ 2867135 w 2950000"/>
                    <a:gd name="connsiteY8" fmla="*/ 858837 h 1717673"/>
                    <a:gd name="connsiteX9" fmla="*/ 1475000 w 2950000"/>
                    <a:gd name="connsiteY9" fmla="*/ 1669347 h 17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0000" h="1717673">
                      <a:moveTo>
                        <a:pt x="1475000" y="0"/>
                      </a:moveTo>
                      <a:cubicBezTo>
                        <a:pt x="660159" y="0"/>
                        <a:pt x="0" y="385234"/>
                        <a:pt x="0" y="858837"/>
                      </a:cubicBezTo>
                      <a:cubicBezTo>
                        <a:pt x="0" y="1332440"/>
                        <a:pt x="660159" y="1717674"/>
                        <a:pt x="1475000" y="1717674"/>
                      </a:cubicBezTo>
                      <a:cubicBezTo>
                        <a:pt x="2289841" y="1717674"/>
                        <a:pt x="2950000" y="1333820"/>
                        <a:pt x="2950000" y="860218"/>
                      </a:cubicBezTo>
                      <a:cubicBezTo>
                        <a:pt x="2950000" y="386615"/>
                        <a:pt x="2289841" y="0"/>
                        <a:pt x="1475000" y="0"/>
                      </a:cubicBezTo>
                      <a:close/>
                      <a:moveTo>
                        <a:pt x="1475000" y="1669347"/>
                      </a:moveTo>
                      <a:cubicBezTo>
                        <a:pt x="705735" y="1669347"/>
                        <a:pt x="82865" y="1306205"/>
                        <a:pt x="82865" y="858837"/>
                      </a:cubicBezTo>
                      <a:cubicBezTo>
                        <a:pt x="82865" y="411469"/>
                        <a:pt x="705735" y="48327"/>
                        <a:pt x="1475000" y="48327"/>
                      </a:cubicBezTo>
                      <a:cubicBezTo>
                        <a:pt x="2244265" y="48327"/>
                        <a:pt x="2867135" y="411469"/>
                        <a:pt x="2867135" y="858837"/>
                      </a:cubicBezTo>
                      <a:cubicBezTo>
                        <a:pt x="2867135" y="1306205"/>
                        <a:pt x="2242884" y="1669347"/>
                        <a:pt x="1475000" y="1669347"/>
                      </a:cubicBezTo>
                      <a:close/>
                    </a:path>
                  </a:pathLst>
                </a:custGeom>
                <a:gradFill>
                  <a:gsLst>
                    <a:gs pos="0">
                      <a:srgbClr val="B1B6DC"/>
                    </a:gs>
                    <a:gs pos="14530">
                      <a:srgbClr val="B7BCDF"/>
                    </a:gs>
                    <a:gs pos="34950">
                      <a:srgbClr val="C8CCE7"/>
                    </a:gs>
                    <a:gs pos="58080">
                      <a:srgbClr val="E6E8F5"/>
                    </a:gs>
                    <a:gs pos="99490">
                      <a:srgbClr val="F6F6FB"/>
                    </a:gs>
                    <a:gs pos="100000">
                      <a:srgbClr val="F7F6FB"/>
                    </a:gs>
                  </a:gsLst>
                  <a:lin ang="2819799" scaled="1"/>
                </a:gradFill>
                <a:ln w="13799" cap="flat">
                  <a:noFill/>
                  <a:prstDash val="solid"/>
                  <a:miter/>
                </a:ln>
              </p:spPr>
              <p:txBody>
                <a:bodyPr rtlCol="0" anchor="ctr"/>
                <a:lstStyle/>
                <a:p>
                  <a:pPr algn="l" rtl="0">
                    <a:lnSpc>
                      <a:spcPts val="1560"/>
                    </a:lnSpc>
                  </a:pPr>
                  <a:endParaRPr lang="en-US" sz="1400"/>
                </a:p>
              </p:txBody>
            </p:sp>
            <p:grpSp>
              <p:nvGrpSpPr>
                <p:cNvPr id="70" name="Graphic 7">
                  <a:extLst>
                    <a:ext uri="{FF2B5EF4-FFF2-40B4-BE49-F238E27FC236}">
                      <a16:creationId xmlns:a16="http://schemas.microsoft.com/office/drawing/2014/main" id="{FDF7308E-823B-2AB1-2A6A-101FBCF6155E}"/>
                    </a:ext>
                  </a:extLst>
                </p:cNvPr>
                <p:cNvGrpSpPr/>
                <p:nvPr/>
              </p:nvGrpSpPr>
              <p:grpSpPr>
                <a:xfrm>
                  <a:off x="7226077" y="2677862"/>
                  <a:ext cx="2951381" cy="958251"/>
                  <a:chOff x="7226077" y="2677862"/>
                  <a:chExt cx="2951381" cy="958251"/>
                </a:xfrm>
              </p:grpSpPr>
              <p:sp>
                <p:nvSpPr>
                  <p:cNvPr id="71" name="Freeform 70">
                    <a:extLst>
                      <a:ext uri="{FF2B5EF4-FFF2-40B4-BE49-F238E27FC236}">
                        <a16:creationId xmlns:a16="http://schemas.microsoft.com/office/drawing/2014/main" id="{9F8DD9D8-FD54-D7E1-8489-5406FFD5C7E1}"/>
                      </a:ext>
                    </a:extLst>
                  </p:cNvPr>
                  <p:cNvSpPr/>
                  <p:nvPr/>
                </p:nvSpPr>
                <p:spPr>
                  <a:xfrm>
                    <a:off x="10177458" y="2679243"/>
                    <a:ext cx="13810" cy="5522"/>
                  </a:xfrm>
                  <a:custGeom>
                    <a:avLst/>
                    <a:gdLst>
                      <a:gd name="connsiteX0" fmla="*/ 0 w 13810"/>
                      <a:gd name="connsiteY0" fmla="*/ 5523 h 5522"/>
                      <a:gd name="connsiteX1" fmla="*/ 0 w 13810"/>
                      <a:gd name="connsiteY1" fmla="*/ 0 h 5522"/>
                      <a:gd name="connsiteX2" fmla="*/ 0 w 13810"/>
                      <a:gd name="connsiteY2" fmla="*/ 0 h 5522"/>
                      <a:gd name="connsiteX3" fmla="*/ 0 w 13810"/>
                      <a:gd name="connsiteY3" fmla="*/ 5523 h 5522"/>
                    </a:gdLst>
                    <a:ahLst/>
                    <a:cxnLst>
                      <a:cxn ang="0">
                        <a:pos x="connsiteX0" y="connsiteY0"/>
                      </a:cxn>
                      <a:cxn ang="0">
                        <a:pos x="connsiteX1" y="connsiteY1"/>
                      </a:cxn>
                      <a:cxn ang="0">
                        <a:pos x="connsiteX2" y="connsiteY2"/>
                      </a:cxn>
                      <a:cxn ang="0">
                        <a:pos x="connsiteX3" y="connsiteY3"/>
                      </a:cxn>
                    </a:cxnLst>
                    <a:rect l="l" t="t" r="r" b="b"/>
                    <a:pathLst>
                      <a:path w="13810" h="5522">
                        <a:moveTo>
                          <a:pt x="0" y="5523"/>
                        </a:moveTo>
                        <a:lnTo>
                          <a:pt x="0" y="0"/>
                        </a:lnTo>
                        <a:lnTo>
                          <a:pt x="0" y="0"/>
                        </a:lnTo>
                        <a:cubicBezTo>
                          <a:pt x="0" y="1380"/>
                          <a:pt x="0" y="2761"/>
                          <a:pt x="0" y="5523"/>
                        </a:cubicBezTo>
                        <a:close/>
                      </a:path>
                    </a:pathLst>
                  </a:custGeom>
                  <a:gradFill>
                    <a:gsLst>
                      <a:gs pos="1010">
                        <a:srgbClr val="C1A2CC"/>
                      </a:gs>
                      <a:gs pos="4769">
                        <a:srgbClr val="C7AAD1"/>
                      </a:gs>
                      <a:gs pos="11190">
                        <a:srgbClr val="D5C2DF"/>
                      </a:gs>
                      <a:gs pos="19450">
                        <a:srgbClr val="F1EBF5"/>
                      </a:gs>
                      <a:gs pos="22220">
                        <a:srgbClr val="FFFFFF"/>
                      </a:gs>
                      <a:gs pos="25050">
                        <a:srgbClr val="F6F2F8"/>
                      </a:gs>
                      <a:gs pos="29800">
                        <a:srgbClr val="E6D9EB"/>
                      </a:gs>
                      <a:gs pos="35860">
                        <a:srgbClr val="D0B4D6"/>
                      </a:gs>
                      <a:gs pos="38350">
                        <a:srgbClr val="C2A5CF"/>
                      </a:gs>
                      <a:gs pos="44740">
                        <a:srgbClr val="A689BF"/>
                      </a:gs>
                      <a:gs pos="50830">
                        <a:srgbClr val="9477B6"/>
                      </a:gs>
                      <a:gs pos="56440">
                        <a:srgbClr val="8A6DB0"/>
                      </a:gs>
                      <a:gs pos="61110">
                        <a:srgbClr val="866AAE"/>
                      </a:gs>
                      <a:gs pos="72480">
                        <a:srgbClr val="8E6FB1"/>
                      </a:gs>
                      <a:gs pos="92340">
                        <a:srgbClr val="A47FB9"/>
                      </a:gs>
                      <a:gs pos="100000">
                        <a:srgbClr val="AE86BD"/>
                      </a:gs>
                    </a:gsLst>
                    <a:lin ang="0" scaled="1"/>
                  </a:gradFill>
                  <a:ln w="13799" cap="flat">
                    <a:noFill/>
                    <a:prstDash val="solid"/>
                    <a:miter/>
                  </a:ln>
                </p:spPr>
                <p:txBody>
                  <a:bodyPr rtlCol="0" anchor="ctr"/>
                  <a:lstStyle/>
                  <a:p>
                    <a:pPr algn="l" rtl="0">
                      <a:lnSpc>
                        <a:spcPts val="1560"/>
                      </a:lnSpc>
                    </a:pPr>
                    <a:endParaRPr lang="en-US" sz="1400"/>
                  </a:p>
                </p:txBody>
              </p:sp>
              <p:sp>
                <p:nvSpPr>
                  <p:cNvPr id="72" name="Freeform 71">
                    <a:extLst>
                      <a:ext uri="{FF2B5EF4-FFF2-40B4-BE49-F238E27FC236}">
                        <a16:creationId xmlns:a16="http://schemas.microsoft.com/office/drawing/2014/main" id="{B258144F-849C-4E2B-CF82-363BFB21723C}"/>
                      </a:ext>
                    </a:extLst>
                  </p:cNvPr>
                  <p:cNvSpPr/>
                  <p:nvPr/>
                </p:nvSpPr>
                <p:spPr>
                  <a:xfrm>
                    <a:off x="7226077" y="2677862"/>
                    <a:ext cx="613" cy="5522"/>
                  </a:xfrm>
                  <a:custGeom>
                    <a:avLst/>
                    <a:gdLst>
                      <a:gd name="connsiteX0" fmla="*/ 0 w 613"/>
                      <a:gd name="connsiteY0" fmla="*/ 0 h 5522"/>
                      <a:gd name="connsiteX1" fmla="*/ 0 w 613"/>
                      <a:gd name="connsiteY1" fmla="*/ 5523 h 5522"/>
                      <a:gd name="connsiteX2" fmla="*/ 0 w 613"/>
                      <a:gd name="connsiteY2" fmla="*/ 0 h 5522"/>
                      <a:gd name="connsiteX3" fmla="*/ 0 w 613"/>
                      <a:gd name="connsiteY3" fmla="*/ 0 h 5522"/>
                    </a:gdLst>
                    <a:ahLst/>
                    <a:cxnLst>
                      <a:cxn ang="0">
                        <a:pos x="connsiteX0" y="connsiteY0"/>
                      </a:cxn>
                      <a:cxn ang="0">
                        <a:pos x="connsiteX1" y="connsiteY1"/>
                      </a:cxn>
                      <a:cxn ang="0">
                        <a:pos x="connsiteX2" y="connsiteY2"/>
                      </a:cxn>
                      <a:cxn ang="0">
                        <a:pos x="connsiteX3" y="connsiteY3"/>
                      </a:cxn>
                    </a:cxnLst>
                    <a:rect l="l" t="t" r="r" b="b"/>
                    <a:pathLst>
                      <a:path w="613" h="5522">
                        <a:moveTo>
                          <a:pt x="0" y="0"/>
                        </a:moveTo>
                        <a:lnTo>
                          <a:pt x="0" y="5523"/>
                        </a:lnTo>
                        <a:cubicBezTo>
                          <a:pt x="0" y="4142"/>
                          <a:pt x="1381" y="2761"/>
                          <a:pt x="0" y="0"/>
                        </a:cubicBezTo>
                        <a:lnTo>
                          <a:pt x="0" y="0"/>
                        </a:lnTo>
                        <a:close/>
                      </a:path>
                    </a:pathLst>
                  </a:custGeom>
                  <a:gradFill>
                    <a:gsLst>
                      <a:gs pos="1010">
                        <a:srgbClr val="C1A2CC"/>
                      </a:gs>
                      <a:gs pos="4769">
                        <a:srgbClr val="C7AAD1"/>
                      </a:gs>
                      <a:gs pos="11190">
                        <a:srgbClr val="D5C2DF"/>
                      </a:gs>
                      <a:gs pos="19450">
                        <a:srgbClr val="F1EBF5"/>
                      </a:gs>
                      <a:gs pos="22220">
                        <a:srgbClr val="FFFFFF"/>
                      </a:gs>
                      <a:gs pos="25050">
                        <a:srgbClr val="F6F2F8"/>
                      </a:gs>
                      <a:gs pos="29800">
                        <a:srgbClr val="E6D9EB"/>
                      </a:gs>
                      <a:gs pos="35860">
                        <a:srgbClr val="D0B4D6"/>
                      </a:gs>
                      <a:gs pos="38350">
                        <a:srgbClr val="C2A5CF"/>
                      </a:gs>
                      <a:gs pos="44740">
                        <a:srgbClr val="A689BF"/>
                      </a:gs>
                      <a:gs pos="50830">
                        <a:srgbClr val="9477B6"/>
                      </a:gs>
                      <a:gs pos="56440">
                        <a:srgbClr val="8A6DB0"/>
                      </a:gs>
                      <a:gs pos="61110">
                        <a:srgbClr val="866AAE"/>
                      </a:gs>
                      <a:gs pos="72480">
                        <a:srgbClr val="8E6FB1"/>
                      </a:gs>
                      <a:gs pos="92340">
                        <a:srgbClr val="A47FB9"/>
                      </a:gs>
                      <a:gs pos="100000">
                        <a:srgbClr val="AE86BD"/>
                      </a:gs>
                    </a:gsLst>
                    <a:lin ang="0" scaled="1"/>
                  </a:gradFill>
                  <a:ln w="13799" cap="flat">
                    <a:noFill/>
                    <a:prstDash val="solid"/>
                    <a:miter/>
                  </a:ln>
                </p:spPr>
                <p:txBody>
                  <a:bodyPr rtlCol="0" anchor="ctr"/>
                  <a:lstStyle/>
                  <a:p>
                    <a:pPr algn="l" rtl="0">
                      <a:lnSpc>
                        <a:spcPts val="1560"/>
                      </a:lnSpc>
                    </a:pPr>
                    <a:endParaRPr lang="en-US" sz="1400"/>
                  </a:p>
                </p:txBody>
              </p:sp>
              <p:sp>
                <p:nvSpPr>
                  <p:cNvPr id="73" name="Freeform 72">
                    <a:extLst>
                      <a:ext uri="{FF2B5EF4-FFF2-40B4-BE49-F238E27FC236}">
                        <a16:creationId xmlns:a16="http://schemas.microsoft.com/office/drawing/2014/main" id="{AFF0EBC0-085D-2BFC-AACF-997FD907E7DC}"/>
                      </a:ext>
                    </a:extLst>
                  </p:cNvPr>
                  <p:cNvSpPr/>
                  <p:nvPr/>
                </p:nvSpPr>
                <p:spPr>
                  <a:xfrm>
                    <a:off x="7227458" y="2684766"/>
                    <a:ext cx="2950000" cy="951347"/>
                  </a:xfrm>
                  <a:custGeom>
                    <a:avLst/>
                    <a:gdLst>
                      <a:gd name="connsiteX0" fmla="*/ 2950000 w 2950000"/>
                      <a:gd name="connsiteY0" fmla="*/ 0 h 951347"/>
                      <a:gd name="connsiteX1" fmla="*/ 1475000 w 2950000"/>
                      <a:gd name="connsiteY1" fmla="*/ 858836 h 951347"/>
                      <a:gd name="connsiteX2" fmla="*/ 0 w 2950000"/>
                      <a:gd name="connsiteY2" fmla="*/ 0 h 951347"/>
                      <a:gd name="connsiteX3" fmla="*/ 0 w 2950000"/>
                      <a:gd name="connsiteY3" fmla="*/ 80084 h 951347"/>
                      <a:gd name="connsiteX4" fmla="*/ 0 w 2950000"/>
                      <a:gd name="connsiteY4" fmla="*/ 80084 h 951347"/>
                      <a:gd name="connsiteX5" fmla="*/ 0 w 2950000"/>
                      <a:gd name="connsiteY5" fmla="*/ 92511 h 951347"/>
                      <a:gd name="connsiteX6" fmla="*/ 1475000 w 2950000"/>
                      <a:gd name="connsiteY6" fmla="*/ 951348 h 951347"/>
                      <a:gd name="connsiteX7" fmla="*/ 2950000 w 2950000"/>
                      <a:gd name="connsiteY7" fmla="*/ 91131 h 951347"/>
                      <a:gd name="connsiteX8" fmla="*/ 2950000 w 2950000"/>
                      <a:gd name="connsiteY8" fmla="*/ 78703 h 951347"/>
                      <a:gd name="connsiteX9" fmla="*/ 2950000 w 2950000"/>
                      <a:gd name="connsiteY9" fmla="*/ 78703 h 951347"/>
                      <a:gd name="connsiteX10" fmla="*/ 2950000 w 2950000"/>
                      <a:gd name="connsiteY10" fmla="*/ 0 h 95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00" h="951347">
                        <a:moveTo>
                          <a:pt x="2950000" y="0"/>
                        </a:moveTo>
                        <a:cubicBezTo>
                          <a:pt x="2950000" y="474984"/>
                          <a:pt x="2289841" y="858836"/>
                          <a:pt x="1475000" y="858836"/>
                        </a:cubicBezTo>
                        <a:cubicBezTo>
                          <a:pt x="660159" y="858836"/>
                          <a:pt x="0" y="473603"/>
                          <a:pt x="0" y="0"/>
                        </a:cubicBezTo>
                        <a:lnTo>
                          <a:pt x="0" y="80084"/>
                        </a:lnTo>
                        <a:lnTo>
                          <a:pt x="0" y="80084"/>
                        </a:lnTo>
                        <a:cubicBezTo>
                          <a:pt x="0" y="84227"/>
                          <a:pt x="0" y="88369"/>
                          <a:pt x="0" y="92511"/>
                        </a:cubicBezTo>
                        <a:cubicBezTo>
                          <a:pt x="0" y="567495"/>
                          <a:pt x="660159" y="951348"/>
                          <a:pt x="1475000" y="951348"/>
                        </a:cubicBezTo>
                        <a:cubicBezTo>
                          <a:pt x="2289841" y="951348"/>
                          <a:pt x="2950000" y="564733"/>
                          <a:pt x="2950000" y="91131"/>
                        </a:cubicBezTo>
                        <a:cubicBezTo>
                          <a:pt x="2950000" y="86988"/>
                          <a:pt x="2950000" y="82846"/>
                          <a:pt x="2950000" y="78703"/>
                        </a:cubicBezTo>
                        <a:lnTo>
                          <a:pt x="2950000" y="78703"/>
                        </a:lnTo>
                        <a:lnTo>
                          <a:pt x="2950000" y="0"/>
                        </a:lnTo>
                        <a:close/>
                      </a:path>
                    </a:pathLst>
                  </a:custGeom>
                  <a:gradFill>
                    <a:gsLst>
                      <a:gs pos="0">
                        <a:srgbClr val="BABEE0"/>
                      </a:gs>
                      <a:gs pos="24750">
                        <a:srgbClr val="E6E8F5"/>
                      </a:gs>
                      <a:gs pos="70200">
                        <a:srgbClr val="B1B6DC"/>
                      </a:gs>
                      <a:gs pos="94710">
                        <a:srgbClr val="BBBFE1"/>
                      </a:gs>
                      <a:gs pos="100000">
                        <a:srgbClr val="BEC2E2"/>
                      </a:gs>
                    </a:gsLst>
                    <a:lin ang="0" scaled="1"/>
                  </a:gradFill>
                  <a:ln w="13799" cap="flat">
                    <a:noFill/>
                    <a:prstDash val="solid"/>
                    <a:miter/>
                  </a:ln>
                </p:spPr>
                <p:txBody>
                  <a:bodyPr rtlCol="0" anchor="ctr"/>
                  <a:lstStyle/>
                  <a:p>
                    <a:pPr algn="l" rtl="0">
                      <a:lnSpc>
                        <a:spcPts val="1560"/>
                      </a:lnSpc>
                    </a:pPr>
                    <a:endParaRPr lang="en-US" sz="1400"/>
                  </a:p>
                </p:txBody>
              </p:sp>
            </p:grpSp>
            <p:sp>
              <p:nvSpPr>
                <p:cNvPr id="74" name="Freeform 73">
                  <a:extLst>
                    <a:ext uri="{FF2B5EF4-FFF2-40B4-BE49-F238E27FC236}">
                      <a16:creationId xmlns:a16="http://schemas.microsoft.com/office/drawing/2014/main" id="{4B33ADE8-4CCD-3A6E-727F-016D807A3207}"/>
                    </a:ext>
                  </a:extLst>
                </p:cNvPr>
                <p:cNvSpPr/>
                <p:nvPr/>
              </p:nvSpPr>
              <p:spPr>
                <a:xfrm>
                  <a:off x="7227458" y="2695812"/>
                  <a:ext cx="2950000" cy="874025"/>
                </a:xfrm>
                <a:custGeom>
                  <a:avLst/>
                  <a:gdLst>
                    <a:gd name="connsiteX0" fmla="*/ 1475000 w 2950000"/>
                    <a:gd name="connsiteY0" fmla="*/ 843648 h 874025"/>
                    <a:gd name="connsiteX1" fmla="*/ 0 w 2950000"/>
                    <a:gd name="connsiteY1" fmla="*/ 0 h 874025"/>
                    <a:gd name="connsiteX2" fmla="*/ 0 w 2950000"/>
                    <a:gd name="connsiteY2" fmla="*/ 15189 h 874025"/>
                    <a:gd name="connsiteX3" fmla="*/ 1475000 w 2950000"/>
                    <a:gd name="connsiteY3" fmla="*/ 874025 h 874025"/>
                    <a:gd name="connsiteX4" fmla="*/ 2950000 w 2950000"/>
                    <a:gd name="connsiteY4" fmla="*/ 15189 h 874025"/>
                    <a:gd name="connsiteX5" fmla="*/ 2950000 w 2950000"/>
                    <a:gd name="connsiteY5" fmla="*/ 0 h 874025"/>
                    <a:gd name="connsiteX6" fmla="*/ 1475000 w 2950000"/>
                    <a:gd name="connsiteY6" fmla="*/ 843648 h 87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0000" h="874025">
                      <a:moveTo>
                        <a:pt x="1475000" y="843648"/>
                      </a:moveTo>
                      <a:cubicBezTo>
                        <a:pt x="668446" y="843648"/>
                        <a:pt x="13811" y="466699"/>
                        <a:pt x="0" y="0"/>
                      </a:cubicBezTo>
                      <a:cubicBezTo>
                        <a:pt x="0" y="5523"/>
                        <a:pt x="0" y="9666"/>
                        <a:pt x="0" y="15189"/>
                      </a:cubicBezTo>
                      <a:cubicBezTo>
                        <a:pt x="0" y="490172"/>
                        <a:pt x="660159" y="874025"/>
                        <a:pt x="1475000" y="874025"/>
                      </a:cubicBezTo>
                      <a:cubicBezTo>
                        <a:pt x="2289841" y="874025"/>
                        <a:pt x="2950000" y="488791"/>
                        <a:pt x="2950000" y="15189"/>
                      </a:cubicBezTo>
                      <a:cubicBezTo>
                        <a:pt x="2950000" y="9666"/>
                        <a:pt x="2950000" y="5523"/>
                        <a:pt x="2950000" y="0"/>
                      </a:cubicBezTo>
                      <a:cubicBezTo>
                        <a:pt x="2934808" y="468080"/>
                        <a:pt x="2280174" y="843648"/>
                        <a:pt x="1475000" y="843648"/>
                      </a:cubicBez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grpSp>
          <p:grpSp>
            <p:nvGrpSpPr>
              <p:cNvPr id="75" name="Graphic 7">
                <a:extLst>
                  <a:ext uri="{FF2B5EF4-FFF2-40B4-BE49-F238E27FC236}">
                    <a16:creationId xmlns:a16="http://schemas.microsoft.com/office/drawing/2014/main" id="{954AD3D1-1D5E-2F56-8F36-9BB35A564EF7}"/>
                  </a:ext>
                </a:extLst>
              </p:cNvPr>
              <p:cNvGrpSpPr/>
              <p:nvPr/>
            </p:nvGrpSpPr>
            <p:grpSpPr>
              <a:xfrm>
                <a:off x="9288565" y="1772472"/>
                <a:ext cx="689491" cy="634366"/>
                <a:chOff x="9288565" y="1772472"/>
                <a:chExt cx="689491" cy="634366"/>
              </a:xfrm>
            </p:grpSpPr>
            <p:sp>
              <p:nvSpPr>
                <p:cNvPr id="76" name="Freeform 75">
                  <a:extLst>
                    <a:ext uri="{FF2B5EF4-FFF2-40B4-BE49-F238E27FC236}">
                      <a16:creationId xmlns:a16="http://schemas.microsoft.com/office/drawing/2014/main" id="{C5700E54-2B38-9EE8-8F82-855C2DBC6ADC}"/>
                    </a:ext>
                  </a:extLst>
                </p:cNvPr>
                <p:cNvSpPr/>
                <p:nvPr/>
              </p:nvSpPr>
              <p:spPr>
                <a:xfrm>
                  <a:off x="9316187" y="1797326"/>
                  <a:ext cx="661869" cy="609512"/>
                </a:xfrm>
                <a:custGeom>
                  <a:avLst/>
                  <a:gdLst>
                    <a:gd name="connsiteX0" fmla="*/ 423467 w 661869"/>
                    <a:gd name="connsiteY0" fmla="*/ 2369 h 609512"/>
                    <a:gd name="connsiteX1" fmla="*/ 13285 w 661869"/>
                    <a:gd name="connsiteY1" fmla="*/ 266095 h 609512"/>
                    <a:gd name="connsiteX2" fmla="*/ 238402 w 661869"/>
                    <a:gd name="connsiteY2" fmla="*/ 607144 h 609512"/>
                    <a:gd name="connsiteX3" fmla="*/ 648585 w 661869"/>
                    <a:gd name="connsiteY3" fmla="*/ 343418 h 609512"/>
                    <a:gd name="connsiteX4" fmla="*/ 423467 w 661869"/>
                    <a:gd name="connsiteY4" fmla="*/ 2369 h 609512"/>
                    <a:gd name="connsiteX5" fmla="*/ 423467 w 661869"/>
                    <a:gd name="connsiteY5" fmla="*/ 2369 h 60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869" h="609512">
                      <a:moveTo>
                        <a:pt x="423467" y="2369"/>
                      </a:moveTo>
                      <a:cubicBezTo>
                        <a:pt x="248070" y="-18343"/>
                        <a:pt x="64385" y="99022"/>
                        <a:pt x="13285" y="266095"/>
                      </a:cubicBezTo>
                      <a:cubicBezTo>
                        <a:pt x="-37815" y="433168"/>
                        <a:pt x="63004" y="586433"/>
                        <a:pt x="238402" y="607144"/>
                      </a:cubicBezTo>
                      <a:cubicBezTo>
                        <a:pt x="413800" y="627856"/>
                        <a:pt x="597484" y="510491"/>
                        <a:pt x="648585" y="343418"/>
                      </a:cubicBezTo>
                      <a:cubicBezTo>
                        <a:pt x="699685" y="176345"/>
                        <a:pt x="598866" y="23080"/>
                        <a:pt x="423467" y="2369"/>
                      </a:cubicBezTo>
                      <a:lnTo>
                        <a:pt x="423467" y="2369"/>
                      </a:lnTo>
                      <a:close/>
                    </a:path>
                  </a:pathLst>
                </a:custGeom>
                <a:solidFill>
                  <a:srgbClr val="83548F"/>
                </a:solidFill>
                <a:ln w="13799" cap="flat">
                  <a:noFill/>
                  <a:prstDash val="solid"/>
                  <a:miter/>
                </a:ln>
              </p:spPr>
              <p:txBody>
                <a:bodyPr rtlCol="0" anchor="ctr"/>
                <a:lstStyle/>
                <a:p>
                  <a:pPr algn="l" rtl="0">
                    <a:lnSpc>
                      <a:spcPts val="1560"/>
                    </a:lnSpc>
                  </a:pPr>
                  <a:endParaRPr lang="en-US" sz="1400"/>
                </a:p>
              </p:txBody>
            </p:sp>
            <p:sp>
              <p:nvSpPr>
                <p:cNvPr id="77" name="Freeform 76">
                  <a:extLst>
                    <a:ext uri="{FF2B5EF4-FFF2-40B4-BE49-F238E27FC236}">
                      <a16:creationId xmlns:a16="http://schemas.microsoft.com/office/drawing/2014/main" id="{2FC97252-8E95-01B4-855F-703428D841DF}"/>
                    </a:ext>
                  </a:extLst>
                </p:cNvPr>
                <p:cNvSpPr/>
                <p:nvPr/>
              </p:nvSpPr>
              <p:spPr>
                <a:xfrm>
                  <a:off x="9288565" y="1772472"/>
                  <a:ext cx="661869" cy="609512"/>
                </a:xfrm>
                <a:custGeom>
                  <a:avLst/>
                  <a:gdLst>
                    <a:gd name="connsiteX0" fmla="*/ 423467 w 661869"/>
                    <a:gd name="connsiteY0" fmla="*/ 2369 h 609512"/>
                    <a:gd name="connsiteX1" fmla="*/ 13285 w 661869"/>
                    <a:gd name="connsiteY1" fmla="*/ 266095 h 609512"/>
                    <a:gd name="connsiteX2" fmla="*/ 238402 w 661869"/>
                    <a:gd name="connsiteY2" fmla="*/ 607144 h 609512"/>
                    <a:gd name="connsiteX3" fmla="*/ 648585 w 661869"/>
                    <a:gd name="connsiteY3" fmla="*/ 343418 h 609512"/>
                    <a:gd name="connsiteX4" fmla="*/ 423467 w 661869"/>
                    <a:gd name="connsiteY4" fmla="*/ 2369 h 609512"/>
                    <a:gd name="connsiteX5" fmla="*/ 423467 w 661869"/>
                    <a:gd name="connsiteY5" fmla="*/ 2369 h 60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869" h="609512">
                      <a:moveTo>
                        <a:pt x="423467" y="2369"/>
                      </a:moveTo>
                      <a:cubicBezTo>
                        <a:pt x="248070" y="-18343"/>
                        <a:pt x="64385" y="99022"/>
                        <a:pt x="13285" y="266095"/>
                      </a:cubicBezTo>
                      <a:cubicBezTo>
                        <a:pt x="-37815" y="433168"/>
                        <a:pt x="63004" y="586433"/>
                        <a:pt x="238402" y="607144"/>
                      </a:cubicBezTo>
                      <a:cubicBezTo>
                        <a:pt x="413800" y="627856"/>
                        <a:pt x="597484" y="510491"/>
                        <a:pt x="648585" y="343418"/>
                      </a:cubicBezTo>
                      <a:cubicBezTo>
                        <a:pt x="699685" y="176345"/>
                        <a:pt x="598866" y="23080"/>
                        <a:pt x="423467" y="2369"/>
                      </a:cubicBezTo>
                      <a:lnTo>
                        <a:pt x="423467" y="2369"/>
                      </a:lnTo>
                      <a:close/>
                    </a:path>
                  </a:pathLst>
                </a:custGeom>
                <a:solidFill>
                  <a:srgbClr val="9C66AA"/>
                </a:solidFill>
                <a:ln w="13799" cap="flat">
                  <a:noFill/>
                  <a:prstDash val="solid"/>
                  <a:miter/>
                </a:ln>
              </p:spPr>
              <p:txBody>
                <a:bodyPr rtlCol="0" anchor="ctr"/>
                <a:lstStyle/>
                <a:p>
                  <a:pPr algn="l" rtl="0">
                    <a:lnSpc>
                      <a:spcPts val="1560"/>
                    </a:lnSpc>
                  </a:pPr>
                  <a:endParaRPr lang="en-US" sz="1400"/>
                </a:p>
              </p:txBody>
            </p:sp>
            <p:sp>
              <p:nvSpPr>
                <p:cNvPr id="78" name="Freeform 77">
                  <a:extLst>
                    <a:ext uri="{FF2B5EF4-FFF2-40B4-BE49-F238E27FC236}">
                      <a16:creationId xmlns:a16="http://schemas.microsoft.com/office/drawing/2014/main" id="{694AC368-3969-1F12-C017-F302849918EA}"/>
                    </a:ext>
                  </a:extLst>
                </p:cNvPr>
                <p:cNvSpPr/>
                <p:nvPr/>
              </p:nvSpPr>
              <p:spPr>
                <a:xfrm>
                  <a:off x="9393002" y="1820406"/>
                  <a:ext cx="557787" cy="561579"/>
                </a:xfrm>
                <a:custGeom>
                  <a:avLst/>
                  <a:gdLst>
                    <a:gd name="connsiteX0" fmla="*/ 447472 w 557787"/>
                    <a:gd name="connsiteY0" fmla="*/ 0 h 561579"/>
                    <a:gd name="connsiteX1" fmla="*/ 538624 w 557787"/>
                    <a:gd name="connsiteY1" fmla="*/ 291342 h 561579"/>
                    <a:gd name="connsiteX2" fmla="*/ 128441 w 557787"/>
                    <a:gd name="connsiteY2" fmla="*/ 555068 h 561579"/>
                    <a:gd name="connsiteX3" fmla="*/ 0 w 557787"/>
                    <a:gd name="connsiteY3" fmla="*/ 508122 h 561579"/>
                    <a:gd name="connsiteX4" fmla="*/ 133965 w 557787"/>
                    <a:gd name="connsiteY4" fmla="*/ 559210 h 561579"/>
                    <a:gd name="connsiteX5" fmla="*/ 544148 w 557787"/>
                    <a:gd name="connsiteY5" fmla="*/ 295484 h 561579"/>
                    <a:gd name="connsiteX6" fmla="*/ 447472 w 557787"/>
                    <a:gd name="connsiteY6" fmla="*/ 0 h 56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787" h="561579">
                      <a:moveTo>
                        <a:pt x="447472" y="0"/>
                      </a:moveTo>
                      <a:cubicBezTo>
                        <a:pt x="534480" y="62134"/>
                        <a:pt x="574532" y="172596"/>
                        <a:pt x="538624" y="291342"/>
                      </a:cubicBezTo>
                      <a:cubicBezTo>
                        <a:pt x="487523" y="458415"/>
                        <a:pt x="303839" y="577160"/>
                        <a:pt x="128441" y="555068"/>
                      </a:cubicBezTo>
                      <a:cubicBezTo>
                        <a:pt x="78722" y="549545"/>
                        <a:pt x="35908" y="532976"/>
                        <a:pt x="0" y="508122"/>
                      </a:cubicBezTo>
                      <a:cubicBezTo>
                        <a:pt x="37289" y="534357"/>
                        <a:pt x="82865" y="552307"/>
                        <a:pt x="133965" y="559210"/>
                      </a:cubicBezTo>
                      <a:cubicBezTo>
                        <a:pt x="309363" y="579922"/>
                        <a:pt x="493048" y="462557"/>
                        <a:pt x="544148" y="295484"/>
                      </a:cubicBezTo>
                      <a:cubicBezTo>
                        <a:pt x="581437" y="175358"/>
                        <a:pt x="540004" y="62134"/>
                        <a:pt x="447472" y="0"/>
                      </a:cubicBez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sp>
              <p:nvSpPr>
                <p:cNvPr id="79" name="Freeform 78">
                  <a:extLst>
                    <a:ext uri="{FF2B5EF4-FFF2-40B4-BE49-F238E27FC236}">
                      <a16:creationId xmlns:a16="http://schemas.microsoft.com/office/drawing/2014/main" id="{98793E4A-23B2-6065-503C-26BB9F9784D0}"/>
                    </a:ext>
                  </a:extLst>
                </p:cNvPr>
                <p:cNvSpPr/>
                <p:nvPr/>
              </p:nvSpPr>
              <p:spPr>
                <a:xfrm>
                  <a:off x="9419912" y="1903438"/>
                  <a:ext cx="326294" cy="365893"/>
                </a:xfrm>
                <a:custGeom>
                  <a:avLst/>
                  <a:gdLst>
                    <a:gd name="connsiteX0" fmla="*/ 13141 w 326294"/>
                    <a:gd name="connsiteY0" fmla="*/ 329817 h 365893"/>
                    <a:gd name="connsiteX1" fmla="*/ 711 w 326294"/>
                    <a:gd name="connsiteY1" fmla="*/ 310487 h 365893"/>
                    <a:gd name="connsiteX2" fmla="*/ 15903 w 326294"/>
                    <a:gd name="connsiteY2" fmla="*/ 262160 h 365893"/>
                    <a:gd name="connsiteX3" fmla="*/ 80814 w 326294"/>
                    <a:gd name="connsiteY3" fmla="*/ 211071 h 365893"/>
                    <a:gd name="connsiteX4" fmla="*/ 142963 w 326294"/>
                    <a:gd name="connsiteY4" fmla="*/ 190360 h 365893"/>
                    <a:gd name="connsiteX5" fmla="*/ 152631 w 326294"/>
                    <a:gd name="connsiteY5" fmla="*/ 159983 h 365893"/>
                    <a:gd name="connsiteX6" fmla="*/ 137439 w 326294"/>
                    <a:gd name="connsiteY6" fmla="*/ 118560 h 365893"/>
                    <a:gd name="connsiteX7" fmla="*/ 123628 w 326294"/>
                    <a:gd name="connsiteY7" fmla="*/ 95087 h 365893"/>
                    <a:gd name="connsiteX8" fmla="*/ 144344 w 326294"/>
                    <a:gd name="connsiteY8" fmla="*/ 74376 h 365893"/>
                    <a:gd name="connsiteX9" fmla="*/ 256212 w 326294"/>
                    <a:gd name="connsiteY9" fmla="*/ 1195 h 365893"/>
                    <a:gd name="connsiteX10" fmla="*/ 316980 w 326294"/>
                    <a:gd name="connsiteY10" fmla="*/ 96468 h 365893"/>
                    <a:gd name="connsiteX11" fmla="*/ 323885 w 326294"/>
                    <a:gd name="connsiteY11" fmla="*/ 119941 h 365893"/>
                    <a:gd name="connsiteX12" fmla="*/ 296263 w 326294"/>
                    <a:gd name="connsiteY12" fmla="*/ 139272 h 365893"/>
                    <a:gd name="connsiteX13" fmla="*/ 257593 w 326294"/>
                    <a:gd name="connsiteY13" fmla="*/ 173791 h 365893"/>
                    <a:gd name="connsiteX14" fmla="*/ 247925 w 326294"/>
                    <a:gd name="connsiteY14" fmla="*/ 204168 h 365893"/>
                    <a:gd name="connsiteX15" fmla="*/ 293501 w 326294"/>
                    <a:gd name="connsiteY15" fmla="*/ 238687 h 365893"/>
                    <a:gd name="connsiteX16" fmla="*/ 323885 w 326294"/>
                    <a:gd name="connsiteY16" fmla="*/ 302202 h 365893"/>
                    <a:gd name="connsiteX17" fmla="*/ 308693 w 326294"/>
                    <a:gd name="connsiteY17" fmla="*/ 350529 h 365893"/>
                    <a:gd name="connsiteX18" fmla="*/ 286596 w 326294"/>
                    <a:gd name="connsiteY18" fmla="*/ 365717 h 365893"/>
                    <a:gd name="connsiteX19" fmla="*/ 13141 w 326294"/>
                    <a:gd name="connsiteY19" fmla="*/ 329817 h 365893"/>
                    <a:gd name="connsiteX20" fmla="*/ 13141 w 326294"/>
                    <a:gd name="connsiteY20" fmla="*/ 329817 h 3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6294" h="365893">
                      <a:moveTo>
                        <a:pt x="13141" y="329817"/>
                      </a:moveTo>
                      <a:cubicBezTo>
                        <a:pt x="3473" y="328437"/>
                        <a:pt x="-2051" y="320152"/>
                        <a:pt x="711" y="310487"/>
                      </a:cubicBezTo>
                      <a:lnTo>
                        <a:pt x="15903" y="262160"/>
                      </a:lnTo>
                      <a:cubicBezTo>
                        <a:pt x="24189" y="234545"/>
                        <a:pt x="51811" y="213833"/>
                        <a:pt x="80814" y="211071"/>
                      </a:cubicBezTo>
                      <a:cubicBezTo>
                        <a:pt x="102911" y="208310"/>
                        <a:pt x="123628" y="201406"/>
                        <a:pt x="142963" y="190360"/>
                      </a:cubicBezTo>
                      <a:cubicBezTo>
                        <a:pt x="154011" y="183456"/>
                        <a:pt x="158155" y="169648"/>
                        <a:pt x="152631" y="159983"/>
                      </a:cubicBezTo>
                      <a:cubicBezTo>
                        <a:pt x="144344" y="147557"/>
                        <a:pt x="138820" y="133749"/>
                        <a:pt x="137439" y="118560"/>
                      </a:cubicBezTo>
                      <a:cubicBezTo>
                        <a:pt x="129152" y="114418"/>
                        <a:pt x="119484" y="104753"/>
                        <a:pt x="123628" y="95087"/>
                      </a:cubicBezTo>
                      <a:cubicBezTo>
                        <a:pt x="126390" y="84041"/>
                        <a:pt x="136057" y="75756"/>
                        <a:pt x="144344" y="74376"/>
                      </a:cubicBezTo>
                      <a:cubicBezTo>
                        <a:pt x="160917" y="28811"/>
                        <a:pt x="191301" y="-7090"/>
                        <a:pt x="256212" y="1195"/>
                      </a:cubicBezTo>
                      <a:cubicBezTo>
                        <a:pt x="321123" y="9480"/>
                        <a:pt x="328028" y="49522"/>
                        <a:pt x="316980" y="96468"/>
                      </a:cubicBezTo>
                      <a:cubicBezTo>
                        <a:pt x="323885" y="99230"/>
                        <a:pt x="326647" y="108895"/>
                        <a:pt x="323885" y="119941"/>
                      </a:cubicBezTo>
                      <a:cubicBezTo>
                        <a:pt x="321123" y="130987"/>
                        <a:pt x="305931" y="137891"/>
                        <a:pt x="296263" y="139272"/>
                      </a:cubicBezTo>
                      <a:cubicBezTo>
                        <a:pt x="285215" y="153079"/>
                        <a:pt x="271404" y="165506"/>
                        <a:pt x="257593" y="173791"/>
                      </a:cubicBezTo>
                      <a:cubicBezTo>
                        <a:pt x="246544" y="180695"/>
                        <a:pt x="242401" y="194502"/>
                        <a:pt x="247925" y="204168"/>
                      </a:cubicBezTo>
                      <a:cubicBezTo>
                        <a:pt x="258974" y="219356"/>
                        <a:pt x="274166" y="230402"/>
                        <a:pt x="293501" y="238687"/>
                      </a:cubicBezTo>
                      <a:cubicBezTo>
                        <a:pt x="318361" y="248352"/>
                        <a:pt x="332172" y="274587"/>
                        <a:pt x="323885" y="302202"/>
                      </a:cubicBezTo>
                      <a:lnTo>
                        <a:pt x="308693" y="350529"/>
                      </a:lnTo>
                      <a:cubicBezTo>
                        <a:pt x="305931" y="360194"/>
                        <a:pt x="296263" y="367098"/>
                        <a:pt x="286596" y="365717"/>
                      </a:cubicBezTo>
                      <a:lnTo>
                        <a:pt x="13141" y="329817"/>
                      </a:lnTo>
                      <a:lnTo>
                        <a:pt x="13141" y="329817"/>
                      </a:ln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grpSp>
          <p:grpSp>
            <p:nvGrpSpPr>
              <p:cNvPr id="80" name="Graphic 7">
                <a:extLst>
                  <a:ext uri="{FF2B5EF4-FFF2-40B4-BE49-F238E27FC236}">
                    <a16:creationId xmlns:a16="http://schemas.microsoft.com/office/drawing/2014/main" id="{ED47B964-116B-065E-29CF-B5A622065954}"/>
                  </a:ext>
                </a:extLst>
              </p:cNvPr>
              <p:cNvGrpSpPr/>
              <p:nvPr/>
            </p:nvGrpSpPr>
            <p:grpSpPr>
              <a:xfrm>
                <a:off x="8696799" y="2828465"/>
                <a:ext cx="654770" cy="588062"/>
                <a:chOff x="8696799" y="2828465"/>
                <a:chExt cx="654770" cy="588062"/>
              </a:xfrm>
            </p:grpSpPr>
            <p:sp>
              <p:nvSpPr>
                <p:cNvPr id="81" name="Freeform 80">
                  <a:extLst>
                    <a:ext uri="{FF2B5EF4-FFF2-40B4-BE49-F238E27FC236}">
                      <a16:creationId xmlns:a16="http://schemas.microsoft.com/office/drawing/2014/main" id="{71AB4500-551D-3E2D-98C9-4144ED71BB17}"/>
                    </a:ext>
                  </a:extLst>
                </p:cNvPr>
                <p:cNvSpPr/>
                <p:nvPr/>
              </p:nvSpPr>
              <p:spPr>
                <a:xfrm>
                  <a:off x="8696799" y="2864412"/>
                  <a:ext cx="654770" cy="552114"/>
                </a:xfrm>
                <a:custGeom>
                  <a:avLst/>
                  <a:gdLst>
                    <a:gd name="connsiteX0" fmla="*/ 654770 w 654770"/>
                    <a:gd name="connsiteY0" fmla="*/ 310526 h 552114"/>
                    <a:gd name="connsiteX1" fmla="*/ 649246 w 654770"/>
                    <a:gd name="connsiteY1" fmla="*/ 309145 h 552114"/>
                    <a:gd name="connsiteX2" fmla="*/ 305355 w 654770"/>
                    <a:gd name="connsiteY2" fmla="*/ 6757 h 552114"/>
                    <a:gd name="connsiteX3" fmla="*/ 13946 w 654770"/>
                    <a:gd name="connsiteY3" fmla="*/ 142072 h 552114"/>
                    <a:gd name="connsiteX4" fmla="*/ 8422 w 654770"/>
                    <a:gd name="connsiteY4" fmla="*/ 140691 h 552114"/>
                    <a:gd name="connsiteX5" fmla="*/ 135 w 654770"/>
                    <a:gd name="connsiteY5" fmla="*/ 222157 h 552114"/>
                    <a:gd name="connsiteX6" fmla="*/ 346788 w 654770"/>
                    <a:gd name="connsiteY6" fmla="*/ 545256 h 552114"/>
                    <a:gd name="connsiteX7" fmla="*/ 643721 w 654770"/>
                    <a:gd name="connsiteY7" fmla="*/ 378183 h 552114"/>
                    <a:gd name="connsiteX8" fmla="*/ 654770 w 654770"/>
                    <a:gd name="connsiteY8" fmla="*/ 310526 h 55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770" h="552114">
                      <a:moveTo>
                        <a:pt x="654770" y="310526"/>
                      </a:moveTo>
                      <a:lnTo>
                        <a:pt x="649246" y="309145"/>
                      </a:lnTo>
                      <a:cubicBezTo>
                        <a:pt x="623005" y="171068"/>
                        <a:pt x="473848" y="38515"/>
                        <a:pt x="305355" y="6757"/>
                      </a:cubicBezTo>
                      <a:cubicBezTo>
                        <a:pt x="156198" y="-20858"/>
                        <a:pt x="40187" y="38515"/>
                        <a:pt x="13946" y="142072"/>
                      </a:cubicBezTo>
                      <a:lnTo>
                        <a:pt x="8422" y="140691"/>
                      </a:lnTo>
                      <a:cubicBezTo>
                        <a:pt x="8422" y="140691"/>
                        <a:pt x="-1246" y="208349"/>
                        <a:pt x="135" y="222157"/>
                      </a:cubicBezTo>
                      <a:cubicBezTo>
                        <a:pt x="13946" y="367137"/>
                        <a:pt x="170009" y="512118"/>
                        <a:pt x="346788" y="545256"/>
                      </a:cubicBezTo>
                      <a:cubicBezTo>
                        <a:pt x="509756" y="575633"/>
                        <a:pt x="634054" y="502452"/>
                        <a:pt x="643721" y="378183"/>
                      </a:cubicBezTo>
                      <a:lnTo>
                        <a:pt x="654770" y="310526"/>
                      </a:lnTo>
                      <a:close/>
                    </a:path>
                  </a:pathLst>
                </a:custGeom>
                <a:solidFill>
                  <a:srgbClr val="95B8B8"/>
                </a:solidFill>
                <a:ln w="13799" cap="flat">
                  <a:noFill/>
                  <a:prstDash val="solid"/>
                  <a:miter/>
                </a:ln>
              </p:spPr>
              <p:txBody>
                <a:bodyPr rtlCol="0" anchor="ctr"/>
                <a:lstStyle/>
                <a:p>
                  <a:pPr algn="l" rtl="0">
                    <a:lnSpc>
                      <a:spcPts val="1560"/>
                    </a:lnSpc>
                  </a:pPr>
                  <a:endParaRPr lang="en-US" sz="1400"/>
                </a:p>
              </p:txBody>
            </p:sp>
            <p:sp>
              <p:nvSpPr>
                <p:cNvPr id="82" name="Freeform 81">
                  <a:extLst>
                    <a:ext uri="{FF2B5EF4-FFF2-40B4-BE49-F238E27FC236}">
                      <a16:creationId xmlns:a16="http://schemas.microsoft.com/office/drawing/2014/main" id="{69C5DC8F-FA79-E481-18A6-9643BB9988FD}"/>
                    </a:ext>
                  </a:extLst>
                </p:cNvPr>
                <p:cNvSpPr/>
                <p:nvPr/>
              </p:nvSpPr>
              <p:spPr>
                <a:xfrm>
                  <a:off x="8705614" y="2828465"/>
                  <a:ext cx="645562" cy="539681"/>
                </a:xfrm>
                <a:custGeom>
                  <a:avLst/>
                  <a:gdLst>
                    <a:gd name="connsiteX0" fmla="*/ 297922 w 645562"/>
                    <a:gd name="connsiteY0" fmla="*/ 6805 h 539681"/>
                    <a:gd name="connsiteX1" fmla="*/ 988 w 645562"/>
                    <a:gd name="connsiteY1" fmla="*/ 209778 h 539681"/>
                    <a:gd name="connsiteX2" fmla="*/ 347641 w 645562"/>
                    <a:gd name="connsiteY2" fmla="*/ 532877 h 539681"/>
                    <a:gd name="connsiteX3" fmla="*/ 644574 w 645562"/>
                    <a:gd name="connsiteY3" fmla="*/ 329904 h 539681"/>
                    <a:gd name="connsiteX4" fmla="*/ 297922 w 645562"/>
                    <a:gd name="connsiteY4" fmla="*/ 6805 h 539681"/>
                    <a:gd name="connsiteX5" fmla="*/ 297922 w 645562"/>
                    <a:gd name="connsiteY5" fmla="*/ 6805 h 53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62" h="539681">
                      <a:moveTo>
                        <a:pt x="297922" y="6805"/>
                      </a:moveTo>
                      <a:cubicBezTo>
                        <a:pt x="119762" y="-26334"/>
                        <a:pt x="-12823" y="64797"/>
                        <a:pt x="988" y="209778"/>
                      </a:cubicBezTo>
                      <a:cubicBezTo>
                        <a:pt x="14799" y="354758"/>
                        <a:pt x="170861" y="499739"/>
                        <a:pt x="347641" y="532877"/>
                      </a:cubicBezTo>
                      <a:cubicBezTo>
                        <a:pt x="525801" y="566015"/>
                        <a:pt x="658385" y="474885"/>
                        <a:pt x="644574" y="329904"/>
                      </a:cubicBezTo>
                      <a:cubicBezTo>
                        <a:pt x="630763" y="183543"/>
                        <a:pt x="476082" y="39943"/>
                        <a:pt x="297922" y="6805"/>
                      </a:cubicBezTo>
                      <a:lnTo>
                        <a:pt x="297922" y="6805"/>
                      </a:lnTo>
                      <a:close/>
                    </a:path>
                  </a:pathLst>
                </a:custGeom>
                <a:solidFill>
                  <a:srgbClr val="B3DDDC"/>
                </a:solidFill>
                <a:ln w="13799" cap="flat">
                  <a:noFill/>
                  <a:prstDash val="solid"/>
                  <a:miter/>
                </a:ln>
              </p:spPr>
              <p:txBody>
                <a:bodyPr rtlCol="0" anchor="ctr"/>
                <a:lstStyle/>
                <a:p>
                  <a:pPr algn="l" rtl="0">
                    <a:lnSpc>
                      <a:spcPts val="1560"/>
                    </a:lnSpc>
                  </a:pPr>
                  <a:endParaRPr lang="en-US" sz="1400"/>
                </a:p>
              </p:txBody>
            </p:sp>
            <p:sp>
              <p:nvSpPr>
                <p:cNvPr id="83" name="Freeform 82">
                  <a:extLst>
                    <a:ext uri="{FF2B5EF4-FFF2-40B4-BE49-F238E27FC236}">
                      <a16:creationId xmlns:a16="http://schemas.microsoft.com/office/drawing/2014/main" id="{BD6FCFE7-B32A-99CB-53C8-47BFB3379534}"/>
                    </a:ext>
                  </a:extLst>
                </p:cNvPr>
                <p:cNvSpPr/>
                <p:nvPr/>
              </p:nvSpPr>
              <p:spPr>
                <a:xfrm>
                  <a:off x="8705220" y="3034100"/>
                  <a:ext cx="645955" cy="332735"/>
                </a:xfrm>
                <a:custGeom>
                  <a:avLst/>
                  <a:gdLst>
                    <a:gd name="connsiteX0" fmla="*/ 644967 w 645955"/>
                    <a:gd name="connsiteY0" fmla="*/ 122888 h 332735"/>
                    <a:gd name="connsiteX1" fmla="*/ 643586 w 645955"/>
                    <a:gd name="connsiteY1" fmla="*/ 114604 h 332735"/>
                    <a:gd name="connsiteX2" fmla="*/ 346653 w 645955"/>
                    <a:gd name="connsiteY2" fmla="*/ 314815 h 332735"/>
                    <a:gd name="connsiteX3" fmla="*/ 0 w 645955"/>
                    <a:gd name="connsiteY3" fmla="*/ 0 h 332735"/>
                    <a:gd name="connsiteX4" fmla="*/ 0 w 645955"/>
                    <a:gd name="connsiteY4" fmla="*/ 2762 h 332735"/>
                    <a:gd name="connsiteX5" fmla="*/ 346653 w 645955"/>
                    <a:gd name="connsiteY5" fmla="*/ 325861 h 332735"/>
                    <a:gd name="connsiteX6" fmla="*/ 644967 w 645955"/>
                    <a:gd name="connsiteY6" fmla="*/ 122888 h 3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5955" h="332735">
                      <a:moveTo>
                        <a:pt x="644967" y="122888"/>
                      </a:moveTo>
                      <a:cubicBezTo>
                        <a:pt x="644967" y="120127"/>
                        <a:pt x="644967" y="117365"/>
                        <a:pt x="643586" y="114604"/>
                      </a:cubicBezTo>
                      <a:cubicBezTo>
                        <a:pt x="656016" y="258203"/>
                        <a:pt x="523432" y="347953"/>
                        <a:pt x="346653" y="314815"/>
                      </a:cubicBezTo>
                      <a:cubicBezTo>
                        <a:pt x="172636" y="281676"/>
                        <a:pt x="19335" y="142219"/>
                        <a:pt x="0" y="0"/>
                      </a:cubicBezTo>
                      <a:cubicBezTo>
                        <a:pt x="0" y="1381"/>
                        <a:pt x="0" y="1381"/>
                        <a:pt x="0" y="2762"/>
                      </a:cubicBezTo>
                      <a:cubicBezTo>
                        <a:pt x="13811" y="147742"/>
                        <a:pt x="169874" y="292723"/>
                        <a:pt x="346653" y="325861"/>
                      </a:cubicBezTo>
                      <a:cubicBezTo>
                        <a:pt x="526194" y="358999"/>
                        <a:pt x="658778" y="269249"/>
                        <a:pt x="644967" y="122888"/>
                      </a:cubicBez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sp>
              <p:nvSpPr>
                <p:cNvPr id="84" name="Freeform 83">
                  <a:extLst>
                    <a:ext uri="{FF2B5EF4-FFF2-40B4-BE49-F238E27FC236}">
                      <a16:creationId xmlns:a16="http://schemas.microsoft.com/office/drawing/2014/main" id="{65A7A368-9B75-1EB1-FDB7-4344E245D7F3}"/>
                    </a:ext>
                  </a:extLst>
                </p:cNvPr>
                <p:cNvSpPr/>
                <p:nvPr/>
              </p:nvSpPr>
              <p:spPr>
                <a:xfrm>
                  <a:off x="8883118" y="2945670"/>
                  <a:ext cx="312539" cy="328944"/>
                </a:xfrm>
                <a:custGeom>
                  <a:avLst/>
                  <a:gdLst>
                    <a:gd name="connsiteX0" fmla="*/ 23741 w 312539"/>
                    <a:gd name="connsiteY0" fmla="*/ 276214 h 328944"/>
                    <a:gd name="connsiteX1" fmla="*/ 4406 w 312539"/>
                    <a:gd name="connsiteY1" fmla="*/ 258264 h 328944"/>
                    <a:gd name="connsiteX2" fmla="*/ 263 w 312539"/>
                    <a:gd name="connsiteY2" fmla="*/ 216841 h 328944"/>
                    <a:gd name="connsiteX3" fmla="*/ 43077 w 312539"/>
                    <a:gd name="connsiteY3" fmla="*/ 176798 h 328944"/>
                    <a:gd name="connsiteX4" fmla="*/ 95558 w 312539"/>
                    <a:gd name="connsiteY4" fmla="*/ 162991 h 328944"/>
                    <a:gd name="connsiteX5" fmla="*/ 92796 w 312539"/>
                    <a:gd name="connsiteY5" fmla="*/ 136756 h 328944"/>
                    <a:gd name="connsiteX6" fmla="*/ 62412 w 312539"/>
                    <a:gd name="connsiteY6" fmla="*/ 98095 h 328944"/>
                    <a:gd name="connsiteX7" fmla="*/ 38933 w 312539"/>
                    <a:gd name="connsiteY7" fmla="*/ 76003 h 328944"/>
                    <a:gd name="connsiteX8" fmla="*/ 51363 w 312539"/>
                    <a:gd name="connsiteY8" fmla="*/ 59433 h 328944"/>
                    <a:gd name="connsiteX9" fmla="*/ 131466 w 312539"/>
                    <a:gd name="connsiteY9" fmla="*/ 2822 h 328944"/>
                    <a:gd name="connsiteX10" fmla="*/ 225380 w 312539"/>
                    <a:gd name="connsiteY10" fmla="*/ 92572 h 328944"/>
                    <a:gd name="connsiteX11" fmla="*/ 240572 w 312539"/>
                    <a:gd name="connsiteY11" fmla="*/ 114664 h 328944"/>
                    <a:gd name="connsiteX12" fmla="*/ 221237 w 312539"/>
                    <a:gd name="connsiteY12" fmla="*/ 129852 h 328944"/>
                    <a:gd name="connsiteX13" fmla="*/ 196377 w 312539"/>
                    <a:gd name="connsiteY13" fmla="*/ 157468 h 328944"/>
                    <a:gd name="connsiteX14" fmla="*/ 199140 w 312539"/>
                    <a:gd name="connsiteY14" fmla="*/ 183702 h 328944"/>
                    <a:gd name="connsiteX15" fmla="*/ 255764 w 312539"/>
                    <a:gd name="connsiteY15" fmla="*/ 218221 h 328944"/>
                    <a:gd name="connsiteX16" fmla="*/ 308245 w 312539"/>
                    <a:gd name="connsiteY16" fmla="*/ 276214 h 328944"/>
                    <a:gd name="connsiteX17" fmla="*/ 312388 w 312539"/>
                    <a:gd name="connsiteY17" fmla="*/ 317637 h 328944"/>
                    <a:gd name="connsiteX18" fmla="*/ 295816 w 312539"/>
                    <a:gd name="connsiteY18" fmla="*/ 328683 h 328944"/>
                    <a:gd name="connsiteX19" fmla="*/ 23741 w 312539"/>
                    <a:gd name="connsiteY19" fmla="*/ 276214 h 328944"/>
                    <a:gd name="connsiteX20" fmla="*/ 23741 w 312539"/>
                    <a:gd name="connsiteY20" fmla="*/ 276214 h 32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539" h="328944">
                      <a:moveTo>
                        <a:pt x="23741" y="276214"/>
                      </a:moveTo>
                      <a:cubicBezTo>
                        <a:pt x="14074" y="274833"/>
                        <a:pt x="5787" y="266548"/>
                        <a:pt x="4406" y="258264"/>
                      </a:cubicBezTo>
                      <a:lnTo>
                        <a:pt x="263" y="216841"/>
                      </a:lnTo>
                      <a:cubicBezTo>
                        <a:pt x="-2499" y="193368"/>
                        <a:pt x="16836" y="176798"/>
                        <a:pt x="43077" y="176798"/>
                      </a:cubicBezTo>
                      <a:cubicBezTo>
                        <a:pt x="63793" y="176798"/>
                        <a:pt x="81747" y="171275"/>
                        <a:pt x="95558" y="162991"/>
                      </a:cubicBezTo>
                      <a:cubicBezTo>
                        <a:pt x="103844" y="157468"/>
                        <a:pt x="102463" y="146422"/>
                        <a:pt x="92796" y="136756"/>
                      </a:cubicBezTo>
                      <a:cubicBezTo>
                        <a:pt x="80366" y="125710"/>
                        <a:pt x="69317" y="111903"/>
                        <a:pt x="62412" y="98095"/>
                      </a:cubicBezTo>
                      <a:cubicBezTo>
                        <a:pt x="52744" y="93952"/>
                        <a:pt x="40315" y="84287"/>
                        <a:pt x="38933" y="76003"/>
                      </a:cubicBezTo>
                      <a:cubicBezTo>
                        <a:pt x="37552" y="66337"/>
                        <a:pt x="43077" y="59433"/>
                        <a:pt x="51363" y="59433"/>
                      </a:cubicBezTo>
                      <a:cubicBezTo>
                        <a:pt x="49982" y="20772"/>
                        <a:pt x="66555" y="-9605"/>
                        <a:pt x="131466" y="2822"/>
                      </a:cubicBezTo>
                      <a:cubicBezTo>
                        <a:pt x="196377" y="15249"/>
                        <a:pt x="219856" y="52529"/>
                        <a:pt x="225380" y="92572"/>
                      </a:cubicBezTo>
                      <a:cubicBezTo>
                        <a:pt x="233667" y="95333"/>
                        <a:pt x="240572" y="104999"/>
                        <a:pt x="240572" y="114664"/>
                      </a:cubicBezTo>
                      <a:cubicBezTo>
                        <a:pt x="241953" y="124329"/>
                        <a:pt x="230904" y="128472"/>
                        <a:pt x="221237" y="129852"/>
                      </a:cubicBezTo>
                      <a:cubicBezTo>
                        <a:pt x="215712" y="140899"/>
                        <a:pt x="207426" y="150564"/>
                        <a:pt x="196377" y="157468"/>
                      </a:cubicBezTo>
                      <a:cubicBezTo>
                        <a:pt x="188091" y="162991"/>
                        <a:pt x="189472" y="174037"/>
                        <a:pt x="199140" y="183702"/>
                      </a:cubicBezTo>
                      <a:cubicBezTo>
                        <a:pt x="215712" y="197510"/>
                        <a:pt x="235047" y="209937"/>
                        <a:pt x="255764" y="218221"/>
                      </a:cubicBezTo>
                      <a:cubicBezTo>
                        <a:pt x="283385" y="229268"/>
                        <a:pt x="305483" y="252740"/>
                        <a:pt x="308245" y="276214"/>
                      </a:cubicBezTo>
                      <a:lnTo>
                        <a:pt x="312388" y="317637"/>
                      </a:lnTo>
                      <a:cubicBezTo>
                        <a:pt x="313769" y="325921"/>
                        <a:pt x="305483" y="330063"/>
                        <a:pt x="295816" y="328683"/>
                      </a:cubicBezTo>
                      <a:lnTo>
                        <a:pt x="23741" y="276214"/>
                      </a:lnTo>
                      <a:lnTo>
                        <a:pt x="23741" y="276214"/>
                      </a:ln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grpSp>
          <p:grpSp>
            <p:nvGrpSpPr>
              <p:cNvPr id="85" name="Graphic 7">
                <a:extLst>
                  <a:ext uri="{FF2B5EF4-FFF2-40B4-BE49-F238E27FC236}">
                    <a16:creationId xmlns:a16="http://schemas.microsoft.com/office/drawing/2014/main" id="{0E07F96F-61CD-ED23-21C7-9065B7E9794A}"/>
                  </a:ext>
                </a:extLst>
              </p:cNvPr>
              <p:cNvGrpSpPr/>
              <p:nvPr/>
            </p:nvGrpSpPr>
            <p:grpSpPr>
              <a:xfrm>
                <a:off x="8227365" y="2200032"/>
                <a:ext cx="626147" cy="537664"/>
                <a:chOff x="8227365" y="2200032"/>
                <a:chExt cx="626147" cy="537664"/>
              </a:xfrm>
            </p:grpSpPr>
            <p:sp>
              <p:nvSpPr>
                <p:cNvPr id="86" name="Freeform 85">
                  <a:extLst>
                    <a:ext uri="{FF2B5EF4-FFF2-40B4-BE49-F238E27FC236}">
                      <a16:creationId xmlns:a16="http://schemas.microsoft.com/office/drawing/2014/main" id="{6E29DD83-1D7C-F7D4-E904-84FE9FA84D42}"/>
                    </a:ext>
                  </a:extLst>
                </p:cNvPr>
                <p:cNvSpPr/>
                <p:nvPr/>
              </p:nvSpPr>
              <p:spPr>
                <a:xfrm>
                  <a:off x="8227365" y="2200032"/>
                  <a:ext cx="626147" cy="537664"/>
                </a:xfrm>
                <a:custGeom>
                  <a:avLst/>
                  <a:gdLst>
                    <a:gd name="connsiteX0" fmla="*/ 600773 w 626147"/>
                    <a:gd name="connsiteY0" fmla="*/ 71885 h 537664"/>
                    <a:gd name="connsiteX1" fmla="*/ 553816 w 626147"/>
                    <a:gd name="connsiteY1" fmla="*/ 15273 h 537664"/>
                    <a:gd name="connsiteX2" fmla="*/ 546910 w 626147"/>
                    <a:gd name="connsiteY2" fmla="*/ 20796 h 537664"/>
                    <a:gd name="connsiteX3" fmla="*/ 372893 w 626147"/>
                    <a:gd name="connsiteY3" fmla="*/ 11131 h 537664"/>
                    <a:gd name="connsiteX4" fmla="*/ 13811 w 626147"/>
                    <a:gd name="connsiteY4" fmla="*/ 334230 h 537664"/>
                    <a:gd name="connsiteX5" fmla="*/ 9668 w 626147"/>
                    <a:gd name="connsiteY5" fmla="*/ 414315 h 537664"/>
                    <a:gd name="connsiteX6" fmla="*/ 0 w 626147"/>
                    <a:gd name="connsiteY6" fmla="*/ 421219 h 537664"/>
                    <a:gd name="connsiteX7" fmla="*/ 56625 w 626147"/>
                    <a:gd name="connsiteY7" fmla="*/ 493019 h 537664"/>
                    <a:gd name="connsiteX8" fmla="*/ 261026 w 626147"/>
                    <a:gd name="connsiteY8" fmla="*/ 527538 h 537664"/>
                    <a:gd name="connsiteX9" fmla="*/ 620108 w 626147"/>
                    <a:gd name="connsiteY9" fmla="*/ 204438 h 537664"/>
                    <a:gd name="connsiteX10" fmla="*/ 600773 w 626147"/>
                    <a:gd name="connsiteY10" fmla="*/ 71885 h 53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6147" h="537664">
                      <a:moveTo>
                        <a:pt x="600773" y="71885"/>
                      </a:moveTo>
                      <a:lnTo>
                        <a:pt x="553816" y="15273"/>
                      </a:lnTo>
                      <a:lnTo>
                        <a:pt x="546910" y="20796"/>
                      </a:lnTo>
                      <a:cubicBezTo>
                        <a:pt x="505478" y="-2677"/>
                        <a:pt x="444710" y="-6819"/>
                        <a:pt x="372893" y="11131"/>
                      </a:cubicBezTo>
                      <a:cubicBezTo>
                        <a:pt x="209925" y="52554"/>
                        <a:pt x="49719" y="196154"/>
                        <a:pt x="13811" y="334230"/>
                      </a:cubicBezTo>
                      <a:cubicBezTo>
                        <a:pt x="5525" y="363226"/>
                        <a:pt x="5525" y="390842"/>
                        <a:pt x="9668" y="414315"/>
                      </a:cubicBezTo>
                      <a:lnTo>
                        <a:pt x="0" y="421219"/>
                      </a:lnTo>
                      <a:lnTo>
                        <a:pt x="56625" y="493019"/>
                      </a:lnTo>
                      <a:cubicBezTo>
                        <a:pt x="96676" y="534442"/>
                        <a:pt x="169874" y="549630"/>
                        <a:pt x="261026" y="527538"/>
                      </a:cubicBezTo>
                      <a:cubicBezTo>
                        <a:pt x="423994" y="486115"/>
                        <a:pt x="584200" y="342515"/>
                        <a:pt x="620108" y="204438"/>
                      </a:cubicBezTo>
                      <a:cubicBezTo>
                        <a:pt x="632538" y="149207"/>
                        <a:pt x="625632" y="103642"/>
                        <a:pt x="600773" y="71885"/>
                      </a:cubicBezTo>
                      <a:close/>
                    </a:path>
                  </a:pathLst>
                </a:custGeom>
                <a:solidFill>
                  <a:srgbClr val="F79038"/>
                </a:solidFill>
                <a:ln w="13799" cap="flat">
                  <a:noFill/>
                  <a:prstDash val="solid"/>
                  <a:miter/>
                </a:ln>
              </p:spPr>
              <p:txBody>
                <a:bodyPr rtlCol="0" anchor="ctr"/>
                <a:lstStyle/>
                <a:p>
                  <a:pPr algn="l" rtl="0">
                    <a:lnSpc>
                      <a:spcPts val="1560"/>
                    </a:lnSpc>
                  </a:pPr>
                  <a:endParaRPr lang="en-US" sz="1400"/>
                </a:p>
              </p:txBody>
            </p:sp>
            <p:sp>
              <p:nvSpPr>
                <p:cNvPr id="87" name="Freeform 86">
                  <a:extLst>
                    <a:ext uri="{FF2B5EF4-FFF2-40B4-BE49-F238E27FC236}">
                      <a16:creationId xmlns:a16="http://schemas.microsoft.com/office/drawing/2014/main" id="{8C2C9FBF-F83D-F627-404B-2294BA73A3B7}"/>
                    </a:ext>
                  </a:extLst>
                </p:cNvPr>
                <p:cNvSpPr/>
                <p:nvPr/>
              </p:nvSpPr>
              <p:spPr>
                <a:xfrm>
                  <a:off x="8242557" y="2220828"/>
                  <a:ext cx="575744" cy="475125"/>
                </a:xfrm>
                <a:custGeom>
                  <a:avLst/>
                  <a:gdLst>
                    <a:gd name="connsiteX0" fmla="*/ 541386 w 575744"/>
                    <a:gd name="connsiteY0" fmla="*/ 0 h 475125"/>
                    <a:gd name="connsiteX1" fmla="*/ 562102 w 575744"/>
                    <a:gd name="connsiteY1" fmla="*/ 133935 h 475125"/>
                    <a:gd name="connsiteX2" fmla="*/ 203020 w 575744"/>
                    <a:gd name="connsiteY2" fmla="*/ 457034 h 475125"/>
                    <a:gd name="connsiteX3" fmla="*/ 0 w 575744"/>
                    <a:gd name="connsiteY3" fmla="*/ 423895 h 475125"/>
                    <a:gd name="connsiteX4" fmla="*/ 209925 w 575744"/>
                    <a:gd name="connsiteY4" fmla="*/ 463938 h 475125"/>
                    <a:gd name="connsiteX5" fmla="*/ 569008 w 575744"/>
                    <a:gd name="connsiteY5" fmla="*/ 140838 h 475125"/>
                    <a:gd name="connsiteX6" fmla="*/ 541386 w 575744"/>
                    <a:gd name="connsiteY6" fmla="*/ 0 h 4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744" h="475125">
                      <a:moveTo>
                        <a:pt x="541386" y="0"/>
                      </a:moveTo>
                      <a:cubicBezTo>
                        <a:pt x="567627" y="31757"/>
                        <a:pt x="575913" y="78704"/>
                        <a:pt x="562102" y="133935"/>
                      </a:cubicBezTo>
                      <a:cubicBezTo>
                        <a:pt x="526194" y="272011"/>
                        <a:pt x="365988" y="415611"/>
                        <a:pt x="203020" y="457034"/>
                      </a:cubicBezTo>
                      <a:cubicBezTo>
                        <a:pt x="111868" y="480507"/>
                        <a:pt x="40051" y="465318"/>
                        <a:pt x="0" y="423895"/>
                      </a:cubicBezTo>
                      <a:cubicBezTo>
                        <a:pt x="38671" y="470841"/>
                        <a:pt x="113249" y="488791"/>
                        <a:pt x="209925" y="463938"/>
                      </a:cubicBezTo>
                      <a:cubicBezTo>
                        <a:pt x="372893" y="422515"/>
                        <a:pt x="533099" y="278915"/>
                        <a:pt x="569008" y="140838"/>
                      </a:cubicBezTo>
                      <a:cubicBezTo>
                        <a:pt x="584200" y="81465"/>
                        <a:pt x="573151" y="33138"/>
                        <a:pt x="541386" y="0"/>
                      </a:cubicBez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sp>
              <p:nvSpPr>
                <p:cNvPr id="88" name="Freeform 87">
                  <a:extLst>
                    <a:ext uri="{FF2B5EF4-FFF2-40B4-BE49-F238E27FC236}">
                      <a16:creationId xmlns:a16="http://schemas.microsoft.com/office/drawing/2014/main" id="{2B53FBA3-F303-86E5-F268-29736481C663}"/>
                    </a:ext>
                  </a:extLst>
                </p:cNvPr>
                <p:cNvSpPr/>
                <p:nvPr/>
              </p:nvSpPr>
              <p:spPr>
                <a:xfrm>
                  <a:off x="8342665" y="2291140"/>
                  <a:ext cx="297477" cy="319790"/>
                </a:xfrm>
                <a:custGeom>
                  <a:avLst/>
                  <a:gdLst>
                    <a:gd name="connsiteX0" fmla="*/ 13141 w 297477"/>
                    <a:gd name="connsiteY0" fmla="*/ 319064 h 319790"/>
                    <a:gd name="connsiteX1" fmla="*/ 711 w 297477"/>
                    <a:gd name="connsiteY1" fmla="*/ 309399 h 319790"/>
                    <a:gd name="connsiteX2" fmla="*/ 10378 w 297477"/>
                    <a:gd name="connsiteY2" fmla="*/ 269357 h 319790"/>
                    <a:gd name="connsiteX3" fmla="*/ 67003 w 297477"/>
                    <a:gd name="connsiteY3" fmla="*/ 211364 h 319790"/>
                    <a:gd name="connsiteX4" fmla="*/ 122247 w 297477"/>
                    <a:gd name="connsiteY4" fmla="*/ 176845 h 319790"/>
                    <a:gd name="connsiteX5" fmla="*/ 129152 w 297477"/>
                    <a:gd name="connsiteY5" fmla="*/ 151992 h 319790"/>
                    <a:gd name="connsiteX6" fmla="*/ 112579 w 297477"/>
                    <a:gd name="connsiteY6" fmla="*/ 127138 h 319790"/>
                    <a:gd name="connsiteX7" fmla="*/ 97387 w 297477"/>
                    <a:gd name="connsiteY7" fmla="*/ 114711 h 319790"/>
                    <a:gd name="connsiteX8" fmla="*/ 115341 w 297477"/>
                    <a:gd name="connsiteY8" fmla="*/ 93999 h 319790"/>
                    <a:gd name="connsiteX9" fmla="*/ 213398 w 297477"/>
                    <a:gd name="connsiteY9" fmla="*/ 4249 h 319790"/>
                    <a:gd name="connsiteX10" fmla="*/ 275547 w 297477"/>
                    <a:gd name="connsiteY10" fmla="*/ 53957 h 319790"/>
                    <a:gd name="connsiteX11" fmla="*/ 283834 w 297477"/>
                    <a:gd name="connsiteY11" fmla="*/ 69146 h 319790"/>
                    <a:gd name="connsiteX12" fmla="*/ 260355 w 297477"/>
                    <a:gd name="connsiteY12" fmla="*/ 91238 h 319790"/>
                    <a:gd name="connsiteX13" fmla="*/ 227209 w 297477"/>
                    <a:gd name="connsiteY13" fmla="*/ 128518 h 319790"/>
                    <a:gd name="connsiteX14" fmla="*/ 220304 w 297477"/>
                    <a:gd name="connsiteY14" fmla="*/ 153372 h 319790"/>
                    <a:gd name="connsiteX15" fmla="*/ 264498 w 297477"/>
                    <a:gd name="connsiteY15" fmla="*/ 163038 h 319790"/>
                    <a:gd name="connsiteX16" fmla="*/ 296263 w 297477"/>
                    <a:gd name="connsiteY16" fmla="*/ 198938 h 319790"/>
                    <a:gd name="connsiteX17" fmla="*/ 286596 w 297477"/>
                    <a:gd name="connsiteY17" fmla="*/ 238980 h 319790"/>
                    <a:gd name="connsiteX18" fmla="*/ 265879 w 297477"/>
                    <a:gd name="connsiteY18" fmla="*/ 256930 h 319790"/>
                    <a:gd name="connsiteX19" fmla="*/ 13141 w 297477"/>
                    <a:gd name="connsiteY19" fmla="*/ 319064 h 319790"/>
                    <a:gd name="connsiteX20" fmla="*/ 13141 w 297477"/>
                    <a:gd name="connsiteY20" fmla="*/ 319064 h 3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477" h="319790">
                      <a:moveTo>
                        <a:pt x="13141" y="319064"/>
                      </a:moveTo>
                      <a:cubicBezTo>
                        <a:pt x="3473" y="321826"/>
                        <a:pt x="-2051" y="316303"/>
                        <a:pt x="711" y="309399"/>
                      </a:cubicBezTo>
                      <a:lnTo>
                        <a:pt x="10378" y="269357"/>
                      </a:lnTo>
                      <a:cubicBezTo>
                        <a:pt x="15903" y="245884"/>
                        <a:pt x="39381" y="222411"/>
                        <a:pt x="67003" y="211364"/>
                      </a:cubicBezTo>
                      <a:cubicBezTo>
                        <a:pt x="87719" y="203080"/>
                        <a:pt x="105673" y="190653"/>
                        <a:pt x="122247" y="176845"/>
                      </a:cubicBezTo>
                      <a:cubicBezTo>
                        <a:pt x="131914" y="168561"/>
                        <a:pt x="134676" y="157515"/>
                        <a:pt x="129152" y="151992"/>
                      </a:cubicBezTo>
                      <a:cubicBezTo>
                        <a:pt x="120865" y="146469"/>
                        <a:pt x="115341" y="136803"/>
                        <a:pt x="112579" y="127138"/>
                      </a:cubicBezTo>
                      <a:cubicBezTo>
                        <a:pt x="104293" y="127138"/>
                        <a:pt x="96006" y="122995"/>
                        <a:pt x="97387" y="114711"/>
                      </a:cubicBezTo>
                      <a:cubicBezTo>
                        <a:pt x="100149" y="106426"/>
                        <a:pt x="107055" y="96761"/>
                        <a:pt x="115341" y="93999"/>
                      </a:cubicBezTo>
                      <a:cubicBezTo>
                        <a:pt x="127771" y="56719"/>
                        <a:pt x="152631" y="19438"/>
                        <a:pt x="213398" y="4249"/>
                      </a:cubicBezTo>
                      <a:cubicBezTo>
                        <a:pt x="274166" y="-10939"/>
                        <a:pt x="282453" y="16676"/>
                        <a:pt x="275547" y="53957"/>
                      </a:cubicBezTo>
                      <a:cubicBezTo>
                        <a:pt x="282453" y="53957"/>
                        <a:pt x="285215" y="59480"/>
                        <a:pt x="283834" y="69146"/>
                      </a:cubicBezTo>
                      <a:cubicBezTo>
                        <a:pt x="281071" y="77430"/>
                        <a:pt x="268642" y="87095"/>
                        <a:pt x="260355" y="91238"/>
                      </a:cubicBezTo>
                      <a:cubicBezTo>
                        <a:pt x="250687" y="105046"/>
                        <a:pt x="239639" y="117472"/>
                        <a:pt x="227209" y="128518"/>
                      </a:cubicBezTo>
                      <a:cubicBezTo>
                        <a:pt x="217541" y="136803"/>
                        <a:pt x="214779" y="147849"/>
                        <a:pt x="220304" y="153372"/>
                      </a:cubicBezTo>
                      <a:cubicBezTo>
                        <a:pt x="231352" y="160276"/>
                        <a:pt x="246544" y="164418"/>
                        <a:pt x="264498" y="163038"/>
                      </a:cubicBezTo>
                      <a:cubicBezTo>
                        <a:pt x="287977" y="161657"/>
                        <a:pt x="301788" y="176845"/>
                        <a:pt x="296263" y="198938"/>
                      </a:cubicBezTo>
                      <a:lnTo>
                        <a:pt x="286596" y="238980"/>
                      </a:lnTo>
                      <a:cubicBezTo>
                        <a:pt x="285215" y="247264"/>
                        <a:pt x="275547" y="254168"/>
                        <a:pt x="265879" y="256930"/>
                      </a:cubicBezTo>
                      <a:lnTo>
                        <a:pt x="13141" y="319064"/>
                      </a:lnTo>
                      <a:lnTo>
                        <a:pt x="13141" y="319064"/>
                      </a:ln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grpSp>
          <p:grpSp>
            <p:nvGrpSpPr>
              <p:cNvPr id="89" name="Graphic 7">
                <a:extLst>
                  <a:ext uri="{FF2B5EF4-FFF2-40B4-BE49-F238E27FC236}">
                    <a16:creationId xmlns:a16="http://schemas.microsoft.com/office/drawing/2014/main" id="{457DBB49-D774-AAF0-2BD2-7016403F5482}"/>
                  </a:ext>
                </a:extLst>
              </p:cNvPr>
              <p:cNvGrpSpPr/>
              <p:nvPr/>
            </p:nvGrpSpPr>
            <p:grpSpPr>
              <a:xfrm>
                <a:off x="7909117" y="1394346"/>
                <a:ext cx="690358" cy="656052"/>
                <a:chOff x="7909117" y="1394346"/>
                <a:chExt cx="690358" cy="656052"/>
              </a:xfrm>
            </p:grpSpPr>
            <p:sp>
              <p:nvSpPr>
                <p:cNvPr id="90" name="Freeform 89">
                  <a:extLst>
                    <a:ext uri="{FF2B5EF4-FFF2-40B4-BE49-F238E27FC236}">
                      <a16:creationId xmlns:a16="http://schemas.microsoft.com/office/drawing/2014/main" id="{DA96ED3E-6DD0-6243-C2CB-5B3807648193}"/>
                    </a:ext>
                  </a:extLst>
                </p:cNvPr>
                <p:cNvSpPr/>
                <p:nvPr/>
              </p:nvSpPr>
              <p:spPr>
                <a:xfrm>
                  <a:off x="7909117" y="1400022"/>
                  <a:ext cx="655831" cy="650375"/>
                </a:xfrm>
                <a:custGeom>
                  <a:avLst/>
                  <a:gdLst>
                    <a:gd name="connsiteX0" fmla="*/ 271291 w 655831"/>
                    <a:gd name="connsiteY0" fmla="*/ 631 h 650375"/>
                    <a:gd name="connsiteX1" fmla="*/ 4742 w 655831"/>
                    <a:gd name="connsiteY1" fmla="*/ 345822 h 650375"/>
                    <a:gd name="connsiteX2" fmla="*/ 384540 w 655831"/>
                    <a:gd name="connsiteY2" fmla="*/ 649591 h 650375"/>
                    <a:gd name="connsiteX3" fmla="*/ 651090 w 655831"/>
                    <a:gd name="connsiteY3" fmla="*/ 304400 h 650375"/>
                    <a:gd name="connsiteX4" fmla="*/ 271291 w 655831"/>
                    <a:gd name="connsiteY4" fmla="*/ 631 h 650375"/>
                    <a:gd name="connsiteX5" fmla="*/ 271291 w 655831"/>
                    <a:gd name="connsiteY5" fmla="*/ 631 h 65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831" h="650375">
                      <a:moveTo>
                        <a:pt x="271291" y="631"/>
                      </a:moveTo>
                      <a:cubicBezTo>
                        <a:pt x="93131" y="11677"/>
                        <a:pt x="-25643" y="166323"/>
                        <a:pt x="4742" y="345822"/>
                      </a:cubicBezTo>
                      <a:cubicBezTo>
                        <a:pt x="36506" y="525322"/>
                        <a:pt x="206380" y="662018"/>
                        <a:pt x="384540" y="649591"/>
                      </a:cubicBezTo>
                      <a:cubicBezTo>
                        <a:pt x="562700" y="638545"/>
                        <a:pt x="681474" y="483899"/>
                        <a:pt x="651090" y="304400"/>
                      </a:cubicBezTo>
                      <a:cubicBezTo>
                        <a:pt x="620706" y="124900"/>
                        <a:pt x="450832" y="-10416"/>
                        <a:pt x="271291" y="631"/>
                      </a:cubicBezTo>
                      <a:lnTo>
                        <a:pt x="271291" y="631"/>
                      </a:lnTo>
                      <a:close/>
                    </a:path>
                  </a:pathLst>
                </a:custGeom>
                <a:solidFill>
                  <a:srgbClr val="C584A1"/>
                </a:solidFill>
                <a:ln w="13799" cap="flat">
                  <a:noFill/>
                  <a:prstDash val="solid"/>
                  <a:miter/>
                </a:ln>
              </p:spPr>
              <p:txBody>
                <a:bodyPr rtlCol="0" anchor="ctr"/>
                <a:lstStyle/>
                <a:p>
                  <a:pPr algn="l" rtl="0">
                    <a:lnSpc>
                      <a:spcPts val="1560"/>
                    </a:lnSpc>
                  </a:pPr>
                  <a:endParaRPr lang="en-US" sz="1400"/>
                </a:p>
              </p:txBody>
            </p:sp>
            <p:sp>
              <p:nvSpPr>
                <p:cNvPr id="91" name="Freeform 90">
                  <a:extLst>
                    <a:ext uri="{FF2B5EF4-FFF2-40B4-BE49-F238E27FC236}">
                      <a16:creationId xmlns:a16="http://schemas.microsoft.com/office/drawing/2014/main" id="{2D4B8167-5CAF-9B6C-41D5-A0439298F67F}"/>
                    </a:ext>
                  </a:extLst>
                </p:cNvPr>
                <p:cNvSpPr/>
                <p:nvPr/>
              </p:nvSpPr>
              <p:spPr>
                <a:xfrm>
                  <a:off x="7943644" y="1394346"/>
                  <a:ext cx="655831" cy="650529"/>
                </a:xfrm>
                <a:custGeom>
                  <a:avLst/>
                  <a:gdLst>
                    <a:gd name="connsiteX0" fmla="*/ 271291 w 655831"/>
                    <a:gd name="connsiteY0" fmla="*/ 785 h 650529"/>
                    <a:gd name="connsiteX1" fmla="*/ 4742 w 655831"/>
                    <a:gd name="connsiteY1" fmla="*/ 345976 h 650529"/>
                    <a:gd name="connsiteX2" fmla="*/ 384540 w 655831"/>
                    <a:gd name="connsiteY2" fmla="*/ 649745 h 650529"/>
                    <a:gd name="connsiteX3" fmla="*/ 651090 w 655831"/>
                    <a:gd name="connsiteY3" fmla="*/ 304553 h 650529"/>
                    <a:gd name="connsiteX4" fmla="*/ 271291 w 655831"/>
                    <a:gd name="connsiteY4" fmla="*/ 785 h 650529"/>
                    <a:gd name="connsiteX5" fmla="*/ 271291 w 655831"/>
                    <a:gd name="connsiteY5" fmla="*/ 785 h 65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831" h="650529">
                      <a:moveTo>
                        <a:pt x="271291" y="785"/>
                      </a:moveTo>
                      <a:cubicBezTo>
                        <a:pt x="93131" y="11831"/>
                        <a:pt x="-25643" y="166477"/>
                        <a:pt x="4742" y="345976"/>
                      </a:cubicBezTo>
                      <a:cubicBezTo>
                        <a:pt x="36506" y="525476"/>
                        <a:pt x="206380" y="662172"/>
                        <a:pt x="384540" y="649745"/>
                      </a:cubicBezTo>
                      <a:cubicBezTo>
                        <a:pt x="562700" y="638698"/>
                        <a:pt x="681474" y="484053"/>
                        <a:pt x="651090" y="304553"/>
                      </a:cubicBezTo>
                      <a:cubicBezTo>
                        <a:pt x="620706" y="125054"/>
                        <a:pt x="449451" y="-11643"/>
                        <a:pt x="271291" y="785"/>
                      </a:cubicBezTo>
                      <a:lnTo>
                        <a:pt x="271291" y="785"/>
                      </a:lnTo>
                      <a:close/>
                    </a:path>
                  </a:pathLst>
                </a:custGeom>
                <a:solidFill>
                  <a:srgbClr val="EF9FC1"/>
                </a:solidFill>
                <a:ln w="13799" cap="flat">
                  <a:noFill/>
                  <a:prstDash val="solid"/>
                  <a:miter/>
                </a:ln>
              </p:spPr>
              <p:txBody>
                <a:bodyPr rtlCol="0" anchor="ctr"/>
                <a:lstStyle/>
                <a:p>
                  <a:pPr algn="l" rtl="0">
                    <a:lnSpc>
                      <a:spcPts val="1560"/>
                    </a:lnSpc>
                  </a:pPr>
                  <a:endParaRPr lang="en-US" sz="1400"/>
                </a:p>
              </p:txBody>
            </p:sp>
            <p:sp>
              <p:nvSpPr>
                <p:cNvPr id="92" name="Freeform 91">
                  <a:extLst>
                    <a:ext uri="{FF2B5EF4-FFF2-40B4-BE49-F238E27FC236}">
                      <a16:creationId xmlns:a16="http://schemas.microsoft.com/office/drawing/2014/main" id="{24F688D8-F811-0C5A-375A-ECFB43358681}"/>
                    </a:ext>
                  </a:extLst>
                </p:cNvPr>
                <p:cNvSpPr/>
                <p:nvPr/>
              </p:nvSpPr>
              <p:spPr>
                <a:xfrm>
                  <a:off x="7944425" y="1396511"/>
                  <a:ext cx="405856" cy="648364"/>
                </a:xfrm>
                <a:custGeom>
                  <a:avLst/>
                  <a:gdLst>
                    <a:gd name="connsiteX0" fmla="*/ 392045 w 405856"/>
                    <a:gd name="connsiteY0" fmla="*/ 647580 h 648364"/>
                    <a:gd name="connsiteX1" fmla="*/ 12246 w 405856"/>
                    <a:gd name="connsiteY1" fmla="*/ 343811 h 648364"/>
                    <a:gd name="connsiteX2" fmla="*/ 256699 w 405856"/>
                    <a:gd name="connsiteY2" fmla="*/ 0 h 648364"/>
                    <a:gd name="connsiteX3" fmla="*/ 5341 w 405856"/>
                    <a:gd name="connsiteY3" fmla="*/ 343811 h 648364"/>
                    <a:gd name="connsiteX4" fmla="*/ 385140 w 405856"/>
                    <a:gd name="connsiteY4" fmla="*/ 647580 h 648364"/>
                    <a:gd name="connsiteX5" fmla="*/ 405856 w 405856"/>
                    <a:gd name="connsiteY5" fmla="*/ 644818 h 648364"/>
                    <a:gd name="connsiteX6" fmla="*/ 392045 w 405856"/>
                    <a:gd name="connsiteY6" fmla="*/ 647580 h 64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856" h="648364">
                      <a:moveTo>
                        <a:pt x="392045" y="647580"/>
                      </a:moveTo>
                      <a:cubicBezTo>
                        <a:pt x="213885" y="658626"/>
                        <a:pt x="42630" y="523311"/>
                        <a:pt x="12246" y="343811"/>
                      </a:cubicBezTo>
                      <a:cubicBezTo>
                        <a:pt x="-18138" y="171215"/>
                        <a:pt x="90968" y="22092"/>
                        <a:pt x="256699" y="0"/>
                      </a:cubicBezTo>
                      <a:cubicBezTo>
                        <a:pt x="86825" y="17950"/>
                        <a:pt x="-26424" y="169835"/>
                        <a:pt x="5341" y="343811"/>
                      </a:cubicBezTo>
                      <a:cubicBezTo>
                        <a:pt x="37106" y="523311"/>
                        <a:pt x="206979" y="660007"/>
                        <a:pt x="385140" y="647580"/>
                      </a:cubicBezTo>
                      <a:cubicBezTo>
                        <a:pt x="392045" y="647580"/>
                        <a:pt x="398951" y="646199"/>
                        <a:pt x="405856" y="644818"/>
                      </a:cubicBezTo>
                      <a:cubicBezTo>
                        <a:pt x="401713" y="646199"/>
                        <a:pt x="396188" y="646199"/>
                        <a:pt x="392045" y="647580"/>
                      </a:cubicBez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sp>
              <p:nvSpPr>
                <p:cNvPr id="93" name="Freeform 92">
                  <a:extLst>
                    <a:ext uri="{FF2B5EF4-FFF2-40B4-BE49-F238E27FC236}">
                      <a16:creationId xmlns:a16="http://schemas.microsoft.com/office/drawing/2014/main" id="{FE9EC85E-8828-6631-1550-E5D5404E6887}"/>
                    </a:ext>
                  </a:extLst>
                </p:cNvPr>
                <p:cNvSpPr/>
                <p:nvPr/>
              </p:nvSpPr>
              <p:spPr>
                <a:xfrm>
                  <a:off x="8136532" y="1532912"/>
                  <a:ext cx="321649" cy="381386"/>
                </a:xfrm>
                <a:custGeom>
                  <a:avLst/>
                  <a:gdLst>
                    <a:gd name="connsiteX0" fmla="*/ 31445 w 321649"/>
                    <a:gd name="connsiteY0" fmla="*/ 381386 h 381386"/>
                    <a:gd name="connsiteX1" fmla="*/ 10729 w 321649"/>
                    <a:gd name="connsiteY1" fmla="*/ 364817 h 381386"/>
                    <a:gd name="connsiteX2" fmla="*/ 1061 w 321649"/>
                    <a:gd name="connsiteY2" fmla="*/ 313729 h 381386"/>
                    <a:gd name="connsiteX3" fmla="*/ 38351 w 321649"/>
                    <a:gd name="connsiteY3" fmla="*/ 248833 h 381386"/>
                    <a:gd name="connsiteX4" fmla="*/ 88070 w 321649"/>
                    <a:gd name="connsiteY4" fmla="*/ 215694 h 381386"/>
                    <a:gd name="connsiteX5" fmla="*/ 82546 w 321649"/>
                    <a:gd name="connsiteY5" fmla="*/ 183937 h 381386"/>
                    <a:gd name="connsiteX6" fmla="*/ 48019 w 321649"/>
                    <a:gd name="connsiteY6" fmla="*/ 143895 h 381386"/>
                    <a:gd name="connsiteX7" fmla="*/ 23159 w 321649"/>
                    <a:gd name="connsiteY7" fmla="*/ 121802 h 381386"/>
                    <a:gd name="connsiteX8" fmla="*/ 32827 w 321649"/>
                    <a:gd name="connsiteY8" fmla="*/ 96949 h 381386"/>
                    <a:gd name="connsiteX9" fmla="*/ 104643 w 321649"/>
                    <a:gd name="connsiteY9" fmla="*/ 295 h 381386"/>
                    <a:gd name="connsiteX10" fmla="*/ 208224 w 321649"/>
                    <a:gd name="connsiteY10" fmla="*/ 84522 h 381386"/>
                    <a:gd name="connsiteX11" fmla="*/ 226179 w 321649"/>
                    <a:gd name="connsiteY11" fmla="*/ 107995 h 381386"/>
                    <a:gd name="connsiteX12" fmla="*/ 208224 w 321649"/>
                    <a:gd name="connsiteY12" fmla="*/ 132848 h 381386"/>
                    <a:gd name="connsiteX13" fmla="*/ 187508 w 321649"/>
                    <a:gd name="connsiteY13" fmla="*/ 175652 h 381386"/>
                    <a:gd name="connsiteX14" fmla="*/ 193033 w 321649"/>
                    <a:gd name="connsiteY14" fmla="*/ 207410 h 381386"/>
                    <a:gd name="connsiteX15" fmla="*/ 252419 w 321649"/>
                    <a:gd name="connsiteY15" fmla="*/ 233645 h 381386"/>
                    <a:gd name="connsiteX16" fmla="*/ 311806 w 321649"/>
                    <a:gd name="connsiteY16" fmla="*/ 291636 h 381386"/>
                    <a:gd name="connsiteX17" fmla="*/ 321474 w 321649"/>
                    <a:gd name="connsiteY17" fmla="*/ 342725 h 381386"/>
                    <a:gd name="connsiteX18" fmla="*/ 306282 w 321649"/>
                    <a:gd name="connsiteY18" fmla="*/ 362056 h 381386"/>
                    <a:gd name="connsiteX19" fmla="*/ 31445 w 321649"/>
                    <a:gd name="connsiteY19" fmla="*/ 381386 h 381386"/>
                    <a:gd name="connsiteX20" fmla="*/ 31445 w 321649"/>
                    <a:gd name="connsiteY20" fmla="*/ 381386 h 38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649" h="381386">
                      <a:moveTo>
                        <a:pt x="31445" y="381386"/>
                      </a:moveTo>
                      <a:cubicBezTo>
                        <a:pt x="21778" y="381386"/>
                        <a:pt x="12110" y="374482"/>
                        <a:pt x="10729" y="364817"/>
                      </a:cubicBezTo>
                      <a:lnTo>
                        <a:pt x="1061" y="313729"/>
                      </a:lnTo>
                      <a:cubicBezTo>
                        <a:pt x="-4463" y="283352"/>
                        <a:pt x="12110" y="257117"/>
                        <a:pt x="38351" y="248833"/>
                      </a:cubicBezTo>
                      <a:cubicBezTo>
                        <a:pt x="57686" y="241929"/>
                        <a:pt x="75640" y="230883"/>
                        <a:pt x="88070" y="215694"/>
                      </a:cubicBezTo>
                      <a:cubicBezTo>
                        <a:pt x="94976" y="206029"/>
                        <a:pt x="92213" y="192222"/>
                        <a:pt x="82546" y="183937"/>
                      </a:cubicBezTo>
                      <a:cubicBezTo>
                        <a:pt x="68735" y="172891"/>
                        <a:pt x="56305" y="159083"/>
                        <a:pt x="48019" y="143895"/>
                      </a:cubicBezTo>
                      <a:cubicBezTo>
                        <a:pt x="38351" y="142514"/>
                        <a:pt x="24540" y="134229"/>
                        <a:pt x="23159" y="121802"/>
                      </a:cubicBezTo>
                      <a:cubicBezTo>
                        <a:pt x="21778" y="110756"/>
                        <a:pt x="25921" y="99710"/>
                        <a:pt x="32827" y="96949"/>
                      </a:cubicBezTo>
                      <a:cubicBezTo>
                        <a:pt x="25921" y="47241"/>
                        <a:pt x="38351" y="4437"/>
                        <a:pt x="104643" y="295"/>
                      </a:cubicBezTo>
                      <a:cubicBezTo>
                        <a:pt x="170935" y="-3847"/>
                        <a:pt x="197176" y="36195"/>
                        <a:pt x="208224" y="84522"/>
                      </a:cubicBezTo>
                      <a:cubicBezTo>
                        <a:pt x="216511" y="85902"/>
                        <a:pt x="224798" y="95568"/>
                        <a:pt x="226179" y="107995"/>
                      </a:cubicBezTo>
                      <a:cubicBezTo>
                        <a:pt x="227560" y="119041"/>
                        <a:pt x="217892" y="128706"/>
                        <a:pt x="208224" y="132848"/>
                      </a:cubicBezTo>
                      <a:cubicBezTo>
                        <a:pt x="204081" y="148037"/>
                        <a:pt x="197176" y="163225"/>
                        <a:pt x="187508" y="175652"/>
                      </a:cubicBezTo>
                      <a:cubicBezTo>
                        <a:pt x="180603" y="185318"/>
                        <a:pt x="181984" y="199125"/>
                        <a:pt x="193033" y="207410"/>
                      </a:cubicBezTo>
                      <a:cubicBezTo>
                        <a:pt x="210987" y="221218"/>
                        <a:pt x="231703" y="229502"/>
                        <a:pt x="252419" y="233645"/>
                      </a:cubicBezTo>
                      <a:cubicBezTo>
                        <a:pt x="281422" y="237787"/>
                        <a:pt x="306282" y="262641"/>
                        <a:pt x="311806" y="291636"/>
                      </a:cubicBezTo>
                      <a:lnTo>
                        <a:pt x="321474" y="342725"/>
                      </a:lnTo>
                      <a:cubicBezTo>
                        <a:pt x="322855" y="352391"/>
                        <a:pt x="315949" y="362056"/>
                        <a:pt x="306282" y="362056"/>
                      </a:cubicBezTo>
                      <a:lnTo>
                        <a:pt x="31445" y="381386"/>
                      </a:lnTo>
                      <a:lnTo>
                        <a:pt x="31445" y="381386"/>
                      </a:lnTo>
                      <a:close/>
                    </a:path>
                  </a:pathLst>
                </a:custGeom>
                <a:solidFill>
                  <a:srgbClr val="FFFFFF"/>
                </a:solidFill>
                <a:ln w="13799" cap="flat">
                  <a:noFill/>
                  <a:prstDash val="solid"/>
                  <a:miter/>
                </a:ln>
              </p:spPr>
              <p:txBody>
                <a:bodyPr rtlCol="0" anchor="ctr"/>
                <a:lstStyle/>
                <a:p>
                  <a:pPr algn="l" rtl="0">
                    <a:lnSpc>
                      <a:spcPts val="1560"/>
                    </a:lnSpc>
                  </a:pPr>
                  <a:endParaRPr lang="en-US" sz="1400"/>
                </a:p>
              </p:txBody>
            </p:sp>
          </p:grpSp>
        </p:grpSp>
      </p:grpSp>
    </p:spTree>
    <p:extLst>
      <p:ext uri="{BB962C8B-B14F-4D97-AF65-F5344CB8AC3E}">
        <p14:creationId xmlns:p14="http://schemas.microsoft.com/office/powerpoint/2010/main" val="2716076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E9BC2E-1FB8-924F-6F7B-67EC02B86C2F}"/>
              </a:ext>
            </a:extLst>
          </p:cNvPr>
          <p:cNvSpPr>
            <a:spLocks noGrp="1"/>
          </p:cNvSpPr>
          <p:nvPr>
            <p:ph type="body" sz="quarter" idx="18"/>
          </p:nvPr>
        </p:nvSpPr>
        <p:spPr>
          <a:xfrm>
            <a:off x="1022345" y="1918894"/>
            <a:ext cx="4867011" cy="3025975"/>
          </a:xfrm>
        </p:spPr>
        <p:txBody>
          <a:bodyPr/>
          <a:lstStyle/>
          <a:p>
            <a:pPr algn="just" rtl="0"/>
            <a:r>
              <a:rPr lang="en-US" dirty="0"/>
              <a:t>Vale a pena notar que muitas </a:t>
            </a:r>
            <a:r>
              <a:rPr lang="en-US" dirty="0" err="1"/>
              <a:t>empresas</a:t>
            </a:r>
            <a:r>
              <a:rPr lang="en-US" dirty="0"/>
              <a:t> </a:t>
            </a:r>
            <a:r>
              <a:rPr lang="en-US" dirty="0" err="1"/>
              <a:t>alimentares</a:t>
            </a:r>
            <a:r>
              <a:rPr lang="en-US" dirty="0"/>
              <a:t> podem adotar elementos de </a:t>
            </a:r>
            <a:r>
              <a:rPr lang="en-US" dirty="0" err="1"/>
              <a:t>vários</a:t>
            </a:r>
            <a:r>
              <a:rPr lang="en-US" dirty="0"/>
              <a:t> </a:t>
            </a:r>
            <a:r>
              <a:rPr lang="en-US" b="1" dirty="0" err="1"/>
              <a:t>modelos</a:t>
            </a:r>
            <a:r>
              <a:rPr lang="en-US" b="1" dirty="0"/>
              <a:t> de </a:t>
            </a:r>
            <a:r>
              <a:rPr lang="en-US" b="1" dirty="0" err="1"/>
              <a:t>inovação</a:t>
            </a:r>
            <a:r>
              <a:rPr lang="en-US" b="1" dirty="0"/>
              <a:t> </a:t>
            </a:r>
            <a:r>
              <a:rPr lang="en-US" dirty="0"/>
              <a:t>e que os processos de inovação podem variar muito, mesmo dentro de uma mesma empresa, dependendo do produto ou projeto específico que </a:t>
            </a:r>
            <a:r>
              <a:rPr lang="en-US" dirty="0" err="1"/>
              <a:t>está</a:t>
            </a:r>
            <a:r>
              <a:rPr lang="en-US" dirty="0"/>
              <a:t> a ser desenvolvido.</a:t>
            </a:r>
            <a:endParaRPr lang="en-IE" dirty="0"/>
          </a:p>
        </p:txBody>
      </p:sp>
      <p:sp>
        <p:nvSpPr>
          <p:cNvPr id="3" name="Text Placeholder 2">
            <a:extLst>
              <a:ext uri="{FF2B5EF4-FFF2-40B4-BE49-F238E27FC236}">
                <a16:creationId xmlns:a16="http://schemas.microsoft.com/office/drawing/2014/main" id="{2099D5D5-EABA-BC80-479D-3D02C33128C5}"/>
              </a:ext>
            </a:extLst>
          </p:cNvPr>
          <p:cNvSpPr>
            <a:spLocks noGrp="1"/>
          </p:cNvSpPr>
          <p:nvPr>
            <p:ph type="body" sz="quarter" idx="16"/>
          </p:nvPr>
        </p:nvSpPr>
        <p:spPr/>
        <p:txBody>
          <a:bodyPr/>
          <a:lstStyle/>
          <a:p>
            <a:pPr algn="l" rtl="0"/>
            <a:r>
              <a:rPr lang="en-IE" dirty="0"/>
              <a:t>Flexibilidade e Variação</a:t>
            </a:r>
          </a:p>
        </p:txBody>
      </p:sp>
      <p:pic>
        <p:nvPicPr>
          <p:cNvPr id="6" name="Picture Placeholder 5" descr="Volume indicators">
            <a:extLst>
              <a:ext uri="{FF2B5EF4-FFF2-40B4-BE49-F238E27FC236}">
                <a16:creationId xmlns:a16="http://schemas.microsoft.com/office/drawing/2014/main" id="{558FA9EA-16AB-5855-7839-3A139D5CFC64}"/>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07841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2EA08B-C98B-343C-65C0-DCC702D739BB}"/>
              </a:ext>
            </a:extLst>
          </p:cNvPr>
          <p:cNvSpPr>
            <a:spLocks noGrp="1"/>
          </p:cNvSpPr>
          <p:nvPr>
            <p:ph type="body" sz="quarter" idx="16"/>
          </p:nvPr>
        </p:nvSpPr>
        <p:spPr/>
        <p:txBody>
          <a:bodyPr/>
          <a:lstStyle/>
          <a:p>
            <a:pPr algn="l" rtl="0"/>
            <a:r>
              <a:rPr lang="pt-PT" dirty="0"/>
              <a:t>Início da Jornada de Inovação</a:t>
            </a:r>
          </a:p>
          <a:p>
            <a:pPr algn="l" rtl="0"/>
            <a:endParaRPr lang="en-IE" dirty="0"/>
          </a:p>
        </p:txBody>
      </p:sp>
      <p:sp>
        <p:nvSpPr>
          <p:cNvPr id="3" name="Text Placeholder 2">
            <a:extLst>
              <a:ext uri="{FF2B5EF4-FFF2-40B4-BE49-F238E27FC236}">
                <a16:creationId xmlns:a16="http://schemas.microsoft.com/office/drawing/2014/main" id="{F05A5020-E382-82C9-3100-45BC9E8FECC2}"/>
              </a:ext>
            </a:extLst>
          </p:cNvPr>
          <p:cNvSpPr>
            <a:spLocks noGrp="1"/>
          </p:cNvSpPr>
          <p:nvPr>
            <p:ph type="body" sz="quarter" idx="17"/>
          </p:nvPr>
        </p:nvSpPr>
        <p:spPr/>
        <p:txBody>
          <a:bodyPr/>
          <a:lstStyle/>
          <a:p>
            <a:pPr algn="l" rtl="0"/>
            <a:r>
              <a:rPr lang="en-IE" dirty="0"/>
              <a:t>04</a:t>
            </a:r>
          </a:p>
        </p:txBody>
      </p:sp>
    </p:spTree>
    <p:extLst>
      <p:ext uri="{BB962C8B-B14F-4D97-AF65-F5344CB8AC3E}">
        <p14:creationId xmlns:p14="http://schemas.microsoft.com/office/powerpoint/2010/main" val="1041884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99047" y="1673374"/>
            <a:ext cx="6905702" cy="3849918"/>
          </a:xfrm>
        </p:spPr>
        <p:txBody>
          <a:bodyPr/>
          <a:lstStyle/>
          <a:p>
            <a:pPr algn="just" rtl="0"/>
            <a:r>
              <a:rPr lang="en-US" dirty="0"/>
              <a:t>A inovação pode ser um tópico confuso, pois </a:t>
            </a:r>
            <a:r>
              <a:rPr lang="en-US" dirty="0" err="1"/>
              <a:t>há</a:t>
            </a:r>
            <a:r>
              <a:rPr lang="en-US" dirty="0"/>
              <a:t> </a:t>
            </a:r>
            <a:r>
              <a:rPr lang="en-US" dirty="0" err="1"/>
              <a:t>diversos</a:t>
            </a:r>
            <a:r>
              <a:rPr lang="en-US" dirty="0"/>
              <a:t> </a:t>
            </a:r>
            <a:r>
              <a:rPr lang="en-US" dirty="0" err="1"/>
              <a:t>tipos</a:t>
            </a:r>
            <a:r>
              <a:rPr lang="en-US" dirty="0"/>
              <a:t> de inovação. Muitas </a:t>
            </a:r>
            <a:r>
              <a:rPr lang="en-US" dirty="0" err="1"/>
              <a:t>vezes</a:t>
            </a:r>
            <a:r>
              <a:rPr lang="en-US" dirty="0"/>
              <a:t> </a:t>
            </a:r>
            <a:r>
              <a:rPr lang="en-US" dirty="0" err="1"/>
              <a:t>ouve</a:t>
            </a:r>
            <a:r>
              <a:rPr lang="en-US" dirty="0"/>
              <a:t>-se </a:t>
            </a:r>
            <a:r>
              <a:rPr lang="en-US" dirty="0" err="1"/>
              <a:t>falar</a:t>
            </a:r>
            <a:r>
              <a:rPr lang="en-US" dirty="0"/>
              <a:t> de inovação em termos de tecnologia e embora seja </a:t>
            </a:r>
            <a:r>
              <a:rPr lang="en-US" dirty="0" err="1"/>
              <a:t>verdade</a:t>
            </a:r>
            <a:r>
              <a:rPr lang="en-US" dirty="0"/>
              <a:t> que a </a:t>
            </a:r>
            <a:r>
              <a:rPr lang="en-US" b="1" dirty="0" err="1"/>
              <a:t>inovação</a:t>
            </a:r>
            <a:r>
              <a:rPr lang="en-US" b="1" dirty="0"/>
              <a:t> </a:t>
            </a:r>
            <a:r>
              <a:rPr lang="en-US" b="1" dirty="0" err="1"/>
              <a:t>tecnológica</a:t>
            </a:r>
            <a:r>
              <a:rPr lang="en-US" b="1" dirty="0"/>
              <a:t> </a:t>
            </a:r>
            <a:r>
              <a:rPr lang="en-US" dirty="0" err="1"/>
              <a:t>tem</a:t>
            </a:r>
            <a:r>
              <a:rPr lang="en-US" dirty="0"/>
              <a:t> </a:t>
            </a:r>
            <a:r>
              <a:rPr lang="en-US" dirty="0" err="1"/>
              <a:t>sido</a:t>
            </a:r>
            <a:r>
              <a:rPr lang="en-US" dirty="0"/>
              <a:t> e provavelmente </a:t>
            </a:r>
            <a:r>
              <a:rPr lang="en-US" dirty="0" err="1"/>
              <a:t>continuará</a:t>
            </a:r>
            <a:r>
              <a:rPr lang="en-US" dirty="0"/>
              <a:t> a ser a forma mais óbvia de inovação, a </a:t>
            </a:r>
            <a:r>
              <a:rPr lang="en-US" dirty="0" err="1"/>
              <a:t>inovação</a:t>
            </a:r>
            <a:r>
              <a:rPr lang="en-US" dirty="0"/>
              <a:t> </a:t>
            </a:r>
            <a:r>
              <a:rPr lang="en-US" dirty="0" err="1"/>
              <a:t>pode</a:t>
            </a:r>
            <a:r>
              <a:rPr lang="en-US" dirty="0"/>
              <a:t> </a:t>
            </a:r>
            <a:r>
              <a:rPr lang="en-US" dirty="0" err="1"/>
              <a:t>ocorrer</a:t>
            </a:r>
            <a:r>
              <a:rPr lang="en-US" dirty="0"/>
              <a:t> </a:t>
            </a:r>
            <a:r>
              <a:rPr lang="en-US" dirty="0" err="1"/>
              <a:t>em</a:t>
            </a:r>
            <a:r>
              <a:rPr lang="en-US" dirty="0"/>
              <a:t> </a:t>
            </a:r>
            <a:r>
              <a:rPr lang="en-US" dirty="0" err="1"/>
              <a:t>outras</a:t>
            </a:r>
            <a:r>
              <a:rPr lang="en-US" dirty="0"/>
              <a:t> </a:t>
            </a:r>
            <a:r>
              <a:rPr lang="en-US" dirty="0" err="1"/>
              <a:t>formas</a:t>
            </a:r>
            <a:r>
              <a:rPr lang="en-US" dirty="0"/>
              <a:t>.</a:t>
            </a:r>
          </a:p>
          <a:p>
            <a:pPr algn="just" rtl="0"/>
            <a:r>
              <a:rPr lang="en-US" dirty="0"/>
              <a:t>A maioria das inovações </a:t>
            </a:r>
            <a:r>
              <a:rPr lang="en-US" dirty="0" err="1"/>
              <a:t>são</a:t>
            </a:r>
            <a:r>
              <a:rPr lang="en-US" dirty="0"/>
              <a:t> </a:t>
            </a:r>
            <a:r>
              <a:rPr lang="en-US" dirty="0" err="1"/>
              <a:t>pequenas</a:t>
            </a:r>
            <a:r>
              <a:rPr lang="en-US" dirty="0"/>
              <a:t> </a:t>
            </a:r>
            <a:r>
              <a:rPr lang="en-US" dirty="0" err="1"/>
              <a:t>melhorias</a:t>
            </a:r>
            <a:r>
              <a:rPr lang="en-US" dirty="0"/>
              <a:t> </a:t>
            </a:r>
            <a:r>
              <a:rPr lang="en-US" dirty="0" err="1"/>
              <a:t>em</a:t>
            </a:r>
            <a:r>
              <a:rPr lang="en-US" dirty="0"/>
              <a:t> produtos, processos e </a:t>
            </a:r>
            <a:r>
              <a:rPr lang="en-US" dirty="0" err="1"/>
              <a:t>serviços</a:t>
            </a:r>
            <a:r>
              <a:rPr lang="en-US" dirty="0"/>
              <a:t> </a:t>
            </a:r>
            <a:r>
              <a:rPr lang="en-US" dirty="0" err="1"/>
              <a:t>existentes</a:t>
            </a:r>
            <a:r>
              <a:rPr lang="en-US" dirty="0"/>
              <a:t>. </a:t>
            </a:r>
            <a:r>
              <a:rPr lang="en-US" dirty="0" err="1"/>
              <a:t>Contudo</a:t>
            </a:r>
            <a:r>
              <a:rPr lang="en-US" dirty="0"/>
              <a:t>, </a:t>
            </a:r>
            <a:r>
              <a:rPr lang="en-US" dirty="0" err="1"/>
              <a:t>algumas</a:t>
            </a:r>
            <a:r>
              <a:rPr lang="en-US" dirty="0"/>
              <a:t> inovações podem ser aquelas invenções revolucionárias ou modelos de </a:t>
            </a:r>
            <a:r>
              <a:rPr lang="en-US" dirty="0" err="1"/>
              <a:t>negócio</a:t>
            </a:r>
            <a:r>
              <a:rPr lang="en-US" dirty="0"/>
              <a:t> que transformam as indústrias.</a:t>
            </a:r>
          </a:p>
          <a:p>
            <a:pPr algn="just" rtl="0"/>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99047" y="627876"/>
            <a:ext cx="10595237" cy="803654"/>
          </a:xfrm>
        </p:spPr>
        <p:txBody>
          <a:bodyPr/>
          <a:lstStyle/>
          <a:p>
            <a:pPr algn="l" rtl="0"/>
            <a:r>
              <a:rPr lang="en-US" b="1" dirty="0"/>
              <a:t>Vamos </a:t>
            </a:r>
            <a:r>
              <a:rPr lang="en-US" b="1" dirty="0" err="1"/>
              <a:t>começar</a:t>
            </a:r>
            <a:r>
              <a:rPr lang="en-US" b="1" dirty="0"/>
              <a:t> a </a:t>
            </a:r>
            <a:r>
              <a:rPr lang="en-US" b="1" dirty="0" err="1"/>
              <a:t>recapitular</a:t>
            </a:r>
            <a:r>
              <a:rPr lang="en-US" b="1" dirty="0"/>
              <a:t> o que é Inovação…</a:t>
            </a:r>
          </a:p>
          <a:p>
            <a:pPr algn="l" rtl="0"/>
            <a:endParaRPr lang="en-US" b="1" dirty="0"/>
          </a:p>
        </p:txBody>
      </p:sp>
      <p:pic>
        <p:nvPicPr>
          <p:cNvPr id="3" name="Picture 2" descr="One glowing light up arrow among other down arrows on green pastel color background">
            <a:extLst>
              <a:ext uri="{FF2B5EF4-FFF2-40B4-BE49-F238E27FC236}">
                <a16:creationId xmlns:a16="http://schemas.microsoft.com/office/drawing/2014/main" id="{462C44C1-8784-E878-1E4D-3DD664CD6F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04749" y="1881352"/>
            <a:ext cx="4177347" cy="3400096"/>
          </a:xfrm>
          <a:prstGeom prst="rect">
            <a:avLst/>
          </a:prstGeom>
        </p:spPr>
      </p:pic>
    </p:spTree>
    <p:extLst>
      <p:ext uri="{BB962C8B-B14F-4D97-AF65-F5344CB8AC3E}">
        <p14:creationId xmlns:p14="http://schemas.microsoft.com/office/powerpoint/2010/main" val="3933563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3C887FF-007E-6141-2870-B2EE8C984A6F}"/>
              </a:ext>
            </a:extLst>
          </p:cNvPr>
          <p:cNvSpPr>
            <a:spLocks noGrp="1"/>
          </p:cNvSpPr>
          <p:nvPr>
            <p:ph type="body" sz="quarter" idx="16"/>
          </p:nvPr>
        </p:nvSpPr>
        <p:spPr>
          <a:xfrm>
            <a:off x="798513" y="444500"/>
            <a:ext cx="10594975" cy="803275"/>
          </a:xfrm>
        </p:spPr>
        <p:txBody>
          <a:bodyPr>
            <a:normAutofit/>
          </a:bodyPr>
          <a:lstStyle/>
          <a:p>
            <a:pPr algn="l" rtl="0"/>
            <a:r>
              <a:rPr lang="en-US" sz="3300" b="1" dirty="0"/>
              <a:t>Os dez tipos de inovação de Doblin</a:t>
            </a:r>
            <a:endParaRPr lang="en-IE" sz="3300" b="1" dirty="0"/>
          </a:p>
        </p:txBody>
      </p:sp>
      <p:sp>
        <p:nvSpPr>
          <p:cNvPr id="5" name="Text Placeholder 1">
            <a:extLst>
              <a:ext uri="{FF2B5EF4-FFF2-40B4-BE49-F238E27FC236}">
                <a16:creationId xmlns:a16="http://schemas.microsoft.com/office/drawing/2014/main" id="{17BC1DD9-15B0-0EEC-36C0-7DB81B88BC82}"/>
              </a:ext>
            </a:extLst>
          </p:cNvPr>
          <p:cNvSpPr>
            <a:spLocks noGrp="1"/>
          </p:cNvSpPr>
          <p:nvPr>
            <p:ph type="body" sz="quarter" idx="18"/>
          </p:nvPr>
        </p:nvSpPr>
        <p:spPr>
          <a:xfrm>
            <a:off x="1113576" y="1816012"/>
            <a:ext cx="10807492" cy="4037847"/>
          </a:xfrm>
        </p:spPr>
        <p:txBody>
          <a:bodyPr>
            <a:normAutofit fontScale="92500" lnSpcReduction="20000"/>
          </a:bodyPr>
          <a:lstStyle/>
          <a:p>
            <a:pPr indent="0" algn="just" rtl="0">
              <a:lnSpc>
                <a:spcPct val="120000"/>
              </a:lnSpc>
              <a:spcBef>
                <a:spcPts val="600"/>
              </a:spcBef>
            </a:pPr>
            <a:r>
              <a:rPr lang="en-US" dirty="0"/>
              <a:t>Como </a:t>
            </a:r>
            <a:r>
              <a:rPr lang="en-US" dirty="0" err="1"/>
              <a:t>já</a:t>
            </a:r>
            <a:r>
              <a:rPr lang="en-US" dirty="0"/>
              <a:t> </a:t>
            </a:r>
            <a:r>
              <a:rPr lang="en-US" dirty="0" err="1"/>
              <a:t>mencionado</a:t>
            </a:r>
            <a:r>
              <a:rPr lang="en-US" dirty="0"/>
              <a:t> </a:t>
            </a:r>
            <a:r>
              <a:rPr lang="en-US" dirty="0" err="1"/>
              <a:t>anteriormente</a:t>
            </a:r>
            <a:r>
              <a:rPr lang="en-US" dirty="0"/>
              <a:t>, </a:t>
            </a:r>
            <a:r>
              <a:rPr lang="en-US" dirty="0" err="1"/>
              <a:t>quando</a:t>
            </a:r>
            <a:r>
              <a:rPr lang="en-US" dirty="0"/>
              <a:t> se </a:t>
            </a:r>
            <a:r>
              <a:rPr lang="en-US" dirty="0" err="1"/>
              <a:t>ouve</a:t>
            </a:r>
            <a:r>
              <a:rPr lang="en-US" dirty="0"/>
              <a:t> </a:t>
            </a:r>
            <a:r>
              <a:rPr lang="en-US" dirty="0" err="1"/>
              <a:t>falar</a:t>
            </a:r>
            <a:r>
              <a:rPr lang="en-US" dirty="0"/>
              <a:t> </a:t>
            </a:r>
            <a:r>
              <a:rPr lang="en-US" dirty="0" err="1"/>
              <a:t>sobre</a:t>
            </a:r>
            <a:r>
              <a:rPr lang="en-US" dirty="0"/>
              <a:t> </a:t>
            </a:r>
            <a:r>
              <a:rPr lang="en-US" dirty="0" err="1"/>
              <a:t>inovação</a:t>
            </a:r>
            <a:r>
              <a:rPr lang="en-US" dirty="0"/>
              <a:t>, </a:t>
            </a:r>
            <a:r>
              <a:rPr lang="en-US" dirty="0" err="1"/>
              <a:t>esta</a:t>
            </a:r>
            <a:r>
              <a:rPr lang="en-US" dirty="0"/>
              <a:t> é muitas </a:t>
            </a:r>
            <a:r>
              <a:rPr lang="en-US" dirty="0" err="1"/>
              <a:t>vezes</a:t>
            </a:r>
            <a:r>
              <a:rPr lang="en-US" dirty="0"/>
              <a:t> </a:t>
            </a:r>
            <a:r>
              <a:rPr lang="en-US" dirty="0" err="1"/>
              <a:t>usada</a:t>
            </a:r>
            <a:r>
              <a:rPr lang="en-US" dirty="0"/>
              <a:t> </a:t>
            </a:r>
            <a:r>
              <a:rPr lang="en-US" dirty="0" err="1"/>
              <a:t>como</a:t>
            </a:r>
            <a:r>
              <a:rPr lang="en-US" dirty="0"/>
              <a:t> </a:t>
            </a:r>
            <a:r>
              <a:rPr lang="en-US" dirty="0" err="1"/>
              <a:t>sinónimo</a:t>
            </a:r>
            <a:r>
              <a:rPr lang="en-US" dirty="0"/>
              <a:t> de novos produtos, ou </a:t>
            </a:r>
            <a:r>
              <a:rPr lang="en-US" dirty="0" err="1"/>
              <a:t>talvez</a:t>
            </a:r>
            <a:r>
              <a:rPr lang="en-US" dirty="0"/>
              <a:t> a </a:t>
            </a:r>
            <a:r>
              <a:rPr lang="en-US" dirty="0" err="1"/>
              <a:t>introdução</a:t>
            </a:r>
            <a:r>
              <a:rPr lang="en-US" dirty="0"/>
              <a:t> de </a:t>
            </a:r>
            <a:r>
              <a:rPr lang="en-US" dirty="0" err="1"/>
              <a:t>novas</a:t>
            </a:r>
            <a:r>
              <a:rPr lang="en-US" dirty="0"/>
              <a:t> </a:t>
            </a:r>
            <a:r>
              <a:rPr lang="en-US" dirty="0" err="1"/>
              <a:t>características</a:t>
            </a:r>
            <a:r>
              <a:rPr lang="en-US" dirty="0"/>
              <a:t> </a:t>
            </a:r>
            <a:r>
              <a:rPr lang="en-US" dirty="0" err="1"/>
              <a:t>em</a:t>
            </a:r>
            <a:r>
              <a:rPr lang="en-US" dirty="0"/>
              <a:t> </a:t>
            </a:r>
            <a:r>
              <a:rPr lang="en-US" dirty="0" err="1"/>
              <a:t>produtos</a:t>
            </a:r>
            <a:r>
              <a:rPr lang="en-US" dirty="0"/>
              <a:t> </a:t>
            </a:r>
            <a:r>
              <a:rPr lang="en-US" dirty="0" err="1"/>
              <a:t>já</a:t>
            </a:r>
            <a:r>
              <a:rPr lang="en-US" dirty="0"/>
              <a:t> </a:t>
            </a:r>
            <a:r>
              <a:rPr lang="en-US" dirty="0" err="1"/>
              <a:t>existentes</a:t>
            </a:r>
            <a:r>
              <a:rPr lang="en-US" dirty="0"/>
              <a:t>. Esta é uma visão </a:t>
            </a:r>
            <a:r>
              <a:rPr lang="en-US" dirty="0" err="1"/>
              <a:t>bastante</a:t>
            </a:r>
            <a:r>
              <a:rPr lang="en-US" dirty="0"/>
              <a:t> </a:t>
            </a:r>
            <a:r>
              <a:rPr lang="en-US" dirty="0" err="1"/>
              <a:t>redutora</a:t>
            </a:r>
            <a:r>
              <a:rPr lang="en-US" dirty="0"/>
              <a:t> da inovação e é uma das causas </a:t>
            </a:r>
            <a:r>
              <a:rPr lang="en-US" dirty="0" err="1"/>
              <a:t>básicas</a:t>
            </a:r>
            <a:r>
              <a:rPr lang="en-US" dirty="0"/>
              <a:t> de erros cometidos por inovadores inexperientes.</a:t>
            </a:r>
          </a:p>
          <a:p>
            <a:pPr indent="0" algn="just" rtl="0">
              <a:lnSpc>
                <a:spcPct val="120000"/>
              </a:lnSpc>
              <a:spcBef>
                <a:spcPts val="600"/>
              </a:spcBef>
            </a:pPr>
            <a:r>
              <a:rPr lang="en-US" dirty="0"/>
              <a:t>Superar as implicações </a:t>
            </a:r>
            <a:r>
              <a:rPr lang="en-US" dirty="0" err="1"/>
              <a:t>causadas</a:t>
            </a:r>
            <a:r>
              <a:rPr lang="en-US" dirty="0"/>
              <a:t> </a:t>
            </a:r>
            <a:r>
              <a:rPr lang="en-US" dirty="0" err="1"/>
              <a:t>por</a:t>
            </a:r>
            <a:r>
              <a:rPr lang="en-US" dirty="0"/>
              <a:t> </a:t>
            </a:r>
            <a:r>
              <a:rPr lang="en-US" dirty="0" err="1"/>
              <a:t>esta</a:t>
            </a:r>
            <a:r>
              <a:rPr lang="en-US" dirty="0"/>
              <a:t> </a:t>
            </a:r>
            <a:r>
              <a:rPr lang="en-US" dirty="0" err="1"/>
              <a:t>ideia</a:t>
            </a:r>
            <a:r>
              <a:rPr lang="en-US" dirty="0"/>
              <a:t> </a:t>
            </a:r>
            <a:r>
              <a:rPr lang="en-US" dirty="0" err="1"/>
              <a:t>pode</a:t>
            </a:r>
            <a:r>
              <a:rPr lang="en-US" dirty="0"/>
              <a:t> ser um desafio, </a:t>
            </a:r>
            <a:r>
              <a:rPr lang="en-US" dirty="0" err="1"/>
              <a:t>especialmente</a:t>
            </a:r>
            <a:r>
              <a:rPr lang="en-US" dirty="0"/>
              <a:t> para as PMEs, onde nem todos estão familiarizados com a inovação.</a:t>
            </a:r>
          </a:p>
          <a:p>
            <a:pPr indent="0" algn="just" rtl="0">
              <a:lnSpc>
                <a:spcPct val="120000"/>
              </a:lnSpc>
              <a:spcBef>
                <a:spcPts val="600"/>
              </a:spcBef>
            </a:pPr>
            <a:r>
              <a:rPr lang="en-US" dirty="0"/>
              <a:t>Esses desafios, no entanto, não são exatamente uma novidade. A </a:t>
            </a:r>
            <a:r>
              <a:rPr lang="en-US" dirty="0" err="1"/>
              <a:t>consultora</a:t>
            </a:r>
            <a:r>
              <a:rPr lang="en-US" dirty="0"/>
              <a:t> </a:t>
            </a:r>
            <a:r>
              <a:rPr lang="en-US" dirty="0" err="1"/>
              <a:t>em</a:t>
            </a:r>
            <a:r>
              <a:rPr lang="en-US" dirty="0"/>
              <a:t> </a:t>
            </a:r>
            <a:r>
              <a:rPr lang="en-US" dirty="0">
                <a:hlinkClick r:id="rId2">
                  <a:extLst>
                    <a:ext uri="{A12FA001-AC4F-418D-AE19-62706E023703}">
                      <ahyp:hlinkClr xmlns:ahyp="http://schemas.microsoft.com/office/drawing/2018/hyperlinkcolor" val="tx"/>
                    </a:ext>
                  </a:extLst>
                </a:hlinkClick>
              </a:rPr>
              <a:t>I</a:t>
            </a:r>
            <a:r>
              <a:rPr lang="en-US" dirty="0"/>
              <a:t>novação </a:t>
            </a:r>
            <a:r>
              <a:rPr lang="en-US" dirty="0">
                <a:solidFill>
                  <a:srgbClr val="F79037"/>
                </a:solidFill>
                <a:hlinkClick r:id="rId2">
                  <a:extLst>
                    <a:ext uri="{A12FA001-AC4F-418D-AE19-62706E023703}">
                      <ahyp:hlinkClr xmlns:ahyp="http://schemas.microsoft.com/office/drawing/2018/hyperlinkcolor" val="tx"/>
                    </a:ext>
                  </a:extLst>
                </a:hlinkClick>
              </a:rPr>
              <a:t>Doblin</a:t>
            </a:r>
            <a:r>
              <a:rPr lang="en-US" dirty="0"/>
              <a:t> </a:t>
            </a:r>
            <a:r>
              <a:rPr lang="en-US" dirty="0" err="1"/>
              <a:t>percebeu</a:t>
            </a:r>
            <a:r>
              <a:rPr lang="en-US" dirty="0"/>
              <a:t> </a:t>
            </a:r>
            <a:r>
              <a:rPr lang="en-US" dirty="0" err="1"/>
              <a:t>esse</a:t>
            </a:r>
            <a:r>
              <a:rPr lang="en-US" dirty="0"/>
              <a:t> facto </a:t>
            </a:r>
            <a:r>
              <a:rPr lang="en-US" dirty="0" err="1"/>
              <a:t>nos</a:t>
            </a:r>
            <a:r>
              <a:rPr lang="en-US" dirty="0"/>
              <a:t> anos 90 e </a:t>
            </a:r>
            <a:r>
              <a:rPr lang="en-US" dirty="0" err="1"/>
              <a:t>desenvolveu</a:t>
            </a:r>
            <a:r>
              <a:rPr lang="en-US" dirty="0"/>
              <a:t> </a:t>
            </a:r>
            <a:r>
              <a:rPr lang="en-US" dirty="0" err="1"/>
              <a:t>os</a:t>
            </a:r>
            <a:r>
              <a:rPr lang="en-US" dirty="0"/>
              <a:t> </a:t>
            </a:r>
            <a:r>
              <a:rPr lang="en-US" b="1" dirty="0"/>
              <a:t>“Dez tipos de estrutura de Inovação” </a:t>
            </a:r>
            <a:r>
              <a:rPr lang="en-US" dirty="0"/>
              <a:t>para ajudar a resolver o problema. É uma ferramenta simples e prática da qual </a:t>
            </a:r>
            <a:r>
              <a:rPr lang="en-US" dirty="0" err="1"/>
              <a:t>qualquer</a:t>
            </a:r>
            <a:r>
              <a:rPr lang="en-US" dirty="0"/>
              <a:t> </a:t>
            </a:r>
            <a:r>
              <a:rPr lang="en-US" dirty="0" err="1"/>
              <a:t>inovador</a:t>
            </a:r>
            <a:r>
              <a:rPr lang="en-US" dirty="0"/>
              <a:t> </a:t>
            </a:r>
            <a:r>
              <a:rPr lang="en-US" dirty="0" err="1"/>
              <a:t>pode</a:t>
            </a:r>
            <a:r>
              <a:rPr lang="en-US" dirty="0"/>
              <a:t> </a:t>
            </a:r>
            <a:r>
              <a:rPr lang="en-US" dirty="0" err="1"/>
              <a:t>beneficiar</a:t>
            </a:r>
            <a:r>
              <a:rPr lang="en-US" dirty="0"/>
              <a:t>! Após extensa </a:t>
            </a:r>
            <a:r>
              <a:rPr lang="en-US" dirty="0" err="1"/>
              <a:t>investigação</a:t>
            </a:r>
            <a:r>
              <a:rPr lang="en-US" dirty="0"/>
              <a:t>, Doblin </a:t>
            </a:r>
            <a:r>
              <a:rPr lang="en-US" dirty="0" err="1"/>
              <a:t>descobriu</a:t>
            </a:r>
            <a:r>
              <a:rPr lang="en-US" dirty="0"/>
              <a:t> que </a:t>
            </a:r>
            <a:r>
              <a:rPr lang="en-US" b="1" dirty="0" err="1"/>
              <a:t>todas</a:t>
            </a:r>
            <a:r>
              <a:rPr lang="en-US" b="1" dirty="0"/>
              <a:t> as inovações são, na verdade, </a:t>
            </a:r>
            <a:r>
              <a:rPr lang="en-US" b="1" dirty="0" err="1"/>
              <a:t>compostas</a:t>
            </a:r>
            <a:r>
              <a:rPr lang="en-US" b="1" dirty="0"/>
              <a:t> </a:t>
            </a:r>
            <a:r>
              <a:rPr lang="en-US" b="1" dirty="0" err="1"/>
              <a:t>por</a:t>
            </a:r>
            <a:r>
              <a:rPr lang="en-US" b="1" dirty="0"/>
              <a:t> 10 </a:t>
            </a:r>
            <a:r>
              <a:rPr lang="en-US" b="1" dirty="0" err="1"/>
              <a:t>elementos</a:t>
            </a:r>
            <a:r>
              <a:rPr lang="en-US" b="1" dirty="0"/>
              <a:t> </a:t>
            </a:r>
            <a:r>
              <a:rPr lang="en-US" b="1" dirty="0" err="1"/>
              <a:t>básicos</a:t>
            </a:r>
            <a:r>
              <a:rPr lang="en-US" b="1" dirty="0"/>
              <a:t>!</a:t>
            </a:r>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US" dirty="0"/>
          </a:p>
          <a:p>
            <a:pPr indent="0" algn="just" rtl="0">
              <a:lnSpc>
                <a:spcPct val="120000"/>
              </a:lnSpc>
              <a:spcBef>
                <a:spcPts val="600"/>
              </a:spcBef>
            </a:pPr>
            <a:endParaRPr lang="en-IE" dirty="0"/>
          </a:p>
        </p:txBody>
      </p:sp>
    </p:spTree>
    <p:extLst>
      <p:ext uri="{BB962C8B-B14F-4D97-AF65-F5344CB8AC3E}">
        <p14:creationId xmlns:p14="http://schemas.microsoft.com/office/powerpoint/2010/main" val="2877938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B32F4A4C-6EEC-360E-0CA5-EE5707C293A0}"/>
              </a:ext>
            </a:extLst>
          </p:cNvPr>
          <p:cNvSpPr txBox="1">
            <a:spLocks/>
          </p:cNvSpPr>
          <p:nvPr/>
        </p:nvSpPr>
        <p:spPr>
          <a:xfrm>
            <a:off x="1" y="253498"/>
            <a:ext cx="11393172" cy="711684"/>
          </a:xfrm>
          <a:prstGeom prst="rect">
            <a:avLst/>
          </a:prstGeom>
          <a:solidFill>
            <a:srgbClr val="F79037"/>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b="1" dirty="0">
                <a:solidFill>
                  <a:schemeClr val="bg1"/>
                </a:solidFill>
              </a:rPr>
              <a:t>Os Dez </a:t>
            </a:r>
            <a:r>
              <a:rPr lang="en-US" b="1" dirty="0" err="1">
                <a:solidFill>
                  <a:schemeClr val="bg1"/>
                </a:solidFill>
              </a:rPr>
              <a:t>Elementos</a:t>
            </a:r>
            <a:r>
              <a:rPr lang="en-US" b="1" dirty="0">
                <a:solidFill>
                  <a:schemeClr val="bg1"/>
                </a:solidFill>
              </a:rPr>
              <a:t> da Estrutura de Inovação de Doblin</a:t>
            </a:r>
            <a:endParaRPr lang="en-IE" b="1" dirty="0">
              <a:solidFill>
                <a:schemeClr val="bg1"/>
              </a:solidFill>
            </a:endParaRPr>
          </a:p>
        </p:txBody>
      </p:sp>
      <p:sp>
        <p:nvSpPr>
          <p:cNvPr id="3" name="Rectangle 2">
            <a:extLst>
              <a:ext uri="{FF2B5EF4-FFF2-40B4-BE49-F238E27FC236}">
                <a16:creationId xmlns:a16="http://schemas.microsoft.com/office/drawing/2014/main" id="{B577D5BC-F87E-6D92-CDB1-B20404B068FC}"/>
              </a:ext>
            </a:extLst>
          </p:cNvPr>
          <p:cNvSpPr/>
          <p:nvPr/>
        </p:nvSpPr>
        <p:spPr>
          <a:xfrm>
            <a:off x="1699953" y="2448098"/>
            <a:ext cx="753688"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00" b="1" dirty="0" err="1">
                <a:solidFill>
                  <a:schemeClr val="bg1"/>
                </a:solidFill>
              </a:rPr>
              <a:t>Modelo</a:t>
            </a:r>
            <a:r>
              <a:rPr lang="en-US" sz="1000" b="1" dirty="0">
                <a:solidFill>
                  <a:schemeClr val="bg1"/>
                </a:solidFill>
              </a:rPr>
              <a:t> de </a:t>
            </a:r>
            <a:r>
              <a:rPr lang="en-US" sz="1000" b="1" dirty="0" err="1">
                <a:solidFill>
                  <a:schemeClr val="bg1"/>
                </a:solidFill>
              </a:rPr>
              <a:t>Negócio</a:t>
            </a:r>
            <a:endParaRPr lang="en-IE" sz="1000" b="1" dirty="0">
              <a:solidFill>
                <a:schemeClr val="bg1"/>
              </a:solidFill>
            </a:endParaRPr>
          </a:p>
        </p:txBody>
      </p:sp>
      <p:sp>
        <p:nvSpPr>
          <p:cNvPr id="4" name="Rectangle 3">
            <a:extLst>
              <a:ext uri="{FF2B5EF4-FFF2-40B4-BE49-F238E27FC236}">
                <a16:creationId xmlns:a16="http://schemas.microsoft.com/office/drawing/2014/main" id="{C4B7A09F-5CD5-5CCA-B411-1E89BBD4D212}"/>
              </a:ext>
            </a:extLst>
          </p:cNvPr>
          <p:cNvSpPr/>
          <p:nvPr/>
        </p:nvSpPr>
        <p:spPr>
          <a:xfrm>
            <a:off x="2579718" y="2442556"/>
            <a:ext cx="741219"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950" b="1">
                <a:solidFill>
                  <a:schemeClr val="bg1"/>
                </a:solidFill>
              </a:rPr>
              <a:t>Rede</a:t>
            </a:r>
            <a:endParaRPr lang="en-IE" sz="950" b="1">
              <a:solidFill>
                <a:schemeClr val="bg1"/>
              </a:solidFill>
            </a:endParaRPr>
          </a:p>
        </p:txBody>
      </p:sp>
      <p:sp>
        <p:nvSpPr>
          <p:cNvPr id="5" name="Rectangle 4">
            <a:extLst>
              <a:ext uri="{FF2B5EF4-FFF2-40B4-BE49-F238E27FC236}">
                <a16:creationId xmlns:a16="http://schemas.microsoft.com/office/drawing/2014/main" id="{DFCB81D5-A441-AE86-21FB-672C5828DD30}"/>
              </a:ext>
            </a:extLst>
          </p:cNvPr>
          <p:cNvSpPr/>
          <p:nvPr/>
        </p:nvSpPr>
        <p:spPr>
          <a:xfrm>
            <a:off x="3558541" y="2442556"/>
            <a:ext cx="640080"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900" b="1">
                <a:solidFill>
                  <a:schemeClr val="bg1"/>
                </a:solidFill>
              </a:rPr>
              <a:t>Estrutura</a:t>
            </a:r>
            <a:endParaRPr lang="en-IE" sz="900" b="1">
              <a:solidFill>
                <a:schemeClr val="bg1"/>
              </a:solidFill>
            </a:endParaRPr>
          </a:p>
        </p:txBody>
      </p:sp>
      <p:sp>
        <p:nvSpPr>
          <p:cNvPr id="6" name="Rectangle 5">
            <a:extLst>
              <a:ext uri="{FF2B5EF4-FFF2-40B4-BE49-F238E27FC236}">
                <a16:creationId xmlns:a16="http://schemas.microsoft.com/office/drawing/2014/main" id="{0BBE7329-0123-94B7-ABAB-A23868928EB8}"/>
              </a:ext>
            </a:extLst>
          </p:cNvPr>
          <p:cNvSpPr/>
          <p:nvPr/>
        </p:nvSpPr>
        <p:spPr>
          <a:xfrm>
            <a:off x="4445924" y="2448098"/>
            <a:ext cx="688568"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00" b="1" dirty="0" err="1">
                <a:solidFill>
                  <a:schemeClr val="bg1"/>
                </a:solidFill>
              </a:rPr>
              <a:t>Processo</a:t>
            </a:r>
            <a:endParaRPr lang="en-IE" sz="1000" b="1" dirty="0">
              <a:solidFill>
                <a:schemeClr val="bg1"/>
              </a:solidFill>
            </a:endParaRPr>
          </a:p>
        </p:txBody>
      </p:sp>
      <p:sp>
        <p:nvSpPr>
          <p:cNvPr id="7" name="Rectangle 6">
            <a:extLst>
              <a:ext uri="{FF2B5EF4-FFF2-40B4-BE49-F238E27FC236}">
                <a16:creationId xmlns:a16="http://schemas.microsoft.com/office/drawing/2014/main" id="{78C3CC69-0BF6-63A7-890F-2DC79AB43D8F}"/>
              </a:ext>
            </a:extLst>
          </p:cNvPr>
          <p:cNvSpPr/>
          <p:nvPr/>
        </p:nvSpPr>
        <p:spPr>
          <a:xfrm>
            <a:off x="5288835" y="2448098"/>
            <a:ext cx="686634" cy="843742"/>
          </a:xfrm>
          <a:prstGeom prst="rect">
            <a:avLst/>
          </a:prstGeom>
          <a:solidFill>
            <a:srgbClr val="E78E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00" b="1" dirty="0" err="1">
                <a:solidFill>
                  <a:schemeClr val="bg1"/>
                </a:solidFill>
              </a:rPr>
              <a:t>Produtos</a:t>
            </a:r>
            <a:endParaRPr lang="en-IE" sz="1000" b="1" dirty="0">
              <a:solidFill>
                <a:schemeClr val="bg1"/>
              </a:solidFill>
            </a:endParaRPr>
          </a:p>
        </p:txBody>
      </p:sp>
      <p:sp>
        <p:nvSpPr>
          <p:cNvPr id="8" name="Rectangle 7">
            <a:extLst>
              <a:ext uri="{FF2B5EF4-FFF2-40B4-BE49-F238E27FC236}">
                <a16:creationId xmlns:a16="http://schemas.microsoft.com/office/drawing/2014/main" id="{2AF7C797-7736-2183-9B18-B422D2CAC3C4}"/>
              </a:ext>
            </a:extLst>
          </p:cNvPr>
          <p:cNvSpPr/>
          <p:nvPr/>
        </p:nvSpPr>
        <p:spPr>
          <a:xfrm>
            <a:off x="6077989" y="2448098"/>
            <a:ext cx="899164" cy="843742"/>
          </a:xfrm>
          <a:prstGeom prst="rect">
            <a:avLst/>
          </a:prstGeom>
          <a:solidFill>
            <a:srgbClr val="E78E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00" b="1" dirty="0" err="1">
                <a:solidFill>
                  <a:schemeClr val="bg1"/>
                </a:solidFill>
              </a:rPr>
              <a:t>Desempenho</a:t>
            </a:r>
            <a:r>
              <a:rPr lang="en-US" sz="1000" b="1" dirty="0">
                <a:solidFill>
                  <a:schemeClr val="bg1"/>
                </a:solidFill>
              </a:rPr>
              <a:t> do </a:t>
            </a:r>
            <a:r>
              <a:rPr lang="en-US" sz="1000" b="1" dirty="0" err="1">
                <a:solidFill>
                  <a:schemeClr val="bg1"/>
                </a:solidFill>
              </a:rPr>
              <a:t>Produto</a:t>
            </a:r>
            <a:endParaRPr lang="en-IE" sz="1000" b="1" dirty="0">
              <a:solidFill>
                <a:schemeClr val="bg1"/>
              </a:solidFill>
            </a:endParaRPr>
          </a:p>
        </p:txBody>
      </p:sp>
      <p:sp>
        <p:nvSpPr>
          <p:cNvPr id="9" name="Rectangle 8">
            <a:extLst>
              <a:ext uri="{FF2B5EF4-FFF2-40B4-BE49-F238E27FC236}">
                <a16:creationId xmlns:a16="http://schemas.microsoft.com/office/drawing/2014/main" id="{66519DF9-1C4A-EAA4-68A7-F4CE4570098C}"/>
              </a:ext>
            </a:extLst>
          </p:cNvPr>
          <p:cNvSpPr/>
          <p:nvPr/>
        </p:nvSpPr>
        <p:spPr>
          <a:xfrm>
            <a:off x="7108769" y="2448098"/>
            <a:ext cx="905559"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00" b="1" dirty="0" err="1">
                <a:solidFill>
                  <a:schemeClr val="bg1"/>
                </a:solidFill>
              </a:rPr>
              <a:t>Desempenho</a:t>
            </a:r>
            <a:r>
              <a:rPr lang="en-US" sz="1000" b="1" dirty="0">
                <a:solidFill>
                  <a:schemeClr val="bg1"/>
                </a:solidFill>
              </a:rPr>
              <a:t> do </a:t>
            </a:r>
            <a:r>
              <a:rPr lang="en-US" sz="1000" b="1" dirty="0" err="1">
                <a:solidFill>
                  <a:schemeClr val="bg1"/>
                </a:solidFill>
              </a:rPr>
              <a:t>Serviço</a:t>
            </a:r>
            <a:endParaRPr lang="en-IE" sz="1000" b="1" dirty="0">
              <a:solidFill>
                <a:schemeClr val="bg1"/>
              </a:solidFill>
            </a:endParaRPr>
          </a:p>
        </p:txBody>
      </p:sp>
      <p:sp>
        <p:nvSpPr>
          <p:cNvPr id="10" name="Rectangle 9">
            <a:extLst>
              <a:ext uri="{FF2B5EF4-FFF2-40B4-BE49-F238E27FC236}">
                <a16:creationId xmlns:a16="http://schemas.microsoft.com/office/drawing/2014/main" id="{DA6590C3-C0A3-084E-02EF-FA5DDF7328EE}"/>
              </a:ext>
            </a:extLst>
          </p:cNvPr>
          <p:cNvSpPr/>
          <p:nvPr/>
        </p:nvSpPr>
        <p:spPr>
          <a:xfrm>
            <a:off x="8049725" y="2442556"/>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00" b="1">
                <a:solidFill>
                  <a:schemeClr val="bg1"/>
                </a:solidFill>
              </a:rPr>
              <a:t>Canal</a:t>
            </a:r>
            <a:endParaRPr lang="en-IE" sz="1000" b="1">
              <a:solidFill>
                <a:schemeClr val="bg1"/>
              </a:solidFill>
            </a:endParaRPr>
          </a:p>
        </p:txBody>
      </p:sp>
      <p:sp>
        <p:nvSpPr>
          <p:cNvPr id="11" name="Rectangle 10">
            <a:extLst>
              <a:ext uri="{FF2B5EF4-FFF2-40B4-BE49-F238E27FC236}">
                <a16:creationId xmlns:a16="http://schemas.microsoft.com/office/drawing/2014/main" id="{F72E4EFE-B98E-89F2-240C-233FCB72407D}"/>
              </a:ext>
            </a:extLst>
          </p:cNvPr>
          <p:cNvSpPr/>
          <p:nvPr/>
        </p:nvSpPr>
        <p:spPr>
          <a:xfrm>
            <a:off x="8799025" y="2448098"/>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00" b="1">
                <a:solidFill>
                  <a:schemeClr val="bg1"/>
                </a:solidFill>
              </a:rPr>
              <a:t>Marca</a:t>
            </a:r>
            <a:endParaRPr lang="en-IE" sz="1000" b="1">
              <a:solidFill>
                <a:schemeClr val="bg1"/>
              </a:solidFill>
            </a:endParaRPr>
          </a:p>
        </p:txBody>
      </p:sp>
      <p:sp>
        <p:nvSpPr>
          <p:cNvPr id="12" name="Rectangle 11">
            <a:extLst>
              <a:ext uri="{FF2B5EF4-FFF2-40B4-BE49-F238E27FC236}">
                <a16:creationId xmlns:a16="http://schemas.microsoft.com/office/drawing/2014/main" id="{5DA6C442-0016-C1FB-55A1-FBF10D2B5ADF}"/>
              </a:ext>
            </a:extLst>
          </p:cNvPr>
          <p:cNvSpPr/>
          <p:nvPr/>
        </p:nvSpPr>
        <p:spPr>
          <a:xfrm>
            <a:off x="9514081" y="2432858"/>
            <a:ext cx="977966"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900" b="1" dirty="0" err="1">
                <a:solidFill>
                  <a:schemeClr val="bg1"/>
                </a:solidFill>
              </a:rPr>
              <a:t>Experiência</a:t>
            </a:r>
            <a:r>
              <a:rPr lang="en-US" sz="900" b="1" dirty="0">
                <a:solidFill>
                  <a:schemeClr val="bg1"/>
                </a:solidFill>
              </a:rPr>
              <a:t> do Cliente</a:t>
            </a:r>
            <a:endParaRPr lang="en-IE" sz="900" b="1" dirty="0">
              <a:solidFill>
                <a:schemeClr val="bg1"/>
              </a:solidFill>
            </a:endParaRPr>
          </a:p>
        </p:txBody>
      </p:sp>
      <p:sp>
        <p:nvSpPr>
          <p:cNvPr id="13" name="Rectangle 12">
            <a:extLst>
              <a:ext uri="{FF2B5EF4-FFF2-40B4-BE49-F238E27FC236}">
                <a16:creationId xmlns:a16="http://schemas.microsoft.com/office/drawing/2014/main" id="{B9460A84-1669-F662-8F77-1FBBC1B8425D}"/>
              </a:ext>
            </a:extLst>
          </p:cNvPr>
          <p:cNvSpPr/>
          <p:nvPr/>
        </p:nvSpPr>
        <p:spPr>
          <a:xfrm>
            <a:off x="1813561" y="3649287"/>
            <a:ext cx="3272443" cy="23275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b="1">
                <a:solidFill>
                  <a:schemeClr val="bg1"/>
                </a:solidFill>
              </a:rPr>
              <a:t>Configuração</a:t>
            </a:r>
            <a:endParaRPr lang="en-IE" sz="1400" b="1">
              <a:solidFill>
                <a:schemeClr val="bg1"/>
              </a:solidFill>
            </a:endParaRPr>
          </a:p>
        </p:txBody>
      </p:sp>
      <p:sp>
        <p:nvSpPr>
          <p:cNvPr id="14" name="Rectangle 13">
            <a:extLst>
              <a:ext uri="{FF2B5EF4-FFF2-40B4-BE49-F238E27FC236}">
                <a16:creationId xmlns:a16="http://schemas.microsoft.com/office/drawing/2014/main" id="{45B150F1-AB95-3D65-A250-428D37601062}"/>
              </a:ext>
            </a:extLst>
          </p:cNvPr>
          <p:cNvSpPr/>
          <p:nvPr/>
        </p:nvSpPr>
        <p:spPr>
          <a:xfrm>
            <a:off x="7105355" y="3648835"/>
            <a:ext cx="3272443" cy="232756"/>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b="1">
                <a:solidFill>
                  <a:schemeClr val="bg1"/>
                </a:solidFill>
              </a:rPr>
              <a:t>Experiência</a:t>
            </a:r>
            <a:endParaRPr lang="en-IE" sz="1400" b="1">
              <a:solidFill>
                <a:schemeClr val="bg1"/>
              </a:solidFill>
            </a:endParaRPr>
          </a:p>
        </p:txBody>
      </p:sp>
      <p:sp>
        <p:nvSpPr>
          <p:cNvPr id="15" name="Rectangle 14">
            <a:extLst>
              <a:ext uri="{FF2B5EF4-FFF2-40B4-BE49-F238E27FC236}">
                <a16:creationId xmlns:a16="http://schemas.microsoft.com/office/drawing/2014/main" id="{C9AC2046-D083-9483-5A5E-E59EC4FB82BA}"/>
              </a:ext>
            </a:extLst>
          </p:cNvPr>
          <p:cNvSpPr/>
          <p:nvPr/>
        </p:nvSpPr>
        <p:spPr>
          <a:xfrm>
            <a:off x="5343699" y="3652057"/>
            <a:ext cx="1537855" cy="229986"/>
          </a:xfrm>
          <a:prstGeom prst="rect">
            <a:avLst/>
          </a:prstGeom>
          <a:solidFill>
            <a:srgbClr val="E78E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b="1"/>
              <a:t>Oferta</a:t>
            </a:r>
            <a:endParaRPr lang="en-IE" sz="1400" b="1"/>
          </a:p>
        </p:txBody>
      </p:sp>
      <p:cxnSp>
        <p:nvCxnSpPr>
          <p:cNvPr id="16" name="Straight Connector 15">
            <a:extLst>
              <a:ext uri="{FF2B5EF4-FFF2-40B4-BE49-F238E27FC236}">
                <a16:creationId xmlns:a16="http://schemas.microsoft.com/office/drawing/2014/main" id="{7AF44C55-3AC6-9A97-385F-A4E6C67F4B4C}"/>
              </a:ext>
            </a:extLst>
          </p:cNvPr>
          <p:cNvCxnSpPr/>
          <p:nvPr/>
        </p:nvCxnSpPr>
        <p:spPr>
          <a:xfrm>
            <a:off x="2579718" y="2044062"/>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C4F6F77-E68D-9E4B-4C6D-6C2B00966FE2}"/>
              </a:ext>
            </a:extLst>
          </p:cNvPr>
          <p:cNvCxnSpPr/>
          <p:nvPr/>
        </p:nvCxnSpPr>
        <p:spPr>
          <a:xfrm>
            <a:off x="8049725" y="2017221"/>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46CF206-11F9-5B02-C049-9CCC18E2611B}"/>
              </a:ext>
            </a:extLst>
          </p:cNvPr>
          <p:cNvCxnSpPr/>
          <p:nvPr/>
        </p:nvCxnSpPr>
        <p:spPr>
          <a:xfrm>
            <a:off x="6093084" y="206848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41DD9-9756-BAA3-5A33-15E34E867003}"/>
              </a:ext>
            </a:extLst>
          </p:cNvPr>
          <p:cNvCxnSpPr/>
          <p:nvPr/>
        </p:nvCxnSpPr>
        <p:spPr>
          <a:xfrm>
            <a:off x="4387735" y="206848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A1CB76A-C5AE-51F8-9360-3691F6CB8839}"/>
              </a:ext>
            </a:extLst>
          </p:cNvPr>
          <p:cNvCxnSpPr/>
          <p:nvPr/>
        </p:nvCxnSpPr>
        <p:spPr>
          <a:xfrm>
            <a:off x="9516130" y="2037238"/>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9B58AC5-9C8D-42C8-6317-6430776B1168}"/>
              </a:ext>
            </a:extLst>
          </p:cNvPr>
          <p:cNvCxnSpPr/>
          <p:nvPr/>
        </p:nvCxnSpPr>
        <p:spPr>
          <a:xfrm>
            <a:off x="1813561" y="3948546"/>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C10C868-4A7F-8402-7EBE-EF4CC9AEC63C}"/>
              </a:ext>
            </a:extLst>
          </p:cNvPr>
          <p:cNvCxnSpPr/>
          <p:nvPr/>
        </p:nvCxnSpPr>
        <p:spPr>
          <a:xfrm>
            <a:off x="3449782" y="395062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6AA6D2A-8CCC-AB7C-74FC-974C19A778DC}"/>
              </a:ext>
            </a:extLst>
          </p:cNvPr>
          <p:cNvCxnSpPr/>
          <p:nvPr/>
        </p:nvCxnSpPr>
        <p:spPr>
          <a:xfrm>
            <a:off x="5289683" y="392561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8F5318A-D7AB-FA2F-97FA-2937A57AEE1C}"/>
              </a:ext>
            </a:extLst>
          </p:cNvPr>
          <p:cNvCxnSpPr/>
          <p:nvPr/>
        </p:nvCxnSpPr>
        <p:spPr>
          <a:xfrm>
            <a:off x="7108770" y="395062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275ACEA-84AD-AB6A-67B2-8F9B5A0522D4}"/>
              </a:ext>
            </a:extLst>
          </p:cNvPr>
          <p:cNvCxnSpPr/>
          <p:nvPr/>
        </p:nvCxnSpPr>
        <p:spPr>
          <a:xfrm>
            <a:off x="8907089" y="3950624"/>
            <a:ext cx="0" cy="364374"/>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4A69735-E540-31CF-B621-E5AD2062AF52}"/>
              </a:ext>
            </a:extLst>
          </p:cNvPr>
          <p:cNvSpPr txBox="1"/>
          <p:nvPr/>
        </p:nvSpPr>
        <p:spPr>
          <a:xfrm>
            <a:off x="1895303" y="4314998"/>
            <a:ext cx="1265548" cy="1292662"/>
          </a:xfrm>
          <a:prstGeom prst="rect">
            <a:avLst/>
          </a:prstGeom>
          <a:noFill/>
        </p:spPr>
        <p:txBody>
          <a:bodyPr wrap="square" rtlCol="0">
            <a:spAutoFit/>
          </a:bodyPr>
          <a:lstStyle/>
          <a:p>
            <a:pPr algn="l" rtl="0"/>
            <a:r>
              <a:rPr lang="en-US" sz="1200" b="1" dirty="0" err="1">
                <a:solidFill>
                  <a:srgbClr val="000000"/>
                </a:solidFill>
              </a:rPr>
              <a:t>Modelo</a:t>
            </a:r>
            <a:r>
              <a:rPr lang="en-US" sz="1200" b="1" dirty="0">
                <a:solidFill>
                  <a:srgbClr val="000000"/>
                </a:solidFill>
              </a:rPr>
              <a:t> de </a:t>
            </a:r>
            <a:r>
              <a:rPr lang="en-US" sz="1200" b="1" dirty="0" err="1">
                <a:solidFill>
                  <a:srgbClr val="000000"/>
                </a:solidFill>
              </a:rPr>
              <a:t>Negócio</a:t>
            </a:r>
            <a:endParaRPr lang="en-US" sz="1200" b="1" dirty="0">
              <a:solidFill>
                <a:srgbClr val="000000"/>
              </a:solidFill>
            </a:endParaRPr>
          </a:p>
          <a:p>
            <a:pPr algn="l" rtl="0"/>
            <a:endParaRPr lang="en-US" sz="1200" b="1" dirty="0">
              <a:solidFill>
                <a:schemeClr val="bg2">
                  <a:lumMod val="50000"/>
                </a:schemeClr>
              </a:solidFill>
            </a:endParaRPr>
          </a:p>
          <a:p>
            <a:pPr algn="l" rtl="0"/>
            <a:r>
              <a:rPr lang="en-US" sz="1050" dirty="0">
                <a:solidFill>
                  <a:schemeClr val="bg2">
                    <a:lumMod val="50000"/>
                  </a:schemeClr>
                </a:solidFill>
              </a:rPr>
              <a:t>A forma </a:t>
            </a:r>
            <a:r>
              <a:rPr lang="en-US" sz="1050" dirty="0" err="1">
                <a:solidFill>
                  <a:schemeClr val="bg2">
                    <a:lumMod val="50000"/>
                  </a:schemeClr>
                </a:solidFill>
              </a:rPr>
              <a:t>como</a:t>
            </a:r>
            <a:r>
              <a:rPr lang="en-US" sz="1050" dirty="0">
                <a:solidFill>
                  <a:schemeClr val="bg2">
                    <a:lumMod val="50000"/>
                  </a:schemeClr>
                </a:solidFill>
              </a:rPr>
              <a:t> se </a:t>
            </a:r>
            <a:r>
              <a:rPr lang="pt-PT" sz="1050" dirty="0">
                <a:solidFill>
                  <a:schemeClr val="bg2">
                    <a:lumMod val="50000"/>
                  </a:schemeClr>
                </a:solidFill>
              </a:rPr>
              <a:t>gera receita e entrega valor aos clientes</a:t>
            </a:r>
            <a:endParaRPr lang="en-IE" sz="1050" dirty="0">
              <a:solidFill>
                <a:schemeClr val="bg2">
                  <a:lumMod val="50000"/>
                </a:schemeClr>
              </a:solidFill>
            </a:endParaRPr>
          </a:p>
        </p:txBody>
      </p:sp>
      <p:sp>
        <p:nvSpPr>
          <p:cNvPr id="27" name="TextBox 26">
            <a:extLst>
              <a:ext uri="{FF2B5EF4-FFF2-40B4-BE49-F238E27FC236}">
                <a16:creationId xmlns:a16="http://schemas.microsoft.com/office/drawing/2014/main" id="{7B3732FC-05D3-1FF2-A884-D0CD0B24EC11}"/>
              </a:ext>
            </a:extLst>
          </p:cNvPr>
          <p:cNvSpPr txBox="1"/>
          <p:nvPr/>
        </p:nvSpPr>
        <p:spPr>
          <a:xfrm>
            <a:off x="3558540" y="4328160"/>
            <a:ext cx="1393900" cy="1107996"/>
          </a:xfrm>
          <a:prstGeom prst="rect">
            <a:avLst/>
          </a:prstGeom>
          <a:noFill/>
        </p:spPr>
        <p:txBody>
          <a:bodyPr wrap="square" rtlCol="0">
            <a:spAutoFit/>
          </a:bodyPr>
          <a:lstStyle/>
          <a:p>
            <a:pPr algn="l" rtl="0"/>
            <a:r>
              <a:rPr lang="en-US" sz="1200" b="1" dirty="0" err="1">
                <a:solidFill>
                  <a:srgbClr val="000000"/>
                </a:solidFill>
              </a:rPr>
              <a:t>Estrutura</a:t>
            </a:r>
            <a:endParaRPr lang="en-US" sz="1200" b="1" dirty="0">
              <a:solidFill>
                <a:srgbClr val="000000"/>
              </a:solidFill>
            </a:endParaRPr>
          </a:p>
          <a:p>
            <a:pPr algn="l" rtl="0"/>
            <a:endParaRPr lang="en-US" sz="1200" b="1" dirty="0">
              <a:solidFill>
                <a:schemeClr val="bg2">
                  <a:lumMod val="50000"/>
                </a:schemeClr>
              </a:solidFill>
            </a:endParaRPr>
          </a:p>
          <a:p>
            <a:pPr algn="l" rtl="0"/>
            <a:r>
              <a:rPr lang="en-US" sz="1050" dirty="0" err="1">
                <a:solidFill>
                  <a:schemeClr val="bg2">
                    <a:lumMod val="50000"/>
                  </a:schemeClr>
                </a:solidFill>
              </a:rPr>
              <a:t>Organização</a:t>
            </a:r>
            <a:r>
              <a:rPr lang="en-US" sz="1050" dirty="0">
                <a:solidFill>
                  <a:schemeClr val="bg2">
                    <a:lumMod val="50000"/>
                  </a:schemeClr>
                </a:solidFill>
              </a:rPr>
              <a:t> interna (</a:t>
            </a:r>
            <a:r>
              <a:rPr lang="en-US" sz="1050" dirty="0" err="1">
                <a:solidFill>
                  <a:schemeClr val="bg2">
                    <a:lumMod val="50000"/>
                  </a:schemeClr>
                </a:solidFill>
              </a:rPr>
              <a:t>hierarquia</a:t>
            </a:r>
            <a:r>
              <a:rPr lang="en-US" sz="1050" dirty="0">
                <a:solidFill>
                  <a:schemeClr val="bg2">
                    <a:lumMod val="50000"/>
                  </a:schemeClr>
                </a:solidFill>
              </a:rPr>
              <a:t>, </a:t>
            </a:r>
            <a:r>
              <a:rPr lang="en-US" sz="1050" dirty="0" err="1">
                <a:solidFill>
                  <a:schemeClr val="bg2">
                    <a:lumMod val="50000"/>
                  </a:schemeClr>
                </a:solidFill>
              </a:rPr>
              <a:t>responsabilidades</a:t>
            </a:r>
            <a:r>
              <a:rPr lang="en-US" sz="1050" dirty="0">
                <a:solidFill>
                  <a:schemeClr val="bg2">
                    <a:lumMod val="50000"/>
                  </a:schemeClr>
                </a:solidFill>
              </a:rPr>
              <a:t> e </a:t>
            </a:r>
            <a:r>
              <a:rPr lang="en-US" sz="1050" dirty="0" err="1">
                <a:solidFill>
                  <a:schemeClr val="bg2">
                    <a:lumMod val="50000"/>
                  </a:schemeClr>
                </a:solidFill>
              </a:rPr>
              <a:t>fluxo</a:t>
            </a:r>
            <a:r>
              <a:rPr lang="en-US" sz="1050" dirty="0">
                <a:solidFill>
                  <a:schemeClr val="bg2">
                    <a:lumMod val="50000"/>
                  </a:schemeClr>
                </a:solidFill>
              </a:rPr>
              <a:t> de </a:t>
            </a:r>
            <a:r>
              <a:rPr lang="en-US" sz="1050" dirty="0" err="1">
                <a:solidFill>
                  <a:schemeClr val="bg2">
                    <a:lumMod val="50000"/>
                  </a:schemeClr>
                </a:solidFill>
              </a:rPr>
              <a:t>informação</a:t>
            </a:r>
            <a:r>
              <a:rPr lang="en-US" sz="1050" dirty="0">
                <a:solidFill>
                  <a:schemeClr val="bg2">
                    <a:lumMod val="50000"/>
                  </a:schemeClr>
                </a:solidFill>
              </a:rPr>
              <a:t>)</a:t>
            </a:r>
            <a:endParaRPr lang="en-IE" sz="1050" dirty="0">
              <a:solidFill>
                <a:schemeClr val="bg2">
                  <a:lumMod val="50000"/>
                </a:schemeClr>
              </a:solidFill>
            </a:endParaRPr>
          </a:p>
        </p:txBody>
      </p:sp>
      <p:sp>
        <p:nvSpPr>
          <p:cNvPr id="28" name="TextBox 27">
            <a:extLst>
              <a:ext uri="{FF2B5EF4-FFF2-40B4-BE49-F238E27FC236}">
                <a16:creationId xmlns:a16="http://schemas.microsoft.com/office/drawing/2014/main" id="{74BA8C73-82E0-3FFF-314E-120D6BFBA748}"/>
              </a:ext>
            </a:extLst>
          </p:cNvPr>
          <p:cNvSpPr txBox="1"/>
          <p:nvPr/>
        </p:nvSpPr>
        <p:spPr>
          <a:xfrm>
            <a:off x="5348201" y="4312920"/>
            <a:ext cx="1265548" cy="1131079"/>
          </a:xfrm>
          <a:prstGeom prst="rect">
            <a:avLst/>
          </a:prstGeom>
          <a:noFill/>
        </p:spPr>
        <p:txBody>
          <a:bodyPr wrap="square" rtlCol="0">
            <a:spAutoFit/>
          </a:bodyPr>
          <a:lstStyle/>
          <a:p>
            <a:pPr algn="l" rtl="0"/>
            <a:r>
              <a:rPr lang="en-US" sz="1200" b="1" dirty="0">
                <a:solidFill>
                  <a:srgbClr val="000000"/>
                </a:solidFill>
              </a:rPr>
              <a:t>Performance do </a:t>
            </a:r>
            <a:r>
              <a:rPr lang="en-US" sz="1200" b="1" dirty="0" err="1">
                <a:solidFill>
                  <a:srgbClr val="000000"/>
                </a:solidFill>
              </a:rPr>
              <a:t>produto</a:t>
            </a:r>
            <a:endParaRPr lang="en-US" sz="1200" b="1" dirty="0">
              <a:solidFill>
                <a:srgbClr val="000000"/>
              </a:solidFill>
            </a:endParaRPr>
          </a:p>
          <a:p>
            <a:pPr algn="l" rtl="0"/>
            <a:endParaRPr lang="en-US" sz="1200" b="1" dirty="0">
              <a:solidFill>
                <a:schemeClr val="bg2">
                  <a:lumMod val="50000"/>
                </a:schemeClr>
              </a:solidFill>
            </a:endParaRPr>
          </a:p>
          <a:p>
            <a:pPr algn="l" rtl="0"/>
            <a:r>
              <a:rPr lang="en-US" sz="1050" dirty="0" err="1">
                <a:solidFill>
                  <a:schemeClr val="bg2">
                    <a:lumMod val="50000"/>
                  </a:schemeClr>
                </a:solidFill>
              </a:rPr>
              <a:t>Características</a:t>
            </a:r>
            <a:r>
              <a:rPr lang="en-US" sz="1050" dirty="0">
                <a:solidFill>
                  <a:schemeClr val="bg2">
                    <a:lumMod val="50000"/>
                  </a:schemeClr>
                </a:solidFill>
              </a:rPr>
              <a:t> e </a:t>
            </a:r>
            <a:r>
              <a:rPr lang="en-US" sz="1050" dirty="0" err="1">
                <a:solidFill>
                  <a:schemeClr val="bg2">
                    <a:lumMod val="50000"/>
                  </a:schemeClr>
                </a:solidFill>
              </a:rPr>
              <a:t>funcionalidades</a:t>
            </a:r>
            <a:r>
              <a:rPr lang="en-US" sz="1050" dirty="0">
                <a:solidFill>
                  <a:schemeClr val="bg2">
                    <a:lumMod val="50000"/>
                  </a:schemeClr>
                </a:solidFill>
              </a:rPr>
              <a:t> </a:t>
            </a:r>
            <a:r>
              <a:rPr lang="en-US" sz="1050" dirty="0" err="1">
                <a:solidFill>
                  <a:schemeClr val="bg2">
                    <a:lumMod val="50000"/>
                  </a:schemeClr>
                </a:solidFill>
              </a:rPr>
              <a:t>diferenciadas</a:t>
            </a:r>
            <a:endParaRPr lang="en-IE" sz="1050" dirty="0">
              <a:solidFill>
                <a:schemeClr val="bg2">
                  <a:lumMod val="50000"/>
                </a:schemeClr>
              </a:solidFill>
            </a:endParaRPr>
          </a:p>
        </p:txBody>
      </p:sp>
      <p:sp>
        <p:nvSpPr>
          <p:cNvPr id="29" name="TextBox 28">
            <a:extLst>
              <a:ext uri="{FF2B5EF4-FFF2-40B4-BE49-F238E27FC236}">
                <a16:creationId xmlns:a16="http://schemas.microsoft.com/office/drawing/2014/main" id="{C9DBCF4A-8A4C-F8C8-BD84-E0EDC8ED9612}"/>
              </a:ext>
            </a:extLst>
          </p:cNvPr>
          <p:cNvSpPr txBox="1"/>
          <p:nvPr/>
        </p:nvSpPr>
        <p:spPr>
          <a:xfrm>
            <a:off x="7137860" y="4314998"/>
            <a:ext cx="1393900" cy="1292662"/>
          </a:xfrm>
          <a:prstGeom prst="rect">
            <a:avLst/>
          </a:prstGeom>
          <a:noFill/>
        </p:spPr>
        <p:txBody>
          <a:bodyPr wrap="square" rtlCol="0">
            <a:spAutoFit/>
          </a:bodyPr>
          <a:lstStyle/>
          <a:p>
            <a:pPr algn="l" rtl="0"/>
            <a:r>
              <a:rPr lang="en-US" sz="1200" b="1" dirty="0" err="1">
                <a:solidFill>
                  <a:srgbClr val="000000"/>
                </a:solidFill>
              </a:rPr>
              <a:t>Desempenho</a:t>
            </a:r>
            <a:r>
              <a:rPr lang="en-US" sz="1200" b="1" dirty="0">
                <a:solidFill>
                  <a:srgbClr val="000000"/>
                </a:solidFill>
              </a:rPr>
              <a:t> do </a:t>
            </a:r>
            <a:r>
              <a:rPr lang="en-US" sz="1200" b="1" dirty="0" err="1">
                <a:solidFill>
                  <a:srgbClr val="000000"/>
                </a:solidFill>
              </a:rPr>
              <a:t>Serviço</a:t>
            </a:r>
            <a:endParaRPr lang="en-US" sz="1200" b="1" dirty="0">
              <a:solidFill>
                <a:srgbClr val="000000"/>
              </a:solidFill>
            </a:endParaRPr>
          </a:p>
          <a:p>
            <a:pPr algn="l" rtl="0"/>
            <a:endParaRPr lang="en-US" sz="1200" b="1" dirty="0">
              <a:solidFill>
                <a:schemeClr val="bg2">
                  <a:lumMod val="50000"/>
                </a:schemeClr>
              </a:solidFill>
            </a:endParaRPr>
          </a:p>
          <a:p>
            <a:pPr algn="l" rtl="0"/>
            <a:r>
              <a:rPr lang="en-US" sz="1050" dirty="0" err="1">
                <a:solidFill>
                  <a:schemeClr val="bg2">
                    <a:lumMod val="50000"/>
                  </a:schemeClr>
                </a:solidFill>
              </a:rPr>
              <a:t>Melhorias</a:t>
            </a:r>
            <a:r>
              <a:rPr lang="en-US" sz="1050" dirty="0">
                <a:solidFill>
                  <a:schemeClr val="bg2">
                    <a:lumMod val="50000"/>
                  </a:schemeClr>
                </a:solidFill>
              </a:rPr>
              <a:t> ao </a:t>
            </a:r>
            <a:r>
              <a:rPr lang="en-US" sz="1050" dirty="0" err="1">
                <a:solidFill>
                  <a:schemeClr val="bg2">
                    <a:lumMod val="50000"/>
                  </a:schemeClr>
                </a:solidFill>
              </a:rPr>
              <a:t>nível</a:t>
            </a:r>
            <a:r>
              <a:rPr lang="en-US" sz="1050" dirty="0">
                <a:solidFill>
                  <a:schemeClr val="bg2">
                    <a:lumMod val="50000"/>
                  </a:schemeClr>
                </a:solidFill>
              </a:rPr>
              <a:t> do </a:t>
            </a:r>
            <a:r>
              <a:rPr lang="en-US" sz="1050" dirty="0" err="1">
                <a:solidFill>
                  <a:schemeClr val="bg2">
                    <a:lumMod val="50000"/>
                  </a:schemeClr>
                </a:solidFill>
              </a:rPr>
              <a:t>suporte</a:t>
            </a:r>
            <a:r>
              <a:rPr lang="en-US" sz="1050" dirty="0">
                <a:solidFill>
                  <a:schemeClr val="bg2">
                    <a:lumMod val="50000"/>
                  </a:schemeClr>
                </a:solidFill>
              </a:rPr>
              <a:t> que é dado aos </a:t>
            </a:r>
            <a:r>
              <a:rPr lang="en-US" sz="1050" dirty="0" err="1">
                <a:solidFill>
                  <a:schemeClr val="bg2">
                    <a:lumMod val="50000"/>
                  </a:schemeClr>
                </a:solidFill>
              </a:rPr>
              <a:t>produtos</a:t>
            </a:r>
            <a:r>
              <a:rPr lang="en-US" sz="1050" dirty="0">
                <a:solidFill>
                  <a:schemeClr val="bg2">
                    <a:lumMod val="50000"/>
                  </a:schemeClr>
                </a:solidFill>
              </a:rPr>
              <a:t>/</a:t>
            </a:r>
            <a:r>
              <a:rPr lang="en-US" sz="1050" dirty="0" err="1">
                <a:solidFill>
                  <a:schemeClr val="bg2">
                    <a:lumMod val="50000"/>
                  </a:schemeClr>
                </a:solidFill>
              </a:rPr>
              <a:t>serviços</a:t>
            </a:r>
            <a:r>
              <a:rPr lang="en-US" sz="1050" dirty="0">
                <a:solidFill>
                  <a:schemeClr val="bg2">
                    <a:lumMod val="50000"/>
                  </a:schemeClr>
                </a:solidFill>
              </a:rPr>
              <a:t> </a:t>
            </a:r>
            <a:r>
              <a:rPr lang="en-US" sz="1050" dirty="0" err="1">
                <a:solidFill>
                  <a:schemeClr val="bg2">
                    <a:lumMod val="50000"/>
                  </a:schemeClr>
                </a:solidFill>
              </a:rPr>
              <a:t>oferecidos</a:t>
            </a:r>
            <a:endParaRPr lang="en-IE" sz="1050" dirty="0">
              <a:solidFill>
                <a:schemeClr val="bg2">
                  <a:lumMod val="50000"/>
                </a:schemeClr>
              </a:solidFill>
            </a:endParaRPr>
          </a:p>
        </p:txBody>
      </p:sp>
      <p:sp>
        <p:nvSpPr>
          <p:cNvPr id="30" name="TextBox 29">
            <a:extLst>
              <a:ext uri="{FF2B5EF4-FFF2-40B4-BE49-F238E27FC236}">
                <a16:creationId xmlns:a16="http://schemas.microsoft.com/office/drawing/2014/main" id="{366EC0AD-F5F6-C6BD-486C-139327E1F34F}"/>
              </a:ext>
            </a:extLst>
          </p:cNvPr>
          <p:cNvSpPr txBox="1"/>
          <p:nvPr/>
        </p:nvSpPr>
        <p:spPr>
          <a:xfrm>
            <a:off x="8929018" y="4328160"/>
            <a:ext cx="1448779" cy="1431161"/>
          </a:xfrm>
          <a:prstGeom prst="rect">
            <a:avLst/>
          </a:prstGeom>
          <a:noFill/>
        </p:spPr>
        <p:txBody>
          <a:bodyPr wrap="square" rtlCol="0">
            <a:spAutoFit/>
          </a:bodyPr>
          <a:lstStyle/>
          <a:p>
            <a:pPr algn="l" rtl="0"/>
            <a:r>
              <a:rPr lang="en-US" sz="1200" b="1" dirty="0">
                <a:solidFill>
                  <a:srgbClr val="000000"/>
                </a:solidFill>
              </a:rPr>
              <a:t>Marca</a:t>
            </a:r>
          </a:p>
          <a:p>
            <a:pPr algn="l" rtl="0"/>
            <a:endParaRPr lang="en-US" sz="1200" b="1" dirty="0">
              <a:solidFill>
                <a:schemeClr val="bg2">
                  <a:lumMod val="50000"/>
                </a:schemeClr>
              </a:solidFill>
            </a:endParaRPr>
          </a:p>
          <a:p>
            <a:pPr algn="l" rtl="0"/>
            <a:r>
              <a:rPr lang="en-US" sz="1050" dirty="0" err="1">
                <a:solidFill>
                  <a:schemeClr val="bg2">
                    <a:lumMod val="50000"/>
                  </a:schemeClr>
                </a:solidFill>
              </a:rPr>
              <a:t>Representação</a:t>
            </a:r>
            <a:r>
              <a:rPr lang="en-US" sz="1050" dirty="0">
                <a:solidFill>
                  <a:schemeClr val="bg2">
                    <a:lumMod val="50000"/>
                  </a:schemeClr>
                </a:solidFill>
              </a:rPr>
              <a:t> dos  </a:t>
            </a:r>
            <a:r>
              <a:rPr lang="en-US" sz="1050" dirty="0" err="1">
                <a:solidFill>
                  <a:schemeClr val="bg2">
                    <a:lumMod val="50000"/>
                  </a:schemeClr>
                </a:solidFill>
              </a:rPr>
              <a:t>produtos</a:t>
            </a:r>
            <a:r>
              <a:rPr lang="en-US" sz="1050" dirty="0">
                <a:solidFill>
                  <a:schemeClr val="bg2">
                    <a:lumMod val="50000"/>
                  </a:schemeClr>
                </a:solidFill>
              </a:rPr>
              <a:t>/</a:t>
            </a:r>
            <a:r>
              <a:rPr lang="en-US" sz="1050" dirty="0" err="1">
                <a:solidFill>
                  <a:schemeClr val="bg2">
                    <a:lumMod val="50000"/>
                  </a:schemeClr>
                </a:solidFill>
              </a:rPr>
              <a:t>serviços</a:t>
            </a:r>
            <a:r>
              <a:rPr lang="en-US" sz="1050" dirty="0">
                <a:solidFill>
                  <a:schemeClr val="bg2">
                    <a:lumMod val="50000"/>
                  </a:schemeClr>
                </a:solidFill>
              </a:rPr>
              <a:t> e do </a:t>
            </a:r>
            <a:r>
              <a:rPr lang="en-US" sz="1050" dirty="0" err="1">
                <a:solidFill>
                  <a:schemeClr val="bg2">
                    <a:lumMod val="50000"/>
                  </a:schemeClr>
                </a:solidFill>
              </a:rPr>
              <a:t>negócio</a:t>
            </a:r>
            <a:r>
              <a:rPr lang="en-US" sz="1050" dirty="0">
                <a:solidFill>
                  <a:schemeClr val="bg2">
                    <a:lumMod val="50000"/>
                  </a:schemeClr>
                </a:solidFill>
              </a:rPr>
              <a:t> (</a:t>
            </a:r>
            <a:r>
              <a:rPr lang="pt-PT" sz="1050" dirty="0">
                <a:solidFill>
                  <a:schemeClr val="bg2">
                    <a:lumMod val="50000"/>
                  </a:schemeClr>
                </a:solidFill>
              </a:rPr>
              <a:t>identidade, posicionamento e proposta de valor da marca)</a:t>
            </a:r>
            <a:endParaRPr lang="en-IE" sz="1050" dirty="0">
              <a:solidFill>
                <a:schemeClr val="bg2">
                  <a:lumMod val="50000"/>
                </a:schemeClr>
              </a:solidFill>
            </a:endParaRPr>
          </a:p>
        </p:txBody>
      </p:sp>
      <p:sp>
        <p:nvSpPr>
          <p:cNvPr id="31" name="TextBox 30">
            <a:extLst>
              <a:ext uri="{FF2B5EF4-FFF2-40B4-BE49-F238E27FC236}">
                <a16:creationId xmlns:a16="http://schemas.microsoft.com/office/drawing/2014/main" id="{6E1233FD-2CAD-95D0-EDBF-AF6589C64A89}"/>
              </a:ext>
            </a:extLst>
          </p:cNvPr>
          <p:cNvSpPr txBox="1"/>
          <p:nvPr/>
        </p:nvSpPr>
        <p:spPr>
          <a:xfrm>
            <a:off x="9510898" y="1199012"/>
            <a:ext cx="1443044" cy="1107996"/>
          </a:xfrm>
          <a:prstGeom prst="rect">
            <a:avLst/>
          </a:prstGeom>
          <a:noFill/>
        </p:spPr>
        <p:txBody>
          <a:bodyPr wrap="square" rtlCol="0">
            <a:spAutoFit/>
          </a:bodyPr>
          <a:lstStyle/>
          <a:p>
            <a:pPr algn="l" rtl="0"/>
            <a:r>
              <a:rPr lang="en-US" sz="1200" b="1" dirty="0" err="1">
                <a:solidFill>
                  <a:srgbClr val="000000"/>
                </a:solidFill>
              </a:rPr>
              <a:t>Experiência</a:t>
            </a:r>
            <a:r>
              <a:rPr lang="en-US" sz="1200" b="1" dirty="0">
                <a:solidFill>
                  <a:srgbClr val="000000"/>
                </a:solidFill>
              </a:rPr>
              <a:t> do Cliente</a:t>
            </a:r>
            <a:endParaRPr lang="en-US" sz="800" b="1" dirty="0">
              <a:solidFill>
                <a:schemeClr val="bg2">
                  <a:lumMod val="50000"/>
                </a:schemeClr>
              </a:solidFill>
            </a:endParaRPr>
          </a:p>
          <a:p>
            <a:pPr algn="l" rtl="0"/>
            <a:r>
              <a:rPr lang="pt-PT" sz="1050" dirty="0">
                <a:solidFill>
                  <a:schemeClr val="bg2">
                    <a:lumMod val="50000"/>
                  </a:schemeClr>
                </a:solidFill>
              </a:rPr>
              <a:t>Interação com a empresa, desde a descoberta do produto até o pós-venda</a:t>
            </a:r>
            <a:endParaRPr lang="en-IE" sz="1050" dirty="0">
              <a:solidFill>
                <a:schemeClr val="bg2">
                  <a:lumMod val="50000"/>
                </a:schemeClr>
              </a:solidFill>
            </a:endParaRPr>
          </a:p>
        </p:txBody>
      </p:sp>
      <p:sp>
        <p:nvSpPr>
          <p:cNvPr id="32" name="TextBox 31">
            <a:extLst>
              <a:ext uri="{FF2B5EF4-FFF2-40B4-BE49-F238E27FC236}">
                <a16:creationId xmlns:a16="http://schemas.microsoft.com/office/drawing/2014/main" id="{25A3567F-3254-EE35-4F93-90EBC2E63660}"/>
              </a:ext>
            </a:extLst>
          </p:cNvPr>
          <p:cNvSpPr txBox="1"/>
          <p:nvPr/>
        </p:nvSpPr>
        <p:spPr>
          <a:xfrm>
            <a:off x="4392968" y="1203023"/>
            <a:ext cx="1219403" cy="884858"/>
          </a:xfrm>
          <a:prstGeom prst="rect">
            <a:avLst/>
          </a:prstGeom>
          <a:noFill/>
        </p:spPr>
        <p:txBody>
          <a:bodyPr wrap="square" rtlCol="0">
            <a:spAutoFit/>
          </a:bodyPr>
          <a:lstStyle/>
          <a:p>
            <a:pPr algn="l" rtl="0"/>
            <a:r>
              <a:rPr lang="en-US" sz="1200" b="1" dirty="0">
                <a:solidFill>
                  <a:srgbClr val="000000"/>
                </a:solidFill>
              </a:rPr>
              <a:t>Processo</a:t>
            </a:r>
          </a:p>
          <a:p>
            <a:pPr algn="l" rtl="0"/>
            <a:endParaRPr lang="en-US" sz="800" b="1" dirty="0">
              <a:solidFill>
                <a:schemeClr val="bg2">
                  <a:lumMod val="50000"/>
                </a:schemeClr>
              </a:solidFill>
            </a:endParaRPr>
          </a:p>
          <a:p>
            <a:pPr algn="l" rtl="0"/>
            <a:r>
              <a:rPr lang="en-US" sz="1050" dirty="0" err="1">
                <a:solidFill>
                  <a:schemeClr val="bg2">
                    <a:lumMod val="50000"/>
                  </a:schemeClr>
                </a:solidFill>
              </a:rPr>
              <a:t>Melhores</a:t>
            </a:r>
            <a:r>
              <a:rPr lang="en-US" sz="1050" dirty="0">
                <a:solidFill>
                  <a:schemeClr val="bg2">
                    <a:lumMod val="50000"/>
                  </a:schemeClr>
                </a:solidFill>
              </a:rPr>
              <a:t> </a:t>
            </a:r>
            <a:r>
              <a:rPr lang="en-US" sz="1050" dirty="0" err="1">
                <a:solidFill>
                  <a:schemeClr val="bg2">
                    <a:lumMod val="50000"/>
                  </a:schemeClr>
                </a:solidFill>
              </a:rPr>
              <a:t>métodos</a:t>
            </a:r>
            <a:r>
              <a:rPr lang="en-US" sz="1050" dirty="0">
                <a:solidFill>
                  <a:schemeClr val="bg2">
                    <a:lumMod val="50000"/>
                  </a:schemeClr>
                </a:solidFill>
              </a:rPr>
              <a:t> para </a:t>
            </a:r>
            <a:r>
              <a:rPr lang="en-US" sz="1050" dirty="0" err="1">
                <a:solidFill>
                  <a:schemeClr val="bg2">
                    <a:lumMod val="50000"/>
                  </a:schemeClr>
                </a:solidFill>
              </a:rPr>
              <a:t>executar</a:t>
            </a:r>
            <a:r>
              <a:rPr lang="en-US" sz="1050" dirty="0">
                <a:solidFill>
                  <a:schemeClr val="bg2">
                    <a:lumMod val="50000"/>
                  </a:schemeClr>
                </a:solidFill>
              </a:rPr>
              <a:t> o </a:t>
            </a:r>
            <a:r>
              <a:rPr lang="en-US" sz="1050" dirty="0" err="1">
                <a:solidFill>
                  <a:schemeClr val="bg2">
                    <a:lumMod val="50000"/>
                  </a:schemeClr>
                </a:solidFill>
              </a:rPr>
              <a:t>trabalho</a:t>
            </a:r>
            <a:endParaRPr lang="en-IE" sz="1050" dirty="0">
              <a:solidFill>
                <a:schemeClr val="bg2">
                  <a:lumMod val="50000"/>
                </a:schemeClr>
              </a:solidFill>
            </a:endParaRPr>
          </a:p>
        </p:txBody>
      </p:sp>
      <p:sp>
        <p:nvSpPr>
          <p:cNvPr id="33" name="TextBox 32">
            <a:extLst>
              <a:ext uri="{FF2B5EF4-FFF2-40B4-BE49-F238E27FC236}">
                <a16:creationId xmlns:a16="http://schemas.microsoft.com/office/drawing/2014/main" id="{7F2C7E72-4EFF-8BDD-4CD0-8A4CA7975841}"/>
              </a:ext>
            </a:extLst>
          </p:cNvPr>
          <p:cNvSpPr txBox="1"/>
          <p:nvPr/>
        </p:nvSpPr>
        <p:spPr>
          <a:xfrm>
            <a:off x="6112626" y="1201752"/>
            <a:ext cx="1555897" cy="1231106"/>
          </a:xfrm>
          <a:prstGeom prst="rect">
            <a:avLst/>
          </a:prstGeom>
          <a:noFill/>
        </p:spPr>
        <p:txBody>
          <a:bodyPr wrap="square" rtlCol="0">
            <a:spAutoFit/>
          </a:bodyPr>
          <a:lstStyle/>
          <a:p>
            <a:pPr algn="l" rtl="0"/>
            <a:r>
              <a:rPr lang="en-US" sz="1200" b="1" dirty="0" err="1">
                <a:solidFill>
                  <a:srgbClr val="000000"/>
                </a:solidFill>
              </a:rPr>
              <a:t>Desempenho</a:t>
            </a:r>
            <a:r>
              <a:rPr lang="en-US" sz="1200" b="1" dirty="0">
                <a:solidFill>
                  <a:srgbClr val="000000"/>
                </a:solidFill>
              </a:rPr>
              <a:t> do </a:t>
            </a:r>
            <a:r>
              <a:rPr lang="en-US" sz="1200" b="1" dirty="0" err="1">
                <a:solidFill>
                  <a:srgbClr val="000000"/>
                </a:solidFill>
              </a:rPr>
              <a:t>produto</a:t>
            </a:r>
            <a:endParaRPr lang="en-US" sz="1200" b="1" dirty="0">
              <a:solidFill>
                <a:srgbClr val="000000"/>
              </a:solidFill>
            </a:endParaRPr>
          </a:p>
          <a:p>
            <a:pPr algn="l" rtl="0"/>
            <a:endParaRPr lang="en-US" sz="800" b="1" dirty="0">
              <a:solidFill>
                <a:schemeClr val="bg2">
                  <a:lumMod val="50000"/>
                </a:schemeClr>
              </a:solidFill>
            </a:endParaRPr>
          </a:p>
          <a:p>
            <a:pPr algn="l" rtl="0"/>
            <a:r>
              <a:rPr lang="pt-PT" sz="1050" dirty="0">
                <a:solidFill>
                  <a:schemeClr val="bg2">
                    <a:lumMod val="50000"/>
                  </a:schemeClr>
                </a:solidFill>
              </a:rPr>
              <a:t>Diferentes produtos ou serviços são combinados ou oferecidos como sistemas</a:t>
            </a:r>
            <a:endParaRPr lang="en-IE" sz="1050" dirty="0">
              <a:solidFill>
                <a:schemeClr val="bg2">
                  <a:lumMod val="50000"/>
                </a:schemeClr>
              </a:solidFill>
            </a:endParaRPr>
          </a:p>
        </p:txBody>
      </p:sp>
      <p:sp>
        <p:nvSpPr>
          <p:cNvPr id="34" name="TextBox 33">
            <a:extLst>
              <a:ext uri="{FF2B5EF4-FFF2-40B4-BE49-F238E27FC236}">
                <a16:creationId xmlns:a16="http://schemas.microsoft.com/office/drawing/2014/main" id="{E128AFA7-BD4A-B2A4-970B-C88AE2AD2738}"/>
              </a:ext>
            </a:extLst>
          </p:cNvPr>
          <p:cNvSpPr txBox="1"/>
          <p:nvPr/>
        </p:nvSpPr>
        <p:spPr>
          <a:xfrm>
            <a:off x="8034856" y="1203023"/>
            <a:ext cx="1512986" cy="1208023"/>
          </a:xfrm>
          <a:prstGeom prst="rect">
            <a:avLst/>
          </a:prstGeom>
          <a:noFill/>
        </p:spPr>
        <p:txBody>
          <a:bodyPr wrap="square" rtlCol="0">
            <a:spAutoFit/>
          </a:bodyPr>
          <a:lstStyle/>
          <a:p>
            <a:pPr algn="l" rtl="0"/>
            <a:r>
              <a:rPr lang="en-US" sz="1200" b="1" dirty="0">
                <a:solidFill>
                  <a:srgbClr val="000000"/>
                </a:solidFill>
              </a:rPr>
              <a:t>Canal</a:t>
            </a:r>
          </a:p>
          <a:p>
            <a:pPr algn="l" rtl="0"/>
            <a:endParaRPr lang="en-US" sz="800" b="1" dirty="0">
              <a:solidFill>
                <a:schemeClr val="bg2">
                  <a:lumMod val="50000"/>
                </a:schemeClr>
              </a:solidFill>
            </a:endParaRPr>
          </a:p>
          <a:p>
            <a:pPr algn="l" rtl="0"/>
            <a:r>
              <a:rPr lang="en-US" sz="1050" dirty="0" err="1">
                <a:solidFill>
                  <a:schemeClr val="bg2">
                    <a:lumMod val="50000"/>
                  </a:schemeClr>
                </a:solidFill>
              </a:rPr>
              <a:t>Canais</a:t>
            </a:r>
            <a:r>
              <a:rPr lang="en-US" sz="1050" dirty="0">
                <a:solidFill>
                  <a:schemeClr val="bg2">
                    <a:lumMod val="50000"/>
                  </a:schemeClr>
                </a:solidFill>
              </a:rPr>
              <a:t> de </a:t>
            </a:r>
            <a:r>
              <a:rPr lang="en-US" sz="1050" dirty="0" err="1">
                <a:solidFill>
                  <a:schemeClr val="bg2">
                    <a:lumMod val="50000"/>
                  </a:schemeClr>
                </a:solidFill>
              </a:rPr>
              <a:t>distribuição</a:t>
            </a:r>
            <a:r>
              <a:rPr lang="en-US" sz="1050" dirty="0">
                <a:solidFill>
                  <a:schemeClr val="bg2">
                    <a:lumMod val="50000"/>
                  </a:schemeClr>
                </a:solidFill>
              </a:rPr>
              <a:t> (forma </a:t>
            </a:r>
            <a:r>
              <a:rPr lang="en-US" sz="1050" dirty="0" err="1">
                <a:solidFill>
                  <a:schemeClr val="bg2">
                    <a:lumMod val="50000"/>
                  </a:schemeClr>
                </a:solidFill>
              </a:rPr>
              <a:t>como</a:t>
            </a:r>
            <a:r>
              <a:rPr lang="en-US" sz="1050" dirty="0">
                <a:solidFill>
                  <a:schemeClr val="bg2">
                    <a:lumMod val="50000"/>
                  </a:schemeClr>
                </a:solidFill>
              </a:rPr>
              <a:t> </a:t>
            </a:r>
            <a:r>
              <a:rPr lang="en-US" sz="1050" dirty="0" err="1">
                <a:solidFill>
                  <a:schemeClr val="bg2">
                    <a:lumMod val="50000"/>
                  </a:schemeClr>
                </a:solidFill>
              </a:rPr>
              <a:t>os</a:t>
            </a:r>
            <a:r>
              <a:rPr lang="en-US" sz="1050" dirty="0">
                <a:solidFill>
                  <a:schemeClr val="bg2">
                    <a:lumMod val="50000"/>
                  </a:schemeClr>
                </a:solidFill>
              </a:rPr>
              <a:t> </a:t>
            </a:r>
            <a:r>
              <a:rPr lang="en-US" sz="1050" dirty="0" err="1">
                <a:solidFill>
                  <a:schemeClr val="bg2">
                    <a:lumMod val="50000"/>
                  </a:schemeClr>
                </a:solidFill>
              </a:rPr>
              <a:t>produtos</a:t>
            </a:r>
            <a:r>
              <a:rPr lang="en-US" sz="1050" dirty="0">
                <a:solidFill>
                  <a:schemeClr val="bg2">
                    <a:lumMod val="50000"/>
                  </a:schemeClr>
                </a:solidFill>
              </a:rPr>
              <a:t> / </a:t>
            </a:r>
            <a:r>
              <a:rPr lang="en-US" sz="1050" dirty="0" err="1">
                <a:solidFill>
                  <a:schemeClr val="bg2">
                    <a:lumMod val="50000"/>
                  </a:schemeClr>
                </a:solidFill>
              </a:rPr>
              <a:t>serviços</a:t>
            </a:r>
            <a:r>
              <a:rPr lang="en-US" sz="1050" dirty="0">
                <a:solidFill>
                  <a:schemeClr val="bg2">
                    <a:lumMod val="50000"/>
                  </a:schemeClr>
                </a:solidFill>
              </a:rPr>
              <a:t> da </a:t>
            </a:r>
            <a:r>
              <a:rPr lang="en-US" sz="1050" dirty="0" err="1">
                <a:solidFill>
                  <a:schemeClr val="bg2">
                    <a:lumMod val="50000"/>
                  </a:schemeClr>
                </a:solidFill>
              </a:rPr>
              <a:t>empresa</a:t>
            </a:r>
            <a:r>
              <a:rPr lang="en-US" sz="1050" dirty="0">
                <a:solidFill>
                  <a:schemeClr val="bg2">
                    <a:lumMod val="50000"/>
                  </a:schemeClr>
                </a:solidFill>
              </a:rPr>
              <a:t> </a:t>
            </a:r>
            <a:r>
              <a:rPr lang="en-US" sz="1050" dirty="0" err="1">
                <a:solidFill>
                  <a:schemeClr val="bg2">
                    <a:lumMod val="50000"/>
                  </a:schemeClr>
                </a:solidFill>
              </a:rPr>
              <a:t>são</a:t>
            </a:r>
            <a:r>
              <a:rPr lang="en-US" sz="1050" dirty="0">
                <a:solidFill>
                  <a:schemeClr val="bg2">
                    <a:lumMod val="50000"/>
                  </a:schemeClr>
                </a:solidFill>
              </a:rPr>
              <a:t> </a:t>
            </a:r>
            <a:r>
              <a:rPr lang="en-US" sz="1050" dirty="0" err="1">
                <a:solidFill>
                  <a:schemeClr val="bg2">
                    <a:lumMod val="50000"/>
                  </a:schemeClr>
                </a:solidFill>
              </a:rPr>
              <a:t>entregues</a:t>
            </a:r>
            <a:r>
              <a:rPr lang="en-US" sz="1050" dirty="0">
                <a:solidFill>
                  <a:schemeClr val="bg2">
                    <a:lumMod val="50000"/>
                  </a:schemeClr>
                </a:solidFill>
              </a:rPr>
              <a:t> aos </a:t>
            </a:r>
            <a:r>
              <a:rPr lang="en-US" sz="1050" dirty="0" err="1">
                <a:solidFill>
                  <a:schemeClr val="bg2">
                    <a:lumMod val="50000"/>
                  </a:schemeClr>
                </a:solidFill>
              </a:rPr>
              <a:t>clientes</a:t>
            </a:r>
            <a:r>
              <a:rPr lang="en-US" sz="1050" dirty="0">
                <a:solidFill>
                  <a:schemeClr val="bg2">
                    <a:lumMod val="50000"/>
                  </a:schemeClr>
                </a:solidFill>
              </a:rPr>
              <a:t> e </a:t>
            </a:r>
            <a:r>
              <a:rPr lang="en-US" sz="1050" dirty="0" err="1">
                <a:solidFill>
                  <a:schemeClr val="bg2">
                    <a:lumMod val="50000"/>
                  </a:schemeClr>
                </a:solidFill>
              </a:rPr>
              <a:t>usuários</a:t>
            </a:r>
            <a:r>
              <a:rPr lang="en-US" sz="1050" dirty="0">
                <a:solidFill>
                  <a:schemeClr val="bg2">
                    <a:lumMod val="50000"/>
                  </a:schemeClr>
                </a:solidFill>
              </a:rPr>
              <a:t>)</a:t>
            </a:r>
            <a:endParaRPr lang="en-IE" sz="1050" dirty="0">
              <a:solidFill>
                <a:schemeClr val="bg2">
                  <a:lumMod val="50000"/>
                </a:schemeClr>
              </a:solidFill>
            </a:endParaRPr>
          </a:p>
        </p:txBody>
      </p:sp>
      <p:sp>
        <p:nvSpPr>
          <p:cNvPr id="35" name="TextBox 34">
            <a:extLst>
              <a:ext uri="{FF2B5EF4-FFF2-40B4-BE49-F238E27FC236}">
                <a16:creationId xmlns:a16="http://schemas.microsoft.com/office/drawing/2014/main" id="{DB974C56-D293-2112-194F-1DE522DEF542}"/>
              </a:ext>
            </a:extLst>
          </p:cNvPr>
          <p:cNvSpPr txBox="1"/>
          <p:nvPr/>
        </p:nvSpPr>
        <p:spPr>
          <a:xfrm>
            <a:off x="2594588" y="1203023"/>
            <a:ext cx="1396043" cy="946413"/>
          </a:xfrm>
          <a:prstGeom prst="rect">
            <a:avLst/>
          </a:prstGeom>
          <a:noFill/>
        </p:spPr>
        <p:txBody>
          <a:bodyPr wrap="square" rtlCol="0">
            <a:spAutoFit/>
          </a:bodyPr>
          <a:lstStyle/>
          <a:p>
            <a:pPr algn="ctr" rtl="0"/>
            <a:r>
              <a:rPr lang="en-US" sz="1200" b="1" dirty="0">
                <a:solidFill>
                  <a:srgbClr val="000000"/>
                </a:solidFill>
              </a:rPr>
              <a:t>Inovação de Rede</a:t>
            </a:r>
          </a:p>
          <a:p>
            <a:pPr algn="ctr" rtl="0"/>
            <a:endParaRPr lang="en-US" sz="1200" b="1" dirty="0">
              <a:solidFill>
                <a:schemeClr val="bg2">
                  <a:lumMod val="50000"/>
                </a:schemeClr>
              </a:solidFill>
            </a:endParaRPr>
          </a:p>
          <a:p>
            <a:pPr algn="ctr" rtl="0"/>
            <a:r>
              <a:rPr lang="en-US" sz="1050" dirty="0">
                <a:solidFill>
                  <a:schemeClr val="bg2">
                    <a:lumMod val="50000"/>
                  </a:schemeClr>
                </a:solidFill>
              </a:rPr>
              <a:t>A forma </a:t>
            </a:r>
            <a:r>
              <a:rPr lang="en-US" sz="1050" dirty="0" err="1">
                <a:solidFill>
                  <a:schemeClr val="bg2">
                    <a:lumMod val="50000"/>
                  </a:schemeClr>
                </a:solidFill>
              </a:rPr>
              <a:t>como</a:t>
            </a:r>
            <a:r>
              <a:rPr lang="en-US" sz="1050" dirty="0">
                <a:solidFill>
                  <a:schemeClr val="bg2">
                    <a:lumMod val="50000"/>
                  </a:schemeClr>
                </a:solidFill>
              </a:rPr>
              <a:t> se </a:t>
            </a:r>
            <a:r>
              <a:rPr lang="en-US" sz="1050" dirty="0" err="1">
                <a:solidFill>
                  <a:schemeClr val="bg2">
                    <a:lumMod val="50000"/>
                  </a:schemeClr>
                </a:solidFill>
              </a:rPr>
              <a:t>estabelecem</a:t>
            </a:r>
            <a:r>
              <a:rPr lang="en-US" sz="1050" dirty="0">
                <a:solidFill>
                  <a:schemeClr val="bg2">
                    <a:lumMod val="50000"/>
                  </a:schemeClr>
                </a:solidFill>
              </a:rPr>
              <a:t> redes de </a:t>
            </a:r>
            <a:r>
              <a:rPr lang="en-US" sz="1050" dirty="0" err="1">
                <a:solidFill>
                  <a:schemeClr val="bg2">
                    <a:lumMod val="50000"/>
                  </a:schemeClr>
                </a:solidFill>
              </a:rPr>
              <a:t>colaboração</a:t>
            </a:r>
            <a:endParaRPr lang="en-IE" sz="1050" dirty="0">
              <a:solidFill>
                <a:schemeClr val="bg2">
                  <a:lumMod val="50000"/>
                </a:schemeClr>
              </a:solidFill>
            </a:endParaRPr>
          </a:p>
        </p:txBody>
      </p:sp>
    </p:spTree>
    <p:extLst>
      <p:ext uri="{BB962C8B-B14F-4D97-AF65-F5344CB8AC3E}">
        <p14:creationId xmlns:p14="http://schemas.microsoft.com/office/powerpoint/2010/main" val="2477140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712C07C-CF58-73C6-4954-7A1D59F8CA45}"/>
              </a:ext>
            </a:extLst>
          </p:cNvPr>
          <p:cNvSpPr>
            <a:spLocks noGrp="1"/>
          </p:cNvSpPr>
          <p:nvPr>
            <p:ph type="body" sz="quarter" idx="16"/>
          </p:nvPr>
        </p:nvSpPr>
        <p:spPr>
          <a:xfrm>
            <a:off x="806950" y="827213"/>
            <a:ext cx="5348366" cy="992187"/>
          </a:xfrm>
        </p:spPr>
        <p:txBody>
          <a:bodyPr>
            <a:normAutofit/>
          </a:bodyPr>
          <a:lstStyle/>
          <a:p>
            <a:pPr algn="l" rtl="0"/>
            <a:r>
              <a:rPr lang="en-US" sz="3300" dirty="0"/>
              <a:t>Estrutura de Doblin explicada</a:t>
            </a:r>
          </a:p>
          <a:p>
            <a:pPr algn="l" rtl="0"/>
            <a:endParaRPr lang="en-IE" sz="3300" dirty="0"/>
          </a:p>
        </p:txBody>
      </p:sp>
      <p:sp>
        <p:nvSpPr>
          <p:cNvPr id="6" name="Text Placeholder 2">
            <a:extLst>
              <a:ext uri="{FF2B5EF4-FFF2-40B4-BE49-F238E27FC236}">
                <a16:creationId xmlns:a16="http://schemas.microsoft.com/office/drawing/2014/main" id="{D0F91430-C502-1FBA-2B79-C864C0222226}"/>
              </a:ext>
            </a:extLst>
          </p:cNvPr>
          <p:cNvSpPr>
            <a:spLocks noGrp="1"/>
          </p:cNvSpPr>
          <p:nvPr>
            <p:ph type="body" sz="quarter" idx="18"/>
          </p:nvPr>
        </p:nvSpPr>
        <p:spPr>
          <a:xfrm>
            <a:off x="806950" y="1452563"/>
            <a:ext cx="5744679" cy="4157662"/>
          </a:xfrm>
        </p:spPr>
        <p:txBody>
          <a:bodyPr>
            <a:noAutofit/>
          </a:bodyPr>
          <a:lstStyle/>
          <a:p>
            <a:pPr rtl="0">
              <a:lnSpc>
                <a:spcPct val="110000"/>
              </a:lnSpc>
              <a:spcBef>
                <a:spcPts val="300"/>
              </a:spcBef>
            </a:pPr>
            <a:r>
              <a:rPr lang="en-US" sz="1900" dirty="0"/>
              <a:t>Os dez elementos são agrupados em três áreas principais:</a:t>
            </a:r>
          </a:p>
          <a:p>
            <a:pPr marL="565200" indent="-457200" rtl="0">
              <a:lnSpc>
                <a:spcPct val="110000"/>
              </a:lnSpc>
              <a:spcBef>
                <a:spcPts val="300"/>
              </a:spcBef>
              <a:buFont typeface="+mj-lt"/>
              <a:buAutoNum type="arabicPeriod"/>
            </a:pPr>
            <a:r>
              <a:rPr lang="en-US" sz="1900" b="1" dirty="0" err="1">
                <a:solidFill>
                  <a:srgbClr val="0070C0"/>
                </a:solidFill>
              </a:rPr>
              <a:t>Configuração</a:t>
            </a:r>
            <a:r>
              <a:rPr lang="en-US" sz="1900" b="1" dirty="0">
                <a:solidFill>
                  <a:srgbClr val="0070C0"/>
                </a:solidFill>
              </a:rPr>
              <a:t>: </a:t>
            </a:r>
            <a:r>
              <a:rPr lang="en-US" sz="1900" dirty="0" err="1"/>
              <a:t>abrange</a:t>
            </a:r>
            <a:r>
              <a:rPr lang="en-US" sz="1900" dirty="0"/>
              <a:t> essencialmente o funcionamento </a:t>
            </a:r>
            <a:r>
              <a:rPr lang="en-US" sz="1900" dirty="0" err="1"/>
              <a:t>interno</a:t>
            </a:r>
            <a:r>
              <a:rPr lang="en-US" sz="1900" dirty="0"/>
              <a:t> das </a:t>
            </a:r>
            <a:r>
              <a:rPr lang="en-US" sz="1900" dirty="0" err="1"/>
              <a:t>organizações</a:t>
            </a:r>
            <a:r>
              <a:rPr lang="en-US" sz="1900" dirty="0"/>
              <a:t> e do </a:t>
            </a:r>
            <a:r>
              <a:rPr lang="en-US" sz="1900" dirty="0" err="1"/>
              <a:t>seu</a:t>
            </a:r>
            <a:r>
              <a:rPr lang="en-US" sz="1900" dirty="0"/>
              <a:t> modelo de </a:t>
            </a:r>
            <a:r>
              <a:rPr lang="en-US" sz="1900" dirty="0" err="1"/>
              <a:t>negócio</a:t>
            </a:r>
            <a:r>
              <a:rPr lang="en-US" sz="1900" dirty="0"/>
              <a:t>, etc.</a:t>
            </a:r>
          </a:p>
          <a:p>
            <a:pPr marL="565200" indent="-457200" rtl="0">
              <a:lnSpc>
                <a:spcPct val="110000"/>
              </a:lnSpc>
              <a:spcBef>
                <a:spcPts val="300"/>
              </a:spcBef>
              <a:buFont typeface="+mj-lt"/>
              <a:buAutoNum type="arabicPeriod"/>
            </a:pPr>
            <a:r>
              <a:rPr lang="en-US" sz="1900" b="1" dirty="0" err="1">
                <a:solidFill>
                  <a:srgbClr val="F79037"/>
                </a:solidFill>
              </a:rPr>
              <a:t>Oferta</a:t>
            </a:r>
            <a:r>
              <a:rPr lang="en-US" sz="1900" b="1" dirty="0">
                <a:solidFill>
                  <a:srgbClr val="F79037"/>
                </a:solidFill>
              </a:rPr>
              <a:t>: </a:t>
            </a:r>
            <a:r>
              <a:rPr lang="en-US" sz="1900" dirty="0" err="1"/>
              <a:t>abrange</a:t>
            </a:r>
            <a:r>
              <a:rPr lang="en-US" sz="1900" dirty="0"/>
              <a:t> os </a:t>
            </a:r>
            <a:r>
              <a:rPr lang="en-US" sz="1900" dirty="0" err="1"/>
              <a:t>principais</a:t>
            </a:r>
            <a:r>
              <a:rPr lang="en-US" sz="1900" dirty="0"/>
              <a:t> </a:t>
            </a:r>
            <a:r>
              <a:rPr lang="en-US" sz="1900" dirty="0" err="1"/>
              <a:t>aspetos</a:t>
            </a:r>
            <a:r>
              <a:rPr lang="en-US" sz="1900" dirty="0"/>
              <a:t> dos produtos e/ou serviços que a organização oferece.</a:t>
            </a:r>
          </a:p>
          <a:p>
            <a:pPr marL="565200" indent="-457200">
              <a:lnSpc>
                <a:spcPct val="110000"/>
              </a:lnSpc>
              <a:spcBef>
                <a:spcPts val="300"/>
              </a:spcBef>
              <a:buFont typeface="+mj-lt"/>
              <a:buAutoNum type="arabicPeriod"/>
            </a:pPr>
            <a:r>
              <a:rPr lang="en-US" sz="1900" dirty="0"/>
              <a:t>Finalmente, os elementos voltados para fora do negócio, ou em outras palavras, </a:t>
            </a:r>
            <a:r>
              <a:rPr lang="en-US" sz="1900" dirty="0" err="1"/>
              <a:t>toda</a:t>
            </a:r>
            <a:r>
              <a:rPr lang="en-US" sz="1900" dirty="0"/>
              <a:t> a </a:t>
            </a:r>
            <a:r>
              <a:rPr lang="en-US" sz="1900" b="1" dirty="0" err="1">
                <a:solidFill>
                  <a:srgbClr val="E8669E"/>
                </a:solidFill>
              </a:rPr>
              <a:t>experiência</a:t>
            </a:r>
            <a:r>
              <a:rPr lang="en-US" sz="1900" b="1" dirty="0">
                <a:solidFill>
                  <a:srgbClr val="E8669E"/>
                </a:solidFill>
              </a:rPr>
              <a:t> </a:t>
            </a:r>
            <a:r>
              <a:rPr lang="en-US" sz="1900" dirty="0"/>
              <a:t>do </a:t>
            </a:r>
            <a:r>
              <a:rPr lang="en-US" sz="1900" b="1" dirty="0" err="1"/>
              <a:t>cliente</a:t>
            </a:r>
            <a:r>
              <a:rPr lang="en-US" sz="1900" dirty="0"/>
              <a:t>.</a:t>
            </a:r>
          </a:p>
          <a:p>
            <a:pPr algn="ctr" rtl="0">
              <a:lnSpc>
                <a:spcPct val="110000"/>
              </a:lnSpc>
              <a:spcBef>
                <a:spcPts val="300"/>
              </a:spcBef>
            </a:pPr>
            <a:r>
              <a:rPr lang="en-IE" sz="1900" dirty="0"/>
              <a:t>Doblin destacou que, com base </a:t>
            </a:r>
            <a:r>
              <a:rPr lang="en-IE" sz="1900" dirty="0" err="1"/>
              <a:t>na</a:t>
            </a:r>
            <a:r>
              <a:rPr lang="en-IE" sz="1900" dirty="0"/>
              <a:t> </a:t>
            </a:r>
            <a:r>
              <a:rPr lang="en-IE" sz="1900" dirty="0" err="1"/>
              <a:t>sua</a:t>
            </a:r>
            <a:r>
              <a:rPr lang="en-IE" sz="1900" dirty="0"/>
              <a:t> </a:t>
            </a:r>
            <a:r>
              <a:rPr lang="en-IE" sz="1900" dirty="0" err="1"/>
              <a:t>investigação</a:t>
            </a:r>
            <a:r>
              <a:rPr lang="en-IE" sz="1900" dirty="0"/>
              <a:t>, </a:t>
            </a:r>
            <a:r>
              <a:rPr lang="en-IE" sz="1900" dirty="0" err="1"/>
              <a:t>quantos</a:t>
            </a:r>
            <a:r>
              <a:rPr lang="en-IE" sz="1900" dirty="0"/>
              <a:t> mais tipos de inovação uma </a:t>
            </a:r>
            <a:r>
              <a:rPr lang="en-IE" sz="1900" dirty="0" err="1"/>
              <a:t>organização</a:t>
            </a:r>
            <a:r>
              <a:rPr lang="en-IE" sz="1900" dirty="0"/>
              <a:t> use, </a:t>
            </a:r>
            <a:r>
              <a:rPr lang="en-IE" sz="1900" dirty="0" err="1"/>
              <a:t>melhor</a:t>
            </a:r>
            <a:r>
              <a:rPr lang="en-IE" sz="1900" dirty="0"/>
              <a:t> </a:t>
            </a:r>
            <a:r>
              <a:rPr lang="en-IE" sz="1900" dirty="0" err="1"/>
              <a:t>será</a:t>
            </a:r>
            <a:r>
              <a:rPr lang="en-IE" sz="1900" dirty="0"/>
              <a:t> o </a:t>
            </a:r>
            <a:r>
              <a:rPr lang="en-IE" sz="1900" dirty="0" err="1"/>
              <a:t>seu</a:t>
            </a:r>
            <a:r>
              <a:rPr lang="en-IE" sz="1900" dirty="0"/>
              <a:t> desempenho.</a:t>
            </a:r>
          </a:p>
        </p:txBody>
      </p:sp>
      <p:pic>
        <p:nvPicPr>
          <p:cNvPr id="7" name="Picture 2" descr="Top Innovator Performance">
            <a:extLst>
              <a:ext uri="{FF2B5EF4-FFF2-40B4-BE49-F238E27FC236}">
                <a16:creationId xmlns:a16="http://schemas.microsoft.com/office/drawing/2014/main" id="{2B0B6394-AFDD-A6EB-98E8-17064BC2C42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63218" y="1728517"/>
            <a:ext cx="5287400" cy="34535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CDE8B11-B10A-0677-8B2A-3F308CFC132E}"/>
              </a:ext>
            </a:extLst>
          </p:cNvPr>
          <p:cNvSpPr txBox="1"/>
          <p:nvPr/>
        </p:nvSpPr>
        <p:spPr>
          <a:xfrm rot="16200000">
            <a:off x="5433269" y="3399896"/>
            <a:ext cx="3031022" cy="338554"/>
          </a:xfrm>
          <a:prstGeom prst="rect">
            <a:avLst/>
          </a:prstGeom>
          <a:solidFill>
            <a:schemeClr val="tx2"/>
          </a:solidFill>
        </p:spPr>
        <p:txBody>
          <a:bodyPr wrap="square" lIns="91440" tIns="45720" rIns="91440" bIns="45720" rtlCol="0" anchor="t">
            <a:spAutoFit/>
          </a:bodyPr>
          <a:lstStyle/>
          <a:p>
            <a:pPr algn="l" rtl="0"/>
            <a:r>
              <a:rPr lang="en-US" sz="1600" b="1"/>
              <a:t>Preço das ações (indexado a 100)</a:t>
            </a:r>
            <a:endParaRPr lang="en-IE" sz="1600" b="1"/>
          </a:p>
        </p:txBody>
      </p:sp>
      <p:sp>
        <p:nvSpPr>
          <p:cNvPr id="9" name="TextBox 8">
            <a:extLst>
              <a:ext uri="{FF2B5EF4-FFF2-40B4-BE49-F238E27FC236}">
                <a16:creationId xmlns:a16="http://schemas.microsoft.com/office/drawing/2014/main" id="{ADF73692-EE5F-244B-A833-35C1CBF023B9}"/>
              </a:ext>
            </a:extLst>
          </p:cNvPr>
          <p:cNvSpPr txBox="1"/>
          <p:nvPr/>
        </p:nvSpPr>
        <p:spPr>
          <a:xfrm>
            <a:off x="11582768" y="2442502"/>
            <a:ext cx="525517" cy="369332"/>
          </a:xfrm>
          <a:prstGeom prst="rect">
            <a:avLst/>
          </a:prstGeom>
          <a:solidFill>
            <a:schemeClr val="bg2"/>
          </a:solidFill>
        </p:spPr>
        <p:txBody>
          <a:bodyPr wrap="square" rtlCol="0">
            <a:spAutoFit/>
          </a:bodyPr>
          <a:lstStyle/>
          <a:p>
            <a:pPr algn="l" rtl="0"/>
            <a:r>
              <a:rPr lang="en-US" sz="900" b="1" dirty="0"/>
              <a:t>5+ </a:t>
            </a:r>
            <a:r>
              <a:rPr lang="en-US" sz="900" b="1" dirty="0" err="1"/>
              <a:t>Tipos</a:t>
            </a:r>
            <a:endParaRPr lang="en-IE" sz="900" b="1" dirty="0"/>
          </a:p>
        </p:txBody>
      </p:sp>
      <p:sp>
        <p:nvSpPr>
          <p:cNvPr id="10" name="TextBox 9">
            <a:extLst>
              <a:ext uri="{FF2B5EF4-FFF2-40B4-BE49-F238E27FC236}">
                <a16:creationId xmlns:a16="http://schemas.microsoft.com/office/drawing/2014/main" id="{1165F66D-0E16-D909-55F9-3F6A08F47EB2}"/>
              </a:ext>
            </a:extLst>
          </p:cNvPr>
          <p:cNvSpPr txBox="1"/>
          <p:nvPr/>
        </p:nvSpPr>
        <p:spPr>
          <a:xfrm>
            <a:off x="11582768" y="3085944"/>
            <a:ext cx="525517" cy="369332"/>
          </a:xfrm>
          <a:prstGeom prst="rect">
            <a:avLst/>
          </a:prstGeom>
          <a:solidFill>
            <a:schemeClr val="bg2"/>
          </a:solidFill>
        </p:spPr>
        <p:txBody>
          <a:bodyPr wrap="square" rtlCol="0">
            <a:spAutoFit/>
          </a:bodyPr>
          <a:lstStyle/>
          <a:p>
            <a:pPr algn="l" rtl="0"/>
            <a:r>
              <a:rPr lang="en-US" sz="900" b="1" dirty="0"/>
              <a:t>3 - 4 </a:t>
            </a:r>
            <a:r>
              <a:rPr lang="en-US" sz="900" b="1" dirty="0" err="1"/>
              <a:t>Tipos</a:t>
            </a:r>
            <a:endParaRPr lang="en-IE" sz="900" b="1" dirty="0"/>
          </a:p>
        </p:txBody>
      </p:sp>
      <p:sp>
        <p:nvSpPr>
          <p:cNvPr id="11" name="TextBox 10">
            <a:extLst>
              <a:ext uri="{FF2B5EF4-FFF2-40B4-BE49-F238E27FC236}">
                <a16:creationId xmlns:a16="http://schemas.microsoft.com/office/drawing/2014/main" id="{736EC1C7-C121-6EEA-DEAE-CAD990EE3C55}"/>
              </a:ext>
            </a:extLst>
          </p:cNvPr>
          <p:cNvSpPr txBox="1"/>
          <p:nvPr/>
        </p:nvSpPr>
        <p:spPr>
          <a:xfrm>
            <a:off x="11572258" y="3406826"/>
            <a:ext cx="525517" cy="369332"/>
          </a:xfrm>
          <a:prstGeom prst="rect">
            <a:avLst/>
          </a:prstGeom>
          <a:solidFill>
            <a:schemeClr val="bg2"/>
          </a:solidFill>
        </p:spPr>
        <p:txBody>
          <a:bodyPr wrap="square" rtlCol="0">
            <a:spAutoFit/>
          </a:bodyPr>
          <a:lstStyle/>
          <a:p>
            <a:pPr algn="l" rtl="0"/>
            <a:r>
              <a:rPr lang="en-US" sz="900" b="1"/>
              <a:t>1 -2 Tipos</a:t>
            </a:r>
            <a:endParaRPr lang="en-IE" sz="900" b="1"/>
          </a:p>
        </p:txBody>
      </p:sp>
      <p:sp>
        <p:nvSpPr>
          <p:cNvPr id="12" name="TextBox 11">
            <a:extLst>
              <a:ext uri="{FF2B5EF4-FFF2-40B4-BE49-F238E27FC236}">
                <a16:creationId xmlns:a16="http://schemas.microsoft.com/office/drawing/2014/main" id="{804E15BD-A113-DFE8-E0A2-8661644D7BDA}"/>
              </a:ext>
            </a:extLst>
          </p:cNvPr>
          <p:cNvSpPr txBox="1"/>
          <p:nvPr/>
        </p:nvSpPr>
        <p:spPr>
          <a:xfrm>
            <a:off x="11593278" y="3912374"/>
            <a:ext cx="525517" cy="369332"/>
          </a:xfrm>
          <a:prstGeom prst="rect">
            <a:avLst/>
          </a:prstGeom>
          <a:solidFill>
            <a:schemeClr val="bg2"/>
          </a:solidFill>
        </p:spPr>
        <p:txBody>
          <a:bodyPr wrap="square" rtlCol="0">
            <a:spAutoFit/>
          </a:bodyPr>
          <a:lstStyle/>
          <a:p>
            <a:pPr algn="l" rtl="0"/>
            <a:r>
              <a:rPr lang="en-US" sz="900" b="1"/>
              <a:t>S&amp;P 500</a:t>
            </a:r>
            <a:endParaRPr lang="en-IE" sz="900" b="1"/>
          </a:p>
        </p:txBody>
      </p:sp>
      <p:sp>
        <p:nvSpPr>
          <p:cNvPr id="13" name="TextBox 12">
            <a:extLst>
              <a:ext uri="{FF2B5EF4-FFF2-40B4-BE49-F238E27FC236}">
                <a16:creationId xmlns:a16="http://schemas.microsoft.com/office/drawing/2014/main" id="{CF4453F1-6AA6-C5AB-540A-EB012CCFEC57}"/>
              </a:ext>
            </a:extLst>
          </p:cNvPr>
          <p:cNvSpPr txBox="1"/>
          <p:nvPr/>
        </p:nvSpPr>
        <p:spPr>
          <a:xfrm>
            <a:off x="7983940" y="5433440"/>
            <a:ext cx="3609338" cy="523220"/>
          </a:xfrm>
          <a:prstGeom prst="rect">
            <a:avLst/>
          </a:prstGeom>
          <a:noFill/>
        </p:spPr>
        <p:txBody>
          <a:bodyPr wrap="square">
            <a:spAutoFit/>
          </a:bodyPr>
          <a:lstStyle/>
          <a:p>
            <a:pPr algn="l" rtl="0"/>
            <a:r>
              <a:rPr lang="en-US" sz="1400" b="0" i="1" dirty="0">
                <a:solidFill>
                  <a:srgbClr val="999999"/>
                </a:solidFill>
                <a:effectLst/>
              </a:rPr>
              <a:t>Fonte: Ten Types of Innovation: The Discipline of Building Breakthroughs, 2013, Wiley</a:t>
            </a:r>
            <a:endParaRPr lang="en-IE" sz="1400" dirty="0"/>
          </a:p>
        </p:txBody>
      </p:sp>
    </p:spTree>
    <p:extLst>
      <p:ext uri="{BB962C8B-B14F-4D97-AF65-F5344CB8AC3E}">
        <p14:creationId xmlns:p14="http://schemas.microsoft.com/office/powerpoint/2010/main" val="14930510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Badge 1 with solid fill">
            <a:extLst>
              <a:ext uri="{FF2B5EF4-FFF2-40B4-BE49-F238E27FC236}">
                <a16:creationId xmlns:a16="http://schemas.microsoft.com/office/drawing/2014/main" id="{625E3359-AF8C-B1CD-FAC6-9EBC1AC61D1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908344" y="1993155"/>
            <a:ext cx="1722437" cy="1724025"/>
          </a:xfrm>
        </p:spPr>
      </p:pic>
      <p:pic>
        <p:nvPicPr>
          <p:cNvPr id="17" name="Picture Placeholder 16" descr="Badge with solid fill">
            <a:extLst>
              <a:ext uri="{FF2B5EF4-FFF2-40B4-BE49-F238E27FC236}">
                <a16:creationId xmlns:a16="http://schemas.microsoft.com/office/drawing/2014/main" id="{42B228F5-6268-0735-B802-A2DA473BF5C7}"/>
              </a:ext>
            </a:extLst>
          </p:cNvPr>
          <p:cNvPicPr>
            <a:picLocks noGrp="1" noChangeAspect="1"/>
          </p:cNvPicPr>
          <p:nvPr>
            <p:ph type="pic" sz="quarter" idx="11"/>
          </p:nvPr>
        </p:nvPicPr>
        <p:blipFill>
          <a:blip r:embed="rId4">
            <a:extLst>
              <a:ext uri="{96DAC541-7B7A-43D3-8B79-37D633B846F1}">
                <asvg:svgBlip xmlns:asvg="http://schemas.microsoft.com/office/drawing/2016/SVG/main" r:embed="rId5"/>
              </a:ext>
            </a:extLst>
          </a:blip>
          <a:srcRect/>
          <a:stretch/>
        </p:blipFill>
        <p:spPr>
          <a:xfrm>
            <a:off x="5226050" y="1993155"/>
            <a:ext cx="1724025" cy="1724025"/>
          </a:xfrm>
        </p:spPr>
      </p:pic>
      <p:pic>
        <p:nvPicPr>
          <p:cNvPr id="19" name="Picture Placeholder 18" descr="Badge 3 with solid fill">
            <a:extLst>
              <a:ext uri="{FF2B5EF4-FFF2-40B4-BE49-F238E27FC236}">
                <a16:creationId xmlns:a16="http://schemas.microsoft.com/office/drawing/2014/main" id="{6D2B79E1-1B1F-9111-778E-D4782748C402}"/>
              </a:ext>
            </a:extLst>
          </p:cNvPr>
          <p:cNvPicPr>
            <a:picLocks noGrp="1" noChangeAspect="1"/>
          </p:cNvPicPr>
          <p:nvPr>
            <p:ph type="pic" sz="quarter" idx="12"/>
          </p:nvPr>
        </p:nvPicPr>
        <p:blipFill>
          <a:blip r:embed="rId6">
            <a:extLst>
              <a:ext uri="{96DAC541-7B7A-43D3-8B79-37D633B846F1}">
                <asvg:svgBlip xmlns:asvg="http://schemas.microsoft.com/office/drawing/2016/SVG/main" r:embed="rId7"/>
              </a:ext>
            </a:extLst>
          </a:blip>
          <a:srcRect/>
          <a:stretch/>
        </p:blipFill>
        <p:spPr>
          <a:xfrm>
            <a:off x="8561221" y="1988393"/>
            <a:ext cx="1724025" cy="1724025"/>
          </a:xfrm>
        </p:spPr>
      </p:pic>
      <p:sp>
        <p:nvSpPr>
          <p:cNvPr id="20" name="Text Placeholder 4">
            <a:extLst>
              <a:ext uri="{FF2B5EF4-FFF2-40B4-BE49-F238E27FC236}">
                <a16:creationId xmlns:a16="http://schemas.microsoft.com/office/drawing/2014/main" id="{18D4F1BC-3546-A64D-D74A-A8EEFA9A19CA}"/>
              </a:ext>
            </a:extLst>
          </p:cNvPr>
          <p:cNvSpPr txBox="1">
            <a:spLocks/>
          </p:cNvSpPr>
          <p:nvPr/>
        </p:nvSpPr>
        <p:spPr>
          <a:xfrm>
            <a:off x="592812" y="675505"/>
            <a:ext cx="11025353" cy="763507"/>
          </a:xfrm>
          <a:prstGeom prst="rect">
            <a:avLst/>
          </a:prstGeom>
          <a:solidFill>
            <a:srgbClr val="B2DEDD"/>
          </a:solid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dirty="0">
                <a:solidFill>
                  <a:srgbClr val="000000"/>
                </a:solidFill>
              </a:rPr>
              <a:t>A </a:t>
            </a:r>
            <a:r>
              <a:rPr lang="en-US" dirty="0" err="1">
                <a:solidFill>
                  <a:srgbClr val="000000"/>
                </a:solidFill>
              </a:rPr>
              <a:t>estrutura</a:t>
            </a:r>
            <a:r>
              <a:rPr lang="en-US" dirty="0">
                <a:solidFill>
                  <a:srgbClr val="000000"/>
                </a:solidFill>
              </a:rPr>
              <a:t> é uma ferramenta muito versátil e </a:t>
            </a:r>
            <a:r>
              <a:rPr lang="en-US" dirty="0" err="1">
                <a:solidFill>
                  <a:srgbClr val="000000"/>
                </a:solidFill>
              </a:rPr>
              <a:t>prática</a:t>
            </a:r>
            <a:r>
              <a:rPr lang="en-US" dirty="0">
                <a:solidFill>
                  <a:srgbClr val="000000"/>
                </a:solidFill>
              </a:rPr>
              <a:t>, que além de projetar novas inovações, pode ser utilizada para:</a:t>
            </a:r>
          </a:p>
          <a:p>
            <a:pPr algn="l" rtl="0"/>
            <a:endParaRPr lang="en-IE" dirty="0">
              <a:solidFill>
                <a:srgbClr val="000000"/>
              </a:solidFill>
            </a:endParaRPr>
          </a:p>
        </p:txBody>
      </p:sp>
      <p:sp>
        <p:nvSpPr>
          <p:cNvPr id="21" name="TextBox 20">
            <a:extLst>
              <a:ext uri="{FF2B5EF4-FFF2-40B4-BE49-F238E27FC236}">
                <a16:creationId xmlns:a16="http://schemas.microsoft.com/office/drawing/2014/main" id="{0013D774-4941-AD17-48F3-B87C67EBF9CB}"/>
              </a:ext>
            </a:extLst>
          </p:cNvPr>
          <p:cNvSpPr txBox="1"/>
          <p:nvPr/>
        </p:nvSpPr>
        <p:spPr>
          <a:xfrm>
            <a:off x="592812" y="126124"/>
            <a:ext cx="11006376" cy="549381"/>
          </a:xfrm>
          <a:prstGeom prst="rect">
            <a:avLst/>
          </a:prstGeom>
          <a:solidFill>
            <a:srgbClr val="B2DEDD"/>
          </a:solid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00" b="1" i="0" u="none" strike="noStrike" kern="1200" cap="none" spc="0" normalizeH="0" baseline="0" noProof="0" dirty="0">
                <a:ln>
                  <a:noFill/>
                </a:ln>
                <a:solidFill>
                  <a:srgbClr val="000000"/>
                </a:solidFill>
                <a:effectLst/>
                <a:uLnTx/>
                <a:uFillTx/>
                <a:latin typeface="Calibri" panose="020F0502020204030204"/>
                <a:ea typeface="+mn-ea"/>
                <a:cs typeface="+mn-cs"/>
              </a:rPr>
              <a:t>Usando a </a:t>
            </a:r>
            <a:r>
              <a:rPr kumimoji="0" lang="en-US" sz="3300" b="1" i="0" u="none" strike="noStrike" kern="1200" cap="none" spc="0" normalizeH="0" baseline="0" noProof="0" dirty="0" err="1">
                <a:ln>
                  <a:noFill/>
                </a:ln>
                <a:solidFill>
                  <a:srgbClr val="000000"/>
                </a:solidFill>
                <a:effectLst/>
                <a:uLnTx/>
                <a:uFillTx/>
                <a:latin typeface="Calibri" panose="020F0502020204030204"/>
                <a:ea typeface="+mn-ea"/>
                <a:cs typeface="+mn-cs"/>
              </a:rPr>
              <a:t>Estrutura</a:t>
            </a:r>
            <a:r>
              <a:rPr kumimoji="0" lang="en-US" sz="3300" b="1" i="0" u="none" strike="noStrike" kern="1200" cap="none" spc="0" normalizeH="0" baseline="0" noProof="0" dirty="0">
                <a:ln>
                  <a:noFill/>
                </a:ln>
                <a:solidFill>
                  <a:srgbClr val="000000"/>
                </a:solidFill>
                <a:effectLst/>
                <a:uLnTx/>
                <a:uFillTx/>
                <a:latin typeface="Calibri" panose="020F0502020204030204"/>
                <a:ea typeface="+mn-ea"/>
                <a:cs typeface="+mn-cs"/>
              </a:rPr>
              <a:t> (Framework)</a:t>
            </a:r>
            <a:endParaRPr kumimoji="0" lang="en-IE" sz="33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2" name="Text Placeholder 1">
            <a:extLst>
              <a:ext uri="{FF2B5EF4-FFF2-40B4-BE49-F238E27FC236}">
                <a16:creationId xmlns:a16="http://schemas.microsoft.com/office/drawing/2014/main" id="{169CA855-BB9E-D615-959D-8F1193B08AFA}"/>
              </a:ext>
            </a:extLst>
          </p:cNvPr>
          <p:cNvSpPr txBox="1">
            <a:spLocks/>
          </p:cNvSpPr>
          <p:nvPr/>
        </p:nvSpPr>
        <p:spPr>
          <a:xfrm>
            <a:off x="1075493" y="3685517"/>
            <a:ext cx="3401236" cy="198805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2400" b="1" dirty="0" err="1">
                <a:solidFill>
                  <a:srgbClr val="000000"/>
                </a:solidFill>
              </a:rPr>
              <a:t>Determinar</a:t>
            </a:r>
            <a:r>
              <a:rPr lang="en-US" sz="2400" b="1" dirty="0">
                <a:solidFill>
                  <a:srgbClr val="000000"/>
                </a:solidFill>
              </a:rPr>
              <a:t> </a:t>
            </a:r>
            <a:r>
              <a:rPr lang="en-US" sz="2400" dirty="0" err="1">
                <a:solidFill>
                  <a:srgbClr val="000000"/>
                </a:solidFill>
              </a:rPr>
              <a:t>quão</a:t>
            </a:r>
            <a:r>
              <a:rPr lang="en-US" sz="2400" dirty="0">
                <a:solidFill>
                  <a:srgbClr val="000000"/>
                </a:solidFill>
              </a:rPr>
              <a:t> </a:t>
            </a:r>
            <a:r>
              <a:rPr lang="en-US" sz="2400" dirty="0" err="1">
                <a:solidFill>
                  <a:srgbClr val="000000"/>
                </a:solidFill>
              </a:rPr>
              <a:t>inovadores</a:t>
            </a:r>
            <a:r>
              <a:rPr lang="en-US" sz="2400" dirty="0">
                <a:solidFill>
                  <a:srgbClr val="000000"/>
                </a:solidFill>
              </a:rPr>
              <a:t> o </a:t>
            </a:r>
            <a:r>
              <a:rPr lang="en-US" sz="2400" b="1" dirty="0" err="1">
                <a:solidFill>
                  <a:srgbClr val="000000"/>
                </a:solidFill>
              </a:rPr>
              <a:t>negócio</a:t>
            </a:r>
            <a:r>
              <a:rPr lang="en-US" sz="2400" b="1" dirty="0">
                <a:solidFill>
                  <a:srgbClr val="000000"/>
                </a:solidFill>
              </a:rPr>
              <a:t> </a:t>
            </a:r>
            <a:r>
              <a:rPr lang="en-US" sz="2400" dirty="0">
                <a:solidFill>
                  <a:srgbClr val="000000"/>
                </a:solidFill>
              </a:rPr>
              <a:t>e </a:t>
            </a:r>
            <a:r>
              <a:rPr lang="en-US" sz="2400" dirty="0" err="1">
                <a:solidFill>
                  <a:srgbClr val="000000"/>
                </a:solidFill>
              </a:rPr>
              <a:t>os</a:t>
            </a:r>
            <a:r>
              <a:rPr lang="en-US" sz="2400" dirty="0">
                <a:solidFill>
                  <a:srgbClr val="000000"/>
                </a:solidFill>
              </a:rPr>
              <a:t> </a:t>
            </a:r>
            <a:r>
              <a:rPr lang="en-US" sz="2400" dirty="0" err="1">
                <a:solidFill>
                  <a:srgbClr val="000000"/>
                </a:solidFill>
              </a:rPr>
              <a:t>serviços</a:t>
            </a:r>
            <a:r>
              <a:rPr lang="en-US" sz="2400" dirty="0">
                <a:solidFill>
                  <a:srgbClr val="000000"/>
                </a:solidFill>
              </a:rPr>
              <a:t> e </a:t>
            </a:r>
            <a:r>
              <a:rPr lang="en-US" sz="2400" dirty="0" err="1">
                <a:solidFill>
                  <a:srgbClr val="000000"/>
                </a:solidFill>
              </a:rPr>
              <a:t>produtos</a:t>
            </a:r>
            <a:r>
              <a:rPr lang="en-US" sz="2400" dirty="0">
                <a:solidFill>
                  <a:srgbClr val="000000"/>
                </a:solidFill>
              </a:rPr>
              <a:t> de </a:t>
            </a:r>
            <a:r>
              <a:rPr lang="en-US" sz="2400" dirty="0" err="1">
                <a:solidFill>
                  <a:srgbClr val="000000"/>
                </a:solidFill>
              </a:rPr>
              <a:t>uma</a:t>
            </a:r>
            <a:r>
              <a:rPr lang="en-US" sz="2400" dirty="0">
                <a:solidFill>
                  <a:srgbClr val="000000"/>
                </a:solidFill>
              </a:rPr>
              <a:t> </a:t>
            </a:r>
            <a:r>
              <a:rPr lang="en-US" sz="2400" dirty="0" err="1">
                <a:solidFill>
                  <a:srgbClr val="000000"/>
                </a:solidFill>
              </a:rPr>
              <a:t>empresa</a:t>
            </a:r>
            <a:r>
              <a:rPr lang="en-US" sz="2400" dirty="0">
                <a:solidFill>
                  <a:srgbClr val="000000"/>
                </a:solidFill>
              </a:rPr>
              <a:t> </a:t>
            </a:r>
            <a:r>
              <a:rPr lang="en-US" sz="2400" dirty="0" err="1">
                <a:solidFill>
                  <a:srgbClr val="000000"/>
                </a:solidFill>
              </a:rPr>
              <a:t>realmente</a:t>
            </a:r>
            <a:r>
              <a:rPr lang="en-US" sz="2400" dirty="0">
                <a:solidFill>
                  <a:srgbClr val="000000"/>
                </a:solidFill>
              </a:rPr>
              <a:t> o </a:t>
            </a:r>
            <a:r>
              <a:rPr lang="en-US" sz="2400" dirty="0" err="1">
                <a:solidFill>
                  <a:srgbClr val="000000"/>
                </a:solidFill>
              </a:rPr>
              <a:t>são</a:t>
            </a:r>
            <a:r>
              <a:rPr lang="en-US" sz="2400" dirty="0">
                <a:solidFill>
                  <a:srgbClr val="000000"/>
                </a:solidFill>
              </a:rPr>
              <a:t>.</a:t>
            </a:r>
          </a:p>
          <a:p>
            <a:pPr marL="0" indent="0" algn="ctr" rtl="0">
              <a:buNone/>
            </a:pPr>
            <a:endParaRPr lang="en-IE" sz="2400" dirty="0">
              <a:solidFill>
                <a:srgbClr val="000000"/>
              </a:solidFill>
            </a:endParaRPr>
          </a:p>
        </p:txBody>
      </p:sp>
      <p:sp>
        <p:nvSpPr>
          <p:cNvPr id="23" name="Text Placeholder 2">
            <a:extLst>
              <a:ext uri="{FF2B5EF4-FFF2-40B4-BE49-F238E27FC236}">
                <a16:creationId xmlns:a16="http://schemas.microsoft.com/office/drawing/2014/main" id="{20601CDF-8130-834B-893E-0D82695D2659}"/>
              </a:ext>
            </a:extLst>
          </p:cNvPr>
          <p:cNvSpPr txBox="1">
            <a:spLocks/>
          </p:cNvSpPr>
          <p:nvPr/>
        </p:nvSpPr>
        <p:spPr>
          <a:xfrm>
            <a:off x="4627558" y="3685517"/>
            <a:ext cx="3253250" cy="198805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2400" dirty="0" err="1">
                <a:solidFill>
                  <a:srgbClr val="000000"/>
                </a:solidFill>
              </a:rPr>
              <a:t>Tentar</a:t>
            </a:r>
            <a:r>
              <a:rPr lang="en-US" sz="2400" dirty="0">
                <a:solidFill>
                  <a:srgbClr val="000000"/>
                </a:solidFill>
              </a:rPr>
              <a:t> </a:t>
            </a:r>
            <a:r>
              <a:rPr lang="en-US" sz="2400" b="1" dirty="0" err="1">
                <a:solidFill>
                  <a:srgbClr val="000000"/>
                </a:solidFill>
              </a:rPr>
              <a:t>compreender</a:t>
            </a:r>
            <a:r>
              <a:rPr lang="en-US" sz="2400" b="1" dirty="0">
                <a:solidFill>
                  <a:srgbClr val="000000"/>
                </a:solidFill>
              </a:rPr>
              <a:t> um mercado </a:t>
            </a:r>
            <a:r>
              <a:rPr lang="en-US" sz="2400" dirty="0">
                <a:solidFill>
                  <a:srgbClr val="000000"/>
                </a:solidFill>
              </a:rPr>
              <a:t>e </a:t>
            </a:r>
            <a:r>
              <a:rPr lang="en-US" sz="2400" b="1" dirty="0" err="1">
                <a:solidFill>
                  <a:srgbClr val="000000"/>
                </a:solidFill>
              </a:rPr>
              <a:t>identificar</a:t>
            </a:r>
            <a:r>
              <a:rPr lang="en-US" sz="2400" b="1" dirty="0">
                <a:solidFill>
                  <a:srgbClr val="000000"/>
                </a:solidFill>
              </a:rPr>
              <a:t> as </a:t>
            </a:r>
            <a:r>
              <a:rPr lang="en-US" sz="2400" b="1" dirty="0" err="1">
                <a:solidFill>
                  <a:srgbClr val="000000"/>
                </a:solidFill>
              </a:rPr>
              <a:t>oportunidades</a:t>
            </a:r>
            <a:r>
              <a:rPr lang="en-US" sz="2400" b="1" dirty="0">
                <a:solidFill>
                  <a:srgbClr val="000000"/>
                </a:solidFill>
              </a:rPr>
              <a:t> </a:t>
            </a:r>
            <a:r>
              <a:rPr lang="en-US" sz="2400" dirty="0">
                <a:solidFill>
                  <a:srgbClr val="000000"/>
                </a:solidFill>
              </a:rPr>
              <a:t>para a </a:t>
            </a:r>
            <a:r>
              <a:rPr lang="en-US" sz="2400" dirty="0" err="1">
                <a:solidFill>
                  <a:srgbClr val="000000"/>
                </a:solidFill>
              </a:rPr>
              <a:t>inovação</a:t>
            </a:r>
            <a:r>
              <a:rPr lang="en-US" sz="2400" dirty="0">
                <a:solidFill>
                  <a:srgbClr val="000000"/>
                </a:solidFill>
              </a:rPr>
              <a:t> </a:t>
            </a:r>
            <a:r>
              <a:rPr lang="en-US" sz="2400" dirty="0" err="1">
                <a:solidFill>
                  <a:srgbClr val="000000"/>
                </a:solidFill>
              </a:rPr>
              <a:t>dentro</a:t>
            </a:r>
            <a:r>
              <a:rPr lang="en-US" sz="2400" dirty="0">
                <a:solidFill>
                  <a:srgbClr val="000000"/>
                </a:solidFill>
              </a:rPr>
              <a:t> dele.</a:t>
            </a:r>
          </a:p>
          <a:p>
            <a:pPr marL="0" indent="0" algn="ctr" rtl="0">
              <a:buNone/>
            </a:pPr>
            <a:endParaRPr lang="en-IE" sz="2400" dirty="0">
              <a:solidFill>
                <a:srgbClr val="000000"/>
              </a:solidFill>
            </a:endParaRPr>
          </a:p>
        </p:txBody>
      </p:sp>
      <p:sp>
        <p:nvSpPr>
          <p:cNvPr id="24" name="Text Placeholder 3">
            <a:extLst>
              <a:ext uri="{FF2B5EF4-FFF2-40B4-BE49-F238E27FC236}">
                <a16:creationId xmlns:a16="http://schemas.microsoft.com/office/drawing/2014/main" id="{2C38CE6E-A393-6CB8-C53B-10E2B019C817}"/>
              </a:ext>
            </a:extLst>
          </p:cNvPr>
          <p:cNvSpPr txBox="1">
            <a:spLocks/>
          </p:cNvSpPr>
          <p:nvPr/>
        </p:nvSpPr>
        <p:spPr>
          <a:xfrm>
            <a:off x="8031637" y="3646189"/>
            <a:ext cx="3820891" cy="198805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2300" b="1" dirty="0" err="1">
                <a:solidFill>
                  <a:srgbClr val="000000"/>
                </a:solidFill>
              </a:rPr>
              <a:t>Avaliar</a:t>
            </a:r>
            <a:r>
              <a:rPr lang="en-US" sz="2300" b="1" dirty="0">
                <a:solidFill>
                  <a:srgbClr val="000000"/>
                </a:solidFill>
              </a:rPr>
              <a:t> </a:t>
            </a:r>
            <a:r>
              <a:rPr lang="en-US" sz="2300" b="1" dirty="0" err="1">
                <a:solidFill>
                  <a:srgbClr val="000000"/>
                </a:solidFill>
              </a:rPr>
              <a:t>os</a:t>
            </a:r>
            <a:r>
              <a:rPr lang="en-US" sz="2300" b="1" dirty="0">
                <a:solidFill>
                  <a:srgbClr val="000000"/>
                </a:solidFill>
              </a:rPr>
              <a:t> </a:t>
            </a:r>
            <a:r>
              <a:rPr lang="en-US" sz="2300" b="1" dirty="0" err="1">
                <a:solidFill>
                  <a:srgbClr val="000000"/>
                </a:solidFill>
              </a:rPr>
              <a:t>produtos</a:t>
            </a:r>
            <a:r>
              <a:rPr lang="en-US" sz="2300" b="1" dirty="0">
                <a:solidFill>
                  <a:srgbClr val="000000"/>
                </a:solidFill>
              </a:rPr>
              <a:t>/</a:t>
            </a:r>
            <a:r>
              <a:rPr lang="en-US" sz="2300" b="1" dirty="0" err="1">
                <a:solidFill>
                  <a:srgbClr val="000000"/>
                </a:solidFill>
              </a:rPr>
              <a:t>serviços</a:t>
            </a:r>
            <a:r>
              <a:rPr lang="en-US" sz="2300" b="1" dirty="0">
                <a:solidFill>
                  <a:srgbClr val="000000"/>
                </a:solidFill>
              </a:rPr>
              <a:t>, </a:t>
            </a:r>
            <a:r>
              <a:rPr lang="en-US" sz="2300" b="1" dirty="0" err="1">
                <a:solidFill>
                  <a:srgbClr val="000000"/>
                </a:solidFill>
              </a:rPr>
              <a:t>ou</a:t>
            </a:r>
            <a:r>
              <a:rPr lang="en-US" sz="2300" b="1" dirty="0">
                <a:solidFill>
                  <a:srgbClr val="000000"/>
                </a:solidFill>
              </a:rPr>
              <a:t> mercado </a:t>
            </a:r>
            <a:r>
              <a:rPr lang="en-US" sz="2300" dirty="0">
                <a:solidFill>
                  <a:srgbClr val="000000"/>
                </a:solidFill>
              </a:rPr>
              <a:t>em </a:t>
            </a:r>
            <a:r>
              <a:rPr lang="en-US" sz="2300" dirty="0" err="1">
                <a:solidFill>
                  <a:srgbClr val="000000"/>
                </a:solidFill>
              </a:rPr>
              <a:t>cada</a:t>
            </a:r>
            <a:r>
              <a:rPr lang="en-US" sz="2300" dirty="0">
                <a:solidFill>
                  <a:srgbClr val="000000"/>
                </a:solidFill>
              </a:rPr>
              <a:t> um dos </a:t>
            </a:r>
            <a:r>
              <a:rPr lang="en-US" sz="2300" dirty="0" err="1">
                <a:solidFill>
                  <a:srgbClr val="000000"/>
                </a:solidFill>
              </a:rPr>
              <a:t>dez</a:t>
            </a:r>
            <a:r>
              <a:rPr lang="en-US" sz="2300" dirty="0">
                <a:solidFill>
                  <a:srgbClr val="000000"/>
                </a:solidFill>
              </a:rPr>
              <a:t> </a:t>
            </a:r>
            <a:r>
              <a:rPr lang="en-US" sz="2300" dirty="0" err="1">
                <a:solidFill>
                  <a:srgbClr val="000000"/>
                </a:solidFill>
              </a:rPr>
              <a:t>elementos</a:t>
            </a:r>
            <a:r>
              <a:rPr lang="en-US" sz="2300" dirty="0">
                <a:solidFill>
                  <a:srgbClr val="000000"/>
                </a:solidFill>
              </a:rPr>
              <a:t>, e </a:t>
            </a:r>
            <a:r>
              <a:rPr lang="en-US" sz="2300" b="1" dirty="0" err="1">
                <a:solidFill>
                  <a:srgbClr val="000000"/>
                </a:solidFill>
              </a:rPr>
              <a:t>identificar</a:t>
            </a:r>
            <a:r>
              <a:rPr lang="en-US" sz="2300" b="1" dirty="0">
                <a:solidFill>
                  <a:srgbClr val="000000"/>
                </a:solidFill>
              </a:rPr>
              <a:t> </a:t>
            </a:r>
            <a:r>
              <a:rPr lang="en-US" sz="2300" dirty="0">
                <a:solidFill>
                  <a:srgbClr val="000000"/>
                </a:solidFill>
              </a:rPr>
              <a:t>o que </a:t>
            </a:r>
            <a:r>
              <a:rPr lang="en-US" sz="2300" dirty="0" err="1">
                <a:solidFill>
                  <a:srgbClr val="000000"/>
                </a:solidFill>
              </a:rPr>
              <a:t>tem</a:t>
            </a:r>
            <a:r>
              <a:rPr lang="en-US" sz="2300" dirty="0">
                <a:solidFill>
                  <a:srgbClr val="000000"/>
                </a:solidFill>
              </a:rPr>
              <a:t> </a:t>
            </a:r>
            <a:r>
              <a:rPr lang="en-US" sz="2300" dirty="0" err="1">
                <a:solidFill>
                  <a:srgbClr val="000000"/>
                </a:solidFill>
              </a:rPr>
              <a:t>sido</a:t>
            </a:r>
            <a:r>
              <a:rPr lang="en-US" sz="2300" dirty="0">
                <a:solidFill>
                  <a:srgbClr val="000000"/>
                </a:solidFill>
              </a:rPr>
              <a:t> </a:t>
            </a:r>
            <a:r>
              <a:rPr lang="en-US" sz="2300" dirty="0" err="1">
                <a:solidFill>
                  <a:srgbClr val="000000"/>
                </a:solidFill>
              </a:rPr>
              <a:t>bem</a:t>
            </a:r>
            <a:r>
              <a:rPr lang="en-US" sz="2300" dirty="0">
                <a:solidFill>
                  <a:srgbClr val="000000"/>
                </a:solidFill>
              </a:rPr>
              <a:t> </a:t>
            </a:r>
            <a:r>
              <a:rPr lang="en-US" sz="2300" dirty="0" err="1">
                <a:solidFill>
                  <a:srgbClr val="000000"/>
                </a:solidFill>
              </a:rPr>
              <a:t>feito</a:t>
            </a:r>
            <a:r>
              <a:rPr lang="en-US" sz="2300" dirty="0">
                <a:solidFill>
                  <a:srgbClr val="000000"/>
                </a:solidFill>
              </a:rPr>
              <a:t> e </a:t>
            </a:r>
            <a:r>
              <a:rPr lang="en-US" sz="2300" dirty="0" err="1">
                <a:solidFill>
                  <a:srgbClr val="000000"/>
                </a:solidFill>
              </a:rPr>
              <a:t>onde</a:t>
            </a:r>
            <a:r>
              <a:rPr lang="en-US" sz="2300" dirty="0">
                <a:solidFill>
                  <a:srgbClr val="000000"/>
                </a:solidFill>
              </a:rPr>
              <a:t> </a:t>
            </a:r>
            <a:r>
              <a:rPr lang="en-US" sz="2300" dirty="0" err="1">
                <a:solidFill>
                  <a:srgbClr val="000000"/>
                </a:solidFill>
              </a:rPr>
              <a:t>há</a:t>
            </a:r>
            <a:r>
              <a:rPr lang="en-US" sz="2300" dirty="0">
                <a:solidFill>
                  <a:srgbClr val="000000"/>
                </a:solidFill>
              </a:rPr>
              <a:t> </a:t>
            </a:r>
            <a:r>
              <a:rPr lang="en-US" sz="2300" dirty="0" err="1">
                <a:solidFill>
                  <a:srgbClr val="000000"/>
                </a:solidFill>
              </a:rPr>
              <a:t>espaço</a:t>
            </a:r>
            <a:r>
              <a:rPr lang="en-US" sz="2300" dirty="0">
                <a:solidFill>
                  <a:srgbClr val="000000"/>
                </a:solidFill>
              </a:rPr>
              <a:t> para </a:t>
            </a:r>
            <a:r>
              <a:rPr lang="en-US" sz="2300" dirty="0" err="1">
                <a:solidFill>
                  <a:srgbClr val="000000"/>
                </a:solidFill>
              </a:rPr>
              <a:t>melhorias</a:t>
            </a:r>
            <a:r>
              <a:rPr lang="en-US" sz="2300" dirty="0">
                <a:solidFill>
                  <a:srgbClr val="000000"/>
                </a:solidFill>
              </a:rPr>
              <a:t> e </a:t>
            </a:r>
            <a:r>
              <a:rPr lang="en-US" sz="2300" dirty="0" err="1">
                <a:solidFill>
                  <a:srgbClr val="000000"/>
                </a:solidFill>
              </a:rPr>
              <a:t>inovação</a:t>
            </a:r>
            <a:r>
              <a:rPr lang="en-US" sz="2300" dirty="0">
                <a:solidFill>
                  <a:srgbClr val="000000"/>
                </a:solidFill>
              </a:rPr>
              <a:t>.</a:t>
            </a:r>
          </a:p>
          <a:p>
            <a:pPr marL="0" indent="0" algn="ctr" rtl="0">
              <a:buNone/>
            </a:pPr>
            <a:endParaRPr lang="en-IE" sz="2300" dirty="0">
              <a:solidFill>
                <a:srgbClr val="000000"/>
              </a:solidFill>
            </a:endParaRPr>
          </a:p>
        </p:txBody>
      </p:sp>
    </p:spTree>
    <p:extLst>
      <p:ext uri="{BB962C8B-B14F-4D97-AF65-F5344CB8AC3E}">
        <p14:creationId xmlns:p14="http://schemas.microsoft.com/office/powerpoint/2010/main" val="1939262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3588A14-29E7-FC49-5E23-5ED30C34A170}"/>
              </a:ext>
            </a:extLst>
          </p:cNvPr>
          <p:cNvSpPr>
            <a:spLocks noGrp="1"/>
          </p:cNvSpPr>
          <p:nvPr>
            <p:ph type="body" sz="quarter" idx="16"/>
          </p:nvPr>
        </p:nvSpPr>
        <p:spPr>
          <a:xfrm>
            <a:off x="798513" y="762000"/>
            <a:ext cx="10594975" cy="803275"/>
          </a:xfrm>
        </p:spPr>
        <p:txBody>
          <a:bodyPr>
            <a:normAutofit/>
          </a:bodyPr>
          <a:lstStyle/>
          <a:p>
            <a:pPr algn="l" rtl="0"/>
            <a:r>
              <a:rPr lang="en-US" sz="3300" dirty="0" err="1"/>
              <a:t>Iniciando</a:t>
            </a:r>
            <a:r>
              <a:rPr lang="en-US" sz="3300" dirty="0"/>
              <a:t> a Inovação…</a:t>
            </a:r>
            <a:endParaRPr lang="en-IE" sz="3300" dirty="0"/>
          </a:p>
        </p:txBody>
      </p:sp>
      <p:grpSp>
        <p:nvGrpSpPr>
          <p:cNvPr id="5" name="Group 4">
            <a:extLst>
              <a:ext uri="{FF2B5EF4-FFF2-40B4-BE49-F238E27FC236}">
                <a16:creationId xmlns:a16="http://schemas.microsoft.com/office/drawing/2014/main" id="{0B809C61-8101-A3DA-893B-6197670D9EF7}"/>
              </a:ext>
            </a:extLst>
          </p:cNvPr>
          <p:cNvGrpSpPr/>
          <p:nvPr/>
        </p:nvGrpSpPr>
        <p:grpSpPr>
          <a:xfrm>
            <a:off x="9588568" y="509363"/>
            <a:ext cx="1308523" cy="1308547"/>
            <a:chOff x="8736336" y="773976"/>
            <a:chExt cx="925001" cy="925018"/>
          </a:xfrm>
        </p:grpSpPr>
        <p:grpSp>
          <p:nvGrpSpPr>
            <p:cNvPr id="6" name="Graphic 2">
              <a:extLst>
                <a:ext uri="{FF2B5EF4-FFF2-40B4-BE49-F238E27FC236}">
                  <a16:creationId xmlns:a16="http://schemas.microsoft.com/office/drawing/2014/main" id="{15DBB4C2-05D4-D5C3-E1EE-B512A33E50CB}"/>
                </a:ext>
              </a:extLst>
            </p:cNvPr>
            <p:cNvGrpSpPr/>
            <p:nvPr/>
          </p:nvGrpSpPr>
          <p:grpSpPr>
            <a:xfrm>
              <a:off x="8736336" y="773976"/>
              <a:ext cx="925001" cy="925018"/>
              <a:chOff x="8736336" y="773976"/>
              <a:chExt cx="925001" cy="925018"/>
            </a:xfrm>
            <a:solidFill>
              <a:srgbClr val="010101"/>
            </a:solidFill>
          </p:grpSpPr>
          <p:sp>
            <p:nvSpPr>
              <p:cNvPr id="9" name="Freeform 527">
                <a:extLst>
                  <a:ext uri="{FF2B5EF4-FFF2-40B4-BE49-F238E27FC236}">
                    <a16:creationId xmlns:a16="http://schemas.microsoft.com/office/drawing/2014/main" id="{B39E8816-9B23-4D8E-FACE-3B355CC2364B}"/>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pPr algn="l" rtl="0"/>
                <a:endParaRPr lang="en-US"/>
              </a:p>
            </p:txBody>
          </p:sp>
          <p:sp>
            <p:nvSpPr>
              <p:cNvPr id="10" name="Freeform 528">
                <a:extLst>
                  <a:ext uri="{FF2B5EF4-FFF2-40B4-BE49-F238E27FC236}">
                    <a16:creationId xmlns:a16="http://schemas.microsoft.com/office/drawing/2014/main" id="{737F2CF8-D538-8575-BC28-587893EFB337}"/>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pPr algn="l" rtl="0"/>
                <a:endParaRPr lang="en-US"/>
              </a:p>
            </p:txBody>
          </p:sp>
          <p:sp>
            <p:nvSpPr>
              <p:cNvPr id="11" name="Freeform 529">
                <a:extLst>
                  <a:ext uri="{FF2B5EF4-FFF2-40B4-BE49-F238E27FC236}">
                    <a16:creationId xmlns:a16="http://schemas.microsoft.com/office/drawing/2014/main" id="{5F9C96A5-B1C7-0F6D-9099-14BC9DF22BCE}"/>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pPr algn="l" rtl="0"/>
                <a:endParaRPr lang="en-US"/>
              </a:p>
            </p:txBody>
          </p:sp>
          <p:sp>
            <p:nvSpPr>
              <p:cNvPr id="12" name="Freeform 530">
                <a:extLst>
                  <a:ext uri="{FF2B5EF4-FFF2-40B4-BE49-F238E27FC236}">
                    <a16:creationId xmlns:a16="http://schemas.microsoft.com/office/drawing/2014/main" id="{51D5A4EF-A1E4-489C-54C5-951C5A3F2EBF}"/>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pPr algn="l" rtl="0"/>
                <a:endParaRPr lang="en-US"/>
              </a:p>
            </p:txBody>
          </p:sp>
          <p:sp>
            <p:nvSpPr>
              <p:cNvPr id="13" name="Freeform 531">
                <a:extLst>
                  <a:ext uri="{FF2B5EF4-FFF2-40B4-BE49-F238E27FC236}">
                    <a16:creationId xmlns:a16="http://schemas.microsoft.com/office/drawing/2014/main" id="{37CEF727-9AF2-C8B6-A916-7A27FDB87D7F}"/>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pPr algn="l" rtl="0"/>
                <a:endParaRPr lang="en-US"/>
              </a:p>
            </p:txBody>
          </p:sp>
          <p:sp>
            <p:nvSpPr>
              <p:cNvPr id="14" name="Freeform 532">
                <a:extLst>
                  <a:ext uri="{FF2B5EF4-FFF2-40B4-BE49-F238E27FC236}">
                    <a16:creationId xmlns:a16="http://schemas.microsoft.com/office/drawing/2014/main" id="{9BD8E1DC-4BAF-13E7-472E-0D2883A62168}"/>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pPr algn="l" rtl="0"/>
                <a:endParaRPr lang="en-US"/>
              </a:p>
            </p:txBody>
          </p:sp>
          <p:sp>
            <p:nvSpPr>
              <p:cNvPr id="15" name="Freeform 533">
                <a:extLst>
                  <a:ext uri="{FF2B5EF4-FFF2-40B4-BE49-F238E27FC236}">
                    <a16:creationId xmlns:a16="http://schemas.microsoft.com/office/drawing/2014/main" id="{1C4B3081-C901-6212-71D2-AE11CE7519E6}"/>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pPr algn="l" rtl="0"/>
                <a:endParaRPr lang="en-US"/>
              </a:p>
            </p:txBody>
          </p:sp>
        </p:grpSp>
        <p:sp>
          <p:nvSpPr>
            <p:cNvPr id="7" name="Freeform 525">
              <a:extLst>
                <a:ext uri="{FF2B5EF4-FFF2-40B4-BE49-F238E27FC236}">
                  <a16:creationId xmlns:a16="http://schemas.microsoft.com/office/drawing/2014/main" id="{6724F4AE-D888-7105-17CE-D1F8D6BE5E4D}"/>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A0C2"/>
            </a:solidFill>
            <a:ln w="9028" cap="flat">
              <a:noFill/>
              <a:prstDash val="solid"/>
              <a:miter/>
            </a:ln>
          </p:spPr>
          <p:txBody>
            <a:bodyPr rtlCol="0" anchor="ctr"/>
            <a:lstStyle/>
            <a:p>
              <a:pPr algn="l" rtl="0"/>
              <a:endParaRPr lang="en-US" dirty="0"/>
            </a:p>
          </p:txBody>
        </p:sp>
        <p:sp>
          <p:nvSpPr>
            <p:cNvPr id="8" name="Freeform 526">
              <a:extLst>
                <a:ext uri="{FF2B5EF4-FFF2-40B4-BE49-F238E27FC236}">
                  <a16:creationId xmlns:a16="http://schemas.microsoft.com/office/drawing/2014/main" id="{9D19D2D9-D9F4-DB0E-7B71-D40020E152D2}"/>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A0C2"/>
            </a:solidFill>
            <a:ln w="9028" cap="flat">
              <a:noFill/>
              <a:prstDash val="solid"/>
              <a:miter/>
            </a:ln>
          </p:spPr>
          <p:txBody>
            <a:bodyPr rtlCol="0" anchor="ctr"/>
            <a:lstStyle/>
            <a:p>
              <a:pPr algn="l" rtl="0"/>
              <a:endParaRPr lang="en-US"/>
            </a:p>
          </p:txBody>
        </p:sp>
      </p:grpSp>
      <p:sp>
        <p:nvSpPr>
          <p:cNvPr id="16" name="Text Placeholder 1">
            <a:extLst>
              <a:ext uri="{FF2B5EF4-FFF2-40B4-BE49-F238E27FC236}">
                <a16:creationId xmlns:a16="http://schemas.microsoft.com/office/drawing/2014/main" id="{BB70E9E4-A2C9-EAF1-6CDC-6325CA9FA30C}"/>
              </a:ext>
            </a:extLst>
          </p:cNvPr>
          <p:cNvSpPr>
            <a:spLocks noGrp="1"/>
          </p:cNvSpPr>
          <p:nvPr>
            <p:ph type="body" sz="quarter" idx="18"/>
          </p:nvPr>
        </p:nvSpPr>
        <p:spPr>
          <a:xfrm>
            <a:off x="798513" y="1790178"/>
            <a:ext cx="10777602" cy="4105797"/>
          </a:xfrm>
        </p:spPr>
        <p:txBody>
          <a:bodyPr vert="horz" lIns="91440" tIns="45720" rIns="91440" bIns="45720" rtlCol="0" anchor="t">
            <a:normAutofit fontScale="92500" lnSpcReduction="10000"/>
          </a:bodyPr>
          <a:lstStyle/>
          <a:p>
            <a:pPr indent="0" algn="just" rtl="0">
              <a:lnSpc>
                <a:spcPct val="100000"/>
              </a:lnSpc>
              <a:spcBef>
                <a:spcPts val="500"/>
              </a:spcBef>
            </a:pPr>
            <a:r>
              <a:rPr lang="en-US" dirty="0" err="1"/>
              <a:t>Qualquer</a:t>
            </a:r>
            <a:r>
              <a:rPr lang="en-US" dirty="0"/>
              <a:t> </a:t>
            </a:r>
            <a:r>
              <a:rPr lang="en-US" dirty="0" err="1"/>
              <a:t>pessoa</a:t>
            </a:r>
            <a:r>
              <a:rPr lang="en-US" dirty="0"/>
              <a:t>  </a:t>
            </a:r>
            <a:r>
              <a:rPr lang="en-US" dirty="0" err="1"/>
              <a:t>pode</a:t>
            </a:r>
            <a:r>
              <a:rPr lang="en-US" dirty="0"/>
              <a:t> </a:t>
            </a:r>
            <a:r>
              <a:rPr lang="en-US" dirty="0" err="1"/>
              <a:t>começar</a:t>
            </a:r>
            <a:r>
              <a:rPr lang="en-US" dirty="0"/>
              <a:t> a ser </a:t>
            </a:r>
            <a:r>
              <a:rPr lang="en-US" dirty="0" err="1"/>
              <a:t>inovadora</a:t>
            </a:r>
            <a:r>
              <a:rPr lang="en-US" dirty="0"/>
              <a:t>, </a:t>
            </a:r>
            <a:r>
              <a:rPr lang="en-US" dirty="0" err="1"/>
              <a:t>ou</a:t>
            </a:r>
            <a:r>
              <a:rPr lang="en-US" dirty="0"/>
              <a:t> </a:t>
            </a:r>
            <a:r>
              <a:rPr lang="en-US" dirty="0" err="1"/>
              <a:t>ter</a:t>
            </a:r>
            <a:r>
              <a:rPr lang="en-US" dirty="0"/>
              <a:t> </a:t>
            </a:r>
            <a:r>
              <a:rPr lang="en-US" dirty="0" err="1"/>
              <a:t>já</a:t>
            </a:r>
            <a:r>
              <a:rPr lang="en-US" dirty="0"/>
              <a:t> </a:t>
            </a:r>
            <a:r>
              <a:rPr lang="en-US" dirty="0" err="1"/>
              <a:t>ganho</a:t>
            </a:r>
            <a:r>
              <a:rPr lang="en-US" dirty="0"/>
              <a:t> alguma experiência </a:t>
            </a:r>
            <a:r>
              <a:rPr lang="en-US" dirty="0" err="1"/>
              <a:t>bem-sucedida</a:t>
            </a:r>
            <a:r>
              <a:rPr lang="en-US" dirty="0"/>
              <a:t> com a </a:t>
            </a:r>
            <a:r>
              <a:rPr lang="en-US" dirty="0" err="1"/>
              <a:t>inovação</a:t>
            </a:r>
            <a:r>
              <a:rPr lang="en-US" dirty="0"/>
              <a:t> </a:t>
            </a:r>
            <a:r>
              <a:rPr lang="en-US" dirty="0" err="1"/>
              <a:t>ou</a:t>
            </a:r>
            <a:r>
              <a:rPr lang="en-US" dirty="0"/>
              <a:t> ser um inovador veterano com cicatrizes de </a:t>
            </a:r>
            <a:r>
              <a:rPr lang="en-US" dirty="0" err="1"/>
              <a:t>guerra</a:t>
            </a:r>
            <a:r>
              <a:rPr lang="en-US" dirty="0"/>
              <a:t>. </a:t>
            </a:r>
            <a:r>
              <a:rPr lang="en-US" dirty="0" err="1"/>
              <a:t>Contudo</a:t>
            </a:r>
            <a:r>
              <a:rPr lang="en-US" dirty="0"/>
              <a:t>, </a:t>
            </a:r>
            <a:r>
              <a:rPr lang="en-US" b="1" dirty="0" err="1"/>
              <a:t>pode</a:t>
            </a:r>
            <a:r>
              <a:rPr lang="en-US" b="1" dirty="0"/>
              <a:t>-se sempre </a:t>
            </a:r>
            <a:r>
              <a:rPr lang="en-US" b="1" dirty="0" err="1"/>
              <a:t>tentar</a:t>
            </a:r>
            <a:r>
              <a:rPr lang="en-US" b="1" dirty="0"/>
              <a:t> encontrar novas oportunidades de </a:t>
            </a:r>
            <a:r>
              <a:rPr lang="en-US" b="1" dirty="0" err="1"/>
              <a:t>crescimento</a:t>
            </a:r>
            <a:r>
              <a:rPr lang="en-US" b="1" dirty="0"/>
              <a:t> </a:t>
            </a:r>
            <a:r>
              <a:rPr lang="en-US" b="1" dirty="0" err="1"/>
              <a:t>nas</a:t>
            </a:r>
            <a:r>
              <a:rPr lang="en-US" b="1" dirty="0"/>
              <a:t> PMEs de </a:t>
            </a:r>
            <a:r>
              <a:rPr lang="en-US" b="1" dirty="0" err="1"/>
              <a:t>alimentos</a:t>
            </a:r>
            <a:r>
              <a:rPr lang="en-US" b="1" dirty="0"/>
              <a:t> </a:t>
            </a:r>
            <a:r>
              <a:rPr lang="en-US" b="1" dirty="0" err="1"/>
              <a:t>éticos</a:t>
            </a:r>
            <a:r>
              <a:rPr lang="en-US" dirty="0"/>
              <a:t>. A abordagem à inovação depende </a:t>
            </a:r>
            <a:r>
              <a:rPr lang="en-US" dirty="0" err="1"/>
              <a:t>principalmente</a:t>
            </a:r>
            <a:r>
              <a:rPr lang="en-US" dirty="0"/>
              <a:t> das </a:t>
            </a:r>
            <a:r>
              <a:rPr lang="en-US" dirty="0" err="1"/>
              <a:t>capacidades</a:t>
            </a:r>
            <a:r>
              <a:rPr lang="en-US" dirty="0"/>
              <a:t> únicas e </a:t>
            </a:r>
            <a:r>
              <a:rPr lang="en-US" dirty="0" err="1"/>
              <a:t>objetivos</a:t>
            </a:r>
            <a:r>
              <a:rPr lang="en-US" dirty="0"/>
              <a:t> </a:t>
            </a:r>
            <a:r>
              <a:rPr lang="en-US" dirty="0" err="1"/>
              <a:t>estratégicos</a:t>
            </a:r>
            <a:r>
              <a:rPr lang="en-US" dirty="0"/>
              <a:t> da </a:t>
            </a:r>
            <a:r>
              <a:rPr lang="en-US" dirty="0" err="1"/>
              <a:t>empresa</a:t>
            </a:r>
            <a:r>
              <a:rPr lang="en-US" dirty="0"/>
              <a:t>. Em última análise, </a:t>
            </a:r>
            <a:r>
              <a:rPr lang="en-US" dirty="0" err="1"/>
              <a:t>gerir</a:t>
            </a:r>
            <a:r>
              <a:rPr lang="en-US" dirty="0"/>
              <a:t> a inovação não é diferente de </a:t>
            </a:r>
            <a:r>
              <a:rPr lang="en-US" dirty="0" err="1"/>
              <a:t>gerir</a:t>
            </a:r>
            <a:r>
              <a:rPr lang="en-US" dirty="0"/>
              <a:t> </a:t>
            </a:r>
            <a:r>
              <a:rPr lang="en-US" dirty="0" err="1"/>
              <a:t>qualquer</a:t>
            </a:r>
            <a:r>
              <a:rPr lang="en-US" dirty="0"/>
              <a:t> outra grande mudança, e, mais </a:t>
            </a:r>
            <a:r>
              <a:rPr lang="en-US" dirty="0" err="1"/>
              <a:t>ou</a:t>
            </a:r>
            <a:r>
              <a:rPr lang="en-US" dirty="0"/>
              <a:t> </a:t>
            </a:r>
            <a:r>
              <a:rPr lang="en-US" dirty="0" err="1"/>
              <a:t>menos</a:t>
            </a:r>
            <a:r>
              <a:rPr lang="en-US" dirty="0"/>
              <a:t>, os mesmos princípios se aplicam.</a:t>
            </a:r>
          </a:p>
          <a:p>
            <a:pPr indent="0" algn="just" rtl="0">
              <a:lnSpc>
                <a:spcPct val="100000"/>
              </a:lnSpc>
              <a:spcBef>
                <a:spcPts val="500"/>
              </a:spcBef>
            </a:pPr>
            <a:r>
              <a:rPr lang="en-US" dirty="0"/>
              <a:t>Embora seja </a:t>
            </a:r>
            <a:r>
              <a:rPr lang="en-US" dirty="0" err="1"/>
              <a:t>importante</a:t>
            </a:r>
            <a:r>
              <a:rPr lang="en-US" dirty="0"/>
              <a:t> as </a:t>
            </a:r>
            <a:r>
              <a:rPr lang="en-US" dirty="0" err="1"/>
              <a:t>empresas</a:t>
            </a:r>
            <a:r>
              <a:rPr lang="en-US" dirty="0"/>
              <a:t> </a:t>
            </a:r>
            <a:r>
              <a:rPr lang="en-US" dirty="0" err="1"/>
              <a:t>moverem</a:t>
            </a:r>
            <a:r>
              <a:rPr lang="en-US" dirty="0"/>
              <a:t>-se rapidamente, “</a:t>
            </a:r>
            <a:r>
              <a:rPr lang="en-US" dirty="0" err="1"/>
              <a:t>não</a:t>
            </a:r>
            <a:r>
              <a:rPr lang="en-US" dirty="0"/>
              <a:t> se </a:t>
            </a:r>
            <a:r>
              <a:rPr lang="en-US" dirty="0" err="1"/>
              <a:t>deve</a:t>
            </a:r>
            <a:r>
              <a:rPr lang="en-US" dirty="0"/>
              <a:t> </a:t>
            </a:r>
            <a:r>
              <a:rPr lang="en-US" dirty="0" err="1"/>
              <a:t>morder</a:t>
            </a:r>
            <a:r>
              <a:rPr lang="en-US" dirty="0"/>
              <a:t> mais do que se </a:t>
            </a:r>
            <a:r>
              <a:rPr lang="en-US" dirty="0" err="1"/>
              <a:t>pode</a:t>
            </a:r>
            <a:r>
              <a:rPr lang="en-US" dirty="0"/>
              <a:t> </a:t>
            </a:r>
            <a:r>
              <a:rPr lang="en-US" dirty="0" err="1"/>
              <a:t>mastigar</a:t>
            </a:r>
            <a:r>
              <a:rPr lang="en-US" dirty="0"/>
              <a:t>”. Para evitar estragos </a:t>
            </a:r>
            <a:r>
              <a:rPr lang="en-US" dirty="0" err="1"/>
              <a:t>desnecessários</a:t>
            </a:r>
            <a:r>
              <a:rPr lang="en-US" dirty="0"/>
              <a:t>, </a:t>
            </a:r>
            <a:r>
              <a:rPr lang="en-US" dirty="0" err="1"/>
              <a:t>deve</a:t>
            </a:r>
            <a:r>
              <a:rPr lang="en-US" dirty="0"/>
              <a:t>-se usar a </a:t>
            </a:r>
            <a:r>
              <a:rPr lang="en-US" dirty="0" err="1"/>
              <a:t>estrutura</a:t>
            </a:r>
            <a:r>
              <a:rPr lang="en-US" dirty="0"/>
              <a:t> para </a:t>
            </a:r>
            <a:r>
              <a:rPr lang="en-US" dirty="0" err="1"/>
              <a:t>analisar</a:t>
            </a:r>
            <a:r>
              <a:rPr lang="en-US" dirty="0"/>
              <a:t> o negócio e então:</a:t>
            </a:r>
            <a:endParaRPr lang="en-US" dirty="0">
              <a:cs typeface="Calibri"/>
            </a:endParaRPr>
          </a:p>
          <a:p>
            <a:pPr marL="685800" indent="-342900" algn="just" rtl="0">
              <a:lnSpc>
                <a:spcPct val="100000"/>
              </a:lnSpc>
              <a:spcBef>
                <a:spcPts val="0"/>
              </a:spcBef>
              <a:buFont typeface="Arial" panose="020B0604020202020204" pitchFamily="34" charset="0"/>
              <a:buChar char="•"/>
            </a:pPr>
            <a:r>
              <a:rPr lang="en-US" b="1" dirty="0" err="1"/>
              <a:t>Dividir</a:t>
            </a:r>
            <a:r>
              <a:rPr lang="en-US" b="1" dirty="0"/>
              <a:t> </a:t>
            </a:r>
            <a:r>
              <a:rPr lang="en-US" b="1" dirty="0" err="1"/>
              <a:t>os</a:t>
            </a:r>
            <a:r>
              <a:rPr lang="en-US" b="1" dirty="0"/>
              <a:t> objetivos estratégicos em partes </a:t>
            </a:r>
            <a:r>
              <a:rPr lang="en-US" b="1" dirty="0" err="1"/>
              <a:t>mais</a:t>
            </a:r>
            <a:r>
              <a:rPr lang="en-US" b="1" dirty="0"/>
              <a:t> </a:t>
            </a:r>
            <a:r>
              <a:rPr lang="en-US" b="1" dirty="0" err="1"/>
              <a:t>pequenas</a:t>
            </a:r>
            <a:r>
              <a:rPr lang="en-US" b="1" dirty="0"/>
              <a:t> e que </a:t>
            </a:r>
            <a:r>
              <a:rPr lang="en-US" b="1" dirty="0" err="1"/>
              <a:t>sejam</a:t>
            </a:r>
            <a:r>
              <a:rPr lang="en-US" b="1" dirty="0"/>
              <a:t> </a:t>
            </a:r>
            <a:r>
              <a:rPr lang="en-US" b="1" dirty="0" err="1"/>
              <a:t>facilmente</a:t>
            </a:r>
            <a:r>
              <a:rPr lang="en-US" b="1" dirty="0"/>
              <a:t> </a:t>
            </a:r>
            <a:r>
              <a:rPr lang="en-US" b="1" dirty="0" err="1"/>
              <a:t>implementadas</a:t>
            </a:r>
            <a:endParaRPr lang="en-US" b="1" dirty="0"/>
          </a:p>
          <a:p>
            <a:pPr marL="685800" indent="-342900" algn="just" rtl="0">
              <a:lnSpc>
                <a:spcPct val="100000"/>
              </a:lnSpc>
              <a:spcBef>
                <a:spcPts val="0"/>
              </a:spcBef>
              <a:buFont typeface="Arial" panose="020B0604020202020204" pitchFamily="34" charset="0"/>
              <a:buChar char="•"/>
            </a:pPr>
            <a:r>
              <a:rPr lang="en-US" b="1" dirty="0" err="1"/>
              <a:t>Comprometer</a:t>
            </a:r>
            <a:r>
              <a:rPr lang="en-US" b="1" dirty="0"/>
              <a:t>-se com o processo</a:t>
            </a:r>
            <a:endParaRPr lang="en-IE" b="1" dirty="0">
              <a:cs typeface="Calibri"/>
            </a:endParaRPr>
          </a:p>
        </p:txBody>
      </p:sp>
    </p:spTree>
    <p:extLst>
      <p:ext uri="{BB962C8B-B14F-4D97-AF65-F5344CB8AC3E}">
        <p14:creationId xmlns:p14="http://schemas.microsoft.com/office/powerpoint/2010/main" val="1357009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aphical user interface, text, application, chat or text message">
            <a:extLst>
              <a:ext uri="{FF2B5EF4-FFF2-40B4-BE49-F238E27FC236}">
                <a16:creationId xmlns:a16="http://schemas.microsoft.com/office/drawing/2014/main" id="{13795054-08A9-9E4C-6459-1B3CD06FA8C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8912202" y="1246695"/>
            <a:ext cx="2444127" cy="4336988"/>
          </a:xfrm>
        </p:spPr>
      </p:pic>
      <p:sp>
        <p:nvSpPr>
          <p:cNvPr id="4" name="Text Placeholder 3">
            <a:extLst>
              <a:ext uri="{FF2B5EF4-FFF2-40B4-BE49-F238E27FC236}">
                <a16:creationId xmlns:a16="http://schemas.microsoft.com/office/drawing/2014/main" id="{9BC72A0D-9EBA-8338-E4E3-460FA2E35547}"/>
              </a:ext>
            </a:extLst>
          </p:cNvPr>
          <p:cNvSpPr>
            <a:spLocks noGrp="1"/>
          </p:cNvSpPr>
          <p:nvPr>
            <p:ph type="body" sz="quarter" idx="16"/>
          </p:nvPr>
        </p:nvSpPr>
        <p:spPr>
          <a:xfrm>
            <a:off x="835671" y="935649"/>
            <a:ext cx="5818626" cy="992652"/>
          </a:xfrm>
        </p:spPr>
        <p:txBody>
          <a:bodyPr/>
          <a:lstStyle/>
          <a:p>
            <a:pPr algn="l" rtl="0"/>
            <a:r>
              <a:rPr lang="en-IE" dirty="0"/>
              <a:t>A Questão Ética a </a:t>
            </a:r>
            <a:r>
              <a:rPr lang="en-IE" dirty="0" err="1"/>
              <a:t>colocar</a:t>
            </a:r>
            <a:r>
              <a:rPr lang="en-IE" dirty="0"/>
              <a:t>...</a:t>
            </a:r>
          </a:p>
        </p:txBody>
      </p:sp>
      <p:sp>
        <p:nvSpPr>
          <p:cNvPr id="5" name="Text Placeholder 2">
            <a:extLst>
              <a:ext uri="{FF2B5EF4-FFF2-40B4-BE49-F238E27FC236}">
                <a16:creationId xmlns:a16="http://schemas.microsoft.com/office/drawing/2014/main" id="{B7DC6E24-9D37-C104-1B1F-31FE11D75E8D}"/>
              </a:ext>
            </a:extLst>
          </p:cNvPr>
          <p:cNvSpPr>
            <a:spLocks noGrp="1"/>
          </p:cNvSpPr>
          <p:nvPr>
            <p:ph type="body" sz="quarter" idx="18"/>
          </p:nvPr>
        </p:nvSpPr>
        <p:spPr>
          <a:xfrm>
            <a:off x="989103" y="2511180"/>
            <a:ext cx="7295742" cy="1573924"/>
          </a:xfrm>
        </p:spPr>
        <p:txBody>
          <a:bodyPr>
            <a:normAutofit fontScale="92500"/>
          </a:bodyPr>
          <a:lstStyle/>
          <a:p>
            <a:pPr algn="ctr" rtl="0"/>
            <a:endParaRPr lang="en-US" sz="1100" dirty="0"/>
          </a:p>
          <a:p>
            <a:pPr algn="ctr" rtl="0"/>
            <a:r>
              <a:rPr lang="en-US" dirty="0"/>
              <a:t>Um </a:t>
            </a:r>
            <a:r>
              <a:rPr lang="en-US" dirty="0" err="1"/>
              <a:t>Problema</a:t>
            </a:r>
            <a:r>
              <a:rPr lang="en-US" dirty="0"/>
              <a:t> = Uma </a:t>
            </a:r>
            <a:r>
              <a:rPr lang="en-US" dirty="0" err="1"/>
              <a:t>Oportunidade</a:t>
            </a:r>
            <a:endParaRPr lang="en-US" dirty="0"/>
          </a:p>
          <a:p>
            <a:pPr algn="ctr" rtl="0"/>
            <a:endParaRPr lang="en-US" sz="800" dirty="0"/>
          </a:p>
          <a:p>
            <a:pPr algn="ctr" rtl="0"/>
            <a:r>
              <a:rPr lang="en-US" dirty="0"/>
              <a:t>UM GRANDE PROBLEMA = UMA GRANDE OPORTUNIDADE</a:t>
            </a:r>
            <a:endParaRPr lang="en-IE" dirty="0"/>
          </a:p>
        </p:txBody>
      </p:sp>
      <p:sp>
        <p:nvSpPr>
          <p:cNvPr id="6" name="TextBox 5">
            <a:extLst>
              <a:ext uri="{FF2B5EF4-FFF2-40B4-BE49-F238E27FC236}">
                <a16:creationId xmlns:a16="http://schemas.microsoft.com/office/drawing/2014/main" id="{A29A676C-F4B2-1283-3FD9-8D5E3C643DDF}"/>
              </a:ext>
            </a:extLst>
          </p:cNvPr>
          <p:cNvSpPr txBox="1"/>
          <p:nvPr/>
        </p:nvSpPr>
        <p:spPr>
          <a:xfrm>
            <a:off x="2022870" y="1768707"/>
            <a:ext cx="4698124" cy="646331"/>
          </a:xfrm>
          <a:prstGeom prst="rect">
            <a:avLst/>
          </a:prstGeom>
          <a:noFill/>
        </p:spPr>
        <p:txBody>
          <a:bodyPr wrap="square" rtlCol="0">
            <a:spAutoFit/>
          </a:bodyPr>
          <a:lstStyle/>
          <a:p>
            <a:pPr algn="l" rtl="0"/>
            <a:r>
              <a:rPr lang="en-US" sz="3600" b="1" dirty="0">
                <a:solidFill>
                  <a:srgbClr val="F79037"/>
                </a:solidFill>
              </a:rPr>
              <a:t>Qual é o problema??</a:t>
            </a:r>
            <a:endParaRPr lang="en-IE" sz="3600" b="1" dirty="0">
              <a:solidFill>
                <a:srgbClr val="F79037"/>
              </a:solidFill>
            </a:endParaRPr>
          </a:p>
        </p:txBody>
      </p:sp>
      <p:sp>
        <p:nvSpPr>
          <p:cNvPr id="7" name="TextBox 6">
            <a:extLst>
              <a:ext uri="{FF2B5EF4-FFF2-40B4-BE49-F238E27FC236}">
                <a16:creationId xmlns:a16="http://schemas.microsoft.com/office/drawing/2014/main" id="{616B481C-94F8-6024-62C4-5E2DBE62E896}"/>
              </a:ext>
            </a:extLst>
          </p:cNvPr>
          <p:cNvSpPr txBox="1"/>
          <p:nvPr/>
        </p:nvSpPr>
        <p:spPr>
          <a:xfrm>
            <a:off x="1603826" y="4067818"/>
            <a:ext cx="6066295" cy="1200329"/>
          </a:xfrm>
          <a:prstGeom prst="rect">
            <a:avLst/>
          </a:prstGeom>
          <a:noFill/>
        </p:spPr>
        <p:txBody>
          <a:bodyPr wrap="square" rtlCol="0">
            <a:spAutoFit/>
          </a:bodyPr>
          <a:lstStyle/>
          <a:p>
            <a:pPr algn="ctr" rtl="0"/>
            <a:r>
              <a:rPr lang="en-US" sz="3600" b="1" dirty="0">
                <a:solidFill>
                  <a:srgbClr val="000000"/>
                </a:solidFill>
              </a:rPr>
              <a:t>O </a:t>
            </a:r>
            <a:r>
              <a:rPr lang="en-US" sz="3600" b="1" i="1" dirty="0">
                <a:solidFill>
                  <a:srgbClr val="000000"/>
                </a:solidFill>
              </a:rPr>
              <a:t>design thinking </a:t>
            </a:r>
            <a:r>
              <a:rPr lang="en-US" sz="3600" b="1" dirty="0" err="1">
                <a:solidFill>
                  <a:srgbClr val="000000"/>
                </a:solidFill>
              </a:rPr>
              <a:t>pode</a:t>
            </a:r>
            <a:r>
              <a:rPr lang="en-US" sz="3600" b="1" dirty="0">
                <a:solidFill>
                  <a:srgbClr val="000000"/>
                </a:solidFill>
              </a:rPr>
              <a:t> </a:t>
            </a:r>
            <a:r>
              <a:rPr lang="en-US" sz="3600" b="1" dirty="0" err="1">
                <a:solidFill>
                  <a:srgbClr val="000000"/>
                </a:solidFill>
              </a:rPr>
              <a:t>ajudar</a:t>
            </a:r>
            <a:r>
              <a:rPr lang="en-US" sz="3600" b="1" dirty="0">
                <a:solidFill>
                  <a:srgbClr val="000000"/>
                </a:solidFill>
              </a:rPr>
              <a:t> a </a:t>
            </a:r>
            <a:r>
              <a:rPr lang="en-US" sz="3600" b="1" dirty="0" err="1">
                <a:solidFill>
                  <a:srgbClr val="000000"/>
                </a:solidFill>
              </a:rPr>
              <a:t>encontrar</a:t>
            </a:r>
            <a:r>
              <a:rPr lang="en-US" sz="3600" b="1" dirty="0">
                <a:solidFill>
                  <a:srgbClr val="000000"/>
                </a:solidFill>
              </a:rPr>
              <a:t> SOLUÇÕES!</a:t>
            </a:r>
            <a:endParaRPr lang="en-IE" sz="3600" b="1" dirty="0">
              <a:solidFill>
                <a:srgbClr val="000000"/>
              </a:solidFill>
            </a:endParaRPr>
          </a:p>
        </p:txBody>
      </p:sp>
    </p:spTree>
    <p:extLst>
      <p:ext uri="{BB962C8B-B14F-4D97-AF65-F5344CB8AC3E}">
        <p14:creationId xmlns:p14="http://schemas.microsoft.com/office/powerpoint/2010/main" val="4170161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B37A08C-E6B1-382B-75FB-D2F0E509B4FF}"/>
              </a:ext>
            </a:extLst>
          </p:cNvPr>
          <p:cNvSpPr>
            <a:spLocks noGrp="1"/>
          </p:cNvSpPr>
          <p:nvPr>
            <p:ph type="body" sz="quarter" idx="13"/>
          </p:nvPr>
        </p:nvSpPr>
        <p:spPr>
          <a:xfrm>
            <a:off x="855663" y="1525588"/>
            <a:ext cx="5056187" cy="3806825"/>
          </a:xfrm>
        </p:spPr>
        <p:txBody>
          <a:bodyPr>
            <a:normAutofit lnSpcReduction="10000"/>
          </a:bodyPr>
          <a:lstStyle/>
          <a:p>
            <a:pPr rtl="0">
              <a:lnSpc>
                <a:spcPct val="100000"/>
              </a:lnSpc>
              <a:spcBef>
                <a:spcPts val="600"/>
              </a:spcBef>
            </a:pPr>
            <a:r>
              <a:rPr lang="en-US" dirty="0"/>
              <a:t>O design thinking é </a:t>
            </a:r>
            <a:r>
              <a:rPr lang="en-US" dirty="0" err="1"/>
              <a:t>uma</a:t>
            </a:r>
            <a:r>
              <a:rPr lang="en-US" dirty="0"/>
              <a:t> </a:t>
            </a:r>
            <a:r>
              <a:rPr lang="en-US" b="1" dirty="0" err="1"/>
              <a:t>abordagem</a:t>
            </a:r>
            <a:r>
              <a:rPr lang="en-US" b="1" dirty="0"/>
              <a:t> centrada no ser </a:t>
            </a:r>
            <a:r>
              <a:rPr lang="en-US" b="1" dirty="0" err="1"/>
              <a:t>humano</a:t>
            </a:r>
            <a:r>
              <a:rPr lang="en-US" dirty="0"/>
              <a:t> que </a:t>
            </a:r>
            <a:r>
              <a:rPr lang="en-US" dirty="0" err="1"/>
              <a:t>através</a:t>
            </a:r>
            <a:r>
              <a:rPr lang="en-US" dirty="0"/>
              <a:t> do kit de ferramentas do designer </a:t>
            </a:r>
            <a:r>
              <a:rPr lang="en-US" dirty="0" err="1"/>
              <a:t>pretende</a:t>
            </a:r>
            <a:r>
              <a:rPr lang="en-US" dirty="0"/>
              <a:t> </a:t>
            </a:r>
            <a:r>
              <a:rPr lang="en-US" dirty="0" err="1"/>
              <a:t>integrar</a:t>
            </a:r>
            <a:r>
              <a:rPr lang="en-US" dirty="0"/>
              <a:t> as </a:t>
            </a:r>
            <a:r>
              <a:rPr lang="en-US" b="1" dirty="0" err="1"/>
              <a:t>necessidades</a:t>
            </a:r>
            <a:r>
              <a:rPr lang="en-US" b="1" dirty="0"/>
              <a:t> das pessoas</a:t>
            </a:r>
            <a:r>
              <a:rPr lang="en-US" dirty="0"/>
              <a:t>, as </a:t>
            </a:r>
            <a:r>
              <a:rPr lang="en-US" b="1" dirty="0" err="1"/>
              <a:t>possibilidades</a:t>
            </a:r>
            <a:r>
              <a:rPr lang="en-US" b="1" dirty="0"/>
              <a:t> de tecnologia</a:t>
            </a:r>
            <a:r>
              <a:rPr lang="en-US" dirty="0"/>
              <a:t>, e </a:t>
            </a:r>
            <a:r>
              <a:rPr lang="en-US" dirty="0" err="1"/>
              <a:t>os</a:t>
            </a:r>
            <a:r>
              <a:rPr lang="en-US" dirty="0"/>
              <a:t> </a:t>
            </a:r>
            <a:r>
              <a:rPr lang="en-US" b="1" dirty="0" err="1"/>
              <a:t>requisitos</a:t>
            </a:r>
            <a:r>
              <a:rPr lang="en-US" b="1" dirty="0"/>
              <a:t> para </a:t>
            </a:r>
            <a:r>
              <a:rPr lang="en-US" b="1" dirty="0" err="1"/>
              <a:t>ter</a:t>
            </a:r>
            <a:r>
              <a:rPr lang="en-US" b="1" dirty="0"/>
              <a:t> </a:t>
            </a:r>
            <a:r>
              <a:rPr lang="en-US" b="1" dirty="0" err="1"/>
              <a:t>sucesso</a:t>
            </a:r>
            <a:r>
              <a:rPr lang="en-US" b="1" dirty="0"/>
              <a:t> no </a:t>
            </a:r>
            <a:r>
              <a:rPr lang="en-US" b="1" dirty="0" err="1"/>
              <a:t>negócio</a:t>
            </a:r>
            <a:r>
              <a:rPr lang="en-US" b="1" dirty="0"/>
              <a:t>.</a:t>
            </a:r>
            <a:endParaRPr lang="en-US" dirty="0">
              <a:cs typeface="Calibri" panose="020F0502020204030204"/>
            </a:endParaRPr>
          </a:p>
          <a:p>
            <a:pPr algn="l" rtl="0"/>
            <a:endParaRPr lang="en-IE" dirty="0"/>
          </a:p>
        </p:txBody>
      </p:sp>
      <p:grpSp>
        <p:nvGrpSpPr>
          <p:cNvPr id="5" name="Group 4">
            <a:extLst>
              <a:ext uri="{FF2B5EF4-FFF2-40B4-BE49-F238E27FC236}">
                <a16:creationId xmlns:a16="http://schemas.microsoft.com/office/drawing/2014/main" id="{BE8BFC22-3026-E9C2-0986-4C8848494612}"/>
              </a:ext>
            </a:extLst>
          </p:cNvPr>
          <p:cNvGrpSpPr/>
          <p:nvPr/>
        </p:nvGrpSpPr>
        <p:grpSpPr>
          <a:xfrm>
            <a:off x="2716038" y="371192"/>
            <a:ext cx="1177027" cy="809484"/>
            <a:chOff x="3400450" y="986392"/>
            <a:chExt cx="1487826" cy="1083162"/>
          </a:xfrm>
        </p:grpSpPr>
        <p:sp>
          <p:nvSpPr>
            <p:cNvPr id="6" name="Freeform 10">
              <a:extLst>
                <a:ext uri="{FF2B5EF4-FFF2-40B4-BE49-F238E27FC236}">
                  <a16:creationId xmlns:a16="http://schemas.microsoft.com/office/drawing/2014/main" id="{F9162C59-C0BD-9A0B-3312-1E2DA0BCF7A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algn="l" rtl="0"/>
              <a:endParaRPr lang="en-US"/>
            </a:p>
          </p:txBody>
        </p:sp>
        <p:sp>
          <p:nvSpPr>
            <p:cNvPr id="7" name="Freeform 11">
              <a:extLst>
                <a:ext uri="{FF2B5EF4-FFF2-40B4-BE49-F238E27FC236}">
                  <a16:creationId xmlns:a16="http://schemas.microsoft.com/office/drawing/2014/main" id="{C1514D1F-138E-DE07-0D30-BB3F6318D240}"/>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sp>
        <p:nvSpPr>
          <p:cNvPr id="8" name="TextBox 7">
            <a:extLst>
              <a:ext uri="{FF2B5EF4-FFF2-40B4-BE49-F238E27FC236}">
                <a16:creationId xmlns:a16="http://schemas.microsoft.com/office/drawing/2014/main" id="{EF5A3DE8-35ED-3C01-EF7D-79F755296FA8}"/>
              </a:ext>
            </a:extLst>
          </p:cNvPr>
          <p:cNvSpPr txBox="1"/>
          <p:nvPr/>
        </p:nvSpPr>
        <p:spPr>
          <a:xfrm>
            <a:off x="2779414" y="5424165"/>
            <a:ext cx="3649666" cy="369332"/>
          </a:xfrm>
          <a:prstGeom prst="rect">
            <a:avLst/>
          </a:prstGeom>
          <a:noFill/>
        </p:spPr>
        <p:txBody>
          <a:bodyPr wrap="square">
            <a:spAutoFit/>
          </a:bodyPr>
          <a:lstStyle/>
          <a:p>
            <a:pPr algn="l" rtl="0"/>
            <a:r>
              <a:rPr lang="en-US" dirty="0">
                <a:solidFill>
                  <a:schemeClr val="bg2">
                    <a:lumMod val="50000"/>
                  </a:schemeClr>
                </a:solidFill>
              </a:rPr>
              <a:t>- Tim Brown </a:t>
            </a:r>
            <a:r>
              <a:rPr lang="en-US" sz="1400" dirty="0">
                <a:solidFill>
                  <a:schemeClr val="bg2">
                    <a:lumMod val="50000"/>
                  </a:schemeClr>
                </a:solidFill>
              </a:rPr>
              <a:t>(Presidente executivo da IDEO)</a:t>
            </a:r>
            <a:endParaRPr lang="en-IE" sz="1400" dirty="0">
              <a:solidFill>
                <a:schemeClr val="bg2">
                  <a:lumMod val="50000"/>
                </a:schemeClr>
              </a:solidFill>
            </a:endParaRPr>
          </a:p>
        </p:txBody>
      </p:sp>
      <p:pic>
        <p:nvPicPr>
          <p:cNvPr id="11" name="Picture Placeholder 8" descr="A picture containing indoor, arranged  Description automatically generated">
            <a:extLst>
              <a:ext uri="{FF2B5EF4-FFF2-40B4-BE49-F238E27FC236}">
                <a16:creationId xmlns:a16="http://schemas.microsoft.com/office/drawing/2014/main" id="{1E670FAA-02B3-0591-F135-0F34909B11DA}"/>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l="11727" r="11727"/>
          <a:stretch/>
        </p:blipFill>
        <p:spPr>
          <a:xfrm>
            <a:off x="6096000" y="1404938"/>
            <a:ext cx="5240338" cy="4703762"/>
          </a:xfrm>
        </p:spPr>
      </p:pic>
    </p:spTree>
    <p:extLst>
      <p:ext uri="{BB962C8B-B14F-4D97-AF65-F5344CB8AC3E}">
        <p14:creationId xmlns:p14="http://schemas.microsoft.com/office/powerpoint/2010/main" val="29870920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5C4AF82-5B2B-38AB-4ACB-69FA6C162C20}"/>
              </a:ext>
            </a:extLst>
          </p:cNvPr>
          <p:cNvSpPr>
            <a:spLocks noGrp="1"/>
          </p:cNvSpPr>
          <p:nvPr>
            <p:ph type="pic" sz="quarter" idx="10"/>
          </p:nvPr>
        </p:nvSpPr>
        <p:spPr/>
        <p:txBody>
          <a:bodyPr/>
          <a:lstStyle/>
          <a:p>
            <a:endParaRPr lang="pt-PT"/>
          </a:p>
        </p:txBody>
      </p:sp>
      <p:sp>
        <p:nvSpPr>
          <p:cNvPr id="5" name="Text Placeholder 2">
            <a:extLst>
              <a:ext uri="{FF2B5EF4-FFF2-40B4-BE49-F238E27FC236}">
                <a16:creationId xmlns:a16="http://schemas.microsoft.com/office/drawing/2014/main" id="{3BDF8CD6-ABA0-EF3A-9C7F-DDB56123265C}"/>
              </a:ext>
            </a:extLst>
          </p:cNvPr>
          <p:cNvSpPr>
            <a:spLocks noGrp="1"/>
          </p:cNvSpPr>
          <p:nvPr>
            <p:ph type="body" sz="quarter" idx="16"/>
          </p:nvPr>
        </p:nvSpPr>
        <p:spPr>
          <a:xfrm>
            <a:off x="898525" y="890588"/>
            <a:ext cx="4991100" cy="992187"/>
          </a:xfrm>
        </p:spPr>
        <p:txBody>
          <a:bodyPr>
            <a:noAutofit/>
          </a:bodyPr>
          <a:lstStyle/>
          <a:p>
            <a:pPr algn="l" rtl="0"/>
            <a:r>
              <a:rPr lang="en-US" dirty="0"/>
              <a:t>Solução de problemas centrada no ser humano</a:t>
            </a:r>
            <a:endParaRPr lang="en-IE" dirty="0"/>
          </a:p>
        </p:txBody>
      </p:sp>
      <p:sp>
        <p:nvSpPr>
          <p:cNvPr id="6" name="Text Placeholder 1">
            <a:extLst>
              <a:ext uri="{FF2B5EF4-FFF2-40B4-BE49-F238E27FC236}">
                <a16:creationId xmlns:a16="http://schemas.microsoft.com/office/drawing/2014/main" id="{7D6F8F0B-46E7-FB60-173E-94D01895EDC5}"/>
              </a:ext>
            </a:extLst>
          </p:cNvPr>
          <p:cNvSpPr>
            <a:spLocks noGrp="1"/>
          </p:cNvSpPr>
          <p:nvPr>
            <p:ph type="body" sz="quarter" idx="18"/>
          </p:nvPr>
        </p:nvSpPr>
        <p:spPr>
          <a:xfrm>
            <a:off x="898525" y="2156375"/>
            <a:ext cx="5402687" cy="3290887"/>
          </a:xfrm>
        </p:spPr>
        <p:txBody>
          <a:bodyPr vert="horz" lIns="91440" tIns="45720" rIns="91440" bIns="45720" rtlCol="0" anchor="t">
            <a:normAutofit lnSpcReduction="10000"/>
          </a:bodyPr>
          <a:lstStyle/>
          <a:p>
            <a:pPr indent="0" algn="just" rtl="0">
              <a:lnSpc>
                <a:spcPct val="100000"/>
              </a:lnSpc>
            </a:pPr>
            <a:r>
              <a:rPr lang="en-US" dirty="0">
                <a:solidFill>
                  <a:srgbClr val="030303"/>
                </a:solidFill>
                <a:ea typeface="Roboto"/>
              </a:rPr>
              <a:t>O </a:t>
            </a:r>
            <a:r>
              <a:rPr lang="en-US" i="1" dirty="0">
                <a:solidFill>
                  <a:srgbClr val="030303"/>
                </a:solidFill>
                <a:ea typeface="Roboto"/>
              </a:rPr>
              <a:t>Design Thinking </a:t>
            </a:r>
            <a:r>
              <a:rPr lang="en-US" dirty="0">
                <a:solidFill>
                  <a:srgbClr val="030303"/>
                </a:solidFill>
                <a:ea typeface="Roboto"/>
              </a:rPr>
              <a:t>é um </a:t>
            </a:r>
            <a:r>
              <a:rPr lang="en-US" b="1" i="0" dirty="0" err="1">
                <a:solidFill>
                  <a:srgbClr val="030303"/>
                </a:solidFill>
                <a:effectLst/>
                <a:ea typeface="Roboto"/>
              </a:rPr>
              <a:t>processo</a:t>
            </a:r>
            <a:r>
              <a:rPr lang="en-US" b="1" i="0" dirty="0">
                <a:solidFill>
                  <a:srgbClr val="030303"/>
                </a:solidFill>
                <a:effectLst/>
                <a:ea typeface="Roboto"/>
              </a:rPr>
              <a:t> de 5 </a:t>
            </a:r>
            <a:r>
              <a:rPr lang="en-US" b="1" i="0" dirty="0" err="1">
                <a:solidFill>
                  <a:srgbClr val="030303"/>
                </a:solidFill>
                <a:effectLst/>
                <a:ea typeface="Roboto"/>
              </a:rPr>
              <a:t>etapas</a:t>
            </a:r>
            <a:r>
              <a:rPr lang="en-US" b="1" i="0" dirty="0">
                <a:solidFill>
                  <a:srgbClr val="030303"/>
                </a:solidFill>
                <a:effectLst/>
                <a:ea typeface="Roboto"/>
              </a:rPr>
              <a:t>, </a:t>
            </a:r>
            <a:r>
              <a:rPr lang="en-US" i="0" dirty="0" err="1">
                <a:solidFill>
                  <a:srgbClr val="030303"/>
                </a:solidFill>
                <a:effectLst/>
                <a:ea typeface="Roboto"/>
              </a:rPr>
              <a:t>utilizado</a:t>
            </a:r>
            <a:r>
              <a:rPr lang="en-US" i="0" dirty="0">
                <a:solidFill>
                  <a:srgbClr val="030303"/>
                </a:solidFill>
                <a:effectLst/>
                <a:ea typeface="Roboto"/>
              </a:rPr>
              <a:t> para </a:t>
            </a:r>
            <a:r>
              <a:rPr lang="en-US" b="0" i="0" dirty="0">
                <a:solidFill>
                  <a:srgbClr val="030303"/>
                </a:solidFill>
                <a:effectLst/>
                <a:ea typeface="Roboto"/>
              </a:rPr>
              <a:t>criar </a:t>
            </a:r>
            <a:r>
              <a:rPr lang="en-US" b="0" i="0" dirty="0" err="1">
                <a:solidFill>
                  <a:srgbClr val="030303"/>
                </a:solidFill>
                <a:effectLst/>
                <a:ea typeface="Roboto"/>
              </a:rPr>
              <a:t>ideias</a:t>
            </a:r>
            <a:r>
              <a:rPr lang="en-US" b="0" i="0" dirty="0">
                <a:solidFill>
                  <a:srgbClr val="030303"/>
                </a:solidFill>
                <a:effectLst/>
                <a:ea typeface="Roboto"/>
              </a:rPr>
              <a:t> com </a:t>
            </a:r>
            <a:r>
              <a:rPr lang="en-US" b="0" i="0" dirty="0" err="1">
                <a:solidFill>
                  <a:srgbClr val="030303"/>
                </a:solidFill>
                <a:effectLst/>
                <a:ea typeface="Roboto"/>
              </a:rPr>
              <a:t>significado</a:t>
            </a:r>
            <a:r>
              <a:rPr lang="en-US" b="0" i="0" dirty="0">
                <a:solidFill>
                  <a:srgbClr val="030303"/>
                </a:solidFill>
                <a:effectLst/>
                <a:ea typeface="Roboto"/>
              </a:rPr>
              <a:t> que resolvam problemas reais de um determinado grupo de pessoas.</a:t>
            </a:r>
          </a:p>
          <a:p>
            <a:pPr indent="0" algn="just" rtl="0">
              <a:lnSpc>
                <a:spcPct val="100000"/>
              </a:lnSpc>
            </a:pPr>
            <a:r>
              <a:rPr lang="en-US" b="0" i="0" dirty="0">
                <a:solidFill>
                  <a:srgbClr val="030303"/>
                </a:solidFill>
                <a:effectLst/>
                <a:ea typeface="Roboto"/>
              </a:rPr>
              <a:t>O processo trouxe muitos clientes satisfeitos para muitas empresas e </a:t>
            </a:r>
            <a:r>
              <a:rPr lang="en-US" b="0" i="0" dirty="0" err="1">
                <a:solidFill>
                  <a:srgbClr val="030303"/>
                </a:solidFill>
                <a:effectLst/>
                <a:ea typeface="Roboto"/>
              </a:rPr>
              <a:t>ajudou</a:t>
            </a:r>
            <a:r>
              <a:rPr lang="en-US" b="0" i="0" dirty="0">
                <a:solidFill>
                  <a:srgbClr val="030303"/>
                </a:solidFill>
                <a:effectLst/>
                <a:ea typeface="Roboto"/>
              </a:rPr>
              <a:t> </a:t>
            </a:r>
            <a:r>
              <a:rPr lang="en-US" b="0" i="0" dirty="0" err="1">
                <a:solidFill>
                  <a:srgbClr val="030303"/>
                </a:solidFill>
                <a:effectLst/>
              </a:rPr>
              <a:t>empreendedores</a:t>
            </a:r>
            <a:r>
              <a:rPr lang="en-US" b="0" i="0" dirty="0">
                <a:solidFill>
                  <a:srgbClr val="030303"/>
                </a:solidFill>
                <a:effectLst/>
              </a:rPr>
              <a:t> </a:t>
            </a:r>
            <a:r>
              <a:rPr lang="en-US" b="0" i="0" dirty="0">
                <a:solidFill>
                  <a:srgbClr val="030303"/>
                </a:solidFill>
                <a:effectLst/>
                <a:ea typeface="Roboto"/>
              </a:rPr>
              <a:t>de todo o </a:t>
            </a:r>
            <a:r>
              <a:rPr lang="en-US" b="0" i="0" dirty="0" err="1">
                <a:solidFill>
                  <a:srgbClr val="030303"/>
                </a:solidFill>
                <a:effectLst/>
                <a:ea typeface="Roboto"/>
              </a:rPr>
              <a:t>mundo</a:t>
            </a:r>
            <a:r>
              <a:rPr lang="en-US" dirty="0">
                <a:solidFill>
                  <a:srgbClr val="030303"/>
                </a:solidFill>
                <a:ea typeface="Roboto"/>
              </a:rPr>
              <a:t> a </a:t>
            </a:r>
            <a:r>
              <a:rPr lang="en-US" b="0" i="0" dirty="0" err="1">
                <a:solidFill>
                  <a:srgbClr val="030303"/>
                </a:solidFill>
                <a:effectLst/>
                <a:ea typeface="Roboto"/>
              </a:rPr>
              <a:t>resolverem</a:t>
            </a:r>
            <a:r>
              <a:rPr lang="en-US" b="0" i="0" dirty="0">
                <a:solidFill>
                  <a:srgbClr val="030303"/>
                </a:solidFill>
                <a:effectLst/>
                <a:ea typeface="Roboto"/>
              </a:rPr>
              <a:t> </a:t>
            </a:r>
            <a:r>
              <a:rPr lang="en-US" b="0" i="0" dirty="0" err="1">
                <a:solidFill>
                  <a:srgbClr val="030303"/>
                </a:solidFill>
                <a:effectLst/>
                <a:ea typeface="Roboto"/>
              </a:rPr>
              <a:t>problemas</a:t>
            </a:r>
            <a:r>
              <a:rPr lang="en-US" b="0" i="0" dirty="0">
                <a:solidFill>
                  <a:srgbClr val="030303"/>
                </a:solidFill>
                <a:effectLst/>
                <a:ea typeface="Roboto"/>
              </a:rPr>
              <a:t> </a:t>
            </a:r>
            <a:r>
              <a:rPr lang="en-US" b="0" i="0" dirty="0" err="1">
                <a:solidFill>
                  <a:srgbClr val="030303"/>
                </a:solidFill>
                <a:effectLst/>
                <a:ea typeface="Roboto"/>
              </a:rPr>
              <a:t>através</a:t>
            </a:r>
            <a:r>
              <a:rPr lang="en-US" b="0" i="0" dirty="0">
                <a:solidFill>
                  <a:srgbClr val="030303"/>
                </a:solidFill>
                <a:effectLst/>
                <a:ea typeface="Roboto"/>
              </a:rPr>
              <a:t> de novas soluções inovadoras.</a:t>
            </a:r>
            <a:endParaRPr lang="en-IE" dirty="0">
              <a:ea typeface="Roboto"/>
            </a:endParaRPr>
          </a:p>
        </p:txBody>
      </p:sp>
      <p:pic>
        <p:nvPicPr>
          <p:cNvPr id="7" name="Online Media 6" title="The Design Thinking Process">
            <a:hlinkClick r:id="" action="ppaction://media"/>
            <a:extLst>
              <a:ext uri="{FF2B5EF4-FFF2-40B4-BE49-F238E27FC236}">
                <a16:creationId xmlns:a16="http://schemas.microsoft.com/office/drawing/2014/main" id="{ACE3EB7E-5481-193C-CFE9-DC886C0CD6A6}"/>
              </a:ext>
            </a:extLst>
          </p:cNvPr>
          <p:cNvPicPr>
            <a:picLocks noRot="1" noChangeAspect="1"/>
          </p:cNvPicPr>
          <p:nvPr>
            <a:videoFile r:link="rId1"/>
          </p:nvPr>
        </p:nvPicPr>
        <p:blipFill>
          <a:blip r:embed="rId3"/>
          <a:stretch>
            <a:fillRect/>
          </a:stretch>
        </p:blipFill>
        <p:spPr>
          <a:xfrm>
            <a:off x="6905142" y="1333500"/>
            <a:ext cx="5286858" cy="4052094"/>
          </a:xfrm>
          <a:prstGeom prst="rect">
            <a:avLst/>
          </a:prstGeom>
        </p:spPr>
      </p:pic>
      <p:sp>
        <p:nvSpPr>
          <p:cNvPr id="2" name="TextBox 7">
            <a:extLst>
              <a:ext uri="{FF2B5EF4-FFF2-40B4-BE49-F238E27FC236}">
                <a16:creationId xmlns:a16="http://schemas.microsoft.com/office/drawing/2014/main" id="{E10737E5-F1EB-1EEA-E29C-9BBEBB360B23}"/>
              </a:ext>
            </a:extLst>
          </p:cNvPr>
          <p:cNvSpPr txBox="1"/>
          <p:nvPr/>
        </p:nvSpPr>
        <p:spPr>
          <a:xfrm>
            <a:off x="551868" y="6062091"/>
            <a:ext cx="6096000" cy="369332"/>
          </a:xfrm>
          <a:prstGeom prst="rect">
            <a:avLst/>
          </a:prstGeom>
          <a:noFill/>
        </p:spPr>
        <p:txBody>
          <a:bodyPr wrap="square">
            <a:spAutoFit/>
          </a:bodyPr>
          <a:lstStyle/>
          <a:p>
            <a:r>
              <a:rPr lang="en-US" dirty="0">
                <a:solidFill>
                  <a:srgbClr val="000000"/>
                </a:solidFill>
                <a:hlinkClick r:id="rId4">
                  <a:extLst>
                    <a:ext uri="{A12FA001-AC4F-418D-AE19-62706E023703}">
                      <ahyp:hlinkClr xmlns:ahyp="http://schemas.microsoft.com/office/drawing/2018/hyperlinkcolor" val="tx"/>
                    </a:ext>
                  </a:extLst>
                </a:hlinkClick>
              </a:rPr>
              <a:t>The Design Thinking Process - YouTube</a:t>
            </a:r>
            <a:endParaRPr lang="en-IE" dirty="0">
              <a:solidFill>
                <a:srgbClr val="000000"/>
              </a:solidFill>
            </a:endParaRPr>
          </a:p>
        </p:txBody>
      </p:sp>
    </p:spTree>
    <p:extLst>
      <p:ext uri="{BB962C8B-B14F-4D97-AF65-F5344CB8AC3E}">
        <p14:creationId xmlns:p14="http://schemas.microsoft.com/office/powerpoint/2010/main" val="74889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B2710A6A-B374-8AAC-D77B-688415231896}"/>
              </a:ext>
            </a:extLst>
          </p:cNvPr>
          <p:cNvSpPr txBox="1">
            <a:spLocks/>
          </p:cNvSpPr>
          <p:nvPr/>
        </p:nvSpPr>
        <p:spPr>
          <a:xfrm>
            <a:off x="734713" y="168166"/>
            <a:ext cx="10763604" cy="1057027"/>
          </a:xfrm>
          <a:prstGeom prst="rect">
            <a:avLst/>
          </a:prstGeom>
          <a:solidFill>
            <a:srgbClr val="B2DEDD"/>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b="1" dirty="0">
                <a:solidFill>
                  <a:srgbClr val="000000"/>
                </a:solidFill>
              </a:rPr>
              <a:t>As 5 etapas do </a:t>
            </a:r>
            <a:r>
              <a:rPr lang="en-US" b="1" dirty="0" err="1">
                <a:solidFill>
                  <a:srgbClr val="000000"/>
                </a:solidFill>
              </a:rPr>
              <a:t>processo</a:t>
            </a:r>
            <a:r>
              <a:rPr lang="en-US" b="1" dirty="0">
                <a:solidFill>
                  <a:srgbClr val="000000"/>
                </a:solidFill>
              </a:rPr>
              <a:t> do </a:t>
            </a:r>
            <a:r>
              <a:rPr lang="en-US" b="1" i="1" dirty="0">
                <a:solidFill>
                  <a:srgbClr val="000000"/>
                </a:solidFill>
              </a:rPr>
              <a:t>Design Thinking</a:t>
            </a:r>
            <a:endParaRPr lang="en-IE" b="1" i="1" dirty="0">
              <a:solidFill>
                <a:srgbClr val="000000"/>
              </a:solidFill>
            </a:endParaRPr>
          </a:p>
        </p:txBody>
      </p:sp>
      <p:sp>
        <p:nvSpPr>
          <p:cNvPr id="3" name="Hexagon 2">
            <a:extLst>
              <a:ext uri="{FF2B5EF4-FFF2-40B4-BE49-F238E27FC236}">
                <a16:creationId xmlns:a16="http://schemas.microsoft.com/office/drawing/2014/main" id="{130CF9B3-9122-0D56-0BC7-9C17B9074E7D}"/>
              </a:ext>
            </a:extLst>
          </p:cNvPr>
          <p:cNvSpPr/>
          <p:nvPr/>
        </p:nvSpPr>
        <p:spPr>
          <a:xfrm>
            <a:off x="1697804" y="1902372"/>
            <a:ext cx="2039007" cy="1734207"/>
          </a:xfrm>
          <a:prstGeom prst="hexagon">
            <a:avLst/>
          </a:prstGeom>
          <a:solidFill>
            <a:srgbClr val="B2DEDD"/>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300" b="1" dirty="0" err="1">
                <a:solidFill>
                  <a:schemeClr val="bg1"/>
                </a:solidFill>
              </a:rPr>
              <a:t>Empatizar</a:t>
            </a:r>
            <a:endParaRPr lang="en-IE" sz="2300" b="1" dirty="0">
              <a:solidFill>
                <a:schemeClr val="bg1"/>
              </a:solidFill>
            </a:endParaRPr>
          </a:p>
        </p:txBody>
      </p:sp>
      <p:sp>
        <p:nvSpPr>
          <p:cNvPr id="4" name="Hexagon 3">
            <a:extLst>
              <a:ext uri="{FF2B5EF4-FFF2-40B4-BE49-F238E27FC236}">
                <a16:creationId xmlns:a16="http://schemas.microsoft.com/office/drawing/2014/main" id="{3BBD8AF0-EC85-8912-2323-CB606AC128B7}"/>
              </a:ext>
            </a:extLst>
          </p:cNvPr>
          <p:cNvSpPr/>
          <p:nvPr/>
        </p:nvSpPr>
        <p:spPr>
          <a:xfrm>
            <a:off x="3422075" y="2916620"/>
            <a:ext cx="2039007" cy="1734207"/>
          </a:xfrm>
          <a:prstGeom prst="hexagon">
            <a:avLst/>
          </a:prstGeom>
          <a:solidFill>
            <a:srgbClr val="F7903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dirty="0" err="1">
                <a:solidFill>
                  <a:schemeClr val="bg1"/>
                </a:solidFill>
              </a:rPr>
              <a:t>Definir</a:t>
            </a:r>
            <a:endParaRPr lang="en-IE" sz="2400" b="1" dirty="0">
              <a:solidFill>
                <a:schemeClr val="bg1"/>
              </a:solidFill>
            </a:endParaRPr>
          </a:p>
        </p:txBody>
      </p:sp>
      <p:sp>
        <p:nvSpPr>
          <p:cNvPr id="5" name="Hexagon 4">
            <a:extLst>
              <a:ext uri="{FF2B5EF4-FFF2-40B4-BE49-F238E27FC236}">
                <a16:creationId xmlns:a16="http://schemas.microsoft.com/office/drawing/2014/main" id="{E75602FF-78E8-6933-AC92-63020BF4B063}"/>
              </a:ext>
            </a:extLst>
          </p:cNvPr>
          <p:cNvSpPr/>
          <p:nvPr/>
        </p:nvSpPr>
        <p:spPr>
          <a:xfrm>
            <a:off x="5382830" y="1902372"/>
            <a:ext cx="2039007" cy="1734207"/>
          </a:xfrm>
          <a:prstGeom prst="hexagon">
            <a:avLst/>
          </a:prstGeom>
          <a:solidFill>
            <a:srgbClr val="F1A0C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dirty="0" err="1">
                <a:solidFill>
                  <a:schemeClr val="bg1"/>
                </a:solidFill>
              </a:rPr>
              <a:t>Idear</a:t>
            </a:r>
            <a:endParaRPr lang="en-IE" sz="2400" b="1" dirty="0">
              <a:solidFill>
                <a:schemeClr val="bg1"/>
              </a:solidFill>
            </a:endParaRPr>
          </a:p>
        </p:txBody>
      </p:sp>
      <p:sp>
        <p:nvSpPr>
          <p:cNvPr id="6" name="Hexagon 5">
            <a:extLst>
              <a:ext uri="{FF2B5EF4-FFF2-40B4-BE49-F238E27FC236}">
                <a16:creationId xmlns:a16="http://schemas.microsoft.com/office/drawing/2014/main" id="{EB53A0E8-4669-1270-1B9A-5EA64F717691}"/>
              </a:ext>
            </a:extLst>
          </p:cNvPr>
          <p:cNvSpPr/>
          <p:nvPr/>
        </p:nvSpPr>
        <p:spPr>
          <a:xfrm>
            <a:off x="7185353" y="2916619"/>
            <a:ext cx="2039007" cy="1734207"/>
          </a:xfrm>
          <a:prstGeom prst="hexagon">
            <a:avLst/>
          </a:prstGeom>
          <a:solidFill>
            <a:srgbClr val="85D2E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260" b="1" dirty="0" err="1"/>
              <a:t>Prototipar</a:t>
            </a:r>
            <a:endParaRPr lang="en-IE" sz="2260" b="1" dirty="0"/>
          </a:p>
        </p:txBody>
      </p:sp>
      <p:sp>
        <p:nvSpPr>
          <p:cNvPr id="7" name="Hexagon 6">
            <a:extLst>
              <a:ext uri="{FF2B5EF4-FFF2-40B4-BE49-F238E27FC236}">
                <a16:creationId xmlns:a16="http://schemas.microsoft.com/office/drawing/2014/main" id="{57DD0F70-AB6B-D650-A7A6-E46E34950C86}"/>
              </a:ext>
            </a:extLst>
          </p:cNvPr>
          <p:cNvSpPr/>
          <p:nvPr/>
        </p:nvSpPr>
        <p:spPr>
          <a:xfrm>
            <a:off x="8987876" y="3930866"/>
            <a:ext cx="2039007" cy="1734207"/>
          </a:xfrm>
          <a:prstGeom prst="hexagon">
            <a:avLst/>
          </a:prstGeom>
          <a:solidFill>
            <a:srgbClr val="F9B27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dirty="0" err="1">
                <a:solidFill>
                  <a:schemeClr val="bg1"/>
                </a:solidFill>
              </a:rPr>
              <a:t>Testar</a:t>
            </a:r>
            <a:endParaRPr lang="en-IE" sz="2400" b="1" dirty="0">
              <a:solidFill>
                <a:schemeClr val="bg1"/>
              </a:solidFill>
            </a:endParaRPr>
          </a:p>
        </p:txBody>
      </p:sp>
    </p:spTree>
    <p:extLst>
      <p:ext uri="{BB962C8B-B14F-4D97-AF65-F5344CB8AC3E}">
        <p14:creationId xmlns:p14="http://schemas.microsoft.com/office/powerpoint/2010/main" val="47916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ruits and vegetable slices spread on a pink background">
            <a:extLst>
              <a:ext uri="{FF2B5EF4-FFF2-40B4-BE49-F238E27FC236}">
                <a16:creationId xmlns:a16="http://schemas.microsoft.com/office/drawing/2014/main" id="{02F8148F-8F92-CC54-DB79-91E3A036D387}"/>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320540" y="335338"/>
            <a:ext cx="11578483" cy="6146707"/>
          </a:xfrm>
        </p:spPr>
      </p:pic>
      <p:sp>
        <p:nvSpPr>
          <p:cNvPr id="6" name="Text Placeholder 2">
            <a:extLst>
              <a:ext uri="{FF2B5EF4-FFF2-40B4-BE49-F238E27FC236}">
                <a16:creationId xmlns:a16="http://schemas.microsoft.com/office/drawing/2014/main" id="{EAE44D71-9F48-27C5-6584-82CF621B174D}"/>
              </a:ext>
            </a:extLst>
          </p:cNvPr>
          <p:cNvSpPr>
            <a:spLocks noGrp="1"/>
          </p:cNvSpPr>
          <p:nvPr>
            <p:ph type="body" sz="quarter" idx="13"/>
          </p:nvPr>
        </p:nvSpPr>
        <p:spPr>
          <a:xfrm>
            <a:off x="427038" y="1504950"/>
            <a:ext cx="5056187" cy="3808413"/>
          </a:xfrm>
        </p:spPr>
        <p:txBody>
          <a:bodyPr>
            <a:normAutofit fontScale="92500" lnSpcReduction="20000"/>
          </a:bodyPr>
          <a:lstStyle/>
          <a:p>
            <a:pPr rtl="0"/>
            <a:r>
              <a:rPr lang="en-US" dirty="0">
                <a:solidFill>
                  <a:srgbClr val="2E2E2E"/>
                </a:solidFill>
                <a:effectLst/>
              </a:rPr>
              <a:t>O</a:t>
            </a:r>
            <a:r>
              <a:rPr lang="en-US" b="1" i="1" dirty="0">
                <a:solidFill>
                  <a:srgbClr val="2E2E2E"/>
                </a:solidFill>
                <a:effectLst/>
              </a:rPr>
              <a:t> Design Thinking a </a:t>
            </a:r>
            <a:r>
              <a:rPr lang="en-US" b="1" i="1" dirty="0" err="1">
                <a:solidFill>
                  <a:srgbClr val="2E2E2E"/>
                </a:solidFill>
                <a:effectLst/>
              </a:rPr>
              <a:t>nível</a:t>
            </a:r>
            <a:r>
              <a:rPr lang="en-US" b="1" i="1" dirty="0">
                <a:solidFill>
                  <a:srgbClr val="2E2E2E"/>
                </a:solidFill>
                <a:effectLst/>
              </a:rPr>
              <a:t> </a:t>
            </a:r>
            <a:r>
              <a:rPr lang="en-US" b="1" i="1" dirty="0" err="1">
                <a:solidFill>
                  <a:srgbClr val="2E2E2E"/>
                </a:solidFill>
                <a:effectLst/>
              </a:rPr>
              <a:t>alimentar</a:t>
            </a:r>
            <a:r>
              <a:rPr lang="en-US" b="1" i="1" dirty="0">
                <a:solidFill>
                  <a:srgbClr val="2E2E2E"/>
                </a:solidFill>
                <a:effectLst/>
              </a:rPr>
              <a:t> </a:t>
            </a:r>
            <a:r>
              <a:rPr lang="en-US" i="1" dirty="0">
                <a:solidFill>
                  <a:srgbClr val="2E2E2E"/>
                </a:solidFill>
                <a:effectLst/>
              </a:rPr>
              <a:t>é o processo que desencadeia a criatividade e leva a propostas inovadoras, significativas e sustentáveis ​​para novos pratos, </a:t>
            </a:r>
            <a:r>
              <a:rPr lang="en-US" i="1" dirty="0" err="1">
                <a:solidFill>
                  <a:srgbClr val="2E2E2E"/>
                </a:solidFill>
                <a:effectLst/>
              </a:rPr>
              <a:t>produtos</a:t>
            </a:r>
            <a:r>
              <a:rPr lang="en-US" i="1" dirty="0">
                <a:solidFill>
                  <a:srgbClr val="2E2E2E"/>
                </a:solidFill>
                <a:effectLst/>
              </a:rPr>
              <a:t> </a:t>
            </a:r>
            <a:r>
              <a:rPr lang="en-US" i="1" dirty="0" err="1">
                <a:solidFill>
                  <a:srgbClr val="2E2E2E"/>
                </a:solidFill>
                <a:effectLst/>
              </a:rPr>
              <a:t>alimentares</a:t>
            </a:r>
            <a:r>
              <a:rPr lang="en-US" i="1" dirty="0">
                <a:solidFill>
                  <a:srgbClr val="2E2E2E"/>
                </a:solidFill>
                <a:effectLst/>
              </a:rPr>
              <a:t>, </a:t>
            </a:r>
            <a:r>
              <a:rPr lang="en-US" i="1" dirty="0" err="1">
                <a:solidFill>
                  <a:srgbClr val="2E2E2E"/>
                </a:solidFill>
                <a:effectLst/>
              </a:rPr>
              <a:t>eventos</a:t>
            </a:r>
            <a:r>
              <a:rPr lang="en-US" i="1" dirty="0">
                <a:solidFill>
                  <a:srgbClr val="2E2E2E"/>
                </a:solidFill>
                <a:effectLst/>
              </a:rPr>
              <a:t> </a:t>
            </a:r>
            <a:r>
              <a:rPr lang="en-US" i="1" dirty="0" err="1">
                <a:solidFill>
                  <a:srgbClr val="2E2E2E"/>
                </a:solidFill>
                <a:effectLst/>
              </a:rPr>
              <a:t>gastronómicos</a:t>
            </a:r>
            <a:r>
              <a:rPr lang="en-US" i="1" dirty="0">
                <a:solidFill>
                  <a:srgbClr val="2E2E2E"/>
                </a:solidFill>
                <a:effectLst/>
              </a:rPr>
              <a:t>, serviços de alimentação, sistemas alimentares e qualquer </a:t>
            </a:r>
            <a:r>
              <a:rPr lang="en-US" i="1" dirty="0" err="1">
                <a:solidFill>
                  <a:srgbClr val="2E2E2E"/>
                </a:solidFill>
                <a:effectLst/>
              </a:rPr>
              <a:t>coisa</a:t>
            </a:r>
            <a:r>
              <a:rPr lang="en-US" i="1" dirty="0">
                <a:solidFill>
                  <a:srgbClr val="2E2E2E"/>
                </a:solidFill>
                <a:effectLst/>
              </a:rPr>
              <a:t> </a:t>
            </a:r>
            <a:r>
              <a:rPr lang="en-US" dirty="0" err="1">
                <a:solidFill>
                  <a:srgbClr val="2E2E2E"/>
                </a:solidFill>
              </a:rPr>
              <a:t>intermédia</a:t>
            </a:r>
            <a:r>
              <a:rPr lang="en-US" i="1" dirty="0">
                <a:solidFill>
                  <a:srgbClr val="2E2E2E"/>
                </a:solidFill>
                <a:effectLst/>
              </a:rPr>
              <a:t>.</a:t>
            </a:r>
            <a:endParaRPr lang="en-IE" dirty="0"/>
          </a:p>
        </p:txBody>
      </p:sp>
      <p:sp>
        <p:nvSpPr>
          <p:cNvPr id="8" name="TextBox 7">
            <a:extLst>
              <a:ext uri="{FF2B5EF4-FFF2-40B4-BE49-F238E27FC236}">
                <a16:creationId xmlns:a16="http://schemas.microsoft.com/office/drawing/2014/main" id="{4B6B6390-81F3-B09E-2A96-5D40662B117A}"/>
              </a:ext>
            </a:extLst>
          </p:cNvPr>
          <p:cNvSpPr txBox="1"/>
          <p:nvPr/>
        </p:nvSpPr>
        <p:spPr>
          <a:xfrm>
            <a:off x="4186317" y="5346449"/>
            <a:ext cx="1296908" cy="646331"/>
          </a:xfrm>
          <a:prstGeom prst="rect">
            <a:avLst/>
          </a:prstGeom>
          <a:noFill/>
        </p:spPr>
        <p:txBody>
          <a:bodyPr wrap="square">
            <a:spAutoFit/>
          </a:bodyPr>
          <a:lstStyle/>
          <a:p>
            <a:pPr algn="l" rtl="0" fontAlgn="base"/>
            <a:r>
              <a:rPr lang="en-IE" b="0" i="0" u="none" strike="noStrike" dirty="0">
                <a:solidFill>
                  <a:srgbClr val="F68F37"/>
                </a:solidFill>
                <a:effectLst/>
                <a:latin typeface="brandon-grot-w01-light"/>
                <a:hlinkClick r:id="rId3">
                  <a:extLst>
                    <a:ext uri="{A12FA001-AC4F-418D-AE19-62706E023703}">
                      <ahyp:hlinkClr xmlns:ahyp="http://schemas.microsoft.com/office/drawing/2018/hyperlinkcolor" val="tx"/>
                    </a:ext>
                  </a:extLst>
                </a:hlinkClick>
              </a:rPr>
              <a:t>FRANCESA</a:t>
            </a:r>
            <a:endParaRPr lang="en-IE" b="0" i="0" dirty="0">
              <a:solidFill>
                <a:srgbClr val="F68F37"/>
              </a:solidFill>
              <a:effectLst/>
            </a:endParaRPr>
          </a:p>
          <a:p>
            <a:pPr algn="l" rtl="0" fontAlgn="base"/>
            <a:r>
              <a:rPr lang="en-IE" b="0" i="0" dirty="0">
                <a:solidFill>
                  <a:srgbClr val="F68F37"/>
                </a:solidFill>
                <a:effectLst/>
                <a:latin typeface="brandon-grot-w01-light"/>
              </a:rPr>
              <a:t>ZAMPOLLO</a:t>
            </a:r>
            <a:endParaRPr lang="en-IE" b="0" i="0" dirty="0">
              <a:solidFill>
                <a:srgbClr val="F68F37"/>
              </a:solidFill>
              <a:effectLst/>
            </a:endParaRPr>
          </a:p>
        </p:txBody>
      </p:sp>
    </p:spTree>
    <p:extLst>
      <p:ext uri="{BB962C8B-B14F-4D97-AF65-F5344CB8AC3E}">
        <p14:creationId xmlns:p14="http://schemas.microsoft.com/office/powerpoint/2010/main" val="483245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04E4A50-69CD-6800-C606-52A42E1ABE56}"/>
              </a:ext>
            </a:extLst>
          </p:cNvPr>
          <p:cNvSpPr txBox="1"/>
          <p:nvPr/>
        </p:nvSpPr>
        <p:spPr>
          <a:xfrm>
            <a:off x="7010400" y="1438389"/>
            <a:ext cx="5181600" cy="3981222"/>
          </a:xfrm>
          <a:prstGeom prst="rect">
            <a:avLst/>
          </a:prstGeom>
          <a:solidFill>
            <a:schemeClr val="bg1"/>
          </a:solidFill>
        </p:spPr>
        <p:txBody>
          <a:bodyPr wrap="square" rtlCol="0">
            <a:spAutoFit/>
          </a:bodyPr>
          <a:lstStyle/>
          <a:p>
            <a:pPr algn="l" rtl="0"/>
            <a:endParaRPr lang="en-IE" dirty="0"/>
          </a:p>
        </p:txBody>
      </p:sp>
      <p:sp>
        <p:nvSpPr>
          <p:cNvPr id="2" name="Text Placeholder 1">
            <a:extLst>
              <a:ext uri="{FF2B5EF4-FFF2-40B4-BE49-F238E27FC236}">
                <a16:creationId xmlns:a16="http://schemas.microsoft.com/office/drawing/2014/main" id="{CF6A73ED-5D18-1738-2407-57BE0E4F5A29}"/>
              </a:ext>
            </a:extLst>
          </p:cNvPr>
          <p:cNvSpPr>
            <a:spLocks noGrp="1"/>
          </p:cNvSpPr>
          <p:nvPr>
            <p:ph type="body" sz="quarter" idx="18"/>
          </p:nvPr>
        </p:nvSpPr>
        <p:spPr>
          <a:xfrm>
            <a:off x="960351" y="1438088"/>
            <a:ext cx="5181600" cy="3291086"/>
          </a:xfrm>
        </p:spPr>
        <p:txBody>
          <a:bodyPr/>
          <a:lstStyle/>
          <a:p>
            <a:pPr indent="0" algn="just" rtl="0"/>
            <a:r>
              <a:rPr lang="en-US" dirty="0"/>
              <a:t>Uma </a:t>
            </a:r>
            <a:r>
              <a:rPr lang="en-US" dirty="0" err="1"/>
              <a:t>maneira</a:t>
            </a:r>
            <a:r>
              <a:rPr lang="en-US" dirty="0"/>
              <a:t> de </a:t>
            </a:r>
            <a:r>
              <a:rPr lang="en-US" dirty="0" err="1"/>
              <a:t>categorizar</a:t>
            </a:r>
            <a:r>
              <a:rPr lang="en-US" dirty="0"/>
              <a:t> a </a:t>
            </a:r>
            <a:r>
              <a:rPr lang="en-US" dirty="0" err="1"/>
              <a:t>inovação</a:t>
            </a:r>
            <a:r>
              <a:rPr lang="en-US" dirty="0"/>
              <a:t> é classificá-la com base em duas </a:t>
            </a:r>
            <a:r>
              <a:rPr lang="en-US" dirty="0" err="1"/>
              <a:t>dimensões</a:t>
            </a:r>
            <a:r>
              <a:rPr lang="en-US" dirty="0"/>
              <a:t>: a</a:t>
            </a:r>
            <a:r>
              <a:rPr lang="en-US" b="1" dirty="0"/>
              <a:t> </a:t>
            </a:r>
            <a:r>
              <a:rPr lang="en-US" b="1" dirty="0" err="1"/>
              <a:t>tecnologia</a:t>
            </a:r>
            <a:r>
              <a:rPr lang="en-US" b="1" dirty="0"/>
              <a:t> </a:t>
            </a:r>
            <a:r>
              <a:rPr lang="en-US" dirty="0"/>
              <a:t>que é </a:t>
            </a:r>
            <a:r>
              <a:rPr lang="en-US" dirty="0" err="1"/>
              <a:t>usada</a:t>
            </a:r>
            <a:r>
              <a:rPr lang="en-US" dirty="0"/>
              <a:t> e o</a:t>
            </a:r>
            <a:r>
              <a:rPr lang="en-US" b="1" dirty="0"/>
              <a:t> mercado </a:t>
            </a:r>
            <a:r>
              <a:rPr lang="en-US" dirty="0"/>
              <a:t>em que opera.</a:t>
            </a:r>
          </a:p>
          <a:p>
            <a:pPr indent="0" algn="just" rtl="0"/>
            <a:r>
              <a:rPr lang="en-US" dirty="0"/>
              <a:t>A </a:t>
            </a:r>
            <a:r>
              <a:rPr lang="en-US" dirty="0" err="1"/>
              <a:t>matriz</a:t>
            </a:r>
            <a:r>
              <a:rPr lang="en-US" dirty="0"/>
              <a:t> de </a:t>
            </a:r>
            <a:r>
              <a:rPr lang="en-US" dirty="0" err="1"/>
              <a:t>inovação</a:t>
            </a:r>
            <a:r>
              <a:rPr lang="en-US" dirty="0"/>
              <a:t> </a:t>
            </a:r>
            <a:r>
              <a:rPr lang="en-US" dirty="0" err="1"/>
              <a:t>pode</a:t>
            </a:r>
            <a:r>
              <a:rPr lang="en-US" dirty="0"/>
              <a:t> ser </a:t>
            </a:r>
            <a:r>
              <a:rPr lang="en-US" dirty="0" err="1"/>
              <a:t>utilizada</a:t>
            </a:r>
            <a:r>
              <a:rPr lang="en-US" dirty="0"/>
              <a:t> para se </a:t>
            </a:r>
            <a:r>
              <a:rPr lang="en-US" dirty="0" err="1"/>
              <a:t>visualizar</a:t>
            </a:r>
            <a:r>
              <a:rPr lang="en-US" dirty="0"/>
              <a:t> </a:t>
            </a:r>
            <a:r>
              <a:rPr lang="en-US" dirty="0" err="1"/>
              <a:t>os</a:t>
            </a:r>
            <a:r>
              <a:rPr lang="en-US" dirty="0"/>
              <a:t> quatro tipos mais comuns de inovação:</a:t>
            </a:r>
          </a:p>
          <a:p>
            <a:pPr marL="1143000" lvl="1" indent="-457200" algn="just" rtl="0">
              <a:buFont typeface="+mj-lt"/>
              <a:buAutoNum type="arabicPeriod"/>
            </a:pPr>
            <a:r>
              <a:rPr lang="en-US" sz="2400" b="1" dirty="0">
                <a:solidFill>
                  <a:srgbClr val="000000"/>
                </a:solidFill>
                <a:latin typeface="+mn-lt"/>
              </a:rPr>
              <a:t>Incremental</a:t>
            </a:r>
          </a:p>
          <a:p>
            <a:pPr marL="1143000" lvl="1" indent="-457200" algn="just" rtl="0">
              <a:buFont typeface="+mj-lt"/>
              <a:buAutoNum type="arabicPeriod"/>
            </a:pPr>
            <a:r>
              <a:rPr lang="en-US" sz="2400" b="1" dirty="0" err="1">
                <a:solidFill>
                  <a:srgbClr val="000000"/>
                </a:solidFill>
                <a:latin typeface="+mn-lt"/>
              </a:rPr>
              <a:t>Disruptiva</a:t>
            </a:r>
            <a:endParaRPr lang="en-US" sz="2400" b="1" dirty="0">
              <a:solidFill>
                <a:srgbClr val="000000"/>
              </a:solidFill>
              <a:latin typeface="+mn-lt"/>
            </a:endParaRPr>
          </a:p>
          <a:p>
            <a:pPr marL="1143000" lvl="1" indent="-457200" algn="just" rtl="0">
              <a:buFont typeface="+mj-lt"/>
              <a:buAutoNum type="arabicPeriod"/>
            </a:pPr>
            <a:r>
              <a:rPr lang="en-US" sz="2400" b="1" dirty="0" err="1">
                <a:solidFill>
                  <a:srgbClr val="000000"/>
                </a:solidFill>
                <a:latin typeface="+mn-lt"/>
              </a:rPr>
              <a:t>Sustentável</a:t>
            </a:r>
            <a:endParaRPr lang="en-US" sz="2400" b="1" dirty="0">
              <a:solidFill>
                <a:srgbClr val="000000"/>
              </a:solidFill>
              <a:latin typeface="+mn-lt"/>
            </a:endParaRPr>
          </a:p>
          <a:p>
            <a:pPr marL="1143000" lvl="1" indent="-457200" algn="just" rtl="0">
              <a:buFont typeface="+mj-lt"/>
              <a:buAutoNum type="arabicPeriod"/>
            </a:pPr>
            <a:r>
              <a:rPr lang="en-US" sz="2400" b="1" dirty="0">
                <a:solidFill>
                  <a:srgbClr val="000000"/>
                </a:solidFill>
                <a:latin typeface="+mn-lt"/>
              </a:rPr>
              <a:t>Radical</a:t>
            </a:r>
            <a:endParaRPr lang="en-IE" sz="2400" b="1" dirty="0">
              <a:solidFill>
                <a:srgbClr val="000000"/>
              </a:solidFill>
              <a:latin typeface="+mn-lt"/>
            </a:endParaRPr>
          </a:p>
          <a:p>
            <a:pPr algn="just" rtl="0"/>
            <a:endParaRPr lang="en-IE" dirty="0"/>
          </a:p>
        </p:txBody>
      </p:sp>
      <p:sp>
        <p:nvSpPr>
          <p:cNvPr id="3" name="Text Placeholder 2">
            <a:extLst>
              <a:ext uri="{FF2B5EF4-FFF2-40B4-BE49-F238E27FC236}">
                <a16:creationId xmlns:a16="http://schemas.microsoft.com/office/drawing/2014/main" id="{9731F3C6-04BD-0B7B-6F44-EB8F94E056ED}"/>
              </a:ext>
            </a:extLst>
          </p:cNvPr>
          <p:cNvSpPr>
            <a:spLocks noGrp="1"/>
          </p:cNvSpPr>
          <p:nvPr>
            <p:ph type="body" sz="quarter" idx="16"/>
          </p:nvPr>
        </p:nvSpPr>
        <p:spPr>
          <a:xfrm>
            <a:off x="895283" y="770932"/>
            <a:ext cx="4990998" cy="992652"/>
          </a:xfrm>
        </p:spPr>
        <p:txBody>
          <a:bodyPr/>
          <a:lstStyle/>
          <a:p>
            <a:pPr algn="l" rtl="0"/>
            <a:r>
              <a:rPr lang="en-US" sz="3600" b="1" dirty="0"/>
              <a:t>A </a:t>
            </a:r>
            <a:r>
              <a:rPr lang="en-US" sz="3600" b="1" dirty="0" err="1"/>
              <a:t>Matriz</a:t>
            </a:r>
            <a:r>
              <a:rPr lang="en-US" sz="3600" b="1" dirty="0"/>
              <a:t> da </a:t>
            </a:r>
            <a:r>
              <a:rPr lang="en-US" b="1" dirty="0"/>
              <a:t>I</a:t>
            </a:r>
            <a:r>
              <a:rPr lang="en-US" sz="3600" b="1" dirty="0"/>
              <a:t>novação</a:t>
            </a:r>
            <a:endParaRPr lang="en-IE" sz="3600" b="1" dirty="0"/>
          </a:p>
          <a:p>
            <a:pPr algn="l" rtl="0"/>
            <a:endParaRPr lang="en-IE" dirty="0"/>
          </a:p>
        </p:txBody>
      </p:sp>
      <p:sp>
        <p:nvSpPr>
          <p:cNvPr id="7" name="TextBox 6">
            <a:extLst>
              <a:ext uri="{FF2B5EF4-FFF2-40B4-BE49-F238E27FC236}">
                <a16:creationId xmlns:a16="http://schemas.microsoft.com/office/drawing/2014/main" id="{FF330B0D-4D6C-5187-B441-4230DCCDF8A6}"/>
              </a:ext>
            </a:extLst>
          </p:cNvPr>
          <p:cNvSpPr txBox="1"/>
          <p:nvPr/>
        </p:nvSpPr>
        <p:spPr>
          <a:xfrm>
            <a:off x="7915365" y="1763584"/>
            <a:ext cx="1790007" cy="1508105"/>
          </a:xfrm>
          <a:prstGeom prst="rect">
            <a:avLst/>
          </a:prstGeom>
          <a:solidFill>
            <a:srgbClr val="85D2E1"/>
          </a:solidFill>
        </p:spPr>
        <p:txBody>
          <a:bodyPr wrap="square" rtlCol="0">
            <a:spAutoFit/>
          </a:bodyPr>
          <a:lstStyle/>
          <a:p>
            <a:pPr algn="ctr" rtl="0"/>
            <a:r>
              <a:rPr lang="en-US" sz="1400" b="1" u="sng" dirty="0" err="1"/>
              <a:t>Sustentável</a:t>
            </a:r>
            <a:endParaRPr lang="en-US" sz="1400" b="1" u="sng" dirty="0"/>
          </a:p>
          <a:p>
            <a:pPr algn="ctr" rtl="0"/>
            <a:r>
              <a:rPr lang="en-US" sz="1300" dirty="0"/>
              <a:t>Uma melhoria </a:t>
            </a:r>
            <a:r>
              <a:rPr lang="en-US" sz="1300" dirty="0" err="1"/>
              <a:t>significativa</a:t>
            </a:r>
            <a:r>
              <a:rPr lang="en-US" sz="1300" dirty="0"/>
              <a:t> num produto que visa sustentar a </a:t>
            </a:r>
            <a:r>
              <a:rPr lang="en-US" sz="1300" dirty="0" err="1"/>
              <a:t>posição</a:t>
            </a:r>
            <a:r>
              <a:rPr lang="en-US" sz="1300" dirty="0"/>
              <a:t> num mercado existente.</a:t>
            </a:r>
            <a:endParaRPr lang="en-IE" sz="1300" dirty="0"/>
          </a:p>
        </p:txBody>
      </p:sp>
      <p:sp>
        <p:nvSpPr>
          <p:cNvPr id="8" name="TextBox 7">
            <a:extLst>
              <a:ext uri="{FF2B5EF4-FFF2-40B4-BE49-F238E27FC236}">
                <a16:creationId xmlns:a16="http://schemas.microsoft.com/office/drawing/2014/main" id="{A8A7968C-F4F8-055F-79F4-2EC5EF2F6559}"/>
              </a:ext>
            </a:extLst>
          </p:cNvPr>
          <p:cNvSpPr txBox="1"/>
          <p:nvPr/>
        </p:nvSpPr>
        <p:spPr>
          <a:xfrm>
            <a:off x="9896565" y="1764810"/>
            <a:ext cx="1790007" cy="1477328"/>
          </a:xfrm>
          <a:prstGeom prst="rect">
            <a:avLst/>
          </a:prstGeom>
          <a:solidFill>
            <a:srgbClr val="8CBF4B"/>
          </a:solidFill>
        </p:spPr>
        <p:txBody>
          <a:bodyPr wrap="square" rtlCol="0">
            <a:spAutoFit/>
          </a:bodyPr>
          <a:lstStyle/>
          <a:p>
            <a:pPr algn="ctr" rtl="0"/>
            <a:r>
              <a:rPr lang="en-US" sz="1400" b="1" u="sng" dirty="0" err="1"/>
              <a:t>Disruptiva</a:t>
            </a:r>
            <a:endParaRPr lang="en-US" sz="1400" b="1" u="sng" dirty="0"/>
          </a:p>
          <a:p>
            <a:pPr algn="ctr" rtl="0"/>
            <a:r>
              <a:rPr lang="en-US" sz="1400" dirty="0"/>
              <a:t>Tecnologia </a:t>
            </a:r>
            <a:r>
              <a:rPr lang="en-US" sz="1400" dirty="0" err="1"/>
              <a:t>ou</a:t>
            </a:r>
            <a:r>
              <a:rPr lang="en-US" sz="1400" dirty="0"/>
              <a:t> novo </a:t>
            </a:r>
            <a:r>
              <a:rPr lang="en-US" sz="1400" dirty="0" err="1"/>
              <a:t>modelo</a:t>
            </a:r>
            <a:r>
              <a:rPr lang="en-US" sz="1400" dirty="0"/>
              <a:t> de </a:t>
            </a:r>
            <a:r>
              <a:rPr lang="en-US" sz="1400" dirty="0" err="1"/>
              <a:t>negócio</a:t>
            </a:r>
            <a:r>
              <a:rPr lang="en-US" sz="1400" dirty="0"/>
              <a:t> que </a:t>
            </a:r>
            <a:r>
              <a:rPr lang="en-US" sz="1400" dirty="0" err="1"/>
              <a:t>perturba</a:t>
            </a:r>
            <a:r>
              <a:rPr lang="en-US" sz="1400" dirty="0"/>
              <a:t> o mercado </a:t>
            </a:r>
            <a:r>
              <a:rPr lang="en-US" sz="1400" dirty="0" err="1"/>
              <a:t>existente</a:t>
            </a:r>
            <a:endParaRPr lang="en-US" sz="1400" dirty="0"/>
          </a:p>
          <a:p>
            <a:pPr algn="ctr" rtl="0"/>
            <a:endParaRPr lang="en-IE" sz="500" dirty="0"/>
          </a:p>
          <a:p>
            <a:pPr algn="ctr" rtl="0"/>
            <a:endParaRPr lang="en-IE" sz="500" dirty="0"/>
          </a:p>
          <a:p>
            <a:pPr algn="ctr" rtl="0"/>
            <a:endParaRPr lang="en-IE" sz="500" dirty="0"/>
          </a:p>
          <a:p>
            <a:pPr algn="ctr" rtl="0"/>
            <a:endParaRPr lang="en-IE" sz="500" dirty="0"/>
          </a:p>
        </p:txBody>
      </p:sp>
      <p:sp>
        <p:nvSpPr>
          <p:cNvPr id="9" name="TextBox 8">
            <a:extLst>
              <a:ext uri="{FF2B5EF4-FFF2-40B4-BE49-F238E27FC236}">
                <a16:creationId xmlns:a16="http://schemas.microsoft.com/office/drawing/2014/main" id="{BA016DE7-737B-6FF6-20A6-20BAEED60277}"/>
              </a:ext>
            </a:extLst>
          </p:cNvPr>
          <p:cNvSpPr txBox="1"/>
          <p:nvPr/>
        </p:nvSpPr>
        <p:spPr>
          <a:xfrm>
            <a:off x="7915365" y="3361442"/>
            <a:ext cx="1773382" cy="1384995"/>
          </a:xfrm>
          <a:prstGeom prst="rect">
            <a:avLst/>
          </a:prstGeom>
          <a:solidFill>
            <a:srgbClr val="FFD100"/>
          </a:solidFill>
        </p:spPr>
        <p:txBody>
          <a:bodyPr wrap="square" rtlCol="0">
            <a:spAutoFit/>
          </a:bodyPr>
          <a:lstStyle/>
          <a:p>
            <a:pPr algn="ctr" rtl="0"/>
            <a:r>
              <a:rPr lang="en-US" sz="1400" b="1" u="sng" dirty="0"/>
              <a:t>Incremental</a:t>
            </a:r>
          </a:p>
          <a:p>
            <a:pPr algn="ctr" rtl="0"/>
            <a:r>
              <a:rPr lang="en-US" sz="1400" dirty="0"/>
              <a:t>Melhorias graduais e contínuas em produtos e serviços existentes</a:t>
            </a:r>
          </a:p>
          <a:p>
            <a:pPr algn="ctr" rtl="0"/>
            <a:endParaRPr lang="en-IE" sz="1400" dirty="0"/>
          </a:p>
        </p:txBody>
      </p:sp>
      <p:sp>
        <p:nvSpPr>
          <p:cNvPr id="10" name="TextBox 9">
            <a:extLst>
              <a:ext uri="{FF2B5EF4-FFF2-40B4-BE49-F238E27FC236}">
                <a16:creationId xmlns:a16="http://schemas.microsoft.com/office/drawing/2014/main" id="{BCAA8779-9A25-AD7C-3FD4-4FA35A491646}"/>
              </a:ext>
            </a:extLst>
          </p:cNvPr>
          <p:cNvSpPr txBox="1"/>
          <p:nvPr/>
        </p:nvSpPr>
        <p:spPr>
          <a:xfrm>
            <a:off x="9896565" y="3361441"/>
            <a:ext cx="1773382" cy="1384995"/>
          </a:xfrm>
          <a:prstGeom prst="rect">
            <a:avLst/>
          </a:prstGeom>
          <a:solidFill>
            <a:srgbClr val="003366"/>
          </a:solidFill>
        </p:spPr>
        <p:txBody>
          <a:bodyPr wrap="square" rtlCol="0">
            <a:spAutoFit/>
          </a:bodyPr>
          <a:lstStyle/>
          <a:p>
            <a:pPr algn="ctr" rtl="0"/>
            <a:r>
              <a:rPr lang="en-US" sz="1400" b="1" u="sng" dirty="0">
                <a:solidFill>
                  <a:srgbClr val="85D2E1"/>
                </a:solidFill>
              </a:rPr>
              <a:t>Radical</a:t>
            </a:r>
          </a:p>
          <a:p>
            <a:pPr algn="ctr" rtl="0"/>
            <a:r>
              <a:rPr lang="en-US" sz="1400" dirty="0" err="1">
                <a:solidFill>
                  <a:srgbClr val="85D2E1"/>
                </a:solidFill>
              </a:rPr>
              <a:t>Avanço</a:t>
            </a:r>
            <a:r>
              <a:rPr lang="en-US" sz="1400" dirty="0">
                <a:solidFill>
                  <a:srgbClr val="85D2E1"/>
                </a:solidFill>
              </a:rPr>
              <a:t> </a:t>
            </a:r>
            <a:r>
              <a:rPr lang="en-US" sz="1400" dirty="0" err="1">
                <a:solidFill>
                  <a:srgbClr val="85D2E1"/>
                </a:solidFill>
              </a:rPr>
              <a:t>tecnológico</a:t>
            </a:r>
            <a:r>
              <a:rPr lang="en-US" sz="1400" dirty="0">
                <a:solidFill>
                  <a:srgbClr val="85D2E1"/>
                </a:solidFill>
              </a:rPr>
              <a:t> que </a:t>
            </a:r>
            <a:r>
              <a:rPr lang="en-US" sz="1400" dirty="0" err="1">
                <a:solidFill>
                  <a:srgbClr val="85D2E1"/>
                </a:solidFill>
              </a:rPr>
              <a:t>transforma</a:t>
            </a:r>
            <a:r>
              <a:rPr lang="en-US" sz="1400" dirty="0">
                <a:solidFill>
                  <a:srgbClr val="85D2E1"/>
                </a:solidFill>
              </a:rPr>
              <a:t> </a:t>
            </a:r>
            <a:r>
              <a:rPr lang="en-US" sz="1400" dirty="0" err="1">
                <a:solidFill>
                  <a:srgbClr val="85D2E1"/>
                </a:solidFill>
              </a:rPr>
              <a:t>indústrias</a:t>
            </a:r>
            <a:r>
              <a:rPr lang="en-US" sz="1400" dirty="0">
                <a:solidFill>
                  <a:srgbClr val="85D2E1"/>
                </a:solidFill>
              </a:rPr>
              <a:t>. </a:t>
            </a:r>
            <a:r>
              <a:rPr lang="en-US" sz="1400" dirty="0" err="1">
                <a:solidFill>
                  <a:srgbClr val="85D2E1"/>
                </a:solidFill>
              </a:rPr>
              <a:t>Muitas</a:t>
            </a:r>
            <a:r>
              <a:rPr lang="en-US" sz="1400" dirty="0">
                <a:solidFill>
                  <a:srgbClr val="85D2E1"/>
                </a:solidFill>
              </a:rPr>
              <a:t> </a:t>
            </a:r>
            <a:r>
              <a:rPr lang="en-US" sz="1400" dirty="0" err="1">
                <a:solidFill>
                  <a:srgbClr val="85D2E1"/>
                </a:solidFill>
              </a:rPr>
              <a:t>vezes</a:t>
            </a:r>
            <a:r>
              <a:rPr lang="en-US" sz="1400" dirty="0">
                <a:solidFill>
                  <a:srgbClr val="85D2E1"/>
                </a:solidFill>
              </a:rPr>
              <a:t> </a:t>
            </a:r>
            <a:r>
              <a:rPr lang="en-US" sz="1400" dirty="0" err="1">
                <a:solidFill>
                  <a:srgbClr val="85D2E1"/>
                </a:solidFill>
              </a:rPr>
              <a:t>cria</a:t>
            </a:r>
            <a:r>
              <a:rPr lang="en-US" sz="1400" dirty="0">
                <a:solidFill>
                  <a:srgbClr val="85D2E1"/>
                </a:solidFill>
              </a:rPr>
              <a:t> um novo mercado</a:t>
            </a:r>
            <a:endParaRPr lang="en-IE" sz="1400" dirty="0">
              <a:solidFill>
                <a:srgbClr val="85D2E1"/>
              </a:solidFill>
            </a:endParaRPr>
          </a:p>
        </p:txBody>
      </p:sp>
      <p:sp>
        <p:nvSpPr>
          <p:cNvPr id="11" name="Arrow: Up 10">
            <a:extLst>
              <a:ext uri="{FF2B5EF4-FFF2-40B4-BE49-F238E27FC236}">
                <a16:creationId xmlns:a16="http://schemas.microsoft.com/office/drawing/2014/main" id="{89A0870E-40D6-DBE1-ED15-92F1871E401B}"/>
              </a:ext>
            </a:extLst>
          </p:cNvPr>
          <p:cNvSpPr/>
          <p:nvPr/>
        </p:nvSpPr>
        <p:spPr>
          <a:xfrm>
            <a:off x="7643816" y="1575521"/>
            <a:ext cx="80356" cy="3399906"/>
          </a:xfrm>
          <a:prstGeom prst="up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12" name="Arrow: Up 11">
            <a:extLst>
              <a:ext uri="{FF2B5EF4-FFF2-40B4-BE49-F238E27FC236}">
                <a16:creationId xmlns:a16="http://schemas.microsoft.com/office/drawing/2014/main" id="{C73119CC-3BBE-B55A-417A-861525048092}"/>
              </a:ext>
            </a:extLst>
          </p:cNvPr>
          <p:cNvSpPr/>
          <p:nvPr/>
        </p:nvSpPr>
        <p:spPr>
          <a:xfrm rot="5400000">
            <a:off x="9684590" y="2915716"/>
            <a:ext cx="80356" cy="4081549"/>
          </a:xfrm>
          <a:prstGeom prst="up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13" name="TextBox 12">
            <a:extLst>
              <a:ext uri="{FF2B5EF4-FFF2-40B4-BE49-F238E27FC236}">
                <a16:creationId xmlns:a16="http://schemas.microsoft.com/office/drawing/2014/main" id="{1EFAA6D7-13EF-5EE1-B816-DBE164AFCFAE}"/>
              </a:ext>
            </a:extLst>
          </p:cNvPr>
          <p:cNvSpPr txBox="1"/>
          <p:nvPr/>
        </p:nvSpPr>
        <p:spPr>
          <a:xfrm rot="16200000">
            <a:off x="6359395" y="3166846"/>
            <a:ext cx="2128059" cy="307777"/>
          </a:xfrm>
          <a:prstGeom prst="rect">
            <a:avLst/>
          </a:prstGeom>
          <a:noFill/>
        </p:spPr>
        <p:txBody>
          <a:bodyPr wrap="square" rtlCol="0">
            <a:spAutoFit/>
          </a:bodyPr>
          <a:lstStyle/>
          <a:p>
            <a:pPr algn="l" rtl="0"/>
            <a:r>
              <a:rPr lang="en-US" sz="1400" b="1">
                <a:solidFill>
                  <a:srgbClr val="1BA19A"/>
                </a:solidFill>
              </a:rPr>
              <a:t>IMPACTO NO MERCADO</a:t>
            </a:r>
            <a:endParaRPr lang="en-IE" sz="1400" b="1">
              <a:solidFill>
                <a:srgbClr val="1BA19A"/>
              </a:solidFill>
            </a:endParaRPr>
          </a:p>
        </p:txBody>
      </p:sp>
      <p:sp>
        <p:nvSpPr>
          <p:cNvPr id="14" name="TextBox 13">
            <a:extLst>
              <a:ext uri="{FF2B5EF4-FFF2-40B4-BE49-F238E27FC236}">
                <a16:creationId xmlns:a16="http://schemas.microsoft.com/office/drawing/2014/main" id="{468E7E74-8EE4-B22F-A1CE-C76752A45DE3}"/>
              </a:ext>
            </a:extLst>
          </p:cNvPr>
          <p:cNvSpPr txBox="1"/>
          <p:nvPr/>
        </p:nvSpPr>
        <p:spPr>
          <a:xfrm>
            <a:off x="8810473" y="5166544"/>
            <a:ext cx="2171007" cy="307777"/>
          </a:xfrm>
          <a:prstGeom prst="rect">
            <a:avLst/>
          </a:prstGeom>
          <a:noFill/>
        </p:spPr>
        <p:txBody>
          <a:bodyPr wrap="square" rtlCol="0">
            <a:spAutoFit/>
          </a:bodyPr>
          <a:lstStyle/>
          <a:p>
            <a:pPr algn="l" rtl="0"/>
            <a:r>
              <a:rPr lang="en-US" sz="1400" b="1" dirty="0"/>
              <a:t>NOVIDADE TECNOLÓGICA</a:t>
            </a:r>
            <a:endParaRPr lang="en-IE" sz="1400" b="1" dirty="0"/>
          </a:p>
        </p:txBody>
      </p:sp>
      <p:sp>
        <p:nvSpPr>
          <p:cNvPr id="15" name="TextBox 14">
            <a:extLst>
              <a:ext uri="{FF2B5EF4-FFF2-40B4-BE49-F238E27FC236}">
                <a16:creationId xmlns:a16="http://schemas.microsoft.com/office/drawing/2014/main" id="{C2B732CE-B683-000D-96D4-B3677EF35B9E}"/>
              </a:ext>
            </a:extLst>
          </p:cNvPr>
          <p:cNvSpPr txBox="1"/>
          <p:nvPr/>
        </p:nvSpPr>
        <p:spPr>
          <a:xfrm>
            <a:off x="7683994" y="4996668"/>
            <a:ext cx="674350" cy="307777"/>
          </a:xfrm>
          <a:prstGeom prst="rect">
            <a:avLst/>
          </a:prstGeom>
          <a:noFill/>
        </p:spPr>
        <p:txBody>
          <a:bodyPr wrap="square" rtlCol="0">
            <a:spAutoFit/>
          </a:bodyPr>
          <a:lstStyle/>
          <a:p>
            <a:pPr algn="l" rtl="0"/>
            <a:r>
              <a:rPr lang="en-US" sz="1400"/>
              <a:t>BAIXO</a:t>
            </a:r>
            <a:endParaRPr lang="en-IE" sz="1400"/>
          </a:p>
        </p:txBody>
      </p:sp>
      <p:sp>
        <p:nvSpPr>
          <p:cNvPr id="16" name="TextBox 15">
            <a:extLst>
              <a:ext uri="{FF2B5EF4-FFF2-40B4-BE49-F238E27FC236}">
                <a16:creationId xmlns:a16="http://schemas.microsoft.com/office/drawing/2014/main" id="{D4C5FF4D-F203-BAB9-8DB5-D2DADBAD2B12}"/>
              </a:ext>
            </a:extLst>
          </p:cNvPr>
          <p:cNvSpPr txBox="1"/>
          <p:nvPr/>
        </p:nvSpPr>
        <p:spPr>
          <a:xfrm>
            <a:off x="11126848" y="4996667"/>
            <a:ext cx="1065152" cy="307777"/>
          </a:xfrm>
          <a:prstGeom prst="rect">
            <a:avLst/>
          </a:prstGeom>
          <a:noFill/>
        </p:spPr>
        <p:txBody>
          <a:bodyPr wrap="square" rtlCol="0">
            <a:spAutoFit/>
          </a:bodyPr>
          <a:lstStyle/>
          <a:p>
            <a:pPr algn="l" rtl="0"/>
            <a:r>
              <a:rPr lang="en-US" sz="1400" dirty="0"/>
              <a:t>ELEVADO</a:t>
            </a:r>
            <a:endParaRPr lang="en-IE" sz="1400" dirty="0"/>
          </a:p>
        </p:txBody>
      </p:sp>
    </p:spTree>
    <p:extLst>
      <p:ext uri="{BB962C8B-B14F-4D97-AF65-F5344CB8AC3E}">
        <p14:creationId xmlns:p14="http://schemas.microsoft.com/office/powerpoint/2010/main" val="4315978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AD141BA-AD27-827E-6541-7E7120ADFCC9}"/>
              </a:ext>
            </a:extLst>
          </p:cNvPr>
          <p:cNvSpPr>
            <a:spLocks noGrp="1"/>
          </p:cNvSpPr>
          <p:nvPr>
            <p:ph type="body" sz="quarter" idx="16"/>
          </p:nvPr>
        </p:nvSpPr>
        <p:spPr>
          <a:xfrm>
            <a:off x="560305" y="547061"/>
            <a:ext cx="4991100" cy="623777"/>
          </a:xfrm>
        </p:spPr>
        <p:txBody>
          <a:bodyPr>
            <a:normAutofit/>
          </a:bodyPr>
          <a:lstStyle/>
          <a:p>
            <a:pPr algn="l" rtl="0"/>
            <a:r>
              <a:rPr lang="en-US" sz="3300" dirty="0"/>
              <a:t>Etapa 1: </a:t>
            </a:r>
            <a:r>
              <a:rPr lang="en-US" sz="3300" dirty="0" err="1"/>
              <a:t>Empatizar</a:t>
            </a:r>
            <a:endParaRPr lang="en-IE" sz="3300" dirty="0"/>
          </a:p>
        </p:txBody>
      </p:sp>
      <p:sp>
        <p:nvSpPr>
          <p:cNvPr id="6" name="Text Placeholder 2">
            <a:extLst>
              <a:ext uri="{FF2B5EF4-FFF2-40B4-BE49-F238E27FC236}">
                <a16:creationId xmlns:a16="http://schemas.microsoft.com/office/drawing/2014/main" id="{BBF8F266-E574-42DE-20EA-B0BE459B759F}"/>
              </a:ext>
            </a:extLst>
          </p:cNvPr>
          <p:cNvSpPr>
            <a:spLocks noGrp="1"/>
          </p:cNvSpPr>
          <p:nvPr>
            <p:ph type="body" sz="quarter" idx="18"/>
          </p:nvPr>
        </p:nvSpPr>
        <p:spPr>
          <a:xfrm>
            <a:off x="490194" y="1264041"/>
            <a:ext cx="6523826" cy="5046898"/>
          </a:xfrm>
          <a:solidFill>
            <a:srgbClr val="B3DDDC"/>
          </a:solidFill>
        </p:spPr>
        <p:txBody>
          <a:bodyPr>
            <a:noAutofit/>
          </a:bodyPr>
          <a:lstStyle/>
          <a:p>
            <a:pPr marL="288000" algn="just" rtl="0">
              <a:spcBef>
                <a:spcPts val="600"/>
              </a:spcBef>
            </a:pPr>
            <a:r>
              <a:rPr lang="en-US" sz="2000" dirty="0"/>
              <a:t>O </a:t>
            </a:r>
            <a:r>
              <a:rPr lang="en-US" sz="2000" dirty="0" err="1"/>
              <a:t>objetivo</a:t>
            </a:r>
            <a:r>
              <a:rPr lang="en-US" sz="2000" dirty="0"/>
              <a:t> da </a:t>
            </a:r>
            <a:r>
              <a:rPr lang="en-US" sz="2000" dirty="0" err="1"/>
              <a:t>etapa</a:t>
            </a:r>
            <a:r>
              <a:rPr lang="en-US" sz="2000" dirty="0"/>
              <a:t> um é colocar-se no lugar do </a:t>
            </a:r>
            <a:r>
              <a:rPr lang="en-US" sz="2000" dirty="0" err="1"/>
              <a:t>utilizador</a:t>
            </a:r>
            <a:r>
              <a:rPr lang="en-US" sz="2000" dirty="0"/>
              <a:t> para que a </a:t>
            </a:r>
            <a:r>
              <a:rPr lang="en-US" sz="2000" dirty="0" err="1"/>
              <a:t>empresa</a:t>
            </a:r>
            <a:r>
              <a:rPr lang="en-US" sz="2000" dirty="0"/>
              <a:t> </a:t>
            </a:r>
            <a:r>
              <a:rPr lang="en-US" sz="2000" dirty="0" err="1"/>
              <a:t>compreenda</a:t>
            </a:r>
            <a:r>
              <a:rPr lang="en-US" sz="2000" dirty="0"/>
              <a:t> </a:t>
            </a:r>
            <a:r>
              <a:rPr lang="en-US" sz="2000" dirty="0" err="1"/>
              <a:t>melhor</a:t>
            </a:r>
            <a:r>
              <a:rPr lang="en-US" sz="2000" dirty="0"/>
              <a:t> </a:t>
            </a:r>
            <a:r>
              <a:rPr lang="en-US" sz="2000" dirty="0" err="1"/>
              <a:t>ou</a:t>
            </a:r>
            <a:r>
              <a:rPr lang="en-US" sz="2000" dirty="0"/>
              <a:t> </a:t>
            </a:r>
            <a:r>
              <a:rPr lang="en-US" sz="2000" dirty="0" err="1"/>
              <a:t>perceba</a:t>
            </a:r>
            <a:r>
              <a:rPr lang="en-US" sz="2000" dirty="0"/>
              <a:t>, de forma </a:t>
            </a:r>
            <a:r>
              <a:rPr lang="en-US" sz="2000" dirty="0" err="1"/>
              <a:t>mais</a:t>
            </a:r>
            <a:r>
              <a:rPr lang="en-US" sz="2000" dirty="0"/>
              <a:t> </a:t>
            </a:r>
            <a:r>
              <a:rPr lang="en-US" sz="2000" dirty="0" err="1"/>
              <a:t>clara</a:t>
            </a:r>
            <a:r>
              <a:rPr lang="en-US" sz="2000" dirty="0"/>
              <a:t>, sobre o que </a:t>
            </a:r>
            <a:r>
              <a:rPr lang="en-US" sz="2000" dirty="0" err="1"/>
              <a:t>realmente</a:t>
            </a:r>
            <a:r>
              <a:rPr lang="en-US" sz="2000" dirty="0"/>
              <a:t> </a:t>
            </a:r>
            <a:r>
              <a:rPr lang="en-US" sz="2000" dirty="0" err="1"/>
              <a:t>importa</a:t>
            </a:r>
            <a:r>
              <a:rPr lang="en-US" sz="2000" dirty="0"/>
              <a:t> </a:t>
            </a:r>
            <a:r>
              <a:rPr lang="en-US" sz="2000" dirty="0" err="1"/>
              <a:t>às</a:t>
            </a:r>
            <a:r>
              <a:rPr lang="en-US" sz="2000" dirty="0"/>
              <a:t> </a:t>
            </a:r>
            <a:r>
              <a:rPr lang="en-US" sz="2000" dirty="0" err="1"/>
              <a:t>pessoas</a:t>
            </a:r>
            <a:r>
              <a:rPr lang="en-US" sz="2000" dirty="0"/>
              <a:t>. É </a:t>
            </a:r>
            <a:r>
              <a:rPr lang="en-US" sz="2000" dirty="0" err="1"/>
              <a:t>preciso</a:t>
            </a:r>
            <a:r>
              <a:rPr lang="en-US" sz="2000" dirty="0"/>
              <a:t> desenvolver a </a:t>
            </a:r>
            <a:r>
              <a:rPr lang="en-US" sz="2000" dirty="0" err="1"/>
              <a:t>história</a:t>
            </a:r>
            <a:r>
              <a:rPr lang="en-US" sz="2000" dirty="0"/>
              <a:t> dos </a:t>
            </a:r>
            <a:r>
              <a:rPr lang="en-US" sz="2000" dirty="0" err="1"/>
              <a:t>clientes</a:t>
            </a:r>
            <a:r>
              <a:rPr lang="en-US" sz="2000" dirty="0"/>
              <a:t> e aprender sobre o problema e </a:t>
            </a:r>
            <a:r>
              <a:rPr lang="en-US" sz="2000" dirty="0" err="1"/>
              <a:t>sobre</a:t>
            </a:r>
            <a:r>
              <a:rPr lang="en-US" sz="2000" dirty="0"/>
              <a:t> </a:t>
            </a:r>
            <a:r>
              <a:rPr lang="en-US" sz="2000" dirty="0" err="1"/>
              <a:t>aqueles</a:t>
            </a:r>
            <a:r>
              <a:rPr lang="en-US" sz="2000" dirty="0"/>
              <a:t> que o </a:t>
            </a:r>
            <a:r>
              <a:rPr lang="en-US" sz="2000" dirty="0" err="1"/>
              <a:t>estão</a:t>
            </a:r>
            <a:r>
              <a:rPr lang="en-US" sz="2000" dirty="0"/>
              <a:t> a </a:t>
            </a:r>
            <a:r>
              <a:rPr lang="en-US" sz="2000" dirty="0" err="1"/>
              <a:t>vivenciar</a:t>
            </a:r>
            <a:r>
              <a:rPr lang="en-US" sz="2000" dirty="0"/>
              <a:t>.</a:t>
            </a:r>
          </a:p>
          <a:p>
            <a:pPr marL="288000" algn="just" rtl="0">
              <a:spcBef>
                <a:spcPts val="600"/>
              </a:spcBef>
            </a:pPr>
            <a:r>
              <a:rPr lang="en-US" sz="2000" dirty="0"/>
              <a:t>Por exemplo, se a </a:t>
            </a:r>
            <a:r>
              <a:rPr lang="en-US" sz="2000" dirty="0" err="1"/>
              <a:t>empresa</a:t>
            </a:r>
            <a:r>
              <a:rPr lang="en-US" sz="2000" dirty="0"/>
              <a:t> deseja ajudar os consumidores a usar sistemas alimentares mais sustentáveis, pode descobrir que eles desejam cadeias de </a:t>
            </a:r>
            <a:r>
              <a:rPr lang="en-US" sz="2000" dirty="0" err="1"/>
              <a:t>abastecimento</a:t>
            </a:r>
            <a:r>
              <a:rPr lang="en-US" sz="2000" dirty="0"/>
              <a:t> mais curtas </a:t>
            </a:r>
            <a:r>
              <a:rPr lang="en-US" sz="2000" dirty="0" err="1"/>
              <a:t>ou</a:t>
            </a:r>
            <a:r>
              <a:rPr lang="en-US" sz="2000" dirty="0"/>
              <a:t> que </a:t>
            </a:r>
            <a:r>
              <a:rPr lang="en-US" sz="2000" dirty="0" err="1"/>
              <a:t>tenham</a:t>
            </a:r>
            <a:r>
              <a:rPr lang="en-US" sz="2000" dirty="0"/>
              <a:t> </a:t>
            </a:r>
            <a:r>
              <a:rPr lang="en-US" sz="2000" dirty="0" err="1"/>
              <a:t>informações</a:t>
            </a:r>
            <a:r>
              <a:rPr lang="en-US" sz="2000" dirty="0"/>
              <a:t> sobre a origem dos alimentos. </a:t>
            </a:r>
            <a:r>
              <a:rPr lang="en-US" sz="2000" dirty="0" err="1"/>
              <a:t>Nessas</a:t>
            </a:r>
            <a:r>
              <a:rPr lang="en-US" sz="2000" dirty="0"/>
              <a:t> conversas, </a:t>
            </a:r>
            <a:r>
              <a:rPr lang="en-US" sz="2000" dirty="0" err="1"/>
              <a:t>os</a:t>
            </a:r>
            <a:r>
              <a:rPr lang="en-US" sz="2000" dirty="0"/>
              <a:t> </a:t>
            </a:r>
            <a:r>
              <a:rPr lang="en-US" sz="2000" dirty="0" err="1"/>
              <a:t>clientes</a:t>
            </a:r>
            <a:r>
              <a:rPr lang="en-US" sz="2000" dirty="0"/>
              <a:t> podem compartilhar as </a:t>
            </a:r>
            <a:r>
              <a:rPr lang="en-US" sz="2000" dirty="0" err="1"/>
              <a:t>diferentes</a:t>
            </a:r>
            <a:r>
              <a:rPr lang="en-US" sz="2000" dirty="0"/>
              <a:t> </a:t>
            </a:r>
            <a:r>
              <a:rPr lang="en-US" sz="2000" dirty="0" err="1"/>
              <a:t>formas</a:t>
            </a:r>
            <a:r>
              <a:rPr lang="en-US" sz="2000" dirty="0"/>
              <a:t> que </a:t>
            </a:r>
            <a:r>
              <a:rPr lang="en-US" sz="2000" dirty="0" err="1"/>
              <a:t>gostariam</a:t>
            </a:r>
            <a:r>
              <a:rPr lang="en-US" sz="2000" dirty="0"/>
              <a:t> </a:t>
            </a:r>
            <a:r>
              <a:rPr lang="en-US" sz="2000" dirty="0" err="1"/>
              <a:t>ver</a:t>
            </a:r>
            <a:r>
              <a:rPr lang="en-US" sz="2000" dirty="0"/>
              <a:t> </a:t>
            </a:r>
            <a:r>
              <a:rPr lang="en-US" sz="2000" dirty="0" err="1"/>
              <a:t>realizadas</a:t>
            </a:r>
            <a:r>
              <a:rPr lang="en-US" sz="2000" dirty="0"/>
              <a:t> para se </a:t>
            </a:r>
            <a:r>
              <a:rPr lang="en-US" sz="2000" dirty="0" err="1"/>
              <a:t>atingir</a:t>
            </a:r>
            <a:r>
              <a:rPr lang="en-US" sz="2000" dirty="0"/>
              <a:t> </a:t>
            </a:r>
            <a:r>
              <a:rPr lang="en-US" sz="2000" dirty="0" err="1"/>
              <a:t>esse</a:t>
            </a:r>
            <a:r>
              <a:rPr lang="en-US" sz="2000" dirty="0"/>
              <a:t> </a:t>
            </a:r>
            <a:r>
              <a:rPr lang="en-US" sz="2000" dirty="0" err="1"/>
              <a:t>objetivo</a:t>
            </a:r>
            <a:r>
              <a:rPr lang="en-US" sz="2000" dirty="0"/>
              <a:t>. Mais </a:t>
            </a:r>
            <a:r>
              <a:rPr lang="en-US" sz="2000" dirty="0" err="1"/>
              <a:t>tarde</a:t>
            </a:r>
            <a:r>
              <a:rPr lang="en-US" sz="2000" dirty="0"/>
              <a:t>, </a:t>
            </a:r>
            <a:r>
              <a:rPr lang="en-US" sz="2000" dirty="0" err="1"/>
              <a:t>na</a:t>
            </a:r>
            <a:r>
              <a:rPr lang="en-US" sz="2000" dirty="0"/>
              <a:t> </a:t>
            </a:r>
            <a:r>
              <a:rPr lang="en-US" sz="2000" dirty="0" err="1"/>
              <a:t>discussão</a:t>
            </a:r>
            <a:r>
              <a:rPr lang="en-US" sz="2000" dirty="0"/>
              <a:t> com </a:t>
            </a:r>
            <a:r>
              <a:rPr lang="en-US" sz="2000" dirty="0" err="1"/>
              <a:t>os</a:t>
            </a:r>
            <a:r>
              <a:rPr lang="en-US" sz="2000" dirty="0"/>
              <a:t> </a:t>
            </a:r>
            <a:r>
              <a:rPr lang="en-US" sz="2000" dirty="0" err="1"/>
              <a:t>clientes</a:t>
            </a:r>
            <a:r>
              <a:rPr lang="en-US" sz="2000" dirty="0"/>
              <a:t>, a </a:t>
            </a:r>
            <a:r>
              <a:rPr lang="en-US" sz="2000" dirty="0" err="1"/>
              <a:t>empresa</a:t>
            </a:r>
            <a:r>
              <a:rPr lang="en-US" sz="2000" dirty="0"/>
              <a:t> </a:t>
            </a:r>
            <a:r>
              <a:rPr lang="en-US" sz="2000" dirty="0" err="1"/>
              <a:t>vai</a:t>
            </a:r>
            <a:r>
              <a:rPr lang="en-US" sz="2000" dirty="0"/>
              <a:t> </a:t>
            </a:r>
            <a:r>
              <a:rPr lang="en-US" sz="2000" dirty="0" err="1"/>
              <a:t>querer</a:t>
            </a:r>
            <a:r>
              <a:rPr lang="en-US" sz="2000" dirty="0"/>
              <a:t> aprofundar um pouco mais e procurar histórias pessoais ou situações em que as coisas se </a:t>
            </a:r>
            <a:r>
              <a:rPr lang="en-US" sz="2000" dirty="0" err="1"/>
              <a:t>tornaram</a:t>
            </a:r>
            <a:r>
              <a:rPr lang="en-US" sz="2000" dirty="0"/>
              <a:t> desafiadoras. O ideal é refazer o processo com muitas pessoas com o mesmo problema </a:t>
            </a:r>
            <a:r>
              <a:rPr lang="en-US" sz="2000" dirty="0" err="1"/>
              <a:t>ou</a:t>
            </a:r>
            <a:r>
              <a:rPr lang="en-US" sz="2000" dirty="0"/>
              <a:t> </a:t>
            </a:r>
            <a:r>
              <a:rPr lang="en-US" sz="2000" dirty="0" err="1"/>
              <a:t>necessidades</a:t>
            </a:r>
            <a:r>
              <a:rPr lang="en-US" sz="2000" dirty="0"/>
              <a:t>.</a:t>
            </a:r>
            <a:endParaRPr lang="en-IE" sz="2000" dirty="0"/>
          </a:p>
        </p:txBody>
      </p:sp>
      <p:grpSp>
        <p:nvGrpSpPr>
          <p:cNvPr id="7" name="Group 6">
            <a:extLst>
              <a:ext uri="{FF2B5EF4-FFF2-40B4-BE49-F238E27FC236}">
                <a16:creationId xmlns:a16="http://schemas.microsoft.com/office/drawing/2014/main" id="{6BE63761-A58B-0295-291F-B24431A96FEC}"/>
              </a:ext>
            </a:extLst>
          </p:cNvPr>
          <p:cNvGrpSpPr/>
          <p:nvPr/>
        </p:nvGrpSpPr>
        <p:grpSpPr>
          <a:xfrm>
            <a:off x="8387399" y="1892122"/>
            <a:ext cx="2381060" cy="2333583"/>
            <a:chOff x="5297313" y="4260296"/>
            <a:chExt cx="2997029" cy="2761463"/>
          </a:xfrm>
        </p:grpSpPr>
        <p:sp>
          <p:nvSpPr>
            <p:cNvPr id="8" name="Freeform 587">
              <a:extLst>
                <a:ext uri="{FF2B5EF4-FFF2-40B4-BE49-F238E27FC236}">
                  <a16:creationId xmlns:a16="http://schemas.microsoft.com/office/drawing/2014/main" id="{1F720A03-E89E-8F0F-859D-8FBD6ED673F7}"/>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9" name="Graphic 500">
              <a:extLst>
                <a:ext uri="{FF2B5EF4-FFF2-40B4-BE49-F238E27FC236}">
                  <a16:creationId xmlns:a16="http://schemas.microsoft.com/office/drawing/2014/main" id="{DA2902E4-B163-53CC-6354-079CE2E02438}"/>
                </a:ext>
              </a:extLst>
            </p:cNvPr>
            <p:cNvGrpSpPr/>
            <p:nvPr/>
          </p:nvGrpSpPr>
          <p:grpSpPr>
            <a:xfrm>
              <a:off x="5297313" y="4260296"/>
              <a:ext cx="2997029" cy="2761463"/>
              <a:chOff x="6245479" y="2229503"/>
              <a:chExt cx="2997029" cy="2761463"/>
            </a:xfrm>
            <a:solidFill>
              <a:srgbClr val="000000"/>
            </a:solidFill>
          </p:grpSpPr>
          <p:sp>
            <p:nvSpPr>
              <p:cNvPr id="10" name="Freeform 589">
                <a:extLst>
                  <a:ext uri="{FF2B5EF4-FFF2-40B4-BE49-F238E27FC236}">
                    <a16:creationId xmlns:a16="http://schemas.microsoft.com/office/drawing/2014/main" id="{456F1485-1281-1932-96A0-4562CA6B158B}"/>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11" name="Freeform 590">
                <a:extLst>
                  <a:ext uri="{FF2B5EF4-FFF2-40B4-BE49-F238E27FC236}">
                    <a16:creationId xmlns:a16="http://schemas.microsoft.com/office/drawing/2014/main" id="{CC7635E1-8A37-5931-79DD-0C4A1BBD9DCB}"/>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12" name="Freeform 591">
                <a:extLst>
                  <a:ext uri="{FF2B5EF4-FFF2-40B4-BE49-F238E27FC236}">
                    <a16:creationId xmlns:a16="http://schemas.microsoft.com/office/drawing/2014/main" id="{80C30DBD-ADA9-857B-C0B2-4B8EC572E118}"/>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
        <p:nvSpPr>
          <p:cNvPr id="13" name="TextBox 12">
            <a:extLst>
              <a:ext uri="{FF2B5EF4-FFF2-40B4-BE49-F238E27FC236}">
                <a16:creationId xmlns:a16="http://schemas.microsoft.com/office/drawing/2014/main" id="{E10CF209-AA69-34F5-2321-671B4188212C}"/>
              </a:ext>
            </a:extLst>
          </p:cNvPr>
          <p:cNvSpPr txBox="1"/>
          <p:nvPr/>
        </p:nvSpPr>
        <p:spPr>
          <a:xfrm>
            <a:off x="7714593" y="4866290"/>
            <a:ext cx="3867807" cy="830997"/>
          </a:xfrm>
          <a:prstGeom prst="rect">
            <a:avLst/>
          </a:prstGeom>
          <a:noFill/>
        </p:spPr>
        <p:txBody>
          <a:bodyPr wrap="square" rtlCol="0">
            <a:spAutoFit/>
          </a:bodyPr>
          <a:lstStyle/>
          <a:p>
            <a:pPr algn="ctr" rtl="0"/>
            <a:r>
              <a:rPr lang="en-US" sz="2400" b="1" dirty="0" err="1">
                <a:solidFill>
                  <a:srgbClr val="1188A3"/>
                </a:solidFill>
              </a:rPr>
              <a:t>Construir</a:t>
            </a:r>
            <a:r>
              <a:rPr lang="en-US" sz="2400" b="1" dirty="0">
                <a:solidFill>
                  <a:srgbClr val="1188A3"/>
                </a:solidFill>
              </a:rPr>
              <a:t> </a:t>
            </a:r>
            <a:r>
              <a:rPr lang="en-US" sz="2400" b="1" dirty="0" err="1">
                <a:solidFill>
                  <a:srgbClr val="1188A3"/>
                </a:solidFill>
              </a:rPr>
              <a:t>Compreensão</a:t>
            </a:r>
            <a:r>
              <a:rPr lang="en-US" sz="2400" b="1" dirty="0">
                <a:solidFill>
                  <a:srgbClr val="1188A3"/>
                </a:solidFill>
              </a:rPr>
              <a:t> </a:t>
            </a:r>
            <a:r>
              <a:rPr lang="en-US" sz="2400" b="1" dirty="0" err="1">
                <a:solidFill>
                  <a:srgbClr val="1188A3"/>
                </a:solidFill>
              </a:rPr>
              <a:t>ou</a:t>
            </a:r>
            <a:r>
              <a:rPr lang="en-US" sz="2400" b="1" dirty="0">
                <a:solidFill>
                  <a:srgbClr val="1188A3"/>
                </a:solidFill>
              </a:rPr>
              <a:t> </a:t>
            </a:r>
            <a:r>
              <a:rPr lang="en-US" sz="2400" b="1" dirty="0" err="1">
                <a:solidFill>
                  <a:srgbClr val="1188A3"/>
                </a:solidFill>
              </a:rPr>
              <a:t>Empatia</a:t>
            </a:r>
            <a:endParaRPr lang="en-IE" sz="2400" b="1" dirty="0">
              <a:solidFill>
                <a:srgbClr val="1188A3"/>
              </a:solidFill>
            </a:endParaRPr>
          </a:p>
        </p:txBody>
      </p:sp>
    </p:spTree>
    <p:extLst>
      <p:ext uri="{BB962C8B-B14F-4D97-AF65-F5344CB8AC3E}">
        <p14:creationId xmlns:p14="http://schemas.microsoft.com/office/powerpoint/2010/main" val="16817515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31CF6-474A-752F-0E52-A09242416105}"/>
              </a:ext>
            </a:extLst>
          </p:cNvPr>
          <p:cNvSpPr txBox="1">
            <a:spLocks/>
          </p:cNvSpPr>
          <p:nvPr/>
        </p:nvSpPr>
        <p:spPr>
          <a:xfrm>
            <a:off x="5937817" y="2021278"/>
            <a:ext cx="6054486" cy="37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b="1" dirty="0">
                <a:solidFill>
                  <a:srgbClr val="000000"/>
                </a:solidFill>
              </a:rPr>
              <a:t>Metas:</a:t>
            </a:r>
          </a:p>
          <a:p>
            <a:pPr marL="342900" indent="-342900" algn="l" rtl="0">
              <a:buClr>
                <a:srgbClr val="F1A0C2"/>
              </a:buClr>
            </a:pPr>
            <a:r>
              <a:rPr lang="en-US" sz="2400" dirty="0" err="1">
                <a:solidFill>
                  <a:srgbClr val="000000"/>
                </a:solidFill>
              </a:rPr>
              <a:t>Aumentar</a:t>
            </a:r>
            <a:r>
              <a:rPr lang="en-US" sz="2400" dirty="0">
                <a:solidFill>
                  <a:srgbClr val="000000"/>
                </a:solidFill>
              </a:rPr>
              <a:t> o conhecimento sobre o usuário e </a:t>
            </a:r>
            <a:r>
              <a:rPr lang="en-US" sz="2400" dirty="0" err="1">
                <a:solidFill>
                  <a:srgbClr val="000000"/>
                </a:solidFill>
              </a:rPr>
              <a:t>os</a:t>
            </a:r>
            <a:r>
              <a:rPr lang="en-US" sz="2400" dirty="0">
                <a:solidFill>
                  <a:srgbClr val="000000"/>
                </a:solidFill>
              </a:rPr>
              <a:t> </a:t>
            </a:r>
            <a:r>
              <a:rPr lang="en-US" sz="2400" dirty="0" err="1">
                <a:solidFill>
                  <a:srgbClr val="000000"/>
                </a:solidFill>
              </a:rPr>
              <a:t>seus</a:t>
            </a:r>
            <a:r>
              <a:rPr lang="en-US" sz="2400" dirty="0">
                <a:solidFill>
                  <a:srgbClr val="000000"/>
                </a:solidFill>
              </a:rPr>
              <a:t> problemas</a:t>
            </a:r>
          </a:p>
          <a:p>
            <a:pPr marL="342900" indent="-342900" algn="l" rtl="0">
              <a:buClr>
                <a:srgbClr val="F1A0C2"/>
              </a:buClr>
            </a:pPr>
            <a:r>
              <a:rPr lang="en-US" sz="2400" dirty="0" err="1">
                <a:solidFill>
                  <a:srgbClr val="000000"/>
                </a:solidFill>
              </a:rPr>
              <a:t>Obter</a:t>
            </a:r>
            <a:r>
              <a:rPr lang="en-US" sz="2400" dirty="0">
                <a:solidFill>
                  <a:srgbClr val="000000"/>
                </a:solidFill>
              </a:rPr>
              <a:t> </a:t>
            </a:r>
            <a:r>
              <a:rPr lang="en-US" sz="2400" dirty="0" err="1">
                <a:solidFill>
                  <a:srgbClr val="000000"/>
                </a:solidFill>
              </a:rPr>
              <a:t>conhecimentos</a:t>
            </a:r>
            <a:r>
              <a:rPr lang="en-US" sz="2400" dirty="0">
                <a:solidFill>
                  <a:srgbClr val="000000"/>
                </a:solidFill>
              </a:rPr>
              <a:t> sobre o histórico do problema, o local de uso do produto e o ambiente operacional</a:t>
            </a:r>
          </a:p>
          <a:p>
            <a:pPr marL="342900" indent="-342900" algn="l" rtl="0">
              <a:buClr>
                <a:srgbClr val="F1A0C2"/>
              </a:buClr>
            </a:pPr>
            <a:r>
              <a:rPr lang="en-US" sz="2400" dirty="0">
                <a:solidFill>
                  <a:srgbClr val="000000"/>
                </a:solidFill>
              </a:rPr>
              <a:t>Desenvolver um entendimento comum do desafio</a:t>
            </a:r>
          </a:p>
          <a:p>
            <a:pPr marL="342900" indent="-342900" algn="l" rtl="0">
              <a:buClr>
                <a:srgbClr val="F1A0C2"/>
              </a:buClr>
            </a:pPr>
            <a:r>
              <a:rPr lang="en-US" sz="2400" dirty="0">
                <a:solidFill>
                  <a:srgbClr val="000000"/>
                </a:solidFill>
              </a:rPr>
              <a:t>Desenvolver conhecimento especializado sobre o projeto</a:t>
            </a:r>
          </a:p>
          <a:p>
            <a:pPr algn="l" rtl="0"/>
            <a:endParaRPr lang="en-IE" dirty="0">
              <a:solidFill>
                <a:srgbClr val="000000"/>
              </a:solidFill>
            </a:endParaRPr>
          </a:p>
        </p:txBody>
      </p:sp>
      <p:sp>
        <p:nvSpPr>
          <p:cNvPr id="3" name="Text Placeholder 2">
            <a:extLst>
              <a:ext uri="{FF2B5EF4-FFF2-40B4-BE49-F238E27FC236}">
                <a16:creationId xmlns:a16="http://schemas.microsoft.com/office/drawing/2014/main" id="{0CF1F44F-41A0-F0EA-2FFC-DC0C25D99614}"/>
              </a:ext>
            </a:extLst>
          </p:cNvPr>
          <p:cNvSpPr txBox="1">
            <a:spLocks/>
          </p:cNvSpPr>
          <p:nvPr/>
        </p:nvSpPr>
        <p:spPr>
          <a:xfrm>
            <a:off x="5915410" y="420414"/>
            <a:ext cx="5959375" cy="11448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b="1" dirty="0" err="1">
                <a:solidFill>
                  <a:srgbClr val="000000"/>
                </a:solidFill>
              </a:rPr>
              <a:t>Empatize</a:t>
            </a:r>
            <a:r>
              <a:rPr lang="en-US" b="1" dirty="0">
                <a:solidFill>
                  <a:srgbClr val="000000"/>
                </a:solidFill>
              </a:rPr>
              <a:t> - </a:t>
            </a:r>
            <a:r>
              <a:rPr lang="en-US" dirty="0" err="1">
                <a:solidFill>
                  <a:srgbClr val="000000"/>
                </a:solidFill>
              </a:rPr>
              <a:t>Observando</a:t>
            </a:r>
            <a:r>
              <a:rPr lang="en-US" dirty="0">
                <a:solidFill>
                  <a:srgbClr val="000000"/>
                </a:solidFill>
              </a:rPr>
              <a:t> o </a:t>
            </a:r>
            <a:r>
              <a:rPr lang="en-US" dirty="0" err="1">
                <a:solidFill>
                  <a:srgbClr val="000000"/>
                </a:solidFill>
              </a:rPr>
              <a:t>comportamento</a:t>
            </a:r>
            <a:r>
              <a:rPr lang="en-US" dirty="0">
                <a:solidFill>
                  <a:srgbClr val="000000"/>
                </a:solidFill>
              </a:rPr>
              <a:t> do </a:t>
            </a:r>
            <a:r>
              <a:rPr lang="en-US" dirty="0" err="1">
                <a:solidFill>
                  <a:srgbClr val="000000"/>
                </a:solidFill>
              </a:rPr>
              <a:t>cliente</a:t>
            </a:r>
            <a:r>
              <a:rPr lang="en-US" dirty="0">
                <a:solidFill>
                  <a:srgbClr val="000000"/>
                </a:solidFill>
              </a:rPr>
              <a:t> no seu ambiente natural</a:t>
            </a:r>
          </a:p>
          <a:p>
            <a:pPr algn="l" rtl="0"/>
            <a:endParaRPr lang="en-IE" b="1" dirty="0">
              <a:solidFill>
                <a:srgbClr val="000000"/>
              </a:solidFill>
            </a:endParaRPr>
          </a:p>
        </p:txBody>
      </p:sp>
      <p:sp>
        <p:nvSpPr>
          <p:cNvPr id="4" name="Text Placeholder 3">
            <a:extLst>
              <a:ext uri="{FF2B5EF4-FFF2-40B4-BE49-F238E27FC236}">
                <a16:creationId xmlns:a16="http://schemas.microsoft.com/office/drawing/2014/main" id="{05B51522-8401-8FBB-E22C-BAFEB6DC7BFD}"/>
              </a:ext>
            </a:extLst>
          </p:cNvPr>
          <p:cNvSpPr txBox="1">
            <a:spLocks/>
          </p:cNvSpPr>
          <p:nvPr/>
        </p:nvSpPr>
        <p:spPr>
          <a:xfrm>
            <a:off x="945819" y="2957308"/>
            <a:ext cx="3837576" cy="343396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2000" b="1" dirty="0">
                <a:solidFill>
                  <a:srgbClr val="000000"/>
                </a:solidFill>
              </a:rPr>
              <a:t>Exemplos de Ferramentas para a </a:t>
            </a:r>
            <a:r>
              <a:rPr lang="en-US" sz="2000" b="1" dirty="0" err="1">
                <a:solidFill>
                  <a:srgbClr val="000000"/>
                </a:solidFill>
              </a:rPr>
              <a:t>etapa</a:t>
            </a:r>
            <a:r>
              <a:rPr lang="en-US" sz="2000" b="1" dirty="0">
                <a:solidFill>
                  <a:srgbClr val="000000"/>
                </a:solidFill>
              </a:rPr>
              <a:t> “</a:t>
            </a:r>
            <a:r>
              <a:rPr lang="en-US" sz="2000" b="1" dirty="0" err="1">
                <a:solidFill>
                  <a:srgbClr val="000000"/>
                </a:solidFill>
              </a:rPr>
              <a:t>Empatizar</a:t>
            </a:r>
            <a:r>
              <a:rPr lang="en-US" sz="2000" b="1" dirty="0">
                <a:solidFill>
                  <a:srgbClr val="000000"/>
                </a:solidFill>
              </a:rPr>
              <a:t>”:</a:t>
            </a:r>
          </a:p>
          <a:p>
            <a:pPr marL="342900" indent="-342900" algn="l" rtl="0"/>
            <a:r>
              <a:rPr lang="en-US" sz="2000" dirty="0" err="1">
                <a:solidFill>
                  <a:srgbClr val="000000"/>
                </a:solidFill>
              </a:rPr>
              <a:t>Inquéritos</a:t>
            </a:r>
            <a:endParaRPr lang="en-US" sz="2000" dirty="0">
              <a:solidFill>
                <a:srgbClr val="000000"/>
              </a:solidFill>
            </a:endParaRPr>
          </a:p>
          <a:p>
            <a:pPr marL="342900" indent="-342900" algn="l" rtl="0"/>
            <a:r>
              <a:rPr lang="en-US" sz="2000" dirty="0">
                <a:solidFill>
                  <a:srgbClr val="000000"/>
                </a:solidFill>
              </a:rPr>
              <a:t>Observação do grupo-alvo</a:t>
            </a:r>
          </a:p>
          <a:p>
            <a:pPr marL="342900" indent="-342900" algn="l" rtl="0"/>
            <a:r>
              <a:rPr lang="en-US" sz="2000" dirty="0" err="1">
                <a:solidFill>
                  <a:srgbClr val="000000"/>
                </a:solidFill>
              </a:rPr>
              <a:t>Entrevistas</a:t>
            </a:r>
            <a:endParaRPr lang="en-US" sz="2000" dirty="0">
              <a:solidFill>
                <a:srgbClr val="000000"/>
              </a:solidFill>
            </a:endParaRPr>
          </a:p>
          <a:p>
            <a:pPr marL="342900" indent="-342900" algn="l" rtl="0"/>
            <a:r>
              <a:rPr lang="en-US" sz="2000" dirty="0" err="1">
                <a:solidFill>
                  <a:srgbClr val="000000"/>
                </a:solidFill>
              </a:rPr>
              <a:t>Ouvir</a:t>
            </a:r>
            <a:r>
              <a:rPr lang="en-US" sz="2000" dirty="0">
                <a:solidFill>
                  <a:srgbClr val="000000"/>
                </a:solidFill>
              </a:rPr>
              <a:t> o usuário final</a:t>
            </a:r>
          </a:p>
          <a:p>
            <a:pPr marL="342900" indent="-342900" algn="l" rtl="0"/>
            <a:r>
              <a:rPr lang="en-US" sz="2000" i="1" dirty="0">
                <a:solidFill>
                  <a:srgbClr val="000000"/>
                </a:solidFill>
              </a:rPr>
              <a:t>Shadowing</a:t>
            </a:r>
          </a:p>
          <a:p>
            <a:pPr marL="342900" indent="-342900" algn="l" rtl="0"/>
            <a:r>
              <a:rPr lang="en-US" sz="2000" i="1" dirty="0">
                <a:solidFill>
                  <a:srgbClr val="000000"/>
                </a:solidFill>
              </a:rPr>
              <a:t>Body-storming</a:t>
            </a:r>
          </a:p>
          <a:p>
            <a:pPr marL="342900" indent="-342900" algn="l" rtl="0"/>
            <a:r>
              <a:rPr lang="en-US" sz="2000" dirty="0">
                <a:solidFill>
                  <a:srgbClr val="000000"/>
                </a:solidFill>
              </a:rPr>
              <a:t>Interpretação de papéis</a:t>
            </a:r>
            <a:endParaRPr lang="en-IE" sz="2000" dirty="0">
              <a:solidFill>
                <a:srgbClr val="000000"/>
              </a:solidFill>
            </a:endParaRPr>
          </a:p>
        </p:txBody>
      </p:sp>
      <p:sp>
        <p:nvSpPr>
          <p:cNvPr id="6" name="TextBox 5">
            <a:extLst>
              <a:ext uri="{FF2B5EF4-FFF2-40B4-BE49-F238E27FC236}">
                <a16:creationId xmlns:a16="http://schemas.microsoft.com/office/drawing/2014/main" id="{DE843AF1-1D85-6CDD-D06B-E3DC10305337}"/>
              </a:ext>
            </a:extLst>
          </p:cNvPr>
          <p:cNvSpPr txBox="1"/>
          <p:nvPr/>
        </p:nvSpPr>
        <p:spPr>
          <a:xfrm>
            <a:off x="463649" y="2109112"/>
            <a:ext cx="4416733" cy="369332"/>
          </a:xfrm>
          <a:prstGeom prst="rect">
            <a:avLst/>
          </a:prstGeom>
          <a:solidFill>
            <a:srgbClr val="F68F37"/>
          </a:solidFill>
        </p:spPr>
        <p:txBody>
          <a:bodyPr wrap="square">
            <a:spAutoFit/>
          </a:bodyPr>
          <a:lstStyle/>
          <a:p>
            <a:pPr algn="ctr" rtl="0"/>
            <a:r>
              <a:rPr lang="pl-PL" sz="1800" b="1" dirty="0">
                <a:solidFill>
                  <a:srgbClr val="000000"/>
                </a:solidFill>
              </a:rPr>
              <a:t>Não s</a:t>
            </a:r>
            <a:r>
              <a:rPr lang="pt-PT" sz="1800" b="1" dirty="0">
                <a:solidFill>
                  <a:srgbClr val="000000"/>
                </a:solidFill>
              </a:rPr>
              <a:t>e deve</a:t>
            </a:r>
            <a:r>
              <a:rPr lang="pl-PL" sz="1800" b="1" dirty="0">
                <a:solidFill>
                  <a:srgbClr val="000000"/>
                </a:solidFill>
              </a:rPr>
              <a:t> tirar conclusões nesta fase</a:t>
            </a:r>
            <a:r>
              <a:rPr lang="pt-PT" sz="1800" b="1" dirty="0">
                <a:solidFill>
                  <a:srgbClr val="000000"/>
                </a:solidFill>
              </a:rPr>
              <a:t>!</a:t>
            </a:r>
            <a:endParaRPr lang="pl-PL" sz="1800" b="1" dirty="0">
              <a:solidFill>
                <a:srgbClr val="000000"/>
              </a:solidFill>
            </a:endParaRPr>
          </a:p>
        </p:txBody>
      </p:sp>
      <p:pic>
        <p:nvPicPr>
          <p:cNvPr id="11" name="Graphic 10" descr="Badge 1 with solid fill">
            <a:extLst>
              <a:ext uri="{FF2B5EF4-FFF2-40B4-BE49-F238E27FC236}">
                <a16:creationId xmlns:a16="http://schemas.microsoft.com/office/drawing/2014/main" id="{612D820C-7C3A-5BB2-F8FB-94A4ECC40F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7213" y="330642"/>
            <a:ext cx="1119391" cy="1119391"/>
          </a:xfrm>
          <a:prstGeom prst="rect">
            <a:avLst/>
          </a:prstGeom>
        </p:spPr>
      </p:pic>
      <p:grpSp>
        <p:nvGrpSpPr>
          <p:cNvPr id="12" name="Group 11">
            <a:extLst>
              <a:ext uri="{FF2B5EF4-FFF2-40B4-BE49-F238E27FC236}">
                <a16:creationId xmlns:a16="http://schemas.microsoft.com/office/drawing/2014/main" id="{576B394B-3186-AA42-0045-9B8C610FCFA2}"/>
              </a:ext>
            </a:extLst>
          </p:cNvPr>
          <p:cNvGrpSpPr/>
          <p:nvPr/>
        </p:nvGrpSpPr>
        <p:grpSpPr>
          <a:xfrm>
            <a:off x="1852572" y="152549"/>
            <a:ext cx="2024070" cy="1956563"/>
            <a:chOff x="5297313" y="4260296"/>
            <a:chExt cx="2997029" cy="2761463"/>
          </a:xfrm>
        </p:grpSpPr>
        <p:sp>
          <p:nvSpPr>
            <p:cNvPr id="13" name="Freeform 587">
              <a:extLst>
                <a:ext uri="{FF2B5EF4-FFF2-40B4-BE49-F238E27FC236}">
                  <a16:creationId xmlns:a16="http://schemas.microsoft.com/office/drawing/2014/main" id="{767EBDF1-6127-876B-0DAB-7D87BA080588}"/>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14" name="Graphic 500">
              <a:extLst>
                <a:ext uri="{FF2B5EF4-FFF2-40B4-BE49-F238E27FC236}">
                  <a16:creationId xmlns:a16="http://schemas.microsoft.com/office/drawing/2014/main" id="{8D57DF38-90A6-65BB-4784-10C7D04BF193}"/>
                </a:ext>
              </a:extLst>
            </p:cNvPr>
            <p:cNvGrpSpPr/>
            <p:nvPr/>
          </p:nvGrpSpPr>
          <p:grpSpPr>
            <a:xfrm>
              <a:off x="5297313" y="4260296"/>
              <a:ext cx="2997029" cy="2761463"/>
              <a:chOff x="6245479" y="2229503"/>
              <a:chExt cx="2997029" cy="2761463"/>
            </a:xfrm>
            <a:solidFill>
              <a:srgbClr val="000000"/>
            </a:solidFill>
          </p:grpSpPr>
          <p:sp>
            <p:nvSpPr>
              <p:cNvPr id="15" name="Freeform 589">
                <a:extLst>
                  <a:ext uri="{FF2B5EF4-FFF2-40B4-BE49-F238E27FC236}">
                    <a16:creationId xmlns:a16="http://schemas.microsoft.com/office/drawing/2014/main" id="{01F5B971-C7C2-2AC3-FA3B-6F62CFB405BB}"/>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16" name="Freeform 590">
                <a:extLst>
                  <a:ext uri="{FF2B5EF4-FFF2-40B4-BE49-F238E27FC236}">
                    <a16:creationId xmlns:a16="http://schemas.microsoft.com/office/drawing/2014/main" id="{30474E0A-BC37-EF7E-90F3-8EC4545766AD}"/>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17" name="Freeform 591">
                <a:extLst>
                  <a:ext uri="{FF2B5EF4-FFF2-40B4-BE49-F238E27FC236}">
                    <a16:creationId xmlns:a16="http://schemas.microsoft.com/office/drawing/2014/main" id="{2B67FEC7-D786-B7A0-C8C9-D9B16ECFF733}"/>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cxnSp>
        <p:nvCxnSpPr>
          <p:cNvPr id="18" name="Straight Connector 17">
            <a:extLst>
              <a:ext uri="{FF2B5EF4-FFF2-40B4-BE49-F238E27FC236}">
                <a16:creationId xmlns:a16="http://schemas.microsoft.com/office/drawing/2014/main" id="{94C0831A-EE1A-7487-3EA4-2B4675BACBED}"/>
              </a:ext>
            </a:extLst>
          </p:cNvPr>
          <p:cNvCxnSpPr/>
          <p:nvPr/>
        </p:nvCxnSpPr>
        <p:spPr>
          <a:xfrm>
            <a:off x="5540721" y="551955"/>
            <a:ext cx="0" cy="5450493"/>
          </a:xfrm>
          <a:prstGeom prst="line">
            <a:avLst/>
          </a:prstGeom>
          <a:ln>
            <a:solidFill>
              <a:srgbClr val="F1A0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8855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Empathy">
            <a:hlinkClick r:id="" action="ppaction://media"/>
            <a:extLst>
              <a:ext uri="{FF2B5EF4-FFF2-40B4-BE49-F238E27FC236}">
                <a16:creationId xmlns:a16="http://schemas.microsoft.com/office/drawing/2014/main" id="{26C7EF78-2A26-63E0-0882-69304528E514}"/>
              </a:ext>
            </a:extLst>
          </p:cNvPr>
          <p:cNvPicPr>
            <a:picLocks noRot="1" noChangeAspect="1"/>
          </p:cNvPicPr>
          <p:nvPr>
            <a:videoFile r:link="rId1"/>
          </p:nvPr>
        </p:nvPicPr>
        <p:blipFill>
          <a:blip r:embed="rId3"/>
          <a:stretch>
            <a:fillRect/>
          </a:stretch>
        </p:blipFill>
        <p:spPr>
          <a:xfrm>
            <a:off x="5260567" y="1150182"/>
            <a:ext cx="6780542" cy="4082721"/>
          </a:xfrm>
          <a:prstGeom prst="rect">
            <a:avLst/>
          </a:prstGeom>
        </p:spPr>
      </p:pic>
      <p:sp>
        <p:nvSpPr>
          <p:cNvPr id="7" name="Text Placeholder 2">
            <a:extLst>
              <a:ext uri="{FF2B5EF4-FFF2-40B4-BE49-F238E27FC236}">
                <a16:creationId xmlns:a16="http://schemas.microsoft.com/office/drawing/2014/main" id="{7CBD5FD3-8895-315E-E12B-C28598174C5D}"/>
              </a:ext>
            </a:extLst>
          </p:cNvPr>
          <p:cNvSpPr>
            <a:spLocks noGrp="1"/>
          </p:cNvSpPr>
          <p:nvPr>
            <p:ph type="body" sz="quarter" idx="16"/>
          </p:nvPr>
        </p:nvSpPr>
        <p:spPr>
          <a:xfrm>
            <a:off x="898525" y="890588"/>
            <a:ext cx="4991100" cy="992187"/>
          </a:xfrm>
        </p:spPr>
        <p:txBody>
          <a:bodyPr/>
          <a:lstStyle/>
          <a:p>
            <a:pPr algn="l" rtl="0"/>
            <a:r>
              <a:rPr lang="en-US" b="1" dirty="0"/>
              <a:t>A empatia como ferramenta</a:t>
            </a:r>
            <a:endParaRPr lang="en-IE" b="1" dirty="0"/>
          </a:p>
        </p:txBody>
      </p:sp>
      <p:sp>
        <p:nvSpPr>
          <p:cNvPr id="8" name="Text Placeholder 1">
            <a:extLst>
              <a:ext uri="{FF2B5EF4-FFF2-40B4-BE49-F238E27FC236}">
                <a16:creationId xmlns:a16="http://schemas.microsoft.com/office/drawing/2014/main" id="{D3F66222-6407-AC54-37EF-E2DAEDC22F3D}"/>
              </a:ext>
            </a:extLst>
          </p:cNvPr>
          <p:cNvSpPr>
            <a:spLocks noGrp="1"/>
          </p:cNvSpPr>
          <p:nvPr>
            <p:ph type="body" sz="quarter" idx="18"/>
          </p:nvPr>
        </p:nvSpPr>
        <p:spPr>
          <a:xfrm>
            <a:off x="898525" y="1963196"/>
            <a:ext cx="3810000" cy="3290887"/>
          </a:xfrm>
        </p:spPr>
        <p:txBody>
          <a:bodyPr/>
          <a:lstStyle/>
          <a:p>
            <a:pPr indent="0" algn="just" rtl="0"/>
            <a:r>
              <a:rPr lang="en-US" dirty="0"/>
              <a:t>Este pequeno vídeo define o que é a </a:t>
            </a:r>
            <a:r>
              <a:rPr lang="en-US" dirty="0" err="1"/>
              <a:t>empatia</a:t>
            </a:r>
            <a:r>
              <a:rPr lang="en-US" dirty="0"/>
              <a:t> e destaca a </a:t>
            </a:r>
            <a:r>
              <a:rPr lang="en-US" dirty="0" err="1"/>
              <a:t>importância</a:t>
            </a:r>
            <a:r>
              <a:rPr lang="en-US" dirty="0"/>
              <a:t> da </a:t>
            </a:r>
            <a:r>
              <a:rPr lang="en-US" dirty="0" err="1"/>
              <a:t>mesma</a:t>
            </a:r>
            <a:r>
              <a:rPr lang="en-US" dirty="0"/>
              <a:t> e da imersão total no assunto </a:t>
            </a:r>
            <a:r>
              <a:rPr lang="en-US" dirty="0" err="1"/>
              <a:t>ou</a:t>
            </a:r>
            <a:r>
              <a:rPr lang="en-US" dirty="0"/>
              <a:t> no usuário final, a fim de </a:t>
            </a:r>
            <a:r>
              <a:rPr lang="en-US" dirty="0" err="1"/>
              <a:t>solucionar</a:t>
            </a:r>
            <a:r>
              <a:rPr lang="en-US" dirty="0"/>
              <a:t> </a:t>
            </a:r>
            <a:r>
              <a:rPr lang="en-US" dirty="0" err="1"/>
              <a:t>os</a:t>
            </a:r>
            <a:r>
              <a:rPr lang="en-US" dirty="0"/>
              <a:t> </a:t>
            </a:r>
            <a:r>
              <a:rPr lang="en-US" dirty="0" err="1"/>
              <a:t>seus</a:t>
            </a:r>
            <a:r>
              <a:rPr lang="en-US" dirty="0"/>
              <a:t> </a:t>
            </a:r>
            <a:r>
              <a:rPr lang="en-US" dirty="0" err="1"/>
              <a:t>problemas</a:t>
            </a:r>
            <a:r>
              <a:rPr lang="en-US" dirty="0"/>
              <a:t> e, </a:t>
            </a:r>
            <a:r>
              <a:rPr lang="en-US" dirty="0" err="1"/>
              <a:t>deste</a:t>
            </a:r>
            <a:r>
              <a:rPr lang="en-US" dirty="0"/>
              <a:t> modo, a </a:t>
            </a:r>
            <a:r>
              <a:rPr lang="en-US" dirty="0" err="1"/>
              <a:t>empresa</a:t>
            </a:r>
            <a:r>
              <a:rPr lang="en-US" dirty="0"/>
              <a:t> se </a:t>
            </a:r>
            <a:r>
              <a:rPr lang="en-US" dirty="0" err="1"/>
              <a:t>manter</a:t>
            </a:r>
            <a:r>
              <a:rPr lang="en-US" dirty="0"/>
              <a:t> </a:t>
            </a:r>
            <a:r>
              <a:rPr lang="en-US" dirty="0" err="1"/>
              <a:t>ligada</a:t>
            </a:r>
            <a:r>
              <a:rPr lang="en-US" dirty="0"/>
              <a:t> à sua missão.</a:t>
            </a:r>
            <a:endParaRPr lang="en-IE" dirty="0"/>
          </a:p>
        </p:txBody>
      </p:sp>
      <p:sp>
        <p:nvSpPr>
          <p:cNvPr id="2" name="TextBox 5">
            <a:extLst>
              <a:ext uri="{FF2B5EF4-FFF2-40B4-BE49-F238E27FC236}">
                <a16:creationId xmlns:a16="http://schemas.microsoft.com/office/drawing/2014/main" id="{6D4ED856-3922-1D05-37C4-B443384352BD}"/>
              </a:ext>
            </a:extLst>
          </p:cNvPr>
          <p:cNvSpPr txBox="1"/>
          <p:nvPr/>
        </p:nvSpPr>
        <p:spPr>
          <a:xfrm>
            <a:off x="1011179" y="6047932"/>
            <a:ext cx="2510619" cy="369332"/>
          </a:xfrm>
          <a:prstGeom prst="rect">
            <a:avLst/>
          </a:prstGeom>
          <a:noFill/>
        </p:spPr>
        <p:txBody>
          <a:bodyPr wrap="square">
            <a:spAutoFit/>
          </a:bodyPr>
          <a:lstStyle/>
          <a:p>
            <a:r>
              <a:rPr lang="en-IE" dirty="0">
                <a:solidFill>
                  <a:srgbClr val="000000"/>
                </a:solidFill>
                <a:hlinkClick r:id="rId4">
                  <a:extLst>
                    <a:ext uri="{A12FA001-AC4F-418D-AE19-62706E023703}">
                      <ahyp:hlinkClr xmlns:ahyp="http://schemas.microsoft.com/office/drawing/2018/hyperlinkcolor" val="tx"/>
                    </a:ext>
                  </a:extLst>
                </a:hlinkClick>
              </a:rPr>
              <a:t>Empathy - YouTube</a:t>
            </a:r>
            <a:endParaRPr lang="en-IE" dirty="0">
              <a:solidFill>
                <a:srgbClr val="000000"/>
              </a:solidFill>
            </a:endParaRPr>
          </a:p>
        </p:txBody>
      </p:sp>
    </p:spTree>
    <p:extLst>
      <p:ext uri="{BB962C8B-B14F-4D97-AF65-F5344CB8AC3E}">
        <p14:creationId xmlns:p14="http://schemas.microsoft.com/office/powerpoint/2010/main" val="402687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CABBB36-2CA1-3348-FEEC-2FDB31987118}"/>
              </a:ext>
            </a:extLst>
          </p:cNvPr>
          <p:cNvSpPr>
            <a:spLocks noGrp="1"/>
          </p:cNvSpPr>
          <p:nvPr>
            <p:ph type="body" sz="quarter" idx="16"/>
          </p:nvPr>
        </p:nvSpPr>
        <p:spPr>
          <a:xfrm>
            <a:off x="618399" y="654481"/>
            <a:ext cx="4991100" cy="992188"/>
          </a:xfrm>
        </p:spPr>
        <p:txBody>
          <a:bodyPr>
            <a:normAutofit/>
          </a:bodyPr>
          <a:lstStyle/>
          <a:p>
            <a:pPr algn="l" rtl="0"/>
            <a:r>
              <a:rPr lang="en-US" sz="3300" dirty="0"/>
              <a:t>Etapa 2: Definir o </a:t>
            </a:r>
            <a:r>
              <a:rPr lang="en-US" sz="3300" dirty="0" err="1"/>
              <a:t>Problema</a:t>
            </a:r>
            <a:endParaRPr lang="en-IE" sz="3300" dirty="0"/>
          </a:p>
        </p:txBody>
      </p:sp>
      <p:sp>
        <p:nvSpPr>
          <p:cNvPr id="6" name="Text Placeholder 2">
            <a:extLst>
              <a:ext uri="{FF2B5EF4-FFF2-40B4-BE49-F238E27FC236}">
                <a16:creationId xmlns:a16="http://schemas.microsoft.com/office/drawing/2014/main" id="{44193265-F488-FA85-8C5A-60E41BA069AB}"/>
              </a:ext>
            </a:extLst>
          </p:cNvPr>
          <p:cNvSpPr>
            <a:spLocks noGrp="1"/>
          </p:cNvSpPr>
          <p:nvPr>
            <p:ph type="body" sz="quarter" idx="18"/>
          </p:nvPr>
        </p:nvSpPr>
        <p:spPr>
          <a:xfrm>
            <a:off x="759800" y="1245592"/>
            <a:ext cx="6170709" cy="4279366"/>
          </a:xfrm>
        </p:spPr>
        <p:txBody>
          <a:bodyPr>
            <a:noAutofit/>
          </a:bodyPr>
          <a:lstStyle/>
          <a:p>
            <a:pPr algn="just" rtl="0">
              <a:spcBef>
                <a:spcPts val="400"/>
              </a:spcBef>
            </a:pPr>
            <a:r>
              <a:rPr lang="en-US" sz="2200" b="0" i="0" dirty="0">
                <a:solidFill>
                  <a:srgbClr val="030303"/>
                </a:solidFill>
                <a:effectLst/>
              </a:rPr>
              <a:t>A </a:t>
            </a:r>
            <a:r>
              <a:rPr lang="en-US" sz="2200" dirty="0" err="1">
                <a:solidFill>
                  <a:srgbClr val="030303"/>
                </a:solidFill>
              </a:rPr>
              <a:t>etapa</a:t>
            </a:r>
            <a:r>
              <a:rPr lang="en-US" sz="2200" dirty="0">
                <a:solidFill>
                  <a:srgbClr val="030303"/>
                </a:solidFill>
              </a:rPr>
              <a:t> “</a:t>
            </a:r>
            <a:r>
              <a:rPr lang="en-US" sz="2200" b="0" i="0" dirty="0" err="1">
                <a:solidFill>
                  <a:srgbClr val="030303"/>
                </a:solidFill>
                <a:effectLst/>
              </a:rPr>
              <a:t>Definir</a:t>
            </a:r>
            <a:r>
              <a:rPr lang="en-US" sz="2200" b="0" i="0" dirty="0">
                <a:solidFill>
                  <a:srgbClr val="030303"/>
                </a:solidFill>
                <a:effectLst/>
              </a:rPr>
              <a:t>” pode muitas vezes ser a fase </a:t>
            </a:r>
            <a:r>
              <a:rPr lang="en-US" sz="2200" b="0" i="0" dirty="0" err="1">
                <a:solidFill>
                  <a:srgbClr val="030303"/>
                </a:solidFill>
                <a:effectLst/>
              </a:rPr>
              <a:t>mais</a:t>
            </a:r>
            <a:r>
              <a:rPr lang="en-US" sz="2200" b="0" i="0" dirty="0">
                <a:solidFill>
                  <a:srgbClr val="030303"/>
                </a:solidFill>
                <a:effectLst/>
              </a:rPr>
              <a:t> </a:t>
            </a:r>
            <a:r>
              <a:rPr lang="en-US" sz="2200" dirty="0" err="1">
                <a:solidFill>
                  <a:srgbClr val="030303"/>
                </a:solidFill>
              </a:rPr>
              <a:t>demorada</a:t>
            </a:r>
            <a:r>
              <a:rPr lang="en-US" sz="2200" dirty="0">
                <a:solidFill>
                  <a:srgbClr val="030303"/>
                </a:solidFill>
              </a:rPr>
              <a:t>. </a:t>
            </a:r>
            <a:r>
              <a:rPr lang="en-US" sz="2200" dirty="0" err="1">
                <a:solidFill>
                  <a:srgbClr val="030303"/>
                </a:solidFill>
              </a:rPr>
              <a:t>Contudo</a:t>
            </a:r>
            <a:r>
              <a:rPr lang="en-US" sz="2200" dirty="0">
                <a:solidFill>
                  <a:srgbClr val="030303"/>
                </a:solidFill>
              </a:rPr>
              <a:t>, </a:t>
            </a:r>
            <a:r>
              <a:rPr lang="en-US" sz="2200" b="0" i="0" dirty="0">
                <a:solidFill>
                  <a:srgbClr val="030303"/>
                </a:solidFill>
                <a:effectLst/>
              </a:rPr>
              <a:t>vale a pena não </a:t>
            </a:r>
            <a:r>
              <a:rPr lang="en-US" sz="2200" b="0" i="0" dirty="0" err="1">
                <a:solidFill>
                  <a:srgbClr val="030303"/>
                </a:solidFill>
                <a:effectLst/>
              </a:rPr>
              <a:t>ter</a:t>
            </a:r>
            <a:r>
              <a:rPr lang="en-US" sz="2200" b="0" i="0" dirty="0">
                <a:solidFill>
                  <a:srgbClr val="030303"/>
                </a:solidFill>
                <a:effectLst/>
              </a:rPr>
              <a:t> </a:t>
            </a:r>
            <a:r>
              <a:rPr lang="en-US" sz="2200" b="0" i="0" dirty="0" err="1">
                <a:solidFill>
                  <a:srgbClr val="030303"/>
                </a:solidFill>
                <a:effectLst/>
              </a:rPr>
              <a:t>pressa</a:t>
            </a:r>
            <a:r>
              <a:rPr lang="en-US" sz="2200" b="0" i="0" dirty="0">
                <a:solidFill>
                  <a:srgbClr val="030303"/>
                </a:solidFill>
                <a:effectLst/>
              </a:rPr>
              <a:t>,</a:t>
            </a:r>
            <a:r>
              <a:rPr lang="en-US" sz="2200" dirty="0">
                <a:solidFill>
                  <a:srgbClr val="030303"/>
                </a:solidFill>
              </a:rPr>
              <a:t> de modo </a:t>
            </a:r>
            <a:r>
              <a:rPr lang="en-US" sz="2200" b="0" i="0" dirty="0">
                <a:solidFill>
                  <a:srgbClr val="030303"/>
                </a:solidFill>
                <a:effectLst/>
              </a:rPr>
              <a:t>a desenvolver uma melhor compreensão das reais necessidades das </a:t>
            </a:r>
            <a:r>
              <a:rPr lang="en-US" sz="2200" b="0" i="0" dirty="0" err="1">
                <a:solidFill>
                  <a:srgbClr val="030303"/>
                </a:solidFill>
                <a:effectLst/>
              </a:rPr>
              <a:t>pessoas</a:t>
            </a:r>
            <a:r>
              <a:rPr lang="en-US" sz="2200" b="0" i="0" dirty="0">
                <a:solidFill>
                  <a:srgbClr val="030303"/>
                </a:solidFill>
                <a:effectLst/>
              </a:rPr>
              <a:t>, </a:t>
            </a:r>
            <a:r>
              <a:rPr lang="en-US" sz="2200" b="0" i="0" dirty="0" err="1">
                <a:solidFill>
                  <a:srgbClr val="030303"/>
                </a:solidFill>
                <a:effectLst/>
              </a:rPr>
              <a:t>realizando</a:t>
            </a:r>
            <a:r>
              <a:rPr lang="en-US" sz="2200" b="0" i="0" dirty="0">
                <a:solidFill>
                  <a:srgbClr val="030303"/>
                </a:solidFill>
                <a:effectLst/>
              </a:rPr>
              <a:t> </a:t>
            </a:r>
            <a:r>
              <a:rPr lang="en-US" sz="2200" b="0" i="0" dirty="0" err="1">
                <a:solidFill>
                  <a:srgbClr val="030303"/>
                </a:solidFill>
                <a:effectLst/>
              </a:rPr>
              <a:t>certas</a:t>
            </a:r>
            <a:r>
              <a:rPr lang="en-US" sz="2200" b="0" i="0" dirty="0">
                <a:solidFill>
                  <a:srgbClr val="030303"/>
                </a:solidFill>
                <a:effectLst/>
              </a:rPr>
              <a:t> atividades como mapeamento de </a:t>
            </a:r>
            <a:r>
              <a:rPr lang="en-US" sz="2200" b="0" i="0" dirty="0" err="1">
                <a:solidFill>
                  <a:srgbClr val="030303"/>
                </a:solidFill>
                <a:effectLst/>
              </a:rPr>
              <a:t>empatia</a:t>
            </a:r>
            <a:r>
              <a:rPr lang="en-US" sz="2200" b="0" i="0" dirty="0">
                <a:solidFill>
                  <a:srgbClr val="030303"/>
                </a:solidFill>
                <a:effectLst/>
              </a:rPr>
              <a:t> </a:t>
            </a:r>
            <a:r>
              <a:rPr lang="en-US" sz="2200" b="0" i="0" dirty="0" err="1">
                <a:solidFill>
                  <a:srgbClr val="030303"/>
                </a:solidFill>
                <a:effectLst/>
              </a:rPr>
              <a:t>ou</a:t>
            </a:r>
            <a:r>
              <a:rPr lang="en-US" sz="2200" dirty="0">
                <a:solidFill>
                  <a:srgbClr val="030303"/>
                </a:solidFill>
              </a:rPr>
              <a:t> o</a:t>
            </a:r>
            <a:r>
              <a:rPr lang="en-US" sz="2200" b="0" i="0" dirty="0">
                <a:solidFill>
                  <a:srgbClr val="030303"/>
                </a:solidFill>
                <a:effectLst/>
              </a:rPr>
              <a:t> </a:t>
            </a:r>
            <a:r>
              <a:rPr lang="en-US" sz="2200" b="0" i="0" dirty="0" err="1">
                <a:solidFill>
                  <a:srgbClr val="030303"/>
                </a:solidFill>
                <a:effectLst/>
              </a:rPr>
              <a:t>sublinhar</a:t>
            </a:r>
            <a:r>
              <a:rPr lang="en-US" sz="2200" b="0" i="0" dirty="0">
                <a:solidFill>
                  <a:srgbClr val="030303"/>
                </a:solidFill>
                <a:effectLst/>
              </a:rPr>
              <a:t> dos verbos ou atividades que as pessoas mencionaram ao falar </a:t>
            </a:r>
            <a:r>
              <a:rPr lang="en-US" sz="2200" b="0" i="0" dirty="0" err="1">
                <a:solidFill>
                  <a:srgbClr val="030303"/>
                </a:solidFill>
                <a:effectLst/>
              </a:rPr>
              <a:t>sobre</a:t>
            </a:r>
            <a:r>
              <a:rPr lang="en-US" sz="2200" b="0" i="0" dirty="0">
                <a:solidFill>
                  <a:srgbClr val="030303"/>
                </a:solidFill>
                <a:effectLst/>
              </a:rPr>
              <a:t> </a:t>
            </a:r>
            <a:r>
              <a:rPr lang="en-US" sz="2200" b="0" i="0" dirty="0" err="1">
                <a:solidFill>
                  <a:srgbClr val="030303"/>
                </a:solidFill>
                <a:effectLst/>
              </a:rPr>
              <a:t>os</a:t>
            </a:r>
            <a:r>
              <a:rPr lang="en-US" sz="2200" b="0" i="0" dirty="0">
                <a:solidFill>
                  <a:srgbClr val="030303"/>
                </a:solidFill>
                <a:effectLst/>
              </a:rPr>
              <a:t> </a:t>
            </a:r>
            <a:r>
              <a:rPr lang="en-US" sz="2200" b="0" i="0" dirty="0" err="1">
                <a:solidFill>
                  <a:srgbClr val="030303"/>
                </a:solidFill>
                <a:effectLst/>
              </a:rPr>
              <a:t>seus</a:t>
            </a:r>
            <a:r>
              <a:rPr lang="en-US" sz="2200" b="0" i="0" dirty="0">
                <a:solidFill>
                  <a:srgbClr val="030303"/>
                </a:solidFill>
                <a:effectLst/>
              </a:rPr>
              <a:t> </a:t>
            </a:r>
            <a:r>
              <a:rPr lang="en-US" sz="2200" b="0" i="0" dirty="0" err="1">
                <a:solidFill>
                  <a:srgbClr val="030303"/>
                </a:solidFill>
                <a:effectLst/>
              </a:rPr>
              <a:t>problemas</a:t>
            </a:r>
            <a:r>
              <a:rPr lang="en-US" sz="2200" b="0" i="0" dirty="0">
                <a:solidFill>
                  <a:srgbClr val="030303"/>
                </a:solidFill>
                <a:effectLst/>
              </a:rPr>
              <a:t>: como encontrar produtos sazonais locais ou opções saudáveis, ou ter informações sobre a origem dos alimentos e a </a:t>
            </a:r>
            <a:r>
              <a:rPr lang="en-US" sz="2200" b="0" i="0" dirty="0" err="1">
                <a:solidFill>
                  <a:srgbClr val="030303"/>
                </a:solidFill>
                <a:effectLst/>
              </a:rPr>
              <a:t>sua</a:t>
            </a:r>
            <a:r>
              <a:rPr lang="en-US" sz="2200" b="0" i="0" dirty="0">
                <a:solidFill>
                  <a:srgbClr val="030303"/>
                </a:solidFill>
                <a:effectLst/>
              </a:rPr>
              <a:t> pegada de carbono.</a:t>
            </a:r>
          </a:p>
          <a:p>
            <a:pPr algn="r" rtl="0">
              <a:spcBef>
                <a:spcPts val="400"/>
              </a:spcBef>
            </a:pPr>
            <a:r>
              <a:rPr lang="en-US" sz="2200" b="1" dirty="0" err="1">
                <a:solidFill>
                  <a:srgbClr val="030303"/>
                </a:solidFill>
              </a:rPr>
              <a:t>Pode</a:t>
            </a:r>
            <a:r>
              <a:rPr lang="en-US" sz="2200" b="1" dirty="0">
                <a:solidFill>
                  <a:srgbClr val="030303"/>
                </a:solidFill>
              </a:rPr>
              <a:t>-se </a:t>
            </a:r>
            <a:r>
              <a:rPr lang="en-US" sz="2200" b="1" dirty="0" err="1">
                <a:solidFill>
                  <a:srgbClr val="030303"/>
                </a:solidFill>
              </a:rPr>
              <a:t>muitas</a:t>
            </a:r>
            <a:r>
              <a:rPr lang="en-US" sz="2200" b="1" dirty="0">
                <a:solidFill>
                  <a:srgbClr val="030303"/>
                </a:solidFill>
              </a:rPr>
              <a:t> </a:t>
            </a:r>
            <a:r>
              <a:rPr lang="en-US" sz="2200" b="1" dirty="0" err="1">
                <a:solidFill>
                  <a:srgbClr val="030303"/>
                </a:solidFill>
              </a:rPr>
              <a:t>vezes</a:t>
            </a:r>
            <a:r>
              <a:rPr lang="en-US" sz="2200" b="1" dirty="0">
                <a:solidFill>
                  <a:srgbClr val="030303"/>
                </a:solidFill>
              </a:rPr>
              <a:t> </a:t>
            </a:r>
            <a:r>
              <a:rPr lang="en-US" sz="2200" b="1" i="0" dirty="0" err="1">
                <a:solidFill>
                  <a:srgbClr val="030303"/>
                </a:solidFill>
                <a:effectLst/>
              </a:rPr>
              <a:t>entender</a:t>
            </a:r>
            <a:r>
              <a:rPr lang="en-US" sz="2200" b="1" i="0" dirty="0">
                <a:solidFill>
                  <a:srgbClr val="030303"/>
                </a:solidFill>
                <a:effectLst/>
              </a:rPr>
              <a:t> que </a:t>
            </a:r>
            <a:r>
              <a:rPr lang="en-US" sz="2200" b="1" i="0" dirty="0" err="1">
                <a:solidFill>
                  <a:srgbClr val="030303"/>
                </a:solidFill>
                <a:effectLst/>
              </a:rPr>
              <a:t>nem</a:t>
            </a:r>
            <a:r>
              <a:rPr lang="en-US" sz="2200" b="1" i="0" dirty="0">
                <a:solidFill>
                  <a:srgbClr val="030303"/>
                </a:solidFill>
                <a:effectLst/>
              </a:rPr>
              <a:t> sempre o </a:t>
            </a:r>
            <a:r>
              <a:rPr lang="en-US" sz="2200" b="1" i="0" dirty="0" err="1">
                <a:solidFill>
                  <a:srgbClr val="030303"/>
                </a:solidFill>
                <a:effectLst/>
              </a:rPr>
              <a:t>problema</a:t>
            </a:r>
            <a:r>
              <a:rPr lang="en-US" sz="2200" b="1" i="0" dirty="0">
                <a:solidFill>
                  <a:srgbClr val="030303"/>
                </a:solidFill>
                <a:effectLst/>
              </a:rPr>
              <a:t> é </a:t>
            </a:r>
            <a:r>
              <a:rPr lang="en-US" sz="2200" b="1" dirty="0">
                <a:solidFill>
                  <a:srgbClr val="030303"/>
                </a:solidFill>
              </a:rPr>
              <a:t>o </a:t>
            </a:r>
            <a:r>
              <a:rPr lang="en-US" sz="2200" b="1" dirty="0" err="1">
                <a:solidFill>
                  <a:srgbClr val="030303"/>
                </a:solidFill>
              </a:rPr>
              <a:t>alimento</a:t>
            </a:r>
            <a:r>
              <a:rPr lang="en-US" sz="2200" b="1" dirty="0">
                <a:solidFill>
                  <a:srgbClr val="030303"/>
                </a:solidFill>
              </a:rPr>
              <a:t> em </a:t>
            </a:r>
            <a:r>
              <a:rPr lang="en-US" sz="2200" b="1" dirty="0" err="1">
                <a:solidFill>
                  <a:srgbClr val="030303"/>
                </a:solidFill>
              </a:rPr>
              <a:t>si</a:t>
            </a:r>
            <a:r>
              <a:rPr lang="en-US" sz="2200" b="1" i="0" dirty="0">
                <a:solidFill>
                  <a:srgbClr val="030303"/>
                </a:solidFill>
                <a:effectLst/>
              </a:rPr>
              <a:t>, mas mais sobre as </a:t>
            </a:r>
            <a:r>
              <a:rPr lang="en-US" sz="2200" b="1" i="0" dirty="0" err="1">
                <a:solidFill>
                  <a:srgbClr val="030303"/>
                </a:solidFill>
                <a:effectLst/>
              </a:rPr>
              <a:t>atividades</a:t>
            </a:r>
            <a:r>
              <a:rPr lang="en-US" sz="2200" b="1" i="0" dirty="0">
                <a:solidFill>
                  <a:srgbClr val="030303"/>
                </a:solidFill>
                <a:effectLst/>
              </a:rPr>
              <a:t> que o </a:t>
            </a:r>
            <a:r>
              <a:rPr lang="en-US" sz="2200" b="1" i="0" dirty="0" err="1">
                <a:solidFill>
                  <a:srgbClr val="030303"/>
                </a:solidFill>
                <a:effectLst/>
              </a:rPr>
              <a:t>envolve</a:t>
            </a:r>
            <a:r>
              <a:rPr lang="en-US" sz="2200" b="1" i="0" dirty="0">
                <a:solidFill>
                  <a:srgbClr val="030303"/>
                </a:solidFill>
                <a:effectLst/>
              </a:rPr>
              <a:t>. </a:t>
            </a:r>
            <a:r>
              <a:rPr lang="en-US" sz="2200" b="0" i="0" dirty="0" err="1">
                <a:solidFill>
                  <a:srgbClr val="030303"/>
                </a:solidFill>
                <a:effectLst/>
              </a:rPr>
              <a:t>Após</a:t>
            </a:r>
            <a:r>
              <a:rPr lang="en-US" sz="2200" b="0" i="0" dirty="0">
                <a:solidFill>
                  <a:srgbClr val="030303"/>
                </a:solidFill>
                <a:effectLst/>
              </a:rPr>
              <a:t> </a:t>
            </a:r>
            <a:r>
              <a:rPr lang="en-US" sz="2200" b="0" i="0" dirty="0" err="1">
                <a:solidFill>
                  <a:srgbClr val="030303"/>
                </a:solidFill>
                <a:effectLst/>
              </a:rPr>
              <a:t>análise</a:t>
            </a:r>
            <a:r>
              <a:rPr lang="en-US" sz="2200" b="0" i="0" dirty="0">
                <a:solidFill>
                  <a:srgbClr val="030303"/>
                </a:solidFill>
                <a:effectLst/>
              </a:rPr>
              <a:t> das </a:t>
            </a:r>
            <a:r>
              <a:rPr lang="en-US" sz="2200" b="0" i="0" dirty="0" err="1">
                <a:solidFill>
                  <a:srgbClr val="030303"/>
                </a:solidFill>
                <a:effectLst/>
              </a:rPr>
              <a:t>situações</a:t>
            </a:r>
            <a:r>
              <a:rPr lang="en-US" sz="2200" b="0" i="0" dirty="0">
                <a:solidFill>
                  <a:srgbClr val="030303"/>
                </a:solidFill>
                <a:effectLst/>
              </a:rPr>
              <a:t>, </a:t>
            </a:r>
            <a:r>
              <a:rPr lang="en-US" sz="2200" b="0" i="0" dirty="0" err="1">
                <a:solidFill>
                  <a:srgbClr val="030303"/>
                </a:solidFill>
                <a:effectLst/>
              </a:rPr>
              <a:t>deve</a:t>
            </a:r>
            <a:r>
              <a:rPr lang="en-US" sz="2200" b="0" i="0" dirty="0">
                <a:solidFill>
                  <a:srgbClr val="030303"/>
                </a:solidFill>
                <a:effectLst/>
              </a:rPr>
              <a:t>-se </a:t>
            </a:r>
            <a:r>
              <a:rPr lang="en-US" sz="2200" b="0" i="0" dirty="0" err="1">
                <a:solidFill>
                  <a:srgbClr val="030303"/>
                </a:solidFill>
                <a:effectLst/>
              </a:rPr>
              <a:t>tentar</a:t>
            </a:r>
            <a:r>
              <a:rPr lang="en-US" sz="2200" b="0" i="0" dirty="0">
                <a:solidFill>
                  <a:srgbClr val="030303"/>
                </a:solidFill>
                <a:effectLst/>
              </a:rPr>
              <a:t> formular uma </a:t>
            </a:r>
            <a:r>
              <a:rPr lang="en-US" sz="2200" b="0" i="0" dirty="0" err="1">
                <a:solidFill>
                  <a:srgbClr val="030303"/>
                </a:solidFill>
                <a:effectLst/>
              </a:rPr>
              <a:t>declaração</a:t>
            </a:r>
            <a:r>
              <a:rPr lang="en-US" sz="2200" b="0" i="0" dirty="0">
                <a:solidFill>
                  <a:srgbClr val="030303"/>
                </a:solidFill>
                <a:effectLst/>
              </a:rPr>
              <a:t> do problema para atender a </a:t>
            </a:r>
            <a:r>
              <a:rPr lang="en-US" sz="2200" b="0" i="0" dirty="0" err="1">
                <a:solidFill>
                  <a:srgbClr val="030303"/>
                </a:solidFill>
                <a:effectLst/>
              </a:rPr>
              <a:t>essa</a:t>
            </a:r>
            <a:r>
              <a:rPr lang="en-US" sz="2200" b="0" i="0" dirty="0">
                <a:solidFill>
                  <a:srgbClr val="030303"/>
                </a:solidFill>
                <a:effectLst/>
              </a:rPr>
              <a:t> </a:t>
            </a:r>
            <a:r>
              <a:rPr lang="en-US" sz="2200" b="0" i="0" dirty="0" err="1">
                <a:solidFill>
                  <a:srgbClr val="030303"/>
                </a:solidFill>
                <a:effectLst/>
              </a:rPr>
              <a:t>situação</a:t>
            </a:r>
            <a:r>
              <a:rPr lang="en-US" sz="2200" b="0" i="0" dirty="0">
                <a:solidFill>
                  <a:srgbClr val="030303"/>
                </a:solidFill>
                <a:effectLst/>
              </a:rPr>
              <a:t>.</a:t>
            </a:r>
            <a:endParaRPr lang="en-IE" sz="2200" dirty="0"/>
          </a:p>
        </p:txBody>
      </p:sp>
      <p:grpSp>
        <p:nvGrpSpPr>
          <p:cNvPr id="7" name="Group 6">
            <a:extLst>
              <a:ext uri="{FF2B5EF4-FFF2-40B4-BE49-F238E27FC236}">
                <a16:creationId xmlns:a16="http://schemas.microsoft.com/office/drawing/2014/main" id="{47912B79-2574-90F5-E9A3-10525C288E34}"/>
              </a:ext>
            </a:extLst>
          </p:cNvPr>
          <p:cNvGrpSpPr/>
          <p:nvPr/>
        </p:nvGrpSpPr>
        <p:grpSpPr>
          <a:xfrm>
            <a:off x="8862938" y="2014276"/>
            <a:ext cx="1673995" cy="1931125"/>
            <a:chOff x="3258209" y="1217582"/>
            <a:chExt cx="4712093" cy="4711281"/>
          </a:xfrm>
        </p:grpSpPr>
        <p:sp>
          <p:nvSpPr>
            <p:cNvPr id="8" name="Freeform 568">
              <a:extLst>
                <a:ext uri="{FF2B5EF4-FFF2-40B4-BE49-F238E27FC236}">
                  <a16:creationId xmlns:a16="http://schemas.microsoft.com/office/drawing/2014/main" id="{65FA4AB4-8918-D227-4064-05FA6C85730C}"/>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A0C2"/>
            </a:solidFill>
            <a:ln w="9514" cap="flat">
              <a:noFill/>
              <a:prstDash val="solid"/>
              <a:miter/>
            </a:ln>
          </p:spPr>
          <p:txBody>
            <a:bodyPr rtlCol="0" anchor="ctr"/>
            <a:lstStyle/>
            <a:p>
              <a:pPr algn="l" rtl="0"/>
              <a:endParaRPr lang="en-US"/>
            </a:p>
          </p:txBody>
        </p:sp>
        <p:sp>
          <p:nvSpPr>
            <p:cNvPr id="9" name="Freeform 569">
              <a:extLst>
                <a:ext uri="{FF2B5EF4-FFF2-40B4-BE49-F238E27FC236}">
                  <a16:creationId xmlns:a16="http://schemas.microsoft.com/office/drawing/2014/main" id="{3D73C2B3-937E-EA9F-464E-EF23B272422F}"/>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A0C2"/>
            </a:solidFill>
            <a:ln w="9514" cap="flat">
              <a:noFill/>
              <a:prstDash val="solid"/>
              <a:miter/>
            </a:ln>
          </p:spPr>
          <p:txBody>
            <a:bodyPr rtlCol="0" anchor="ctr"/>
            <a:lstStyle/>
            <a:p>
              <a:pPr algn="l" rtl="0"/>
              <a:endParaRPr lang="en-US"/>
            </a:p>
          </p:txBody>
        </p:sp>
        <p:grpSp>
          <p:nvGrpSpPr>
            <p:cNvPr id="10" name="Group 9">
              <a:extLst>
                <a:ext uri="{FF2B5EF4-FFF2-40B4-BE49-F238E27FC236}">
                  <a16:creationId xmlns:a16="http://schemas.microsoft.com/office/drawing/2014/main" id="{DE0E4F5B-489C-08F3-6D6F-5351FF2B0B3E}"/>
                </a:ext>
              </a:extLst>
            </p:cNvPr>
            <p:cNvGrpSpPr/>
            <p:nvPr/>
          </p:nvGrpSpPr>
          <p:grpSpPr>
            <a:xfrm>
              <a:off x="3258209" y="1217582"/>
              <a:ext cx="4712093" cy="4711281"/>
              <a:chOff x="3258209" y="1217582"/>
              <a:chExt cx="4712093" cy="4711281"/>
            </a:xfrm>
          </p:grpSpPr>
          <p:sp>
            <p:nvSpPr>
              <p:cNvPr id="11" name="Freeform 571">
                <a:extLst>
                  <a:ext uri="{FF2B5EF4-FFF2-40B4-BE49-F238E27FC236}">
                    <a16:creationId xmlns:a16="http://schemas.microsoft.com/office/drawing/2014/main" id="{456952C0-081D-DAF9-635C-5E5DF66849CD}"/>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pPr algn="l" rtl="0"/>
                <a:endParaRPr lang="en-US"/>
              </a:p>
            </p:txBody>
          </p:sp>
          <p:sp>
            <p:nvSpPr>
              <p:cNvPr id="12" name="Freeform 572">
                <a:extLst>
                  <a:ext uri="{FF2B5EF4-FFF2-40B4-BE49-F238E27FC236}">
                    <a16:creationId xmlns:a16="http://schemas.microsoft.com/office/drawing/2014/main" id="{8C0C971F-488D-027D-CF8E-14C0910564B0}"/>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pPr algn="l" rtl="0"/>
                <a:endParaRPr lang="en-US"/>
              </a:p>
            </p:txBody>
          </p:sp>
          <p:sp>
            <p:nvSpPr>
              <p:cNvPr id="13" name="Freeform 573">
                <a:extLst>
                  <a:ext uri="{FF2B5EF4-FFF2-40B4-BE49-F238E27FC236}">
                    <a16:creationId xmlns:a16="http://schemas.microsoft.com/office/drawing/2014/main" id="{B54F6332-94B7-EB8B-88E8-52E4C81DD642}"/>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pPr algn="l" rtl="0"/>
                <a:endParaRPr lang="en-US"/>
              </a:p>
            </p:txBody>
          </p:sp>
          <p:sp>
            <p:nvSpPr>
              <p:cNvPr id="14" name="Freeform 574">
                <a:extLst>
                  <a:ext uri="{FF2B5EF4-FFF2-40B4-BE49-F238E27FC236}">
                    <a16:creationId xmlns:a16="http://schemas.microsoft.com/office/drawing/2014/main" id="{BD47B75A-BF8B-A392-6A7B-5093F3540293}"/>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pPr algn="l" rtl="0"/>
                <a:endParaRPr lang="en-US"/>
              </a:p>
            </p:txBody>
          </p:sp>
          <p:sp>
            <p:nvSpPr>
              <p:cNvPr id="15" name="Freeform 575">
                <a:extLst>
                  <a:ext uri="{FF2B5EF4-FFF2-40B4-BE49-F238E27FC236}">
                    <a16:creationId xmlns:a16="http://schemas.microsoft.com/office/drawing/2014/main" id="{F6EA8B21-92B1-7EDB-1871-9810C14B2B5D}"/>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pPr algn="l" rtl="0"/>
                <a:endParaRPr lang="en-US"/>
              </a:p>
            </p:txBody>
          </p:sp>
          <p:sp>
            <p:nvSpPr>
              <p:cNvPr id="16" name="Freeform 576">
                <a:extLst>
                  <a:ext uri="{FF2B5EF4-FFF2-40B4-BE49-F238E27FC236}">
                    <a16:creationId xmlns:a16="http://schemas.microsoft.com/office/drawing/2014/main" id="{9ED00F2C-7E8B-E7A9-B2D2-F8DA89978DE0}"/>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pPr algn="l" rtl="0"/>
                <a:endParaRPr lang="en-US"/>
              </a:p>
            </p:txBody>
          </p:sp>
          <p:sp>
            <p:nvSpPr>
              <p:cNvPr id="17" name="Freeform 577">
                <a:extLst>
                  <a:ext uri="{FF2B5EF4-FFF2-40B4-BE49-F238E27FC236}">
                    <a16:creationId xmlns:a16="http://schemas.microsoft.com/office/drawing/2014/main" id="{A4A75BC9-DCF5-57BB-077C-8D3D7151A754}"/>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pPr algn="l" rtl="0"/>
                <a:endParaRPr lang="en-US"/>
              </a:p>
            </p:txBody>
          </p:sp>
          <p:sp>
            <p:nvSpPr>
              <p:cNvPr id="18" name="Freeform 578">
                <a:extLst>
                  <a:ext uri="{FF2B5EF4-FFF2-40B4-BE49-F238E27FC236}">
                    <a16:creationId xmlns:a16="http://schemas.microsoft.com/office/drawing/2014/main" id="{4CEBE313-4D52-F3D1-1ED4-1526D47186CE}"/>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pPr algn="l" rtl="0"/>
                <a:endParaRPr lang="en-US"/>
              </a:p>
            </p:txBody>
          </p:sp>
          <p:sp>
            <p:nvSpPr>
              <p:cNvPr id="19" name="Freeform 579">
                <a:extLst>
                  <a:ext uri="{FF2B5EF4-FFF2-40B4-BE49-F238E27FC236}">
                    <a16:creationId xmlns:a16="http://schemas.microsoft.com/office/drawing/2014/main" id="{5804FAE8-7AD8-5D14-99B6-E7E2534A04C8}"/>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pPr algn="l" rtl="0"/>
                <a:endParaRPr lang="en-US"/>
              </a:p>
            </p:txBody>
          </p:sp>
          <p:sp>
            <p:nvSpPr>
              <p:cNvPr id="20" name="Freeform 580">
                <a:extLst>
                  <a:ext uri="{FF2B5EF4-FFF2-40B4-BE49-F238E27FC236}">
                    <a16:creationId xmlns:a16="http://schemas.microsoft.com/office/drawing/2014/main" id="{2C847AA3-C833-F848-F237-C4A1930DB501}"/>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pPr algn="l" rtl="0"/>
                <a:endParaRPr lang="en-US"/>
              </a:p>
            </p:txBody>
          </p:sp>
          <p:sp>
            <p:nvSpPr>
              <p:cNvPr id="21" name="Freeform 581">
                <a:extLst>
                  <a:ext uri="{FF2B5EF4-FFF2-40B4-BE49-F238E27FC236}">
                    <a16:creationId xmlns:a16="http://schemas.microsoft.com/office/drawing/2014/main" id="{95B98656-B96A-5384-5F6B-868A2C8DAEFF}"/>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pPr algn="l" rtl="0"/>
                <a:endParaRPr lang="en-US"/>
              </a:p>
            </p:txBody>
          </p:sp>
          <p:sp>
            <p:nvSpPr>
              <p:cNvPr id="22" name="Freeform 582">
                <a:extLst>
                  <a:ext uri="{FF2B5EF4-FFF2-40B4-BE49-F238E27FC236}">
                    <a16:creationId xmlns:a16="http://schemas.microsoft.com/office/drawing/2014/main" id="{980EC4FD-F9C3-6B55-EE55-77DDE2807658}"/>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pPr algn="l" rtl="0"/>
                <a:endParaRPr lang="en-US"/>
              </a:p>
            </p:txBody>
          </p:sp>
          <p:sp>
            <p:nvSpPr>
              <p:cNvPr id="23" name="Freeform 583">
                <a:extLst>
                  <a:ext uri="{FF2B5EF4-FFF2-40B4-BE49-F238E27FC236}">
                    <a16:creationId xmlns:a16="http://schemas.microsoft.com/office/drawing/2014/main" id="{481A9AA0-A25D-9C13-7B3C-BFB12DC31D07}"/>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pPr algn="l" rtl="0"/>
                <a:endParaRPr lang="en-US"/>
              </a:p>
            </p:txBody>
          </p:sp>
          <p:sp>
            <p:nvSpPr>
              <p:cNvPr id="24" name="Freeform 584">
                <a:extLst>
                  <a:ext uri="{FF2B5EF4-FFF2-40B4-BE49-F238E27FC236}">
                    <a16:creationId xmlns:a16="http://schemas.microsoft.com/office/drawing/2014/main" id="{0EDB1A32-7637-8E7F-0EC4-73F9B3A29290}"/>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pPr algn="l" rtl="0"/>
                <a:endParaRPr lang="en-US"/>
              </a:p>
            </p:txBody>
          </p:sp>
          <p:sp>
            <p:nvSpPr>
              <p:cNvPr id="25" name="Freeform 585">
                <a:extLst>
                  <a:ext uri="{FF2B5EF4-FFF2-40B4-BE49-F238E27FC236}">
                    <a16:creationId xmlns:a16="http://schemas.microsoft.com/office/drawing/2014/main" id="{1FCC6023-F366-FD5F-22CC-47C2EA3A828A}"/>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pPr algn="l" rtl="0"/>
                <a:endParaRPr lang="en-US"/>
              </a:p>
            </p:txBody>
          </p:sp>
        </p:grpSp>
      </p:grpSp>
      <p:sp>
        <p:nvSpPr>
          <p:cNvPr id="26" name="TextBox 25">
            <a:extLst>
              <a:ext uri="{FF2B5EF4-FFF2-40B4-BE49-F238E27FC236}">
                <a16:creationId xmlns:a16="http://schemas.microsoft.com/office/drawing/2014/main" id="{B77F0320-9D6F-297D-7B72-6C27C56DA5A2}"/>
              </a:ext>
            </a:extLst>
          </p:cNvPr>
          <p:cNvSpPr txBox="1"/>
          <p:nvPr/>
        </p:nvSpPr>
        <p:spPr>
          <a:xfrm>
            <a:off x="7714593" y="4324629"/>
            <a:ext cx="3867807" cy="1200329"/>
          </a:xfrm>
          <a:prstGeom prst="rect">
            <a:avLst/>
          </a:prstGeom>
          <a:noFill/>
        </p:spPr>
        <p:txBody>
          <a:bodyPr wrap="square" rtlCol="0">
            <a:spAutoFit/>
          </a:bodyPr>
          <a:lstStyle/>
          <a:p>
            <a:pPr algn="ctr" rtl="0"/>
            <a:r>
              <a:rPr lang="en-US" sz="2400" b="1" dirty="0" err="1">
                <a:solidFill>
                  <a:srgbClr val="1188A3"/>
                </a:solidFill>
              </a:rPr>
              <a:t>Identificar</a:t>
            </a:r>
            <a:r>
              <a:rPr lang="en-US" sz="2400" b="1" dirty="0">
                <a:solidFill>
                  <a:srgbClr val="1188A3"/>
                </a:solidFill>
              </a:rPr>
              <a:t> </a:t>
            </a:r>
            <a:r>
              <a:rPr lang="en-US" sz="2400" b="1" dirty="0" err="1">
                <a:solidFill>
                  <a:srgbClr val="1188A3"/>
                </a:solidFill>
              </a:rPr>
              <a:t>problemas</a:t>
            </a:r>
            <a:r>
              <a:rPr lang="en-US" sz="2400" b="1" dirty="0">
                <a:solidFill>
                  <a:srgbClr val="1188A3"/>
                </a:solidFill>
              </a:rPr>
              <a:t> e </a:t>
            </a:r>
            <a:r>
              <a:rPr lang="en-US" sz="2400" b="1" dirty="0" err="1">
                <a:solidFill>
                  <a:srgbClr val="1188A3"/>
                </a:solidFill>
              </a:rPr>
              <a:t>necessidades</a:t>
            </a:r>
            <a:r>
              <a:rPr lang="en-US" sz="2400" b="1" dirty="0">
                <a:solidFill>
                  <a:srgbClr val="1188A3"/>
                </a:solidFill>
              </a:rPr>
              <a:t> </a:t>
            </a:r>
            <a:r>
              <a:rPr lang="en-US" sz="2400" b="1" dirty="0" err="1">
                <a:solidFill>
                  <a:srgbClr val="1188A3"/>
                </a:solidFill>
              </a:rPr>
              <a:t>específicos</a:t>
            </a:r>
            <a:endParaRPr lang="en-US" sz="2400" b="1" dirty="0">
              <a:solidFill>
                <a:srgbClr val="1188A3"/>
              </a:solidFill>
            </a:endParaRPr>
          </a:p>
          <a:p>
            <a:pPr algn="ctr" rtl="0"/>
            <a:r>
              <a:rPr lang="en-US" sz="2400" b="1" dirty="0">
                <a:solidFill>
                  <a:srgbClr val="1188A3"/>
                </a:solidFill>
              </a:rPr>
              <a:t>que o </a:t>
            </a:r>
            <a:r>
              <a:rPr lang="en-US" sz="2400" b="1" dirty="0" err="1">
                <a:solidFill>
                  <a:srgbClr val="1188A3"/>
                </a:solidFill>
              </a:rPr>
              <a:t>usuário</a:t>
            </a:r>
            <a:r>
              <a:rPr lang="en-US" sz="2400" b="1" dirty="0">
                <a:solidFill>
                  <a:srgbClr val="1188A3"/>
                </a:solidFill>
              </a:rPr>
              <a:t> </a:t>
            </a:r>
            <a:r>
              <a:rPr lang="en-US" sz="2400" b="1" dirty="0" err="1">
                <a:solidFill>
                  <a:srgbClr val="1188A3"/>
                </a:solidFill>
              </a:rPr>
              <a:t>enfrenta</a:t>
            </a:r>
            <a:endParaRPr lang="en-IE" sz="2400" b="1" dirty="0">
              <a:solidFill>
                <a:srgbClr val="1188A3"/>
              </a:solidFill>
            </a:endParaRPr>
          </a:p>
        </p:txBody>
      </p:sp>
    </p:spTree>
    <p:extLst>
      <p:ext uri="{BB962C8B-B14F-4D97-AF65-F5344CB8AC3E}">
        <p14:creationId xmlns:p14="http://schemas.microsoft.com/office/powerpoint/2010/main" val="33523870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31CF6-474A-752F-0E52-A09242416105}"/>
              </a:ext>
            </a:extLst>
          </p:cNvPr>
          <p:cNvSpPr txBox="1">
            <a:spLocks/>
          </p:cNvSpPr>
          <p:nvPr/>
        </p:nvSpPr>
        <p:spPr>
          <a:xfrm>
            <a:off x="5937817" y="2106264"/>
            <a:ext cx="6054486" cy="37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0">
              <a:buNone/>
            </a:pPr>
            <a:r>
              <a:rPr lang="en-US" b="1" dirty="0">
                <a:solidFill>
                  <a:srgbClr val="000000"/>
                </a:solidFill>
              </a:rPr>
              <a:t>Metas:</a:t>
            </a:r>
          </a:p>
          <a:p>
            <a:pPr marL="342900" indent="-342900" algn="just" rtl="0">
              <a:buClr>
                <a:srgbClr val="F1A0C2"/>
              </a:buClr>
            </a:pPr>
            <a:r>
              <a:rPr lang="en-US" sz="2400" dirty="0">
                <a:solidFill>
                  <a:srgbClr val="000000"/>
                </a:solidFill>
              </a:rPr>
              <a:t>O objetivo aqui é entender mais sobre o problema e </a:t>
            </a:r>
            <a:r>
              <a:rPr lang="en-US" sz="2400" dirty="0" err="1">
                <a:solidFill>
                  <a:srgbClr val="000000"/>
                </a:solidFill>
              </a:rPr>
              <a:t>sobre</a:t>
            </a:r>
            <a:r>
              <a:rPr lang="en-US" sz="2400" dirty="0">
                <a:solidFill>
                  <a:srgbClr val="000000"/>
                </a:solidFill>
              </a:rPr>
              <a:t> </a:t>
            </a:r>
            <a:r>
              <a:rPr lang="en-US" sz="2400" dirty="0" err="1">
                <a:solidFill>
                  <a:srgbClr val="000000"/>
                </a:solidFill>
              </a:rPr>
              <a:t>aqueles</a:t>
            </a:r>
            <a:r>
              <a:rPr lang="en-US" sz="2400" dirty="0">
                <a:solidFill>
                  <a:srgbClr val="000000"/>
                </a:solidFill>
              </a:rPr>
              <a:t> que o </a:t>
            </a:r>
            <a:r>
              <a:rPr lang="en-US" sz="2400" dirty="0" err="1">
                <a:solidFill>
                  <a:srgbClr val="000000"/>
                </a:solidFill>
              </a:rPr>
              <a:t>vivenciam</a:t>
            </a:r>
            <a:r>
              <a:rPr lang="en-US" sz="2400" dirty="0">
                <a:solidFill>
                  <a:srgbClr val="000000"/>
                </a:solidFill>
              </a:rPr>
              <a:t> e </a:t>
            </a:r>
            <a:r>
              <a:rPr lang="en-US" sz="2400" dirty="0" err="1">
                <a:solidFill>
                  <a:srgbClr val="000000"/>
                </a:solidFill>
              </a:rPr>
              <a:t>são</a:t>
            </a:r>
            <a:r>
              <a:rPr lang="en-US" sz="2400" dirty="0">
                <a:solidFill>
                  <a:srgbClr val="000000"/>
                </a:solidFill>
              </a:rPr>
              <a:t> afetados </a:t>
            </a:r>
            <a:r>
              <a:rPr lang="en-US" sz="2400" dirty="0" err="1">
                <a:solidFill>
                  <a:srgbClr val="000000"/>
                </a:solidFill>
              </a:rPr>
              <a:t>por</a:t>
            </a:r>
            <a:r>
              <a:rPr lang="en-US" sz="2400" dirty="0">
                <a:solidFill>
                  <a:srgbClr val="000000"/>
                </a:solidFill>
              </a:rPr>
              <a:t> </a:t>
            </a:r>
            <a:r>
              <a:rPr lang="en-US" sz="2400" dirty="0" err="1">
                <a:solidFill>
                  <a:srgbClr val="000000"/>
                </a:solidFill>
              </a:rPr>
              <a:t>ele</a:t>
            </a:r>
            <a:r>
              <a:rPr lang="en-US" sz="2400" dirty="0">
                <a:solidFill>
                  <a:srgbClr val="000000"/>
                </a:solidFill>
              </a:rPr>
              <a:t> (</a:t>
            </a:r>
            <a:r>
              <a:rPr lang="en-US" sz="2400" dirty="0" err="1">
                <a:solidFill>
                  <a:srgbClr val="000000"/>
                </a:solidFill>
              </a:rPr>
              <a:t>grupo-alvo</a:t>
            </a:r>
            <a:r>
              <a:rPr lang="en-US" sz="2400" dirty="0">
                <a:solidFill>
                  <a:srgbClr val="000000"/>
                </a:solidFill>
              </a:rPr>
              <a:t>);</a:t>
            </a:r>
          </a:p>
          <a:p>
            <a:pPr marL="342900" indent="-342900" algn="just" rtl="0">
              <a:buClr>
                <a:srgbClr val="F1A0C2"/>
              </a:buClr>
            </a:pPr>
            <a:r>
              <a:rPr lang="en-US" sz="2400" dirty="0">
                <a:solidFill>
                  <a:srgbClr val="000000"/>
                </a:solidFill>
              </a:rPr>
              <a:t>Em seguida, </a:t>
            </a:r>
            <a:r>
              <a:rPr lang="en-US" sz="2400" dirty="0" err="1">
                <a:solidFill>
                  <a:srgbClr val="000000"/>
                </a:solidFill>
              </a:rPr>
              <a:t>reunir</a:t>
            </a:r>
            <a:r>
              <a:rPr lang="en-US" sz="2400" dirty="0">
                <a:solidFill>
                  <a:srgbClr val="000000"/>
                </a:solidFill>
              </a:rPr>
              <a:t> o que se aprendeu, os </a:t>
            </a:r>
            <a:r>
              <a:rPr lang="en-US" sz="2400" i="1" dirty="0">
                <a:solidFill>
                  <a:srgbClr val="000000"/>
                </a:solidFill>
              </a:rPr>
              <a:t>insights</a:t>
            </a:r>
            <a:r>
              <a:rPr lang="en-US" sz="2400" dirty="0">
                <a:solidFill>
                  <a:srgbClr val="000000"/>
                </a:solidFill>
              </a:rPr>
              <a:t> que se </a:t>
            </a:r>
            <a:r>
              <a:rPr lang="en-US" sz="2400" dirty="0" err="1">
                <a:solidFill>
                  <a:srgbClr val="000000"/>
                </a:solidFill>
              </a:rPr>
              <a:t>obtiveram</a:t>
            </a:r>
            <a:r>
              <a:rPr lang="en-US" sz="2400" dirty="0">
                <a:solidFill>
                  <a:srgbClr val="000000"/>
                </a:solidFill>
              </a:rPr>
              <a:t> e </a:t>
            </a:r>
            <a:r>
              <a:rPr lang="en-US" sz="2400" dirty="0" err="1">
                <a:solidFill>
                  <a:srgbClr val="000000"/>
                </a:solidFill>
              </a:rPr>
              <a:t>começar</a:t>
            </a:r>
            <a:r>
              <a:rPr lang="en-US" sz="2400" dirty="0">
                <a:solidFill>
                  <a:srgbClr val="000000"/>
                </a:solidFill>
              </a:rPr>
              <a:t> a articular as reais necessidades/desejos do </a:t>
            </a:r>
            <a:r>
              <a:rPr lang="en-US" sz="2400" dirty="0" err="1">
                <a:solidFill>
                  <a:srgbClr val="000000"/>
                </a:solidFill>
              </a:rPr>
              <a:t>potencial</a:t>
            </a:r>
            <a:r>
              <a:rPr lang="en-US" sz="2400" dirty="0">
                <a:solidFill>
                  <a:srgbClr val="000000"/>
                </a:solidFill>
              </a:rPr>
              <a:t> </a:t>
            </a:r>
            <a:r>
              <a:rPr lang="en-US" sz="2400" dirty="0" err="1">
                <a:solidFill>
                  <a:srgbClr val="000000"/>
                </a:solidFill>
              </a:rPr>
              <a:t>usuário</a:t>
            </a:r>
            <a:r>
              <a:rPr lang="en-US" sz="2400" dirty="0">
                <a:solidFill>
                  <a:srgbClr val="000000"/>
                </a:solidFill>
              </a:rPr>
              <a:t>;</a:t>
            </a:r>
          </a:p>
          <a:p>
            <a:pPr marL="342900" indent="-342900" algn="just" rtl="0">
              <a:buClr>
                <a:srgbClr val="F1A0C2"/>
              </a:buClr>
            </a:pPr>
            <a:r>
              <a:rPr lang="en-US" sz="2400" dirty="0" err="1">
                <a:solidFill>
                  <a:srgbClr val="000000"/>
                </a:solidFill>
              </a:rPr>
              <a:t>Desenvolver</a:t>
            </a:r>
            <a:r>
              <a:rPr lang="en-US" sz="2400" dirty="0">
                <a:solidFill>
                  <a:srgbClr val="000000"/>
                </a:solidFill>
              </a:rPr>
              <a:t> a Declaração do </a:t>
            </a:r>
            <a:r>
              <a:rPr lang="en-US" sz="2400" dirty="0" err="1">
                <a:solidFill>
                  <a:srgbClr val="000000"/>
                </a:solidFill>
              </a:rPr>
              <a:t>Problema</a:t>
            </a:r>
            <a:r>
              <a:rPr lang="en-US" sz="2400" dirty="0">
                <a:solidFill>
                  <a:srgbClr val="000000"/>
                </a:solidFill>
              </a:rPr>
              <a:t>.</a:t>
            </a:r>
          </a:p>
          <a:p>
            <a:pPr algn="just" rtl="0"/>
            <a:endParaRPr lang="en-IE" dirty="0">
              <a:solidFill>
                <a:srgbClr val="000000"/>
              </a:solidFill>
            </a:endParaRPr>
          </a:p>
        </p:txBody>
      </p:sp>
      <p:sp>
        <p:nvSpPr>
          <p:cNvPr id="3" name="Text Placeholder 2">
            <a:extLst>
              <a:ext uri="{FF2B5EF4-FFF2-40B4-BE49-F238E27FC236}">
                <a16:creationId xmlns:a16="http://schemas.microsoft.com/office/drawing/2014/main" id="{0CF1F44F-41A0-F0EA-2FFC-DC0C25D99614}"/>
              </a:ext>
            </a:extLst>
          </p:cNvPr>
          <p:cNvSpPr txBox="1">
            <a:spLocks/>
          </p:cNvSpPr>
          <p:nvPr/>
        </p:nvSpPr>
        <p:spPr>
          <a:xfrm>
            <a:off x="5937817" y="420414"/>
            <a:ext cx="5858847" cy="11448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0">
              <a:buNone/>
            </a:pPr>
            <a:r>
              <a:rPr lang="en-US" b="1" dirty="0" err="1">
                <a:solidFill>
                  <a:srgbClr val="000000"/>
                </a:solidFill>
              </a:rPr>
              <a:t>Definição</a:t>
            </a:r>
            <a:r>
              <a:rPr lang="en-US" b="1" dirty="0">
                <a:solidFill>
                  <a:srgbClr val="000000"/>
                </a:solidFill>
              </a:rPr>
              <a:t> do </a:t>
            </a:r>
            <a:r>
              <a:rPr lang="en-US" b="1" dirty="0" err="1">
                <a:solidFill>
                  <a:srgbClr val="000000"/>
                </a:solidFill>
              </a:rPr>
              <a:t>problema</a:t>
            </a:r>
            <a:r>
              <a:rPr lang="en-US" b="1" dirty="0">
                <a:solidFill>
                  <a:srgbClr val="000000"/>
                </a:solidFill>
              </a:rPr>
              <a:t> - </a:t>
            </a:r>
            <a:r>
              <a:rPr lang="en-US" dirty="0" err="1">
                <a:solidFill>
                  <a:srgbClr val="000000"/>
                </a:solidFill>
              </a:rPr>
              <a:t>Avaliar</a:t>
            </a:r>
            <a:r>
              <a:rPr lang="en-US" dirty="0">
                <a:solidFill>
                  <a:srgbClr val="000000"/>
                </a:solidFill>
              </a:rPr>
              <a:t> as necessidades reais e formular a declaração do problema</a:t>
            </a:r>
          </a:p>
          <a:p>
            <a:pPr algn="just" rtl="0"/>
            <a:endParaRPr lang="en-IE" b="1" dirty="0">
              <a:solidFill>
                <a:srgbClr val="000000"/>
              </a:solidFill>
            </a:endParaRPr>
          </a:p>
        </p:txBody>
      </p:sp>
      <p:sp>
        <p:nvSpPr>
          <p:cNvPr id="4" name="Text Placeholder 3">
            <a:extLst>
              <a:ext uri="{FF2B5EF4-FFF2-40B4-BE49-F238E27FC236}">
                <a16:creationId xmlns:a16="http://schemas.microsoft.com/office/drawing/2014/main" id="{05B51522-8401-8FBB-E22C-BAFEB6DC7BFD}"/>
              </a:ext>
            </a:extLst>
          </p:cNvPr>
          <p:cNvSpPr txBox="1">
            <a:spLocks/>
          </p:cNvSpPr>
          <p:nvPr/>
        </p:nvSpPr>
        <p:spPr>
          <a:xfrm>
            <a:off x="945819" y="2957308"/>
            <a:ext cx="3837576" cy="343396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2000" b="1" dirty="0">
                <a:solidFill>
                  <a:srgbClr val="000000"/>
                </a:solidFill>
              </a:rPr>
              <a:t>Exemplos de Ferramentas para a </a:t>
            </a:r>
            <a:r>
              <a:rPr lang="en-US" sz="2000" b="1" dirty="0" err="1">
                <a:solidFill>
                  <a:srgbClr val="000000"/>
                </a:solidFill>
              </a:rPr>
              <a:t>etapa</a:t>
            </a:r>
            <a:r>
              <a:rPr lang="en-US" sz="2000" b="1" dirty="0">
                <a:solidFill>
                  <a:srgbClr val="000000"/>
                </a:solidFill>
              </a:rPr>
              <a:t> “</a:t>
            </a:r>
            <a:r>
              <a:rPr lang="en-US" sz="2000" b="1" dirty="0" err="1">
                <a:solidFill>
                  <a:srgbClr val="000000"/>
                </a:solidFill>
              </a:rPr>
              <a:t>Definir</a:t>
            </a:r>
            <a:r>
              <a:rPr lang="en-US" sz="2000" b="1" dirty="0">
                <a:solidFill>
                  <a:srgbClr val="000000"/>
                </a:solidFill>
              </a:rPr>
              <a:t>”:</a:t>
            </a:r>
          </a:p>
          <a:p>
            <a:pPr marL="342900" indent="-342900" algn="l" rtl="0">
              <a:buFont typeface="Arial" panose="020B0604020202020204" pitchFamily="34" charset="0"/>
              <a:buChar char="•"/>
            </a:pPr>
            <a:r>
              <a:rPr lang="en-US" sz="2000" dirty="0">
                <a:solidFill>
                  <a:srgbClr val="000000"/>
                </a:solidFill>
              </a:rPr>
              <a:t>Mapeamento de empatia</a:t>
            </a:r>
          </a:p>
          <a:p>
            <a:pPr marL="342900" indent="-342900" algn="l" rtl="0">
              <a:buFont typeface="Arial" panose="020B0604020202020204" pitchFamily="34" charset="0"/>
              <a:buChar char="•"/>
            </a:pPr>
            <a:r>
              <a:rPr lang="en-US" sz="2000" dirty="0">
                <a:solidFill>
                  <a:srgbClr val="000000"/>
                </a:solidFill>
              </a:rPr>
              <a:t>Criando Personas</a:t>
            </a:r>
          </a:p>
          <a:p>
            <a:pPr marL="342900" indent="-342900" algn="l" rtl="0">
              <a:buFont typeface="Arial" panose="020B0604020202020204" pitchFamily="34" charset="0"/>
              <a:buChar char="•"/>
            </a:pPr>
            <a:r>
              <a:rPr lang="en-US" sz="2000" dirty="0">
                <a:solidFill>
                  <a:srgbClr val="000000"/>
                </a:solidFill>
              </a:rPr>
              <a:t>Narrativa</a:t>
            </a:r>
          </a:p>
          <a:p>
            <a:pPr marL="342900" indent="-342900" algn="l" rtl="0">
              <a:buFont typeface="Arial" panose="020B0604020202020204" pitchFamily="34" charset="0"/>
              <a:buChar char="•"/>
            </a:pPr>
            <a:r>
              <a:rPr lang="en-US" sz="2000" dirty="0">
                <a:solidFill>
                  <a:srgbClr val="000000"/>
                </a:solidFill>
              </a:rPr>
              <a:t>Mapeamento do caminho do cliente</a:t>
            </a:r>
          </a:p>
          <a:p>
            <a:pPr marL="342900" indent="-342900" algn="l" rtl="0">
              <a:buFont typeface="Arial" panose="020B0604020202020204" pitchFamily="34" charset="0"/>
              <a:buChar char="•"/>
            </a:pPr>
            <a:r>
              <a:rPr lang="en-US" sz="2000" i="1" dirty="0">
                <a:solidFill>
                  <a:srgbClr val="000000"/>
                </a:solidFill>
              </a:rPr>
              <a:t>Lean Canvas</a:t>
            </a:r>
          </a:p>
          <a:p>
            <a:pPr marL="342900" indent="-342900" algn="l" rtl="0">
              <a:buFont typeface="Arial" panose="020B0604020202020204" pitchFamily="34" charset="0"/>
              <a:buChar char="•"/>
            </a:pPr>
            <a:r>
              <a:rPr lang="en-US" sz="2000" dirty="0" err="1">
                <a:solidFill>
                  <a:srgbClr val="000000"/>
                </a:solidFill>
              </a:rPr>
              <a:t>Aplicativos</a:t>
            </a:r>
            <a:r>
              <a:rPr lang="en-US" sz="2000" dirty="0">
                <a:solidFill>
                  <a:srgbClr val="000000"/>
                </a:solidFill>
              </a:rPr>
              <a:t>, </a:t>
            </a:r>
            <a:r>
              <a:rPr lang="en-US" sz="2000" dirty="0" err="1">
                <a:solidFill>
                  <a:srgbClr val="000000"/>
                </a:solidFill>
              </a:rPr>
              <a:t>como</a:t>
            </a:r>
            <a:r>
              <a:rPr lang="en-US" sz="2000" dirty="0">
                <a:solidFill>
                  <a:srgbClr val="000000"/>
                </a:solidFill>
              </a:rPr>
              <a:t> </a:t>
            </a:r>
            <a:r>
              <a:rPr lang="en-US" sz="2000" dirty="0" err="1">
                <a:solidFill>
                  <a:srgbClr val="000000"/>
                </a:solidFill>
              </a:rPr>
              <a:t>por</a:t>
            </a:r>
            <a:r>
              <a:rPr lang="en-US" sz="2000" dirty="0">
                <a:solidFill>
                  <a:srgbClr val="000000"/>
                </a:solidFill>
              </a:rPr>
              <a:t> </a:t>
            </a:r>
            <a:r>
              <a:rPr lang="en-US" sz="2000" dirty="0" err="1">
                <a:solidFill>
                  <a:srgbClr val="000000"/>
                </a:solidFill>
              </a:rPr>
              <a:t>exemplo</a:t>
            </a:r>
            <a:r>
              <a:rPr lang="en-US" sz="2000" dirty="0">
                <a:solidFill>
                  <a:srgbClr val="000000"/>
                </a:solidFill>
              </a:rPr>
              <a:t>, Trello, Asana, Evernote, OneNote</a:t>
            </a:r>
          </a:p>
        </p:txBody>
      </p:sp>
      <p:sp>
        <p:nvSpPr>
          <p:cNvPr id="6" name="TextBox 5">
            <a:extLst>
              <a:ext uri="{FF2B5EF4-FFF2-40B4-BE49-F238E27FC236}">
                <a16:creationId xmlns:a16="http://schemas.microsoft.com/office/drawing/2014/main" id="{DE843AF1-1D85-6CDD-D06B-E3DC10305337}"/>
              </a:ext>
            </a:extLst>
          </p:cNvPr>
          <p:cNvSpPr txBox="1"/>
          <p:nvPr/>
        </p:nvSpPr>
        <p:spPr>
          <a:xfrm>
            <a:off x="463649" y="2109112"/>
            <a:ext cx="4416733" cy="646331"/>
          </a:xfrm>
          <a:prstGeom prst="rect">
            <a:avLst/>
          </a:prstGeom>
          <a:solidFill>
            <a:srgbClr val="F68F37"/>
          </a:solidFill>
        </p:spPr>
        <p:txBody>
          <a:bodyPr wrap="square">
            <a:spAutoFit/>
          </a:bodyPr>
          <a:lstStyle/>
          <a:p>
            <a:pPr algn="ctr" rtl="0"/>
            <a:r>
              <a:rPr lang="pt-PT" b="1" dirty="0">
                <a:solidFill>
                  <a:srgbClr val="000000"/>
                </a:solidFill>
              </a:rPr>
              <a:t>N</a:t>
            </a:r>
            <a:r>
              <a:rPr lang="en-US" sz="1800" b="1" dirty="0" err="1">
                <a:solidFill>
                  <a:srgbClr val="000000"/>
                </a:solidFill>
              </a:rPr>
              <a:t>ecessidade</a:t>
            </a:r>
            <a:r>
              <a:rPr lang="en-US" sz="1800" b="1" dirty="0">
                <a:solidFill>
                  <a:srgbClr val="000000"/>
                </a:solidFill>
              </a:rPr>
              <a:t> de identificar os problemas e necessidades reais</a:t>
            </a:r>
            <a:endParaRPr lang="pl-PL" sz="1800" b="1" dirty="0">
              <a:solidFill>
                <a:srgbClr val="000000"/>
              </a:solidFill>
            </a:endParaRPr>
          </a:p>
        </p:txBody>
      </p:sp>
      <p:pic>
        <p:nvPicPr>
          <p:cNvPr id="11" name="Graphic 10" descr="Badge with solid fill">
            <a:extLst>
              <a:ext uri="{FF2B5EF4-FFF2-40B4-BE49-F238E27FC236}">
                <a16:creationId xmlns:a16="http://schemas.microsoft.com/office/drawing/2014/main" id="{612D820C-7C3A-5BB2-F8FB-94A4ECC40FD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17213" y="330642"/>
            <a:ext cx="1119391" cy="1119391"/>
          </a:xfrm>
          <a:prstGeom prst="rect">
            <a:avLst/>
          </a:prstGeom>
        </p:spPr>
      </p:pic>
      <p:grpSp>
        <p:nvGrpSpPr>
          <p:cNvPr id="5" name="Group 4">
            <a:extLst>
              <a:ext uri="{FF2B5EF4-FFF2-40B4-BE49-F238E27FC236}">
                <a16:creationId xmlns:a16="http://schemas.microsoft.com/office/drawing/2014/main" id="{9C2AC120-3EFE-69B7-F6C6-24933A8A64DC}"/>
              </a:ext>
            </a:extLst>
          </p:cNvPr>
          <p:cNvGrpSpPr/>
          <p:nvPr/>
        </p:nvGrpSpPr>
        <p:grpSpPr>
          <a:xfrm>
            <a:off x="2136185" y="330642"/>
            <a:ext cx="1565419" cy="1683735"/>
            <a:chOff x="3258209" y="1217582"/>
            <a:chExt cx="4712093" cy="4711282"/>
          </a:xfrm>
        </p:grpSpPr>
        <p:sp>
          <p:nvSpPr>
            <p:cNvPr id="7" name="Freeform 568">
              <a:extLst>
                <a:ext uri="{FF2B5EF4-FFF2-40B4-BE49-F238E27FC236}">
                  <a16:creationId xmlns:a16="http://schemas.microsoft.com/office/drawing/2014/main" id="{14F47727-CB3A-EF7E-9D8C-46FBDFA9FA61}"/>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A0C2"/>
            </a:solidFill>
            <a:ln w="9514" cap="flat">
              <a:noFill/>
              <a:prstDash val="solid"/>
              <a:miter/>
            </a:ln>
          </p:spPr>
          <p:txBody>
            <a:bodyPr rtlCol="0" anchor="ctr"/>
            <a:lstStyle/>
            <a:p>
              <a:pPr algn="l" rtl="0"/>
              <a:endParaRPr lang="en-US"/>
            </a:p>
          </p:txBody>
        </p:sp>
        <p:sp>
          <p:nvSpPr>
            <p:cNvPr id="8" name="Freeform 569">
              <a:extLst>
                <a:ext uri="{FF2B5EF4-FFF2-40B4-BE49-F238E27FC236}">
                  <a16:creationId xmlns:a16="http://schemas.microsoft.com/office/drawing/2014/main" id="{77330E77-7BF7-0153-68E0-67B4AFC44736}"/>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A0C2"/>
            </a:solidFill>
            <a:ln w="9514" cap="flat">
              <a:noFill/>
              <a:prstDash val="solid"/>
              <a:miter/>
            </a:ln>
          </p:spPr>
          <p:txBody>
            <a:bodyPr rtlCol="0" anchor="ctr"/>
            <a:lstStyle/>
            <a:p>
              <a:pPr algn="l" rtl="0"/>
              <a:endParaRPr lang="en-US"/>
            </a:p>
          </p:txBody>
        </p:sp>
        <p:grpSp>
          <p:nvGrpSpPr>
            <p:cNvPr id="9" name="Group 8">
              <a:extLst>
                <a:ext uri="{FF2B5EF4-FFF2-40B4-BE49-F238E27FC236}">
                  <a16:creationId xmlns:a16="http://schemas.microsoft.com/office/drawing/2014/main" id="{C94ABF19-1DDF-8DD7-51CE-5B8A453AB974}"/>
                </a:ext>
              </a:extLst>
            </p:cNvPr>
            <p:cNvGrpSpPr/>
            <p:nvPr/>
          </p:nvGrpSpPr>
          <p:grpSpPr>
            <a:xfrm>
              <a:off x="3258209" y="1217582"/>
              <a:ext cx="4712093" cy="4711282"/>
              <a:chOff x="3258209" y="1217582"/>
              <a:chExt cx="4712093" cy="4711282"/>
            </a:xfrm>
          </p:grpSpPr>
          <p:sp>
            <p:nvSpPr>
              <p:cNvPr id="10" name="Freeform 571">
                <a:extLst>
                  <a:ext uri="{FF2B5EF4-FFF2-40B4-BE49-F238E27FC236}">
                    <a16:creationId xmlns:a16="http://schemas.microsoft.com/office/drawing/2014/main" id="{F85BBD16-4E9F-30B7-B5D4-79F5DDAB97A8}"/>
                  </a:ext>
                </a:extLst>
              </p:cNvPr>
              <p:cNvSpPr/>
              <p:nvPr/>
            </p:nvSpPr>
            <p:spPr>
              <a:xfrm>
                <a:off x="3258209" y="1217582"/>
                <a:ext cx="4712093" cy="4711282"/>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pPr algn="l" rtl="0"/>
                <a:endParaRPr lang="en-US" dirty="0"/>
              </a:p>
            </p:txBody>
          </p:sp>
          <p:sp>
            <p:nvSpPr>
              <p:cNvPr id="18" name="Freeform 572">
                <a:extLst>
                  <a:ext uri="{FF2B5EF4-FFF2-40B4-BE49-F238E27FC236}">
                    <a16:creationId xmlns:a16="http://schemas.microsoft.com/office/drawing/2014/main" id="{01D01FBB-3728-F66D-FDC5-2F424D28CF3C}"/>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pPr algn="l" rtl="0"/>
                <a:endParaRPr lang="en-US"/>
              </a:p>
            </p:txBody>
          </p:sp>
          <p:sp>
            <p:nvSpPr>
              <p:cNvPr id="19" name="Freeform 573">
                <a:extLst>
                  <a:ext uri="{FF2B5EF4-FFF2-40B4-BE49-F238E27FC236}">
                    <a16:creationId xmlns:a16="http://schemas.microsoft.com/office/drawing/2014/main" id="{44206436-5BF8-B64C-8934-46FC7E470886}"/>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pPr algn="l" rtl="0"/>
                <a:endParaRPr lang="en-US"/>
              </a:p>
            </p:txBody>
          </p:sp>
          <p:sp>
            <p:nvSpPr>
              <p:cNvPr id="20" name="Freeform 574">
                <a:extLst>
                  <a:ext uri="{FF2B5EF4-FFF2-40B4-BE49-F238E27FC236}">
                    <a16:creationId xmlns:a16="http://schemas.microsoft.com/office/drawing/2014/main" id="{F34FF97F-9D52-3539-A0D4-0D13362D6C0C}"/>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pPr algn="l" rtl="0"/>
                <a:endParaRPr lang="en-US"/>
              </a:p>
            </p:txBody>
          </p:sp>
          <p:sp>
            <p:nvSpPr>
              <p:cNvPr id="21" name="Freeform 575">
                <a:extLst>
                  <a:ext uri="{FF2B5EF4-FFF2-40B4-BE49-F238E27FC236}">
                    <a16:creationId xmlns:a16="http://schemas.microsoft.com/office/drawing/2014/main" id="{CC4F4BD5-169D-B31A-0805-C77C350F811F}"/>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pPr algn="l" rtl="0"/>
                <a:endParaRPr lang="en-US"/>
              </a:p>
            </p:txBody>
          </p:sp>
          <p:sp>
            <p:nvSpPr>
              <p:cNvPr id="22" name="Freeform 576">
                <a:extLst>
                  <a:ext uri="{FF2B5EF4-FFF2-40B4-BE49-F238E27FC236}">
                    <a16:creationId xmlns:a16="http://schemas.microsoft.com/office/drawing/2014/main" id="{1CEF58CD-9290-F024-6737-54E353938A39}"/>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pPr algn="l" rtl="0"/>
                <a:endParaRPr lang="en-US"/>
              </a:p>
            </p:txBody>
          </p:sp>
          <p:sp>
            <p:nvSpPr>
              <p:cNvPr id="23" name="Freeform 577">
                <a:extLst>
                  <a:ext uri="{FF2B5EF4-FFF2-40B4-BE49-F238E27FC236}">
                    <a16:creationId xmlns:a16="http://schemas.microsoft.com/office/drawing/2014/main" id="{387667F4-CA9C-99DB-699C-F446AA59F7A8}"/>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pPr algn="l" rtl="0"/>
                <a:endParaRPr lang="en-US"/>
              </a:p>
            </p:txBody>
          </p:sp>
          <p:sp>
            <p:nvSpPr>
              <p:cNvPr id="24" name="Freeform 578">
                <a:extLst>
                  <a:ext uri="{FF2B5EF4-FFF2-40B4-BE49-F238E27FC236}">
                    <a16:creationId xmlns:a16="http://schemas.microsoft.com/office/drawing/2014/main" id="{4E39B910-9DD0-91FB-E452-DEE3CDCB7A59}"/>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pPr algn="l" rtl="0"/>
                <a:endParaRPr lang="en-US"/>
              </a:p>
            </p:txBody>
          </p:sp>
          <p:sp>
            <p:nvSpPr>
              <p:cNvPr id="25" name="Freeform 579">
                <a:extLst>
                  <a:ext uri="{FF2B5EF4-FFF2-40B4-BE49-F238E27FC236}">
                    <a16:creationId xmlns:a16="http://schemas.microsoft.com/office/drawing/2014/main" id="{3EC87FD4-8CD8-9F28-804B-161911270EC6}"/>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pPr algn="l" rtl="0"/>
                <a:endParaRPr lang="en-US"/>
              </a:p>
            </p:txBody>
          </p:sp>
          <p:sp>
            <p:nvSpPr>
              <p:cNvPr id="26" name="Freeform 580">
                <a:extLst>
                  <a:ext uri="{FF2B5EF4-FFF2-40B4-BE49-F238E27FC236}">
                    <a16:creationId xmlns:a16="http://schemas.microsoft.com/office/drawing/2014/main" id="{73D7D7FB-A2A3-8126-E0EE-A627516C2434}"/>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pPr algn="l" rtl="0"/>
                <a:endParaRPr lang="en-US"/>
              </a:p>
            </p:txBody>
          </p:sp>
          <p:sp>
            <p:nvSpPr>
              <p:cNvPr id="27" name="Freeform 581">
                <a:extLst>
                  <a:ext uri="{FF2B5EF4-FFF2-40B4-BE49-F238E27FC236}">
                    <a16:creationId xmlns:a16="http://schemas.microsoft.com/office/drawing/2014/main" id="{4A3FF12E-5EA4-3A06-6B97-D6390CE8D2BF}"/>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pPr algn="l" rtl="0"/>
                <a:endParaRPr lang="en-US"/>
              </a:p>
            </p:txBody>
          </p:sp>
          <p:sp>
            <p:nvSpPr>
              <p:cNvPr id="28" name="Freeform 582">
                <a:extLst>
                  <a:ext uri="{FF2B5EF4-FFF2-40B4-BE49-F238E27FC236}">
                    <a16:creationId xmlns:a16="http://schemas.microsoft.com/office/drawing/2014/main" id="{0E794523-B420-A4E7-B1E1-6530DF420E15}"/>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pPr algn="l" rtl="0"/>
                <a:endParaRPr lang="en-US"/>
              </a:p>
            </p:txBody>
          </p:sp>
          <p:sp>
            <p:nvSpPr>
              <p:cNvPr id="29" name="Freeform 583">
                <a:extLst>
                  <a:ext uri="{FF2B5EF4-FFF2-40B4-BE49-F238E27FC236}">
                    <a16:creationId xmlns:a16="http://schemas.microsoft.com/office/drawing/2014/main" id="{4343CDE3-6CDF-1B55-2614-DF17511C61A0}"/>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pPr algn="l" rtl="0"/>
                <a:endParaRPr lang="en-US"/>
              </a:p>
            </p:txBody>
          </p:sp>
          <p:sp>
            <p:nvSpPr>
              <p:cNvPr id="30" name="Freeform 584">
                <a:extLst>
                  <a:ext uri="{FF2B5EF4-FFF2-40B4-BE49-F238E27FC236}">
                    <a16:creationId xmlns:a16="http://schemas.microsoft.com/office/drawing/2014/main" id="{7287D3DC-3064-0BC6-B1D8-B57EE6C7E8CD}"/>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pPr algn="l" rtl="0"/>
                <a:endParaRPr lang="en-US"/>
              </a:p>
            </p:txBody>
          </p:sp>
          <p:sp>
            <p:nvSpPr>
              <p:cNvPr id="31" name="Freeform 585">
                <a:extLst>
                  <a:ext uri="{FF2B5EF4-FFF2-40B4-BE49-F238E27FC236}">
                    <a16:creationId xmlns:a16="http://schemas.microsoft.com/office/drawing/2014/main" id="{C13EC358-9556-4D88-4127-96C7DF9369A9}"/>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pPr algn="l" rtl="0"/>
                <a:endParaRPr lang="en-US"/>
              </a:p>
            </p:txBody>
          </p:sp>
        </p:grpSp>
      </p:grpSp>
      <p:cxnSp>
        <p:nvCxnSpPr>
          <p:cNvPr id="32" name="Straight Connector 31">
            <a:extLst>
              <a:ext uri="{FF2B5EF4-FFF2-40B4-BE49-F238E27FC236}">
                <a16:creationId xmlns:a16="http://schemas.microsoft.com/office/drawing/2014/main" id="{1CC224A1-027B-4B5C-98FF-F8EF534BAA58}"/>
              </a:ext>
            </a:extLst>
          </p:cNvPr>
          <p:cNvCxnSpPr/>
          <p:nvPr/>
        </p:nvCxnSpPr>
        <p:spPr>
          <a:xfrm>
            <a:off x="5540721" y="551955"/>
            <a:ext cx="0" cy="5450493"/>
          </a:xfrm>
          <a:prstGeom prst="line">
            <a:avLst/>
          </a:prstGeom>
          <a:ln>
            <a:solidFill>
              <a:srgbClr val="F1A0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1747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E50C18-2E0F-E239-3037-836D6F83BAF1}"/>
              </a:ext>
            </a:extLst>
          </p:cNvPr>
          <p:cNvSpPr>
            <a:spLocks noGrp="1"/>
          </p:cNvSpPr>
          <p:nvPr>
            <p:ph type="body" idx="1"/>
          </p:nvPr>
        </p:nvSpPr>
        <p:spPr>
          <a:xfrm>
            <a:off x="411246" y="429619"/>
            <a:ext cx="5354554" cy="582221"/>
          </a:xfrm>
        </p:spPr>
        <p:txBody>
          <a:bodyPr>
            <a:noAutofit/>
          </a:bodyPr>
          <a:lstStyle/>
          <a:p>
            <a:pPr algn="l" rtl="0"/>
            <a:r>
              <a:rPr lang="en-IE" dirty="0">
                <a:solidFill>
                  <a:srgbClr val="000000"/>
                </a:solidFill>
              </a:rPr>
              <a:t>Exploração de </a:t>
            </a:r>
            <a:r>
              <a:rPr lang="en-IE" dirty="0" err="1">
                <a:solidFill>
                  <a:srgbClr val="000000"/>
                </a:solidFill>
              </a:rPr>
              <a:t>Problemas</a:t>
            </a:r>
            <a:endParaRPr lang="en-IE" dirty="0">
              <a:solidFill>
                <a:srgbClr val="000000"/>
              </a:solidFill>
            </a:endParaRPr>
          </a:p>
          <a:p>
            <a:pPr algn="l" rtl="0"/>
            <a:endParaRPr lang="en-IE" dirty="0">
              <a:solidFill>
                <a:srgbClr val="000000"/>
              </a:solidFill>
            </a:endParaRPr>
          </a:p>
        </p:txBody>
      </p:sp>
      <p:sp>
        <p:nvSpPr>
          <p:cNvPr id="6" name="Text Placeholder 5">
            <a:extLst>
              <a:ext uri="{FF2B5EF4-FFF2-40B4-BE49-F238E27FC236}">
                <a16:creationId xmlns:a16="http://schemas.microsoft.com/office/drawing/2014/main" id="{630DCD41-6BA1-85D1-2288-574422687487}"/>
              </a:ext>
            </a:extLst>
          </p:cNvPr>
          <p:cNvSpPr>
            <a:spLocks noGrp="1"/>
          </p:cNvSpPr>
          <p:nvPr>
            <p:ph type="body" idx="10"/>
          </p:nvPr>
        </p:nvSpPr>
        <p:spPr>
          <a:xfrm>
            <a:off x="3171528" y="2669514"/>
            <a:ext cx="586612" cy="597538"/>
          </a:xfrm>
        </p:spPr>
        <p:txBody>
          <a:bodyPr/>
          <a:lstStyle/>
          <a:p>
            <a:pPr rtl="0"/>
            <a:r>
              <a:rPr lang="en-IE" dirty="0">
                <a:solidFill>
                  <a:srgbClr val="79C5C3"/>
                </a:solidFill>
              </a:rPr>
              <a:t>2</a:t>
            </a:r>
          </a:p>
        </p:txBody>
      </p:sp>
      <p:sp>
        <p:nvSpPr>
          <p:cNvPr id="7" name="Text Placeholder 6">
            <a:extLst>
              <a:ext uri="{FF2B5EF4-FFF2-40B4-BE49-F238E27FC236}">
                <a16:creationId xmlns:a16="http://schemas.microsoft.com/office/drawing/2014/main" id="{12350B51-9FC0-93DE-AD60-344DE82A7D8D}"/>
              </a:ext>
            </a:extLst>
          </p:cNvPr>
          <p:cNvSpPr>
            <a:spLocks noGrp="1"/>
          </p:cNvSpPr>
          <p:nvPr>
            <p:ph type="body" idx="11"/>
          </p:nvPr>
        </p:nvSpPr>
        <p:spPr>
          <a:xfrm>
            <a:off x="5509388" y="2587390"/>
            <a:ext cx="586612" cy="597538"/>
          </a:xfrm>
        </p:spPr>
        <p:txBody>
          <a:bodyPr/>
          <a:lstStyle/>
          <a:p>
            <a:pPr rtl="0"/>
            <a:r>
              <a:rPr lang="en-IE" dirty="0">
                <a:solidFill>
                  <a:srgbClr val="F1A0C2"/>
                </a:solidFill>
              </a:rPr>
              <a:t>3</a:t>
            </a:r>
          </a:p>
        </p:txBody>
      </p:sp>
      <p:sp>
        <p:nvSpPr>
          <p:cNvPr id="9" name="Text Placeholder 8">
            <a:extLst>
              <a:ext uri="{FF2B5EF4-FFF2-40B4-BE49-F238E27FC236}">
                <a16:creationId xmlns:a16="http://schemas.microsoft.com/office/drawing/2014/main" id="{2F70FD30-DC22-2BE0-3204-426405A317C7}"/>
              </a:ext>
            </a:extLst>
          </p:cNvPr>
          <p:cNvSpPr>
            <a:spLocks noGrp="1"/>
          </p:cNvSpPr>
          <p:nvPr>
            <p:ph type="body" idx="13"/>
          </p:nvPr>
        </p:nvSpPr>
        <p:spPr>
          <a:xfrm>
            <a:off x="816518" y="2746401"/>
            <a:ext cx="586612" cy="597538"/>
          </a:xfrm>
        </p:spPr>
        <p:txBody>
          <a:bodyPr/>
          <a:lstStyle/>
          <a:p>
            <a:pPr rtl="0"/>
            <a:r>
              <a:rPr lang="en-IE" dirty="0">
                <a:solidFill>
                  <a:srgbClr val="F68F37"/>
                </a:solidFill>
              </a:rPr>
              <a:t>1</a:t>
            </a:r>
          </a:p>
        </p:txBody>
      </p:sp>
      <p:sp>
        <p:nvSpPr>
          <p:cNvPr id="11" name="Text Placeholder 10">
            <a:extLst>
              <a:ext uri="{FF2B5EF4-FFF2-40B4-BE49-F238E27FC236}">
                <a16:creationId xmlns:a16="http://schemas.microsoft.com/office/drawing/2014/main" id="{B3BD79D5-2C5D-ED78-D7A9-92ED616EE24D}"/>
              </a:ext>
            </a:extLst>
          </p:cNvPr>
          <p:cNvSpPr>
            <a:spLocks noGrp="1"/>
          </p:cNvSpPr>
          <p:nvPr>
            <p:ph type="body" idx="15"/>
          </p:nvPr>
        </p:nvSpPr>
        <p:spPr>
          <a:xfrm>
            <a:off x="10074739" y="2582409"/>
            <a:ext cx="586612" cy="597538"/>
          </a:xfrm>
        </p:spPr>
        <p:txBody>
          <a:bodyPr/>
          <a:lstStyle/>
          <a:p>
            <a:pPr rtl="0"/>
            <a:r>
              <a:rPr lang="en-IE" dirty="0">
                <a:solidFill>
                  <a:srgbClr val="79C5C3"/>
                </a:solidFill>
              </a:rPr>
              <a:t>5</a:t>
            </a:r>
          </a:p>
        </p:txBody>
      </p:sp>
      <p:sp>
        <p:nvSpPr>
          <p:cNvPr id="12" name="Text Placeholder 11">
            <a:extLst>
              <a:ext uri="{FF2B5EF4-FFF2-40B4-BE49-F238E27FC236}">
                <a16:creationId xmlns:a16="http://schemas.microsoft.com/office/drawing/2014/main" id="{7B75524C-4450-203B-4077-28DCD3A44B41}"/>
              </a:ext>
            </a:extLst>
          </p:cNvPr>
          <p:cNvSpPr>
            <a:spLocks noGrp="1"/>
          </p:cNvSpPr>
          <p:nvPr>
            <p:ph type="body" idx="6"/>
          </p:nvPr>
        </p:nvSpPr>
        <p:spPr>
          <a:xfrm>
            <a:off x="7719729" y="2605753"/>
            <a:ext cx="586612" cy="597538"/>
          </a:xfrm>
        </p:spPr>
        <p:txBody>
          <a:bodyPr/>
          <a:lstStyle/>
          <a:p>
            <a:pPr rtl="0"/>
            <a:r>
              <a:rPr lang="en-IE" dirty="0">
                <a:solidFill>
                  <a:srgbClr val="F68F37"/>
                </a:solidFill>
              </a:rPr>
              <a:t>4</a:t>
            </a:r>
          </a:p>
        </p:txBody>
      </p:sp>
      <p:sp>
        <p:nvSpPr>
          <p:cNvPr id="13" name="Text Placeholder 1">
            <a:extLst>
              <a:ext uri="{FF2B5EF4-FFF2-40B4-BE49-F238E27FC236}">
                <a16:creationId xmlns:a16="http://schemas.microsoft.com/office/drawing/2014/main" id="{DD3DCBEE-A854-8E7D-CB76-C8B32B82DB45}"/>
              </a:ext>
            </a:extLst>
          </p:cNvPr>
          <p:cNvSpPr txBox="1">
            <a:spLocks/>
          </p:cNvSpPr>
          <p:nvPr/>
        </p:nvSpPr>
        <p:spPr>
          <a:xfrm>
            <a:off x="672457" y="1303343"/>
            <a:ext cx="4312551" cy="748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2400" dirty="0">
                <a:solidFill>
                  <a:srgbClr val="000000"/>
                </a:solidFill>
              </a:rPr>
              <a:t>Desvendando o problema</a:t>
            </a:r>
            <a:endParaRPr lang="en-IE" sz="2400" dirty="0">
              <a:solidFill>
                <a:srgbClr val="000000"/>
              </a:solidFill>
            </a:endParaRPr>
          </a:p>
        </p:txBody>
      </p:sp>
      <p:sp>
        <p:nvSpPr>
          <p:cNvPr id="14" name="Text Placeholder 3">
            <a:extLst>
              <a:ext uri="{FF2B5EF4-FFF2-40B4-BE49-F238E27FC236}">
                <a16:creationId xmlns:a16="http://schemas.microsoft.com/office/drawing/2014/main" id="{69EE9704-6CE6-B2A7-9400-305B311EBEDC}"/>
              </a:ext>
            </a:extLst>
          </p:cNvPr>
          <p:cNvSpPr txBox="1">
            <a:spLocks/>
          </p:cNvSpPr>
          <p:nvPr/>
        </p:nvSpPr>
        <p:spPr>
          <a:xfrm>
            <a:off x="672457" y="4035089"/>
            <a:ext cx="1740791" cy="697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1600" b="1" dirty="0">
                <a:solidFill>
                  <a:srgbClr val="000000"/>
                </a:solidFill>
              </a:rPr>
              <a:t>O PROBLEMA SELECIONADO</a:t>
            </a:r>
            <a:endParaRPr lang="en-IE" sz="1600" b="1" dirty="0">
              <a:solidFill>
                <a:srgbClr val="000000"/>
              </a:solidFill>
            </a:endParaRPr>
          </a:p>
        </p:txBody>
      </p:sp>
      <p:sp>
        <p:nvSpPr>
          <p:cNvPr id="15" name="Text Placeholder 4">
            <a:extLst>
              <a:ext uri="{FF2B5EF4-FFF2-40B4-BE49-F238E27FC236}">
                <a16:creationId xmlns:a16="http://schemas.microsoft.com/office/drawing/2014/main" id="{2EF8DF6B-9581-E768-9DF8-D989C5C0F5D2}"/>
              </a:ext>
            </a:extLst>
          </p:cNvPr>
          <p:cNvSpPr txBox="1">
            <a:spLocks/>
          </p:cNvSpPr>
          <p:nvPr/>
        </p:nvSpPr>
        <p:spPr>
          <a:xfrm>
            <a:off x="615132" y="3567269"/>
            <a:ext cx="1740791" cy="2384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2000" b="1" dirty="0">
                <a:solidFill>
                  <a:srgbClr val="000000"/>
                </a:solidFill>
              </a:rPr>
              <a:t>REVER</a:t>
            </a:r>
            <a:endParaRPr lang="en-IE" sz="2000" b="1" dirty="0">
              <a:solidFill>
                <a:srgbClr val="000000"/>
              </a:solidFill>
            </a:endParaRPr>
          </a:p>
        </p:txBody>
      </p:sp>
      <p:sp>
        <p:nvSpPr>
          <p:cNvPr id="16" name="Text Placeholder 6">
            <a:extLst>
              <a:ext uri="{FF2B5EF4-FFF2-40B4-BE49-F238E27FC236}">
                <a16:creationId xmlns:a16="http://schemas.microsoft.com/office/drawing/2014/main" id="{5B5C42DC-0BA8-AC12-052E-A15553C3ACA4}"/>
              </a:ext>
            </a:extLst>
          </p:cNvPr>
          <p:cNvSpPr txBox="1">
            <a:spLocks/>
          </p:cNvSpPr>
          <p:nvPr/>
        </p:nvSpPr>
        <p:spPr>
          <a:xfrm>
            <a:off x="3111812" y="3565109"/>
            <a:ext cx="1853076" cy="2384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2000" b="1" dirty="0">
                <a:solidFill>
                  <a:srgbClr val="000000"/>
                </a:solidFill>
              </a:rPr>
              <a:t>IDENTIFICAR</a:t>
            </a:r>
            <a:endParaRPr lang="en-IE" sz="2000" b="1" dirty="0">
              <a:solidFill>
                <a:srgbClr val="000000"/>
              </a:solidFill>
            </a:endParaRPr>
          </a:p>
        </p:txBody>
      </p:sp>
      <p:sp>
        <p:nvSpPr>
          <p:cNvPr id="17" name="Text Placeholder 5">
            <a:extLst>
              <a:ext uri="{FF2B5EF4-FFF2-40B4-BE49-F238E27FC236}">
                <a16:creationId xmlns:a16="http://schemas.microsoft.com/office/drawing/2014/main" id="{105215E6-5239-F3F8-3B6A-9AD82062ECE5}"/>
              </a:ext>
            </a:extLst>
          </p:cNvPr>
          <p:cNvSpPr txBox="1">
            <a:spLocks/>
          </p:cNvSpPr>
          <p:nvPr/>
        </p:nvSpPr>
        <p:spPr>
          <a:xfrm>
            <a:off x="2925847" y="4035882"/>
            <a:ext cx="1853076" cy="8394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1600" b="1" dirty="0">
                <a:solidFill>
                  <a:srgbClr val="000000"/>
                </a:solidFill>
              </a:rPr>
              <a:t>TODAS AS CAUSAS DO PROBLEMA</a:t>
            </a:r>
            <a:endParaRPr lang="en-IE" sz="1600" b="1" dirty="0">
              <a:solidFill>
                <a:srgbClr val="000000"/>
              </a:solidFill>
            </a:endParaRPr>
          </a:p>
        </p:txBody>
      </p:sp>
      <p:sp>
        <p:nvSpPr>
          <p:cNvPr id="18" name="Text Placeholder 11">
            <a:extLst>
              <a:ext uri="{FF2B5EF4-FFF2-40B4-BE49-F238E27FC236}">
                <a16:creationId xmlns:a16="http://schemas.microsoft.com/office/drawing/2014/main" id="{B2368C5D-582C-9AD2-E4C6-AB00841CE259}"/>
              </a:ext>
            </a:extLst>
          </p:cNvPr>
          <p:cNvSpPr txBox="1">
            <a:spLocks/>
          </p:cNvSpPr>
          <p:nvPr/>
        </p:nvSpPr>
        <p:spPr>
          <a:xfrm>
            <a:off x="5148198" y="4082599"/>
            <a:ext cx="2044244" cy="8807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1600" b="1" dirty="0">
                <a:solidFill>
                  <a:srgbClr val="000000"/>
                </a:solidFill>
              </a:rPr>
              <a:t>PARA CADA UMA DAS CAUSAS ENCONTRAR TEMAS OU SUBTEMAS</a:t>
            </a:r>
            <a:endParaRPr lang="en-IE" sz="1600" b="1" dirty="0">
              <a:solidFill>
                <a:srgbClr val="000000"/>
              </a:solidFill>
            </a:endParaRPr>
          </a:p>
        </p:txBody>
      </p:sp>
      <p:sp>
        <p:nvSpPr>
          <p:cNvPr id="19" name="Text Placeholder 6">
            <a:extLst>
              <a:ext uri="{FF2B5EF4-FFF2-40B4-BE49-F238E27FC236}">
                <a16:creationId xmlns:a16="http://schemas.microsoft.com/office/drawing/2014/main" id="{B64FB12F-D9B2-0D83-A6DC-0B896C103D7E}"/>
              </a:ext>
            </a:extLst>
          </p:cNvPr>
          <p:cNvSpPr txBox="1">
            <a:spLocks/>
          </p:cNvSpPr>
          <p:nvPr/>
        </p:nvSpPr>
        <p:spPr>
          <a:xfrm>
            <a:off x="5203052" y="3513696"/>
            <a:ext cx="1934536" cy="2384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2000" b="1" dirty="0">
                <a:solidFill>
                  <a:srgbClr val="000000"/>
                </a:solidFill>
              </a:rPr>
              <a:t>PERGUNTAR '</a:t>
            </a:r>
            <a:r>
              <a:rPr lang="en-US" sz="2000" b="1" i="1" dirty="0">
                <a:solidFill>
                  <a:srgbClr val="000000"/>
                </a:solidFill>
              </a:rPr>
              <a:t>PORQUÊ?'</a:t>
            </a:r>
            <a:endParaRPr lang="en-IE" sz="2000" b="1" dirty="0">
              <a:solidFill>
                <a:srgbClr val="000000"/>
              </a:solidFill>
            </a:endParaRPr>
          </a:p>
        </p:txBody>
      </p:sp>
      <p:sp>
        <p:nvSpPr>
          <p:cNvPr id="20" name="Text Placeholder 6">
            <a:extLst>
              <a:ext uri="{FF2B5EF4-FFF2-40B4-BE49-F238E27FC236}">
                <a16:creationId xmlns:a16="http://schemas.microsoft.com/office/drawing/2014/main" id="{FEB686CF-0450-03A1-93AE-E6D5EEB2A974}"/>
              </a:ext>
            </a:extLst>
          </p:cNvPr>
          <p:cNvSpPr txBox="1">
            <a:spLocks/>
          </p:cNvSpPr>
          <p:nvPr/>
        </p:nvSpPr>
        <p:spPr>
          <a:xfrm>
            <a:off x="7524165" y="3570878"/>
            <a:ext cx="1853076" cy="2384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2000" b="1" dirty="0">
                <a:solidFill>
                  <a:srgbClr val="000000"/>
                </a:solidFill>
              </a:rPr>
              <a:t>LISTAR</a:t>
            </a:r>
            <a:endParaRPr lang="en-IE" sz="2000" b="1" dirty="0">
              <a:solidFill>
                <a:srgbClr val="000000"/>
              </a:solidFill>
            </a:endParaRPr>
          </a:p>
        </p:txBody>
      </p:sp>
      <p:sp>
        <p:nvSpPr>
          <p:cNvPr id="21" name="Text Placeholder 6">
            <a:extLst>
              <a:ext uri="{FF2B5EF4-FFF2-40B4-BE49-F238E27FC236}">
                <a16:creationId xmlns:a16="http://schemas.microsoft.com/office/drawing/2014/main" id="{68E09EE6-1F73-C09D-CEA2-CB26BA9D4A95}"/>
              </a:ext>
            </a:extLst>
          </p:cNvPr>
          <p:cNvSpPr txBox="1">
            <a:spLocks/>
          </p:cNvSpPr>
          <p:nvPr/>
        </p:nvSpPr>
        <p:spPr>
          <a:xfrm>
            <a:off x="9763818" y="3632929"/>
            <a:ext cx="1853076" cy="2384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2000" b="1" dirty="0">
                <a:solidFill>
                  <a:srgbClr val="000000"/>
                </a:solidFill>
              </a:rPr>
              <a:t>CRIAR</a:t>
            </a:r>
            <a:endParaRPr lang="en-IE" sz="2000" b="1" dirty="0">
              <a:solidFill>
                <a:srgbClr val="000000"/>
              </a:solidFill>
            </a:endParaRPr>
          </a:p>
        </p:txBody>
      </p:sp>
      <p:sp>
        <p:nvSpPr>
          <p:cNvPr id="22" name="Text Placeholder 7">
            <a:extLst>
              <a:ext uri="{FF2B5EF4-FFF2-40B4-BE49-F238E27FC236}">
                <a16:creationId xmlns:a16="http://schemas.microsoft.com/office/drawing/2014/main" id="{800D6504-96FC-C7A6-859B-3C6348DC5A8D}"/>
              </a:ext>
            </a:extLst>
          </p:cNvPr>
          <p:cNvSpPr txBox="1">
            <a:spLocks/>
          </p:cNvSpPr>
          <p:nvPr/>
        </p:nvSpPr>
        <p:spPr>
          <a:xfrm>
            <a:off x="7401694" y="4038484"/>
            <a:ext cx="2130961" cy="8807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1600" b="1" dirty="0">
                <a:solidFill>
                  <a:srgbClr val="000000"/>
                </a:solidFill>
              </a:rPr>
              <a:t>OS IMPACTOS DO PROBLEMA</a:t>
            </a:r>
            <a:endParaRPr lang="en-IE" sz="1600" b="1" dirty="0">
              <a:solidFill>
                <a:srgbClr val="000000"/>
              </a:solidFill>
            </a:endParaRPr>
          </a:p>
        </p:txBody>
      </p:sp>
      <p:sp>
        <p:nvSpPr>
          <p:cNvPr id="23" name="Text Placeholder 9">
            <a:extLst>
              <a:ext uri="{FF2B5EF4-FFF2-40B4-BE49-F238E27FC236}">
                <a16:creationId xmlns:a16="http://schemas.microsoft.com/office/drawing/2014/main" id="{C6D5D366-3CA3-C477-5C06-7EB8D4ACEA8A}"/>
              </a:ext>
            </a:extLst>
          </p:cNvPr>
          <p:cNvSpPr txBox="1">
            <a:spLocks/>
          </p:cNvSpPr>
          <p:nvPr/>
        </p:nvSpPr>
        <p:spPr>
          <a:xfrm>
            <a:off x="9699543" y="4038484"/>
            <a:ext cx="2130961" cy="8807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1600" b="1" dirty="0">
                <a:solidFill>
                  <a:srgbClr val="000000"/>
                </a:solidFill>
              </a:rPr>
              <a:t>POSSÍVEIS DECLARAÇÕES DE PROBLEMAS</a:t>
            </a:r>
            <a:endParaRPr lang="en-IE" sz="1600" b="1" dirty="0">
              <a:solidFill>
                <a:srgbClr val="000000"/>
              </a:solidFill>
            </a:endParaRPr>
          </a:p>
        </p:txBody>
      </p:sp>
    </p:spTree>
    <p:extLst>
      <p:ext uri="{BB962C8B-B14F-4D97-AF65-F5344CB8AC3E}">
        <p14:creationId xmlns:p14="http://schemas.microsoft.com/office/powerpoint/2010/main" val="5591389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E49058-5DA6-9C3C-75E1-B0E6722FD828}"/>
              </a:ext>
            </a:extLst>
          </p:cNvPr>
          <p:cNvSpPr>
            <a:spLocks noGrp="1"/>
          </p:cNvSpPr>
          <p:nvPr>
            <p:ph type="body" sz="quarter" idx="16"/>
          </p:nvPr>
        </p:nvSpPr>
        <p:spPr/>
        <p:txBody>
          <a:bodyPr/>
          <a:lstStyle/>
          <a:p>
            <a:pPr algn="l" rtl="0"/>
            <a:r>
              <a:rPr lang="en-IE" dirty="0" err="1"/>
              <a:t>Outras</a:t>
            </a:r>
            <a:r>
              <a:rPr lang="en-IE" dirty="0"/>
              <a:t> </a:t>
            </a:r>
            <a:r>
              <a:rPr lang="en-IE" dirty="0" err="1"/>
              <a:t>Perguntas</a:t>
            </a:r>
            <a:r>
              <a:rPr lang="en-IE" dirty="0"/>
              <a:t>:</a:t>
            </a:r>
          </a:p>
        </p:txBody>
      </p:sp>
      <p:pic>
        <p:nvPicPr>
          <p:cNvPr id="7" name="Picture Placeholder 6" descr="Light bulb on green grass">
            <a:extLst>
              <a:ext uri="{FF2B5EF4-FFF2-40B4-BE49-F238E27FC236}">
                <a16:creationId xmlns:a16="http://schemas.microsoft.com/office/drawing/2014/main" id="{2B1F8491-F5FB-31D5-84B6-6A31A85885C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2">
            <a:extLst>
              <a:ext uri="{FF2B5EF4-FFF2-40B4-BE49-F238E27FC236}">
                <a16:creationId xmlns:a16="http://schemas.microsoft.com/office/drawing/2014/main" id="{5C8051F0-47CC-5F2E-D4F2-0BBCA9FA985B}"/>
              </a:ext>
            </a:extLst>
          </p:cNvPr>
          <p:cNvSpPr>
            <a:spLocks noGrp="1"/>
          </p:cNvSpPr>
          <p:nvPr>
            <p:ph type="body" sz="quarter" idx="18"/>
          </p:nvPr>
        </p:nvSpPr>
        <p:spPr>
          <a:xfrm>
            <a:off x="898525" y="1593850"/>
            <a:ext cx="5404121" cy="4016375"/>
          </a:xfrm>
        </p:spPr>
        <p:txBody>
          <a:bodyPr/>
          <a:lstStyle/>
          <a:p>
            <a:pPr marL="414900" indent="-342900" algn="l" rtl="0">
              <a:buFont typeface="Arial" panose="020B0604020202020204" pitchFamily="34" charset="0"/>
              <a:buChar char="•"/>
            </a:pPr>
            <a:r>
              <a:rPr lang="en-US" dirty="0"/>
              <a:t>Quem é afetado por este problema?</a:t>
            </a:r>
          </a:p>
          <a:p>
            <a:pPr marL="414900" indent="-342900" algn="l" rtl="0">
              <a:buFont typeface="Arial" panose="020B0604020202020204" pitchFamily="34" charset="0"/>
              <a:buChar char="•"/>
            </a:pPr>
            <a:r>
              <a:rPr lang="en-US" dirty="0"/>
              <a:t>Quem se importa com </a:t>
            </a:r>
            <a:r>
              <a:rPr lang="en-US" dirty="0" err="1"/>
              <a:t>este</a:t>
            </a:r>
            <a:r>
              <a:rPr lang="en-US" dirty="0"/>
              <a:t> problema?</a:t>
            </a:r>
          </a:p>
          <a:p>
            <a:pPr marL="414900" indent="-342900" algn="l" rtl="0">
              <a:buFont typeface="Arial" panose="020B0604020202020204" pitchFamily="34" charset="0"/>
              <a:buChar char="•"/>
            </a:pPr>
            <a:r>
              <a:rPr lang="en-US" dirty="0"/>
              <a:t>Qual destes será o NOSSO grupo-alvo?</a:t>
            </a:r>
          </a:p>
          <a:p>
            <a:pPr marL="414900" indent="-342900" algn="l" rtl="0">
              <a:buFont typeface="Arial" panose="020B0604020202020204" pitchFamily="34" charset="0"/>
              <a:buChar char="•"/>
            </a:pPr>
            <a:r>
              <a:rPr lang="en-US" dirty="0"/>
              <a:t>Já existe uma ideia?</a:t>
            </a:r>
          </a:p>
          <a:p>
            <a:pPr marL="414900" indent="-342900" algn="l" rtl="0">
              <a:buFont typeface="Arial" panose="020B0604020202020204" pitchFamily="34" charset="0"/>
              <a:buChar char="•"/>
            </a:pPr>
            <a:r>
              <a:rPr lang="en-US" dirty="0"/>
              <a:t>Já existe uma solução?</a:t>
            </a:r>
          </a:p>
          <a:p>
            <a:pPr marL="414900" indent="-342900" algn="l" rtl="0">
              <a:buFont typeface="Arial" panose="020B0604020202020204" pitchFamily="34" charset="0"/>
              <a:buChar char="•"/>
            </a:pPr>
            <a:r>
              <a:rPr lang="en-US" dirty="0" err="1"/>
              <a:t>Quem</a:t>
            </a:r>
            <a:r>
              <a:rPr lang="en-US" dirty="0"/>
              <a:t> a </a:t>
            </a:r>
            <a:r>
              <a:rPr lang="en-US" dirty="0" err="1"/>
              <a:t>tem</a:t>
            </a:r>
            <a:r>
              <a:rPr lang="en-US" dirty="0"/>
              <a:t>?</a:t>
            </a:r>
          </a:p>
          <a:p>
            <a:pPr marL="414900" indent="-342900" algn="l" rtl="0">
              <a:buFont typeface="Arial" panose="020B0604020202020204" pitchFamily="34" charset="0"/>
              <a:buChar char="•"/>
            </a:pPr>
            <a:r>
              <a:rPr lang="en-US" b="1" dirty="0"/>
              <a:t>Como se </a:t>
            </a:r>
            <a:r>
              <a:rPr lang="en-US" b="1" dirty="0" err="1"/>
              <a:t>pode</a:t>
            </a:r>
            <a:r>
              <a:rPr lang="en-US" b="1" dirty="0"/>
              <a:t> fazer melhor?</a:t>
            </a:r>
          </a:p>
          <a:p>
            <a:pPr marL="414900" indent="-342900" algn="l" rtl="0">
              <a:buFont typeface="Arial" panose="020B0604020202020204" pitchFamily="34" charset="0"/>
              <a:buChar char="•"/>
            </a:pPr>
            <a:endParaRPr lang="en-IE" dirty="0"/>
          </a:p>
        </p:txBody>
      </p:sp>
    </p:spTree>
    <p:extLst>
      <p:ext uri="{BB962C8B-B14F-4D97-AF65-F5344CB8AC3E}">
        <p14:creationId xmlns:p14="http://schemas.microsoft.com/office/powerpoint/2010/main" val="32512959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CD624E-D135-4346-8066-EEB731970F7D}"/>
              </a:ext>
            </a:extLst>
          </p:cNvPr>
          <p:cNvSpPr>
            <a:spLocks noGrp="1"/>
          </p:cNvSpPr>
          <p:nvPr>
            <p:ph type="body" sz="quarter" idx="18"/>
          </p:nvPr>
        </p:nvSpPr>
        <p:spPr>
          <a:xfrm>
            <a:off x="898358" y="1783457"/>
            <a:ext cx="3872818" cy="3291086"/>
          </a:xfrm>
        </p:spPr>
        <p:txBody>
          <a:bodyPr/>
          <a:lstStyle/>
          <a:p>
            <a:pPr algn="just" rtl="0"/>
            <a:r>
              <a:rPr lang="en-US" dirty="0"/>
              <a:t>No pequeno </a:t>
            </a:r>
            <a:r>
              <a:rPr lang="en-US" dirty="0" err="1"/>
              <a:t>vídeo</a:t>
            </a:r>
            <a:r>
              <a:rPr lang="en-US" dirty="0"/>
              <a:t> ao </a:t>
            </a:r>
            <a:r>
              <a:rPr lang="en-US" dirty="0" err="1"/>
              <a:t>lado</a:t>
            </a:r>
            <a:r>
              <a:rPr lang="en-US" dirty="0"/>
              <a:t> é </a:t>
            </a:r>
            <a:r>
              <a:rPr lang="en-US" dirty="0" err="1"/>
              <a:t>possível</a:t>
            </a:r>
            <a:r>
              <a:rPr lang="en-US" dirty="0"/>
              <a:t> </a:t>
            </a:r>
            <a:r>
              <a:rPr lang="en-US" dirty="0" err="1"/>
              <a:t>encontrar</a:t>
            </a:r>
            <a:r>
              <a:rPr lang="en-US" dirty="0"/>
              <a:t> </a:t>
            </a:r>
            <a:r>
              <a:rPr lang="en-US" dirty="0" err="1"/>
              <a:t>uma</a:t>
            </a:r>
            <a:r>
              <a:rPr lang="en-US" dirty="0"/>
              <a:t> visão geral do Mapa de Empatia do Cliente. Esta é uma ferramenta útil que pode ser usada para ajudar as empresas a </a:t>
            </a:r>
            <a:r>
              <a:rPr lang="en-US" dirty="0" err="1"/>
              <a:t>melhor</a:t>
            </a:r>
            <a:r>
              <a:rPr lang="en-US" dirty="0"/>
              <a:t> </a:t>
            </a:r>
            <a:r>
              <a:rPr lang="en-US" dirty="0" err="1"/>
              <a:t>entender</a:t>
            </a:r>
            <a:r>
              <a:rPr lang="en-US" dirty="0"/>
              <a:t> </a:t>
            </a:r>
            <a:r>
              <a:rPr lang="en-US" dirty="0" err="1"/>
              <a:t>os</a:t>
            </a:r>
            <a:r>
              <a:rPr lang="en-US" dirty="0"/>
              <a:t> </a:t>
            </a:r>
            <a:r>
              <a:rPr lang="en-US" dirty="0" err="1"/>
              <a:t>seus</a:t>
            </a:r>
            <a:r>
              <a:rPr lang="en-US" dirty="0"/>
              <a:t> clientes e </a:t>
            </a:r>
            <a:r>
              <a:rPr lang="en-US" dirty="0" err="1"/>
              <a:t>ajudá</a:t>
            </a:r>
            <a:r>
              <a:rPr lang="en-US" dirty="0"/>
              <a:t>-las a descobrir e definir o problema real que o cliente </a:t>
            </a:r>
            <a:r>
              <a:rPr lang="en-US" dirty="0" err="1"/>
              <a:t>está</a:t>
            </a:r>
            <a:r>
              <a:rPr lang="en-US" dirty="0"/>
              <a:t> a </a:t>
            </a:r>
            <a:r>
              <a:rPr lang="en-US" dirty="0" err="1"/>
              <a:t>enfrentar</a:t>
            </a:r>
            <a:r>
              <a:rPr lang="en-US" dirty="0"/>
              <a:t>.</a:t>
            </a:r>
            <a:endParaRPr lang="en-IE" dirty="0"/>
          </a:p>
        </p:txBody>
      </p:sp>
      <p:sp>
        <p:nvSpPr>
          <p:cNvPr id="3" name="Text Placeholder 2">
            <a:extLst>
              <a:ext uri="{FF2B5EF4-FFF2-40B4-BE49-F238E27FC236}">
                <a16:creationId xmlns:a16="http://schemas.microsoft.com/office/drawing/2014/main" id="{8DC6FBA9-2BE6-66B7-53A6-C3B9975B9E40}"/>
              </a:ext>
            </a:extLst>
          </p:cNvPr>
          <p:cNvSpPr>
            <a:spLocks noGrp="1"/>
          </p:cNvSpPr>
          <p:nvPr>
            <p:ph type="body" sz="quarter" idx="16"/>
          </p:nvPr>
        </p:nvSpPr>
        <p:spPr/>
        <p:txBody>
          <a:bodyPr/>
          <a:lstStyle/>
          <a:p>
            <a:pPr algn="l" rtl="0"/>
            <a:r>
              <a:rPr lang="en-IE" dirty="0"/>
              <a:t>Mapas de </a:t>
            </a:r>
            <a:r>
              <a:rPr lang="en-IE" dirty="0" err="1"/>
              <a:t>Empatia</a:t>
            </a:r>
            <a:endParaRPr lang="en-IE" dirty="0"/>
          </a:p>
        </p:txBody>
      </p:sp>
      <p:sp>
        <p:nvSpPr>
          <p:cNvPr id="5" name="TextBox 4">
            <a:extLst>
              <a:ext uri="{FF2B5EF4-FFF2-40B4-BE49-F238E27FC236}">
                <a16:creationId xmlns:a16="http://schemas.microsoft.com/office/drawing/2014/main" id="{68CEB60F-CC50-2E1F-957D-F9ED32957286}"/>
              </a:ext>
            </a:extLst>
          </p:cNvPr>
          <p:cNvSpPr txBox="1"/>
          <p:nvPr/>
        </p:nvSpPr>
        <p:spPr>
          <a:xfrm>
            <a:off x="321441" y="5884235"/>
            <a:ext cx="4449735" cy="646331"/>
          </a:xfrm>
          <a:prstGeom prst="rect">
            <a:avLst/>
          </a:prstGeom>
          <a:noFill/>
        </p:spPr>
        <p:txBody>
          <a:bodyPr wrap="square">
            <a:spAutoFit/>
          </a:bodyPr>
          <a:lstStyle/>
          <a:p>
            <a:r>
              <a:rPr lang="en-US" dirty="0">
                <a:solidFill>
                  <a:srgbClr val="000000"/>
                </a:solidFill>
                <a:hlinkClick r:id="rId3">
                  <a:extLst>
                    <a:ext uri="{A12FA001-AC4F-418D-AE19-62706E023703}">
                      <ahyp:hlinkClr xmlns:ahyp="http://schemas.microsoft.com/office/drawing/2018/hyperlinkcolor" val="tx"/>
                    </a:ext>
                  </a:extLst>
                </a:hlinkClick>
              </a:rPr>
              <a:t>Understanding Customers - An Introduction to Customer Empathy Mapping - YouTube</a:t>
            </a:r>
            <a:endParaRPr lang="en-IE" dirty="0">
              <a:solidFill>
                <a:srgbClr val="000000"/>
              </a:solidFill>
            </a:endParaRPr>
          </a:p>
        </p:txBody>
      </p:sp>
      <p:pic>
        <p:nvPicPr>
          <p:cNvPr id="6" name="Online Media 5" title="Understanding Customers - An Introduction to Customer Empathy Mapping">
            <a:hlinkClick r:id="" action="ppaction://media"/>
            <a:extLst>
              <a:ext uri="{FF2B5EF4-FFF2-40B4-BE49-F238E27FC236}">
                <a16:creationId xmlns:a16="http://schemas.microsoft.com/office/drawing/2014/main" id="{06A3A9BC-9B60-EB9A-9870-322E9070FD57}"/>
              </a:ext>
            </a:extLst>
          </p:cNvPr>
          <p:cNvPicPr>
            <a:picLocks noRot="1" noChangeAspect="1"/>
          </p:cNvPicPr>
          <p:nvPr>
            <a:videoFile r:link="rId1"/>
          </p:nvPr>
        </p:nvPicPr>
        <p:blipFill>
          <a:blip r:embed="rId4"/>
          <a:stretch>
            <a:fillRect/>
          </a:stretch>
        </p:blipFill>
        <p:spPr>
          <a:xfrm>
            <a:off x="5260567" y="1159446"/>
            <a:ext cx="6753382" cy="4173045"/>
          </a:xfrm>
          <a:prstGeom prst="rect">
            <a:avLst/>
          </a:prstGeom>
        </p:spPr>
      </p:pic>
    </p:spTree>
    <p:extLst>
      <p:ext uri="{BB962C8B-B14F-4D97-AF65-F5344CB8AC3E}">
        <p14:creationId xmlns:p14="http://schemas.microsoft.com/office/powerpoint/2010/main" val="40587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44B1F6-33B2-2FB6-53F5-0BEFBB14E7AD}"/>
              </a:ext>
            </a:extLst>
          </p:cNvPr>
          <p:cNvSpPr>
            <a:spLocks noGrp="1"/>
          </p:cNvSpPr>
          <p:nvPr>
            <p:ph type="body" sz="quarter" idx="16"/>
          </p:nvPr>
        </p:nvSpPr>
        <p:spPr>
          <a:xfrm>
            <a:off x="798379" y="426625"/>
            <a:ext cx="10595237" cy="535753"/>
          </a:xfrm>
        </p:spPr>
        <p:txBody>
          <a:bodyPr/>
          <a:lstStyle/>
          <a:p>
            <a:pPr algn="l" rtl="0"/>
            <a:r>
              <a:rPr lang="en-IE" dirty="0" err="1"/>
              <a:t>Entender</a:t>
            </a:r>
            <a:r>
              <a:rPr lang="en-IE" dirty="0"/>
              <a:t> </a:t>
            </a:r>
            <a:r>
              <a:rPr lang="en-IE" dirty="0" err="1"/>
              <a:t>os</a:t>
            </a:r>
            <a:r>
              <a:rPr lang="en-IE" dirty="0"/>
              <a:t> Clientes – por meio de Mapas de </a:t>
            </a:r>
            <a:r>
              <a:rPr lang="en-IE" dirty="0" err="1"/>
              <a:t>Empatia</a:t>
            </a:r>
            <a:endParaRPr lang="en-IE" dirty="0"/>
          </a:p>
        </p:txBody>
      </p:sp>
      <p:grpSp>
        <p:nvGrpSpPr>
          <p:cNvPr id="2" name="Agrupar 1">
            <a:extLst>
              <a:ext uri="{FF2B5EF4-FFF2-40B4-BE49-F238E27FC236}">
                <a16:creationId xmlns:a16="http://schemas.microsoft.com/office/drawing/2014/main" id="{102F92EE-42FF-0DEB-15AF-3C600F74B668}"/>
              </a:ext>
            </a:extLst>
          </p:cNvPr>
          <p:cNvGrpSpPr/>
          <p:nvPr/>
        </p:nvGrpSpPr>
        <p:grpSpPr>
          <a:xfrm>
            <a:off x="3547241" y="1181789"/>
            <a:ext cx="7756634" cy="5559691"/>
            <a:chOff x="3547241" y="1181789"/>
            <a:chExt cx="7756634" cy="5559691"/>
          </a:xfrm>
        </p:grpSpPr>
        <p:pic>
          <p:nvPicPr>
            <p:cNvPr id="4" name="Picture 3">
              <a:extLst>
                <a:ext uri="{FF2B5EF4-FFF2-40B4-BE49-F238E27FC236}">
                  <a16:creationId xmlns:a16="http://schemas.microsoft.com/office/drawing/2014/main" id="{F5C56D48-937B-EEA8-A026-464A1BAE0203}"/>
                </a:ext>
              </a:extLst>
            </p:cNvPr>
            <p:cNvPicPr>
              <a:picLocks noChangeAspect="1"/>
            </p:cNvPicPr>
            <p:nvPr/>
          </p:nvPicPr>
          <p:blipFill>
            <a:blip r:embed="rId2"/>
            <a:stretch>
              <a:fillRect/>
            </a:stretch>
          </p:blipFill>
          <p:spPr>
            <a:xfrm>
              <a:off x="3547241" y="1181789"/>
              <a:ext cx="7756634" cy="5559691"/>
            </a:xfrm>
            <a:prstGeom prst="rect">
              <a:avLst/>
            </a:prstGeom>
          </p:spPr>
        </p:pic>
        <p:sp>
          <p:nvSpPr>
            <p:cNvPr id="5" name="Flowchart: Connector 4">
              <a:extLst>
                <a:ext uri="{FF2B5EF4-FFF2-40B4-BE49-F238E27FC236}">
                  <a16:creationId xmlns:a16="http://schemas.microsoft.com/office/drawing/2014/main" id="{CCB16E41-514F-8239-AD6D-BF4320713EAC}"/>
                </a:ext>
              </a:extLst>
            </p:cNvPr>
            <p:cNvSpPr/>
            <p:nvPr/>
          </p:nvSpPr>
          <p:spPr>
            <a:xfrm>
              <a:off x="6342992" y="2446829"/>
              <a:ext cx="1933904" cy="1954924"/>
            </a:xfrm>
            <a:prstGeom prst="flowChartConnector">
              <a:avLst/>
            </a:prstGeom>
            <a:solidFill>
              <a:srgbClr val="85D2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a:t>Nome:</a:t>
              </a:r>
            </a:p>
            <a:p>
              <a:pPr algn="ctr" rtl="0"/>
              <a:r>
                <a:rPr lang="en-US"/>
                <a:t>Idade:</a:t>
              </a:r>
            </a:p>
            <a:p>
              <a:pPr algn="ctr" rtl="0"/>
              <a:r>
                <a:rPr lang="en-US"/>
                <a:t>Status:</a:t>
              </a:r>
            </a:p>
            <a:p>
              <a:pPr algn="ctr" rtl="0"/>
              <a:endParaRPr lang="en-IE"/>
            </a:p>
          </p:txBody>
        </p:sp>
        <p:sp>
          <p:nvSpPr>
            <p:cNvPr id="6" name="TextBox 5">
              <a:extLst>
                <a:ext uri="{FF2B5EF4-FFF2-40B4-BE49-F238E27FC236}">
                  <a16:creationId xmlns:a16="http://schemas.microsoft.com/office/drawing/2014/main" id="{C12D4578-8939-E91C-7454-812D84F2BAAE}"/>
                </a:ext>
              </a:extLst>
            </p:cNvPr>
            <p:cNvSpPr txBox="1"/>
            <p:nvPr/>
          </p:nvSpPr>
          <p:spPr>
            <a:xfrm>
              <a:off x="5841998" y="1381092"/>
              <a:ext cx="2857501" cy="923330"/>
            </a:xfrm>
            <a:prstGeom prst="rect">
              <a:avLst/>
            </a:prstGeom>
            <a:solidFill>
              <a:schemeClr val="bg1"/>
            </a:solidFill>
          </p:spPr>
          <p:txBody>
            <a:bodyPr wrap="square" rtlCol="0">
              <a:spAutoFit/>
            </a:bodyPr>
            <a:lstStyle/>
            <a:p>
              <a:pPr algn="ctr" rtl="0"/>
              <a:r>
                <a:rPr lang="en-US" b="1" dirty="0" err="1">
                  <a:solidFill>
                    <a:srgbClr val="C32F79"/>
                  </a:solidFill>
                </a:rPr>
                <a:t>Pensar</a:t>
              </a:r>
              <a:r>
                <a:rPr lang="en-US" b="1" dirty="0">
                  <a:solidFill>
                    <a:srgbClr val="C32F79"/>
                  </a:solidFill>
                </a:rPr>
                <a:t> e </a:t>
              </a:r>
              <a:r>
                <a:rPr lang="en-US" b="1" dirty="0" err="1">
                  <a:solidFill>
                    <a:srgbClr val="C32F79"/>
                  </a:solidFill>
                </a:rPr>
                <a:t>Sentir</a:t>
              </a:r>
              <a:r>
                <a:rPr lang="en-US" b="1" dirty="0">
                  <a:solidFill>
                    <a:srgbClr val="C32F79"/>
                  </a:solidFill>
                </a:rPr>
                <a:t>?</a:t>
              </a:r>
            </a:p>
            <a:p>
              <a:pPr algn="ctr" rtl="0"/>
              <a:r>
                <a:rPr lang="en-US" dirty="0">
                  <a:solidFill>
                    <a:srgbClr val="C32F79"/>
                  </a:solidFill>
                </a:rPr>
                <a:t>O que </a:t>
              </a:r>
              <a:r>
                <a:rPr lang="en-US" dirty="0" err="1">
                  <a:solidFill>
                    <a:srgbClr val="C32F79"/>
                  </a:solidFill>
                </a:rPr>
                <a:t>realmente</a:t>
              </a:r>
              <a:r>
                <a:rPr lang="en-US" dirty="0">
                  <a:solidFill>
                    <a:srgbClr val="C32F79"/>
                  </a:solidFill>
                </a:rPr>
                <a:t> </a:t>
              </a:r>
              <a:r>
                <a:rPr lang="en-US" dirty="0" err="1">
                  <a:solidFill>
                    <a:srgbClr val="C32F79"/>
                  </a:solidFill>
                </a:rPr>
                <a:t>importa</a:t>
              </a:r>
              <a:endParaRPr lang="en-US" dirty="0">
                <a:solidFill>
                  <a:srgbClr val="C32F79"/>
                </a:solidFill>
              </a:endParaRPr>
            </a:p>
            <a:p>
              <a:pPr algn="ctr" rtl="0"/>
              <a:r>
                <a:rPr lang="en-US" dirty="0" err="1">
                  <a:solidFill>
                    <a:srgbClr val="C32F79"/>
                  </a:solidFill>
                </a:rPr>
                <a:t>Preocupações</a:t>
              </a:r>
              <a:r>
                <a:rPr lang="en-US" dirty="0">
                  <a:solidFill>
                    <a:srgbClr val="C32F79"/>
                  </a:solidFill>
                </a:rPr>
                <a:t> / </a:t>
              </a:r>
              <a:r>
                <a:rPr lang="en-US" dirty="0" err="1">
                  <a:solidFill>
                    <a:srgbClr val="C32F79"/>
                  </a:solidFill>
                </a:rPr>
                <a:t>Aspirações</a:t>
              </a:r>
              <a:r>
                <a:rPr lang="en-US" dirty="0">
                  <a:solidFill>
                    <a:srgbClr val="C32F79"/>
                  </a:solidFill>
                </a:rPr>
                <a:t>!</a:t>
              </a:r>
              <a:endParaRPr lang="en-IE" dirty="0">
                <a:solidFill>
                  <a:srgbClr val="C32F79"/>
                </a:solidFill>
              </a:endParaRPr>
            </a:p>
          </p:txBody>
        </p:sp>
        <p:sp>
          <p:nvSpPr>
            <p:cNvPr id="7" name="TextBox 6">
              <a:extLst>
                <a:ext uri="{FF2B5EF4-FFF2-40B4-BE49-F238E27FC236}">
                  <a16:creationId xmlns:a16="http://schemas.microsoft.com/office/drawing/2014/main" id="{2E5826BF-A9F4-6787-5B85-8017616EC164}"/>
                </a:ext>
              </a:extLst>
            </p:cNvPr>
            <p:cNvSpPr txBox="1"/>
            <p:nvPr/>
          </p:nvSpPr>
          <p:spPr>
            <a:xfrm>
              <a:off x="3797299" y="2587162"/>
              <a:ext cx="2478159" cy="2031325"/>
            </a:xfrm>
            <a:prstGeom prst="rect">
              <a:avLst/>
            </a:prstGeom>
            <a:solidFill>
              <a:schemeClr val="bg1"/>
            </a:solidFill>
            <a:ln>
              <a:noFill/>
            </a:ln>
          </p:spPr>
          <p:txBody>
            <a:bodyPr wrap="square" rtlCol="0">
              <a:spAutoFit/>
            </a:bodyPr>
            <a:lstStyle/>
            <a:p>
              <a:pPr algn="ctr" rtl="0"/>
              <a:r>
                <a:rPr lang="en-US" b="1" dirty="0" err="1">
                  <a:solidFill>
                    <a:srgbClr val="7030A0"/>
                  </a:solidFill>
                </a:rPr>
                <a:t>Ouvir</a:t>
              </a:r>
              <a:r>
                <a:rPr lang="en-US" b="1" dirty="0">
                  <a:solidFill>
                    <a:srgbClr val="7030A0"/>
                  </a:solidFill>
                </a:rPr>
                <a:t>?</a:t>
              </a:r>
            </a:p>
            <a:p>
              <a:pPr algn="ctr" rtl="0"/>
              <a:r>
                <a:rPr lang="en-US" dirty="0">
                  <a:solidFill>
                    <a:srgbClr val="7030A0"/>
                  </a:solidFill>
                </a:rPr>
                <a:t>O que </a:t>
              </a:r>
              <a:r>
                <a:rPr lang="en-US" dirty="0" err="1">
                  <a:solidFill>
                    <a:srgbClr val="7030A0"/>
                  </a:solidFill>
                </a:rPr>
                <a:t>os</a:t>
              </a:r>
              <a:r>
                <a:rPr lang="en-US" dirty="0">
                  <a:solidFill>
                    <a:srgbClr val="7030A0"/>
                  </a:solidFill>
                </a:rPr>
                <a:t> amigos </a:t>
              </a:r>
              <a:r>
                <a:rPr lang="en-US" dirty="0" err="1">
                  <a:solidFill>
                    <a:srgbClr val="7030A0"/>
                  </a:solidFill>
                </a:rPr>
                <a:t>dizem</a:t>
              </a:r>
              <a:endParaRPr lang="en-US" dirty="0">
                <a:solidFill>
                  <a:srgbClr val="7030A0"/>
                </a:solidFill>
              </a:endParaRPr>
            </a:p>
            <a:p>
              <a:pPr algn="ctr" rtl="0"/>
              <a:r>
                <a:rPr lang="en-US" dirty="0">
                  <a:solidFill>
                    <a:srgbClr val="7030A0"/>
                  </a:solidFill>
                </a:rPr>
                <a:t>O que a </a:t>
              </a:r>
              <a:r>
                <a:rPr lang="en-US" dirty="0" err="1">
                  <a:solidFill>
                    <a:srgbClr val="7030A0"/>
                  </a:solidFill>
                </a:rPr>
                <a:t>família</a:t>
              </a:r>
              <a:r>
                <a:rPr lang="en-US" dirty="0">
                  <a:solidFill>
                    <a:srgbClr val="7030A0"/>
                  </a:solidFill>
                </a:rPr>
                <a:t> </a:t>
              </a:r>
              <a:r>
                <a:rPr lang="en-US" dirty="0" err="1">
                  <a:solidFill>
                    <a:srgbClr val="7030A0"/>
                  </a:solidFill>
                </a:rPr>
                <a:t>diz</a:t>
              </a:r>
              <a:endParaRPr lang="en-US" dirty="0">
                <a:solidFill>
                  <a:srgbClr val="7030A0"/>
                </a:solidFill>
              </a:endParaRPr>
            </a:p>
            <a:p>
              <a:pPr algn="ctr" rtl="0"/>
              <a:r>
                <a:rPr lang="en-US" dirty="0">
                  <a:solidFill>
                    <a:srgbClr val="7030A0"/>
                  </a:solidFill>
                </a:rPr>
                <a:t>O que o </a:t>
              </a:r>
              <a:r>
                <a:rPr lang="en-US" dirty="0" err="1">
                  <a:solidFill>
                    <a:srgbClr val="7030A0"/>
                  </a:solidFill>
                </a:rPr>
                <a:t>chefe</a:t>
              </a:r>
              <a:r>
                <a:rPr lang="en-US" dirty="0">
                  <a:solidFill>
                    <a:srgbClr val="7030A0"/>
                  </a:solidFill>
                </a:rPr>
                <a:t>/</a:t>
              </a:r>
              <a:r>
                <a:rPr lang="en-US" dirty="0" err="1">
                  <a:solidFill>
                    <a:srgbClr val="7030A0"/>
                  </a:solidFill>
                </a:rPr>
                <a:t>colegas</a:t>
              </a:r>
              <a:r>
                <a:rPr lang="en-US" dirty="0">
                  <a:solidFill>
                    <a:srgbClr val="7030A0"/>
                  </a:solidFill>
                </a:rPr>
                <a:t> </a:t>
              </a:r>
              <a:r>
                <a:rPr lang="en-US" dirty="0" err="1">
                  <a:solidFill>
                    <a:srgbClr val="7030A0"/>
                  </a:solidFill>
                </a:rPr>
                <a:t>dizem</a:t>
              </a:r>
              <a:endParaRPr lang="en-US" dirty="0">
                <a:solidFill>
                  <a:srgbClr val="7030A0"/>
                </a:solidFill>
              </a:endParaRPr>
            </a:p>
            <a:p>
              <a:pPr algn="ctr" rtl="0"/>
              <a:r>
                <a:rPr lang="en-US" dirty="0">
                  <a:solidFill>
                    <a:srgbClr val="7030A0"/>
                  </a:solidFill>
                </a:rPr>
                <a:t>O que </a:t>
              </a:r>
              <a:r>
                <a:rPr lang="en-US" dirty="0" err="1">
                  <a:solidFill>
                    <a:srgbClr val="7030A0"/>
                  </a:solidFill>
                </a:rPr>
                <a:t>dizem</a:t>
              </a:r>
              <a:r>
                <a:rPr lang="en-US" dirty="0">
                  <a:solidFill>
                    <a:srgbClr val="7030A0"/>
                  </a:solidFill>
                </a:rPr>
                <a:t> </a:t>
              </a:r>
              <a:r>
                <a:rPr lang="en-US" dirty="0" err="1">
                  <a:solidFill>
                    <a:srgbClr val="7030A0"/>
                  </a:solidFill>
                </a:rPr>
                <a:t>os</a:t>
              </a:r>
              <a:r>
                <a:rPr lang="en-US" dirty="0">
                  <a:solidFill>
                    <a:srgbClr val="7030A0"/>
                  </a:solidFill>
                </a:rPr>
                <a:t> </a:t>
              </a:r>
              <a:r>
                <a:rPr lang="en-US" dirty="0" err="1">
                  <a:solidFill>
                    <a:srgbClr val="7030A0"/>
                  </a:solidFill>
                </a:rPr>
                <a:t>influenciadores</a:t>
              </a:r>
              <a:endParaRPr lang="en-IE" dirty="0">
                <a:solidFill>
                  <a:srgbClr val="7030A0"/>
                </a:solidFill>
              </a:endParaRPr>
            </a:p>
          </p:txBody>
        </p:sp>
        <p:sp>
          <p:nvSpPr>
            <p:cNvPr id="8" name="TextBox 7">
              <a:extLst>
                <a:ext uri="{FF2B5EF4-FFF2-40B4-BE49-F238E27FC236}">
                  <a16:creationId xmlns:a16="http://schemas.microsoft.com/office/drawing/2014/main" id="{183C2500-E82C-7C91-F619-4CF63C1561E3}"/>
                </a:ext>
              </a:extLst>
            </p:cNvPr>
            <p:cNvSpPr txBox="1"/>
            <p:nvPr/>
          </p:nvSpPr>
          <p:spPr>
            <a:xfrm>
              <a:off x="8699499" y="2560193"/>
              <a:ext cx="2389062" cy="1754326"/>
            </a:xfrm>
            <a:prstGeom prst="rect">
              <a:avLst/>
            </a:prstGeom>
            <a:solidFill>
              <a:schemeClr val="bg1"/>
            </a:solidFill>
          </p:spPr>
          <p:txBody>
            <a:bodyPr wrap="square" rtlCol="0">
              <a:spAutoFit/>
            </a:bodyPr>
            <a:lstStyle/>
            <a:p>
              <a:pPr algn="ctr" rtl="0"/>
              <a:r>
                <a:rPr lang="en-US" b="1" dirty="0">
                  <a:solidFill>
                    <a:srgbClr val="0070C0"/>
                  </a:solidFill>
                </a:rPr>
                <a:t>Ver?</a:t>
              </a:r>
            </a:p>
            <a:p>
              <a:pPr algn="ctr" rtl="0"/>
              <a:r>
                <a:rPr lang="en-US" dirty="0" err="1">
                  <a:solidFill>
                    <a:srgbClr val="0070C0"/>
                  </a:solidFill>
                </a:rPr>
                <a:t>Ambiente</a:t>
              </a:r>
              <a:endParaRPr lang="en-US" dirty="0">
                <a:solidFill>
                  <a:srgbClr val="0070C0"/>
                </a:solidFill>
              </a:endParaRPr>
            </a:p>
            <a:p>
              <a:pPr algn="ctr" rtl="0"/>
              <a:r>
                <a:rPr lang="en-US" dirty="0">
                  <a:solidFill>
                    <a:srgbClr val="0070C0"/>
                  </a:solidFill>
                </a:rPr>
                <a:t>Redes </a:t>
              </a:r>
              <a:r>
                <a:rPr lang="en-US" dirty="0" err="1">
                  <a:solidFill>
                    <a:srgbClr val="0070C0"/>
                  </a:solidFill>
                </a:rPr>
                <a:t>sociais</a:t>
              </a:r>
              <a:r>
                <a:rPr lang="en-US" dirty="0">
                  <a:solidFill>
                    <a:srgbClr val="0070C0"/>
                  </a:solidFill>
                </a:rPr>
                <a:t>/Amigos</a:t>
              </a:r>
            </a:p>
            <a:p>
              <a:pPr algn="ctr" rtl="0"/>
              <a:r>
                <a:rPr lang="en-US" dirty="0">
                  <a:solidFill>
                    <a:srgbClr val="0070C0"/>
                  </a:solidFill>
                </a:rPr>
                <a:t>Websites</a:t>
              </a:r>
            </a:p>
            <a:p>
              <a:pPr algn="ctr" rtl="0"/>
              <a:r>
                <a:rPr lang="en-US" dirty="0" err="1">
                  <a:solidFill>
                    <a:srgbClr val="0070C0"/>
                  </a:solidFill>
                </a:rPr>
                <a:t>Revistas</a:t>
              </a:r>
              <a:endParaRPr lang="en-US" dirty="0">
                <a:solidFill>
                  <a:srgbClr val="0070C0"/>
                </a:solidFill>
              </a:endParaRPr>
            </a:p>
            <a:p>
              <a:pPr algn="ctr" rtl="0"/>
              <a:r>
                <a:rPr lang="en-US" dirty="0">
                  <a:solidFill>
                    <a:srgbClr val="0070C0"/>
                  </a:solidFill>
                </a:rPr>
                <a:t>Marketing</a:t>
              </a:r>
              <a:endParaRPr lang="en-IE" dirty="0">
                <a:solidFill>
                  <a:srgbClr val="0070C0"/>
                </a:solidFill>
              </a:endParaRPr>
            </a:p>
          </p:txBody>
        </p:sp>
        <p:sp>
          <p:nvSpPr>
            <p:cNvPr id="9" name="TextBox 8">
              <a:extLst>
                <a:ext uri="{FF2B5EF4-FFF2-40B4-BE49-F238E27FC236}">
                  <a16:creationId xmlns:a16="http://schemas.microsoft.com/office/drawing/2014/main" id="{5A1E17EE-B718-2AE8-D42E-03D1049B870E}"/>
                </a:ext>
              </a:extLst>
            </p:cNvPr>
            <p:cNvSpPr txBox="1"/>
            <p:nvPr/>
          </p:nvSpPr>
          <p:spPr>
            <a:xfrm>
              <a:off x="6119451" y="4457063"/>
              <a:ext cx="2380986" cy="923330"/>
            </a:xfrm>
            <a:prstGeom prst="rect">
              <a:avLst/>
            </a:prstGeom>
            <a:solidFill>
              <a:schemeClr val="bg1"/>
            </a:solidFill>
          </p:spPr>
          <p:txBody>
            <a:bodyPr wrap="square" rtlCol="0">
              <a:spAutoFit/>
            </a:bodyPr>
            <a:lstStyle/>
            <a:p>
              <a:pPr algn="ctr" rtl="0"/>
              <a:r>
                <a:rPr lang="en-US" b="1" dirty="0" err="1">
                  <a:solidFill>
                    <a:srgbClr val="1BA19A"/>
                  </a:solidFill>
                </a:rPr>
                <a:t>Dizer</a:t>
              </a:r>
              <a:r>
                <a:rPr lang="en-US" b="1" dirty="0">
                  <a:solidFill>
                    <a:srgbClr val="1BA19A"/>
                  </a:solidFill>
                </a:rPr>
                <a:t> e Fazer?</a:t>
              </a:r>
            </a:p>
            <a:p>
              <a:pPr algn="ctr" rtl="0"/>
              <a:r>
                <a:rPr lang="en-US" dirty="0" err="1">
                  <a:solidFill>
                    <a:srgbClr val="1BA19A"/>
                  </a:solidFill>
                </a:rPr>
                <a:t>Aparência</a:t>
              </a:r>
              <a:endParaRPr lang="en-US" dirty="0">
                <a:solidFill>
                  <a:srgbClr val="1BA19A"/>
                </a:solidFill>
              </a:endParaRPr>
            </a:p>
            <a:p>
              <a:pPr algn="ctr" rtl="0"/>
              <a:r>
                <a:rPr lang="en-US" dirty="0" err="1">
                  <a:solidFill>
                    <a:srgbClr val="1BA19A"/>
                  </a:solidFill>
                </a:rPr>
                <a:t>Atitude</a:t>
              </a:r>
              <a:r>
                <a:rPr lang="en-US" dirty="0">
                  <a:solidFill>
                    <a:srgbClr val="1BA19A"/>
                  </a:solidFill>
                </a:rPr>
                <a:t> </a:t>
              </a:r>
              <a:r>
                <a:rPr lang="en-US" dirty="0" err="1">
                  <a:solidFill>
                    <a:srgbClr val="1BA19A"/>
                  </a:solidFill>
                </a:rPr>
                <a:t>em</a:t>
              </a:r>
              <a:r>
                <a:rPr lang="en-US" dirty="0">
                  <a:solidFill>
                    <a:srgbClr val="1BA19A"/>
                  </a:solidFill>
                </a:rPr>
                <a:t> </a:t>
              </a:r>
              <a:r>
                <a:rPr lang="en-US" dirty="0" err="1">
                  <a:solidFill>
                    <a:srgbClr val="1BA19A"/>
                  </a:solidFill>
                </a:rPr>
                <a:t>público</a:t>
              </a:r>
              <a:endParaRPr lang="en-IE" dirty="0">
                <a:solidFill>
                  <a:srgbClr val="1BA19A"/>
                </a:solidFill>
              </a:endParaRPr>
            </a:p>
          </p:txBody>
        </p:sp>
        <p:sp>
          <p:nvSpPr>
            <p:cNvPr id="10" name="TextBox 9">
              <a:extLst>
                <a:ext uri="{FF2B5EF4-FFF2-40B4-BE49-F238E27FC236}">
                  <a16:creationId xmlns:a16="http://schemas.microsoft.com/office/drawing/2014/main" id="{045A2424-7309-2DFB-8ACD-41091E7269BA}"/>
                </a:ext>
              </a:extLst>
            </p:cNvPr>
            <p:cNvSpPr txBox="1"/>
            <p:nvPr/>
          </p:nvSpPr>
          <p:spPr>
            <a:xfrm>
              <a:off x="4166298" y="5611543"/>
              <a:ext cx="2343807" cy="922688"/>
            </a:xfrm>
            <a:prstGeom prst="rect">
              <a:avLst/>
            </a:prstGeom>
            <a:solidFill>
              <a:schemeClr val="bg1"/>
            </a:solidFill>
          </p:spPr>
          <p:txBody>
            <a:bodyPr wrap="square" rtlCol="0">
              <a:spAutoFit/>
            </a:bodyPr>
            <a:lstStyle/>
            <a:p>
              <a:pPr algn="ctr" rtl="0">
                <a:lnSpc>
                  <a:spcPts val="1600"/>
                </a:lnSpc>
              </a:pPr>
              <a:r>
                <a:rPr lang="en-US" b="1" dirty="0" err="1">
                  <a:solidFill>
                    <a:srgbClr val="1D599B"/>
                  </a:solidFill>
                </a:rPr>
                <a:t>Dores</a:t>
              </a:r>
              <a:endParaRPr lang="en-US" b="1" dirty="0">
                <a:solidFill>
                  <a:srgbClr val="1D599B"/>
                </a:solidFill>
              </a:endParaRPr>
            </a:p>
            <a:p>
              <a:pPr algn="ctr" rtl="0">
                <a:lnSpc>
                  <a:spcPts val="1600"/>
                </a:lnSpc>
              </a:pPr>
              <a:r>
                <a:rPr lang="en-US" dirty="0" err="1">
                  <a:solidFill>
                    <a:srgbClr val="1D599B"/>
                  </a:solidFill>
                </a:rPr>
                <a:t>Medos</a:t>
              </a:r>
              <a:endParaRPr lang="en-US" dirty="0">
                <a:solidFill>
                  <a:srgbClr val="1D599B"/>
                </a:solidFill>
              </a:endParaRPr>
            </a:p>
            <a:p>
              <a:pPr algn="ctr" rtl="0">
                <a:lnSpc>
                  <a:spcPts val="1600"/>
                </a:lnSpc>
              </a:pPr>
              <a:r>
                <a:rPr lang="en-US" dirty="0" err="1">
                  <a:solidFill>
                    <a:srgbClr val="1D599B"/>
                  </a:solidFill>
                </a:rPr>
                <a:t>Frustrações</a:t>
              </a:r>
              <a:endParaRPr lang="en-US" dirty="0">
                <a:solidFill>
                  <a:srgbClr val="1D599B"/>
                </a:solidFill>
              </a:endParaRPr>
            </a:p>
            <a:p>
              <a:pPr algn="ctr" rtl="0">
                <a:lnSpc>
                  <a:spcPts val="1600"/>
                </a:lnSpc>
              </a:pPr>
              <a:r>
                <a:rPr lang="en-US" dirty="0" err="1">
                  <a:solidFill>
                    <a:srgbClr val="1D599B"/>
                  </a:solidFill>
                </a:rPr>
                <a:t>Obstáculos</a:t>
              </a:r>
              <a:endParaRPr lang="en-IE" dirty="0">
                <a:solidFill>
                  <a:srgbClr val="1D599B"/>
                </a:solidFill>
              </a:endParaRPr>
            </a:p>
          </p:txBody>
        </p:sp>
        <p:sp>
          <p:nvSpPr>
            <p:cNvPr id="11" name="TextBox 10">
              <a:extLst>
                <a:ext uri="{FF2B5EF4-FFF2-40B4-BE49-F238E27FC236}">
                  <a16:creationId xmlns:a16="http://schemas.microsoft.com/office/drawing/2014/main" id="{2D96AFE2-BE7D-8C9B-C6A5-C59E9F965B90}"/>
                </a:ext>
              </a:extLst>
            </p:cNvPr>
            <p:cNvSpPr txBox="1"/>
            <p:nvPr/>
          </p:nvSpPr>
          <p:spPr>
            <a:xfrm>
              <a:off x="7903778" y="5618296"/>
              <a:ext cx="2685393" cy="922688"/>
            </a:xfrm>
            <a:prstGeom prst="rect">
              <a:avLst/>
            </a:prstGeom>
            <a:solidFill>
              <a:schemeClr val="bg1"/>
            </a:solidFill>
          </p:spPr>
          <p:txBody>
            <a:bodyPr wrap="square" rtlCol="0">
              <a:spAutoFit/>
            </a:bodyPr>
            <a:lstStyle/>
            <a:p>
              <a:pPr algn="ctr" rtl="0">
                <a:lnSpc>
                  <a:spcPts val="1600"/>
                </a:lnSpc>
              </a:pPr>
              <a:r>
                <a:rPr lang="en-US" b="1" dirty="0" err="1">
                  <a:solidFill>
                    <a:srgbClr val="E78E0B"/>
                  </a:solidFill>
                </a:rPr>
                <a:t>Ganhos</a:t>
              </a:r>
              <a:endParaRPr lang="en-US" b="1" dirty="0">
                <a:solidFill>
                  <a:srgbClr val="E78E0B"/>
                </a:solidFill>
              </a:endParaRPr>
            </a:p>
            <a:p>
              <a:pPr algn="ctr" rtl="0">
                <a:lnSpc>
                  <a:spcPts val="1600"/>
                </a:lnSpc>
              </a:pPr>
              <a:r>
                <a:rPr lang="en-US" dirty="0" err="1">
                  <a:solidFill>
                    <a:srgbClr val="E78E0B"/>
                  </a:solidFill>
                </a:rPr>
                <a:t>Desejos</a:t>
              </a:r>
              <a:r>
                <a:rPr lang="en-US" dirty="0">
                  <a:solidFill>
                    <a:srgbClr val="E78E0B"/>
                  </a:solidFill>
                </a:rPr>
                <a:t> / </a:t>
              </a:r>
              <a:r>
                <a:rPr lang="en-US" dirty="0" err="1">
                  <a:solidFill>
                    <a:srgbClr val="E78E0B"/>
                  </a:solidFill>
                </a:rPr>
                <a:t>Necessidades</a:t>
              </a:r>
              <a:endParaRPr lang="en-US" dirty="0">
                <a:solidFill>
                  <a:srgbClr val="E78E0B"/>
                </a:solidFill>
              </a:endParaRPr>
            </a:p>
            <a:p>
              <a:pPr algn="ctr" rtl="0">
                <a:lnSpc>
                  <a:spcPts val="1600"/>
                </a:lnSpc>
              </a:pPr>
              <a:r>
                <a:rPr lang="en-US" dirty="0" err="1">
                  <a:solidFill>
                    <a:srgbClr val="E78E0B"/>
                  </a:solidFill>
                </a:rPr>
                <a:t>Medidas</a:t>
              </a:r>
              <a:r>
                <a:rPr lang="en-US" dirty="0">
                  <a:solidFill>
                    <a:srgbClr val="E78E0B"/>
                  </a:solidFill>
                </a:rPr>
                <a:t> de </a:t>
              </a:r>
              <a:r>
                <a:rPr lang="en-US" dirty="0" err="1">
                  <a:solidFill>
                    <a:srgbClr val="E78E0B"/>
                  </a:solidFill>
                </a:rPr>
                <a:t>sucesso</a:t>
              </a:r>
              <a:endParaRPr lang="en-US" dirty="0">
                <a:solidFill>
                  <a:srgbClr val="E78E0B"/>
                </a:solidFill>
              </a:endParaRPr>
            </a:p>
            <a:p>
              <a:pPr algn="ctr" rtl="0">
                <a:lnSpc>
                  <a:spcPts val="1600"/>
                </a:lnSpc>
              </a:pPr>
              <a:r>
                <a:rPr lang="en-US" dirty="0">
                  <a:solidFill>
                    <a:srgbClr val="E78E0B"/>
                  </a:solidFill>
                </a:rPr>
                <a:t>Metas</a:t>
              </a:r>
              <a:endParaRPr lang="en-IE" dirty="0">
                <a:solidFill>
                  <a:srgbClr val="E78E0B"/>
                </a:solidFill>
              </a:endParaRPr>
            </a:p>
          </p:txBody>
        </p:sp>
      </p:grpSp>
      <p:pic>
        <p:nvPicPr>
          <p:cNvPr id="12" name="Picture 8" descr="Icon  Description automatically generated">
            <a:extLst>
              <a:ext uri="{FF2B5EF4-FFF2-40B4-BE49-F238E27FC236}">
                <a16:creationId xmlns:a16="http://schemas.microsoft.com/office/drawing/2014/main" id="{23400384-DCDC-485B-F794-ED15D06B3B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076" y="2276687"/>
            <a:ext cx="2741632" cy="2096219"/>
          </a:xfrm>
          <a:prstGeom prst="rect">
            <a:avLst/>
          </a:prstGeom>
        </p:spPr>
      </p:pic>
    </p:spTree>
    <p:extLst>
      <p:ext uri="{BB962C8B-B14F-4D97-AF65-F5344CB8AC3E}">
        <p14:creationId xmlns:p14="http://schemas.microsoft.com/office/powerpoint/2010/main" val="20805274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742DC5-F1F7-571A-8CE3-702C9CC347CB}"/>
              </a:ext>
            </a:extLst>
          </p:cNvPr>
          <p:cNvSpPr>
            <a:spLocks noGrp="1"/>
          </p:cNvSpPr>
          <p:nvPr>
            <p:ph type="body" sz="quarter" idx="16"/>
          </p:nvPr>
        </p:nvSpPr>
        <p:spPr>
          <a:xfrm>
            <a:off x="798379" y="462838"/>
            <a:ext cx="10595237" cy="587364"/>
          </a:xfrm>
        </p:spPr>
        <p:txBody>
          <a:bodyPr/>
          <a:lstStyle/>
          <a:p>
            <a:pPr algn="l" rtl="0"/>
            <a:r>
              <a:rPr lang="en-IE" dirty="0" err="1"/>
              <a:t>Exercício</a:t>
            </a:r>
            <a:r>
              <a:rPr lang="en-IE" dirty="0"/>
              <a:t>:</a:t>
            </a:r>
          </a:p>
        </p:txBody>
      </p:sp>
      <p:sp>
        <p:nvSpPr>
          <p:cNvPr id="4" name="Text Placeholder 1">
            <a:extLst>
              <a:ext uri="{FF2B5EF4-FFF2-40B4-BE49-F238E27FC236}">
                <a16:creationId xmlns:a16="http://schemas.microsoft.com/office/drawing/2014/main" id="{AEA4CA22-F454-90DF-DA67-6449103F0DE4}"/>
              </a:ext>
            </a:extLst>
          </p:cNvPr>
          <p:cNvSpPr>
            <a:spLocks noGrp="1"/>
          </p:cNvSpPr>
          <p:nvPr>
            <p:ph type="body" sz="quarter" idx="18"/>
          </p:nvPr>
        </p:nvSpPr>
        <p:spPr>
          <a:xfrm>
            <a:off x="798513" y="1231900"/>
            <a:ext cx="10594975" cy="4664075"/>
          </a:xfrm>
        </p:spPr>
        <p:txBody>
          <a:bodyPr/>
          <a:lstStyle/>
          <a:p>
            <a:pPr marL="0" indent="0" algn="l" rtl="0"/>
            <a:r>
              <a:rPr lang="en-US" b="1" dirty="0">
                <a:solidFill>
                  <a:srgbClr val="1D599B"/>
                </a:solidFill>
              </a:rPr>
              <a:t>Comece a pensar no seu alvo </a:t>
            </a:r>
            <a:r>
              <a:rPr lang="en-US" b="1" dirty="0" err="1">
                <a:solidFill>
                  <a:srgbClr val="1D599B"/>
                </a:solidFill>
              </a:rPr>
              <a:t>ou</a:t>
            </a:r>
            <a:r>
              <a:rPr lang="en-US" b="1" dirty="0">
                <a:solidFill>
                  <a:srgbClr val="1D599B"/>
                </a:solidFill>
              </a:rPr>
              <a:t> </a:t>
            </a:r>
            <a:r>
              <a:rPr lang="en-US" b="1" dirty="0" err="1">
                <a:solidFill>
                  <a:srgbClr val="1D599B"/>
                </a:solidFill>
              </a:rPr>
              <a:t>cliente</a:t>
            </a:r>
            <a:r>
              <a:rPr lang="en-US" b="1" dirty="0">
                <a:solidFill>
                  <a:srgbClr val="1D599B"/>
                </a:solidFill>
              </a:rPr>
              <a:t> </a:t>
            </a:r>
            <a:r>
              <a:rPr lang="en-US" b="1" dirty="0" err="1">
                <a:solidFill>
                  <a:srgbClr val="1D599B"/>
                </a:solidFill>
              </a:rPr>
              <a:t>potencial</a:t>
            </a:r>
            <a:r>
              <a:rPr lang="en-US" b="1" dirty="0">
                <a:solidFill>
                  <a:srgbClr val="1D599B"/>
                </a:solidFill>
              </a:rPr>
              <a:t>…</a:t>
            </a:r>
          </a:p>
          <a:p>
            <a:pPr marL="0" indent="0" algn="l" rtl="0"/>
            <a:endParaRPr lang="en-US" sz="200" b="1" dirty="0">
              <a:solidFill>
                <a:srgbClr val="1D599B"/>
              </a:solidFill>
            </a:endParaRPr>
          </a:p>
          <a:p>
            <a:pPr marL="0" indent="0" algn="l" rtl="0"/>
            <a:r>
              <a:rPr lang="en-US" b="1" dirty="0" err="1"/>
              <a:t>Pegue</a:t>
            </a:r>
            <a:r>
              <a:rPr lang="en-US" b="1" dirty="0"/>
              <a:t> </a:t>
            </a:r>
            <a:r>
              <a:rPr lang="en-US" b="1" dirty="0" err="1"/>
              <a:t>numa</a:t>
            </a:r>
            <a:r>
              <a:rPr lang="en-US" b="1" dirty="0"/>
              <a:t> folha de papel ou </a:t>
            </a:r>
            <a:r>
              <a:rPr lang="en-US" b="1" dirty="0" err="1"/>
              <a:t>trabalhe</a:t>
            </a:r>
            <a:r>
              <a:rPr lang="en-US" b="1" dirty="0"/>
              <a:t> no </a:t>
            </a:r>
            <a:r>
              <a:rPr lang="en-US" b="1" dirty="0">
                <a:solidFill>
                  <a:srgbClr val="1D599B"/>
                </a:solidFill>
                <a:hlinkClick r:id="rId2">
                  <a:extLst>
                    <a:ext uri="{A12FA001-AC4F-418D-AE19-62706E023703}">
                      <ahyp:hlinkClr xmlns:ahyp="http://schemas.microsoft.com/office/drawing/2018/hyperlinkcolor" val="tx"/>
                    </a:ext>
                  </a:extLst>
                </a:hlinkClick>
              </a:rPr>
              <a:t>Mural</a:t>
            </a:r>
            <a:r>
              <a:rPr lang="en-US" b="1" dirty="0">
                <a:solidFill>
                  <a:srgbClr val="1D599B"/>
                </a:solidFill>
              </a:rPr>
              <a:t> </a:t>
            </a:r>
            <a:r>
              <a:rPr lang="en-US" b="1" dirty="0"/>
              <a:t>e </a:t>
            </a:r>
            <a:r>
              <a:rPr lang="en-US" b="1" dirty="0" err="1"/>
              <a:t>comece</a:t>
            </a:r>
            <a:r>
              <a:rPr lang="en-US" b="1" dirty="0"/>
              <a:t> a </a:t>
            </a:r>
            <a:r>
              <a:rPr lang="en-US" b="1" dirty="0" err="1"/>
              <a:t>criar</a:t>
            </a:r>
            <a:r>
              <a:rPr lang="en-US" b="1" dirty="0"/>
              <a:t> o </a:t>
            </a:r>
            <a:r>
              <a:rPr lang="en-US" b="1" dirty="0" err="1"/>
              <a:t>seu</a:t>
            </a:r>
            <a:r>
              <a:rPr lang="en-US" b="1" dirty="0"/>
              <a:t> </a:t>
            </a:r>
            <a:r>
              <a:rPr lang="en-US" b="1" dirty="0" err="1"/>
              <a:t>próprio</a:t>
            </a:r>
            <a:r>
              <a:rPr lang="en-US" b="1" dirty="0"/>
              <a:t> </a:t>
            </a:r>
            <a:r>
              <a:rPr lang="en-US" b="1" dirty="0">
                <a:solidFill>
                  <a:srgbClr val="1D599B"/>
                </a:solidFill>
              </a:rPr>
              <a:t>MAPA DE EMPATIA</a:t>
            </a:r>
          </a:p>
          <a:p>
            <a:pPr marL="0" indent="0" algn="l" rtl="0"/>
            <a:r>
              <a:rPr lang="en-IE" b="1" dirty="0" err="1">
                <a:solidFill>
                  <a:srgbClr val="1D599B"/>
                </a:solidFill>
              </a:rPr>
              <a:t>Observações</a:t>
            </a:r>
            <a:r>
              <a:rPr lang="en-IE" b="1" dirty="0">
                <a:solidFill>
                  <a:srgbClr val="1D599B"/>
                </a:solidFill>
              </a:rPr>
              <a:t>:</a:t>
            </a:r>
            <a:endParaRPr lang="en-IE" b="1" dirty="0">
              <a:solidFill>
                <a:srgbClr val="C32F79"/>
              </a:solidFill>
            </a:endParaRPr>
          </a:p>
          <a:p>
            <a:pPr marL="342900" indent="-342900" algn="l" rtl="0">
              <a:buFont typeface="Arial" panose="020B0604020202020204" pitchFamily="34" charset="0"/>
              <a:buChar char="•"/>
            </a:pPr>
            <a:r>
              <a:rPr lang="en-IE" dirty="0"/>
              <a:t>Como </a:t>
            </a:r>
            <a:r>
              <a:rPr lang="en-IE" dirty="0" err="1"/>
              <a:t>os</a:t>
            </a:r>
            <a:r>
              <a:rPr lang="en-IE" dirty="0"/>
              <a:t> </a:t>
            </a:r>
            <a:r>
              <a:rPr lang="en-IE" dirty="0" err="1"/>
              <a:t>clientes</a:t>
            </a:r>
            <a:r>
              <a:rPr lang="en-IE" dirty="0"/>
              <a:t> pensam e sentem?</a:t>
            </a:r>
          </a:p>
          <a:p>
            <a:pPr marL="342900" indent="-342900" algn="l" rtl="0">
              <a:buFont typeface="Arial" panose="020B0604020202020204" pitchFamily="34" charset="0"/>
              <a:buChar char="•"/>
            </a:pPr>
            <a:r>
              <a:rPr lang="en-IE" dirty="0"/>
              <a:t>O que eles veem/observam regularmente?</a:t>
            </a:r>
          </a:p>
          <a:p>
            <a:pPr marL="342900" indent="-342900" algn="l" rtl="0">
              <a:buFont typeface="Arial" panose="020B0604020202020204" pitchFamily="34" charset="0"/>
              <a:buChar char="•"/>
            </a:pPr>
            <a:r>
              <a:rPr lang="en-IE" dirty="0"/>
              <a:t>O que eles ouvem e de quem... quem os influencia?</a:t>
            </a:r>
          </a:p>
          <a:p>
            <a:pPr marL="342900" indent="-342900" algn="l" rtl="0">
              <a:buFont typeface="Arial" panose="020B0604020202020204" pitchFamily="34" charset="0"/>
              <a:buChar char="•"/>
            </a:pPr>
            <a:r>
              <a:rPr lang="en-IE" dirty="0"/>
              <a:t>Como eles se comportam... o que eles dizem e fazem?</a:t>
            </a:r>
          </a:p>
          <a:p>
            <a:pPr marL="0" indent="0" algn="l" rtl="0"/>
            <a:r>
              <a:rPr lang="en-IE" dirty="0"/>
              <a:t>Depois de criar </a:t>
            </a:r>
            <a:r>
              <a:rPr lang="en-IE" dirty="0" err="1"/>
              <a:t>uma</a:t>
            </a:r>
            <a:r>
              <a:rPr lang="en-IE" dirty="0"/>
              <a:t> </a:t>
            </a:r>
            <a:r>
              <a:rPr lang="en-IE" dirty="0" err="1"/>
              <a:t>imagem</a:t>
            </a:r>
            <a:r>
              <a:rPr lang="en-IE" dirty="0"/>
              <a:t> do seu cliente, </a:t>
            </a:r>
            <a:r>
              <a:rPr lang="en-IE" dirty="0" err="1"/>
              <a:t>já</a:t>
            </a:r>
            <a:r>
              <a:rPr lang="en-IE" dirty="0"/>
              <a:t> </a:t>
            </a:r>
            <a:r>
              <a:rPr lang="en-IE" dirty="0" err="1"/>
              <a:t>devemos</a:t>
            </a:r>
            <a:r>
              <a:rPr lang="en-IE" dirty="0"/>
              <a:t> ser </a:t>
            </a:r>
            <a:r>
              <a:rPr lang="en-IE" dirty="0" err="1"/>
              <a:t>capazes</a:t>
            </a:r>
            <a:r>
              <a:rPr lang="en-IE" dirty="0"/>
              <a:t> de </a:t>
            </a:r>
            <a:r>
              <a:rPr lang="en-IE" dirty="0" err="1"/>
              <a:t>identificar</a:t>
            </a:r>
            <a:r>
              <a:rPr lang="en-IE" dirty="0"/>
              <a:t> </a:t>
            </a:r>
            <a:r>
              <a:rPr lang="en-IE" dirty="0" err="1"/>
              <a:t>algumas</a:t>
            </a:r>
            <a:r>
              <a:rPr lang="en-IE" dirty="0"/>
              <a:t> das </a:t>
            </a:r>
            <a:r>
              <a:rPr lang="en-IE" dirty="0" err="1"/>
              <a:t>suas</a:t>
            </a:r>
            <a:r>
              <a:rPr lang="en-IE" dirty="0"/>
              <a:t> </a:t>
            </a:r>
            <a:r>
              <a:rPr lang="en-IE" b="1" dirty="0" err="1">
                <a:solidFill>
                  <a:srgbClr val="1D599B"/>
                </a:solidFill>
              </a:rPr>
              <a:t>dores</a:t>
            </a:r>
            <a:r>
              <a:rPr lang="en-IE" b="1" dirty="0">
                <a:solidFill>
                  <a:srgbClr val="1D599B"/>
                </a:solidFill>
              </a:rPr>
              <a:t> </a:t>
            </a:r>
            <a:r>
              <a:rPr lang="en-IE" b="1" dirty="0"/>
              <a:t>e </a:t>
            </a:r>
            <a:r>
              <a:rPr lang="en-IE" b="1" dirty="0" err="1">
                <a:solidFill>
                  <a:srgbClr val="E78E0B"/>
                </a:solidFill>
              </a:rPr>
              <a:t>ganhos</a:t>
            </a:r>
            <a:r>
              <a:rPr lang="en-IE" b="1" dirty="0">
                <a:solidFill>
                  <a:srgbClr val="E78E0B"/>
                </a:solidFill>
              </a:rPr>
              <a:t>.</a:t>
            </a:r>
          </a:p>
        </p:txBody>
      </p:sp>
      <p:pic>
        <p:nvPicPr>
          <p:cNvPr id="5" name="Picture 3" descr="A picture containing text  Description automatically generated">
            <a:extLst>
              <a:ext uri="{FF2B5EF4-FFF2-40B4-BE49-F238E27FC236}">
                <a16:creationId xmlns:a16="http://schemas.microsoft.com/office/drawing/2014/main" id="{10D4A29D-58A4-E672-E4A6-D153AF6D2659}"/>
              </a:ext>
            </a:extLst>
          </p:cNvPr>
          <p:cNvPicPr>
            <a:picLocks noChangeAspect="1"/>
          </p:cNvPicPr>
          <p:nvPr/>
        </p:nvPicPr>
        <p:blipFill>
          <a:blip r:embed="rId3"/>
          <a:stretch>
            <a:fillRect/>
          </a:stretch>
        </p:blipFill>
        <p:spPr>
          <a:xfrm>
            <a:off x="9156295" y="304282"/>
            <a:ext cx="1997228" cy="1491839"/>
          </a:xfrm>
          <a:prstGeom prst="rect">
            <a:avLst/>
          </a:prstGeom>
        </p:spPr>
      </p:pic>
    </p:spTree>
    <p:extLst>
      <p:ext uri="{BB962C8B-B14F-4D97-AF65-F5344CB8AC3E}">
        <p14:creationId xmlns:p14="http://schemas.microsoft.com/office/powerpoint/2010/main" val="381699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A95435-D4D8-A754-33FC-AD26995407F8}"/>
              </a:ext>
            </a:extLst>
          </p:cNvPr>
          <p:cNvSpPr>
            <a:spLocks noGrp="1"/>
          </p:cNvSpPr>
          <p:nvPr>
            <p:ph type="body" sz="quarter" idx="18"/>
          </p:nvPr>
        </p:nvSpPr>
        <p:spPr>
          <a:xfrm>
            <a:off x="6758936" y="1578886"/>
            <a:ext cx="4887311" cy="3849918"/>
          </a:xfrm>
        </p:spPr>
        <p:txBody>
          <a:bodyPr/>
          <a:lstStyle/>
          <a:p>
            <a:pPr algn="just" rtl="0"/>
            <a:r>
              <a:rPr lang="en-US" dirty="0"/>
              <a:t>Este </a:t>
            </a:r>
            <a:r>
              <a:rPr lang="en-US" dirty="0" err="1"/>
              <a:t>vídeo</a:t>
            </a:r>
            <a:r>
              <a:rPr lang="en-US" dirty="0"/>
              <a:t> </a:t>
            </a:r>
            <a:r>
              <a:rPr lang="en-US" dirty="0" err="1"/>
              <a:t>explica</a:t>
            </a:r>
            <a:r>
              <a:rPr lang="en-US" dirty="0"/>
              <a:t> as formas mais </a:t>
            </a:r>
            <a:r>
              <a:rPr lang="en-US" dirty="0" err="1"/>
              <a:t>comuns</a:t>
            </a:r>
            <a:r>
              <a:rPr lang="en-US" dirty="0"/>
              <a:t> de </a:t>
            </a:r>
            <a:r>
              <a:rPr lang="en-US" dirty="0" err="1"/>
              <a:t>categorizar</a:t>
            </a:r>
            <a:r>
              <a:rPr lang="en-US" dirty="0"/>
              <a:t> a </a:t>
            </a:r>
            <a:r>
              <a:rPr lang="en-US" dirty="0" err="1"/>
              <a:t>inovação</a:t>
            </a:r>
            <a:r>
              <a:rPr lang="en-US" dirty="0"/>
              <a:t>. Embora não seja </a:t>
            </a:r>
            <a:r>
              <a:rPr lang="en-US" dirty="0" err="1"/>
              <a:t>específico</a:t>
            </a:r>
            <a:r>
              <a:rPr lang="en-US" dirty="0"/>
              <a:t> para a </a:t>
            </a:r>
            <a:r>
              <a:rPr lang="en-US" dirty="0" err="1"/>
              <a:t>área</a:t>
            </a:r>
            <a:r>
              <a:rPr lang="en-US" dirty="0"/>
              <a:t> </a:t>
            </a:r>
            <a:r>
              <a:rPr lang="en-US" dirty="0" err="1"/>
              <a:t>alimentar</a:t>
            </a:r>
            <a:r>
              <a:rPr lang="en-US" dirty="0"/>
              <a:t>, o </a:t>
            </a:r>
            <a:r>
              <a:rPr lang="en-US" dirty="0" err="1"/>
              <a:t>vídeo</a:t>
            </a:r>
            <a:r>
              <a:rPr lang="en-US" dirty="0"/>
              <a:t> </a:t>
            </a:r>
            <a:r>
              <a:rPr lang="en-US" dirty="0" err="1"/>
              <a:t>encoraja</a:t>
            </a:r>
            <a:r>
              <a:rPr lang="en-US" dirty="0"/>
              <a:t> a olhar para a inovação de diferentes ângulos para entender melhor como a inovação realmente funciona.</a:t>
            </a:r>
          </a:p>
          <a:p>
            <a:pPr algn="just" rtl="0"/>
            <a:r>
              <a:rPr lang="en-GB" dirty="0"/>
              <a:t>O </a:t>
            </a:r>
            <a:r>
              <a:rPr lang="en-GB" dirty="0" err="1"/>
              <a:t>Viima</a:t>
            </a:r>
            <a:r>
              <a:rPr lang="en-GB" dirty="0"/>
              <a:t> </a:t>
            </a:r>
            <a:r>
              <a:rPr lang="en-GB" dirty="0" err="1"/>
              <a:t>tem</a:t>
            </a:r>
            <a:r>
              <a:rPr lang="en-GB" dirty="0"/>
              <a:t> como missão ajudar organizações em todo o mundo a </a:t>
            </a:r>
            <a:r>
              <a:rPr lang="en-GB" dirty="0" err="1"/>
              <a:t>fazer</a:t>
            </a:r>
            <a:r>
              <a:rPr lang="en-GB" dirty="0"/>
              <a:t> com que a </a:t>
            </a:r>
            <a:r>
              <a:rPr lang="en-GB" dirty="0" err="1"/>
              <a:t>inovação</a:t>
            </a:r>
            <a:r>
              <a:rPr lang="en-GB" dirty="0"/>
              <a:t> </a:t>
            </a:r>
            <a:r>
              <a:rPr lang="en-GB" dirty="0" err="1"/>
              <a:t>aconteça</a:t>
            </a:r>
            <a:r>
              <a:rPr lang="en-GB" dirty="0"/>
              <a:t>.</a:t>
            </a:r>
          </a:p>
          <a:p>
            <a:pPr algn="just" rtl="0"/>
            <a:r>
              <a:rPr lang="en-GB" dirty="0" err="1"/>
              <a:t>Visite</a:t>
            </a:r>
            <a:r>
              <a:rPr lang="en-GB" dirty="0"/>
              <a:t> o canal do YouTube: </a:t>
            </a:r>
            <a:r>
              <a:rPr lang="en-IE" dirty="0" err="1">
                <a:hlinkClick r:id="rId3"/>
              </a:rPr>
              <a:t>viima</a:t>
            </a:r>
            <a:r>
              <a:rPr lang="en-IE" dirty="0">
                <a:hlinkClick r:id="rId3"/>
              </a:rPr>
              <a:t>- YouTube</a:t>
            </a:r>
            <a:endParaRPr lang="en-IE" dirty="0"/>
          </a:p>
        </p:txBody>
      </p:sp>
      <p:sp>
        <p:nvSpPr>
          <p:cNvPr id="3" name="Text Placeholder 2">
            <a:extLst>
              <a:ext uri="{FF2B5EF4-FFF2-40B4-BE49-F238E27FC236}">
                <a16:creationId xmlns:a16="http://schemas.microsoft.com/office/drawing/2014/main" id="{691B9507-1F96-F62C-446E-5DB522816413}"/>
              </a:ext>
            </a:extLst>
          </p:cNvPr>
          <p:cNvSpPr>
            <a:spLocks noGrp="1"/>
          </p:cNvSpPr>
          <p:nvPr>
            <p:ph type="body" sz="quarter" idx="16"/>
          </p:nvPr>
        </p:nvSpPr>
        <p:spPr/>
        <p:txBody>
          <a:bodyPr/>
          <a:lstStyle/>
          <a:p>
            <a:pPr algn="l" rtl="0"/>
            <a:r>
              <a:rPr lang="en-US" b="1" dirty="0"/>
              <a:t>Uma </a:t>
            </a:r>
            <a:r>
              <a:rPr lang="en-US" b="1" dirty="0" err="1"/>
              <a:t>Introdução</a:t>
            </a:r>
            <a:r>
              <a:rPr lang="en-US" b="1" dirty="0"/>
              <a:t> </a:t>
            </a:r>
            <a:r>
              <a:rPr lang="en-US" b="1" dirty="0" err="1"/>
              <a:t>às</a:t>
            </a:r>
            <a:r>
              <a:rPr lang="en-US" b="1" dirty="0"/>
              <a:t> </a:t>
            </a:r>
            <a:r>
              <a:rPr lang="en-US" b="1" dirty="0" err="1"/>
              <a:t>Categorias</a:t>
            </a:r>
            <a:r>
              <a:rPr lang="en-US" b="1" dirty="0"/>
              <a:t> e </a:t>
            </a:r>
            <a:r>
              <a:rPr lang="en-US" b="1" dirty="0" err="1"/>
              <a:t>Tipos</a:t>
            </a:r>
            <a:r>
              <a:rPr lang="en-US" b="1" dirty="0"/>
              <a:t> de Inovação</a:t>
            </a:r>
            <a:endParaRPr lang="en-IE" b="1" dirty="0"/>
          </a:p>
          <a:p>
            <a:pPr algn="l" rtl="0"/>
            <a:endParaRPr lang="en-IE" dirty="0"/>
          </a:p>
        </p:txBody>
      </p:sp>
      <p:pic>
        <p:nvPicPr>
          <p:cNvPr id="4" name="Picture 3">
            <a:extLst>
              <a:ext uri="{FF2B5EF4-FFF2-40B4-BE49-F238E27FC236}">
                <a16:creationId xmlns:a16="http://schemas.microsoft.com/office/drawing/2014/main" id="{0DB3E2B9-DC71-F598-C7A7-97C35B023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458" y="1467669"/>
            <a:ext cx="6629107" cy="4819843"/>
          </a:xfrm>
          <a:prstGeom prst="rect">
            <a:avLst/>
          </a:prstGeom>
          <a:noFill/>
        </p:spPr>
      </p:pic>
      <p:pic>
        <p:nvPicPr>
          <p:cNvPr id="5" name="Online Media 4" title="Different Types of Innovation Explained">
            <a:hlinkClick r:id="" action="ppaction://media"/>
            <a:extLst>
              <a:ext uri="{FF2B5EF4-FFF2-40B4-BE49-F238E27FC236}">
                <a16:creationId xmlns:a16="http://schemas.microsoft.com/office/drawing/2014/main" id="{9AA91B98-4F7E-9D41-5775-6F746DBDC17D}"/>
              </a:ext>
            </a:extLst>
          </p:cNvPr>
          <p:cNvPicPr>
            <a:picLocks noRot="1" noChangeAspect="1"/>
          </p:cNvPicPr>
          <p:nvPr>
            <a:videoFile r:link="rId1"/>
          </p:nvPr>
        </p:nvPicPr>
        <p:blipFill>
          <a:blip r:embed="rId5"/>
          <a:stretch>
            <a:fillRect/>
          </a:stretch>
        </p:blipFill>
        <p:spPr>
          <a:xfrm>
            <a:off x="1209175" y="1934034"/>
            <a:ext cx="4975672" cy="3100421"/>
          </a:xfrm>
          <a:prstGeom prst="rect">
            <a:avLst/>
          </a:prstGeom>
        </p:spPr>
      </p:pic>
      <p:sp>
        <p:nvSpPr>
          <p:cNvPr id="6" name="TextBox 5">
            <a:extLst>
              <a:ext uri="{FF2B5EF4-FFF2-40B4-BE49-F238E27FC236}">
                <a16:creationId xmlns:a16="http://schemas.microsoft.com/office/drawing/2014/main" id="{BC2EACBE-2FC9-8F6C-0478-7E62EEC67F80}"/>
              </a:ext>
            </a:extLst>
          </p:cNvPr>
          <p:cNvSpPr txBox="1"/>
          <p:nvPr/>
        </p:nvSpPr>
        <p:spPr>
          <a:xfrm>
            <a:off x="106326" y="6096397"/>
            <a:ext cx="7238037" cy="461665"/>
          </a:xfrm>
          <a:prstGeom prst="rect">
            <a:avLst/>
          </a:prstGeom>
          <a:noFill/>
        </p:spPr>
        <p:txBody>
          <a:bodyPr wrap="square">
            <a:spAutoFit/>
          </a:bodyPr>
          <a:lstStyle/>
          <a:p>
            <a:pPr algn="l" rtl="0"/>
            <a:r>
              <a:rPr lang="en-US" sz="2400" dirty="0">
                <a:solidFill>
                  <a:schemeClr val="bg2"/>
                </a:solidFill>
                <a:hlinkClick r:id="rId6">
                  <a:extLst>
                    <a:ext uri="{A12FA001-AC4F-418D-AE19-62706E023703}">
                      <ahyp:hlinkClr xmlns:ahyp="http://schemas.microsoft.com/office/drawing/2018/hyperlinkcolor" val="tx"/>
                    </a:ext>
                  </a:extLst>
                </a:hlinkClick>
              </a:rPr>
              <a:t>Diferentes tipos de inovação explicados - YouTube</a:t>
            </a:r>
            <a:endParaRPr lang="en-IE" sz="2400" dirty="0">
              <a:solidFill>
                <a:schemeClr val="bg2"/>
              </a:solidFill>
            </a:endParaRPr>
          </a:p>
        </p:txBody>
      </p:sp>
    </p:spTree>
    <p:extLst>
      <p:ext uri="{BB962C8B-B14F-4D97-AF65-F5344CB8AC3E}">
        <p14:creationId xmlns:p14="http://schemas.microsoft.com/office/powerpoint/2010/main" val="209796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380873-7C01-5192-19C1-20BD103540FF}"/>
              </a:ext>
            </a:extLst>
          </p:cNvPr>
          <p:cNvSpPr>
            <a:spLocks noGrp="1"/>
          </p:cNvSpPr>
          <p:nvPr>
            <p:ph type="body" sz="quarter" idx="16"/>
          </p:nvPr>
        </p:nvSpPr>
        <p:spPr/>
        <p:txBody>
          <a:bodyPr/>
          <a:lstStyle/>
          <a:p>
            <a:pPr algn="l" rtl="0"/>
            <a:r>
              <a:rPr lang="en-IE" dirty="0"/>
              <a:t>Etapa 3: </a:t>
            </a:r>
            <a:r>
              <a:rPr lang="en-IE" dirty="0" err="1"/>
              <a:t>Idear</a:t>
            </a:r>
            <a:endParaRPr lang="en-IE" dirty="0"/>
          </a:p>
        </p:txBody>
      </p:sp>
      <p:sp>
        <p:nvSpPr>
          <p:cNvPr id="5" name="Text Placeholder 2">
            <a:extLst>
              <a:ext uri="{FF2B5EF4-FFF2-40B4-BE49-F238E27FC236}">
                <a16:creationId xmlns:a16="http://schemas.microsoft.com/office/drawing/2014/main" id="{B3967464-5E63-F6AA-3416-E586F0F7EF02}"/>
              </a:ext>
            </a:extLst>
          </p:cNvPr>
          <p:cNvSpPr>
            <a:spLocks noGrp="1"/>
          </p:cNvSpPr>
          <p:nvPr>
            <p:ph type="body" sz="quarter" idx="18"/>
          </p:nvPr>
        </p:nvSpPr>
        <p:spPr>
          <a:xfrm>
            <a:off x="898525" y="1452564"/>
            <a:ext cx="5746750" cy="4157662"/>
          </a:xfrm>
        </p:spPr>
        <p:txBody>
          <a:bodyPr>
            <a:normAutofit lnSpcReduction="10000"/>
          </a:bodyPr>
          <a:lstStyle/>
          <a:p>
            <a:pPr algn="just" rtl="0">
              <a:lnSpc>
                <a:spcPct val="100000"/>
              </a:lnSpc>
            </a:pPr>
            <a:r>
              <a:rPr lang="en-US" dirty="0"/>
              <a:t>Agora </a:t>
            </a:r>
            <a:r>
              <a:rPr lang="en-US" dirty="0" err="1"/>
              <a:t>devemo-nos</a:t>
            </a:r>
            <a:r>
              <a:rPr lang="en-US" dirty="0"/>
              <a:t> </a:t>
            </a:r>
            <a:r>
              <a:rPr lang="en-US" dirty="0" err="1"/>
              <a:t>concentrar</a:t>
            </a:r>
            <a:r>
              <a:rPr lang="en-US" dirty="0"/>
              <a:t> apenas na declaração do problema e </a:t>
            </a:r>
            <a:r>
              <a:rPr lang="en-US" dirty="0" err="1"/>
              <a:t>ter</a:t>
            </a:r>
            <a:r>
              <a:rPr lang="en-US" dirty="0"/>
              <a:t> ideias que </a:t>
            </a:r>
            <a:r>
              <a:rPr lang="en-US" dirty="0" err="1"/>
              <a:t>permitam</a:t>
            </a:r>
            <a:r>
              <a:rPr lang="en-US" dirty="0"/>
              <a:t> resolver o </a:t>
            </a:r>
            <a:r>
              <a:rPr lang="en-US" dirty="0" err="1"/>
              <a:t>mesmo</a:t>
            </a:r>
            <a:r>
              <a:rPr lang="en-US" dirty="0"/>
              <a:t>. O objetivo não é ter uma ideia perfeita, mas ter o maior número possível de ideias: como experiências únicas de realidade virtual, opções saudáveis ​​</a:t>
            </a:r>
            <a:r>
              <a:rPr lang="en-US" dirty="0" err="1"/>
              <a:t>sem</a:t>
            </a:r>
            <a:r>
              <a:rPr lang="en-US" dirty="0"/>
              <a:t> </a:t>
            </a:r>
            <a:r>
              <a:rPr lang="en-US" dirty="0" err="1"/>
              <a:t>necessidade</a:t>
            </a:r>
            <a:r>
              <a:rPr lang="en-US" dirty="0"/>
              <a:t> de </a:t>
            </a:r>
            <a:r>
              <a:rPr lang="en-US" dirty="0" err="1"/>
              <a:t>cozinhar</a:t>
            </a:r>
            <a:r>
              <a:rPr lang="en-US" dirty="0"/>
              <a:t>, alimentos sem desperdício, formas de oferecer informações. Seja o que for, </a:t>
            </a:r>
            <a:r>
              <a:rPr lang="en-US" dirty="0" err="1"/>
              <a:t>devemos</a:t>
            </a:r>
            <a:r>
              <a:rPr lang="en-US" dirty="0"/>
              <a:t> </a:t>
            </a:r>
            <a:r>
              <a:rPr lang="en-US" dirty="0" err="1"/>
              <a:t>esboçar</a:t>
            </a:r>
            <a:r>
              <a:rPr lang="en-US" dirty="0"/>
              <a:t> as melhores ideias e </a:t>
            </a:r>
            <a:r>
              <a:rPr lang="en-US" dirty="0" err="1"/>
              <a:t>mostrar</a:t>
            </a:r>
            <a:r>
              <a:rPr lang="en-US" dirty="0"/>
              <a:t> as </a:t>
            </a:r>
            <a:r>
              <a:rPr lang="en-US" dirty="0" err="1"/>
              <a:t>mesmas</a:t>
            </a:r>
            <a:r>
              <a:rPr lang="en-US" dirty="0"/>
              <a:t> às pessoas que </a:t>
            </a:r>
            <a:r>
              <a:rPr lang="en-US" dirty="0" err="1"/>
              <a:t>estamos</a:t>
            </a:r>
            <a:r>
              <a:rPr lang="en-US" dirty="0"/>
              <a:t> a </a:t>
            </a:r>
            <a:r>
              <a:rPr lang="en-US" dirty="0" err="1"/>
              <a:t>tentar</a:t>
            </a:r>
            <a:r>
              <a:rPr lang="en-US" dirty="0"/>
              <a:t> ajudar, para obter o feedback delas.</a:t>
            </a:r>
            <a:endParaRPr lang="en-IE" dirty="0"/>
          </a:p>
        </p:txBody>
      </p:sp>
      <p:grpSp>
        <p:nvGrpSpPr>
          <p:cNvPr id="6" name="Group 5">
            <a:extLst>
              <a:ext uri="{FF2B5EF4-FFF2-40B4-BE49-F238E27FC236}">
                <a16:creationId xmlns:a16="http://schemas.microsoft.com/office/drawing/2014/main" id="{4C8B6F79-5149-2807-74C1-C168832534F4}"/>
              </a:ext>
            </a:extLst>
          </p:cNvPr>
          <p:cNvGrpSpPr/>
          <p:nvPr/>
        </p:nvGrpSpPr>
        <p:grpSpPr>
          <a:xfrm>
            <a:off x="8503291" y="1684060"/>
            <a:ext cx="2153776" cy="2297217"/>
            <a:chOff x="8736336" y="773976"/>
            <a:chExt cx="925001" cy="925018"/>
          </a:xfrm>
        </p:grpSpPr>
        <p:grpSp>
          <p:nvGrpSpPr>
            <p:cNvPr id="7" name="Graphic 2">
              <a:extLst>
                <a:ext uri="{FF2B5EF4-FFF2-40B4-BE49-F238E27FC236}">
                  <a16:creationId xmlns:a16="http://schemas.microsoft.com/office/drawing/2014/main" id="{8417528D-7FC7-1EF1-413D-5A98468AB6DF}"/>
                </a:ext>
              </a:extLst>
            </p:cNvPr>
            <p:cNvGrpSpPr/>
            <p:nvPr/>
          </p:nvGrpSpPr>
          <p:grpSpPr>
            <a:xfrm>
              <a:off x="8736336" y="773976"/>
              <a:ext cx="925001" cy="925018"/>
              <a:chOff x="8736336" y="773976"/>
              <a:chExt cx="925001" cy="925018"/>
            </a:xfrm>
            <a:solidFill>
              <a:srgbClr val="010101"/>
            </a:solidFill>
          </p:grpSpPr>
          <p:sp>
            <p:nvSpPr>
              <p:cNvPr id="10" name="Freeform 527">
                <a:extLst>
                  <a:ext uri="{FF2B5EF4-FFF2-40B4-BE49-F238E27FC236}">
                    <a16:creationId xmlns:a16="http://schemas.microsoft.com/office/drawing/2014/main" id="{061B3C1C-3327-B932-B326-539769DD8C68}"/>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pPr algn="l" rtl="0"/>
                <a:endParaRPr lang="en-US"/>
              </a:p>
            </p:txBody>
          </p:sp>
          <p:sp>
            <p:nvSpPr>
              <p:cNvPr id="11" name="Freeform 528">
                <a:extLst>
                  <a:ext uri="{FF2B5EF4-FFF2-40B4-BE49-F238E27FC236}">
                    <a16:creationId xmlns:a16="http://schemas.microsoft.com/office/drawing/2014/main" id="{43715CF7-5B05-15CC-A9EE-E29E0AD85CD6}"/>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pPr algn="l" rtl="0"/>
                <a:endParaRPr lang="en-US"/>
              </a:p>
            </p:txBody>
          </p:sp>
          <p:sp>
            <p:nvSpPr>
              <p:cNvPr id="12" name="Freeform 529">
                <a:extLst>
                  <a:ext uri="{FF2B5EF4-FFF2-40B4-BE49-F238E27FC236}">
                    <a16:creationId xmlns:a16="http://schemas.microsoft.com/office/drawing/2014/main" id="{7521F089-444D-E070-6FE8-166DEE27D2D5}"/>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pPr algn="l" rtl="0"/>
                <a:endParaRPr lang="en-US"/>
              </a:p>
            </p:txBody>
          </p:sp>
          <p:sp>
            <p:nvSpPr>
              <p:cNvPr id="13" name="Freeform 530">
                <a:extLst>
                  <a:ext uri="{FF2B5EF4-FFF2-40B4-BE49-F238E27FC236}">
                    <a16:creationId xmlns:a16="http://schemas.microsoft.com/office/drawing/2014/main" id="{5641F853-2E8A-025B-C537-C54CC063D58E}"/>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pPr algn="l" rtl="0"/>
                <a:endParaRPr lang="en-US"/>
              </a:p>
            </p:txBody>
          </p:sp>
          <p:sp>
            <p:nvSpPr>
              <p:cNvPr id="14" name="Freeform 531">
                <a:extLst>
                  <a:ext uri="{FF2B5EF4-FFF2-40B4-BE49-F238E27FC236}">
                    <a16:creationId xmlns:a16="http://schemas.microsoft.com/office/drawing/2014/main" id="{F872678F-A381-E817-276A-DF340DE8DDF2}"/>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pPr algn="l" rtl="0"/>
                <a:endParaRPr lang="en-US"/>
              </a:p>
            </p:txBody>
          </p:sp>
          <p:sp>
            <p:nvSpPr>
              <p:cNvPr id="15" name="Freeform 532">
                <a:extLst>
                  <a:ext uri="{FF2B5EF4-FFF2-40B4-BE49-F238E27FC236}">
                    <a16:creationId xmlns:a16="http://schemas.microsoft.com/office/drawing/2014/main" id="{A6877E0E-9635-2BBC-2CC0-B8AF00D34DBC}"/>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pPr algn="l" rtl="0"/>
                <a:endParaRPr lang="en-US"/>
              </a:p>
            </p:txBody>
          </p:sp>
          <p:sp>
            <p:nvSpPr>
              <p:cNvPr id="16" name="Freeform 533">
                <a:extLst>
                  <a:ext uri="{FF2B5EF4-FFF2-40B4-BE49-F238E27FC236}">
                    <a16:creationId xmlns:a16="http://schemas.microsoft.com/office/drawing/2014/main" id="{1B813535-C92C-8932-6AF4-CEF542BCD190}"/>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pPr algn="l" rtl="0"/>
                <a:endParaRPr lang="en-US"/>
              </a:p>
            </p:txBody>
          </p:sp>
        </p:grpSp>
        <p:sp>
          <p:nvSpPr>
            <p:cNvPr id="8" name="Freeform 525">
              <a:extLst>
                <a:ext uri="{FF2B5EF4-FFF2-40B4-BE49-F238E27FC236}">
                  <a16:creationId xmlns:a16="http://schemas.microsoft.com/office/drawing/2014/main" id="{5FE66BE4-595C-B1B3-7C49-AE0208243096}"/>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A0C2"/>
            </a:solidFill>
            <a:ln w="9028" cap="flat">
              <a:noFill/>
              <a:prstDash val="solid"/>
              <a:miter/>
            </a:ln>
          </p:spPr>
          <p:txBody>
            <a:bodyPr rtlCol="0" anchor="ctr"/>
            <a:lstStyle/>
            <a:p>
              <a:pPr algn="l" rtl="0"/>
              <a:endParaRPr lang="en-US" dirty="0"/>
            </a:p>
          </p:txBody>
        </p:sp>
        <p:sp>
          <p:nvSpPr>
            <p:cNvPr id="9" name="Freeform 526">
              <a:extLst>
                <a:ext uri="{FF2B5EF4-FFF2-40B4-BE49-F238E27FC236}">
                  <a16:creationId xmlns:a16="http://schemas.microsoft.com/office/drawing/2014/main" id="{B532ECF9-6E68-1B09-1A2C-893A41304BD6}"/>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A0C2"/>
            </a:solidFill>
            <a:ln w="9028" cap="flat">
              <a:noFill/>
              <a:prstDash val="solid"/>
              <a:miter/>
            </a:ln>
          </p:spPr>
          <p:txBody>
            <a:bodyPr rtlCol="0" anchor="ctr"/>
            <a:lstStyle/>
            <a:p>
              <a:pPr algn="l" rtl="0"/>
              <a:endParaRPr lang="en-US"/>
            </a:p>
          </p:txBody>
        </p:sp>
      </p:grpSp>
      <p:sp>
        <p:nvSpPr>
          <p:cNvPr id="17" name="TextBox 16">
            <a:extLst>
              <a:ext uri="{FF2B5EF4-FFF2-40B4-BE49-F238E27FC236}">
                <a16:creationId xmlns:a16="http://schemas.microsoft.com/office/drawing/2014/main" id="{98E750FD-9386-04A1-B016-B980F046C8C4}"/>
              </a:ext>
            </a:extLst>
          </p:cNvPr>
          <p:cNvSpPr txBox="1"/>
          <p:nvPr/>
        </p:nvSpPr>
        <p:spPr>
          <a:xfrm>
            <a:off x="7577959" y="4432583"/>
            <a:ext cx="4004441" cy="830997"/>
          </a:xfrm>
          <a:prstGeom prst="rect">
            <a:avLst/>
          </a:prstGeom>
          <a:noFill/>
        </p:spPr>
        <p:txBody>
          <a:bodyPr wrap="square" rtlCol="0">
            <a:spAutoFit/>
          </a:bodyPr>
          <a:lstStyle/>
          <a:p>
            <a:pPr algn="ctr" rtl="0"/>
            <a:r>
              <a:rPr lang="en-US" sz="2400" b="1" dirty="0">
                <a:solidFill>
                  <a:srgbClr val="1188A3"/>
                </a:solidFill>
              </a:rPr>
              <a:t>Brainstorm e</a:t>
            </a:r>
          </a:p>
          <a:p>
            <a:pPr algn="ctr" rtl="0"/>
            <a:r>
              <a:rPr lang="en-US" sz="2400" b="1" dirty="0" err="1">
                <a:solidFill>
                  <a:srgbClr val="1188A3"/>
                </a:solidFill>
              </a:rPr>
              <a:t>resultar</a:t>
            </a:r>
            <a:r>
              <a:rPr lang="en-US" sz="2400" b="1" dirty="0">
                <a:solidFill>
                  <a:srgbClr val="1188A3"/>
                </a:solidFill>
              </a:rPr>
              <a:t> </a:t>
            </a:r>
            <a:r>
              <a:rPr lang="en-US" sz="2400" b="1" dirty="0" err="1">
                <a:solidFill>
                  <a:srgbClr val="1188A3"/>
                </a:solidFill>
              </a:rPr>
              <a:t>em</a:t>
            </a:r>
            <a:r>
              <a:rPr lang="en-US" sz="2400" b="1" dirty="0">
                <a:solidFill>
                  <a:srgbClr val="1188A3"/>
                </a:solidFill>
              </a:rPr>
              <a:t> </a:t>
            </a:r>
            <a:r>
              <a:rPr lang="en-US" sz="2400" b="1" dirty="0" err="1">
                <a:solidFill>
                  <a:srgbClr val="1188A3"/>
                </a:solidFill>
              </a:rPr>
              <a:t>soluções</a:t>
            </a:r>
            <a:r>
              <a:rPr lang="en-US" sz="2400" b="1" dirty="0">
                <a:solidFill>
                  <a:srgbClr val="1188A3"/>
                </a:solidFill>
              </a:rPr>
              <a:t> </a:t>
            </a:r>
            <a:r>
              <a:rPr lang="en-US" sz="2400" b="1" dirty="0" err="1">
                <a:solidFill>
                  <a:srgbClr val="1188A3"/>
                </a:solidFill>
              </a:rPr>
              <a:t>criativas</a:t>
            </a:r>
            <a:r>
              <a:rPr lang="en-US" sz="2400" b="1" dirty="0">
                <a:solidFill>
                  <a:srgbClr val="1188A3"/>
                </a:solidFill>
              </a:rPr>
              <a:t> </a:t>
            </a:r>
            <a:endParaRPr lang="en-IE" sz="2400" b="1" dirty="0">
              <a:solidFill>
                <a:srgbClr val="1188A3"/>
              </a:solidFill>
            </a:endParaRPr>
          </a:p>
        </p:txBody>
      </p:sp>
    </p:spTree>
    <p:extLst>
      <p:ext uri="{BB962C8B-B14F-4D97-AF65-F5344CB8AC3E}">
        <p14:creationId xmlns:p14="http://schemas.microsoft.com/office/powerpoint/2010/main" val="1135478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31CF6-474A-752F-0E52-A09242416105}"/>
              </a:ext>
            </a:extLst>
          </p:cNvPr>
          <p:cNvSpPr txBox="1">
            <a:spLocks/>
          </p:cNvSpPr>
          <p:nvPr/>
        </p:nvSpPr>
        <p:spPr>
          <a:xfrm>
            <a:off x="6019298" y="2147680"/>
            <a:ext cx="6054486" cy="37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b="1" dirty="0">
                <a:solidFill>
                  <a:srgbClr val="000000"/>
                </a:solidFill>
              </a:rPr>
              <a:t>Metas:</a:t>
            </a:r>
          </a:p>
          <a:p>
            <a:pPr marL="342900" indent="-342900" algn="l" rtl="0">
              <a:buClr>
                <a:srgbClr val="F1A0C2"/>
              </a:buClr>
            </a:pPr>
            <a:r>
              <a:rPr lang="en-US" sz="2400" dirty="0" err="1">
                <a:solidFill>
                  <a:srgbClr val="000000"/>
                </a:solidFill>
              </a:rPr>
              <a:t>Gerir</a:t>
            </a:r>
            <a:r>
              <a:rPr lang="en-US" sz="2400" dirty="0">
                <a:solidFill>
                  <a:srgbClr val="000000"/>
                </a:solidFill>
              </a:rPr>
              <a:t> e </a:t>
            </a:r>
            <a:r>
              <a:rPr lang="en-US" sz="2400" dirty="0" err="1">
                <a:solidFill>
                  <a:srgbClr val="000000"/>
                </a:solidFill>
              </a:rPr>
              <a:t>recolher</a:t>
            </a:r>
            <a:r>
              <a:rPr lang="en-US" sz="2400" dirty="0">
                <a:solidFill>
                  <a:srgbClr val="000000"/>
                </a:solidFill>
              </a:rPr>
              <a:t> o máximo de </a:t>
            </a:r>
            <a:r>
              <a:rPr lang="en-US" sz="2400" dirty="0" err="1">
                <a:solidFill>
                  <a:srgbClr val="000000"/>
                </a:solidFill>
              </a:rPr>
              <a:t>ideias</a:t>
            </a:r>
            <a:r>
              <a:rPr lang="en-US" sz="2400" dirty="0">
                <a:solidFill>
                  <a:srgbClr val="000000"/>
                </a:solidFill>
              </a:rPr>
              <a:t> </a:t>
            </a:r>
            <a:r>
              <a:rPr lang="en-US" sz="2400" dirty="0" err="1">
                <a:solidFill>
                  <a:srgbClr val="000000"/>
                </a:solidFill>
              </a:rPr>
              <a:t>possíveis</a:t>
            </a:r>
            <a:r>
              <a:rPr lang="en-US" sz="2400" dirty="0">
                <a:solidFill>
                  <a:srgbClr val="000000"/>
                </a:solidFill>
              </a:rPr>
              <a:t> de maneira colaborativa</a:t>
            </a:r>
          </a:p>
          <a:p>
            <a:pPr marL="342900" indent="-342900" algn="l" rtl="0">
              <a:buClr>
                <a:srgbClr val="F1A0C2"/>
              </a:buClr>
            </a:pPr>
            <a:r>
              <a:rPr lang="en-US" sz="2400" dirty="0" err="1">
                <a:solidFill>
                  <a:srgbClr val="000000"/>
                </a:solidFill>
              </a:rPr>
              <a:t>Analisar</a:t>
            </a:r>
            <a:r>
              <a:rPr lang="en-US" sz="2400" dirty="0">
                <a:solidFill>
                  <a:srgbClr val="000000"/>
                </a:solidFill>
              </a:rPr>
              <a:t> as </a:t>
            </a:r>
            <a:r>
              <a:rPr lang="en-US" sz="2400" dirty="0" err="1">
                <a:solidFill>
                  <a:srgbClr val="000000"/>
                </a:solidFill>
              </a:rPr>
              <a:t>ideias</a:t>
            </a:r>
            <a:r>
              <a:rPr lang="en-US" sz="2400" dirty="0">
                <a:solidFill>
                  <a:srgbClr val="000000"/>
                </a:solidFill>
              </a:rPr>
              <a:t> e </a:t>
            </a:r>
            <a:r>
              <a:rPr lang="en-US" sz="2400" dirty="0" err="1">
                <a:solidFill>
                  <a:srgbClr val="000000"/>
                </a:solidFill>
              </a:rPr>
              <a:t>escolher</a:t>
            </a:r>
            <a:r>
              <a:rPr lang="en-US" sz="2400" dirty="0">
                <a:solidFill>
                  <a:srgbClr val="000000"/>
                </a:solidFill>
              </a:rPr>
              <a:t> as mais apropriadas</a:t>
            </a:r>
          </a:p>
          <a:p>
            <a:pPr marL="342900" indent="-342900" algn="l" rtl="0">
              <a:buClr>
                <a:srgbClr val="F1A0C2"/>
              </a:buClr>
            </a:pPr>
            <a:r>
              <a:rPr lang="en-US" sz="2400" dirty="0" err="1">
                <a:solidFill>
                  <a:srgbClr val="000000"/>
                </a:solidFill>
              </a:rPr>
              <a:t>Formar</a:t>
            </a:r>
            <a:r>
              <a:rPr lang="en-US" sz="2400" dirty="0">
                <a:solidFill>
                  <a:srgbClr val="000000"/>
                </a:solidFill>
              </a:rPr>
              <a:t> conceitos reais</a:t>
            </a:r>
          </a:p>
          <a:p>
            <a:pPr marL="342900" indent="-342900" algn="l" rtl="0">
              <a:buClr>
                <a:srgbClr val="F1A0C2"/>
              </a:buClr>
            </a:pPr>
            <a:r>
              <a:rPr lang="en-US" sz="2400" dirty="0" err="1">
                <a:solidFill>
                  <a:srgbClr val="000000"/>
                </a:solidFill>
              </a:rPr>
              <a:t>Obter</a:t>
            </a:r>
            <a:r>
              <a:rPr lang="en-US" sz="2400" dirty="0">
                <a:solidFill>
                  <a:srgbClr val="000000"/>
                </a:solidFill>
              </a:rPr>
              <a:t> a solução ótima</a:t>
            </a:r>
          </a:p>
          <a:p>
            <a:pPr marL="0" indent="0" algn="l" rtl="0">
              <a:buNone/>
            </a:pPr>
            <a:endParaRPr lang="en-IE" dirty="0">
              <a:solidFill>
                <a:srgbClr val="000000"/>
              </a:solidFill>
            </a:endParaRPr>
          </a:p>
        </p:txBody>
      </p:sp>
      <p:sp>
        <p:nvSpPr>
          <p:cNvPr id="3" name="Text Placeholder 2">
            <a:extLst>
              <a:ext uri="{FF2B5EF4-FFF2-40B4-BE49-F238E27FC236}">
                <a16:creationId xmlns:a16="http://schemas.microsoft.com/office/drawing/2014/main" id="{0CF1F44F-41A0-F0EA-2FFC-DC0C25D99614}"/>
              </a:ext>
            </a:extLst>
          </p:cNvPr>
          <p:cNvSpPr txBox="1">
            <a:spLocks/>
          </p:cNvSpPr>
          <p:nvPr/>
        </p:nvSpPr>
        <p:spPr>
          <a:xfrm>
            <a:off x="5937817" y="420414"/>
            <a:ext cx="5858847" cy="11448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b="1" dirty="0">
                <a:solidFill>
                  <a:srgbClr val="000000"/>
                </a:solidFill>
              </a:rPr>
              <a:t>Idealizar </a:t>
            </a:r>
            <a:r>
              <a:rPr lang="en-US" b="1" dirty="0" err="1">
                <a:solidFill>
                  <a:srgbClr val="000000"/>
                </a:solidFill>
              </a:rPr>
              <a:t>soluções</a:t>
            </a:r>
            <a:r>
              <a:rPr lang="en-US" b="1" dirty="0">
                <a:solidFill>
                  <a:srgbClr val="000000"/>
                </a:solidFill>
              </a:rPr>
              <a:t> – </a:t>
            </a:r>
            <a:r>
              <a:rPr lang="en-US" dirty="0">
                <a:solidFill>
                  <a:srgbClr val="000000"/>
                </a:solidFill>
              </a:rPr>
              <a:t>Deve ser </a:t>
            </a:r>
            <a:r>
              <a:rPr lang="en-US" dirty="0" err="1">
                <a:solidFill>
                  <a:srgbClr val="000000"/>
                </a:solidFill>
              </a:rPr>
              <a:t>feito</a:t>
            </a:r>
            <a:r>
              <a:rPr lang="en-US" dirty="0">
                <a:solidFill>
                  <a:srgbClr val="000000"/>
                </a:solidFill>
              </a:rPr>
              <a:t> um brainstorming para </a:t>
            </a:r>
            <a:r>
              <a:rPr lang="en-US" dirty="0" err="1">
                <a:solidFill>
                  <a:srgbClr val="000000"/>
                </a:solidFill>
              </a:rPr>
              <a:t>encontrar</a:t>
            </a:r>
            <a:r>
              <a:rPr lang="en-US" dirty="0">
                <a:solidFill>
                  <a:srgbClr val="000000"/>
                </a:solidFill>
              </a:rPr>
              <a:t> soluções criativas</a:t>
            </a:r>
          </a:p>
          <a:p>
            <a:pPr algn="l" rtl="0"/>
            <a:endParaRPr lang="en-IE" b="1" dirty="0">
              <a:solidFill>
                <a:srgbClr val="000000"/>
              </a:solidFill>
            </a:endParaRPr>
          </a:p>
        </p:txBody>
      </p:sp>
      <p:sp>
        <p:nvSpPr>
          <p:cNvPr id="4" name="Text Placeholder 3">
            <a:extLst>
              <a:ext uri="{FF2B5EF4-FFF2-40B4-BE49-F238E27FC236}">
                <a16:creationId xmlns:a16="http://schemas.microsoft.com/office/drawing/2014/main" id="{05B51522-8401-8FBB-E22C-BAFEB6DC7BFD}"/>
              </a:ext>
            </a:extLst>
          </p:cNvPr>
          <p:cNvSpPr txBox="1">
            <a:spLocks/>
          </p:cNvSpPr>
          <p:nvPr/>
        </p:nvSpPr>
        <p:spPr>
          <a:xfrm>
            <a:off x="896886" y="3225163"/>
            <a:ext cx="4416732" cy="343396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2000" b="1" dirty="0">
                <a:solidFill>
                  <a:srgbClr val="000000"/>
                </a:solidFill>
              </a:rPr>
              <a:t>Exemplos de Ferramentas para a etapa de Ideação:</a:t>
            </a:r>
          </a:p>
          <a:p>
            <a:pPr marL="342900" indent="-342900" algn="l" rtl="0">
              <a:buFont typeface="Arial" panose="020B0604020202020204" pitchFamily="34" charset="0"/>
              <a:buChar char="•"/>
            </a:pPr>
            <a:r>
              <a:rPr lang="en-US" sz="2000" u="sng" dirty="0">
                <a:solidFill>
                  <a:srgbClr val="000000"/>
                </a:solidFill>
              </a:rPr>
              <a:t>Brainstorming</a:t>
            </a:r>
          </a:p>
          <a:p>
            <a:pPr marL="342900" indent="-342900" algn="l" rtl="0">
              <a:buFont typeface="Arial" panose="020B0604020202020204" pitchFamily="34" charset="0"/>
              <a:buChar char="•"/>
            </a:pPr>
            <a:r>
              <a:rPr lang="en-US" sz="2000" dirty="0" err="1">
                <a:solidFill>
                  <a:srgbClr val="000000"/>
                </a:solidFill>
                <a:hlinkClick r:id="rId2">
                  <a:extLst>
                    <a:ext uri="{A12FA001-AC4F-418D-AE19-62706E023703}">
                      <ahyp:hlinkClr xmlns:ahyp="http://schemas.microsoft.com/office/drawing/2018/hyperlinkcolor" val="tx"/>
                    </a:ext>
                  </a:extLst>
                </a:hlinkClick>
              </a:rPr>
              <a:t>Braindumping</a:t>
            </a:r>
            <a:endParaRPr lang="en-US" sz="2000" dirty="0">
              <a:solidFill>
                <a:srgbClr val="000000"/>
              </a:solidFill>
              <a:hlinkClick r:id="rId2">
                <a:extLst>
                  <a:ext uri="{A12FA001-AC4F-418D-AE19-62706E023703}">
                    <ahyp:hlinkClr xmlns:ahyp="http://schemas.microsoft.com/office/drawing/2018/hyperlinkcolor" val="tx"/>
                  </a:ext>
                </a:extLst>
              </a:hlinkClick>
            </a:endParaRPr>
          </a:p>
          <a:p>
            <a:pPr marL="342900" indent="-342900" algn="l" rtl="0">
              <a:buFont typeface="Arial" panose="020B0604020202020204" pitchFamily="34" charset="0"/>
              <a:buChar char="•"/>
            </a:pPr>
            <a:r>
              <a:rPr lang="en-US" sz="2000" dirty="0">
                <a:solidFill>
                  <a:srgbClr val="000000"/>
                </a:solidFill>
                <a:hlinkClick r:id="rId2">
                  <a:extLst>
                    <a:ext uri="{A12FA001-AC4F-418D-AE19-62706E023703}">
                      <ahyp:hlinkClr xmlns:ahyp="http://schemas.microsoft.com/office/drawing/2018/hyperlinkcolor" val="tx"/>
                    </a:ext>
                  </a:extLst>
                </a:hlinkClick>
              </a:rPr>
              <a:t>Escrita cerebral</a:t>
            </a:r>
          </a:p>
          <a:p>
            <a:pPr marL="342900" indent="-342900" algn="l" rtl="0">
              <a:buFont typeface="Arial" panose="020B0604020202020204" pitchFamily="34" charset="0"/>
              <a:buChar char="•"/>
            </a:pPr>
            <a:r>
              <a:rPr lang="en-US" sz="2000" dirty="0" err="1">
                <a:solidFill>
                  <a:srgbClr val="000000"/>
                </a:solidFill>
                <a:hlinkClick r:id="rId2">
                  <a:extLst>
                    <a:ext uri="{A12FA001-AC4F-418D-AE19-62706E023703}">
                      <ahyp:hlinkClr xmlns:ahyp="http://schemas.microsoft.com/office/drawing/2018/hyperlinkcolor" val="tx"/>
                    </a:ext>
                  </a:extLst>
                </a:hlinkClick>
              </a:rPr>
              <a:t>Brainwalking</a:t>
            </a:r>
            <a:endParaRPr lang="en-US" sz="2000" dirty="0">
              <a:solidFill>
                <a:srgbClr val="000000"/>
              </a:solidFill>
            </a:endParaRPr>
          </a:p>
          <a:p>
            <a:pPr marL="342900" indent="-342900">
              <a:buFont typeface="Arial" panose="020B0604020202020204" pitchFamily="34" charset="0"/>
              <a:buChar char="•"/>
            </a:pPr>
            <a:r>
              <a:rPr lang="en-US" sz="2000" dirty="0" err="1">
                <a:solidFill>
                  <a:srgbClr val="000000"/>
                </a:solidFill>
              </a:rPr>
              <a:t>Método</a:t>
            </a:r>
            <a:r>
              <a:rPr lang="en-US" sz="2000" dirty="0">
                <a:solidFill>
                  <a:srgbClr val="000000"/>
                </a:solidFill>
              </a:rPr>
              <a:t> do “6 Thinking hats”</a:t>
            </a:r>
          </a:p>
          <a:p>
            <a:pPr marL="342900" indent="-342900" algn="l" rtl="0">
              <a:buFont typeface="Arial" panose="020B0604020202020204" pitchFamily="34" charset="0"/>
              <a:buChar char="•"/>
            </a:pPr>
            <a:r>
              <a:rPr lang="en-US" sz="2000" dirty="0" err="1">
                <a:solidFill>
                  <a:srgbClr val="000000"/>
                </a:solidFill>
                <a:hlinkClick r:id="rId3">
                  <a:extLst>
                    <a:ext uri="{A12FA001-AC4F-418D-AE19-62706E023703}">
                      <ahyp:hlinkClr xmlns:ahyp="http://schemas.microsoft.com/office/drawing/2018/hyperlinkcolor" val="tx"/>
                    </a:ext>
                  </a:extLst>
                </a:hlinkClick>
              </a:rPr>
              <a:t>Análise</a:t>
            </a:r>
            <a:r>
              <a:rPr lang="en-US" sz="2000" dirty="0">
                <a:solidFill>
                  <a:srgbClr val="000000"/>
                </a:solidFill>
                <a:hlinkClick r:id="rId3">
                  <a:extLst>
                    <a:ext uri="{A12FA001-AC4F-418D-AE19-62706E023703}">
                      <ahyp:hlinkClr xmlns:ahyp="http://schemas.microsoft.com/office/drawing/2018/hyperlinkcolor" val="tx"/>
                    </a:ext>
                  </a:extLst>
                </a:hlinkClick>
              </a:rPr>
              <a:t> SWOT / PEST</a:t>
            </a:r>
            <a:endParaRPr lang="en-US" sz="2000" dirty="0">
              <a:solidFill>
                <a:srgbClr val="000000"/>
              </a:solidFill>
            </a:endParaRPr>
          </a:p>
          <a:p>
            <a:pPr marL="342900" indent="-342900" algn="l" rtl="0">
              <a:buFont typeface="Arial" panose="020B0604020202020204" pitchFamily="34" charset="0"/>
              <a:buChar char="•"/>
            </a:pPr>
            <a:r>
              <a:rPr lang="en-US" sz="2000" dirty="0" err="1">
                <a:solidFill>
                  <a:srgbClr val="000000"/>
                </a:solidFill>
              </a:rPr>
              <a:t>Desenho</a:t>
            </a:r>
            <a:endParaRPr lang="en-US" sz="2000" dirty="0">
              <a:solidFill>
                <a:srgbClr val="000000"/>
              </a:solidFill>
            </a:endParaRPr>
          </a:p>
        </p:txBody>
      </p:sp>
      <p:sp>
        <p:nvSpPr>
          <p:cNvPr id="6" name="TextBox 5">
            <a:extLst>
              <a:ext uri="{FF2B5EF4-FFF2-40B4-BE49-F238E27FC236}">
                <a16:creationId xmlns:a16="http://schemas.microsoft.com/office/drawing/2014/main" id="{DE843AF1-1D85-6CDD-D06B-E3DC10305337}"/>
              </a:ext>
            </a:extLst>
          </p:cNvPr>
          <p:cNvSpPr txBox="1"/>
          <p:nvPr/>
        </p:nvSpPr>
        <p:spPr>
          <a:xfrm>
            <a:off x="463649" y="1957802"/>
            <a:ext cx="4679975" cy="923330"/>
          </a:xfrm>
          <a:prstGeom prst="rect">
            <a:avLst/>
          </a:prstGeom>
          <a:solidFill>
            <a:srgbClr val="F68F37"/>
          </a:solidFill>
        </p:spPr>
        <p:txBody>
          <a:bodyPr wrap="square">
            <a:spAutoFit/>
          </a:bodyPr>
          <a:lstStyle/>
          <a:p>
            <a:pPr algn="ctr" rtl="0"/>
            <a:r>
              <a:rPr lang="pl-PL" sz="1800" b="1" dirty="0">
                <a:solidFill>
                  <a:srgbClr val="000000"/>
                </a:solidFill>
              </a:rPr>
              <a:t>Esta fase deve limitar as críticas</a:t>
            </a:r>
            <a:r>
              <a:rPr lang="pt-PT" sz="1800" b="1" dirty="0">
                <a:solidFill>
                  <a:srgbClr val="000000"/>
                </a:solidFill>
              </a:rPr>
              <a:t>.</a:t>
            </a:r>
            <a:endParaRPr lang="pl-PL" sz="1800" b="1" dirty="0">
              <a:solidFill>
                <a:srgbClr val="000000"/>
              </a:solidFill>
            </a:endParaRPr>
          </a:p>
          <a:p>
            <a:pPr algn="ctr" rtl="0"/>
            <a:r>
              <a:rPr lang="en-GB" sz="1800" b="1" dirty="0">
                <a:solidFill>
                  <a:srgbClr val="000000"/>
                </a:solidFill>
              </a:rPr>
              <a:t>O que </a:t>
            </a:r>
            <a:r>
              <a:rPr lang="en-GB" sz="1800" b="1" dirty="0" err="1">
                <a:solidFill>
                  <a:srgbClr val="000000"/>
                </a:solidFill>
              </a:rPr>
              <a:t>conta</a:t>
            </a:r>
            <a:r>
              <a:rPr lang="en-GB" sz="1800" b="1" dirty="0">
                <a:solidFill>
                  <a:srgbClr val="000000"/>
                </a:solidFill>
              </a:rPr>
              <a:t> é a q</a:t>
            </a:r>
            <a:r>
              <a:rPr lang="pl-PL" sz="1800" b="1" dirty="0">
                <a:solidFill>
                  <a:srgbClr val="000000"/>
                </a:solidFill>
              </a:rPr>
              <a:t>uantidade,</a:t>
            </a:r>
            <a:r>
              <a:rPr lang="pt-PT" sz="1800" b="1" dirty="0">
                <a:solidFill>
                  <a:srgbClr val="000000"/>
                </a:solidFill>
              </a:rPr>
              <a:t> e </a:t>
            </a:r>
            <a:r>
              <a:rPr lang="pl-PL" sz="1800" b="1" dirty="0">
                <a:solidFill>
                  <a:srgbClr val="000000"/>
                </a:solidFill>
              </a:rPr>
              <a:t>não</a:t>
            </a:r>
            <a:r>
              <a:rPr lang="pt-PT" sz="1800" b="1" dirty="0">
                <a:solidFill>
                  <a:srgbClr val="000000"/>
                </a:solidFill>
              </a:rPr>
              <a:t> a</a:t>
            </a:r>
            <a:r>
              <a:rPr lang="pl-PL" sz="1800" b="1" dirty="0">
                <a:solidFill>
                  <a:srgbClr val="000000"/>
                </a:solidFill>
              </a:rPr>
              <a:t> qualidade</a:t>
            </a:r>
            <a:r>
              <a:rPr lang="pt-PT" sz="1800" b="1" dirty="0">
                <a:solidFill>
                  <a:srgbClr val="000000"/>
                </a:solidFill>
              </a:rPr>
              <a:t>.</a:t>
            </a:r>
            <a:endParaRPr lang="pl-PL" sz="1800" b="1" dirty="0">
              <a:solidFill>
                <a:srgbClr val="000000"/>
              </a:solidFill>
            </a:endParaRPr>
          </a:p>
          <a:p>
            <a:pPr algn="ctr" rtl="0"/>
            <a:r>
              <a:rPr lang="en-US" sz="1800" b="1" dirty="0">
                <a:solidFill>
                  <a:srgbClr val="000000"/>
                </a:solidFill>
              </a:rPr>
              <a:t>Não existem </a:t>
            </a:r>
            <a:r>
              <a:rPr lang="en-US" sz="1800" b="1" dirty="0" err="1">
                <a:solidFill>
                  <a:srgbClr val="000000"/>
                </a:solidFill>
              </a:rPr>
              <a:t>ideias</a:t>
            </a:r>
            <a:r>
              <a:rPr lang="en-US" sz="1800" b="1" dirty="0">
                <a:solidFill>
                  <a:srgbClr val="000000"/>
                </a:solidFill>
              </a:rPr>
              <a:t> </a:t>
            </a:r>
            <a:r>
              <a:rPr lang="en-US" b="1" dirty="0" err="1">
                <a:solidFill>
                  <a:srgbClr val="000000"/>
                </a:solidFill>
              </a:rPr>
              <a:t>malucas</a:t>
            </a:r>
            <a:r>
              <a:rPr lang="en-US" sz="1800" b="1" dirty="0">
                <a:solidFill>
                  <a:srgbClr val="000000"/>
                </a:solidFill>
              </a:rPr>
              <a:t> ou erradas!</a:t>
            </a:r>
            <a:endParaRPr lang="pl-PL" sz="1800" b="1" dirty="0">
              <a:solidFill>
                <a:srgbClr val="000000"/>
              </a:solidFill>
            </a:endParaRPr>
          </a:p>
        </p:txBody>
      </p:sp>
      <p:pic>
        <p:nvPicPr>
          <p:cNvPr id="11" name="Graphic 10" descr="Badge 3 with solid fill">
            <a:extLst>
              <a:ext uri="{FF2B5EF4-FFF2-40B4-BE49-F238E27FC236}">
                <a16:creationId xmlns:a16="http://schemas.microsoft.com/office/drawing/2014/main" id="{612D820C-7C3A-5BB2-F8FB-94A4ECC40FD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17213" y="330642"/>
            <a:ext cx="1119391" cy="1119391"/>
          </a:xfrm>
          <a:prstGeom prst="rect">
            <a:avLst/>
          </a:prstGeom>
        </p:spPr>
      </p:pic>
      <p:grpSp>
        <p:nvGrpSpPr>
          <p:cNvPr id="12" name="Group 11">
            <a:extLst>
              <a:ext uri="{FF2B5EF4-FFF2-40B4-BE49-F238E27FC236}">
                <a16:creationId xmlns:a16="http://schemas.microsoft.com/office/drawing/2014/main" id="{3B8638B5-74EB-53F0-721A-033AB3A68BE2}"/>
              </a:ext>
            </a:extLst>
          </p:cNvPr>
          <p:cNvGrpSpPr/>
          <p:nvPr/>
        </p:nvGrpSpPr>
        <p:grpSpPr>
          <a:xfrm>
            <a:off x="1904246" y="300940"/>
            <a:ext cx="1535538" cy="1606307"/>
            <a:chOff x="8736336" y="773976"/>
            <a:chExt cx="925001" cy="925018"/>
          </a:xfrm>
        </p:grpSpPr>
        <p:grpSp>
          <p:nvGrpSpPr>
            <p:cNvPr id="13" name="Graphic 2">
              <a:extLst>
                <a:ext uri="{FF2B5EF4-FFF2-40B4-BE49-F238E27FC236}">
                  <a16:creationId xmlns:a16="http://schemas.microsoft.com/office/drawing/2014/main" id="{990EA60C-E304-027B-8095-A59D0FAB923E}"/>
                </a:ext>
              </a:extLst>
            </p:cNvPr>
            <p:cNvGrpSpPr/>
            <p:nvPr/>
          </p:nvGrpSpPr>
          <p:grpSpPr>
            <a:xfrm>
              <a:off x="8736336" y="773976"/>
              <a:ext cx="925001" cy="925018"/>
              <a:chOff x="8736336" y="773976"/>
              <a:chExt cx="925001" cy="925018"/>
            </a:xfrm>
            <a:solidFill>
              <a:srgbClr val="010101"/>
            </a:solidFill>
          </p:grpSpPr>
          <p:sp>
            <p:nvSpPr>
              <p:cNvPr id="16" name="Freeform 527">
                <a:extLst>
                  <a:ext uri="{FF2B5EF4-FFF2-40B4-BE49-F238E27FC236}">
                    <a16:creationId xmlns:a16="http://schemas.microsoft.com/office/drawing/2014/main" id="{68AD2B16-F12C-99B7-6CB9-DE5A42979FFE}"/>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pPr algn="l" rtl="0"/>
                <a:endParaRPr lang="en-US"/>
              </a:p>
            </p:txBody>
          </p:sp>
          <p:sp>
            <p:nvSpPr>
              <p:cNvPr id="17" name="Freeform 528">
                <a:extLst>
                  <a:ext uri="{FF2B5EF4-FFF2-40B4-BE49-F238E27FC236}">
                    <a16:creationId xmlns:a16="http://schemas.microsoft.com/office/drawing/2014/main" id="{6DC1D125-66D2-7854-0C03-77786A163BA2}"/>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pPr algn="l" rtl="0"/>
                <a:endParaRPr lang="en-US"/>
              </a:p>
            </p:txBody>
          </p:sp>
          <p:sp>
            <p:nvSpPr>
              <p:cNvPr id="32" name="Freeform 529">
                <a:extLst>
                  <a:ext uri="{FF2B5EF4-FFF2-40B4-BE49-F238E27FC236}">
                    <a16:creationId xmlns:a16="http://schemas.microsoft.com/office/drawing/2014/main" id="{625D25F3-884C-B4AB-B0CC-203319B7014B}"/>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pPr algn="l" rtl="0"/>
                <a:endParaRPr lang="en-US"/>
              </a:p>
            </p:txBody>
          </p:sp>
          <p:sp>
            <p:nvSpPr>
              <p:cNvPr id="33" name="Freeform 530">
                <a:extLst>
                  <a:ext uri="{FF2B5EF4-FFF2-40B4-BE49-F238E27FC236}">
                    <a16:creationId xmlns:a16="http://schemas.microsoft.com/office/drawing/2014/main" id="{0C091E06-9027-7CAE-67AA-0E1B6BB2B995}"/>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pPr algn="l" rtl="0"/>
                <a:endParaRPr lang="en-US"/>
              </a:p>
            </p:txBody>
          </p:sp>
          <p:sp>
            <p:nvSpPr>
              <p:cNvPr id="34" name="Freeform 531">
                <a:extLst>
                  <a:ext uri="{FF2B5EF4-FFF2-40B4-BE49-F238E27FC236}">
                    <a16:creationId xmlns:a16="http://schemas.microsoft.com/office/drawing/2014/main" id="{6B9DAE08-AC27-F840-ADD1-3C68765E8183}"/>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pPr algn="l" rtl="0"/>
                <a:endParaRPr lang="en-US"/>
              </a:p>
            </p:txBody>
          </p:sp>
          <p:sp>
            <p:nvSpPr>
              <p:cNvPr id="35" name="Freeform 532">
                <a:extLst>
                  <a:ext uri="{FF2B5EF4-FFF2-40B4-BE49-F238E27FC236}">
                    <a16:creationId xmlns:a16="http://schemas.microsoft.com/office/drawing/2014/main" id="{11506203-ACCF-F938-C515-FF58E725B936}"/>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pPr algn="l" rtl="0"/>
                <a:endParaRPr lang="en-US"/>
              </a:p>
            </p:txBody>
          </p:sp>
          <p:sp>
            <p:nvSpPr>
              <p:cNvPr id="36" name="Freeform 533">
                <a:extLst>
                  <a:ext uri="{FF2B5EF4-FFF2-40B4-BE49-F238E27FC236}">
                    <a16:creationId xmlns:a16="http://schemas.microsoft.com/office/drawing/2014/main" id="{A82A4691-ED33-560F-0F2E-B1B13A9E5059}"/>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pPr algn="l" rtl="0"/>
                <a:endParaRPr lang="en-US"/>
              </a:p>
            </p:txBody>
          </p:sp>
        </p:grpSp>
        <p:sp>
          <p:nvSpPr>
            <p:cNvPr id="14" name="Freeform 525">
              <a:extLst>
                <a:ext uri="{FF2B5EF4-FFF2-40B4-BE49-F238E27FC236}">
                  <a16:creationId xmlns:a16="http://schemas.microsoft.com/office/drawing/2014/main" id="{4F87A4CB-BB92-18BA-0BFC-38DEAE5B97C1}"/>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A0C2"/>
            </a:solidFill>
            <a:ln w="9028" cap="flat">
              <a:noFill/>
              <a:prstDash val="solid"/>
              <a:miter/>
            </a:ln>
          </p:spPr>
          <p:txBody>
            <a:bodyPr rtlCol="0" anchor="ctr"/>
            <a:lstStyle/>
            <a:p>
              <a:pPr algn="l" rtl="0"/>
              <a:endParaRPr lang="en-US" dirty="0"/>
            </a:p>
          </p:txBody>
        </p:sp>
        <p:sp>
          <p:nvSpPr>
            <p:cNvPr id="15" name="Freeform 526">
              <a:extLst>
                <a:ext uri="{FF2B5EF4-FFF2-40B4-BE49-F238E27FC236}">
                  <a16:creationId xmlns:a16="http://schemas.microsoft.com/office/drawing/2014/main" id="{DC468077-5AB9-8911-C842-211E0BDCD9C0}"/>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A0C2"/>
            </a:solidFill>
            <a:ln w="9028" cap="flat">
              <a:noFill/>
              <a:prstDash val="solid"/>
              <a:miter/>
            </a:ln>
          </p:spPr>
          <p:txBody>
            <a:bodyPr rtlCol="0" anchor="ctr"/>
            <a:lstStyle/>
            <a:p>
              <a:pPr algn="l" rtl="0"/>
              <a:endParaRPr lang="en-US"/>
            </a:p>
          </p:txBody>
        </p:sp>
      </p:grpSp>
      <p:cxnSp>
        <p:nvCxnSpPr>
          <p:cNvPr id="38" name="Straight Connector 37">
            <a:extLst>
              <a:ext uri="{FF2B5EF4-FFF2-40B4-BE49-F238E27FC236}">
                <a16:creationId xmlns:a16="http://schemas.microsoft.com/office/drawing/2014/main" id="{D8745EB6-FBF5-9FC5-7691-E692567FACF8}"/>
              </a:ext>
            </a:extLst>
          </p:cNvPr>
          <p:cNvCxnSpPr/>
          <p:nvPr/>
        </p:nvCxnSpPr>
        <p:spPr>
          <a:xfrm>
            <a:off x="5540721" y="551955"/>
            <a:ext cx="0" cy="5450493"/>
          </a:xfrm>
          <a:prstGeom prst="line">
            <a:avLst/>
          </a:prstGeom>
          <a:ln>
            <a:solidFill>
              <a:srgbClr val="F1A0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2493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BE5B9E-CDBA-9172-184E-B57C8600CABD}"/>
              </a:ext>
            </a:extLst>
          </p:cNvPr>
          <p:cNvSpPr>
            <a:spLocks noGrp="1"/>
          </p:cNvSpPr>
          <p:nvPr>
            <p:ph type="body" sz="quarter" idx="18"/>
          </p:nvPr>
        </p:nvSpPr>
        <p:spPr>
          <a:xfrm>
            <a:off x="898359" y="1404725"/>
            <a:ext cx="3881872" cy="3291086"/>
          </a:xfrm>
        </p:spPr>
        <p:txBody>
          <a:bodyPr/>
          <a:lstStyle/>
          <a:p>
            <a:pPr algn="l" rtl="0"/>
            <a:r>
              <a:rPr lang="en-US" dirty="0"/>
              <a:t>Este </a:t>
            </a:r>
            <a:r>
              <a:rPr lang="en-US" dirty="0" err="1"/>
              <a:t>vídeo</a:t>
            </a:r>
            <a:r>
              <a:rPr lang="en-US" dirty="0"/>
              <a:t> </a:t>
            </a:r>
            <a:r>
              <a:rPr lang="en-US" dirty="0" err="1"/>
              <a:t>pretende</a:t>
            </a:r>
            <a:r>
              <a:rPr lang="en-US" dirty="0"/>
              <a:t> </a:t>
            </a:r>
            <a:r>
              <a:rPr lang="en-US" dirty="0" err="1"/>
              <a:t>mostrar</a:t>
            </a:r>
            <a:r>
              <a:rPr lang="en-US" dirty="0"/>
              <a:t> o que está </a:t>
            </a:r>
            <a:r>
              <a:rPr lang="en-US" dirty="0" err="1"/>
              <a:t>envolvido</a:t>
            </a:r>
            <a:r>
              <a:rPr lang="en-US" dirty="0"/>
              <a:t> </a:t>
            </a:r>
            <a:r>
              <a:rPr lang="en-US" dirty="0" err="1"/>
              <a:t>na</a:t>
            </a:r>
            <a:r>
              <a:rPr lang="en-US" dirty="0"/>
              <a:t> </a:t>
            </a:r>
            <a:r>
              <a:rPr lang="en-US" dirty="0" err="1"/>
              <a:t>etapa</a:t>
            </a:r>
            <a:r>
              <a:rPr lang="en-US" dirty="0"/>
              <a:t> de </a:t>
            </a:r>
            <a:r>
              <a:rPr lang="en-US" dirty="0" err="1"/>
              <a:t>idear</a:t>
            </a:r>
            <a:r>
              <a:rPr lang="en-US" dirty="0"/>
              <a:t> do processo de Design Thinking. No </a:t>
            </a:r>
            <a:r>
              <a:rPr lang="en-US" dirty="0" err="1"/>
              <a:t>início</a:t>
            </a:r>
            <a:r>
              <a:rPr lang="en-US" dirty="0"/>
              <a:t> a quantidade é mais importante do que a </a:t>
            </a:r>
            <a:r>
              <a:rPr lang="en-US" dirty="0" err="1"/>
              <a:t>qualidade</a:t>
            </a:r>
            <a:r>
              <a:rPr lang="en-US" dirty="0"/>
              <a:t>. </a:t>
            </a:r>
            <a:r>
              <a:rPr lang="en-US" dirty="0" err="1"/>
              <a:t>Depois</a:t>
            </a:r>
            <a:r>
              <a:rPr lang="en-US" dirty="0"/>
              <a:t> </a:t>
            </a:r>
            <a:r>
              <a:rPr lang="en-US" dirty="0" err="1"/>
              <a:t>deve</a:t>
            </a:r>
            <a:r>
              <a:rPr lang="en-US" dirty="0"/>
              <a:t>-se </a:t>
            </a:r>
            <a:r>
              <a:rPr lang="en-US" dirty="0" err="1"/>
              <a:t>convergir</a:t>
            </a:r>
            <a:r>
              <a:rPr lang="en-US" dirty="0"/>
              <a:t> e selecionar a solução mais adequada para o </a:t>
            </a:r>
            <a:r>
              <a:rPr lang="en-US" dirty="0" err="1"/>
              <a:t>problema</a:t>
            </a:r>
            <a:r>
              <a:rPr lang="en-US" dirty="0"/>
              <a:t> a </a:t>
            </a:r>
            <a:r>
              <a:rPr lang="en-US" dirty="0" err="1"/>
              <a:t>considerar</a:t>
            </a:r>
            <a:r>
              <a:rPr lang="en-US" dirty="0"/>
              <a:t> </a:t>
            </a:r>
            <a:r>
              <a:rPr lang="en-US" dirty="0" err="1"/>
              <a:t>na</a:t>
            </a:r>
            <a:r>
              <a:rPr lang="en-US" dirty="0"/>
              <a:t> </a:t>
            </a:r>
            <a:r>
              <a:rPr lang="en-US" dirty="0" err="1"/>
              <a:t>etapa</a:t>
            </a:r>
            <a:r>
              <a:rPr lang="en-US" dirty="0"/>
              <a:t> de protótipo.</a:t>
            </a:r>
          </a:p>
          <a:p>
            <a:pPr algn="l" rtl="0"/>
            <a:endParaRPr lang="en-IE" dirty="0"/>
          </a:p>
        </p:txBody>
      </p:sp>
      <p:sp>
        <p:nvSpPr>
          <p:cNvPr id="3" name="Text Placeholder 2">
            <a:extLst>
              <a:ext uri="{FF2B5EF4-FFF2-40B4-BE49-F238E27FC236}">
                <a16:creationId xmlns:a16="http://schemas.microsoft.com/office/drawing/2014/main" id="{575A1C35-C3AB-1EC2-4311-727C6C8ED2D7}"/>
              </a:ext>
            </a:extLst>
          </p:cNvPr>
          <p:cNvSpPr>
            <a:spLocks noGrp="1"/>
          </p:cNvSpPr>
          <p:nvPr>
            <p:ph type="body" sz="quarter" idx="16"/>
          </p:nvPr>
        </p:nvSpPr>
        <p:spPr/>
        <p:txBody>
          <a:bodyPr/>
          <a:lstStyle/>
          <a:p>
            <a:pPr algn="l" rtl="0"/>
            <a:r>
              <a:rPr lang="en-IE" dirty="0"/>
              <a:t>Como Idear</a:t>
            </a:r>
          </a:p>
        </p:txBody>
      </p:sp>
      <p:sp>
        <p:nvSpPr>
          <p:cNvPr id="5" name="TextBox 4">
            <a:extLst>
              <a:ext uri="{FF2B5EF4-FFF2-40B4-BE49-F238E27FC236}">
                <a16:creationId xmlns:a16="http://schemas.microsoft.com/office/drawing/2014/main" id="{161F12BD-3C4E-9A89-956D-CEDF5E7A1186}"/>
              </a:ext>
            </a:extLst>
          </p:cNvPr>
          <p:cNvSpPr txBox="1"/>
          <p:nvPr/>
        </p:nvSpPr>
        <p:spPr>
          <a:xfrm>
            <a:off x="597945" y="5990161"/>
            <a:ext cx="6096000" cy="369332"/>
          </a:xfrm>
          <a:prstGeom prst="rect">
            <a:avLst/>
          </a:prstGeom>
          <a:noFill/>
        </p:spPr>
        <p:txBody>
          <a:bodyPr wrap="square">
            <a:spAutoFit/>
          </a:bodyPr>
          <a:lstStyle/>
          <a:p>
            <a:r>
              <a:rPr lang="en-US" dirty="0">
                <a:solidFill>
                  <a:srgbClr val="000000"/>
                </a:solidFill>
                <a:hlinkClick r:id="rId3">
                  <a:extLst>
                    <a:ext uri="{A12FA001-AC4F-418D-AE19-62706E023703}">
                      <ahyp:hlinkClr xmlns:ahyp="http://schemas.microsoft.com/office/drawing/2018/hyperlinkcolor" val="tx"/>
                    </a:ext>
                  </a:extLst>
                </a:hlinkClick>
              </a:rPr>
              <a:t>Design Thinking Step 3: Ideate - YouTube</a:t>
            </a:r>
            <a:endParaRPr lang="en-IE" dirty="0">
              <a:solidFill>
                <a:srgbClr val="000000"/>
              </a:solidFill>
            </a:endParaRPr>
          </a:p>
        </p:txBody>
      </p:sp>
      <p:pic>
        <p:nvPicPr>
          <p:cNvPr id="6" name="Online Media 5" title="Design Thinking Step 3: Ideate">
            <a:hlinkClick r:id="" action="ppaction://media"/>
            <a:extLst>
              <a:ext uri="{FF2B5EF4-FFF2-40B4-BE49-F238E27FC236}">
                <a16:creationId xmlns:a16="http://schemas.microsoft.com/office/drawing/2014/main" id="{48E5033F-92F4-9B89-9820-5D2F27C0AD34}"/>
              </a:ext>
            </a:extLst>
          </p:cNvPr>
          <p:cNvPicPr>
            <a:picLocks noRot="1" noChangeAspect="1"/>
          </p:cNvPicPr>
          <p:nvPr>
            <a:videoFile r:link="rId1"/>
          </p:nvPr>
        </p:nvPicPr>
        <p:blipFill>
          <a:blip r:embed="rId4"/>
          <a:stretch>
            <a:fillRect/>
          </a:stretch>
        </p:blipFill>
        <p:spPr>
          <a:xfrm>
            <a:off x="5215299" y="1199777"/>
            <a:ext cx="6825810" cy="4051233"/>
          </a:xfrm>
          <a:prstGeom prst="rect">
            <a:avLst/>
          </a:prstGeom>
        </p:spPr>
      </p:pic>
    </p:spTree>
    <p:extLst>
      <p:ext uri="{BB962C8B-B14F-4D97-AF65-F5344CB8AC3E}">
        <p14:creationId xmlns:p14="http://schemas.microsoft.com/office/powerpoint/2010/main" val="75933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67D9CB-8D19-5385-09E3-432F5EFD5A1C}"/>
              </a:ext>
            </a:extLst>
          </p:cNvPr>
          <p:cNvSpPr>
            <a:spLocks noGrp="1"/>
          </p:cNvSpPr>
          <p:nvPr>
            <p:ph type="body" sz="quarter" idx="18"/>
          </p:nvPr>
        </p:nvSpPr>
        <p:spPr>
          <a:xfrm>
            <a:off x="898357" y="1690636"/>
            <a:ext cx="5917222" cy="3501141"/>
          </a:xfrm>
        </p:spPr>
        <p:txBody>
          <a:bodyPr/>
          <a:lstStyle/>
          <a:p>
            <a:pPr algn="just" rtl="0"/>
            <a:r>
              <a:rPr lang="en-US" dirty="0"/>
              <a:t>Em seguida, </a:t>
            </a:r>
            <a:r>
              <a:rPr lang="en-US" dirty="0" err="1"/>
              <a:t>deve</a:t>
            </a:r>
            <a:r>
              <a:rPr lang="en-US" dirty="0"/>
              <a:t>-se </a:t>
            </a:r>
            <a:r>
              <a:rPr lang="en-US" dirty="0" err="1"/>
              <a:t>reservar</a:t>
            </a:r>
            <a:r>
              <a:rPr lang="en-US" dirty="0"/>
              <a:t> um momento para refletir sobre o que se </a:t>
            </a:r>
            <a:r>
              <a:rPr lang="en-US" dirty="0" err="1"/>
              <a:t>aprendeu</a:t>
            </a:r>
            <a:r>
              <a:rPr lang="en-US" dirty="0"/>
              <a:t> </a:t>
            </a:r>
            <a:r>
              <a:rPr lang="en-US" dirty="0" err="1"/>
              <a:t>nas</a:t>
            </a:r>
            <a:r>
              <a:rPr lang="en-US" dirty="0"/>
              <a:t> conversas com </a:t>
            </a:r>
            <a:r>
              <a:rPr lang="en-US" dirty="0" err="1"/>
              <a:t>os</a:t>
            </a:r>
            <a:r>
              <a:rPr lang="en-US" dirty="0"/>
              <a:t> “</a:t>
            </a:r>
            <a:r>
              <a:rPr lang="en-US" dirty="0" err="1"/>
              <a:t>usuários</a:t>
            </a:r>
            <a:r>
              <a:rPr lang="en-US" dirty="0"/>
              <a:t>”, </a:t>
            </a:r>
            <a:r>
              <a:rPr lang="en-US" dirty="0" err="1"/>
              <a:t>tendo</a:t>
            </a:r>
            <a:r>
              <a:rPr lang="en-US" dirty="0"/>
              <a:t> </a:t>
            </a:r>
            <a:r>
              <a:rPr lang="en-US" dirty="0" err="1"/>
              <a:t>em</a:t>
            </a:r>
            <a:r>
              <a:rPr lang="en-US" dirty="0"/>
              <a:t> </a:t>
            </a:r>
            <a:r>
              <a:rPr lang="en-US" dirty="0" err="1"/>
              <a:t>conta</a:t>
            </a:r>
            <a:r>
              <a:rPr lang="en-US" dirty="0"/>
              <a:t> as diferentes ideias. </a:t>
            </a:r>
            <a:r>
              <a:rPr lang="en-US" dirty="0" err="1"/>
              <a:t>Devemo-nos</a:t>
            </a:r>
            <a:r>
              <a:rPr lang="en-US" dirty="0"/>
              <a:t> </a:t>
            </a:r>
            <a:r>
              <a:rPr lang="en-US" dirty="0" err="1"/>
              <a:t>perguntar</a:t>
            </a:r>
            <a:r>
              <a:rPr lang="en-US" dirty="0"/>
              <a:t> </a:t>
            </a:r>
            <a:r>
              <a:rPr lang="en-US" dirty="0" err="1"/>
              <a:t>como</a:t>
            </a:r>
            <a:r>
              <a:rPr lang="en-US" dirty="0"/>
              <a:t> a </a:t>
            </a:r>
            <a:r>
              <a:rPr lang="en-US" dirty="0" err="1"/>
              <a:t>nossa</a:t>
            </a:r>
            <a:r>
              <a:rPr lang="en-US" dirty="0"/>
              <a:t> ideia se encaixa no contexto da vida real das </a:t>
            </a:r>
            <a:r>
              <a:rPr lang="en-US" dirty="0" err="1"/>
              <a:t>pessoas</a:t>
            </a:r>
            <a:r>
              <a:rPr lang="en-US" dirty="0"/>
              <a:t>. A solução pode ser uma combinação de uma nova ideia e o que já está sendo usado. Em seguida, </a:t>
            </a:r>
            <a:r>
              <a:rPr lang="en-US" dirty="0" err="1"/>
              <a:t>devemos</a:t>
            </a:r>
            <a:r>
              <a:rPr lang="en-US" dirty="0"/>
              <a:t> </a:t>
            </a:r>
            <a:r>
              <a:rPr lang="en-US" dirty="0" err="1"/>
              <a:t>conectar</a:t>
            </a:r>
            <a:r>
              <a:rPr lang="en-US" dirty="0"/>
              <a:t> os pontos, </a:t>
            </a:r>
            <a:r>
              <a:rPr lang="en-US" dirty="0" err="1"/>
              <a:t>esboçar</a:t>
            </a:r>
            <a:r>
              <a:rPr lang="en-US" dirty="0"/>
              <a:t> a solução final e </a:t>
            </a:r>
            <a:r>
              <a:rPr lang="en-US" dirty="0" err="1"/>
              <a:t>construir</a:t>
            </a:r>
            <a:r>
              <a:rPr lang="en-US" dirty="0"/>
              <a:t> um protótipo real que seja bom o suficiente para ser testado.</a:t>
            </a:r>
          </a:p>
          <a:p>
            <a:pPr algn="just" rtl="0"/>
            <a:endParaRPr lang="en-IE" dirty="0"/>
          </a:p>
        </p:txBody>
      </p:sp>
      <p:sp>
        <p:nvSpPr>
          <p:cNvPr id="3" name="Text Placeholder 2">
            <a:extLst>
              <a:ext uri="{FF2B5EF4-FFF2-40B4-BE49-F238E27FC236}">
                <a16:creationId xmlns:a16="http://schemas.microsoft.com/office/drawing/2014/main" id="{E5D5981F-3A65-C8E7-14D1-0DFCFCA6090F}"/>
              </a:ext>
            </a:extLst>
          </p:cNvPr>
          <p:cNvSpPr>
            <a:spLocks noGrp="1"/>
          </p:cNvSpPr>
          <p:nvPr>
            <p:ph type="body" sz="quarter" idx="16"/>
          </p:nvPr>
        </p:nvSpPr>
        <p:spPr>
          <a:xfrm>
            <a:off x="738101" y="712265"/>
            <a:ext cx="4990998" cy="992652"/>
          </a:xfrm>
        </p:spPr>
        <p:txBody>
          <a:bodyPr/>
          <a:lstStyle/>
          <a:p>
            <a:pPr algn="l" rtl="0"/>
            <a:r>
              <a:rPr lang="en-IE" dirty="0"/>
              <a:t>Etapa 4: </a:t>
            </a:r>
            <a:r>
              <a:rPr lang="en-IE" dirty="0" err="1"/>
              <a:t>Prototipar</a:t>
            </a:r>
            <a:endParaRPr lang="en-IE" dirty="0"/>
          </a:p>
        </p:txBody>
      </p:sp>
      <p:grpSp>
        <p:nvGrpSpPr>
          <p:cNvPr id="5" name="Group 4">
            <a:extLst>
              <a:ext uri="{FF2B5EF4-FFF2-40B4-BE49-F238E27FC236}">
                <a16:creationId xmlns:a16="http://schemas.microsoft.com/office/drawing/2014/main" id="{1F7CA776-75D0-B7EF-3C5B-089580D4F886}"/>
              </a:ext>
            </a:extLst>
          </p:cNvPr>
          <p:cNvGrpSpPr/>
          <p:nvPr/>
        </p:nvGrpSpPr>
        <p:grpSpPr>
          <a:xfrm>
            <a:off x="8109168" y="1453626"/>
            <a:ext cx="2836922" cy="2900855"/>
            <a:chOff x="10376768" y="2334933"/>
            <a:chExt cx="920484" cy="919581"/>
          </a:xfrm>
        </p:grpSpPr>
        <p:sp>
          <p:nvSpPr>
            <p:cNvPr id="6" name="Freeform 240">
              <a:extLst>
                <a:ext uri="{FF2B5EF4-FFF2-40B4-BE49-F238E27FC236}">
                  <a16:creationId xmlns:a16="http://schemas.microsoft.com/office/drawing/2014/main" id="{0CC12FD5-27BE-1C55-A094-6EC028E7101E}"/>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68F37"/>
            </a:solidFill>
            <a:ln w="9028" cap="flat">
              <a:noFill/>
              <a:prstDash val="solid"/>
              <a:miter/>
            </a:ln>
          </p:spPr>
          <p:txBody>
            <a:bodyPr rtlCol="0" anchor="ctr"/>
            <a:lstStyle/>
            <a:p>
              <a:pPr algn="l" rtl="0"/>
              <a:endParaRPr lang="en-US"/>
            </a:p>
          </p:txBody>
        </p:sp>
        <p:sp>
          <p:nvSpPr>
            <p:cNvPr id="7" name="Freeform 241">
              <a:extLst>
                <a:ext uri="{FF2B5EF4-FFF2-40B4-BE49-F238E27FC236}">
                  <a16:creationId xmlns:a16="http://schemas.microsoft.com/office/drawing/2014/main" id="{4ABAAF02-6A1B-F2E1-A4DA-10A7F75BE9AD}"/>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1A0C2"/>
            </a:solidFill>
            <a:ln w="9028"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4847A626-E6DA-C362-2177-C0EEF1F2A133}"/>
                </a:ext>
              </a:extLst>
            </p:cNvPr>
            <p:cNvGrpSpPr/>
            <p:nvPr/>
          </p:nvGrpSpPr>
          <p:grpSpPr>
            <a:xfrm>
              <a:off x="10376768" y="2334933"/>
              <a:ext cx="920484" cy="919581"/>
              <a:chOff x="10376768" y="2334933"/>
              <a:chExt cx="920484" cy="919581"/>
            </a:xfrm>
            <a:solidFill>
              <a:srgbClr val="010101"/>
            </a:solidFill>
          </p:grpSpPr>
          <p:sp>
            <p:nvSpPr>
              <p:cNvPr id="9" name="Freeform 243">
                <a:extLst>
                  <a:ext uri="{FF2B5EF4-FFF2-40B4-BE49-F238E27FC236}">
                    <a16:creationId xmlns:a16="http://schemas.microsoft.com/office/drawing/2014/main" id="{D7C6170C-0890-4504-3CF1-381C8B0F6B90}"/>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10101"/>
              </a:solidFill>
              <a:ln w="9028" cap="flat">
                <a:noFill/>
                <a:prstDash val="solid"/>
                <a:miter/>
              </a:ln>
            </p:spPr>
            <p:txBody>
              <a:bodyPr rtlCol="0" anchor="ctr"/>
              <a:lstStyle/>
              <a:p>
                <a:pPr algn="l" rtl="0"/>
                <a:endParaRPr lang="en-US"/>
              </a:p>
            </p:txBody>
          </p:sp>
          <p:sp>
            <p:nvSpPr>
              <p:cNvPr id="10" name="Freeform 244">
                <a:extLst>
                  <a:ext uri="{FF2B5EF4-FFF2-40B4-BE49-F238E27FC236}">
                    <a16:creationId xmlns:a16="http://schemas.microsoft.com/office/drawing/2014/main" id="{87C5FFBE-E9B5-044B-9D05-FBCBFBC95C65}"/>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10101"/>
              </a:solidFill>
              <a:ln w="9028" cap="flat">
                <a:noFill/>
                <a:prstDash val="solid"/>
                <a:miter/>
              </a:ln>
            </p:spPr>
            <p:txBody>
              <a:bodyPr rtlCol="0" anchor="ctr"/>
              <a:lstStyle/>
              <a:p>
                <a:pPr algn="l" rtl="0"/>
                <a:endParaRPr lang="en-US" dirty="0"/>
              </a:p>
            </p:txBody>
          </p:sp>
        </p:grpSp>
      </p:grpSp>
      <p:sp>
        <p:nvSpPr>
          <p:cNvPr id="11" name="TextBox 10">
            <a:extLst>
              <a:ext uri="{FF2B5EF4-FFF2-40B4-BE49-F238E27FC236}">
                <a16:creationId xmlns:a16="http://schemas.microsoft.com/office/drawing/2014/main" id="{6C2C72CE-7397-7555-BC17-E39AC4D1D7B2}"/>
              </a:ext>
            </a:extLst>
          </p:cNvPr>
          <p:cNvSpPr txBox="1"/>
          <p:nvPr/>
        </p:nvSpPr>
        <p:spPr>
          <a:xfrm>
            <a:off x="7659441" y="4730121"/>
            <a:ext cx="3899338" cy="1200329"/>
          </a:xfrm>
          <a:prstGeom prst="rect">
            <a:avLst/>
          </a:prstGeom>
          <a:noFill/>
        </p:spPr>
        <p:txBody>
          <a:bodyPr wrap="square" rtlCol="0">
            <a:spAutoFit/>
          </a:bodyPr>
          <a:lstStyle/>
          <a:p>
            <a:pPr algn="ctr" rtl="0"/>
            <a:r>
              <a:rPr lang="en-US" sz="2400" b="1" dirty="0">
                <a:solidFill>
                  <a:srgbClr val="1188A3"/>
                </a:solidFill>
              </a:rPr>
              <a:t>Construir uma </a:t>
            </a:r>
            <a:r>
              <a:rPr lang="en-US" sz="2400" b="1" dirty="0" err="1">
                <a:solidFill>
                  <a:srgbClr val="1188A3"/>
                </a:solidFill>
              </a:rPr>
              <a:t>representação</a:t>
            </a:r>
            <a:r>
              <a:rPr lang="en-US" sz="2400" b="1" dirty="0">
                <a:solidFill>
                  <a:srgbClr val="1188A3"/>
                </a:solidFill>
              </a:rPr>
              <a:t> de </a:t>
            </a:r>
            <a:r>
              <a:rPr lang="en-US" sz="2400" b="1" dirty="0" err="1">
                <a:solidFill>
                  <a:srgbClr val="1188A3"/>
                </a:solidFill>
              </a:rPr>
              <a:t>uma</a:t>
            </a:r>
            <a:r>
              <a:rPr lang="en-US" sz="2400" b="1" dirty="0">
                <a:solidFill>
                  <a:srgbClr val="1188A3"/>
                </a:solidFill>
              </a:rPr>
              <a:t> ou mais dessas ideias, para </a:t>
            </a:r>
            <a:r>
              <a:rPr lang="en-US" sz="2400" b="1" dirty="0" err="1">
                <a:solidFill>
                  <a:srgbClr val="1188A3"/>
                </a:solidFill>
              </a:rPr>
              <a:t>mostrar</a:t>
            </a:r>
            <a:r>
              <a:rPr lang="en-US" sz="2400" b="1" dirty="0">
                <a:solidFill>
                  <a:srgbClr val="1188A3"/>
                </a:solidFill>
              </a:rPr>
              <a:t> a outros</a:t>
            </a:r>
            <a:endParaRPr lang="en-IE" sz="2400" b="1" dirty="0">
              <a:solidFill>
                <a:srgbClr val="1188A3"/>
              </a:solidFill>
            </a:endParaRPr>
          </a:p>
        </p:txBody>
      </p:sp>
    </p:spTree>
    <p:extLst>
      <p:ext uri="{BB962C8B-B14F-4D97-AF65-F5344CB8AC3E}">
        <p14:creationId xmlns:p14="http://schemas.microsoft.com/office/powerpoint/2010/main" val="2217130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31CF6-474A-752F-0E52-A09242416105}"/>
              </a:ext>
            </a:extLst>
          </p:cNvPr>
          <p:cNvSpPr txBox="1">
            <a:spLocks/>
          </p:cNvSpPr>
          <p:nvPr/>
        </p:nvSpPr>
        <p:spPr>
          <a:xfrm>
            <a:off x="6019298" y="1399500"/>
            <a:ext cx="6054486" cy="37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0">
              <a:buNone/>
            </a:pPr>
            <a:r>
              <a:rPr lang="en-US" b="1" dirty="0">
                <a:solidFill>
                  <a:srgbClr val="000000"/>
                </a:solidFill>
              </a:rPr>
              <a:t>Metas:</a:t>
            </a:r>
          </a:p>
          <a:p>
            <a:pPr marL="0" indent="0" algn="just" rtl="0">
              <a:buNone/>
            </a:pPr>
            <a:r>
              <a:rPr lang="en-US" sz="2400" dirty="0">
                <a:solidFill>
                  <a:srgbClr val="000000"/>
                </a:solidFill>
              </a:rPr>
              <a:t>A criação de um </a:t>
            </a:r>
            <a:r>
              <a:rPr lang="en-US" sz="2400" dirty="0" err="1">
                <a:solidFill>
                  <a:srgbClr val="000000"/>
                </a:solidFill>
              </a:rPr>
              <a:t>protótipo</a:t>
            </a:r>
            <a:r>
              <a:rPr lang="en-US" sz="2400" dirty="0">
                <a:solidFill>
                  <a:srgbClr val="000000"/>
                </a:solidFill>
              </a:rPr>
              <a:t> de um </a:t>
            </a:r>
            <a:r>
              <a:rPr lang="en-US" sz="2400" dirty="0" err="1">
                <a:solidFill>
                  <a:srgbClr val="000000"/>
                </a:solidFill>
              </a:rPr>
              <a:t>alimento</a:t>
            </a:r>
            <a:r>
              <a:rPr lang="en-US" sz="2400" dirty="0">
                <a:solidFill>
                  <a:srgbClr val="000000"/>
                </a:solidFill>
              </a:rPr>
              <a:t>, ao qual </a:t>
            </a:r>
            <a:r>
              <a:rPr lang="en-US" sz="2400" dirty="0" err="1">
                <a:solidFill>
                  <a:srgbClr val="000000"/>
                </a:solidFill>
              </a:rPr>
              <a:t>corresponda</a:t>
            </a:r>
            <a:r>
              <a:rPr lang="en-US" sz="2400" dirty="0">
                <a:solidFill>
                  <a:srgbClr val="000000"/>
                </a:solidFill>
              </a:rPr>
              <a:t> um </a:t>
            </a:r>
            <a:r>
              <a:rPr lang="en-US" sz="2400" dirty="0" err="1">
                <a:solidFill>
                  <a:srgbClr val="000000"/>
                </a:solidFill>
              </a:rPr>
              <a:t>modelo</a:t>
            </a:r>
            <a:r>
              <a:rPr lang="en-US" sz="2400" dirty="0">
                <a:solidFill>
                  <a:srgbClr val="000000"/>
                </a:solidFill>
              </a:rPr>
              <a:t> tridimensional do produto </a:t>
            </a:r>
            <a:r>
              <a:rPr lang="en-US" sz="2400" dirty="0" err="1">
                <a:solidFill>
                  <a:srgbClr val="000000"/>
                </a:solidFill>
              </a:rPr>
              <a:t>ou</a:t>
            </a:r>
            <a:r>
              <a:rPr lang="en-US" sz="2400" dirty="0">
                <a:solidFill>
                  <a:srgbClr val="000000"/>
                </a:solidFill>
              </a:rPr>
              <a:t> do </a:t>
            </a:r>
            <a:r>
              <a:rPr lang="en-US" sz="2400" dirty="0" err="1">
                <a:solidFill>
                  <a:srgbClr val="000000"/>
                </a:solidFill>
              </a:rPr>
              <a:t>conceito</a:t>
            </a:r>
            <a:r>
              <a:rPr lang="en-US" sz="2400" dirty="0">
                <a:solidFill>
                  <a:srgbClr val="000000"/>
                </a:solidFill>
              </a:rPr>
              <a:t> a </a:t>
            </a:r>
            <a:r>
              <a:rPr lang="en-US" sz="2400" dirty="0" err="1">
                <a:solidFill>
                  <a:srgbClr val="000000"/>
                </a:solidFill>
              </a:rPr>
              <a:t>desenvolver</a:t>
            </a:r>
            <a:r>
              <a:rPr lang="en-US" sz="2400" dirty="0">
                <a:solidFill>
                  <a:srgbClr val="000000"/>
                </a:solidFill>
              </a:rPr>
              <a:t>, é uma etapa inicial essencial no desenvolvimento de novos alimentos, bebidas e produtos </a:t>
            </a:r>
            <a:r>
              <a:rPr lang="en-US" sz="2400" dirty="0" err="1">
                <a:solidFill>
                  <a:srgbClr val="000000"/>
                </a:solidFill>
              </a:rPr>
              <a:t>nutracêuticos</a:t>
            </a:r>
            <a:r>
              <a:rPr lang="en-US" sz="2400" dirty="0">
                <a:solidFill>
                  <a:srgbClr val="000000"/>
                </a:solidFill>
              </a:rPr>
              <a:t>. </a:t>
            </a:r>
            <a:r>
              <a:rPr lang="en-US" sz="2400" dirty="0" err="1">
                <a:solidFill>
                  <a:srgbClr val="000000"/>
                </a:solidFill>
              </a:rPr>
              <a:t>Assim</a:t>
            </a:r>
            <a:r>
              <a:rPr lang="en-US" sz="2400" dirty="0">
                <a:solidFill>
                  <a:srgbClr val="000000"/>
                </a:solidFill>
              </a:rPr>
              <a:t>, é </a:t>
            </a:r>
            <a:r>
              <a:rPr lang="en-US" sz="2400" dirty="0" err="1">
                <a:solidFill>
                  <a:srgbClr val="000000"/>
                </a:solidFill>
              </a:rPr>
              <a:t>necessário</a:t>
            </a:r>
            <a:r>
              <a:rPr lang="en-US" sz="2400" dirty="0">
                <a:solidFill>
                  <a:srgbClr val="000000"/>
                </a:solidFill>
              </a:rPr>
              <a:t>:</a:t>
            </a:r>
            <a:endParaRPr lang="en-US" dirty="0">
              <a:solidFill>
                <a:srgbClr val="000000"/>
              </a:solidFill>
            </a:endParaRPr>
          </a:p>
          <a:p>
            <a:pPr marL="342900" indent="-342900" algn="just" rtl="0">
              <a:spcBef>
                <a:spcPts val="600"/>
              </a:spcBef>
              <a:buClr>
                <a:srgbClr val="F1A0C2"/>
              </a:buClr>
            </a:pPr>
            <a:r>
              <a:rPr lang="en-US" sz="2400" dirty="0" err="1">
                <a:solidFill>
                  <a:srgbClr val="000000"/>
                </a:solidFill>
              </a:rPr>
              <a:t>Construir</a:t>
            </a:r>
            <a:r>
              <a:rPr lang="en-US" sz="2400" dirty="0">
                <a:solidFill>
                  <a:srgbClr val="000000"/>
                </a:solidFill>
              </a:rPr>
              <a:t> representações simples </a:t>
            </a:r>
            <a:r>
              <a:rPr lang="en-US" sz="2400" dirty="0" err="1">
                <a:solidFill>
                  <a:srgbClr val="000000"/>
                </a:solidFill>
              </a:rPr>
              <a:t>como</a:t>
            </a:r>
            <a:r>
              <a:rPr lang="en-US" sz="2400" dirty="0">
                <a:solidFill>
                  <a:srgbClr val="000000"/>
                </a:solidFill>
              </a:rPr>
              <a:t> </a:t>
            </a:r>
            <a:r>
              <a:rPr lang="en-US" sz="2400" dirty="0" err="1">
                <a:solidFill>
                  <a:srgbClr val="000000"/>
                </a:solidFill>
              </a:rPr>
              <a:t>objeto</a:t>
            </a:r>
            <a:r>
              <a:rPr lang="en-US" sz="2400" dirty="0">
                <a:solidFill>
                  <a:srgbClr val="000000"/>
                </a:solidFill>
              </a:rPr>
              <a:t>(s) visuais para demonstrar o efeito da inovação</a:t>
            </a:r>
          </a:p>
          <a:p>
            <a:pPr marL="342900" indent="-342900" algn="just" rtl="0">
              <a:spcBef>
                <a:spcPts val="600"/>
              </a:spcBef>
              <a:buClr>
                <a:srgbClr val="F1A0C2"/>
              </a:buClr>
            </a:pPr>
            <a:r>
              <a:rPr lang="en-US" sz="2400" dirty="0" err="1">
                <a:solidFill>
                  <a:srgbClr val="000000"/>
                </a:solidFill>
              </a:rPr>
              <a:t>Não</a:t>
            </a:r>
            <a:r>
              <a:rPr lang="en-US" sz="2400" dirty="0">
                <a:solidFill>
                  <a:srgbClr val="000000"/>
                </a:solidFill>
              </a:rPr>
              <a:t> </a:t>
            </a:r>
            <a:r>
              <a:rPr lang="en-US" sz="2400" dirty="0" err="1">
                <a:solidFill>
                  <a:srgbClr val="000000"/>
                </a:solidFill>
              </a:rPr>
              <a:t>complicar</a:t>
            </a:r>
            <a:r>
              <a:rPr lang="en-US" sz="2400" dirty="0">
                <a:solidFill>
                  <a:srgbClr val="000000"/>
                </a:solidFill>
              </a:rPr>
              <a:t> </a:t>
            </a:r>
            <a:r>
              <a:rPr lang="en-US" sz="2400" dirty="0" err="1">
                <a:solidFill>
                  <a:srgbClr val="000000"/>
                </a:solidFill>
              </a:rPr>
              <a:t>demasiado</a:t>
            </a:r>
            <a:r>
              <a:rPr lang="en-US" sz="2400" dirty="0">
                <a:solidFill>
                  <a:srgbClr val="000000"/>
                </a:solidFill>
              </a:rPr>
              <a:t> o protótipo</a:t>
            </a:r>
          </a:p>
          <a:p>
            <a:pPr marL="342900" indent="-342900" algn="just" rtl="0">
              <a:spcBef>
                <a:spcPts val="600"/>
              </a:spcBef>
              <a:buClr>
                <a:srgbClr val="F1A0C2"/>
              </a:buClr>
            </a:pPr>
            <a:r>
              <a:rPr lang="en-US" sz="2400" dirty="0">
                <a:solidFill>
                  <a:srgbClr val="000000"/>
                </a:solidFill>
              </a:rPr>
              <a:t>Falhar rápido / iterar rapidamente</a:t>
            </a:r>
          </a:p>
          <a:p>
            <a:pPr marL="342900" indent="-342900" algn="just" rtl="0">
              <a:spcBef>
                <a:spcPts val="600"/>
              </a:spcBef>
              <a:buClr>
                <a:srgbClr val="F1A0C2"/>
              </a:buClr>
            </a:pPr>
            <a:r>
              <a:rPr lang="en-US" sz="2400" dirty="0" err="1">
                <a:solidFill>
                  <a:srgbClr val="000000"/>
                </a:solidFill>
              </a:rPr>
              <a:t>Criar</a:t>
            </a:r>
            <a:r>
              <a:rPr lang="en-US" sz="2400" dirty="0">
                <a:solidFill>
                  <a:srgbClr val="000000"/>
                </a:solidFill>
              </a:rPr>
              <a:t> o mais rápido possível</a:t>
            </a:r>
          </a:p>
          <a:p>
            <a:pPr marL="0" indent="0" algn="just" rtl="0">
              <a:buNone/>
            </a:pPr>
            <a:endParaRPr lang="en-IE" dirty="0">
              <a:solidFill>
                <a:srgbClr val="000000"/>
              </a:solidFill>
            </a:endParaRPr>
          </a:p>
        </p:txBody>
      </p:sp>
      <p:sp>
        <p:nvSpPr>
          <p:cNvPr id="3" name="Text Placeholder 2">
            <a:extLst>
              <a:ext uri="{FF2B5EF4-FFF2-40B4-BE49-F238E27FC236}">
                <a16:creationId xmlns:a16="http://schemas.microsoft.com/office/drawing/2014/main" id="{0CF1F44F-41A0-F0EA-2FFC-DC0C25D99614}"/>
              </a:ext>
            </a:extLst>
          </p:cNvPr>
          <p:cNvSpPr txBox="1">
            <a:spLocks/>
          </p:cNvSpPr>
          <p:nvPr/>
        </p:nvSpPr>
        <p:spPr>
          <a:xfrm>
            <a:off x="5937817" y="564963"/>
            <a:ext cx="6135966" cy="11448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09738" indent="-1709738" algn="l" rtl="0">
              <a:buNone/>
            </a:pPr>
            <a:r>
              <a:rPr lang="en-US" b="1" dirty="0" err="1">
                <a:solidFill>
                  <a:srgbClr val="000000"/>
                </a:solidFill>
              </a:rPr>
              <a:t>Protótipo</a:t>
            </a:r>
            <a:r>
              <a:rPr lang="en-US" b="1" dirty="0">
                <a:solidFill>
                  <a:srgbClr val="000000"/>
                </a:solidFill>
              </a:rPr>
              <a:t> – </a:t>
            </a:r>
            <a:r>
              <a:rPr lang="en-US" dirty="0" err="1">
                <a:solidFill>
                  <a:srgbClr val="000000"/>
                </a:solidFill>
              </a:rPr>
              <a:t>Verificar</a:t>
            </a:r>
            <a:r>
              <a:rPr lang="en-US" dirty="0">
                <a:solidFill>
                  <a:srgbClr val="000000"/>
                </a:solidFill>
              </a:rPr>
              <a:t> </a:t>
            </a:r>
            <a:r>
              <a:rPr lang="en-US" dirty="0" err="1">
                <a:solidFill>
                  <a:srgbClr val="000000"/>
                </a:solidFill>
              </a:rPr>
              <a:t>soluções</a:t>
            </a:r>
            <a:r>
              <a:rPr lang="en-US" dirty="0">
                <a:solidFill>
                  <a:srgbClr val="000000"/>
                </a:solidFill>
              </a:rPr>
              <a:t> na prática</a:t>
            </a:r>
            <a:endParaRPr lang="en-IE" dirty="0">
              <a:solidFill>
                <a:srgbClr val="000000"/>
              </a:solidFill>
            </a:endParaRPr>
          </a:p>
        </p:txBody>
      </p:sp>
      <p:sp>
        <p:nvSpPr>
          <p:cNvPr id="4" name="Text Placeholder 3">
            <a:extLst>
              <a:ext uri="{FF2B5EF4-FFF2-40B4-BE49-F238E27FC236}">
                <a16:creationId xmlns:a16="http://schemas.microsoft.com/office/drawing/2014/main" id="{05B51522-8401-8FBB-E22C-BAFEB6DC7BFD}"/>
              </a:ext>
            </a:extLst>
          </p:cNvPr>
          <p:cNvSpPr txBox="1">
            <a:spLocks/>
          </p:cNvSpPr>
          <p:nvPr/>
        </p:nvSpPr>
        <p:spPr>
          <a:xfrm>
            <a:off x="784945" y="3206075"/>
            <a:ext cx="4643835" cy="343396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2000" b="1" dirty="0">
                <a:solidFill>
                  <a:srgbClr val="000000"/>
                </a:solidFill>
              </a:rPr>
              <a:t>Exemplos de Ferramentas para usar </a:t>
            </a:r>
            <a:r>
              <a:rPr lang="en-US" sz="2000" b="1" dirty="0" err="1">
                <a:solidFill>
                  <a:srgbClr val="000000"/>
                </a:solidFill>
              </a:rPr>
              <a:t>na</a:t>
            </a:r>
            <a:r>
              <a:rPr lang="en-US" sz="2000" b="1" dirty="0">
                <a:solidFill>
                  <a:srgbClr val="000000"/>
                </a:solidFill>
              </a:rPr>
              <a:t> </a:t>
            </a:r>
            <a:r>
              <a:rPr lang="en-US" sz="2000" b="1" dirty="0" err="1">
                <a:solidFill>
                  <a:srgbClr val="000000"/>
                </a:solidFill>
              </a:rPr>
              <a:t>etapa</a:t>
            </a:r>
            <a:r>
              <a:rPr lang="en-US" sz="2000" b="1" dirty="0">
                <a:solidFill>
                  <a:srgbClr val="000000"/>
                </a:solidFill>
              </a:rPr>
              <a:t> de Protótipo:</a:t>
            </a:r>
          </a:p>
          <a:p>
            <a:pPr marL="342900" indent="-342900" algn="l" rtl="0">
              <a:buFont typeface="Arial" panose="020B0604020202020204" pitchFamily="34" charset="0"/>
              <a:buChar char="•"/>
            </a:pPr>
            <a:r>
              <a:rPr lang="en-US" sz="2000" dirty="0">
                <a:solidFill>
                  <a:srgbClr val="000000"/>
                </a:solidFill>
              </a:rPr>
              <a:t>Modelos</a:t>
            </a:r>
          </a:p>
          <a:p>
            <a:pPr marL="342900" indent="-342900" algn="l" rtl="0">
              <a:buFont typeface="Arial" panose="020B0604020202020204" pitchFamily="34" charset="0"/>
              <a:buChar char="•"/>
            </a:pPr>
            <a:r>
              <a:rPr lang="en-US" sz="2000" dirty="0" err="1">
                <a:solidFill>
                  <a:srgbClr val="000000"/>
                </a:solidFill>
              </a:rPr>
              <a:t>Degustadores</a:t>
            </a:r>
            <a:r>
              <a:rPr lang="en-US" sz="2000" dirty="0">
                <a:solidFill>
                  <a:srgbClr val="000000"/>
                </a:solidFill>
              </a:rPr>
              <a:t>/Teste de um lote</a:t>
            </a:r>
          </a:p>
          <a:p>
            <a:pPr marL="342900" indent="-342900" algn="l" rtl="0">
              <a:buFont typeface="Arial" panose="020B0604020202020204" pitchFamily="34" charset="0"/>
              <a:buChar char="•"/>
            </a:pPr>
            <a:r>
              <a:rPr lang="en-US" sz="2000" i="1" dirty="0">
                <a:solidFill>
                  <a:srgbClr val="000000"/>
                </a:solidFill>
              </a:rPr>
              <a:t>Storyboards</a:t>
            </a:r>
          </a:p>
          <a:p>
            <a:pPr marL="342900" indent="-342900">
              <a:buFont typeface="Arial" panose="020B0604020202020204" pitchFamily="34" charset="0"/>
              <a:buChar char="•"/>
            </a:pPr>
            <a:r>
              <a:rPr lang="en-US" sz="2000" i="1" dirty="0">
                <a:solidFill>
                  <a:srgbClr val="000000"/>
                </a:solidFill>
                <a:hlinkClick r:id="rId2">
                  <a:extLst>
                    <a:ext uri="{A12FA001-AC4F-418D-AE19-62706E023703}">
                      <ahyp:hlinkClr xmlns:ahyp="http://schemas.microsoft.com/office/drawing/2018/hyperlinkcolor" val="tx"/>
                    </a:ext>
                  </a:extLst>
                </a:hlinkClick>
              </a:rPr>
              <a:t>Figma</a:t>
            </a:r>
            <a:endParaRPr lang="en-US" sz="2000" i="1" dirty="0">
              <a:solidFill>
                <a:srgbClr val="000000"/>
              </a:solidFill>
            </a:endParaRPr>
          </a:p>
          <a:p>
            <a:pPr marL="342900" indent="-342900">
              <a:buFont typeface="Arial" panose="020B0604020202020204" pitchFamily="34" charset="0"/>
              <a:buChar char="•"/>
            </a:pPr>
            <a:r>
              <a:rPr lang="en-US" sz="2000" i="1" dirty="0">
                <a:solidFill>
                  <a:srgbClr val="000000"/>
                </a:solidFill>
                <a:hlinkClick r:id="rId3">
                  <a:extLst>
                    <a:ext uri="{A12FA001-AC4F-418D-AE19-62706E023703}">
                      <ahyp:hlinkClr xmlns:ahyp="http://schemas.microsoft.com/office/drawing/2018/hyperlinkcolor" val="tx"/>
                    </a:ext>
                  </a:extLst>
                </a:hlinkClick>
              </a:rPr>
              <a:t>Adobe XD</a:t>
            </a:r>
            <a:endParaRPr lang="en-US" sz="2000" i="1" dirty="0">
              <a:solidFill>
                <a:srgbClr val="000000"/>
              </a:solidFill>
            </a:endParaRPr>
          </a:p>
          <a:p>
            <a:pPr marL="342900" indent="-342900">
              <a:buFont typeface="Arial" panose="020B0604020202020204" pitchFamily="34" charset="0"/>
              <a:buChar char="•"/>
            </a:pPr>
            <a:r>
              <a:rPr lang="en-US" sz="2000" i="1" dirty="0">
                <a:solidFill>
                  <a:srgbClr val="000000"/>
                </a:solidFill>
                <a:hlinkClick r:id="rId4">
                  <a:extLst>
                    <a:ext uri="{A12FA001-AC4F-418D-AE19-62706E023703}">
                      <ahyp:hlinkClr xmlns:ahyp="http://schemas.microsoft.com/office/drawing/2018/hyperlinkcolor" val="tx"/>
                    </a:ext>
                  </a:extLst>
                </a:hlinkClick>
              </a:rPr>
              <a:t>In Vision</a:t>
            </a:r>
            <a:endParaRPr lang="en-US" sz="2000" i="1" dirty="0">
              <a:solidFill>
                <a:srgbClr val="000000"/>
              </a:solidFill>
            </a:endParaRPr>
          </a:p>
          <a:p>
            <a:pPr marL="342900" indent="-342900">
              <a:buFont typeface="Arial" panose="020B0604020202020204" pitchFamily="34" charset="0"/>
              <a:buChar char="•"/>
            </a:pPr>
            <a:r>
              <a:rPr lang="en-US" sz="2000" i="1" dirty="0" err="1">
                <a:solidFill>
                  <a:srgbClr val="000000"/>
                </a:solidFill>
                <a:hlinkClick r:id="rId5">
                  <a:extLst>
                    <a:ext uri="{A12FA001-AC4F-418D-AE19-62706E023703}">
                      <ahyp:hlinkClr xmlns:ahyp="http://schemas.microsoft.com/office/drawing/2018/hyperlinkcolor" val="tx"/>
                    </a:ext>
                  </a:extLst>
                </a:hlinkClick>
              </a:rPr>
              <a:t>Froghop</a:t>
            </a:r>
            <a:r>
              <a:rPr lang="en-US" sz="2000" i="1" dirty="0">
                <a:solidFill>
                  <a:srgbClr val="000000"/>
                </a:solidFill>
              </a:rPr>
              <a:t> food prototyping</a:t>
            </a:r>
          </a:p>
        </p:txBody>
      </p:sp>
      <p:sp>
        <p:nvSpPr>
          <p:cNvPr id="6" name="TextBox 5">
            <a:extLst>
              <a:ext uri="{FF2B5EF4-FFF2-40B4-BE49-F238E27FC236}">
                <a16:creationId xmlns:a16="http://schemas.microsoft.com/office/drawing/2014/main" id="{DE843AF1-1D85-6CDD-D06B-E3DC10305337}"/>
              </a:ext>
            </a:extLst>
          </p:cNvPr>
          <p:cNvSpPr txBox="1"/>
          <p:nvPr/>
        </p:nvSpPr>
        <p:spPr>
          <a:xfrm>
            <a:off x="463649" y="2109112"/>
            <a:ext cx="4679977" cy="923330"/>
          </a:xfrm>
          <a:prstGeom prst="rect">
            <a:avLst/>
          </a:prstGeom>
          <a:solidFill>
            <a:srgbClr val="F68F37"/>
          </a:solidFill>
        </p:spPr>
        <p:txBody>
          <a:bodyPr wrap="square">
            <a:spAutoFit/>
          </a:bodyPr>
          <a:lstStyle/>
          <a:p>
            <a:pPr algn="ctr" rtl="0"/>
            <a:r>
              <a:rPr lang="en-US" sz="1800" b="1" dirty="0" err="1">
                <a:solidFill>
                  <a:srgbClr val="000000"/>
                </a:solidFill>
              </a:rPr>
              <a:t>Está</a:t>
            </a:r>
            <a:r>
              <a:rPr lang="en-US" sz="1800" b="1" dirty="0">
                <a:solidFill>
                  <a:srgbClr val="000000"/>
                </a:solidFill>
              </a:rPr>
              <a:t> </a:t>
            </a:r>
            <a:r>
              <a:rPr lang="en-US" sz="1800" b="1" dirty="0" err="1">
                <a:solidFill>
                  <a:srgbClr val="000000"/>
                </a:solidFill>
              </a:rPr>
              <a:t>na</a:t>
            </a:r>
            <a:r>
              <a:rPr lang="en-US" sz="1800" b="1" dirty="0">
                <a:solidFill>
                  <a:srgbClr val="000000"/>
                </a:solidFill>
              </a:rPr>
              <a:t> </a:t>
            </a:r>
            <a:r>
              <a:rPr lang="en-US" sz="1800" b="1" dirty="0" err="1">
                <a:solidFill>
                  <a:srgbClr val="000000"/>
                </a:solidFill>
              </a:rPr>
              <a:t>altura</a:t>
            </a:r>
            <a:r>
              <a:rPr lang="en-US" sz="1800" b="1" dirty="0">
                <a:solidFill>
                  <a:srgbClr val="000000"/>
                </a:solidFill>
              </a:rPr>
              <a:t> de escolher as melhores ideias!</a:t>
            </a:r>
          </a:p>
          <a:p>
            <a:pPr algn="ctr" rtl="0"/>
            <a:r>
              <a:rPr lang="en-US" sz="1800" b="1" dirty="0">
                <a:solidFill>
                  <a:srgbClr val="000000"/>
                </a:solidFill>
              </a:rPr>
              <a:t>Limite as soluções criadas a um máximo de várias variantes</a:t>
            </a:r>
          </a:p>
        </p:txBody>
      </p:sp>
      <p:pic>
        <p:nvPicPr>
          <p:cNvPr id="11" name="Graphic 10" descr="Badge 4 with solid fill">
            <a:extLst>
              <a:ext uri="{FF2B5EF4-FFF2-40B4-BE49-F238E27FC236}">
                <a16:creationId xmlns:a16="http://schemas.microsoft.com/office/drawing/2014/main" id="{612D820C-7C3A-5BB2-F8FB-94A4ECC40FD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17213" y="330642"/>
            <a:ext cx="1119391" cy="1119391"/>
          </a:xfrm>
          <a:prstGeom prst="rect">
            <a:avLst/>
          </a:prstGeom>
        </p:spPr>
      </p:pic>
      <p:cxnSp>
        <p:nvCxnSpPr>
          <p:cNvPr id="38" name="Straight Connector 37">
            <a:extLst>
              <a:ext uri="{FF2B5EF4-FFF2-40B4-BE49-F238E27FC236}">
                <a16:creationId xmlns:a16="http://schemas.microsoft.com/office/drawing/2014/main" id="{D8745EB6-FBF5-9FC5-7691-E692567FACF8}"/>
              </a:ext>
            </a:extLst>
          </p:cNvPr>
          <p:cNvCxnSpPr/>
          <p:nvPr/>
        </p:nvCxnSpPr>
        <p:spPr>
          <a:xfrm>
            <a:off x="5540721" y="551955"/>
            <a:ext cx="0" cy="5450493"/>
          </a:xfrm>
          <a:prstGeom prst="line">
            <a:avLst/>
          </a:prstGeom>
          <a:ln>
            <a:solidFill>
              <a:srgbClr val="F1A0C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D5DE538-14B0-8100-2B15-82B0038C8D91}"/>
              </a:ext>
            </a:extLst>
          </p:cNvPr>
          <p:cNvGrpSpPr/>
          <p:nvPr/>
        </p:nvGrpSpPr>
        <p:grpSpPr>
          <a:xfrm>
            <a:off x="1864889" y="170916"/>
            <a:ext cx="1614251" cy="1841835"/>
            <a:chOff x="10376768" y="2334933"/>
            <a:chExt cx="920484" cy="919581"/>
          </a:xfrm>
        </p:grpSpPr>
        <p:sp>
          <p:nvSpPr>
            <p:cNvPr id="7" name="Freeform 240">
              <a:extLst>
                <a:ext uri="{FF2B5EF4-FFF2-40B4-BE49-F238E27FC236}">
                  <a16:creationId xmlns:a16="http://schemas.microsoft.com/office/drawing/2014/main" id="{7BF4F078-9994-8644-C000-477BB34B9BA6}"/>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68F37"/>
            </a:solidFill>
            <a:ln w="9028" cap="flat">
              <a:noFill/>
              <a:prstDash val="solid"/>
              <a:miter/>
            </a:ln>
          </p:spPr>
          <p:txBody>
            <a:bodyPr rtlCol="0" anchor="ctr"/>
            <a:lstStyle/>
            <a:p>
              <a:pPr algn="l" rtl="0"/>
              <a:endParaRPr lang="en-US"/>
            </a:p>
          </p:txBody>
        </p:sp>
        <p:sp>
          <p:nvSpPr>
            <p:cNvPr id="8" name="Freeform 241">
              <a:extLst>
                <a:ext uri="{FF2B5EF4-FFF2-40B4-BE49-F238E27FC236}">
                  <a16:creationId xmlns:a16="http://schemas.microsoft.com/office/drawing/2014/main" id="{5696637A-0028-DB66-5188-FF3ABAEF1FC2}"/>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1A0C2"/>
            </a:solidFill>
            <a:ln w="9028" cap="flat">
              <a:noFill/>
              <a:prstDash val="solid"/>
              <a:miter/>
            </a:ln>
          </p:spPr>
          <p:txBody>
            <a:bodyPr rtlCol="0" anchor="ctr"/>
            <a:lstStyle/>
            <a:p>
              <a:pPr algn="l" rtl="0"/>
              <a:endParaRPr lang="en-US"/>
            </a:p>
          </p:txBody>
        </p:sp>
        <p:grpSp>
          <p:nvGrpSpPr>
            <p:cNvPr id="9" name="Graphic 2">
              <a:extLst>
                <a:ext uri="{FF2B5EF4-FFF2-40B4-BE49-F238E27FC236}">
                  <a16:creationId xmlns:a16="http://schemas.microsoft.com/office/drawing/2014/main" id="{0A80DB20-E349-AE93-AA3A-6F2A3F1F6D34}"/>
                </a:ext>
              </a:extLst>
            </p:cNvPr>
            <p:cNvGrpSpPr/>
            <p:nvPr/>
          </p:nvGrpSpPr>
          <p:grpSpPr>
            <a:xfrm>
              <a:off x="10376768" y="2334933"/>
              <a:ext cx="920484" cy="919581"/>
              <a:chOff x="10376768" y="2334933"/>
              <a:chExt cx="920484" cy="919581"/>
            </a:xfrm>
            <a:solidFill>
              <a:srgbClr val="010101"/>
            </a:solidFill>
          </p:grpSpPr>
          <p:sp>
            <p:nvSpPr>
              <p:cNvPr id="10" name="Freeform 243">
                <a:extLst>
                  <a:ext uri="{FF2B5EF4-FFF2-40B4-BE49-F238E27FC236}">
                    <a16:creationId xmlns:a16="http://schemas.microsoft.com/office/drawing/2014/main" id="{577E21F1-D59A-D6E1-B6FE-FC1E71613603}"/>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10101"/>
              </a:solidFill>
              <a:ln w="9028" cap="flat">
                <a:noFill/>
                <a:prstDash val="solid"/>
                <a:miter/>
              </a:ln>
            </p:spPr>
            <p:txBody>
              <a:bodyPr rtlCol="0" anchor="ctr"/>
              <a:lstStyle/>
              <a:p>
                <a:pPr algn="l" rtl="0"/>
                <a:endParaRPr lang="en-US"/>
              </a:p>
            </p:txBody>
          </p:sp>
          <p:sp>
            <p:nvSpPr>
              <p:cNvPr id="18" name="Freeform 244">
                <a:extLst>
                  <a:ext uri="{FF2B5EF4-FFF2-40B4-BE49-F238E27FC236}">
                    <a16:creationId xmlns:a16="http://schemas.microsoft.com/office/drawing/2014/main" id="{D035AA77-64DF-0E50-957B-4CA689651448}"/>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10101"/>
              </a:solidFill>
              <a:ln w="9028" cap="flat">
                <a:noFill/>
                <a:prstDash val="solid"/>
                <a:miter/>
              </a:ln>
            </p:spPr>
            <p:txBody>
              <a:bodyPr rtlCol="0" anchor="ctr"/>
              <a:lstStyle/>
              <a:p>
                <a:pPr algn="l" rtl="0"/>
                <a:endParaRPr lang="en-US" dirty="0"/>
              </a:p>
            </p:txBody>
          </p:sp>
        </p:grpSp>
      </p:grpSp>
    </p:spTree>
    <p:extLst>
      <p:ext uri="{BB962C8B-B14F-4D97-AF65-F5344CB8AC3E}">
        <p14:creationId xmlns:p14="http://schemas.microsoft.com/office/powerpoint/2010/main" val="36264210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6C53B7-244A-C1DC-9318-0C6924E891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87223" y="1661311"/>
            <a:ext cx="6056769" cy="4542577"/>
          </a:xfrm>
          <a:prstGeom prst="rect">
            <a:avLst/>
          </a:prstGeom>
        </p:spPr>
      </p:pic>
      <p:sp>
        <p:nvSpPr>
          <p:cNvPr id="3" name="Text Placeholder 2">
            <a:extLst>
              <a:ext uri="{FF2B5EF4-FFF2-40B4-BE49-F238E27FC236}">
                <a16:creationId xmlns:a16="http://schemas.microsoft.com/office/drawing/2014/main" id="{C0D7F368-0554-ECDB-AC40-51EB2C77834E}"/>
              </a:ext>
            </a:extLst>
          </p:cNvPr>
          <p:cNvSpPr txBox="1">
            <a:spLocks/>
          </p:cNvSpPr>
          <p:nvPr/>
        </p:nvSpPr>
        <p:spPr>
          <a:xfrm>
            <a:off x="0" y="1"/>
            <a:ext cx="11778558" cy="935306"/>
          </a:xfrm>
          <a:prstGeom prst="rect">
            <a:avLst/>
          </a:prstGeom>
          <a:solidFill>
            <a:srgbClr val="B2DEDD"/>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b="1">
                <a:solidFill>
                  <a:srgbClr val="000000"/>
                </a:solidFill>
              </a:rPr>
              <a:t>Exemplos de visualização simples e prototipagem…</a:t>
            </a:r>
            <a:endParaRPr lang="en-IE" b="1">
              <a:solidFill>
                <a:srgbClr val="000000"/>
              </a:solidFill>
            </a:endParaRPr>
          </a:p>
        </p:txBody>
      </p:sp>
      <p:pic>
        <p:nvPicPr>
          <p:cNvPr id="4" name="Picture 3">
            <a:extLst>
              <a:ext uri="{FF2B5EF4-FFF2-40B4-BE49-F238E27FC236}">
                <a16:creationId xmlns:a16="http://schemas.microsoft.com/office/drawing/2014/main" id="{8DB4E460-1479-5770-96EE-0B4A3804EB49}"/>
              </a:ext>
            </a:extLst>
          </p:cNvPr>
          <p:cNvPicPr>
            <a:picLocks noChangeAspect="1"/>
          </p:cNvPicPr>
          <p:nvPr/>
        </p:nvPicPr>
        <p:blipFill>
          <a:blip r:embed="rId3"/>
          <a:stretch>
            <a:fillRect/>
          </a:stretch>
        </p:blipFill>
        <p:spPr>
          <a:xfrm>
            <a:off x="734713" y="2022359"/>
            <a:ext cx="4388076" cy="3302170"/>
          </a:xfrm>
          <a:prstGeom prst="rect">
            <a:avLst/>
          </a:prstGeom>
        </p:spPr>
      </p:pic>
    </p:spTree>
    <p:extLst>
      <p:ext uri="{BB962C8B-B14F-4D97-AF65-F5344CB8AC3E}">
        <p14:creationId xmlns:p14="http://schemas.microsoft.com/office/powerpoint/2010/main" val="39039085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BB04A4-9891-6139-E7FF-E1A64C224CAC}"/>
              </a:ext>
            </a:extLst>
          </p:cNvPr>
          <p:cNvSpPr>
            <a:spLocks noGrp="1"/>
          </p:cNvSpPr>
          <p:nvPr>
            <p:ph type="body" sz="quarter" idx="18"/>
          </p:nvPr>
        </p:nvSpPr>
        <p:spPr>
          <a:xfrm>
            <a:off x="898359" y="2183499"/>
            <a:ext cx="4044834" cy="3291086"/>
          </a:xfrm>
        </p:spPr>
        <p:txBody>
          <a:bodyPr/>
          <a:lstStyle/>
          <a:p>
            <a:pPr algn="just" rtl="0"/>
            <a:r>
              <a:rPr lang="en-US" dirty="0"/>
              <a:t>Este </a:t>
            </a:r>
            <a:r>
              <a:rPr lang="en-US" dirty="0" err="1"/>
              <a:t>vídeo</a:t>
            </a:r>
            <a:r>
              <a:rPr lang="en-US" dirty="0"/>
              <a:t> </a:t>
            </a:r>
            <a:r>
              <a:rPr lang="en-US" dirty="0" err="1"/>
              <a:t>pretende</a:t>
            </a:r>
            <a:r>
              <a:rPr lang="en-US" dirty="0"/>
              <a:t> </a:t>
            </a:r>
            <a:r>
              <a:rPr lang="en-US" dirty="0" err="1"/>
              <a:t>mostrar</a:t>
            </a:r>
            <a:r>
              <a:rPr lang="en-US" dirty="0"/>
              <a:t> a </a:t>
            </a:r>
            <a:r>
              <a:rPr lang="en-US" dirty="0" err="1"/>
              <a:t>razão</a:t>
            </a:r>
            <a:r>
              <a:rPr lang="en-US" dirty="0"/>
              <a:t> da </a:t>
            </a:r>
            <a:r>
              <a:rPr lang="en-US" dirty="0" err="1"/>
              <a:t>prototipagem</a:t>
            </a:r>
            <a:r>
              <a:rPr lang="en-US" dirty="0"/>
              <a:t> ser usada durante o processo de </a:t>
            </a:r>
            <a:r>
              <a:rPr lang="en-US" i="1" dirty="0"/>
              <a:t>design thinking </a:t>
            </a:r>
            <a:r>
              <a:rPr lang="en-US" dirty="0"/>
              <a:t>e </a:t>
            </a:r>
            <a:r>
              <a:rPr lang="en-US" dirty="0" err="1"/>
              <a:t>como</a:t>
            </a:r>
            <a:r>
              <a:rPr lang="en-US" dirty="0"/>
              <a:t> </a:t>
            </a:r>
            <a:r>
              <a:rPr lang="en-US" dirty="0" err="1"/>
              <a:t>este</a:t>
            </a:r>
            <a:r>
              <a:rPr lang="en-US" dirty="0"/>
              <a:t> </a:t>
            </a:r>
            <a:r>
              <a:rPr lang="en-US" dirty="0" err="1"/>
              <a:t>método</a:t>
            </a:r>
            <a:r>
              <a:rPr lang="en-US" dirty="0"/>
              <a:t> economiza tempo e dinheiro a </a:t>
            </a:r>
            <a:r>
              <a:rPr lang="en-US" dirty="0" err="1"/>
              <a:t>longo</a:t>
            </a:r>
            <a:r>
              <a:rPr lang="en-US" dirty="0"/>
              <a:t> </a:t>
            </a:r>
            <a:r>
              <a:rPr lang="en-US" dirty="0" err="1"/>
              <a:t>prazo</a:t>
            </a:r>
            <a:r>
              <a:rPr lang="en-US" dirty="0"/>
              <a:t>, e </a:t>
            </a:r>
            <a:r>
              <a:rPr lang="en-US" dirty="0" err="1"/>
              <a:t>ajuda</a:t>
            </a:r>
            <a:r>
              <a:rPr lang="en-US" dirty="0"/>
              <a:t> a </a:t>
            </a:r>
            <a:r>
              <a:rPr lang="en-US" dirty="0" err="1"/>
              <a:t>refinar</a:t>
            </a:r>
            <a:r>
              <a:rPr lang="en-US" dirty="0"/>
              <a:t> o produto </a:t>
            </a:r>
            <a:r>
              <a:rPr lang="en-US" dirty="0" err="1"/>
              <a:t>ou</a:t>
            </a:r>
            <a:r>
              <a:rPr lang="en-US" dirty="0"/>
              <a:t> </a:t>
            </a:r>
            <a:r>
              <a:rPr lang="en-US" dirty="0" err="1"/>
              <a:t>serviço</a:t>
            </a:r>
            <a:r>
              <a:rPr lang="en-US" dirty="0"/>
              <a:t>. </a:t>
            </a:r>
            <a:r>
              <a:rPr lang="en-US" dirty="0" err="1"/>
              <a:t>Além</a:t>
            </a:r>
            <a:r>
              <a:rPr lang="en-US" dirty="0"/>
              <a:t> </a:t>
            </a:r>
            <a:r>
              <a:rPr lang="en-US" dirty="0" err="1"/>
              <a:t>disso</a:t>
            </a:r>
            <a:r>
              <a:rPr lang="en-US" dirty="0"/>
              <a:t>, </a:t>
            </a:r>
            <a:r>
              <a:rPr lang="en-US" dirty="0" err="1"/>
              <a:t>permite</a:t>
            </a:r>
            <a:r>
              <a:rPr lang="en-US" dirty="0"/>
              <a:t> </a:t>
            </a:r>
            <a:r>
              <a:rPr lang="en-US" dirty="0" err="1"/>
              <a:t>melhor</a:t>
            </a:r>
            <a:r>
              <a:rPr lang="en-US" dirty="0"/>
              <a:t> </a:t>
            </a:r>
            <a:r>
              <a:rPr lang="en-US" dirty="0" err="1"/>
              <a:t>entender</a:t>
            </a:r>
            <a:r>
              <a:rPr lang="en-US" dirty="0"/>
              <a:t> o problema </a:t>
            </a:r>
            <a:r>
              <a:rPr lang="en-US" dirty="0" err="1"/>
              <a:t>ou</a:t>
            </a:r>
            <a:r>
              <a:rPr lang="en-US" dirty="0"/>
              <a:t> </a:t>
            </a:r>
            <a:r>
              <a:rPr lang="en-US" dirty="0" err="1"/>
              <a:t>desafio</a:t>
            </a:r>
            <a:r>
              <a:rPr lang="en-US" dirty="0"/>
              <a:t>.</a:t>
            </a:r>
          </a:p>
          <a:p>
            <a:pPr algn="just" rtl="0"/>
            <a:endParaRPr lang="en-IE" dirty="0"/>
          </a:p>
        </p:txBody>
      </p:sp>
      <p:sp>
        <p:nvSpPr>
          <p:cNvPr id="3" name="Text Placeholder 2">
            <a:extLst>
              <a:ext uri="{FF2B5EF4-FFF2-40B4-BE49-F238E27FC236}">
                <a16:creationId xmlns:a16="http://schemas.microsoft.com/office/drawing/2014/main" id="{05A0D8EE-B74E-506F-CB00-5F654097DEA7}"/>
              </a:ext>
            </a:extLst>
          </p:cNvPr>
          <p:cNvSpPr>
            <a:spLocks noGrp="1"/>
          </p:cNvSpPr>
          <p:nvPr>
            <p:ph type="body" sz="quarter" idx="16"/>
          </p:nvPr>
        </p:nvSpPr>
        <p:spPr>
          <a:xfrm>
            <a:off x="836364" y="805506"/>
            <a:ext cx="4294437" cy="992652"/>
          </a:xfrm>
        </p:spPr>
        <p:txBody>
          <a:bodyPr/>
          <a:lstStyle/>
          <a:p>
            <a:pPr algn="l" rtl="0"/>
            <a:r>
              <a:rPr lang="en-US" dirty="0" err="1"/>
              <a:t>Porquê</a:t>
            </a:r>
            <a:r>
              <a:rPr lang="en-US" dirty="0"/>
              <a:t> usar a </a:t>
            </a:r>
            <a:r>
              <a:rPr lang="en-US" dirty="0" err="1"/>
              <a:t>etapa</a:t>
            </a:r>
            <a:r>
              <a:rPr lang="en-US" dirty="0"/>
              <a:t> de protótipo?</a:t>
            </a:r>
          </a:p>
          <a:p>
            <a:pPr algn="l" rtl="0"/>
            <a:endParaRPr lang="en-IE" dirty="0"/>
          </a:p>
        </p:txBody>
      </p:sp>
      <p:sp>
        <p:nvSpPr>
          <p:cNvPr id="5" name="TextBox 4">
            <a:extLst>
              <a:ext uri="{FF2B5EF4-FFF2-40B4-BE49-F238E27FC236}">
                <a16:creationId xmlns:a16="http://schemas.microsoft.com/office/drawing/2014/main" id="{FBB88C08-80B4-C045-945D-0053268F5141}"/>
              </a:ext>
            </a:extLst>
          </p:cNvPr>
          <p:cNvSpPr txBox="1"/>
          <p:nvPr/>
        </p:nvSpPr>
        <p:spPr>
          <a:xfrm>
            <a:off x="294273" y="6021692"/>
            <a:ext cx="6096000" cy="369332"/>
          </a:xfrm>
          <a:prstGeom prst="rect">
            <a:avLst/>
          </a:prstGeom>
          <a:noFill/>
        </p:spPr>
        <p:txBody>
          <a:bodyPr wrap="square">
            <a:spAutoFit/>
          </a:bodyPr>
          <a:lstStyle/>
          <a:p>
            <a:r>
              <a:rPr lang="en-US" dirty="0">
                <a:solidFill>
                  <a:srgbClr val="000000"/>
                </a:solidFill>
                <a:hlinkClick r:id="rId3">
                  <a:extLst>
                    <a:ext uri="{A12FA001-AC4F-418D-AE19-62706E023703}">
                      <ahyp:hlinkClr xmlns:ahyp="http://schemas.microsoft.com/office/drawing/2018/hyperlinkcolor" val="tx"/>
                    </a:ext>
                  </a:extLst>
                </a:hlinkClick>
              </a:rPr>
              <a:t>Design Thinking Step 4: Prototype - YouTube</a:t>
            </a:r>
            <a:endParaRPr lang="en-IE" dirty="0">
              <a:solidFill>
                <a:srgbClr val="000000"/>
              </a:solidFill>
            </a:endParaRPr>
          </a:p>
        </p:txBody>
      </p:sp>
      <p:pic>
        <p:nvPicPr>
          <p:cNvPr id="6" name="Online Media 5" title="Design Thinking Step 4: Prototype">
            <a:hlinkClick r:id="" action="ppaction://media"/>
            <a:extLst>
              <a:ext uri="{FF2B5EF4-FFF2-40B4-BE49-F238E27FC236}">
                <a16:creationId xmlns:a16="http://schemas.microsoft.com/office/drawing/2014/main" id="{BF3F3BBA-1CAE-E324-BFEE-FD091FB9C453}"/>
              </a:ext>
            </a:extLst>
          </p:cNvPr>
          <p:cNvPicPr>
            <a:picLocks noRot="1" noChangeAspect="1"/>
          </p:cNvPicPr>
          <p:nvPr>
            <a:videoFile r:link="rId1"/>
          </p:nvPr>
        </p:nvPicPr>
        <p:blipFill>
          <a:blip r:embed="rId4"/>
          <a:stretch>
            <a:fillRect/>
          </a:stretch>
        </p:blipFill>
        <p:spPr>
          <a:xfrm>
            <a:off x="5242460" y="1164578"/>
            <a:ext cx="6848051" cy="4086432"/>
          </a:xfrm>
          <a:prstGeom prst="rect">
            <a:avLst/>
          </a:prstGeom>
        </p:spPr>
      </p:pic>
    </p:spTree>
    <p:extLst>
      <p:ext uri="{BB962C8B-B14F-4D97-AF65-F5344CB8AC3E}">
        <p14:creationId xmlns:p14="http://schemas.microsoft.com/office/powerpoint/2010/main" val="388481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79FC1B-3764-77F5-84FD-342F298C3C8F}"/>
              </a:ext>
            </a:extLst>
          </p:cNvPr>
          <p:cNvSpPr>
            <a:spLocks noGrp="1"/>
          </p:cNvSpPr>
          <p:nvPr>
            <p:ph type="body" sz="quarter" idx="18"/>
          </p:nvPr>
        </p:nvSpPr>
        <p:spPr>
          <a:xfrm>
            <a:off x="1022802" y="1407064"/>
            <a:ext cx="5923047" cy="3501141"/>
          </a:xfrm>
        </p:spPr>
        <p:txBody>
          <a:bodyPr/>
          <a:lstStyle/>
          <a:p>
            <a:pPr algn="just" rtl="0">
              <a:spcBef>
                <a:spcPts val="600"/>
              </a:spcBef>
            </a:pPr>
            <a:r>
              <a:rPr lang="en-US" b="0" i="0" dirty="0">
                <a:solidFill>
                  <a:srgbClr val="030303"/>
                </a:solidFill>
                <a:effectLst/>
              </a:rPr>
              <a:t>Em seguida, </a:t>
            </a:r>
            <a:r>
              <a:rPr lang="en-US" b="0" i="0" dirty="0" err="1">
                <a:solidFill>
                  <a:srgbClr val="030303"/>
                </a:solidFill>
                <a:effectLst/>
              </a:rPr>
              <a:t>deve</a:t>
            </a:r>
            <a:r>
              <a:rPr lang="en-US" b="0" i="0" dirty="0">
                <a:solidFill>
                  <a:srgbClr val="030303"/>
                </a:solidFill>
                <a:effectLst/>
              </a:rPr>
              <a:t>-se </a:t>
            </a:r>
            <a:r>
              <a:rPr lang="en-US" b="0" i="0" dirty="0" err="1">
                <a:solidFill>
                  <a:srgbClr val="030303"/>
                </a:solidFill>
                <a:effectLst/>
              </a:rPr>
              <a:t>testar</a:t>
            </a:r>
            <a:r>
              <a:rPr lang="en-US" b="0" i="0" dirty="0">
                <a:solidFill>
                  <a:srgbClr val="030303"/>
                </a:solidFill>
                <a:effectLst/>
              </a:rPr>
              <a:t> o protótipo com os usuários finais reais. </a:t>
            </a:r>
            <a:r>
              <a:rPr lang="en-US" b="0" i="0" dirty="0" err="1">
                <a:solidFill>
                  <a:srgbClr val="030303"/>
                </a:solidFill>
                <a:effectLst/>
              </a:rPr>
              <a:t>Não</a:t>
            </a:r>
            <a:r>
              <a:rPr lang="en-US" b="0" i="0" dirty="0">
                <a:solidFill>
                  <a:srgbClr val="030303"/>
                </a:solidFill>
                <a:effectLst/>
              </a:rPr>
              <a:t> se </a:t>
            </a:r>
            <a:r>
              <a:rPr lang="en-US" b="0" i="0" dirty="0" err="1">
                <a:solidFill>
                  <a:srgbClr val="030303"/>
                </a:solidFill>
                <a:effectLst/>
              </a:rPr>
              <a:t>deve</a:t>
            </a:r>
            <a:r>
              <a:rPr lang="en-US" b="0" i="0" dirty="0">
                <a:solidFill>
                  <a:srgbClr val="030303"/>
                </a:solidFill>
                <a:effectLst/>
              </a:rPr>
              <a:t> defen</a:t>
            </a:r>
            <a:r>
              <a:rPr lang="en-US" dirty="0">
                <a:solidFill>
                  <a:srgbClr val="030303"/>
                </a:solidFill>
              </a:rPr>
              <a:t>der a </a:t>
            </a:r>
            <a:r>
              <a:rPr lang="en-US" b="0" i="0" dirty="0" err="1">
                <a:solidFill>
                  <a:srgbClr val="030303"/>
                </a:solidFill>
                <a:effectLst/>
              </a:rPr>
              <a:t>ideia</a:t>
            </a:r>
            <a:r>
              <a:rPr lang="en-US" b="0" i="0" dirty="0">
                <a:solidFill>
                  <a:srgbClr val="030303"/>
                </a:solidFill>
                <a:effectLst/>
              </a:rPr>
              <a:t> caso as pessoas </a:t>
            </a:r>
            <a:r>
              <a:rPr lang="en-US" b="0" i="0" dirty="0" err="1">
                <a:solidFill>
                  <a:srgbClr val="030303"/>
                </a:solidFill>
                <a:effectLst/>
              </a:rPr>
              <a:t>não</a:t>
            </a:r>
            <a:r>
              <a:rPr lang="en-US" b="0" i="0" dirty="0">
                <a:solidFill>
                  <a:srgbClr val="030303"/>
                </a:solidFill>
                <a:effectLst/>
              </a:rPr>
              <a:t> </a:t>
            </a:r>
            <a:r>
              <a:rPr lang="en-US" b="0" i="0" dirty="0" err="1">
                <a:solidFill>
                  <a:srgbClr val="030303"/>
                </a:solidFill>
                <a:effectLst/>
              </a:rPr>
              <a:t>gostem</a:t>
            </a:r>
            <a:r>
              <a:rPr lang="en-US" dirty="0">
                <a:solidFill>
                  <a:srgbClr val="030303"/>
                </a:solidFill>
              </a:rPr>
              <a:t>. O</a:t>
            </a:r>
            <a:r>
              <a:rPr lang="en-US" b="0" i="0" dirty="0">
                <a:solidFill>
                  <a:srgbClr val="030303"/>
                </a:solidFill>
                <a:effectLst/>
              </a:rPr>
              <a:t> </a:t>
            </a:r>
            <a:r>
              <a:rPr lang="en-US" b="0" i="0" dirty="0" err="1">
                <a:solidFill>
                  <a:srgbClr val="030303"/>
                </a:solidFill>
                <a:effectLst/>
              </a:rPr>
              <a:t>objetivo</a:t>
            </a:r>
            <a:r>
              <a:rPr lang="en-US" b="0" i="0" dirty="0">
                <a:solidFill>
                  <a:srgbClr val="030303"/>
                </a:solidFill>
                <a:effectLst/>
              </a:rPr>
              <a:t> é </a:t>
            </a:r>
            <a:r>
              <a:rPr lang="en-US" b="0" i="0" dirty="0" err="1">
                <a:solidFill>
                  <a:srgbClr val="030303"/>
                </a:solidFill>
                <a:effectLst/>
              </a:rPr>
              <a:t>conhecer</a:t>
            </a:r>
            <a:r>
              <a:rPr lang="en-US" b="0" i="0" dirty="0">
                <a:solidFill>
                  <a:srgbClr val="030303"/>
                </a:solidFill>
                <a:effectLst/>
              </a:rPr>
              <a:t> o que funciona e o que não funciona, então qualquer feedback é ótimo. Em seguida, </a:t>
            </a:r>
            <a:r>
              <a:rPr lang="en-US" b="0" i="0" dirty="0" err="1">
                <a:solidFill>
                  <a:srgbClr val="030303"/>
                </a:solidFill>
                <a:effectLst/>
              </a:rPr>
              <a:t>deve</a:t>
            </a:r>
            <a:r>
              <a:rPr lang="en-US" b="0" i="0" dirty="0">
                <a:solidFill>
                  <a:srgbClr val="030303"/>
                </a:solidFill>
                <a:effectLst/>
              </a:rPr>
              <a:t>-se </a:t>
            </a:r>
            <a:r>
              <a:rPr lang="en-US" b="0" i="0" dirty="0" err="1">
                <a:solidFill>
                  <a:srgbClr val="030303"/>
                </a:solidFill>
                <a:effectLst/>
              </a:rPr>
              <a:t>voltar</a:t>
            </a:r>
            <a:r>
              <a:rPr lang="en-US" b="0" i="0" dirty="0">
                <a:solidFill>
                  <a:srgbClr val="030303"/>
                </a:solidFill>
                <a:effectLst/>
              </a:rPr>
              <a:t> à </a:t>
            </a:r>
            <a:r>
              <a:rPr lang="en-US" b="0" i="0" dirty="0" err="1">
                <a:solidFill>
                  <a:srgbClr val="030303"/>
                </a:solidFill>
                <a:effectLst/>
              </a:rPr>
              <a:t>conceção</a:t>
            </a:r>
            <a:r>
              <a:rPr lang="en-US" b="0" i="0" dirty="0">
                <a:solidFill>
                  <a:srgbClr val="030303"/>
                </a:solidFill>
                <a:effectLst/>
              </a:rPr>
              <a:t> ou prototipagem e </a:t>
            </a:r>
            <a:r>
              <a:rPr lang="en-US" b="0" i="0" dirty="0" err="1">
                <a:solidFill>
                  <a:srgbClr val="030303"/>
                </a:solidFill>
                <a:effectLst/>
              </a:rPr>
              <a:t>aplicar</a:t>
            </a:r>
            <a:r>
              <a:rPr lang="en-US" b="0" i="0" dirty="0">
                <a:solidFill>
                  <a:srgbClr val="030303"/>
                </a:solidFill>
                <a:effectLst/>
              </a:rPr>
              <a:t> o que se </a:t>
            </a:r>
            <a:r>
              <a:rPr lang="en-US" b="0" i="0" dirty="0" err="1">
                <a:solidFill>
                  <a:srgbClr val="030303"/>
                </a:solidFill>
                <a:effectLst/>
              </a:rPr>
              <a:t>aprendeu</a:t>
            </a:r>
            <a:r>
              <a:rPr lang="en-US" b="0" i="0" dirty="0">
                <a:solidFill>
                  <a:srgbClr val="030303"/>
                </a:solidFill>
                <a:effectLst/>
              </a:rPr>
              <a:t>. </a:t>
            </a:r>
            <a:r>
              <a:rPr lang="en-US" dirty="0">
                <a:solidFill>
                  <a:srgbClr val="030303"/>
                </a:solidFill>
              </a:rPr>
              <a:t>Deve-se </a:t>
            </a:r>
            <a:r>
              <a:rPr lang="en-US" dirty="0" err="1">
                <a:solidFill>
                  <a:srgbClr val="030303"/>
                </a:solidFill>
              </a:rPr>
              <a:t>repetir</a:t>
            </a:r>
            <a:r>
              <a:rPr lang="en-US" dirty="0">
                <a:solidFill>
                  <a:srgbClr val="030303"/>
                </a:solidFill>
              </a:rPr>
              <a:t> </a:t>
            </a:r>
            <a:r>
              <a:rPr lang="en-US" b="0" i="0" dirty="0">
                <a:solidFill>
                  <a:srgbClr val="030303"/>
                </a:solidFill>
                <a:effectLst/>
              </a:rPr>
              <a:t>o processo até ter um protótipo que funcione e resolva o problema real.</a:t>
            </a:r>
          </a:p>
          <a:p>
            <a:pPr algn="just" rtl="0">
              <a:spcBef>
                <a:spcPts val="600"/>
              </a:spcBef>
            </a:pPr>
            <a:r>
              <a:rPr lang="en-US" b="0" i="0" dirty="0">
                <a:solidFill>
                  <a:srgbClr val="030303"/>
                </a:solidFill>
                <a:effectLst/>
              </a:rPr>
              <a:t>Agora </a:t>
            </a:r>
            <a:r>
              <a:rPr lang="en-US" b="0" i="0" dirty="0" err="1">
                <a:solidFill>
                  <a:srgbClr val="030303"/>
                </a:solidFill>
                <a:effectLst/>
              </a:rPr>
              <a:t>está</a:t>
            </a:r>
            <a:r>
              <a:rPr lang="en-US" b="0" i="0" dirty="0">
                <a:solidFill>
                  <a:srgbClr val="030303"/>
                </a:solidFill>
                <a:effectLst/>
              </a:rPr>
              <a:t>-se pronto para mudar o mundo ou preencher a enorme lacuna no mercado </a:t>
            </a:r>
            <a:r>
              <a:rPr lang="en-US" b="0" i="0" dirty="0" err="1">
                <a:solidFill>
                  <a:srgbClr val="030303"/>
                </a:solidFill>
                <a:effectLst/>
              </a:rPr>
              <a:t>sustentável</a:t>
            </a:r>
            <a:r>
              <a:rPr lang="en-US" b="0" i="0" dirty="0">
                <a:solidFill>
                  <a:srgbClr val="030303"/>
                </a:solidFill>
                <a:effectLst/>
              </a:rPr>
              <a:t> e ético.</a:t>
            </a:r>
            <a:endParaRPr lang="en-IE" dirty="0"/>
          </a:p>
        </p:txBody>
      </p:sp>
      <p:sp>
        <p:nvSpPr>
          <p:cNvPr id="3" name="Text Placeholder 2">
            <a:extLst>
              <a:ext uri="{FF2B5EF4-FFF2-40B4-BE49-F238E27FC236}">
                <a16:creationId xmlns:a16="http://schemas.microsoft.com/office/drawing/2014/main" id="{B7C99884-9878-9E59-D869-939FB3889412}"/>
              </a:ext>
            </a:extLst>
          </p:cNvPr>
          <p:cNvSpPr>
            <a:spLocks noGrp="1"/>
          </p:cNvSpPr>
          <p:nvPr>
            <p:ph type="body" sz="quarter" idx="16"/>
          </p:nvPr>
        </p:nvSpPr>
        <p:spPr/>
        <p:txBody>
          <a:bodyPr/>
          <a:lstStyle/>
          <a:p>
            <a:pPr algn="l" rtl="0"/>
            <a:r>
              <a:rPr lang="en-IE" dirty="0"/>
              <a:t>Etapa 5: </a:t>
            </a:r>
            <a:r>
              <a:rPr lang="en-IE" dirty="0" err="1"/>
              <a:t>Testar</a:t>
            </a:r>
            <a:endParaRPr lang="en-IE" dirty="0"/>
          </a:p>
        </p:txBody>
      </p:sp>
      <p:grpSp>
        <p:nvGrpSpPr>
          <p:cNvPr id="5" name="Graphic 3">
            <a:extLst>
              <a:ext uri="{FF2B5EF4-FFF2-40B4-BE49-F238E27FC236}">
                <a16:creationId xmlns:a16="http://schemas.microsoft.com/office/drawing/2014/main" id="{8F87F855-80B8-A16F-27FE-B662ABD23134}"/>
              </a:ext>
            </a:extLst>
          </p:cNvPr>
          <p:cNvGrpSpPr/>
          <p:nvPr/>
        </p:nvGrpSpPr>
        <p:grpSpPr>
          <a:xfrm>
            <a:off x="8378627" y="2078120"/>
            <a:ext cx="2312276" cy="2165131"/>
            <a:chOff x="662657" y="410457"/>
            <a:chExt cx="888845" cy="973680"/>
          </a:xfrm>
        </p:grpSpPr>
        <p:sp>
          <p:nvSpPr>
            <p:cNvPr id="6" name="Freeform 1324">
              <a:extLst>
                <a:ext uri="{FF2B5EF4-FFF2-40B4-BE49-F238E27FC236}">
                  <a16:creationId xmlns:a16="http://schemas.microsoft.com/office/drawing/2014/main" id="{D02668CB-CBF7-6DEF-314C-2EB87A48BD40}"/>
                </a:ext>
              </a:extLst>
            </p:cNvPr>
            <p:cNvSpPr/>
            <p:nvPr/>
          </p:nvSpPr>
          <p:spPr>
            <a:xfrm>
              <a:off x="857393" y="410457"/>
              <a:ext cx="486688" cy="485468"/>
            </a:xfrm>
            <a:custGeom>
              <a:avLst/>
              <a:gdLst>
                <a:gd name="connsiteX0" fmla="*/ 485470 w 486688"/>
                <a:gd name="connsiteY0" fmla="*/ 104225 h 485468"/>
                <a:gd name="connsiteX1" fmla="*/ 419644 w 486688"/>
                <a:gd name="connsiteY1" fmla="*/ 8228 h 485468"/>
                <a:gd name="connsiteX2" fmla="*/ 405930 w 486688"/>
                <a:gd name="connsiteY2" fmla="*/ 0 h 485468"/>
                <a:gd name="connsiteX3" fmla="*/ 82283 w 486688"/>
                <a:gd name="connsiteY3" fmla="*/ 0 h 485468"/>
                <a:gd name="connsiteX4" fmla="*/ 68569 w 486688"/>
                <a:gd name="connsiteY4" fmla="*/ 8228 h 485468"/>
                <a:gd name="connsiteX5" fmla="*/ 2743 w 486688"/>
                <a:gd name="connsiteY5" fmla="*/ 104225 h 485468"/>
                <a:gd name="connsiteX6" fmla="*/ 0 w 486688"/>
                <a:gd name="connsiteY6" fmla="*/ 112453 h 485468"/>
                <a:gd name="connsiteX7" fmla="*/ 0 w 486688"/>
                <a:gd name="connsiteY7" fmla="*/ 436099 h 485468"/>
                <a:gd name="connsiteX8" fmla="*/ 49370 w 486688"/>
                <a:gd name="connsiteY8" fmla="*/ 485469 h 485468"/>
                <a:gd name="connsiteX9" fmla="*/ 436100 w 486688"/>
                <a:gd name="connsiteY9" fmla="*/ 485469 h 485468"/>
                <a:gd name="connsiteX10" fmla="*/ 485470 w 486688"/>
                <a:gd name="connsiteY10" fmla="*/ 436099 h 485468"/>
                <a:gd name="connsiteX11" fmla="*/ 485470 w 486688"/>
                <a:gd name="connsiteY11" fmla="*/ 112453 h 485468"/>
                <a:gd name="connsiteX12" fmla="*/ 485470 w 486688"/>
                <a:gd name="connsiteY12" fmla="*/ 104225 h 485468"/>
                <a:gd name="connsiteX13" fmla="*/ 485470 w 486688"/>
                <a:gd name="connsiteY13" fmla="*/ 104225 h 485468"/>
                <a:gd name="connsiteX14" fmla="*/ 93254 w 486688"/>
                <a:gd name="connsiteY14" fmla="*/ 32913 h 485468"/>
                <a:gd name="connsiteX15" fmla="*/ 397701 w 486688"/>
                <a:gd name="connsiteY15" fmla="*/ 32913 h 485468"/>
                <a:gd name="connsiteX16" fmla="*/ 441586 w 486688"/>
                <a:gd name="connsiteY16" fmla="*/ 98739 h 485468"/>
                <a:gd name="connsiteX17" fmla="*/ 49370 w 486688"/>
                <a:gd name="connsiteY17" fmla="*/ 98739 h 485468"/>
                <a:gd name="connsiteX18" fmla="*/ 93254 w 486688"/>
                <a:gd name="connsiteY18" fmla="*/ 32913 h 485468"/>
                <a:gd name="connsiteX19" fmla="*/ 277020 w 486688"/>
                <a:gd name="connsiteY19" fmla="*/ 128910 h 485468"/>
                <a:gd name="connsiteX20" fmla="*/ 277020 w 486688"/>
                <a:gd name="connsiteY20" fmla="*/ 244106 h 485468"/>
                <a:gd name="connsiteX21" fmla="*/ 252335 w 486688"/>
                <a:gd name="connsiteY21" fmla="*/ 227649 h 485468"/>
                <a:gd name="connsiteX22" fmla="*/ 235878 w 486688"/>
                <a:gd name="connsiteY22" fmla="*/ 227649 h 485468"/>
                <a:gd name="connsiteX23" fmla="*/ 211193 w 486688"/>
                <a:gd name="connsiteY23" fmla="*/ 244106 h 485468"/>
                <a:gd name="connsiteX24" fmla="*/ 211193 w 486688"/>
                <a:gd name="connsiteY24" fmla="*/ 128910 h 485468"/>
                <a:gd name="connsiteX25" fmla="*/ 277020 w 486688"/>
                <a:gd name="connsiteY25" fmla="*/ 128910 h 485468"/>
                <a:gd name="connsiteX26" fmla="*/ 35656 w 486688"/>
                <a:gd name="connsiteY26" fmla="*/ 128910 h 485468"/>
                <a:gd name="connsiteX27" fmla="*/ 181023 w 486688"/>
                <a:gd name="connsiteY27" fmla="*/ 128910 h 485468"/>
                <a:gd name="connsiteX28" fmla="*/ 181023 w 486688"/>
                <a:gd name="connsiteY28" fmla="*/ 194736 h 485468"/>
                <a:gd name="connsiteX29" fmla="*/ 35656 w 486688"/>
                <a:gd name="connsiteY29" fmla="*/ 194736 h 485468"/>
                <a:gd name="connsiteX30" fmla="*/ 35656 w 486688"/>
                <a:gd name="connsiteY30" fmla="*/ 128910 h 485468"/>
                <a:gd name="connsiteX31" fmla="*/ 455300 w 486688"/>
                <a:gd name="connsiteY31" fmla="*/ 436099 h 485468"/>
                <a:gd name="connsiteX32" fmla="*/ 438843 w 486688"/>
                <a:gd name="connsiteY32" fmla="*/ 452556 h 485468"/>
                <a:gd name="connsiteX33" fmla="*/ 52113 w 486688"/>
                <a:gd name="connsiteY33" fmla="*/ 452556 h 485468"/>
                <a:gd name="connsiteX34" fmla="*/ 35656 w 486688"/>
                <a:gd name="connsiteY34" fmla="*/ 436099 h 485468"/>
                <a:gd name="connsiteX35" fmla="*/ 35656 w 486688"/>
                <a:gd name="connsiteY35" fmla="*/ 224906 h 485468"/>
                <a:gd name="connsiteX36" fmla="*/ 181023 w 486688"/>
                <a:gd name="connsiteY36" fmla="*/ 224906 h 485468"/>
                <a:gd name="connsiteX37" fmla="*/ 181023 w 486688"/>
                <a:gd name="connsiteY37" fmla="*/ 274276 h 485468"/>
                <a:gd name="connsiteX38" fmla="*/ 189251 w 486688"/>
                <a:gd name="connsiteY38" fmla="*/ 287990 h 485468"/>
                <a:gd name="connsiteX39" fmla="*/ 205708 w 486688"/>
                <a:gd name="connsiteY39" fmla="*/ 287990 h 485468"/>
                <a:gd name="connsiteX40" fmla="*/ 244106 w 486688"/>
                <a:gd name="connsiteY40" fmla="*/ 260562 h 485468"/>
                <a:gd name="connsiteX41" fmla="*/ 282505 w 486688"/>
                <a:gd name="connsiteY41" fmla="*/ 287990 h 485468"/>
                <a:gd name="connsiteX42" fmla="*/ 298962 w 486688"/>
                <a:gd name="connsiteY42" fmla="*/ 287990 h 485468"/>
                <a:gd name="connsiteX43" fmla="*/ 307190 w 486688"/>
                <a:gd name="connsiteY43" fmla="*/ 274276 h 485468"/>
                <a:gd name="connsiteX44" fmla="*/ 307190 w 486688"/>
                <a:gd name="connsiteY44" fmla="*/ 224906 h 485468"/>
                <a:gd name="connsiteX45" fmla="*/ 452557 w 486688"/>
                <a:gd name="connsiteY45" fmla="*/ 224906 h 485468"/>
                <a:gd name="connsiteX46" fmla="*/ 452557 w 486688"/>
                <a:gd name="connsiteY46" fmla="*/ 436099 h 485468"/>
                <a:gd name="connsiteX47" fmla="*/ 455300 w 486688"/>
                <a:gd name="connsiteY47" fmla="*/ 194736 h 485468"/>
                <a:gd name="connsiteX48" fmla="*/ 309933 w 486688"/>
                <a:gd name="connsiteY48" fmla="*/ 194736 h 485468"/>
                <a:gd name="connsiteX49" fmla="*/ 309933 w 486688"/>
                <a:gd name="connsiteY49" fmla="*/ 128910 h 485468"/>
                <a:gd name="connsiteX50" fmla="*/ 455300 w 486688"/>
                <a:gd name="connsiteY50" fmla="*/ 128910 h 485468"/>
                <a:gd name="connsiteX51" fmla="*/ 455300 w 486688"/>
                <a:gd name="connsiteY51" fmla="*/ 194736 h 48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688" h="485468">
                  <a:moveTo>
                    <a:pt x="485470" y="104225"/>
                  </a:moveTo>
                  <a:lnTo>
                    <a:pt x="419644" y="8228"/>
                  </a:lnTo>
                  <a:cubicBezTo>
                    <a:pt x="416901" y="2743"/>
                    <a:pt x="411415" y="0"/>
                    <a:pt x="405930" y="0"/>
                  </a:cubicBezTo>
                  <a:lnTo>
                    <a:pt x="82283" y="0"/>
                  </a:lnTo>
                  <a:cubicBezTo>
                    <a:pt x="76798" y="0"/>
                    <a:pt x="71312" y="2743"/>
                    <a:pt x="68569" y="8228"/>
                  </a:cubicBezTo>
                  <a:lnTo>
                    <a:pt x="2743" y="104225"/>
                  </a:lnTo>
                  <a:cubicBezTo>
                    <a:pt x="0" y="106968"/>
                    <a:pt x="0" y="109710"/>
                    <a:pt x="0" y="112453"/>
                  </a:cubicBezTo>
                  <a:lnTo>
                    <a:pt x="0" y="436099"/>
                  </a:lnTo>
                  <a:cubicBezTo>
                    <a:pt x="0" y="463527"/>
                    <a:pt x="21942" y="485469"/>
                    <a:pt x="49370" y="485469"/>
                  </a:cubicBezTo>
                  <a:lnTo>
                    <a:pt x="436100" y="485469"/>
                  </a:lnTo>
                  <a:cubicBezTo>
                    <a:pt x="463528" y="485469"/>
                    <a:pt x="485470" y="463527"/>
                    <a:pt x="485470" y="436099"/>
                  </a:cubicBezTo>
                  <a:lnTo>
                    <a:pt x="485470" y="112453"/>
                  </a:lnTo>
                  <a:cubicBezTo>
                    <a:pt x="488213" y="109710"/>
                    <a:pt x="485470" y="106968"/>
                    <a:pt x="485470" y="104225"/>
                  </a:cubicBezTo>
                  <a:lnTo>
                    <a:pt x="485470" y="104225"/>
                  </a:lnTo>
                  <a:close/>
                  <a:moveTo>
                    <a:pt x="93254" y="32913"/>
                  </a:moveTo>
                  <a:lnTo>
                    <a:pt x="397701" y="32913"/>
                  </a:lnTo>
                  <a:lnTo>
                    <a:pt x="441586" y="98739"/>
                  </a:lnTo>
                  <a:lnTo>
                    <a:pt x="49370" y="98739"/>
                  </a:lnTo>
                  <a:lnTo>
                    <a:pt x="93254" y="32913"/>
                  </a:lnTo>
                  <a:close/>
                  <a:moveTo>
                    <a:pt x="277020" y="128910"/>
                  </a:moveTo>
                  <a:lnTo>
                    <a:pt x="277020" y="244106"/>
                  </a:lnTo>
                  <a:lnTo>
                    <a:pt x="252335" y="227649"/>
                  </a:lnTo>
                  <a:cubicBezTo>
                    <a:pt x="246849" y="224906"/>
                    <a:pt x="238621" y="224906"/>
                    <a:pt x="235878" y="227649"/>
                  </a:cubicBezTo>
                  <a:lnTo>
                    <a:pt x="211193" y="244106"/>
                  </a:lnTo>
                  <a:lnTo>
                    <a:pt x="211193" y="128910"/>
                  </a:lnTo>
                  <a:lnTo>
                    <a:pt x="277020" y="128910"/>
                  </a:lnTo>
                  <a:close/>
                  <a:moveTo>
                    <a:pt x="35656" y="128910"/>
                  </a:moveTo>
                  <a:lnTo>
                    <a:pt x="181023" y="128910"/>
                  </a:lnTo>
                  <a:lnTo>
                    <a:pt x="181023" y="194736"/>
                  </a:lnTo>
                  <a:lnTo>
                    <a:pt x="35656" y="194736"/>
                  </a:lnTo>
                  <a:lnTo>
                    <a:pt x="35656" y="128910"/>
                  </a:lnTo>
                  <a:close/>
                  <a:moveTo>
                    <a:pt x="455300" y="436099"/>
                  </a:moveTo>
                  <a:cubicBezTo>
                    <a:pt x="455300" y="444327"/>
                    <a:pt x="447071" y="452556"/>
                    <a:pt x="438843" y="452556"/>
                  </a:cubicBezTo>
                  <a:lnTo>
                    <a:pt x="52113" y="452556"/>
                  </a:lnTo>
                  <a:cubicBezTo>
                    <a:pt x="43884" y="452556"/>
                    <a:pt x="35656" y="444327"/>
                    <a:pt x="35656" y="436099"/>
                  </a:cubicBezTo>
                  <a:lnTo>
                    <a:pt x="35656" y="224906"/>
                  </a:lnTo>
                  <a:lnTo>
                    <a:pt x="181023" y="224906"/>
                  </a:lnTo>
                  <a:lnTo>
                    <a:pt x="181023" y="274276"/>
                  </a:lnTo>
                  <a:cubicBezTo>
                    <a:pt x="181023" y="279762"/>
                    <a:pt x="183766" y="285247"/>
                    <a:pt x="189251" y="287990"/>
                  </a:cubicBezTo>
                  <a:cubicBezTo>
                    <a:pt x="194737" y="290733"/>
                    <a:pt x="200222" y="290733"/>
                    <a:pt x="205708" y="287990"/>
                  </a:cubicBezTo>
                  <a:lnTo>
                    <a:pt x="244106" y="260562"/>
                  </a:lnTo>
                  <a:lnTo>
                    <a:pt x="282505" y="287990"/>
                  </a:lnTo>
                  <a:cubicBezTo>
                    <a:pt x="287991" y="290733"/>
                    <a:pt x="293476" y="290733"/>
                    <a:pt x="298962" y="287990"/>
                  </a:cubicBezTo>
                  <a:cubicBezTo>
                    <a:pt x="304447" y="285247"/>
                    <a:pt x="307190" y="279762"/>
                    <a:pt x="307190" y="274276"/>
                  </a:cubicBezTo>
                  <a:lnTo>
                    <a:pt x="307190" y="224906"/>
                  </a:lnTo>
                  <a:lnTo>
                    <a:pt x="452557" y="224906"/>
                  </a:lnTo>
                  <a:lnTo>
                    <a:pt x="452557" y="436099"/>
                  </a:lnTo>
                  <a:close/>
                  <a:moveTo>
                    <a:pt x="455300" y="194736"/>
                  </a:moveTo>
                  <a:lnTo>
                    <a:pt x="309933" y="194736"/>
                  </a:lnTo>
                  <a:lnTo>
                    <a:pt x="309933" y="128910"/>
                  </a:lnTo>
                  <a:lnTo>
                    <a:pt x="455300" y="128910"/>
                  </a:lnTo>
                  <a:lnTo>
                    <a:pt x="455300" y="194736"/>
                  </a:lnTo>
                  <a:close/>
                </a:path>
              </a:pathLst>
            </a:custGeom>
            <a:solidFill>
              <a:srgbClr val="F1A0C2"/>
            </a:solidFill>
            <a:ln w="27426" cap="flat">
              <a:noFill/>
              <a:prstDash val="solid"/>
              <a:miter/>
            </a:ln>
          </p:spPr>
          <p:txBody>
            <a:bodyPr rtlCol="0" anchor="ctr"/>
            <a:lstStyle/>
            <a:p>
              <a:pPr algn="l" rtl="0"/>
              <a:endParaRPr lang="en-US"/>
            </a:p>
          </p:txBody>
        </p:sp>
        <p:grpSp>
          <p:nvGrpSpPr>
            <p:cNvPr id="7" name="Graphic 3">
              <a:extLst>
                <a:ext uri="{FF2B5EF4-FFF2-40B4-BE49-F238E27FC236}">
                  <a16:creationId xmlns:a16="http://schemas.microsoft.com/office/drawing/2014/main" id="{22CEC64C-EDB2-DC0D-25D1-ABDA6A24EC4C}"/>
                </a:ext>
              </a:extLst>
            </p:cNvPr>
            <p:cNvGrpSpPr/>
            <p:nvPr/>
          </p:nvGrpSpPr>
          <p:grpSpPr>
            <a:xfrm>
              <a:off x="662657" y="443370"/>
              <a:ext cx="888845" cy="940767"/>
              <a:chOff x="662657" y="443370"/>
              <a:chExt cx="888845" cy="940767"/>
            </a:xfrm>
            <a:solidFill>
              <a:srgbClr val="000000"/>
            </a:solidFill>
          </p:grpSpPr>
          <p:sp>
            <p:nvSpPr>
              <p:cNvPr id="8" name="Freeform 1326">
                <a:extLst>
                  <a:ext uri="{FF2B5EF4-FFF2-40B4-BE49-F238E27FC236}">
                    <a16:creationId xmlns:a16="http://schemas.microsoft.com/office/drawing/2014/main" id="{1DB41B3B-6011-449C-9549-6B37123179BB}"/>
                  </a:ext>
                </a:extLst>
              </p:cNvPr>
              <p:cNvSpPr/>
              <p:nvPr/>
            </p:nvSpPr>
            <p:spPr>
              <a:xfrm>
                <a:off x="989988" y="960381"/>
                <a:ext cx="227844" cy="305817"/>
              </a:xfrm>
              <a:custGeom>
                <a:avLst/>
                <a:gdLst>
                  <a:gd name="connsiteX0" fmla="*/ 122483 w 227844"/>
                  <a:gd name="connsiteY0" fmla="*/ 4114 h 305817"/>
                  <a:gd name="connsiteX1" fmla="*/ 100541 w 227844"/>
                  <a:gd name="connsiteY1" fmla="*/ 4114 h 305817"/>
                  <a:gd name="connsiteX2" fmla="*/ 4544 w 227844"/>
                  <a:gd name="connsiteY2" fmla="*/ 100111 h 305817"/>
                  <a:gd name="connsiteX3" fmla="*/ 1802 w 227844"/>
                  <a:gd name="connsiteY3" fmla="*/ 116568 h 305817"/>
                  <a:gd name="connsiteX4" fmla="*/ 15515 w 227844"/>
                  <a:gd name="connsiteY4" fmla="*/ 127538 h 305817"/>
                  <a:gd name="connsiteX5" fmla="*/ 48429 w 227844"/>
                  <a:gd name="connsiteY5" fmla="*/ 127538 h 305817"/>
                  <a:gd name="connsiteX6" fmla="*/ 48429 w 227844"/>
                  <a:gd name="connsiteY6" fmla="*/ 239992 h 305817"/>
                  <a:gd name="connsiteX7" fmla="*/ 81342 w 227844"/>
                  <a:gd name="connsiteY7" fmla="*/ 239992 h 305817"/>
                  <a:gd name="connsiteX8" fmla="*/ 81342 w 227844"/>
                  <a:gd name="connsiteY8" fmla="*/ 111082 h 305817"/>
                  <a:gd name="connsiteX9" fmla="*/ 64885 w 227844"/>
                  <a:gd name="connsiteY9" fmla="*/ 94625 h 305817"/>
                  <a:gd name="connsiteX10" fmla="*/ 56657 w 227844"/>
                  <a:gd name="connsiteY10" fmla="*/ 94625 h 305817"/>
                  <a:gd name="connsiteX11" fmla="*/ 114255 w 227844"/>
                  <a:gd name="connsiteY11" fmla="*/ 37027 h 305817"/>
                  <a:gd name="connsiteX12" fmla="*/ 171853 w 227844"/>
                  <a:gd name="connsiteY12" fmla="*/ 94625 h 305817"/>
                  <a:gd name="connsiteX13" fmla="*/ 163625 w 227844"/>
                  <a:gd name="connsiteY13" fmla="*/ 94625 h 305817"/>
                  <a:gd name="connsiteX14" fmla="*/ 147168 w 227844"/>
                  <a:gd name="connsiteY14" fmla="*/ 111082 h 305817"/>
                  <a:gd name="connsiteX15" fmla="*/ 147168 w 227844"/>
                  <a:gd name="connsiteY15" fmla="*/ 305818 h 305817"/>
                  <a:gd name="connsiteX16" fmla="*/ 180081 w 227844"/>
                  <a:gd name="connsiteY16" fmla="*/ 305818 h 305817"/>
                  <a:gd name="connsiteX17" fmla="*/ 180081 w 227844"/>
                  <a:gd name="connsiteY17" fmla="*/ 127538 h 305817"/>
                  <a:gd name="connsiteX18" fmla="*/ 212995 w 227844"/>
                  <a:gd name="connsiteY18" fmla="*/ 127538 h 305817"/>
                  <a:gd name="connsiteX19" fmla="*/ 226709 w 227844"/>
                  <a:gd name="connsiteY19" fmla="*/ 116568 h 305817"/>
                  <a:gd name="connsiteX20" fmla="*/ 223966 w 227844"/>
                  <a:gd name="connsiteY20" fmla="*/ 100111 h 305817"/>
                  <a:gd name="connsiteX21" fmla="*/ 122483 w 227844"/>
                  <a:gd name="connsiteY21" fmla="*/ 4114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844" h="305817">
                    <a:moveTo>
                      <a:pt x="122483" y="4114"/>
                    </a:moveTo>
                    <a:cubicBezTo>
                      <a:pt x="116998" y="-1371"/>
                      <a:pt x="106027" y="-1371"/>
                      <a:pt x="100541" y="4114"/>
                    </a:cubicBezTo>
                    <a:lnTo>
                      <a:pt x="4544" y="100111"/>
                    </a:lnTo>
                    <a:cubicBezTo>
                      <a:pt x="-941" y="105596"/>
                      <a:pt x="-941" y="111082"/>
                      <a:pt x="1802" y="116568"/>
                    </a:cubicBezTo>
                    <a:cubicBezTo>
                      <a:pt x="4544" y="122053"/>
                      <a:pt x="10030" y="127538"/>
                      <a:pt x="15515" y="127538"/>
                    </a:cubicBezTo>
                    <a:lnTo>
                      <a:pt x="48429" y="127538"/>
                    </a:lnTo>
                    <a:lnTo>
                      <a:pt x="48429" y="239992"/>
                    </a:lnTo>
                    <a:lnTo>
                      <a:pt x="81342" y="239992"/>
                    </a:lnTo>
                    <a:lnTo>
                      <a:pt x="81342" y="111082"/>
                    </a:lnTo>
                    <a:cubicBezTo>
                      <a:pt x="81342" y="102854"/>
                      <a:pt x="73113" y="94625"/>
                      <a:pt x="64885" y="94625"/>
                    </a:cubicBezTo>
                    <a:lnTo>
                      <a:pt x="56657" y="94625"/>
                    </a:lnTo>
                    <a:lnTo>
                      <a:pt x="114255" y="37027"/>
                    </a:lnTo>
                    <a:lnTo>
                      <a:pt x="171853" y="94625"/>
                    </a:lnTo>
                    <a:lnTo>
                      <a:pt x="163625" y="94625"/>
                    </a:lnTo>
                    <a:cubicBezTo>
                      <a:pt x="155397" y="94625"/>
                      <a:pt x="147168" y="102854"/>
                      <a:pt x="147168" y="111082"/>
                    </a:cubicBezTo>
                    <a:lnTo>
                      <a:pt x="147168" y="305818"/>
                    </a:lnTo>
                    <a:lnTo>
                      <a:pt x="180081" y="305818"/>
                    </a:lnTo>
                    <a:lnTo>
                      <a:pt x="180081" y="127538"/>
                    </a:lnTo>
                    <a:lnTo>
                      <a:pt x="212995" y="127538"/>
                    </a:lnTo>
                    <a:cubicBezTo>
                      <a:pt x="218480" y="127538"/>
                      <a:pt x="226709" y="124796"/>
                      <a:pt x="226709" y="116568"/>
                    </a:cubicBezTo>
                    <a:cubicBezTo>
                      <a:pt x="229451" y="111082"/>
                      <a:pt x="226709" y="102854"/>
                      <a:pt x="223966" y="100111"/>
                    </a:cubicBezTo>
                    <a:lnTo>
                      <a:pt x="122483" y="4114"/>
                    </a:lnTo>
                    <a:close/>
                  </a:path>
                </a:pathLst>
              </a:custGeom>
              <a:solidFill>
                <a:srgbClr val="000000"/>
              </a:solidFill>
              <a:ln w="27426" cap="flat">
                <a:noFill/>
                <a:prstDash val="solid"/>
                <a:miter/>
              </a:ln>
            </p:spPr>
            <p:txBody>
              <a:bodyPr rtlCol="0" anchor="ctr"/>
              <a:lstStyle/>
              <a:p>
                <a:pPr algn="l" rtl="0"/>
                <a:endParaRPr lang="en-US"/>
              </a:p>
            </p:txBody>
          </p:sp>
          <p:sp>
            <p:nvSpPr>
              <p:cNvPr id="9" name="Freeform 1327">
                <a:extLst>
                  <a:ext uri="{FF2B5EF4-FFF2-40B4-BE49-F238E27FC236}">
                    <a16:creationId xmlns:a16="http://schemas.microsoft.com/office/drawing/2014/main" id="{42E46095-3D4B-EA41-D324-89C4ACBD77F5}"/>
                  </a:ext>
                </a:extLst>
              </p:cNvPr>
              <p:cNvSpPr/>
              <p:nvPr/>
            </p:nvSpPr>
            <p:spPr>
              <a:xfrm>
                <a:off x="1408690"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pPr algn="l" rtl="0"/>
                <a:endParaRPr lang="en-US"/>
              </a:p>
            </p:txBody>
          </p:sp>
          <p:sp>
            <p:nvSpPr>
              <p:cNvPr id="10" name="Freeform 1328">
                <a:extLst>
                  <a:ext uri="{FF2B5EF4-FFF2-40B4-BE49-F238E27FC236}">
                    <a16:creationId xmlns:a16="http://schemas.microsoft.com/office/drawing/2014/main" id="{6B8B7F7D-F578-B6CA-C9B8-4EF54347F7CB}"/>
                  </a:ext>
                </a:extLst>
              </p:cNvPr>
              <p:cNvSpPr/>
              <p:nvPr/>
            </p:nvSpPr>
            <p:spPr>
              <a:xfrm>
                <a:off x="1408690"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sp>
            <p:nvSpPr>
              <p:cNvPr id="11" name="Freeform 1329">
                <a:extLst>
                  <a:ext uri="{FF2B5EF4-FFF2-40B4-BE49-F238E27FC236}">
                    <a16:creationId xmlns:a16="http://schemas.microsoft.com/office/drawing/2014/main" id="{00821AAF-6F73-53FD-62DF-A7A84755D7FE}"/>
                  </a:ext>
                </a:extLst>
              </p:cNvPr>
              <p:cNvSpPr/>
              <p:nvPr/>
            </p:nvSpPr>
            <p:spPr>
              <a:xfrm>
                <a:off x="1507429"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pPr algn="l" rtl="0"/>
                <a:endParaRPr lang="en-US"/>
              </a:p>
            </p:txBody>
          </p:sp>
          <p:sp>
            <p:nvSpPr>
              <p:cNvPr id="12" name="Freeform 1330">
                <a:extLst>
                  <a:ext uri="{FF2B5EF4-FFF2-40B4-BE49-F238E27FC236}">
                    <a16:creationId xmlns:a16="http://schemas.microsoft.com/office/drawing/2014/main" id="{2E0F6001-547B-4075-8DBA-1F5B5193BF63}"/>
                  </a:ext>
                </a:extLst>
              </p:cNvPr>
              <p:cNvSpPr/>
              <p:nvPr/>
            </p:nvSpPr>
            <p:spPr>
              <a:xfrm>
                <a:off x="1507429"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sp>
            <p:nvSpPr>
              <p:cNvPr id="13" name="Freeform 1331">
                <a:extLst>
                  <a:ext uri="{FF2B5EF4-FFF2-40B4-BE49-F238E27FC236}">
                    <a16:creationId xmlns:a16="http://schemas.microsoft.com/office/drawing/2014/main" id="{499D2F42-0C3B-B34C-3A52-6C993E0E5A90}"/>
                  </a:ext>
                </a:extLst>
              </p:cNvPr>
              <p:cNvSpPr/>
              <p:nvPr/>
            </p:nvSpPr>
            <p:spPr>
              <a:xfrm>
                <a:off x="764139"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pPr algn="l" rtl="0"/>
                <a:endParaRPr lang="en-US"/>
              </a:p>
            </p:txBody>
          </p:sp>
          <p:sp>
            <p:nvSpPr>
              <p:cNvPr id="14" name="Freeform 1332">
                <a:extLst>
                  <a:ext uri="{FF2B5EF4-FFF2-40B4-BE49-F238E27FC236}">
                    <a16:creationId xmlns:a16="http://schemas.microsoft.com/office/drawing/2014/main" id="{985AC87C-6986-AAD0-49D9-94E5BF33C89A}"/>
                  </a:ext>
                </a:extLst>
              </p:cNvPr>
              <p:cNvSpPr/>
              <p:nvPr/>
            </p:nvSpPr>
            <p:spPr>
              <a:xfrm>
                <a:off x="764139"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sp>
            <p:nvSpPr>
              <p:cNvPr id="15" name="Freeform 1333">
                <a:extLst>
                  <a:ext uri="{FF2B5EF4-FFF2-40B4-BE49-F238E27FC236}">
                    <a16:creationId xmlns:a16="http://schemas.microsoft.com/office/drawing/2014/main" id="{B7270758-B8E6-0E35-99EC-78C26C63ACD5}"/>
                  </a:ext>
                </a:extLst>
              </p:cNvPr>
              <p:cNvSpPr/>
              <p:nvPr/>
            </p:nvSpPr>
            <p:spPr>
              <a:xfrm>
                <a:off x="665400"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pPr algn="l" rtl="0"/>
                <a:endParaRPr lang="en-US"/>
              </a:p>
            </p:txBody>
          </p:sp>
          <p:sp>
            <p:nvSpPr>
              <p:cNvPr id="16" name="Freeform 1334">
                <a:extLst>
                  <a:ext uri="{FF2B5EF4-FFF2-40B4-BE49-F238E27FC236}">
                    <a16:creationId xmlns:a16="http://schemas.microsoft.com/office/drawing/2014/main" id="{CF66D4DF-6104-9362-FB69-9537527C0DDF}"/>
                  </a:ext>
                </a:extLst>
              </p:cNvPr>
              <p:cNvSpPr/>
              <p:nvPr/>
            </p:nvSpPr>
            <p:spPr>
              <a:xfrm>
                <a:off x="665400"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grpSp>
            <p:nvGrpSpPr>
              <p:cNvPr id="17" name="Graphic 3">
                <a:extLst>
                  <a:ext uri="{FF2B5EF4-FFF2-40B4-BE49-F238E27FC236}">
                    <a16:creationId xmlns:a16="http://schemas.microsoft.com/office/drawing/2014/main" id="{EDF5C9C8-63D1-DB49-1CEC-1674124BC614}"/>
                  </a:ext>
                </a:extLst>
              </p:cNvPr>
              <p:cNvGrpSpPr/>
              <p:nvPr/>
            </p:nvGrpSpPr>
            <p:grpSpPr>
              <a:xfrm>
                <a:off x="662657" y="668277"/>
                <a:ext cx="888845" cy="715860"/>
                <a:chOff x="662657" y="668277"/>
                <a:chExt cx="888845" cy="715860"/>
              </a:xfrm>
              <a:solidFill>
                <a:srgbClr val="000000"/>
              </a:solidFill>
            </p:grpSpPr>
            <p:sp>
              <p:nvSpPr>
                <p:cNvPr id="19" name="Freeform 1337">
                  <a:extLst>
                    <a:ext uri="{FF2B5EF4-FFF2-40B4-BE49-F238E27FC236}">
                      <a16:creationId xmlns:a16="http://schemas.microsoft.com/office/drawing/2014/main" id="{E1CB89DF-1B81-DD30-484D-107D69FA2418}"/>
                    </a:ext>
                  </a:extLst>
                </p:cNvPr>
                <p:cNvSpPr/>
                <p:nvPr/>
              </p:nvSpPr>
              <p:spPr>
                <a:xfrm>
                  <a:off x="1296236"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sp>
              <p:nvSpPr>
                <p:cNvPr id="20" name="Freeform 1338">
                  <a:extLst>
                    <a:ext uri="{FF2B5EF4-FFF2-40B4-BE49-F238E27FC236}">
                      <a16:creationId xmlns:a16="http://schemas.microsoft.com/office/drawing/2014/main" id="{6E4218D9-5AD5-7CD9-4359-A111D3AD017E}"/>
                    </a:ext>
                  </a:extLst>
                </p:cNvPr>
                <p:cNvSpPr/>
                <p:nvPr/>
              </p:nvSpPr>
              <p:spPr>
                <a:xfrm>
                  <a:off x="1230410" y="668277"/>
                  <a:ext cx="321092" cy="710375"/>
                </a:xfrm>
                <a:custGeom>
                  <a:avLst/>
                  <a:gdLst>
                    <a:gd name="connsiteX0" fmla="*/ 260563 w 321092"/>
                    <a:gd name="connsiteY0" fmla="*/ 0 h 710375"/>
                    <a:gd name="connsiteX1" fmla="*/ 194736 w 321092"/>
                    <a:gd name="connsiteY1" fmla="*/ 65826 h 710375"/>
                    <a:gd name="connsiteX2" fmla="*/ 194736 w 321092"/>
                    <a:gd name="connsiteY2" fmla="*/ 202964 h 710375"/>
                    <a:gd name="connsiteX3" fmla="*/ 186508 w 321092"/>
                    <a:gd name="connsiteY3" fmla="*/ 202964 h 710375"/>
                    <a:gd name="connsiteX4" fmla="*/ 148109 w 321092"/>
                    <a:gd name="connsiteY4" fmla="*/ 233135 h 710375"/>
                    <a:gd name="connsiteX5" fmla="*/ 35656 w 321092"/>
                    <a:gd name="connsiteY5" fmla="*/ 427871 h 710375"/>
                    <a:gd name="connsiteX6" fmla="*/ 32913 w 321092"/>
                    <a:gd name="connsiteY6" fmla="*/ 436099 h 710375"/>
                    <a:gd name="connsiteX7" fmla="*/ 32913 w 321092"/>
                    <a:gd name="connsiteY7" fmla="*/ 548552 h 710375"/>
                    <a:gd name="connsiteX8" fmla="*/ 16457 w 321092"/>
                    <a:gd name="connsiteY8" fmla="*/ 548552 h 710375"/>
                    <a:gd name="connsiteX9" fmla="*/ 0 w 321092"/>
                    <a:gd name="connsiteY9" fmla="*/ 565009 h 710375"/>
                    <a:gd name="connsiteX10" fmla="*/ 0 w 321092"/>
                    <a:gd name="connsiteY10" fmla="*/ 693919 h 710375"/>
                    <a:gd name="connsiteX11" fmla="*/ 16457 w 321092"/>
                    <a:gd name="connsiteY11" fmla="*/ 710375 h 710375"/>
                    <a:gd name="connsiteX12" fmla="*/ 274277 w 321092"/>
                    <a:gd name="connsiteY12" fmla="*/ 710375 h 710375"/>
                    <a:gd name="connsiteX13" fmla="*/ 290733 w 321092"/>
                    <a:gd name="connsiteY13" fmla="*/ 693919 h 710375"/>
                    <a:gd name="connsiteX14" fmla="*/ 290733 w 321092"/>
                    <a:gd name="connsiteY14" fmla="*/ 565009 h 710375"/>
                    <a:gd name="connsiteX15" fmla="*/ 274277 w 321092"/>
                    <a:gd name="connsiteY15" fmla="*/ 548552 h 710375"/>
                    <a:gd name="connsiteX16" fmla="*/ 257820 w 321092"/>
                    <a:gd name="connsiteY16" fmla="*/ 548552 h 710375"/>
                    <a:gd name="connsiteX17" fmla="*/ 257820 w 321092"/>
                    <a:gd name="connsiteY17" fmla="*/ 537581 h 710375"/>
                    <a:gd name="connsiteX18" fmla="*/ 318161 w 321092"/>
                    <a:gd name="connsiteY18" fmla="*/ 460784 h 710375"/>
                    <a:gd name="connsiteX19" fmla="*/ 320904 w 321092"/>
                    <a:gd name="connsiteY19" fmla="*/ 449813 h 710375"/>
                    <a:gd name="connsiteX20" fmla="*/ 320904 w 321092"/>
                    <a:gd name="connsiteY20" fmla="*/ 65826 h 710375"/>
                    <a:gd name="connsiteX21" fmla="*/ 260563 w 321092"/>
                    <a:gd name="connsiteY21" fmla="*/ 0 h 710375"/>
                    <a:gd name="connsiteX22" fmla="*/ 260563 w 321092"/>
                    <a:gd name="connsiteY22" fmla="*/ 0 h 710375"/>
                    <a:gd name="connsiteX23" fmla="*/ 260563 w 321092"/>
                    <a:gd name="connsiteY23" fmla="*/ 680205 h 710375"/>
                    <a:gd name="connsiteX24" fmla="*/ 35656 w 321092"/>
                    <a:gd name="connsiteY24" fmla="*/ 680205 h 710375"/>
                    <a:gd name="connsiteX25" fmla="*/ 35656 w 321092"/>
                    <a:gd name="connsiteY25" fmla="*/ 584208 h 710375"/>
                    <a:gd name="connsiteX26" fmla="*/ 260563 w 321092"/>
                    <a:gd name="connsiteY26" fmla="*/ 584208 h 710375"/>
                    <a:gd name="connsiteX27" fmla="*/ 260563 w 321092"/>
                    <a:gd name="connsiteY27" fmla="*/ 680205 h 710375"/>
                    <a:gd name="connsiteX28" fmla="*/ 290733 w 321092"/>
                    <a:gd name="connsiteY28" fmla="*/ 447070 h 710375"/>
                    <a:gd name="connsiteX29" fmla="*/ 230392 w 321092"/>
                    <a:gd name="connsiteY29" fmla="*/ 523868 h 710375"/>
                    <a:gd name="connsiteX30" fmla="*/ 227650 w 321092"/>
                    <a:gd name="connsiteY30" fmla="*/ 534839 h 710375"/>
                    <a:gd name="connsiteX31" fmla="*/ 227650 w 321092"/>
                    <a:gd name="connsiteY31" fmla="*/ 551295 h 710375"/>
                    <a:gd name="connsiteX32" fmla="*/ 65826 w 321092"/>
                    <a:gd name="connsiteY32" fmla="*/ 551295 h 710375"/>
                    <a:gd name="connsiteX33" fmla="*/ 65826 w 321092"/>
                    <a:gd name="connsiteY33" fmla="*/ 441585 h 710375"/>
                    <a:gd name="connsiteX34" fmla="*/ 175537 w 321092"/>
                    <a:gd name="connsiteY34" fmla="*/ 249591 h 710375"/>
                    <a:gd name="connsiteX35" fmla="*/ 194736 w 321092"/>
                    <a:gd name="connsiteY35" fmla="*/ 233135 h 710375"/>
                    <a:gd name="connsiteX36" fmla="*/ 219421 w 321092"/>
                    <a:gd name="connsiteY36" fmla="*/ 235878 h 710375"/>
                    <a:gd name="connsiteX37" fmla="*/ 235878 w 321092"/>
                    <a:gd name="connsiteY37" fmla="*/ 255077 h 710375"/>
                    <a:gd name="connsiteX38" fmla="*/ 230392 w 321092"/>
                    <a:gd name="connsiteY38" fmla="*/ 279762 h 710375"/>
                    <a:gd name="connsiteX39" fmla="*/ 150852 w 321092"/>
                    <a:gd name="connsiteY39" fmla="*/ 419643 h 710375"/>
                    <a:gd name="connsiteX40" fmla="*/ 178280 w 321092"/>
                    <a:gd name="connsiteY40" fmla="*/ 436099 h 710375"/>
                    <a:gd name="connsiteX41" fmla="*/ 257820 w 321092"/>
                    <a:gd name="connsiteY41" fmla="*/ 296218 h 710375"/>
                    <a:gd name="connsiteX42" fmla="*/ 233135 w 321092"/>
                    <a:gd name="connsiteY42" fmla="*/ 208450 h 710375"/>
                    <a:gd name="connsiteX43" fmla="*/ 222164 w 321092"/>
                    <a:gd name="connsiteY43" fmla="*/ 202964 h 710375"/>
                    <a:gd name="connsiteX44" fmla="*/ 222164 w 321092"/>
                    <a:gd name="connsiteY44" fmla="*/ 63083 h 710375"/>
                    <a:gd name="connsiteX45" fmla="*/ 255077 w 321092"/>
                    <a:gd name="connsiteY45" fmla="*/ 30170 h 710375"/>
                    <a:gd name="connsiteX46" fmla="*/ 287991 w 321092"/>
                    <a:gd name="connsiteY46" fmla="*/ 63083 h 710375"/>
                    <a:gd name="connsiteX47" fmla="*/ 287991 w 321092"/>
                    <a:gd name="connsiteY47" fmla="*/ 447070 h 71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1092" h="710375">
                      <a:moveTo>
                        <a:pt x="260563" y="0"/>
                      </a:moveTo>
                      <a:cubicBezTo>
                        <a:pt x="224907" y="0"/>
                        <a:pt x="194736" y="30170"/>
                        <a:pt x="194736" y="65826"/>
                      </a:cubicBezTo>
                      <a:lnTo>
                        <a:pt x="194736" y="202964"/>
                      </a:lnTo>
                      <a:cubicBezTo>
                        <a:pt x="191994" y="202964"/>
                        <a:pt x="189251" y="202964"/>
                        <a:pt x="186508" y="202964"/>
                      </a:cubicBezTo>
                      <a:cubicBezTo>
                        <a:pt x="170051" y="208450"/>
                        <a:pt x="156338" y="219421"/>
                        <a:pt x="148109" y="233135"/>
                      </a:cubicBezTo>
                      <a:lnTo>
                        <a:pt x="35656" y="427871"/>
                      </a:lnTo>
                      <a:cubicBezTo>
                        <a:pt x="35656" y="430614"/>
                        <a:pt x="32913" y="433356"/>
                        <a:pt x="32913" y="436099"/>
                      </a:cubicBezTo>
                      <a:lnTo>
                        <a:pt x="32913" y="548552"/>
                      </a:lnTo>
                      <a:lnTo>
                        <a:pt x="16457" y="548552"/>
                      </a:lnTo>
                      <a:cubicBezTo>
                        <a:pt x="8228" y="548552"/>
                        <a:pt x="0" y="556781"/>
                        <a:pt x="0" y="565009"/>
                      </a:cubicBezTo>
                      <a:lnTo>
                        <a:pt x="0" y="693919"/>
                      </a:lnTo>
                      <a:cubicBezTo>
                        <a:pt x="0" y="702147"/>
                        <a:pt x="8228" y="710375"/>
                        <a:pt x="16457" y="710375"/>
                      </a:cubicBezTo>
                      <a:lnTo>
                        <a:pt x="274277" y="710375"/>
                      </a:lnTo>
                      <a:cubicBezTo>
                        <a:pt x="282505" y="710375"/>
                        <a:pt x="290733" y="702147"/>
                        <a:pt x="290733" y="693919"/>
                      </a:cubicBezTo>
                      <a:lnTo>
                        <a:pt x="290733" y="565009"/>
                      </a:lnTo>
                      <a:cubicBezTo>
                        <a:pt x="290733" y="556781"/>
                        <a:pt x="282505" y="548552"/>
                        <a:pt x="274277" y="548552"/>
                      </a:cubicBezTo>
                      <a:lnTo>
                        <a:pt x="257820" y="548552"/>
                      </a:lnTo>
                      <a:lnTo>
                        <a:pt x="257820" y="537581"/>
                      </a:lnTo>
                      <a:lnTo>
                        <a:pt x="318161" y="460784"/>
                      </a:lnTo>
                      <a:cubicBezTo>
                        <a:pt x="320904" y="458041"/>
                        <a:pt x="320904" y="455298"/>
                        <a:pt x="320904" y="449813"/>
                      </a:cubicBezTo>
                      <a:lnTo>
                        <a:pt x="320904" y="65826"/>
                      </a:lnTo>
                      <a:cubicBezTo>
                        <a:pt x="323647" y="30170"/>
                        <a:pt x="296219" y="0"/>
                        <a:pt x="260563" y="0"/>
                      </a:cubicBezTo>
                      <a:lnTo>
                        <a:pt x="260563" y="0"/>
                      </a:lnTo>
                      <a:close/>
                      <a:moveTo>
                        <a:pt x="260563" y="680205"/>
                      </a:moveTo>
                      <a:lnTo>
                        <a:pt x="35656" y="680205"/>
                      </a:lnTo>
                      <a:lnTo>
                        <a:pt x="35656" y="584208"/>
                      </a:lnTo>
                      <a:lnTo>
                        <a:pt x="260563" y="584208"/>
                      </a:lnTo>
                      <a:lnTo>
                        <a:pt x="260563" y="680205"/>
                      </a:lnTo>
                      <a:close/>
                      <a:moveTo>
                        <a:pt x="290733" y="447070"/>
                      </a:moveTo>
                      <a:lnTo>
                        <a:pt x="230392" y="523868"/>
                      </a:lnTo>
                      <a:cubicBezTo>
                        <a:pt x="227650" y="526610"/>
                        <a:pt x="227650" y="529353"/>
                        <a:pt x="227650" y="534839"/>
                      </a:cubicBezTo>
                      <a:lnTo>
                        <a:pt x="227650" y="551295"/>
                      </a:lnTo>
                      <a:lnTo>
                        <a:pt x="65826" y="551295"/>
                      </a:lnTo>
                      <a:lnTo>
                        <a:pt x="65826" y="441585"/>
                      </a:lnTo>
                      <a:lnTo>
                        <a:pt x="175537" y="249591"/>
                      </a:lnTo>
                      <a:cubicBezTo>
                        <a:pt x="178280" y="241363"/>
                        <a:pt x="186508" y="235878"/>
                        <a:pt x="194736" y="233135"/>
                      </a:cubicBezTo>
                      <a:cubicBezTo>
                        <a:pt x="202965" y="230392"/>
                        <a:pt x="211193" y="233135"/>
                        <a:pt x="219421" y="235878"/>
                      </a:cubicBezTo>
                      <a:cubicBezTo>
                        <a:pt x="227650" y="241363"/>
                        <a:pt x="233135" y="246849"/>
                        <a:pt x="235878" y="255077"/>
                      </a:cubicBezTo>
                      <a:cubicBezTo>
                        <a:pt x="238621" y="263305"/>
                        <a:pt x="235878" y="271534"/>
                        <a:pt x="230392" y="279762"/>
                      </a:cubicBezTo>
                      <a:lnTo>
                        <a:pt x="150852" y="419643"/>
                      </a:lnTo>
                      <a:lnTo>
                        <a:pt x="178280" y="436099"/>
                      </a:lnTo>
                      <a:lnTo>
                        <a:pt x="257820" y="296218"/>
                      </a:lnTo>
                      <a:cubicBezTo>
                        <a:pt x="277019" y="266048"/>
                        <a:pt x="266048" y="224906"/>
                        <a:pt x="233135" y="208450"/>
                      </a:cubicBezTo>
                      <a:cubicBezTo>
                        <a:pt x="230392" y="205707"/>
                        <a:pt x="227650" y="205707"/>
                        <a:pt x="222164" y="202964"/>
                      </a:cubicBezTo>
                      <a:lnTo>
                        <a:pt x="222164" y="63083"/>
                      </a:lnTo>
                      <a:cubicBezTo>
                        <a:pt x="222164" y="43884"/>
                        <a:pt x="235878" y="30170"/>
                        <a:pt x="255077" y="30170"/>
                      </a:cubicBezTo>
                      <a:cubicBezTo>
                        <a:pt x="274277" y="30170"/>
                        <a:pt x="287991" y="43884"/>
                        <a:pt x="287991" y="63083"/>
                      </a:cubicBezTo>
                      <a:lnTo>
                        <a:pt x="287991" y="447070"/>
                      </a:lnTo>
                      <a:close/>
                    </a:path>
                  </a:pathLst>
                </a:custGeom>
                <a:solidFill>
                  <a:srgbClr val="000000"/>
                </a:solidFill>
                <a:ln w="27426" cap="flat">
                  <a:noFill/>
                  <a:prstDash val="solid"/>
                  <a:miter/>
                </a:ln>
              </p:spPr>
              <p:txBody>
                <a:bodyPr rtlCol="0" anchor="ctr"/>
                <a:lstStyle/>
                <a:p>
                  <a:pPr algn="l" rtl="0"/>
                  <a:endParaRPr lang="en-US"/>
                </a:p>
              </p:txBody>
            </p:sp>
            <p:sp>
              <p:nvSpPr>
                <p:cNvPr id="21" name="Freeform 1339">
                  <a:extLst>
                    <a:ext uri="{FF2B5EF4-FFF2-40B4-BE49-F238E27FC236}">
                      <a16:creationId xmlns:a16="http://schemas.microsoft.com/office/drawing/2014/main" id="{1C6AF11C-9D98-869C-E1A8-DD5C694843FB}"/>
                    </a:ext>
                  </a:extLst>
                </p:cNvPr>
                <p:cNvSpPr/>
                <p:nvPr/>
              </p:nvSpPr>
              <p:spPr>
                <a:xfrm>
                  <a:off x="662657" y="671020"/>
                  <a:ext cx="322680" cy="713118"/>
                </a:xfrm>
                <a:custGeom>
                  <a:avLst/>
                  <a:gdLst>
                    <a:gd name="connsiteX0" fmla="*/ 309933 w 322680"/>
                    <a:gd name="connsiteY0" fmla="*/ 548552 h 713118"/>
                    <a:gd name="connsiteX1" fmla="*/ 293476 w 322680"/>
                    <a:gd name="connsiteY1" fmla="*/ 548552 h 713118"/>
                    <a:gd name="connsiteX2" fmla="*/ 293476 w 322680"/>
                    <a:gd name="connsiteY2" fmla="*/ 436099 h 713118"/>
                    <a:gd name="connsiteX3" fmla="*/ 290733 w 322680"/>
                    <a:gd name="connsiteY3" fmla="*/ 427871 h 713118"/>
                    <a:gd name="connsiteX4" fmla="*/ 178280 w 322680"/>
                    <a:gd name="connsiteY4" fmla="*/ 233135 h 713118"/>
                    <a:gd name="connsiteX5" fmla="*/ 131653 w 322680"/>
                    <a:gd name="connsiteY5" fmla="*/ 202964 h 713118"/>
                    <a:gd name="connsiteX6" fmla="*/ 131653 w 322680"/>
                    <a:gd name="connsiteY6" fmla="*/ 65826 h 713118"/>
                    <a:gd name="connsiteX7" fmla="*/ 65826 w 322680"/>
                    <a:gd name="connsiteY7" fmla="*/ 0 h 713118"/>
                    <a:gd name="connsiteX8" fmla="*/ 0 w 322680"/>
                    <a:gd name="connsiteY8" fmla="*/ 65826 h 713118"/>
                    <a:gd name="connsiteX9" fmla="*/ 0 w 322680"/>
                    <a:gd name="connsiteY9" fmla="*/ 452556 h 713118"/>
                    <a:gd name="connsiteX10" fmla="*/ 2743 w 322680"/>
                    <a:gd name="connsiteY10" fmla="*/ 463527 h 713118"/>
                    <a:gd name="connsiteX11" fmla="*/ 63084 w 322680"/>
                    <a:gd name="connsiteY11" fmla="*/ 540324 h 713118"/>
                    <a:gd name="connsiteX12" fmla="*/ 63084 w 322680"/>
                    <a:gd name="connsiteY12" fmla="*/ 551295 h 713118"/>
                    <a:gd name="connsiteX13" fmla="*/ 46627 w 322680"/>
                    <a:gd name="connsiteY13" fmla="*/ 551295 h 713118"/>
                    <a:gd name="connsiteX14" fmla="*/ 30170 w 322680"/>
                    <a:gd name="connsiteY14" fmla="*/ 567752 h 713118"/>
                    <a:gd name="connsiteX15" fmla="*/ 30170 w 322680"/>
                    <a:gd name="connsiteY15" fmla="*/ 696662 h 713118"/>
                    <a:gd name="connsiteX16" fmla="*/ 46627 w 322680"/>
                    <a:gd name="connsiteY16" fmla="*/ 713118 h 713118"/>
                    <a:gd name="connsiteX17" fmla="*/ 304447 w 322680"/>
                    <a:gd name="connsiteY17" fmla="*/ 713118 h 713118"/>
                    <a:gd name="connsiteX18" fmla="*/ 320904 w 322680"/>
                    <a:gd name="connsiteY18" fmla="*/ 696662 h 713118"/>
                    <a:gd name="connsiteX19" fmla="*/ 320904 w 322680"/>
                    <a:gd name="connsiteY19" fmla="*/ 567752 h 713118"/>
                    <a:gd name="connsiteX20" fmla="*/ 309933 w 322680"/>
                    <a:gd name="connsiteY20" fmla="*/ 548552 h 713118"/>
                    <a:gd name="connsiteX21" fmla="*/ 309933 w 322680"/>
                    <a:gd name="connsiteY21" fmla="*/ 548552 h 713118"/>
                    <a:gd name="connsiteX22" fmla="*/ 35656 w 322680"/>
                    <a:gd name="connsiteY22" fmla="*/ 444327 h 713118"/>
                    <a:gd name="connsiteX23" fmla="*/ 35656 w 322680"/>
                    <a:gd name="connsiteY23" fmla="*/ 63084 h 713118"/>
                    <a:gd name="connsiteX24" fmla="*/ 68569 w 322680"/>
                    <a:gd name="connsiteY24" fmla="*/ 30170 h 713118"/>
                    <a:gd name="connsiteX25" fmla="*/ 101483 w 322680"/>
                    <a:gd name="connsiteY25" fmla="*/ 63084 h 713118"/>
                    <a:gd name="connsiteX26" fmla="*/ 101483 w 322680"/>
                    <a:gd name="connsiteY26" fmla="*/ 202964 h 713118"/>
                    <a:gd name="connsiteX27" fmla="*/ 90511 w 322680"/>
                    <a:gd name="connsiteY27" fmla="*/ 208450 h 713118"/>
                    <a:gd name="connsiteX28" fmla="*/ 60341 w 322680"/>
                    <a:gd name="connsiteY28" fmla="*/ 246849 h 713118"/>
                    <a:gd name="connsiteX29" fmla="*/ 65826 w 322680"/>
                    <a:gd name="connsiteY29" fmla="*/ 296218 h 713118"/>
                    <a:gd name="connsiteX30" fmla="*/ 145367 w 322680"/>
                    <a:gd name="connsiteY30" fmla="*/ 436099 h 713118"/>
                    <a:gd name="connsiteX31" fmla="*/ 172794 w 322680"/>
                    <a:gd name="connsiteY31" fmla="*/ 419643 h 713118"/>
                    <a:gd name="connsiteX32" fmla="*/ 93254 w 322680"/>
                    <a:gd name="connsiteY32" fmla="*/ 279762 h 713118"/>
                    <a:gd name="connsiteX33" fmla="*/ 87769 w 322680"/>
                    <a:gd name="connsiteY33" fmla="*/ 255077 h 713118"/>
                    <a:gd name="connsiteX34" fmla="*/ 104225 w 322680"/>
                    <a:gd name="connsiteY34" fmla="*/ 235878 h 713118"/>
                    <a:gd name="connsiteX35" fmla="*/ 128910 w 322680"/>
                    <a:gd name="connsiteY35" fmla="*/ 233135 h 713118"/>
                    <a:gd name="connsiteX36" fmla="*/ 148109 w 322680"/>
                    <a:gd name="connsiteY36" fmla="*/ 249591 h 713118"/>
                    <a:gd name="connsiteX37" fmla="*/ 257820 w 322680"/>
                    <a:gd name="connsiteY37" fmla="*/ 441585 h 713118"/>
                    <a:gd name="connsiteX38" fmla="*/ 257820 w 322680"/>
                    <a:gd name="connsiteY38" fmla="*/ 551295 h 713118"/>
                    <a:gd name="connsiteX39" fmla="*/ 95997 w 322680"/>
                    <a:gd name="connsiteY39" fmla="*/ 551295 h 713118"/>
                    <a:gd name="connsiteX40" fmla="*/ 95997 w 322680"/>
                    <a:gd name="connsiteY40" fmla="*/ 534839 h 713118"/>
                    <a:gd name="connsiteX41" fmla="*/ 93254 w 322680"/>
                    <a:gd name="connsiteY41" fmla="*/ 523868 h 713118"/>
                    <a:gd name="connsiteX42" fmla="*/ 35656 w 322680"/>
                    <a:gd name="connsiteY42" fmla="*/ 444327 h 713118"/>
                    <a:gd name="connsiteX43" fmla="*/ 293476 w 322680"/>
                    <a:gd name="connsiteY43" fmla="*/ 677462 h 713118"/>
                    <a:gd name="connsiteX44" fmla="*/ 68569 w 322680"/>
                    <a:gd name="connsiteY44" fmla="*/ 677462 h 713118"/>
                    <a:gd name="connsiteX45" fmla="*/ 68569 w 322680"/>
                    <a:gd name="connsiteY45" fmla="*/ 581466 h 713118"/>
                    <a:gd name="connsiteX46" fmla="*/ 293476 w 322680"/>
                    <a:gd name="connsiteY46" fmla="*/ 581466 h 713118"/>
                    <a:gd name="connsiteX47" fmla="*/ 293476 w 322680"/>
                    <a:gd name="connsiteY47" fmla="*/ 677462 h 71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2680" h="713118">
                      <a:moveTo>
                        <a:pt x="309933" y="548552"/>
                      </a:moveTo>
                      <a:lnTo>
                        <a:pt x="293476" y="548552"/>
                      </a:lnTo>
                      <a:lnTo>
                        <a:pt x="293476" y="436099"/>
                      </a:lnTo>
                      <a:cubicBezTo>
                        <a:pt x="293476" y="433357"/>
                        <a:pt x="293476" y="430614"/>
                        <a:pt x="290733" y="427871"/>
                      </a:cubicBezTo>
                      <a:lnTo>
                        <a:pt x="178280" y="233135"/>
                      </a:lnTo>
                      <a:cubicBezTo>
                        <a:pt x="167309" y="216678"/>
                        <a:pt x="150852" y="205707"/>
                        <a:pt x="131653" y="202964"/>
                      </a:cubicBezTo>
                      <a:lnTo>
                        <a:pt x="131653" y="65826"/>
                      </a:lnTo>
                      <a:cubicBezTo>
                        <a:pt x="131653" y="30170"/>
                        <a:pt x="101483" y="0"/>
                        <a:pt x="65826" y="0"/>
                      </a:cubicBezTo>
                      <a:cubicBezTo>
                        <a:pt x="30170" y="0"/>
                        <a:pt x="0" y="30170"/>
                        <a:pt x="0" y="65826"/>
                      </a:cubicBezTo>
                      <a:lnTo>
                        <a:pt x="0" y="452556"/>
                      </a:lnTo>
                      <a:cubicBezTo>
                        <a:pt x="0" y="455298"/>
                        <a:pt x="0" y="460784"/>
                        <a:pt x="2743" y="463527"/>
                      </a:cubicBezTo>
                      <a:lnTo>
                        <a:pt x="63084" y="540324"/>
                      </a:lnTo>
                      <a:lnTo>
                        <a:pt x="63084" y="551295"/>
                      </a:lnTo>
                      <a:lnTo>
                        <a:pt x="46627" y="551295"/>
                      </a:lnTo>
                      <a:cubicBezTo>
                        <a:pt x="38399" y="551295"/>
                        <a:pt x="30170" y="559524"/>
                        <a:pt x="30170" y="567752"/>
                      </a:cubicBezTo>
                      <a:lnTo>
                        <a:pt x="30170" y="696662"/>
                      </a:lnTo>
                      <a:cubicBezTo>
                        <a:pt x="30170" y="704890"/>
                        <a:pt x="38399" y="713118"/>
                        <a:pt x="46627" y="713118"/>
                      </a:cubicBezTo>
                      <a:lnTo>
                        <a:pt x="304447" y="713118"/>
                      </a:lnTo>
                      <a:cubicBezTo>
                        <a:pt x="312676" y="713118"/>
                        <a:pt x="320904" y="704890"/>
                        <a:pt x="320904" y="696662"/>
                      </a:cubicBezTo>
                      <a:lnTo>
                        <a:pt x="320904" y="567752"/>
                      </a:lnTo>
                      <a:cubicBezTo>
                        <a:pt x="326389" y="554038"/>
                        <a:pt x="318161" y="548552"/>
                        <a:pt x="309933" y="548552"/>
                      </a:cubicBezTo>
                      <a:lnTo>
                        <a:pt x="309933" y="548552"/>
                      </a:lnTo>
                      <a:close/>
                      <a:moveTo>
                        <a:pt x="35656" y="444327"/>
                      </a:moveTo>
                      <a:lnTo>
                        <a:pt x="35656" y="63084"/>
                      </a:lnTo>
                      <a:cubicBezTo>
                        <a:pt x="35656" y="43884"/>
                        <a:pt x="49370" y="30170"/>
                        <a:pt x="68569" y="30170"/>
                      </a:cubicBezTo>
                      <a:cubicBezTo>
                        <a:pt x="87769" y="30170"/>
                        <a:pt x="101483" y="43884"/>
                        <a:pt x="101483" y="63084"/>
                      </a:cubicBezTo>
                      <a:lnTo>
                        <a:pt x="101483" y="202964"/>
                      </a:lnTo>
                      <a:cubicBezTo>
                        <a:pt x="98740" y="202964"/>
                        <a:pt x="95997" y="205707"/>
                        <a:pt x="90511" y="208450"/>
                      </a:cubicBezTo>
                      <a:cubicBezTo>
                        <a:pt x="76798" y="216678"/>
                        <a:pt x="65826" y="230392"/>
                        <a:pt x="60341" y="246849"/>
                      </a:cubicBezTo>
                      <a:cubicBezTo>
                        <a:pt x="54855" y="263305"/>
                        <a:pt x="57598" y="279762"/>
                        <a:pt x="65826" y="296218"/>
                      </a:cubicBezTo>
                      <a:lnTo>
                        <a:pt x="145367" y="436099"/>
                      </a:lnTo>
                      <a:lnTo>
                        <a:pt x="172794" y="419643"/>
                      </a:lnTo>
                      <a:lnTo>
                        <a:pt x="93254" y="279762"/>
                      </a:lnTo>
                      <a:cubicBezTo>
                        <a:pt x="87769" y="271534"/>
                        <a:pt x="87769" y="263305"/>
                        <a:pt x="87769" y="255077"/>
                      </a:cubicBezTo>
                      <a:cubicBezTo>
                        <a:pt x="90511" y="246849"/>
                        <a:pt x="95997" y="238620"/>
                        <a:pt x="104225" y="235878"/>
                      </a:cubicBezTo>
                      <a:cubicBezTo>
                        <a:pt x="112453" y="233135"/>
                        <a:pt x="120682" y="230392"/>
                        <a:pt x="128910" y="233135"/>
                      </a:cubicBezTo>
                      <a:cubicBezTo>
                        <a:pt x="137138" y="235878"/>
                        <a:pt x="145367" y="241363"/>
                        <a:pt x="148109" y="249591"/>
                      </a:cubicBezTo>
                      <a:lnTo>
                        <a:pt x="257820" y="441585"/>
                      </a:lnTo>
                      <a:lnTo>
                        <a:pt x="257820" y="551295"/>
                      </a:lnTo>
                      <a:lnTo>
                        <a:pt x="95997" y="551295"/>
                      </a:lnTo>
                      <a:lnTo>
                        <a:pt x="95997" y="534839"/>
                      </a:lnTo>
                      <a:cubicBezTo>
                        <a:pt x="95997" y="532096"/>
                        <a:pt x="95997" y="526610"/>
                        <a:pt x="93254" y="523868"/>
                      </a:cubicBezTo>
                      <a:lnTo>
                        <a:pt x="35656" y="444327"/>
                      </a:lnTo>
                      <a:close/>
                      <a:moveTo>
                        <a:pt x="293476" y="677462"/>
                      </a:moveTo>
                      <a:lnTo>
                        <a:pt x="68569" y="677462"/>
                      </a:lnTo>
                      <a:lnTo>
                        <a:pt x="68569" y="581466"/>
                      </a:lnTo>
                      <a:lnTo>
                        <a:pt x="293476" y="581466"/>
                      </a:lnTo>
                      <a:lnTo>
                        <a:pt x="293476" y="677462"/>
                      </a:lnTo>
                      <a:close/>
                    </a:path>
                  </a:pathLst>
                </a:custGeom>
                <a:solidFill>
                  <a:srgbClr val="000000"/>
                </a:solidFill>
                <a:ln w="27426" cap="flat">
                  <a:noFill/>
                  <a:prstDash val="solid"/>
                  <a:miter/>
                </a:ln>
              </p:spPr>
              <p:txBody>
                <a:bodyPr rtlCol="0" anchor="ctr"/>
                <a:lstStyle/>
                <a:p>
                  <a:pPr algn="l" rtl="0"/>
                  <a:endParaRPr lang="en-US"/>
                </a:p>
              </p:txBody>
            </p:sp>
          </p:grpSp>
          <p:sp>
            <p:nvSpPr>
              <p:cNvPr id="18" name="Freeform 1336">
                <a:extLst>
                  <a:ext uri="{FF2B5EF4-FFF2-40B4-BE49-F238E27FC236}">
                    <a16:creationId xmlns:a16="http://schemas.microsoft.com/office/drawing/2014/main" id="{4D644F74-520D-C59C-88A6-D55CA8CBE0D5}"/>
                  </a:ext>
                </a:extLst>
              </p:cNvPr>
              <p:cNvSpPr/>
              <p:nvPr/>
            </p:nvSpPr>
            <p:spPr>
              <a:xfrm>
                <a:off x="893050"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grpSp>
      </p:grpSp>
      <p:sp>
        <p:nvSpPr>
          <p:cNvPr id="22" name="Arrow: Up 21">
            <a:extLst>
              <a:ext uri="{FF2B5EF4-FFF2-40B4-BE49-F238E27FC236}">
                <a16:creationId xmlns:a16="http://schemas.microsoft.com/office/drawing/2014/main" id="{BA616BE5-4CCF-A01A-8AE4-239508D9C955}"/>
              </a:ext>
            </a:extLst>
          </p:cNvPr>
          <p:cNvSpPr/>
          <p:nvPr/>
        </p:nvSpPr>
        <p:spPr>
          <a:xfrm>
            <a:off x="9381631" y="3389415"/>
            <a:ext cx="273268" cy="478317"/>
          </a:xfrm>
          <a:prstGeom prst="upArrow">
            <a:avLst/>
          </a:prstGeom>
          <a:solidFill>
            <a:srgbClr val="F68F3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23" name="TextBox 22">
            <a:extLst>
              <a:ext uri="{FF2B5EF4-FFF2-40B4-BE49-F238E27FC236}">
                <a16:creationId xmlns:a16="http://schemas.microsoft.com/office/drawing/2014/main" id="{37D882B7-41CD-F7FF-A801-5279872A1360}"/>
              </a:ext>
            </a:extLst>
          </p:cNvPr>
          <p:cNvSpPr txBox="1"/>
          <p:nvPr/>
        </p:nvSpPr>
        <p:spPr>
          <a:xfrm>
            <a:off x="7583392" y="4493311"/>
            <a:ext cx="3899338" cy="1200329"/>
          </a:xfrm>
          <a:prstGeom prst="rect">
            <a:avLst/>
          </a:prstGeom>
          <a:noFill/>
        </p:spPr>
        <p:txBody>
          <a:bodyPr wrap="square" rtlCol="0">
            <a:spAutoFit/>
          </a:bodyPr>
          <a:lstStyle/>
          <a:p>
            <a:pPr algn="ctr" rtl="0"/>
            <a:r>
              <a:rPr lang="en-US" sz="2400" b="1" dirty="0" err="1">
                <a:solidFill>
                  <a:srgbClr val="1188A3"/>
                </a:solidFill>
              </a:rPr>
              <a:t>Peça</a:t>
            </a:r>
            <a:r>
              <a:rPr lang="en-US" sz="2400" b="1" dirty="0">
                <a:solidFill>
                  <a:srgbClr val="1188A3"/>
                </a:solidFill>
              </a:rPr>
              <a:t> ao </a:t>
            </a:r>
            <a:r>
              <a:rPr lang="en-US" sz="2400" b="1" dirty="0" err="1">
                <a:solidFill>
                  <a:srgbClr val="1188A3"/>
                </a:solidFill>
              </a:rPr>
              <a:t>cliente</a:t>
            </a:r>
            <a:r>
              <a:rPr lang="en-US" sz="2400" b="1" dirty="0">
                <a:solidFill>
                  <a:srgbClr val="1188A3"/>
                </a:solidFill>
              </a:rPr>
              <a:t> que </a:t>
            </a:r>
            <a:r>
              <a:rPr lang="en-US" sz="2400" b="1" dirty="0" err="1">
                <a:solidFill>
                  <a:srgbClr val="1188A3"/>
                </a:solidFill>
              </a:rPr>
              <a:t>reportou</a:t>
            </a:r>
            <a:r>
              <a:rPr lang="en-US" sz="2400" b="1" dirty="0">
                <a:solidFill>
                  <a:srgbClr val="1188A3"/>
                </a:solidFill>
              </a:rPr>
              <a:t> o problema e teste as suas ideias para receber feedback</a:t>
            </a:r>
            <a:endParaRPr lang="en-IE" sz="2400" b="1" dirty="0">
              <a:solidFill>
                <a:srgbClr val="1188A3"/>
              </a:solidFill>
            </a:endParaRPr>
          </a:p>
        </p:txBody>
      </p:sp>
    </p:spTree>
    <p:extLst>
      <p:ext uri="{BB962C8B-B14F-4D97-AF65-F5344CB8AC3E}">
        <p14:creationId xmlns:p14="http://schemas.microsoft.com/office/powerpoint/2010/main" val="31673362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31CF6-474A-752F-0E52-A09242416105}"/>
              </a:ext>
            </a:extLst>
          </p:cNvPr>
          <p:cNvSpPr txBox="1">
            <a:spLocks/>
          </p:cNvSpPr>
          <p:nvPr/>
        </p:nvSpPr>
        <p:spPr>
          <a:xfrm>
            <a:off x="5994678" y="1709801"/>
            <a:ext cx="6054486" cy="37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b="1" dirty="0">
                <a:solidFill>
                  <a:srgbClr val="000000"/>
                </a:solidFill>
              </a:rPr>
              <a:t>Metas:</a:t>
            </a:r>
          </a:p>
          <a:p>
            <a:pPr marL="342900" indent="-342900" algn="l" rtl="0">
              <a:buClr>
                <a:srgbClr val="F1A0C2"/>
              </a:buClr>
            </a:pPr>
            <a:r>
              <a:rPr lang="en-US" sz="2400" dirty="0" err="1">
                <a:solidFill>
                  <a:srgbClr val="000000"/>
                </a:solidFill>
              </a:rPr>
              <a:t>Entender</a:t>
            </a:r>
            <a:r>
              <a:rPr lang="en-US" sz="2400" dirty="0">
                <a:solidFill>
                  <a:srgbClr val="000000"/>
                </a:solidFill>
              </a:rPr>
              <a:t> o que funciona e quais são </a:t>
            </a:r>
            <a:r>
              <a:rPr lang="en-US" sz="2400" dirty="0" err="1">
                <a:solidFill>
                  <a:srgbClr val="000000"/>
                </a:solidFill>
              </a:rPr>
              <a:t>os</a:t>
            </a:r>
            <a:r>
              <a:rPr lang="en-US" sz="2400" dirty="0">
                <a:solidFill>
                  <a:srgbClr val="000000"/>
                </a:solidFill>
              </a:rPr>
              <a:t> </a:t>
            </a:r>
            <a:r>
              <a:rPr lang="en-US" sz="2400" dirty="0" err="1">
                <a:solidFill>
                  <a:srgbClr val="000000"/>
                </a:solidFill>
              </a:rPr>
              <a:t>impedimentos</a:t>
            </a:r>
            <a:r>
              <a:rPr lang="en-US" sz="2400" dirty="0">
                <a:solidFill>
                  <a:srgbClr val="000000"/>
                </a:solidFill>
              </a:rPr>
              <a:t>;</a:t>
            </a:r>
          </a:p>
          <a:p>
            <a:pPr marL="342900" indent="-342900" algn="l" rtl="0">
              <a:buClr>
                <a:srgbClr val="F1A0C2"/>
              </a:buClr>
            </a:pPr>
            <a:r>
              <a:rPr lang="en-US" sz="2400" dirty="0" err="1">
                <a:solidFill>
                  <a:srgbClr val="000000"/>
                </a:solidFill>
              </a:rPr>
              <a:t>Testar</a:t>
            </a:r>
            <a:r>
              <a:rPr lang="en-US" sz="2400" dirty="0">
                <a:solidFill>
                  <a:srgbClr val="000000"/>
                </a:solidFill>
              </a:rPr>
              <a:t> num ambiente neutro ou mais semelhante ao local </a:t>
            </a:r>
            <a:r>
              <a:rPr lang="en-US" sz="2400" dirty="0" err="1">
                <a:solidFill>
                  <a:srgbClr val="000000"/>
                </a:solidFill>
              </a:rPr>
              <a:t>utilizado</a:t>
            </a:r>
            <a:r>
              <a:rPr lang="en-US" sz="2400" dirty="0">
                <a:solidFill>
                  <a:srgbClr val="000000"/>
                </a:solidFill>
              </a:rPr>
              <a:t> </a:t>
            </a:r>
            <a:r>
              <a:rPr lang="en-US" sz="2400" dirty="0" err="1">
                <a:solidFill>
                  <a:srgbClr val="000000"/>
                </a:solidFill>
              </a:rPr>
              <a:t>pelo</a:t>
            </a:r>
            <a:r>
              <a:rPr lang="en-US" sz="2400" dirty="0">
                <a:solidFill>
                  <a:srgbClr val="000000"/>
                </a:solidFill>
              </a:rPr>
              <a:t> </a:t>
            </a:r>
            <a:r>
              <a:rPr lang="en-US" sz="2400" dirty="0" err="1">
                <a:solidFill>
                  <a:srgbClr val="000000"/>
                </a:solidFill>
              </a:rPr>
              <a:t>usuário</a:t>
            </a:r>
            <a:r>
              <a:rPr lang="en-US" sz="2400" dirty="0">
                <a:solidFill>
                  <a:srgbClr val="000000"/>
                </a:solidFill>
              </a:rPr>
              <a:t>;</a:t>
            </a:r>
          </a:p>
          <a:p>
            <a:pPr marL="342900" indent="-342900" algn="l" rtl="0">
              <a:buClr>
                <a:srgbClr val="F1A0C2"/>
              </a:buClr>
            </a:pPr>
            <a:r>
              <a:rPr lang="en-US" sz="2400" dirty="0" err="1">
                <a:solidFill>
                  <a:srgbClr val="000000"/>
                </a:solidFill>
              </a:rPr>
              <a:t>Observar</a:t>
            </a:r>
            <a:r>
              <a:rPr lang="en-US" sz="2400" dirty="0">
                <a:solidFill>
                  <a:srgbClr val="000000"/>
                </a:solidFill>
              </a:rPr>
              <a:t> as reações espontâneas e autênticas dos </a:t>
            </a:r>
            <a:r>
              <a:rPr lang="en-US" sz="2400" dirty="0" err="1">
                <a:solidFill>
                  <a:srgbClr val="000000"/>
                </a:solidFill>
              </a:rPr>
              <a:t>utilizadores</a:t>
            </a:r>
            <a:r>
              <a:rPr lang="en-US" sz="2400" dirty="0">
                <a:solidFill>
                  <a:srgbClr val="000000"/>
                </a:solidFill>
              </a:rPr>
              <a:t>;</a:t>
            </a:r>
          </a:p>
          <a:p>
            <a:pPr marL="342900" indent="-342900" algn="l" rtl="0">
              <a:buClr>
                <a:srgbClr val="F1A0C2"/>
              </a:buClr>
            </a:pPr>
            <a:r>
              <a:rPr lang="en-US" sz="2400" dirty="0">
                <a:solidFill>
                  <a:srgbClr val="000000"/>
                </a:solidFill>
              </a:rPr>
              <a:t>Obter feedback dos usuários sobre o protótipo para tomar decisões sobre os </a:t>
            </a:r>
            <a:r>
              <a:rPr lang="en-US" sz="2400" dirty="0" err="1">
                <a:solidFill>
                  <a:srgbClr val="000000"/>
                </a:solidFill>
              </a:rPr>
              <a:t>próximos</a:t>
            </a:r>
            <a:r>
              <a:rPr lang="en-US" sz="2400" dirty="0">
                <a:solidFill>
                  <a:srgbClr val="000000"/>
                </a:solidFill>
              </a:rPr>
              <a:t> </a:t>
            </a:r>
            <a:r>
              <a:rPr lang="en-US" sz="2400" dirty="0" err="1">
                <a:solidFill>
                  <a:srgbClr val="000000"/>
                </a:solidFill>
              </a:rPr>
              <a:t>passos</a:t>
            </a:r>
            <a:r>
              <a:rPr lang="en-US" sz="2400" dirty="0">
                <a:solidFill>
                  <a:srgbClr val="000000"/>
                </a:solidFill>
              </a:rPr>
              <a:t>.</a:t>
            </a:r>
          </a:p>
          <a:p>
            <a:pPr marL="0" indent="0" algn="l" rtl="0">
              <a:buNone/>
            </a:pPr>
            <a:endParaRPr lang="en-IE" dirty="0">
              <a:solidFill>
                <a:srgbClr val="000000"/>
              </a:solidFill>
            </a:endParaRPr>
          </a:p>
        </p:txBody>
      </p:sp>
      <p:sp>
        <p:nvSpPr>
          <p:cNvPr id="3" name="Text Placeholder 2">
            <a:extLst>
              <a:ext uri="{FF2B5EF4-FFF2-40B4-BE49-F238E27FC236}">
                <a16:creationId xmlns:a16="http://schemas.microsoft.com/office/drawing/2014/main" id="{0CF1F44F-41A0-F0EA-2FFC-DC0C25D99614}"/>
              </a:ext>
            </a:extLst>
          </p:cNvPr>
          <p:cNvSpPr txBox="1">
            <a:spLocks/>
          </p:cNvSpPr>
          <p:nvPr/>
        </p:nvSpPr>
        <p:spPr>
          <a:xfrm>
            <a:off x="5937816" y="564963"/>
            <a:ext cx="6254179" cy="11448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b="1" dirty="0">
                <a:solidFill>
                  <a:srgbClr val="000000"/>
                </a:solidFill>
              </a:rPr>
              <a:t>Teste - </a:t>
            </a:r>
            <a:r>
              <a:rPr lang="en-US" dirty="0">
                <a:solidFill>
                  <a:srgbClr val="000000"/>
                </a:solidFill>
              </a:rPr>
              <a:t>A oportunidade de testar protótipos em condições reais</a:t>
            </a:r>
          </a:p>
          <a:p>
            <a:pPr marL="0" indent="0" algn="l" rtl="0">
              <a:buNone/>
            </a:pPr>
            <a:endParaRPr lang="en-IE" dirty="0">
              <a:solidFill>
                <a:srgbClr val="000000"/>
              </a:solidFill>
            </a:endParaRPr>
          </a:p>
        </p:txBody>
      </p:sp>
      <p:sp>
        <p:nvSpPr>
          <p:cNvPr id="4" name="Text Placeholder 3">
            <a:extLst>
              <a:ext uri="{FF2B5EF4-FFF2-40B4-BE49-F238E27FC236}">
                <a16:creationId xmlns:a16="http://schemas.microsoft.com/office/drawing/2014/main" id="{05B51522-8401-8FBB-E22C-BAFEB6DC7BFD}"/>
              </a:ext>
            </a:extLst>
          </p:cNvPr>
          <p:cNvSpPr txBox="1">
            <a:spLocks/>
          </p:cNvSpPr>
          <p:nvPr/>
        </p:nvSpPr>
        <p:spPr>
          <a:xfrm>
            <a:off x="463649" y="3206075"/>
            <a:ext cx="4965131" cy="343396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0">
              <a:buNone/>
            </a:pPr>
            <a:r>
              <a:rPr lang="en-US" sz="2000" b="1" dirty="0" err="1">
                <a:solidFill>
                  <a:srgbClr val="000000"/>
                </a:solidFill>
              </a:rPr>
              <a:t>Pontos</a:t>
            </a:r>
            <a:r>
              <a:rPr lang="en-US" sz="2000" b="1" dirty="0">
                <a:solidFill>
                  <a:srgbClr val="000000"/>
                </a:solidFill>
              </a:rPr>
              <a:t> a </a:t>
            </a:r>
            <a:r>
              <a:rPr lang="en-US" sz="2000" b="1" dirty="0" err="1">
                <a:solidFill>
                  <a:srgbClr val="000000"/>
                </a:solidFill>
              </a:rPr>
              <a:t>considerar</a:t>
            </a:r>
            <a:r>
              <a:rPr lang="en-US" sz="2000" b="1" dirty="0">
                <a:solidFill>
                  <a:srgbClr val="000000"/>
                </a:solidFill>
              </a:rPr>
              <a:t> </a:t>
            </a:r>
            <a:r>
              <a:rPr lang="en-US" sz="2000" b="1" dirty="0" err="1">
                <a:solidFill>
                  <a:srgbClr val="000000"/>
                </a:solidFill>
              </a:rPr>
              <a:t>na</a:t>
            </a:r>
            <a:r>
              <a:rPr lang="en-US" sz="2000" b="1" dirty="0">
                <a:solidFill>
                  <a:srgbClr val="000000"/>
                </a:solidFill>
              </a:rPr>
              <a:t> fase de teste:</a:t>
            </a:r>
          </a:p>
          <a:p>
            <a:pPr marL="342900" indent="-342900" algn="just" rtl="0">
              <a:buFont typeface="Arial" panose="020B0604020202020204" pitchFamily="34" charset="0"/>
              <a:buChar char="•"/>
            </a:pPr>
            <a:r>
              <a:rPr lang="en-US" sz="2000" dirty="0" err="1">
                <a:solidFill>
                  <a:srgbClr val="000000"/>
                </a:solidFill>
              </a:rPr>
              <a:t>Apenas</a:t>
            </a:r>
            <a:r>
              <a:rPr lang="en-US" sz="2000" dirty="0">
                <a:solidFill>
                  <a:srgbClr val="000000"/>
                </a:solidFill>
              </a:rPr>
              <a:t> </a:t>
            </a:r>
            <a:r>
              <a:rPr lang="en-US" sz="2000" dirty="0" err="1">
                <a:solidFill>
                  <a:srgbClr val="000000"/>
                </a:solidFill>
              </a:rPr>
              <a:t>observar</a:t>
            </a:r>
            <a:r>
              <a:rPr lang="en-US" sz="2000" dirty="0">
                <a:solidFill>
                  <a:srgbClr val="000000"/>
                </a:solidFill>
              </a:rPr>
              <a:t>, </a:t>
            </a:r>
            <a:r>
              <a:rPr lang="en-US" sz="2000" dirty="0" err="1">
                <a:solidFill>
                  <a:srgbClr val="000000"/>
                </a:solidFill>
              </a:rPr>
              <a:t>não</a:t>
            </a:r>
            <a:r>
              <a:rPr lang="en-US" sz="2000" dirty="0">
                <a:solidFill>
                  <a:srgbClr val="000000"/>
                </a:solidFill>
              </a:rPr>
              <a:t> </a:t>
            </a:r>
            <a:r>
              <a:rPr lang="en-US" sz="2000" dirty="0" err="1">
                <a:solidFill>
                  <a:srgbClr val="000000"/>
                </a:solidFill>
              </a:rPr>
              <a:t>comentar</a:t>
            </a:r>
            <a:r>
              <a:rPr lang="en-US" sz="2000" dirty="0">
                <a:solidFill>
                  <a:srgbClr val="000000"/>
                </a:solidFill>
              </a:rPr>
              <a:t> </a:t>
            </a:r>
            <a:r>
              <a:rPr lang="en-US" sz="2000" dirty="0" err="1">
                <a:solidFill>
                  <a:srgbClr val="000000"/>
                </a:solidFill>
              </a:rPr>
              <a:t>ou</a:t>
            </a:r>
            <a:r>
              <a:rPr lang="en-US" sz="2000" dirty="0">
                <a:solidFill>
                  <a:srgbClr val="000000"/>
                </a:solidFill>
              </a:rPr>
              <a:t> defender o </a:t>
            </a:r>
            <a:r>
              <a:rPr lang="en-US" sz="2000" dirty="0" err="1">
                <a:solidFill>
                  <a:srgbClr val="000000"/>
                </a:solidFill>
              </a:rPr>
              <a:t>produto</a:t>
            </a:r>
            <a:r>
              <a:rPr lang="en-US" sz="2000" dirty="0">
                <a:solidFill>
                  <a:srgbClr val="000000"/>
                </a:solidFill>
              </a:rPr>
              <a:t> </a:t>
            </a:r>
            <a:r>
              <a:rPr lang="en-US" sz="2000" dirty="0" err="1">
                <a:solidFill>
                  <a:srgbClr val="000000"/>
                </a:solidFill>
              </a:rPr>
              <a:t>desenvolvido</a:t>
            </a:r>
            <a:r>
              <a:rPr lang="en-US" sz="2000" dirty="0">
                <a:solidFill>
                  <a:srgbClr val="000000"/>
                </a:solidFill>
              </a:rPr>
              <a:t>;</a:t>
            </a:r>
          </a:p>
          <a:p>
            <a:pPr marL="342900" indent="-342900" algn="just" rtl="0">
              <a:buFont typeface="Arial" panose="020B0604020202020204" pitchFamily="34" charset="0"/>
              <a:buChar char="•"/>
            </a:pPr>
            <a:r>
              <a:rPr lang="en-US" sz="2000" dirty="0">
                <a:solidFill>
                  <a:srgbClr val="000000"/>
                </a:solidFill>
              </a:rPr>
              <a:t>Se </a:t>
            </a:r>
            <a:r>
              <a:rPr lang="en-US" sz="2000" dirty="0" err="1">
                <a:solidFill>
                  <a:srgbClr val="000000"/>
                </a:solidFill>
              </a:rPr>
              <a:t>falhar</a:t>
            </a:r>
            <a:r>
              <a:rPr lang="en-US" sz="2000" dirty="0">
                <a:solidFill>
                  <a:srgbClr val="000000"/>
                </a:solidFill>
              </a:rPr>
              <a:t> </a:t>
            </a:r>
            <a:r>
              <a:rPr lang="en-US" sz="2000" dirty="0" err="1">
                <a:solidFill>
                  <a:srgbClr val="000000"/>
                </a:solidFill>
              </a:rPr>
              <a:t>não</a:t>
            </a:r>
            <a:r>
              <a:rPr lang="en-US" sz="2000" dirty="0">
                <a:solidFill>
                  <a:srgbClr val="000000"/>
                </a:solidFill>
              </a:rPr>
              <a:t> </a:t>
            </a:r>
            <a:r>
              <a:rPr lang="en-US" sz="2000" dirty="0" err="1">
                <a:solidFill>
                  <a:srgbClr val="000000"/>
                </a:solidFill>
              </a:rPr>
              <a:t>há</a:t>
            </a:r>
            <a:r>
              <a:rPr lang="en-US" sz="2000" dirty="0">
                <a:solidFill>
                  <a:srgbClr val="000000"/>
                </a:solidFill>
              </a:rPr>
              <a:t> </a:t>
            </a:r>
            <a:r>
              <a:rPr lang="en-US" sz="2000" dirty="0" err="1">
                <a:solidFill>
                  <a:srgbClr val="000000"/>
                </a:solidFill>
              </a:rPr>
              <a:t>problema</a:t>
            </a:r>
            <a:r>
              <a:rPr lang="en-US" sz="2000" dirty="0">
                <a:solidFill>
                  <a:srgbClr val="000000"/>
                </a:solidFill>
              </a:rPr>
              <a:t>. </a:t>
            </a:r>
            <a:r>
              <a:rPr lang="en-US" sz="2000" dirty="0" err="1">
                <a:solidFill>
                  <a:srgbClr val="000000"/>
                </a:solidFill>
              </a:rPr>
              <a:t>Está</a:t>
            </a:r>
            <a:r>
              <a:rPr lang="en-US" sz="2000" dirty="0">
                <a:solidFill>
                  <a:srgbClr val="000000"/>
                </a:solidFill>
              </a:rPr>
              <a:t>-se </a:t>
            </a:r>
            <a:r>
              <a:rPr lang="en-US" sz="2000" dirty="0" err="1">
                <a:solidFill>
                  <a:srgbClr val="000000"/>
                </a:solidFill>
              </a:rPr>
              <a:t>numa</a:t>
            </a:r>
            <a:r>
              <a:rPr lang="en-US" sz="2000" dirty="0">
                <a:solidFill>
                  <a:srgbClr val="000000"/>
                </a:solidFill>
              </a:rPr>
              <a:t> jornada de </a:t>
            </a:r>
            <a:r>
              <a:rPr lang="en-US" sz="2000" dirty="0" err="1">
                <a:solidFill>
                  <a:srgbClr val="000000"/>
                </a:solidFill>
              </a:rPr>
              <a:t>descoberta</a:t>
            </a:r>
            <a:r>
              <a:rPr lang="en-US" sz="2000" dirty="0">
                <a:solidFill>
                  <a:srgbClr val="000000"/>
                </a:solidFill>
              </a:rPr>
              <a:t>;</a:t>
            </a:r>
          </a:p>
          <a:p>
            <a:pPr marL="342900" indent="-342900" algn="just" rtl="0">
              <a:buFont typeface="Arial" panose="020B0604020202020204" pitchFamily="34" charset="0"/>
              <a:buChar char="•"/>
            </a:pPr>
            <a:r>
              <a:rPr lang="en-US" sz="2000" dirty="0">
                <a:solidFill>
                  <a:srgbClr val="000000"/>
                </a:solidFill>
              </a:rPr>
              <a:t>O processo de </a:t>
            </a:r>
            <a:r>
              <a:rPr lang="en-US" sz="2000" i="1" dirty="0">
                <a:solidFill>
                  <a:srgbClr val="000000"/>
                </a:solidFill>
              </a:rPr>
              <a:t>design thinking </a:t>
            </a:r>
            <a:r>
              <a:rPr lang="en-US" sz="2000" dirty="0">
                <a:solidFill>
                  <a:srgbClr val="000000"/>
                </a:solidFill>
              </a:rPr>
              <a:t>é um processo iterativo. De forma a adaptar o protótipo adequadamente às </a:t>
            </a:r>
            <a:r>
              <a:rPr lang="en-US" sz="2000" dirty="0" err="1">
                <a:solidFill>
                  <a:srgbClr val="000000"/>
                </a:solidFill>
              </a:rPr>
              <a:t>necessidades</a:t>
            </a:r>
            <a:r>
              <a:rPr lang="en-US" sz="2000" dirty="0">
                <a:solidFill>
                  <a:srgbClr val="000000"/>
                </a:solidFill>
              </a:rPr>
              <a:t> dos seus futuros usuários e realmente aperfeiçoá-lo, as três últimas fases devem ser </a:t>
            </a:r>
            <a:r>
              <a:rPr lang="en-US" sz="2000" dirty="0" err="1">
                <a:solidFill>
                  <a:srgbClr val="000000"/>
                </a:solidFill>
              </a:rPr>
              <a:t>repetidas</a:t>
            </a:r>
            <a:r>
              <a:rPr lang="en-US" sz="2000" dirty="0">
                <a:solidFill>
                  <a:srgbClr val="000000"/>
                </a:solidFill>
              </a:rPr>
              <a:t>.</a:t>
            </a:r>
          </a:p>
        </p:txBody>
      </p:sp>
      <p:sp>
        <p:nvSpPr>
          <p:cNvPr id="6" name="TextBox 5">
            <a:extLst>
              <a:ext uri="{FF2B5EF4-FFF2-40B4-BE49-F238E27FC236}">
                <a16:creationId xmlns:a16="http://schemas.microsoft.com/office/drawing/2014/main" id="{DE843AF1-1D85-6CDD-D06B-E3DC10305337}"/>
              </a:ext>
            </a:extLst>
          </p:cNvPr>
          <p:cNvSpPr txBox="1"/>
          <p:nvPr/>
        </p:nvSpPr>
        <p:spPr>
          <a:xfrm>
            <a:off x="463649" y="2109112"/>
            <a:ext cx="4416733" cy="923330"/>
          </a:xfrm>
          <a:prstGeom prst="rect">
            <a:avLst/>
          </a:prstGeom>
          <a:solidFill>
            <a:srgbClr val="F68F37"/>
          </a:solidFill>
        </p:spPr>
        <p:txBody>
          <a:bodyPr wrap="square">
            <a:spAutoFit/>
          </a:bodyPr>
          <a:lstStyle/>
          <a:p>
            <a:pPr algn="ctr" rtl="0"/>
            <a:r>
              <a:rPr lang="en-US" sz="1800" b="1" dirty="0">
                <a:solidFill>
                  <a:srgbClr val="000000"/>
                </a:solidFill>
              </a:rPr>
              <a:t>A </a:t>
            </a:r>
            <a:r>
              <a:rPr lang="en-US" sz="1800" b="1" dirty="0" err="1">
                <a:solidFill>
                  <a:srgbClr val="000000"/>
                </a:solidFill>
              </a:rPr>
              <a:t>equipa</a:t>
            </a:r>
            <a:r>
              <a:rPr lang="en-US" sz="1800" b="1" dirty="0">
                <a:solidFill>
                  <a:srgbClr val="000000"/>
                </a:solidFill>
              </a:rPr>
              <a:t> de Design </a:t>
            </a:r>
            <a:r>
              <a:rPr lang="en-US" sz="1800" b="1" dirty="0" err="1">
                <a:solidFill>
                  <a:srgbClr val="000000"/>
                </a:solidFill>
              </a:rPr>
              <a:t>precisa</a:t>
            </a:r>
            <a:r>
              <a:rPr lang="en-US" sz="1800" b="1" dirty="0">
                <a:solidFill>
                  <a:srgbClr val="000000"/>
                </a:solidFill>
              </a:rPr>
              <a:t> de </a:t>
            </a:r>
            <a:r>
              <a:rPr lang="en-US" sz="1800" b="1" dirty="0" err="1">
                <a:solidFill>
                  <a:srgbClr val="000000"/>
                </a:solidFill>
              </a:rPr>
              <a:t>ficar</a:t>
            </a:r>
            <a:r>
              <a:rPr lang="en-US" sz="1800" b="1" dirty="0">
                <a:solidFill>
                  <a:srgbClr val="000000"/>
                </a:solidFill>
              </a:rPr>
              <a:t> em segundo plano nesta etapa e </a:t>
            </a:r>
            <a:r>
              <a:rPr lang="en-US" b="1" dirty="0" err="1">
                <a:solidFill>
                  <a:srgbClr val="000000"/>
                </a:solidFill>
              </a:rPr>
              <a:t>deve</a:t>
            </a:r>
            <a:r>
              <a:rPr lang="en-US" sz="1800" b="1" dirty="0">
                <a:solidFill>
                  <a:srgbClr val="000000"/>
                </a:solidFill>
              </a:rPr>
              <a:t> observar a interação com o protótipo.</a:t>
            </a:r>
          </a:p>
        </p:txBody>
      </p:sp>
      <p:pic>
        <p:nvPicPr>
          <p:cNvPr id="11" name="Graphic 10" descr="Badge 5 with solid fill">
            <a:extLst>
              <a:ext uri="{FF2B5EF4-FFF2-40B4-BE49-F238E27FC236}">
                <a16:creationId xmlns:a16="http://schemas.microsoft.com/office/drawing/2014/main" id="{612D820C-7C3A-5BB2-F8FB-94A4ECC40FD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17213" y="330642"/>
            <a:ext cx="1119391" cy="1119391"/>
          </a:xfrm>
          <a:prstGeom prst="rect">
            <a:avLst/>
          </a:prstGeom>
        </p:spPr>
      </p:pic>
      <p:cxnSp>
        <p:nvCxnSpPr>
          <p:cNvPr id="38" name="Straight Connector 37">
            <a:extLst>
              <a:ext uri="{FF2B5EF4-FFF2-40B4-BE49-F238E27FC236}">
                <a16:creationId xmlns:a16="http://schemas.microsoft.com/office/drawing/2014/main" id="{D8745EB6-FBF5-9FC5-7691-E692567FACF8}"/>
              </a:ext>
            </a:extLst>
          </p:cNvPr>
          <p:cNvCxnSpPr/>
          <p:nvPr/>
        </p:nvCxnSpPr>
        <p:spPr>
          <a:xfrm>
            <a:off x="5540721" y="551955"/>
            <a:ext cx="0" cy="5450493"/>
          </a:xfrm>
          <a:prstGeom prst="line">
            <a:avLst/>
          </a:prstGeom>
          <a:ln>
            <a:solidFill>
              <a:srgbClr val="F1A0C2"/>
            </a:solidFill>
          </a:ln>
        </p:spPr>
        <p:style>
          <a:lnRef idx="1">
            <a:schemeClr val="accent1"/>
          </a:lnRef>
          <a:fillRef idx="0">
            <a:schemeClr val="accent1"/>
          </a:fillRef>
          <a:effectRef idx="0">
            <a:schemeClr val="accent1"/>
          </a:effectRef>
          <a:fontRef idx="minor">
            <a:schemeClr val="tx1"/>
          </a:fontRef>
        </p:style>
      </p:cxnSp>
      <p:grpSp>
        <p:nvGrpSpPr>
          <p:cNvPr id="12" name="Graphic 3">
            <a:extLst>
              <a:ext uri="{FF2B5EF4-FFF2-40B4-BE49-F238E27FC236}">
                <a16:creationId xmlns:a16="http://schemas.microsoft.com/office/drawing/2014/main" id="{3033637F-0C99-3889-82F4-D4139FEAFB5C}"/>
              </a:ext>
            </a:extLst>
          </p:cNvPr>
          <p:cNvGrpSpPr/>
          <p:nvPr/>
        </p:nvGrpSpPr>
        <p:grpSpPr>
          <a:xfrm>
            <a:off x="1833699" y="309422"/>
            <a:ext cx="1733837" cy="1626057"/>
            <a:chOff x="662657" y="410457"/>
            <a:chExt cx="888845" cy="973680"/>
          </a:xfrm>
        </p:grpSpPr>
        <p:sp>
          <p:nvSpPr>
            <p:cNvPr id="13" name="Freeform 1324">
              <a:extLst>
                <a:ext uri="{FF2B5EF4-FFF2-40B4-BE49-F238E27FC236}">
                  <a16:creationId xmlns:a16="http://schemas.microsoft.com/office/drawing/2014/main" id="{2A7FEE91-7317-9E3C-E47E-6B7ED7F7EF6C}"/>
                </a:ext>
              </a:extLst>
            </p:cNvPr>
            <p:cNvSpPr/>
            <p:nvPr/>
          </p:nvSpPr>
          <p:spPr>
            <a:xfrm>
              <a:off x="857393" y="410457"/>
              <a:ext cx="486688" cy="485468"/>
            </a:xfrm>
            <a:custGeom>
              <a:avLst/>
              <a:gdLst>
                <a:gd name="connsiteX0" fmla="*/ 485470 w 486688"/>
                <a:gd name="connsiteY0" fmla="*/ 104225 h 485468"/>
                <a:gd name="connsiteX1" fmla="*/ 419644 w 486688"/>
                <a:gd name="connsiteY1" fmla="*/ 8228 h 485468"/>
                <a:gd name="connsiteX2" fmla="*/ 405930 w 486688"/>
                <a:gd name="connsiteY2" fmla="*/ 0 h 485468"/>
                <a:gd name="connsiteX3" fmla="*/ 82283 w 486688"/>
                <a:gd name="connsiteY3" fmla="*/ 0 h 485468"/>
                <a:gd name="connsiteX4" fmla="*/ 68569 w 486688"/>
                <a:gd name="connsiteY4" fmla="*/ 8228 h 485468"/>
                <a:gd name="connsiteX5" fmla="*/ 2743 w 486688"/>
                <a:gd name="connsiteY5" fmla="*/ 104225 h 485468"/>
                <a:gd name="connsiteX6" fmla="*/ 0 w 486688"/>
                <a:gd name="connsiteY6" fmla="*/ 112453 h 485468"/>
                <a:gd name="connsiteX7" fmla="*/ 0 w 486688"/>
                <a:gd name="connsiteY7" fmla="*/ 436099 h 485468"/>
                <a:gd name="connsiteX8" fmla="*/ 49370 w 486688"/>
                <a:gd name="connsiteY8" fmla="*/ 485469 h 485468"/>
                <a:gd name="connsiteX9" fmla="*/ 436100 w 486688"/>
                <a:gd name="connsiteY9" fmla="*/ 485469 h 485468"/>
                <a:gd name="connsiteX10" fmla="*/ 485470 w 486688"/>
                <a:gd name="connsiteY10" fmla="*/ 436099 h 485468"/>
                <a:gd name="connsiteX11" fmla="*/ 485470 w 486688"/>
                <a:gd name="connsiteY11" fmla="*/ 112453 h 485468"/>
                <a:gd name="connsiteX12" fmla="*/ 485470 w 486688"/>
                <a:gd name="connsiteY12" fmla="*/ 104225 h 485468"/>
                <a:gd name="connsiteX13" fmla="*/ 485470 w 486688"/>
                <a:gd name="connsiteY13" fmla="*/ 104225 h 485468"/>
                <a:gd name="connsiteX14" fmla="*/ 93254 w 486688"/>
                <a:gd name="connsiteY14" fmla="*/ 32913 h 485468"/>
                <a:gd name="connsiteX15" fmla="*/ 397701 w 486688"/>
                <a:gd name="connsiteY15" fmla="*/ 32913 h 485468"/>
                <a:gd name="connsiteX16" fmla="*/ 441586 w 486688"/>
                <a:gd name="connsiteY16" fmla="*/ 98739 h 485468"/>
                <a:gd name="connsiteX17" fmla="*/ 49370 w 486688"/>
                <a:gd name="connsiteY17" fmla="*/ 98739 h 485468"/>
                <a:gd name="connsiteX18" fmla="*/ 93254 w 486688"/>
                <a:gd name="connsiteY18" fmla="*/ 32913 h 485468"/>
                <a:gd name="connsiteX19" fmla="*/ 277020 w 486688"/>
                <a:gd name="connsiteY19" fmla="*/ 128910 h 485468"/>
                <a:gd name="connsiteX20" fmla="*/ 277020 w 486688"/>
                <a:gd name="connsiteY20" fmla="*/ 244106 h 485468"/>
                <a:gd name="connsiteX21" fmla="*/ 252335 w 486688"/>
                <a:gd name="connsiteY21" fmla="*/ 227649 h 485468"/>
                <a:gd name="connsiteX22" fmla="*/ 235878 w 486688"/>
                <a:gd name="connsiteY22" fmla="*/ 227649 h 485468"/>
                <a:gd name="connsiteX23" fmla="*/ 211193 w 486688"/>
                <a:gd name="connsiteY23" fmla="*/ 244106 h 485468"/>
                <a:gd name="connsiteX24" fmla="*/ 211193 w 486688"/>
                <a:gd name="connsiteY24" fmla="*/ 128910 h 485468"/>
                <a:gd name="connsiteX25" fmla="*/ 277020 w 486688"/>
                <a:gd name="connsiteY25" fmla="*/ 128910 h 485468"/>
                <a:gd name="connsiteX26" fmla="*/ 35656 w 486688"/>
                <a:gd name="connsiteY26" fmla="*/ 128910 h 485468"/>
                <a:gd name="connsiteX27" fmla="*/ 181023 w 486688"/>
                <a:gd name="connsiteY27" fmla="*/ 128910 h 485468"/>
                <a:gd name="connsiteX28" fmla="*/ 181023 w 486688"/>
                <a:gd name="connsiteY28" fmla="*/ 194736 h 485468"/>
                <a:gd name="connsiteX29" fmla="*/ 35656 w 486688"/>
                <a:gd name="connsiteY29" fmla="*/ 194736 h 485468"/>
                <a:gd name="connsiteX30" fmla="*/ 35656 w 486688"/>
                <a:gd name="connsiteY30" fmla="*/ 128910 h 485468"/>
                <a:gd name="connsiteX31" fmla="*/ 455300 w 486688"/>
                <a:gd name="connsiteY31" fmla="*/ 436099 h 485468"/>
                <a:gd name="connsiteX32" fmla="*/ 438843 w 486688"/>
                <a:gd name="connsiteY32" fmla="*/ 452556 h 485468"/>
                <a:gd name="connsiteX33" fmla="*/ 52113 w 486688"/>
                <a:gd name="connsiteY33" fmla="*/ 452556 h 485468"/>
                <a:gd name="connsiteX34" fmla="*/ 35656 w 486688"/>
                <a:gd name="connsiteY34" fmla="*/ 436099 h 485468"/>
                <a:gd name="connsiteX35" fmla="*/ 35656 w 486688"/>
                <a:gd name="connsiteY35" fmla="*/ 224906 h 485468"/>
                <a:gd name="connsiteX36" fmla="*/ 181023 w 486688"/>
                <a:gd name="connsiteY36" fmla="*/ 224906 h 485468"/>
                <a:gd name="connsiteX37" fmla="*/ 181023 w 486688"/>
                <a:gd name="connsiteY37" fmla="*/ 274276 h 485468"/>
                <a:gd name="connsiteX38" fmla="*/ 189251 w 486688"/>
                <a:gd name="connsiteY38" fmla="*/ 287990 h 485468"/>
                <a:gd name="connsiteX39" fmla="*/ 205708 w 486688"/>
                <a:gd name="connsiteY39" fmla="*/ 287990 h 485468"/>
                <a:gd name="connsiteX40" fmla="*/ 244106 w 486688"/>
                <a:gd name="connsiteY40" fmla="*/ 260562 h 485468"/>
                <a:gd name="connsiteX41" fmla="*/ 282505 w 486688"/>
                <a:gd name="connsiteY41" fmla="*/ 287990 h 485468"/>
                <a:gd name="connsiteX42" fmla="*/ 298962 w 486688"/>
                <a:gd name="connsiteY42" fmla="*/ 287990 h 485468"/>
                <a:gd name="connsiteX43" fmla="*/ 307190 w 486688"/>
                <a:gd name="connsiteY43" fmla="*/ 274276 h 485468"/>
                <a:gd name="connsiteX44" fmla="*/ 307190 w 486688"/>
                <a:gd name="connsiteY44" fmla="*/ 224906 h 485468"/>
                <a:gd name="connsiteX45" fmla="*/ 452557 w 486688"/>
                <a:gd name="connsiteY45" fmla="*/ 224906 h 485468"/>
                <a:gd name="connsiteX46" fmla="*/ 452557 w 486688"/>
                <a:gd name="connsiteY46" fmla="*/ 436099 h 485468"/>
                <a:gd name="connsiteX47" fmla="*/ 455300 w 486688"/>
                <a:gd name="connsiteY47" fmla="*/ 194736 h 485468"/>
                <a:gd name="connsiteX48" fmla="*/ 309933 w 486688"/>
                <a:gd name="connsiteY48" fmla="*/ 194736 h 485468"/>
                <a:gd name="connsiteX49" fmla="*/ 309933 w 486688"/>
                <a:gd name="connsiteY49" fmla="*/ 128910 h 485468"/>
                <a:gd name="connsiteX50" fmla="*/ 455300 w 486688"/>
                <a:gd name="connsiteY50" fmla="*/ 128910 h 485468"/>
                <a:gd name="connsiteX51" fmla="*/ 455300 w 486688"/>
                <a:gd name="connsiteY51" fmla="*/ 194736 h 48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688" h="485468">
                  <a:moveTo>
                    <a:pt x="485470" y="104225"/>
                  </a:moveTo>
                  <a:lnTo>
                    <a:pt x="419644" y="8228"/>
                  </a:lnTo>
                  <a:cubicBezTo>
                    <a:pt x="416901" y="2743"/>
                    <a:pt x="411415" y="0"/>
                    <a:pt x="405930" y="0"/>
                  </a:cubicBezTo>
                  <a:lnTo>
                    <a:pt x="82283" y="0"/>
                  </a:lnTo>
                  <a:cubicBezTo>
                    <a:pt x="76798" y="0"/>
                    <a:pt x="71312" y="2743"/>
                    <a:pt x="68569" y="8228"/>
                  </a:cubicBezTo>
                  <a:lnTo>
                    <a:pt x="2743" y="104225"/>
                  </a:lnTo>
                  <a:cubicBezTo>
                    <a:pt x="0" y="106968"/>
                    <a:pt x="0" y="109710"/>
                    <a:pt x="0" y="112453"/>
                  </a:cubicBezTo>
                  <a:lnTo>
                    <a:pt x="0" y="436099"/>
                  </a:lnTo>
                  <a:cubicBezTo>
                    <a:pt x="0" y="463527"/>
                    <a:pt x="21942" y="485469"/>
                    <a:pt x="49370" y="485469"/>
                  </a:cubicBezTo>
                  <a:lnTo>
                    <a:pt x="436100" y="485469"/>
                  </a:lnTo>
                  <a:cubicBezTo>
                    <a:pt x="463528" y="485469"/>
                    <a:pt x="485470" y="463527"/>
                    <a:pt x="485470" y="436099"/>
                  </a:cubicBezTo>
                  <a:lnTo>
                    <a:pt x="485470" y="112453"/>
                  </a:lnTo>
                  <a:cubicBezTo>
                    <a:pt x="488213" y="109710"/>
                    <a:pt x="485470" y="106968"/>
                    <a:pt x="485470" y="104225"/>
                  </a:cubicBezTo>
                  <a:lnTo>
                    <a:pt x="485470" y="104225"/>
                  </a:lnTo>
                  <a:close/>
                  <a:moveTo>
                    <a:pt x="93254" y="32913"/>
                  </a:moveTo>
                  <a:lnTo>
                    <a:pt x="397701" y="32913"/>
                  </a:lnTo>
                  <a:lnTo>
                    <a:pt x="441586" y="98739"/>
                  </a:lnTo>
                  <a:lnTo>
                    <a:pt x="49370" y="98739"/>
                  </a:lnTo>
                  <a:lnTo>
                    <a:pt x="93254" y="32913"/>
                  </a:lnTo>
                  <a:close/>
                  <a:moveTo>
                    <a:pt x="277020" y="128910"/>
                  </a:moveTo>
                  <a:lnTo>
                    <a:pt x="277020" y="244106"/>
                  </a:lnTo>
                  <a:lnTo>
                    <a:pt x="252335" y="227649"/>
                  </a:lnTo>
                  <a:cubicBezTo>
                    <a:pt x="246849" y="224906"/>
                    <a:pt x="238621" y="224906"/>
                    <a:pt x="235878" y="227649"/>
                  </a:cubicBezTo>
                  <a:lnTo>
                    <a:pt x="211193" y="244106"/>
                  </a:lnTo>
                  <a:lnTo>
                    <a:pt x="211193" y="128910"/>
                  </a:lnTo>
                  <a:lnTo>
                    <a:pt x="277020" y="128910"/>
                  </a:lnTo>
                  <a:close/>
                  <a:moveTo>
                    <a:pt x="35656" y="128910"/>
                  </a:moveTo>
                  <a:lnTo>
                    <a:pt x="181023" y="128910"/>
                  </a:lnTo>
                  <a:lnTo>
                    <a:pt x="181023" y="194736"/>
                  </a:lnTo>
                  <a:lnTo>
                    <a:pt x="35656" y="194736"/>
                  </a:lnTo>
                  <a:lnTo>
                    <a:pt x="35656" y="128910"/>
                  </a:lnTo>
                  <a:close/>
                  <a:moveTo>
                    <a:pt x="455300" y="436099"/>
                  </a:moveTo>
                  <a:cubicBezTo>
                    <a:pt x="455300" y="444327"/>
                    <a:pt x="447071" y="452556"/>
                    <a:pt x="438843" y="452556"/>
                  </a:cubicBezTo>
                  <a:lnTo>
                    <a:pt x="52113" y="452556"/>
                  </a:lnTo>
                  <a:cubicBezTo>
                    <a:pt x="43884" y="452556"/>
                    <a:pt x="35656" y="444327"/>
                    <a:pt x="35656" y="436099"/>
                  </a:cubicBezTo>
                  <a:lnTo>
                    <a:pt x="35656" y="224906"/>
                  </a:lnTo>
                  <a:lnTo>
                    <a:pt x="181023" y="224906"/>
                  </a:lnTo>
                  <a:lnTo>
                    <a:pt x="181023" y="274276"/>
                  </a:lnTo>
                  <a:cubicBezTo>
                    <a:pt x="181023" y="279762"/>
                    <a:pt x="183766" y="285247"/>
                    <a:pt x="189251" y="287990"/>
                  </a:cubicBezTo>
                  <a:cubicBezTo>
                    <a:pt x="194737" y="290733"/>
                    <a:pt x="200222" y="290733"/>
                    <a:pt x="205708" y="287990"/>
                  </a:cubicBezTo>
                  <a:lnTo>
                    <a:pt x="244106" y="260562"/>
                  </a:lnTo>
                  <a:lnTo>
                    <a:pt x="282505" y="287990"/>
                  </a:lnTo>
                  <a:cubicBezTo>
                    <a:pt x="287991" y="290733"/>
                    <a:pt x="293476" y="290733"/>
                    <a:pt x="298962" y="287990"/>
                  </a:cubicBezTo>
                  <a:cubicBezTo>
                    <a:pt x="304447" y="285247"/>
                    <a:pt x="307190" y="279762"/>
                    <a:pt x="307190" y="274276"/>
                  </a:cubicBezTo>
                  <a:lnTo>
                    <a:pt x="307190" y="224906"/>
                  </a:lnTo>
                  <a:lnTo>
                    <a:pt x="452557" y="224906"/>
                  </a:lnTo>
                  <a:lnTo>
                    <a:pt x="452557" y="436099"/>
                  </a:lnTo>
                  <a:close/>
                  <a:moveTo>
                    <a:pt x="455300" y="194736"/>
                  </a:moveTo>
                  <a:lnTo>
                    <a:pt x="309933" y="194736"/>
                  </a:lnTo>
                  <a:lnTo>
                    <a:pt x="309933" y="128910"/>
                  </a:lnTo>
                  <a:lnTo>
                    <a:pt x="455300" y="128910"/>
                  </a:lnTo>
                  <a:lnTo>
                    <a:pt x="455300" y="194736"/>
                  </a:lnTo>
                  <a:close/>
                </a:path>
              </a:pathLst>
            </a:custGeom>
            <a:solidFill>
              <a:srgbClr val="F1A0C2"/>
            </a:solidFill>
            <a:ln w="27426" cap="flat">
              <a:noFill/>
              <a:prstDash val="solid"/>
              <a:miter/>
            </a:ln>
          </p:spPr>
          <p:txBody>
            <a:bodyPr rtlCol="0" anchor="ctr"/>
            <a:lstStyle/>
            <a:p>
              <a:pPr algn="l" rtl="0"/>
              <a:endParaRPr lang="en-US"/>
            </a:p>
          </p:txBody>
        </p:sp>
        <p:grpSp>
          <p:nvGrpSpPr>
            <p:cNvPr id="14" name="Graphic 3">
              <a:extLst>
                <a:ext uri="{FF2B5EF4-FFF2-40B4-BE49-F238E27FC236}">
                  <a16:creationId xmlns:a16="http://schemas.microsoft.com/office/drawing/2014/main" id="{7896CEBD-3DBA-2E3A-6813-67B6135CC692}"/>
                </a:ext>
              </a:extLst>
            </p:cNvPr>
            <p:cNvGrpSpPr/>
            <p:nvPr/>
          </p:nvGrpSpPr>
          <p:grpSpPr>
            <a:xfrm>
              <a:off x="662657" y="443370"/>
              <a:ext cx="888845" cy="940767"/>
              <a:chOff x="662657" y="443370"/>
              <a:chExt cx="888845" cy="940767"/>
            </a:xfrm>
            <a:solidFill>
              <a:srgbClr val="000000"/>
            </a:solidFill>
          </p:grpSpPr>
          <p:sp>
            <p:nvSpPr>
              <p:cNvPr id="15" name="Freeform 1326">
                <a:extLst>
                  <a:ext uri="{FF2B5EF4-FFF2-40B4-BE49-F238E27FC236}">
                    <a16:creationId xmlns:a16="http://schemas.microsoft.com/office/drawing/2014/main" id="{05EB5668-F4B5-41E0-5F76-F9CE301CF12C}"/>
                  </a:ext>
                </a:extLst>
              </p:cNvPr>
              <p:cNvSpPr/>
              <p:nvPr/>
            </p:nvSpPr>
            <p:spPr>
              <a:xfrm>
                <a:off x="989988" y="960381"/>
                <a:ext cx="227844" cy="305817"/>
              </a:xfrm>
              <a:custGeom>
                <a:avLst/>
                <a:gdLst>
                  <a:gd name="connsiteX0" fmla="*/ 122483 w 227844"/>
                  <a:gd name="connsiteY0" fmla="*/ 4114 h 305817"/>
                  <a:gd name="connsiteX1" fmla="*/ 100541 w 227844"/>
                  <a:gd name="connsiteY1" fmla="*/ 4114 h 305817"/>
                  <a:gd name="connsiteX2" fmla="*/ 4544 w 227844"/>
                  <a:gd name="connsiteY2" fmla="*/ 100111 h 305817"/>
                  <a:gd name="connsiteX3" fmla="*/ 1802 w 227844"/>
                  <a:gd name="connsiteY3" fmla="*/ 116568 h 305817"/>
                  <a:gd name="connsiteX4" fmla="*/ 15515 w 227844"/>
                  <a:gd name="connsiteY4" fmla="*/ 127538 h 305817"/>
                  <a:gd name="connsiteX5" fmla="*/ 48429 w 227844"/>
                  <a:gd name="connsiteY5" fmla="*/ 127538 h 305817"/>
                  <a:gd name="connsiteX6" fmla="*/ 48429 w 227844"/>
                  <a:gd name="connsiteY6" fmla="*/ 239992 h 305817"/>
                  <a:gd name="connsiteX7" fmla="*/ 81342 w 227844"/>
                  <a:gd name="connsiteY7" fmla="*/ 239992 h 305817"/>
                  <a:gd name="connsiteX8" fmla="*/ 81342 w 227844"/>
                  <a:gd name="connsiteY8" fmla="*/ 111082 h 305817"/>
                  <a:gd name="connsiteX9" fmla="*/ 64885 w 227844"/>
                  <a:gd name="connsiteY9" fmla="*/ 94625 h 305817"/>
                  <a:gd name="connsiteX10" fmla="*/ 56657 w 227844"/>
                  <a:gd name="connsiteY10" fmla="*/ 94625 h 305817"/>
                  <a:gd name="connsiteX11" fmla="*/ 114255 w 227844"/>
                  <a:gd name="connsiteY11" fmla="*/ 37027 h 305817"/>
                  <a:gd name="connsiteX12" fmla="*/ 171853 w 227844"/>
                  <a:gd name="connsiteY12" fmla="*/ 94625 h 305817"/>
                  <a:gd name="connsiteX13" fmla="*/ 163625 w 227844"/>
                  <a:gd name="connsiteY13" fmla="*/ 94625 h 305817"/>
                  <a:gd name="connsiteX14" fmla="*/ 147168 w 227844"/>
                  <a:gd name="connsiteY14" fmla="*/ 111082 h 305817"/>
                  <a:gd name="connsiteX15" fmla="*/ 147168 w 227844"/>
                  <a:gd name="connsiteY15" fmla="*/ 305818 h 305817"/>
                  <a:gd name="connsiteX16" fmla="*/ 180081 w 227844"/>
                  <a:gd name="connsiteY16" fmla="*/ 305818 h 305817"/>
                  <a:gd name="connsiteX17" fmla="*/ 180081 w 227844"/>
                  <a:gd name="connsiteY17" fmla="*/ 127538 h 305817"/>
                  <a:gd name="connsiteX18" fmla="*/ 212995 w 227844"/>
                  <a:gd name="connsiteY18" fmla="*/ 127538 h 305817"/>
                  <a:gd name="connsiteX19" fmla="*/ 226709 w 227844"/>
                  <a:gd name="connsiteY19" fmla="*/ 116568 h 305817"/>
                  <a:gd name="connsiteX20" fmla="*/ 223966 w 227844"/>
                  <a:gd name="connsiteY20" fmla="*/ 100111 h 305817"/>
                  <a:gd name="connsiteX21" fmla="*/ 122483 w 227844"/>
                  <a:gd name="connsiteY21" fmla="*/ 4114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844" h="305817">
                    <a:moveTo>
                      <a:pt x="122483" y="4114"/>
                    </a:moveTo>
                    <a:cubicBezTo>
                      <a:pt x="116998" y="-1371"/>
                      <a:pt x="106027" y="-1371"/>
                      <a:pt x="100541" y="4114"/>
                    </a:cubicBezTo>
                    <a:lnTo>
                      <a:pt x="4544" y="100111"/>
                    </a:lnTo>
                    <a:cubicBezTo>
                      <a:pt x="-941" y="105596"/>
                      <a:pt x="-941" y="111082"/>
                      <a:pt x="1802" y="116568"/>
                    </a:cubicBezTo>
                    <a:cubicBezTo>
                      <a:pt x="4544" y="122053"/>
                      <a:pt x="10030" y="127538"/>
                      <a:pt x="15515" y="127538"/>
                    </a:cubicBezTo>
                    <a:lnTo>
                      <a:pt x="48429" y="127538"/>
                    </a:lnTo>
                    <a:lnTo>
                      <a:pt x="48429" y="239992"/>
                    </a:lnTo>
                    <a:lnTo>
                      <a:pt x="81342" y="239992"/>
                    </a:lnTo>
                    <a:lnTo>
                      <a:pt x="81342" y="111082"/>
                    </a:lnTo>
                    <a:cubicBezTo>
                      <a:pt x="81342" y="102854"/>
                      <a:pt x="73113" y="94625"/>
                      <a:pt x="64885" y="94625"/>
                    </a:cubicBezTo>
                    <a:lnTo>
                      <a:pt x="56657" y="94625"/>
                    </a:lnTo>
                    <a:lnTo>
                      <a:pt x="114255" y="37027"/>
                    </a:lnTo>
                    <a:lnTo>
                      <a:pt x="171853" y="94625"/>
                    </a:lnTo>
                    <a:lnTo>
                      <a:pt x="163625" y="94625"/>
                    </a:lnTo>
                    <a:cubicBezTo>
                      <a:pt x="155397" y="94625"/>
                      <a:pt x="147168" y="102854"/>
                      <a:pt x="147168" y="111082"/>
                    </a:cubicBezTo>
                    <a:lnTo>
                      <a:pt x="147168" y="305818"/>
                    </a:lnTo>
                    <a:lnTo>
                      <a:pt x="180081" y="305818"/>
                    </a:lnTo>
                    <a:lnTo>
                      <a:pt x="180081" y="127538"/>
                    </a:lnTo>
                    <a:lnTo>
                      <a:pt x="212995" y="127538"/>
                    </a:lnTo>
                    <a:cubicBezTo>
                      <a:pt x="218480" y="127538"/>
                      <a:pt x="226709" y="124796"/>
                      <a:pt x="226709" y="116568"/>
                    </a:cubicBezTo>
                    <a:cubicBezTo>
                      <a:pt x="229451" y="111082"/>
                      <a:pt x="226709" y="102854"/>
                      <a:pt x="223966" y="100111"/>
                    </a:cubicBezTo>
                    <a:lnTo>
                      <a:pt x="122483" y="4114"/>
                    </a:lnTo>
                    <a:close/>
                  </a:path>
                </a:pathLst>
              </a:custGeom>
              <a:solidFill>
                <a:srgbClr val="000000"/>
              </a:solidFill>
              <a:ln w="27426" cap="flat">
                <a:noFill/>
                <a:prstDash val="solid"/>
                <a:miter/>
              </a:ln>
            </p:spPr>
            <p:txBody>
              <a:bodyPr rtlCol="0" anchor="ctr"/>
              <a:lstStyle/>
              <a:p>
                <a:pPr algn="l" rtl="0"/>
                <a:endParaRPr lang="en-US"/>
              </a:p>
            </p:txBody>
          </p:sp>
          <p:sp>
            <p:nvSpPr>
              <p:cNvPr id="16" name="Freeform 1327">
                <a:extLst>
                  <a:ext uri="{FF2B5EF4-FFF2-40B4-BE49-F238E27FC236}">
                    <a16:creationId xmlns:a16="http://schemas.microsoft.com/office/drawing/2014/main" id="{1EDA5391-C616-1D23-FB3F-2FD29C17574C}"/>
                  </a:ext>
                </a:extLst>
              </p:cNvPr>
              <p:cNvSpPr/>
              <p:nvPr/>
            </p:nvSpPr>
            <p:spPr>
              <a:xfrm>
                <a:off x="1408690"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pPr algn="l" rtl="0"/>
                <a:endParaRPr lang="en-US"/>
              </a:p>
            </p:txBody>
          </p:sp>
          <p:sp>
            <p:nvSpPr>
              <p:cNvPr id="17" name="Freeform 1328">
                <a:extLst>
                  <a:ext uri="{FF2B5EF4-FFF2-40B4-BE49-F238E27FC236}">
                    <a16:creationId xmlns:a16="http://schemas.microsoft.com/office/drawing/2014/main" id="{C62A20EA-F3F6-3989-93DC-72D1DAA8254C}"/>
                  </a:ext>
                </a:extLst>
              </p:cNvPr>
              <p:cNvSpPr/>
              <p:nvPr/>
            </p:nvSpPr>
            <p:spPr>
              <a:xfrm>
                <a:off x="1408690"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sp>
            <p:nvSpPr>
              <p:cNvPr id="19" name="Freeform 1329">
                <a:extLst>
                  <a:ext uri="{FF2B5EF4-FFF2-40B4-BE49-F238E27FC236}">
                    <a16:creationId xmlns:a16="http://schemas.microsoft.com/office/drawing/2014/main" id="{AB036E92-4F85-6745-64F7-25CED87303AA}"/>
                  </a:ext>
                </a:extLst>
              </p:cNvPr>
              <p:cNvSpPr/>
              <p:nvPr/>
            </p:nvSpPr>
            <p:spPr>
              <a:xfrm>
                <a:off x="1507429"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pPr algn="l" rtl="0"/>
                <a:endParaRPr lang="en-US"/>
              </a:p>
            </p:txBody>
          </p:sp>
          <p:sp>
            <p:nvSpPr>
              <p:cNvPr id="20" name="Freeform 1330">
                <a:extLst>
                  <a:ext uri="{FF2B5EF4-FFF2-40B4-BE49-F238E27FC236}">
                    <a16:creationId xmlns:a16="http://schemas.microsoft.com/office/drawing/2014/main" id="{D12710EF-51A2-DDF8-1E87-B5EDEFD09EB2}"/>
                  </a:ext>
                </a:extLst>
              </p:cNvPr>
              <p:cNvSpPr/>
              <p:nvPr/>
            </p:nvSpPr>
            <p:spPr>
              <a:xfrm>
                <a:off x="1507429"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sp>
            <p:nvSpPr>
              <p:cNvPr id="21" name="Freeform 1331">
                <a:extLst>
                  <a:ext uri="{FF2B5EF4-FFF2-40B4-BE49-F238E27FC236}">
                    <a16:creationId xmlns:a16="http://schemas.microsoft.com/office/drawing/2014/main" id="{FBA0E6C6-66C4-9FBA-98D2-4827DD238C2E}"/>
                  </a:ext>
                </a:extLst>
              </p:cNvPr>
              <p:cNvSpPr/>
              <p:nvPr/>
            </p:nvSpPr>
            <p:spPr>
              <a:xfrm>
                <a:off x="764139"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pPr algn="l" rtl="0"/>
                <a:endParaRPr lang="en-US"/>
              </a:p>
            </p:txBody>
          </p:sp>
          <p:sp>
            <p:nvSpPr>
              <p:cNvPr id="22" name="Freeform 1332">
                <a:extLst>
                  <a:ext uri="{FF2B5EF4-FFF2-40B4-BE49-F238E27FC236}">
                    <a16:creationId xmlns:a16="http://schemas.microsoft.com/office/drawing/2014/main" id="{AC887B30-5FBB-358C-5CF5-942BA8BA517B}"/>
                  </a:ext>
                </a:extLst>
              </p:cNvPr>
              <p:cNvSpPr/>
              <p:nvPr/>
            </p:nvSpPr>
            <p:spPr>
              <a:xfrm>
                <a:off x="764139"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sp>
            <p:nvSpPr>
              <p:cNvPr id="23" name="Freeform 1333">
                <a:extLst>
                  <a:ext uri="{FF2B5EF4-FFF2-40B4-BE49-F238E27FC236}">
                    <a16:creationId xmlns:a16="http://schemas.microsoft.com/office/drawing/2014/main" id="{F8293F30-63EC-7496-B9FD-18A48ACCF89E}"/>
                  </a:ext>
                </a:extLst>
              </p:cNvPr>
              <p:cNvSpPr/>
              <p:nvPr/>
            </p:nvSpPr>
            <p:spPr>
              <a:xfrm>
                <a:off x="665400"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pPr algn="l" rtl="0"/>
                <a:endParaRPr lang="en-US"/>
              </a:p>
            </p:txBody>
          </p:sp>
          <p:sp>
            <p:nvSpPr>
              <p:cNvPr id="24" name="Freeform 1334">
                <a:extLst>
                  <a:ext uri="{FF2B5EF4-FFF2-40B4-BE49-F238E27FC236}">
                    <a16:creationId xmlns:a16="http://schemas.microsoft.com/office/drawing/2014/main" id="{E5857CEE-520E-1F31-35B4-C4B0C8B9D419}"/>
                  </a:ext>
                </a:extLst>
              </p:cNvPr>
              <p:cNvSpPr/>
              <p:nvPr/>
            </p:nvSpPr>
            <p:spPr>
              <a:xfrm>
                <a:off x="665400"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grpSp>
            <p:nvGrpSpPr>
              <p:cNvPr id="25" name="Graphic 3">
                <a:extLst>
                  <a:ext uri="{FF2B5EF4-FFF2-40B4-BE49-F238E27FC236}">
                    <a16:creationId xmlns:a16="http://schemas.microsoft.com/office/drawing/2014/main" id="{0B24EE8A-CCAA-8C8D-8F18-D83613FB2F99}"/>
                  </a:ext>
                </a:extLst>
              </p:cNvPr>
              <p:cNvGrpSpPr/>
              <p:nvPr/>
            </p:nvGrpSpPr>
            <p:grpSpPr>
              <a:xfrm>
                <a:off x="662657" y="668277"/>
                <a:ext cx="888845" cy="715860"/>
                <a:chOff x="662657" y="668277"/>
                <a:chExt cx="888845" cy="715860"/>
              </a:xfrm>
              <a:solidFill>
                <a:srgbClr val="000000"/>
              </a:solidFill>
            </p:grpSpPr>
            <p:sp>
              <p:nvSpPr>
                <p:cNvPr id="27" name="Freeform 1337">
                  <a:extLst>
                    <a:ext uri="{FF2B5EF4-FFF2-40B4-BE49-F238E27FC236}">
                      <a16:creationId xmlns:a16="http://schemas.microsoft.com/office/drawing/2014/main" id="{F9E8ACA6-9295-C81E-7E7F-D540BEE88A9A}"/>
                    </a:ext>
                  </a:extLst>
                </p:cNvPr>
                <p:cNvSpPr/>
                <p:nvPr/>
              </p:nvSpPr>
              <p:spPr>
                <a:xfrm>
                  <a:off x="1296236"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sp>
              <p:nvSpPr>
                <p:cNvPr id="28" name="Freeform 1338">
                  <a:extLst>
                    <a:ext uri="{FF2B5EF4-FFF2-40B4-BE49-F238E27FC236}">
                      <a16:creationId xmlns:a16="http://schemas.microsoft.com/office/drawing/2014/main" id="{C7705691-37C5-3070-92DA-F18C981889B2}"/>
                    </a:ext>
                  </a:extLst>
                </p:cNvPr>
                <p:cNvSpPr/>
                <p:nvPr/>
              </p:nvSpPr>
              <p:spPr>
                <a:xfrm>
                  <a:off x="1230410" y="668277"/>
                  <a:ext cx="321092" cy="710375"/>
                </a:xfrm>
                <a:custGeom>
                  <a:avLst/>
                  <a:gdLst>
                    <a:gd name="connsiteX0" fmla="*/ 260563 w 321092"/>
                    <a:gd name="connsiteY0" fmla="*/ 0 h 710375"/>
                    <a:gd name="connsiteX1" fmla="*/ 194736 w 321092"/>
                    <a:gd name="connsiteY1" fmla="*/ 65826 h 710375"/>
                    <a:gd name="connsiteX2" fmla="*/ 194736 w 321092"/>
                    <a:gd name="connsiteY2" fmla="*/ 202964 h 710375"/>
                    <a:gd name="connsiteX3" fmla="*/ 186508 w 321092"/>
                    <a:gd name="connsiteY3" fmla="*/ 202964 h 710375"/>
                    <a:gd name="connsiteX4" fmla="*/ 148109 w 321092"/>
                    <a:gd name="connsiteY4" fmla="*/ 233135 h 710375"/>
                    <a:gd name="connsiteX5" fmla="*/ 35656 w 321092"/>
                    <a:gd name="connsiteY5" fmla="*/ 427871 h 710375"/>
                    <a:gd name="connsiteX6" fmla="*/ 32913 w 321092"/>
                    <a:gd name="connsiteY6" fmla="*/ 436099 h 710375"/>
                    <a:gd name="connsiteX7" fmla="*/ 32913 w 321092"/>
                    <a:gd name="connsiteY7" fmla="*/ 548552 h 710375"/>
                    <a:gd name="connsiteX8" fmla="*/ 16457 w 321092"/>
                    <a:gd name="connsiteY8" fmla="*/ 548552 h 710375"/>
                    <a:gd name="connsiteX9" fmla="*/ 0 w 321092"/>
                    <a:gd name="connsiteY9" fmla="*/ 565009 h 710375"/>
                    <a:gd name="connsiteX10" fmla="*/ 0 w 321092"/>
                    <a:gd name="connsiteY10" fmla="*/ 693919 h 710375"/>
                    <a:gd name="connsiteX11" fmla="*/ 16457 w 321092"/>
                    <a:gd name="connsiteY11" fmla="*/ 710375 h 710375"/>
                    <a:gd name="connsiteX12" fmla="*/ 274277 w 321092"/>
                    <a:gd name="connsiteY12" fmla="*/ 710375 h 710375"/>
                    <a:gd name="connsiteX13" fmla="*/ 290733 w 321092"/>
                    <a:gd name="connsiteY13" fmla="*/ 693919 h 710375"/>
                    <a:gd name="connsiteX14" fmla="*/ 290733 w 321092"/>
                    <a:gd name="connsiteY14" fmla="*/ 565009 h 710375"/>
                    <a:gd name="connsiteX15" fmla="*/ 274277 w 321092"/>
                    <a:gd name="connsiteY15" fmla="*/ 548552 h 710375"/>
                    <a:gd name="connsiteX16" fmla="*/ 257820 w 321092"/>
                    <a:gd name="connsiteY16" fmla="*/ 548552 h 710375"/>
                    <a:gd name="connsiteX17" fmla="*/ 257820 w 321092"/>
                    <a:gd name="connsiteY17" fmla="*/ 537581 h 710375"/>
                    <a:gd name="connsiteX18" fmla="*/ 318161 w 321092"/>
                    <a:gd name="connsiteY18" fmla="*/ 460784 h 710375"/>
                    <a:gd name="connsiteX19" fmla="*/ 320904 w 321092"/>
                    <a:gd name="connsiteY19" fmla="*/ 449813 h 710375"/>
                    <a:gd name="connsiteX20" fmla="*/ 320904 w 321092"/>
                    <a:gd name="connsiteY20" fmla="*/ 65826 h 710375"/>
                    <a:gd name="connsiteX21" fmla="*/ 260563 w 321092"/>
                    <a:gd name="connsiteY21" fmla="*/ 0 h 710375"/>
                    <a:gd name="connsiteX22" fmla="*/ 260563 w 321092"/>
                    <a:gd name="connsiteY22" fmla="*/ 0 h 710375"/>
                    <a:gd name="connsiteX23" fmla="*/ 260563 w 321092"/>
                    <a:gd name="connsiteY23" fmla="*/ 680205 h 710375"/>
                    <a:gd name="connsiteX24" fmla="*/ 35656 w 321092"/>
                    <a:gd name="connsiteY24" fmla="*/ 680205 h 710375"/>
                    <a:gd name="connsiteX25" fmla="*/ 35656 w 321092"/>
                    <a:gd name="connsiteY25" fmla="*/ 584208 h 710375"/>
                    <a:gd name="connsiteX26" fmla="*/ 260563 w 321092"/>
                    <a:gd name="connsiteY26" fmla="*/ 584208 h 710375"/>
                    <a:gd name="connsiteX27" fmla="*/ 260563 w 321092"/>
                    <a:gd name="connsiteY27" fmla="*/ 680205 h 710375"/>
                    <a:gd name="connsiteX28" fmla="*/ 290733 w 321092"/>
                    <a:gd name="connsiteY28" fmla="*/ 447070 h 710375"/>
                    <a:gd name="connsiteX29" fmla="*/ 230392 w 321092"/>
                    <a:gd name="connsiteY29" fmla="*/ 523868 h 710375"/>
                    <a:gd name="connsiteX30" fmla="*/ 227650 w 321092"/>
                    <a:gd name="connsiteY30" fmla="*/ 534839 h 710375"/>
                    <a:gd name="connsiteX31" fmla="*/ 227650 w 321092"/>
                    <a:gd name="connsiteY31" fmla="*/ 551295 h 710375"/>
                    <a:gd name="connsiteX32" fmla="*/ 65826 w 321092"/>
                    <a:gd name="connsiteY32" fmla="*/ 551295 h 710375"/>
                    <a:gd name="connsiteX33" fmla="*/ 65826 w 321092"/>
                    <a:gd name="connsiteY33" fmla="*/ 441585 h 710375"/>
                    <a:gd name="connsiteX34" fmla="*/ 175537 w 321092"/>
                    <a:gd name="connsiteY34" fmla="*/ 249591 h 710375"/>
                    <a:gd name="connsiteX35" fmla="*/ 194736 w 321092"/>
                    <a:gd name="connsiteY35" fmla="*/ 233135 h 710375"/>
                    <a:gd name="connsiteX36" fmla="*/ 219421 w 321092"/>
                    <a:gd name="connsiteY36" fmla="*/ 235878 h 710375"/>
                    <a:gd name="connsiteX37" fmla="*/ 235878 w 321092"/>
                    <a:gd name="connsiteY37" fmla="*/ 255077 h 710375"/>
                    <a:gd name="connsiteX38" fmla="*/ 230392 w 321092"/>
                    <a:gd name="connsiteY38" fmla="*/ 279762 h 710375"/>
                    <a:gd name="connsiteX39" fmla="*/ 150852 w 321092"/>
                    <a:gd name="connsiteY39" fmla="*/ 419643 h 710375"/>
                    <a:gd name="connsiteX40" fmla="*/ 178280 w 321092"/>
                    <a:gd name="connsiteY40" fmla="*/ 436099 h 710375"/>
                    <a:gd name="connsiteX41" fmla="*/ 257820 w 321092"/>
                    <a:gd name="connsiteY41" fmla="*/ 296218 h 710375"/>
                    <a:gd name="connsiteX42" fmla="*/ 233135 w 321092"/>
                    <a:gd name="connsiteY42" fmla="*/ 208450 h 710375"/>
                    <a:gd name="connsiteX43" fmla="*/ 222164 w 321092"/>
                    <a:gd name="connsiteY43" fmla="*/ 202964 h 710375"/>
                    <a:gd name="connsiteX44" fmla="*/ 222164 w 321092"/>
                    <a:gd name="connsiteY44" fmla="*/ 63083 h 710375"/>
                    <a:gd name="connsiteX45" fmla="*/ 255077 w 321092"/>
                    <a:gd name="connsiteY45" fmla="*/ 30170 h 710375"/>
                    <a:gd name="connsiteX46" fmla="*/ 287991 w 321092"/>
                    <a:gd name="connsiteY46" fmla="*/ 63083 h 710375"/>
                    <a:gd name="connsiteX47" fmla="*/ 287991 w 321092"/>
                    <a:gd name="connsiteY47" fmla="*/ 447070 h 71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1092" h="710375">
                      <a:moveTo>
                        <a:pt x="260563" y="0"/>
                      </a:moveTo>
                      <a:cubicBezTo>
                        <a:pt x="224907" y="0"/>
                        <a:pt x="194736" y="30170"/>
                        <a:pt x="194736" y="65826"/>
                      </a:cubicBezTo>
                      <a:lnTo>
                        <a:pt x="194736" y="202964"/>
                      </a:lnTo>
                      <a:cubicBezTo>
                        <a:pt x="191994" y="202964"/>
                        <a:pt x="189251" y="202964"/>
                        <a:pt x="186508" y="202964"/>
                      </a:cubicBezTo>
                      <a:cubicBezTo>
                        <a:pt x="170051" y="208450"/>
                        <a:pt x="156338" y="219421"/>
                        <a:pt x="148109" y="233135"/>
                      </a:cubicBezTo>
                      <a:lnTo>
                        <a:pt x="35656" y="427871"/>
                      </a:lnTo>
                      <a:cubicBezTo>
                        <a:pt x="35656" y="430614"/>
                        <a:pt x="32913" y="433356"/>
                        <a:pt x="32913" y="436099"/>
                      </a:cubicBezTo>
                      <a:lnTo>
                        <a:pt x="32913" y="548552"/>
                      </a:lnTo>
                      <a:lnTo>
                        <a:pt x="16457" y="548552"/>
                      </a:lnTo>
                      <a:cubicBezTo>
                        <a:pt x="8228" y="548552"/>
                        <a:pt x="0" y="556781"/>
                        <a:pt x="0" y="565009"/>
                      </a:cubicBezTo>
                      <a:lnTo>
                        <a:pt x="0" y="693919"/>
                      </a:lnTo>
                      <a:cubicBezTo>
                        <a:pt x="0" y="702147"/>
                        <a:pt x="8228" y="710375"/>
                        <a:pt x="16457" y="710375"/>
                      </a:cubicBezTo>
                      <a:lnTo>
                        <a:pt x="274277" y="710375"/>
                      </a:lnTo>
                      <a:cubicBezTo>
                        <a:pt x="282505" y="710375"/>
                        <a:pt x="290733" y="702147"/>
                        <a:pt x="290733" y="693919"/>
                      </a:cubicBezTo>
                      <a:lnTo>
                        <a:pt x="290733" y="565009"/>
                      </a:lnTo>
                      <a:cubicBezTo>
                        <a:pt x="290733" y="556781"/>
                        <a:pt x="282505" y="548552"/>
                        <a:pt x="274277" y="548552"/>
                      </a:cubicBezTo>
                      <a:lnTo>
                        <a:pt x="257820" y="548552"/>
                      </a:lnTo>
                      <a:lnTo>
                        <a:pt x="257820" y="537581"/>
                      </a:lnTo>
                      <a:lnTo>
                        <a:pt x="318161" y="460784"/>
                      </a:lnTo>
                      <a:cubicBezTo>
                        <a:pt x="320904" y="458041"/>
                        <a:pt x="320904" y="455298"/>
                        <a:pt x="320904" y="449813"/>
                      </a:cubicBezTo>
                      <a:lnTo>
                        <a:pt x="320904" y="65826"/>
                      </a:lnTo>
                      <a:cubicBezTo>
                        <a:pt x="323647" y="30170"/>
                        <a:pt x="296219" y="0"/>
                        <a:pt x="260563" y="0"/>
                      </a:cubicBezTo>
                      <a:lnTo>
                        <a:pt x="260563" y="0"/>
                      </a:lnTo>
                      <a:close/>
                      <a:moveTo>
                        <a:pt x="260563" y="680205"/>
                      </a:moveTo>
                      <a:lnTo>
                        <a:pt x="35656" y="680205"/>
                      </a:lnTo>
                      <a:lnTo>
                        <a:pt x="35656" y="584208"/>
                      </a:lnTo>
                      <a:lnTo>
                        <a:pt x="260563" y="584208"/>
                      </a:lnTo>
                      <a:lnTo>
                        <a:pt x="260563" y="680205"/>
                      </a:lnTo>
                      <a:close/>
                      <a:moveTo>
                        <a:pt x="290733" y="447070"/>
                      </a:moveTo>
                      <a:lnTo>
                        <a:pt x="230392" y="523868"/>
                      </a:lnTo>
                      <a:cubicBezTo>
                        <a:pt x="227650" y="526610"/>
                        <a:pt x="227650" y="529353"/>
                        <a:pt x="227650" y="534839"/>
                      </a:cubicBezTo>
                      <a:lnTo>
                        <a:pt x="227650" y="551295"/>
                      </a:lnTo>
                      <a:lnTo>
                        <a:pt x="65826" y="551295"/>
                      </a:lnTo>
                      <a:lnTo>
                        <a:pt x="65826" y="441585"/>
                      </a:lnTo>
                      <a:lnTo>
                        <a:pt x="175537" y="249591"/>
                      </a:lnTo>
                      <a:cubicBezTo>
                        <a:pt x="178280" y="241363"/>
                        <a:pt x="186508" y="235878"/>
                        <a:pt x="194736" y="233135"/>
                      </a:cubicBezTo>
                      <a:cubicBezTo>
                        <a:pt x="202965" y="230392"/>
                        <a:pt x="211193" y="233135"/>
                        <a:pt x="219421" y="235878"/>
                      </a:cubicBezTo>
                      <a:cubicBezTo>
                        <a:pt x="227650" y="241363"/>
                        <a:pt x="233135" y="246849"/>
                        <a:pt x="235878" y="255077"/>
                      </a:cubicBezTo>
                      <a:cubicBezTo>
                        <a:pt x="238621" y="263305"/>
                        <a:pt x="235878" y="271534"/>
                        <a:pt x="230392" y="279762"/>
                      </a:cubicBezTo>
                      <a:lnTo>
                        <a:pt x="150852" y="419643"/>
                      </a:lnTo>
                      <a:lnTo>
                        <a:pt x="178280" y="436099"/>
                      </a:lnTo>
                      <a:lnTo>
                        <a:pt x="257820" y="296218"/>
                      </a:lnTo>
                      <a:cubicBezTo>
                        <a:pt x="277019" y="266048"/>
                        <a:pt x="266048" y="224906"/>
                        <a:pt x="233135" y="208450"/>
                      </a:cubicBezTo>
                      <a:cubicBezTo>
                        <a:pt x="230392" y="205707"/>
                        <a:pt x="227650" y="205707"/>
                        <a:pt x="222164" y="202964"/>
                      </a:cubicBezTo>
                      <a:lnTo>
                        <a:pt x="222164" y="63083"/>
                      </a:lnTo>
                      <a:cubicBezTo>
                        <a:pt x="222164" y="43884"/>
                        <a:pt x="235878" y="30170"/>
                        <a:pt x="255077" y="30170"/>
                      </a:cubicBezTo>
                      <a:cubicBezTo>
                        <a:pt x="274277" y="30170"/>
                        <a:pt x="287991" y="43884"/>
                        <a:pt x="287991" y="63083"/>
                      </a:cubicBezTo>
                      <a:lnTo>
                        <a:pt x="287991" y="447070"/>
                      </a:lnTo>
                      <a:close/>
                    </a:path>
                  </a:pathLst>
                </a:custGeom>
                <a:solidFill>
                  <a:srgbClr val="000000"/>
                </a:solidFill>
                <a:ln w="27426" cap="flat">
                  <a:noFill/>
                  <a:prstDash val="solid"/>
                  <a:miter/>
                </a:ln>
              </p:spPr>
              <p:txBody>
                <a:bodyPr rtlCol="0" anchor="ctr"/>
                <a:lstStyle/>
                <a:p>
                  <a:pPr algn="l" rtl="0"/>
                  <a:endParaRPr lang="en-US"/>
                </a:p>
              </p:txBody>
            </p:sp>
            <p:sp>
              <p:nvSpPr>
                <p:cNvPr id="29" name="Freeform 1339">
                  <a:extLst>
                    <a:ext uri="{FF2B5EF4-FFF2-40B4-BE49-F238E27FC236}">
                      <a16:creationId xmlns:a16="http://schemas.microsoft.com/office/drawing/2014/main" id="{694BD647-615D-C31B-9554-B7894CED9B44}"/>
                    </a:ext>
                  </a:extLst>
                </p:cNvPr>
                <p:cNvSpPr/>
                <p:nvPr/>
              </p:nvSpPr>
              <p:spPr>
                <a:xfrm>
                  <a:off x="662657" y="671020"/>
                  <a:ext cx="322680" cy="713118"/>
                </a:xfrm>
                <a:custGeom>
                  <a:avLst/>
                  <a:gdLst>
                    <a:gd name="connsiteX0" fmla="*/ 309933 w 322680"/>
                    <a:gd name="connsiteY0" fmla="*/ 548552 h 713118"/>
                    <a:gd name="connsiteX1" fmla="*/ 293476 w 322680"/>
                    <a:gd name="connsiteY1" fmla="*/ 548552 h 713118"/>
                    <a:gd name="connsiteX2" fmla="*/ 293476 w 322680"/>
                    <a:gd name="connsiteY2" fmla="*/ 436099 h 713118"/>
                    <a:gd name="connsiteX3" fmla="*/ 290733 w 322680"/>
                    <a:gd name="connsiteY3" fmla="*/ 427871 h 713118"/>
                    <a:gd name="connsiteX4" fmla="*/ 178280 w 322680"/>
                    <a:gd name="connsiteY4" fmla="*/ 233135 h 713118"/>
                    <a:gd name="connsiteX5" fmla="*/ 131653 w 322680"/>
                    <a:gd name="connsiteY5" fmla="*/ 202964 h 713118"/>
                    <a:gd name="connsiteX6" fmla="*/ 131653 w 322680"/>
                    <a:gd name="connsiteY6" fmla="*/ 65826 h 713118"/>
                    <a:gd name="connsiteX7" fmla="*/ 65826 w 322680"/>
                    <a:gd name="connsiteY7" fmla="*/ 0 h 713118"/>
                    <a:gd name="connsiteX8" fmla="*/ 0 w 322680"/>
                    <a:gd name="connsiteY8" fmla="*/ 65826 h 713118"/>
                    <a:gd name="connsiteX9" fmla="*/ 0 w 322680"/>
                    <a:gd name="connsiteY9" fmla="*/ 452556 h 713118"/>
                    <a:gd name="connsiteX10" fmla="*/ 2743 w 322680"/>
                    <a:gd name="connsiteY10" fmla="*/ 463527 h 713118"/>
                    <a:gd name="connsiteX11" fmla="*/ 63084 w 322680"/>
                    <a:gd name="connsiteY11" fmla="*/ 540324 h 713118"/>
                    <a:gd name="connsiteX12" fmla="*/ 63084 w 322680"/>
                    <a:gd name="connsiteY12" fmla="*/ 551295 h 713118"/>
                    <a:gd name="connsiteX13" fmla="*/ 46627 w 322680"/>
                    <a:gd name="connsiteY13" fmla="*/ 551295 h 713118"/>
                    <a:gd name="connsiteX14" fmla="*/ 30170 w 322680"/>
                    <a:gd name="connsiteY14" fmla="*/ 567752 h 713118"/>
                    <a:gd name="connsiteX15" fmla="*/ 30170 w 322680"/>
                    <a:gd name="connsiteY15" fmla="*/ 696662 h 713118"/>
                    <a:gd name="connsiteX16" fmla="*/ 46627 w 322680"/>
                    <a:gd name="connsiteY16" fmla="*/ 713118 h 713118"/>
                    <a:gd name="connsiteX17" fmla="*/ 304447 w 322680"/>
                    <a:gd name="connsiteY17" fmla="*/ 713118 h 713118"/>
                    <a:gd name="connsiteX18" fmla="*/ 320904 w 322680"/>
                    <a:gd name="connsiteY18" fmla="*/ 696662 h 713118"/>
                    <a:gd name="connsiteX19" fmla="*/ 320904 w 322680"/>
                    <a:gd name="connsiteY19" fmla="*/ 567752 h 713118"/>
                    <a:gd name="connsiteX20" fmla="*/ 309933 w 322680"/>
                    <a:gd name="connsiteY20" fmla="*/ 548552 h 713118"/>
                    <a:gd name="connsiteX21" fmla="*/ 309933 w 322680"/>
                    <a:gd name="connsiteY21" fmla="*/ 548552 h 713118"/>
                    <a:gd name="connsiteX22" fmla="*/ 35656 w 322680"/>
                    <a:gd name="connsiteY22" fmla="*/ 444327 h 713118"/>
                    <a:gd name="connsiteX23" fmla="*/ 35656 w 322680"/>
                    <a:gd name="connsiteY23" fmla="*/ 63084 h 713118"/>
                    <a:gd name="connsiteX24" fmla="*/ 68569 w 322680"/>
                    <a:gd name="connsiteY24" fmla="*/ 30170 h 713118"/>
                    <a:gd name="connsiteX25" fmla="*/ 101483 w 322680"/>
                    <a:gd name="connsiteY25" fmla="*/ 63084 h 713118"/>
                    <a:gd name="connsiteX26" fmla="*/ 101483 w 322680"/>
                    <a:gd name="connsiteY26" fmla="*/ 202964 h 713118"/>
                    <a:gd name="connsiteX27" fmla="*/ 90511 w 322680"/>
                    <a:gd name="connsiteY27" fmla="*/ 208450 h 713118"/>
                    <a:gd name="connsiteX28" fmla="*/ 60341 w 322680"/>
                    <a:gd name="connsiteY28" fmla="*/ 246849 h 713118"/>
                    <a:gd name="connsiteX29" fmla="*/ 65826 w 322680"/>
                    <a:gd name="connsiteY29" fmla="*/ 296218 h 713118"/>
                    <a:gd name="connsiteX30" fmla="*/ 145367 w 322680"/>
                    <a:gd name="connsiteY30" fmla="*/ 436099 h 713118"/>
                    <a:gd name="connsiteX31" fmla="*/ 172794 w 322680"/>
                    <a:gd name="connsiteY31" fmla="*/ 419643 h 713118"/>
                    <a:gd name="connsiteX32" fmla="*/ 93254 w 322680"/>
                    <a:gd name="connsiteY32" fmla="*/ 279762 h 713118"/>
                    <a:gd name="connsiteX33" fmla="*/ 87769 w 322680"/>
                    <a:gd name="connsiteY33" fmla="*/ 255077 h 713118"/>
                    <a:gd name="connsiteX34" fmla="*/ 104225 w 322680"/>
                    <a:gd name="connsiteY34" fmla="*/ 235878 h 713118"/>
                    <a:gd name="connsiteX35" fmla="*/ 128910 w 322680"/>
                    <a:gd name="connsiteY35" fmla="*/ 233135 h 713118"/>
                    <a:gd name="connsiteX36" fmla="*/ 148109 w 322680"/>
                    <a:gd name="connsiteY36" fmla="*/ 249591 h 713118"/>
                    <a:gd name="connsiteX37" fmla="*/ 257820 w 322680"/>
                    <a:gd name="connsiteY37" fmla="*/ 441585 h 713118"/>
                    <a:gd name="connsiteX38" fmla="*/ 257820 w 322680"/>
                    <a:gd name="connsiteY38" fmla="*/ 551295 h 713118"/>
                    <a:gd name="connsiteX39" fmla="*/ 95997 w 322680"/>
                    <a:gd name="connsiteY39" fmla="*/ 551295 h 713118"/>
                    <a:gd name="connsiteX40" fmla="*/ 95997 w 322680"/>
                    <a:gd name="connsiteY40" fmla="*/ 534839 h 713118"/>
                    <a:gd name="connsiteX41" fmla="*/ 93254 w 322680"/>
                    <a:gd name="connsiteY41" fmla="*/ 523868 h 713118"/>
                    <a:gd name="connsiteX42" fmla="*/ 35656 w 322680"/>
                    <a:gd name="connsiteY42" fmla="*/ 444327 h 713118"/>
                    <a:gd name="connsiteX43" fmla="*/ 293476 w 322680"/>
                    <a:gd name="connsiteY43" fmla="*/ 677462 h 713118"/>
                    <a:gd name="connsiteX44" fmla="*/ 68569 w 322680"/>
                    <a:gd name="connsiteY44" fmla="*/ 677462 h 713118"/>
                    <a:gd name="connsiteX45" fmla="*/ 68569 w 322680"/>
                    <a:gd name="connsiteY45" fmla="*/ 581466 h 713118"/>
                    <a:gd name="connsiteX46" fmla="*/ 293476 w 322680"/>
                    <a:gd name="connsiteY46" fmla="*/ 581466 h 713118"/>
                    <a:gd name="connsiteX47" fmla="*/ 293476 w 322680"/>
                    <a:gd name="connsiteY47" fmla="*/ 677462 h 71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2680" h="713118">
                      <a:moveTo>
                        <a:pt x="309933" y="548552"/>
                      </a:moveTo>
                      <a:lnTo>
                        <a:pt x="293476" y="548552"/>
                      </a:lnTo>
                      <a:lnTo>
                        <a:pt x="293476" y="436099"/>
                      </a:lnTo>
                      <a:cubicBezTo>
                        <a:pt x="293476" y="433357"/>
                        <a:pt x="293476" y="430614"/>
                        <a:pt x="290733" y="427871"/>
                      </a:cubicBezTo>
                      <a:lnTo>
                        <a:pt x="178280" y="233135"/>
                      </a:lnTo>
                      <a:cubicBezTo>
                        <a:pt x="167309" y="216678"/>
                        <a:pt x="150852" y="205707"/>
                        <a:pt x="131653" y="202964"/>
                      </a:cubicBezTo>
                      <a:lnTo>
                        <a:pt x="131653" y="65826"/>
                      </a:lnTo>
                      <a:cubicBezTo>
                        <a:pt x="131653" y="30170"/>
                        <a:pt x="101483" y="0"/>
                        <a:pt x="65826" y="0"/>
                      </a:cubicBezTo>
                      <a:cubicBezTo>
                        <a:pt x="30170" y="0"/>
                        <a:pt x="0" y="30170"/>
                        <a:pt x="0" y="65826"/>
                      </a:cubicBezTo>
                      <a:lnTo>
                        <a:pt x="0" y="452556"/>
                      </a:lnTo>
                      <a:cubicBezTo>
                        <a:pt x="0" y="455298"/>
                        <a:pt x="0" y="460784"/>
                        <a:pt x="2743" y="463527"/>
                      </a:cubicBezTo>
                      <a:lnTo>
                        <a:pt x="63084" y="540324"/>
                      </a:lnTo>
                      <a:lnTo>
                        <a:pt x="63084" y="551295"/>
                      </a:lnTo>
                      <a:lnTo>
                        <a:pt x="46627" y="551295"/>
                      </a:lnTo>
                      <a:cubicBezTo>
                        <a:pt x="38399" y="551295"/>
                        <a:pt x="30170" y="559524"/>
                        <a:pt x="30170" y="567752"/>
                      </a:cubicBezTo>
                      <a:lnTo>
                        <a:pt x="30170" y="696662"/>
                      </a:lnTo>
                      <a:cubicBezTo>
                        <a:pt x="30170" y="704890"/>
                        <a:pt x="38399" y="713118"/>
                        <a:pt x="46627" y="713118"/>
                      </a:cubicBezTo>
                      <a:lnTo>
                        <a:pt x="304447" y="713118"/>
                      </a:lnTo>
                      <a:cubicBezTo>
                        <a:pt x="312676" y="713118"/>
                        <a:pt x="320904" y="704890"/>
                        <a:pt x="320904" y="696662"/>
                      </a:cubicBezTo>
                      <a:lnTo>
                        <a:pt x="320904" y="567752"/>
                      </a:lnTo>
                      <a:cubicBezTo>
                        <a:pt x="326389" y="554038"/>
                        <a:pt x="318161" y="548552"/>
                        <a:pt x="309933" y="548552"/>
                      </a:cubicBezTo>
                      <a:lnTo>
                        <a:pt x="309933" y="548552"/>
                      </a:lnTo>
                      <a:close/>
                      <a:moveTo>
                        <a:pt x="35656" y="444327"/>
                      </a:moveTo>
                      <a:lnTo>
                        <a:pt x="35656" y="63084"/>
                      </a:lnTo>
                      <a:cubicBezTo>
                        <a:pt x="35656" y="43884"/>
                        <a:pt x="49370" y="30170"/>
                        <a:pt x="68569" y="30170"/>
                      </a:cubicBezTo>
                      <a:cubicBezTo>
                        <a:pt x="87769" y="30170"/>
                        <a:pt x="101483" y="43884"/>
                        <a:pt x="101483" y="63084"/>
                      </a:cubicBezTo>
                      <a:lnTo>
                        <a:pt x="101483" y="202964"/>
                      </a:lnTo>
                      <a:cubicBezTo>
                        <a:pt x="98740" y="202964"/>
                        <a:pt x="95997" y="205707"/>
                        <a:pt x="90511" y="208450"/>
                      </a:cubicBezTo>
                      <a:cubicBezTo>
                        <a:pt x="76798" y="216678"/>
                        <a:pt x="65826" y="230392"/>
                        <a:pt x="60341" y="246849"/>
                      </a:cubicBezTo>
                      <a:cubicBezTo>
                        <a:pt x="54855" y="263305"/>
                        <a:pt x="57598" y="279762"/>
                        <a:pt x="65826" y="296218"/>
                      </a:cubicBezTo>
                      <a:lnTo>
                        <a:pt x="145367" y="436099"/>
                      </a:lnTo>
                      <a:lnTo>
                        <a:pt x="172794" y="419643"/>
                      </a:lnTo>
                      <a:lnTo>
                        <a:pt x="93254" y="279762"/>
                      </a:lnTo>
                      <a:cubicBezTo>
                        <a:pt x="87769" y="271534"/>
                        <a:pt x="87769" y="263305"/>
                        <a:pt x="87769" y="255077"/>
                      </a:cubicBezTo>
                      <a:cubicBezTo>
                        <a:pt x="90511" y="246849"/>
                        <a:pt x="95997" y="238620"/>
                        <a:pt x="104225" y="235878"/>
                      </a:cubicBezTo>
                      <a:cubicBezTo>
                        <a:pt x="112453" y="233135"/>
                        <a:pt x="120682" y="230392"/>
                        <a:pt x="128910" y="233135"/>
                      </a:cubicBezTo>
                      <a:cubicBezTo>
                        <a:pt x="137138" y="235878"/>
                        <a:pt x="145367" y="241363"/>
                        <a:pt x="148109" y="249591"/>
                      </a:cubicBezTo>
                      <a:lnTo>
                        <a:pt x="257820" y="441585"/>
                      </a:lnTo>
                      <a:lnTo>
                        <a:pt x="257820" y="551295"/>
                      </a:lnTo>
                      <a:lnTo>
                        <a:pt x="95997" y="551295"/>
                      </a:lnTo>
                      <a:lnTo>
                        <a:pt x="95997" y="534839"/>
                      </a:lnTo>
                      <a:cubicBezTo>
                        <a:pt x="95997" y="532096"/>
                        <a:pt x="95997" y="526610"/>
                        <a:pt x="93254" y="523868"/>
                      </a:cubicBezTo>
                      <a:lnTo>
                        <a:pt x="35656" y="444327"/>
                      </a:lnTo>
                      <a:close/>
                      <a:moveTo>
                        <a:pt x="293476" y="677462"/>
                      </a:moveTo>
                      <a:lnTo>
                        <a:pt x="68569" y="677462"/>
                      </a:lnTo>
                      <a:lnTo>
                        <a:pt x="68569" y="581466"/>
                      </a:lnTo>
                      <a:lnTo>
                        <a:pt x="293476" y="581466"/>
                      </a:lnTo>
                      <a:lnTo>
                        <a:pt x="293476" y="677462"/>
                      </a:lnTo>
                      <a:close/>
                    </a:path>
                  </a:pathLst>
                </a:custGeom>
                <a:solidFill>
                  <a:srgbClr val="000000"/>
                </a:solidFill>
                <a:ln w="27426" cap="flat">
                  <a:noFill/>
                  <a:prstDash val="solid"/>
                  <a:miter/>
                </a:ln>
              </p:spPr>
              <p:txBody>
                <a:bodyPr rtlCol="0" anchor="ctr"/>
                <a:lstStyle/>
                <a:p>
                  <a:pPr algn="l" rtl="0"/>
                  <a:endParaRPr lang="en-US"/>
                </a:p>
              </p:txBody>
            </p:sp>
          </p:grpSp>
          <p:sp>
            <p:nvSpPr>
              <p:cNvPr id="26" name="Freeform 1336">
                <a:extLst>
                  <a:ext uri="{FF2B5EF4-FFF2-40B4-BE49-F238E27FC236}">
                    <a16:creationId xmlns:a16="http://schemas.microsoft.com/office/drawing/2014/main" id="{17A6F05D-05CF-4332-C13F-F88942794CF0}"/>
                  </a:ext>
                </a:extLst>
              </p:cNvPr>
              <p:cNvSpPr/>
              <p:nvPr/>
            </p:nvSpPr>
            <p:spPr>
              <a:xfrm>
                <a:off x="893050"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algn="l" rtl="0"/>
                <a:endParaRPr lang="en-US"/>
              </a:p>
            </p:txBody>
          </p:sp>
        </p:grpSp>
      </p:grpSp>
      <p:sp>
        <p:nvSpPr>
          <p:cNvPr id="30" name="Arrow: Up 29">
            <a:extLst>
              <a:ext uri="{FF2B5EF4-FFF2-40B4-BE49-F238E27FC236}">
                <a16:creationId xmlns:a16="http://schemas.microsoft.com/office/drawing/2014/main" id="{06B464FA-52F4-841F-CF0E-29D45B5D463D}"/>
              </a:ext>
            </a:extLst>
          </p:cNvPr>
          <p:cNvSpPr/>
          <p:nvPr/>
        </p:nvSpPr>
        <p:spPr>
          <a:xfrm>
            <a:off x="2575079" y="1273681"/>
            <a:ext cx="233569" cy="436120"/>
          </a:xfrm>
          <a:prstGeom prst="upArrow">
            <a:avLst/>
          </a:prstGeom>
          <a:solidFill>
            <a:srgbClr val="F68F3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Tree>
    <p:extLst>
      <p:ext uri="{BB962C8B-B14F-4D97-AF65-F5344CB8AC3E}">
        <p14:creationId xmlns:p14="http://schemas.microsoft.com/office/powerpoint/2010/main" val="24177555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39AF5E-E61C-D4E7-B8B3-FB254B781AF3}"/>
              </a:ext>
            </a:extLst>
          </p:cNvPr>
          <p:cNvSpPr>
            <a:spLocks noGrp="1"/>
          </p:cNvSpPr>
          <p:nvPr>
            <p:ph type="body" sz="quarter" idx="18"/>
          </p:nvPr>
        </p:nvSpPr>
        <p:spPr>
          <a:xfrm>
            <a:off x="898359" y="1697199"/>
            <a:ext cx="3918086" cy="3913188"/>
          </a:xfrm>
        </p:spPr>
        <p:txBody>
          <a:bodyPr/>
          <a:lstStyle/>
          <a:p>
            <a:pPr algn="l" rtl="0"/>
            <a:r>
              <a:rPr lang="en-US" dirty="0"/>
              <a:t>Este </a:t>
            </a:r>
            <a:r>
              <a:rPr lang="en-US" dirty="0" err="1"/>
              <a:t>vídeo</a:t>
            </a:r>
            <a:r>
              <a:rPr lang="en-US" dirty="0"/>
              <a:t> </a:t>
            </a:r>
            <a:r>
              <a:rPr lang="en-US" dirty="0" err="1"/>
              <a:t>pretende</a:t>
            </a:r>
            <a:r>
              <a:rPr lang="en-US" dirty="0"/>
              <a:t> </a:t>
            </a:r>
            <a:r>
              <a:rPr lang="en-US" dirty="0" err="1"/>
              <a:t>mostrar</a:t>
            </a:r>
            <a:r>
              <a:rPr lang="en-US" dirty="0"/>
              <a:t> de forma breve o que </a:t>
            </a:r>
            <a:r>
              <a:rPr lang="en-US" dirty="0" err="1"/>
              <a:t>envolve</a:t>
            </a:r>
            <a:r>
              <a:rPr lang="en-US" dirty="0"/>
              <a:t> a </a:t>
            </a:r>
            <a:r>
              <a:rPr lang="en-US" dirty="0" err="1"/>
              <a:t>fase</a:t>
            </a:r>
            <a:r>
              <a:rPr lang="en-US" dirty="0"/>
              <a:t> de teste do processo de </a:t>
            </a:r>
            <a:r>
              <a:rPr lang="en-US" i="1" dirty="0"/>
              <a:t>Design Thinking</a:t>
            </a:r>
            <a:r>
              <a:rPr lang="en-US" dirty="0"/>
              <a:t>. </a:t>
            </a:r>
            <a:r>
              <a:rPr lang="en-US" dirty="0" err="1"/>
              <a:t>Explica</a:t>
            </a:r>
            <a:r>
              <a:rPr lang="en-US" dirty="0"/>
              <a:t> a </a:t>
            </a:r>
            <a:r>
              <a:rPr lang="en-US" dirty="0" err="1"/>
              <a:t>importância</a:t>
            </a:r>
            <a:r>
              <a:rPr lang="en-US" dirty="0"/>
              <a:t> da </a:t>
            </a:r>
            <a:r>
              <a:rPr lang="en-US" dirty="0" err="1"/>
              <a:t>fase</a:t>
            </a:r>
            <a:r>
              <a:rPr lang="en-US" dirty="0"/>
              <a:t> de teste e </a:t>
            </a:r>
            <a:r>
              <a:rPr lang="en-US" dirty="0" err="1"/>
              <a:t>como</a:t>
            </a:r>
            <a:r>
              <a:rPr lang="en-US" dirty="0"/>
              <a:t> </a:t>
            </a:r>
            <a:r>
              <a:rPr lang="en-US" dirty="0" err="1"/>
              <a:t>pode</a:t>
            </a:r>
            <a:r>
              <a:rPr lang="en-US" dirty="0"/>
              <a:t> </a:t>
            </a:r>
            <a:r>
              <a:rPr lang="en-US" dirty="0" err="1"/>
              <a:t>ajudar</a:t>
            </a:r>
            <a:r>
              <a:rPr lang="en-US" dirty="0"/>
              <a:t> a </a:t>
            </a:r>
            <a:r>
              <a:rPr lang="en-US" dirty="0" err="1"/>
              <a:t>refinar</a:t>
            </a:r>
            <a:r>
              <a:rPr lang="en-US" dirty="0"/>
              <a:t> o produto ou </a:t>
            </a:r>
            <a:r>
              <a:rPr lang="en-US" dirty="0" err="1"/>
              <a:t>serviço</a:t>
            </a:r>
            <a:r>
              <a:rPr lang="en-US" dirty="0"/>
              <a:t> a </a:t>
            </a:r>
            <a:r>
              <a:rPr lang="en-US" dirty="0" err="1"/>
              <a:t>desenvolver</a:t>
            </a:r>
            <a:r>
              <a:rPr lang="en-US" dirty="0"/>
              <a:t> e </a:t>
            </a:r>
            <a:r>
              <a:rPr lang="en-US" dirty="0" err="1"/>
              <a:t>entender</a:t>
            </a:r>
            <a:r>
              <a:rPr lang="en-US" dirty="0"/>
              <a:t> </a:t>
            </a:r>
            <a:r>
              <a:rPr lang="en-US" dirty="0" err="1"/>
              <a:t>melhor</a:t>
            </a:r>
            <a:r>
              <a:rPr lang="en-US" dirty="0"/>
              <a:t> o problema </a:t>
            </a:r>
            <a:r>
              <a:rPr lang="en-US" dirty="0" err="1"/>
              <a:t>ou</a:t>
            </a:r>
            <a:r>
              <a:rPr lang="en-US" dirty="0"/>
              <a:t> </a:t>
            </a:r>
            <a:r>
              <a:rPr lang="en-US" dirty="0" err="1"/>
              <a:t>desafio</a:t>
            </a:r>
            <a:r>
              <a:rPr lang="en-US" dirty="0"/>
              <a:t>.</a:t>
            </a:r>
          </a:p>
          <a:p>
            <a:pPr algn="l" rtl="0"/>
            <a:endParaRPr lang="en-IE" dirty="0"/>
          </a:p>
        </p:txBody>
      </p:sp>
      <p:sp>
        <p:nvSpPr>
          <p:cNvPr id="3" name="Text Placeholder 2">
            <a:extLst>
              <a:ext uri="{FF2B5EF4-FFF2-40B4-BE49-F238E27FC236}">
                <a16:creationId xmlns:a16="http://schemas.microsoft.com/office/drawing/2014/main" id="{A4EFC7D1-33E3-48CC-CE0B-C3E652F4D11D}"/>
              </a:ext>
            </a:extLst>
          </p:cNvPr>
          <p:cNvSpPr>
            <a:spLocks noGrp="1"/>
          </p:cNvSpPr>
          <p:nvPr>
            <p:ph type="body" sz="quarter" idx="16"/>
          </p:nvPr>
        </p:nvSpPr>
        <p:spPr/>
        <p:txBody>
          <a:bodyPr/>
          <a:lstStyle/>
          <a:p>
            <a:pPr algn="l" rtl="0"/>
            <a:r>
              <a:rPr lang="en-IE" dirty="0"/>
              <a:t>A </a:t>
            </a:r>
            <a:r>
              <a:rPr lang="en-IE" dirty="0" err="1"/>
              <a:t>Fase</a:t>
            </a:r>
            <a:r>
              <a:rPr lang="en-IE" dirty="0"/>
              <a:t> de Teste</a:t>
            </a:r>
          </a:p>
        </p:txBody>
      </p:sp>
      <p:sp>
        <p:nvSpPr>
          <p:cNvPr id="5" name="TextBox 4">
            <a:extLst>
              <a:ext uri="{FF2B5EF4-FFF2-40B4-BE49-F238E27FC236}">
                <a16:creationId xmlns:a16="http://schemas.microsoft.com/office/drawing/2014/main" id="{2EA1B869-3F30-AD4B-57C7-9382EDCCC56E}"/>
              </a:ext>
            </a:extLst>
          </p:cNvPr>
          <p:cNvSpPr txBox="1"/>
          <p:nvPr/>
        </p:nvSpPr>
        <p:spPr>
          <a:xfrm>
            <a:off x="473277" y="6048012"/>
            <a:ext cx="6096000" cy="646331"/>
          </a:xfrm>
          <a:prstGeom prst="rect">
            <a:avLst/>
          </a:prstGeom>
          <a:noFill/>
        </p:spPr>
        <p:txBody>
          <a:bodyPr wrap="square">
            <a:spAutoFit/>
          </a:bodyPr>
          <a:lstStyle/>
          <a:p>
            <a:r>
              <a:rPr lang="en-US" dirty="0">
                <a:solidFill>
                  <a:srgbClr val="000000"/>
                </a:solidFill>
                <a:hlinkClick r:id="rId3">
                  <a:extLst>
                    <a:ext uri="{A12FA001-AC4F-418D-AE19-62706E023703}">
                      <ahyp:hlinkClr xmlns:ahyp="http://schemas.microsoft.com/office/drawing/2018/hyperlinkcolor" val="tx"/>
                    </a:ext>
                  </a:extLst>
                </a:hlinkClick>
              </a:rPr>
              <a:t>Design Thinking Step 5: Test - YouTube</a:t>
            </a:r>
            <a:endParaRPr lang="en-IE" dirty="0">
              <a:solidFill>
                <a:srgbClr val="000000"/>
              </a:solidFill>
            </a:endParaRPr>
          </a:p>
          <a:p>
            <a:pPr algn="l" rtl="0"/>
            <a:endParaRPr lang="en-IE" dirty="0">
              <a:solidFill>
                <a:srgbClr val="000000"/>
              </a:solidFill>
            </a:endParaRPr>
          </a:p>
        </p:txBody>
      </p:sp>
      <p:pic>
        <p:nvPicPr>
          <p:cNvPr id="6" name="Online Media 5" title="Design Thinking Step 5: Test">
            <a:hlinkClick r:id="" action="ppaction://media"/>
            <a:extLst>
              <a:ext uri="{FF2B5EF4-FFF2-40B4-BE49-F238E27FC236}">
                <a16:creationId xmlns:a16="http://schemas.microsoft.com/office/drawing/2014/main" id="{99A9E442-441F-8C0F-66B6-2BFA93042DF8}"/>
              </a:ext>
            </a:extLst>
          </p:cNvPr>
          <p:cNvPicPr>
            <a:picLocks noRot="1" noChangeAspect="1"/>
          </p:cNvPicPr>
          <p:nvPr>
            <a:videoFile r:link="rId1"/>
          </p:nvPr>
        </p:nvPicPr>
        <p:blipFill>
          <a:blip r:embed="rId4"/>
          <a:stretch>
            <a:fillRect/>
          </a:stretch>
        </p:blipFill>
        <p:spPr>
          <a:xfrm>
            <a:off x="5278673" y="1162289"/>
            <a:ext cx="6748351" cy="4097774"/>
          </a:xfrm>
          <a:prstGeom prst="rect">
            <a:avLst/>
          </a:prstGeom>
        </p:spPr>
      </p:pic>
    </p:spTree>
    <p:extLst>
      <p:ext uri="{BB962C8B-B14F-4D97-AF65-F5344CB8AC3E}">
        <p14:creationId xmlns:p14="http://schemas.microsoft.com/office/powerpoint/2010/main" val="61567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D5620096-B82C-5813-8D60-8B7C03BD05B9}"/>
              </a:ext>
            </a:extLst>
          </p:cNvPr>
          <p:cNvSpPr>
            <a:spLocks noGrp="1"/>
          </p:cNvSpPr>
          <p:nvPr>
            <p:ph type="body" sz="quarter" idx="16"/>
          </p:nvPr>
        </p:nvSpPr>
        <p:spPr>
          <a:xfrm>
            <a:off x="777846" y="620945"/>
            <a:ext cx="4991100" cy="584776"/>
          </a:xfrm>
        </p:spPr>
        <p:txBody>
          <a:bodyPr>
            <a:normAutofit/>
          </a:bodyPr>
          <a:lstStyle/>
          <a:p>
            <a:pPr algn="l" rtl="0"/>
            <a:r>
              <a:rPr lang="en-US" sz="3300" b="1" dirty="0"/>
              <a:t>1. Inovação Incremental</a:t>
            </a:r>
            <a:endParaRPr lang="en-IE" sz="3300" b="1" dirty="0"/>
          </a:p>
        </p:txBody>
      </p:sp>
      <p:sp>
        <p:nvSpPr>
          <p:cNvPr id="6" name="Text Placeholder 2">
            <a:extLst>
              <a:ext uri="{FF2B5EF4-FFF2-40B4-BE49-F238E27FC236}">
                <a16:creationId xmlns:a16="http://schemas.microsoft.com/office/drawing/2014/main" id="{56B203EB-5D54-1D8D-3DEF-0E28660B460C}"/>
              </a:ext>
            </a:extLst>
          </p:cNvPr>
          <p:cNvSpPr>
            <a:spLocks noGrp="1"/>
          </p:cNvSpPr>
          <p:nvPr>
            <p:ph type="body" sz="quarter" idx="18"/>
          </p:nvPr>
        </p:nvSpPr>
        <p:spPr>
          <a:xfrm>
            <a:off x="777846" y="1132388"/>
            <a:ext cx="5611737" cy="4514848"/>
          </a:xfrm>
        </p:spPr>
        <p:txBody>
          <a:bodyPr>
            <a:noAutofit/>
          </a:bodyPr>
          <a:lstStyle/>
          <a:p>
            <a:pPr algn="just" rtl="0">
              <a:lnSpc>
                <a:spcPct val="100000"/>
              </a:lnSpc>
              <a:spcBef>
                <a:spcPts val="0"/>
              </a:spcBef>
            </a:pPr>
            <a:r>
              <a:rPr lang="en-US" sz="2200" dirty="0"/>
              <a:t>Quando as pessoas, especialmente a imprensa, falam </a:t>
            </a:r>
            <a:r>
              <a:rPr lang="en-US" sz="2200" dirty="0" err="1"/>
              <a:t>sobre</a:t>
            </a:r>
            <a:r>
              <a:rPr lang="en-US" sz="2200" dirty="0"/>
              <a:t> </a:t>
            </a:r>
            <a:r>
              <a:rPr lang="en-US" sz="2200" dirty="0" err="1"/>
              <a:t>inovação</a:t>
            </a:r>
            <a:r>
              <a:rPr lang="en-US" sz="2200" dirty="0"/>
              <a:t>, </a:t>
            </a:r>
            <a:r>
              <a:rPr lang="en-US" sz="2200" dirty="0" err="1"/>
              <a:t>geralmente</a:t>
            </a:r>
            <a:r>
              <a:rPr lang="en-US" sz="2200" dirty="0"/>
              <a:t> </a:t>
            </a:r>
            <a:r>
              <a:rPr lang="en-US" sz="2200" dirty="0" err="1"/>
              <a:t>estão</a:t>
            </a:r>
            <a:r>
              <a:rPr lang="en-US" sz="2200" dirty="0"/>
              <a:t> a </a:t>
            </a:r>
            <a:r>
              <a:rPr lang="en-US" sz="2200" dirty="0" err="1"/>
              <a:t>referir</a:t>
            </a:r>
            <a:r>
              <a:rPr lang="en-US" sz="2200" dirty="0"/>
              <a:t>-se a tipos de inovações disruptivas e muitas vezes baseadas em tecnologia.</a:t>
            </a:r>
          </a:p>
          <a:p>
            <a:pPr algn="just" rtl="0">
              <a:lnSpc>
                <a:spcPct val="100000"/>
              </a:lnSpc>
              <a:spcBef>
                <a:spcPts val="0"/>
              </a:spcBef>
            </a:pPr>
            <a:r>
              <a:rPr lang="en-US" sz="2200" dirty="0"/>
              <a:t>No entanto, essas são apenas uma pequena </a:t>
            </a:r>
            <a:r>
              <a:rPr lang="en-US" sz="2200" dirty="0" err="1"/>
              <a:t>parte</a:t>
            </a:r>
            <a:r>
              <a:rPr lang="en-US" sz="2200" dirty="0"/>
              <a:t> do puzzle da inovação. Na verdade, a maior parte da inovação que ocorre em empresas de vários setores é muito </a:t>
            </a:r>
            <a:r>
              <a:rPr lang="en-US" sz="2200" dirty="0" err="1"/>
              <a:t>mais</a:t>
            </a:r>
            <a:r>
              <a:rPr lang="en-US" sz="2200" dirty="0"/>
              <a:t> vulgar e incremental por natureza.</a:t>
            </a:r>
          </a:p>
          <a:p>
            <a:pPr algn="just" rtl="0">
              <a:lnSpc>
                <a:spcPct val="100000"/>
              </a:lnSpc>
              <a:spcBef>
                <a:spcPts val="0"/>
              </a:spcBef>
            </a:pPr>
            <a:r>
              <a:rPr lang="en-US" sz="2200" dirty="0"/>
              <a:t>A inovação incremental tende a ser um </a:t>
            </a:r>
            <a:r>
              <a:rPr lang="en-US" sz="2200" dirty="0" err="1"/>
              <a:t>fator</a:t>
            </a:r>
            <a:r>
              <a:rPr lang="en-US" sz="2200" dirty="0"/>
              <a:t> </a:t>
            </a:r>
            <a:r>
              <a:rPr lang="en-US" sz="2200" dirty="0" err="1"/>
              <a:t>importante</a:t>
            </a:r>
            <a:r>
              <a:rPr lang="en-US" sz="2200" dirty="0"/>
              <a:t> que </a:t>
            </a:r>
            <a:r>
              <a:rPr lang="en-US" sz="2200" dirty="0" err="1"/>
              <a:t>está</a:t>
            </a:r>
            <a:r>
              <a:rPr lang="en-US" sz="2200" dirty="0"/>
              <a:t> por trás das empresas mais bem-sucedidas, mesmo </a:t>
            </a:r>
            <a:r>
              <a:rPr lang="en-US" sz="2200" dirty="0" err="1"/>
              <a:t>quando</a:t>
            </a:r>
            <a:r>
              <a:rPr lang="en-US" sz="2200" dirty="0"/>
              <a:t> o </a:t>
            </a:r>
            <a:r>
              <a:rPr lang="en-US" sz="2200" dirty="0" err="1"/>
              <a:t>seu</a:t>
            </a:r>
            <a:r>
              <a:rPr lang="en-US" sz="2200" dirty="0"/>
              <a:t> sucesso pode </a:t>
            </a:r>
            <a:r>
              <a:rPr lang="en-US" sz="2200" dirty="0" err="1"/>
              <a:t>ter</a:t>
            </a:r>
            <a:r>
              <a:rPr lang="en-US" sz="2200" dirty="0"/>
              <a:t> </a:t>
            </a:r>
            <a:r>
              <a:rPr lang="en-US" sz="2200" dirty="0" err="1"/>
              <a:t>origem</a:t>
            </a:r>
            <a:r>
              <a:rPr lang="en-US" sz="2200" dirty="0"/>
              <a:t> da </a:t>
            </a:r>
            <a:r>
              <a:rPr lang="en-US" sz="2200" dirty="0" err="1"/>
              <a:t>inovação</a:t>
            </a:r>
            <a:r>
              <a:rPr lang="en-US" sz="2200" dirty="0"/>
              <a:t> 	</a:t>
            </a:r>
            <a:r>
              <a:rPr lang="en-US" sz="2200" dirty="0" err="1"/>
              <a:t>disruptiva</a:t>
            </a:r>
            <a:r>
              <a:rPr lang="en-US" sz="2200" dirty="0"/>
              <a:t>.</a:t>
            </a:r>
            <a:endParaRPr lang="en-IE" sz="2200" dirty="0"/>
          </a:p>
        </p:txBody>
      </p:sp>
      <p:sp>
        <p:nvSpPr>
          <p:cNvPr id="4" name="AutoShape 2" descr="Eat for the Earth with These 13 Sustainable Food Brands #sustainablefoodbrands #whatarethemostsustainablefoodbrands #whatarethebestsustainablefoodbrands #sustainablefoodcompanies #topsustainablefoodbrands #sustainablejungle Image by Alara Wholefoods">
            <a:extLst>
              <a:ext uri="{FF2B5EF4-FFF2-40B4-BE49-F238E27FC236}">
                <a16:creationId xmlns:a16="http://schemas.microsoft.com/office/drawing/2014/main" id="{21F5A6FF-375C-0C7C-A274-4B43A0356AB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E"/>
          </a:p>
        </p:txBody>
      </p:sp>
      <p:sp>
        <p:nvSpPr>
          <p:cNvPr id="12" name="TextBox 11">
            <a:extLst>
              <a:ext uri="{FF2B5EF4-FFF2-40B4-BE49-F238E27FC236}">
                <a16:creationId xmlns:a16="http://schemas.microsoft.com/office/drawing/2014/main" id="{30AD16C9-F420-5FD2-C247-8345546CBADE}"/>
              </a:ext>
            </a:extLst>
          </p:cNvPr>
          <p:cNvSpPr txBox="1"/>
          <p:nvPr/>
        </p:nvSpPr>
        <p:spPr>
          <a:xfrm>
            <a:off x="6782622" y="343591"/>
            <a:ext cx="6101442" cy="584775"/>
          </a:xfrm>
          <a:prstGeom prst="rect">
            <a:avLst/>
          </a:prstGeom>
          <a:noFill/>
        </p:spPr>
        <p:txBody>
          <a:bodyPr wrap="square">
            <a:spAutoFit/>
          </a:bodyPr>
          <a:lstStyle/>
          <a:p>
            <a:pPr algn="l" rtl="0"/>
            <a:r>
              <a:rPr lang="en-IE" sz="3200" b="1" i="0" dirty="0">
                <a:solidFill>
                  <a:srgbClr val="79C5C3"/>
                </a:solidFill>
                <a:effectLst/>
              </a:rPr>
              <a:t>Quinta </a:t>
            </a:r>
            <a:r>
              <a:rPr lang="en-IE" sz="3200" b="1" i="0" dirty="0" err="1">
                <a:solidFill>
                  <a:srgbClr val="79C5C3"/>
                </a:solidFill>
                <a:effectLst/>
              </a:rPr>
              <a:t>Glenilen</a:t>
            </a:r>
            <a:endParaRPr lang="en-IE" sz="3200" b="1" dirty="0">
              <a:solidFill>
                <a:srgbClr val="79C5C3"/>
              </a:solidFill>
            </a:endParaRPr>
          </a:p>
        </p:txBody>
      </p:sp>
      <p:sp>
        <p:nvSpPr>
          <p:cNvPr id="14" name="TextBox 13">
            <a:extLst>
              <a:ext uri="{FF2B5EF4-FFF2-40B4-BE49-F238E27FC236}">
                <a16:creationId xmlns:a16="http://schemas.microsoft.com/office/drawing/2014/main" id="{78961588-0FAD-45CD-95F8-CDE7BFFBD517}"/>
              </a:ext>
            </a:extLst>
          </p:cNvPr>
          <p:cNvSpPr txBox="1"/>
          <p:nvPr/>
        </p:nvSpPr>
        <p:spPr>
          <a:xfrm>
            <a:off x="6782622" y="1407796"/>
            <a:ext cx="5144684" cy="1938992"/>
          </a:xfrm>
          <a:prstGeom prst="rect">
            <a:avLst/>
          </a:prstGeom>
          <a:noFill/>
        </p:spPr>
        <p:txBody>
          <a:bodyPr wrap="square">
            <a:spAutoFit/>
          </a:bodyPr>
          <a:lstStyle/>
          <a:p>
            <a:pPr algn="just" rtl="0"/>
            <a:r>
              <a:rPr lang="en-GB" sz="2000" b="0" i="0" dirty="0" err="1">
                <a:solidFill>
                  <a:srgbClr val="000000"/>
                </a:solidFill>
                <a:effectLst/>
              </a:rPr>
              <a:t>Os</a:t>
            </a:r>
            <a:r>
              <a:rPr lang="en-GB" sz="2000" b="0" i="0" dirty="0">
                <a:solidFill>
                  <a:srgbClr val="000000"/>
                </a:solidFill>
                <a:effectLst/>
              </a:rPr>
              <a:t> </a:t>
            </a:r>
            <a:r>
              <a:rPr lang="en-GB" sz="2000" b="0" i="0" dirty="0" err="1">
                <a:solidFill>
                  <a:srgbClr val="000000"/>
                </a:solidFill>
                <a:effectLst/>
              </a:rPr>
              <a:t>valores</a:t>
            </a:r>
            <a:r>
              <a:rPr lang="en-GB" sz="2000" b="0" i="0" dirty="0">
                <a:solidFill>
                  <a:srgbClr val="000000"/>
                </a:solidFill>
                <a:effectLst/>
              </a:rPr>
              <a:t> </a:t>
            </a:r>
            <a:r>
              <a:rPr lang="en-GB" sz="2000" b="0" i="0" dirty="0" err="1">
                <a:solidFill>
                  <a:srgbClr val="000000"/>
                </a:solidFill>
                <a:effectLst/>
              </a:rPr>
              <a:t>tradicionais</a:t>
            </a:r>
            <a:r>
              <a:rPr lang="en-GB" sz="2000" b="0" i="0" dirty="0">
                <a:solidFill>
                  <a:srgbClr val="000000"/>
                </a:solidFill>
                <a:effectLst/>
              </a:rPr>
              <a:t> </a:t>
            </a:r>
            <a:r>
              <a:rPr lang="en-GB" sz="2000" b="0" i="0" dirty="0" err="1">
                <a:solidFill>
                  <a:srgbClr val="000000"/>
                </a:solidFill>
                <a:effectLst/>
              </a:rPr>
              <a:t>prevaleceram</a:t>
            </a:r>
            <a:r>
              <a:rPr lang="en-GB" sz="2000" b="0" i="0" dirty="0">
                <a:solidFill>
                  <a:srgbClr val="000000"/>
                </a:solidFill>
                <a:effectLst/>
              </a:rPr>
              <a:t> antes da industrialização da </a:t>
            </a:r>
            <a:r>
              <a:rPr lang="en-GB" sz="2000" b="0" i="0" dirty="0" err="1">
                <a:solidFill>
                  <a:srgbClr val="000000"/>
                </a:solidFill>
                <a:effectLst/>
              </a:rPr>
              <a:t>agricultura</a:t>
            </a:r>
            <a:r>
              <a:rPr lang="en-GB" sz="2000" b="0" i="0" dirty="0">
                <a:solidFill>
                  <a:srgbClr val="000000"/>
                </a:solidFill>
                <a:effectLst/>
              </a:rPr>
              <a:t> de forma a </a:t>
            </a:r>
            <a:r>
              <a:rPr lang="en-GB" sz="2000" b="0" i="0" dirty="0" err="1">
                <a:solidFill>
                  <a:srgbClr val="000000"/>
                </a:solidFill>
                <a:effectLst/>
              </a:rPr>
              <a:t>informar</a:t>
            </a:r>
            <a:r>
              <a:rPr lang="en-GB" sz="2000" b="0" i="0" dirty="0">
                <a:solidFill>
                  <a:srgbClr val="000000"/>
                </a:solidFill>
                <a:effectLst/>
              </a:rPr>
              <a:t> </a:t>
            </a:r>
            <a:r>
              <a:rPr lang="en-GB" sz="2000" b="0" i="0" dirty="0" err="1">
                <a:solidFill>
                  <a:srgbClr val="000000"/>
                </a:solidFill>
                <a:effectLst/>
              </a:rPr>
              <a:t>os</a:t>
            </a:r>
            <a:r>
              <a:rPr lang="en-GB" sz="2000" b="0" i="0" dirty="0">
                <a:solidFill>
                  <a:srgbClr val="000000"/>
                </a:solidFill>
                <a:effectLst/>
              </a:rPr>
              <a:t> </a:t>
            </a:r>
            <a:r>
              <a:rPr lang="en-GB" sz="2000" b="0" i="0" dirty="0" err="1">
                <a:solidFill>
                  <a:srgbClr val="000000"/>
                </a:solidFill>
                <a:effectLst/>
              </a:rPr>
              <a:t>clientes</a:t>
            </a:r>
            <a:r>
              <a:rPr lang="en-GB" sz="2000" b="0" i="0" dirty="0">
                <a:solidFill>
                  <a:srgbClr val="000000"/>
                </a:solidFill>
                <a:effectLst/>
              </a:rPr>
              <a:t> das credenciais de sustentabilidade e ambientais do negócio, ilustrando que é possível </a:t>
            </a:r>
            <a:r>
              <a:rPr lang="en-GB" sz="2000" b="0" i="0" dirty="0" err="1">
                <a:solidFill>
                  <a:srgbClr val="000000"/>
                </a:solidFill>
                <a:effectLst/>
              </a:rPr>
              <a:t>ganhar</a:t>
            </a:r>
            <a:r>
              <a:rPr lang="en-GB" sz="2000" b="0" i="0" dirty="0">
                <a:solidFill>
                  <a:srgbClr val="000000"/>
                </a:solidFill>
                <a:effectLst/>
              </a:rPr>
              <a:t> </a:t>
            </a:r>
            <a:r>
              <a:rPr lang="en-GB" sz="2000" b="0" i="0" dirty="0" err="1">
                <a:solidFill>
                  <a:srgbClr val="000000"/>
                </a:solidFill>
                <a:effectLst/>
              </a:rPr>
              <a:t>escala</a:t>
            </a:r>
            <a:r>
              <a:rPr lang="en-GB" sz="2000" b="0" i="0" dirty="0">
                <a:solidFill>
                  <a:srgbClr val="000000"/>
                </a:solidFill>
                <a:effectLst/>
              </a:rPr>
              <a:t>, </a:t>
            </a:r>
            <a:r>
              <a:rPr lang="en-GB" sz="2000" b="0" i="0" dirty="0" err="1">
                <a:solidFill>
                  <a:srgbClr val="000000"/>
                </a:solidFill>
                <a:effectLst/>
              </a:rPr>
              <a:t>sem</a:t>
            </a:r>
            <a:r>
              <a:rPr lang="en-GB" sz="2000" b="0" i="0" dirty="0">
                <a:solidFill>
                  <a:srgbClr val="000000"/>
                </a:solidFill>
                <a:effectLst/>
              </a:rPr>
              <a:t> sacrificar o planeta em busca do lucro.</a:t>
            </a:r>
            <a:endParaRPr lang="en-IE" sz="2000" dirty="0"/>
          </a:p>
        </p:txBody>
      </p:sp>
      <p:pic>
        <p:nvPicPr>
          <p:cNvPr id="1028" name="Picture 4" descr="Glenilen Farm Live Yoghurt with Strawberries">
            <a:extLst>
              <a:ext uri="{FF2B5EF4-FFF2-40B4-BE49-F238E27FC236}">
                <a16:creationId xmlns:a16="http://schemas.microsoft.com/office/drawing/2014/main" id="{9B5D17C2-C9CC-3E17-CEBA-435BA17A3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3650" y="3734353"/>
            <a:ext cx="1379575" cy="1379575"/>
          </a:xfrm>
          <a:prstGeom prst="rect">
            <a:avLst/>
          </a:prstGeom>
          <a:noFill/>
          <a:extLst>
            <a:ext uri="{909E8E84-426E-40DD-AFC4-6F175D3DCCD1}">
              <a14:hiddenFill xmlns:a14="http://schemas.microsoft.com/office/drawing/2010/main">
                <a:solidFill>
                  <a:srgbClr val="FFFFFF"/>
                </a:solidFill>
              </a14:hiddenFill>
            </a:ext>
          </a:extLst>
        </p:spPr>
      </p:pic>
      <p:sp>
        <p:nvSpPr>
          <p:cNvPr id="15" name="Arrow: Right 14">
            <a:extLst>
              <a:ext uri="{FF2B5EF4-FFF2-40B4-BE49-F238E27FC236}">
                <a16:creationId xmlns:a16="http://schemas.microsoft.com/office/drawing/2014/main" id="{338A9792-81BB-7146-C857-325D68942A5F}"/>
              </a:ext>
            </a:extLst>
          </p:cNvPr>
          <p:cNvSpPr/>
          <p:nvPr/>
        </p:nvSpPr>
        <p:spPr>
          <a:xfrm>
            <a:off x="7014001" y="5301538"/>
            <a:ext cx="542260" cy="437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1030" name="Picture 6" descr="Win a Hamper of Fresh Produce and Merchandise from Glenilen Farm Worth ...">
            <a:extLst>
              <a:ext uri="{FF2B5EF4-FFF2-40B4-BE49-F238E27FC236}">
                <a16:creationId xmlns:a16="http://schemas.microsoft.com/office/drawing/2014/main" id="{123A8672-6DD3-DE49-2CCC-6D4126F03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7292" y="3709988"/>
            <a:ext cx="3706897" cy="193899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38FA74A-D219-8775-3762-5B74046C95C4}"/>
              </a:ext>
            </a:extLst>
          </p:cNvPr>
          <p:cNvSpPr txBox="1"/>
          <p:nvPr/>
        </p:nvSpPr>
        <p:spPr>
          <a:xfrm>
            <a:off x="6782622" y="5848626"/>
            <a:ext cx="6443330" cy="369332"/>
          </a:xfrm>
          <a:prstGeom prst="rect">
            <a:avLst/>
          </a:prstGeom>
          <a:noFill/>
        </p:spPr>
        <p:txBody>
          <a:bodyPr wrap="square">
            <a:spAutoFit/>
          </a:bodyPr>
          <a:lstStyle/>
          <a:p>
            <a:pPr algn="l" rtl="0"/>
            <a:r>
              <a:rPr lang="en-IE" b="1" dirty="0">
                <a:solidFill>
                  <a:schemeClr val="bg1"/>
                </a:solidFill>
                <a:highlight>
                  <a:srgbClr val="F79037"/>
                </a:highlight>
                <a:hlinkClick r:id="rId4">
                  <a:extLst>
                    <a:ext uri="{A12FA001-AC4F-418D-AE19-62706E023703}">
                      <ahyp:hlinkClr xmlns:ahyp="http://schemas.microsoft.com/office/drawing/2018/hyperlinkcolor" val="tx"/>
                    </a:ext>
                  </a:extLst>
                </a:hlinkClick>
              </a:rPr>
              <a:t>VISITE </a:t>
            </a:r>
            <a:r>
              <a:rPr lang="en-IE" dirty="0" err="1">
                <a:solidFill>
                  <a:srgbClr val="87A66E"/>
                </a:solidFill>
                <a:hlinkClick r:id="rId4">
                  <a:extLst>
                    <a:ext uri="{A12FA001-AC4F-418D-AE19-62706E023703}">
                      <ahyp:hlinkClr xmlns:ahyp="http://schemas.microsoft.com/office/drawing/2018/hyperlinkcolor" val="tx"/>
                    </a:ext>
                  </a:extLst>
                </a:hlinkClick>
              </a:rPr>
              <a:t>Glenilen</a:t>
            </a:r>
            <a:r>
              <a:rPr lang="en-IE" dirty="0">
                <a:solidFill>
                  <a:srgbClr val="87A66E"/>
                </a:solidFill>
                <a:hlinkClick r:id="rId4">
                  <a:extLst>
                    <a:ext uri="{A12FA001-AC4F-418D-AE19-62706E023703}">
                      <ahyp:hlinkClr xmlns:ahyp="http://schemas.microsoft.com/office/drawing/2018/hyperlinkcolor" val="tx"/>
                    </a:ext>
                  </a:extLst>
                </a:hlinkClick>
              </a:rPr>
              <a:t> Farm – Everyday Goodness</a:t>
            </a:r>
            <a:endParaRPr lang="en-IE" dirty="0"/>
          </a:p>
        </p:txBody>
      </p:sp>
    </p:spTree>
    <p:extLst>
      <p:ext uri="{BB962C8B-B14F-4D97-AF65-F5344CB8AC3E}">
        <p14:creationId xmlns:p14="http://schemas.microsoft.com/office/powerpoint/2010/main" val="7446317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58CD03A-5AD7-A0D0-07CD-CFDE035D4084}"/>
              </a:ext>
            </a:extLst>
          </p:cNvPr>
          <p:cNvSpPr>
            <a:spLocks noGrp="1"/>
          </p:cNvSpPr>
          <p:nvPr>
            <p:ph type="body" sz="quarter" idx="16"/>
          </p:nvPr>
        </p:nvSpPr>
        <p:spPr>
          <a:xfrm>
            <a:off x="798642" y="463235"/>
            <a:ext cx="10594975" cy="803275"/>
          </a:xfrm>
        </p:spPr>
        <p:txBody>
          <a:bodyPr>
            <a:normAutofit/>
          </a:bodyPr>
          <a:lstStyle/>
          <a:p>
            <a:pPr algn="l" rtl="0"/>
            <a:r>
              <a:rPr lang="en-US" sz="3300" b="1" dirty="0"/>
              <a:t>Resumo das Regras do </a:t>
            </a:r>
            <a:r>
              <a:rPr lang="en-US" sz="3300" b="1" i="1" dirty="0"/>
              <a:t>DESIGN THINKING</a:t>
            </a:r>
            <a:r>
              <a:rPr lang="en-US" sz="3300" b="1" dirty="0"/>
              <a:t>…</a:t>
            </a:r>
            <a:endParaRPr lang="en-IE" sz="3300" b="1" dirty="0"/>
          </a:p>
        </p:txBody>
      </p:sp>
      <p:sp>
        <p:nvSpPr>
          <p:cNvPr id="5" name="Text Placeholder 1">
            <a:extLst>
              <a:ext uri="{FF2B5EF4-FFF2-40B4-BE49-F238E27FC236}">
                <a16:creationId xmlns:a16="http://schemas.microsoft.com/office/drawing/2014/main" id="{9B2FDF4A-6516-4011-DA91-9A241F80ADE7}"/>
              </a:ext>
            </a:extLst>
          </p:cNvPr>
          <p:cNvSpPr>
            <a:spLocks noGrp="1"/>
          </p:cNvSpPr>
          <p:nvPr>
            <p:ph type="body" sz="quarter" idx="18"/>
          </p:nvPr>
        </p:nvSpPr>
        <p:spPr>
          <a:xfrm>
            <a:off x="798513" y="1275454"/>
            <a:ext cx="10594975" cy="4465637"/>
          </a:xfrm>
        </p:spPr>
        <p:txBody>
          <a:bodyPr>
            <a:normAutofit fontScale="92500" lnSpcReduction="10000"/>
          </a:bodyPr>
          <a:lstStyle/>
          <a:p>
            <a:pPr indent="-396000" algn="l" rtl="0">
              <a:lnSpc>
                <a:spcPct val="110000"/>
              </a:lnSpc>
              <a:spcBef>
                <a:spcPts val="600"/>
              </a:spcBef>
            </a:pPr>
            <a:r>
              <a:rPr lang="en-US" b="1" dirty="0"/>
              <a:t>1. </a:t>
            </a:r>
            <a:r>
              <a:rPr lang="en-US" b="1" dirty="0" err="1"/>
              <a:t>Regra</a:t>
            </a:r>
            <a:r>
              <a:rPr lang="en-US" b="1" dirty="0"/>
              <a:t> Humana: </a:t>
            </a:r>
            <a:r>
              <a:rPr lang="en-US" b="1" dirty="0" err="1">
                <a:solidFill>
                  <a:schemeClr val="bg1">
                    <a:lumMod val="50000"/>
                  </a:schemeClr>
                </a:solidFill>
              </a:rPr>
              <a:t>Todas</a:t>
            </a:r>
            <a:r>
              <a:rPr lang="en-US" b="1" dirty="0">
                <a:solidFill>
                  <a:schemeClr val="bg1">
                    <a:lumMod val="50000"/>
                  </a:schemeClr>
                </a:solidFill>
              </a:rPr>
              <a:t> as </a:t>
            </a:r>
            <a:r>
              <a:rPr lang="en-US" b="1" dirty="0" err="1">
                <a:solidFill>
                  <a:schemeClr val="bg1">
                    <a:lumMod val="50000"/>
                  </a:schemeClr>
                </a:solidFill>
              </a:rPr>
              <a:t>atividades</a:t>
            </a:r>
            <a:r>
              <a:rPr lang="en-US" b="1" dirty="0">
                <a:solidFill>
                  <a:schemeClr val="bg1">
                    <a:lumMod val="50000"/>
                  </a:schemeClr>
                </a:solidFill>
              </a:rPr>
              <a:t> de design </a:t>
            </a:r>
            <a:r>
              <a:rPr lang="en-US" b="1" dirty="0" err="1">
                <a:solidFill>
                  <a:schemeClr val="bg1">
                    <a:lumMod val="50000"/>
                  </a:schemeClr>
                </a:solidFill>
              </a:rPr>
              <a:t>são</a:t>
            </a:r>
            <a:r>
              <a:rPr lang="en-US" b="1" dirty="0">
                <a:solidFill>
                  <a:schemeClr val="bg1">
                    <a:lumMod val="50000"/>
                  </a:schemeClr>
                </a:solidFill>
              </a:rPr>
              <a:t>, em última análise, de natureza social</a:t>
            </a:r>
          </a:p>
          <a:p>
            <a:pPr indent="-396000" algn="l" rtl="0">
              <a:lnSpc>
                <a:spcPct val="110000"/>
              </a:lnSpc>
              <a:spcBef>
                <a:spcPts val="600"/>
              </a:spcBef>
            </a:pPr>
            <a:r>
              <a:rPr lang="en-US" dirty="0"/>
              <a:t>A implementação de soluções </a:t>
            </a:r>
            <a:r>
              <a:rPr lang="en-US" dirty="0" err="1"/>
              <a:t>deve</a:t>
            </a:r>
            <a:r>
              <a:rPr lang="en-US" dirty="0"/>
              <a:t> </a:t>
            </a:r>
            <a:r>
              <a:rPr lang="en-US" dirty="0" err="1"/>
              <a:t>tentar</a:t>
            </a:r>
            <a:r>
              <a:rPr lang="en-US" dirty="0"/>
              <a:t> </a:t>
            </a:r>
            <a:r>
              <a:rPr lang="en-US" dirty="0" err="1"/>
              <a:t>atender</a:t>
            </a:r>
            <a:r>
              <a:rPr lang="en-US" dirty="0"/>
              <a:t> às necessidades humanas.</a:t>
            </a:r>
          </a:p>
          <a:p>
            <a:pPr indent="-396000" algn="l" rtl="0">
              <a:lnSpc>
                <a:spcPct val="110000"/>
              </a:lnSpc>
              <a:spcBef>
                <a:spcPts val="600"/>
              </a:spcBef>
            </a:pPr>
            <a:r>
              <a:rPr lang="en-US" b="1" dirty="0"/>
              <a:t>2. </a:t>
            </a:r>
            <a:r>
              <a:rPr lang="en-US" b="1" dirty="0" err="1"/>
              <a:t>Regra</a:t>
            </a:r>
            <a:r>
              <a:rPr lang="en-US" b="1" dirty="0"/>
              <a:t> da </a:t>
            </a:r>
            <a:r>
              <a:rPr lang="en-US" b="1" dirty="0" err="1"/>
              <a:t>Ambiguidade</a:t>
            </a:r>
            <a:r>
              <a:rPr lang="en-US" dirty="0"/>
              <a:t>: </a:t>
            </a:r>
            <a:r>
              <a:rPr lang="en-US" b="1" dirty="0" err="1">
                <a:solidFill>
                  <a:schemeClr val="bg1">
                    <a:lumMod val="50000"/>
                  </a:schemeClr>
                </a:solidFill>
              </a:rPr>
              <a:t>Os</a:t>
            </a:r>
            <a:r>
              <a:rPr lang="en-US" b="1" dirty="0">
                <a:solidFill>
                  <a:schemeClr val="bg1">
                    <a:lumMod val="50000"/>
                  </a:schemeClr>
                </a:solidFill>
              </a:rPr>
              <a:t> </a:t>
            </a:r>
            <a:r>
              <a:rPr lang="en-US" b="1" dirty="0" err="1">
                <a:solidFill>
                  <a:schemeClr val="bg1">
                    <a:lumMod val="50000"/>
                  </a:schemeClr>
                </a:solidFill>
              </a:rPr>
              <a:t>criadores</a:t>
            </a:r>
            <a:r>
              <a:rPr lang="en-US" b="1" dirty="0">
                <a:solidFill>
                  <a:schemeClr val="bg1">
                    <a:lumMod val="50000"/>
                  </a:schemeClr>
                </a:solidFill>
              </a:rPr>
              <a:t> de design devem preservar a </a:t>
            </a:r>
            <a:r>
              <a:rPr lang="en-US" b="1" dirty="0" err="1">
                <a:solidFill>
                  <a:schemeClr val="bg1">
                    <a:lumMod val="50000"/>
                  </a:schemeClr>
                </a:solidFill>
              </a:rPr>
              <a:t>ambiguidade</a:t>
            </a:r>
            <a:endParaRPr lang="en-US" b="1" dirty="0">
              <a:solidFill>
                <a:schemeClr val="bg1">
                  <a:lumMod val="50000"/>
                </a:schemeClr>
              </a:solidFill>
            </a:endParaRPr>
          </a:p>
          <a:p>
            <a:pPr indent="-396000" algn="l" rtl="0">
              <a:lnSpc>
                <a:spcPct val="110000"/>
              </a:lnSpc>
              <a:spcBef>
                <a:spcPts val="600"/>
              </a:spcBef>
            </a:pPr>
            <a:r>
              <a:rPr lang="en-US" dirty="0"/>
              <a:t>Deve-se </a:t>
            </a:r>
            <a:r>
              <a:rPr lang="en-US" dirty="0" err="1"/>
              <a:t>afastar</a:t>
            </a:r>
            <a:r>
              <a:rPr lang="en-US" dirty="0"/>
              <a:t> das restrições e </a:t>
            </a:r>
            <a:r>
              <a:rPr lang="en-US" dirty="0" err="1"/>
              <a:t>criar</a:t>
            </a:r>
            <a:r>
              <a:rPr lang="en-US" dirty="0"/>
              <a:t> condições para a experimentação na fronteira do conhecimento e da imaginação. Deve-se </a:t>
            </a:r>
            <a:r>
              <a:rPr lang="en-US" dirty="0" err="1"/>
              <a:t>procurar</a:t>
            </a:r>
            <a:r>
              <a:rPr lang="en-US" dirty="0"/>
              <a:t> soluções que </a:t>
            </a:r>
            <a:r>
              <a:rPr lang="en-US" dirty="0" err="1"/>
              <a:t>pareçam</a:t>
            </a:r>
            <a:r>
              <a:rPr lang="en-US" dirty="0"/>
              <a:t> </a:t>
            </a:r>
            <a:r>
              <a:rPr lang="en-US" dirty="0" err="1"/>
              <a:t>inadequadas</a:t>
            </a:r>
            <a:r>
              <a:rPr lang="en-US" dirty="0"/>
              <a:t>.</a:t>
            </a:r>
          </a:p>
          <a:p>
            <a:pPr indent="-396000" algn="l" rtl="0">
              <a:lnSpc>
                <a:spcPct val="110000"/>
              </a:lnSpc>
              <a:spcBef>
                <a:spcPts val="600"/>
              </a:spcBef>
            </a:pPr>
            <a:r>
              <a:rPr lang="en-US" b="1" dirty="0"/>
              <a:t>3. </a:t>
            </a:r>
            <a:r>
              <a:rPr lang="en-US" b="1" dirty="0" err="1"/>
              <a:t>Regra</a:t>
            </a:r>
            <a:r>
              <a:rPr lang="en-US" b="1" dirty="0"/>
              <a:t> do </a:t>
            </a:r>
            <a:r>
              <a:rPr lang="en-US" b="1" dirty="0" err="1"/>
              <a:t>Redesenho</a:t>
            </a:r>
            <a:r>
              <a:rPr lang="en-US" b="1" dirty="0"/>
              <a:t>: </a:t>
            </a:r>
            <a:r>
              <a:rPr lang="en-US" b="1" dirty="0" err="1">
                <a:solidFill>
                  <a:schemeClr val="bg1">
                    <a:lumMod val="50000"/>
                  </a:schemeClr>
                </a:solidFill>
              </a:rPr>
              <a:t>Qualquer</a:t>
            </a:r>
            <a:r>
              <a:rPr lang="en-US" b="1" dirty="0">
                <a:solidFill>
                  <a:schemeClr val="bg1">
                    <a:lumMod val="50000"/>
                  </a:schemeClr>
                </a:solidFill>
              </a:rPr>
              <a:t> design </a:t>
            </a:r>
            <a:r>
              <a:rPr lang="en-US" b="1" dirty="0" err="1">
                <a:solidFill>
                  <a:schemeClr val="bg1">
                    <a:lumMod val="50000"/>
                  </a:schemeClr>
                </a:solidFill>
              </a:rPr>
              <a:t>pode</a:t>
            </a:r>
            <a:r>
              <a:rPr lang="en-US" b="1" dirty="0">
                <a:solidFill>
                  <a:schemeClr val="bg1">
                    <a:lumMod val="50000"/>
                  </a:schemeClr>
                </a:solidFill>
              </a:rPr>
              <a:t> ser redesenhado</a:t>
            </a:r>
          </a:p>
          <a:p>
            <a:pPr indent="-396000" algn="l" rtl="0">
              <a:lnSpc>
                <a:spcPct val="110000"/>
              </a:lnSpc>
              <a:spcBef>
                <a:spcPts val="600"/>
              </a:spcBef>
            </a:pPr>
            <a:r>
              <a:rPr lang="en-US" dirty="0"/>
              <a:t>Projetar condições técnicas e sociais futuras, com base em soluções históricas, para melhor analisar e resolver o </a:t>
            </a:r>
            <a:r>
              <a:rPr lang="en-US" dirty="0" err="1"/>
              <a:t>problema</a:t>
            </a:r>
            <a:r>
              <a:rPr lang="en-US" dirty="0"/>
              <a:t>.</a:t>
            </a:r>
          </a:p>
          <a:p>
            <a:pPr indent="-396000" algn="l" rtl="0">
              <a:lnSpc>
                <a:spcPct val="110000"/>
              </a:lnSpc>
              <a:spcBef>
                <a:spcPts val="600"/>
              </a:spcBef>
            </a:pPr>
            <a:r>
              <a:rPr lang="en-US" b="1" dirty="0"/>
              <a:t>4. </a:t>
            </a:r>
            <a:r>
              <a:rPr lang="en-US" b="1" dirty="0" err="1"/>
              <a:t>Regra</a:t>
            </a:r>
            <a:r>
              <a:rPr lang="en-US" b="1" dirty="0"/>
              <a:t> da </a:t>
            </a:r>
            <a:r>
              <a:rPr lang="en-US" b="1" dirty="0" err="1"/>
              <a:t>Tangibilidade</a:t>
            </a:r>
            <a:r>
              <a:rPr lang="en-US" b="1" dirty="0"/>
              <a:t>: </a:t>
            </a:r>
            <a:r>
              <a:rPr lang="en-US" b="1" dirty="0" err="1">
                <a:solidFill>
                  <a:schemeClr val="bg1">
                    <a:lumMod val="50000"/>
                  </a:schemeClr>
                </a:solidFill>
              </a:rPr>
              <a:t>Tornar</a:t>
            </a:r>
            <a:r>
              <a:rPr lang="en-US" b="1" dirty="0">
                <a:solidFill>
                  <a:schemeClr val="bg1">
                    <a:lumMod val="50000"/>
                  </a:schemeClr>
                </a:solidFill>
              </a:rPr>
              <a:t> as ideias tangíveis sempre facilita a comunicação</a:t>
            </a:r>
          </a:p>
          <a:p>
            <a:pPr indent="-396000" algn="l" rtl="0">
              <a:lnSpc>
                <a:spcPct val="110000"/>
              </a:lnSpc>
              <a:spcBef>
                <a:spcPts val="600"/>
              </a:spcBef>
            </a:pPr>
            <a:r>
              <a:rPr lang="en-US" dirty="0" err="1"/>
              <a:t>Passar</a:t>
            </a:r>
            <a:r>
              <a:rPr lang="en-US" dirty="0"/>
              <a:t> as </a:t>
            </a:r>
            <a:r>
              <a:rPr lang="en-US" dirty="0" err="1"/>
              <a:t>ideias</a:t>
            </a:r>
            <a:r>
              <a:rPr lang="en-US" dirty="0"/>
              <a:t> para a </a:t>
            </a:r>
            <a:r>
              <a:rPr lang="en-US" dirty="0" err="1"/>
              <a:t>realidade</a:t>
            </a:r>
            <a:r>
              <a:rPr lang="en-US" dirty="0"/>
              <a:t>, por meio da visualização e da </a:t>
            </a:r>
            <a:r>
              <a:rPr lang="en-US" dirty="0" err="1"/>
              <a:t>prototipagem</a:t>
            </a:r>
            <a:r>
              <a:rPr lang="en-US" dirty="0"/>
              <a:t>, melhora a comunicação entre os membros da </a:t>
            </a:r>
            <a:r>
              <a:rPr lang="en-US" dirty="0" err="1"/>
              <a:t>equipa</a:t>
            </a:r>
            <a:r>
              <a:rPr lang="en-US" dirty="0"/>
              <a:t> do </a:t>
            </a:r>
            <a:r>
              <a:rPr lang="en-US" dirty="0" err="1"/>
              <a:t>projeto</a:t>
            </a:r>
            <a:r>
              <a:rPr lang="en-US" dirty="0"/>
              <a:t>.</a:t>
            </a:r>
          </a:p>
          <a:p>
            <a:pPr indent="-396000" algn="l" rtl="0">
              <a:lnSpc>
                <a:spcPct val="110000"/>
              </a:lnSpc>
              <a:spcBef>
                <a:spcPts val="600"/>
              </a:spcBef>
            </a:pPr>
            <a:endParaRPr lang="en-IE" dirty="0"/>
          </a:p>
        </p:txBody>
      </p:sp>
      <p:sp>
        <p:nvSpPr>
          <p:cNvPr id="6" name="TextBox 5">
            <a:extLst>
              <a:ext uri="{FF2B5EF4-FFF2-40B4-BE49-F238E27FC236}">
                <a16:creationId xmlns:a16="http://schemas.microsoft.com/office/drawing/2014/main" id="{5F5273D0-F613-12CB-FFDE-03DC09E4DDF8}"/>
              </a:ext>
            </a:extLst>
          </p:cNvPr>
          <p:cNvSpPr txBox="1"/>
          <p:nvPr/>
        </p:nvSpPr>
        <p:spPr>
          <a:xfrm>
            <a:off x="5517930" y="5609547"/>
            <a:ext cx="6527935" cy="307777"/>
          </a:xfrm>
          <a:prstGeom prst="rect">
            <a:avLst/>
          </a:prstGeom>
          <a:noFill/>
        </p:spPr>
        <p:txBody>
          <a:bodyPr wrap="square">
            <a:spAutoFit/>
          </a:bodyPr>
          <a:lstStyle/>
          <a:p>
            <a:pPr algn="l" rtl="0"/>
            <a:r>
              <a:rPr lang="en-US" sz="1400" dirty="0">
                <a:solidFill>
                  <a:srgbClr val="F68F37"/>
                </a:solidFill>
              </a:rPr>
              <a:t>Fonte: H. </a:t>
            </a:r>
            <a:r>
              <a:rPr lang="en-US" sz="1400" dirty="0" err="1">
                <a:solidFill>
                  <a:srgbClr val="F68F37"/>
                </a:solidFill>
              </a:rPr>
              <a:t>Plattner,C</a:t>
            </a:r>
            <a:r>
              <a:rPr lang="en-US" sz="1400" dirty="0">
                <a:solidFill>
                  <a:srgbClr val="F68F37"/>
                </a:solidFill>
              </a:rPr>
              <a:t>.  </a:t>
            </a:r>
            <a:r>
              <a:rPr lang="en-US" sz="1400" dirty="0" err="1">
                <a:solidFill>
                  <a:srgbClr val="F68F37"/>
                </a:solidFill>
              </a:rPr>
              <a:t>Meinel</a:t>
            </a:r>
            <a:r>
              <a:rPr lang="en-US" sz="1400" dirty="0">
                <a:solidFill>
                  <a:srgbClr val="F68F37"/>
                </a:solidFill>
              </a:rPr>
              <a:t>, L. Leifer, Design Thinking: Understand - Improve - Apply</a:t>
            </a:r>
          </a:p>
        </p:txBody>
      </p:sp>
      <p:pic>
        <p:nvPicPr>
          <p:cNvPr id="7" name="Obraz 2">
            <a:extLst>
              <a:ext uri="{FF2B5EF4-FFF2-40B4-BE49-F238E27FC236}">
                <a16:creationId xmlns:a16="http://schemas.microsoft.com/office/drawing/2014/main" id="{BF8B5C65-A15A-4E5C-DC3B-9D293EFB2A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30710" y="-85674"/>
            <a:ext cx="1715155" cy="1715155"/>
          </a:xfrm>
          <a:prstGeom prst="rect">
            <a:avLst/>
          </a:prstGeom>
        </p:spPr>
      </p:pic>
    </p:spTree>
    <p:extLst>
      <p:ext uri="{BB962C8B-B14F-4D97-AF65-F5344CB8AC3E}">
        <p14:creationId xmlns:p14="http://schemas.microsoft.com/office/powerpoint/2010/main" val="4836775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217A5A-27D3-DE19-F646-C1C92D6A1F03}"/>
              </a:ext>
            </a:extLst>
          </p:cNvPr>
          <p:cNvSpPr>
            <a:spLocks noGrp="1"/>
          </p:cNvSpPr>
          <p:nvPr>
            <p:ph type="body" sz="quarter" idx="16"/>
          </p:nvPr>
        </p:nvSpPr>
        <p:spPr>
          <a:xfrm>
            <a:off x="898358" y="682012"/>
            <a:ext cx="5646736" cy="992652"/>
          </a:xfrm>
        </p:spPr>
        <p:txBody>
          <a:bodyPr/>
          <a:lstStyle/>
          <a:p>
            <a:pPr algn="l" rtl="0"/>
            <a:r>
              <a:rPr lang="en-US" dirty="0" err="1"/>
              <a:t>Vantagens</a:t>
            </a:r>
            <a:r>
              <a:rPr lang="en-US" dirty="0"/>
              <a:t> do </a:t>
            </a:r>
            <a:r>
              <a:rPr lang="en-US" dirty="0" err="1"/>
              <a:t>Processo</a:t>
            </a:r>
            <a:r>
              <a:rPr lang="en-US" dirty="0"/>
              <a:t> de </a:t>
            </a:r>
            <a:r>
              <a:rPr lang="en-US" i="1" dirty="0"/>
              <a:t>Design Thinking</a:t>
            </a:r>
          </a:p>
          <a:p>
            <a:pPr algn="l" rtl="0"/>
            <a:endParaRPr lang="en-IE" dirty="0"/>
          </a:p>
        </p:txBody>
      </p:sp>
      <p:pic>
        <p:nvPicPr>
          <p:cNvPr id="9" name="Picture Placeholder 8" descr="Single orange balloon floating above white balloons">
            <a:extLst>
              <a:ext uri="{FF2B5EF4-FFF2-40B4-BE49-F238E27FC236}">
                <a16:creationId xmlns:a16="http://schemas.microsoft.com/office/drawing/2014/main" id="{0FADA81C-84E2-26FB-BFE7-9C7F2FE93DC1}"/>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
        <p:nvSpPr>
          <p:cNvPr id="5" name="Text Placeholder 1">
            <a:extLst>
              <a:ext uri="{FF2B5EF4-FFF2-40B4-BE49-F238E27FC236}">
                <a16:creationId xmlns:a16="http://schemas.microsoft.com/office/drawing/2014/main" id="{77063148-4804-A052-0D3C-6C926B81A94B}"/>
              </a:ext>
            </a:extLst>
          </p:cNvPr>
          <p:cNvSpPr>
            <a:spLocks noGrp="1"/>
          </p:cNvSpPr>
          <p:nvPr>
            <p:ph type="body" sz="quarter" idx="18"/>
          </p:nvPr>
        </p:nvSpPr>
        <p:spPr>
          <a:xfrm>
            <a:off x="898358" y="1930659"/>
            <a:ext cx="5646736" cy="3699944"/>
          </a:xfrm>
        </p:spPr>
        <p:txBody>
          <a:bodyPr>
            <a:noAutofit/>
          </a:bodyPr>
          <a:lstStyle/>
          <a:p>
            <a:pPr marL="457200" indent="-457200" algn="l" rtl="0">
              <a:spcBef>
                <a:spcPts val="600"/>
              </a:spcBef>
              <a:buFont typeface="Arial" panose="020B0604020202020204" pitchFamily="34" charset="0"/>
              <a:buChar char="•"/>
            </a:pPr>
            <a:r>
              <a:rPr lang="en-US" cap="none" baseline="0" dirty="0"/>
              <a:t>Contacto frequente com potenciais clientes/</a:t>
            </a:r>
            <a:r>
              <a:rPr lang="en-US" cap="none" baseline="0" dirty="0" err="1"/>
              <a:t>utilizadores</a:t>
            </a:r>
            <a:r>
              <a:rPr lang="en-US" cap="none" baseline="0" dirty="0"/>
              <a:t>;</a:t>
            </a:r>
          </a:p>
          <a:p>
            <a:pPr marL="457200" indent="-457200" algn="l" rtl="0">
              <a:spcBef>
                <a:spcPts val="600"/>
              </a:spcBef>
              <a:buFont typeface="Arial" panose="020B0604020202020204" pitchFamily="34" charset="0"/>
              <a:buChar char="•"/>
            </a:pPr>
            <a:r>
              <a:rPr lang="en-US" cap="none" baseline="0" dirty="0"/>
              <a:t>Foco extremamente alto no </a:t>
            </a:r>
            <a:r>
              <a:rPr lang="en-US" cap="none" baseline="0" dirty="0" err="1"/>
              <a:t>cliente</a:t>
            </a:r>
            <a:r>
              <a:rPr lang="en-US" cap="none" baseline="0" dirty="0"/>
              <a:t>;</a:t>
            </a:r>
          </a:p>
          <a:p>
            <a:pPr marL="457200" indent="-457200" algn="l" rtl="0">
              <a:spcBef>
                <a:spcPts val="600"/>
              </a:spcBef>
              <a:buFont typeface="Arial" panose="020B0604020202020204" pitchFamily="34" charset="0"/>
              <a:buChar char="•"/>
            </a:pPr>
            <a:r>
              <a:rPr lang="en-US" cap="none" baseline="0" dirty="0"/>
              <a:t>Eliminar </a:t>
            </a:r>
            <a:r>
              <a:rPr lang="en-US" cap="none" baseline="0" dirty="0" err="1"/>
              <a:t>suposições</a:t>
            </a:r>
            <a:r>
              <a:rPr lang="en-US" cap="none" baseline="0" dirty="0"/>
              <a:t> </a:t>
            </a:r>
            <a:r>
              <a:rPr lang="en-US" cap="none" baseline="0" dirty="0" err="1"/>
              <a:t>incorreta</a:t>
            </a:r>
            <a:r>
              <a:rPr lang="en-US" dirty="0" err="1"/>
              <a:t>s</a:t>
            </a:r>
            <a:r>
              <a:rPr lang="en-US" dirty="0"/>
              <a:t> </a:t>
            </a:r>
            <a:r>
              <a:rPr lang="en-US" dirty="0" err="1"/>
              <a:t>através</a:t>
            </a:r>
            <a:r>
              <a:rPr lang="en-US" dirty="0"/>
              <a:t> da</a:t>
            </a:r>
            <a:r>
              <a:rPr lang="en-US" cap="none" baseline="0" dirty="0"/>
              <a:t> </a:t>
            </a:r>
            <a:r>
              <a:rPr lang="en-US" cap="none" baseline="0" dirty="0" err="1"/>
              <a:t>monitorização</a:t>
            </a:r>
            <a:r>
              <a:rPr lang="en-US" cap="none" baseline="0" dirty="0"/>
              <a:t> do </a:t>
            </a:r>
            <a:r>
              <a:rPr lang="en-US" cap="none" baseline="0" dirty="0" err="1"/>
              <a:t>processo</a:t>
            </a:r>
            <a:r>
              <a:rPr lang="en-US" cap="none" baseline="0" dirty="0"/>
              <a:t>;</a:t>
            </a:r>
          </a:p>
          <a:p>
            <a:pPr marL="457200" indent="-457200" algn="l" rtl="0">
              <a:spcBef>
                <a:spcPts val="600"/>
              </a:spcBef>
              <a:buFont typeface="Arial" panose="020B0604020202020204" pitchFamily="34" charset="0"/>
              <a:buChar char="•"/>
            </a:pPr>
            <a:r>
              <a:rPr lang="en-US" cap="none" baseline="0" dirty="0"/>
              <a:t>Implementação das </a:t>
            </a:r>
            <a:r>
              <a:rPr lang="en-US" cap="none" baseline="0" dirty="0" err="1"/>
              <a:t>funções</a:t>
            </a:r>
            <a:r>
              <a:rPr lang="en-US" cap="none" baseline="0" dirty="0"/>
              <a:t> </a:t>
            </a:r>
            <a:r>
              <a:rPr lang="en-US" cap="none" baseline="0" dirty="0" err="1"/>
              <a:t>básicas</a:t>
            </a:r>
            <a:r>
              <a:rPr lang="en-US" cap="none" baseline="0" dirty="0"/>
              <a:t>;</a:t>
            </a:r>
          </a:p>
          <a:p>
            <a:pPr marL="457200" indent="-457200" algn="l" rtl="0">
              <a:spcBef>
                <a:spcPts val="600"/>
              </a:spcBef>
              <a:buFont typeface="Arial" panose="020B0604020202020204" pitchFamily="34" charset="0"/>
              <a:buChar char="•"/>
            </a:pPr>
            <a:r>
              <a:rPr lang="en-US" cap="none" baseline="0" dirty="0"/>
              <a:t>Economia graças às avaliações frequentes dos </a:t>
            </a:r>
            <a:r>
              <a:rPr lang="en-US" cap="none" baseline="0" dirty="0" err="1"/>
              <a:t>usuários</a:t>
            </a:r>
            <a:r>
              <a:rPr lang="en-US" cap="none" baseline="0" dirty="0"/>
              <a:t>;</a:t>
            </a:r>
          </a:p>
          <a:p>
            <a:pPr marL="457200" indent="-457200" algn="l" rtl="0">
              <a:spcBef>
                <a:spcPts val="600"/>
              </a:spcBef>
              <a:buFont typeface="Arial" panose="020B0604020202020204" pitchFamily="34" charset="0"/>
              <a:buChar char="•"/>
            </a:pPr>
            <a:r>
              <a:rPr lang="en-US" cap="none" baseline="0" dirty="0"/>
              <a:t>Redução de custos devido à omissão de </a:t>
            </a:r>
            <a:r>
              <a:rPr lang="en-US" cap="none" baseline="0" dirty="0" err="1"/>
              <a:t>alguns</a:t>
            </a:r>
            <a:r>
              <a:rPr lang="en-US" cap="none" baseline="0" dirty="0"/>
              <a:t> </a:t>
            </a:r>
            <a:r>
              <a:rPr lang="en-US" cap="none" baseline="0" dirty="0" err="1"/>
              <a:t>componentes</a:t>
            </a:r>
            <a:r>
              <a:rPr lang="en-US" dirty="0"/>
              <a:t>.</a:t>
            </a:r>
            <a:endParaRPr lang="pl-PL" cap="none" baseline="0" dirty="0">
              <a:latin typeface="PT Sans"/>
            </a:endParaRPr>
          </a:p>
          <a:p>
            <a:pPr marL="342900" indent="-342900" algn="l" rtl="0">
              <a:spcBef>
                <a:spcPts val="600"/>
              </a:spcBef>
              <a:buFont typeface="Arial" panose="020B0604020202020204" pitchFamily="34" charset="0"/>
              <a:buChar char="•"/>
            </a:pPr>
            <a:endParaRPr lang="en-IE" dirty="0"/>
          </a:p>
        </p:txBody>
      </p:sp>
      <p:pic>
        <p:nvPicPr>
          <p:cNvPr id="2" name="Picture 1">
            <a:extLst>
              <a:ext uri="{FF2B5EF4-FFF2-40B4-BE49-F238E27FC236}">
                <a16:creationId xmlns:a16="http://schemas.microsoft.com/office/drawing/2014/main" id="{2F585225-BE93-04AE-C6B7-92EA59582F2E}"/>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5998606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9E7024-D506-F37B-B136-3F0AFDBA3237}"/>
              </a:ext>
            </a:extLst>
          </p:cNvPr>
          <p:cNvSpPr>
            <a:spLocks noGrp="1"/>
          </p:cNvSpPr>
          <p:nvPr>
            <p:ph type="body" sz="quarter" idx="16"/>
          </p:nvPr>
        </p:nvSpPr>
        <p:spPr>
          <a:xfrm>
            <a:off x="5278758" y="2817889"/>
            <a:ext cx="6672610" cy="3066422"/>
          </a:xfrm>
        </p:spPr>
        <p:txBody>
          <a:bodyPr/>
          <a:lstStyle/>
          <a:p>
            <a:pPr algn="l" rtl="0"/>
            <a:r>
              <a:rPr lang="en-US" dirty="0" err="1"/>
              <a:t>Criar</a:t>
            </a:r>
            <a:r>
              <a:rPr lang="en-US" dirty="0"/>
              <a:t> </a:t>
            </a:r>
            <a:r>
              <a:rPr lang="en-US" dirty="0" err="1"/>
              <a:t>uma</a:t>
            </a:r>
            <a:r>
              <a:rPr lang="en-US" dirty="0"/>
              <a:t> </a:t>
            </a:r>
            <a:r>
              <a:rPr lang="en-US" dirty="0" err="1"/>
              <a:t>Estratégia</a:t>
            </a:r>
            <a:r>
              <a:rPr lang="en-US" dirty="0"/>
              <a:t> de Inovação para o </a:t>
            </a:r>
            <a:r>
              <a:rPr lang="en-US" dirty="0" err="1"/>
              <a:t>Futuro</a:t>
            </a:r>
            <a:endParaRPr lang="en-US" dirty="0"/>
          </a:p>
          <a:p>
            <a:pPr algn="l" rtl="0"/>
            <a:endParaRPr lang="en-IE" dirty="0"/>
          </a:p>
        </p:txBody>
      </p:sp>
      <p:sp>
        <p:nvSpPr>
          <p:cNvPr id="3" name="Text Placeholder 2">
            <a:extLst>
              <a:ext uri="{FF2B5EF4-FFF2-40B4-BE49-F238E27FC236}">
                <a16:creationId xmlns:a16="http://schemas.microsoft.com/office/drawing/2014/main" id="{4898432C-1CA6-A3EE-B62A-FF2FAE0441A9}"/>
              </a:ext>
            </a:extLst>
          </p:cNvPr>
          <p:cNvSpPr>
            <a:spLocks noGrp="1"/>
          </p:cNvSpPr>
          <p:nvPr>
            <p:ph type="body" sz="quarter" idx="17"/>
          </p:nvPr>
        </p:nvSpPr>
        <p:spPr/>
        <p:txBody>
          <a:bodyPr/>
          <a:lstStyle/>
          <a:p>
            <a:pPr algn="l" rtl="0"/>
            <a:r>
              <a:rPr lang="en-IE" dirty="0"/>
              <a:t>05</a:t>
            </a:r>
          </a:p>
        </p:txBody>
      </p:sp>
    </p:spTree>
    <p:extLst>
      <p:ext uri="{BB962C8B-B14F-4D97-AF65-F5344CB8AC3E}">
        <p14:creationId xmlns:p14="http://schemas.microsoft.com/office/powerpoint/2010/main" val="4105599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F4BDFA-584E-CA47-F9CA-40A4A6B057DD}"/>
              </a:ext>
            </a:extLst>
          </p:cNvPr>
          <p:cNvSpPr>
            <a:spLocks noGrp="1"/>
          </p:cNvSpPr>
          <p:nvPr>
            <p:ph type="body" sz="quarter" idx="18"/>
          </p:nvPr>
        </p:nvSpPr>
        <p:spPr>
          <a:xfrm>
            <a:off x="743054" y="1473357"/>
            <a:ext cx="5271247" cy="3025975"/>
          </a:xfrm>
        </p:spPr>
        <p:txBody>
          <a:bodyPr/>
          <a:lstStyle/>
          <a:p>
            <a:pPr algn="just" rtl="0"/>
            <a:r>
              <a:rPr lang="en-US" dirty="0"/>
              <a:t>Criar uma estratégia de inovação para o futuro requer um </a:t>
            </a:r>
            <a:r>
              <a:rPr lang="en-US" dirty="0" err="1"/>
              <a:t>equilíbrio</a:t>
            </a:r>
            <a:r>
              <a:rPr lang="en-US" dirty="0"/>
              <a:t> entre </a:t>
            </a:r>
            <a:r>
              <a:rPr lang="en-US" dirty="0" err="1"/>
              <a:t>uma</a:t>
            </a:r>
            <a:r>
              <a:rPr lang="en-US" dirty="0"/>
              <a:t> </a:t>
            </a:r>
            <a:r>
              <a:rPr lang="en-US" b="1" dirty="0" err="1"/>
              <a:t>visão</a:t>
            </a:r>
            <a:r>
              <a:rPr lang="en-US" b="1" dirty="0"/>
              <a:t> de </a:t>
            </a:r>
            <a:r>
              <a:rPr lang="en-US" b="1" dirty="0" err="1"/>
              <a:t>longo</a:t>
            </a:r>
            <a:r>
              <a:rPr lang="en-US" b="1" dirty="0"/>
              <a:t> </a:t>
            </a:r>
            <a:r>
              <a:rPr lang="en-US" b="1" dirty="0" err="1"/>
              <a:t>prazo</a:t>
            </a:r>
            <a:r>
              <a:rPr lang="en-US" b="1" dirty="0"/>
              <a:t> </a:t>
            </a:r>
            <a:r>
              <a:rPr lang="en-US" dirty="0"/>
              <a:t>e a </a:t>
            </a:r>
            <a:r>
              <a:rPr lang="en-US" b="1" dirty="0" err="1"/>
              <a:t>flexibilidade</a:t>
            </a:r>
            <a:r>
              <a:rPr lang="en-US" dirty="0"/>
              <a:t>,</a:t>
            </a:r>
            <a:r>
              <a:rPr lang="en-US" b="1" dirty="0"/>
              <a:t> </a:t>
            </a:r>
            <a:r>
              <a:rPr lang="en-US" dirty="0"/>
              <a:t>de modo a responder às </a:t>
            </a:r>
            <a:r>
              <a:rPr lang="en-US" dirty="0" err="1"/>
              <a:t>mudanças</a:t>
            </a:r>
            <a:r>
              <a:rPr lang="en-US" dirty="0"/>
              <a:t> </a:t>
            </a:r>
            <a:r>
              <a:rPr lang="en-US" dirty="0" err="1"/>
              <a:t>observadas</a:t>
            </a:r>
            <a:r>
              <a:rPr lang="en-US" dirty="0"/>
              <a:t> </a:t>
            </a:r>
            <a:r>
              <a:rPr lang="en-US" dirty="0" err="1"/>
              <a:t>nas</a:t>
            </a:r>
            <a:r>
              <a:rPr lang="en-US" dirty="0"/>
              <a:t> </a:t>
            </a:r>
            <a:r>
              <a:rPr lang="en-US" dirty="0" err="1"/>
              <a:t>dinâmicas</a:t>
            </a:r>
            <a:r>
              <a:rPr lang="en-US" dirty="0"/>
              <a:t> dos mercados. Seguindo alguns passos e fomentando uma cultura de inovação, </a:t>
            </a:r>
            <a:r>
              <a:rPr lang="en-US" dirty="0" err="1"/>
              <a:t>uma</a:t>
            </a:r>
            <a:r>
              <a:rPr lang="en-US" dirty="0"/>
              <a:t> </a:t>
            </a:r>
            <a:r>
              <a:rPr lang="en-US" dirty="0" err="1"/>
              <a:t>empresa</a:t>
            </a:r>
            <a:r>
              <a:rPr lang="en-US" dirty="0"/>
              <a:t> da </a:t>
            </a:r>
            <a:r>
              <a:rPr lang="en-US" dirty="0" err="1"/>
              <a:t>área</a:t>
            </a:r>
            <a:r>
              <a:rPr lang="en-US" dirty="0"/>
              <a:t> </a:t>
            </a:r>
            <a:r>
              <a:rPr lang="en-US" dirty="0" err="1"/>
              <a:t>alimentar</a:t>
            </a:r>
            <a:r>
              <a:rPr lang="en-US" dirty="0"/>
              <a:t> </a:t>
            </a:r>
            <a:r>
              <a:rPr lang="en-US" dirty="0" err="1"/>
              <a:t>pode</a:t>
            </a:r>
            <a:r>
              <a:rPr lang="en-US" dirty="0"/>
              <a:t> </a:t>
            </a:r>
            <a:r>
              <a:rPr lang="en-US" dirty="0" err="1"/>
              <a:t>posicionar</a:t>
            </a:r>
            <a:r>
              <a:rPr lang="en-US" dirty="0"/>
              <a:t> o </a:t>
            </a:r>
            <a:r>
              <a:rPr lang="en-US" dirty="0" err="1"/>
              <a:t>seu</a:t>
            </a:r>
            <a:r>
              <a:rPr lang="en-US" dirty="0"/>
              <a:t> </a:t>
            </a:r>
            <a:r>
              <a:rPr lang="en-US" dirty="0" err="1"/>
              <a:t>negócio</a:t>
            </a:r>
            <a:r>
              <a:rPr lang="en-US" dirty="0"/>
              <a:t> de forma a </a:t>
            </a:r>
            <a:r>
              <a:rPr lang="en-US" dirty="0" err="1"/>
              <a:t>prosperar</a:t>
            </a:r>
            <a:r>
              <a:rPr lang="en-US" dirty="0"/>
              <a:t> num </a:t>
            </a:r>
            <a:r>
              <a:rPr lang="en-US" b="1" dirty="0" err="1"/>
              <a:t>cenário</a:t>
            </a:r>
            <a:r>
              <a:rPr lang="en-US" b="1" dirty="0"/>
              <a:t> de </a:t>
            </a:r>
            <a:r>
              <a:rPr lang="en-US" b="1" dirty="0" err="1"/>
              <a:t>negócio</a:t>
            </a:r>
            <a:r>
              <a:rPr lang="en-US" b="1" dirty="0"/>
              <a:t> em constante evolução</a:t>
            </a:r>
            <a:r>
              <a:rPr lang="en-US" dirty="0"/>
              <a:t>.</a:t>
            </a:r>
            <a:endParaRPr lang="en-IE" dirty="0"/>
          </a:p>
        </p:txBody>
      </p:sp>
      <p:sp>
        <p:nvSpPr>
          <p:cNvPr id="3" name="Text Placeholder 2">
            <a:extLst>
              <a:ext uri="{FF2B5EF4-FFF2-40B4-BE49-F238E27FC236}">
                <a16:creationId xmlns:a16="http://schemas.microsoft.com/office/drawing/2014/main" id="{C9C7A266-AB62-C860-314D-7D49AC678F55}"/>
              </a:ext>
            </a:extLst>
          </p:cNvPr>
          <p:cNvSpPr>
            <a:spLocks noGrp="1"/>
          </p:cNvSpPr>
          <p:nvPr>
            <p:ph type="body" sz="quarter" idx="16"/>
          </p:nvPr>
        </p:nvSpPr>
        <p:spPr>
          <a:xfrm>
            <a:off x="713254" y="647238"/>
            <a:ext cx="5502442" cy="992652"/>
          </a:xfrm>
        </p:spPr>
        <p:txBody>
          <a:bodyPr/>
          <a:lstStyle/>
          <a:p>
            <a:pPr algn="l" rtl="0"/>
            <a:r>
              <a:rPr lang="en-IE" dirty="0"/>
              <a:t>Uma </a:t>
            </a:r>
            <a:r>
              <a:rPr lang="en-IE" dirty="0" err="1"/>
              <a:t>Estratégia</a:t>
            </a:r>
            <a:r>
              <a:rPr lang="en-IE" dirty="0"/>
              <a:t> de Inovação</a:t>
            </a:r>
          </a:p>
        </p:txBody>
      </p:sp>
      <p:sp>
        <p:nvSpPr>
          <p:cNvPr id="4" name="Arrow: Down 3">
            <a:extLst>
              <a:ext uri="{FF2B5EF4-FFF2-40B4-BE49-F238E27FC236}">
                <a16:creationId xmlns:a16="http://schemas.microsoft.com/office/drawing/2014/main" id="{CE9E6527-3DDC-03CD-94B5-933659D61B0C}"/>
              </a:ext>
            </a:extLst>
          </p:cNvPr>
          <p:cNvSpPr/>
          <p:nvPr/>
        </p:nvSpPr>
        <p:spPr>
          <a:xfrm>
            <a:off x="8742341" y="3338220"/>
            <a:ext cx="980388" cy="1847654"/>
          </a:xfrm>
          <a:prstGeom prst="downArrow">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solidFill>
                <a:srgbClr val="79C5C3"/>
              </a:solidFill>
            </a:endParaRPr>
          </a:p>
        </p:txBody>
      </p:sp>
      <p:sp>
        <p:nvSpPr>
          <p:cNvPr id="6" name="TextBox 5">
            <a:extLst>
              <a:ext uri="{FF2B5EF4-FFF2-40B4-BE49-F238E27FC236}">
                <a16:creationId xmlns:a16="http://schemas.microsoft.com/office/drawing/2014/main" id="{E96D3EC4-1CF5-8248-1D59-338C3138B139}"/>
              </a:ext>
            </a:extLst>
          </p:cNvPr>
          <p:cNvSpPr txBox="1"/>
          <p:nvPr/>
        </p:nvSpPr>
        <p:spPr>
          <a:xfrm>
            <a:off x="7220216" y="1768736"/>
            <a:ext cx="4308765" cy="1631216"/>
          </a:xfrm>
          <a:prstGeom prst="rect">
            <a:avLst/>
          </a:prstGeom>
          <a:noFill/>
        </p:spPr>
        <p:txBody>
          <a:bodyPr wrap="square">
            <a:spAutoFit/>
          </a:bodyPr>
          <a:lstStyle/>
          <a:p>
            <a:pPr algn="ctr" rtl="0"/>
            <a:r>
              <a:rPr lang="en-US" sz="2000" b="1" spc="0" baseline="0" dirty="0">
                <a:ln/>
                <a:solidFill>
                  <a:srgbClr val="000000"/>
                </a:solidFill>
                <a:latin typeface="Calibri" panose="020F0502020204030204" pitchFamily="34" charset="0"/>
                <a:cs typeface="Calibri" panose="020F0502020204030204" pitchFamily="34" charset="0"/>
                <a:sym typeface="MyriadPro-Bold"/>
                <a:rtl val="0"/>
              </a:rPr>
              <a:t>A</a:t>
            </a:r>
            <a:r>
              <a:rPr lang="en-US" sz="2000" b="1" i="1" spc="0" baseline="0" dirty="0">
                <a:ln/>
                <a:solidFill>
                  <a:srgbClr val="000000"/>
                </a:solidFill>
                <a:latin typeface="Calibri" panose="020F0502020204030204" pitchFamily="34" charset="0"/>
                <a:cs typeface="Calibri" panose="020F0502020204030204" pitchFamily="34" charset="0"/>
                <a:sym typeface="MyriadPro-Bold"/>
                <a:rtl val="0"/>
              </a:rPr>
              <a:t> Cascata de </a:t>
            </a:r>
            <a:r>
              <a:rPr lang="en-US" sz="2000" b="1" i="1" spc="0" baseline="0" dirty="0" err="1">
                <a:ln/>
                <a:solidFill>
                  <a:srgbClr val="000000"/>
                </a:solidFill>
                <a:latin typeface="Calibri" panose="020F0502020204030204" pitchFamily="34" charset="0"/>
                <a:cs typeface="Calibri" panose="020F0502020204030204" pitchFamily="34" charset="0"/>
                <a:sym typeface="MyriadPro-Bold"/>
                <a:rtl val="0"/>
              </a:rPr>
              <a:t>Escolha</a:t>
            </a:r>
            <a:r>
              <a:rPr lang="en-US" sz="2000" b="1" i="1" spc="0" baseline="0" dirty="0">
                <a:ln/>
                <a:solidFill>
                  <a:srgbClr val="000000"/>
                </a:solidFill>
                <a:latin typeface="Calibri" panose="020F0502020204030204" pitchFamily="34" charset="0"/>
                <a:cs typeface="Calibri" panose="020F0502020204030204" pitchFamily="34" charset="0"/>
                <a:sym typeface="MyriadPro-Bold"/>
                <a:rtl val="0"/>
              </a:rPr>
              <a:t> de </a:t>
            </a:r>
            <a:r>
              <a:rPr lang="en-US" sz="2000" b="1" i="1" spc="0" baseline="0" dirty="0" err="1">
                <a:ln/>
                <a:solidFill>
                  <a:srgbClr val="000000"/>
                </a:solidFill>
                <a:latin typeface="Calibri" panose="020F0502020204030204" pitchFamily="34" charset="0"/>
                <a:cs typeface="Calibri" panose="020F0502020204030204" pitchFamily="34" charset="0"/>
                <a:sym typeface="MyriadPro-Bold"/>
                <a:rtl val="0"/>
              </a:rPr>
              <a:t>Estratégia</a:t>
            </a:r>
            <a:endParaRPr lang="en-US" sz="2000" b="1" i="1" spc="0" baseline="0" dirty="0">
              <a:ln/>
              <a:solidFill>
                <a:srgbClr val="000000"/>
              </a:solidFill>
              <a:latin typeface="Calibri" panose="020F0502020204030204" pitchFamily="34" charset="0"/>
              <a:cs typeface="Calibri" panose="020F0502020204030204" pitchFamily="34" charset="0"/>
              <a:sym typeface="MyriadPro-Bold"/>
              <a:rtl val="0"/>
            </a:endParaRPr>
          </a:p>
          <a:p>
            <a:pPr algn="ctr" rtl="0"/>
            <a:r>
              <a:rPr lang="en-US" sz="2000" b="1" spc="0" baseline="0" dirty="0" err="1">
                <a:ln/>
                <a:solidFill>
                  <a:srgbClr val="000000"/>
                </a:solidFill>
                <a:latin typeface="Calibri" panose="020F0502020204030204" pitchFamily="34" charset="0"/>
                <a:cs typeface="Calibri" panose="020F0502020204030204" pitchFamily="34" charset="0"/>
                <a:sym typeface="MyriadPro-Bold"/>
                <a:rtl val="0"/>
              </a:rPr>
              <a:t>demonstra</a:t>
            </a:r>
            <a:r>
              <a:rPr lang="en-US" sz="2000" b="1" spc="0" baseline="0" dirty="0">
                <a:ln/>
                <a:solidFill>
                  <a:srgbClr val="000000"/>
                </a:solidFill>
                <a:latin typeface="Calibri" panose="020F0502020204030204" pitchFamily="34" charset="0"/>
                <a:cs typeface="Calibri" panose="020F0502020204030204" pitchFamily="34" charset="0"/>
                <a:sym typeface="MyriadPro-Bold"/>
                <a:rtl val="0"/>
              </a:rPr>
              <a:t> a natureza em constante evolução da inovação e dos negócios... </a:t>
            </a:r>
            <a:r>
              <a:rPr lang="en-US" sz="2000" b="1" spc="0" baseline="0" dirty="0" err="1">
                <a:ln/>
                <a:solidFill>
                  <a:srgbClr val="000000"/>
                </a:solidFill>
                <a:latin typeface="Calibri" panose="020F0502020204030204" pitchFamily="34" charset="0"/>
                <a:cs typeface="Calibri" panose="020F0502020204030204" pitchFamily="34" charset="0"/>
                <a:sym typeface="MyriadPro-Bold"/>
                <a:rtl val="0"/>
              </a:rPr>
              <a:t>Aconselhamos</a:t>
            </a:r>
            <a:r>
              <a:rPr lang="en-US" sz="2000" b="1" spc="0" baseline="0" dirty="0">
                <a:ln/>
                <a:solidFill>
                  <a:srgbClr val="000000"/>
                </a:solidFill>
                <a:latin typeface="Calibri" panose="020F0502020204030204" pitchFamily="34" charset="0"/>
                <a:cs typeface="Calibri" panose="020F0502020204030204" pitchFamily="34" charset="0"/>
                <a:sym typeface="MyriadPro-Bold"/>
                <a:rtl val="0"/>
              </a:rPr>
              <a:t> a </a:t>
            </a:r>
            <a:r>
              <a:rPr lang="en-US" sz="2000" b="1" spc="0" baseline="0" dirty="0" err="1">
                <a:ln/>
                <a:solidFill>
                  <a:srgbClr val="000000"/>
                </a:solidFill>
                <a:latin typeface="Calibri" panose="020F0502020204030204" pitchFamily="34" charset="0"/>
                <a:cs typeface="Calibri" panose="020F0502020204030204" pitchFamily="34" charset="0"/>
                <a:sym typeface="MyriadPro-Bold"/>
                <a:rtl val="0"/>
              </a:rPr>
              <a:t>ver</a:t>
            </a:r>
            <a:r>
              <a:rPr lang="en-US" sz="2000" b="1" spc="0" baseline="0" dirty="0">
                <a:ln/>
                <a:solidFill>
                  <a:srgbClr val="000000"/>
                </a:solidFill>
                <a:latin typeface="Calibri" panose="020F0502020204030204" pitchFamily="34" charset="0"/>
                <a:cs typeface="Calibri" panose="020F0502020204030204" pitchFamily="34" charset="0"/>
                <a:sym typeface="MyriadPro-Bold"/>
                <a:rtl val="0"/>
              </a:rPr>
              <a:t> o próximo slide para saber mais</a:t>
            </a:r>
          </a:p>
        </p:txBody>
      </p:sp>
      <p:grpSp>
        <p:nvGrpSpPr>
          <p:cNvPr id="7" name="Group 6">
            <a:extLst>
              <a:ext uri="{FF2B5EF4-FFF2-40B4-BE49-F238E27FC236}">
                <a16:creationId xmlns:a16="http://schemas.microsoft.com/office/drawing/2014/main" id="{E7BF5AF4-590B-AF96-B6E8-F1662EE8A11A}"/>
              </a:ext>
            </a:extLst>
          </p:cNvPr>
          <p:cNvGrpSpPr/>
          <p:nvPr/>
        </p:nvGrpSpPr>
        <p:grpSpPr>
          <a:xfrm>
            <a:off x="5416862" y="3976594"/>
            <a:ext cx="3574426" cy="2418560"/>
            <a:chOff x="4971468" y="422003"/>
            <a:chExt cx="2965473" cy="1616400"/>
          </a:xfrm>
        </p:grpSpPr>
        <p:pic>
          <p:nvPicPr>
            <p:cNvPr id="8" name="Picture 7" descr="Logo, icon  Description automatically generated">
              <a:extLst>
                <a:ext uri="{FF2B5EF4-FFF2-40B4-BE49-F238E27FC236}">
                  <a16:creationId xmlns:a16="http://schemas.microsoft.com/office/drawing/2014/main" id="{6B253D41-16F4-15AF-9E30-8567BBDE0F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71468" y="422003"/>
              <a:ext cx="2965473" cy="1616400"/>
            </a:xfrm>
            <a:prstGeom prst="rect">
              <a:avLst/>
            </a:prstGeom>
          </p:spPr>
        </p:pic>
        <p:pic>
          <p:nvPicPr>
            <p:cNvPr id="9" name="Picture 8" descr="Icon  Description automatically generated">
              <a:extLst>
                <a:ext uri="{FF2B5EF4-FFF2-40B4-BE49-F238E27FC236}">
                  <a16:creationId xmlns:a16="http://schemas.microsoft.com/office/drawing/2014/main" id="{04F80B05-04C5-CFE7-73AC-5CDC890AEB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10228" y="1060033"/>
              <a:ext cx="179368" cy="195618"/>
            </a:xfrm>
            <a:prstGeom prst="rect">
              <a:avLst/>
            </a:prstGeom>
          </p:spPr>
        </p:pic>
        <p:pic>
          <p:nvPicPr>
            <p:cNvPr id="10" name="Picture 9" descr="Icon  Description automatically generated">
              <a:extLst>
                <a:ext uri="{FF2B5EF4-FFF2-40B4-BE49-F238E27FC236}">
                  <a16:creationId xmlns:a16="http://schemas.microsoft.com/office/drawing/2014/main" id="{572EF145-2EDE-23EC-2954-BCA2F634DB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3741" y="1034585"/>
              <a:ext cx="179368" cy="195618"/>
            </a:xfrm>
            <a:prstGeom prst="rect">
              <a:avLst/>
            </a:prstGeom>
          </p:spPr>
        </p:pic>
        <p:pic>
          <p:nvPicPr>
            <p:cNvPr id="11" name="Picture 10" descr="Icon  Description automatically generated">
              <a:extLst>
                <a:ext uri="{FF2B5EF4-FFF2-40B4-BE49-F238E27FC236}">
                  <a16:creationId xmlns:a16="http://schemas.microsoft.com/office/drawing/2014/main" id="{5CC07BB0-7FE8-FBE7-A4D8-EE20C717C9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851555" flipH="1">
              <a:off x="6732729" y="716487"/>
              <a:ext cx="179368" cy="195618"/>
            </a:xfrm>
            <a:prstGeom prst="rect">
              <a:avLst/>
            </a:prstGeom>
          </p:spPr>
        </p:pic>
      </p:grpSp>
      <p:pic>
        <p:nvPicPr>
          <p:cNvPr id="5" name="Picture 4">
            <a:extLst>
              <a:ext uri="{FF2B5EF4-FFF2-40B4-BE49-F238E27FC236}">
                <a16:creationId xmlns:a16="http://schemas.microsoft.com/office/drawing/2014/main" id="{09001D4D-2B84-A86B-178C-D6D9093910AA}"/>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1834959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aphic 8">
            <a:extLst>
              <a:ext uri="{FF2B5EF4-FFF2-40B4-BE49-F238E27FC236}">
                <a16:creationId xmlns:a16="http://schemas.microsoft.com/office/drawing/2014/main" id="{046DFBC4-B464-DB94-CA4C-56774A1D331F}"/>
              </a:ext>
            </a:extLst>
          </p:cNvPr>
          <p:cNvGrpSpPr/>
          <p:nvPr/>
        </p:nvGrpSpPr>
        <p:grpSpPr>
          <a:xfrm>
            <a:off x="659589" y="1750079"/>
            <a:ext cx="2074030" cy="3418641"/>
            <a:chOff x="659589" y="1750079"/>
            <a:chExt cx="2074030" cy="3418641"/>
          </a:xfrm>
          <a:solidFill>
            <a:srgbClr val="B3DDDC"/>
          </a:solidFill>
        </p:grpSpPr>
        <p:sp>
          <p:nvSpPr>
            <p:cNvPr id="13" name="Freeform 12">
              <a:extLst>
                <a:ext uri="{FF2B5EF4-FFF2-40B4-BE49-F238E27FC236}">
                  <a16:creationId xmlns:a16="http://schemas.microsoft.com/office/drawing/2014/main" id="{09FFE73E-2DED-0990-1E1A-9D628EECB69B}"/>
                </a:ext>
              </a:extLst>
            </p:cNvPr>
            <p:cNvSpPr/>
            <p:nvPr/>
          </p:nvSpPr>
          <p:spPr>
            <a:xfrm>
              <a:off x="1007542" y="1750079"/>
              <a:ext cx="1368831" cy="459753"/>
            </a:xfrm>
            <a:custGeom>
              <a:avLst/>
              <a:gdLst>
                <a:gd name="connsiteX0" fmla="*/ 1337461 w 1368831"/>
                <a:gd name="connsiteY0" fmla="*/ 405419 h 459753"/>
                <a:gd name="connsiteX1" fmla="*/ 1316341 w 1368831"/>
                <a:gd name="connsiteY1" fmla="*/ 211156 h 459753"/>
                <a:gd name="connsiteX2" fmla="*/ 689063 w 1368831"/>
                <a:gd name="connsiteY2" fmla="*/ 0 h 459753"/>
                <a:gd name="connsiteX3" fmla="*/ 53337 w 1368831"/>
                <a:gd name="connsiteY3" fmla="*/ 217490 h 459753"/>
                <a:gd name="connsiteX4" fmla="*/ 40664 w 1368831"/>
                <a:gd name="connsiteY4" fmla="*/ 420200 h 459753"/>
                <a:gd name="connsiteX5" fmla="*/ 40664 w 1368831"/>
                <a:gd name="connsiteY5" fmla="*/ 420200 h 459753"/>
                <a:gd name="connsiteX6" fmla="*/ 220188 w 1368831"/>
                <a:gd name="connsiteY6" fmla="*/ 430758 h 459753"/>
                <a:gd name="connsiteX7" fmla="*/ 689063 w 1368831"/>
                <a:gd name="connsiteY7" fmla="*/ 270279 h 459753"/>
                <a:gd name="connsiteX8" fmla="*/ 1151601 w 1368831"/>
                <a:gd name="connsiteY8" fmla="*/ 426535 h 459753"/>
                <a:gd name="connsiteX9" fmla="*/ 1337461 w 1368831"/>
                <a:gd name="connsiteY9" fmla="*/ 405419 h 459753"/>
                <a:gd name="connsiteX10" fmla="*/ 1337461 w 1368831"/>
                <a:gd name="connsiteY10" fmla="*/ 405419 h 4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831" h="459753">
                  <a:moveTo>
                    <a:pt x="1337461" y="405419"/>
                  </a:moveTo>
                  <a:cubicBezTo>
                    <a:pt x="1386038" y="346295"/>
                    <a:pt x="1377590" y="257610"/>
                    <a:pt x="1316341" y="211156"/>
                  </a:cubicBezTo>
                  <a:cubicBezTo>
                    <a:pt x="1143153" y="78128"/>
                    <a:pt x="923500" y="0"/>
                    <a:pt x="689063" y="0"/>
                  </a:cubicBezTo>
                  <a:cubicBezTo>
                    <a:pt x="450402" y="0"/>
                    <a:pt x="228637" y="80239"/>
                    <a:pt x="53337" y="217490"/>
                  </a:cubicBezTo>
                  <a:cubicBezTo>
                    <a:pt x="-12137" y="268168"/>
                    <a:pt x="-18473" y="363188"/>
                    <a:pt x="40664" y="420200"/>
                  </a:cubicBezTo>
                  <a:lnTo>
                    <a:pt x="40664" y="420200"/>
                  </a:lnTo>
                  <a:cubicBezTo>
                    <a:pt x="89241" y="468766"/>
                    <a:pt x="165275" y="472989"/>
                    <a:pt x="220188" y="430758"/>
                  </a:cubicBezTo>
                  <a:cubicBezTo>
                    <a:pt x="349023" y="329403"/>
                    <a:pt x="513763" y="270279"/>
                    <a:pt x="689063" y="270279"/>
                  </a:cubicBezTo>
                  <a:cubicBezTo>
                    <a:pt x="862251" y="270279"/>
                    <a:pt x="1022766" y="329403"/>
                    <a:pt x="1151601" y="426535"/>
                  </a:cubicBezTo>
                  <a:cubicBezTo>
                    <a:pt x="1208627" y="470877"/>
                    <a:pt x="1290996" y="460319"/>
                    <a:pt x="1337461" y="405419"/>
                  </a:cubicBezTo>
                  <a:lnTo>
                    <a:pt x="1337461" y="405419"/>
                  </a:lnTo>
                  <a:close/>
                </a:path>
              </a:pathLst>
            </a:custGeom>
            <a:solidFill>
              <a:srgbClr val="B3DDDC"/>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4" name="Freeform 13">
              <a:extLst>
                <a:ext uri="{FF2B5EF4-FFF2-40B4-BE49-F238E27FC236}">
                  <a16:creationId xmlns:a16="http://schemas.microsoft.com/office/drawing/2014/main" id="{0BD31C2D-F7B3-0ECB-6324-C08AC92A2056}"/>
                </a:ext>
              </a:extLst>
            </p:cNvPr>
            <p:cNvSpPr/>
            <p:nvPr/>
          </p:nvSpPr>
          <p:spPr>
            <a:xfrm>
              <a:off x="659589" y="2311235"/>
              <a:ext cx="2074030" cy="2857485"/>
            </a:xfrm>
            <a:custGeom>
              <a:avLst/>
              <a:gdLst>
                <a:gd name="connsiteX0" fmla="*/ 2074031 w 2074030"/>
                <a:gd name="connsiteY0" fmla="*/ 477731 h 2857485"/>
                <a:gd name="connsiteX1" fmla="*/ 2074031 w 2074030"/>
                <a:gd name="connsiteY1" fmla="*/ 1808013 h 2857485"/>
                <a:gd name="connsiteX2" fmla="*/ 1045463 w 2074030"/>
                <a:gd name="connsiteY2" fmla="*/ 2857457 h 2857485"/>
                <a:gd name="connsiteX3" fmla="*/ 0 w 2074030"/>
                <a:gd name="connsiteY3" fmla="*/ 1820682 h 2857485"/>
                <a:gd name="connsiteX4" fmla="*/ 0 w 2074030"/>
                <a:gd name="connsiteY4" fmla="*/ 477731 h 2857485"/>
                <a:gd name="connsiteX5" fmla="*/ 54913 w 2074030"/>
                <a:gd name="connsiteY5" fmla="*/ 141993 h 2857485"/>
                <a:gd name="connsiteX6" fmla="*/ 249222 w 2074030"/>
                <a:gd name="connsiteY6" fmla="*/ 65977 h 2857485"/>
                <a:gd name="connsiteX7" fmla="*/ 249222 w 2074030"/>
                <a:gd name="connsiteY7" fmla="*/ 65977 h 2857485"/>
                <a:gd name="connsiteX8" fmla="*/ 310471 w 2074030"/>
                <a:gd name="connsiteY8" fmla="*/ 226455 h 2857485"/>
                <a:gd name="connsiteX9" fmla="*/ 268230 w 2074030"/>
                <a:gd name="connsiteY9" fmla="*/ 475619 h 2857485"/>
                <a:gd name="connsiteX10" fmla="*/ 268230 w 2074030"/>
                <a:gd name="connsiteY10" fmla="*/ 1808013 h 2857485"/>
                <a:gd name="connsiteX11" fmla="*/ 1022231 w 2074030"/>
                <a:gd name="connsiteY11" fmla="*/ 2585066 h 2857485"/>
                <a:gd name="connsiteX12" fmla="*/ 1799464 w 2074030"/>
                <a:gd name="connsiteY12" fmla="*/ 1818570 h 2857485"/>
                <a:gd name="connsiteX13" fmla="*/ 1799464 w 2074030"/>
                <a:gd name="connsiteY13" fmla="*/ 475619 h 2857485"/>
                <a:gd name="connsiteX14" fmla="*/ 1742439 w 2074030"/>
                <a:gd name="connsiteY14" fmla="*/ 186336 h 2857485"/>
                <a:gd name="connsiteX15" fmla="*/ 1795240 w 2074030"/>
                <a:gd name="connsiteY15" fmla="*/ 21634 h 2857485"/>
                <a:gd name="connsiteX16" fmla="*/ 1795240 w 2074030"/>
                <a:gd name="connsiteY16" fmla="*/ 21634 h 2857485"/>
                <a:gd name="connsiteX17" fmla="*/ 1993773 w 2074030"/>
                <a:gd name="connsiteY17" fmla="*/ 84981 h 2857485"/>
                <a:gd name="connsiteX18" fmla="*/ 2074031 w 2074030"/>
                <a:gd name="connsiteY18" fmla="*/ 477731 h 28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4030" h="2857485">
                  <a:moveTo>
                    <a:pt x="2074031" y="477731"/>
                  </a:moveTo>
                  <a:lnTo>
                    <a:pt x="2074031" y="1808013"/>
                  </a:lnTo>
                  <a:cubicBezTo>
                    <a:pt x="2074031" y="2380244"/>
                    <a:pt x="1615716" y="2853234"/>
                    <a:pt x="1045463" y="2857457"/>
                  </a:cubicBezTo>
                  <a:cubicBezTo>
                    <a:pt x="468875" y="2861679"/>
                    <a:pt x="0" y="2395026"/>
                    <a:pt x="0" y="1820682"/>
                  </a:cubicBezTo>
                  <a:lnTo>
                    <a:pt x="0" y="477731"/>
                  </a:lnTo>
                  <a:cubicBezTo>
                    <a:pt x="0" y="361595"/>
                    <a:pt x="19008" y="247571"/>
                    <a:pt x="54913" y="141993"/>
                  </a:cubicBezTo>
                  <a:cubicBezTo>
                    <a:pt x="82370" y="61754"/>
                    <a:pt x="175300" y="25857"/>
                    <a:pt x="249222" y="65977"/>
                  </a:cubicBezTo>
                  <a:lnTo>
                    <a:pt x="249222" y="65977"/>
                  </a:lnTo>
                  <a:cubicBezTo>
                    <a:pt x="306247" y="97651"/>
                    <a:pt x="331591" y="165220"/>
                    <a:pt x="310471" y="226455"/>
                  </a:cubicBezTo>
                  <a:cubicBezTo>
                    <a:pt x="283014" y="304583"/>
                    <a:pt x="268230" y="389045"/>
                    <a:pt x="268230" y="475619"/>
                  </a:cubicBezTo>
                  <a:lnTo>
                    <a:pt x="268230" y="1808013"/>
                  </a:lnTo>
                  <a:cubicBezTo>
                    <a:pt x="268230" y="2228213"/>
                    <a:pt x="601933" y="2578731"/>
                    <a:pt x="1022231" y="2585066"/>
                  </a:cubicBezTo>
                  <a:cubicBezTo>
                    <a:pt x="1450977" y="2591400"/>
                    <a:pt x="1799464" y="2245105"/>
                    <a:pt x="1799464" y="1818570"/>
                  </a:cubicBezTo>
                  <a:lnTo>
                    <a:pt x="1799464" y="475619"/>
                  </a:lnTo>
                  <a:cubicBezTo>
                    <a:pt x="1799464" y="374264"/>
                    <a:pt x="1778344" y="275021"/>
                    <a:pt x="1742439" y="186336"/>
                  </a:cubicBezTo>
                  <a:cubicBezTo>
                    <a:pt x="1717095" y="125101"/>
                    <a:pt x="1740327" y="55419"/>
                    <a:pt x="1795240" y="21634"/>
                  </a:cubicBezTo>
                  <a:lnTo>
                    <a:pt x="1795240" y="21634"/>
                  </a:lnTo>
                  <a:cubicBezTo>
                    <a:pt x="1867050" y="-24820"/>
                    <a:pt x="1962092" y="6853"/>
                    <a:pt x="1993773" y="84981"/>
                  </a:cubicBezTo>
                  <a:cubicBezTo>
                    <a:pt x="2046574" y="207451"/>
                    <a:pt x="2074031" y="338368"/>
                    <a:pt x="2074031" y="477731"/>
                  </a:cubicBezTo>
                  <a:close/>
                </a:path>
              </a:pathLst>
            </a:custGeom>
            <a:solidFill>
              <a:srgbClr val="B3DDDC"/>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15" name="Freeform 14">
            <a:extLst>
              <a:ext uri="{FF2B5EF4-FFF2-40B4-BE49-F238E27FC236}">
                <a16:creationId xmlns:a16="http://schemas.microsoft.com/office/drawing/2014/main" id="{A6C2F7B5-C5BB-4079-0E09-D7A630AA984C}"/>
              </a:ext>
            </a:extLst>
          </p:cNvPr>
          <p:cNvSpPr/>
          <p:nvPr/>
        </p:nvSpPr>
        <p:spPr>
          <a:xfrm>
            <a:off x="877130" y="1969681"/>
            <a:ext cx="1641060" cy="2981520"/>
          </a:xfrm>
          <a:custGeom>
            <a:avLst/>
            <a:gdLst>
              <a:gd name="connsiteX0" fmla="*/ 819474 w 1641060"/>
              <a:gd name="connsiteY0" fmla="*/ 2981520 h 2981520"/>
              <a:gd name="connsiteX1" fmla="*/ 0 w 1641060"/>
              <a:gd name="connsiteY1" fmla="*/ 2162235 h 2981520"/>
              <a:gd name="connsiteX2" fmla="*/ 0 w 1641060"/>
              <a:gd name="connsiteY2" fmla="*/ 819285 h 2981520"/>
              <a:gd name="connsiteX3" fmla="*/ 90818 w 1641060"/>
              <a:gd name="connsiteY3" fmla="*/ 443427 h 2981520"/>
              <a:gd name="connsiteX4" fmla="*/ 221765 w 1641060"/>
              <a:gd name="connsiteY4" fmla="*/ 257610 h 2981520"/>
              <a:gd name="connsiteX5" fmla="*/ 819474 w 1641060"/>
              <a:gd name="connsiteY5" fmla="*/ 0 h 2981520"/>
              <a:gd name="connsiteX6" fmla="*/ 1417184 w 1641060"/>
              <a:gd name="connsiteY6" fmla="*/ 257610 h 2981520"/>
              <a:gd name="connsiteX7" fmla="*/ 1527010 w 1641060"/>
              <a:gd name="connsiteY7" fmla="*/ 403308 h 2981520"/>
              <a:gd name="connsiteX8" fmla="*/ 1641061 w 1641060"/>
              <a:gd name="connsiteY8" fmla="*/ 819285 h 2981520"/>
              <a:gd name="connsiteX9" fmla="*/ 1641061 w 1641060"/>
              <a:gd name="connsiteY9" fmla="*/ 2162235 h 2981520"/>
              <a:gd name="connsiteX10" fmla="*/ 819474 w 1641060"/>
              <a:gd name="connsiteY10" fmla="*/ 2981520 h 2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1060" h="2981520">
                <a:moveTo>
                  <a:pt x="819474" y="2981520"/>
                </a:moveTo>
                <a:cubicBezTo>
                  <a:pt x="367496" y="2981520"/>
                  <a:pt x="0" y="2614109"/>
                  <a:pt x="0" y="2162235"/>
                </a:cubicBezTo>
                <a:lnTo>
                  <a:pt x="0" y="819285"/>
                </a:lnTo>
                <a:cubicBezTo>
                  <a:pt x="0" y="688368"/>
                  <a:pt x="31681" y="559563"/>
                  <a:pt x="90818" y="443427"/>
                </a:cubicBezTo>
                <a:cubicBezTo>
                  <a:pt x="124611" y="375858"/>
                  <a:pt x="168964" y="312511"/>
                  <a:pt x="221765" y="257610"/>
                </a:cubicBezTo>
                <a:cubicBezTo>
                  <a:pt x="375944" y="92908"/>
                  <a:pt x="593485" y="0"/>
                  <a:pt x="819474" y="0"/>
                </a:cubicBezTo>
                <a:cubicBezTo>
                  <a:pt x="1045463" y="0"/>
                  <a:pt x="1263004" y="95020"/>
                  <a:pt x="1417184" y="257610"/>
                </a:cubicBezTo>
                <a:cubicBezTo>
                  <a:pt x="1459425" y="301953"/>
                  <a:pt x="1495329" y="350519"/>
                  <a:pt x="1527010" y="403308"/>
                </a:cubicBezTo>
                <a:cubicBezTo>
                  <a:pt x="1600932" y="530001"/>
                  <a:pt x="1641061" y="673587"/>
                  <a:pt x="1641061" y="819285"/>
                </a:cubicBezTo>
                <a:lnTo>
                  <a:pt x="1641061" y="2162235"/>
                </a:lnTo>
                <a:cubicBezTo>
                  <a:pt x="1638949" y="2614109"/>
                  <a:pt x="1271452" y="2981520"/>
                  <a:pt x="819474" y="2981520"/>
                </a:cubicBezTo>
                <a:close/>
              </a:path>
            </a:pathLst>
          </a:custGeom>
          <a:solidFill>
            <a:srgbClr val="FFFFFF"/>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23" name="Graphic 8">
            <a:extLst>
              <a:ext uri="{FF2B5EF4-FFF2-40B4-BE49-F238E27FC236}">
                <a16:creationId xmlns:a16="http://schemas.microsoft.com/office/drawing/2014/main" id="{A1F50B0D-86E7-E4EA-422F-98AEFFC0877B}"/>
              </a:ext>
            </a:extLst>
          </p:cNvPr>
          <p:cNvGrpSpPr/>
          <p:nvPr/>
        </p:nvGrpSpPr>
        <p:grpSpPr>
          <a:xfrm>
            <a:off x="2862455" y="1750079"/>
            <a:ext cx="2074030" cy="3418641"/>
            <a:chOff x="2862455" y="1750079"/>
            <a:chExt cx="2074030" cy="3418641"/>
          </a:xfrm>
          <a:solidFill>
            <a:srgbClr val="F79038"/>
          </a:solidFill>
        </p:grpSpPr>
        <p:sp>
          <p:nvSpPr>
            <p:cNvPr id="24" name="Freeform 23">
              <a:extLst>
                <a:ext uri="{FF2B5EF4-FFF2-40B4-BE49-F238E27FC236}">
                  <a16:creationId xmlns:a16="http://schemas.microsoft.com/office/drawing/2014/main" id="{67185525-1535-3DC8-AF79-B184E988A8CE}"/>
                </a:ext>
              </a:extLst>
            </p:cNvPr>
            <p:cNvSpPr/>
            <p:nvPr/>
          </p:nvSpPr>
          <p:spPr>
            <a:xfrm>
              <a:off x="3210407" y="1750079"/>
              <a:ext cx="1368831" cy="459753"/>
            </a:xfrm>
            <a:custGeom>
              <a:avLst/>
              <a:gdLst>
                <a:gd name="connsiteX0" fmla="*/ 1337461 w 1368831"/>
                <a:gd name="connsiteY0" fmla="*/ 405419 h 459753"/>
                <a:gd name="connsiteX1" fmla="*/ 1316341 w 1368831"/>
                <a:gd name="connsiteY1" fmla="*/ 211156 h 459753"/>
                <a:gd name="connsiteX2" fmla="*/ 689063 w 1368831"/>
                <a:gd name="connsiteY2" fmla="*/ 0 h 459753"/>
                <a:gd name="connsiteX3" fmla="*/ 53337 w 1368831"/>
                <a:gd name="connsiteY3" fmla="*/ 217490 h 459753"/>
                <a:gd name="connsiteX4" fmla="*/ 40664 w 1368831"/>
                <a:gd name="connsiteY4" fmla="*/ 420200 h 459753"/>
                <a:gd name="connsiteX5" fmla="*/ 40664 w 1368831"/>
                <a:gd name="connsiteY5" fmla="*/ 420200 h 459753"/>
                <a:gd name="connsiteX6" fmla="*/ 220188 w 1368831"/>
                <a:gd name="connsiteY6" fmla="*/ 430758 h 459753"/>
                <a:gd name="connsiteX7" fmla="*/ 689063 w 1368831"/>
                <a:gd name="connsiteY7" fmla="*/ 270279 h 459753"/>
                <a:gd name="connsiteX8" fmla="*/ 1151601 w 1368831"/>
                <a:gd name="connsiteY8" fmla="*/ 426535 h 459753"/>
                <a:gd name="connsiteX9" fmla="*/ 1337461 w 1368831"/>
                <a:gd name="connsiteY9" fmla="*/ 405419 h 459753"/>
                <a:gd name="connsiteX10" fmla="*/ 1337461 w 1368831"/>
                <a:gd name="connsiteY10" fmla="*/ 405419 h 4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831" h="459753">
                  <a:moveTo>
                    <a:pt x="1337461" y="405419"/>
                  </a:moveTo>
                  <a:cubicBezTo>
                    <a:pt x="1386039" y="346295"/>
                    <a:pt x="1377590" y="257610"/>
                    <a:pt x="1316341" y="211156"/>
                  </a:cubicBezTo>
                  <a:cubicBezTo>
                    <a:pt x="1143153" y="78128"/>
                    <a:pt x="923500" y="0"/>
                    <a:pt x="689063" y="0"/>
                  </a:cubicBezTo>
                  <a:cubicBezTo>
                    <a:pt x="450401" y="0"/>
                    <a:pt x="228637" y="80239"/>
                    <a:pt x="53337" y="217490"/>
                  </a:cubicBezTo>
                  <a:cubicBezTo>
                    <a:pt x="-12137" y="268168"/>
                    <a:pt x="-18473" y="363188"/>
                    <a:pt x="40664" y="420200"/>
                  </a:cubicBezTo>
                  <a:lnTo>
                    <a:pt x="40664" y="420200"/>
                  </a:lnTo>
                  <a:cubicBezTo>
                    <a:pt x="89242" y="468766"/>
                    <a:pt x="165275" y="472989"/>
                    <a:pt x="220188" y="430758"/>
                  </a:cubicBezTo>
                  <a:cubicBezTo>
                    <a:pt x="349023" y="329403"/>
                    <a:pt x="513763" y="270279"/>
                    <a:pt x="689063" y="270279"/>
                  </a:cubicBezTo>
                  <a:cubicBezTo>
                    <a:pt x="862251" y="270279"/>
                    <a:pt x="1022766" y="329403"/>
                    <a:pt x="1151601" y="426535"/>
                  </a:cubicBezTo>
                  <a:cubicBezTo>
                    <a:pt x="1208627" y="470877"/>
                    <a:pt x="1290996" y="460319"/>
                    <a:pt x="1337461" y="405419"/>
                  </a:cubicBezTo>
                  <a:lnTo>
                    <a:pt x="1337461" y="405419"/>
                  </a:lnTo>
                  <a:close/>
                </a:path>
              </a:pathLst>
            </a:custGeom>
            <a:solidFill>
              <a:srgbClr val="F79038"/>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7568D82A-130C-EEB1-5194-A4EA936C80E6}"/>
                </a:ext>
              </a:extLst>
            </p:cNvPr>
            <p:cNvSpPr/>
            <p:nvPr/>
          </p:nvSpPr>
          <p:spPr>
            <a:xfrm>
              <a:off x="2862455" y="2311235"/>
              <a:ext cx="2074030" cy="2857485"/>
            </a:xfrm>
            <a:custGeom>
              <a:avLst/>
              <a:gdLst>
                <a:gd name="connsiteX0" fmla="*/ 2074031 w 2074030"/>
                <a:gd name="connsiteY0" fmla="*/ 477731 h 2857485"/>
                <a:gd name="connsiteX1" fmla="*/ 2074031 w 2074030"/>
                <a:gd name="connsiteY1" fmla="*/ 1808013 h 2857485"/>
                <a:gd name="connsiteX2" fmla="*/ 1045463 w 2074030"/>
                <a:gd name="connsiteY2" fmla="*/ 2857457 h 2857485"/>
                <a:gd name="connsiteX3" fmla="*/ 0 w 2074030"/>
                <a:gd name="connsiteY3" fmla="*/ 1820682 h 2857485"/>
                <a:gd name="connsiteX4" fmla="*/ 0 w 2074030"/>
                <a:gd name="connsiteY4" fmla="*/ 477731 h 2857485"/>
                <a:gd name="connsiteX5" fmla="*/ 54913 w 2074030"/>
                <a:gd name="connsiteY5" fmla="*/ 141993 h 2857485"/>
                <a:gd name="connsiteX6" fmla="*/ 249222 w 2074030"/>
                <a:gd name="connsiteY6" fmla="*/ 65977 h 2857485"/>
                <a:gd name="connsiteX7" fmla="*/ 249222 w 2074030"/>
                <a:gd name="connsiteY7" fmla="*/ 65977 h 2857485"/>
                <a:gd name="connsiteX8" fmla="*/ 310471 w 2074030"/>
                <a:gd name="connsiteY8" fmla="*/ 226455 h 2857485"/>
                <a:gd name="connsiteX9" fmla="*/ 268230 w 2074030"/>
                <a:gd name="connsiteY9" fmla="*/ 475619 h 2857485"/>
                <a:gd name="connsiteX10" fmla="*/ 268230 w 2074030"/>
                <a:gd name="connsiteY10" fmla="*/ 1808013 h 2857485"/>
                <a:gd name="connsiteX11" fmla="*/ 1022231 w 2074030"/>
                <a:gd name="connsiteY11" fmla="*/ 2585066 h 2857485"/>
                <a:gd name="connsiteX12" fmla="*/ 1799465 w 2074030"/>
                <a:gd name="connsiteY12" fmla="*/ 1818570 h 2857485"/>
                <a:gd name="connsiteX13" fmla="*/ 1799465 w 2074030"/>
                <a:gd name="connsiteY13" fmla="*/ 475619 h 2857485"/>
                <a:gd name="connsiteX14" fmla="*/ 1742439 w 2074030"/>
                <a:gd name="connsiteY14" fmla="*/ 186336 h 2857485"/>
                <a:gd name="connsiteX15" fmla="*/ 1795240 w 2074030"/>
                <a:gd name="connsiteY15" fmla="*/ 21634 h 2857485"/>
                <a:gd name="connsiteX16" fmla="*/ 1795240 w 2074030"/>
                <a:gd name="connsiteY16" fmla="*/ 21634 h 2857485"/>
                <a:gd name="connsiteX17" fmla="*/ 1993773 w 2074030"/>
                <a:gd name="connsiteY17" fmla="*/ 84981 h 2857485"/>
                <a:gd name="connsiteX18" fmla="*/ 2074031 w 2074030"/>
                <a:gd name="connsiteY18" fmla="*/ 477731 h 28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4030" h="2857485">
                  <a:moveTo>
                    <a:pt x="2074031" y="477731"/>
                  </a:moveTo>
                  <a:lnTo>
                    <a:pt x="2074031" y="1808013"/>
                  </a:lnTo>
                  <a:cubicBezTo>
                    <a:pt x="2074031" y="2380244"/>
                    <a:pt x="1615716" y="2853234"/>
                    <a:pt x="1045463" y="2857457"/>
                  </a:cubicBezTo>
                  <a:cubicBezTo>
                    <a:pt x="468875" y="2861679"/>
                    <a:pt x="0" y="2395026"/>
                    <a:pt x="0" y="1820682"/>
                  </a:cubicBezTo>
                  <a:lnTo>
                    <a:pt x="0" y="477731"/>
                  </a:lnTo>
                  <a:cubicBezTo>
                    <a:pt x="0" y="361595"/>
                    <a:pt x="19009" y="247571"/>
                    <a:pt x="54913" y="141993"/>
                  </a:cubicBezTo>
                  <a:cubicBezTo>
                    <a:pt x="82370" y="61754"/>
                    <a:pt x="175300" y="25857"/>
                    <a:pt x="249222" y="65977"/>
                  </a:cubicBezTo>
                  <a:lnTo>
                    <a:pt x="249222" y="65977"/>
                  </a:lnTo>
                  <a:cubicBezTo>
                    <a:pt x="306247" y="97651"/>
                    <a:pt x="331592" y="165220"/>
                    <a:pt x="310471" y="226455"/>
                  </a:cubicBezTo>
                  <a:cubicBezTo>
                    <a:pt x="283015" y="304583"/>
                    <a:pt x="268230" y="389045"/>
                    <a:pt x="268230" y="475619"/>
                  </a:cubicBezTo>
                  <a:lnTo>
                    <a:pt x="268230" y="1808013"/>
                  </a:lnTo>
                  <a:cubicBezTo>
                    <a:pt x="268230" y="2228213"/>
                    <a:pt x="601933" y="2578731"/>
                    <a:pt x="1022231" y="2585066"/>
                  </a:cubicBezTo>
                  <a:cubicBezTo>
                    <a:pt x="1450977" y="2591400"/>
                    <a:pt x="1799465" y="2245105"/>
                    <a:pt x="1799465" y="1818570"/>
                  </a:cubicBezTo>
                  <a:lnTo>
                    <a:pt x="1799465" y="475619"/>
                  </a:lnTo>
                  <a:cubicBezTo>
                    <a:pt x="1799465" y="374264"/>
                    <a:pt x="1778344" y="275021"/>
                    <a:pt x="1742439" y="186336"/>
                  </a:cubicBezTo>
                  <a:cubicBezTo>
                    <a:pt x="1717095" y="125101"/>
                    <a:pt x="1740327" y="55419"/>
                    <a:pt x="1795240" y="21634"/>
                  </a:cubicBezTo>
                  <a:lnTo>
                    <a:pt x="1795240" y="21634"/>
                  </a:lnTo>
                  <a:cubicBezTo>
                    <a:pt x="1867050" y="-24820"/>
                    <a:pt x="1962092" y="6853"/>
                    <a:pt x="1993773" y="84981"/>
                  </a:cubicBezTo>
                  <a:cubicBezTo>
                    <a:pt x="2046574" y="207451"/>
                    <a:pt x="2074031" y="338368"/>
                    <a:pt x="2074031" y="477731"/>
                  </a:cubicBezTo>
                  <a:close/>
                </a:path>
              </a:pathLst>
            </a:custGeom>
            <a:solidFill>
              <a:srgbClr val="F79038"/>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26" name="Freeform 25">
            <a:extLst>
              <a:ext uri="{FF2B5EF4-FFF2-40B4-BE49-F238E27FC236}">
                <a16:creationId xmlns:a16="http://schemas.microsoft.com/office/drawing/2014/main" id="{BB3CDC6C-4D7C-EFF9-B65F-E871DD73FDAD}"/>
              </a:ext>
            </a:extLst>
          </p:cNvPr>
          <p:cNvSpPr/>
          <p:nvPr/>
        </p:nvSpPr>
        <p:spPr>
          <a:xfrm>
            <a:off x="3079995" y="1969681"/>
            <a:ext cx="1641060" cy="2981520"/>
          </a:xfrm>
          <a:custGeom>
            <a:avLst/>
            <a:gdLst>
              <a:gd name="connsiteX0" fmla="*/ 819474 w 1641060"/>
              <a:gd name="connsiteY0" fmla="*/ 2981520 h 2981520"/>
              <a:gd name="connsiteX1" fmla="*/ 0 w 1641060"/>
              <a:gd name="connsiteY1" fmla="*/ 2162235 h 2981520"/>
              <a:gd name="connsiteX2" fmla="*/ 0 w 1641060"/>
              <a:gd name="connsiteY2" fmla="*/ 819285 h 2981520"/>
              <a:gd name="connsiteX3" fmla="*/ 90818 w 1641060"/>
              <a:gd name="connsiteY3" fmla="*/ 443427 h 2981520"/>
              <a:gd name="connsiteX4" fmla="*/ 221765 w 1641060"/>
              <a:gd name="connsiteY4" fmla="*/ 257610 h 2981520"/>
              <a:gd name="connsiteX5" fmla="*/ 819474 w 1641060"/>
              <a:gd name="connsiteY5" fmla="*/ 0 h 2981520"/>
              <a:gd name="connsiteX6" fmla="*/ 1417184 w 1641060"/>
              <a:gd name="connsiteY6" fmla="*/ 257610 h 2981520"/>
              <a:gd name="connsiteX7" fmla="*/ 1527010 w 1641060"/>
              <a:gd name="connsiteY7" fmla="*/ 403308 h 2981520"/>
              <a:gd name="connsiteX8" fmla="*/ 1641061 w 1641060"/>
              <a:gd name="connsiteY8" fmla="*/ 819285 h 2981520"/>
              <a:gd name="connsiteX9" fmla="*/ 1641061 w 1641060"/>
              <a:gd name="connsiteY9" fmla="*/ 2162235 h 2981520"/>
              <a:gd name="connsiteX10" fmla="*/ 819474 w 1641060"/>
              <a:gd name="connsiteY10" fmla="*/ 2981520 h 2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1060" h="2981520">
                <a:moveTo>
                  <a:pt x="819474" y="2981520"/>
                </a:moveTo>
                <a:cubicBezTo>
                  <a:pt x="367496" y="2981520"/>
                  <a:pt x="0" y="2614109"/>
                  <a:pt x="0" y="2162235"/>
                </a:cubicBezTo>
                <a:lnTo>
                  <a:pt x="0" y="819285"/>
                </a:lnTo>
                <a:cubicBezTo>
                  <a:pt x="0" y="688368"/>
                  <a:pt x="31681" y="559563"/>
                  <a:pt x="90818" y="443427"/>
                </a:cubicBezTo>
                <a:cubicBezTo>
                  <a:pt x="124611" y="375858"/>
                  <a:pt x="168964" y="312511"/>
                  <a:pt x="221765" y="257610"/>
                </a:cubicBezTo>
                <a:cubicBezTo>
                  <a:pt x="375944" y="92908"/>
                  <a:pt x="593485" y="0"/>
                  <a:pt x="819474" y="0"/>
                </a:cubicBezTo>
                <a:cubicBezTo>
                  <a:pt x="1045463" y="0"/>
                  <a:pt x="1263004" y="95020"/>
                  <a:pt x="1417184" y="257610"/>
                </a:cubicBezTo>
                <a:cubicBezTo>
                  <a:pt x="1459425" y="301953"/>
                  <a:pt x="1495330" y="350519"/>
                  <a:pt x="1527010" y="403308"/>
                </a:cubicBezTo>
                <a:cubicBezTo>
                  <a:pt x="1600932" y="530001"/>
                  <a:pt x="1641061" y="673587"/>
                  <a:pt x="1641061" y="819285"/>
                </a:cubicBezTo>
                <a:lnTo>
                  <a:pt x="1641061" y="2162235"/>
                </a:lnTo>
                <a:cubicBezTo>
                  <a:pt x="1638949" y="2614109"/>
                  <a:pt x="1271452" y="2981520"/>
                  <a:pt x="819474" y="2981520"/>
                </a:cubicBezTo>
                <a:close/>
              </a:path>
            </a:pathLst>
          </a:custGeom>
          <a:solidFill>
            <a:srgbClr val="FFFFFF"/>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34" name="Graphic 8">
            <a:extLst>
              <a:ext uri="{FF2B5EF4-FFF2-40B4-BE49-F238E27FC236}">
                <a16:creationId xmlns:a16="http://schemas.microsoft.com/office/drawing/2014/main" id="{FD84D36E-EA8E-6B92-384F-A6244BD93AD4}"/>
              </a:ext>
            </a:extLst>
          </p:cNvPr>
          <p:cNvGrpSpPr/>
          <p:nvPr/>
        </p:nvGrpSpPr>
        <p:grpSpPr>
          <a:xfrm>
            <a:off x="5063208" y="1750079"/>
            <a:ext cx="2074029" cy="3418641"/>
            <a:chOff x="5063208" y="1750079"/>
            <a:chExt cx="2074029" cy="3418641"/>
          </a:xfrm>
          <a:solidFill>
            <a:srgbClr val="EF9FC1"/>
          </a:solidFill>
        </p:grpSpPr>
        <p:sp>
          <p:nvSpPr>
            <p:cNvPr id="35" name="Freeform 34">
              <a:extLst>
                <a:ext uri="{FF2B5EF4-FFF2-40B4-BE49-F238E27FC236}">
                  <a16:creationId xmlns:a16="http://schemas.microsoft.com/office/drawing/2014/main" id="{F46DCE95-91EE-449E-2689-C36B60AE0A95}"/>
                </a:ext>
              </a:extLst>
            </p:cNvPr>
            <p:cNvSpPr/>
            <p:nvPr/>
          </p:nvSpPr>
          <p:spPr>
            <a:xfrm>
              <a:off x="5411160" y="1750079"/>
              <a:ext cx="1368830" cy="459753"/>
            </a:xfrm>
            <a:custGeom>
              <a:avLst/>
              <a:gdLst>
                <a:gd name="connsiteX0" fmla="*/ 1337461 w 1368830"/>
                <a:gd name="connsiteY0" fmla="*/ 405419 h 459753"/>
                <a:gd name="connsiteX1" fmla="*/ 1316341 w 1368830"/>
                <a:gd name="connsiteY1" fmla="*/ 211156 h 459753"/>
                <a:gd name="connsiteX2" fmla="*/ 689063 w 1368830"/>
                <a:gd name="connsiteY2" fmla="*/ 0 h 459753"/>
                <a:gd name="connsiteX3" fmla="*/ 53337 w 1368830"/>
                <a:gd name="connsiteY3" fmla="*/ 217490 h 459753"/>
                <a:gd name="connsiteX4" fmla="*/ 40664 w 1368830"/>
                <a:gd name="connsiteY4" fmla="*/ 420200 h 459753"/>
                <a:gd name="connsiteX5" fmla="*/ 40664 w 1368830"/>
                <a:gd name="connsiteY5" fmla="*/ 420200 h 459753"/>
                <a:gd name="connsiteX6" fmla="*/ 220188 w 1368830"/>
                <a:gd name="connsiteY6" fmla="*/ 430758 h 459753"/>
                <a:gd name="connsiteX7" fmla="*/ 689063 w 1368830"/>
                <a:gd name="connsiteY7" fmla="*/ 270279 h 459753"/>
                <a:gd name="connsiteX8" fmla="*/ 1151601 w 1368830"/>
                <a:gd name="connsiteY8" fmla="*/ 426535 h 459753"/>
                <a:gd name="connsiteX9" fmla="*/ 1337461 w 1368830"/>
                <a:gd name="connsiteY9" fmla="*/ 405419 h 459753"/>
                <a:gd name="connsiteX10" fmla="*/ 1337461 w 1368830"/>
                <a:gd name="connsiteY10" fmla="*/ 405419 h 4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830" h="459753">
                  <a:moveTo>
                    <a:pt x="1337461" y="405419"/>
                  </a:moveTo>
                  <a:cubicBezTo>
                    <a:pt x="1386039" y="346295"/>
                    <a:pt x="1377590" y="257610"/>
                    <a:pt x="1316341" y="211156"/>
                  </a:cubicBezTo>
                  <a:cubicBezTo>
                    <a:pt x="1143153" y="78128"/>
                    <a:pt x="923500" y="0"/>
                    <a:pt x="689063" y="0"/>
                  </a:cubicBezTo>
                  <a:cubicBezTo>
                    <a:pt x="450401" y="0"/>
                    <a:pt x="228636" y="80239"/>
                    <a:pt x="53337" y="217490"/>
                  </a:cubicBezTo>
                  <a:cubicBezTo>
                    <a:pt x="-12137" y="268168"/>
                    <a:pt x="-18473" y="363188"/>
                    <a:pt x="40664" y="420200"/>
                  </a:cubicBezTo>
                  <a:lnTo>
                    <a:pt x="40664" y="420200"/>
                  </a:lnTo>
                  <a:cubicBezTo>
                    <a:pt x="89241" y="468766"/>
                    <a:pt x="165275" y="472989"/>
                    <a:pt x="220188" y="430758"/>
                  </a:cubicBezTo>
                  <a:cubicBezTo>
                    <a:pt x="349023" y="329403"/>
                    <a:pt x="513763" y="270279"/>
                    <a:pt x="689063" y="270279"/>
                  </a:cubicBezTo>
                  <a:cubicBezTo>
                    <a:pt x="862251" y="270279"/>
                    <a:pt x="1022766" y="329403"/>
                    <a:pt x="1151601" y="426535"/>
                  </a:cubicBezTo>
                  <a:cubicBezTo>
                    <a:pt x="1210738" y="470877"/>
                    <a:pt x="1293108" y="460319"/>
                    <a:pt x="1337461" y="405419"/>
                  </a:cubicBezTo>
                  <a:lnTo>
                    <a:pt x="1337461" y="405419"/>
                  </a:lnTo>
                  <a:close/>
                </a:path>
              </a:pathLst>
            </a:custGeom>
            <a:solidFill>
              <a:srgbClr val="EF9FC1"/>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2AE6E846-4AC7-8B28-CD19-5251B5B99DE8}"/>
                </a:ext>
              </a:extLst>
            </p:cNvPr>
            <p:cNvSpPr/>
            <p:nvPr/>
          </p:nvSpPr>
          <p:spPr>
            <a:xfrm>
              <a:off x="5063208" y="2311235"/>
              <a:ext cx="2074029" cy="2857485"/>
            </a:xfrm>
            <a:custGeom>
              <a:avLst/>
              <a:gdLst>
                <a:gd name="connsiteX0" fmla="*/ 2074030 w 2074029"/>
                <a:gd name="connsiteY0" fmla="*/ 477731 h 2857485"/>
                <a:gd name="connsiteX1" fmla="*/ 2074030 w 2074029"/>
                <a:gd name="connsiteY1" fmla="*/ 1808013 h 2857485"/>
                <a:gd name="connsiteX2" fmla="*/ 1045463 w 2074029"/>
                <a:gd name="connsiteY2" fmla="*/ 2857457 h 2857485"/>
                <a:gd name="connsiteX3" fmla="*/ 0 w 2074029"/>
                <a:gd name="connsiteY3" fmla="*/ 1820682 h 2857485"/>
                <a:gd name="connsiteX4" fmla="*/ 0 w 2074029"/>
                <a:gd name="connsiteY4" fmla="*/ 477731 h 2857485"/>
                <a:gd name="connsiteX5" fmla="*/ 54913 w 2074029"/>
                <a:gd name="connsiteY5" fmla="*/ 141993 h 2857485"/>
                <a:gd name="connsiteX6" fmla="*/ 249221 w 2074029"/>
                <a:gd name="connsiteY6" fmla="*/ 65977 h 2857485"/>
                <a:gd name="connsiteX7" fmla="*/ 249221 w 2074029"/>
                <a:gd name="connsiteY7" fmla="*/ 65977 h 2857485"/>
                <a:gd name="connsiteX8" fmla="*/ 310471 w 2074029"/>
                <a:gd name="connsiteY8" fmla="*/ 226455 h 2857485"/>
                <a:gd name="connsiteX9" fmla="*/ 268230 w 2074029"/>
                <a:gd name="connsiteY9" fmla="*/ 475619 h 2857485"/>
                <a:gd name="connsiteX10" fmla="*/ 268230 w 2074029"/>
                <a:gd name="connsiteY10" fmla="*/ 1808013 h 2857485"/>
                <a:gd name="connsiteX11" fmla="*/ 1022231 w 2074029"/>
                <a:gd name="connsiteY11" fmla="*/ 2585066 h 2857485"/>
                <a:gd name="connsiteX12" fmla="*/ 1799464 w 2074029"/>
                <a:gd name="connsiteY12" fmla="*/ 1818570 h 2857485"/>
                <a:gd name="connsiteX13" fmla="*/ 1799464 w 2074029"/>
                <a:gd name="connsiteY13" fmla="*/ 475619 h 2857485"/>
                <a:gd name="connsiteX14" fmla="*/ 1742439 w 2074029"/>
                <a:gd name="connsiteY14" fmla="*/ 186336 h 2857485"/>
                <a:gd name="connsiteX15" fmla="*/ 1795240 w 2074029"/>
                <a:gd name="connsiteY15" fmla="*/ 21634 h 2857485"/>
                <a:gd name="connsiteX16" fmla="*/ 1795240 w 2074029"/>
                <a:gd name="connsiteY16" fmla="*/ 21634 h 2857485"/>
                <a:gd name="connsiteX17" fmla="*/ 1993773 w 2074029"/>
                <a:gd name="connsiteY17" fmla="*/ 84981 h 2857485"/>
                <a:gd name="connsiteX18" fmla="*/ 2074030 w 2074029"/>
                <a:gd name="connsiteY18" fmla="*/ 477731 h 28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4029" h="2857485">
                  <a:moveTo>
                    <a:pt x="2074030" y="477731"/>
                  </a:moveTo>
                  <a:lnTo>
                    <a:pt x="2074030" y="1808013"/>
                  </a:lnTo>
                  <a:cubicBezTo>
                    <a:pt x="2074030" y="2380244"/>
                    <a:pt x="1615716" y="2853234"/>
                    <a:pt x="1045463" y="2857457"/>
                  </a:cubicBezTo>
                  <a:cubicBezTo>
                    <a:pt x="468874" y="2861679"/>
                    <a:pt x="0" y="2395026"/>
                    <a:pt x="0" y="1820682"/>
                  </a:cubicBezTo>
                  <a:lnTo>
                    <a:pt x="0" y="477731"/>
                  </a:lnTo>
                  <a:cubicBezTo>
                    <a:pt x="0" y="361595"/>
                    <a:pt x="19008" y="247571"/>
                    <a:pt x="54913" y="141993"/>
                  </a:cubicBezTo>
                  <a:cubicBezTo>
                    <a:pt x="82370" y="61754"/>
                    <a:pt x="175300" y="25857"/>
                    <a:pt x="249221" y="65977"/>
                  </a:cubicBezTo>
                  <a:lnTo>
                    <a:pt x="249221" y="65977"/>
                  </a:lnTo>
                  <a:cubicBezTo>
                    <a:pt x="306247" y="97651"/>
                    <a:pt x="331591" y="165220"/>
                    <a:pt x="310471" y="226455"/>
                  </a:cubicBezTo>
                  <a:cubicBezTo>
                    <a:pt x="283014" y="304583"/>
                    <a:pt x="268230" y="389045"/>
                    <a:pt x="268230" y="475619"/>
                  </a:cubicBezTo>
                  <a:lnTo>
                    <a:pt x="268230" y="1808013"/>
                  </a:lnTo>
                  <a:cubicBezTo>
                    <a:pt x="268230" y="2228213"/>
                    <a:pt x="601933" y="2578731"/>
                    <a:pt x="1022231" y="2585066"/>
                  </a:cubicBezTo>
                  <a:cubicBezTo>
                    <a:pt x="1450976" y="2591400"/>
                    <a:pt x="1799464" y="2245105"/>
                    <a:pt x="1799464" y="1818570"/>
                  </a:cubicBezTo>
                  <a:lnTo>
                    <a:pt x="1799464" y="475619"/>
                  </a:lnTo>
                  <a:cubicBezTo>
                    <a:pt x="1799464" y="374264"/>
                    <a:pt x="1778343" y="275021"/>
                    <a:pt x="1742439" y="186336"/>
                  </a:cubicBezTo>
                  <a:cubicBezTo>
                    <a:pt x="1717094" y="125101"/>
                    <a:pt x="1740327" y="55419"/>
                    <a:pt x="1795240" y="21634"/>
                  </a:cubicBezTo>
                  <a:lnTo>
                    <a:pt x="1795240" y="21634"/>
                  </a:lnTo>
                  <a:cubicBezTo>
                    <a:pt x="1867050" y="-24820"/>
                    <a:pt x="1962092" y="6853"/>
                    <a:pt x="1993773" y="84981"/>
                  </a:cubicBezTo>
                  <a:cubicBezTo>
                    <a:pt x="2048686" y="207451"/>
                    <a:pt x="2074030" y="338368"/>
                    <a:pt x="2074030" y="477731"/>
                  </a:cubicBezTo>
                  <a:close/>
                </a:path>
              </a:pathLst>
            </a:custGeom>
            <a:solidFill>
              <a:srgbClr val="EF9FC1"/>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37" name="Freeform 36">
            <a:extLst>
              <a:ext uri="{FF2B5EF4-FFF2-40B4-BE49-F238E27FC236}">
                <a16:creationId xmlns:a16="http://schemas.microsoft.com/office/drawing/2014/main" id="{BCCC5EED-D592-857E-3714-6EF0ED55E7C4}"/>
              </a:ext>
            </a:extLst>
          </p:cNvPr>
          <p:cNvSpPr/>
          <p:nvPr/>
        </p:nvSpPr>
        <p:spPr>
          <a:xfrm>
            <a:off x="5267918" y="1938240"/>
            <a:ext cx="1641060" cy="2981520"/>
          </a:xfrm>
          <a:custGeom>
            <a:avLst/>
            <a:gdLst>
              <a:gd name="connsiteX0" fmla="*/ 819474 w 1641060"/>
              <a:gd name="connsiteY0" fmla="*/ 2981520 h 2981520"/>
              <a:gd name="connsiteX1" fmla="*/ 0 w 1641060"/>
              <a:gd name="connsiteY1" fmla="*/ 2162235 h 2981520"/>
              <a:gd name="connsiteX2" fmla="*/ 0 w 1641060"/>
              <a:gd name="connsiteY2" fmla="*/ 819285 h 2981520"/>
              <a:gd name="connsiteX3" fmla="*/ 90818 w 1641060"/>
              <a:gd name="connsiteY3" fmla="*/ 443427 h 2981520"/>
              <a:gd name="connsiteX4" fmla="*/ 221765 w 1641060"/>
              <a:gd name="connsiteY4" fmla="*/ 257610 h 2981520"/>
              <a:gd name="connsiteX5" fmla="*/ 819474 w 1641060"/>
              <a:gd name="connsiteY5" fmla="*/ 0 h 2981520"/>
              <a:gd name="connsiteX6" fmla="*/ 1417184 w 1641060"/>
              <a:gd name="connsiteY6" fmla="*/ 257610 h 2981520"/>
              <a:gd name="connsiteX7" fmla="*/ 1527010 w 1641060"/>
              <a:gd name="connsiteY7" fmla="*/ 403308 h 2981520"/>
              <a:gd name="connsiteX8" fmla="*/ 1641061 w 1641060"/>
              <a:gd name="connsiteY8" fmla="*/ 819285 h 2981520"/>
              <a:gd name="connsiteX9" fmla="*/ 1641061 w 1641060"/>
              <a:gd name="connsiteY9" fmla="*/ 2162235 h 2981520"/>
              <a:gd name="connsiteX10" fmla="*/ 819474 w 1641060"/>
              <a:gd name="connsiteY10" fmla="*/ 2981520 h 2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1060" h="2981520">
                <a:moveTo>
                  <a:pt x="819474" y="2981520"/>
                </a:moveTo>
                <a:cubicBezTo>
                  <a:pt x="367496" y="2981520"/>
                  <a:pt x="0" y="2614109"/>
                  <a:pt x="0" y="2162235"/>
                </a:cubicBezTo>
                <a:lnTo>
                  <a:pt x="0" y="819285"/>
                </a:lnTo>
                <a:cubicBezTo>
                  <a:pt x="0" y="688368"/>
                  <a:pt x="31681" y="559563"/>
                  <a:pt x="90818" y="443427"/>
                </a:cubicBezTo>
                <a:cubicBezTo>
                  <a:pt x="124611" y="375858"/>
                  <a:pt x="168964" y="312511"/>
                  <a:pt x="221765" y="257610"/>
                </a:cubicBezTo>
                <a:cubicBezTo>
                  <a:pt x="375944" y="92908"/>
                  <a:pt x="593485" y="0"/>
                  <a:pt x="819474" y="0"/>
                </a:cubicBezTo>
                <a:cubicBezTo>
                  <a:pt x="1045463" y="0"/>
                  <a:pt x="1263004" y="95020"/>
                  <a:pt x="1417184" y="257610"/>
                </a:cubicBezTo>
                <a:cubicBezTo>
                  <a:pt x="1459425" y="301953"/>
                  <a:pt x="1495329" y="350519"/>
                  <a:pt x="1527010" y="403308"/>
                </a:cubicBezTo>
                <a:cubicBezTo>
                  <a:pt x="1600932" y="530001"/>
                  <a:pt x="1641061" y="673587"/>
                  <a:pt x="1641061" y="819285"/>
                </a:cubicBezTo>
                <a:lnTo>
                  <a:pt x="1641061" y="2162235"/>
                </a:lnTo>
                <a:cubicBezTo>
                  <a:pt x="1638949" y="2614109"/>
                  <a:pt x="1271453" y="2981520"/>
                  <a:pt x="819474" y="2981520"/>
                </a:cubicBezTo>
                <a:close/>
              </a:path>
            </a:pathLst>
          </a:custGeom>
          <a:solidFill>
            <a:srgbClr val="FFFFFF"/>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45" name="Graphic 8">
            <a:extLst>
              <a:ext uri="{FF2B5EF4-FFF2-40B4-BE49-F238E27FC236}">
                <a16:creationId xmlns:a16="http://schemas.microsoft.com/office/drawing/2014/main" id="{1CCA5F41-CEEC-990D-2879-9B9D6525BE89}"/>
              </a:ext>
            </a:extLst>
          </p:cNvPr>
          <p:cNvGrpSpPr/>
          <p:nvPr/>
        </p:nvGrpSpPr>
        <p:grpSpPr>
          <a:xfrm>
            <a:off x="7266073" y="1750079"/>
            <a:ext cx="2074030" cy="3418641"/>
            <a:chOff x="7266073" y="1750079"/>
            <a:chExt cx="2074030" cy="3418641"/>
          </a:xfrm>
          <a:solidFill>
            <a:srgbClr val="B3DDDC"/>
          </a:solidFill>
        </p:grpSpPr>
        <p:sp>
          <p:nvSpPr>
            <p:cNvPr id="46" name="Freeform 45">
              <a:extLst>
                <a:ext uri="{FF2B5EF4-FFF2-40B4-BE49-F238E27FC236}">
                  <a16:creationId xmlns:a16="http://schemas.microsoft.com/office/drawing/2014/main" id="{7FBCCFB2-9B1C-ED78-11A5-D840680389A6}"/>
                </a:ext>
              </a:extLst>
            </p:cNvPr>
            <p:cNvSpPr/>
            <p:nvPr/>
          </p:nvSpPr>
          <p:spPr>
            <a:xfrm>
              <a:off x="7614025" y="1750079"/>
              <a:ext cx="1368831" cy="459753"/>
            </a:xfrm>
            <a:custGeom>
              <a:avLst/>
              <a:gdLst>
                <a:gd name="connsiteX0" fmla="*/ 1337462 w 1368831"/>
                <a:gd name="connsiteY0" fmla="*/ 405419 h 459753"/>
                <a:gd name="connsiteX1" fmla="*/ 1316341 w 1368831"/>
                <a:gd name="connsiteY1" fmla="*/ 211156 h 459753"/>
                <a:gd name="connsiteX2" fmla="*/ 689063 w 1368831"/>
                <a:gd name="connsiteY2" fmla="*/ 0 h 459753"/>
                <a:gd name="connsiteX3" fmla="*/ 53337 w 1368831"/>
                <a:gd name="connsiteY3" fmla="*/ 217490 h 459753"/>
                <a:gd name="connsiteX4" fmla="*/ 40664 w 1368831"/>
                <a:gd name="connsiteY4" fmla="*/ 420200 h 459753"/>
                <a:gd name="connsiteX5" fmla="*/ 40664 w 1368831"/>
                <a:gd name="connsiteY5" fmla="*/ 420200 h 459753"/>
                <a:gd name="connsiteX6" fmla="*/ 220188 w 1368831"/>
                <a:gd name="connsiteY6" fmla="*/ 430758 h 459753"/>
                <a:gd name="connsiteX7" fmla="*/ 689063 w 1368831"/>
                <a:gd name="connsiteY7" fmla="*/ 270279 h 459753"/>
                <a:gd name="connsiteX8" fmla="*/ 1151601 w 1368831"/>
                <a:gd name="connsiteY8" fmla="*/ 426535 h 459753"/>
                <a:gd name="connsiteX9" fmla="*/ 1337462 w 1368831"/>
                <a:gd name="connsiteY9" fmla="*/ 405419 h 459753"/>
                <a:gd name="connsiteX10" fmla="*/ 1337462 w 1368831"/>
                <a:gd name="connsiteY10" fmla="*/ 405419 h 4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831" h="459753">
                  <a:moveTo>
                    <a:pt x="1337462" y="405419"/>
                  </a:moveTo>
                  <a:cubicBezTo>
                    <a:pt x="1386039" y="346295"/>
                    <a:pt x="1377591" y="257610"/>
                    <a:pt x="1316341" y="211156"/>
                  </a:cubicBezTo>
                  <a:cubicBezTo>
                    <a:pt x="1143153" y="78128"/>
                    <a:pt x="923500" y="0"/>
                    <a:pt x="689063" y="0"/>
                  </a:cubicBezTo>
                  <a:cubicBezTo>
                    <a:pt x="450402" y="0"/>
                    <a:pt x="228637" y="80239"/>
                    <a:pt x="53337" y="217490"/>
                  </a:cubicBezTo>
                  <a:cubicBezTo>
                    <a:pt x="-12137" y="268168"/>
                    <a:pt x="-18473" y="363188"/>
                    <a:pt x="40664" y="420200"/>
                  </a:cubicBezTo>
                  <a:lnTo>
                    <a:pt x="40664" y="420200"/>
                  </a:lnTo>
                  <a:cubicBezTo>
                    <a:pt x="89242" y="468766"/>
                    <a:pt x="165276" y="472989"/>
                    <a:pt x="220188" y="430758"/>
                  </a:cubicBezTo>
                  <a:cubicBezTo>
                    <a:pt x="349023" y="329403"/>
                    <a:pt x="513763" y="270279"/>
                    <a:pt x="689063" y="270279"/>
                  </a:cubicBezTo>
                  <a:cubicBezTo>
                    <a:pt x="862251" y="270279"/>
                    <a:pt x="1022766" y="329403"/>
                    <a:pt x="1151601" y="426535"/>
                  </a:cubicBezTo>
                  <a:cubicBezTo>
                    <a:pt x="1210739" y="470877"/>
                    <a:pt x="1290997" y="460319"/>
                    <a:pt x="1337462" y="405419"/>
                  </a:cubicBezTo>
                  <a:lnTo>
                    <a:pt x="1337462" y="405419"/>
                  </a:lnTo>
                  <a:close/>
                </a:path>
              </a:pathLst>
            </a:custGeom>
            <a:solidFill>
              <a:srgbClr val="B3DDDC"/>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42ED727C-0AF4-CC36-95F5-35E6C7EEF1C9}"/>
                </a:ext>
              </a:extLst>
            </p:cNvPr>
            <p:cNvSpPr/>
            <p:nvPr/>
          </p:nvSpPr>
          <p:spPr>
            <a:xfrm>
              <a:off x="7266073" y="2311235"/>
              <a:ext cx="2074030" cy="2857485"/>
            </a:xfrm>
            <a:custGeom>
              <a:avLst/>
              <a:gdLst>
                <a:gd name="connsiteX0" fmla="*/ 2074031 w 2074030"/>
                <a:gd name="connsiteY0" fmla="*/ 477731 h 2857485"/>
                <a:gd name="connsiteX1" fmla="*/ 2074031 w 2074030"/>
                <a:gd name="connsiteY1" fmla="*/ 1808013 h 2857485"/>
                <a:gd name="connsiteX2" fmla="*/ 1045463 w 2074030"/>
                <a:gd name="connsiteY2" fmla="*/ 2857457 h 2857485"/>
                <a:gd name="connsiteX3" fmla="*/ 0 w 2074030"/>
                <a:gd name="connsiteY3" fmla="*/ 1820682 h 2857485"/>
                <a:gd name="connsiteX4" fmla="*/ 0 w 2074030"/>
                <a:gd name="connsiteY4" fmla="*/ 477731 h 2857485"/>
                <a:gd name="connsiteX5" fmla="*/ 54913 w 2074030"/>
                <a:gd name="connsiteY5" fmla="*/ 141993 h 2857485"/>
                <a:gd name="connsiteX6" fmla="*/ 249222 w 2074030"/>
                <a:gd name="connsiteY6" fmla="*/ 65977 h 2857485"/>
                <a:gd name="connsiteX7" fmla="*/ 249222 w 2074030"/>
                <a:gd name="connsiteY7" fmla="*/ 65977 h 2857485"/>
                <a:gd name="connsiteX8" fmla="*/ 310471 w 2074030"/>
                <a:gd name="connsiteY8" fmla="*/ 226455 h 2857485"/>
                <a:gd name="connsiteX9" fmla="*/ 268230 w 2074030"/>
                <a:gd name="connsiteY9" fmla="*/ 475619 h 2857485"/>
                <a:gd name="connsiteX10" fmla="*/ 268230 w 2074030"/>
                <a:gd name="connsiteY10" fmla="*/ 1808013 h 2857485"/>
                <a:gd name="connsiteX11" fmla="*/ 1022231 w 2074030"/>
                <a:gd name="connsiteY11" fmla="*/ 2585066 h 2857485"/>
                <a:gd name="connsiteX12" fmla="*/ 1799465 w 2074030"/>
                <a:gd name="connsiteY12" fmla="*/ 1818570 h 2857485"/>
                <a:gd name="connsiteX13" fmla="*/ 1799465 w 2074030"/>
                <a:gd name="connsiteY13" fmla="*/ 475619 h 2857485"/>
                <a:gd name="connsiteX14" fmla="*/ 1742439 w 2074030"/>
                <a:gd name="connsiteY14" fmla="*/ 186336 h 2857485"/>
                <a:gd name="connsiteX15" fmla="*/ 1795240 w 2074030"/>
                <a:gd name="connsiteY15" fmla="*/ 21634 h 2857485"/>
                <a:gd name="connsiteX16" fmla="*/ 1795240 w 2074030"/>
                <a:gd name="connsiteY16" fmla="*/ 21634 h 2857485"/>
                <a:gd name="connsiteX17" fmla="*/ 1993773 w 2074030"/>
                <a:gd name="connsiteY17" fmla="*/ 84981 h 2857485"/>
                <a:gd name="connsiteX18" fmla="*/ 2074031 w 2074030"/>
                <a:gd name="connsiteY18" fmla="*/ 477731 h 28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4030" h="2857485">
                  <a:moveTo>
                    <a:pt x="2074031" y="477731"/>
                  </a:moveTo>
                  <a:lnTo>
                    <a:pt x="2074031" y="1808013"/>
                  </a:lnTo>
                  <a:cubicBezTo>
                    <a:pt x="2074031" y="2380244"/>
                    <a:pt x="1615716" y="2853234"/>
                    <a:pt x="1045463" y="2857457"/>
                  </a:cubicBezTo>
                  <a:cubicBezTo>
                    <a:pt x="468875" y="2861679"/>
                    <a:pt x="0" y="2395026"/>
                    <a:pt x="0" y="1820682"/>
                  </a:cubicBezTo>
                  <a:lnTo>
                    <a:pt x="0" y="477731"/>
                  </a:lnTo>
                  <a:cubicBezTo>
                    <a:pt x="0" y="361595"/>
                    <a:pt x="19008" y="247571"/>
                    <a:pt x="54913" y="141993"/>
                  </a:cubicBezTo>
                  <a:cubicBezTo>
                    <a:pt x="82370" y="61754"/>
                    <a:pt x="175300" y="25857"/>
                    <a:pt x="249222" y="65977"/>
                  </a:cubicBezTo>
                  <a:lnTo>
                    <a:pt x="249222" y="65977"/>
                  </a:lnTo>
                  <a:cubicBezTo>
                    <a:pt x="306247" y="97651"/>
                    <a:pt x="331592" y="165220"/>
                    <a:pt x="310471" y="226455"/>
                  </a:cubicBezTo>
                  <a:cubicBezTo>
                    <a:pt x="283014" y="304583"/>
                    <a:pt x="268230" y="389045"/>
                    <a:pt x="268230" y="475619"/>
                  </a:cubicBezTo>
                  <a:lnTo>
                    <a:pt x="268230" y="1808013"/>
                  </a:lnTo>
                  <a:cubicBezTo>
                    <a:pt x="268230" y="2228213"/>
                    <a:pt x="601933" y="2578731"/>
                    <a:pt x="1022231" y="2585066"/>
                  </a:cubicBezTo>
                  <a:cubicBezTo>
                    <a:pt x="1450977" y="2591400"/>
                    <a:pt x="1799465" y="2245105"/>
                    <a:pt x="1799465" y="1818570"/>
                  </a:cubicBezTo>
                  <a:lnTo>
                    <a:pt x="1799465" y="475619"/>
                  </a:lnTo>
                  <a:cubicBezTo>
                    <a:pt x="1799465" y="374264"/>
                    <a:pt x="1778344" y="275021"/>
                    <a:pt x="1742439" y="186336"/>
                  </a:cubicBezTo>
                  <a:cubicBezTo>
                    <a:pt x="1717095" y="125101"/>
                    <a:pt x="1740327" y="55419"/>
                    <a:pt x="1795240" y="21634"/>
                  </a:cubicBezTo>
                  <a:lnTo>
                    <a:pt x="1795240" y="21634"/>
                  </a:lnTo>
                  <a:cubicBezTo>
                    <a:pt x="1867050" y="-24820"/>
                    <a:pt x="1962092" y="6853"/>
                    <a:pt x="1993773" y="84981"/>
                  </a:cubicBezTo>
                  <a:cubicBezTo>
                    <a:pt x="2046574" y="207451"/>
                    <a:pt x="2074031" y="338368"/>
                    <a:pt x="2074031" y="477731"/>
                  </a:cubicBezTo>
                  <a:close/>
                </a:path>
              </a:pathLst>
            </a:custGeom>
            <a:solidFill>
              <a:srgbClr val="B3DDDC"/>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48" name="Freeform 47">
            <a:extLst>
              <a:ext uri="{FF2B5EF4-FFF2-40B4-BE49-F238E27FC236}">
                <a16:creationId xmlns:a16="http://schemas.microsoft.com/office/drawing/2014/main" id="{4312BC53-B35D-F49A-6A98-0CEEA40AFB5E}"/>
              </a:ext>
            </a:extLst>
          </p:cNvPr>
          <p:cNvSpPr/>
          <p:nvPr/>
        </p:nvSpPr>
        <p:spPr>
          <a:xfrm>
            <a:off x="7483614" y="1969681"/>
            <a:ext cx="1641060" cy="2981520"/>
          </a:xfrm>
          <a:custGeom>
            <a:avLst/>
            <a:gdLst>
              <a:gd name="connsiteX0" fmla="*/ 819474 w 1641060"/>
              <a:gd name="connsiteY0" fmla="*/ 2981520 h 2981520"/>
              <a:gd name="connsiteX1" fmla="*/ 0 w 1641060"/>
              <a:gd name="connsiteY1" fmla="*/ 2162235 h 2981520"/>
              <a:gd name="connsiteX2" fmla="*/ 0 w 1641060"/>
              <a:gd name="connsiteY2" fmla="*/ 819285 h 2981520"/>
              <a:gd name="connsiteX3" fmla="*/ 90818 w 1641060"/>
              <a:gd name="connsiteY3" fmla="*/ 443427 h 2981520"/>
              <a:gd name="connsiteX4" fmla="*/ 221765 w 1641060"/>
              <a:gd name="connsiteY4" fmla="*/ 257610 h 2981520"/>
              <a:gd name="connsiteX5" fmla="*/ 819474 w 1641060"/>
              <a:gd name="connsiteY5" fmla="*/ 0 h 2981520"/>
              <a:gd name="connsiteX6" fmla="*/ 1417183 w 1641060"/>
              <a:gd name="connsiteY6" fmla="*/ 257610 h 2981520"/>
              <a:gd name="connsiteX7" fmla="*/ 1527010 w 1641060"/>
              <a:gd name="connsiteY7" fmla="*/ 403308 h 2981520"/>
              <a:gd name="connsiteX8" fmla="*/ 1641060 w 1641060"/>
              <a:gd name="connsiteY8" fmla="*/ 819285 h 2981520"/>
              <a:gd name="connsiteX9" fmla="*/ 1641060 w 1641060"/>
              <a:gd name="connsiteY9" fmla="*/ 2162235 h 2981520"/>
              <a:gd name="connsiteX10" fmla="*/ 819474 w 1641060"/>
              <a:gd name="connsiteY10" fmla="*/ 2981520 h 2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1060" h="2981520">
                <a:moveTo>
                  <a:pt x="819474" y="2981520"/>
                </a:moveTo>
                <a:cubicBezTo>
                  <a:pt x="367496" y="2981520"/>
                  <a:pt x="0" y="2614109"/>
                  <a:pt x="0" y="2162235"/>
                </a:cubicBezTo>
                <a:lnTo>
                  <a:pt x="0" y="819285"/>
                </a:lnTo>
                <a:cubicBezTo>
                  <a:pt x="0" y="688368"/>
                  <a:pt x="31681" y="559563"/>
                  <a:pt x="90818" y="443427"/>
                </a:cubicBezTo>
                <a:cubicBezTo>
                  <a:pt x="124611" y="375858"/>
                  <a:pt x="168964" y="312511"/>
                  <a:pt x="221765" y="257610"/>
                </a:cubicBezTo>
                <a:cubicBezTo>
                  <a:pt x="375944" y="92908"/>
                  <a:pt x="593485" y="0"/>
                  <a:pt x="819474" y="0"/>
                </a:cubicBezTo>
                <a:cubicBezTo>
                  <a:pt x="1045463" y="0"/>
                  <a:pt x="1263004" y="95020"/>
                  <a:pt x="1417183" y="257610"/>
                </a:cubicBezTo>
                <a:cubicBezTo>
                  <a:pt x="1459424" y="301953"/>
                  <a:pt x="1495329" y="350519"/>
                  <a:pt x="1527010" y="403308"/>
                </a:cubicBezTo>
                <a:cubicBezTo>
                  <a:pt x="1600932" y="530001"/>
                  <a:pt x="1641060" y="673587"/>
                  <a:pt x="1641060" y="819285"/>
                </a:cubicBezTo>
                <a:lnTo>
                  <a:pt x="1641060" y="2162235"/>
                </a:lnTo>
                <a:cubicBezTo>
                  <a:pt x="1641060" y="2614109"/>
                  <a:pt x="1273564" y="2981520"/>
                  <a:pt x="819474" y="2981520"/>
                </a:cubicBezTo>
                <a:close/>
              </a:path>
            </a:pathLst>
          </a:custGeom>
          <a:solidFill>
            <a:srgbClr val="FFFFFF"/>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58" name="Graphic 8">
            <a:extLst>
              <a:ext uri="{FF2B5EF4-FFF2-40B4-BE49-F238E27FC236}">
                <a16:creationId xmlns:a16="http://schemas.microsoft.com/office/drawing/2014/main" id="{C1B62A1F-27D1-9910-B7C1-AC1AC364D46A}"/>
              </a:ext>
            </a:extLst>
          </p:cNvPr>
          <p:cNvGrpSpPr/>
          <p:nvPr/>
        </p:nvGrpSpPr>
        <p:grpSpPr>
          <a:xfrm>
            <a:off x="9468939" y="1750079"/>
            <a:ext cx="2074030" cy="3418641"/>
            <a:chOff x="9468939" y="1750079"/>
            <a:chExt cx="2074030" cy="3418641"/>
          </a:xfrm>
          <a:solidFill>
            <a:srgbClr val="F79038"/>
          </a:solidFill>
        </p:grpSpPr>
        <p:sp>
          <p:nvSpPr>
            <p:cNvPr id="59" name="Freeform 58">
              <a:extLst>
                <a:ext uri="{FF2B5EF4-FFF2-40B4-BE49-F238E27FC236}">
                  <a16:creationId xmlns:a16="http://schemas.microsoft.com/office/drawing/2014/main" id="{8A966173-6D98-C73F-C066-D4EC12F8B425}"/>
                </a:ext>
              </a:extLst>
            </p:cNvPr>
            <p:cNvSpPr/>
            <p:nvPr/>
          </p:nvSpPr>
          <p:spPr>
            <a:xfrm>
              <a:off x="9816891" y="1750079"/>
              <a:ext cx="1368831" cy="459753"/>
            </a:xfrm>
            <a:custGeom>
              <a:avLst/>
              <a:gdLst>
                <a:gd name="connsiteX0" fmla="*/ 1337461 w 1368831"/>
                <a:gd name="connsiteY0" fmla="*/ 405419 h 459753"/>
                <a:gd name="connsiteX1" fmla="*/ 1316341 w 1368831"/>
                <a:gd name="connsiteY1" fmla="*/ 211156 h 459753"/>
                <a:gd name="connsiteX2" fmla="*/ 689063 w 1368831"/>
                <a:gd name="connsiteY2" fmla="*/ 0 h 459753"/>
                <a:gd name="connsiteX3" fmla="*/ 53337 w 1368831"/>
                <a:gd name="connsiteY3" fmla="*/ 217490 h 459753"/>
                <a:gd name="connsiteX4" fmla="*/ 40665 w 1368831"/>
                <a:gd name="connsiteY4" fmla="*/ 420200 h 459753"/>
                <a:gd name="connsiteX5" fmla="*/ 40665 w 1368831"/>
                <a:gd name="connsiteY5" fmla="*/ 420200 h 459753"/>
                <a:gd name="connsiteX6" fmla="*/ 220189 w 1368831"/>
                <a:gd name="connsiteY6" fmla="*/ 430758 h 459753"/>
                <a:gd name="connsiteX7" fmla="*/ 689063 w 1368831"/>
                <a:gd name="connsiteY7" fmla="*/ 270279 h 459753"/>
                <a:gd name="connsiteX8" fmla="*/ 1151602 w 1368831"/>
                <a:gd name="connsiteY8" fmla="*/ 426535 h 459753"/>
                <a:gd name="connsiteX9" fmla="*/ 1337461 w 1368831"/>
                <a:gd name="connsiteY9" fmla="*/ 405419 h 459753"/>
                <a:gd name="connsiteX10" fmla="*/ 1337461 w 1368831"/>
                <a:gd name="connsiteY10" fmla="*/ 405419 h 4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831" h="459753">
                  <a:moveTo>
                    <a:pt x="1337461" y="405419"/>
                  </a:moveTo>
                  <a:cubicBezTo>
                    <a:pt x="1386038" y="346295"/>
                    <a:pt x="1377591" y="257610"/>
                    <a:pt x="1316341" y="211156"/>
                  </a:cubicBezTo>
                  <a:cubicBezTo>
                    <a:pt x="1143153" y="78128"/>
                    <a:pt x="923501" y="0"/>
                    <a:pt x="689063" y="0"/>
                  </a:cubicBezTo>
                  <a:cubicBezTo>
                    <a:pt x="450402" y="0"/>
                    <a:pt x="228637" y="80239"/>
                    <a:pt x="53337" y="217490"/>
                  </a:cubicBezTo>
                  <a:cubicBezTo>
                    <a:pt x="-12137" y="268168"/>
                    <a:pt x="-18473" y="363188"/>
                    <a:pt x="40665" y="420200"/>
                  </a:cubicBezTo>
                  <a:lnTo>
                    <a:pt x="40665" y="420200"/>
                  </a:lnTo>
                  <a:cubicBezTo>
                    <a:pt x="89241" y="468766"/>
                    <a:pt x="165275" y="472989"/>
                    <a:pt x="220189" y="430758"/>
                  </a:cubicBezTo>
                  <a:cubicBezTo>
                    <a:pt x="349024" y="329403"/>
                    <a:pt x="513763" y="270279"/>
                    <a:pt x="689063" y="270279"/>
                  </a:cubicBezTo>
                  <a:cubicBezTo>
                    <a:pt x="862251" y="270279"/>
                    <a:pt x="1022766" y="329403"/>
                    <a:pt x="1151602" y="426535"/>
                  </a:cubicBezTo>
                  <a:cubicBezTo>
                    <a:pt x="1210739" y="470877"/>
                    <a:pt x="1290996" y="460319"/>
                    <a:pt x="1337461" y="405419"/>
                  </a:cubicBezTo>
                  <a:lnTo>
                    <a:pt x="1337461" y="405419"/>
                  </a:lnTo>
                  <a:close/>
                </a:path>
              </a:pathLst>
            </a:custGeom>
            <a:solidFill>
              <a:srgbClr val="F79038"/>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8A80A2BE-2A5F-047A-655A-B1DD9FA2A04F}"/>
                </a:ext>
              </a:extLst>
            </p:cNvPr>
            <p:cNvSpPr/>
            <p:nvPr/>
          </p:nvSpPr>
          <p:spPr>
            <a:xfrm>
              <a:off x="9468939" y="2311235"/>
              <a:ext cx="2074030" cy="2857485"/>
            </a:xfrm>
            <a:custGeom>
              <a:avLst/>
              <a:gdLst>
                <a:gd name="connsiteX0" fmla="*/ 2074031 w 2074030"/>
                <a:gd name="connsiteY0" fmla="*/ 477731 h 2857485"/>
                <a:gd name="connsiteX1" fmla="*/ 2074031 w 2074030"/>
                <a:gd name="connsiteY1" fmla="*/ 1808013 h 2857485"/>
                <a:gd name="connsiteX2" fmla="*/ 1045463 w 2074030"/>
                <a:gd name="connsiteY2" fmla="*/ 2857457 h 2857485"/>
                <a:gd name="connsiteX3" fmla="*/ 0 w 2074030"/>
                <a:gd name="connsiteY3" fmla="*/ 1820682 h 2857485"/>
                <a:gd name="connsiteX4" fmla="*/ 0 w 2074030"/>
                <a:gd name="connsiteY4" fmla="*/ 477731 h 2857485"/>
                <a:gd name="connsiteX5" fmla="*/ 54913 w 2074030"/>
                <a:gd name="connsiteY5" fmla="*/ 141993 h 2857485"/>
                <a:gd name="connsiteX6" fmla="*/ 249221 w 2074030"/>
                <a:gd name="connsiteY6" fmla="*/ 65977 h 2857485"/>
                <a:gd name="connsiteX7" fmla="*/ 249221 w 2074030"/>
                <a:gd name="connsiteY7" fmla="*/ 65977 h 2857485"/>
                <a:gd name="connsiteX8" fmla="*/ 310471 w 2074030"/>
                <a:gd name="connsiteY8" fmla="*/ 226455 h 2857485"/>
                <a:gd name="connsiteX9" fmla="*/ 268230 w 2074030"/>
                <a:gd name="connsiteY9" fmla="*/ 475619 h 2857485"/>
                <a:gd name="connsiteX10" fmla="*/ 268230 w 2074030"/>
                <a:gd name="connsiteY10" fmla="*/ 1808013 h 2857485"/>
                <a:gd name="connsiteX11" fmla="*/ 1022231 w 2074030"/>
                <a:gd name="connsiteY11" fmla="*/ 2585066 h 2857485"/>
                <a:gd name="connsiteX12" fmla="*/ 1799465 w 2074030"/>
                <a:gd name="connsiteY12" fmla="*/ 1818570 h 2857485"/>
                <a:gd name="connsiteX13" fmla="*/ 1799465 w 2074030"/>
                <a:gd name="connsiteY13" fmla="*/ 475619 h 2857485"/>
                <a:gd name="connsiteX14" fmla="*/ 1742439 w 2074030"/>
                <a:gd name="connsiteY14" fmla="*/ 186336 h 2857485"/>
                <a:gd name="connsiteX15" fmla="*/ 1795240 w 2074030"/>
                <a:gd name="connsiteY15" fmla="*/ 21634 h 2857485"/>
                <a:gd name="connsiteX16" fmla="*/ 1795240 w 2074030"/>
                <a:gd name="connsiteY16" fmla="*/ 21634 h 2857485"/>
                <a:gd name="connsiteX17" fmla="*/ 1993772 w 2074030"/>
                <a:gd name="connsiteY17" fmla="*/ 84981 h 2857485"/>
                <a:gd name="connsiteX18" fmla="*/ 2074031 w 2074030"/>
                <a:gd name="connsiteY18" fmla="*/ 477731 h 28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4030" h="2857485">
                  <a:moveTo>
                    <a:pt x="2074031" y="477731"/>
                  </a:moveTo>
                  <a:lnTo>
                    <a:pt x="2074031" y="1808013"/>
                  </a:lnTo>
                  <a:cubicBezTo>
                    <a:pt x="2074031" y="2380244"/>
                    <a:pt x="1615716" y="2853234"/>
                    <a:pt x="1045463" y="2857457"/>
                  </a:cubicBezTo>
                  <a:cubicBezTo>
                    <a:pt x="468874" y="2861679"/>
                    <a:pt x="0" y="2395026"/>
                    <a:pt x="0" y="1820682"/>
                  </a:cubicBezTo>
                  <a:lnTo>
                    <a:pt x="0" y="477731"/>
                  </a:lnTo>
                  <a:cubicBezTo>
                    <a:pt x="0" y="361595"/>
                    <a:pt x="19008" y="247571"/>
                    <a:pt x="54913" y="141993"/>
                  </a:cubicBezTo>
                  <a:cubicBezTo>
                    <a:pt x="82370" y="61754"/>
                    <a:pt x="175300" y="25857"/>
                    <a:pt x="249221" y="65977"/>
                  </a:cubicBezTo>
                  <a:lnTo>
                    <a:pt x="249221" y="65977"/>
                  </a:lnTo>
                  <a:cubicBezTo>
                    <a:pt x="306247" y="97651"/>
                    <a:pt x="331591" y="165220"/>
                    <a:pt x="310471" y="226455"/>
                  </a:cubicBezTo>
                  <a:cubicBezTo>
                    <a:pt x="283014" y="304583"/>
                    <a:pt x="268230" y="389045"/>
                    <a:pt x="268230" y="475619"/>
                  </a:cubicBezTo>
                  <a:lnTo>
                    <a:pt x="268230" y="1808013"/>
                  </a:lnTo>
                  <a:cubicBezTo>
                    <a:pt x="268230" y="2228213"/>
                    <a:pt x="601933" y="2578731"/>
                    <a:pt x="1022231" y="2585066"/>
                  </a:cubicBezTo>
                  <a:cubicBezTo>
                    <a:pt x="1450977" y="2591400"/>
                    <a:pt x="1799465" y="2245105"/>
                    <a:pt x="1799465" y="1818570"/>
                  </a:cubicBezTo>
                  <a:lnTo>
                    <a:pt x="1799465" y="475619"/>
                  </a:lnTo>
                  <a:cubicBezTo>
                    <a:pt x="1799465" y="374264"/>
                    <a:pt x="1778344" y="275021"/>
                    <a:pt x="1742439" y="186336"/>
                  </a:cubicBezTo>
                  <a:cubicBezTo>
                    <a:pt x="1717094" y="125101"/>
                    <a:pt x="1740326" y="55419"/>
                    <a:pt x="1795240" y="21634"/>
                  </a:cubicBezTo>
                  <a:lnTo>
                    <a:pt x="1795240" y="21634"/>
                  </a:lnTo>
                  <a:cubicBezTo>
                    <a:pt x="1867049" y="-24820"/>
                    <a:pt x="1962091" y="6853"/>
                    <a:pt x="1993772" y="84981"/>
                  </a:cubicBezTo>
                  <a:cubicBezTo>
                    <a:pt x="2046573" y="207451"/>
                    <a:pt x="2074031" y="338368"/>
                    <a:pt x="2074031" y="477731"/>
                  </a:cubicBezTo>
                  <a:close/>
                </a:path>
              </a:pathLst>
            </a:custGeom>
            <a:solidFill>
              <a:srgbClr val="F79038"/>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61" name="Freeform 60">
            <a:extLst>
              <a:ext uri="{FF2B5EF4-FFF2-40B4-BE49-F238E27FC236}">
                <a16:creationId xmlns:a16="http://schemas.microsoft.com/office/drawing/2014/main" id="{DD57B6F3-4953-0E70-19FF-D7F37116932C}"/>
              </a:ext>
            </a:extLst>
          </p:cNvPr>
          <p:cNvSpPr/>
          <p:nvPr/>
        </p:nvSpPr>
        <p:spPr>
          <a:xfrm>
            <a:off x="9686479" y="1969681"/>
            <a:ext cx="1641060" cy="2981520"/>
          </a:xfrm>
          <a:custGeom>
            <a:avLst/>
            <a:gdLst>
              <a:gd name="connsiteX0" fmla="*/ 819474 w 1641060"/>
              <a:gd name="connsiteY0" fmla="*/ 2981520 h 2981520"/>
              <a:gd name="connsiteX1" fmla="*/ 0 w 1641060"/>
              <a:gd name="connsiteY1" fmla="*/ 2162235 h 2981520"/>
              <a:gd name="connsiteX2" fmla="*/ 0 w 1641060"/>
              <a:gd name="connsiteY2" fmla="*/ 819285 h 2981520"/>
              <a:gd name="connsiteX3" fmla="*/ 90818 w 1641060"/>
              <a:gd name="connsiteY3" fmla="*/ 443427 h 2981520"/>
              <a:gd name="connsiteX4" fmla="*/ 221765 w 1641060"/>
              <a:gd name="connsiteY4" fmla="*/ 257610 h 2981520"/>
              <a:gd name="connsiteX5" fmla="*/ 819474 w 1641060"/>
              <a:gd name="connsiteY5" fmla="*/ 0 h 2981520"/>
              <a:gd name="connsiteX6" fmla="*/ 1417183 w 1641060"/>
              <a:gd name="connsiteY6" fmla="*/ 257610 h 2981520"/>
              <a:gd name="connsiteX7" fmla="*/ 1527010 w 1641060"/>
              <a:gd name="connsiteY7" fmla="*/ 403308 h 2981520"/>
              <a:gd name="connsiteX8" fmla="*/ 1641061 w 1641060"/>
              <a:gd name="connsiteY8" fmla="*/ 819285 h 2981520"/>
              <a:gd name="connsiteX9" fmla="*/ 1641061 w 1641060"/>
              <a:gd name="connsiteY9" fmla="*/ 2162235 h 2981520"/>
              <a:gd name="connsiteX10" fmla="*/ 819474 w 1641060"/>
              <a:gd name="connsiteY10" fmla="*/ 2981520 h 2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1060" h="2981520">
                <a:moveTo>
                  <a:pt x="819474" y="2981520"/>
                </a:moveTo>
                <a:cubicBezTo>
                  <a:pt x="367496" y="2981520"/>
                  <a:pt x="0" y="2614109"/>
                  <a:pt x="0" y="2162235"/>
                </a:cubicBezTo>
                <a:lnTo>
                  <a:pt x="0" y="819285"/>
                </a:lnTo>
                <a:cubicBezTo>
                  <a:pt x="0" y="688368"/>
                  <a:pt x="31681" y="559563"/>
                  <a:pt x="90818" y="443427"/>
                </a:cubicBezTo>
                <a:cubicBezTo>
                  <a:pt x="124611" y="375858"/>
                  <a:pt x="168964" y="312511"/>
                  <a:pt x="221765" y="257610"/>
                </a:cubicBezTo>
                <a:cubicBezTo>
                  <a:pt x="375944" y="92908"/>
                  <a:pt x="593485" y="0"/>
                  <a:pt x="819474" y="0"/>
                </a:cubicBezTo>
                <a:cubicBezTo>
                  <a:pt x="1045463" y="0"/>
                  <a:pt x="1263004" y="95020"/>
                  <a:pt x="1417183" y="257610"/>
                </a:cubicBezTo>
                <a:cubicBezTo>
                  <a:pt x="1459424" y="301953"/>
                  <a:pt x="1495329" y="350519"/>
                  <a:pt x="1527010" y="403308"/>
                </a:cubicBezTo>
                <a:cubicBezTo>
                  <a:pt x="1600932" y="530001"/>
                  <a:pt x="1641061" y="673587"/>
                  <a:pt x="1641061" y="819285"/>
                </a:cubicBezTo>
                <a:lnTo>
                  <a:pt x="1641061" y="2162235"/>
                </a:lnTo>
                <a:cubicBezTo>
                  <a:pt x="1641061" y="2614109"/>
                  <a:pt x="1271453" y="2981520"/>
                  <a:pt x="819474" y="2981520"/>
                </a:cubicBezTo>
                <a:close/>
              </a:path>
            </a:pathLst>
          </a:custGeom>
          <a:solidFill>
            <a:srgbClr val="FFFFFF"/>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73" name="Graphic 8">
            <a:extLst>
              <a:ext uri="{FF2B5EF4-FFF2-40B4-BE49-F238E27FC236}">
                <a16:creationId xmlns:a16="http://schemas.microsoft.com/office/drawing/2014/main" id="{076BAB5A-20A7-5F8F-F31F-CDEF1C266072}"/>
              </a:ext>
            </a:extLst>
          </p:cNvPr>
          <p:cNvGrpSpPr/>
          <p:nvPr/>
        </p:nvGrpSpPr>
        <p:grpSpPr>
          <a:xfrm>
            <a:off x="2321771" y="5165793"/>
            <a:ext cx="7908560" cy="451909"/>
            <a:chOff x="2321771" y="5165793"/>
            <a:chExt cx="7908560" cy="451909"/>
          </a:xfrm>
          <a:solidFill>
            <a:srgbClr val="000000"/>
          </a:solidFill>
        </p:grpSpPr>
        <p:sp>
          <p:nvSpPr>
            <p:cNvPr id="74" name="Freeform 73">
              <a:extLst>
                <a:ext uri="{FF2B5EF4-FFF2-40B4-BE49-F238E27FC236}">
                  <a16:creationId xmlns:a16="http://schemas.microsoft.com/office/drawing/2014/main" id="{14FD8BF1-37E1-1B9A-FF96-4BD3153FA0A1}"/>
                </a:ext>
              </a:extLst>
            </p:cNvPr>
            <p:cNvSpPr/>
            <p:nvPr/>
          </p:nvSpPr>
          <p:spPr>
            <a:xfrm>
              <a:off x="2321771" y="5165793"/>
              <a:ext cx="1118328" cy="451909"/>
            </a:xfrm>
            <a:custGeom>
              <a:avLst/>
              <a:gdLst>
                <a:gd name="connsiteX0" fmla="*/ 14784 w 1118328"/>
                <a:gd name="connsiteY0" fmla="*/ 290070 h 451909"/>
                <a:gd name="connsiteX1" fmla="*/ 0 w 1118328"/>
                <a:gd name="connsiteY1" fmla="*/ 256286 h 451909"/>
                <a:gd name="connsiteX2" fmla="*/ 12672 w 1118328"/>
                <a:gd name="connsiteY2" fmla="*/ 47241 h 451909"/>
                <a:gd name="connsiteX3" fmla="*/ 86594 w 1118328"/>
                <a:gd name="connsiteY3" fmla="*/ 11344 h 451909"/>
                <a:gd name="connsiteX4" fmla="*/ 261894 w 1118328"/>
                <a:gd name="connsiteY4" fmla="*/ 112699 h 451909"/>
                <a:gd name="connsiteX5" fmla="*/ 95042 w 1118328"/>
                <a:gd name="connsiteY5" fmla="*/ 97919 h 451909"/>
                <a:gd name="connsiteX6" fmla="*/ 107714 w 1118328"/>
                <a:gd name="connsiteY6" fmla="*/ 138038 h 451909"/>
                <a:gd name="connsiteX7" fmla="*/ 667407 w 1118328"/>
                <a:gd name="connsiteY7" fmla="*/ 363975 h 451909"/>
                <a:gd name="connsiteX8" fmla="*/ 946197 w 1118328"/>
                <a:gd name="connsiteY8" fmla="*/ 211942 h 451909"/>
                <a:gd name="connsiteX9" fmla="*/ 1075032 w 1118328"/>
                <a:gd name="connsiteY9" fmla="*/ 40907 h 451909"/>
                <a:gd name="connsiteX10" fmla="*/ 1096152 w 1118328"/>
                <a:gd name="connsiteY10" fmla="*/ 13457 h 451909"/>
                <a:gd name="connsiteX11" fmla="*/ 1102489 w 1118328"/>
                <a:gd name="connsiteY11" fmla="*/ 110588 h 451909"/>
                <a:gd name="connsiteX12" fmla="*/ 1018007 w 1118328"/>
                <a:gd name="connsiteY12" fmla="*/ 220389 h 451909"/>
                <a:gd name="connsiteX13" fmla="*/ 561804 w 1118328"/>
                <a:gd name="connsiteY13" fmla="*/ 448437 h 451909"/>
                <a:gd name="connsiteX14" fmla="*/ 92930 w 1118328"/>
                <a:gd name="connsiteY14" fmla="*/ 190827 h 451909"/>
                <a:gd name="connsiteX15" fmla="*/ 57025 w 1118328"/>
                <a:gd name="connsiteY15" fmla="*/ 114811 h 451909"/>
                <a:gd name="connsiteX16" fmla="*/ 29569 w 1118328"/>
                <a:gd name="connsiteY16" fmla="*/ 296405 h 451909"/>
                <a:gd name="connsiteX17" fmla="*/ 14784 w 1118328"/>
                <a:gd name="connsiteY17" fmla="*/ 290070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8" h="451909">
                  <a:moveTo>
                    <a:pt x="14784" y="290070"/>
                  </a:moveTo>
                  <a:cubicBezTo>
                    <a:pt x="8448" y="279512"/>
                    <a:pt x="0" y="266844"/>
                    <a:pt x="0" y="256286"/>
                  </a:cubicBezTo>
                  <a:cubicBezTo>
                    <a:pt x="2112" y="186603"/>
                    <a:pt x="4224" y="114811"/>
                    <a:pt x="12672" y="47241"/>
                  </a:cubicBezTo>
                  <a:cubicBezTo>
                    <a:pt x="19008" y="787"/>
                    <a:pt x="46465" y="-11882"/>
                    <a:pt x="86594" y="11344"/>
                  </a:cubicBezTo>
                  <a:cubicBezTo>
                    <a:pt x="145731" y="43018"/>
                    <a:pt x="204869" y="78914"/>
                    <a:pt x="261894" y="112699"/>
                  </a:cubicBezTo>
                  <a:cubicBezTo>
                    <a:pt x="228101" y="148596"/>
                    <a:pt x="198532" y="146485"/>
                    <a:pt x="95042" y="97919"/>
                  </a:cubicBezTo>
                  <a:cubicBezTo>
                    <a:pt x="99266" y="114811"/>
                    <a:pt x="101378" y="127480"/>
                    <a:pt x="107714" y="138038"/>
                  </a:cubicBezTo>
                  <a:cubicBezTo>
                    <a:pt x="190084" y="300628"/>
                    <a:pt x="424521" y="454772"/>
                    <a:pt x="667407" y="363975"/>
                  </a:cubicBezTo>
                  <a:cubicBezTo>
                    <a:pt x="768785" y="325967"/>
                    <a:pt x="863827" y="281623"/>
                    <a:pt x="946197" y="211942"/>
                  </a:cubicBezTo>
                  <a:cubicBezTo>
                    <a:pt x="1001110" y="163377"/>
                    <a:pt x="1049687" y="110588"/>
                    <a:pt x="1075032" y="40907"/>
                  </a:cubicBezTo>
                  <a:cubicBezTo>
                    <a:pt x="1079256" y="30349"/>
                    <a:pt x="1087704" y="24014"/>
                    <a:pt x="1096152" y="13457"/>
                  </a:cubicBezTo>
                  <a:cubicBezTo>
                    <a:pt x="1127833" y="47241"/>
                    <a:pt x="1121497" y="81025"/>
                    <a:pt x="1102489" y="110588"/>
                  </a:cubicBezTo>
                  <a:cubicBezTo>
                    <a:pt x="1077144" y="148596"/>
                    <a:pt x="1051800" y="188716"/>
                    <a:pt x="1018007" y="220389"/>
                  </a:cubicBezTo>
                  <a:cubicBezTo>
                    <a:pt x="891284" y="347083"/>
                    <a:pt x="737104" y="420987"/>
                    <a:pt x="561804" y="448437"/>
                  </a:cubicBezTo>
                  <a:cubicBezTo>
                    <a:pt x="386505" y="473776"/>
                    <a:pt x="177412" y="357640"/>
                    <a:pt x="92930" y="190827"/>
                  </a:cubicBezTo>
                  <a:cubicBezTo>
                    <a:pt x="82370" y="167600"/>
                    <a:pt x="71809" y="144372"/>
                    <a:pt x="57025" y="114811"/>
                  </a:cubicBezTo>
                  <a:cubicBezTo>
                    <a:pt x="31681" y="178158"/>
                    <a:pt x="57025" y="241505"/>
                    <a:pt x="29569" y="296405"/>
                  </a:cubicBezTo>
                  <a:cubicBezTo>
                    <a:pt x="25345" y="290070"/>
                    <a:pt x="21120" y="290070"/>
                    <a:pt x="14784" y="290070"/>
                  </a:cubicBezTo>
                  <a:close/>
                </a:path>
              </a:pathLst>
            </a:custGeom>
            <a:solidFill>
              <a:srgbClr val="000000"/>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BB33EA75-7F2A-BE51-7D83-3236CBC04363}"/>
                </a:ext>
              </a:extLst>
            </p:cNvPr>
            <p:cNvSpPr/>
            <p:nvPr/>
          </p:nvSpPr>
          <p:spPr>
            <a:xfrm>
              <a:off x="4585885" y="5165793"/>
              <a:ext cx="1118329" cy="451909"/>
            </a:xfrm>
            <a:custGeom>
              <a:avLst/>
              <a:gdLst>
                <a:gd name="connsiteX0" fmla="*/ 14784 w 1118329"/>
                <a:gd name="connsiteY0" fmla="*/ 290070 h 451909"/>
                <a:gd name="connsiteX1" fmla="*/ 0 w 1118329"/>
                <a:gd name="connsiteY1" fmla="*/ 256286 h 451909"/>
                <a:gd name="connsiteX2" fmla="*/ 12672 w 1118329"/>
                <a:gd name="connsiteY2" fmla="*/ 47241 h 451909"/>
                <a:gd name="connsiteX3" fmla="*/ 86594 w 1118329"/>
                <a:gd name="connsiteY3" fmla="*/ 11344 h 451909"/>
                <a:gd name="connsiteX4" fmla="*/ 261894 w 1118329"/>
                <a:gd name="connsiteY4" fmla="*/ 112699 h 451909"/>
                <a:gd name="connsiteX5" fmla="*/ 95042 w 1118329"/>
                <a:gd name="connsiteY5" fmla="*/ 97919 h 451909"/>
                <a:gd name="connsiteX6" fmla="*/ 107715 w 1118329"/>
                <a:gd name="connsiteY6" fmla="*/ 138038 h 451909"/>
                <a:gd name="connsiteX7" fmla="*/ 667407 w 1118329"/>
                <a:gd name="connsiteY7" fmla="*/ 363975 h 451909"/>
                <a:gd name="connsiteX8" fmla="*/ 946197 w 1118329"/>
                <a:gd name="connsiteY8" fmla="*/ 211942 h 451909"/>
                <a:gd name="connsiteX9" fmla="*/ 1075032 w 1118329"/>
                <a:gd name="connsiteY9" fmla="*/ 40907 h 451909"/>
                <a:gd name="connsiteX10" fmla="*/ 1096152 w 1118329"/>
                <a:gd name="connsiteY10" fmla="*/ 13457 h 451909"/>
                <a:gd name="connsiteX11" fmla="*/ 1102489 w 1118329"/>
                <a:gd name="connsiteY11" fmla="*/ 110588 h 451909"/>
                <a:gd name="connsiteX12" fmla="*/ 1018007 w 1118329"/>
                <a:gd name="connsiteY12" fmla="*/ 220389 h 451909"/>
                <a:gd name="connsiteX13" fmla="*/ 561805 w 1118329"/>
                <a:gd name="connsiteY13" fmla="*/ 448437 h 451909"/>
                <a:gd name="connsiteX14" fmla="*/ 92930 w 1118329"/>
                <a:gd name="connsiteY14" fmla="*/ 190827 h 451909"/>
                <a:gd name="connsiteX15" fmla="*/ 57025 w 1118329"/>
                <a:gd name="connsiteY15" fmla="*/ 114811 h 451909"/>
                <a:gd name="connsiteX16" fmla="*/ 29569 w 1118329"/>
                <a:gd name="connsiteY16" fmla="*/ 296405 h 451909"/>
                <a:gd name="connsiteX17" fmla="*/ 14784 w 1118329"/>
                <a:gd name="connsiteY17" fmla="*/ 290070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9" h="451909">
                  <a:moveTo>
                    <a:pt x="14784" y="290070"/>
                  </a:moveTo>
                  <a:cubicBezTo>
                    <a:pt x="8448" y="279512"/>
                    <a:pt x="0" y="266844"/>
                    <a:pt x="0" y="256286"/>
                  </a:cubicBezTo>
                  <a:cubicBezTo>
                    <a:pt x="2112" y="186603"/>
                    <a:pt x="4224" y="114811"/>
                    <a:pt x="12672" y="47241"/>
                  </a:cubicBezTo>
                  <a:cubicBezTo>
                    <a:pt x="19008" y="787"/>
                    <a:pt x="46465" y="-11882"/>
                    <a:pt x="86594" y="11344"/>
                  </a:cubicBezTo>
                  <a:cubicBezTo>
                    <a:pt x="145731" y="43018"/>
                    <a:pt x="204869" y="78914"/>
                    <a:pt x="261894" y="112699"/>
                  </a:cubicBezTo>
                  <a:cubicBezTo>
                    <a:pt x="228101" y="148596"/>
                    <a:pt x="198532" y="146485"/>
                    <a:pt x="95042" y="97919"/>
                  </a:cubicBezTo>
                  <a:cubicBezTo>
                    <a:pt x="99266" y="114811"/>
                    <a:pt x="101378" y="127480"/>
                    <a:pt x="107715" y="138038"/>
                  </a:cubicBezTo>
                  <a:cubicBezTo>
                    <a:pt x="190084" y="300628"/>
                    <a:pt x="424522" y="454772"/>
                    <a:pt x="667407" y="363975"/>
                  </a:cubicBezTo>
                  <a:cubicBezTo>
                    <a:pt x="768785" y="325967"/>
                    <a:pt x="863827" y="281623"/>
                    <a:pt x="946197" y="211942"/>
                  </a:cubicBezTo>
                  <a:cubicBezTo>
                    <a:pt x="1001110" y="163377"/>
                    <a:pt x="1049688" y="110588"/>
                    <a:pt x="1075032" y="40907"/>
                  </a:cubicBezTo>
                  <a:cubicBezTo>
                    <a:pt x="1079256" y="30349"/>
                    <a:pt x="1087704" y="24014"/>
                    <a:pt x="1096152" y="13457"/>
                  </a:cubicBezTo>
                  <a:cubicBezTo>
                    <a:pt x="1127833" y="47241"/>
                    <a:pt x="1121497" y="81025"/>
                    <a:pt x="1102489" y="110588"/>
                  </a:cubicBezTo>
                  <a:cubicBezTo>
                    <a:pt x="1077144" y="148596"/>
                    <a:pt x="1051799" y="188716"/>
                    <a:pt x="1018007" y="220389"/>
                  </a:cubicBezTo>
                  <a:cubicBezTo>
                    <a:pt x="891284" y="347083"/>
                    <a:pt x="737104" y="420987"/>
                    <a:pt x="561805" y="448437"/>
                  </a:cubicBezTo>
                  <a:cubicBezTo>
                    <a:pt x="386505" y="473776"/>
                    <a:pt x="177412" y="357640"/>
                    <a:pt x="92930" y="190827"/>
                  </a:cubicBezTo>
                  <a:cubicBezTo>
                    <a:pt x="82370" y="167600"/>
                    <a:pt x="71809" y="144372"/>
                    <a:pt x="57025" y="114811"/>
                  </a:cubicBezTo>
                  <a:cubicBezTo>
                    <a:pt x="31681" y="178158"/>
                    <a:pt x="57025" y="241505"/>
                    <a:pt x="29569" y="296405"/>
                  </a:cubicBezTo>
                  <a:cubicBezTo>
                    <a:pt x="25345" y="290070"/>
                    <a:pt x="21120" y="290070"/>
                    <a:pt x="14784" y="290070"/>
                  </a:cubicBezTo>
                  <a:close/>
                </a:path>
              </a:pathLst>
            </a:custGeom>
            <a:solidFill>
              <a:srgbClr val="000000"/>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CE0E2B88-24CE-3473-FCC6-BA8283C2DB7A}"/>
                </a:ext>
              </a:extLst>
            </p:cNvPr>
            <p:cNvSpPr/>
            <p:nvPr/>
          </p:nvSpPr>
          <p:spPr>
            <a:xfrm>
              <a:off x="6850000" y="5165793"/>
              <a:ext cx="1118328" cy="451909"/>
            </a:xfrm>
            <a:custGeom>
              <a:avLst/>
              <a:gdLst>
                <a:gd name="connsiteX0" fmla="*/ 14784 w 1118328"/>
                <a:gd name="connsiteY0" fmla="*/ 290070 h 451909"/>
                <a:gd name="connsiteX1" fmla="*/ 0 w 1118328"/>
                <a:gd name="connsiteY1" fmla="*/ 256286 h 451909"/>
                <a:gd name="connsiteX2" fmla="*/ 12672 w 1118328"/>
                <a:gd name="connsiteY2" fmla="*/ 47241 h 451909"/>
                <a:gd name="connsiteX3" fmla="*/ 86593 w 1118328"/>
                <a:gd name="connsiteY3" fmla="*/ 11344 h 451909"/>
                <a:gd name="connsiteX4" fmla="*/ 261894 w 1118328"/>
                <a:gd name="connsiteY4" fmla="*/ 112699 h 451909"/>
                <a:gd name="connsiteX5" fmla="*/ 95042 w 1118328"/>
                <a:gd name="connsiteY5" fmla="*/ 97919 h 451909"/>
                <a:gd name="connsiteX6" fmla="*/ 107714 w 1118328"/>
                <a:gd name="connsiteY6" fmla="*/ 138038 h 451909"/>
                <a:gd name="connsiteX7" fmla="*/ 667406 w 1118328"/>
                <a:gd name="connsiteY7" fmla="*/ 363975 h 451909"/>
                <a:gd name="connsiteX8" fmla="*/ 946197 w 1118328"/>
                <a:gd name="connsiteY8" fmla="*/ 211942 h 451909"/>
                <a:gd name="connsiteX9" fmla="*/ 1075032 w 1118328"/>
                <a:gd name="connsiteY9" fmla="*/ 40907 h 451909"/>
                <a:gd name="connsiteX10" fmla="*/ 1096152 w 1118328"/>
                <a:gd name="connsiteY10" fmla="*/ 13457 h 451909"/>
                <a:gd name="connsiteX11" fmla="*/ 1102488 w 1118328"/>
                <a:gd name="connsiteY11" fmla="*/ 110588 h 451909"/>
                <a:gd name="connsiteX12" fmla="*/ 1018006 w 1118328"/>
                <a:gd name="connsiteY12" fmla="*/ 220389 h 451909"/>
                <a:gd name="connsiteX13" fmla="*/ 561804 w 1118328"/>
                <a:gd name="connsiteY13" fmla="*/ 448437 h 451909"/>
                <a:gd name="connsiteX14" fmla="*/ 92930 w 1118328"/>
                <a:gd name="connsiteY14" fmla="*/ 190827 h 451909"/>
                <a:gd name="connsiteX15" fmla="*/ 57025 w 1118328"/>
                <a:gd name="connsiteY15" fmla="*/ 114811 h 451909"/>
                <a:gd name="connsiteX16" fmla="*/ 29569 w 1118328"/>
                <a:gd name="connsiteY16" fmla="*/ 296405 h 451909"/>
                <a:gd name="connsiteX17" fmla="*/ 14784 w 1118328"/>
                <a:gd name="connsiteY17" fmla="*/ 290070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8" h="451909">
                  <a:moveTo>
                    <a:pt x="14784" y="290070"/>
                  </a:moveTo>
                  <a:cubicBezTo>
                    <a:pt x="8448" y="279512"/>
                    <a:pt x="0" y="266844"/>
                    <a:pt x="0" y="256286"/>
                  </a:cubicBezTo>
                  <a:cubicBezTo>
                    <a:pt x="2112" y="186603"/>
                    <a:pt x="4224" y="114811"/>
                    <a:pt x="12672" y="47241"/>
                  </a:cubicBezTo>
                  <a:cubicBezTo>
                    <a:pt x="19008" y="787"/>
                    <a:pt x="46465" y="-11882"/>
                    <a:pt x="86593" y="11344"/>
                  </a:cubicBezTo>
                  <a:cubicBezTo>
                    <a:pt x="145731" y="43018"/>
                    <a:pt x="204868" y="78914"/>
                    <a:pt x="261894" y="112699"/>
                  </a:cubicBezTo>
                  <a:cubicBezTo>
                    <a:pt x="228101" y="148596"/>
                    <a:pt x="198532" y="146485"/>
                    <a:pt x="95042" y="97919"/>
                  </a:cubicBezTo>
                  <a:cubicBezTo>
                    <a:pt x="99266" y="114811"/>
                    <a:pt x="101378" y="127480"/>
                    <a:pt x="107714" y="138038"/>
                  </a:cubicBezTo>
                  <a:cubicBezTo>
                    <a:pt x="190084" y="300628"/>
                    <a:pt x="424521" y="454772"/>
                    <a:pt x="667406" y="363975"/>
                  </a:cubicBezTo>
                  <a:cubicBezTo>
                    <a:pt x="768785" y="325967"/>
                    <a:pt x="863827" y="281623"/>
                    <a:pt x="946197" y="211942"/>
                  </a:cubicBezTo>
                  <a:cubicBezTo>
                    <a:pt x="1001110" y="163377"/>
                    <a:pt x="1049687" y="110588"/>
                    <a:pt x="1075032" y="40907"/>
                  </a:cubicBezTo>
                  <a:cubicBezTo>
                    <a:pt x="1079256" y="30349"/>
                    <a:pt x="1087704" y="24014"/>
                    <a:pt x="1096152" y="13457"/>
                  </a:cubicBezTo>
                  <a:cubicBezTo>
                    <a:pt x="1127833" y="47241"/>
                    <a:pt x="1121497" y="81025"/>
                    <a:pt x="1102488" y="110588"/>
                  </a:cubicBezTo>
                  <a:cubicBezTo>
                    <a:pt x="1077144" y="148596"/>
                    <a:pt x="1051799" y="188716"/>
                    <a:pt x="1018006" y="220389"/>
                  </a:cubicBezTo>
                  <a:cubicBezTo>
                    <a:pt x="891284" y="347083"/>
                    <a:pt x="737104" y="420987"/>
                    <a:pt x="561804" y="448437"/>
                  </a:cubicBezTo>
                  <a:cubicBezTo>
                    <a:pt x="386504" y="473776"/>
                    <a:pt x="177412" y="357640"/>
                    <a:pt x="92930" y="190827"/>
                  </a:cubicBezTo>
                  <a:cubicBezTo>
                    <a:pt x="82370" y="167600"/>
                    <a:pt x="71809" y="144372"/>
                    <a:pt x="57025" y="114811"/>
                  </a:cubicBezTo>
                  <a:cubicBezTo>
                    <a:pt x="31681" y="178158"/>
                    <a:pt x="57025" y="241505"/>
                    <a:pt x="29569" y="296405"/>
                  </a:cubicBezTo>
                  <a:cubicBezTo>
                    <a:pt x="25344" y="290070"/>
                    <a:pt x="19008" y="290070"/>
                    <a:pt x="14784" y="290070"/>
                  </a:cubicBezTo>
                  <a:close/>
                </a:path>
              </a:pathLst>
            </a:custGeom>
            <a:solidFill>
              <a:srgbClr val="000000"/>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7" name="Freeform 76">
              <a:extLst>
                <a:ext uri="{FF2B5EF4-FFF2-40B4-BE49-F238E27FC236}">
                  <a16:creationId xmlns:a16="http://schemas.microsoft.com/office/drawing/2014/main" id="{A50C1922-DCC4-CB90-9FDC-F82830408E49}"/>
                </a:ext>
              </a:extLst>
            </p:cNvPr>
            <p:cNvSpPr/>
            <p:nvPr/>
          </p:nvSpPr>
          <p:spPr>
            <a:xfrm>
              <a:off x="9112002" y="5165793"/>
              <a:ext cx="1118329" cy="451909"/>
            </a:xfrm>
            <a:custGeom>
              <a:avLst/>
              <a:gdLst>
                <a:gd name="connsiteX0" fmla="*/ 14785 w 1118329"/>
                <a:gd name="connsiteY0" fmla="*/ 290070 h 451909"/>
                <a:gd name="connsiteX1" fmla="*/ 0 w 1118329"/>
                <a:gd name="connsiteY1" fmla="*/ 256286 h 451909"/>
                <a:gd name="connsiteX2" fmla="*/ 12672 w 1118329"/>
                <a:gd name="connsiteY2" fmla="*/ 47241 h 451909"/>
                <a:gd name="connsiteX3" fmla="*/ 86594 w 1118329"/>
                <a:gd name="connsiteY3" fmla="*/ 11344 h 451909"/>
                <a:gd name="connsiteX4" fmla="*/ 261894 w 1118329"/>
                <a:gd name="connsiteY4" fmla="*/ 112699 h 451909"/>
                <a:gd name="connsiteX5" fmla="*/ 95042 w 1118329"/>
                <a:gd name="connsiteY5" fmla="*/ 97919 h 451909"/>
                <a:gd name="connsiteX6" fmla="*/ 107715 w 1118329"/>
                <a:gd name="connsiteY6" fmla="*/ 138038 h 451909"/>
                <a:gd name="connsiteX7" fmla="*/ 667407 w 1118329"/>
                <a:gd name="connsiteY7" fmla="*/ 363975 h 451909"/>
                <a:gd name="connsiteX8" fmla="*/ 946198 w 1118329"/>
                <a:gd name="connsiteY8" fmla="*/ 211942 h 451909"/>
                <a:gd name="connsiteX9" fmla="*/ 1075033 w 1118329"/>
                <a:gd name="connsiteY9" fmla="*/ 40907 h 451909"/>
                <a:gd name="connsiteX10" fmla="*/ 1096153 w 1118329"/>
                <a:gd name="connsiteY10" fmla="*/ 13457 h 451909"/>
                <a:gd name="connsiteX11" fmla="*/ 1102489 w 1118329"/>
                <a:gd name="connsiteY11" fmla="*/ 110588 h 451909"/>
                <a:gd name="connsiteX12" fmla="*/ 1018007 w 1118329"/>
                <a:gd name="connsiteY12" fmla="*/ 220389 h 451909"/>
                <a:gd name="connsiteX13" fmla="*/ 561805 w 1118329"/>
                <a:gd name="connsiteY13" fmla="*/ 448437 h 451909"/>
                <a:gd name="connsiteX14" fmla="*/ 92931 w 1118329"/>
                <a:gd name="connsiteY14" fmla="*/ 190827 h 451909"/>
                <a:gd name="connsiteX15" fmla="*/ 57026 w 1118329"/>
                <a:gd name="connsiteY15" fmla="*/ 114811 h 451909"/>
                <a:gd name="connsiteX16" fmla="*/ 29569 w 1118329"/>
                <a:gd name="connsiteY16" fmla="*/ 296405 h 451909"/>
                <a:gd name="connsiteX17" fmla="*/ 14785 w 1118329"/>
                <a:gd name="connsiteY17" fmla="*/ 290070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9" h="451909">
                  <a:moveTo>
                    <a:pt x="14785" y="290070"/>
                  </a:moveTo>
                  <a:cubicBezTo>
                    <a:pt x="8449" y="279512"/>
                    <a:pt x="0" y="266844"/>
                    <a:pt x="0" y="256286"/>
                  </a:cubicBezTo>
                  <a:cubicBezTo>
                    <a:pt x="2112" y="186603"/>
                    <a:pt x="4224" y="114811"/>
                    <a:pt x="12672" y="47241"/>
                  </a:cubicBezTo>
                  <a:cubicBezTo>
                    <a:pt x="19009" y="787"/>
                    <a:pt x="46465" y="-11882"/>
                    <a:pt x="86594" y="11344"/>
                  </a:cubicBezTo>
                  <a:cubicBezTo>
                    <a:pt x="145732" y="43018"/>
                    <a:pt x="204869" y="78914"/>
                    <a:pt x="261894" y="112699"/>
                  </a:cubicBezTo>
                  <a:cubicBezTo>
                    <a:pt x="228101" y="148596"/>
                    <a:pt x="198533" y="146485"/>
                    <a:pt x="95042" y="97919"/>
                  </a:cubicBezTo>
                  <a:cubicBezTo>
                    <a:pt x="99266" y="114811"/>
                    <a:pt x="101379" y="127480"/>
                    <a:pt x="107715" y="138038"/>
                  </a:cubicBezTo>
                  <a:cubicBezTo>
                    <a:pt x="190084" y="300628"/>
                    <a:pt x="424522" y="454772"/>
                    <a:pt x="667407" y="363975"/>
                  </a:cubicBezTo>
                  <a:cubicBezTo>
                    <a:pt x="768786" y="325967"/>
                    <a:pt x="863828" y="281623"/>
                    <a:pt x="946198" y="211942"/>
                  </a:cubicBezTo>
                  <a:cubicBezTo>
                    <a:pt x="1001111" y="163377"/>
                    <a:pt x="1049688" y="110588"/>
                    <a:pt x="1075033" y="40907"/>
                  </a:cubicBezTo>
                  <a:cubicBezTo>
                    <a:pt x="1079256" y="30349"/>
                    <a:pt x="1087704" y="24014"/>
                    <a:pt x="1096153" y="13457"/>
                  </a:cubicBezTo>
                  <a:cubicBezTo>
                    <a:pt x="1127834" y="47241"/>
                    <a:pt x="1121497" y="81025"/>
                    <a:pt x="1102489" y="110588"/>
                  </a:cubicBezTo>
                  <a:cubicBezTo>
                    <a:pt x="1077144" y="148596"/>
                    <a:pt x="1051800" y="188716"/>
                    <a:pt x="1018007" y="220389"/>
                  </a:cubicBezTo>
                  <a:cubicBezTo>
                    <a:pt x="891284" y="347083"/>
                    <a:pt x="737105" y="420987"/>
                    <a:pt x="561805" y="448437"/>
                  </a:cubicBezTo>
                  <a:cubicBezTo>
                    <a:pt x="386505" y="473776"/>
                    <a:pt x="177412" y="357640"/>
                    <a:pt x="92931" y="190827"/>
                  </a:cubicBezTo>
                  <a:cubicBezTo>
                    <a:pt x="82370" y="167600"/>
                    <a:pt x="71810" y="144372"/>
                    <a:pt x="57026" y="114811"/>
                  </a:cubicBezTo>
                  <a:cubicBezTo>
                    <a:pt x="31681" y="178158"/>
                    <a:pt x="57026" y="241505"/>
                    <a:pt x="29569" y="296405"/>
                  </a:cubicBezTo>
                  <a:cubicBezTo>
                    <a:pt x="25345" y="290070"/>
                    <a:pt x="21120" y="290070"/>
                    <a:pt x="14785" y="290070"/>
                  </a:cubicBezTo>
                  <a:close/>
                </a:path>
              </a:pathLst>
            </a:custGeom>
            <a:solidFill>
              <a:srgbClr val="000000"/>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78" name="Graphic 8">
            <a:extLst>
              <a:ext uri="{FF2B5EF4-FFF2-40B4-BE49-F238E27FC236}">
                <a16:creationId xmlns:a16="http://schemas.microsoft.com/office/drawing/2014/main" id="{A3DCF03C-ABFE-DF83-E8BB-CEB9EDC653E0}"/>
              </a:ext>
            </a:extLst>
          </p:cNvPr>
          <p:cNvGrpSpPr/>
          <p:nvPr/>
        </p:nvGrpSpPr>
        <p:grpSpPr>
          <a:xfrm>
            <a:off x="2016580" y="1334853"/>
            <a:ext cx="7908560" cy="451909"/>
            <a:chOff x="2016580" y="1334853"/>
            <a:chExt cx="7908560" cy="451909"/>
          </a:xfrm>
          <a:solidFill>
            <a:srgbClr val="000000"/>
          </a:solidFill>
        </p:grpSpPr>
        <p:sp>
          <p:nvSpPr>
            <p:cNvPr id="79" name="Freeform 78">
              <a:extLst>
                <a:ext uri="{FF2B5EF4-FFF2-40B4-BE49-F238E27FC236}">
                  <a16:creationId xmlns:a16="http://schemas.microsoft.com/office/drawing/2014/main" id="{EC492D75-2E0B-2958-0A53-56F9CF1014C6}"/>
                </a:ext>
              </a:extLst>
            </p:cNvPr>
            <p:cNvSpPr/>
            <p:nvPr/>
          </p:nvSpPr>
          <p:spPr>
            <a:xfrm>
              <a:off x="8806812" y="1334853"/>
              <a:ext cx="1118328" cy="451909"/>
            </a:xfrm>
            <a:custGeom>
              <a:avLst/>
              <a:gdLst>
                <a:gd name="connsiteX0" fmla="*/ 1103545 w 1118328"/>
                <a:gd name="connsiteY0" fmla="*/ 161839 h 451909"/>
                <a:gd name="connsiteX1" fmla="*/ 1118329 w 1118328"/>
                <a:gd name="connsiteY1" fmla="*/ 195624 h 451909"/>
                <a:gd name="connsiteX2" fmla="*/ 1105657 w 1118328"/>
                <a:gd name="connsiteY2" fmla="*/ 404668 h 451909"/>
                <a:gd name="connsiteX3" fmla="*/ 1031735 w 1118328"/>
                <a:gd name="connsiteY3" fmla="*/ 440565 h 451909"/>
                <a:gd name="connsiteX4" fmla="*/ 856435 w 1118328"/>
                <a:gd name="connsiteY4" fmla="*/ 339210 h 451909"/>
                <a:gd name="connsiteX5" fmla="*/ 1023287 w 1118328"/>
                <a:gd name="connsiteY5" fmla="*/ 353991 h 451909"/>
                <a:gd name="connsiteX6" fmla="*/ 1010615 w 1118328"/>
                <a:gd name="connsiteY6" fmla="*/ 313871 h 451909"/>
                <a:gd name="connsiteX7" fmla="*/ 450922 w 1118328"/>
                <a:gd name="connsiteY7" fmla="*/ 87934 h 451909"/>
                <a:gd name="connsiteX8" fmla="*/ 172132 w 1118328"/>
                <a:gd name="connsiteY8" fmla="*/ 239967 h 451909"/>
                <a:gd name="connsiteX9" fmla="*/ 43297 w 1118328"/>
                <a:gd name="connsiteY9" fmla="*/ 411002 h 451909"/>
                <a:gd name="connsiteX10" fmla="*/ 22176 w 1118328"/>
                <a:gd name="connsiteY10" fmla="*/ 438453 h 451909"/>
                <a:gd name="connsiteX11" fmla="*/ 15840 w 1118328"/>
                <a:gd name="connsiteY11" fmla="*/ 341321 h 451909"/>
                <a:gd name="connsiteX12" fmla="*/ 100322 w 1118328"/>
                <a:gd name="connsiteY12" fmla="*/ 231520 h 451909"/>
                <a:gd name="connsiteX13" fmla="*/ 556525 w 1118328"/>
                <a:gd name="connsiteY13" fmla="*/ 3472 h 451909"/>
                <a:gd name="connsiteX14" fmla="*/ 1025399 w 1118328"/>
                <a:gd name="connsiteY14" fmla="*/ 261082 h 451909"/>
                <a:gd name="connsiteX15" fmla="*/ 1061304 w 1118328"/>
                <a:gd name="connsiteY15" fmla="*/ 337098 h 451909"/>
                <a:gd name="connsiteX16" fmla="*/ 1088760 w 1118328"/>
                <a:gd name="connsiteY16" fmla="*/ 155504 h 451909"/>
                <a:gd name="connsiteX17" fmla="*/ 1103545 w 1118328"/>
                <a:gd name="connsiteY17" fmla="*/ 161839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8" h="451909">
                  <a:moveTo>
                    <a:pt x="1103545" y="161839"/>
                  </a:moveTo>
                  <a:cubicBezTo>
                    <a:pt x="1109881" y="172397"/>
                    <a:pt x="1118329" y="185066"/>
                    <a:pt x="1118329" y="195624"/>
                  </a:cubicBezTo>
                  <a:cubicBezTo>
                    <a:pt x="1116217" y="265305"/>
                    <a:pt x="1114105" y="337098"/>
                    <a:pt x="1105657" y="404668"/>
                  </a:cubicBezTo>
                  <a:cubicBezTo>
                    <a:pt x="1099320" y="451123"/>
                    <a:pt x="1071864" y="463791"/>
                    <a:pt x="1031735" y="440565"/>
                  </a:cubicBezTo>
                  <a:cubicBezTo>
                    <a:pt x="972598" y="408891"/>
                    <a:pt x="913461" y="372995"/>
                    <a:pt x="856435" y="339210"/>
                  </a:cubicBezTo>
                  <a:cubicBezTo>
                    <a:pt x="890228" y="303313"/>
                    <a:pt x="919796" y="305425"/>
                    <a:pt x="1023287" y="353991"/>
                  </a:cubicBezTo>
                  <a:cubicBezTo>
                    <a:pt x="1019063" y="337098"/>
                    <a:pt x="1016951" y="324429"/>
                    <a:pt x="1010615" y="313871"/>
                  </a:cubicBezTo>
                  <a:cubicBezTo>
                    <a:pt x="928244" y="151281"/>
                    <a:pt x="693808" y="-2862"/>
                    <a:pt x="450922" y="87934"/>
                  </a:cubicBezTo>
                  <a:cubicBezTo>
                    <a:pt x="349544" y="125942"/>
                    <a:pt x="254502" y="170285"/>
                    <a:pt x="172132" y="239967"/>
                  </a:cubicBezTo>
                  <a:cubicBezTo>
                    <a:pt x="117218" y="288532"/>
                    <a:pt x="68642" y="341321"/>
                    <a:pt x="43297" y="411002"/>
                  </a:cubicBezTo>
                  <a:cubicBezTo>
                    <a:pt x="39073" y="421560"/>
                    <a:pt x="30624" y="427895"/>
                    <a:pt x="22176" y="438453"/>
                  </a:cubicBezTo>
                  <a:cubicBezTo>
                    <a:pt x="-9504" y="404668"/>
                    <a:pt x="-3168" y="370883"/>
                    <a:pt x="15840" y="341321"/>
                  </a:cubicBezTo>
                  <a:cubicBezTo>
                    <a:pt x="41185" y="303313"/>
                    <a:pt x="66529" y="263193"/>
                    <a:pt x="100322" y="231520"/>
                  </a:cubicBezTo>
                  <a:cubicBezTo>
                    <a:pt x="227045" y="104826"/>
                    <a:pt x="381224" y="30922"/>
                    <a:pt x="556525" y="3472"/>
                  </a:cubicBezTo>
                  <a:cubicBezTo>
                    <a:pt x="731824" y="-21867"/>
                    <a:pt x="940917" y="94269"/>
                    <a:pt x="1025399" y="261082"/>
                  </a:cubicBezTo>
                  <a:cubicBezTo>
                    <a:pt x="1035959" y="284309"/>
                    <a:pt x="1046519" y="307536"/>
                    <a:pt x="1061304" y="337098"/>
                  </a:cubicBezTo>
                  <a:cubicBezTo>
                    <a:pt x="1086648" y="273751"/>
                    <a:pt x="1061304" y="210404"/>
                    <a:pt x="1088760" y="155504"/>
                  </a:cubicBezTo>
                  <a:cubicBezTo>
                    <a:pt x="1092985" y="161839"/>
                    <a:pt x="1097208" y="161839"/>
                    <a:pt x="1103545" y="161839"/>
                  </a:cubicBezTo>
                  <a:close/>
                </a:path>
              </a:pathLst>
            </a:custGeom>
            <a:solidFill>
              <a:srgbClr val="000000"/>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0" name="Freeform 79">
              <a:extLst>
                <a:ext uri="{FF2B5EF4-FFF2-40B4-BE49-F238E27FC236}">
                  <a16:creationId xmlns:a16="http://schemas.microsoft.com/office/drawing/2014/main" id="{D2B68E0A-F130-67D8-904C-E98B4A496988}"/>
                </a:ext>
              </a:extLst>
            </p:cNvPr>
            <p:cNvSpPr/>
            <p:nvPr/>
          </p:nvSpPr>
          <p:spPr>
            <a:xfrm>
              <a:off x="6542697" y="1334853"/>
              <a:ext cx="1118329" cy="451909"/>
            </a:xfrm>
            <a:custGeom>
              <a:avLst/>
              <a:gdLst>
                <a:gd name="connsiteX0" fmla="*/ 1103544 w 1118329"/>
                <a:gd name="connsiteY0" fmla="*/ 161839 h 451909"/>
                <a:gd name="connsiteX1" fmla="*/ 1118329 w 1118329"/>
                <a:gd name="connsiteY1" fmla="*/ 195624 h 451909"/>
                <a:gd name="connsiteX2" fmla="*/ 1105657 w 1118329"/>
                <a:gd name="connsiteY2" fmla="*/ 404668 h 451909"/>
                <a:gd name="connsiteX3" fmla="*/ 1031735 w 1118329"/>
                <a:gd name="connsiteY3" fmla="*/ 440565 h 451909"/>
                <a:gd name="connsiteX4" fmla="*/ 856435 w 1118329"/>
                <a:gd name="connsiteY4" fmla="*/ 339210 h 451909"/>
                <a:gd name="connsiteX5" fmla="*/ 1023287 w 1118329"/>
                <a:gd name="connsiteY5" fmla="*/ 353991 h 451909"/>
                <a:gd name="connsiteX6" fmla="*/ 1010615 w 1118329"/>
                <a:gd name="connsiteY6" fmla="*/ 313871 h 451909"/>
                <a:gd name="connsiteX7" fmla="*/ 450922 w 1118329"/>
                <a:gd name="connsiteY7" fmla="*/ 87934 h 451909"/>
                <a:gd name="connsiteX8" fmla="*/ 172131 w 1118329"/>
                <a:gd name="connsiteY8" fmla="*/ 239967 h 451909"/>
                <a:gd name="connsiteX9" fmla="*/ 43297 w 1118329"/>
                <a:gd name="connsiteY9" fmla="*/ 411002 h 451909"/>
                <a:gd name="connsiteX10" fmla="*/ 22177 w 1118329"/>
                <a:gd name="connsiteY10" fmla="*/ 438453 h 451909"/>
                <a:gd name="connsiteX11" fmla="*/ 15840 w 1118329"/>
                <a:gd name="connsiteY11" fmla="*/ 341321 h 451909"/>
                <a:gd name="connsiteX12" fmla="*/ 100322 w 1118329"/>
                <a:gd name="connsiteY12" fmla="*/ 231520 h 451909"/>
                <a:gd name="connsiteX13" fmla="*/ 556524 w 1118329"/>
                <a:gd name="connsiteY13" fmla="*/ 3472 h 451909"/>
                <a:gd name="connsiteX14" fmla="*/ 1025399 w 1118329"/>
                <a:gd name="connsiteY14" fmla="*/ 261082 h 451909"/>
                <a:gd name="connsiteX15" fmla="*/ 1061304 w 1118329"/>
                <a:gd name="connsiteY15" fmla="*/ 337098 h 451909"/>
                <a:gd name="connsiteX16" fmla="*/ 1088761 w 1118329"/>
                <a:gd name="connsiteY16" fmla="*/ 155504 h 451909"/>
                <a:gd name="connsiteX17" fmla="*/ 1103544 w 1118329"/>
                <a:gd name="connsiteY17" fmla="*/ 161839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9" h="451909">
                  <a:moveTo>
                    <a:pt x="1103544" y="161839"/>
                  </a:moveTo>
                  <a:cubicBezTo>
                    <a:pt x="1109881" y="172397"/>
                    <a:pt x="1118329" y="185066"/>
                    <a:pt x="1118329" y="195624"/>
                  </a:cubicBezTo>
                  <a:cubicBezTo>
                    <a:pt x="1116217" y="265305"/>
                    <a:pt x="1114105" y="337098"/>
                    <a:pt x="1105657" y="404668"/>
                  </a:cubicBezTo>
                  <a:cubicBezTo>
                    <a:pt x="1099321" y="451123"/>
                    <a:pt x="1071864" y="463791"/>
                    <a:pt x="1031735" y="440565"/>
                  </a:cubicBezTo>
                  <a:cubicBezTo>
                    <a:pt x="972598" y="408891"/>
                    <a:pt x="913460" y="372995"/>
                    <a:pt x="856435" y="339210"/>
                  </a:cubicBezTo>
                  <a:cubicBezTo>
                    <a:pt x="890228" y="303313"/>
                    <a:pt x="919797" y="305425"/>
                    <a:pt x="1023287" y="353991"/>
                  </a:cubicBezTo>
                  <a:cubicBezTo>
                    <a:pt x="1019063" y="337098"/>
                    <a:pt x="1016950" y="324429"/>
                    <a:pt x="1010615" y="313871"/>
                  </a:cubicBezTo>
                  <a:cubicBezTo>
                    <a:pt x="928245" y="151281"/>
                    <a:pt x="693807" y="-2862"/>
                    <a:pt x="450922" y="87934"/>
                  </a:cubicBezTo>
                  <a:cubicBezTo>
                    <a:pt x="349544" y="125942"/>
                    <a:pt x="254502" y="170285"/>
                    <a:pt x="172131" y="239967"/>
                  </a:cubicBezTo>
                  <a:cubicBezTo>
                    <a:pt x="117219" y="288532"/>
                    <a:pt x="68641" y="341321"/>
                    <a:pt x="43297" y="411002"/>
                  </a:cubicBezTo>
                  <a:cubicBezTo>
                    <a:pt x="39073" y="421560"/>
                    <a:pt x="30625" y="427895"/>
                    <a:pt x="22177" y="438453"/>
                  </a:cubicBezTo>
                  <a:cubicBezTo>
                    <a:pt x="-9504" y="404668"/>
                    <a:pt x="-3168" y="370883"/>
                    <a:pt x="15840" y="341321"/>
                  </a:cubicBezTo>
                  <a:cubicBezTo>
                    <a:pt x="41185" y="303313"/>
                    <a:pt x="66529" y="263193"/>
                    <a:pt x="100322" y="231520"/>
                  </a:cubicBezTo>
                  <a:cubicBezTo>
                    <a:pt x="227045" y="104826"/>
                    <a:pt x="381225" y="30922"/>
                    <a:pt x="556524" y="3472"/>
                  </a:cubicBezTo>
                  <a:cubicBezTo>
                    <a:pt x="731824" y="-21867"/>
                    <a:pt x="940917" y="94269"/>
                    <a:pt x="1025399" y="261082"/>
                  </a:cubicBezTo>
                  <a:cubicBezTo>
                    <a:pt x="1035959" y="284309"/>
                    <a:pt x="1046520" y="307536"/>
                    <a:pt x="1061304" y="337098"/>
                  </a:cubicBezTo>
                  <a:cubicBezTo>
                    <a:pt x="1086648" y="273751"/>
                    <a:pt x="1061304" y="210404"/>
                    <a:pt x="1088761" y="155504"/>
                  </a:cubicBezTo>
                  <a:cubicBezTo>
                    <a:pt x="1092984" y="161839"/>
                    <a:pt x="1099321" y="161839"/>
                    <a:pt x="1103544" y="161839"/>
                  </a:cubicBezTo>
                  <a:close/>
                </a:path>
              </a:pathLst>
            </a:custGeom>
            <a:solidFill>
              <a:srgbClr val="000000"/>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693EBB29-C2FB-33A2-0C17-730D756168A6}"/>
                </a:ext>
              </a:extLst>
            </p:cNvPr>
            <p:cNvSpPr/>
            <p:nvPr/>
          </p:nvSpPr>
          <p:spPr>
            <a:xfrm>
              <a:off x="4280694" y="1334853"/>
              <a:ext cx="1118328" cy="451909"/>
            </a:xfrm>
            <a:custGeom>
              <a:avLst/>
              <a:gdLst>
                <a:gd name="connsiteX0" fmla="*/ 1103544 w 1118328"/>
                <a:gd name="connsiteY0" fmla="*/ 161839 h 451909"/>
                <a:gd name="connsiteX1" fmla="*/ 1118329 w 1118328"/>
                <a:gd name="connsiteY1" fmla="*/ 195624 h 451909"/>
                <a:gd name="connsiteX2" fmla="*/ 1105657 w 1118328"/>
                <a:gd name="connsiteY2" fmla="*/ 404668 h 451909"/>
                <a:gd name="connsiteX3" fmla="*/ 1031735 w 1118328"/>
                <a:gd name="connsiteY3" fmla="*/ 440565 h 451909"/>
                <a:gd name="connsiteX4" fmla="*/ 856435 w 1118328"/>
                <a:gd name="connsiteY4" fmla="*/ 339210 h 451909"/>
                <a:gd name="connsiteX5" fmla="*/ 1023287 w 1118328"/>
                <a:gd name="connsiteY5" fmla="*/ 353991 h 451909"/>
                <a:gd name="connsiteX6" fmla="*/ 1010614 w 1118328"/>
                <a:gd name="connsiteY6" fmla="*/ 313871 h 451909"/>
                <a:gd name="connsiteX7" fmla="*/ 450922 w 1118328"/>
                <a:gd name="connsiteY7" fmla="*/ 87934 h 451909"/>
                <a:gd name="connsiteX8" fmla="*/ 172132 w 1118328"/>
                <a:gd name="connsiteY8" fmla="*/ 239967 h 451909"/>
                <a:gd name="connsiteX9" fmla="*/ 43297 w 1118328"/>
                <a:gd name="connsiteY9" fmla="*/ 411002 h 451909"/>
                <a:gd name="connsiteX10" fmla="*/ 22177 w 1118328"/>
                <a:gd name="connsiteY10" fmla="*/ 438453 h 451909"/>
                <a:gd name="connsiteX11" fmla="*/ 15840 w 1118328"/>
                <a:gd name="connsiteY11" fmla="*/ 341321 h 451909"/>
                <a:gd name="connsiteX12" fmla="*/ 100322 w 1118328"/>
                <a:gd name="connsiteY12" fmla="*/ 231520 h 451909"/>
                <a:gd name="connsiteX13" fmla="*/ 556524 w 1118328"/>
                <a:gd name="connsiteY13" fmla="*/ 3472 h 451909"/>
                <a:gd name="connsiteX14" fmla="*/ 1025399 w 1118328"/>
                <a:gd name="connsiteY14" fmla="*/ 261082 h 451909"/>
                <a:gd name="connsiteX15" fmla="*/ 1061304 w 1118328"/>
                <a:gd name="connsiteY15" fmla="*/ 337098 h 451909"/>
                <a:gd name="connsiteX16" fmla="*/ 1088761 w 1118328"/>
                <a:gd name="connsiteY16" fmla="*/ 155504 h 451909"/>
                <a:gd name="connsiteX17" fmla="*/ 1103544 w 1118328"/>
                <a:gd name="connsiteY17" fmla="*/ 161839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8" h="451909">
                  <a:moveTo>
                    <a:pt x="1103544" y="161839"/>
                  </a:moveTo>
                  <a:cubicBezTo>
                    <a:pt x="1109881" y="172397"/>
                    <a:pt x="1118329" y="185066"/>
                    <a:pt x="1118329" y="195624"/>
                  </a:cubicBezTo>
                  <a:cubicBezTo>
                    <a:pt x="1116217" y="265305"/>
                    <a:pt x="1114105" y="337098"/>
                    <a:pt x="1105657" y="404668"/>
                  </a:cubicBezTo>
                  <a:cubicBezTo>
                    <a:pt x="1099321" y="451123"/>
                    <a:pt x="1071864" y="463791"/>
                    <a:pt x="1031735" y="440565"/>
                  </a:cubicBezTo>
                  <a:cubicBezTo>
                    <a:pt x="972598" y="408891"/>
                    <a:pt x="913460" y="372995"/>
                    <a:pt x="856435" y="339210"/>
                  </a:cubicBezTo>
                  <a:cubicBezTo>
                    <a:pt x="890228" y="303313"/>
                    <a:pt x="919797" y="305425"/>
                    <a:pt x="1023287" y="353991"/>
                  </a:cubicBezTo>
                  <a:cubicBezTo>
                    <a:pt x="1019063" y="337098"/>
                    <a:pt x="1016951" y="324429"/>
                    <a:pt x="1010614" y="313871"/>
                  </a:cubicBezTo>
                  <a:cubicBezTo>
                    <a:pt x="928245" y="151281"/>
                    <a:pt x="693807" y="-2862"/>
                    <a:pt x="450922" y="87934"/>
                  </a:cubicBezTo>
                  <a:cubicBezTo>
                    <a:pt x="349544" y="125942"/>
                    <a:pt x="254502" y="170285"/>
                    <a:pt x="172132" y="239967"/>
                  </a:cubicBezTo>
                  <a:cubicBezTo>
                    <a:pt x="117219" y="288532"/>
                    <a:pt x="68642" y="341321"/>
                    <a:pt x="43297" y="411002"/>
                  </a:cubicBezTo>
                  <a:cubicBezTo>
                    <a:pt x="39073" y="421560"/>
                    <a:pt x="30625" y="427895"/>
                    <a:pt x="22177" y="438453"/>
                  </a:cubicBezTo>
                  <a:cubicBezTo>
                    <a:pt x="-9504" y="404668"/>
                    <a:pt x="-3168" y="370883"/>
                    <a:pt x="15840" y="341321"/>
                  </a:cubicBezTo>
                  <a:cubicBezTo>
                    <a:pt x="41185" y="303313"/>
                    <a:pt x="66529" y="263193"/>
                    <a:pt x="100322" y="231520"/>
                  </a:cubicBezTo>
                  <a:cubicBezTo>
                    <a:pt x="227045" y="104826"/>
                    <a:pt x="381225" y="30922"/>
                    <a:pt x="556524" y="3472"/>
                  </a:cubicBezTo>
                  <a:cubicBezTo>
                    <a:pt x="731824" y="-21867"/>
                    <a:pt x="940917" y="94269"/>
                    <a:pt x="1025399" y="261082"/>
                  </a:cubicBezTo>
                  <a:cubicBezTo>
                    <a:pt x="1035959" y="284309"/>
                    <a:pt x="1046520" y="307536"/>
                    <a:pt x="1061304" y="337098"/>
                  </a:cubicBezTo>
                  <a:cubicBezTo>
                    <a:pt x="1086648" y="273751"/>
                    <a:pt x="1061304" y="210404"/>
                    <a:pt x="1088761" y="155504"/>
                  </a:cubicBezTo>
                  <a:cubicBezTo>
                    <a:pt x="1090873" y="161839"/>
                    <a:pt x="1097209" y="161839"/>
                    <a:pt x="1103544" y="161839"/>
                  </a:cubicBezTo>
                  <a:close/>
                </a:path>
              </a:pathLst>
            </a:custGeom>
            <a:solidFill>
              <a:srgbClr val="000000"/>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2" name="Freeform 81">
              <a:extLst>
                <a:ext uri="{FF2B5EF4-FFF2-40B4-BE49-F238E27FC236}">
                  <a16:creationId xmlns:a16="http://schemas.microsoft.com/office/drawing/2014/main" id="{ADAC7064-1062-BEB1-69E2-2866893E1C41}"/>
                </a:ext>
              </a:extLst>
            </p:cNvPr>
            <p:cNvSpPr/>
            <p:nvPr/>
          </p:nvSpPr>
          <p:spPr>
            <a:xfrm>
              <a:off x="2016580" y="1334853"/>
              <a:ext cx="1118329" cy="451909"/>
            </a:xfrm>
            <a:custGeom>
              <a:avLst/>
              <a:gdLst>
                <a:gd name="connsiteX0" fmla="*/ 1103545 w 1118329"/>
                <a:gd name="connsiteY0" fmla="*/ 161839 h 451909"/>
                <a:gd name="connsiteX1" fmla="*/ 1118329 w 1118329"/>
                <a:gd name="connsiteY1" fmla="*/ 195624 h 451909"/>
                <a:gd name="connsiteX2" fmla="*/ 1105657 w 1118329"/>
                <a:gd name="connsiteY2" fmla="*/ 404668 h 451909"/>
                <a:gd name="connsiteX3" fmla="*/ 1031735 w 1118329"/>
                <a:gd name="connsiteY3" fmla="*/ 440565 h 451909"/>
                <a:gd name="connsiteX4" fmla="*/ 856435 w 1118329"/>
                <a:gd name="connsiteY4" fmla="*/ 339210 h 451909"/>
                <a:gd name="connsiteX5" fmla="*/ 1023287 w 1118329"/>
                <a:gd name="connsiteY5" fmla="*/ 353991 h 451909"/>
                <a:gd name="connsiteX6" fmla="*/ 1010615 w 1118329"/>
                <a:gd name="connsiteY6" fmla="*/ 313871 h 451909"/>
                <a:gd name="connsiteX7" fmla="*/ 450922 w 1118329"/>
                <a:gd name="connsiteY7" fmla="*/ 87934 h 451909"/>
                <a:gd name="connsiteX8" fmla="*/ 172132 w 1118329"/>
                <a:gd name="connsiteY8" fmla="*/ 239967 h 451909"/>
                <a:gd name="connsiteX9" fmla="*/ 43297 w 1118329"/>
                <a:gd name="connsiteY9" fmla="*/ 411002 h 451909"/>
                <a:gd name="connsiteX10" fmla="*/ 22177 w 1118329"/>
                <a:gd name="connsiteY10" fmla="*/ 438453 h 451909"/>
                <a:gd name="connsiteX11" fmla="*/ 15840 w 1118329"/>
                <a:gd name="connsiteY11" fmla="*/ 341321 h 451909"/>
                <a:gd name="connsiteX12" fmla="*/ 100322 w 1118329"/>
                <a:gd name="connsiteY12" fmla="*/ 231520 h 451909"/>
                <a:gd name="connsiteX13" fmla="*/ 556524 w 1118329"/>
                <a:gd name="connsiteY13" fmla="*/ 3472 h 451909"/>
                <a:gd name="connsiteX14" fmla="*/ 1025399 w 1118329"/>
                <a:gd name="connsiteY14" fmla="*/ 261082 h 451909"/>
                <a:gd name="connsiteX15" fmla="*/ 1061304 w 1118329"/>
                <a:gd name="connsiteY15" fmla="*/ 337098 h 451909"/>
                <a:gd name="connsiteX16" fmla="*/ 1088760 w 1118329"/>
                <a:gd name="connsiteY16" fmla="*/ 155504 h 451909"/>
                <a:gd name="connsiteX17" fmla="*/ 1103545 w 1118329"/>
                <a:gd name="connsiteY17" fmla="*/ 161839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9" h="451909">
                  <a:moveTo>
                    <a:pt x="1103545" y="161839"/>
                  </a:moveTo>
                  <a:cubicBezTo>
                    <a:pt x="1109881" y="172397"/>
                    <a:pt x="1118329" y="185066"/>
                    <a:pt x="1118329" y="195624"/>
                  </a:cubicBezTo>
                  <a:cubicBezTo>
                    <a:pt x="1116217" y="265305"/>
                    <a:pt x="1114105" y="337098"/>
                    <a:pt x="1105657" y="404668"/>
                  </a:cubicBezTo>
                  <a:cubicBezTo>
                    <a:pt x="1099321" y="451123"/>
                    <a:pt x="1071864" y="463791"/>
                    <a:pt x="1031735" y="440565"/>
                  </a:cubicBezTo>
                  <a:cubicBezTo>
                    <a:pt x="972598" y="408891"/>
                    <a:pt x="913461" y="372995"/>
                    <a:pt x="856435" y="339210"/>
                  </a:cubicBezTo>
                  <a:cubicBezTo>
                    <a:pt x="890228" y="303313"/>
                    <a:pt x="919796" y="305425"/>
                    <a:pt x="1023287" y="353991"/>
                  </a:cubicBezTo>
                  <a:cubicBezTo>
                    <a:pt x="1019063" y="337098"/>
                    <a:pt x="1016951" y="324429"/>
                    <a:pt x="1010615" y="313871"/>
                  </a:cubicBezTo>
                  <a:cubicBezTo>
                    <a:pt x="928245" y="151281"/>
                    <a:pt x="693807" y="-2862"/>
                    <a:pt x="450922" y="87934"/>
                  </a:cubicBezTo>
                  <a:cubicBezTo>
                    <a:pt x="349544" y="125942"/>
                    <a:pt x="254502" y="170285"/>
                    <a:pt x="172132" y="239967"/>
                  </a:cubicBezTo>
                  <a:cubicBezTo>
                    <a:pt x="117219" y="288532"/>
                    <a:pt x="68642" y="341321"/>
                    <a:pt x="43297" y="411002"/>
                  </a:cubicBezTo>
                  <a:cubicBezTo>
                    <a:pt x="39073" y="421560"/>
                    <a:pt x="30625" y="427895"/>
                    <a:pt x="22177" y="438453"/>
                  </a:cubicBezTo>
                  <a:cubicBezTo>
                    <a:pt x="-9504" y="404668"/>
                    <a:pt x="-3168" y="370883"/>
                    <a:pt x="15840" y="341321"/>
                  </a:cubicBezTo>
                  <a:cubicBezTo>
                    <a:pt x="41185" y="303313"/>
                    <a:pt x="66530" y="263193"/>
                    <a:pt x="100322" y="231520"/>
                  </a:cubicBezTo>
                  <a:cubicBezTo>
                    <a:pt x="227045" y="104826"/>
                    <a:pt x="381225" y="30922"/>
                    <a:pt x="556524" y="3472"/>
                  </a:cubicBezTo>
                  <a:cubicBezTo>
                    <a:pt x="731824" y="-21867"/>
                    <a:pt x="940917" y="94269"/>
                    <a:pt x="1025399" y="261082"/>
                  </a:cubicBezTo>
                  <a:cubicBezTo>
                    <a:pt x="1035959" y="284309"/>
                    <a:pt x="1046519" y="307536"/>
                    <a:pt x="1061304" y="337098"/>
                  </a:cubicBezTo>
                  <a:cubicBezTo>
                    <a:pt x="1086648" y="273751"/>
                    <a:pt x="1061304" y="210404"/>
                    <a:pt x="1088760" y="155504"/>
                  </a:cubicBezTo>
                  <a:cubicBezTo>
                    <a:pt x="1092985" y="161839"/>
                    <a:pt x="1097209" y="161839"/>
                    <a:pt x="1103545" y="161839"/>
                  </a:cubicBezTo>
                  <a:close/>
                </a:path>
              </a:pathLst>
            </a:custGeom>
            <a:solidFill>
              <a:srgbClr val="000000"/>
            </a:solidFill>
            <a:ln w="21115"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83" name="TextBox 82">
            <a:extLst>
              <a:ext uri="{FF2B5EF4-FFF2-40B4-BE49-F238E27FC236}">
                <a16:creationId xmlns:a16="http://schemas.microsoft.com/office/drawing/2014/main" id="{5B786C9D-9A1B-9C1A-FFAA-11ED57B8F620}"/>
              </a:ext>
            </a:extLst>
          </p:cNvPr>
          <p:cNvSpPr txBox="1"/>
          <p:nvPr/>
        </p:nvSpPr>
        <p:spPr>
          <a:xfrm>
            <a:off x="0" y="489474"/>
            <a:ext cx="12192000" cy="477054"/>
          </a:xfrm>
          <a:prstGeom prst="rect">
            <a:avLst/>
          </a:prstGeom>
          <a:noFill/>
        </p:spPr>
        <p:txBody>
          <a:bodyPr wrap="square" rtlCol="0">
            <a:spAutoFit/>
          </a:bodyPr>
          <a:lstStyle/>
          <a:p>
            <a:pPr algn="ctr" rtl="0"/>
            <a:r>
              <a:rPr lang="en-US" sz="2500" b="1" spc="0" baseline="0" dirty="0">
                <a:ln/>
                <a:solidFill>
                  <a:srgbClr val="000000"/>
                </a:solidFill>
                <a:latin typeface="Calibri" panose="020F0502020204030204" pitchFamily="34" charset="0"/>
                <a:cs typeface="Calibri" panose="020F0502020204030204" pitchFamily="34" charset="0"/>
                <a:sym typeface="MyriadPro-Bold"/>
                <a:rtl val="0"/>
              </a:rPr>
              <a:t>A Cascata de </a:t>
            </a:r>
            <a:r>
              <a:rPr lang="en-US" sz="2500" b="1" spc="0" baseline="0" dirty="0" err="1">
                <a:ln/>
                <a:solidFill>
                  <a:srgbClr val="000000"/>
                </a:solidFill>
                <a:latin typeface="Calibri" panose="020F0502020204030204" pitchFamily="34" charset="0"/>
                <a:cs typeface="Calibri" panose="020F0502020204030204" pitchFamily="34" charset="0"/>
                <a:sym typeface="MyriadPro-Bold"/>
                <a:rtl val="0"/>
              </a:rPr>
              <a:t>Escolha</a:t>
            </a:r>
            <a:r>
              <a:rPr lang="en-US" sz="2500" b="1" spc="0" baseline="0" dirty="0">
                <a:ln/>
                <a:solidFill>
                  <a:srgbClr val="000000"/>
                </a:solidFill>
                <a:latin typeface="Calibri" panose="020F0502020204030204" pitchFamily="34" charset="0"/>
                <a:cs typeface="Calibri" panose="020F0502020204030204" pitchFamily="34" charset="0"/>
                <a:sym typeface="MyriadPro-Bold"/>
                <a:rtl val="0"/>
              </a:rPr>
              <a:t> de </a:t>
            </a:r>
            <a:r>
              <a:rPr lang="en-US" sz="2500" b="1" spc="0" baseline="0" dirty="0" err="1">
                <a:ln/>
                <a:solidFill>
                  <a:srgbClr val="000000"/>
                </a:solidFill>
                <a:latin typeface="Calibri" panose="020F0502020204030204" pitchFamily="34" charset="0"/>
                <a:cs typeface="Calibri" panose="020F0502020204030204" pitchFamily="34" charset="0"/>
                <a:sym typeface="MyriadPro-Bold"/>
                <a:rtl val="0"/>
              </a:rPr>
              <a:t>Estratégia</a:t>
            </a:r>
            <a:endParaRPr lang="en-US" sz="25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grpSp>
        <p:nvGrpSpPr>
          <p:cNvPr id="88" name="Group 87">
            <a:extLst>
              <a:ext uri="{FF2B5EF4-FFF2-40B4-BE49-F238E27FC236}">
                <a16:creationId xmlns:a16="http://schemas.microsoft.com/office/drawing/2014/main" id="{1FDFCDB0-28E2-6554-565C-00A41A52081C}"/>
              </a:ext>
            </a:extLst>
          </p:cNvPr>
          <p:cNvGrpSpPr/>
          <p:nvPr/>
        </p:nvGrpSpPr>
        <p:grpSpPr>
          <a:xfrm>
            <a:off x="3062001" y="2416772"/>
            <a:ext cx="1656942" cy="2232219"/>
            <a:chOff x="3053423" y="2435868"/>
            <a:chExt cx="1656942" cy="2232219"/>
          </a:xfrm>
        </p:grpSpPr>
        <p:sp>
          <p:nvSpPr>
            <p:cNvPr id="85" name="TextBox 84">
              <a:extLst>
                <a:ext uri="{FF2B5EF4-FFF2-40B4-BE49-F238E27FC236}">
                  <a16:creationId xmlns:a16="http://schemas.microsoft.com/office/drawing/2014/main" id="{9BF9F29B-5A84-8714-5A26-2E167178C438}"/>
                </a:ext>
              </a:extLst>
            </p:cNvPr>
            <p:cNvSpPr txBox="1"/>
            <p:nvPr/>
          </p:nvSpPr>
          <p:spPr>
            <a:xfrm>
              <a:off x="3056637" y="3414618"/>
              <a:ext cx="1653728" cy="479747"/>
            </a:xfrm>
            <a:prstGeom prst="rect">
              <a:avLst/>
            </a:prstGeom>
            <a:noFill/>
          </p:spPr>
          <p:txBody>
            <a:bodyPr wrap="square" rtlCol="0">
              <a:spAutoFit/>
            </a:bodyPr>
            <a:lstStyle/>
            <a:p>
              <a:pPr algn="ctr" rtl="0">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O campo de </a:t>
              </a:r>
            </a:p>
            <a:p>
              <a:pPr algn="ctr" rtl="0">
                <a:lnSpc>
                  <a:spcPts val="1480"/>
                </a:lnSpc>
              </a:pPr>
              <a:r>
                <a:rPr lang="en-US" sz="1500" b="1" spc="0" baseline="0" dirty="0" err="1">
                  <a:ln/>
                  <a:solidFill>
                    <a:srgbClr val="000000"/>
                  </a:solidFill>
                  <a:latin typeface="Calibri" panose="020F0502020204030204" pitchFamily="34" charset="0"/>
                  <a:cs typeface="Calibri" panose="020F0502020204030204" pitchFamily="34" charset="0"/>
                  <a:sym typeface="MyriadPro-Bold"/>
                  <a:rtl val="0"/>
                </a:rPr>
                <a:t>jogo</a:t>
              </a: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 </a:t>
              </a:r>
              <a:r>
                <a:rPr lang="en-US" sz="1500" b="1" spc="0" baseline="0" dirty="0" err="1">
                  <a:ln/>
                  <a:solidFill>
                    <a:srgbClr val="000000"/>
                  </a:solidFill>
                  <a:latin typeface="Calibri" panose="020F0502020204030204" pitchFamily="34" charset="0"/>
                  <a:cs typeface="Calibri" panose="020F0502020204030204" pitchFamily="34" charset="0"/>
                  <a:sym typeface="MyriadPro-Bold"/>
                  <a:rtl val="0"/>
                </a:rPr>
                <a:t>certo</a:t>
              </a:r>
              <a:endParaRPr lang="en-US" sz="15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sp>
          <p:nvSpPr>
            <p:cNvPr id="86" name="TextBox 85">
              <a:extLst>
                <a:ext uri="{FF2B5EF4-FFF2-40B4-BE49-F238E27FC236}">
                  <a16:creationId xmlns:a16="http://schemas.microsoft.com/office/drawing/2014/main" id="{6265B007-9819-4813-1668-B6D45C145CD4}"/>
                </a:ext>
              </a:extLst>
            </p:cNvPr>
            <p:cNvSpPr txBox="1"/>
            <p:nvPr/>
          </p:nvSpPr>
          <p:spPr>
            <a:xfrm>
              <a:off x="3065570" y="2435868"/>
              <a:ext cx="1641060" cy="479747"/>
            </a:xfrm>
            <a:prstGeom prst="rect">
              <a:avLst/>
            </a:prstGeom>
            <a:noFill/>
          </p:spPr>
          <p:txBody>
            <a:bodyPr wrap="square" rtlCol="0">
              <a:spAutoFit/>
            </a:bodyPr>
            <a:lstStyle/>
            <a:p>
              <a:pPr algn="ctr" rtl="0">
                <a:lnSpc>
                  <a:spcPts val="1480"/>
                </a:lnSpc>
              </a:pPr>
              <a:r>
                <a:rPr lang="en-US" sz="1500" b="1" dirty="0" err="1">
                  <a:ln/>
                  <a:solidFill>
                    <a:srgbClr val="F68F37"/>
                  </a:solidFill>
                  <a:latin typeface="Calibri" panose="020F0502020204030204" pitchFamily="34" charset="0"/>
                  <a:cs typeface="Calibri" panose="020F0502020204030204" pitchFamily="34" charset="0"/>
                  <a:sym typeface="MyriadPro-Bold"/>
                  <a:rtl val="0"/>
                </a:rPr>
                <a:t>O</a:t>
              </a:r>
              <a:r>
                <a:rPr lang="en-US" sz="1500" b="1" spc="0" baseline="0" dirty="0" err="1">
                  <a:ln/>
                  <a:solidFill>
                    <a:srgbClr val="F68F37"/>
                  </a:solidFill>
                  <a:latin typeface="Calibri" panose="020F0502020204030204" pitchFamily="34" charset="0"/>
                  <a:cs typeface="Calibri" panose="020F0502020204030204" pitchFamily="34" charset="0"/>
                  <a:sym typeface="MyriadPro-Bold"/>
                  <a:rtl val="0"/>
                </a:rPr>
                <a:t>nde</a:t>
              </a:r>
              <a:r>
                <a:rPr lang="en-US" sz="1500" b="1" spc="0" baseline="0" dirty="0">
                  <a:ln/>
                  <a:solidFill>
                    <a:srgbClr val="F68F37"/>
                  </a:solidFill>
                  <a:latin typeface="Calibri" panose="020F0502020204030204" pitchFamily="34" charset="0"/>
                  <a:cs typeface="Calibri" panose="020F0502020204030204" pitchFamily="34" charset="0"/>
                  <a:sym typeface="MyriadPro-Bold"/>
                  <a:rtl val="0"/>
                </a:rPr>
                <a:t> </a:t>
              </a:r>
              <a:r>
                <a:rPr lang="en-US" sz="1500" b="1" spc="0" baseline="0" dirty="0" err="1">
                  <a:ln/>
                  <a:solidFill>
                    <a:srgbClr val="F68F37"/>
                  </a:solidFill>
                  <a:latin typeface="Calibri" panose="020F0502020204030204" pitchFamily="34" charset="0"/>
                  <a:cs typeface="Calibri" panose="020F0502020204030204" pitchFamily="34" charset="0"/>
                  <a:sym typeface="MyriadPro-Bold"/>
                  <a:rtl val="0"/>
                </a:rPr>
                <a:t>vamos</a:t>
              </a:r>
              <a:endParaRPr lang="en-US" sz="1500" b="1" spc="0" baseline="0" dirty="0">
                <a:ln/>
                <a:solidFill>
                  <a:srgbClr val="F68F37"/>
                </a:solidFill>
                <a:latin typeface="Calibri" panose="020F0502020204030204" pitchFamily="34" charset="0"/>
                <a:cs typeface="Calibri" panose="020F0502020204030204" pitchFamily="34" charset="0"/>
                <a:sym typeface="MyriadPro-Bold"/>
                <a:rtl val="0"/>
              </a:endParaRPr>
            </a:p>
            <a:p>
              <a:pPr algn="ctr" rtl="0">
                <a:lnSpc>
                  <a:spcPts val="1480"/>
                </a:lnSpc>
              </a:pPr>
              <a:r>
                <a:rPr lang="en-US" sz="1500" b="1" spc="0" baseline="0" dirty="0" err="1">
                  <a:ln/>
                  <a:solidFill>
                    <a:srgbClr val="F68F37"/>
                  </a:solidFill>
                  <a:latin typeface="Calibri" panose="020F0502020204030204" pitchFamily="34" charset="0"/>
                  <a:cs typeface="Calibri" panose="020F0502020204030204" pitchFamily="34" charset="0"/>
                  <a:sym typeface="MyriadPro-Bold"/>
                  <a:rtl val="0"/>
                </a:rPr>
                <a:t>jogar</a:t>
              </a:r>
              <a:r>
                <a:rPr lang="en-US" sz="1500" b="1" spc="0" baseline="0" dirty="0">
                  <a:ln/>
                  <a:solidFill>
                    <a:srgbClr val="F68F37"/>
                  </a:solidFill>
                  <a:latin typeface="Calibri" panose="020F0502020204030204" pitchFamily="34" charset="0"/>
                  <a:cs typeface="Calibri" panose="020F0502020204030204" pitchFamily="34" charset="0"/>
                  <a:sym typeface="MyriadPro-Bold"/>
                  <a:rtl val="0"/>
                </a:rPr>
                <a:t>?</a:t>
              </a:r>
            </a:p>
          </p:txBody>
        </p:sp>
        <p:sp>
          <p:nvSpPr>
            <p:cNvPr id="87" name="TextBox 86">
              <a:extLst>
                <a:ext uri="{FF2B5EF4-FFF2-40B4-BE49-F238E27FC236}">
                  <a16:creationId xmlns:a16="http://schemas.microsoft.com/office/drawing/2014/main" id="{9FB82D6C-DDD2-586D-37DA-5A947AC0CDD4}"/>
                </a:ext>
              </a:extLst>
            </p:cNvPr>
            <p:cNvSpPr txBox="1"/>
            <p:nvPr/>
          </p:nvSpPr>
          <p:spPr>
            <a:xfrm>
              <a:off x="3053423" y="3857609"/>
              <a:ext cx="1653728" cy="810478"/>
            </a:xfrm>
            <a:prstGeom prst="rect">
              <a:avLst/>
            </a:prstGeom>
            <a:noFill/>
          </p:spPr>
          <p:txBody>
            <a:bodyPr wrap="square" rtlCol="0">
              <a:spAutoFit/>
            </a:bodyPr>
            <a:lstStyle/>
            <a:p>
              <a:pPr algn="ctr" rtl="0">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Geografia,</a:t>
              </a:r>
            </a:p>
            <a:p>
              <a:pPr algn="ctr" rtl="0">
                <a:lnSpc>
                  <a:spcPts val="1380"/>
                </a:lnSpc>
              </a:pPr>
              <a:r>
                <a:rPr lang="en-US" sz="1300" spc="0" baseline="0" dirty="0" err="1">
                  <a:ln/>
                  <a:solidFill>
                    <a:srgbClr val="000000"/>
                  </a:solidFill>
                  <a:latin typeface="Calibri" panose="020F0502020204030204" pitchFamily="34" charset="0"/>
                  <a:cs typeface="Calibri" panose="020F0502020204030204" pitchFamily="34" charset="0"/>
                  <a:sym typeface="MyriadPro-Bold"/>
                  <a:rtl val="0"/>
                </a:rPr>
                <a:t>categorias</a:t>
              </a: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 de </a:t>
              </a:r>
              <a:r>
                <a:rPr lang="en-US" sz="1300" spc="0" baseline="0" dirty="0" err="1">
                  <a:ln/>
                  <a:solidFill>
                    <a:srgbClr val="000000"/>
                  </a:solidFill>
                  <a:latin typeface="Calibri" panose="020F0502020204030204" pitchFamily="34" charset="0"/>
                  <a:cs typeface="Calibri" panose="020F0502020204030204" pitchFamily="34" charset="0"/>
                  <a:sym typeface="MyriadPro-Bold"/>
                  <a:rtl val="0"/>
                </a:rPr>
                <a:t>produtos</a:t>
              </a: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a:t>
              </a:r>
            </a:p>
            <a:p>
              <a:pPr algn="ctr" rtl="0">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segmentos, canais</a:t>
              </a:r>
            </a:p>
          </p:txBody>
        </p:sp>
      </p:grpSp>
      <p:grpSp>
        <p:nvGrpSpPr>
          <p:cNvPr id="89" name="Group 88">
            <a:extLst>
              <a:ext uri="{FF2B5EF4-FFF2-40B4-BE49-F238E27FC236}">
                <a16:creationId xmlns:a16="http://schemas.microsoft.com/office/drawing/2014/main" id="{85B23C4A-5198-9C4E-FDFE-C4233DD9A986}"/>
              </a:ext>
            </a:extLst>
          </p:cNvPr>
          <p:cNvGrpSpPr/>
          <p:nvPr/>
        </p:nvGrpSpPr>
        <p:grpSpPr>
          <a:xfrm>
            <a:off x="864461" y="2416772"/>
            <a:ext cx="1656942" cy="2041394"/>
            <a:chOff x="3053423" y="2435868"/>
            <a:chExt cx="1656942" cy="2041394"/>
          </a:xfrm>
        </p:grpSpPr>
        <p:sp>
          <p:nvSpPr>
            <p:cNvPr id="90" name="TextBox 89">
              <a:extLst>
                <a:ext uri="{FF2B5EF4-FFF2-40B4-BE49-F238E27FC236}">
                  <a16:creationId xmlns:a16="http://schemas.microsoft.com/office/drawing/2014/main" id="{16C9BFAE-7F59-7040-67E9-D4CB30462142}"/>
                </a:ext>
              </a:extLst>
            </p:cNvPr>
            <p:cNvSpPr txBox="1"/>
            <p:nvPr/>
          </p:nvSpPr>
          <p:spPr>
            <a:xfrm>
              <a:off x="3056637" y="3414618"/>
              <a:ext cx="1653728" cy="479747"/>
            </a:xfrm>
            <a:prstGeom prst="rect">
              <a:avLst/>
            </a:prstGeom>
            <a:noFill/>
          </p:spPr>
          <p:txBody>
            <a:bodyPr wrap="square" rtlCol="0">
              <a:spAutoFit/>
            </a:bodyPr>
            <a:lstStyle/>
            <a:p>
              <a:pPr algn="ctr" rtl="0">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O</a:t>
              </a:r>
            </a:p>
            <a:p>
              <a:pPr algn="ctr" rtl="0">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Propósito</a:t>
              </a:r>
            </a:p>
          </p:txBody>
        </p:sp>
        <p:sp>
          <p:nvSpPr>
            <p:cNvPr id="91" name="TextBox 90">
              <a:extLst>
                <a:ext uri="{FF2B5EF4-FFF2-40B4-BE49-F238E27FC236}">
                  <a16:creationId xmlns:a16="http://schemas.microsoft.com/office/drawing/2014/main" id="{B0BB6244-915D-0970-8FDC-29D6C10DA545}"/>
                </a:ext>
              </a:extLst>
            </p:cNvPr>
            <p:cNvSpPr txBox="1"/>
            <p:nvPr/>
          </p:nvSpPr>
          <p:spPr>
            <a:xfrm>
              <a:off x="3065570" y="2435868"/>
              <a:ext cx="1641060" cy="672107"/>
            </a:xfrm>
            <a:prstGeom prst="rect">
              <a:avLst/>
            </a:prstGeom>
            <a:noFill/>
          </p:spPr>
          <p:txBody>
            <a:bodyPr wrap="square" rtlCol="0">
              <a:spAutoFit/>
            </a:bodyPr>
            <a:lstStyle/>
            <a:p>
              <a:pPr algn="ctr" rtl="0">
                <a:lnSpc>
                  <a:spcPts val="1480"/>
                </a:lnSpc>
              </a:pPr>
              <a:r>
                <a:rPr lang="en-US" sz="1500" b="1" dirty="0">
                  <a:ln/>
                  <a:solidFill>
                    <a:srgbClr val="63A8A5"/>
                  </a:solidFill>
                  <a:latin typeface="Calibri" panose="020F0502020204030204" pitchFamily="34" charset="0"/>
                  <a:cs typeface="Calibri" panose="020F0502020204030204" pitchFamily="34" charset="0"/>
                  <a:sym typeface="MyriadPro-Bold"/>
                  <a:rtl val="0"/>
                </a:rPr>
                <a:t>Q</a:t>
              </a:r>
              <a:r>
                <a:rPr lang="en-US" sz="1500" b="1" spc="0" baseline="0" dirty="0">
                  <a:ln/>
                  <a:solidFill>
                    <a:srgbClr val="63A8A5"/>
                  </a:solidFill>
                  <a:latin typeface="Calibri" panose="020F0502020204030204" pitchFamily="34" charset="0"/>
                  <a:cs typeface="Calibri" panose="020F0502020204030204" pitchFamily="34" charset="0"/>
                  <a:sym typeface="MyriadPro-Bold"/>
                  <a:rtl val="0"/>
                </a:rPr>
                <a:t>ual é </a:t>
              </a:r>
              <a:r>
                <a:rPr lang="en-US" sz="1500" b="1" dirty="0">
                  <a:ln/>
                  <a:solidFill>
                    <a:srgbClr val="63A8A5"/>
                  </a:solidFill>
                  <a:latin typeface="Calibri" panose="020F0502020204030204" pitchFamily="34" charset="0"/>
                  <a:cs typeface="Calibri" panose="020F0502020204030204" pitchFamily="34" charset="0"/>
                  <a:sym typeface="MyriadPro-Bold"/>
                  <a:rtl val="0"/>
                </a:rPr>
                <a:t>a </a:t>
              </a:r>
              <a:r>
                <a:rPr lang="en-US" sz="1500" b="1" spc="0" baseline="0" dirty="0" err="1">
                  <a:ln/>
                  <a:solidFill>
                    <a:srgbClr val="63A8A5"/>
                  </a:solidFill>
                  <a:latin typeface="Calibri" panose="020F0502020204030204" pitchFamily="34" charset="0"/>
                  <a:cs typeface="Calibri" panose="020F0502020204030204" pitchFamily="34" charset="0"/>
                  <a:sym typeface="MyriadPro-Bold"/>
                  <a:rtl val="0"/>
                </a:rPr>
                <a:t>nossa</a:t>
              </a:r>
              <a:endParaRPr lang="en-US" sz="1500" b="1" spc="0" baseline="0" dirty="0">
                <a:ln/>
                <a:solidFill>
                  <a:srgbClr val="63A8A5"/>
                </a:solidFill>
                <a:latin typeface="Calibri" panose="020F0502020204030204" pitchFamily="34" charset="0"/>
                <a:cs typeface="Calibri" panose="020F0502020204030204" pitchFamily="34" charset="0"/>
                <a:sym typeface="MyriadPro-Bold"/>
                <a:rtl val="0"/>
              </a:endParaRPr>
            </a:p>
            <a:p>
              <a:pPr algn="ctr" rtl="0">
                <a:lnSpc>
                  <a:spcPts val="1480"/>
                </a:lnSpc>
              </a:pPr>
              <a:r>
                <a:rPr lang="en-US" sz="1500" b="1" dirty="0" err="1">
                  <a:ln/>
                  <a:solidFill>
                    <a:srgbClr val="63A8A5"/>
                  </a:solidFill>
                  <a:latin typeface="Calibri" panose="020F0502020204030204" pitchFamily="34" charset="0"/>
                  <a:cs typeface="Calibri" panose="020F0502020204030204" pitchFamily="34" charset="0"/>
                  <a:sym typeface="MyriadPro-Bold"/>
                  <a:rtl val="0"/>
                </a:rPr>
                <a:t>i</a:t>
              </a:r>
              <a:r>
                <a:rPr lang="en-US" sz="1500" b="1" spc="0" baseline="0" dirty="0" err="1">
                  <a:ln/>
                  <a:solidFill>
                    <a:srgbClr val="63A8A5"/>
                  </a:solidFill>
                  <a:latin typeface="Calibri" panose="020F0502020204030204" pitchFamily="34" charset="0"/>
                  <a:cs typeface="Calibri" panose="020F0502020204030204" pitchFamily="34" charset="0"/>
                  <a:sym typeface="MyriadPro-Bold"/>
                  <a:rtl val="0"/>
                </a:rPr>
                <a:t>nspiração</a:t>
              </a:r>
              <a:r>
                <a:rPr lang="en-US" sz="1500" b="1" spc="0" baseline="0" dirty="0">
                  <a:ln/>
                  <a:solidFill>
                    <a:srgbClr val="63A8A5"/>
                  </a:solidFill>
                  <a:latin typeface="Calibri" panose="020F0502020204030204" pitchFamily="34" charset="0"/>
                  <a:cs typeface="Calibri" panose="020F0502020204030204" pitchFamily="34" charset="0"/>
                  <a:sym typeface="MyriadPro-Bold"/>
                  <a:rtl val="0"/>
                </a:rPr>
                <a:t> </a:t>
              </a:r>
              <a:r>
                <a:rPr lang="en-US" sz="1500" b="1" spc="0" baseline="0" dirty="0" err="1">
                  <a:ln/>
                  <a:solidFill>
                    <a:srgbClr val="63A8A5"/>
                  </a:solidFill>
                  <a:latin typeface="Calibri" panose="020F0502020204030204" pitchFamily="34" charset="0"/>
                  <a:cs typeface="Calibri" panose="020F0502020204030204" pitchFamily="34" charset="0"/>
                  <a:sym typeface="MyriadPro-Bold"/>
                  <a:rtl val="0"/>
                </a:rPr>
                <a:t>ganhadora</a:t>
              </a:r>
              <a:r>
                <a:rPr lang="en-US" sz="1500" b="1" spc="0" baseline="0" dirty="0">
                  <a:ln/>
                  <a:solidFill>
                    <a:srgbClr val="63A8A5"/>
                  </a:solidFill>
                  <a:latin typeface="Calibri" panose="020F0502020204030204" pitchFamily="34" charset="0"/>
                  <a:cs typeface="Calibri" panose="020F0502020204030204" pitchFamily="34" charset="0"/>
                  <a:sym typeface="MyriadPro-Bold"/>
                  <a:rtl val="0"/>
                </a:rPr>
                <a:t>?</a:t>
              </a:r>
            </a:p>
          </p:txBody>
        </p:sp>
        <p:sp>
          <p:nvSpPr>
            <p:cNvPr id="92" name="TextBox 91">
              <a:extLst>
                <a:ext uri="{FF2B5EF4-FFF2-40B4-BE49-F238E27FC236}">
                  <a16:creationId xmlns:a16="http://schemas.microsoft.com/office/drawing/2014/main" id="{1331E51A-2C31-F504-7513-35227A59F351}"/>
                </a:ext>
              </a:extLst>
            </p:cNvPr>
            <p:cNvSpPr txBox="1"/>
            <p:nvPr/>
          </p:nvSpPr>
          <p:spPr>
            <a:xfrm>
              <a:off x="3053423" y="3846320"/>
              <a:ext cx="1653728" cy="630942"/>
            </a:xfrm>
            <a:prstGeom prst="rect">
              <a:avLst/>
            </a:prstGeom>
            <a:noFill/>
          </p:spPr>
          <p:txBody>
            <a:bodyPr wrap="square" rtlCol="0">
              <a:spAutoFit/>
            </a:bodyPr>
            <a:lstStyle/>
            <a:p>
              <a:pPr algn="ctr" rtl="0">
                <a:lnSpc>
                  <a:spcPts val="1380"/>
                </a:lnSpc>
              </a:pPr>
              <a:r>
                <a:rPr lang="en-US" sz="1300" dirty="0">
                  <a:ln/>
                  <a:solidFill>
                    <a:srgbClr val="000000"/>
                  </a:solidFill>
                  <a:latin typeface="Calibri" panose="020F0502020204030204" pitchFamily="34" charset="0"/>
                  <a:cs typeface="Calibri" panose="020F0502020204030204" pitchFamily="34" charset="0"/>
                  <a:sym typeface="MyriadPro-Bold"/>
                  <a:rtl val="0"/>
                </a:rPr>
                <a:t>Q</a:t>
              </a: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ual é a </a:t>
              </a:r>
              <a:r>
                <a:rPr lang="en-US" sz="1300" spc="0" baseline="0" dirty="0" err="1">
                  <a:ln/>
                  <a:solidFill>
                    <a:srgbClr val="000000"/>
                  </a:solidFill>
                  <a:latin typeface="Calibri" panose="020F0502020204030204" pitchFamily="34" charset="0"/>
                  <a:cs typeface="Calibri" panose="020F0502020204030204" pitchFamily="34" charset="0"/>
                  <a:sym typeface="MyriadPro-Bold"/>
                  <a:rtl val="0"/>
                </a:rPr>
                <a:t>nossa</a:t>
              </a:r>
              <a:endParaRPr lang="en-US" sz="1300" spc="0" baseline="0" dirty="0">
                <a:ln/>
                <a:solidFill>
                  <a:srgbClr val="000000"/>
                </a:solidFill>
                <a:latin typeface="Calibri" panose="020F0502020204030204" pitchFamily="34" charset="0"/>
                <a:cs typeface="Calibri" panose="020F0502020204030204" pitchFamily="34" charset="0"/>
                <a:sym typeface="MyriadPro-Bold"/>
                <a:rtl val="0"/>
              </a:endParaRPr>
            </a:p>
            <a:p>
              <a:pPr algn="ctr" rtl="0">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aspiração orientadora?</a:t>
              </a:r>
            </a:p>
          </p:txBody>
        </p:sp>
      </p:grpSp>
      <p:grpSp>
        <p:nvGrpSpPr>
          <p:cNvPr id="93" name="Group 92">
            <a:extLst>
              <a:ext uri="{FF2B5EF4-FFF2-40B4-BE49-F238E27FC236}">
                <a16:creationId xmlns:a16="http://schemas.microsoft.com/office/drawing/2014/main" id="{878C0D55-92CC-E1E5-EA7C-522D73B10456}"/>
              </a:ext>
            </a:extLst>
          </p:cNvPr>
          <p:cNvGrpSpPr/>
          <p:nvPr/>
        </p:nvGrpSpPr>
        <p:grpSpPr>
          <a:xfrm>
            <a:off x="7482675" y="2416772"/>
            <a:ext cx="1656942" cy="2254797"/>
            <a:chOff x="3053423" y="2435868"/>
            <a:chExt cx="1656942" cy="2254797"/>
          </a:xfrm>
        </p:grpSpPr>
        <p:sp>
          <p:nvSpPr>
            <p:cNvPr id="94" name="TextBox 93">
              <a:extLst>
                <a:ext uri="{FF2B5EF4-FFF2-40B4-BE49-F238E27FC236}">
                  <a16:creationId xmlns:a16="http://schemas.microsoft.com/office/drawing/2014/main" id="{5919952A-DFB0-31C8-628B-2D61C0A99273}"/>
                </a:ext>
              </a:extLst>
            </p:cNvPr>
            <p:cNvSpPr txBox="1"/>
            <p:nvPr/>
          </p:nvSpPr>
          <p:spPr>
            <a:xfrm>
              <a:off x="3056637" y="3414618"/>
              <a:ext cx="1653728" cy="479747"/>
            </a:xfrm>
            <a:prstGeom prst="rect">
              <a:avLst/>
            </a:prstGeom>
            <a:noFill/>
          </p:spPr>
          <p:txBody>
            <a:bodyPr wrap="square" rtlCol="0">
              <a:spAutoFit/>
            </a:bodyPr>
            <a:lstStyle/>
            <a:p>
              <a:pPr algn="ctr" rtl="0">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O conjunto de</a:t>
              </a:r>
            </a:p>
            <a:p>
              <a:pPr algn="ctr" rtl="0">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capacidades</a:t>
              </a:r>
            </a:p>
          </p:txBody>
        </p:sp>
        <p:sp>
          <p:nvSpPr>
            <p:cNvPr id="95" name="TextBox 94">
              <a:extLst>
                <a:ext uri="{FF2B5EF4-FFF2-40B4-BE49-F238E27FC236}">
                  <a16:creationId xmlns:a16="http://schemas.microsoft.com/office/drawing/2014/main" id="{4FC32B3A-B6AA-BDD9-FE07-9852CA042DC9}"/>
                </a:ext>
              </a:extLst>
            </p:cNvPr>
            <p:cNvSpPr txBox="1"/>
            <p:nvPr/>
          </p:nvSpPr>
          <p:spPr>
            <a:xfrm>
              <a:off x="3065570" y="2435868"/>
              <a:ext cx="1641060" cy="672107"/>
            </a:xfrm>
            <a:prstGeom prst="rect">
              <a:avLst/>
            </a:prstGeom>
            <a:noFill/>
          </p:spPr>
          <p:txBody>
            <a:bodyPr wrap="square" rtlCol="0">
              <a:spAutoFit/>
            </a:bodyPr>
            <a:lstStyle/>
            <a:p>
              <a:pPr algn="ctr" rtl="0">
                <a:lnSpc>
                  <a:spcPts val="1480"/>
                </a:lnSpc>
              </a:pPr>
              <a:r>
                <a:rPr lang="en-US" sz="1500" b="1" spc="0" baseline="0" dirty="0">
                  <a:ln/>
                  <a:solidFill>
                    <a:srgbClr val="63A8A5"/>
                  </a:solidFill>
                  <a:latin typeface="Calibri" panose="020F0502020204030204" pitchFamily="34" charset="0"/>
                  <a:cs typeface="Calibri" panose="020F0502020204030204" pitchFamily="34" charset="0"/>
                  <a:sym typeface="MyriadPro-Bold"/>
                  <a:rtl val="0"/>
                </a:rPr>
                <a:t>Que</a:t>
              </a:r>
            </a:p>
            <a:p>
              <a:pPr algn="ctr" rtl="0">
                <a:lnSpc>
                  <a:spcPts val="1480"/>
                </a:lnSpc>
              </a:pPr>
              <a:r>
                <a:rPr lang="en-US" sz="1500" b="1" spc="0" baseline="0" dirty="0">
                  <a:ln/>
                  <a:solidFill>
                    <a:srgbClr val="63A8A5"/>
                  </a:solidFill>
                  <a:latin typeface="Calibri" panose="020F0502020204030204" pitchFamily="34" charset="0"/>
                  <a:cs typeface="Calibri" panose="020F0502020204030204" pitchFamily="34" charset="0"/>
                  <a:sym typeface="MyriadPro-Bold"/>
                  <a:rtl val="0"/>
                </a:rPr>
                <a:t>capacidades</a:t>
              </a:r>
            </a:p>
            <a:p>
              <a:pPr algn="ctr" rtl="0">
                <a:lnSpc>
                  <a:spcPts val="1480"/>
                </a:lnSpc>
              </a:pPr>
              <a:r>
                <a:rPr lang="en-US" sz="1500" b="1" spc="0" baseline="0" dirty="0" err="1">
                  <a:ln/>
                  <a:solidFill>
                    <a:srgbClr val="63A8A5"/>
                  </a:solidFill>
                  <a:latin typeface="Calibri" panose="020F0502020204030204" pitchFamily="34" charset="0"/>
                  <a:cs typeface="Calibri" panose="020F0502020204030204" pitchFamily="34" charset="0"/>
                  <a:sym typeface="MyriadPro-Bold"/>
                  <a:rtl val="0"/>
                </a:rPr>
                <a:t>devem</a:t>
              </a:r>
              <a:r>
                <a:rPr lang="en-US" sz="1500" b="1" spc="0" baseline="0" dirty="0">
                  <a:ln/>
                  <a:solidFill>
                    <a:srgbClr val="63A8A5"/>
                  </a:solidFill>
                  <a:latin typeface="Calibri" panose="020F0502020204030204" pitchFamily="34" charset="0"/>
                  <a:cs typeface="Calibri" panose="020F0502020204030204" pitchFamily="34" charset="0"/>
                  <a:sym typeface="MyriadPro-Bold"/>
                  <a:rtl val="0"/>
                </a:rPr>
                <a:t> </a:t>
              </a:r>
              <a:r>
                <a:rPr lang="en-US" sz="1500" b="1" spc="0" baseline="0" dirty="0" err="1">
                  <a:ln/>
                  <a:solidFill>
                    <a:srgbClr val="63A8A5"/>
                  </a:solidFill>
                  <a:latin typeface="Calibri" panose="020F0502020204030204" pitchFamily="34" charset="0"/>
                  <a:cs typeface="Calibri" panose="020F0502020204030204" pitchFamily="34" charset="0"/>
                  <a:sym typeface="MyriadPro-Bold"/>
                  <a:rtl val="0"/>
                </a:rPr>
                <a:t>existir</a:t>
              </a:r>
              <a:r>
                <a:rPr lang="en-US" sz="1500" b="1" spc="0" baseline="0" dirty="0">
                  <a:ln/>
                  <a:solidFill>
                    <a:srgbClr val="63A8A5"/>
                  </a:solidFill>
                  <a:latin typeface="Calibri" panose="020F0502020204030204" pitchFamily="34" charset="0"/>
                  <a:cs typeface="Calibri" panose="020F0502020204030204" pitchFamily="34" charset="0"/>
                  <a:sym typeface="MyriadPro-Bold"/>
                  <a:rtl val="0"/>
                </a:rPr>
                <a:t>?</a:t>
              </a:r>
            </a:p>
          </p:txBody>
        </p:sp>
        <p:sp>
          <p:nvSpPr>
            <p:cNvPr id="96" name="TextBox 95">
              <a:extLst>
                <a:ext uri="{FF2B5EF4-FFF2-40B4-BE49-F238E27FC236}">
                  <a16:creationId xmlns:a16="http://schemas.microsoft.com/office/drawing/2014/main" id="{17AA2618-B98D-B829-5BBB-FA09FF96EF1D}"/>
                </a:ext>
              </a:extLst>
            </p:cNvPr>
            <p:cNvSpPr txBox="1"/>
            <p:nvPr/>
          </p:nvSpPr>
          <p:spPr>
            <a:xfrm>
              <a:off x="3053423" y="3880187"/>
              <a:ext cx="1653728" cy="810478"/>
            </a:xfrm>
            <a:prstGeom prst="rect">
              <a:avLst/>
            </a:prstGeom>
            <a:noFill/>
          </p:spPr>
          <p:txBody>
            <a:bodyPr wrap="square" rtlCol="0">
              <a:spAutoFit/>
            </a:bodyPr>
            <a:lstStyle/>
            <a:p>
              <a:pPr algn="ctr" rtl="0">
                <a:lnSpc>
                  <a:spcPts val="1380"/>
                </a:lnSpc>
              </a:pPr>
              <a:r>
                <a:rPr lang="en-US" sz="1300" dirty="0" err="1">
                  <a:ln/>
                  <a:solidFill>
                    <a:srgbClr val="000000"/>
                  </a:solidFill>
                  <a:latin typeface="Calibri" panose="020F0502020204030204" pitchFamily="34" charset="0"/>
                  <a:cs typeface="Calibri" panose="020F0502020204030204" pitchFamily="34" charset="0"/>
                  <a:sym typeface="MyriadPro-Bold"/>
                  <a:rtl val="0"/>
                </a:rPr>
                <a:t>R</a:t>
              </a:r>
              <a:r>
                <a:rPr lang="en-US" sz="1300" spc="0" baseline="0" dirty="0" err="1">
                  <a:ln/>
                  <a:solidFill>
                    <a:srgbClr val="000000"/>
                  </a:solidFill>
                  <a:latin typeface="Calibri" panose="020F0502020204030204" pitchFamily="34" charset="0"/>
                  <a:cs typeface="Calibri" panose="020F0502020204030204" pitchFamily="34" charset="0"/>
                  <a:sym typeface="MyriadPro-Bold"/>
                  <a:rtl val="0"/>
                </a:rPr>
                <a:t>eforço</a:t>
              </a: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 de</a:t>
              </a:r>
            </a:p>
            <a:p>
              <a:pPr algn="ctr" rtl="0">
                <a:lnSpc>
                  <a:spcPts val="1380"/>
                </a:lnSpc>
              </a:pPr>
              <a:r>
                <a:rPr lang="en-US" sz="1300" spc="0" baseline="0" dirty="0" err="1">
                  <a:ln/>
                  <a:solidFill>
                    <a:srgbClr val="000000"/>
                  </a:solidFill>
                  <a:latin typeface="Calibri" panose="020F0502020204030204" pitchFamily="34" charset="0"/>
                  <a:cs typeface="Calibri" panose="020F0502020204030204" pitchFamily="34" charset="0"/>
                  <a:sym typeface="MyriadPro-Bold"/>
                  <a:rtl val="0"/>
                </a:rPr>
                <a:t>atividades</a:t>
              </a: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a:t>
              </a:r>
            </a:p>
            <a:p>
              <a:pPr algn="ctr">
                <a:lnSpc>
                  <a:spcPts val="1380"/>
                </a:lnSpc>
              </a:pPr>
              <a:r>
                <a:rPr lang="en-US" sz="1300" dirty="0" err="1">
                  <a:ln/>
                  <a:solidFill>
                    <a:srgbClr val="000000"/>
                  </a:solidFill>
                  <a:latin typeface="Calibri" panose="020F0502020204030204" pitchFamily="34" charset="0"/>
                  <a:cs typeface="Calibri" panose="020F0502020204030204" pitchFamily="34" charset="0"/>
                  <a:sym typeface="MyriadPro-Bold"/>
                  <a:rtl val="0"/>
                </a:rPr>
                <a:t>c</a:t>
              </a:r>
              <a:r>
                <a:rPr lang="en-US" sz="1300" spc="0" baseline="0" dirty="0" err="1">
                  <a:ln/>
                  <a:solidFill>
                    <a:srgbClr val="000000"/>
                  </a:solidFill>
                  <a:latin typeface="Calibri" panose="020F0502020204030204" pitchFamily="34" charset="0"/>
                  <a:cs typeface="Calibri" panose="020F0502020204030204" pitchFamily="34" charset="0"/>
                  <a:sym typeface="MyriadPro-Bold"/>
                  <a:rtl val="0"/>
                </a:rPr>
                <a:t>onfiguração</a:t>
              </a: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 </a:t>
              </a:r>
              <a:r>
                <a:rPr lang="en-US" sz="1300" spc="0" baseline="0" dirty="0" err="1">
                  <a:ln/>
                  <a:solidFill>
                    <a:srgbClr val="000000"/>
                  </a:solidFill>
                  <a:latin typeface="Calibri" panose="020F0502020204030204" pitchFamily="34" charset="0"/>
                  <a:cs typeface="Calibri" panose="020F0502020204030204" pitchFamily="34" charset="0"/>
                  <a:sym typeface="MyriadPro-Bold"/>
                  <a:rtl val="0"/>
                </a:rPr>
                <a:t>específica</a:t>
              </a:r>
              <a:endParaRPr lang="en-US" sz="1300" spc="0" baseline="0" dirty="0">
                <a:ln/>
                <a:solidFill>
                  <a:srgbClr val="000000"/>
                </a:solidFill>
                <a:latin typeface="Calibri" panose="020F0502020204030204" pitchFamily="34" charset="0"/>
                <a:cs typeface="Calibri" panose="020F0502020204030204" pitchFamily="34" charset="0"/>
                <a:sym typeface="MyriadPro-Bold"/>
                <a:rtl val="0"/>
              </a:endParaRPr>
            </a:p>
          </p:txBody>
        </p:sp>
      </p:grpSp>
      <p:grpSp>
        <p:nvGrpSpPr>
          <p:cNvPr id="97" name="Group 96">
            <a:extLst>
              <a:ext uri="{FF2B5EF4-FFF2-40B4-BE49-F238E27FC236}">
                <a16:creationId xmlns:a16="http://schemas.microsoft.com/office/drawing/2014/main" id="{B98C67FA-EDB5-CE55-0012-B2BC9C47902E}"/>
              </a:ext>
            </a:extLst>
          </p:cNvPr>
          <p:cNvGrpSpPr/>
          <p:nvPr/>
        </p:nvGrpSpPr>
        <p:grpSpPr>
          <a:xfrm>
            <a:off x="5255250" y="2416772"/>
            <a:ext cx="1683613" cy="2254797"/>
            <a:chOff x="3023538" y="2435868"/>
            <a:chExt cx="1683613" cy="2254797"/>
          </a:xfrm>
        </p:grpSpPr>
        <p:sp>
          <p:nvSpPr>
            <p:cNvPr id="98" name="TextBox 97">
              <a:extLst>
                <a:ext uri="{FF2B5EF4-FFF2-40B4-BE49-F238E27FC236}">
                  <a16:creationId xmlns:a16="http://schemas.microsoft.com/office/drawing/2014/main" id="{814F6963-D9B0-FCE0-D4CA-E000F8B1E245}"/>
                </a:ext>
              </a:extLst>
            </p:cNvPr>
            <p:cNvSpPr txBox="1"/>
            <p:nvPr/>
          </p:nvSpPr>
          <p:spPr>
            <a:xfrm>
              <a:off x="3023538" y="3400440"/>
              <a:ext cx="1653728" cy="479747"/>
            </a:xfrm>
            <a:prstGeom prst="rect">
              <a:avLst/>
            </a:prstGeom>
            <a:noFill/>
          </p:spPr>
          <p:txBody>
            <a:bodyPr wrap="square" rtlCol="0">
              <a:spAutoFit/>
            </a:bodyPr>
            <a:lstStyle/>
            <a:p>
              <a:pPr algn="ctr" rtl="0">
                <a:lnSpc>
                  <a:spcPts val="1480"/>
                </a:lnSpc>
              </a:pPr>
              <a:r>
                <a:rPr lang="en-US" sz="1500" b="1" dirty="0">
                  <a:ln/>
                  <a:solidFill>
                    <a:srgbClr val="000000"/>
                  </a:solidFill>
                  <a:latin typeface="Calibri" panose="020F0502020204030204" pitchFamily="34" charset="0"/>
                  <a:cs typeface="Calibri" panose="020F0502020204030204" pitchFamily="34" charset="0"/>
                  <a:sym typeface="MyriadPro-Bold"/>
                  <a:rtl val="0"/>
                </a:rPr>
                <a:t>A </a:t>
              </a:r>
              <a:r>
                <a:rPr lang="en-US" sz="1500" b="1" spc="0" baseline="0" dirty="0" err="1">
                  <a:ln/>
                  <a:solidFill>
                    <a:srgbClr val="000000"/>
                  </a:solidFill>
                  <a:latin typeface="Calibri" panose="020F0502020204030204" pitchFamily="34" charset="0"/>
                  <a:cs typeface="Calibri" panose="020F0502020204030204" pitchFamily="34" charset="0"/>
                  <a:sym typeface="MyriadPro-Bold"/>
                  <a:rtl val="0"/>
                </a:rPr>
                <a:t>única</a:t>
              </a:r>
              <a:endParaRPr lang="en-US" sz="1500" b="1" spc="0" baseline="0" dirty="0">
                <a:ln/>
                <a:solidFill>
                  <a:srgbClr val="000000"/>
                </a:solidFill>
                <a:latin typeface="Calibri" panose="020F0502020204030204" pitchFamily="34" charset="0"/>
                <a:cs typeface="Calibri" panose="020F0502020204030204" pitchFamily="34" charset="0"/>
                <a:sym typeface="MyriadPro-Bold"/>
                <a:rtl val="0"/>
              </a:endParaRPr>
            </a:p>
            <a:p>
              <a:pPr algn="ctr" rtl="0">
                <a:lnSpc>
                  <a:spcPts val="1480"/>
                </a:lnSpc>
              </a:pPr>
              <a:r>
                <a:rPr lang="en-US" sz="1500" b="1" dirty="0">
                  <a:ln/>
                  <a:solidFill>
                    <a:srgbClr val="000000"/>
                  </a:solidFill>
                  <a:latin typeface="Calibri" panose="020F0502020204030204" pitchFamily="34" charset="0"/>
                  <a:cs typeface="Calibri" panose="020F0502020204030204" pitchFamily="34" charset="0"/>
                  <a:sym typeface="MyriadPro-Bold"/>
                  <a:rtl val="0"/>
                </a:rPr>
                <a:t>f</a:t>
              </a: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orma de ganhar</a:t>
              </a:r>
            </a:p>
          </p:txBody>
        </p:sp>
        <p:sp>
          <p:nvSpPr>
            <p:cNvPr id="99" name="TextBox 98">
              <a:extLst>
                <a:ext uri="{FF2B5EF4-FFF2-40B4-BE49-F238E27FC236}">
                  <a16:creationId xmlns:a16="http://schemas.microsoft.com/office/drawing/2014/main" id="{4714CA65-F6F8-E3EA-144E-962A41BA4BC0}"/>
                </a:ext>
              </a:extLst>
            </p:cNvPr>
            <p:cNvSpPr txBox="1"/>
            <p:nvPr/>
          </p:nvSpPr>
          <p:spPr>
            <a:xfrm>
              <a:off x="3065570" y="2435868"/>
              <a:ext cx="1641060" cy="479747"/>
            </a:xfrm>
            <a:prstGeom prst="rect">
              <a:avLst/>
            </a:prstGeom>
            <a:noFill/>
          </p:spPr>
          <p:txBody>
            <a:bodyPr wrap="square" rtlCol="0">
              <a:spAutoFit/>
            </a:bodyPr>
            <a:lstStyle/>
            <a:p>
              <a:pPr algn="ctr" rtl="0">
                <a:lnSpc>
                  <a:spcPts val="1480"/>
                </a:lnSpc>
              </a:pPr>
              <a:r>
                <a:rPr lang="en-US" sz="1500" b="1" spc="0" baseline="0" dirty="0">
                  <a:ln/>
                  <a:solidFill>
                    <a:srgbClr val="F1A0C2"/>
                  </a:solidFill>
                  <a:latin typeface="Calibri" panose="020F0502020204030204" pitchFamily="34" charset="0"/>
                  <a:cs typeface="Calibri" panose="020F0502020204030204" pitchFamily="34" charset="0"/>
                  <a:sym typeface="MyriadPro-Bold"/>
                  <a:rtl val="0"/>
                </a:rPr>
                <a:t>Como </a:t>
              </a:r>
              <a:r>
                <a:rPr lang="en-US" sz="1500" b="1" spc="0" baseline="0" dirty="0" err="1">
                  <a:ln/>
                  <a:solidFill>
                    <a:srgbClr val="F1A0C2"/>
                  </a:solidFill>
                  <a:latin typeface="Calibri" panose="020F0502020204030204" pitchFamily="34" charset="0"/>
                  <a:cs typeface="Calibri" panose="020F0502020204030204" pitchFamily="34" charset="0"/>
                  <a:sym typeface="MyriadPro-Bold"/>
                  <a:rtl val="0"/>
                </a:rPr>
                <a:t>iremos</a:t>
              </a:r>
              <a:endParaRPr lang="en-US" sz="1500" b="1" spc="0" baseline="0" dirty="0">
                <a:ln/>
                <a:solidFill>
                  <a:srgbClr val="F1A0C2"/>
                </a:solidFill>
                <a:latin typeface="Calibri" panose="020F0502020204030204" pitchFamily="34" charset="0"/>
                <a:cs typeface="Calibri" panose="020F0502020204030204" pitchFamily="34" charset="0"/>
                <a:sym typeface="MyriadPro-Bold"/>
                <a:rtl val="0"/>
              </a:endParaRPr>
            </a:p>
            <a:p>
              <a:pPr algn="ctr" rtl="0">
                <a:lnSpc>
                  <a:spcPts val="1480"/>
                </a:lnSpc>
              </a:pPr>
              <a:r>
                <a:rPr lang="en-US" sz="1500" b="1" spc="0" baseline="0" dirty="0" err="1">
                  <a:ln/>
                  <a:solidFill>
                    <a:srgbClr val="F1A0C2"/>
                  </a:solidFill>
                  <a:latin typeface="Calibri" panose="020F0502020204030204" pitchFamily="34" charset="0"/>
                  <a:cs typeface="Calibri" panose="020F0502020204030204" pitchFamily="34" charset="0"/>
                  <a:sym typeface="MyriadPro-Bold"/>
                  <a:rtl val="0"/>
                </a:rPr>
                <a:t>ganhar</a:t>
              </a:r>
              <a:r>
                <a:rPr lang="en-US" sz="1500" b="1" spc="0" baseline="0" dirty="0">
                  <a:ln/>
                  <a:solidFill>
                    <a:srgbClr val="F1A0C2"/>
                  </a:solidFill>
                  <a:latin typeface="Calibri" panose="020F0502020204030204" pitchFamily="34" charset="0"/>
                  <a:cs typeface="Calibri" panose="020F0502020204030204" pitchFamily="34" charset="0"/>
                  <a:sym typeface="MyriadPro-Bold"/>
                  <a:rtl val="0"/>
                </a:rPr>
                <a:t>?</a:t>
              </a:r>
            </a:p>
          </p:txBody>
        </p:sp>
        <p:sp>
          <p:nvSpPr>
            <p:cNvPr id="100" name="TextBox 99">
              <a:extLst>
                <a:ext uri="{FF2B5EF4-FFF2-40B4-BE49-F238E27FC236}">
                  <a16:creationId xmlns:a16="http://schemas.microsoft.com/office/drawing/2014/main" id="{2356CE3F-EF74-4BDC-E457-D0AF08541B51}"/>
                </a:ext>
              </a:extLst>
            </p:cNvPr>
            <p:cNvSpPr txBox="1"/>
            <p:nvPr/>
          </p:nvSpPr>
          <p:spPr>
            <a:xfrm>
              <a:off x="3053423" y="3880187"/>
              <a:ext cx="1653728" cy="810478"/>
            </a:xfrm>
            <a:prstGeom prst="rect">
              <a:avLst/>
            </a:prstGeom>
            <a:noFill/>
          </p:spPr>
          <p:txBody>
            <a:bodyPr wrap="square" rtlCol="0">
              <a:spAutoFit/>
            </a:bodyPr>
            <a:lstStyle/>
            <a:p>
              <a:pPr algn="ctr" rtl="0">
                <a:lnSpc>
                  <a:spcPts val="1380"/>
                </a:lnSpc>
              </a:pPr>
              <a:r>
                <a:rPr lang="en-US" sz="1300" dirty="0" err="1">
                  <a:ln/>
                  <a:solidFill>
                    <a:srgbClr val="000000"/>
                  </a:solidFill>
                  <a:latin typeface="Calibri" panose="020F0502020204030204" pitchFamily="34" charset="0"/>
                  <a:cs typeface="Calibri" panose="020F0502020204030204" pitchFamily="34" charset="0"/>
                  <a:sym typeface="MyriadPro-Bold"/>
                  <a:rtl val="0"/>
                </a:rPr>
                <a:t>P</a:t>
              </a:r>
              <a:r>
                <a:rPr lang="en-US" sz="1300" spc="0" baseline="0" dirty="0" err="1">
                  <a:ln/>
                  <a:solidFill>
                    <a:srgbClr val="000000"/>
                  </a:solidFill>
                  <a:latin typeface="Calibri" panose="020F0502020204030204" pitchFamily="34" charset="0"/>
                  <a:cs typeface="Calibri" panose="020F0502020204030204" pitchFamily="34" charset="0"/>
                  <a:sym typeface="MyriadPro-Bold"/>
                  <a:rtl val="0"/>
                </a:rPr>
                <a:t>roposta</a:t>
              </a: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 de valor,</a:t>
              </a:r>
            </a:p>
            <a:p>
              <a:pPr algn="ctr">
                <a:lnSpc>
                  <a:spcPts val="1380"/>
                </a:lnSpc>
              </a:pPr>
              <a:r>
                <a:rPr lang="en-US" sz="1300" dirty="0" err="1">
                  <a:ln/>
                  <a:solidFill>
                    <a:srgbClr val="000000"/>
                  </a:solidFill>
                  <a:latin typeface="Calibri" panose="020F0502020204030204" pitchFamily="34" charset="0"/>
                  <a:cs typeface="Calibri" panose="020F0502020204030204" pitchFamily="34" charset="0"/>
                  <a:sym typeface="MyriadPro-Bold"/>
                  <a:rtl val="0"/>
                </a:rPr>
                <a:t>v</a:t>
              </a:r>
              <a:r>
                <a:rPr lang="en-US" sz="1300" spc="0" baseline="0" dirty="0" err="1">
                  <a:ln/>
                  <a:solidFill>
                    <a:srgbClr val="000000"/>
                  </a:solidFill>
                  <a:latin typeface="Calibri" panose="020F0502020204030204" pitchFamily="34" charset="0"/>
                  <a:cs typeface="Calibri" panose="020F0502020204030204" pitchFamily="34" charset="0"/>
                  <a:sym typeface="MyriadPro-Bold"/>
                  <a:rtl val="0"/>
                </a:rPr>
                <a:t>antagem</a:t>
              </a: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 </a:t>
              </a:r>
              <a:r>
                <a:rPr lang="en-US" sz="1300" spc="0" baseline="0" dirty="0" err="1">
                  <a:ln/>
                  <a:solidFill>
                    <a:srgbClr val="000000"/>
                  </a:solidFill>
                  <a:latin typeface="Calibri" panose="020F0502020204030204" pitchFamily="34" charset="0"/>
                  <a:cs typeface="Calibri" panose="020F0502020204030204" pitchFamily="34" charset="0"/>
                  <a:sym typeface="MyriadPro-Bold"/>
                  <a:rtl val="0"/>
                </a:rPr>
                <a:t>competitiva</a:t>
              </a:r>
              <a:endParaRPr lang="en-US" sz="1300" spc="0" baseline="0" dirty="0">
                <a:ln/>
                <a:solidFill>
                  <a:srgbClr val="000000"/>
                </a:solidFill>
                <a:latin typeface="Calibri" panose="020F0502020204030204" pitchFamily="34" charset="0"/>
                <a:cs typeface="Calibri" panose="020F0502020204030204" pitchFamily="34" charset="0"/>
                <a:sym typeface="MyriadPro-Bold"/>
                <a:rtl val="0"/>
              </a:endParaRPr>
            </a:p>
            <a:p>
              <a:pPr algn="ctr" rtl="0">
                <a:lnSpc>
                  <a:spcPts val="1380"/>
                </a:lnSpc>
              </a:pPr>
              <a:endParaRPr lang="en-US" sz="1300" spc="0" baseline="0" dirty="0">
                <a:ln/>
                <a:solidFill>
                  <a:srgbClr val="000000"/>
                </a:solidFill>
                <a:latin typeface="Calibri" panose="020F0502020204030204" pitchFamily="34" charset="0"/>
                <a:cs typeface="Calibri" panose="020F0502020204030204" pitchFamily="34" charset="0"/>
                <a:sym typeface="MyriadPro-Bold"/>
                <a:rtl val="0"/>
              </a:endParaRPr>
            </a:p>
          </p:txBody>
        </p:sp>
      </p:grpSp>
      <p:grpSp>
        <p:nvGrpSpPr>
          <p:cNvPr id="101" name="Group 100">
            <a:extLst>
              <a:ext uri="{FF2B5EF4-FFF2-40B4-BE49-F238E27FC236}">
                <a16:creationId xmlns:a16="http://schemas.microsoft.com/office/drawing/2014/main" id="{FC7C3FC5-6F2E-C260-0689-9AA7BB2DF6D8}"/>
              </a:ext>
            </a:extLst>
          </p:cNvPr>
          <p:cNvGrpSpPr/>
          <p:nvPr/>
        </p:nvGrpSpPr>
        <p:grpSpPr>
          <a:xfrm>
            <a:off x="9673775" y="2416772"/>
            <a:ext cx="1656942" cy="2305998"/>
            <a:chOff x="3053423" y="2435868"/>
            <a:chExt cx="1656942" cy="2305998"/>
          </a:xfrm>
        </p:grpSpPr>
        <p:sp>
          <p:nvSpPr>
            <p:cNvPr id="102" name="TextBox 101">
              <a:extLst>
                <a:ext uri="{FF2B5EF4-FFF2-40B4-BE49-F238E27FC236}">
                  <a16:creationId xmlns:a16="http://schemas.microsoft.com/office/drawing/2014/main" id="{3BA1A009-B02A-D4A0-DC0C-93EB249D9639}"/>
                </a:ext>
              </a:extLst>
            </p:cNvPr>
            <p:cNvSpPr txBox="1"/>
            <p:nvPr/>
          </p:nvSpPr>
          <p:spPr>
            <a:xfrm>
              <a:off x="3056637" y="3414618"/>
              <a:ext cx="1653728" cy="287386"/>
            </a:xfrm>
            <a:prstGeom prst="rect">
              <a:avLst/>
            </a:prstGeom>
            <a:noFill/>
          </p:spPr>
          <p:txBody>
            <a:bodyPr wrap="square" rtlCol="0">
              <a:spAutoFit/>
            </a:bodyPr>
            <a:lstStyle/>
            <a:p>
              <a:pPr algn="ctr">
                <a:lnSpc>
                  <a:spcPts val="1480"/>
                </a:lnSpc>
              </a:pPr>
              <a:r>
                <a:rPr lang="en-US" sz="1500" b="1" spc="0" baseline="0" dirty="0" err="1">
                  <a:ln/>
                  <a:solidFill>
                    <a:srgbClr val="000000"/>
                  </a:solidFill>
                  <a:latin typeface="Calibri" panose="020F0502020204030204" pitchFamily="34" charset="0"/>
                  <a:cs typeface="Calibri" panose="020F0502020204030204" pitchFamily="34" charset="0"/>
                  <a:sym typeface="MyriadPro-Bold"/>
                  <a:rtl val="0"/>
                </a:rPr>
                <a:t>Sistemas</a:t>
              </a: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 de </a:t>
              </a:r>
              <a:r>
                <a:rPr lang="en-US" sz="1500" b="1" spc="0" baseline="0" dirty="0" err="1">
                  <a:ln/>
                  <a:solidFill>
                    <a:srgbClr val="000000"/>
                  </a:solidFill>
                  <a:latin typeface="Calibri" panose="020F0502020204030204" pitchFamily="34" charset="0"/>
                  <a:cs typeface="Calibri" panose="020F0502020204030204" pitchFamily="34" charset="0"/>
                  <a:sym typeface="MyriadPro-Bold"/>
                  <a:rtl val="0"/>
                </a:rPr>
                <a:t>apoio</a:t>
              </a:r>
              <a:endParaRPr lang="en-US" sz="15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sp>
          <p:nvSpPr>
            <p:cNvPr id="103" name="TextBox 102">
              <a:extLst>
                <a:ext uri="{FF2B5EF4-FFF2-40B4-BE49-F238E27FC236}">
                  <a16:creationId xmlns:a16="http://schemas.microsoft.com/office/drawing/2014/main" id="{DE1DC3F4-EEDA-02F5-EC17-258A7471D6F5}"/>
                </a:ext>
              </a:extLst>
            </p:cNvPr>
            <p:cNvSpPr txBox="1"/>
            <p:nvPr/>
          </p:nvSpPr>
          <p:spPr>
            <a:xfrm>
              <a:off x="3065570" y="2435868"/>
              <a:ext cx="1641060" cy="864467"/>
            </a:xfrm>
            <a:prstGeom prst="rect">
              <a:avLst/>
            </a:prstGeom>
            <a:noFill/>
          </p:spPr>
          <p:txBody>
            <a:bodyPr wrap="square" rtlCol="0">
              <a:spAutoFit/>
            </a:bodyPr>
            <a:lstStyle/>
            <a:p>
              <a:pPr algn="ctr" rtl="0">
                <a:lnSpc>
                  <a:spcPts val="1480"/>
                </a:lnSpc>
              </a:pPr>
              <a:r>
                <a:rPr lang="en-US" sz="1500" b="1" dirty="0">
                  <a:ln/>
                  <a:solidFill>
                    <a:srgbClr val="F68F37"/>
                  </a:solidFill>
                  <a:latin typeface="Calibri" panose="020F0502020204030204" pitchFamily="34" charset="0"/>
                  <a:cs typeface="Calibri" panose="020F0502020204030204" pitchFamily="34" charset="0"/>
                  <a:sym typeface="MyriadPro-Bold"/>
                  <a:rtl val="0"/>
                </a:rPr>
                <a:t>Que</a:t>
              </a:r>
              <a:endParaRPr lang="en-US" sz="1500" b="1" spc="0" baseline="0" dirty="0">
                <a:ln/>
                <a:solidFill>
                  <a:srgbClr val="F68F37"/>
                </a:solidFill>
                <a:latin typeface="Calibri" panose="020F0502020204030204" pitchFamily="34" charset="0"/>
                <a:cs typeface="Calibri" panose="020F0502020204030204" pitchFamily="34" charset="0"/>
                <a:sym typeface="MyriadPro-Bold"/>
                <a:rtl val="0"/>
              </a:endParaRPr>
            </a:p>
            <a:p>
              <a:pPr algn="ctr" rtl="0">
                <a:lnSpc>
                  <a:spcPts val="1480"/>
                </a:lnSpc>
              </a:pPr>
              <a:r>
                <a:rPr lang="en-US" sz="1500" b="1" spc="0" baseline="0" dirty="0" err="1">
                  <a:ln/>
                  <a:solidFill>
                    <a:srgbClr val="F68F37"/>
                  </a:solidFill>
                  <a:latin typeface="Calibri" panose="020F0502020204030204" pitchFamily="34" charset="0"/>
                  <a:cs typeface="Calibri" panose="020F0502020204030204" pitchFamily="34" charset="0"/>
                  <a:sym typeface="MyriadPro-Bold"/>
                  <a:rtl val="0"/>
                </a:rPr>
                <a:t>sistemas</a:t>
              </a:r>
              <a:r>
                <a:rPr lang="en-US" sz="1500" b="1" spc="0" baseline="0" dirty="0">
                  <a:ln/>
                  <a:solidFill>
                    <a:srgbClr val="F68F37"/>
                  </a:solidFill>
                  <a:latin typeface="Calibri" panose="020F0502020204030204" pitchFamily="34" charset="0"/>
                  <a:cs typeface="Calibri" panose="020F0502020204030204" pitchFamily="34" charset="0"/>
                  <a:sym typeface="MyriadPro-Bold"/>
                  <a:rtl val="0"/>
                </a:rPr>
                <a:t> de </a:t>
              </a:r>
              <a:r>
                <a:rPr lang="en-US" sz="1500" b="1" spc="0" baseline="0" dirty="0" err="1">
                  <a:ln/>
                  <a:solidFill>
                    <a:srgbClr val="F68F37"/>
                  </a:solidFill>
                  <a:latin typeface="Calibri" panose="020F0502020204030204" pitchFamily="34" charset="0"/>
                  <a:cs typeface="Calibri" panose="020F0502020204030204" pitchFamily="34" charset="0"/>
                  <a:sym typeface="MyriadPro-Bold"/>
                  <a:rtl val="0"/>
                </a:rPr>
                <a:t>gestão</a:t>
              </a:r>
              <a:r>
                <a:rPr lang="en-US" sz="1500" b="1" spc="0" baseline="0" dirty="0">
                  <a:ln/>
                  <a:solidFill>
                    <a:srgbClr val="F68F37"/>
                  </a:solidFill>
                  <a:latin typeface="Calibri" panose="020F0502020204030204" pitchFamily="34" charset="0"/>
                  <a:cs typeface="Calibri" panose="020F0502020204030204" pitchFamily="34" charset="0"/>
                  <a:sym typeface="MyriadPro-Bold"/>
                  <a:rtl val="0"/>
                </a:rPr>
                <a:t> </a:t>
              </a:r>
              <a:r>
                <a:rPr lang="en-US" sz="1500" b="1" spc="0" baseline="0" dirty="0" err="1">
                  <a:ln/>
                  <a:solidFill>
                    <a:srgbClr val="F68F37"/>
                  </a:solidFill>
                  <a:latin typeface="Calibri" panose="020F0502020204030204" pitchFamily="34" charset="0"/>
                  <a:cs typeface="Calibri" panose="020F0502020204030204" pitchFamily="34" charset="0"/>
                  <a:sym typeface="MyriadPro-Bold"/>
                  <a:rtl val="0"/>
                </a:rPr>
                <a:t>são</a:t>
              </a:r>
              <a:endParaRPr lang="en-US" sz="1500" b="1" spc="0" baseline="0" dirty="0">
                <a:ln/>
                <a:solidFill>
                  <a:srgbClr val="F68F37"/>
                </a:solidFill>
                <a:latin typeface="Calibri" panose="020F0502020204030204" pitchFamily="34" charset="0"/>
                <a:cs typeface="Calibri" panose="020F0502020204030204" pitchFamily="34" charset="0"/>
                <a:sym typeface="MyriadPro-Bold"/>
                <a:rtl val="0"/>
              </a:endParaRPr>
            </a:p>
            <a:p>
              <a:pPr algn="ctr" rtl="0">
                <a:lnSpc>
                  <a:spcPts val="1480"/>
                </a:lnSpc>
              </a:pPr>
              <a:r>
                <a:rPr lang="en-US" sz="1500" b="1" spc="0" baseline="0" dirty="0" err="1">
                  <a:ln/>
                  <a:solidFill>
                    <a:srgbClr val="F68F37"/>
                  </a:solidFill>
                  <a:latin typeface="Calibri" panose="020F0502020204030204" pitchFamily="34" charset="0"/>
                  <a:cs typeface="Calibri" panose="020F0502020204030204" pitchFamily="34" charset="0"/>
                  <a:sym typeface="MyriadPro-Bold"/>
                  <a:rtl val="0"/>
                </a:rPr>
                <a:t>obrigatórios</a:t>
              </a:r>
              <a:r>
                <a:rPr lang="en-US" sz="1500" b="1" spc="0" baseline="0" dirty="0">
                  <a:ln/>
                  <a:solidFill>
                    <a:srgbClr val="F68F37"/>
                  </a:solidFill>
                  <a:latin typeface="Calibri" panose="020F0502020204030204" pitchFamily="34" charset="0"/>
                  <a:cs typeface="Calibri" panose="020F0502020204030204" pitchFamily="34" charset="0"/>
                  <a:sym typeface="MyriadPro-Bold"/>
                  <a:rtl val="0"/>
                </a:rPr>
                <a:t>?</a:t>
              </a:r>
            </a:p>
          </p:txBody>
        </p:sp>
        <p:sp>
          <p:nvSpPr>
            <p:cNvPr id="104" name="TextBox 103">
              <a:extLst>
                <a:ext uri="{FF2B5EF4-FFF2-40B4-BE49-F238E27FC236}">
                  <a16:creationId xmlns:a16="http://schemas.microsoft.com/office/drawing/2014/main" id="{682CAF40-447B-90B8-30BB-66693D246BBF}"/>
                </a:ext>
              </a:extLst>
            </p:cNvPr>
            <p:cNvSpPr txBox="1"/>
            <p:nvPr/>
          </p:nvSpPr>
          <p:spPr>
            <a:xfrm>
              <a:off x="3053423" y="3751851"/>
              <a:ext cx="1653728" cy="990015"/>
            </a:xfrm>
            <a:prstGeom prst="rect">
              <a:avLst/>
            </a:prstGeom>
            <a:noFill/>
          </p:spPr>
          <p:txBody>
            <a:bodyPr wrap="square" rtlCol="0">
              <a:spAutoFit/>
            </a:bodyPr>
            <a:lstStyle/>
            <a:p>
              <a:pPr algn="ctr" rtl="0">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Sistemas,</a:t>
              </a:r>
            </a:p>
            <a:p>
              <a:pPr algn="ctr" rtl="0">
                <a:lnSpc>
                  <a:spcPts val="1380"/>
                </a:lnSpc>
              </a:pPr>
              <a:r>
                <a:rPr lang="en-US" sz="1300" dirty="0" err="1">
                  <a:ln/>
                  <a:solidFill>
                    <a:srgbClr val="000000"/>
                  </a:solidFill>
                  <a:latin typeface="Calibri" panose="020F0502020204030204" pitchFamily="34" charset="0"/>
                  <a:cs typeface="Calibri" panose="020F0502020204030204" pitchFamily="34" charset="0"/>
                  <a:sym typeface="MyriadPro-Bold"/>
                  <a:rtl val="0"/>
                </a:rPr>
                <a:t>i</a:t>
              </a:r>
              <a:r>
                <a:rPr lang="en-US" sz="1300" spc="0" baseline="0" dirty="0" err="1">
                  <a:ln/>
                  <a:solidFill>
                    <a:srgbClr val="000000"/>
                  </a:solidFill>
                  <a:latin typeface="Calibri" panose="020F0502020204030204" pitchFamily="34" charset="0"/>
                  <a:cs typeface="Calibri" panose="020F0502020204030204" pitchFamily="34" charset="0"/>
                  <a:sym typeface="MyriadPro-Bold"/>
                  <a:rtl val="0"/>
                </a:rPr>
                <a:t>nfraestruturas</a:t>
              </a: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a:t>
              </a:r>
            </a:p>
            <a:p>
              <a:pPr algn="ctr" rtl="0">
                <a:lnSpc>
                  <a:spcPts val="1380"/>
                </a:lnSpc>
              </a:pPr>
              <a:r>
                <a:rPr lang="en-US" sz="1300" spc="0" baseline="0" dirty="0" err="1">
                  <a:ln/>
                  <a:solidFill>
                    <a:srgbClr val="000000"/>
                  </a:solidFill>
                  <a:latin typeface="Calibri" panose="020F0502020204030204" pitchFamily="34" charset="0"/>
                  <a:cs typeface="Calibri" panose="020F0502020204030204" pitchFamily="34" charset="0"/>
                  <a:sym typeface="MyriadPro-Bold"/>
                  <a:rtl val="0"/>
                </a:rPr>
                <a:t>medidas</a:t>
              </a: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 </a:t>
              </a:r>
              <a:r>
                <a:rPr lang="en-US" sz="1300" dirty="0" err="1">
                  <a:ln/>
                  <a:solidFill>
                    <a:srgbClr val="000000"/>
                  </a:solidFill>
                  <a:latin typeface="Calibri" panose="020F0502020204030204" pitchFamily="34" charset="0"/>
                  <a:cs typeface="Calibri" panose="020F0502020204030204" pitchFamily="34" charset="0"/>
                  <a:sym typeface="MyriadPro-Bold"/>
                  <a:rtl val="0"/>
                </a:rPr>
                <a:t>tomadas</a:t>
              </a:r>
              <a:r>
                <a:rPr lang="en-US" sz="1300" dirty="0">
                  <a:ln/>
                  <a:solidFill>
                    <a:srgbClr val="000000"/>
                  </a:solidFill>
                  <a:latin typeface="Calibri" panose="020F0502020204030204" pitchFamily="34" charset="0"/>
                  <a:cs typeface="Calibri" panose="020F0502020204030204" pitchFamily="34" charset="0"/>
                  <a:sym typeface="MyriadPro-Bold"/>
                  <a:rtl val="0"/>
                </a:rPr>
                <a:t> para </a:t>
              </a:r>
              <a:r>
                <a:rPr lang="en-US" sz="1300" dirty="0" err="1">
                  <a:ln/>
                  <a:solidFill>
                    <a:srgbClr val="000000"/>
                  </a:solidFill>
                  <a:latin typeface="Calibri" panose="020F0502020204030204" pitchFamily="34" charset="0"/>
                  <a:cs typeface="Calibri" panose="020F0502020204030204" pitchFamily="34" charset="0"/>
                  <a:sym typeface="MyriadPro-Bold"/>
                  <a:rtl val="0"/>
                </a:rPr>
                <a:t>a</a:t>
              </a:r>
              <a:r>
                <a:rPr lang="en-US" sz="1300" spc="0" baseline="0" dirty="0" err="1">
                  <a:ln/>
                  <a:solidFill>
                    <a:srgbClr val="000000"/>
                  </a:solidFill>
                  <a:latin typeface="Calibri" panose="020F0502020204030204" pitchFamily="34" charset="0"/>
                  <a:cs typeface="Calibri" panose="020F0502020204030204" pitchFamily="34" charset="0"/>
                  <a:sym typeface="MyriadPro-Bold"/>
                  <a:rtl val="0"/>
                </a:rPr>
                <a:t>poiar</a:t>
              </a: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 as </a:t>
              </a:r>
              <a:r>
                <a:rPr lang="en-US" sz="1300" spc="0" baseline="0" dirty="0" err="1">
                  <a:ln/>
                  <a:solidFill>
                    <a:srgbClr val="000000"/>
                  </a:solidFill>
                  <a:latin typeface="Calibri" panose="020F0502020204030204" pitchFamily="34" charset="0"/>
                  <a:cs typeface="Calibri" panose="020F0502020204030204" pitchFamily="34" charset="0"/>
                  <a:sym typeface="MyriadPro-Bold"/>
                  <a:rtl val="0"/>
                </a:rPr>
                <a:t>escolhas</a:t>
              </a: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 </a:t>
              </a:r>
              <a:r>
                <a:rPr lang="en-US" sz="1300" spc="0" baseline="0" dirty="0" err="1">
                  <a:ln/>
                  <a:solidFill>
                    <a:srgbClr val="000000"/>
                  </a:solidFill>
                  <a:latin typeface="Calibri" panose="020F0502020204030204" pitchFamily="34" charset="0"/>
                  <a:cs typeface="Calibri" panose="020F0502020204030204" pitchFamily="34" charset="0"/>
                  <a:sym typeface="MyriadPro-Bold"/>
                  <a:rtl val="0"/>
                </a:rPr>
                <a:t>realizadas</a:t>
              </a:r>
              <a:endParaRPr lang="en-US" sz="1300" spc="0" baseline="0" dirty="0">
                <a:ln/>
                <a:solidFill>
                  <a:srgbClr val="000000"/>
                </a:solidFill>
                <a:latin typeface="Calibri" panose="020F0502020204030204" pitchFamily="34" charset="0"/>
                <a:cs typeface="Calibri" panose="020F0502020204030204" pitchFamily="34" charset="0"/>
                <a:sym typeface="MyriadPro-Bold"/>
                <a:rtl val="0"/>
              </a:endParaRPr>
            </a:p>
          </p:txBody>
        </p:sp>
      </p:grpSp>
    </p:spTree>
    <p:extLst>
      <p:ext uri="{BB962C8B-B14F-4D97-AF65-F5344CB8AC3E}">
        <p14:creationId xmlns:p14="http://schemas.microsoft.com/office/powerpoint/2010/main" val="26877397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F8344B-BA25-2B08-7F26-2B9B5A0B27F4}"/>
              </a:ext>
            </a:extLst>
          </p:cNvPr>
          <p:cNvSpPr>
            <a:spLocks noGrp="1"/>
          </p:cNvSpPr>
          <p:nvPr>
            <p:ph type="body" sz="quarter" idx="16"/>
          </p:nvPr>
        </p:nvSpPr>
        <p:spPr>
          <a:xfrm>
            <a:off x="757638" y="490685"/>
            <a:ext cx="10595237" cy="803654"/>
          </a:xfrm>
        </p:spPr>
        <p:txBody>
          <a:bodyPr/>
          <a:lstStyle/>
          <a:p>
            <a:pPr algn="l" rtl="0"/>
            <a:r>
              <a:rPr lang="en-IE" dirty="0"/>
              <a:t>Alguns passos a </a:t>
            </a:r>
            <a:r>
              <a:rPr lang="en-IE" dirty="0" err="1"/>
              <a:t>considerar</a:t>
            </a:r>
            <a:r>
              <a:rPr lang="en-IE" dirty="0"/>
              <a:t> </a:t>
            </a:r>
            <a:r>
              <a:rPr lang="en-IE" dirty="0" err="1"/>
              <a:t>quando</a:t>
            </a:r>
            <a:r>
              <a:rPr lang="en-IE" dirty="0"/>
              <a:t> a </a:t>
            </a:r>
            <a:r>
              <a:rPr lang="en-IE" dirty="0" err="1"/>
              <a:t>empresa</a:t>
            </a:r>
            <a:r>
              <a:rPr lang="en-IE" dirty="0"/>
              <a:t> </a:t>
            </a:r>
            <a:r>
              <a:rPr lang="en-IE" dirty="0" err="1"/>
              <a:t>pretende</a:t>
            </a:r>
            <a:r>
              <a:rPr lang="en-IE" dirty="0"/>
              <a:t> </a:t>
            </a:r>
            <a:r>
              <a:rPr lang="en-IE" b="1" dirty="0" err="1"/>
              <a:t>Desenvolver</a:t>
            </a:r>
            <a:r>
              <a:rPr lang="en-IE" b="1" dirty="0"/>
              <a:t> a </a:t>
            </a:r>
            <a:r>
              <a:rPr lang="en-IE" b="1" dirty="0" err="1"/>
              <a:t>sua</a:t>
            </a:r>
            <a:r>
              <a:rPr lang="en-IE" b="1" dirty="0"/>
              <a:t> </a:t>
            </a:r>
            <a:r>
              <a:rPr lang="en-IE" b="1" dirty="0" err="1"/>
              <a:t>Estratégia</a:t>
            </a:r>
            <a:r>
              <a:rPr lang="en-IE" b="1" dirty="0"/>
              <a:t> de Inovação</a:t>
            </a:r>
            <a:r>
              <a:rPr lang="en-IE" dirty="0"/>
              <a:t>…</a:t>
            </a:r>
          </a:p>
        </p:txBody>
      </p:sp>
      <p:sp>
        <p:nvSpPr>
          <p:cNvPr id="4" name="Rectangle: Rounded Corners 3">
            <a:extLst>
              <a:ext uri="{FF2B5EF4-FFF2-40B4-BE49-F238E27FC236}">
                <a16:creationId xmlns:a16="http://schemas.microsoft.com/office/drawing/2014/main" id="{BD0C7BD8-8684-651B-1F87-B8F5F889B641}"/>
              </a:ext>
            </a:extLst>
          </p:cNvPr>
          <p:cNvSpPr/>
          <p:nvPr/>
        </p:nvSpPr>
        <p:spPr>
          <a:xfrm>
            <a:off x="1122629" y="1783533"/>
            <a:ext cx="2960483" cy="1013988"/>
          </a:xfrm>
          <a:prstGeom prst="roundRec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1. </a:t>
            </a:r>
            <a:r>
              <a:rPr lang="en-IE" b="1" dirty="0" err="1"/>
              <a:t>Definir</a:t>
            </a:r>
            <a:r>
              <a:rPr lang="en-IE" b="1" dirty="0"/>
              <a:t> a sua visão e objetivos de longo prazo</a:t>
            </a:r>
          </a:p>
        </p:txBody>
      </p:sp>
      <p:sp>
        <p:nvSpPr>
          <p:cNvPr id="5" name="Rectangle: Rounded Corners 4">
            <a:extLst>
              <a:ext uri="{FF2B5EF4-FFF2-40B4-BE49-F238E27FC236}">
                <a16:creationId xmlns:a16="http://schemas.microsoft.com/office/drawing/2014/main" id="{DC553A91-98C9-AAE2-39BA-CD1C19CC8106}"/>
              </a:ext>
            </a:extLst>
          </p:cNvPr>
          <p:cNvSpPr/>
          <p:nvPr/>
        </p:nvSpPr>
        <p:spPr>
          <a:xfrm>
            <a:off x="7930837" y="4632357"/>
            <a:ext cx="2960483" cy="1013988"/>
          </a:xfrm>
          <a:prstGeom prst="roundRect">
            <a:avLst/>
          </a:prstGeom>
          <a:solidFill>
            <a:srgbClr val="F68F37"/>
          </a:solidFill>
          <a:ln>
            <a:solidFill>
              <a:srgbClr val="F68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9. </a:t>
            </a:r>
            <a:r>
              <a:rPr lang="en-IE" b="1" dirty="0" err="1"/>
              <a:t>Adotar</a:t>
            </a:r>
            <a:r>
              <a:rPr lang="en-IE" b="1" dirty="0"/>
              <a:t> agilidade e iteração</a:t>
            </a:r>
          </a:p>
        </p:txBody>
      </p:sp>
      <p:sp>
        <p:nvSpPr>
          <p:cNvPr id="6" name="Rectangle: Rounded Corners 5">
            <a:extLst>
              <a:ext uri="{FF2B5EF4-FFF2-40B4-BE49-F238E27FC236}">
                <a16:creationId xmlns:a16="http://schemas.microsoft.com/office/drawing/2014/main" id="{24E94422-BA6D-38CF-46A0-79A2C39A535F}"/>
              </a:ext>
            </a:extLst>
          </p:cNvPr>
          <p:cNvSpPr/>
          <p:nvPr/>
        </p:nvSpPr>
        <p:spPr>
          <a:xfrm>
            <a:off x="4575016" y="4632357"/>
            <a:ext cx="2960483" cy="1013988"/>
          </a:xfrm>
          <a:prstGeom prst="roundRect">
            <a:avLst/>
          </a:prstGeom>
          <a:solidFill>
            <a:srgbClr val="F68F37"/>
          </a:solidFill>
          <a:ln>
            <a:solidFill>
              <a:srgbClr val="F68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8. </a:t>
            </a:r>
            <a:r>
              <a:rPr lang="en-IE" b="1" dirty="0" err="1"/>
              <a:t>Monitorizar</a:t>
            </a:r>
            <a:r>
              <a:rPr lang="en-IE" b="1" dirty="0"/>
              <a:t> e avaliar o progresso</a:t>
            </a:r>
          </a:p>
        </p:txBody>
      </p:sp>
      <p:sp>
        <p:nvSpPr>
          <p:cNvPr id="7" name="Rectangle: Rounded Corners 6">
            <a:extLst>
              <a:ext uri="{FF2B5EF4-FFF2-40B4-BE49-F238E27FC236}">
                <a16:creationId xmlns:a16="http://schemas.microsoft.com/office/drawing/2014/main" id="{067AE2BC-EB39-BE7A-E7D8-CC3C2F26C0DF}"/>
              </a:ext>
            </a:extLst>
          </p:cNvPr>
          <p:cNvSpPr/>
          <p:nvPr/>
        </p:nvSpPr>
        <p:spPr>
          <a:xfrm>
            <a:off x="1122629" y="4632357"/>
            <a:ext cx="2960483" cy="1013988"/>
          </a:xfrm>
          <a:prstGeom prst="roundRect">
            <a:avLst/>
          </a:prstGeom>
          <a:solidFill>
            <a:srgbClr val="F68F37"/>
          </a:solidFill>
          <a:ln>
            <a:solidFill>
              <a:srgbClr val="F68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t>7. Alocar recursos apropriados (financeiros, humanos e tecnológicos)</a:t>
            </a:r>
            <a:endParaRPr lang="en-IE" b="1" dirty="0"/>
          </a:p>
        </p:txBody>
      </p:sp>
      <p:sp>
        <p:nvSpPr>
          <p:cNvPr id="8" name="Rectangle: Rounded Corners 7">
            <a:extLst>
              <a:ext uri="{FF2B5EF4-FFF2-40B4-BE49-F238E27FC236}">
                <a16:creationId xmlns:a16="http://schemas.microsoft.com/office/drawing/2014/main" id="{474C8ECC-E2A4-0020-210A-CE3BCE77154E}"/>
              </a:ext>
            </a:extLst>
          </p:cNvPr>
          <p:cNvSpPr/>
          <p:nvPr/>
        </p:nvSpPr>
        <p:spPr>
          <a:xfrm>
            <a:off x="1122629" y="3207945"/>
            <a:ext cx="2960483" cy="1013988"/>
          </a:xfrm>
          <a:prstGeom prst="roundRect">
            <a:avLst/>
          </a:prstGeom>
          <a:solidFill>
            <a:srgbClr val="79C5C3"/>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4. </a:t>
            </a:r>
            <a:r>
              <a:rPr lang="en-IE" b="1" dirty="0" err="1"/>
              <a:t>Envolver</a:t>
            </a:r>
            <a:r>
              <a:rPr lang="en-IE" b="1" dirty="0"/>
              <a:t>-se com as principais partes </a:t>
            </a:r>
            <a:r>
              <a:rPr lang="en-IE" b="1" dirty="0" err="1"/>
              <a:t>interessadas</a:t>
            </a:r>
            <a:endParaRPr lang="en-IE" b="1" dirty="0"/>
          </a:p>
          <a:p>
            <a:pPr algn="ctr" rtl="0"/>
            <a:r>
              <a:rPr lang="en-IE" sz="1400" b="1" dirty="0"/>
              <a:t>(</a:t>
            </a:r>
            <a:r>
              <a:rPr lang="en-IE" sz="1400" b="1" dirty="0" err="1"/>
              <a:t>consultar</a:t>
            </a:r>
            <a:r>
              <a:rPr lang="en-IE" sz="1400" b="1" dirty="0"/>
              <a:t> o </a:t>
            </a:r>
            <a:r>
              <a:rPr lang="en-IE" sz="1400" b="1" dirty="0" err="1"/>
              <a:t>Módulo</a:t>
            </a:r>
            <a:r>
              <a:rPr lang="en-IE" sz="1400" b="1" dirty="0"/>
              <a:t> 5)</a:t>
            </a:r>
          </a:p>
        </p:txBody>
      </p:sp>
      <p:sp>
        <p:nvSpPr>
          <p:cNvPr id="9" name="Rectangle: Rounded Corners 8">
            <a:extLst>
              <a:ext uri="{FF2B5EF4-FFF2-40B4-BE49-F238E27FC236}">
                <a16:creationId xmlns:a16="http://schemas.microsoft.com/office/drawing/2014/main" id="{2D4D8B4F-51A6-0765-74FF-5CB54460CA16}"/>
              </a:ext>
            </a:extLst>
          </p:cNvPr>
          <p:cNvSpPr/>
          <p:nvPr/>
        </p:nvSpPr>
        <p:spPr>
          <a:xfrm>
            <a:off x="4575017" y="3203493"/>
            <a:ext cx="2960483" cy="1013988"/>
          </a:xfrm>
          <a:prstGeom prst="roundRect">
            <a:avLst/>
          </a:prstGeom>
          <a:solidFill>
            <a:srgbClr val="79C5C3"/>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5. </a:t>
            </a:r>
            <a:r>
              <a:rPr lang="en-IE" b="1" dirty="0" err="1"/>
              <a:t>Priorizar</a:t>
            </a:r>
            <a:r>
              <a:rPr lang="en-IE" b="1" dirty="0"/>
              <a:t> as áreas de inovação que se </a:t>
            </a:r>
            <a:r>
              <a:rPr lang="en-IE" b="1" dirty="0" err="1"/>
              <a:t>alinhem</a:t>
            </a:r>
            <a:r>
              <a:rPr lang="en-IE" b="1" dirty="0"/>
              <a:t> com a </a:t>
            </a:r>
            <a:r>
              <a:rPr lang="en-IE" b="1" dirty="0" err="1"/>
              <a:t>sua</a:t>
            </a:r>
            <a:r>
              <a:rPr lang="en-IE" b="1" dirty="0"/>
              <a:t> </a:t>
            </a:r>
            <a:r>
              <a:rPr lang="en-IE" b="1" dirty="0" err="1"/>
              <a:t>visão</a:t>
            </a:r>
            <a:r>
              <a:rPr lang="en-IE" b="1" dirty="0"/>
              <a:t> </a:t>
            </a:r>
          </a:p>
        </p:txBody>
      </p:sp>
      <p:sp>
        <p:nvSpPr>
          <p:cNvPr id="10" name="Rectangle: Rounded Corners 9">
            <a:extLst>
              <a:ext uri="{FF2B5EF4-FFF2-40B4-BE49-F238E27FC236}">
                <a16:creationId xmlns:a16="http://schemas.microsoft.com/office/drawing/2014/main" id="{21EEC864-55A7-5125-42F8-6D5863D622F4}"/>
              </a:ext>
            </a:extLst>
          </p:cNvPr>
          <p:cNvSpPr/>
          <p:nvPr/>
        </p:nvSpPr>
        <p:spPr>
          <a:xfrm>
            <a:off x="4526733" y="1783533"/>
            <a:ext cx="2960483" cy="1013988"/>
          </a:xfrm>
          <a:prstGeom prst="roundRec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2. </a:t>
            </a:r>
            <a:r>
              <a:rPr lang="en-IE" b="1" dirty="0" err="1"/>
              <a:t>Avaliar</a:t>
            </a:r>
            <a:r>
              <a:rPr lang="en-IE" b="1" dirty="0"/>
              <a:t> o cenário de negócios atual</a:t>
            </a:r>
          </a:p>
        </p:txBody>
      </p:sp>
      <p:sp>
        <p:nvSpPr>
          <p:cNvPr id="11" name="Rectangle: Rounded Corners 10">
            <a:extLst>
              <a:ext uri="{FF2B5EF4-FFF2-40B4-BE49-F238E27FC236}">
                <a16:creationId xmlns:a16="http://schemas.microsoft.com/office/drawing/2014/main" id="{21500767-E5F2-D70B-DAF8-EB5D2E41D612}"/>
              </a:ext>
            </a:extLst>
          </p:cNvPr>
          <p:cNvSpPr/>
          <p:nvPr/>
        </p:nvSpPr>
        <p:spPr>
          <a:xfrm>
            <a:off x="7930837" y="3203493"/>
            <a:ext cx="2960483" cy="1013988"/>
          </a:xfrm>
          <a:prstGeom prst="roundRect">
            <a:avLst/>
          </a:prstGeom>
          <a:solidFill>
            <a:srgbClr val="79C5C3"/>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t>6. </a:t>
            </a:r>
            <a:r>
              <a:rPr lang="en-US" b="1" dirty="0" err="1"/>
              <a:t>Estabelecer</a:t>
            </a:r>
            <a:r>
              <a:rPr lang="en-US" b="1" dirty="0"/>
              <a:t> </a:t>
            </a:r>
            <a:r>
              <a:rPr lang="en-US" b="1" dirty="0" err="1"/>
              <a:t>processos</a:t>
            </a:r>
            <a:r>
              <a:rPr lang="en-US" b="1" dirty="0"/>
              <a:t> e </a:t>
            </a:r>
            <a:r>
              <a:rPr lang="en-US" b="1" dirty="0" err="1"/>
              <a:t>estruturas</a:t>
            </a:r>
            <a:r>
              <a:rPr lang="en-US" b="1" dirty="0"/>
              <a:t> de </a:t>
            </a:r>
            <a:r>
              <a:rPr lang="en-US" b="1" dirty="0" err="1"/>
              <a:t>inovação</a:t>
            </a:r>
            <a:endParaRPr lang="en-IE" b="1" dirty="0"/>
          </a:p>
        </p:txBody>
      </p:sp>
      <p:sp>
        <p:nvSpPr>
          <p:cNvPr id="12" name="Rectangle: Rounded Corners 11">
            <a:extLst>
              <a:ext uri="{FF2B5EF4-FFF2-40B4-BE49-F238E27FC236}">
                <a16:creationId xmlns:a16="http://schemas.microsoft.com/office/drawing/2014/main" id="{47420BDF-C248-B41D-0952-A63A36F21AEC}"/>
              </a:ext>
            </a:extLst>
          </p:cNvPr>
          <p:cNvSpPr/>
          <p:nvPr/>
        </p:nvSpPr>
        <p:spPr>
          <a:xfrm>
            <a:off x="7930837" y="1788851"/>
            <a:ext cx="2960483" cy="1013988"/>
          </a:xfrm>
          <a:prstGeom prst="roundRec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3. </a:t>
            </a:r>
            <a:r>
              <a:rPr lang="en-IE" b="1" dirty="0" err="1"/>
              <a:t>Promover</a:t>
            </a:r>
            <a:r>
              <a:rPr lang="en-IE" b="1" dirty="0"/>
              <a:t> </a:t>
            </a:r>
            <a:r>
              <a:rPr lang="en-IE" b="1" dirty="0" err="1"/>
              <a:t>uma</a:t>
            </a:r>
            <a:r>
              <a:rPr lang="en-IE" b="1" dirty="0"/>
              <a:t> </a:t>
            </a:r>
            <a:r>
              <a:rPr lang="en-IE" b="1" dirty="0" err="1"/>
              <a:t>cultura</a:t>
            </a:r>
            <a:r>
              <a:rPr lang="en-IE" b="1" dirty="0"/>
              <a:t> de </a:t>
            </a:r>
            <a:r>
              <a:rPr lang="en-IE" b="1" dirty="0" err="1"/>
              <a:t>inovação</a:t>
            </a:r>
            <a:endParaRPr lang="en-IE" b="1" dirty="0"/>
          </a:p>
        </p:txBody>
      </p:sp>
    </p:spTree>
    <p:extLst>
      <p:ext uri="{BB962C8B-B14F-4D97-AF65-F5344CB8AC3E}">
        <p14:creationId xmlns:p14="http://schemas.microsoft.com/office/powerpoint/2010/main" val="40560407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8"/>
          </p:nvPr>
        </p:nvSpPr>
        <p:spPr>
          <a:xfrm>
            <a:off x="898358" y="1969888"/>
            <a:ext cx="6002063" cy="3291086"/>
          </a:xfrm>
        </p:spPr>
        <p:txBody>
          <a:bodyPr/>
          <a:lstStyle/>
          <a:p>
            <a:pPr algn="l" rtl="0">
              <a:spcBef>
                <a:spcPts val="600"/>
              </a:spcBef>
            </a:pPr>
            <a:r>
              <a:rPr lang="en-US" dirty="0"/>
              <a:t>Como já mencionado, um desafio ou problema também pode ser visto como uma oportunidade!!</a:t>
            </a:r>
          </a:p>
          <a:p>
            <a:pPr algn="l" rtl="0">
              <a:spcBef>
                <a:spcPts val="600"/>
              </a:spcBef>
            </a:pPr>
            <a:r>
              <a:rPr lang="en-US" dirty="0"/>
              <a:t>No </a:t>
            </a:r>
            <a:r>
              <a:rPr lang="en-US" b="1" dirty="0" err="1">
                <a:solidFill>
                  <a:srgbClr val="1188A3"/>
                </a:solidFill>
                <a:hlinkClick r:id="rId2">
                  <a:extLst>
                    <a:ext uri="{A12FA001-AC4F-418D-AE19-62706E023703}">
                      <ahyp:hlinkClr xmlns:ahyp="http://schemas.microsoft.com/office/drawing/2018/hyperlinkcolor" val="tx"/>
                    </a:ext>
                  </a:extLst>
                </a:hlinkClick>
              </a:rPr>
              <a:t>Compêndio</a:t>
            </a:r>
            <a:r>
              <a:rPr lang="en-US" b="1" dirty="0">
                <a:solidFill>
                  <a:srgbClr val="1188A3"/>
                </a:solidFill>
                <a:hlinkClick r:id="rId2">
                  <a:extLst>
                    <a:ext uri="{A12FA001-AC4F-418D-AE19-62706E023703}">
                      <ahyp:hlinkClr xmlns:ahyp="http://schemas.microsoft.com/office/drawing/2018/hyperlinkcolor" val="tx"/>
                    </a:ext>
                  </a:extLst>
                </a:hlinkClick>
              </a:rPr>
              <a:t> de Boas </a:t>
            </a:r>
            <a:r>
              <a:rPr lang="en-US" b="1" dirty="0" err="1">
                <a:solidFill>
                  <a:srgbClr val="1188A3"/>
                </a:solidFill>
                <a:hlinkClick r:id="rId2">
                  <a:extLst>
                    <a:ext uri="{A12FA001-AC4F-418D-AE19-62706E023703}">
                      <ahyp:hlinkClr xmlns:ahyp="http://schemas.microsoft.com/office/drawing/2018/hyperlinkcolor" val="tx"/>
                    </a:ext>
                  </a:extLst>
                </a:hlinkClick>
              </a:rPr>
              <a:t>Práticas</a:t>
            </a:r>
            <a:r>
              <a:rPr lang="en-US" b="1" dirty="0">
                <a:solidFill>
                  <a:srgbClr val="1188A3"/>
                </a:solidFill>
              </a:rPr>
              <a:t>, </a:t>
            </a:r>
            <a:r>
              <a:rPr lang="en-US" dirty="0" err="1"/>
              <a:t>são</a:t>
            </a:r>
            <a:r>
              <a:rPr lang="en-US" dirty="0"/>
              <a:t> </a:t>
            </a:r>
            <a:r>
              <a:rPr lang="en-US" dirty="0" err="1"/>
              <a:t>mostrados</a:t>
            </a:r>
            <a:r>
              <a:rPr lang="en-US" dirty="0"/>
              <a:t> 20 exemplos de PMEs que </a:t>
            </a:r>
            <a:r>
              <a:rPr lang="en-US" dirty="0" err="1"/>
              <a:t>foram</a:t>
            </a:r>
            <a:r>
              <a:rPr lang="en-US" dirty="0"/>
              <a:t> </a:t>
            </a:r>
            <a:r>
              <a:rPr lang="en-US" dirty="0" err="1"/>
              <a:t>inovadoras</a:t>
            </a:r>
            <a:r>
              <a:rPr lang="en-US" dirty="0"/>
              <a:t> </a:t>
            </a:r>
            <a:r>
              <a:rPr lang="en-US" dirty="0" err="1"/>
              <a:t>na</a:t>
            </a:r>
            <a:r>
              <a:rPr lang="en-US" dirty="0"/>
              <a:t> </a:t>
            </a:r>
            <a:r>
              <a:rPr lang="en-US" dirty="0" err="1"/>
              <a:t>área</a:t>
            </a:r>
            <a:r>
              <a:rPr lang="en-US" dirty="0"/>
              <a:t> </a:t>
            </a:r>
            <a:r>
              <a:rPr lang="en-US" dirty="0" err="1"/>
              <a:t>alimentar</a:t>
            </a:r>
            <a:r>
              <a:rPr lang="en-US" dirty="0"/>
              <a:t>, de forma ética e </a:t>
            </a:r>
            <a:r>
              <a:rPr lang="en-US" dirty="0" err="1"/>
              <a:t>responsável</a:t>
            </a:r>
            <a:r>
              <a:rPr lang="en-US" dirty="0"/>
              <a:t>. A </a:t>
            </a:r>
            <a:r>
              <a:rPr lang="en-US" dirty="0" err="1"/>
              <a:t>partir</a:t>
            </a:r>
            <a:r>
              <a:rPr lang="en-US" dirty="0"/>
              <a:t> </a:t>
            </a:r>
            <a:r>
              <a:rPr lang="en-US" dirty="0" err="1"/>
              <a:t>destes</a:t>
            </a:r>
            <a:r>
              <a:rPr lang="en-US" dirty="0"/>
              <a:t> </a:t>
            </a:r>
            <a:r>
              <a:rPr lang="en-US" dirty="0" err="1"/>
              <a:t>exemplos</a:t>
            </a:r>
            <a:r>
              <a:rPr lang="en-US" dirty="0"/>
              <a:t>, </a:t>
            </a:r>
            <a:r>
              <a:rPr lang="en-US" dirty="0" err="1"/>
              <a:t>qualquer</a:t>
            </a:r>
            <a:r>
              <a:rPr lang="en-US" dirty="0"/>
              <a:t> </a:t>
            </a:r>
            <a:r>
              <a:rPr lang="en-US" dirty="0" err="1"/>
              <a:t>empresa</a:t>
            </a:r>
            <a:r>
              <a:rPr lang="en-US" dirty="0"/>
              <a:t> </a:t>
            </a:r>
            <a:r>
              <a:rPr lang="en-US" dirty="0" err="1"/>
              <a:t>pode</a:t>
            </a:r>
            <a:r>
              <a:rPr lang="en-US" dirty="0"/>
              <a:t>-se </a:t>
            </a:r>
            <a:r>
              <a:rPr lang="en-US" dirty="0" err="1"/>
              <a:t>inspirar</a:t>
            </a:r>
            <a:r>
              <a:rPr lang="en-US" dirty="0"/>
              <a:t> nos esforços que </a:t>
            </a:r>
            <a:r>
              <a:rPr lang="en-US" dirty="0" err="1"/>
              <a:t>possam</a:t>
            </a:r>
            <a:r>
              <a:rPr lang="en-US" dirty="0"/>
              <a:t> </a:t>
            </a:r>
            <a:r>
              <a:rPr lang="en-US" dirty="0" err="1"/>
              <a:t>estar</a:t>
            </a:r>
            <a:r>
              <a:rPr lang="en-US" dirty="0"/>
              <a:t> a ser </a:t>
            </a:r>
            <a:r>
              <a:rPr lang="en-US" dirty="0" err="1"/>
              <a:t>feitos</a:t>
            </a:r>
            <a:r>
              <a:rPr lang="en-US" dirty="0"/>
              <a:t> para </a:t>
            </a:r>
            <a:r>
              <a:rPr lang="en-US" dirty="0" err="1"/>
              <a:t>preencher</a:t>
            </a:r>
            <a:r>
              <a:rPr lang="en-US" dirty="0"/>
              <a:t> </a:t>
            </a:r>
            <a:r>
              <a:rPr lang="en-US" dirty="0" err="1"/>
              <a:t>falhas</a:t>
            </a:r>
            <a:r>
              <a:rPr lang="en-US" dirty="0"/>
              <a:t> </a:t>
            </a:r>
            <a:r>
              <a:rPr lang="en-US" dirty="0" err="1"/>
              <a:t>existentes</a:t>
            </a:r>
            <a:r>
              <a:rPr lang="en-US" dirty="0"/>
              <a:t> </a:t>
            </a:r>
            <a:r>
              <a:rPr lang="en-US" dirty="0" err="1"/>
              <a:t>ou</a:t>
            </a:r>
            <a:r>
              <a:rPr lang="en-US" dirty="0"/>
              <a:t> </a:t>
            </a:r>
            <a:r>
              <a:rPr lang="en-US" dirty="0" err="1"/>
              <a:t>dar</a:t>
            </a:r>
            <a:r>
              <a:rPr lang="en-US" dirty="0"/>
              <a:t> </a:t>
            </a:r>
            <a:r>
              <a:rPr lang="en-US" dirty="0" err="1"/>
              <a:t>resposta</a:t>
            </a:r>
            <a:r>
              <a:rPr lang="en-US" dirty="0"/>
              <a:t> a </a:t>
            </a:r>
            <a:r>
              <a:rPr lang="en-US" dirty="0" err="1"/>
              <a:t>desafios</a:t>
            </a:r>
            <a:r>
              <a:rPr lang="en-US" dirty="0"/>
              <a:t> do mercado!!</a:t>
            </a:r>
            <a:endParaRPr lang="en-IE" dirty="0"/>
          </a:p>
          <a:p>
            <a:pPr algn="l" rtl="0">
              <a:spcBef>
                <a:spcPts val="600"/>
              </a:spcBef>
            </a:pPr>
            <a:endParaRPr lang="en-US" dirty="0"/>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6"/>
          </p:nvPr>
        </p:nvSpPr>
        <p:spPr>
          <a:xfrm>
            <a:off x="690969" y="517230"/>
            <a:ext cx="4990998" cy="992652"/>
          </a:xfrm>
        </p:spPr>
        <p:txBody>
          <a:bodyPr/>
          <a:lstStyle/>
          <a:p>
            <a:pPr algn="l" rtl="0"/>
            <a:r>
              <a:rPr lang="en-US" dirty="0"/>
              <a:t>Inspire-se... Como os </a:t>
            </a:r>
            <a:r>
              <a:rPr lang="en-US" dirty="0" err="1"/>
              <a:t>desafios</a:t>
            </a:r>
            <a:r>
              <a:rPr lang="en-US" dirty="0"/>
              <a:t> </a:t>
            </a:r>
            <a:r>
              <a:rPr lang="en-US" dirty="0" err="1"/>
              <a:t>podem</a:t>
            </a:r>
            <a:r>
              <a:rPr lang="en-US" dirty="0"/>
              <a:t>-se tornar OPORTUNIDADES</a:t>
            </a:r>
          </a:p>
          <a:p>
            <a:pPr algn="l" rtl="0"/>
            <a:endParaRPr lang="en-US" dirty="0"/>
          </a:p>
        </p:txBody>
      </p:sp>
      <p:pic>
        <p:nvPicPr>
          <p:cNvPr id="10" name="Picture Placeholder 9">
            <a:extLst>
              <a:ext uri="{FF2B5EF4-FFF2-40B4-BE49-F238E27FC236}">
                <a16:creationId xmlns:a16="http://schemas.microsoft.com/office/drawing/2014/main" id="{1161404A-DBC0-754F-9E22-6BB80C1898D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557389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81972-04CE-6B01-EA72-199B175409FF}"/>
              </a:ext>
            </a:extLst>
          </p:cNvPr>
          <p:cNvSpPr>
            <a:spLocks noGrp="1"/>
          </p:cNvSpPr>
          <p:nvPr>
            <p:ph type="body" sz="quarter" idx="18"/>
          </p:nvPr>
        </p:nvSpPr>
        <p:spPr>
          <a:xfrm>
            <a:off x="898357" y="1276539"/>
            <a:ext cx="5646737" cy="3863068"/>
          </a:xfrm>
        </p:spPr>
        <p:txBody>
          <a:bodyPr/>
          <a:lstStyle/>
          <a:p>
            <a:pPr indent="0" algn="l" rtl="0"/>
            <a:r>
              <a:rPr lang="en-US" dirty="0"/>
              <a:t>Agora que </a:t>
            </a:r>
            <a:r>
              <a:rPr lang="en-US" dirty="0" err="1"/>
              <a:t>está</a:t>
            </a:r>
            <a:r>
              <a:rPr lang="en-US" dirty="0"/>
              <a:t> ciente do desafio, </a:t>
            </a:r>
            <a:r>
              <a:rPr lang="en-US" dirty="0" err="1"/>
              <a:t>pedimos-lhe</a:t>
            </a:r>
            <a:r>
              <a:rPr lang="en-US" dirty="0"/>
              <a:t> que com a </a:t>
            </a:r>
            <a:r>
              <a:rPr lang="en-US" dirty="0" err="1"/>
              <a:t>sua</a:t>
            </a:r>
            <a:r>
              <a:rPr lang="en-US" dirty="0"/>
              <a:t> </a:t>
            </a:r>
            <a:r>
              <a:rPr lang="en-US" dirty="0" err="1"/>
              <a:t>equipa</a:t>
            </a:r>
            <a:r>
              <a:rPr lang="en-US" dirty="0"/>
              <a:t> </a:t>
            </a:r>
            <a:r>
              <a:rPr lang="en-US" dirty="0" err="1"/>
              <a:t>imaginem</a:t>
            </a:r>
            <a:r>
              <a:rPr lang="en-US" dirty="0"/>
              <a:t> qual </a:t>
            </a:r>
            <a:r>
              <a:rPr lang="en-US" dirty="0" err="1"/>
              <a:t>será</a:t>
            </a:r>
            <a:r>
              <a:rPr lang="en-US" dirty="0"/>
              <a:t> a </a:t>
            </a:r>
            <a:r>
              <a:rPr lang="en-US" dirty="0" err="1"/>
              <a:t>oportunidade</a:t>
            </a:r>
            <a:r>
              <a:rPr lang="en-US" dirty="0"/>
              <a:t> que </a:t>
            </a:r>
            <a:r>
              <a:rPr lang="en-US" dirty="0" err="1"/>
              <a:t>está</a:t>
            </a:r>
            <a:r>
              <a:rPr lang="en-US" dirty="0"/>
              <a:t> à </a:t>
            </a:r>
            <a:r>
              <a:rPr lang="en-US" dirty="0" err="1"/>
              <a:t>espera</a:t>
            </a:r>
            <a:r>
              <a:rPr lang="en-US" dirty="0"/>
              <a:t> de </a:t>
            </a:r>
            <a:r>
              <a:rPr lang="en-US" dirty="0" err="1"/>
              <a:t>uma</a:t>
            </a:r>
            <a:r>
              <a:rPr lang="en-US" dirty="0"/>
              <a:t> </a:t>
            </a:r>
            <a:r>
              <a:rPr lang="en-US" dirty="0" err="1"/>
              <a:t>solução</a:t>
            </a:r>
            <a:r>
              <a:rPr lang="en-US" dirty="0"/>
              <a:t> </a:t>
            </a:r>
            <a:r>
              <a:rPr lang="en-US" dirty="0" err="1"/>
              <a:t>delineada</a:t>
            </a:r>
            <a:r>
              <a:rPr lang="en-US" dirty="0"/>
              <a:t> </a:t>
            </a:r>
            <a:r>
              <a:rPr lang="en-US" dirty="0" err="1"/>
              <a:t>por</a:t>
            </a:r>
            <a:r>
              <a:rPr lang="en-US" dirty="0"/>
              <a:t> </a:t>
            </a:r>
            <a:r>
              <a:rPr lang="en-US" dirty="0" err="1"/>
              <a:t>vós</a:t>
            </a:r>
            <a:r>
              <a:rPr lang="en-US" dirty="0"/>
              <a:t>?</a:t>
            </a:r>
          </a:p>
          <a:p>
            <a:pPr marL="571500" indent="-342900" algn="l" rtl="0">
              <a:buFont typeface="Arial" panose="020B0604020202020204" pitchFamily="34" charset="0"/>
              <a:buChar char="•"/>
            </a:pPr>
            <a:r>
              <a:rPr lang="en-US" dirty="0"/>
              <a:t>Será um novo produto alimentar ético?</a:t>
            </a:r>
          </a:p>
          <a:p>
            <a:pPr marL="571500" indent="-342900" algn="l" rtl="0">
              <a:buFont typeface="Arial" panose="020B0604020202020204" pitchFamily="34" charset="0"/>
              <a:buChar char="•"/>
            </a:pPr>
            <a:r>
              <a:rPr lang="en-US" dirty="0" err="1"/>
              <a:t>Será</a:t>
            </a:r>
            <a:r>
              <a:rPr lang="en-US" dirty="0"/>
              <a:t> um produto alimentar ético adaptado?</a:t>
            </a:r>
          </a:p>
          <a:p>
            <a:pPr marL="571500" indent="-342900" algn="l" rtl="0">
              <a:buFont typeface="Arial" panose="020B0604020202020204" pitchFamily="34" charset="0"/>
              <a:buChar char="•"/>
            </a:pPr>
            <a:r>
              <a:rPr lang="en-US" dirty="0"/>
              <a:t>Será um serviço mais sustentável?</a:t>
            </a:r>
          </a:p>
          <a:p>
            <a:pPr marL="571500" indent="-342900" algn="l" rtl="0">
              <a:buFont typeface="Arial" panose="020B0604020202020204" pitchFamily="34" charset="0"/>
              <a:buChar char="•"/>
            </a:pPr>
            <a:r>
              <a:rPr lang="en-US" dirty="0"/>
              <a:t>Será uma combinação dos dois?</a:t>
            </a:r>
          </a:p>
          <a:p>
            <a:pPr algn="l" rtl="0"/>
            <a:endParaRPr lang="en-IE" dirty="0"/>
          </a:p>
        </p:txBody>
      </p:sp>
      <p:sp>
        <p:nvSpPr>
          <p:cNvPr id="3" name="Text Placeholder 2">
            <a:extLst>
              <a:ext uri="{FF2B5EF4-FFF2-40B4-BE49-F238E27FC236}">
                <a16:creationId xmlns:a16="http://schemas.microsoft.com/office/drawing/2014/main" id="{C1281812-3E8D-5E49-3855-A17229714394}"/>
              </a:ext>
            </a:extLst>
          </p:cNvPr>
          <p:cNvSpPr>
            <a:spLocks noGrp="1"/>
          </p:cNvSpPr>
          <p:nvPr>
            <p:ph type="body" sz="quarter" idx="16"/>
          </p:nvPr>
        </p:nvSpPr>
        <p:spPr>
          <a:xfrm>
            <a:off x="762555" y="176632"/>
            <a:ext cx="10762506" cy="777618"/>
          </a:xfrm>
          <a:solidFill>
            <a:srgbClr val="F68F37"/>
          </a:solidFill>
        </p:spPr>
        <p:txBody>
          <a:bodyPr/>
          <a:lstStyle/>
          <a:p>
            <a:pPr algn="l" rtl="0"/>
            <a:r>
              <a:rPr lang="en-IE" dirty="0" err="1"/>
              <a:t>Proposta</a:t>
            </a:r>
            <a:r>
              <a:rPr lang="en-IE" dirty="0"/>
              <a:t> de </a:t>
            </a:r>
            <a:r>
              <a:rPr lang="en-IE" dirty="0" err="1"/>
              <a:t>Exercício</a:t>
            </a:r>
            <a:r>
              <a:rPr lang="en-IE" dirty="0"/>
              <a:t> -</a:t>
            </a:r>
            <a:r>
              <a:rPr lang="en-US" sz="2400" b="1" dirty="0"/>
              <a:t>Transformando os desafios em oportunidades!</a:t>
            </a:r>
            <a:endParaRPr lang="en-IE" sz="2400" b="1" dirty="0"/>
          </a:p>
          <a:p>
            <a:pPr algn="l" rtl="0"/>
            <a:endParaRPr lang="en-IE" dirty="0"/>
          </a:p>
        </p:txBody>
      </p:sp>
      <p:pic>
        <p:nvPicPr>
          <p:cNvPr id="6" name="Picture Placeholder 5" descr="Blue puzzle pieces with one red puzzle forming a circle">
            <a:extLst>
              <a:ext uri="{FF2B5EF4-FFF2-40B4-BE49-F238E27FC236}">
                <a16:creationId xmlns:a16="http://schemas.microsoft.com/office/drawing/2014/main" id="{0A6746B7-1463-482D-8101-44B4660716A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03F7CDEE-C2D8-B8F1-D557-BB78DBAF48AB}"/>
              </a:ext>
            </a:extLst>
          </p:cNvPr>
          <p:cNvSpPr txBox="1"/>
          <p:nvPr/>
        </p:nvSpPr>
        <p:spPr>
          <a:xfrm>
            <a:off x="4299284" y="5417003"/>
            <a:ext cx="4477357" cy="923330"/>
          </a:xfrm>
          <a:prstGeom prst="rect">
            <a:avLst/>
          </a:prstGeom>
          <a:solidFill>
            <a:srgbClr val="F68F37"/>
          </a:solidFill>
        </p:spPr>
        <p:txBody>
          <a:bodyPr wrap="square" rtlCol="0" anchor="ctr" anchorCtr="1">
            <a:spAutoFit/>
          </a:bodyPr>
          <a:lstStyle/>
          <a:p>
            <a:pPr algn="l" rtl="0"/>
            <a:endParaRPr lang="en-US" b="1" dirty="0">
              <a:solidFill>
                <a:srgbClr val="000000"/>
              </a:solidFill>
            </a:endParaRPr>
          </a:p>
          <a:p>
            <a:pPr algn="l" rtl="0"/>
            <a:r>
              <a:rPr lang="en-US" b="1" dirty="0">
                <a:solidFill>
                  <a:srgbClr val="000000"/>
                </a:solidFill>
              </a:rPr>
              <a:t>TENTE RESPONDER A ESTAS 4 PERGUNTAS...</a:t>
            </a:r>
          </a:p>
          <a:p>
            <a:pPr algn="l" rtl="0"/>
            <a:endParaRPr lang="en-US" b="1" dirty="0">
              <a:solidFill>
                <a:srgbClr val="000000"/>
              </a:solidFill>
            </a:endParaRPr>
          </a:p>
        </p:txBody>
      </p:sp>
      <p:pic>
        <p:nvPicPr>
          <p:cNvPr id="8" name="Graphic 7" descr="Pencil outline">
            <a:extLst>
              <a:ext uri="{FF2B5EF4-FFF2-40B4-BE49-F238E27FC236}">
                <a16:creationId xmlns:a16="http://schemas.microsoft.com/office/drawing/2014/main" id="{1B22F93E-DB74-13EE-85B0-74C692E181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29831" y="5417003"/>
            <a:ext cx="914400" cy="914400"/>
          </a:xfrm>
          <a:prstGeom prst="rect">
            <a:avLst/>
          </a:prstGeom>
        </p:spPr>
      </p:pic>
    </p:spTree>
    <p:extLst>
      <p:ext uri="{BB962C8B-B14F-4D97-AF65-F5344CB8AC3E}">
        <p14:creationId xmlns:p14="http://schemas.microsoft.com/office/powerpoint/2010/main" val="40067394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D17C1F-F9DB-30B8-1CEB-7D4BBCBDC0FB}"/>
              </a:ext>
            </a:extLst>
          </p:cNvPr>
          <p:cNvSpPr>
            <a:spLocks noGrp="1"/>
          </p:cNvSpPr>
          <p:nvPr>
            <p:ph type="body" sz="quarter" idx="18"/>
          </p:nvPr>
        </p:nvSpPr>
        <p:spPr>
          <a:xfrm>
            <a:off x="810705" y="1452563"/>
            <a:ext cx="5734558" cy="3025975"/>
          </a:xfrm>
        </p:spPr>
        <p:txBody>
          <a:bodyPr/>
          <a:lstStyle/>
          <a:p>
            <a:pPr algn="l" rtl="0">
              <a:spcBef>
                <a:spcPts val="600"/>
              </a:spcBef>
            </a:pPr>
            <a:r>
              <a:rPr lang="en-IE" sz="2270" dirty="0"/>
              <a:t>O fracasso é uma ferramenta realmente poderosa para a </a:t>
            </a:r>
            <a:r>
              <a:rPr lang="en-IE" sz="2270" dirty="0" err="1"/>
              <a:t>aprendizagem</a:t>
            </a:r>
            <a:r>
              <a:rPr lang="en-IE" sz="2270" dirty="0"/>
              <a:t>. Experimentar alimentos ou ideias para criar protótipos e depois interagir com eles e testá-los é o </a:t>
            </a:r>
            <a:r>
              <a:rPr lang="en-IE" sz="2270" dirty="0" err="1"/>
              <a:t>cerne</a:t>
            </a:r>
            <a:r>
              <a:rPr lang="en-IE" sz="2270" dirty="0"/>
              <a:t> da </a:t>
            </a:r>
            <a:r>
              <a:rPr lang="en-IE" sz="2270" dirty="0" err="1"/>
              <a:t>inovação</a:t>
            </a:r>
            <a:r>
              <a:rPr lang="en-IE" sz="2270" dirty="0"/>
              <a:t>. Deve-se </a:t>
            </a:r>
            <a:r>
              <a:rPr lang="en-IE" sz="2270" dirty="0" err="1"/>
              <a:t>considerar</a:t>
            </a:r>
            <a:r>
              <a:rPr lang="en-IE" sz="2270" dirty="0"/>
              <a:t> que nem </a:t>
            </a:r>
            <a:r>
              <a:rPr lang="en-IE" sz="2270" dirty="0" err="1"/>
              <a:t>todas</a:t>
            </a:r>
            <a:r>
              <a:rPr lang="en-IE" sz="2270" dirty="0"/>
              <a:t> as </a:t>
            </a:r>
            <a:r>
              <a:rPr lang="en-IE" sz="2270" dirty="0" err="1"/>
              <a:t>tentativas</a:t>
            </a:r>
            <a:r>
              <a:rPr lang="en-IE" sz="2270" dirty="0"/>
              <a:t> </a:t>
            </a:r>
            <a:r>
              <a:rPr lang="en-IE" sz="2270" dirty="0" err="1"/>
              <a:t>pensadas</a:t>
            </a:r>
            <a:r>
              <a:rPr lang="en-IE" sz="2270" dirty="0"/>
              <a:t> vão ou podem funcionar. Especialmente </a:t>
            </a:r>
            <a:r>
              <a:rPr lang="en-IE" sz="2270" dirty="0" err="1"/>
              <a:t>quando</a:t>
            </a:r>
            <a:r>
              <a:rPr lang="en-IE" sz="2270" dirty="0"/>
              <a:t> se </a:t>
            </a:r>
            <a:r>
              <a:rPr lang="en-IE" sz="2270" dirty="0" err="1"/>
              <a:t>tenta</a:t>
            </a:r>
            <a:r>
              <a:rPr lang="en-IE" sz="2270" dirty="0"/>
              <a:t> resolver grandes problemas (</a:t>
            </a:r>
            <a:r>
              <a:rPr lang="en-IE" sz="2270" dirty="0" err="1"/>
              <a:t>como</a:t>
            </a:r>
            <a:r>
              <a:rPr lang="en-IE" sz="2270" dirty="0"/>
              <a:t> o </a:t>
            </a:r>
            <a:r>
              <a:rPr lang="en-IE" sz="2270" dirty="0" err="1"/>
              <a:t>desperdício</a:t>
            </a:r>
            <a:r>
              <a:rPr lang="en-IE" sz="2270" dirty="0"/>
              <a:t> </a:t>
            </a:r>
            <a:r>
              <a:rPr lang="en-IE" sz="2270" dirty="0" err="1"/>
              <a:t>alimentar</a:t>
            </a:r>
            <a:r>
              <a:rPr lang="en-IE" sz="2270" dirty="0"/>
              <a:t> ou sistemas </a:t>
            </a:r>
            <a:r>
              <a:rPr lang="en-IE" sz="2270" dirty="0" err="1"/>
              <a:t>alimentares</a:t>
            </a:r>
            <a:r>
              <a:rPr lang="en-IE" sz="2270" dirty="0"/>
              <a:t> </a:t>
            </a:r>
            <a:r>
              <a:rPr lang="en-IE" sz="2270" dirty="0" err="1"/>
              <a:t>melhorados</a:t>
            </a:r>
            <a:r>
              <a:rPr lang="en-IE" sz="2270" dirty="0"/>
              <a:t>), </a:t>
            </a:r>
            <a:r>
              <a:rPr lang="en-IE" sz="2270" dirty="0" err="1"/>
              <a:t>estamos</a:t>
            </a:r>
            <a:r>
              <a:rPr lang="en-IE" sz="2270" dirty="0"/>
              <a:t> </a:t>
            </a:r>
            <a:r>
              <a:rPr lang="en-IE" sz="2270" dirty="0" err="1"/>
              <a:t>em</a:t>
            </a:r>
            <a:r>
              <a:rPr lang="en-IE" sz="2270" dirty="0"/>
              <a:t> </a:t>
            </a:r>
            <a:r>
              <a:rPr lang="en-IE" sz="2270" dirty="0" err="1"/>
              <a:t>inúmeras</a:t>
            </a:r>
            <a:r>
              <a:rPr lang="en-IE" sz="2270" dirty="0"/>
              <a:t> </a:t>
            </a:r>
            <a:r>
              <a:rPr lang="en-IE" sz="2270" dirty="0" err="1"/>
              <a:t>situações</a:t>
            </a:r>
            <a:r>
              <a:rPr lang="en-IE" sz="2270" dirty="0"/>
              <a:t> </a:t>
            </a:r>
            <a:r>
              <a:rPr lang="en-IE" sz="2270" dirty="0" err="1"/>
              <a:t>destinados</a:t>
            </a:r>
            <a:r>
              <a:rPr lang="en-IE" sz="2270" dirty="0"/>
              <a:t> ao </a:t>
            </a:r>
            <a:r>
              <a:rPr lang="en-IE" sz="2270" dirty="0" err="1"/>
              <a:t>fracasso</a:t>
            </a:r>
            <a:r>
              <a:rPr lang="en-IE" sz="2270" dirty="0"/>
              <a:t>. No entanto, se estivermos preparados para esse fracasso e adotarmos a mentalidade correta, 	</a:t>
            </a:r>
            <a:r>
              <a:rPr lang="en-IE" sz="2270" dirty="0" err="1"/>
              <a:t>inevitavelmente</a:t>
            </a:r>
            <a:r>
              <a:rPr lang="en-IE" sz="2270" dirty="0"/>
              <a:t> </a:t>
            </a:r>
            <a:r>
              <a:rPr lang="en-IE" sz="2270" dirty="0" err="1"/>
              <a:t>poderemos</a:t>
            </a:r>
            <a:r>
              <a:rPr lang="en-IE" sz="2270" dirty="0"/>
              <a:t> </a:t>
            </a:r>
            <a:r>
              <a:rPr lang="en-IE" sz="2270" dirty="0" err="1"/>
              <a:t>aprender</a:t>
            </a:r>
            <a:r>
              <a:rPr lang="en-IE" sz="2270" dirty="0"/>
              <a:t> 			algo com esse fracasso.</a:t>
            </a:r>
          </a:p>
        </p:txBody>
      </p:sp>
      <p:sp>
        <p:nvSpPr>
          <p:cNvPr id="3" name="Text Placeholder 2">
            <a:extLst>
              <a:ext uri="{FF2B5EF4-FFF2-40B4-BE49-F238E27FC236}">
                <a16:creationId xmlns:a16="http://schemas.microsoft.com/office/drawing/2014/main" id="{540D176D-F4F8-E6F0-62DF-DF94B635A1EB}"/>
              </a:ext>
            </a:extLst>
          </p:cNvPr>
          <p:cNvSpPr>
            <a:spLocks noGrp="1"/>
          </p:cNvSpPr>
          <p:nvPr>
            <p:ph type="body" sz="quarter" idx="16"/>
          </p:nvPr>
        </p:nvSpPr>
        <p:spPr>
          <a:xfrm>
            <a:off x="609640" y="511314"/>
            <a:ext cx="6526451" cy="992652"/>
          </a:xfrm>
        </p:spPr>
        <p:txBody>
          <a:bodyPr/>
          <a:lstStyle/>
          <a:p>
            <a:pPr algn="l" rtl="0"/>
            <a:r>
              <a:rPr lang="en-IE" sz="3400" dirty="0"/>
              <a:t>Preparando-se para a </a:t>
            </a:r>
            <a:r>
              <a:rPr lang="en-IE" sz="3400" dirty="0" err="1"/>
              <a:t>Falha</a:t>
            </a:r>
            <a:r>
              <a:rPr lang="en-IE" sz="3400" dirty="0"/>
              <a:t>/</a:t>
            </a:r>
            <a:r>
              <a:rPr lang="en-IE" sz="3400" dirty="0" err="1"/>
              <a:t>Fracasso</a:t>
            </a:r>
            <a:endParaRPr lang="en-IE" sz="3400" dirty="0"/>
          </a:p>
        </p:txBody>
      </p:sp>
      <p:pic>
        <p:nvPicPr>
          <p:cNvPr id="6" name="Picture Placeholder 5" descr="Bright ladder against dull ladders">
            <a:extLst>
              <a:ext uri="{FF2B5EF4-FFF2-40B4-BE49-F238E27FC236}">
                <a16:creationId xmlns:a16="http://schemas.microsoft.com/office/drawing/2014/main" id="{D9D3A0E1-09B9-DC6B-562B-98F2778ACE4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Speech Bubble: Oval 6">
            <a:extLst>
              <a:ext uri="{FF2B5EF4-FFF2-40B4-BE49-F238E27FC236}">
                <a16:creationId xmlns:a16="http://schemas.microsoft.com/office/drawing/2014/main" id="{6E1B68BD-7E2C-36D8-A9DE-2D7A09582299}"/>
              </a:ext>
            </a:extLst>
          </p:cNvPr>
          <p:cNvSpPr/>
          <p:nvPr/>
        </p:nvSpPr>
        <p:spPr>
          <a:xfrm>
            <a:off x="6545263" y="1555368"/>
            <a:ext cx="3409442" cy="1873632"/>
          </a:xfrm>
          <a:prstGeom prst="wedgeEllipseCallou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400" b="1" i="1" dirty="0">
                <a:solidFill>
                  <a:schemeClr val="bg1"/>
                </a:solidFill>
              </a:rPr>
              <a:t>Falhe cedo para ter sucesso mais cedo!!!</a:t>
            </a:r>
          </a:p>
          <a:p>
            <a:pPr algn="ctr"/>
            <a:r>
              <a:rPr lang="en-IE" sz="1400" dirty="0">
                <a:solidFill>
                  <a:schemeClr val="tx2">
                    <a:lumMod val="50000"/>
                  </a:schemeClr>
                </a:solidFill>
              </a:rPr>
              <a:t>IDEO team mantra</a:t>
            </a:r>
          </a:p>
        </p:txBody>
      </p:sp>
      <p:pic>
        <p:nvPicPr>
          <p:cNvPr id="4" name="Picture 3">
            <a:extLst>
              <a:ext uri="{FF2B5EF4-FFF2-40B4-BE49-F238E27FC236}">
                <a16:creationId xmlns:a16="http://schemas.microsoft.com/office/drawing/2014/main" id="{CA301638-522C-27D5-8A3F-37A078251E9F}"/>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3047272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D8A03C-1F6F-7EA0-2069-AB87F8E3DA8D}"/>
              </a:ext>
            </a:extLst>
          </p:cNvPr>
          <p:cNvSpPr>
            <a:spLocks noGrp="1"/>
          </p:cNvSpPr>
          <p:nvPr>
            <p:ph type="body" sz="quarter" idx="13"/>
          </p:nvPr>
        </p:nvSpPr>
        <p:spPr>
          <a:xfrm>
            <a:off x="1137014" y="1524912"/>
            <a:ext cx="4494242" cy="3808175"/>
          </a:xfrm>
        </p:spPr>
        <p:txBody>
          <a:bodyPr/>
          <a:lstStyle/>
          <a:p>
            <a:pPr rtl="0"/>
            <a:r>
              <a:rPr lang="en-IE" dirty="0"/>
              <a:t>Não pense nisso como um fracasso, pense nisso como </a:t>
            </a:r>
            <a:r>
              <a:rPr lang="en-IE" dirty="0" err="1"/>
              <a:t>projetar</a:t>
            </a:r>
            <a:r>
              <a:rPr lang="en-IE" dirty="0"/>
              <a:t> </a:t>
            </a:r>
            <a:r>
              <a:rPr lang="en-IE" dirty="0" err="1"/>
              <a:t>experiências</a:t>
            </a:r>
            <a:r>
              <a:rPr lang="en-IE" dirty="0"/>
              <a:t> </a:t>
            </a:r>
            <a:r>
              <a:rPr lang="en-IE" dirty="0" err="1"/>
              <a:t>por</a:t>
            </a:r>
            <a:r>
              <a:rPr lang="en-IE" dirty="0"/>
              <a:t> </a:t>
            </a:r>
            <a:r>
              <a:rPr lang="en-IE" dirty="0" err="1"/>
              <a:t>meio</a:t>
            </a:r>
            <a:r>
              <a:rPr lang="en-IE" dirty="0"/>
              <a:t> das </a:t>
            </a:r>
            <a:r>
              <a:rPr lang="en-IE" dirty="0" err="1"/>
              <a:t>quais</a:t>
            </a:r>
            <a:r>
              <a:rPr lang="en-IE" dirty="0"/>
              <a:t> </a:t>
            </a:r>
            <a:r>
              <a:rPr lang="en-IE" dirty="0" err="1"/>
              <a:t>poderemos</a:t>
            </a:r>
            <a:r>
              <a:rPr lang="en-IE" dirty="0"/>
              <a:t> </a:t>
            </a:r>
            <a:r>
              <a:rPr lang="en-IE" dirty="0" err="1"/>
              <a:t>aprender</a:t>
            </a:r>
            <a:r>
              <a:rPr lang="en-IE" dirty="0"/>
              <a:t>.</a:t>
            </a:r>
          </a:p>
        </p:txBody>
      </p:sp>
      <p:pic>
        <p:nvPicPr>
          <p:cNvPr id="9" name="Picture Placeholder 8" descr="Rows of toasted bread of various color">
            <a:extLst>
              <a:ext uri="{FF2B5EF4-FFF2-40B4-BE49-F238E27FC236}">
                <a16:creationId xmlns:a16="http://schemas.microsoft.com/office/drawing/2014/main" id="{69500682-B470-CA0F-60EC-B25B83B3BCA7}"/>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grpSp>
        <p:nvGrpSpPr>
          <p:cNvPr id="4" name="Group 3">
            <a:extLst>
              <a:ext uri="{FF2B5EF4-FFF2-40B4-BE49-F238E27FC236}">
                <a16:creationId xmlns:a16="http://schemas.microsoft.com/office/drawing/2014/main" id="{E2780676-55E4-2C23-B536-399D5046EA9F}"/>
              </a:ext>
            </a:extLst>
          </p:cNvPr>
          <p:cNvGrpSpPr/>
          <p:nvPr/>
        </p:nvGrpSpPr>
        <p:grpSpPr>
          <a:xfrm>
            <a:off x="2716038" y="1404749"/>
            <a:ext cx="1177027" cy="809484"/>
            <a:chOff x="3400450" y="986392"/>
            <a:chExt cx="1487826" cy="1083162"/>
          </a:xfrm>
        </p:grpSpPr>
        <p:sp>
          <p:nvSpPr>
            <p:cNvPr id="5" name="Freeform 10">
              <a:extLst>
                <a:ext uri="{FF2B5EF4-FFF2-40B4-BE49-F238E27FC236}">
                  <a16:creationId xmlns:a16="http://schemas.microsoft.com/office/drawing/2014/main" id="{BFA878DD-5167-A191-1EDC-4AB2AF521BAA}"/>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algn="l" rtl="0"/>
              <a:endParaRPr lang="en-US"/>
            </a:p>
          </p:txBody>
        </p:sp>
        <p:sp>
          <p:nvSpPr>
            <p:cNvPr id="6" name="Freeform 11">
              <a:extLst>
                <a:ext uri="{FF2B5EF4-FFF2-40B4-BE49-F238E27FC236}">
                  <a16:creationId xmlns:a16="http://schemas.microsoft.com/office/drawing/2014/main" id="{9A5B0949-4C04-C73C-7498-9BED32756AA2}"/>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sp>
        <p:nvSpPr>
          <p:cNvPr id="7" name="TextBox 6">
            <a:extLst>
              <a:ext uri="{FF2B5EF4-FFF2-40B4-BE49-F238E27FC236}">
                <a16:creationId xmlns:a16="http://schemas.microsoft.com/office/drawing/2014/main" id="{7CA0DEC6-F194-4DF9-8B32-901C2318BF9E}"/>
              </a:ext>
            </a:extLst>
          </p:cNvPr>
          <p:cNvSpPr txBox="1"/>
          <p:nvPr/>
        </p:nvSpPr>
        <p:spPr>
          <a:xfrm>
            <a:off x="2779414" y="4963755"/>
            <a:ext cx="3431263" cy="369332"/>
          </a:xfrm>
          <a:prstGeom prst="rect">
            <a:avLst/>
          </a:prstGeom>
          <a:noFill/>
        </p:spPr>
        <p:txBody>
          <a:bodyPr wrap="square">
            <a:spAutoFit/>
          </a:bodyPr>
          <a:lstStyle/>
          <a:p>
            <a:pPr algn="l" rtl="0"/>
            <a:r>
              <a:rPr lang="en-US" dirty="0">
                <a:solidFill>
                  <a:schemeClr val="bg2">
                    <a:lumMod val="50000"/>
                  </a:schemeClr>
                </a:solidFill>
              </a:rPr>
              <a:t>Tim Brown executive chair, IDEO</a:t>
            </a:r>
            <a:endParaRPr lang="en-IE" dirty="0">
              <a:solidFill>
                <a:schemeClr val="bg2">
                  <a:lumMod val="50000"/>
                </a:schemeClr>
              </a:solidFill>
            </a:endParaRPr>
          </a:p>
        </p:txBody>
      </p:sp>
    </p:spTree>
    <p:extLst>
      <p:ext uri="{BB962C8B-B14F-4D97-AF65-F5344CB8AC3E}">
        <p14:creationId xmlns:p14="http://schemas.microsoft.com/office/powerpoint/2010/main" val="2800325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E536E9A-148E-CD8B-3B9F-3B7CE349AB8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8912202" y="1246695"/>
            <a:ext cx="2444127" cy="4336988"/>
          </a:xfrm>
          <a:prstGeom prst="rect">
            <a:avLst/>
          </a:prstGeom>
        </p:spPr>
      </p:pic>
      <p:sp>
        <p:nvSpPr>
          <p:cNvPr id="5" name="Text Placeholder 3">
            <a:extLst>
              <a:ext uri="{FF2B5EF4-FFF2-40B4-BE49-F238E27FC236}">
                <a16:creationId xmlns:a16="http://schemas.microsoft.com/office/drawing/2014/main" id="{0AD6DCCB-5BBA-4A46-B96D-F372D4265A11}"/>
              </a:ext>
            </a:extLst>
          </p:cNvPr>
          <p:cNvSpPr>
            <a:spLocks noGrp="1"/>
          </p:cNvSpPr>
          <p:nvPr>
            <p:ph type="body" sz="quarter" idx="16"/>
          </p:nvPr>
        </p:nvSpPr>
        <p:spPr>
          <a:xfrm>
            <a:off x="835025" y="608806"/>
            <a:ext cx="4991100" cy="992188"/>
          </a:xfrm>
        </p:spPr>
        <p:txBody>
          <a:bodyPr>
            <a:normAutofit/>
          </a:bodyPr>
          <a:lstStyle/>
          <a:p>
            <a:pPr algn="l" rtl="0"/>
            <a:r>
              <a:rPr lang="en-US" sz="3300" b="1" dirty="0"/>
              <a:t>1. Inovação Incremental</a:t>
            </a:r>
            <a:endParaRPr lang="en-IE" sz="3300" b="1" dirty="0"/>
          </a:p>
        </p:txBody>
      </p:sp>
      <p:sp>
        <p:nvSpPr>
          <p:cNvPr id="7" name="Text Placeholder 2">
            <a:extLst>
              <a:ext uri="{FF2B5EF4-FFF2-40B4-BE49-F238E27FC236}">
                <a16:creationId xmlns:a16="http://schemas.microsoft.com/office/drawing/2014/main" id="{453A6B23-6115-2AA8-6411-15BF9C1E433F}"/>
              </a:ext>
            </a:extLst>
          </p:cNvPr>
          <p:cNvSpPr>
            <a:spLocks noGrp="1"/>
          </p:cNvSpPr>
          <p:nvPr>
            <p:ph type="body" sz="quarter" idx="18"/>
          </p:nvPr>
        </p:nvSpPr>
        <p:spPr>
          <a:xfrm>
            <a:off x="898525" y="1273175"/>
            <a:ext cx="7769225" cy="4337050"/>
          </a:xfrm>
        </p:spPr>
        <p:txBody>
          <a:bodyPr>
            <a:noAutofit/>
          </a:bodyPr>
          <a:lstStyle/>
          <a:p>
            <a:pPr algn="just" rtl="0">
              <a:lnSpc>
                <a:spcPct val="100000"/>
              </a:lnSpc>
            </a:pPr>
            <a:r>
              <a:rPr lang="en-US" sz="2200" dirty="0" err="1"/>
              <a:t>Essencialmente</a:t>
            </a:r>
            <a:r>
              <a:rPr lang="en-US" sz="2200" dirty="0"/>
              <a:t> a inovação incremental é o processo de fazer pequenas melhorias em produtos, serviços, processos, métodos existentes ou até mesmo na própria </a:t>
            </a:r>
            <a:r>
              <a:rPr lang="en-US" sz="2200" dirty="0" err="1"/>
              <a:t>empresa</a:t>
            </a:r>
            <a:r>
              <a:rPr lang="en-US" sz="2200" dirty="0"/>
              <a:t> </a:t>
            </a:r>
            <a:r>
              <a:rPr lang="en-US" sz="2200" dirty="0" err="1"/>
              <a:t>alimentar</a:t>
            </a:r>
            <a:r>
              <a:rPr lang="en-US" sz="2200" dirty="0"/>
              <a:t>. Se uma</a:t>
            </a:r>
            <a:r>
              <a:rPr lang="en-US" sz="2200" b="1" dirty="0"/>
              <a:t> mudança </a:t>
            </a:r>
            <a:r>
              <a:rPr lang="en-US" sz="2200" b="1" dirty="0" err="1"/>
              <a:t>cria</a:t>
            </a:r>
            <a:r>
              <a:rPr lang="en-US" sz="2200" b="1" dirty="0"/>
              <a:t> valor </a:t>
            </a:r>
            <a:r>
              <a:rPr lang="en-US" sz="2200" dirty="0"/>
              <a:t>e </a:t>
            </a:r>
            <a:r>
              <a:rPr lang="en-US" sz="2200" dirty="0" err="1"/>
              <a:t>tem</a:t>
            </a:r>
            <a:r>
              <a:rPr lang="en-US" sz="2200" dirty="0"/>
              <a:t> </a:t>
            </a:r>
            <a:r>
              <a:rPr lang="en-US" sz="2200" dirty="0" err="1"/>
              <a:t>alguma</a:t>
            </a:r>
            <a:r>
              <a:rPr lang="en-US" sz="2200" dirty="0"/>
              <a:t> </a:t>
            </a:r>
            <a:r>
              <a:rPr lang="en-US" sz="2200" b="1" dirty="0" err="1"/>
              <a:t>novidade</a:t>
            </a:r>
            <a:r>
              <a:rPr lang="en-US" sz="2200" dirty="0"/>
              <a:t>, pode ser classificada como inovação incremental.</a:t>
            </a:r>
          </a:p>
          <a:p>
            <a:pPr algn="just" rtl="0">
              <a:lnSpc>
                <a:spcPct val="100000"/>
              </a:lnSpc>
            </a:pPr>
            <a:r>
              <a:rPr lang="en-US" sz="2200" dirty="0"/>
              <a:t>As </a:t>
            </a:r>
            <a:r>
              <a:rPr lang="en-US" sz="2200" dirty="0" err="1"/>
              <a:t>inovações</a:t>
            </a:r>
            <a:r>
              <a:rPr lang="en-US" sz="2200" dirty="0"/>
              <a:t> </a:t>
            </a:r>
            <a:r>
              <a:rPr lang="en-US" sz="2200" dirty="0" err="1"/>
              <a:t>incrementais</a:t>
            </a:r>
            <a:r>
              <a:rPr lang="en-US" sz="2200" dirty="0"/>
              <a:t> </a:t>
            </a:r>
            <a:r>
              <a:rPr lang="en-US" sz="2200" b="1" dirty="0" err="1"/>
              <a:t>não</a:t>
            </a:r>
            <a:r>
              <a:rPr lang="en-US" sz="2200" b="1" dirty="0"/>
              <a:t> </a:t>
            </a:r>
            <a:r>
              <a:rPr lang="en-US" sz="2200" b="1" dirty="0" err="1"/>
              <a:t>requerem</a:t>
            </a:r>
            <a:r>
              <a:rPr lang="en-US" sz="2200" b="1" dirty="0"/>
              <a:t> </a:t>
            </a:r>
            <a:r>
              <a:rPr lang="en-US" sz="2200" b="1" dirty="0" err="1"/>
              <a:t>grandes</a:t>
            </a:r>
            <a:r>
              <a:rPr lang="en-US" sz="2200" b="1" dirty="0"/>
              <a:t> </a:t>
            </a:r>
            <a:r>
              <a:rPr lang="en-US" sz="2200" b="1" dirty="0" err="1"/>
              <a:t>saltos</a:t>
            </a:r>
            <a:r>
              <a:rPr lang="en-US" sz="2200" b="1" dirty="0"/>
              <a:t> </a:t>
            </a:r>
            <a:r>
              <a:rPr lang="en-US" sz="2200" b="1" dirty="0" err="1"/>
              <a:t>tecnológicos</a:t>
            </a:r>
            <a:r>
              <a:rPr lang="en-US" sz="2200" b="1" dirty="0"/>
              <a:t> </a:t>
            </a:r>
            <a:r>
              <a:rPr lang="en-US" sz="2200" dirty="0"/>
              <a:t>e tendem a </a:t>
            </a:r>
            <a:r>
              <a:rPr lang="en-US" sz="2200" dirty="0" err="1"/>
              <a:t>aproveitar</a:t>
            </a:r>
            <a:r>
              <a:rPr lang="en-US" sz="2200" dirty="0"/>
              <a:t> a tecnologia e </a:t>
            </a:r>
            <a:r>
              <a:rPr lang="en-US" sz="2200" dirty="0" err="1"/>
              <a:t>modelos</a:t>
            </a:r>
            <a:r>
              <a:rPr lang="en-US" sz="2200" dirty="0"/>
              <a:t> de </a:t>
            </a:r>
            <a:r>
              <a:rPr lang="en-US" sz="2200" dirty="0" err="1"/>
              <a:t>negócio</a:t>
            </a:r>
            <a:r>
              <a:rPr lang="en-US" sz="2200" dirty="0"/>
              <a:t> </a:t>
            </a:r>
            <a:r>
              <a:rPr lang="en-US" sz="2200" dirty="0" err="1"/>
              <a:t>existentes</a:t>
            </a:r>
            <a:r>
              <a:rPr lang="en-US" sz="2200" dirty="0"/>
              <a:t>. </a:t>
            </a:r>
            <a:r>
              <a:rPr lang="en-US" sz="2200" dirty="0" err="1"/>
              <a:t>Portanto</a:t>
            </a:r>
            <a:r>
              <a:rPr lang="en-US" sz="2200" dirty="0"/>
              <a:t>, geralmente não têm muito impacto na dinâmica do mercado.</a:t>
            </a:r>
          </a:p>
          <a:p>
            <a:pPr algn="just" rtl="0">
              <a:lnSpc>
                <a:spcPct val="100000"/>
              </a:lnSpc>
            </a:pPr>
            <a:r>
              <a:rPr lang="en-US" sz="2200" dirty="0"/>
              <a:t>As </a:t>
            </a:r>
            <a:r>
              <a:rPr lang="en-US" sz="2200" dirty="0" err="1"/>
              <a:t>inovações</a:t>
            </a:r>
            <a:r>
              <a:rPr lang="en-US" sz="2200" dirty="0"/>
              <a:t> </a:t>
            </a:r>
            <a:r>
              <a:rPr lang="en-US" sz="2200" dirty="0" err="1"/>
              <a:t>incrementais</a:t>
            </a:r>
            <a:r>
              <a:rPr lang="en-US" sz="2200" dirty="0"/>
              <a:t> </a:t>
            </a:r>
            <a:r>
              <a:rPr lang="en-US" sz="2200" dirty="0" err="1"/>
              <a:t>são</a:t>
            </a:r>
            <a:r>
              <a:rPr lang="en-US" sz="2200" dirty="0"/>
              <a:t> </a:t>
            </a:r>
            <a:r>
              <a:rPr lang="en-US" sz="2200" dirty="0" err="1"/>
              <a:t>mais</a:t>
            </a:r>
            <a:r>
              <a:rPr lang="en-US" sz="2200" dirty="0"/>
              <a:t> </a:t>
            </a:r>
            <a:r>
              <a:rPr lang="en-US" sz="2200" dirty="0" err="1"/>
              <a:t>típicas</a:t>
            </a:r>
            <a:r>
              <a:rPr lang="en-US" sz="2200" dirty="0"/>
              <a:t> do que outros tipos de </a:t>
            </a:r>
            <a:r>
              <a:rPr lang="en-US" sz="2200" dirty="0" err="1"/>
              <a:t>inovação</a:t>
            </a:r>
            <a:r>
              <a:rPr lang="en-US" sz="2200" dirty="0"/>
              <a:t>, </a:t>
            </a:r>
            <a:r>
              <a:rPr lang="en-US" sz="2200" dirty="0" err="1"/>
              <a:t>havendo</a:t>
            </a:r>
            <a:r>
              <a:rPr lang="en-US" sz="2200" dirty="0"/>
              <a:t> </a:t>
            </a:r>
            <a:r>
              <a:rPr lang="en-US" sz="2200" dirty="0" err="1"/>
              <a:t>menos</a:t>
            </a:r>
            <a:r>
              <a:rPr lang="en-US" sz="2200" dirty="0"/>
              <a:t> incerteza envolvida, o que as torna muito mais previsíveis e, portanto, mais seguras para o </a:t>
            </a:r>
            <a:r>
              <a:rPr lang="en-US" sz="2200" dirty="0" err="1"/>
              <a:t>negócio</a:t>
            </a:r>
            <a:r>
              <a:rPr lang="en-US" sz="2200" dirty="0"/>
              <a:t>.</a:t>
            </a:r>
            <a:endParaRPr lang="en-IE" sz="2200" dirty="0"/>
          </a:p>
        </p:txBody>
      </p:sp>
    </p:spTree>
    <p:extLst>
      <p:ext uri="{BB962C8B-B14F-4D97-AF65-F5344CB8AC3E}">
        <p14:creationId xmlns:p14="http://schemas.microsoft.com/office/powerpoint/2010/main" val="16699044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C3F6F7-B1A0-B7A0-83B5-BB527488E702}"/>
              </a:ext>
            </a:extLst>
          </p:cNvPr>
          <p:cNvSpPr>
            <a:spLocks noGrp="1"/>
          </p:cNvSpPr>
          <p:nvPr>
            <p:ph type="body" sz="quarter" idx="18"/>
          </p:nvPr>
        </p:nvSpPr>
        <p:spPr>
          <a:xfrm>
            <a:off x="603315" y="955500"/>
            <a:ext cx="11057549" cy="3849918"/>
          </a:xfrm>
        </p:spPr>
        <p:txBody>
          <a:bodyPr/>
          <a:lstStyle/>
          <a:p>
            <a:pPr algn="just" rtl="0">
              <a:spcBef>
                <a:spcPts val="600"/>
              </a:spcBef>
            </a:pPr>
            <a:r>
              <a:rPr lang="en-US" sz="2300" dirty="0"/>
              <a:t>Em última análise, o fracasso pode servir </a:t>
            </a:r>
            <a:r>
              <a:rPr lang="en-US" sz="2300" dirty="0" err="1"/>
              <a:t>como</a:t>
            </a:r>
            <a:r>
              <a:rPr lang="en-US" sz="2300" dirty="0"/>
              <a:t> um </a:t>
            </a:r>
            <a:r>
              <a:rPr lang="en-US" sz="2300" b="1" dirty="0" err="1"/>
              <a:t>catalisador</a:t>
            </a:r>
            <a:r>
              <a:rPr lang="en-US" sz="2300" b="1" dirty="0"/>
              <a:t> para o </a:t>
            </a:r>
            <a:r>
              <a:rPr lang="en-US" sz="2300" b="1" dirty="0" err="1"/>
              <a:t>crescimento</a:t>
            </a:r>
            <a:r>
              <a:rPr lang="en-US" sz="2300" b="1" dirty="0"/>
              <a:t> e melhoria</a:t>
            </a:r>
            <a:r>
              <a:rPr lang="en-US" sz="2300" dirty="0"/>
              <a:t>. Os empreendedores que adotam o fracasso como uma oportunidade de </a:t>
            </a:r>
            <a:r>
              <a:rPr lang="en-US" sz="2300" dirty="0" err="1"/>
              <a:t>aprendizagem</a:t>
            </a:r>
            <a:r>
              <a:rPr lang="en-US" sz="2300" dirty="0"/>
              <a:t>, </a:t>
            </a:r>
            <a:r>
              <a:rPr lang="en-US" sz="2300" dirty="0" err="1"/>
              <a:t>refletem</a:t>
            </a:r>
            <a:r>
              <a:rPr lang="en-US" sz="2300" dirty="0"/>
              <a:t> </a:t>
            </a:r>
            <a:r>
              <a:rPr lang="en-US" sz="2300" dirty="0" err="1"/>
              <a:t>sobre</a:t>
            </a:r>
            <a:r>
              <a:rPr lang="en-US" sz="2300" dirty="0"/>
              <a:t> as </a:t>
            </a:r>
            <a:r>
              <a:rPr lang="en-US" sz="2300" dirty="0" err="1"/>
              <a:t>suas</a:t>
            </a:r>
            <a:r>
              <a:rPr lang="en-US" sz="2300" dirty="0"/>
              <a:t> experiências e aplicam as </a:t>
            </a:r>
            <a:r>
              <a:rPr lang="en-US" sz="2300" dirty="0" err="1"/>
              <a:t>lições</a:t>
            </a:r>
            <a:r>
              <a:rPr lang="en-US" sz="2300" dirty="0"/>
              <a:t> </a:t>
            </a:r>
            <a:r>
              <a:rPr lang="en-US" sz="2300" dirty="0" err="1"/>
              <a:t>aprendidas</a:t>
            </a:r>
            <a:r>
              <a:rPr lang="en-US" sz="2300" dirty="0"/>
              <a:t>, estão mais bem preparados para enfrentar os desafios futuros, </a:t>
            </a:r>
            <a:r>
              <a:rPr lang="en-US" sz="2300" dirty="0" err="1"/>
              <a:t>tomam</a:t>
            </a:r>
            <a:r>
              <a:rPr lang="en-US" sz="2300" dirty="0"/>
              <a:t> decisões informadas e </a:t>
            </a:r>
            <a:r>
              <a:rPr lang="en-US" sz="2300" dirty="0" err="1"/>
              <a:t>aumentam</a:t>
            </a:r>
            <a:r>
              <a:rPr lang="en-US" sz="2300" dirty="0"/>
              <a:t> as </a:t>
            </a:r>
            <a:r>
              <a:rPr lang="en-US" sz="2300" dirty="0" err="1"/>
              <a:t>suas</a:t>
            </a:r>
            <a:r>
              <a:rPr lang="en-US" sz="2300" dirty="0"/>
              <a:t> chances de sucesso. Por exemplo, o </a:t>
            </a:r>
            <a:r>
              <a:rPr lang="en-US" sz="2300" dirty="0" err="1"/>
              <a:t>fracasso</a:t>
            </a:r>
            <a:r>
              <a:rPr lang="en-US" sz="2300" dirty="0"/>
              <a:t> </a:t>
            </a:r>
            <a:r>
              <a:rPr lang="en-US" sz="2300" dirty="0" err="1"/>
              <a:t>pode</a:t>
            </a:r>
            <a:r>
              <a:rPr lang="en-US" sz="2300" dirty="0"/>
              <a:t>:</a:t>
            </a:r>
          </a:p>
          <a:p>
            <a:pPr marL="342900" indent="-342900" algn="just" rtl="0">
              <a:spcBef>
                <a:spcPts val="600"/>
              </a:spcBef>
              <a:buFont typeface="Arial" panose="020B0604020202020204" pitchFamily="34" charset="0"/>
              <a:buChar char="•"/>
            </a:pPr>
            <a:r>
              <a:rPr lang="en-US" sz="2300" dirty="0" err="1"/>
              <a:t>Construir</a:t>
            </a:r>
            <a:r>
              <a:rPr lang="en-US" sz="2300" dirty="0"/>
              <a:t> </a:t>
            </a:r>
            <a:r>
              <a:rPr lang="en-US" sz="2300" b="1" dirty="0" err="1"/>
              <a:t>resiliência</a:t>
            </a:r>
            <a:r>
              <a:rPr lang="en-US" sz="2300" b="1" dirty="0"/>
              <a:t> </a:t>
            </a:r>
            <a:r>
              <a:rPr lang="en-US" sz="2300" dirty="0"/>
              <a:t>e capacidade de se recuperar e perseverar </a:t>
            </a:r>
            <a:r>
              <a:rPr lang="en-US" sz="2300" dirty="0" err="1"/>
              <a:t>nos</a:t>
            </a:r>
            <a:r>
              <a:rPr lang="en-US" sz="2300" dirty="0"/>
              <a:t> </a:t>
            </a:r>
            <a:r>
              <a:rPr lang="en-US" sz="2300" dirty="0" err="1"/>
              <a:t>desafios</a:t>
            </a:r>
            <a:r>
              <a:rPr lang="en-US" sz="2300" dirty="0"/>
              <a:t>;</a:t>
            </a:r>
          </a:p>
          <a:p>
            <a:pPr marL="342900" indent="-342900" algn="just" rtl="0">
              <a:spcBef>
                <a:spcPts val="600"/>
              </a:spcBef>
              <a:buFont typeface="Arial" panose="020B0604020202020204" pitchFamily="34" charset="0"/>
              <a:buChar char="•"/>
            </a:pPr>
            <a:r>
              <a:rPr lang="en-US" sz="2300" dirty="0" err="1"/>
              <a:t>Aprender</a:t>
            </a:r>
            <a:r>
              <a:rPr lang="en-US" sz="2300" dirty="0"/>
              <a:t> a </a:t>
            </a:r>
            <a:r>
              <a:rPr lang="en-US" sz="2300" b="1" dirty="0" err="1"/>
              <a:t>adaptar</a:t>
            </a:r>
            <a:r>
              <a:rPr lang="en-US" sz="2300" b="1" dirty="0"/>
              <a:t>-se e a ser </a:t>
            </a:r>
            <a:r>
              <a:rPr lang="en-US" sz="2300" b="1" dirty="0" err="1"/>
              <a:t>flexível</a:t>
            </a:r>
            <a:r>
              <a:rPr lang="en-US" sz="2300" b="1" dirty="0"/>
              <a:t> </a:t>
            </a:r>
            <a:r>
              <a:rPr lang="en-US" sz="2300" dirty="0" err="1"/>
              <a:t>diante</a:t>
            </a:r>
            <a:r>
              <a:rPr lang="en-US" sz="2300" dirty="0"/>
              <a:t> a </a:t>
            </a:r>
            <a:r>
              <a:rPr lang="en-US" sz="2300" dirty="0" err="1"/>
              <a:t>adversidade</a:t>
            </a:r>
            <a:r>
              <a:rPr lang="en-US" sz="2300" dirty="0"/>
              <a:t>;</a:t>
            </a:r>
          </a:p>
          <a:p>
            <a:pPr marL="342900" indent="-342900" algn="just" rtl="0">
              <a:spcBef>
                <a:spcPts val="600"/>
              </a:spcBef>
              <a:buFont typeface="Arial" panose="020B0604020202020204" pitchFamily="34" charset="0"/>
              <a:buChar char="•"/>
            </a:pPr>
            <a:r>
              <a:rPr lang="en-US" sz="2300" dirty="0"/>
              <a:t>Proporcionar uma oportunidade para </a:t>
            </a:r>
            <a:r>
              <a:rPr lang="en-US" sz="2300" dirty="0" err="1"/>
              <a:t>refletir</a:t>
            </a:r>
            <a:r>
              <a:rPr lang="en-US" sz="2300" dirty="0"/>
              <a:t> e </a:t>
            </a:r>
            <a:r>
              <a:rPr lang="en-US" sz="2300" b="1" dirty="0" err="1"/>
              <a:t>identificar</a:t>
            </a:r>
            <a:r>
              <a:rPr lang="en-US" sz="2300" b="1" dirty="0"/>
              <a:t> </a:t>
            </a:r>
            <a:r>
              <a:rPr lang="en-US" sz="2300" b="1" dirty="0" err="1"/>
              <a:t>fraquezas</a:t>
            </a:r>
            <a:r>
              <a:rPr lang="en-US" sz="2300" b="1" dirty="0"/>
              <a:t> </a:t>
            </a:r>
            <a:r>
              <a:rPr lang="en-US" sz="2300" dirty="0" err="1"/>
              <a:t>ou</a:t>
            </a:r>
            <a:r>
              <a:rPr lang="en-US" sz="2300" dirty="0"/>
              <a:t> deficiências em modelos de </a:t>
            </a:r>
            <a:r>
              <a:rPr lang="en-US" sz="2300" dirty="0" err="1"/>
              <a:t>negócio</a:t>
            </a:r>
            <a:r>
              <a:rPr lang="en-US" sz="2300" dirty="0"/>
              <a:t>, processos </a:t>
            </a:r>
            <a:r>
              <a:rPr lang="en-US" sz="2300" dirty="0" err="1"/>
              <a:t>ou</a:t>
            </a:r>
            <a:r>
              <a:rPr lang="en-US" sz="2300" dirty="0"/>
              <a:t> </a:t>
            </a:r>
            <a:r>
              <a:rPr lang="en-US" sz="2300" dirty="0" err="1"/>
              <a:t>capacidades</a:t>
            </a:r>
            <a:r>
              <a:rPr lang="en-US" sz="2300" dirty="0"/>
              <a:t>;</a:t>
            </a:r>
          </a:p>
          <a:p>
            <a:pPr marL="342900" indent="-342900" algn="just" rtl="0">
              <a:spcBef>
                <a:spcPts val="600"/>
              </a:spcBef>
              <a:buFont typeface="Arial" panose="020B0604020202020204" pitchFamily="34" charset="0"/>
              <a:buChar char="•"/>
            </a:pPr>
            <a:r>
              <a:rPr lang="en-US" sz="2300" dirty="0" err="1"/>
              <a:t>Revelar</a:t>
            </a:r>
            <a:r>
              <a:rPr lang="en-US" sz="2300" dirty="0"/>
              <a:t> </a:t>
            </a:r>
            <a:r>
              <a:rPr lang="en-US" sz="2300" b="1" dirty="0"/>
              <a:t>dados </a:t>
            </a:r>
            <a:r>
              <a:rPr lang="en-US" sz="2300" b="1" dirty="0" err="1"/>
              <a:t>valiosos</a:t>
            </a:r>
            <a:r>
              <a:rPr lang="en-US" sz="2300" b="1" dirty="0"/>
              <a:t> </a:t>
            </a:r>
            <a:r>
              <a:rPr lang="en-US" sz="2300" dirty="0" err="1"/>
              <a:t>sobre</a:t>
            </a:r>
            <a:r>
              <a:rPr lang="en-US" sz="2300" dirty="0"/>
              <a:t> as preferências, necessidades ou pontos </a:t>
            </a:r>
            <a:r>
              <a:rPr lang="en-US" sz="2300" dirty="0" err="1"/>
              <a:t>problemáticos</a:t>
            </a:r>
            <a:r>
              <a:rPr lang="en-US" sz="2300" dirty="0"/>
              <a:t> dos </a:t>
            </a:r>
            <a:r>
              <a:rPr lang="en-US" sz="2300" dirty="0" err="1"/>
              <a:t>clientes</a:t>
            </a:r>
            <a:r>
              <a:rPr lang="en-US" sz="2300" dirty="0"/>
              <a:t>;</a:t>
            </a:r>
          </a:p>
          <a:p>
            <a:pPr marL="342900" indent="-342900" algn="just" rtl="0">
              <a:spcBef>
                <a:spcPts val="600"/>
              </a:spcBef>
              <a:buFont typeface="Arial" panose="020B0604020202020204" pitchFamily="34" charset="0"/>
              <a:buChar char="•"/>
            </a:pPr>
            <a:r>
              <a:rPr lang="en-US" sz="2300" dirty="0" err="1"/>
              <a:t>Ajudar</a:t>
            </a:r>
            <a:r>
              <a:rPr lang="en-US" sz="2300" dirty="0"/>
              <a:t> a </a:t>
            </a:r>
            <a:r>
              <a:rPr lang="en-US" sz="2300" b="1" dirty="0" err="1"/>
              <a:t>avaliar</a:t>
            </a:r>
            <a:r>
              <a:rPr lang="en-US" sz="2300" b="1" dirty="0"/>
              <a:t> e </a:t>
            </a:r>
            <a:r>
              <a:rPr lang="en-US" sz="2300" b="1" dirty="0" err="1"/>
              <a:t>mitigar</a:t>
            </a:r>
            <a:r>
              <a:rPr lang="en-US" sz="2300" b="1" dirty="0"/>
              <a:t> </a:t>
            </a:r>
            <a:r>
              <a:rPr lang="en-US" sz="2300" b="1" dirty="0" err="1"/>
              <a:t>riscos</a:t>
            </a:r>
            <a:r>
              <a:rPr lang="en-US" sz="2300" b="1" dirty="0"/>
              <a:t> </a:t>
            </a:r>
            <a:r>
              <a:rPr lang="en-US" sz="2300" dirty="0"/>
              <a:t>de forma mais eficaz e ter planos de </a:t>
            </a:r>
            <a:r>
              <a:rPr lang="en-US" sz="2300" dirty="0" err="1"/>
              <a:t>contingência</a:t>
            </a:r>
            <a:r>
              <a:rPr lang="en-US" sz="2300" dirty="0"/>
              <a:t>;</a:t>
            </a:r>
          </a:p>
          <a:p>
            <a:pPr marL="342900" indent="-342900" algn="just" rtl="0">
              <a:spcBef>
                <a:spcPts val="600"/>
              </a:spcBef>
              <a:buFont typeface="Arial" panose="020B0604020202020204" pitchFamily="34" charset="0"/>
              <a:buChar char="•"/>
            </a:pPr>
            <a:r>
              <a:rPr lang="en-US" sz="2300" dirty="0" err="1"/>
              <a:t>Destacar</a:t>
            </a:r>
            <a:r>
              <a:rPr lang="en-US" sz="2300" dirty="0"/>
              <a:t> a </a:t>
            </a:r>
            <a:r>
              <a:rPr lang="en-US" sz="2300" b="1" dirty="0" err="1"/>
              <a:t>importância</a:t>
            </a:r>
            <a:r>
              <a:rPr lang="en-US" sz="2300" b="1" dirty="0"/>
              <a:t> do networking </a:t>
            </a:r>
            <a:r>
              <a:rPr lang="en-US" sz="2300" dirty="0"/>
              <a:t>e da </a:t>
            </a:r>
            <a:r>
              <a:rPr lang="en-US" sz="2300" dirty="0" err="1"/>
              <a:t>colaboração</a:t>
            </a:r>
            <a:r>
              <a:rPr lang="en-US" sz="2300" dirty="0"/>
              <a:t>. </a:t>
            </a:r>
            <a:r>
              <a:rPr lang="en-US" sz="2300" dirty="0" err="1"/>
              <a:t>Pode</a:t>
            </a:r>
            <a:r>
              <a:rPr lang="en-US" sz="2300" dirty="0"/>
              <a:t>-se aprender a </a:t>
            </a:r>
            <a:r>
              <a:rPr lang="en-US" sz="2300" dirty="0" err="1"/>
              <a:t>obter</a:t>
            </a:r>
            <a:r>
              <a:rPr lang="en-US" sz="2300" dirty="0"/>
              <a:t> apoio, aconselhamento e orientação de outras </a:t>
            </a:r>
            <a:r>
              <a:rPr lang="en-US" sz="2300" dirty="0" err="1"/>
              <a:t>pessoas</a:t>
            </a:r>
            <a:r>
              <a:rPr lang="en-US" sz="2300" dirty="0"/>
              <a:t> do </a:t>
            </a:r>
            <a:r>
              <a:rPr lang="en-US" sz="2300" dirty="0" err="1"/>
              <a:t>setor</a:t>
            </a:r>
            <a:r>
              <a:rPr lang="en-US" sz="2300" dirty="0"/>
              <a:t>.</a:t>
            </a:r>
          </a:p>
          <a:p>
            <a:pPr marL="342900" indent="-342900" algn="just" rtl="0">
              <a:spcBef>
                <a:spcPts val="600"/>
              </a:spcBef>
              <a:buFont typeface="Arial" panose="020B0604020202020204" pitchFamily="34" charset="0"/>
              <a:buChar char="•"/>
            </a:pPr>
            <a:endParaRPr lang="en-IE" sz="2300" dirty="0"/>
          </a:p>
        </p:txBody>
      </p:sp>
      <p:sp>
        <p:nvSpPr>
          <p:cNvPr id="3" name="Text Placeholder 2">
            <a:extLst>
              <a:ext uri="{FF2B5EF4-FFF2-40B4-BE49-F238E27FC236}">
                <a16:creationId xmlns:a16="http://schemas.microsoft.com/office/drawing/2014/main" id="{9188C734-C279-0300-6F6D-B81DD2C83093}"/>
              </a:ext>
            </a:extLst>
          </p:cNvPr>
          <p:cNvSpPr>
            <a:spLocks noGrp="1"/>
          </p:cNvSpPr>
          <p:nvPr>
            <p:ph type="body" sz="quarter" idx="16"/>
          </p:nvPr>
        </p:nvSpPr>
        <p:spPr>
          <a:xfrm>
            <a:off x="497305" y="408518"/>
            <a:ext cx="10595237" cy="803654"/>
          </a:xfrm>
        </p:spPr>
        <p:txBody>
          <a:bodyPr/>
          <a:lstStyle/>
          <a:p>
            <a:pPr algn="l" rtl="0"/>
            <a:r>
              <a:rPr lang="en-IE" dirty="0">
                <a:highlight>
                  <a:srgbClr val="F79037"/>
                </a:highlight>
              </a:rPr>
              <a:t>O benefício do </a:t>
            </a:r>
            <a:r>
              <a:rPr lang="en-IE" dirty="0" err="1">
                <a:highlight>
                  <a:srgbClr val="F79037"/>
                </a:highlight>
              </a:rPr>
              <a:t>fracasso</a:t>
            </a:r>
            <a:r>
              <a:rPr lang="en-IE" dirty="0">
                <a:highlight>
                  <a:srgbClr val="F79037"/>
                </a:highlight>
              </a:rPr>
              <a:t>/</a:t>
            </a:r>
            <a:r>
              <a:rPr lang="en-IE" dirty="0" err="1">
                <a:highlight>
                  <a:srgbClr val="F79037"/>
                </a:highlight>
              </a:rPr>
              <a:t>falha</a:t>
            </a:r>
            <a:r>
              <a:rPr lang="en-IE" dirty="0">
                <a:highlight>
                  <a:srgbClr val="F79037"/>
                </a:highlight>
              </a:rPr>
              <a:t>…</a:t>
            </a:r>
          </a:p>
        </p:txBody>
      </p:sp>
    </p:spTree>
    <p:extLst>
      <p:ext uri="{BB962C8B-B14F-4D97-AF65-F5344CB8AC3E}">
        <p14:creationId xmlns:p14="http://schemas.microsoft.com/office/powerpoint/2010/main" val="36038966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Glowing hanging light bulb in front of dark light bulbs">
            <a:extLst>
              <a:ext uri="{FF2B5EF4-FFF2-40B4-BE49-F238E27FC236}">
                <a16:creationId xmlns:a16="http://schemas.microsoft.com/office/drawing/2014/main" id="{B794E5B4-BA49-9FEE-6CFC-0102FB0B6CAE}"/>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12834431-6E59-30CD-70B1-7E5F7FB26729}"/>
              </a:ext>
            </a:extLst>
          </p:cNvPr>
          <p:cNvSpPr>
            <a:spLocks noGrp="1"/>
          </p:cNvSpPr>
          <p:nvPr>
            <p:ph type="body" sz="quarter" idx="13"/>
          </p:nvPr>
        </p:nvSpPr>
        <p:spPr>
          <a:xfrm>
            <a:off x="606582" y="1895627"/>
            <a:ext cx="4704243" cy="3808175"/>
          </a:xfrm>
        </p:spPr>
        <p:txBody>
          <a:bodyPr/>
          <a:lstStyle/>
          <a:p>
            <a:pPr rtl="0"/>
            <a:r>
              <a:rPr lang="en-IE" dirty="0"/>
              <a:t>Eu não falhei. Acabei de encontrar 10.000 maneiras que </a:t>
            </a:r>
            <a:r>
              <a:rPr lang="en-IE" dirty="0" err="1"/>
              <a:t>não</a:t>
            </a:r>
            <a:r>
              <a:rPr lang="en-IE" dirty="0"/>
              <a:t> </a:t>
            </a:r>
            <a:r>
              <a:rPr lang="en-IE" dirty="0" err="1"/>
              <a:t>funcionam</a:t>
            </a:r>
            <a:r>
              <a:rPr lang="en-IE" dirty="0"/>
              <a:t>!</a:t>
            </a:r>
          </a:p>
          <a:p>
            <a:pPr algn="l" rtl="0"/>
            <a:endParaRPr lang="en-IE" dirty="0"/>
          </a:p>
          <a:p>
            <a:pPr algn="l" rtl="0"/>
            <a:r>
              <a:rPr lang="en-IE" sz="2000" i="0" dirty="0">
                <a:solidFill>
                  <a:schemeClr val="tx2">
                    <a:lumMod val="50000"/>
                  </a:schemeClr>
                </a:solidFill>
              </a:rPr>
              <a:t>Thomas Edison</a:t>
            </a:r>
          </a:p>
        </p:txBody>
      </p:sp>
      <p:grpSp>
        <p:nvGrpSpPr>
          <p:cNvPr id="4" name="Group 3">
            <a:extLst>
              <a:ext uri="{FF2B5EF4-FFF2-40B4-BE49-F238E27FC236}">
                <a16:creationId xmlns:a16="http://schemas.microsoft.com/office/drawing/2014/main" id="{D5001383-8BBE-A98A-79E4-3CC1DF0F563F}"/>
              </a:ext>
            </a:extLst>
          </p:cNvPr>
          <p:cNvGrpSpPr/>
          <p:nvPr/>
        </p:nvGrpSpPr>
        <p:grpSpPr>
          <a:xfrm>
            <a:off x="1602462" y="1404749"/>
            <a:ext cx="1177027" cy="809484"/>
            <a:chOff x="3400450" y="986392"/>
            <a:chExt cx="1487826" cy="1083162"/>
          </a:xfrm>
        </p:grpSpPr>
        <p:sp>
          <p:nvSpPr>
            <p:cNvPr id="5" name="Freeform 10">
              <a:extLst>
                <a:ext uri="{FF2B5EF4-FFF2-40B4-BE49-F238E27FC236}">
                  <a16:creationId xmlns:a16="http://schemas.microsoft.com/office/drawing/2014/main" id="{017BF661-4716-77CB-4B40-A2570D715601}"/>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algn="l" rtl="0"/>
              <a:endParaRPr lang="en-US"/>
            </a:p>
          </p:txBody>
        </p:sp>
        <p:sp>
          <p:nvSpPr>
            <p:cNvPr id="6" name="Freeform 11">
              <a:extLst>
                <a:ext uri="{FF2B5EF4-FFF2-40B4-BE49-F238E27FC236}">
                  <a16:creationId xmlns:a16="http://schemas.microsoft.com/office/drawing/2014/main" id="{BA458288-E4A5-5122-01FF-C5C4E4021BBA}"/>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1303918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pPr algn="l" rtl="0"/>
            <a:r>
              <a:rPr lang="en-US" dirty="0"/>
              <a:t>Inovação &amp; </a:t>
            </a:r>
            <a:r>
              <a:rPr lang="en-US" dirty="0" err="1"/>
              <a:t>Funcionalidade</a:t>
            </a:r>
            <a:r>
              <a:rPr lang="en-US" dirty="0"/>
              <a:t> </a:t>
            </a:r>
            <a:r>
              <a:rPr lang="en-US" dirty="0" err="1"/>
              <a:t>nas</a:t>
            </a:r>
            <a:r>
              <a:rPr lang="en-US" dirty="0"/>
              <a:t> </a:t>
            </a:r>
            <a:r>
              <a:rPr lang="en-US" dirty="0" err="1"/>
              <a:t>Empresas</a:t>
            </a:r>
            <a:r>
              <a:rPr lang="en-US" dirty="0"/>
              <a:t> </a:t>
            </a:r>
            <a:r>
              <a:rPr lang="en-US" dirty="0" err="1"/>
              <a:t>Alimentares</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dirty="0"/>
              <a:t>06</a:t>
            </a:r>
          </a:p>
        </p:txBody>
      </p:sp>
    </p:spTree>
    <p:extLst>
      <p:ext uri="{BB962C8B-B14F-4D97-AF65-F5344CB8AC3E}">
        <p14:creationId xmlns:p14="http://schemas.microsoft.com/office/powerpoint/2010/main" val="4073829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C5F81C-C468-9521-C4ED-48B530342DBD}"/>
              </a:ext>
            </a:extLst>
          </p:cNvPr>
          <p:cNvSpPr>
            <a:spLocks noGrp="1"/>
          </p:cNvSpPr>
          <p:nvPr>
            <p:ph type="body" sz="quarter" idx="18"/>
          </p:nvPr>
        </p:nvSpPr>
        <p:spPr>
          <a:xfrm>
            <a:off x="1078991" y="1580160"/>
            <a:ext cx="5982711" cy="3501141"/>
          </a:xfrm>
        </p:spPr>
        <p:txBody>
          <a:bodyPr/>
          <a:lstStyle/>
          <a:p>
            <a:pPr algn="just" rtl="0">
              <a:spcBef>
                <a:spcPts val="600"/>
              </a:spcBef>
            </a:pPr>
            <a:r>
              <a:rPr lang="en-US" dirty="0" err="1"/>
              <a:t>Unir</a:t>
            </a:r>
            <a:r>
              <a:rPr lang="en-US" dirty="0"/>
              <a:t> </a:t>
            </a:r>
            <a:r>
              <a:rPr lang="en-US" dirty="0" err="1"/>
              <a:t>inovação</a:t>
            </a:r>
            <a:r>
              <a:rPr lang="en-US" dirty="0"/>
              <a:t> e </a:t>
            </a:r>
            <a:r>
              <a:rPr lang="en-US" dirty="0" err="1"/>
              <a:t>funcionalidade</a:t>
            </a:r>
            <a:r>
              <a:rPr lang="en-US" dirty="0"/>
              <a:t> </a:t>
            </a:r>
            <a:r>
              <a:rPr lang="en-US" dirty="0" err="1"/>
              <a:t>pode</a:t>
            </a:r>
            <a:r>
              <a:rPr lang="en-US" dirty="0"/>
              <a:t> </a:t>
            </a:r>
            <a:r>
              <a:rPr lang="en-US" dirty="0" err="1"/>
              <a:t>trazer</a:t>
            </a:r>
            <a:r>
              <a:rPr lang="en-US" dirty="0"/>
              <a:t> </a:t>
            </a:r>
            <a:r>
              <a:rPr lang="en-US" b="1" dirty="0" err="1"/>
              <a:t>benefícios</a:t>
            </a:r>
            <a:r>
              <a:rPr lang="en-US" b="1" dirty="0"/>
              <a:t> </a:t>
            </a:r>
            <a:r>
              <a:rPr lang="en-US" b="1" dirty="0" err="1"/>
              <a:t>significativos</a:t>
            </a:r>
            <a:r>
              <a:rPr lang="en-US" dirty="0"/>
              <a:t>.</a:t>
            </a:r>
          </a:p>
          <a:p>
            <a:pPr algn="just" rtl="0">
              <a:spcBef>
                <a:spcPts val="600"/>
              </a:spcBef>
            </a:pPr>
            <a:r>
              <a:rPr lang="en-US" dirty="0" err="1"/>
              <a:t>Isso</a:t>
            </a:r>
            <a:r>
              <a:rPr lang="en-US" dirty="0"/>
              <a:t> </a:t>
            </a:r>
            <a:r>
              <a:rPr lang="en-US" dirty="0" err="1"/>
              <a:t>permitirá</a:t>
            </a:r>
            <a:r>
              <a:rPr lang="en-US" dirty="0"/>
              <a:t> que </a:t>
            </a:r>
            <a:r>
              <a:rPr lang="en-US" dirty="0" err="1"/>
              <a:t>uma</a:t>
            </a:r>
            <a:r>
              <a:rPr lang="en-US" dirty="0"/>
              <a:t> </a:t>
            </a:r>
            <a:r>
              <a:rPr lang="en-US" dirty="0" err="1"/>
              <a:t>empresa</a:t>
            </a:r>
            <a:r>
              <a:rPr lang="en-US" dirty="0"/>
              <a:t> de </a:t>
            </a:r>
            <a:r>
              <a:rPr lang="en-US" dirty="0" err="1"/>
              <a:t>alimentos</a:t>
            </a:r>
            <a:r>
              <a:rPr lang="en-US" dirty="0"/>
              <a:t> </a:t>
            </a:r>
            <a:r>
              <a:rPr lang="en-US" dirty="0" err="1"/>
              <a:t>éticos</a:t>
            </a:r>
            <a:r>
              <a:rPr lang="en-US" dirty="0"/>
              <a:t>, </a:t>
            </a:r>
            <a:r>
              <a:rPr lang="en-US" dirty="0" err="1"/>
              <a:t>crie</a:t>
            </a:r>
            <a:r>
              <a:rPr lang="en-US" dirty="0"/>
              <a:t> </a:t>
            </a:r>
            <a:r>
              <a:rPr lang="en-US" b="1" dirty="0" err="1"/>
              <a:t>soluções</a:t>
            </a:r>
            <a:r>
              <a:rPr lang="en-US" b="1" dirty="0"/>
              <a:t> </a:t>
            </a:r>
            <a:r>
              <a:rPr lang="en-US" b="1" dirty="0" err="1"/>
              <a:t>sustentáveis</a:t>
            </a:r>
            <a:r>
              <a:rPr lang="en-US" b="1" dirty="0"/>
              <a:t> </a:t>
            </a:r>
            <a:r>
              <a:rPr lang="en-US" dirty="0"/>
              <a:t>que se </a:t>
            </a:r>
            <a:r>
              <a:rPr lang="en-US" dirty="0" err="1"/>
              <a:t>alinhem</a:t>
            </a:r>
            <a:r>
              <a:rPr lang="en-US" dirty="0"/>
              <a:t> com </a:t>
            </a:r>
            <a:r>
              <a:rPr lang="en-US" dirty="0" err="1"/>
              <a:t>os</a:t>
            </a:r>
            <a:r>
              <a:rPr lang="en-US" dirty="0"/>
              <a:t> </a:t>
            </a:r>
            <a:r>
              <a:rPr lang="en-US" dirty="0" err="1"/>
              <a:t>seus</a:t>
            </a:r>
            <a:r>
              <a:rPr lang="en-US" dirty="0"/>
              <a:t> </a:t>
            </a:r>
            <a:r>
              <a:rPr lang="en-US" dirty="0" err="1"/>
              <a:t>valores</a:t>
            </a:r>
            <a:r>
              <a:rPr lang="en-US" dirty="0"/>
              <a:t>, </a:t>
            </a:r>
            <a:r>
              <a:rPr lang="en-US" dirty="0" err="1"/>
              <a:t>enquanto</a:t>
            </a:r>
            <a:r>
              <a:rPr lang="en-US" dirty="0"/>
              <a:t> </a:t>
            </a:r>
            <a:r>
              <a:rPr lang="en-US" dirty="0" err="1"/>
              <a:t>atendem</a:t>
            </a:r>
            <a:r>
              <a:rPr lang="en-US" dirty="0"/>
              <a:t> à </a:t>
            </a:r>
            <a:r>
              <a:rPr lang="en-US" dirty="0" err="1"/>
              <a:t>procura</a:t>
            </a:r>
            <a:r>
              <a:rPr lang="en-US" dirty="0"/>
              <a:t> do </a:t>
            </a:r>
            <a:r>
              <a:rPr lang="en-US" dirty="0" err="1"/>
              <a:t>consumidor</a:t>
            </a:r>
            <a:r>
              <a:rPr lang="en-US" dirty="0"/>
              <a:t>.</a:t>
            </a:r>
          </a:p>
          <a:p>
            <a:pPr algn="just" rtl="0">
              <a:spcBef>
                <a:spcPts val="600"/>
              </a:spcBef>
            </a:pPr>
            <a:r>
              <a:rPr lang="en-US" dirty="0"/>
              <a:t>Ao </a:t>
            </a:r>
            <a:r>
              <a:rPr lang="en-US" dirty="0" err="1"/>
              <a:t>procurar</a:t>
            </a:r>
            <a:r>
              <a:rPr lang="en-US" dirty="0"/>
              <a:t> </a:t>
            </a:r>
            <a:r>
              <a:rPr lang="en-US" dirty="0" err="1"/>
              <a:t>continuamente</a:t>
            </a:r>
            <a:r>
              <a:rPr lang="en-US" dirty="0"/>
              <a:t> </a:t>
            </a:r>
            <a:r>
              <a:rPr lang="en-US" dirty="0" err="1"/>
              <a:t>novas</a:t>
            </a:r>
            <a:r>
              <a:rPr lang="en-US" dirty="0"/>
              <a:t> </a:t>
            </a:r>
            <a:r>
              <a:rPr lang="en-US" dirty="0" err="1"/>
              <a:t>formas</a:t>
            </a:r>
            <a:r>
              <a:rPr lang="en-US" dirty="0"/>
              <a:t> de </a:t>
            </a:r>
            <a:r>
              <a:rPr lang="en-US" b="1" dirty="0" err="1"/>
              <a:t>melhorar</a:t>
            </a:r>
            <a:r>
              <a:rPr lang="en-US" b="1" dirty="0"/>
              <a:t> e </a:t>
            </a:r>
            <a:r>
              <a:rPr lang="en-US" b="1" dirty="0" err="1"/>
              <a:t>otimizar</a:t>
            </a:r>
            <a:r>
              <a:rPr lang="en-US" b="1" dirty="0"/>
              <a:t> </a:t>
            </a:r>
            <a:r>
              <a:rPr lang="en-US" dirty="0" err="1"/>
              <a:t>processos</a:t>
            </a:r>
            <a:r>
              <a:rPr lang="en-US" dirty="0"/>
              <a:t>, </a:t>
            </a:r>
            <a:r>
              <a:rPr lang="en-US" dirty="0" err="1"/>
              <a:t>produtos</a:t>
            </a:r>
            <a:r>
              <a:rPr lang="en-US" dirty="0"/>
              <a:t> e </a:t>
            </a:r>
            <a:r>
              <a:rPr lang="en-US" dirty="0" err="1"/>
              <a:t>experiências</a:t>
            </a:r>
            <a:r>
              <a:rPr lang="en-US" dirty="0"/>
              <a:t> do </a:t>
            </a:r>
            <a:r>
              <a:rPr lang="en-US" dirty="0" err="1"/>
              <a:t>cliente</a:t>
            </a:r>
            <a:r>
              <a:rPr lang="en-US" dirty="0"/>
              <a:t>, </a:t>
            </a:r>
            <a:r>
              <a:rPr lang="en-US" dirty="0" err="1"/>
              <a:t>uma</a:t>
            </a:r>
            <a:r>
              <a:rPr lang="en-US" dirty="0"/>
              <a:t> </a:t>
            </a:r>
            <a:r>
              <a:rPr lang="en-US" dirty="0" err="1"/>
              <a:t>empresa</a:t>
            </a:r>
            <a:r>
              <a:rPr lang="en-US" dirty="0"/>
              <a:t> </a:t>
            </a:r>
            <a:r>
              <a:rPr lang="en-US" dirty="0" err="1"/>
              <a:t>pode</a:t>
            </a:r>
            <a:r>
              <a:rPr lang="en-US" dirty="0"/>
              <a:t>-se </a:t>
            </a:r>
            <a:r>
              <a:rPr lang="en-US" dirty="0" err="1"/>
              <a:t>posicionar</a:t>
            </a:r>
            <a:r>
              <a:rPr lang="en-US" dirty="0"/>
              <a:t> </a:t>
            </a:r>
            <a:r>
              <a:rPr lang="en-US" dirty="0" err="1"/>
              <a:t>como</a:t>
            </a:r>
            <a:r>
              <a:rPr lang="en-US" dirty="0"/>
              <a:t> </a:t>
            </a:r>
            <a:r>
              <a:rPr lang="en-US" b="1" dirty="0" err="1"/>
              <a:t>líder</a:t>
            </a:r>
            <a:r>
              <a:rPr lang="en-US" b="1" dirty="0"/>
              <a:t> no </a:t>
            </a:r>
            <a:r>
              <a:rPr lang="en-US" b="1" dirty="0" err="1"/>
              <a:t>setor</a:t>
            </a:r>
            <a:r>
              <a:rPr lang="en-US" dirty="0"/>
              <a:t>, </a:t>
            </a:r>
            <a:r>
              <a:rPr lang="en-US" dirty="0" err="1"/>
              <a:t>atraindo</a:t>
            </a:r>
            <a:r>
              <a:rPr lang="en-US" dirty="0"/>
              <a:t> </a:t>
            </a:r>
            <a:r>
              <a:rPr lang="en-US" dirty="0" err="1"/>
              <a:t>consumidores</a:t>
            </a:r>
            <a:r>
              <a:rPr lang="en-US" dirty="0"/>
              <a:t> </a:t>
            </a:r>
            <a:r>
              <a:rPr lang="en-US" dirty="0" err="1"/>
              <a:t>conscientes</a:t>
            </a:r>
            <a:r>
              <a:rPr lang="en-US" dirty="0"/>
              <a:t>, e </a:t>
            </a:r>
            <a:r>
              <a:rPr lang="en-US" dirty="0" err="1"/>
              <a:t>contribuindo</a:t>
            </a:r>
            <a:r>
              <a:rPr lang="en-US" dirty="0"/>
              <a:t> para um </a:t>
            </a:r>
            <a:r>
              <a:rPr lang="en-US" dirty="0" err="1"/>
              <a:t>futuro</a:t>
            </a:r>
            <a:r>
              <a:rPr lang="en-US" dirty="0"/>
              <a:t> </a:t>
            </a:r>
            <a:r>
              <a:rPr lang="en-US" dirty="0" err="1"/>
              <a:t>mais</a:t>
            </a:r>
            <a:r>
              <a:rPr lang="en-US" dirty="0"/>
              <a:t> </a:t>
            </a:r>
            <a:r>
              <a:rPr lang="en-US" dirty="0" err="1"/>
              <a:t>sustentável</a:t>
            </a:r>
            <a:r>
              <a:rPr lang="en-US" dirty="0"/>
              <a:t>.</a:t>
            </a:r>
          </a:p>
          <a:p>
            <a:pPr algn="just" rtl="0">
              <a:spcBef>
                <a:spcPts val="600"/>
              </a:spcBef>
            </a:pPr>
            <a:endParaRPr lang="en-IE" dirty="0"/>
          </a:p>
        </p:txBody>
      </p:sp>
      <p:sp>
        <p:nvSpPr>
          <p:cNvPr id="3" name="Text Placeholder 2">
            <a:extLst>
              <a:ext uri="{FF2B5EF4-FFF2-40B4-BE49-F238E27FC236}">
                <a16:creationId xmlns:a16="http://schemas.microsoft.com/office/drawing/2014/main" id="{39BB147D-7A46-A332-0ABA-F1A61D9C6612}"/>
              </a:ext>
            </a:extLst>
          </p:cNvPr>
          <p:cNvSpPr>
            <a:spLocks noGrp="1"/>
          </p:cNvSpPr>
          <p:nvPr>
            <p:ph type="body" sz="quarter" idx="16"/>
          </p:nvPr>
        </p:nvSpPr>
        <p:spPr>
          <a:xfrm>
            <a:off x="863124" y="552761"/>
            <a:ext cx="4990998" cy="992652"/>
          </a:xfrm>
        </p:spPr>
        <p:txBody>
          <a:bodyPr/>
          <a:lstStyle/>
          <a:p>
            <a:pPr algn="l" rtl="0"/>
            <a:r>
              <a:rPr lang="en-US" b="1" dirty="0" err="1"/>
              <a:t>Unindo</a:t>
            </a:r>
            <a:r>
              <a:rPr lang="en-US" b="1" dirty="0"/>
              <a:t> Inovação e </a:t>
            </a:r>
            <a:r>
              <a:rPr lang="en-US" b="1" dirty="0" err="1"/>
              <a:t>Funcionalidade</a:t>
            </a:r>
            <a:r>
              <a:rPr lang="en-US" b="1" dirty="0"/>
              <a:t> …</a:t>
            </a:r>
          </a:p>
          <a:p>
            <a:pPr algn="l" rtl="0"/>
            <a:endParaRPr lang="en-IE" b="1" dirty="0"/>
          </a:p>
        </p:txBody>
      </p:sp>
      <p:pic>
        <p:nvPicPr>
          <p:cNvPr id="5" name="Picture Placeholder 5" descr="Two arrows forming one">
            <a:extLst>
              <a:ext uri="{FF2B5EF4-FFF2-40B4-BE49-F238E27FC236}">
                <a16:creationId xmlns:a16="http://schemas.microsoft.com/office/drawing/2014/main" id="{E7994B4C-399F-560E-645F-03322404E8A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7061200" y="1452563"/>
            <a:ext cx="5130800" cy="4656137"/>
          </a:xfrm>
        </p:spPr>
      </p:pic>
      <p:pic>
        <p:nvPicPr>
          <p:cNvPr id="32" name="Picture 31">
            <a:extLst>
              <a:ext uri="{FF2B5EF4-FFF2-40B4-BE49-F238E27FC236}">
                <a16:creationId xmlns:a16="http://schemas.microsoft.com/office/drawing/2014/main" id="{4FCA5A3D-27B2-3537-0E6A-549BDBA0CC9D}"/>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4064858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FC7140-63A7-1F8A-4777-A268F5B37C5F}"/>
              </a:ext>
            </a:extLst>
          </p:cNvPr>
          <p:cNvSpPr>
            <a:spLocks noGrp="1"/>
          </p:cNvSpPr>
          <p:nvPr>
            <p:ph type="body" sz="quarter" idx="18"/>
          </p:nvPr>
        </p:nvSpPr>
        <p:spPr>
          <a:xfrm>
            <a:off x="829559" y="1489183"/>
            <a:ext cx="5646737" cy="3855159"/>
          </a:xfrm>
        </p:spPr>
        <p:txBody>
          <a:bodyPr/>
          <a:lstStyle/>
          <a:p>
            <a:pPr algn="just" rtl="0"/>
            <a:r>
              <a:rPr lang="en-US" sz="2300" dirty="0"/>
              <a:t>Nas </a:t>
            </a:r>
            <a:r>
              <a:rPr lang="en-US" sz="2300" dirty="0" err="1"/>
              <a:t>secções</a:t>
            </a:r>
            <a:r>
              <a:rPr lang="en-US" sz="2300" dirty="0"/>
              <a:t> </a:t>
            </a:r>
            <a:r>
              <a:rPr lang="en-US" sz="2300" dirty="0" err="1"/>
              <a:t>anteriores</a:t>
            </a:r>
            <a:r>
              <a:rPr lang="en-US" sz="2300" dirty="0"/>
              <a:t> </a:t>
            </a:r>
            <a:r>
              <a:rPr lang="en-US" sz="2300" dirty="0" err="1"/>
              <a:t>discutiu</a:t>
            </a:r>
            <a:r>
              <a:rPr lang="en-US" sz="2300" dirty="0"/>
              <a:t>-se o poder da inovação e </a:t>
            </a:r>
            <a:r>
              <a:rPr lang="en-US" sz="2300" dirty="0" err="1"/>
              <a:t>mencionou</a:t>
            </a:r>
            <a:r>
              <a:rPr lang="en-US" sz="2300" dirty="0"/>
              <a:t>-se brevemente como ela pode impulsionar o desenvolvimento de </a:t>
            </a:r>
            <a:r>
              <a:rPr lang="en-US" sz="2300" dirty="0" err="1"/>
              <a:t>produtos</a:t>
            </a:r>
            <a:r>
              <a:rPr lang="en-US" sz="2300" dirty="0"/>
              <a:t> </a:t>
            </a:r>
            <a:r>
              <a:rPr lang="en-US" sz="2300" dirty="0" err="1"/>
              <a:t>alimentares</a:t>
            </a:r>
            <a:r>
              <a:rPr lang="en-US" sz="2300" dirty="0"/>
              <a:t> sustentáveis ​​e éticos. Ao combinar funcionalidade com sustentabilidade, as </a:t>
            </a:r>
            <a:r>
              <a:rPr lang="en-US" sz="2300" dirty="0" err="1"/>
              <a:t>empresas</a:t>
            </a:r>
            <a:r>
              <a:rPr lang="en-US" sz="2300" dirty="0"/>
              <a:t> </a:t>
            </a:r>
            <a:r>
              <a:rPr lang="en-US" sz="2300" dirty="0" err="1"/>
              <a:t>podem</a:t>
            </a:r>
            <a:r>
              <a:rPr lang="en-US" sz="2300" dirty="0"/>
              <a:t> oferecer produtos que não apenas </a:t>
            </a:r>
            <a:r>
              <a:rPr lang="en-US" sz="2300" dirty="0" err="1"/>
              <a:t>atendam</a:t>
            </a:r>
            <a:r>
              <a:rPr lang="en-US" sz="2300" dirty="0"/>
              <a:t> à </a:t>
            </a:r>
            <a:r>
              <a:rPr lang="en-US" sz="2300" dirty="0" err="1"/>
              <a:t>procura</a:t>
            </a:r>
            <a:r>
              <a:rPr lang="en-US" sz="2300" dirty="0"/>
              <a:t> do consumidor, mas também tenham um menor impacto ambiental … Isso pode incluir a </a:t>
            </a:r>
            <a:r>
              <a:rPr lang="en-US" sz="2300" dirty="0" err="1"/>
              <a:t>criação</a:t>
            </a:r>
            <a:r>
              <a:rPr lang="en-US" sz="2300" dirty="0"/>
              <a:t> de </a:t>
            </a:r>
            <a:r>
              <a:rPr lang="en-US" sz="2300" b="1" dirty="0" err="1"/>
              <a:t>alternativas</a:t>
            </a:r>
            <a:r>
              <a:rPr lang="en-US" sz="2300" b="1" dirty="0"/>
              <a:t> à base de </a:t>
            </a:r>
            <a:r>
              <a:rPr lang="en-US" sz="2300" b="1" dirty="0" err="1"/>
              <a:t>plantas</a:t>
            </a:r>
            <a:r>
              <a:rPr lang="en-US" sz="2300" dirty="0"/>
              <a:t>, </a:t>
            </a:r>
            <a:r>
              <a:rPr lang="en-US" sz="2300" b="1" dirty="0" err="1"/>
              <a:t>reduzir</a:t>
            </a:r>
            <a:r>
              <a:rPr lang="en-US" sz="2300" b="1" dirty="0"/>
              <a:t> o </a:t>
            </a:r>
            <a:r>
              <a:rPr lang="en-US" sz="2300" b="1" dirty="0" err="1"/>
              <a:t>desperdício</a:t>
            </a:r>
            <a:r>
              <a:rPr lang="en-US" sz="2300" b="1" dirty="0"/>
              <a:t> </a:t>
            </a:r>
            <a:r>
              <a:rPr lang="en-US" sz="2300" b="1" dirty="0" err="1"/>
              <a:t>alimentar</a:t>
            </a:r>
            <a:r>
              <a:rPr lang="en-US" sz="2300" b="1" dirty="0"/>
              <a:t> </a:t>
            </a:r>
            <a:r>
              <a:rPr lang="en-US" sz="2300" dirty="0" err="1"/>
              <a:t>através</a:t>
            </a:r>
            <a:r>
              <a:rPr lang="en-US" sz="2300" dirty="0"/>
              <a:t> de </a:t>
            </a:r>
            <a:r>
              <a:rPr lang="en-US" sz="2300" dirty="0" err="1"/>
              <a:t>embalagens</a:t>
            </a:r>
            <a:r>
              <a:rPr lang="en-US" sz="2300" dirty="0"/>
              <a:t> </a:t>
            </a:r>
            <a:r>
              <a:rPr lang="en-US" sz="2300" dirty="0" err="1"/>
              <a:t>ou</a:t>
            </a:r>
            <a:r>
              <a:rPr lang="en-US" sz="2300" dirty="0"/>
              <a:t> métodos de </a:t>
            </a:r>
            <a:r>
              <a:rPr lang="en-US" sz="2300" dirty="0" err="1"/>
              <a:t>conservação</a:t>
            </a:r>
            <a:r>
              <a:rPr lang="en-US" sz="2300" dirty="0"/>
              <a:t> </a:t>
            </a:r>
            <a:r>
              <a:rPr lang="en-US" sz="2300" dirty="0" err="1"/>
              <a:t>inovadores</a:t>
            </a:r>
            <a:r>
              <a:rPr lang="en-US" sz="2300" dirty="0"/>
              <a:t>, </a:t>
            </a:r>
            <a:r>
              <a:rPr lang="en-US" sz="2300" dirty="0" err="1"/>
              <a:t>ou</a:t>
            </a:r>
            <a:r>
              <a:rPr lang="en-US" sz="2300" dirty="0"/>
              <a:t> </a:t>
            </a:r>
            <a:r>
              <a:rPr lang="en-US" sz="2300" b="1" dirty="0" err="1"/>
              <a:t>utilizar</a:t>
            </a:r>
            <a:r>
              <a:rPr lang="en-US" sz="2300" b="1" dirty="0"/>
              <a:t> </a:t>
            </a:r>
            <a:r>
              <a:rPr lang="en-US" sz="2300" b="1" dirty="0" err="1"/>
              <a:t>fontes</a:t>
            </a:r>
            <a:r>
              <a:rPr lang="en-US" sz="2300" b="1" dirty="0"/>
              <a:t> 	</a:t>
            </a:r>
            <a:r>
              <a:rPr lang="en-US" sz="2300" b="1" dirty="0" err="1"/>
              <a:t>alternativas</a:t>
            </a:r>
            <a:r>
              <a:rPr lang="en-US" sz="2300" b="1" dirty="0"/>
              <a:t> de </a:t>
            </a:r>
            <a:r>
              <a:rPr lang="en-US" sz="2300" b="1" dirty="0" err="1"/>
              <a:t>abastecimento</a:t>
            </a:r>
            <a:r>
              <a:rPr lang="en-US" sz="2300" dirty="0"/>
              <a:t>.</a:t>
            </a:r>
          </a:p>
        </p:txBody>
      </p:sp>
      <p:sp>
        <p:nvSpPr>
          <p:cNvPr id="3" name="Text Placeholder 2">
            <a:extLst>
              <a:ext uri="{FF2B5EF4-FFF2-40B4-BE49-F238E27FC236}">
                <a16:creationId xmlns:a16="http://schemas.microsoft.com/office/drawing/2014/main" id="{2B915757-C8AF-A2AD-DBAD-2AD5D89FE660}"/>
              </a:ext>
            </a:extLst>
          </p:cNvPr>
          <p:cNvSpPr>
            <a:spLocks noGrp="1"/>
          </p:cNvSpPr>
          <p:nvPr>
            <p:ph type="body" sz="quarter" idx="16"/>
          </p:nvPr>
        </p:nvSpPr>
        <p:spPr>
          <a:xfrm>
            <a:off x="525824" y="434478"/>
            <a:ext cx="5891910" cy="992652"/>
          </a:xfrm>
        </p:spPr>
        <p:txBody>
          <a:bodyPr/>
          <a:lstStyle/>
          <a:p>
            <a:pPr algn="l" rtl="0"/>
            <a:r>
              <a:rPr lang="en-IE" b="1" dirty="0" err="1"/>
              <a:t>Soluções</a:t>
            </a:r>
            <a:r>
              <a:rPr lang="en-IE" b="1" dirty="0"/>
              <a:t> </a:t>
            </a:r>
            <a:r>
              <a:rPr lang="en-IE" b="1" dirty="0" err="1"/>
              <a:t>Sustentáveis</a:t>
            </a:r>
            <a:r>
              <a:rPr lang="en-IE" b="1" dirty="0"/>
              <a:t> ​​</a:t>
            </a:r>
            <a:r>
              <a:rPr lang="en-IE" b="1" dirty="0" err="1"/>
              <a:t>ou</a:t>
            </a:r>
            <a:r>
              <a:rPr lang="en-IE" b="1" dirty="0"/>
              <a:t> </a:t>
            </a:r>
            <a:r>
              <a:rPr lang="en-US" sz="3600" b="1" dirty="0" err="1"/>
              <a:t>Desenvolvimento</a:t>
            </a:r>
            <a:r>
              <a:rPr lang="en-US" sz="3600" b="1" dirty="0"/>
              <a:t> de </a:t>
            </a:r>
            <a:r>
              <a:rPr lang="en-US" b="1" dirty="0" err="1"/>
              <a:t>P</a:t>
            </a:r>
            <a:r>
              <a:rPr lang="en-US" sz="3600" b="1" dirty="0" err="1"/>
              <a:t>roduto</a:t>
            </a:r>
            <a:endParaRPr lang="en-IE" b="1" dirty="0"/>
          </a:p>
        </p:txBody>
      </p:sp>
      <p:pic>
        <p:nvPicPr>
          <p:cNvPr id="10" name="Picture Placeholder 9" descr="Beet veggie burger">
            <a:extLst>
              <a:ext uri="{FF2B5EF4-FFF2-40B4-BE49-F238E27FC236}">
                <a16:creationId xmlns:a16="http://schemas.microsoft.com/office/drawing/2014/main" id="{4D79A148-5128-8BF6-A924-E26303D5685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9D4C6164-117E-6294-1E20-0BEDA3941EED}"/>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9876095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19337C-BA96-EF0F-2F67-46AD3F004E18}"/>
              </a:ext>
            </a:extLst>
          </p:cNvPr>
          <p:cNvSpPr>
            <a:spLocks noGrp="1"/>
          </p:cNvSpPr>
          <p:nvPr>
            <p:ph type="body" sz="quarter" idx="18"/>
          </p:nvPr>
        </p:nvSpPr>
        <p:spPr>
          <a:xfrm>
            <a:off x="898526" y="1480399"/>
            <a:ext cx="5646737" cy="3897201"/>
          </a:xfrm>
        </p:spPr>
        <p:txBody>
          <a:bodyPr/>
          <a:lstStyle/>
          <a:p>
            <a:pPr algn="just" rtl="0">
              <a:spcBef>
                <a:spcPts val="600"/>
              </a:spcBef>
            </a:pPr>
            <a:r>
              <a:rPr lang="en-US" sz="2300" dirty="0"/>
              <a:t>A inovação pode permitir que as </a:t>
            </a:r>
            <a:r>
              <a:rPr lang="en-US" sz="2300" dirty="0" err="1"/>
              <a:t>empresas</a:t>
            </a:r>
            <a:r>
              <a:rPr lang="en-US" sz="2300" dirty="0"/>
              <a:t> </a:t>
            </a:r>
            <a:r>
              <a:rPr lang="en-US" sz="2300" dirty="0" err="1"/>
              <a:t>alimentares</a:t>
            </a:r>
            <a:r>
              <a:rPr lang="en-US" sz="2300" dirty="0"/>
              <a:t> explorem fontes alternativas e/ou métodos de produção que priorizem a sustentabilidade. Isso pode envolver o </a:t>
            </a:r>
            <a:r>
              <a:rPr lang="en-US" sz="2300" dirty="0" err="1"/>
              <a:t>abastecimento</a:t>
            </a:r>
            <a:r>
              <a:rPr lang="en-US" sz="2300" dirty="0"/>
              <a:t> a </a:t>
            </a:r>
            <a:r>
              <a:rPr lang="en-US" sz="2300" dirty="0" err="1"/>
              <a:t>partir</a:t>
            </a:r>
            <a:r>
              <a:rPr lang="en-US" sz="2300" dirty="0"/>
              <a:t> </a:t>
            </a:r>
            <a:r>
              <a:rPr lang="en-US" sz="2300" dirty="0" err="1"/>
              <a:t>daqueles</a:t>
            </a:r>
            <a:r>
              <a:rPr lang="en-US" sz="2300" dirty="0"/>
              <a:t> que </a:t>
            </a:r>
            <a:r>
              <a:rPr lang="en-US" sz="2300" dirty="0" err="1"/>
              <a:t>estejam</a:t>
            </a:r>
            <a:r>
              <a:rPr lang="en-US" sz="2300" dirty="0"/>
              <a:t> alinhados com </a:t>
            </a:r>
            <a:r>
              <a:rPr lang="en-US" sz="2300" dirty="0" err="1"/>
              <a:t>os</a:t>
            </a:r>
            <a:r>
              <a:rPr lang="en-US" sz="2300" dirty="0"/>
              <a:t> </a:t>
            </a:r>
            <a:r>
              <a:rPr lang="en-US" sz="2300" dirty="0" err="1"/>
              <a:t>seus</a:t>
            </a:r>
            <a:r>
              <a:rPr lang="en-US" sz="2300" dirty="0"/>
              <a:t> valores (</a:t>
            </a:r>
            <a:r>
              <a:rPr lang="en-US" sz="2300" dirty="0" err="1"/>
              <a:t>por</a:t>
            </a:r>
            <a:r>
              <a:rPr lang="en-US" sz="2300" dirty="0"/>
              <a:t> </a:t>
            </a:r>
            <a:r>
              <a:rPr lang="en-US" sz="2300" dirty="0" err="1"/>
              <a:t>exemplo</a:t>
            </a:r>
            <a:r>
              <a:rPr lang="en-US" sz="2300" dirty="0"/>
              <a:t>,, </a:t>
            </a:r>
            <a:r>
              <a:rPr lang="en-US" sz="2300" dirty="0" err="1"/>
              <a:t>produzir</a:t>
            </a:r>
            <a:r>
              <a:rPr lang="en-US" sz="2300" dirty="0"/>
              <a:t> </a:t>
            </a:r>
            <a:r>
              <a:rPr lang="en-US" sz="2300" dirty="0" err="1"/>
              <a:t>alimentos</a:t>
            </a:r>
            <a:r>
              <a:rPr lang="en-US" sz="2300" dirty="0"/>
              <a:t> usando técnicas de agricultura vertical, hidroponia ou </a:t>
            </a:r>
            <a:r>
              <a:rPr lang="en-US" sz="2300" dirty="0" err="1"/>
              <a:t>sistemas</a:t>
            </a:r>
            <a:r>
              <a:rPr lang="en-US" sz="2300" dirty="0"/>
              <a:t> </a:t>
            </a:r>
            <a:r>
              <a:rPr lang="en-US" sz="2300" dirty="0" err="1"/>
              <a:t>aquapónicos</a:t>
            </a:r>
            <a:r>
              <a:rPr lang="en-US" sz="2300" dirty="0"/>
              <a:t> para reduzir o uso de água ou práticas de agricultura regenerativa).</a:t>
            </a:r>
          </a:p>
          <a:p>
            <a:pPr algn="just" rtl="0">
              <a:spcBef>
                <a:spcPts val="600"/>
              </a:spcBef>
            </a:pPr>
            <a:r>
              <a:rPr lang="en-US" sz="2300" dirty="0"/>
              <a:t>Ao integrar métodos inovadores nos processos de produção, pode-se aumentar a eficiência, reduzir o consumo de </a:t>
            </a:r>
            <a:r>
              <a:rPr lang="en-US" sz="2300" dirty="0" err="1"/>
              <a:t>recursos</a:t>
            </a:r>
            <a:r>
              <a:rPr lang="en-US" sz="2300" dirty="0"/>
              <a:t> e 	</a:t>
            </a:r>
            <a:r>
              <a:rPr lang="en-US" sz="2300" dirty="0" err="1"/>
              <a:t>minimizar</a:t>
            </a:r>
            <a:r>
              <a:rPr lang="en-US" sz="2300" dirty="0"/>
              <a:t> a pegada ecológica.</a:t>
            </a:r>
            <a:endParaRPr lang="en-IE" sz="2300" dirty="0"/>
          </a:p>
        </p:txBody>
      </p:sp>
      <p:sp>
        <p:nvSpPr>
          <p:cNvPr id="3" name="Text Placeholder 2">
            <a:extLst>
              <a:ext uri="{FF2B5EF4-FFF2-40B4-BE49-F238E27FC236}">
                <a16:creationId xmlns:a16="http://schemas.microsoft.com/office/drawing/2014/main" id="{61CE9DC8-37C6-DF61-829C-A093A06FF4B8}"/>
              </a:ext>
            </a:extLst>
          </p:cNvPr>
          <p:cNvSpPr>
            <a:spLocks noGrp="1"/>
          </p:cNvSpPr>
          <p:nvPr>
            <p:ph type="body" sz="quarter" idx="16"/>
          </p:nvPr>
        </p:nvSpPr>
        <p:spPr>
          <a:xfrm>
            <a:off x="484020" y="457925"/>
            <a:ext cx="6061243" cy="992652"/>
          </a:xfrm>
        </p:spPr>
        <p:txBody>
          <a:bodyPr/>
          <a:lstStyle/>
          <a:p>
            <a:pPr algn="l" rtl="0"/>
            <a:r>
              <a:rPr lang="en-US" b="1" dirty="0" err="1"/>
              <a:t>Métodos</a:t>
            </a:r>
            <a:r>
              <a:rPr lang="en-US" b="1" dirty="0"/>
              <a:t> de </a:t>
            </a:r>
            <a:r>
              <a:rPr lang="en-US" b="1" dirty="0" err="1"/>
              <a:t>Abastecimento</a:t>
            </a:r>
            <a:r>
              <a:rPr lang="en-US" b="1" dirty="0"/>
              <a:t> e </a:t>
            </a:r>
            <a:r>
              <a:rPr lang="en-US" b="1" dirty="0" err="1"/>
              <a:t>Produção</a:t>
            </a:r>
            <a:r>
              <a:rPr lang="en-US" b="1" dirty="0"/>
              <a:t> Alternativos</a:t>
            </a:r>
            <a:endParaRPr lang="en-IE" b="1" dirty="0"/>
          </a:p>
        </p:txBody>
      </p:sp>
      <p:pic>
        <p:nvPicPr>
          <p:cNvPr id="6" name="Picture Placeholder 5" descr="Person carrying sunflower">
            <a:extLst>
              <a:ext uri="{FF2B5EF4-FFF2-40B4-BE49-F238E27FC236}">
                <a16:creationId xmlns:a16="http://schemas.microsoft.com/office/drawing/2014/main" id="{8F2BDD01-1A6E-39C5-EC1C-78585DCD00BF}"/>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16228DE1-5509-EC9D-1359-07536E9DADA0}"/>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587753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96825" y="1437363"/>
            <a:ext cx="5794295" cy="3291086"/>
          </a:xfrm>
        </p:spPr>
        <p:txBody>
          <a:bodyPr/>
          <a:lstStyle/>
          <a:p>
            <a:pPr algn="just" rtl="0"/>
            <a:r>
              <a:rPr lang="en-IE" dirty="0" err="1"/>
              <a:t>Verifique</a:t>
            </a:r>
            <a:r>
              <a:rPr lang="en-IE" dirty="0"/>
              <a:t>  no </a:t>
            </a:r>
            <a:r>
              <a:rPr lang="en-IE" dirty="0" err="1">
                <a:solidFill>
                  <a:srgbClr val="F79037"/>
                </a:solidFill>
                <a:hlinkClick r:id="rId2">
                  <a:extLst>
                    <a:ext uri="{A12FA001-AC4F-418D-AE19-62706E023703}">
                      <ahyp:hlinkClr xmlns:ahyp="http://schemas.microsoft.com/office/drawing/2018/hyperlinkcolor" val="tx"/>
                    </a:ext>
                  </a:extLst>
                </a:hlinkClick>
              </a:rPr>
              <a:t>Compêndio</a:t>
            </a:r>
            <a:r>
              <a:rPr lang="en-IE" dirty="0">
                <a:solidFill>
                  <a:srgbClr val="F79037"/>
                </a:solidFill>
                <a:hlinkClick r:id="rId2">
                  <a:extLst>
                    <a:ext uri="{A12FA001-AC4F-418D-AE19-62706E023703}">
                      <ahyp:hlinkClr xmlns:ahyp="http://schemas.microsoft.com/office/drawing/2018/hyperlinkcolor" val="tx"/>
                    </a:ext>
                  </a:extLst>
                </a:hlinkClick>
              </a:rPr>
              <a:t> de Boas </a:t>
            </a:r>
            <a:r>
              <a:rPr lang="en-IE" dirty="0" err="1">
                <a:solidFill>
                  <a:srgbClr val="F79037"/>
                </a:solidFill>
                <a:hlinkClick r:id="rId2">
                  <a:extLst>
                    <a:ext uri="{A12FA001-AC4F-418D-AE19-62706E023703}">
                      <ahyp:hlinkClr xmlns:ahyp="http://schemas.microsoft.com/office/drawing/2018/hyperlinkcolor" val="tx"/>
                    </a:ext>
                  </a:extLst>
                </a:hlinkClick>
              </a:rPr>
              <a:t>Práticas</a:t>
            </a:r>
            <a:r>
              <a:rPr lang="en-IE" dirty="0"/>
              <a:t> o </a:t>
            </a:r>
            <a:r>
              <a:rPr lang="en-IE" dirty="0" err="1"/>
              <a:t>caso</a:t>
            </a:r>
            <a:r>
              <a:rPr lang="en-IE" dirty="0"/>
              <a:t> da </a:t>
            </a:r>
            <a:r>
              <a:rPr lang="en-IE" dirty="0">
                <a:solidFill>
                  <a:srgbClr val="F68F37"/>
                </a:solidFill>
                <a:hlinkClick r:id="rId3">
                  <a:extLst>
                    <a:ext uri="{A12FA001-AC4F-418D-AE19-62706E023703}">
                      <ahyp:hlinkClr xmlns:ahyp="http://schemas.microsoft.com/office/drawing/2018/hyperlinkcolor" val="tx"/>
                    </a:ext>
                  </a:extLst>
                </a:hlinkClick>
              </a:rPr>
              <a:t>Loam</a:t>
            </a:r>
            <a:r>
              <a:rPr lang="en-IE" dirty="0">
                <a:solidFill>
                  <a:srgbClr val="F79037"/>
                </a:solidFill>
              </a:rPr>
              <a:t>, </a:t>
            </a:r>
            <a:r>
              <a:rPr lang="en-IE" dirty="0"/>
              <a:t>o qual </a:t>
            </a:r>
            <a:r>
              <a:rPr lang="en-IE" dirty="0" err="1"/>
              <a:t>foi</a:t>
            </a:r>
            <a:r>
              <a:rPr lang="en-IE" dirty="0"/>
              <a:t> escolhido </a:t>
            </a:r>
            <a:r>
              <a:rPr lang="en-IE" dirty="0" err="1"/>
              <a:t>como</a:t>
            </a:r>
            <a:r>
              <a:rPr lang="en-IE" dirty="0"/>
              <a:t> </a:t>
            </a:r>
            <a:r>
              <a:rPr lang="en-IE" dirty="0" err="1"/>
              <a:t>sendo</a:t>
            </a:r>
            <a:r>
              <a:rPr lang="en-IE" dirty="0"/>
              <a:t> um </a:t>
            </a:r>
            <a:r>
              <a:rPr lang="en-IE" dirty="0" err="1"/>
              <a:t>exemplo</a:t>
            </a:r>
            <a:r>
              <a:rPr lang="en-IE" dirty="0"/>
              <a:t> de boas </a:t>
            </a:r>
            <a:r>
              <a:rPr lang="en-IE" dirty="0" err="1"/>
              <a:t>práticas</a:t>
            </a:r>
            <a:r>
              <a:rPr lang="en-IE" dirty="0"/>
              <a:t> </a:t>
            </a:r>
            <a:r>
              <a:rPr lang="en-US" dirty="0"/>
              <a:t>de </a:t>
            </a:r>
            <a:r>
              <a:rPr lang="en-US" dirty="0" err="1"/>
              <a:t>abastecimento</a:t>
            </a:r>
            <a:r>
              <a:rPr lang="en-US" dirty="0"/>
              <a:t> ético de </a:t>
            </a:r>
            <a:r>
              <a:rPr lang="en-US" dirty="0" err="1"/>
              <a:t>alimentos</a:t>
            </a:r>
            <a:r>
              <a:rPr lang="en-US" dirty="0"/>
              <a:t>. Nesta </a:t>
            </a:r>
            <a:r>
              <a:rPr lang="en-US" dirty="0" err="1"/>
              <a:t>empresa</a:t>
            </a:r>
            <a:r>
              <a:rPr lang="en-US" dirty="0"/>
              <a:t> </a:t>
            </a:r>
            <a:r>
              <a:rPr lang="en-US" dirty="0" err="1"/>
              <a:t>são</a:t>
            </a:r>
            <a:r>
              <a:rPr lang="en-US" dirty="0"/>
              <a:t> </a:t>
            </a:r>
            <a:r>
              <a:rPr lang="en-US" dirty="0" err="1"/>
              <a:t>apenas</a:t>
            </a:r>
            <a:r>
              <a:rPr lang="en-US" dirty="0"/>
              <a:t> </a:t>
            </a:r>
            <a:r>
              <a:rPr lang="en-US" dirty="0" err="1"/>
              <a:t>utilizados</a:t>
            </a:r>
            <a:r>
              <a:rPr lang="en-US" dirty="0"/>
              <a:t> ingredientes irlandeses e </a:t>
            </a:r>
            <a:r>
              <a:rPr lang="en-US" dirty="0" err="1"/>
              <a:t>limitam</a:t>
            </a:r>
            <a:r>
              <a:rPr lang="en-US" dirty="0"/>
              <a:t> o seu número de fornecedores a 8, criando colaborações mutuamente benéficas. A </a:t>
            </a:r>
            <a:r>
              <a:rPr lang="en-US" dirty="0" err="1"/>
              <a:t>proprietária</a:t>
            </a:r>
            <a:r>
              <a:rPr lang="en-US" dirty="0"/>
              <a:t>, a Enda, também utiliza de forma inovadora o espaço do </a:t>
            </a:r>
            <a:r>
              <a:rPr lang="en-US" dirty="0" err="1"/>
              <a:t>restaurante</a:t>
            </a:r>
            <a:r>
              <a:rPr lang="en-US" dirty="0"/>
              <a:t> para </a:t>
            </a:r>
            <a:r>
              <a:rPr lang="en-US" dirty="0" err="1"/>
              <a:t>ter</a:t>
            </a:r>
            <a:r>
              <a:rPr lang="en-US" dirty="0"/>
              <a:t> caixas de </a:t>
            </a:r>
            <a:r>
              <a:rPr lang="en-US" dirty="0" err="1"/>
              <a:t>cultivo</a:t>
            </a:r>
            <a:r>
              <a:rPr lang="en-US" dirty="0"/>
              <a:t>, </a:t>
            </a:r>
            <a:r>
              <a:rPr lang="en-US" dirty="0" err="1"/>
              <a:t>onde</a:t>
            </a:r>
            <a:r>
              <a:rPr lang="en-US" dirty="0"/>
              <a:t> </a:t>
            </a:r>
            <a:r>
              <a:rPr lang="en-US" dirty="0" err="1"/>
              <a:t>produzem</a:t>
            </a:r>
            <a:r>
              <a:rPr lang="en-US" dirty="0"/>
              <a:t> as suas </a:t>
            </a:r>
            <a:r>
              <a:rPr lang="en-US" dirty="0" err="1"/>
              <a:t>próprias</a:t>
            </a:r>
            <a:r>
              <a:rPr lang="en-US" dirty="0"/>
              <a:t> </a:t>
            </a:r>
            <a:r>
              <a:rPr lang="en-US" dirty="0" err="1"/>
              <a:t>ervas</a:t>
            </a:r>
            <a:r>
              <a:rPr lang="en-US" dirty="0"/>
              <a:t> </a:t>
            </a:r>
            <a:r>
              <a:rPr lang="en-US" dirty="0" err="1"/>
              <a:t>aromáticas</a:t>
            </a:r>
            <a:r>
              <a:rPr lang="en-US" dirty="0"/>
              <a:t> e flores, evitando a necessidade de importá-las.</a:t>
            </a:r>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96825" y="750369"/>
            <a:ext cx="4990998" cy="992652"/>
          </a:xfrm>
        </p:spPr>
        <p:txBody>
          <a:bodyPr/>
          <a:lstStyle/>
          <a:p>
            <a:pPr algn="l" rtl="0"/>
            <a:r>
              <a:rPr lang="en-IE" dirty="0">
                <a:highlight>
                  <a:srgbClr val="F79037"/>
                </a:highlight>
              </a:rPr>
              <a:t>Estar inspirado…</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4"/>
          <a:srcRect/>
          <a:stretch/>
        </p:blipFill>
        <p:spPr>
          <a:xfrm>
            <a:off x="6815909" y="338707"/>
            <a:ext cx="1770987" cy="2482799"/>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pic>
        <p:nvPicPr>
          <p:cNvPr id="21" name="Picture Placeholder 20">
            <a:hlinkClick r:id="rId2"/>
            <a:extLst>
              <a:ext uri="{FF2B5EF4-FFF2-40B4-BE49-F238E27FC236}">
                <a16:creationId xmlns:a16="http://schemas.microsoft.com/office/drawing/2014/main" id="{A0D31048-D95B-652B-D092-95F07A60CFD0}"/>
              </a:ext>
            </a:extLst>
          </p:cNvPr>
          <p:cNvPicPr>
            <a:picLocks noGrp="1" noChangeAspect="1"/>
          </p:cNvPicPr>
          <p:nvPr>
            <p:ph type="pic" sz="quarter" idx="10"/>
          </p:nvPr>
        </p:nvPicPr>
        <p:blipFill rotWithShape="1">
          <a:blip r:embed="rId5"/>
          <a:srcRect/>
          <a:stretch/>
        </p:blipFill>
        <p:spPr>
          <a:xfrm>
            <a:off x="8912202" y="1246695"/>
            <a:ext cx="2444127" cy="4336988"/>
          </a:xfrm>
        </p:spPr>
      </p:pic>
    </p:spTree>
    <p:extLst>
      <p:ext uri="{BB962C8B-B14F-4D97-AF65-F5344CB8AC3E}">
        <p14:creationId xmlns:p14="http://schemas.microsoft.com/office/powerpoint/2010/main" val="14374527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6ED537-0AC6-10EE-D7C1-8C40792942CD}"/>
              </a:ext>
            </a:extLst>
          </p:cNvPr>
          <p:cNvSpPr>
            <a:spLocks noGrp="1"/>
          </p:cNvSpPr>
          <p:nvPr>
            <p:ph type="body" sz="quarter" idx="18"/>
          </p:nvPr>
        </p:nvSpPr>
        <p:spPr>
          <a:xfrm>
            <a:off x="898357" y="1211894"/>
            <a:ext cx="5646906" cy="4157824"/>
          </a:xfrm>
        </p:spPr>
        <p:txBody>
          <a:bodyPr/>
          <a:lstStyle/>
          <a:p>
            <a:pPr algn="just" rtl="0"/>
            <a:r>
              <a:rPr lang="en-US" dirty="0" err="1"/>
              <a:t>Funcionalidade</a:t>
            </a:r>
            <a:r>
              <a:rPr lang="en-US" dirty="0"/>
              <a:t> e </a:t>
            </a:r>
            <a:r>
              <a:rPr lang="en-US" dirty="0" err="1"/>
              <a:t>inovação</a:t>
            </a:r>
            <a:r>
              <a:rPr lang="en-US" dirty="0"/>
              <a:t> </a:t>
            </a:r>
            <a:r>
              <a:rPr lang="en-US" dirty="0" err="1"/>
              <a:t>podem</a:t>
            </a:r>
            <a:r>
              <a:rPr lang="en-US" dirty="0"/>
              <a:t> </a:t>
            </a:r>
            <a:r>
              <a:rPr lang="en-US" dirty="0" err="1"/>
              <a:t>convergir</a:t>
            </a:r>
            <a:r>
              <a:rPr lang="en-US" dirty="0"/>
              <a:t> </a:t>
            </a:r>
            <a:r>
              <a:rPr lang="en-US" dirty="0" err="1"/>
              <a:t>na</a:t>
            </a:r>
            <a:r>
              <a:rPr lang="en-US" dirty="0"/>
              <a:t> </a:t>
            </a:r>
            <a:r>
              <a:rPr lang="en-US" dirty="0" err="1"/>
              <a:t>área</a:t>
            </a:r>
            <a:r>
              <a:rPr lang="en-US" dirty="0"/>
              <a:t> da </a:t>
            </a:r>
            <a:r>
              <a:rPr lang="en-US" dirty="0" err="1"/>
              <a:t>embalagem</a:t>
            </a:r>
            <a:r>
              <a:rPr lang="en-US" dirty="0"/>
              <a:t>. Uma </a:t>
            </a:r>
            <a:r>
              <a:rPr lang="en-US" dirty="0" err="1"/>
              <a:t>atividade</a:t>
            </a:r>
            <a:r>
              <a:rPr lang="en-US" dirty="0"/>
              <a:t> </a:t>
            </a:r>
            <a:r>
              <a:rPr lang="en-US" dirty="0" err="1"/>
              <a:t>produtiva</a:t>
            </a:r>
            <a:r>
              <a:rPr lang="en-US" dirty="0"/>
              <a:t> de </a:t>
            </a:r>
            <a:r>
              <a:rPr lang="en-US" dirty="0" err="1"/>
              <a:t>alimentos</a:t>
            </a:r>
            <a:r>
              <a:rPr lang="en-US" dirty="0"/>
              <a:t> </a:t>
            </a:r>
            <a:r>
              <a:rPr lang="en-US" dirty="0" err="1"/>
              <a:t>éticos</a:t>
            </a:r>
            <a:r>
              <a:rPr lang="en-US" dirty="0"/>
              <a:t> </a:t>
            </a:r>
            <a:r>
              <a:rPr lang="en-US" dirty="0" err="1"/>
              <a:t>pode</a:t>
            </a:r>
            <a:r>
              <a:rPr lang="en-US" dirty="0"/>
              <a:t> </a:t>
            </a:r>
            <a:r>
              <a:rPr lang="en-US" dirty="0" err="1"/>
              <a:t>explorar</a:t>
            </a:r>
            <a:r>
              <a:rPr lang="en-US" dirty="0"/>
              <a:t> </a:t>
            </a:r>
            <a:r>
              <a:rPr lang="en-US" dirty="0" err="1"/>
              <a:t>soluções</a:t>
            </a:r>
            <a:r>
              <a:rPr lang="en-US" dirty="0"/>
              <a:t> de </a:t>
            </a:r>
            <a:r>
              <a:rPr lang="en-US" dirty="0" err="1"/>
              <a:t>embalagem</a:t>
            </a:r>
            <a:r>
              <a:rPr lang="en-US" dirty="0"/>
              <a:t> </a:t>
            </a:r>
            <a:r>
              <a:rPr lang="en-US" dirty="0" err="1"/>
              <a:t>inovadoras</a:t>
            </a:r>
            <a:r>
              <a:rPr lang="en-US" dirty="0"/>
              <a:t> que </a:t>
            </a:r>
            <a:r>
              <a:rPr lang="en-US" dirty="0" err="1"/>
              <a:t>priorizam</a:t>
            </a:r>
            <a:r>
              <a:rPr lang="en-US" dirty="0"/>
              <a:t> a </a:t>
            </a:r>
            <a:r>
              <a:rPr lang="en-US" dirty="0" err="1"/>
              <a:t>sustentabilidade</a:t>
            </a:r>
            <a:r>
              <a:rPr lang="en-US" dirty="0"/>
              <a:t>, </a:t>
            </a:r>
            <a:r>
              <a:rPr lang="en-US" dirty="0" err="1"/>
              <a:t>como</a:t>
            </a:r>
            <a:r>
              <a:rPr lang="en-US" dirty="0"/>
              <a:t> o </a:t>
            </a:r>
            <a:r>
              <a:rPr lang="en-US" dirty="0" err="1"/>
              <a:t>uso</a:t>
            </a:r>
            <a:r>
              <a:rPr lang="en-US" dirty="0"/>
              <a:t> de </a:t>
            </a:r>
            <a:r>
              <a:rPr lang="en-US" b="1" dirty="0" err="1"/>
              <a:t>materiais</a:t>
            </a:r>
            <a:r>
              <a:rPr lang="en-US" b="1" dirty="0"/>
              <a:t> </a:t>
            </a:r>
            <a:r>
              <a:rPr lang="en-US" b="1" dirty="0" err="1"/>
              <a:t>biodegradáveis</a:t>
            </a:r>
            <a:r>
              <a:rPr lang="en-US" b="1" dirty="0"/>
              <a:t> ​​</a:t>
            </a:r>
            <a:r>
              <a:rPr lang="en-US" b="1" dirty="0" err="1"/>
              <a:t>ou</a:t>
            </a:r>
            <a:r>
              <a:rPr lang="en-US" b="1" dirty="0"/>
              <a:t> </a:t>
            </a:r>
            <a:r>
              <a:rPr lang="en-US" b="1" dirty="0" err="1"/>
              <a:t>compostáveis</a:t>
            </a:r>
            <a:r>
              <a:rPr lang="en-US" b="1" dirty="0"/>
              <a:t>, </a:t>
            </a:r>
            <a:r>
              <a:rPr lang="en-US" b="1" dirty="0" err="1"/>
              <a:t>embalagens</a:t>
            </a:r>
            <a:r>
              <a:rPr lang="en-US" b="1" dirty="0"/>
              <a:t> </a:t>
            </a:r>
            <a:r>
              <a:rPr lang="en-US" b="1" dirty="0" err="1"/>
              <a:t>recicláveis</a:t>
            </a:r>
            <a:r>
              <a:rPr lang="en-US" b="1" dirty="0"/>
              <a:t>, </a:t>
            </a:r>
            <a:r>
              <a:rPr lang="en-US" dirty="0" err="1"/>
              <a:t>ou</a:t>
            </a:r>
            <a:r>
              <a:rPr lang="en-US" dirty="0"/>
              <a:t> com um design que minimize o </a:t>
            </a:r>
            <a:r>
              <a:rPr lang="en-US" dirty="0" err="1"/>
              <a:t>desperdício</a:t>
            </a:r>
            <a:r>
              <a:rPr lang="en-US" dirty="0"/>
              <a:t>.</a:t>
            </a:r>
          </a:p>
          <a:p>
            <a:pPr algn="just" rtl="0"/>
            <a:r>
              <a:rPr lang="en-US" dirty="0"/>
              <a:t>A </a:t>
            </a:r>
            <a:r>
              <a:rPr lang="en-US" dirty="0" err="1"/>
              <a:t>embalagem</a:t>
            </a:r>
            <a:r>
              <a:rPr lang="en-US" dirty="0"/>
              <a:t> </a:t>
            </a:r>
            <a:r>
              <a:rPr lang="en-US" dirty="0" err="1"/>
              <a:t>funcional</a:t>
            </a:r>
            <a:r>
              <a:rPr lang="en-US" dirty="0"/>
              <a:t> que </a:t>
            </a:r>
            <a:r>
              <a:rPr lang="en-US" dirty="0" err="1"/>
              <a:t>aumenta</a:t>
            </a:r>
            <a:r>
              <a:rPr lang="en-US" dirty="0"/>
              <a:t> a </a:t>
            </a:r>
            <a:r>
              <a:rPr lang="en-US" dirty="0" err="1"/>
              <a:t>conveniência</a:t>
            </a:r>
            <a:r>
              <a:rPr lang="en-US" dirty="0"/>
              <a:t>, o </a:t>
            </a:r>
            <a:r>
              <a:rPr lang="en-US" dirty="0" err="1"/>
              <a:t>controle</a:t>
            </a:r>
            <a:r>
              <a:rPr lang="en-US" dirty="0"/>
              <a:t> das </a:t>
            </a:r>
            <a:r>
              <a:rPr lang="en-US" dirty="0" err="1"/>
              <a:t>porções</a:t>
            </a:r>
            <a:r>
              <a:rPr lang="en-US" dirty="0"/>
              <a:t> </a:t>
            </a:r>
            <a:r>
              <a:rPr lang="en-US" dirty="0" err="1"/>
              <a:t>ou</a:t>
            </a:r>
            <a:r>
              <a:rPr lang="en-US" dirty="0"/>
              <a:t> </a:t>
            </a:r>
            <a:r>
              <a:rPr lang="en-US" dirty="0" err="1"/>
              <a:t>prolongue</a:t>
            </a:r>
            <a:r>
              <a:rPr lang="en-US" dirty="0"/>
              <a:t> a </a:t>
            </a:r>
            <a:r>
              <a:rPr lang="en-US" dirty="0" err="1"/>
              <a:t>vida</a:t>
            </a:r>
            <a:r>
              <a:rPr lang="en-US" dirty="0"/>
              <a:t> </a:t>
            </a:r>
            <a:r>
              <a:rPr lang="en-US" dirty="0" err="1"/>
              <a:t>útil</a:t>
            </a:r>
            <a:r>
              <a:rPr lang="en-US" dirty="0"/>
              <a:t> do </a:t>
            </a:r>
            <a:r>
              <a:rPr lang="en-US" dirty="0" err="1"/>
              <a:t>produto</a:t>
            </a:r>
            <a:r>
              <a:rPr lang="en-US" dirty="0"/>
              <a:t>, </a:t>
            </a:r>
            <a:r>
              <a:rPr lang="en-US" dirty="0" err="1"/>
              <a:t>também</a:t>
            </a:r>
            <a:r>
              <a:rPr lang="en-US" dirty="0"/>
              <a:t> </a:t>
            </a:r>
            <a:r>
              <a:rPr lang="en-US" dirty="0" err="1"/>
              <a:t>pode</a:t>
            </a:r>
            <a:r>
              <a:rPr lang="en-US" dirty="0"/>
              <a:t> </a:t>
            </a:r>
            <a:r>
              <a:rPr lang="en-US" dirty="0" err="1"/>
              <a:t>melhorar</a:t>
            </a:r>
            <a:r>
              <a:rPr lang="en-US" dirty="0"/>
              <a:t> a </a:t>
            </a:r>
            <a:r>
              <a:rPr lang="en-US" dirty="0" err="1"/>
              <a:t>experiência</a:t>
            </a:r>
            <a:r>
              <a:rPr lang="en-US" dirty="0"/>
              <a:t> do </a:t>
            </a:r>
            <a:r>
              <a:rPr lang="en-US" dirty="0" err="1"/>
              <a:t>cliente</a:t>
            </a:r>
            <a:r>
              <a:rPr lang="en-US" dirty="0"/>
              <a:t>, ao </a:t>
            </a:r>
            <a:r>
              <a:rPr lang="en-US" dirty="0" err="1"/>
              <a:t>mesmo</a:t>
            </a:r>
            <a:r>
              <a:rPr lang="en-US" dirty="0"/>
              <a:t> tempo que se </a:t>
            </a:r>
            <a:r>
              <a:rPr lang="en-US" dirty="0" err="1"/>
              <a:t>alinha</a:t>
            </a:r>
            <a:r>
              <a:rPr lang="en-US" dirty="0"/>
              <a:t> com </a:t>
            </a:r>
            <a:r>
              <a:rPr lang="en-US" dirty="0" err="1"/>
              <a:t>os</a:t>
            </a:r>
            <a:r>
              <a:rPr lang="en-US" dirty="0"/>
              <a:t> </a:t>
            </a:r>
            <a:r>
              <a:rPr lang="en-US" dirty="0" err="1"/>
              <a:t>valores</a:t>
            </a:r>
            <a:r>
              <a:rPr lang="en-US" dirty="0"/>
              <a:t> 	</a:t>
            </a:r>
            <a:r>
              <a:rPr lang="en-US" dirty="0" err="1"/>
              <a:t>éticos</a:t>
            </a:r>
            <a:r>
              <a:rPr lang="en-US" dirty="0"/>
              <a:t>.</a:t>
            </a:r>
            <a:endParaRPr lang="en-IE" dirty="0"/>
          </a:p>
        </p:txBody>
      </p:sp>
      <p:sp>
        <p:nvSpPr>
          <p:cNvPr id="3" name="Text Placeholder 2">
            <a:extLst>
              <a:ext uri="{FF2B5EF4-FFF2-40B4-BE49-F238E27FC236}">
                <a16:creationId xmlns:a16="http://schemas.microsoft.com/office/drawing/2014/main" id="{F3DFE9ED-9E64-06AE-6CF1-3AB272EABF71}"/>
              </a:ext>
            </a:extLst>
          </p:cNvPr>
          <p:cNvSpPr>
            <a:spLocks noGrp="1"/>
          </p:cNvSpPr>
          <p:nvPr>
            <p:ph type="body" sz="quarter" idx="16"/>
          </p:nvPr>
        </p:nvSpPr>
        <p:spPr>
          <a:xfrm>
            <a:off x="672114" y="586422"/>
            <a:ext cx="5646737" cy="992652"/>
          </a:xfrm>
        </p:spPr>
        <p:txBody>
          <a:bodyPr/>
          <a:lstStyle/>
          <a:p>
            <a:pPr algn="l" rtl="0"/>
            <a:r>
              <a:rPr lang="en-US" b="1" dirty="0" err="1"/>
              <a:t>Inovações</a:t>
            </a:r>
            <a:r>
              <a:rPr lang="en-US" b="1" dirty="0"/>
              <a:t> em </a:t>
            </a:r>
            <a:r>
              <a:rPr lang="en-US" b="1" dirty="0" err="1"/>
              <a:t>embalagens</a:t>
            </a:r>
            <a:endParaRPr lang="en-IE" b="1" dirty="0"/>
          </a:p>
        </p:txBody>
      </p:sp>
      <p:pic>
        <p:nvPicPr>
          <p:cNvPr id="6" name="Picture Placeholder 5" descr="A box of eggs with a label  Description automatically generated with low confidence">
            <a:extLst>
              <a:ext uri="{FF2B5EF4-FFF2-40B4-BE49-F238E27FC236}">
                <a16:creationId xmlns:a16="http://schemas.microsoft.com/office/drawing/2014/main" id="{0E0D6BB9-7ACB-29D3-2FBF-70EC6162D6B4}"/>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7" name="Speech Bubble: Rectangle with Corners Rounded 6">
            <a:extLst>
              <a:ext uri="{FF2B5EF4-FFF2-40B4-BE49-F238E27FC236}">
                <a16:creationId xmlns:a16="http://schemas.microsoft.com/office/drawing/2014/main" id="{3192F78B-BA93-B9D9-5E39-60B9126512BF}"/>
              </a:ext>
            </a:extLst>
          </p:cNvPr>
          <p:cNvSpPr/>
          <p:nvPr/>
        </p:nvSpPr>
        <p:spPr>
          <a:xfrm>
            <a:off x="6545263" y="5129048"/>
            <a:ext cx="2766903" cy="979652"/>
          </a:xfrm>
          <a:prstGeom prst="wedgeRoundRectCallout">
            <a:avLst>
              <a:gd name="adj1" fmla="val -55780"/>
              <a:gd name="adj2" fmla="val -28693"/>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IE" sz="2000" b="1" dirty="0"/>
              <a:t>Discutiremos a Embalagem com </a:t>
            </a:r>
            <a:r>
              <a:rPr lang="en-IE" sz="2000" b="1" dirty="0" err="1"/>
              <a:t>mais</a:t>
            </a:r>
            <a:r>
              <a:rPr lang="en-IE" sz="2000" b="1" dirty="0"/>
              <a:t> </a:t>
            </a:r>
            <a:r>
              <a:rPr lang="en-IE" sz="2000" b="1" dirty="0" err="1"/>
              <a:t>detalhe</a:t>
            </a:r>
            <a:r>
              <a:rPr lang="en-IE" sz="2000" b="1" dirty="0"/>
              <a:t> no Módulo 4</a:t>
            </a:r>
          </a:p>
        </p:txBody>
      </p:sp>
      <p:pic>
        <p:nvPicPr>
          <p:cNvPr id="4" name="Picture 3">
            <a:extLst>
              <a:ext uri="{FF2B5EF4-FFF2-40B4-BE49-F238E27FC236}">
                <a16:creationId xmlns:a16="http://schemas.microsoft.com/office/drawing/2014/main" id="{29F09418-A9F3-3EAE-933F-9AF0CA172416}"/>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8196894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520C31-C75E-884C-4643-AAC6EFBBD664}"/>
              </a:ext>
            </a:extLst>
          </p:cNvPr>
          <p:cNvSpPr>
            <a:spLocks noGrp="1"/>
          </p:cNvSpPr>
          <p:nvPr>
            <p:ph type="body" sz="quarter" idx="18"/>
          </p:nvPr>
        </p:nvSpPr>
        <p:spPr>
          <a:xfrm>
            <a:off x="843493" y="1457226"/>
            <a:ext cx="5701770" cy="3948211"/>
          </a:xfrm>
        </p:spPr>
        <p:txBody>
          <a:bodyPr/>
          <a:lstStyle/>
          <a:p>
            <a:pPr algn="just"/>
            <a:r>
              <a:rPr lang="en-US" sz="2350" dirty="0" err="1"/>
              <a:t>Aproveitar</a:t>
            </a:r>
            <a:r>
              <a:rPr lang="en-US" sz="2350" dirty="0"/>
              <a:t> a </a:t>
            </a:r>
            <a:r>
              <a:rPr lang="en-US" sz="2350" dirty="0" err="1"/>
              <a:t>tecnologia</a:t>
            </a:r>
            <a:r>
              <a:rPr lang="en-US" sz="2350" dirty="0"/>
              <a:t> </a:t>
            </a:r>
            <a:r>
              <a:rPr lang="en-US" sz="2350" dirty="0" err="1"/>
              <a:t>pode</a:t>
            </a:r>
            <a:r>
              <a:rPr lang="en-US" sz="2350" dirty="0"/>
              <a:t> </a:t>
            </a:r>
            <a:r>
              <a:rPr lang="en-US" sz="2350" dirty="0" err="1"/>
              <a:t>levar</a:t>
            </a:r>
            <a:r>
              <a:rPr lang="en-US" sz="2350" dirty="0"/>
              <a:t> a </a:t>
            </a:r>
            <a:r>
              <a:rPr lang="en-US" sz="2350" dirty="0" err="1"/>
              <a:t>soluções</a:t>
            </a:r>
            <a:r>
              <a:rPr lang="en-US" sz="2350" dirty="0"/>
              <a:t> </a:t>
            </a:r>
            <a:r>
              <a:rPr lang="en-US" sz="2350" dirty="0" err="1"/>
              <a:t>inovadoras</a:t>
            </a:r>
            <a:r>
              <a:rPr lang="en-US" sz="2350" dirty="0"/>
              <a:t>. </a:t>
            </a:r>
            <a:r>
              <a:rPr lang="en-US" sz="2350" dirty="0" err="1"/>
              <a:t>Isso</a:t>
            </a:r>
            <a:r>
              <a:rPr lang="en-US" sz="2350" dirty="0"/>
              <a:t> </a:t>
            </a:r>
            <a:r>
              <a:rPr lang="en-US" sz="2350" dirty="0" err="1"/>
              <a:t>pode</a:t>
            </a:r>
            <a:r>
              <a:rPr lang="en-US" sz="2350" dirty="0"/>
              <a:t> </a:t>
            </a:r>
            <a:r>
              <a:rPr lang="en-US" sz="2350" dirty="0" err="1"/>
              <a:t>incluir</a:t>
            </a:r>
            <a:r>
              <a:rPr lang="en-US" sz="2350" dirty="0"/>
              <a:t> o </a:t>
            </a:r>
            <a:r>
              <a:rPr lang="en-US" sz="2350" dirty="0" err="1"/>
              <a:t>uso</a:t>
            </a:r>
            <a:r>
              <a:rPr lang="en-US" sz="2350" dirty="0"/>
              <a:t> de </a:t>
            </a:r>
            <a:r>
              <a:rPr lang="en-US" sz="2350" b="1" dirty="0" err="1"/>
              <a:t>tecnologia</a:t>
            </a:r>
            <a:r>
              <a:rPr lang="en-US" sz="2350" b="1" dirty="0"/>
              <a:t> blockchain </a:t>
            </a:r>
            <a:r>
              <a:rPr lang="en-US" sz="2350" dirty="0"/>
              <a:t>para </a:t>
            </a:r>
            <a:r>
              <a:rPr lang="en-US" sz="2350" dirty="0" err="1"/>
              <a:t>fomentar</a:t>
            </a:r>
            <a:r>
              <a:rPr lang="en-US" sz="2350" dirty="0"/>
              <a:t> a </a:t>
            </a:r>
            <a:r>
              <a:rPr lang="en-US" sz="2350" dirty="0" err="1"/>
              <a:t>transparência</a:t>
            </a:r>
            <a:r>
              <a:rPr lang="en-US" sz="2350" dirty="0"/>
              <a:t> e </a:t>
            </a:r>
            <a:r>
              <a:rPr lang="en-US" sz="2350" dirty="0" err="1"/>
              <a:t>rastreabilidade</a:t>
            </a:r>
            <a:r>
              <a:rPr lang="en-US" sz="2350" dirty="0"/>
              <a:t> </a:t>
            </a:r>
            <a:r>
              <a:rPr lang="en-US" sz="2350" dirty="0" err="1"/>
              <a:t>na</a:t>
            </a:r>
            <a:r>
              <a:rPr lang="en-US" sz="2350" dirty="0"/>
              <a:t> </a:t>
            </a:r>
            <a:r>
              <a:rPr lang="en-US" sz="2350" dirty="0" err="1"/>
              <a:t>cadeia</a:t>
            </a:r>
            <a:r>
              <a:rPr lang="en-US" sz="2350" dirty="0"/>
              <a:t> de </a:t>
            </a:r>
            <a:r>
              <a:rPr lang="en-US" sz="2350" dirty="0" err="1"/>
              <a:t>abastecimento</a:t>
            </a:r>
            <a:r>
              <a:rPr lang="en-US" sz="2350" dirty="0"/>
              <a:t>, </a:t>
            </a:r>
            <a:r>
              <a:rPr lang="en-US" sz="2350" dirty="0" err="1"/>
              <a:t>implementando</a:t>
            </a:r>
            <a:r>
              <a:rPr lang="en-US" sz="2350" dirty="0"/>
              <a:t> </a:t>
            </a:r>
            <a:r>
              <a:rPr lang="en-US" sz="2350" dirty="0" err="1"/>
              <a:t>dispositivos</a:t>
            </a:r>
            <a:r>
              <a:rPr lang="en-US" sz="2350" dirty="0"/>
              <a:t> de IoT (</a:t>
            </a:r>
            <a:r>
              <a:rPr lang="en-US" sz="2350" b="1" i="1" dirty="0"/>
              <a:t>Internet of Things</a:t>
            </a:r>
            <a:r>
              <a:rPr lang="en-US" sz="2350" dirty="0"/>
              <a:t>), para </a:t>
            </a:r>
            <a:r>
              <a:rPr lang="en-US" sz="2350" dirty="0" err="1"/>
              <a:t>monitorizar</a:t>
            </a:r>
            <a:r>
              <a:rPr lang="en-US" sz="2350" dirty="0"/>
              <a:t> e </a:t>
            </a:r>
            <a:r>
              <a:rPr lang="en-US" sz="2350" dirty="0" err="1"/>
              <a:t>otimizar</a:t>
            </a:r>
            <a:r>
              <a:rPr lang="en-US" sz="2350" dirty="0"/>
              <a:t> o </a:t>
            </a:r>
            <a:r>
              <a:rPr lang="en-US" sz="2350" dirty="0" err="1"/>
              <a:t>consumo</a:t>
            </a:r>
            <a:r>
              <a:rPr lang="en-US" sz="2350" dirty="0"/>
              <a:t> de </a:t>
            </a:r>
            <a:r>
              <a:rPr lang="en-US" sz="2350" dirty="0" err="1"/>
              <a:t>energia</a:t>
            </a:r>
            <a:r>
              <a:rPr lang="en-US" sz="2350" dirty="0"/>
              <a:t> </a:t>
            </a:r>
            <a:r>
              <a:rPr lang="en-US" sz="2350" dirty="0" err="1"/>
              <a:t>ou</a:t>
            </a:r>
            <a:r>
              <a:rPr lang="en-US" sz="2350" dirty="0"/>
              <a:t> </a:t>
            </a:r>
            <a:r>
              <a:rPr lang="en-US" sz="2350" dirty="0" err="1"/>
              <a:t>reduzir</a:t>
            </a:r>
            <a:r>
              <a:rPr lang="en-US" sz="2350" dirty="0"/>
              <a:t> o </a:t>
            </a:r>
            <a:r>
              <a:rPr lang="en-US" sz="2350" dirty="0" err="1"/>
              <a:t>desperdício</a:t>
            </a:r>
            <a:r>
              <a:rPr lang="en-US" sz="2350" dirty="0"/>
              <a:t> </a:t>
            </a:r>
            <a:r>
              <a:rPr lang="en-US" sz="2350" dirty="0" err="1"/>
              <a:t>alimentar</a:t>
            </a:r>
            <a:r>
              <a:rPr lang="en-US" sz="2350" dirty="0"/>
              <a:t>, </a:t>
            </a:r>
            <a:r>
              <a:rPr lang="en-US" sz="2350" dirty="0" err="1"/>
              <a:t>ou</a:t>
            </a:r>
            <a:r>
              <a:rPr lang="en-US" sz="2350" dirty="0"/>
              <a:t> </a:t>
            </a:r>
            <a:r>
              <a:rPr lang="en-US" sz="2350" dirty="0" err="1"/>
              <a:t>utilizando</a:t>
            </a:r>
            <a:r>
              <a:rPr lang="en-US" sz="2350" dirty="0"/>
              <a:t> a </a:t>
            </a:r>
            <a:r>
              <a:rPr lang="en-US" sz="2350" dirty="0" err="1"/>
              <a:t>análise</a:t>
            </a:r>
            <a:r>
              <a:rPr lang="en-US" sz="2350" dirty="0"/>
              <a:t> de dados para </a:t>
            </a:r>
            <a:r>
              <a:rPr lang="en-US" sz="2350" dirty="0" err="1"/>
              <a:t>tomar</a:t>
            </a:r>
            <a:r>
              <a:rPr lang="en-US" sz="2350" dirty="0"/>
              <a:t> </a:t>
            </a:r>
            <a:r>
              <a:rPr lang="en-US" sz="2350" dirty="0" err="1"/>
              <a:t>decisões</a:t>
            </a:r>
            <a:r>
              <a:rPr lang="en-US" sz="2350" dirty="0"/>
              <a:t> </a:t>
            </a:r>
            <a:r>
              <a:rPr lang="en-US" sz="2350" dirty="0" err="1"/>
              <a:t>informadas</a:t>
            </a:r>
            <a:r>
              <a:rPr lang="en-US" sz="2350" dirty="0"/>
              <a:t> </a:t>
            </a:r>
            <a:r>
              <a:rPr lang="en-US" sz="2350" dirty="0" err="1"/>
              <a:t>sobre</a:t>
            </a:r>
            <a:r>
              <a:rPr lang="en-US" sz="2350" dirty="0"/>
              <a:t> </a:t>
            </a:r>
            <a:r>
              <a:rPr lang="en-US" sz="2350" dirty="0" err="1"/>
              <a:t>abastecimento</a:t>
            </a:r>
            <a:r>
              <a:rPr lang="en-US" sz="2350" dirty="0"/>
              <a:t>, </a:t>
            </a:r>
            <a:r>
              <a:rPr lang="en-US" sz="2350" dirty="0" err="1"/>
              <a:t>produção</a:t>
            </a:r>
            <a:r>
              <a:rPr lang="en-US" sz="2350" dirty="0"/>
              <a:t> e </a:t>
            </a:r>
            <a:r>
              <a:rPr lang="en-US" sz="2350" dirty="0" err="1"/>
              <a:t>distribuição</a:t>
            </a:r>
            <a:r>
              <a:rPr lang="en-US" sz="2350" dirty="0"/>
              <a:t>. Esses </a:t>
            </a:r>
            <a:r>
              <a:rPr lang="en-US" sz="2350" dirty="0" err="1"/>
              <a:t>avanços</a:t>
            </a:r>
            <a:r>
              <a:rPr lang="en-US" sz="2350" dirty="0"/>
              <a:t> </a:t>
            </a:r>
            <a:r>
              <a:rPr lang="en-US" sz="2350" dirty="0" err="1"/>
              <a:t>tecnológicos</a:t>
            </a:r>
            <a:r>
              <a:rPr lang="en-US" sz="2350" dirty="0"/>
              <a:t> </a:t>
            </a:r>
            <a:r>
              <a:rPr lang="en-US" sz="2350" dirty="0" err="1"/>
              <a:t>podem</a:t>
            </a:r>
            <a:r>
              <a:rPr lang="en-US" sz="2350" dirty="0"/>
              <a:t> </a:t>
            </a:r>
            <a:r>
              <a:rPr lang="en-US" sz="2350" dirty="0" err="1"/>
              <a:t>aumentar</a:t>
            </a:r>
            <a:r>
              <a:rPr lang="en-US" sz="2350" dirty="0"/>
              <a:t> a </a:t>
            </a:r>
            <a:r>
              <a:rPr lang="en-US" sz="2350" dirty="0" err="1"/>
              <a:t>eficiência</a:t>
            </a:r>
            <a:r>
              <a:rPr lang="en-US" sz="2350" dirty="0"/>
              <a:t>, </a:t>
            </a:r>
            <a:r>
              <a:rPr lang="en-US" sz="2350" dirty="0" err="1"/>
              <a:t>reduzir</a:t>
            </a:r>
            <a:r>
              <a:rPr lang="en-US" sz="2350" dirty="0"/>
              <a:t> o </a:t>
            </a:r>
            <a:r>
              <a:rPr lang="en-US" sz="2350" dirty="0" err="1"/>
              <a:t>impacto</a:t>
            </a:r>
            <a:r>
              <a:rPr lang="en-US" sz="2350" dirty="0"/>
              <a:t> </a:t>
            </a:r>
            <a:r>
              <a:rPr lang="en-US" sz="2350" dirty="0" err="1"/>
              <a:t>ambiental</a:t>
            </a:r>
            <a:r>
              <a:rPr lang="en-US" sz="2350" dirty="0"/>
              <a:t> e </a:t>
            </a:r>
            <a:r>
              <a:rPr lang="en-US" sz="2350" dirty="0" err="1"/>
              <a:t>melhorar</a:t>
            </a:r>
            <a:r>
              <a:rPr lang="en-US" sz="2350" dirty="0"/>
              <a:t> as </a:t>
            </a:r>
            <a:r>
              <a:rPr lang="en-US" sz="2350" dirty="0" err="1"/>
              <a:t>operações</a:t>
            </a:r>
            <a:r>
              <a:rPr lang="en-US" sz="2350" dirty="0"/>
              <a:t> 	</a:t>
            </a:r>
            <a:r>
              <a:rPr lang="en-US" sz="2350" dirty="0" err="1"/>
              <a:t>gerais</a:t>
            </a:r>
            <a:r>
              <a:rPr lang="en-US" sz="2350" dirty="0"/>
              <a:t>.</a:t>
            </a:r>
            <a:endParaRPr lang="en-IE" sz="2350" dirty="0"/>
          </a:p>
        </p:txBody>
      </p:sp>
      <p:sp>
        <p:nvSpPr>
          <p:cNvPr id="3" name="Text Placeholder 2">
            <a:extLst>
              <a:ext uri="{FF2B5EF4-FFF2-40B4-BE49-F238E27FC236}">
                <a16:creationId xmlns:a16="http://schemas.microsoft.com/office/drawing/2014/main" id="{DF9DB84B-E424-ED57-DD9B-56AD343AC0AF}"/>
              </a:ext>
            </a:extLst>
          </p:cNvPr>
          <p:cNvSpPr>
            <a:spLocks noGrp="1"/>
          </p:cNvSpPr>
          <p:nvPr>
            <p:ph type="body" sz="quarter" idx="16"/>
          </p:nvPr>
        </p:nvSpPr>
        <p:spPr>
          <a:xfrm>
            <a:off x="517156" y="601535"/>
            <a:ext cx="5905182" cy="992652"/>
          </a:xfrm>
        </p:spPr>
        <p:txBody>
          <a:bodyPr/>
          <a:lstStyle/>
          <a:p>
            <a:pPr algn="l" rtl="0"/>
            <a:r>
              <a:rPr lang="en-IE" b="1" dirty="0"/>
              <a:t>Tecnologia e </a:t>
            </a:r>
            <a:r>
              <a:rPr lang="en-IE" b="1" dirty="0" err="1"/>
              <a:t>Soluções</a:t>
            </a:r>
            <a:r>
              <a:rPr lang="en-IE" b="1" dirty="0"/>
              <a:t> </a:t>
            </a:r>
            <a:r>
              <a:rPr lang="en-IE" b="1" dirty="0" err="1"/>
              <a:t>Digitais</a:t>
            </a:r>
            <a:endParaRPr lang="en-IE" b="1" dirty="0"/>
          </a:p>
        </p:txBody>
      </p:sp>
      <p:pic>
        <p:nvPicPr>
          <p:cNvPr id="9" name="Picture Placeholder 8" descr="A picture containing screenshot, colorfulness, light  Description automatically generated">
            <a:extLst>
              <a:ext uri="{FF2B5EF4-FFF2-40B4-BE49-F238E27FC236}">
                <a16:creationId xmlns:a16="http://schemas.microsoft.com/office/drawing/2014/main" id="{EFFBAB84-2C45-0597-3623-F6E1AF53A61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11" name="Speech Bubble: Rectangle with Corners Rounded 10">
            <a:extLst>
              <a:ext uri="{FF2B5EF4-FFF2-40B4-BE49-F238E27FC236}">
                <a16:creationId xmlns:a16="http://schemas.microsoft.com/office/drawing/2014/main" id="{11017CFD-8EA9-594E-B677-0C1F0DFB3A76}"/>
              </a:ext>
            </a:extLst>
          </p:cNvPr>
          <p:cNvSpPr/>
          <p:nvPr/>
        </p:nvSpPr>
        <p:spPr>
          <a:xfrm>
            <a:off x="6312817" y="124810"/>
            <a:ext cx="4192868" cy="1516347"/>
          </a:xfrm>
          <a:prstGeom prst="wedgeRoundRectCallout">
            <a:avLst>
              <a:gd name="adj1" fmla="val -61569"/>
              <a:gd name="adj2" fmla="val 28486"/>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bg1"/>
                </a:solidFill>
                <a:hlinkClick r:id="rId4">
                  <a:extLst>
                    <a:ext uri="{A12FA001-AC4F-418D-AE19-62706E023703}">
                      <ahyp:hlinkClr xmlns:ahyp="http://schemas.microsoft.com/office/drawing/2018/hyperlinkcolor" val="tx"/>
                    </a:ext>
                  </a:extLst>
                </a:hlinkClick>
              </a:rPr>
              <a:t>UMA LEITURA INTERESSANTE</a:t>
            </a:r>
            <a:r>
              <a:rPr lang="en-US" dirty="0">
                <a:solidFill>
                  <a:schemeClr val="bg1"/>
                </a:solidFill>
                <a:hlinkClick r:id="rId4">
                  <a:extLst>
                    <a:ext uri="{A12FA001-AC4F-418D-AE19-62706E023703}">
                      <ahyp:hlinkClr xmlns:ahyp="http://schemas.microsoft.com/office/drawing/2018/hyperlinkcolor" val="tx"/>
                    </a:ext>
                  </a:extLst>
                </a:hlinkClick>
              </a:rPr>
              <a:t>:</a:t>
            </a:r>
          </a:p>
          <a:p>
            <a:pPr algn="ctr" rtl="0"/>
            <a:r>
              <a:rPr lang="en-US" dirty="0">
                <a:solidFill>
                  <a:schemeClr val="bg1"/>
                </a:solidFill>
                <a:hlinkClick r:id="rId4">
                  <a:extLst>
                    <a:ext uri="{A12FA001-AC4F-418D-AE19-62706E023703}">
                      <ahyp:hlinkClr xmlns:ahyp="http://schemas.microsoft.com/office/drawing/2018/hyperlinkcolor" val="tx"/>
                    </a:ext>
                  </a:extLst>
                </a:hlinkClick>
              </a:rPr>
              <a:t> </a:t>
            </a:r>
            <a:r>
              <a:rPr lang="en-US" b="1" dirty="0">
                <a:solidFill>
                  <a:schemeClr val="bg1"/>
                </a:solidFill>
                <a:hlinkClick r:id="rId4">
                  <a:extLst>
                    <a:ext uri="{A12FA001-AC4F-418D-AE19-62706E023703}">
                      <ahyp:hlinkClr xmlns:ahyp="http://schemas.microsoft.com/office/drawing/2018/hyperlinkcolor" val="tx"/>
                    </a:ext>
                  </a:extLst>
                </a:hlinkClick>
              </a:rPr>
              <a:t>17 </a:t>
            </a:r>
            <a:r>
              <a:rPr lang="en-US" b="1" dirty="0" err="1">
                <a:solidFill>
                  <a:schemeClr val="bg1"/>
                </a:solidFill>
                <a:hlinkClick r:id="rId4">
                  <a:extLst>
                    <a:ext uri="{A12FA001-AC4F-418D-AE19-62706E023703}">
                      <ahyp:hlinkClr xmlns:ahyp="http://schemas.microsoft.com/office/drawing/2018/hyperlinkcolor" val="tx"/>
                    </a:ext>
                  </a:extLst>
                </a:hlinkClick>
              </a:rPr>
              <a:t>maneiras</a:t>
            </a:r>
            <a:r>
              <a:rPr lang="en-US" b="1" dirty="0">
                <a:solidFill>
                  <a:schemeClr val="bg1"/>
                </a:solidFill>
                <a:hlinkClick r:id="rId4">
                  <a:extLst>
                    <a:ext uri="{A12FA001-AC4F-418D-AE19-62706E023703}">
                      <ahyp:hlinkClr xmlns:ahyp="http://schemas.microsoft.com/office/drawing/2018/hyperlinkcolor" val="tx"/>
                    </a:ext>
                  </a:extLst>
                </a:hlinkClick>
              </a:rPr>
              <a:t> </a:t>
            </a:r>
            <a:r>
              <a:rPr lang="en-US" b="1" dirty="0" err="1">
                <a:solidFill>
                  <a:schemeClr val="bg1"/>
                </a:solidFill>
                <a:hlinkClick r:id="rId4">
                  <a:extLst>
                    <a:ext uri="{A12FA001-AC4F-418D-AE19-62706E023703}">
                      <ahyp:hlinkClr xmlns:ahyp="http://schemas.microsoft.com/office/drawing/2018/hyperlinkcolor" val="tx"/>
                    </a:ext>
                  </a:extLst>
                </a:hlinkClick>
              </a:rPr>
              <a:t>pelas</a:t>
            </a:r>
            <a:r>
              <a:rPr lang="en-US" b="1" dirty="0">
                <a:solidFill>
                  <a:schemeClr val="bg1"/>
                </a:solidFill>
                <a:hlinkClick r:id="rId4">
                  <a:extLst>
                    <a:ext uri="{A12FA001-AC4F-418D-AE19-62706E023703}">
                      <ahyp:hlinkClr xmlns:ahyp="http://schemas.microsoft.com/office/drawing/2018/hyperlinkcolor" val="tx"/>
                    </a:ext>
                  </a:extLst>
                </a:hlinkClick>
              </a:rPr>
              <a:t> </a:t>
            </a:r>
            <a:r>
              <a:rPr lang="en-US" b="1" dirty="0" err="1">
                <a:solidFill>
                  <a:schemeClr val="bg1"/>
                </a:solidFill>
                <a:hlinkClick r:id="rId4">
                  <a:extLst>
                    <a:ext uri="{A12FA001-AC4F-418D-AE19-62706E023703}">
                      <ahyp:hlinkClr xmlns:ahyp="http://schemas.microsoft.com/office/drawing/2018/hyperlinkcolor" val="tx"/>
                    </a:ext>
                  </a:extLst>
                </a:hlinkClick>
              </a:rPr>
              <a:t>quais</a:t>
            </a:r>
            <a:r>
              <a:rPr lang="en-US" b="1" dirty="0">
                <a:solidFill>
                  <a:schemeClr val="bg1"/>
                </a:solidFill>
                <a:hlinkClick r:id="rId4">
                  <a:extLst>
                    <a:ext uri="{A12FA001-AC4F-418D-AE19-62706E023703}">
                      <ahyp:hlinkClr xmlns:ahyp="http://schemas.microsoft.com/office/drawing/2018/hyperlinkcolor" val="tx"/>
                    </a:ext>
                  </a:extLst>
                </a:hlinkClick>
              </a:rPr>
              <a:t> a </a:t>
            </a:r>
            <a:r>
              <a:rPr lang="en-US" b="1" dirty="0" err="1">
                <a:solidFill>
                  <a:schemeClr val="bg1"/>
                </a:solidFill>
                <a:hlinkClick r:id="rId4">
                  <a:extLst>
                    <a:ext uri="{A12FA001-AC4F-418D-AE19-62706E023703}">
                      <ahyp:hlinkClr xmlns:ahyp="http://schemas.microsoft.com/office/drawing/2018/hyperlinkcolor" val="tx"/>
                    </a:ext>
                  </a:extLst>
                </a:hlinkClick>
              </a:rPr>
              <a:t>tecnologia</a:t>
            </a:r>
            <a:r>
              <a:rPr lang="en-US" b="1" dirty="0">
                <a:solidFill>
                  <a:schemeClr val="bg1"/>
                </a:solidFill>
                <a:hlinkClick r:id="rId4">
                  <a:extLst>
                    <a:ext uri="{A12FA001-AC4F-418D-AE19-62706E023703}">
                      <ahyp:hlinkClr xmlns:ahyp="http://schemas.microsoft.com/office/drawing/2018/hyperlinkcolor" val="tx"/>
                    </a:ext>
                  </a:extLst>
                </a:hlinkClick>
              </a:rPr>
              <a:t> </a:t>
            </a:r>
            <a:r>
              <a:rPr lang="en-US" b="1" dirty="0" err="1">
                <a:solidFill>
                  <a:schemeClr val="bg1"/>
                </a:solidFill>
                <a:hlinkClick r:id="rId4">
                  <a:extLst>
                    <a:ext uri="{A12FA001-AC4F-418D-AE19-62706E023703}">
                      <ahyp:hlinkClr xmlns:ahyp="http://schemas.microsoft.com/office/drawing/2018/hyperlinkcolor" val="tx"/>
                    </a:ext>
                  </a:extLst>
                </a:hlinkClick>
              </a:rPr>
              <a:t>pode</a:t>
            </a:r>
            <a:r>
              <a:rPr lang="en-US" b="1" dirty="0">
                <a:solidFill>
                  <a:schemeClr val="bg1"/>
                </a:solidFill>
                <a:hlinkClick r:id="rId4">
                  <a:extLst>
                    <a:ext uri="{A12FA001-AC4F-418D-AE19-62706E023703}">
                      <ahyp:hlinkClr xmlns:ahyp="http://schemas.microsoft.com/office/drawing/2018/hyperlinkcolor" val="tx"/>
                    </a:ext>
                  </a:extLst>
                </a:hlinkClick>
              </a:rPr>
              <a:t> mudar o </a:t>
            </a:r>
            <a:r>
              <a:rPr lang="en-US" b="1" dirty="0" err="1">
                <a:solidFill>
                  <a:schemeClr val="bg1"/>
                </a:solidFill>
                <a:hlinkClick r:id="rId4">
                  <a:extLst>
                    <a:ext uri="{A12FA001-AC4F-418D-AE19-62706E023703}">
                      <ahyp:hlinkClr xmlns:ahyp="http://schemas.microsoft.com/office/drawing/2018/hyperlinkcolor" val="tx"/>
                    </a:ext>
                  </a:extLst>
                </a:hlinkClick>
              </a:rPr>
              <a:t>mundo</a:t>
            </a:r>
            <a:r>
              <a:rPr lang="en-US" b="1" dirty="0">
                <a:solidFill>
                  <a:schemeClr val="bg1"/>
                </a:solidFill>
                <a:hlinkClick r:id="rId4">
                  <a:extLst>
                    <a:ext uri="{A12FA001-AC4F-418D-AE19-62706E023703}">
                      <ahyp:hlinkClr xmlns:ahyp="http://schemas.microsoft.com/office/drawing/2018/hyperlinkcolor" val="tx"/>
                    </a:ext>
                  </a:extLst>
                </a:hlinkClick>
              </a:rPr>
              <a:t> </a:t>
            </a:r>
            <a:r>
              <a:rPr lang="en-US" b="1" dirty="0" err="1">
                <a:solidFill>
                  <a:schemeClr val="bg1"/>
                </a:solidFill>
                <a:hlinkClick r:id="rId4">
                  <a:extLst>
                    <a:ext uri="{A12FA001-AC4F-418D-AE19-62706E023703}">
                      <ahyp:hlinkClr xmlns:ahyp="http://schemas.microsoft.com/office/drawing/2018/hyperlinkcolor" val="tx"/>
                    </a:ext>
                  </a:extLst>
                </a:hlinkClick>
              </a:rPr>
              <a:t>até</a:t>
            </a:r>
            <a:r>
              <a:rPr lang="en-US" b="1" dirty="0">
                <a:solidFill>
                  <a:schemeClr val="bg1"/>
                </a:solidFill>
                <a:hlinkClick r:id="rId4">
                  <a:extLst>
                    <a:ext uri="{A12FA001-AC4F-418D-AE19-62706E023703}">
                      <ahyp:hlinkClr xmlns:ahyp="http://schemas.microsoft.com/office/drawing/2018/hyperlinkcolor" val="tx"/>
                    </a:ext>
                  </a:extLst>
                </a:hlinkClick>
              </a:rPr>
              <a:t> 2027 | </a:t>
            </a:r>
            <a:r>
              <a:rPr lang="en-US" b="1" dirty="0" err="1">
                <a:solidFill>
                  <a:schemeClr val="bg1"/>
                </a:solidFill>
                <a:hlinkClick r:id="rId4">
                  <a:extLst>
                    <a:ext uri="{A12FA001-AC4F-418D-AE19-62706E023703}">
                      <ahyp:hlinkClr xmlns:ahyp="http://schemas.microsoft.com/office/drawing/2018/hyperlinkcolor" val="tx"/>
                    </a:ext>
                  </a:extLst>
                </a:hlinkClick>
              </a:rPr>
              <a:t>Fórum</a:t>
            </a:r>
            <a:r>
              <a:rPr lang="en-US" b="1" dirty="0">
                <a:solidFill>
                  <a:schemeClr val="bg1"/>
                </a:solidFill>
                <a:hlinkClick r:id="rId4">
                  <a:extLst>
                    <a:ext uri="{A12FA001-AC4F-418D-AE19-62706E023703}">
                      <ahyp:hlinkClr xmlns:ahyp="http://schemas.microsoft.com/office/drawing/2018/hyperlinkcolor" val="tx"/>
                    </a:ext>
                  </a:extLst>
                </a:hlinkClick>
              </a:rPr>
              <a:t> </a:t>
            </a:r>
            <a:r>
              <a:rPr lang="en-US" b="1" dirty="0" err="1">
                <a:solidFill>
                  <a:schemeClr val="bg1"/>
                </a:solidFill>
                <a:hlinkClick r:id="rId4">
                  <a:extLst>
                    <a:ext uri="{A12FA001-AC4F-418D-AE19-62706E023703}">
                      <ahyp:hlinkClr xmlns:ahyp="http://schemas.microsoft.com/office/drawing/2018/hyperlinkcolor" val="tx"/>
                    </a:ext>
                  </a:extLst>
                </a:hlinkClick>
              </a:rPr>
              <a:t>Económico</a:t>
            </a:r>
            <a:r>
              <a:rPr lang="en-US" b="1" dirty="0">
                <a:solidFill>
                  <a:schemeClr val="bg1"/>
                </a:solidFill>
                <a:hlinkClick r:id="rId4">
                  <a:extLst>
                    <a:ext uri="{A12FA001-AC4F-418D-AE19-62706E023703}">
                      <ahyp:hlinkClr xmlns:ahyp="http://schemas.microsoft.com/office/drawing/2018/hyperlinkcolor" val="tx"/>
                    </a:ext>
                  </a:extLst>
                </a:hlinkClick>
              </a:rPr>
              <a:t> Mundial (weforum.org)</a:t>
            </a:r>
            <a:endParaRPr lang="en-IE" b="1" dirty="0">
              <a:solidFill>
                <a:schemeClr val="bg1"/>
              </a:solidFill>
            </a:endParaRPr>
          </a:p>
        </p:txBody>
      </p:sp>
      <p:pic>
        <p:nvPicPr>
          <p:cNvPr id="4" name="Picture 3">
            <a:extLst>
              <a:ext uri="{FF2B5EF4-FFF2-40B4-BE49-F238E27FC236}">
                <a16:creationId xmlns:a16="http://schemas.microsoft.com/office/drawing/2014/main" id="{E2532776-F51B-1C4E-CE18-7FB827E95AF7}"/>
              </a:ext>
            </a:extLst>
          </p:cNvPr>
          <p:cNvPicPr>
            <a:picLocks noChangeAspect="1"/>
          </p:cNvPicPr>
          <p:nvPr/>
        </p:nvPicPr>
        <p:blipFill>
          <a:blip r:embed="rId5"/>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2682363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559DEC-CE18-7E0D-A2D8-BA751EEA01A4}"/>
              </a:ext>
            </a:extLst>
          </p:cNvPr>
          <p:cNvSpPr>
            <a:spLocks noGrp="1"/>
          </p:cNvSpPr>
          <p:nvPr>
            <p:ph type="body" sz="quarter" idx="18"/>
          </p:nvPr>
        </p:nvSpPr>
        <p:spPr>
          <a:xfrm>
            <a:off x="861950" y="1230674"/>
            <a:ext cx="5646737" cy="3483006"/>
          </a:xfrm>
        </p:spPr>
        <p:txBody>
          <a:bodyPr/>
          <a:lstStyle/>
          <a:p>
            <a:pPr algn="just" rtl="0"/>
            <a:r>
              <a:rPr lang="en-US" sz="2300" dirty="0"/>
              <a:t>A </a:t>
            </a:r>
            <a:r>
              <a:rPr lang="en-US" sz="2300" dirty="0" err="1"/>
              <a:t>inovação</a:t>
            </a:r>
            <a:r>
              <a:rPr lang="en-US" sz="2300" dirty="0"/>
              <a:t> </a:t>
            </a:r>
            <a:r>
              <a:rPr lang="en-US" sz="2300" dirty="0" err="1"/>
              <a:t>pode</a:t>
            </a:r>
            <a:r>
              <a:rPr lang="en-US" sz="2300" dirty="0"/>
              <a:t> ser </a:t>
            </a:r>
            <a:r>
              <a:rPr lang="en-US" sz="2300" dirty="0" err="1"/>
              <a:t>aplicada</a:t>
            </a:r>
            <a:r>
              <a:rPr lang="en-US" sz="2300" dirty="0"/>
              <a:t> para </a:t>
            </a:r>
            <a:r>
              <a:rPr lang="en-US" sz="2300" dirty="0" err="1"/>
              <a:t>melhorar</a:t>
            </a:r>
            <a:r>
              <a:rPr lang="en-US" sz="2300" dirty="0"/>
              <a:t> a </a:t>
            </a:r>
            <a:r>
              <a:rPr lang="en-US" sz="2300" dirty="0" err="1"/>
              <a:t>experiência</a:t>
            </a:r>
            <a:r>
              <a:rPr lang="en-US" sz="2300" dirty="0"/>
              <a:t> do </a:t>
            </a:r>
            <a:r>
              <a:rPr lang="en-US" sz="2300" dirty="0" err="1"/>
              <a:t>cliente</a:t>
            </a:r>
            <a:r>
              <a:rPr lang="en-US" sz="2300" dirty="0"/>
              <a:t> ao </a:t>
            </a:r>
            <a:r>
              <a:rPr lang="en-US" sz="2300" dirty="0" err="1"/>
              <a:t>nível</a:t>
            </a:r>
            <a:r>
              <a:rPr lang="en-US" sz="2300" dirty="0"/>
              <a:t> da </a:t>
            </a:r>
            <a:r>
              <a:rPr lang="en-US" sz="2300" dirty="0" err="1"/>
              <a:t>empresa</a:t>
            </a:r>
            <a:r>
              <a:rPr lang="en-US" sz="2300" dirty="0"/>
              <a:t>. </a:t>
            </a:r>
            <a:r>
              <a:rPr lang="en-US" sz="2300" dirty="0" err="1"/>
              <a:t>Isso</a:t>
            </a:r>
            <a:r>
              <a:rPr lang="en-US" sz="2300" dirty="0"/>
              <a:t> </a:t>
            </a:r>
            <a:r>
              <a:rPr lang="en-US" sz="2300" dirty="0" err="1"/>
              <a:t>pode</a:t>
            </a:r>
            <a:r>
              <a:rPr lang="en-US" sz="2300" dirty="0"/>
              <a:t> </a:t>
            </a:r>
            <a:r>
              <a:rPr lang="en-US" sz="2300" dirty="0" err="1"/>
              <a:t>incluir</a:t>
            </a:r>
            <a:r>
              <a:rPr lang="en-US" sz="2300" dirty="0"/>
              <a:t> o </a:t>
            </a:r>
            <a:r>
              <a:rPr lang="en-US" sz="2300" dirty="0" err="1"/>
              <a:t>desenvolvimento</a:t>
            </a:r>
            <a:r>
              <a:rPr lang="en-US" sz="2300" dirty="0"/>
              <a:t> de </a:t>
            </a:r>
            <a:r>
              <a:rPr lang="en-US" sz="2300" b="1" dirty="0" err="1"/>
              <a:t>aplicativos</a:t>
            </a:r>
            <a:r>
              <a:rPr lang="en-US" sz="2300" b="1" dirty="0"/>
              <a:t> </a:t>
            </a:r>
            <a:r>
              <a:rPr lang="en-US" sz="2300" b="1" dirty="0" err="1"/>
              <a:t>móveis</a:t>
            </a:r>
            <a:r>
              <a:rPr lang="en-US" sz="2300" b="1" dirty="0"/>
              <a:t> </a:t>
            </a:r>
            <a:r>
              <a:rPr lang="en-US" sz="2300" b="1" dirty="0" err="1"/>
              <a:t>amigáveis</a:t>
            </a:r>
            <a:r>
              <a:rPr lang="en-US" sz="2300" b="1" dirty="0"/>
              <a:t> (apps) </a:t>
            </a:r>
            <a:r>
              <a:rPr lang="en-US" sz="2300" dirty="0" err="1"/>
              <a:t>ou</a:t>
            </a:r>
            <a:r>
              <a:rPr lang="en-US" sz="2300" dirty="0"/>
              <a:t> </a:t>
            </a:r>
            <a:r>
              <a:rPr lang="en-US" sz="2300" dirty="0" err="1"/>
              <a:t>plataformas</a:t>
            </a:r>
            <a:r>
              <a:rPr lang="en-US" sz="2300" dirty="0"/>
              <a:t> online que </a:t>
            </a:r>
            <a:r>
              <a:rPr lang="en-US" sz="2300" dirty="0" err="1"/>
              <a:t>forneçam</a:t>
            </a:r>
            <a:r>
              <a:rPr lang="en-US" sz="2300" dirty="0"/>
              <a:t> </a:t>
            </a:r>
            <a:r>
              <a:rPr lang="en-US" sz="2300" dirty="0" err="1"/>
              <a:t>informações</a:t>
            </a:r>
            <a:r>
              <a:rPr lang="en-US" sz="2300" dirty="0"/>
              <a:t> </a:t>
            </a:r>
            <a:r>
              <a:rPr lang="en-US" sz="2300" dirty="0" err="1"/>
              <a:t>sobre</a:t>
            </a:r>
            <a:r>
              <a:rPr lang="en-US" sz="2300" dirty="0"/>
              <a:t> a </a:t>
            </a:r>
            <a:r>
              <a:rPr lang="en-US" sz="2300" dirty="0" err="1"/>
              <a:t>origem</a:t>
            </a:r>
            <a:r>
              <a:rPr lang="en-US" sz="2300" dirty="0"/>
              <a:t> dos </a:t>
            </a:r>
            <a:r>
              <a:rPr lang="en-US" sz="2300" dirty="0" err="1"/>
              <a:t>produtos</a:t>
            </a:r>
            <a:r>
              <a:rPr lang="en-US" sz="2300" dirty="0"/>
              <a:t>, </a:t>
            </a:r>
            <a:r>
              <a:rPr lang="en-US" sz="2300" dirty="0" err="1"/>
              <a:t>certificações</a:t>
            </a:r>
            <a:r>
              <a:rPr lang="en-US" sz="2300" dirty="0"/>
              <a:t> e </a:t>
            </a:r>
            <a:r>
              <a:rPr lang="en-US" sz="2300" dirty="0" err="1"/>
              <a:t>práticas</a:t>
            </a:r>
            <a:r>
              <a:rPr lang="en-US" sz="2300" dirty="0"/>
              <a:t> </a:t>
            </a:r>
            <a:r>
              <a:rPr lang="en-US" sz="2300" dirty="0" err="1"/>
              <a:t>éticas</a:t>
            </a:r>
            <a:r>
              <a:rPr lang="en-US" sz="2300" dirty="0"/>
              <a:t>. A </a:t>
            </a:r>
            <a:r>
              <a:rPr lang="en-US" sz="2300" dirty="0" err="1"/>
              <a:t>integração</a:t>
            </a:r>
            <a:r>
              <a:rPr lang="en-US" sz="2300" dirty="0"/>
              <a:t> de </a:t>
            </a:r>
            <a:r>
              <a:rPr lang="en-US" sz="2300" b="1" dirty="0" err="1"/>
              <a:t>experiências</a:t>
            </a:r>
            <a:r>
              <a:rPr lang="en-US" sz="2300" b="1" dirty="0"/>
              <a:t> de </a:t>
            </a:r>
            <a:r>
              <a:rPr lang="en-US" sz="2300" b="1" dirty="0" err="1"/>
              <a:t>realidade</a:t>
            </a:r>
            <a:r>
              <a:rPr lang="en-US" sz="2300" b="1" dirty="0"/>
              <a:t> </a:t>
            </a:r>
            <a:r>
              <a:rPr lang="en-US" sz="2300" b="1" dirty="0" err="1"/>
              <a:t>aumentada</a:t>
            </a:r>
            <a:r>
              <a:rPr lang="en-US" sz="2300" b="1" dirty="0"/>
              <a:t> </a:t>
            </a:r>
            <a:r>
              <a:rPr lang="en-US" sz="2300" b="1" dirty="0" err="1"/>
              <a:t>ou</a:t>
            </a:r>
            <a:r>
              <a:rPr lang="en-US" sz="2300" b="1" dirty="0"/>
              <a:t> </a:t>
            </a:r>
            <a:r>
              <a:rPr lang="en-US" sz="2300" b="1" dirty="0" err="1"/>
              <a:t>realidade</a:t>
            </a:r>
            <a:r>
              <a:rPr lang="en-US" sz="2300" b="1" dirty="0"/>
              <a:t> virtual </a:t>
            </a:r>
            <a:r>
              <a:rPr lang="en-US" sz="2300" dirty="0" err="1"/>
              <a:t>pode</a:t>
            </a:r>
            <a:r>
              <a:rPr lang="en-US" sz="2300" dirty="0"/>
              <a:t> </a:t>
            </a:r>
            <a:r>
              <a:rPr lang="en-US" sz="2300" dirty="0" err="1"/>
              <a:t>educar</a:t>
            </a:r>
            <a:r>
              <a:rPr lang="en-US" sz="2300" dirty="0"/>
              <a:t> e </a:t>
            </a:r>
            <a:r>
              <a:rPr lang="en-US" sz="2300" dirty="0" err="1"/>
              <a:t>envolver</a:t>
            </a:r>
            <a:r>
              <a:rPr lang="en-US" sz="2300" dirty="0"/>
              <a:t> </a:t>
            </a:r>
            <a:r>
              <a:rPr lang="en-US" sz="2300" dirty="0" err="1"/>
              <a:t>os</a:t>
            </a:r>
            <a:r>
              <a:rPr lang="en-US" sz="2300" dirty="0"/>
              <a:t> </a:t>
            </a:r>
            <a:r>
              <a:rPr lang="en-US" sz="2300" dirty="0" err="1"/>
              <a:t>clientes</a:t>
            </a:r>
            <a:r>
              <a:rPr lang="en-US" sz="2300" dirty="0"/>
              <a:t> </a:t>
            </a:r>
            <a:r>
              <a:rPr lang="en-US" sz="2300" dirty="0" err="1"/>
              <a:t>sobre</a:t>
            </a:r>
            <a:r>
              <a:rPr lang="en-US" sz="2300" dirty="0"/>
              <a:t> </a:t>
            </a:r>
            <a:r>
              <a:rPr lang="en-US" sz="2300" dirty="0" err="1"/>
              <a:t>os</a:t>
            </a:r>
            <a:r>
              <a:rPr lang="en-US" sz="2300" dirty="0"/>
              <a:t> </a:t>
            </a:r>
            <a:r>
              <a:rPr lang="en-US" sz="2300" dirty="0" err="1"/>
              <a:t>esforços</a:t>
            </a:r>
            <a:r>
              <a:rPr lang="en-US" sz="2300" dirty="0"/>
              <a:t> da </a:t>
            </a:r>
            <a:r>
              <a:rPr lang="en-US" sz="2300" dirty="0" err="1"/>
              <a:t>empresa</a:t>
            </a:r>
            <a:r>
              <a:rPr lang="en-US" sz="2300" dirty="0"/>
              <a:t> ao </a:t>
            </a:r>
            <a:r>
              <a:rPr lang="en-US" sz="2300" dirty="0" err="1"/>
              <a:t>nível</a:t>
            </a:r>
            <a:r>
              <a:rPr lang="en-US" sz="2300" dirty="0"/>
              <a:t> da </a:t>
            </a:r>
            <a:r>
              <a:rPr lang="en-US" sz="2300" dirty="0" err="1"/>
              <a:t>sustentabilidade</a:t>
            </a:r>
            <a:r>
              <a:rPr lang="en-US" sz="2300" dirty="0"/>
              <a:t> </a:t>
            </a:r>
            <a:r>
              <a:rPr lang="en-US" sz="2300" dirty="0" err="1"/>
              <a:t>ou</a:t>
            </a:r>
            <a:r>
              <a:rPr lang="en-US" sz="2300" dirty="0"/>
              <a:t> </a:t>
            </a:r>
            <a:r>
              <a:rPr lang="en-US" sz="2300" dirty="0" err="1"/>
              <a:t>fornecer</a:t>
            </a:r>
            <a:r>
              <a:rPr lang="en-US" sz="2300" dirty="0"/>
              <a:t> workshops </a:t>
            </a:r>
            <a:r>
              <a:rPr lang="en-US" sz="2300" dirty="0" err="1"/>
              <a:t>interativos</a:t>
            </a:r>
            <a:r>
              <a:rPr lang="en-US" sz="2300" dirty="0"/>
              <a:t>. </a:t>
            </a:r>
            <a:r>
              <a:rPr lang="en-US" sz="2300" dirty="0" err="1"/>
              <a:t>Essas</a:t>
            </a:r>
            <a:r>
              <a:rPr lang="en-US" sz="2300" dirty="0"/>
              <a:t> </a:t>
            </a:r>
            <a:r>
              <a:rPr lang="en-US" sz="2300" dirty="0" err="1"/>
              <a:t>ações</a:t>
            </a:r>
            <a:r>
              <a:rPr lang="en-US" sz="2300" dirty="0"/>
              <a:t> </a:t>
            </a:r>
            <a:r>
              <a:rPr lang="en-US" sz="2300" dirty="0" err="1"/>
              <a:t>podem</a:t>
            </a:r>
            <a:r>
              <a:rPr lang="en-US" sz="2300" dirty="0"/>
              <a:t> </a:t>
            </a:r>
            <a:r>
              <a:rPr lang="en-US" sz="2300" dirty="0" err="1"/>
              <a:t>promover</a:t>
            </a:r>
            <a:r>
              <a:rPr lang="en-US" sz="2300" dirty="0"/>
              <a:t> </a:t>
            </a:r>
            <a:r>
              <a:rPr lang="en-US" sz="2300" dirty="0" err="1"/>
              <a:t>conexões</a:t>
            </a:r>
            <a:r>
              <a:rPr lang="en-US" sz="2300" dirty="0"/>
              <a:t> </a:t>
            </a:r>
            <a:r>
              <a:rPr lang="en-US" sz="2300" dirty="0" err="1"/>
              <a:t>mais</a:t>
            </a:r>
            <a:r>
              <a:rPr lang="en-US" sz="2300" dirty="0"/>
              <a:t> fortes, </a:t>
            </a:r>
            <a:r>
              <a:rPr lang="en-US" sz="2300" dirty="0" err="1"/>
              <a:t>fidelidade</a:t>
            </a:r>
            <a:r>
              <a:rPr lang="en-US" sz="2300" dirty="0"/>
              <a:t> à </a:t>
            </a:r>
            <a:r>
              <a:rPr lang="en-US" sz="2300" dirty="0" err="1"/>
              <a:t>marca</a:t>
            </a:r>
            <a:r>
              <a:rPr lang="en-US" sz="2300" dirty="0"/>
              <a:t> e </a:t>
            </a:r>
            <a:r>
              <a:rPr lang="en-US" sz="2300" dirty="0" err="1"/>
              <a:t>uma</a:t>
            </a:r>
            <a:r>
              <a:rPr lang="en-US" sz="2300" dirty="0"/>
              <a:t> </a:t>
            </a:r>
            <a:r>
              <a:rPr lang="en-US" sz="2300" dirty="0" err="1"/>
              <a:t>apreciação</a:t>
            </a:r>
            <a:r>
              <a:rPr lang="en-US" sz="2300" dirty="0"/>
              <a:t> </a:t>
            </a:r>
            <a:r>
              <a:rPr lang="en-US" sz="2300" dirty="0" err="1"/>
              <a:t>mais</a:t>
            </a:r>
            <a:r>
              <a:rPr lang="en-US" sz="2300" dirty="0"/>
              <a:t> profunda dos 	</a:t>
            </a:r>
            <a:r>
              <a:rPr lang="en-US" sz="2300" dirty="0" err="1"/>
              <a:t>valores</a:t>
            </a:r>
            <a:r>
              <a:rPr lang="en-US" sz="2300" dirty="0"/>
              <a:t> </a:t>
            </a:r>
            <a:r>
              <a:rPr lang="en-US" sz="2300" dirty="0" err="1"/>
              <a:t>éticos</a:t>
            </a:r>
            <a:r>
              <a:rPr lang="en-US" sz="2300" dirty="0"/>
              <a:t>.</a:t>
            </a:r>
            <a:endParaRPr lang="en-IE" sz="2300" dirty="0"/>
          </a:p>
        </p:txBody>
      </p:sp>
      <p:sp>
        <p:nvSpPr>
          <p:cNvPr id="3" name="Text Placeholder 2">
            <a:extLst>
              <a:ext uri="{FF2B5EF4-FFF2-40B4-BE49-F238E27FC236}">
                <a16:creationId xmlns:a16="http://schemas.microsoft.com/office/drawing/2014/main" id="{EA95BDA2-7817-A4E9-BCF6-1715D3019DC9}"/>
              </a:ext>
            </a:extLst>
          </p:cNvPr>
          <p:cNvSpPr>
            <a:spLocks noGrp="1"/>
          </p:cNvSpPr>
          <p:nvPr>
            <p:ph type="body" sz="quarter" idx="16"/>
          </p:nvPr>
        </p:nvSpPr>
        <p:spPr>
          <a:xfrm>
            <a:off x="634405" y="615268"/>
            <a:ext cx="6558245" cy="867121"/>
          </a:xfrm>
        </p:spPr>
        <p:txBody>
          <a:bodyPr/>
          <a:lstStyle/>
          <a:p>
            <a:pPr algn="l" rtl="0"/>
            <a:r>
              <a:rPr lang="en-US" b="1" dirty="0" err="1"/>
              <a:t>Ligação</a:t>
            </a:r>
            <a:r>
              <a:rPr lang="en-US" b="1" dirty="0"/>
              <a:t> ao Cliente e </a:t>
            </a:r>
            <a:r>
              <a:rPr lang="en-US" b="1" dirty="0" err="1">
                <a:highlight>
                  <a:srgbClr val="B3DDDC"/>
                </a:highlight>
              </a:rPr>
              <a:t>Experiência</a:t>
            </a:r>
            <a:endParaRPr lang="en-IE" b="1" dirty="0">
              <a:highlight>
                <a:srgbClr val="B3DDDC"/>
              </a:highlight>
            </a:endParaRPr>
          </a:p>
        </p:txBody>
      </p:sp>
      <p:pic>
        <p:nvPicPr>
          <p:cNvPr id="6" name="Picture Placeholder 5" descr="Young woman using virtual reality headset">
            <a:extLst>
              <a:ext uri="{FF2B5EF4-FFF2-40B4-BE49-F238E27FC236}">
                <a16:creationId xmlns:a16="http://schemas.microsoft.com/office/drawing/2014/main" id="{645633B4-3B9D-97A6-0093-B74D453BA563}"/>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58BBF3CD-AC1F-7C26-198E-66054F7D19F7}"/>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292466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647C79-6E4E-63C3-4350-28FD2F98499E}"/>
              </a:ext>
            </a:extLst>
          </p:cNvPr>
          <p:cNvSpPr>
            <a:spLocks noGrp="1"/>
          </p:cNvSpPr>
          <p:nvPr>
            <p:ph type="body" sz="quarter" idx="16"/>
          </p:nvPr>
        </p:nvSpPr>
        <p:spPr>
          <a:xfrm>
            <a:off x="605789" y="653198"/>
            <a:ext cx="4991100" cy="992187"/>
          </a:xfrm>
        </p:spPr>
        <p:txBody>
          <a:bodyPr>
            <a:normAutofit/>
          </a:bodyPr>
          <a:lstStyle/>
          <a:p>
            <a:pPr algn="l" rtl="0"/>
            <a:r>
              <a:rPr lang="en-US" sz="3300" b="1" dirty="0"/>
              <a:t>1. Inovação Incremental</a:t>
            </a:r>
            <a:endParaRPr lang="en-IE" sz="3300" b="1" dirty="0"/>
          </a:p>
        </p:txBody>
      </p:sp>
      <p:sp>
        <p:nvSpPr>
          <p:cNvPr id="6" name="Text Placeholder 2">
            <a:extLst>
              <a:ext uri="{FF2B5EF4-FFF2-40B4-BE49-F238E27FC236}">
                <a16:creationId xmlns:a16="http://schemas.microsoft.com/office/drawing/2014/main" id="{A9DDC38C-3AEC-5A73-5EBC-9C207E0DB3B0}"/>
              </a:ext>
            </a:extLst>
          </p:cNvPr>
          <p:cNvSpPr>
            <a:spLocks noGrp="1"/>
          </p:cNvSpPr>
          <p:nvPr>
            <p:ph type="body" sz="quarter" idx="18"/>
          </p:nvPr>
        </p:nvSpPr>
        <p:spPr>
          <a:xfrm>
            <a:off x="838986" y="1187588"/>
            <a:ext cx="5706277" cy="4656137"/>
          </a:xfrm>
        </p:spPr>
        <p:txBody>
          <a:bodyPr>
            <a:noAutofit/>
          </a:bodyPr>
          <a:lstStyle/>
          <a:p>
            <a:pPr algn="just" rtl="0">
              <a:lnSpc>
                <a:spcPct val="100000"/>
              </a:lnSpc>
              <a:spcBef>
                <a:spcPts val="0"/>
              </a:spcBef>
            </a:pPr>
            <a:r>
              <a:rPr lang="en-US" sz="2200" dirty="0"/>
              <a:t>Os produtos podem ser </a:t>
            </a:r>
            <a:r>
              <a:rPr lang="en-US" sz="2200" dirty="0" err="1"/>
              <a:t>mais</a:t>
            </a:r>
            <a:r>
              <a:rPr lang="en-US" sz="2200" dirty="0"/>
              <a:t> </a:t>
            </a:r>
            <a:r>
              <a:rPr lang="en-US" sz="2200" dirty="0" err="1"/>
              <a:t>pequenos</a:t>
            </a:r>
            <a:r>
              <a:rPr lang="en-US" sz="2200" dirty="0"/>
              <a:t>, mais fáceis de usar, </a:t>
            </a:r>
            <a:r>
              <a:rPr lang="en-US" sz="2200" dirty="0" err="1"/>
              <a:t>ou</a:t>
            </a:r>
            <a:r>
              <a:rPr lang="en-US" sz="2200" dirty="0"/>
              <a:t> serem </a:t>
            </a:r>
            <a:r>
              <a:rPr lang="en-US" sz="2200" dirty="0" err="1"/>
              <a:t>mais</a:t>
            </a:r>
            <a:r>
              <a:rPr lang="en-US" sz="2200" dirty="0"/>
              <a:t> </a:t>
            </a:r>
            <a:r>
              <a:rPr lang="en-US" sz="2200" dirty="0" err="1"/>
              <a:t>atraentes</a:t>
            </a:r>
            <a:r>
              <a:rPr lang="en-US" sz="2200" dirty="0"/>
              <a:t>, </a:t>
            </a:r>
            <a:r>
              <a:rPr lang="en-US" sz="2200" dirty="0" err="1"/>
              <a:t>sem</a:t>
            </a:r>
            <a:r>
              <a:rPr lang="en-US" sz="2200" dirty="0"/>
              <a:t> a </a:t>
            </a:r>
            <a:r>
              <a:rPr lang="en-US" sz="2200" dirty="0" err="1"/>
              <a:t>sua</a:t>
            </a:r>
            <a:r>
              <a:rPr lang="en-US" sz="2200" dirty="0"/>
              <a:t> </a:t>
            </a:r>
            <a:r>
              <a:rPr lang="en-US" sz="2200" dirty="0" err="1"/>
              <a:t>funcionalidade</a:t>
            </a:r>
            <a:r>
              <a:rPr lang="en-US" sz="2200" dirty="0"/>
              <a:t> principal ser </a:t>
            </a:r>
            <a:r>
              <a:rPr lang="en-US" sz="2200" dirty="0" err="1"/>
              <a:t>afetada</a:t>
            </a:r>
            <a:r>
              <a:rPr lang="en-US" sz="2200" dirty="0"/>
              <a:t>. Os serviços </a:t>
            </a:r>
            <a:r>
              <a:rPr lang="en-US" sz="2200" dirty="0" err="1"/>
              <a:t>geralmente</a:t>
            </a:r>
            <a:r>
              <a:rPr lang="en-US" sz="2200" dirty="0"/>
              <a:t> </a:t>
            </a:r>
            <a:r>
              <a:rPr lang="en-US" sz="2200" dirty="0" err="1"/>
              <a:t>tornam</a:t>
            </a:r>
            <a:r>
              <a:rPr lang="en-US" sz="2200" dirty="0"/>
              <a:t>-se mais eficientes por meio de melhorias constantes.</a:t>
            </a:r>
          </a:p>
          <a:p>
            <a:pPr algn="just" rtl="0">
              <a:lnSpc>
                <a:spcPct val="100000"/>
              </a:lnSpc>
              <a:spcBef>
                <a:spcPts val="0"/>
              </a:spcBef>
            </a:pPr>
            <a:r>
              <a:rPr lang="en-US" sz="2200" dirty="0"/>
              <a:t>Embora a </a:t>
            </a:r>
            <a:r>
              <a:rPr lang="en-US" sz="2200" dirty="0" err="1"/>
              <a:t>inovação</a:t>
            </a:r>
            <a:r>
              <a:rPr lang="en-US" sz="2200" dirty="0"/>
              <a:t> incremental </a:t>
            </a:r>
            <a:r>
              <a:rPr lang="en-US" sz="2200" b="1" dirty="0" err="1"/>
              <a:t>não</a:t>
            </a:r>
            <a:r>
              <a:rPr lang="en-US" sz="2200" b="1" dirty="0"/>
              <a:t> </a:t>
            </a:r>
            <a:r>
              <a:rPr lang="en-US" sz="2200" b="1" dirty="0" err="1"/>
              <a:t>crie</a:t>
            </a:r>
            <a:r>
              <a:rPr lang="en-US" sz="2200" b="1" dirty="0"/>
              <a:t> </a:t>
            </a:r>
            <a:r>
              <a:rPr lang="en-US" sz="2200" b="1" dirty="0" err="1"/>
              <a:t>novos</a:t>
            </a:r>
            <a:r>
              <a:rPr lang="en-US" sz="2200" b="1" dirty="0"/>
              <a:t> mercados </a:t>
            </a:r>
            <a:r>
              <a:rPr lang="en-US" sz="2200" dirty="0"/>
              <a:t>e muitas vezes </a:t>
            </a:r>
            <a:r>
              <a:rPr lang="en-US" sz="2200" dirty="0" err="1"/>
              <a:t>não</a:t>
            </a:r>
            <a:r>
              <a:rPr lang="en-US" sz="2200" dirty="0"/>
              <a:t> use tecnologia radicalmente nova, pode atrair clientes com salários mais altos, pois </a:t>
            </a:r>
            <a:r>
              <a:rPr lang="en-US" sz="2200" dirty="0" err="1"/>
              <a:t>vai</a:t>
            </a:r>
            <a:r>
              <a:rPr lang="en-US" sz="2200" dirty="0"/>
              <a:t> de </a:t>
            </a:r>
            <a:r>
              <a:rPr lang="en-US" sz="2200" dirty="0" err="1"/>
              <a:t>encontro</a:t>
            </a:r>
            <a:r>
              <a:rPr lang="en-US" sz="2200" dirty="0"/>
              <a:t> às necessidades identificadas do cliente.</a:t>
            </a:r>
          </a:p>
          <a:p>
            <a:pPr algn="just" rtl="0">
              <a:lnSpc>
                <a:spcPct val="100000"/>
              </a:lnSpc>
              <a:spcBef>
                <a:spcPts val="0"/>
              </a:spcBef>
            </a:pPr>
            <a:r>
              <a:rPr lang="en-US" sz="2200" dirty="0"/>
              <a:t>O produto/serviço também pode atrair um mercado </a:t>
            </a:r>
            <a:r>
              <a:rPr lang="en-US" sz="2200" dirty="0" err="1"/>
              <a:t>mais</a:t>
            </a:r>
            <a:r>
              <a:rPr lang="en-US" sz="2200" dirty="0"/>
              <a:t> </a:t>
            </a:r>
            <a:r>
              <a:rPr lang="en-US" sz="2200" dirty="0" err="1"/>
              <a:t>alargado</a:t>
            </a:r>
            <a:r>
              <a:rPr lang="en-US" sz="2200" dirty="0"/>
              <a:t> e </a:t>
            </a:r>
            <a:r>
              <a:rPr lang="en-US" sz="2200" dirty="0" err="1"/>
              <a:t>convencional</a:t>
            </a:r>
            <a:r>
              <a:rPr lang="en-US" sz="2200" dirty="0"/>
              <a:t>, se as </a:t>
            </a:r>
            <a:r>
              <a:rPr lang="en-US" sz="2200" dirty="0" err="1"/>
              <a:t>mesmas</a:t>
            </a:r>
            <a:r>
              <a:rPr lang="en-US" sz="2200" dirty="0"/>
              <a:t> </a:t>
            </a:r>
            <a:r>
              <a:rPr lang="en-US" sz="2200" dirty="0" err="1"/>
              <a:t>funcionalidades</a:t>
            </a:r>
            <a:r>
              <a:rPr lang="en-US" sz="2200" dirty="0"/>
              <a:t> e valor </a:t>
            </a:r>
            <a:r>
              <a:rPr lang="en-US" sz="2200" dirty="0" err="1"/>
              <a:t>forem</a:t>
            </a:r>
            <a:r>
              <a:rPr lang="en-US" sz="2200" dirty="0"/>
              <a:t> 	</a:t>
            </a:r>
            <a:r>
              <a:rPr lang="en-US" sz="2200" dirty="0" err="1"/>
              <a:t>fornecidos</a:t>
            </a:r>
            <a:r>
              <a:rPr lang="en-US" sz="2200" dirty="0"/>
              <a:t> a um </a:t>
            </a:r>
            <a:r>
              <a:rPr lang="en-US" sz="2200" dirty="0" err="1"/>
              <a:t>menor</a:t>
            </a:r>
            <a:r>
              <a:rPr lang="en-US" sz="2200" dirty="0"/>
              <a:t> </a:t>
            </a:r>
            <a:r>
              <a:rPr lang="en-US" sz="2200" dirty="0" err="1"/>
              <a:t>custo</a:t>
            </a:r>
            <a:r>
              <a:rPr lang="en-US" sz="2200" dirty="0"/>
              <a:t>.</a:t>
            </a:r>
            <a:endParaRPr lang="en-IE" sz="2200" dirty="0"/>
          </a:p>
        </p:txBody>
      </p:sp>
      <p:sp>
        <p:nvSpPr>
          <p:cNvPr id="3" name="TextBox 2">
            <a:extLst>
              <a:ext uri="{FF2B5EF4-FFF2-40B4-BE49-F238E27FC236}">
                <a16:creationId xmlns:a16="http://schemas.microsoft.com/office/drawing/2014/main" id="{980C86D3-ED40-6CFB-4911-F1E6E1B9A67F}"/>
              </a:ext>
            </a:extLst>
          </p:cNvPr>
          <p:cNvSpPr txBox="1"/>
          <p:nvPr/>
        </p:nvSpPr>
        <p:spPr>
          <a:xfrm>
            <a:off x="6840204" y="1673353"/>
            <a:ext cx="5267278" cy="4170372"/>
          </a:xfrm>
          <a:prstGeom prst="rect">
            <a:avLst/>
          </a:prstGeom>
          <a:noFill/>
        </p:spPr>
        <p:txBody>
          <a:bodyPr wrap="square">
            <a:spAutoFit/>
          </a:bodyPr>
          <a:lstStyle/>
          <a:p>
            <a:pPr algn="l" rtl="0"/>
            <a:r>
              <a:rPr lang="en-GB" sz="1900" b="0" i="0" dirty="0">
                <a:solidFill>
                  <a:srgbClr val="333333"/>
                </a:solidFill>
                <a:effectLst/>
              </a:rPr>
              <a:t>Em novembro de </a:t>
            </a:r>
          </a:p>
          <a:p>
            <a:pPr algn="l" rtl="0"/>
            <a:r>
              <a:rPr lang="en-GB" sz="1900" b="0" i="0" dirty="0">
                <a:solidFill>
                  <a:srgbClr val="333333"/>
                </a:solidFill>
                <a:effectLst/>
              </a:rPr>
              <a:t>2005, as </a:t>
            </a:r>
            <a:r>
              <a:rPr lang="en-GB" sz="1900" b="0" i="0" dirty="0" err="1">
                <a:solidFill>
                  <a:srgbClr val="333333"/>
                </a:solidFill>
                <a:effectLst/>
              </a:rPr>
              <a:t>primeiras</a:t>
            </a:r>
            <a:endParaRPr lang="en-GB" sz="1900" b="0" i="0" dirty="0">
              <a:solidFill>
                <a:srgbClr val="333333"/>
              </a:solidFill>
              <a:effectLst/>
            </a:endParaRPr>
          </a:p>
          <a:p>
            <a:r>
              <a:rPr lang="en-GB" sz="1900" dirty="0">
                <a:solidFill>
                  <a:srgbClr val="333333"/>
                </a:solidFill>
              </a:rPr>
              <a:t>barras de </a:t>
            </a:r>
            <a:r>
              <a:rPr lang="en-GB" sz="1900" b="0" i="0" dirty="0" err="1">
                <a:solidFill>
                  <a:srgbClr val="333333"/>
                </a:solidFill>
                <a:effectLst/>
              </a:rPr>
              <a:t>Chocolonely</a:t>
            </a:r>
            <a:r>
              <a:rPr lang="en-GB" sz="1900" b="0" i="0" dirty="0">
                <a:solidFill>
                  <a:srgbClr val="333333"/>
                </a:solidFill>
                <a:effectLst/>
              </a:rPr>
              <a:t> </a:t>
            </a:r>
          </a:p>
          <a:p>
            <a:pPr algn="l" rtl="0"/>
            <a:r>
              <a:rPr lang="en-GB" sz="1900" dirty="0">
                <a:solidFill>
                  <a:srgbClr val="333333"/>
                </a:solidFill>
              </a:rPr>
              <a:t>do T</a:t>
            </a:r>
            <a:r>
              <a:rPr lang="en-GB" sz="1900" b="0" i="0" dirty="0">
                <a:solidFill>
                  <a:srgbClr val="333333"/>
                </a:solidFill>
                <a:effectLst/>
              </a:rPr>
              <a:t>ony</a:t>
            </a:r>
            <a:r>
              <a:rPr lang="en-GB" sz="1900" dirty="0">
                <a:solidFill>
                  <a:srgbClr val="333333"/>
                </a:solidFill>
              </a:rPr>
              <a:t> </a:t>
            </a:r>
            <a:r>
              <a:rPr lang="en-GB" sz="1900" dirty="0" err="1">
                <a:solidFill>
                  <a:srgbClr val="333333"/>
                </a:solidFill>
              </a:rPr>
              <a:t>apareceram</a:t>
            </a:r>
            <a:r>
              <a:rPr lang="en-GB" sz="1900" dirty="0">
                <a:solidFill>
                  <a:srgbClr val="333333"/>
                </a:solidFill>
              </a:rPr>
              <a:t> </a:t>
            </a:r>
            <a:r>
              <a:rPr lang="en-GB" sz="1900" b="0" i="0" dirty="0" err="1">
                <a:solidFill>
                  <a:srgbClr val="333333"/>
                </a:solidFill>
                <a:effectLst/>
              </a:rPr>
              <a:t>na</a:t>
            </a:r>
            <a:r>
              <a:rPr lang="en-GB" sz="1900" b="0" i="0" dirty="0">
                <a:solidFill>
                  <a:srgbClr val="333333"/>
                </a:solidFill>
                <a:effectLst/>
              </a:rPr>
              <a:t> Holanda: 5.000 barras de chocolate </a:t>
            </a:r>
            <a:r>
              <a:rPr lang="en-GB" sz="1900" dirty="0">
                <a:solidFill>
                  <a:srgbClr val="333333"/>
                </a:solidFill>
              </a:rPr>
              <a:t>de </a:t>
            </a:r>
            <a:r>
              <a:rPr lang="en-GB" sz="1900" b="0" i="0" dirty="0" err="1">
                <a:solidFill>
                  <a:srgbClr val="333333"/>
                </a:solidFill>
                <a:effectLst/>
              </a:rPr>
              <a:t>leite</a:t>
            </a:r>
            <a:r>
              <a:rPr lang="en-GB" sz="1900" b="0" i="0" dirty="0">
                <a:solidFill>
                  <a:srgbClr val="333333"/>
                </a:solidFill>
                <a:effectLst/>
              </a:rPr>
              <a:t> </a:t>
            </a:r>
            <a:r>
              <a:rPr lang="en-GB" sz="1900" dirty="0" err="1">
                <a:solidFill>
                  <a:srgbClr val="333333"/>
                </a:solidFill>
              </a:rPr>
              <a:t>n</a:t>
            </a:r>
            <a:r>
              <a:rPr lang="en-GB" sz="1900" b="0" i="0" dirty="0" err="1">
                <a:solidFill>
                  <a:srgbClr val="333333"/>
                </a:solidFill>
                <a:effectLst/>
              </a:rPr>
              <a:t>uma</a:t>
            </a:r>
            <a:r>
              <a:rPr lang="en-GB" sz="1900" b="0" i="0" dirty="0">
                <a:solidFill>
                  <a:srgbClr val="333333"/>
                </a:solidFill>
                <a:effectLst/>
              </a:rPr>
              <a:t> </a:t>
            </a:r>
            <a:r>
              <a:rPr lang="en-GB" sz="1900" b="0" i="0" dirty="0" err="1">
                <a:solidFill>
                  <a:srgbClr val="333333"/>
                </a:solidFill>
                <a:effectLst/>
              </a:rPr>
              <a:t>alarmante</a:t>
            </a:r>
            <a:r>
              <a:rPr lang="en-GB" sz="1900" b="0" i="0" dirty="0">
                <a:solidFill>
                  <a:srgbClr val="333333"/>
                </a:solidFill>
                <a:effectLst/>
              </a:rPr>
              <a:t> </a:t>
            </a:r>
            <a:r>
              <a:rPr lang="en-GB" sz="1900" b="0" i="0" dirty="0" err="1">
                <a:solidFill>
                  <a:srgbClr val="333333"/>
                </a:solidFill>
                <a:effectLst/>
              </a:rPr>
              <a:t>embalagem</a:t>
            </a:r>
            <a:r>
              <a:rPr lang="en-GB" sz="1900" b="0" i="0" dirty="0">
                <a:solidFill>
                  <a:srgbClr val="333333"/>
                </a:solidFill>
                <a:effectLst/>
              </a:rPr>
              <a:t> </a:t>
            </a:r>
            <a:r>
              <a:rPr lang="en-GB" sz="1900" b="0" i="0" dirty="0" err="1">
                <a:solidFill>
                  <a:srgbClr val="333333"/>
                </a:solidFill>
                <a:effectLst/>
              </a:rPr>
              <a:t>vermelha</a:t>
            </a:r>
            <a:r>
              <a:rPr lang="en-GB" sz="1900" b="0" i="0" dirty="0">
                <a:solidFill>
                  <a:srgbClr val="333333"/>
                </a:solidFill>
                <a:effectLst/>
              </a:rPr>
              <a:t> com o rótulo “100% livre de </a:t>
            </a:r>
            <a:r>
              <a:rPr lang="en-GB" sz="1900" b="0" i="0" dirty="0" err="1">
                <a:solidFill>
                  <a:srgbClr val="333333"/>
                </a:solidFill>
                <a:effectLst/>
              </a:rPr>
              <a:t>escravatura</a:t>
            </a:r>
            <a:r>
              <a:rPr lang="en-GB" sz="1900" b="0" i="0" dirty="0">
                <a:solidFill>
                  <a:srgbClr val="333333"/>
                </a:solidFill>
                <a:effectLst/>
              </a:rPr>
              <a:t>”. Ao introduzir combinações inesperadas de sabores, </a:t>
            </a:r>
            <a:r>
              <a:rPr lang="en-GB" sz="1900" dirty="0">
                <a:solidFill>
                  <a:srgbClr val="333333"/>
                </a:solidFill>
              </a:rPr>
              <a:t>a </a:t>
            </a:r>
            <a:r>
              <a:rPr lang="en-GB" sz="1900" dirty="0" err="1">
                <a:solidFill>
                  <a:srgbClr val="333333"/>
                </a:solidFill>
              </a:rPr>
              <a:t>empresa</a:t>
            </a:r>
            <a:r>
              <a:rPr lang="en-GB" sz="1900" dirty="0">
                <a:solidFill>
                  <a:srgbClr val="333333"/>
                </a:solidFill>
              </a:rPr>
              <a:t> </a:t>
            </a:r>
            <a:r>
              <a:rPr lang="en-GB" sz="1900" b="0" i="0" dirty="0" err="1">
                <a:solidFill>
                  <a:srgbClr val="333333"/>
                </a:solidFill>
                <a:effectLst/>
              </a:rPr>
              <a:t>alterou</a:t>
            </a:r>
            <a:r>
              <a:rPr lang="en-GB" sz="1900" b="0" i="0" dirty="0">
                <a:solidFill>
                  <a:srgbClr val="333333"/>
                </a:solidFill>
                <a:effectLst/>
              </a:rPr>
              <a:t> o mercado de chocolate na Holanda – a ponto de muitas outras marcas </a:t>
            </a:r>
            <a:r>
              <a:rPr lang="en-GB" sz="1900" b="0" i="0" dirty="0" err="1">
                <a:solidFill>
                  <a:srgbClr val="333333"/>
                </a:solidFill>
                <a:effectLst/>
              </a:rPr>
              <a:t>copiarem</a:t>
            </a:r>
            <a:r>
              <a:rPr lang="en-GB" sz="1900" b="0" i="0" dirty="0">
                <a:solidFill>
                  <a:srgbClr val="333333"/>
                </a:solidFill>
                <a:effectLst/>
              </a:rPr>
              <a:t> a </a:t>
            </a:r>
            <a:r>
              <a:rPr lang="en-GB" sz="1900" b="0" i="0" dirty="0" err="1">
                <a:solidFill>
                  <a:srgbClr val="333333"/>
                </a:solidFill>
                <a:effectLst/>
              </a:rPr>
              <a:t>sua</a:t>
            </a:r>
            <a:r>
              <a:rPr lang="en-GB" sz="1900" b="0" i="0" dirty="0">
                <a:solidFill>
                  <a:srgbClr val="333333"/>
                </a:solidFill>
                <a:effectLst/>
              </a:rPr>
              <a:t> estratégia e </a:t>
            </a:r>
            <a:r>
              <a:rPr lang="en-GB" sz="1900" b="0" i="0" dirty="0" err="1">
                <a:solidFill>
                  <a:srgbClr val="333333"/>
                </a:solidFill>
                <a:effectLst/>
              </a:rPr>
              <a:t>introduzirem</a:t>
            </a:r>
            <a:r>
              <a:rPr lang="en-GB" sz="1900" b="0" i="0" dirty="0">
                <a:solidFill>
                  <a:srgbClr val="333333"/>
                </a:solidFill>
                <a:effectLst/>
              </a:rPr>
              <a:t> </a:t>
            </a:r>
            <a:r>
              <a:rPr lang="en-GB" sz="1900" b="0" i="0" dirty="0" err="1">
                <a:solidFill>
                  <a:srgbClr val="333333"/>
                </a:solidFill>
                <a:effectLst/>
              </a:rPr>
              <a:t>os</a:t>
            </a:r>
            <a:r>
              <a:rPr lang="en-GB" sz="1900" b="0" i="0" dirty="0">
                <a:solidFill>
                  <a:srgbClr val="333333"/>
                </a:solidFill>
                <a:effectLst/>
              </a:rPr>
              <a:t> </a:t>
            </a:r>
            <a:r>
              <a:rPr lang="en-GB" sz="1900" b="0" i="0" dirty="0" err="1">
                <a:solidFill>
                  <a:srgbClr val="333333"/>
                </a:solidFill>
                <a:effectLst/>
              </a:rPr>
              <a:t>seus</a:t>
            </a:r>
            <a:r>
              <a:rPr lang="en-GB" sz="1900" b="0" i="0" dirty="0">
                <a:solidFill>
                  <a:srgbClr val="333333"/>
                </a:solidFill>
                <a:effectLst/>
              </a:rPr>
              <a:t> próprios sabores exóticos. E não só em barras de chocolate, mas também em pasta de chocolate, manteiga de amendoim e biscoitos.</a:t>
            </a:r>
          </a:p>
          <a:p>
            <a:pPr algn="l" rtl="0"/>
            <a:endParaRPr lang="en-GB" dirty="0">
              <a:solidFill>
                <a:srgbClr val="333333"/>
              </a:solidFill>
              <a:latin typeface="Georgia" panose="02040502050405020303" pitchFamily="18" charset="0"/>
            </a:endParaRPr>
          </a:p>
        </p:txBody>
      </p:sp>
      <p:sp>
        <p:nvSpPr>
          <p:cNvPr id="10" name="TextBox 9">
            <a:extLst>
              <a:ext uri="{FF2B5EF4-FFF2-40B4-BE49-F238E27FC236}">
                <a16:creationId xmlns:a16="http://schemas.microsoft.com/office/drawing/2014/main" id="{79DD5251-0B13-FE4A-6298-CA9F7DAEAD4E}"/>
              </a:ext>
            </a:extLst>
          </p:cNvPr>
          <p:cNvSpPr txBox="1"/>
          <p:nvPr/>
        </p:nvSpPr>
        <p:spPr>
          <a:xfrm>
            <a:off x="6758145" y="5750292"/>
            <a:ext cx="6103088" cy="646331"/>
          </a:xfrm>
          <a:prstGeom prst="rect">
            <a:avLst/>
          </a:prstGeom>
          <a:noFill/>
        </p:spPr>
        <p:txBody>
          <a:bodyPr wrap="square">
            <a:spAutoFit/>
          </a:bodyPr>
          <a:lstStyle/>
          <a:p>
            <a:pPr algn="l" rtl="0"/>
            <a:r>
              <a:rPr lang="en-GB" b="1" dirty="0">
                <a:solidFill>
                  <a:schemeClr val="bg1"/>
                </a:solidFill>
                <a:highlight>
                  <a:srgbClr val="F79037"/>
                </a:highlight>
                <a:hlinkClick r:id="rId2">
                  <a:extLst>
                    <a:ext uri="{A12FA001-AC4F-418D-AE19-62706E023703}">
                      <ahyp:hlinkClr xmlns:ahyp="http://schemas.microsoft.com/office/drawing/2018/hyperlinkcolor" val="tx"/>
                    </a:ext>
                  </a:extLst>
                </a:hlinkClick>
              </a:rPr>
              <a:t>LER</a:t>
            </a:r>
            <a:r>
              <a:rPr lang="en-GB" b="1" dirty="0">
                <a:solidFill>
                  <a:srgbClr val="87A66E"/>
                </a:solidFill>
                <a:highlight>
                  <a:srgbClr val="F79037"/>
                </a:highlight>
                <a:hlinkClick r:id="rId2">
                  <a:extLst>
                    <a:ext uri="{A12FA001-AC4F-418D-AE19-62706E023703}">
                      <ahyp:hlinkClr xmlns:ahyp="http://schemas.microsoft.com/office/drawing/2018/hyperlinkcolor" val="tx"/>
                    </a:ext>
                  </a:extLst>
                </a:hlinkClick>
              </a:rPr>
              <a:t> </a:t>
            </a:r>
            <a:r>
              <a:rPr lang="en-GB" dirty="0">
                <a:solidFill>
                  <a:srgbClr val="F79037"/>
                </a:solidFill>
                <a:hlinkClick r:id="rId2">
                  <a:extLst>
                    <a:ext uri="{A12FA001-AC4F-418D-AE19-62706E023703}">
                      <ahyp:hlinkClr xmlns:ahyp="http://schemas.microsoft.com/office/drawing/2018/hyperlinkcolor" val="tx"/>
                    </a:ext>
                  </a:extLst>
                </a:hlinkClick>
              </a:rPr>
              <a:t>How To Bring Sustainability To The Masses: Tony’s </a:t>
            </a:r>
            <a:r>
              <a:rPr lang="en-GB" dirty="0" err="1">
                <a:solidFill>
                  <a:srgbClr val="F79037"/>
                </a:solidFill>
                <a:hlinkClick r:id="rId2">
                  <a:extLst>
                    <a:ext uri="{A12FA001-AC4F-418D-AE19-62706E023703}">
                      <ahyp:hlinkClr xmlns:ahyp="http://schemas.microsoft.com/office/drawing/2018/hyperlinkcolor" val="tx"/>
                    </a:ext>
                  </a:extLst>
                </a:hlinkClick>
              </a:rPr>
              <a:t>Chocolonely’s</a:t>
            </a:r>
            <a:r>
              <a:rPr lang="en-GB" dirty="0">
                <a:solidFill>
                  <a:srgbClr val="F79037"/>
                </a:solidFill>
                <a:hlinkClick r:id="rId2">
                  <a:extLst>
                    <a:ext uri="{A12FA001-AC4F-418D-AE19-62706E023703}">
                      <ahyp:hlinkClr xmlns:ahyp="http://schemas.microsoft.com/office/drawing/2018/hyperlinkcolor" val="tx"/>
                    </a:ext>
                  </a:extLst>
                </a:hlinkClick>
              </a:rPr>
              <a:t> Impact Strategy (forbes.com)</a:t>
            </a:r>
            <a:endParaRPr lang="en-IE" dirty="0">
              <a:solidFill>
                <a:srgbClr val="F79037"/>
              </a:solidFill>
            </a:endParaRPr>
          </a:p>
        </p:txBody>
      </p:sp>
      <p:pic>
        <p:nvPicPr>
          <p:cNvPr id="2050" name="Picture 2" descr="The Most Ethical Chocolate Brand: Tony's Chocolonely">
            <a:extLst>
              <a:ext uri="{FF2B5EF4-FFF2-40B4-BE49-F238E27FC236}">
                <a16:creationId xmlns:a16="http://schemas.microsoft.com/office/drawing/2014/main" id="{7FF9633E-71CD-5CC9-CBC1-2FC79B0AA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7775" y="0"/>
            <a:ext cx="3324225" cy="22161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D8DBAF9-CFC1-C3BE-B240-41789580FD8D}"/>
              </a:ext>
            </a:extLst>
          </p:cNvPr>
          <p:cNvSpPr txBox="1"/>
          <p:nvPr/>
        </p:nvSpPr>
        <p:spPr>
          <a:xfrm>
            <a:off x="6758145" y="176144"/>
            <a:ext cx="2109630" cy="954107"/>
          </a:xfrm>
          <a:prstGeom prst="rect">
            <a:avLst/>
          </a:prstGeom>
          <a:noFill/>
        </p:spPr>
        <p:txBody>
          <a:bodyPr wrap="square">
            <a:spAutoFit/>
          </a:bodyPr>
          <a:lstStyle/>
          <a:p>
            <a:pPr algn="l" rtl="0"/>
            <a:r>
              <a:rPr lang="en-GB" sz="2800" b="0" i="0" dirty="0" err="1">
                <a:solidFill>
                  <a:srgbClr val="333333"/>
                </a:solidFill>
                <a:effectLst/>
              </a:rPr>
              <a:t>Chocolonely</a:t>
            </a:r>
            <a:r>
              <a:rPr lang="en-GB" sz="2800" b="0" i="0" dirty="0">
                <a:solidFill>
                  <a:srgbClr val="333333"/>
                </a:solidFill>
                <a:effectLst/>
              </a:rPr>
              <a:t> do Tony </a:t>
            </a:r>
            <a:endParaRPr lang="en-IE" sz="2800" dirty="0"/>
          </a:p>
        </p:txBody>
      </p:sp>
    </p:spTree>
    <p:extLst>
      <p:ext uri="{BB962C8B-B14F-4D97-AF65-F5344CB8AC3E}">
        <p14:creationId xmlns:p14="http://schemas.microsoft.com/office/powerpoint/2010/main" val="21173666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37B72B-A53E-187B-8E4C-EAC2C5B44DE5}"/>
              </a:ext>
            </a:extLst>
          </p:cNvPr>
          <p:cNvSpPr>
            <a:spLocks noGrp="1"/>
          </p:cNvSpPr>
          <p:nvPr>
            <p:ph type="body" sz="quarter" idx="18"/>
          </p:nvPr>
        </p:nvSpPr>
        <p:spPr>
          <a:xfrm>
            <a:off x="775697" y="1171377"/>
            <a:ext cx="5769566" cy="3483006"/>
          </a:xfrm>
        </p:spPr>
        <p:txBody>
          <a:bodyPr/>
          <a:lstStyle/>
          <a:p>
            <a:pPr algn="just" rtl="0"/>
            <a:r>
              <a:rPr lang="en-US" dirty="0" err="1"/>
              <a:t>Trabalhar</a:t>
            </a:r>
            <a:r>
              <a:rPr lang="en-US" dirty="0"/>
              <a:t> com </a:t>
            </a:r>
            <a:r>
              <a:rPr lang="en-US" dirty="0" err="1"/>
              <a:t>outras</a:t>
            </a:r>
            <a:r>
              <a:rPr lang="en-US" dirty="0"/>
              <a:t> </a:t>
            </a:r>
            <a:r>
              <a:rPr lang="en-US" dirty="0" err="1"/>
              <a:t>empresas</a:t>
            </a:r>
            <a:r>
              <a:rPr lang="en-US" dirty="0"/>
              <a:t> </a:t>
            </a:r>
            <a:r>
              <a:rPr lang="en-US" dirty="0" err="1"/>
              <a:t>inovadoras</a:t>
            </a:r>
            <a:r>
              <a:rPr lang="en-US" dirty="0"/>
              <a:t> </a:t>
            </a:r>
            <a:r>
              <a:rPr lang="en-US" dirty="0" err="1"/>
              <a:t>ou</a:t>
            </a:r>
            <a:r>
              <a:rPr lang="en-US" dirty="0"/>
              <a:t> </a:t>
            </a:r>
            <a:r>
              <a:rPr lang="en-US" dirty="0" err="1"/>
              <a:t>organizações</a:t>
            </a:r>
            <a:r>
              <a:rPr lang="en-US" dirty="0"/>
              <a:t> </a:t>
            </a:r>
            <a:r>
              <a:rPr lang="en-US" dirty="0" err="1"/>
              <a:t>pode</a:t>
            </a:r>
            <a:r>
              <a:rPr lang="en-US" dirty="0"/>
              <a:t> </a:t>
            </a:r>
            <a:r>
              <a:rPr lang="en-US" b="1" dirty="0" err="1"/>
              <a:t>impulsionar</a:t>
            </a:r>
            <a:r>
              <a:rPr lang="en-US" b="1" dirty="0"/>
              <a:t> o </a:t>
            </a:r>
            <a:r>
              <a:rPr lang="en-US" b="1" dirty="0" err="1"/>
              <a:t>progresso</a:t>
            </a:r>
            <a:r>
              <a:rPr lang="en-US" b="1" dirty="0"/>
              <a:t> </a:t>
            </a:r>
            <a:r>
              <a:rPr lang="en-US" dirty="0"/>
              <a:t>de </a:t>
            </a:r>
            <a:r>
              <a:rPr lang="en-US" dirty="0" err="1"/>
              <a:t>implementação</a:t>
            </a:r>
            <a:r>
              <a:rPr lang="en-US" dirty="0"/>
              <a:t> de </a:t>
            </a:r>
            <a:r>
              <a:rPr lang="en-US" dirty="0" err="1"/>
              <a:t>práticas</a:t>
            </a:r>
            <a:r>
              <a:rPr lang="en-US" dirty="0"/>
              <a:t> </a:t>
            </a:r>
            <a:r>
              <a:rPr lang="en-US" dirty="0" err="1"/>
              <a:t>alimentares</a:t>
            </a:r>
            <a:r>
              <a:rPr lang="en-US" dirty="0"/>
              <a:t> </a:t>
            </a:r>
            <a:r>
              <a:rPr lang="en-US" dirty="0" err="1"/>
              <a:t>éticas</a:t>
            </a:r>
            <a:r>
              <a:rPr lang="en-US" dirty="0"/>
              <a:t>. </a:t>
            </a:r>
            <a:r>
              <a:rPr lang="en-US" dirty="0" err="1"/>
              <a:t>Isso</a:t>
            </a:r>
            <a:r>
              <a:rPr lang="en-US" dirty="0"/>
              <a:t> </a:t>
            </a:r>
            <a:r>
              <a:rPr lang="en-US" dirty="0" err="1"/>
              <a:t>pode</a:t>
            </a:r>
            <a:r>
              <a:rPr lang="en-US" dirty="0"/>
              <a:t> </a:t>
            </a:r>
            <a:r>
              <a:rPr lang="en-US" dirty="0" err="1"/>
              <a:t>envolver</a:t>
            </a:r>
            <a:r>
              <a:rPr lang="en-US" dirty="0"/>
              <a:t> </a:t>
            </a:r>
            <a:r>
              <a:rPr lang="en-US" dirty="0" err="1"/>
              <a:t>parcerias</a:t>
            </a:r>
            <a:r>
              <a:rPr lang="en-US" dirty="0"/>
              <a:t> com </a:t>
            </a:r>
            <a:r>
              <a:rPr lang="en-US" dirty="0" err="1"/>
              <a:t>empresas</a:t>
            </a:r>
            <a:r>
              <a:rPr lang="en-US" dirty="0"/>
              <a:t> de </a:t>
            </a:r>
            <a:r>
              <a:rPr lang="en-US" dirty="0" err="1"/>
              <a:t>tecnologia</a:t>
            </a:r>
            <a:r>
              <a:rPr lang="en-US" dirty="0"/>
              <a:t>, </a:t>
            </a:r>
            <a:r>
              <a:rPr lang="en-US" dirty="0" err="1"/>
              <a:t>centros</a:t>
            </a:r>
            <a:r>
              <a:rPr lang="en-US" dirty="0"/>
              <a:t> de </a:t>
            </a:r>
            <a:r>
              <a:rPr lang="en-US" dirty="0" err="1"/>
              <a:t>investigação</a:t>
            </a:r>
            <a:r>
              <a:rPr lang="en-US" dirty="0"/>
              <a:t>, </a:t>
            </a:r>
            <a:r>
              <a:rPr lang="en-US" dirty="0" err="1"/>
              <a:t>organizações</a:t>
            </a:r>
            <a:r>
              <a:rPr lang="en-US" dirty="0"/>
              <a:t> com </a:t>
            </a:r>
            <a:r>
              <a:rPr lang="en-US" dirty="0" err="1"/>
              <a:t>foco</a:t>
            </a:r>
            <a:r>
              <a:rPr lang="en-US" dirty="0"/>
              <a:t> </a:t>
            </a:r>
            <a:r>
              <a:rPr lang="en-US" dirty="0" err="1"/>
              <a:t>na</a:t>
            </a:r>
            <a:r>
              <a:rPr lang="en-US" dirty="0"/>
              <a:t> </a:t>
            </a:r>
            <a:r>
              <a:rPr lang="en-US" dirty="0" err="1"/>
              <a:t>sustentabilidade</a:t>
            </a:r>
            <a:r>
              <a:rPr lang="en-US" dirty="0"/>
              <a:t>,  </a:t>
            </a:r>
            <a:r>
              <a:rPr lang="en-US" dirty="0" err="1"/>
              <a:t>ou</a:t>
            </a:r>
            <a:r>
              <a:rPr lang="en-US" dirty="0"/>
              <a:t> </a:t>
            </a:r>
            <a:r>
              <a:rPr lang="en-US" dirty="0" err="1"/>
              <a:t>iniciativas</a:t>
            </a:r>
            <a:r>
              <a:rPr lang="en-US" dirty="0"/>
              <a:t> </a:t>
            </a:r>
            <a:r>
              <a:rPr lang="en-US" dirty="0" err="1"/>
              <a:t>sem</a:t>
            </a:r>
            <a:r>
              <a:rPr lang="en-US" dirty="0"/>
              <a:t> fins </a:t>
            </a:r>
            <a:r>
              <a:rPr lang="en-US" dirty="0" err="1"/>
              <a:t>lucrativos</a:t>
            </a:r>
            <a:r>
              <a:rPr lang="en-US" dirty="0"/>
              <a:t> para </a:t>
            </a:r>
            <a:r>
              <a:rPr lang="en-US" dirty="0" err="1"/>
              <a:t>enfrentar</a:t>
            </a:r>
            <a:r>
              <a:rPr lang="en-US" dirty="0"/>
              <a:t> </a:t>
            </a:r>
            <a:r>
              <a:rPr lang="en-US" dirty="0" err="1"/>
              <a:t>desafios</a:t>
            </a:r>
            <a:r>
              <a:rPr lang="en-US" dirty="0"/>
              <a:t> </a:t>
            </a:r>
            <a:r>
              <a:rPr lang="en-US" dirty="0" err="1"/>
              <a:t>coletivos</a:t>
            </a:r>
            <a:r>
              <a:rPr lang="en-US" dirty="0"/>
              <a:t> e </a:t>
            </a:r>
            <a:r>
              <a:rPr lang="en-US" dirty="0" err="1"/>
              <a:t>desenvolver</a:t>
            </a:r>
            <a:r>
              <a:rPr lang="en-US" dirty="0"/>
              <a:t> </a:t>
            </a:r>
            <a:r>
              <a:rPr lang="en-US" dirty="0" err="1"/>
              <a:t>soluções</a:t>
            </a:r>
            <a:r>
              <a:rPr lang="en-US" dirty="0"/>
              <a:t> </a:t>
            </a:r>
            <a:r>
              <a:rPr lang="en-US" dirty="0" err="1"/>
              <a:t>inovadoras</a:t>
            </a:r>
            <a:r>
              <a:rPr lang="en-US" dirty="0"/>
              <a:t>.</a:t>
            </a:r>
          </a:p>
          <a:p>
            <a:pPr algn="just" rtl="0"/>
            <a:r>
              <a:rPr lang="en-US" b="1" dirty="0"/>
              <a:t>Ao </a:t>
            </a:r>
            <a:r>
              <a:rPr lang="en-US" b="1" dirty="0" err="1"/>
              <a:t>reunir</a:t>
            </a:r>
            <a:r>
              <a:rPr lang="en-US" b="1" dirty="0"/>
              <a:t> </a:t>
            </a:r>
            <a:r>
              <a:rPr lang="en-US" b="1" dirty="0" err="1"/>
              <a:t>recursos</a:t>
            </a:r>
            <a:r>
              <a:rPr lang="en-US" b="1" dirty="0"/>
              <a:t>, </a:t>
            </a:r>
            <a:r>
              <a:rPr lang="en-US" b="1" dirty="0" err="1"/>
              <a:t>conhecimento</a:t>
            </a:r>
            <a:r>
              <a:rPr lang="en-US" b="1" dirty="0"/>
              <a:t> e </a:t>
            </a:r>
            <a:r>
              <a:rPr lang="en-US" b="1" dirty="0" err="1"/>
              <a:t>experiência</a:t>
            </a:r>
            <a:r>
              <a:rPr lang="en-US" dirty="0"/>
              <a:t>, </a:t>
            </a:r>
            <a:r>
              <a:rPr lang="en-US" dirty="0" err="1"/>
              <a:t>uma</a:t>
            </a:r>
            <a:r>
              <a:rPr lang="en-US" dirty="0"/>
              <a:t> </a:t>
            </a:r>
            <a:r>
              <a:rPr lang="en-US" dirty="0" err="1"/>
              <a:t>empresa</a:t>
            </a:r>
            <a:r>
              <a:rPr lang="en-US" dirty="0"/>
              <a:t> de </a:t>
            </a:r>
            <a:r>
              <a:rPr lang="en-US" dirty="0" err="1"/>
              <a:t>alimentos</a:t>
            </a:r>
            <a:r>
              <a:rPr lang="en-US" dirty="0"/>
              <a:t> </a:t>
            </a:r>
            <a:r>
              <a:rPr lang="en-US" dirty="0" err="1"/>
              <a:t>éticos</a:t>
            </a:r>
            <a:r>
              <a:rPr lang="en-US" dirty="0"/>
              <a:t> </a:t>
            </a:r>
            <a:r>
              <a:rPr lang="en-US" dirty="0" err="1"/>
              <a:t>pode</a:t>
            </a:r>
            <a:r>
              <a:rPr lang="en-US" dirty="0"/>
              <a:t> </a:t>
            </a:r>
            <a:r>
              <a:rPr lang="en-US" b="1" dirty="0" err="1"/>
              <a:t>acelerar</a:t>
            </a:r>
            <a:r>
              <a:rPr lang="en-US" b="1" dirty="0"/>
              <a:t> </a:t>
            </a:r>
            <a:r>
              <a:rPr lang="en-US" b="1" dirty="0" err="1"/>
              <a:t>os</a:t>
            </a:r>
            <a:r>
              <a:rPr lang="en-US" b="1" dirty="0"/>
              <a:t> </a:t>
            </a:r>
            <a:r>
              <a:rPr lang="en-US" b="1" dirty="0" err="1"/>
              <a:t>seus</a:t>
            </a:r>
            <a:r>
              <a:rPr lang="en-US" b="1" dirty="0"/>
              <a:t> </a:t>
            </a:r>
            <a:r>
              <a:rPr lang="en-US" b="1" dirty="0" err="1"/>
              <a:t>esforços</a:t>
            </a:r>
            <a:r>
              <a:rPr lang="en-US" b="1" dirty="0"/>
              <a:t> de </a:t>
            </a:r>
            <a:r>
              <a:rPr lang="en-US" b="1" dirty="0" err="1"/>
              <a:t>inovação</a:t>
            </a:r>
            <a:r>
              <a:rPr lang="en-US" b="1" dirty="0"/>
              <a:t> </a:t>
            </a:r>
            <a:r>
              <a:rPr lang="en-US" dirty="0"/>
              <a:t>e </a:t>
            </a:r>
            <a:r>
              <a:rPr lang="en-US" dirty="0" err="1"/>
              <a:t>causar</a:t>
            </a:r>
            <a:r>
              <a:rPr lang="en-US" dirty="0"/>
              <a:t> um </a:t>
            </a:r>
            <a:r>
              <a:rPr lang="en-US" dirty="0" err="1"/>
              <a:t>maior</a:t>
            </a:r>
            <a:r>
              <a:rPr lang="en-US" dirty="0"/>
              <a:t> </a:t>
            </a:r>
            <a:r>
              <a:rPr lang="en-US" dirty="0" err="1"/>
              <a:t>impacto</a:t>
            </a:r>
            <a:r>
              <a:rPr lang="en-US" dirty="0"/>
              <a:t>.</a:t>
            </a:r>
            <a:endParaRPr lang="en-IE" dirty="0"/>
          </a:p>
        </p:txBody>
      </p:sp>
      <p:sp>
        <p:nvSpPr>
          <p:cNvPr id="3" name="Text Placeholder 2">
            <a:extLst>
              <a:ext uri="{FF2B5EF4-FFF2-40B4-BE49-F238E27FC236}">
                <a16:creationId xmlns:a16="http://schemas.microsoft.com/office/drawing/2014/main" id="{AAF11674-9521-841C-F6B4-ED91EA3913D8}"/>
              </a:ext>
            </a:extLst>
          </p:cNvPr>
          <p:cNvSpPr>
            <a:spLocks noGrp="1"/>
          </p:cNvSpPr>
          <p:nvPr>
            <p:ph type="body" sz="quarter" idx="16"/>
          </p:nvPr>
        </p:nvSpPr>
        <p:spPr>
          <a:xfrm>
            <a:off x="652868" y="499961"/>
            <a:ext cx="4990998" cy="992652"/>
          </a:xfrm>
        </p:spPr>
        <p:txBody>
          <a:bodyPr/>
          <a:lstStyle/>
          <a:p>
            <a:pPr algn="l" rtl="0"/>
            <a:r>
              <a:rPr lang="en-IE" b="1" dirty="0" err="1"/>
              <a:t>Colaborações</a:t>
            </a:r>
            <a:r>
              <a:rPr lang="en-IE" b="1" dirty="0"/>
              <a:t> e </a:t>
            </a:r>
            <a:r>
              <a:rPr lang="en-IE" b="1" dirty="0" err="1"/>
              <a:t>Parcerias</a:t>
            </a:r>
            <a:endParaRPr lang="en-IE" b="1" dirty="0"/>
          </a:p>
        </p:txBody>
      </p:sp>
      <p:pic>
        <p:nvPicPr>
          <p:cNvPr id="6" name="Picture Placeholder 5">
            <a:extLst>
              <a:ext uri="{FF2B5EF4-FFF2-40B4-BE49-F238E27FC236}">
                <a16:creationId xmlns:a16="http://schemas.microsoft.com/office/drawing/2014/main" id="{48290F7D-FFDB-0FF5-86C3-53395242BDB0}"/>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p:spPr>
      </p:pic>
      <p:pic>
        <p:nvPicPr>
          <p:cNvPr id="4" name="Picture 3">
            <a:extLst>
              <a:ext uri="{FF2B5EF4-FFF2-40B4-BE49-F238E27FC236}">
                <a16:creationId xmlns:a16="http://schemas.microsoft.com/office/drawing/2014/main" id="{9241195F-BA9D-0582-1FC6-48B571652086}"/>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2013552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952116" y="2036189"/>
            <a:ext cx="10419422" cy="2648933"/>
          </a:xfrm>
        </p:spPr>
        <p:txBody>
          <a:bodyPr>
            <a:noAutofit/>
          </a:bodyPr>
          <a:lstStyle/>
          <a:p>
            <a:pPr algn="l" rtl="0"/>
            <a:r>
              <a:rPr lang="en-US" sz="4000" dirty="0"/>
              <a:t>Agora </a:t>
            </a:r>
            <a:r>
              <a:rPr lang="en-US" sz="4000" dirty="0" err="1"/>
              <a:t>estamos</a:t>
            </a:r>
            <a:r>
              <a:rPr lang="en-US" sz="4000" dirty="0"/>
              <a:t> a metade do curso EFE... continue, pois no Módulo 4 </a:t>
            </a:r>
            <a:r>
              <a:rPr lang="en-US" sz="4000" dirty="0" err="1"/>
              <a:t>poderá</a:t>
            </a:r>
            <a:r>
              <a:rPr lang="en-US" sz="4000" dirty="0"/>
              <a:t> </a:t>
            </a:r>
            <a:r>
              <a:rPr lang="en-US" sz="4000" dirty="0" err="1"/>
              <a:t>aprender</a:t>
            </a:r>
            <a:r>
              <a:rPr lang="en-US" sz="4000" dirty="0"/>
              <a:t> </a:t>
            </a:r>
            <a:r>
              <a:rPr lang="en-US" sz="4000" dirty="0" err="1"/>
              <a:t>sobre</a:t>
            </a:r>
            <a:r>
              <a:rPr lang="en-US" sz="4000" dirty="0"/>
              <a:t> </a:t>
            </a:r>
            <a:r>
              <a:rPr lang="en-US" sz="4000" b="1" dirty="0" err="1"/>
              <a:t>Operações</a:t>
            </a:r>
            <a:r>
              <a:rPr lang="en-US" sz="4000" b="1" dirty="0"/>
              <a:t> Alimentares Éticas.</a:t>
            </a:r>
            <a:endParaRPr lang="en-US" sz="4000" dirty="0"/>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71054" y="6075336"/>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56066" y="6075343"/>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12A458C2-5E00-384C-AEE9-611D13F54E0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82D50A-0383-41AF-8537-B0AAFD83FE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94d33-0f46-420b-ad84-827e2691e374"/>
    <ds:schemaRef ds:uri="b368c81d-2a3c-4b2e-8f20-ebff1d13c9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1FB78F-29B0-44FF-BEE9-FACC0A5336B6}">
  <ds:schemaRefs>
    <ds:schemaRef ds:uri="http://schemas.microsoft.com/office/2006/metadata/properties"/>
    <ds:schemaRef ds:uri="http://schemas.microsoft.com/office/infopath/2007/PartnerControls"/>
    <ds:schemaRef ds:uri="b368c81d-2a3c-4b2e-8f20-ebff1d13c98d"/>
    <ds:schemaRef ds:uri="d8d94d33-0f46-420b-ad84-827e2691e374"/>
  </ds:schemaRefs>
</ds:datastoreItem>
</file>

<file path=customXml/itemProps3.xml><?xml version="1.0" encoding="utf-8"?>
<ds:datastoreItem xmlns:ds="http://schemas.openxmlformats.org/officeDocument/2006/customXml" ds:itemID="{8003B585-799A-47D8-9CA7-79D54B1652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60929</TotalTime>
  <Words>8488</Words>
  <Application>Microsoft Office PowerPoint</Application>
  <PresentationFormat>Widescreen</PresentationFormat>
  <Paragraphs>939</Paragraphs>
  <Slides>91</Slides>
  <Notes>7</Notes>
  <HiddenSlides>0</HiddenSlides>
  <MMClips>7</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91</vt:i4>
      </vt:variant>
    </vt:vector>
  </HeadingPairs>
  <TitlesOfParts>
    <vt:vector size="100" baseType="lpstr">
      <vt:lpstr>Arial</vt:lpstr>
      <vt:lpstr>brandon-grot-w01-light</vt:lpstr>
      <vt:lpstr>Calibri</vt:lpstr>
      <vt:lpstr>Georgia</vt:lpstr>
      <vt:lpstr>Montserrat Light</vt:lpstr>
      <vt:lpstr>MyriadPro-Bold</vt:lpstr>
      <vt:lpstr>PT Sans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263</cp:revision>
  <dcterms:created xsi:type="dcterms:W3CDTF">2020-10-14T13:32:04Z</dcterms:created>
  <dcterms:modified xsi:type="dcterms:W3CDTF">2024-02-01T11:50:25Z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