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6"/>
  </p:notesMasterIdLst>
  <p:sldIdLst>
    <p:sldId id="4534" r:id="rId5"/>
    <p:sldId id="4535" r:id="rId6"/>
    <p:sldId id="4536" r:id="rId7"/>
    <p:sldId id="4322" r:id="rId8"/>
    <p:sldId id="4348" r:id="rId9"/>
    <p:sldId id="4349" r:id="rId10"/>
    <p:sldId id="4466" r:id="rId11"/>
    <p:sldId id="4468" r:id="rId12"/>
    <p:sldId id="4469" r:id="rId13"/>
    <p:sldId id="4471" r:id="rId14"/>
    <p:sldId id="4473" r:id="rId15"/>
    <p:sldId id="4474" r:id="rId16"/>
    <p:sldId id="4538" r:id="rId17"/>
    <p:sldId id="4477" r:id="rId18"/>
    <p:sldId id="4479" r:id="rId19"/>
    <p:sldId id="4481" r:id="rId20"/>
    <p:sldId id="4482" r:id="rId21"/>
    <p:sldId id="4455" r:id="rId22"/>
    <p:sldId id="4456" r:id="rId23"/>
    <p:sldId id="4342" r:id="rId24"/>
    <p:sldId id="4452" r:id="rId25"/>
    <p:sldId id="4457" r:id="rId26"/>
    <p:sldId id="4454" r:id="rId27"/>
    <p:sldId id="4458" r:id="rId28"/>
    <p:sldId id="4459" r:id="rId29"/>
    <p:sldId id="4460" r:id="rId30"/>
    <p:sldId id="4461" r:id="rId31"/>
    <p:sldId id="4463" r:id="rId32"/>
    <p:sldId id="4464" r:id="rId33"/>
    <p:sldId id="4483" r:id="rId34"/>
    <p:sldId id="4462" r:id="rId35"/>
    <p:sldId id="4347" r:id="rId36"/>
    <p:sldId id="4486" r:id="rId37"/>
    <p:sldId id="4484" r:id="rId38"/>
    <p:sldId id="4485" r:id="rId39"/>
    <p:sldId id="4488" r:id="rId40"/>
    <p:sldId id="4532" r:id="rId41"/>
    <p:sldId id="4492" r:id="rId42"/>
    <p:sldId id="4345" r:id="rId43"/>
    <p:sldId id="4493" r:id="rId44"/>
    <p:sldId id="4494" r:id="rId45"/>
    <p:sldId id="4490" r:id="rId46"/>
    <p:sldId id="4453" r:id="rId47"/>
    <p:sldId id="4495" r:id="rId48"/>
    <p:sldId id="4496" r:id="rId49"/>
    <p:sldId id="4497" r:id="rId50"/>
    <p:sldId id="4498" r:id="rId51"/>
    <p:sldId id="4499" r:id="rId52"/>
    <p:sldId id="4500" r:id="rId53"/>
    <p:sldId id="4501" r:id="rId54"/>
    <p:sldId id="4503" r:id="rId55"/>
    <p:sldId id="4505" r:id="rId56"/>
    <p:sldId id="4502" r:id="rId57"/>
    <p:sldId id="4506" r:id="rId58"/>
    <p:sldId id="4507" r:id="rId59"/>
    <p:sldId id="4508" r:id="rId60"/>
    <p:sldId id="4509" r:id="rId61"/>
    <p:sldId id="4510" r:id="rId62"/>
    <p:sldId id="4511" r:id="rId63"/>
    <p:sldId id="4512" r:id="rId64"/>
    <p:sldId id="4513" r:id="rId65"/>
    <p:sldId id="4514" r:id="rId66"/>
    <p:sldId id="4516" r:id="rId67"/>
    <p:sldId id="4515" r:id="rId68"/>
    <p:sldId id="4517" r:id="rId69"/>
    <p:sldId id="4518" r:id="rId70"/>
    <p:sldId id="4520" r:id="rId71"/>
    <p:sldId id="4519" r:id="rId72"/>
    <p:sldId id="4521" r:id="rId73"/>
    <p:sldId id="4522" r:id="rId74"/>
    <p:sldId id="4523" r:id="rId75"/>
    <p:sldId id="4346" r:id="rId76"/>
    <p:sldId id="4529" r:id="rId77"/>
    <p:sldId id="4531" r:id="rId78"/>
    <p:sldId id="4530" r:id="rId79"/>
    <p:sldId id="4338" r:id="rId80"/>
    <p:sldId id="4524" r:id="rId81"/>
    <p:sldId id="4525" r:id="rId82"/>
    <p:sldId id="4526" r:id="rId83"/>
    <p:sldId id="4528" r:id="rId84"/>
    <p:sldId id="4527" r:id="rId85"/>
    <p:sldId id="4533" r:id="rId86"/>
    <p:sldId id="4379" r:id="rId87"/>
    <p:sldId id="4378" r:id="rId88"/>
    <p:sldId id="4377" r:id="rId89"/>
    <p:sldId id="4447" r:id="rId90"/>
    <p:sldId id="4376" r:id="rId91"/>
    <p:sldId id="4375" r:id="rId92"/>
    <p:sldId id="4374" r:id="rId93"/>
    <p:sldId id="4373" r:id="rId94"/>
    <p:sldId id="4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DDC"/>
    <a:srgbClr val="F68F37"/>
    <a:srgbClr val="000000"/>
    <a:srgbClr val="F1A0C2"/>
    <a:srgbClr val="79C5C3"/>
    <a:srgbClr val="F79037"/>
    <a:srgbClr val="B2DEDD"/>
    <a:srgbClr val="F9B277"/>
    <a:srgbClr val="FBC99F"/>
    <a:srgbClr val="85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972" autoAdjust="0"/>
    <p:restoredTop sz="0" autoAdjust="0"/>
  </p:normalViewPr>
  <p:slideViewPr>
    <p:cSldViewPr snapToGrid="0" snapToObjects="1">
      <p:cViewPr varScale="1">
        <p:scale>
          <a:sx n="27" d="100"/>
          <a:sy n="27" d="100"/>
        </p:scale>
        <p:origin x="4062"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20</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82</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85</a:t>
            </a:fld>
            <a:endParaRPr lang="en-US"/>
          </a:p>
        </p:txBody>
      </p:sp>
    </p:spTree>
    <p:extLst>
      <p:ext uri="{BB962C8B-B14F-4D97-AF65-F5344CB8AC3E}">
        <p14:creationId xmlns:p14="http://schemas.microsoft.com/office/powerpoint/2010/main" val="28977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9441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95455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2" name="Picture 1">
            <a:extLst>
              <a:ext uri="{FF2B5EF4-FFF2-40B4-BE49-F238E27FC236}">
                <a16:creationId xmlns:a16="http://schemas.microsoft.com/office/drawing/2014/main" id="{64DDB8BE-2DB3-7B58-3D51-49314AB589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590" y="1007961"/>
            <a:ext cx="8116389" cy="5375657"/>
          </a:xfrm>
          <a:prstGeom prst="rect">
            <a:avLst/>
          </a:prstGeom>
        </p:spPr>
      </p:pic>
    </p:spTree>
    <p:extLst>
      <p:ext uri="{BB962C8B-B14F-4D97-AF65-F5344CB8AC3E}">
        <p14:creationId xmlns:p14="http://schemas.microsoft.com/office/powerpoint/2010/main" val="3096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874243" y="470782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AAAFF120-F750-9A02-4421-8884C7F1C80F}"/>
              </a:ext>
            </a:extLst>
          </p:cNvPr>
          <p:cNvPicPr>
            <a:picLocks noChangeAspect="1"/>
          </p:cNvPicPr>
          <p:nvPr userDrawn="1"/>
        </p:nvPicPr>
        <p:blipFill>
          <a:blip r:embed="rId2"/>
          <a:stretch>
            <a:fillRect/>
          </a:stretch>
        </p:blipFill>
        <p:spPr>
          <a:xfrm>
            <a:off x="983112" y="6114899"/>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35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36672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1708F973-F4D3-B21F-098B-4A7ED21E8407}"/>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96F97F37-8DCE-6F9C-E809-A65122633C12}"/>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86515" y="279887"/>
            <a:ext cx="8637000"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867" y="488165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867"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4073" y="306126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912867"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6983705" cy="562443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89711" y="343174"/>
            <a:ext cx="4030933" cy="6057625"/>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 name="Freeform 29">
            <a:extLst>
              <a:ext uri="{FF2B5EF4-FFF2-40B4-BE49-F238E27FC236}">
                <a16:creationId xmlns:a16="http://schemas.microsoft.com/office/drawing/2014/main" id="{F8CD8766-6D3B-EB20-16C0-0C01FEB8ED60}"/>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85" r:id="rId8"/>
    <p:sldLayoutId id="2147483841" r:id="rId9"/>
    <p:sldLayoutId id="2147483883" r:id="rId10"/>
    <p:sldLayoutId id="2147483884" r:id="rId11"/>
    <p:sldLayoutId id="2147483879" r:id="rId12"/>
    <p:sldLayoutId id="2147483878" r:id="rId13"/>
    <p:sldLayoutId id="2147483861" r:id="rId14"/>
    <p:sldLayoutId id="2147483833" r:id="rId15"/>
    <p:sldLayoutId id="2147483886" r:id="rId16"/>
    <p:sldLayoutId id="2147483847" r:id="rId17"/>
    <p:sldLayoutId id="2147483853" r:id="rId18"/>
    <p:sldLayoutId id="2147483881" r:id="rId19"/>
    <p:sldLayoutId id="21474838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2" Type="http://schemas.openxmlformats.org/officeDocument/2006/relationships/hyperlink" Target="https://www.viima.com/blog/disruptive-innovation" TargetMode="Externa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amazon.com/Innovators-Dilemma-Revolutionary-Change-Business/dp/006206024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markets/deals/redefine-meat-strikes-partnership-boost-3d-printed-meat-sales-europe-2022-10-13/" TargetMode="External"/><Relationship Id="rId2" Type="http://schemas.openxmlformats.org/officeDocument/2006/relationships/hyperlink" Target="https://www.redefinemeat.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flickr.com/photos/tacker/4348019269" TargetMode="External"/><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innocentdrinks.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leancutmeals.ie/" TargetMode="External"/><Relationship Id="rId1" Type="http://schemas.openxmlformats.org/officeDocument/2006/relationships/slideLayout" Target="../slideLayouts/slideLayout9.xml"/><Relationship Id="rId4" Type="http://schemas.openxmlformats.org/officeDocument/2006/relationships/hyperlink" Target="http://www.cleancutmeals.i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mbarcados.com.br/blockchain-auxilia-a-seguranca-do-iot-de-diversas-formas/" TargetMode="External"/><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provenance.org/abou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lenilenfarm.com/our-sustainability/"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freixodomeio.pt/" TargetMode="Externa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5.xml"/><Relationship Id="rId1" Type="http://schemas.openxmlformats.org/officeDocument/2006/relationships/video" Target="https://www.youtube.com/embed/_r0VX-aU_T8?feature=oembed" TargetMode="External"/><Relationship Id="rId4" Type="http://schemas.openxmlformats.org/officeDocument/2006/relationships/hyperlink" Target="https://www.youtube.com/watch?v=_r0VX-aU_T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rancescazampollo.com/services"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muotoilupakki.fi/menetelmat/bodystorming/" TargetMode="Externa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6.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z7EwkprvFE" TargetMode="External"/><Relationship Id="rId2" Type="http://schemas.openxmlformats.org/officeDocument/2006/relationships/slideLayout" Target="../slideLayouts/slideLayout16.xml"/><Relationship Id="rId1" Type="http://schemas.openxmlformats.org/officeDocument/2006/relationships/video" Target="https://www.youtube.com/embed/Qz7EwkprvFE?feature=oembed"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alBv9EfP4U_TUFoAMARzTA" TargetMode="External"/><Relationship Id="rId2" Type="http://schemas.openxmlformats.org/officeDocument/2006/relationships/slideLayout" Target="../slideLayouts/slideLayout12.xml"/><Relationship Id="rId1" Type="http://schemas.openxmlformats.org/officeDocument/2006/relationships/video" Target="https://www.youtube.com/embed/XjL6t6LlcHs?start=577&amp;feature=oembed" TargetMode="External"/><Relationship Id="rId6" Type="http://schemas.openxmlformats.org/officeDocument/2006/relationships/hyperlink" Target="https://www.youtube.com/watch?v=XjL6t6LlcHs&amp;t=577s"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teraction-design.org/literature/article/learn-how-to-use-the-best-ideation-methods-brainstorming-braindumping-brainwriting-and-brainwalking" TargetMode="External"/><Relationship Id="rId7" Type="http://schemas.openxmlformats.org/officeDocument/2006/relationships/image" Target="../media/image67.svg"/><Relationship Id="rId2" Type="http://schemas.openxmlformats.org/officeDocument/2006/relationships/hyperlink" Target="https://miro.com/guides/online-brainstorming/techniques-methods"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lucidchart.com/blog/swot-analysis-vs-pest-analysis" TargetMode="External"/><Relationship Id="rId4" Type="http://schemas.openxmlformats.org/officeDocument/2006/relationships/hyperlink" Target="http://www.edwarddebonofoundation.com/Creative-Thinking-Techniques/Six-Thinking-Hat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16.xml"/><Relationship Id="rId1" Type="http://schemas.openxmlformats.org/officeDocument/2006/relationships/video" Target="https://www.youtube.com/embed/gjXYL-ysXrs?feature=oembed" TargetMode="Externa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7" Type="http://schemas.openxmlformats.org/officeDocument/2006/relationships/image" Target="../media/image70.svg"/><Relationship Id="rId2" Type="http://schemas.openxmlformats.org/officeDocument/2006/relationships/hyperlink" Target="https://www.figma.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FoqUvDN8tFA" TargetMode="External"/><Relationship Id="rId2" Type="http://schemas.openxmlformats.org/officeDocument/2006/relationships/slideLayout" Target="../slideLayouts/slideLayout16.xml"/><Relationship Id="rId1" Type="http://schemas.openxmlformats.org/officeDocument/2006/relationships/video" Target="https://www.youtube.com/embed/FoqUvDN8tFA?feature=oembed" TargetMode="Externa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OrYYdVyyc8s" TargetMode="External"/><Relationship Id="rId2" Type="http://schemas.openxmlformats.org/officeDocument/2006/relationships/slideLayout" Target="../slideLayouts/slideLayout16.xml"/><Relationship Id="rId1" Type="http://schemas.openxmlformats.org/officeDocument/2006/relationships/video" Target="https://www.youtube.com/embed/OrYYdVyyc8s?feature=oembed" TargetMode="Externa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glenilenfarm.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9.xml"/><Relationship Id="rId4" Type="http://schemas.openxmlformats.org/officeDocument/2006/relationships/image" Target="../media/image84.sv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s://loamgalway.co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sufio.com/blog/10-eco-friendly-packaging-ideas/" TargetMode="External"/><Relationship Id="rId2" Type="http://schemas.openxmlformats.org/officeDocument/2006/relationships/image" Target="../media/image9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hyperlink" Target="https://www.peoplemattersglobal.com/article/hr-technology/how-blockchain-impact-human-resource-function-22387" TargetMode="External"/><Relationship Id="rId2" Type="http://schemas.openxmlformats.org/officeDocument/2006/relationships/image" Target="../media/image9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weforum.org/agenda/2022/05/17-ways-technology-could-change-the-world-by-2027/"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en/photo/1456313" TargetMode="External"/><Relationship Id="rId2" Type="http://schemas.openxmlformats.org/officeDocument/2006/relationships/image" Target="../media/image96.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05257" y="1663854"/>
            <a:ext cx="6436241" cy="697353"/>
          </a:xfrm>
        </p:spPr>
        <p:txBody>
          <a:bodyPr/>
          <a:lstStyle/>
          <a:p>
            <a:pPr algn="l" rtl="0"/>
            <a:r>
              <a:rPr lang="en-US" sz="4400" b="0" dirty="0"/>
              <a:t>Tutustuminen innovaatioiden maailmaan</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05257" y="903236"/>
            <a:ext cx="5278651" cy="697353"/>
          </a:xfrm>
        </p:spPr>
        <p:txBody>
          <a:bodyPr>
            <a:noAutofit/>
          </a:bodyPr>
          <a:lstStyle/>
          <a:p>
            <a:pPr algn="l" rtl="0"/>
            <a:r>
              <a:rPr lang="en-US" sz="4800" b="1" dirty="0"/>
              <a:t>MODUULI 3</a:t>
            </a:r>
          </a:p>
        </p:txBody>
      </p:sp>
      <p:sp>
        <p:nvSpPr>
          <p:cNvPr id="2" name="TextBox 3">
            <a:extLst>
              <a:ext uri="{FF2B5EF4-FFF2-40B4-BE49-F238E27FC236}">
                <a16:creationId xmlns:a16="http://schemas.microsoft.com/office/drawing/2014/main" id="{F509B527-6C6C-C6F7-6BD5-1C70BC0CEA59}"/>
              </a:ext>
            </a:extLst>
          </p:cNvPr>
          <p:cNvSpPr txBox="1"/>
          <p:nvPr/>
        </p:nvSpPr>
        <p:spPr>
          <a:xfrm>
            <a:off x="1139947" y="4784983"/>
            <a:ext cx="107085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sz="2000" b="1" dirty="0" err="1">
                <a:solidFill>
                  <a:srgbClr val="000000"/>
                </a:solidFill>
              </a:rPr>
              <a:t>Eettisen</a:t>
            </a:r>
            <a:r>
              <a:rPr lang="en-GB" sz="2000" b="1" dirty="0">
                <a:solidFill>
                  <a:srgbClr val="000000"/>
                </a:solidFill>
              </a:rPr>
              <a:t> </a:t>
            </a:r>
            <a:r>
              <a:rPr lang="en-GB" sz="2000" b="1" dirty="0" err="1">
                <a:solidFill>
                  <a:srgbClr val="000000"/>
                </a:solidFill>
              </a:rPr>
              <a:t>elintarvikeyrittäjyyden</a:t>
            </a:r>
            <a:r>
              <a:rPr lang="en-GB" sz="2000" b="1" dirty="0">
                <a:solidFill>
                  <a:srgbClr val="000000"/>
                </a:solidFill>
              </a:rPr>
              <a:t> </a:t>
            </a:r>
            <a:r>
              <a:rPr lang="en-GB" sz="2000" b="1" dirty="0" err="1">
                <a:solidFill>
                  <a:srgbClr val="000000"/>
                </a:solidFill>
              </a:rPr>
              <a:t>ohjelma</a:t>
            </a:r>
            <a:r>
              <a:rPr lang="en-GB" sz="2000" b="1" dirty="0">
                <a:solidFill>
                  <a:srgbClr val="000000"/>
                </a:solidFill>
              </a:rPr>
              <a:t> (EFE)</a:t>
            </a:r>
            <a:endParaRPr lang="en-IE" sz="2000" dirty="0">
              <a:solidFill>
                <a:srgbClr val="000000"/>
              </a:solidFill>
            </a:endParaRPr>
          </a:p>
        </p:txBody>
      </p:sp>
    </p:spTree>
    <p:extLst>
      <p:ext uri="{BB962C8B-B14F-4D97-AF65-F5344CB8AC3E}">
        <p14:creationId xmlns:p14="http://schemas.microsoft.com/office/powerpoint/2010/main" val="346005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D6E03D8-E94F-FBFA-9D7F-C53F9EEC6274}"/>
              </a:ext>
            </a:extLst>
          </p:cNvPr>
          <p:cNvSpPr>
            <a:spLocks noGrp="1"/>
          </p:cNvSpPr>
          <p:nvPr>
            <p:ph type="body" sz="quarter" idx="16"/>
          </p:nvPr>
        </p:nvSpPr>
        <p:spPr>
          <a:xfrm>
            <a:off x="898525" y="616548"/>
            <a:ext cx="4991100" cy="992188"/>
          </a:xfrm>
        </p:spPr>
        <p:txBody>
          <a:bodyPr>
            <a:normAutofit/>
          </a:bodyPr>
          <a:lstStyle/>
          <a:p>
            <a:pPr algn="l" rtl="0"/>
            <a:r>
              <a:rPr lang="en-US" sz="3300" b="1" dirty="0"/>
              <a:t>2. Häiritsevä innovaatio</a:t>
            </a:r>
            <a:endParaRPr lang="en-IE" sz="3300" b="1" dirty="0"/>
          </a:p>
        </p:txBody>
      </p:sp>
      <p:sp>
        <p:nvSpPr>
          <p:cNvPr id="7" name="Text Placeholder 2">
            <a:extLst>
              <a:ext uri="{FF2B5EF4-FFF2-40B4-BE49-F238E27FC236}">
                <a16:creationId xmlns:a16="http://schemas.microsoft.com/office/drawing/2014/main" id="{F322FC53-5BD4-5334-16CE-10A2DED30E9C}"/>
              </a:ext>
            </a:extLst>
          </p:cNvPr>
          <p:cNvSpPr>
            <a:spLocks noGrp="1"/>
          </p:cNvSpPr>
          <p:nvPr>
            <p:ph type="body" sz="quarter" idx="18"/>
          </p:nvPr>
        </p:nvSpPr>
        <p:spPr>
          <a:xfrm>
            <a:off x="533401" y="1176950"/>
            <a:ext cx="6502400" cy="5246194"/>
          </a:xfrm>
          <a:solidFill>
            <a:srgbClr val="B2DDDC"/>
          </a:solidFill>
        </p:spPr>
        <p:txBody>
          <a:bodyPr>
            <a:noAutofit/>
          </a:bodyPr>
          <a:lstStyle/>
          <a:p>
            <a:pPr indent="0" algn="l" rtl="0">
              <a:lnSpc>
                <a:spcPct val="100000"/>
              </a:lnSpc>
            </a:pPr>
            <a:r>
              <a:rPr lang="fi-FI" sz="2200" b="0" i="0" u="none" strike="noStrike" dirty="0">
                <a:effectLst/>
                <a:hlinkClick r:id="rId2">
                  <a:extLst>
                    <a:ext uri="{A12FA001-AC4F-418D-AE19-62706E023703}">
                      <ahyp:hlinkClr xmlns:ahyp="http://schemas.microsoft.com/office/drawing/2018/hyperlinkcolor" val="tx"/>
                    </a:ext>
                  </a:extLst>
                </a:hlinkClick>
              </a:rPr>
              <a:t>Häiritsevä innovaatio</a:t>
            </a:r>
            <a:r>
              <a:rPr lang="fi-FI" sz="2200" b="0" i="0" u="none" strike="noStrike" dirty="0">
                <a:effectLst/>
              </a:rPr>
              <a:t> </a:t>
            </a:r>
            <a:r>
              <a:rPr lang="fi-FI" sz="2200" b="0" i="0" dirty="0">
                <a:effectLst/>
              </a:rPr>
              <a:t>on konsepti, jonka akateeminen ja liike-elämän konsultti </a:t>
            </a:r>
            <a:r>
              <a:rPr lang="fi-FI" sz="2200" b="0" i="1" dirty="0">
                <a:effectLst/>
              </a:rPr>
              <a:t>prof. </a:t>
            </a:r>
            <a:r>
              <a:rPr lang="fi-FI" sz="2200" b="0" i="1" dirty="0" err="1">
                <a:effectLst/>
              </a:rPr>
              <a:t>Clayton</a:t>
            </a:r>
            <a:r>
              <a:rPr lang="fi-FI" sz="2200" b="0" i="1" dirty="0">
                <a:effectLst/>
              </a:rPr>
              <a:t> Christensen </a:t>
            </a:r>
            <a:r>
              <a:rPr lang="fi-FI" sz="2200" b="0" i="0" dirty="0">
                <a:effectLst/>
              </a:rPr>
              <a:t>esitteli ensimmäisenä vuonna </a:t>
            </a:r>
            <a:r>
              <a:rPr lang="fi-FI" sz="2200" b="0" i="0" u="none" strike="noStrike" dirty="0">
                <a:effectLst/>
                <a:hlinkClick r:id="rId3">
                  <a:extLst>
                    <a:ext uri="{A12FA001-AC4F-418D-AE19-62706E023703}">
                      <ahyp:hlinkClr xmlns:ahyp="http://schemas.microsoft.com/office/drawing/2018/hyperlinkcolor" val="tx"/>
                    </a:ext>
                  </a:extLst>
                </a:hlinkClick>
              </a:rPr>
              <a:t>HBR- artikkeli</a:t>
            </a:r>
            <a:r>
              <a:rPr lang="fi-FI" sz="2200" b="0" i="0" dirty="0">
                <a:effectLst/>
              </a:rPr>
              <a:t>ssa </a:t>
            </a:r>
            <a:r>
              <a:rPr lang="fi-FI" sz="2200" dirty="0"/>
              <a:t>j</a:t>
            </a:r>
            <a:r>
              <a:rPr lang="fi-FI" sz="2200" b="0" i="0" dirty="0">
                <a:effectLst/>
              </a:rPr>
              <a:t>a myöhemmin kirjassaan nimeltä </a:t>
            </a:r>
            <a:r>
              <a:rPr lang="fi-FI" sz="2200" b="0" i="1" u="none" strike="noStrike" dirty="0">
                <a:effectLst/>
                <a:hlinkClick r:id="rId4">
                  <a:extLst>
                    <a:ext uri="{A12FA001-AC4F-418D-AE19-62706E023703}">
                      <ahyp:hlinkClr xmlns:ahyp="http://schemas.microsoft.com/office/drawing/2018/hyperlinkcolor" val="tx"/>
                    </a:ext>
                  </a:extLst>
                </a:hlinkClick>
              </a:rPr>
              <a:t>Innovaattorin dilemma</a:t>
            </a:r>
            <a:r>
              <a:rPr lang="fi-FI" sz="2200" b="0" i="1" dirty="0">
                <a:effectLst/>
              </a:rPr>
              <a:t>.</a:t>
            </a:r>
            <a:endParaRPr lang="fi-FI" sz="2200" b="0" i="0" dirty="0">
              <a:effectLst/>
            </a:endParaRPr>
          </a:p>
          <a:p>
            <a:pPr indent="0" algn="l" rtl="0">
              <a:lnSpc>
                <a:spcPct val="100000"/>
              </a:lnSpc>
            </a:pPr>
            <a:r>
              <a:rPr lang="fi-FI" sz="2200" b="0" i="0" dirty="0">
                <a:effectLst/>
              </a:rPr>
              <a:t>Häiritsevä innovaatio on teoria, joka viittaa konseptiin, tuotteeseen tai palveluun, </a:t>
            </a:r>
            <a:r>
              <a:rPr lang="fi-FI" sz="2200" b="1" i="0" dirty="0">
                <a:effectLst/>
              </a:rPr>
              <a:t>joka luo uuden arvoverkoston </a:t>
            </a:r>
            <a:r>
              <a:rPr lang="fi-FI" sz="2200" b="0" i="0" dirty="0">
                <a:effectLst/>
              </a:rPr>
              <a:t>joko astumalla olemassa oleville markkinoille tai luomalla kokonaan uusia markkinoita. Alussa häiritsevät innovaatiot ovat huonompia perinteisillä arvomittareilla mitattuna, mutta niillä on erilaisia ​​näkökohtia, joita pieni markkinasegmentti arvostaa. Tämän tyyppiset innovaatiot pystyvät usein muuttamaan ei-asiakkaista asiakkaita, mutta eivät ainakaan vielä välttämättä vetoa valtavirran asiakkaiden tarpeisiin ja mieltymyksiin.</a:t>
            </a:r>
          </a:p>
          <a:p>
            <a:pPr indent="0" algn="l" rtl="0">
              <a:lnSpc>
                <a:spcPct val="100000"/>
              </a:lnSpc>
            </a:pPr>
            <a:endParaRPr lang="en-IE" sz="2200" dirty="0"/>
          </a:p>
        </p:txBody>
      </p:sp>
      <p:sp>
        <p:nvSpPr>
          <p:cNvPr id="8" name="TextBox 7">
            <a:extLst>
              <a:ext uri="{FF2B5EF4-FFF2-40B4-BE49-F238E27FC236}">
                <a16:creationId xmlns:a16="http://schemas.microsoft.com/office/drawing/2014/main" id="{38EA53C2-A443-7D73-4E90-D1D93C71CB92}"/>
              </a:ext>
            </a:extLst>
          </p:cNvPr>
          <p:cNvSpPr txBox="1"/>
          <p:nvPr/>
        </p:nvSpPr>
        <p:spPr>
          <a:xfrm>
            <a:off x="7251965" y="1260890"/>
            <a:ext cx="4899703" cy="5078313"/>
          </a:xfrm>
          <a:prstGeom prst="rect">
            <a:avLst/>
          </a:prstGeom>
          <a:noFill/>
        </p:spPr>
        <p:txBody>
          <a:bodyPr wrap="square">
            <a:spAutoFit/>
          </a:bodyPr>
          <a:lstStyle/>
          <a:p>
            <a:pPr algn="l" rtl="0"/>
            <a:r>
              <a:rPr lang="en-US" b="1" dirty="0">
                <a:solidFill>
                  <a:srgbClr val="000000"/>
                </a:solidFill>
              </a:rPr>
              <a:t>TÄYDELLINEN ESIMERKKI elintarviketeollisuuden HÄIRIÖINNOVAATIOISTA on lihan korvaaminen kasviperäisillä proteiineilla, jolloin saadaan aikaan eläinrealistisia lihattomia tuotteita.</a:t>
            </a:r>
          </a:p>
          <a:p>
            <a:pPr algn="l" rtl="0"/>
            <a:r>
              <a:rPr lang="en-US" b="0" i="0" dirty="0">
                <a:solidFill>
                  <a:srgbClr val="000000"/>
                </a:solidFill>
                <a:effectLst/>
              </a:rPr>
              <a:t>Startup-yritykset, kuten </a:t>
            </a:r>
            <a:r>
              <a:rPr lang="en-US" b="0" i="1" dirty="0">
                <a:solidFill>
                  <a:srgbClr val="000000"/>
                </a:solidFill>
                <a:effectLst/>
              </a:rPr>
              <a:t>Brecks Food </a:t>
            </a:r>
            <a:r>
              <a:rPr lang="en-US" b="0" i="0" dirty="0">
                <a:solidFill>
                  <a:srgbClr val="000000"/>
                </a:solidFill>
                <a:effectLst/>
              </a:rPr>
              <a:t>(Yhdistynyt kuningaskunta) ja </a:t>
            </a:r>
            <a:r>
              <a:rPr lang="en-US" b="0" i="1" dirty="0">
                <a:solidFill>
                  <a:srgbClr val="000000"/>
                </a:solidFill>
                <a:effectLst/>
              </a:rPr>
              <a:t>Impossible Foods </a:t>
            </a:r>
            <a:r>
              <a:rPr lang="en-US" b="0" i="0" dirty="0">
                <a:solidFill>
                  <a:srgbClr val="000000"/>
                </a:solidFill>
                <a:effectLst/>
              </a:rPr>
              <a:t>(USA), käyttävät usein elintarviketieteitä ja geneettistä sekvensointitekniikkaa simuloidakseen kasviproteiinipohjaisia ​​vastineita </a:t>
            </a:r>
            <a:r>
              <a:rPr lang="en-US" b="0" i="0" dirty="0" err="1">
                <a:solidFill>
                  <a:srgbClr val="000000"/>
                </a:solidFill>
                <a:effectLst/>
              </a:rPr>
              <a:t>eläinperäisille</a:t>
            </a:r>
            <a:r>
              <a:rPr lang="en-US" b="0" i="0" dirty="0">
                <a:solidFill>
                  <a:srgbClr val="000000"/>
                </a:solidFill>
                <a:effectLst/>
              </a:rPr>
              <a:t> </a:t>
            </a:r>
            <a:r>
              <a:rPr lang="en-US" b="0" i="0" dirty="0" err="1">
                <a:solidFill>
                  <a:srgbClr val="000000"/>
                </a:solidFill>
                <a:effectLst/>
              </a:rPr>
              <a:t>tuotteille</a:t>
            </a:r>
            <a:r>
              <a:rPr lang="en-US" dirty="0">
                <a:solidFill>
                  <a:srgbClr val="000000"/>
                </a:solidFill>
              </a:rPr>
              <a:t>. Impossible Burger, jota jotkut kuvailevat "elintarviketeollisuuden </a:t>
            </a:r>
            <a:r>
              <a:rPr lang="en-US" dirty="0" err="1">
                <a:solidFill>
                  <a:srgbClr val="000000"/>
                </a:solidFill>
              </a:rPr>
              <a:t>pelin</a:t>
            </a:r>
            <a:r>
              <a:rPr lang="en-US" dirty="0">
                <a:solidFill>
                  <a:srgbClr val="000000"/>
                </a:solidFill>
              </a:rPr>
              <a:t> </a:t>
            </a:r>
            <a:r>
              <a:rPr lang="en-US" dirty="0" err="1">
                <a:solidFill>
                  <a:srgbClr val="000000"/>
                </a:solidFill>
              </a:rPr>
              <a:t>muuttajaksi</a:t>
            </a:r>
            <a:r>
              <a:rPr lang="en-US" dirty="0">
                <a:solidFill>
                  <a:srgbClr val="000000"/>
                </a:solidFill>
              </a:rPr>
              <a:t>,” </a:t>
            </a:r>
            <a:r>
              <a:rPr lang="en-US" dirty="0" err="1">
                <a:solidFill>
                  <a:srgbClr val="000000"/>
                </a:solidFill>
              </a:rPr>
              <a:t>valmistetaan</a:t>
            </a:r>
            <a:r>
              <a:rPr lang="en-US" dirty="0">
                <a:solidFill>
                  <a:srgbClr val="000000"/>
                </a:solidFill>
              </a:rPr>
              <a:t> soijaleghemoglobiinista, proteiinista, joka kantaa hemiä ja jäljittelee oikean lihan makua. Tutkimuksen etenemisen myötä kasviliharuokien odotetaan saavuttavan (sokkotestauksessa) tasonsa ja saattavat poistaa perinteisten intensiivisten tuotantoeläinten tarpeen, mikä häiritsee koko toimialaa.</a:t>
            </a:r>
            <a:endParaRPr lang="en-IE" dirty="0">
              <a:solidFill>
                <a:srgbClr val="000000"/>
              </a:solidFill>
            </a:endParaRPr>
          </a:p>
        </p:txBody>
      </p:sp>
      <p:pic>
        <p:nvPicPr>
          <p:cNvPr id="9" name="Picture 2" descr="brecks_logo">
            <a:extLst>
              <a:ext uri="{FF2B5EF4-FFF2-40B4-BE49-F238E27FC236}">
                <a16:creationId xmlns:a16="http://schemas.microsoft.com/office/drawing/2014/main" id="{CEA80D7C-D96E-C001-0DDA-39EFA5E11C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4269" y="174967"/>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ossible Logo">
            <a:extLst>
              <a:ext uri="{FF2B5EF4-FFF2-40B4-BE49-F238E27FC236}">
                <a16:creationId xmlns:a16="http://schemas.microsoft.com/office/drawing/2014/main" id="{B678DB3B-8B64-4F7E-1249-502E0D57AA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21775" y="370535"/>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5DC59C-6A5E-1ADC-25ED-35CE6082F0D1}"/>
              </a:ext>
            </a:extLst>
          </p:cNvPr>
          <p:cNvSpPr txBox="1">
            <a:spLocks/>
          </p:cNvSpPr>
          <p:nvPr/>
        </p:nvSpPr>
        <p:spPr>
          <a:xfrm>
            <a:off x="898525" y="649881"/>
            <a:ext cx="4991100" cy="9921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300" b="1" dirty="0"/>
              <a:t>2. </a:t>
            </a:r>
            <a:r>
              <a:rPr lang="en-US" sz="3300" b="1" dirty="0" err="1"/>
              <a:t>Häiritsevä</a:t>
            </a:r>
            <a:r>
              <a:rPr lang="en-US" sz="3300" b="1" dirty="0"/>
              <a:t> </a:t>
            </a:r>
            <a:r>
              <a:rPr lang="en-US" sz="3300" b="1" dirty="0" err="1"/>
              <a:t>innovaatio</a:t>
            </a:r>
            <a:endParaRPr lang="en-IE" sz="3300" b="1" dirty="0"/>
          </a:p>
        </p:txBody>
      </p:sp>
      <p:sp>
        <p:nvSpPr>
          <p:cNvPr id="6" name="Text Placeholder 2">
            <a:extLst>
              <a:ext uri="{FF2B5EF4-FFF2-40B4-BE49-F238E27FC236}">
                <a16:creationId xmlns:a16="http://schemas.microsoft.com/office/drawing/2014/main" id="{A1325410-1845-E2DA-034A-8FE933C400CD}"/>
              </a:ext>
            </a:extLst>
          </p:cNvPr>
          <p:cNvSpPr>
            <a:spLocks noGrp="1"/>
          </p:cNvSpPr>
          <p:nvPr>
            <p:ph type="body" sz="quarter" idx="18"/>
          </p:nvPr>
        </p:nvSpPr>
        <p:spPr>
          <a:xfrm>
            <a:off x="560918" y="1257300"/>
            <a:ext cx="6451291" cy="4950819"/>
          </a:xfrm>
          <a:solidFill>
            <a:srgbClr val="B2DDDC"/>
          </a:solidFill>
        </p:spPr>
        <p:txBody>
          <a:bodyPr>
            <a:noAutofit/>
          </a:bodyPr>
          <a:lstStyle/>
          <a:p>
            <a:pPr indent="0" algn="l" rtl="0">
              <a:lnSpc>
                <a:spcPct val="100000"/>
              </a:lnSpc>
              <a:spcBef>
                <a:spcPts val="600"/>
              </a:spcBef>
            </a:pPr>
            <a:r>
              <a:rPr lang="fi-FI" sz="2200" dirty="0"/>
              <a:t>Häiritsevän innovaation tekee vaikeaksi se, että vakiintuneet yritykset ovat täysin rationaalisia tehdessään olemassa olevaan liiketoimintaansa liittyviä päätöksiä. He eivät sitten pysty sopeutumaan uuteen kilpailuun, koska he ovat liian keskittyneet optimoimaan olemassa olevaa tarjontaa tai liiketoimintamallia, joka on toistaiseksi osoittautunut menestyväksi markkinoilla.</a:t>
            </a:r>
          </a:p>
          <a:p>
            <a:pPr indent="0" algn="l" rtl="0">
              <a:lnSpc>
                <a:spcPct val="100000"/>
              </a:lnSpc>
              <a:spcBef>
                <a:spcPts val="600"/>
              </a:spcBef>
            </a:pPr>
            <a:r>
              <a:rPr lang="fi-FI" sz="2200" b="1" dirty="0"/>
              <a:t>Siksi markkinoita häiritsee yleensä uusi tulokas eikä vakiintunut toimija.</a:t>
            </a:r>
          </a:p>
          <a:p>
            <a:pPr indent="0" algn="l" rtl="0">
              <a:lnSpc>
                <a:spcPct val="100000"/>
              </a:lnSpc>
              <a:spcBef>
                <a:spcPts val="600"/>
              </a:spcBef>
            </a:pPr>
            <a:r>
              <a:rPr lang="fi-FI" sz="2200" dirty="0"/>
              <a:t>Kun vakiintuneet toimijat ymmärtävät, että uudet häiritsevät innovaatiot ovat päässeet valtavirtaan, on usein liian myöhäistä saada kiinni heidän käytettävissään olevista resursseista huolimatta.</a:t>
            </a:r>
          </a:p>
        </p:txBody>
      </p:sp>
      <p:sp>
        <p:nvSpPr>
          <p:cNvPr id="7" name="Isosceles Triangle 6">
            <a:extLst>
              <a:ext uri="{FF2B5EF4-FFF2-40B4-BE49-F238E27FC236}">
                <a16:creationId xmlns:a16="http://schemas.microsoft.com/office/drawing/2014/main" id="{F5BDFC98-A043-9E23-71C3-5401BD822A6C}"/>
              </a:ext>
            </a:extLst>
          </p:cNvPr>
          <p:cNvSpPr/>
          <p:nvPr/>
        </p:nvSpPr>
        <p:spPr>
          <a:xfrm>
            <a:off x="9065376" y="5377212"/>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Minus Sign 7">
            <a:extLst>
              <a:ext uri="{FF2B5EF4-FFF2-40B4-BE49-F238E27FC236}">
                <a16:creationId xmlns:a16="http://schemas.microsoft.com/office/drawing/2014/main" id="{24B17E90-6074-2DB6-7E47-80DEE35738F5}"/>
              </a:ext>
            </a:extLst>
          </p:cNvPr>
          <p:cNvSpPr/>
          <p:nvPr/>
        </p:nvSpPr>
        <p:spPr>
          <a:xfrm rot="698713">
            <a:off x="7016288" y="4907543"/>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9" name="Flowchart: Connector 8">
            <a:extLst>
              <a:ext uri="{FF2B5EF4-FFF2-40B4-BE49-F238E27FC236}">
                <a16:creationId xmlns:a16="http://schemas.microsoft.com/office/drawing/2014/main" id="{321A3636-BCE7-67AD-1FED-18C36A80477F}"/>
              </a:ext>
            </a:extLst>
          </p:cNvPr>
          <p:cNvSpPr/>
          <p:nvPr/>
        </p:nvSpPr>
        <p:spPr>
          <a:xfrm>
            <a:off x="7707474" y="3495765"/>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dirty="0">
                <a:solidFill>
                  <a:srgbClr val="30475E"/>
                </a:solidFill>
              </a:rPr>
              <a:t>Häiritsevä</a:t>
            </a:r>
          </a:p>
          <a:p>
            <a:pPr algn="ctr" rtl="0"/>
            <a:r>
              <a:rPr lang="en-US" sz="1400" b="1" dirty="0">
                <a:solidFill>
                  <a:srgbClr val="30475E"/>
                </a:solidFill>
              </a:rPr>
              <a:t>Innovaatio</a:t>
            </a:r>
            <a:endParaRPr lang="en-IE" sz="1400" b="1" dirty="0">
              <a:solidFill>
                <a:srgbClr val="30475E"/>
              </a:solidFill>
            </a:endParaRPr>
          </a:p>
        </p:txBody>
      </p:sp>
      <p:sp>
        <p:nvSpPr>
          <p:cNvPr id="10" name="Flowchart: Connector 9">
            <a:extLst>
              <a:ext uri="{FF2B5EF4-FFF2-40B4-BE49-F238E27FC236}">
                <a16:creationId xmlns:a16="http://schemas.microsoft.com/office/drawing/2014/main" id="{8A6B9139-777B-D32C-27C7-D09607EFF029}"/>
              </a:ext>
            </a:extLst>
          </p:cNvPr>
          <p:cNvSpPr/>
          <p:nvPr/>
        </p:nvSpPr>
        <p:spPr>
          <a:xfrm>
            <a:off x="10192902" y="4030550"/>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rgbClr val="30475E"/>
                </a:solidFill>
              </a:rPr>
              <a:t>Ylläpitävä</a:t>
            </a:r>
          </a:p>
          <a:p>
            <a:pPr algn="ctr" rtl="0"/>
            <a:r>
              <a:rPr lang="en-US" sz="1400" b="1">
                <a:solidFill>
                  <a:srgbClr val="30475E"/>
                </a:solidFill>
              </a:rPr>
              <a:t>Innovaatio</a:t>
            </a:r>
            <a:endParaRPr lang="en-IE" sz="1400" b="1">
              <a:solidFill>
                <a:srgbClr val="30475E"/>
              </a:solidFill>
            </a:endParaRPr>
          </a:p>
        </p:txBody>
      </p:sp>
      <p:sp>
        <p:nvSpPr>
          <p:cNvPr id="11" name="TextBox 10">
            <a:extLst>
              <a:ext uri="{FF2B5EF4-FFF2-40B4-BE49-F238E27FC236}">
                <a16:creationId xmlns:a16="http://schemas.microsoft.com/office/drawing/2014/main" id="{68EAA759-6FE6-5C0F-2ED3-6AF1C5961D52}"/>
              </a:ext>
            </a:extLst>
          </p:cNvPr>
          <p:cNvSpPr txBox="1"/>
          <p:nvPr/>
        </p:nvSpPr>
        <p:spPr>
          <a:xfrm>
            <a:off x="9777344" y="1681163"/>
            <a:ext cx="2109856" cy="1815882"/>
          </a:xfrm>
          <a:prstGeom prst="rect">
            <a:avLst/>
          </a:prstGeom>
          <a:noFill/>
        </p:spPr>
        <p:txBody>
          <a:bodyPr wrap="square" rtlCol="0">
            <a:spAutoFit/>
          </a:bodyPr>
          <a:lstStyle/>
          <a:p>
            <a:pPr algn="ctr" rtl="0"/>
            <a:r>
              <a:rPr lang="en-US" sz="1600" b="1" u="sng" dirty="0">
                <a:solidFill>
                  <a:srgbClr val="30475E"/>
                </a:solidFill>
              </a:rPr>
              <a:t>Aluksi</a:t>
            </a:r>
            <a:endParaRPr lang="en-US" sz="1600" b="1" dirty="0">
              <a:solidFill>
                <a:srgbClr val="30475E"/>
              </a:solidFill>
            </a:endParaRPr>
          </a:p>
          <a:p>
            <a:pPr marL="285750" indent="-285750" algn="l" rtl="0">
              <a:buFont typeface="Arial" panose="020B0604020202020204" pitchFamily="34" charset="0"/>
              <a:buChar char="•"/>
            </a:pPr>
            <a:r>
              <a:rPr lang="en-US" sz="1600" b="1" dirty="0">
                <a:solidFill>
                  <a:srgbClr val="30475E"/>
                </a:solidFill>
              </a:rPr>
              <a:t>Suuret markkinat</a:t>
            </a:r>
          </a:p>
          <a:p>
            <a:pPr marL="285750" indent="-285750" algn="l" rtl="0">
              <a:buFont typeface="Arial" panose="020B0604020202020204" pitchFamily="34" charset="0"/>
              <a:buChar char="•"/>
            </a:pPr>
            <a:r>
              <a:rPr lang="en-US" sz="1600" b="1" dirty="0">
                <a:solidFill>
                  <a:srgbClr val="30475E"/>
                </a:solidFill>
              </a:rPr>
              <a:t>Korkeat marginaalit</a:t>
            </a:r>
          </a:p>
          <a:p>
            <a:pPr marL="285750" indent="-285750" algn="l" rtl="0">
              <a:buFont typeface="Arial" panose="020B0604020202020204" pitchFamily="34" charset="0"/>
              <a:buChar char="•"/>
            </a:pPr>
            <a:r>
              <a:rPr lang="en-US" sz="1600" b="1" dirty="0">
                <a:solidFill>
                  <a:srgbClr val="30475E"/>
                </a:solidFill>
              </a:rPr>
              <a:t>Pienempi riski</a:t>
            </a:r>
          </a:p>
          <a:p>
            <a:pPr marL="285750" indent="-285750" algn="l" rtl="0">
              <a:buFont typeface="Arial" panose="020B0604020202020204" pitchFamily="34" charset="0"/>
              <a:buChar char="•"/>
            </a:pPr>
            <a:r>
              <a:rPr lang="en-US" sz="1600" b="1" dirty="0">
                <a:solidFill>
                  <a:srgbClr val="30475E"/>
                </a:solidFill>
              </a:rPr>
              <a:t>Pieni kasvupotentiaali</a:t>
            </a:r>
            <a:endParaRPr lang="en-IE" sz="1600" b="1" dirty="0">
              <a:solidFill>
                <a:srgbClr val="30475E"/>
              </a:solidFill>
            </a:endParaRPr>
          </a:p>
        </p:txBody>
      </p:sp>
      <p:sp>
        <p:nvSpPr>
          <p:cNvPr id="12" name="TextBox 11">
            <a:extLst>
              <a:ext uri="{FF2B5EF4-FFF2-40B4-BE49-F238E27FC236}">
                <a16:creationId xmlns:a16="http://schemas.microsoft.com/office/drawing/2014/main" id="{B2ACE55C-BED3-5D00-FA41-5BAC6B90F1F7}"/>
              </a:ext>
            </a:extLst>
          </p:cNvPr>
          <p:cNvSpPr txBox="1"/>
          <p:nvPr/>
        </p:nvSpPr>
        <p:spPr>
          <a:xfrm>
            <a:off x="7625658" y="1681163"/>
            <a:ext cx="2109856" cy="1815882"/>
          </a:xfrm>
          <a:prstGeom prst="rect">
            <a:avLst/>
          </a:prstGeom>
          <a:noFill/>
        </p:spPr>
        <p:txBody>
          <a:bodyPr wrap="square" rtlCol="0">
            <a:spAutoFit/>
          </a:bodyPr>
          <a:lstStyle/>
          <a:p>
            <a:pPr algn="ctr" rtl="0"/>
            <a:r>
              <a:rPr lang="en-US" sz="1600" b="1" u="sng" dirty="0">
                <a:solidFill>
                  <a:srgbClr val="30475E"/>
                </a:solidFill>
              </a:rPr>
              <a:t>Aluksi</a:t>
            </a:r>
          </a:p>
          <a:p>
            <a:pPr marL="285750" indent="-285750" algn="l" rtl="0">
              <a:buFont typeface="Arial" panose="020B0604020202020204" pitchFamily="34" charset="0"/>
              <a:buChar char="•"/>
            </a:pPr>
            <a:r>
              <a:rPr lang="en-US" sz="1600" b="1" dirty="0">
                <a:solidFill>
                  <a:srgbClr val="30475E"/>
                </a:solidFill>
              </a:rPr>
              <a:t>Pienet markkinat</a:t>
            </a:r>
          </a:p>
          <a:p>
            <a:pPr marL="285750" indent="-285750" algn="l" rtl="0">
              <a:buFont typeface="Arial" panose="020B0604020202020204" pitchFamily="34" charset="0"/>
              <a:buChar char="•"/>
            </a:pPr>
            <a:r>
              <a:rPr lang="en-US" sz="1600" b="1" dirty="0">
                <a:solidFill>
                  <a:srgbClr val="30475E"/>
                </a:solidFill>
              </a:rPr>
              <a:t>Pienemmät marginaalit</a:t>
            </a:r>
          </a:p>
          <a:p>
            <a:pPr marL="285750" indent="-285750" algn="l" rtl="0">
              <a:buFont typeface="Arial" panose="020B0604020202020204" pitchFamily="34" charset="0"/>
              <a:buChar char="•"/>
            </a:pPr>
            <a:r>
              <a:rPr lang="en-US" sz="1600" b="1" dirty="0">
                <a:solidFill>
                  <a:srgbClr val="30475E"/>
                </a:solidFill>
              </a:rPr>
              <a:t>Korkeampi riski</a:t>
            </a:r>
          </a:p>
          <a:p>
            <a:pPr marL="285750" indent="-285750" algn="l" rtl="0">
              <a:buFont typeface="Arial" panose="020B0604020202020204" pitchFamily="34" charset="0"/>
              <a:buChar char="•"/>
            </a:pPr>
            <a:r>
              <a:rPr lang="en-US" sz="1600" b="1" dirty="0">
                <a:solidFill>
                  <a:srgbClr val="30475E"/>
                </a:solidFill>
              </a:rPr>
              <a:t>Valtava kasvupotentiaali</a:t>
            </a:r>
            <a:endParaRPr lang="en-IE" sz="1600" b="1" dirty="0">
              <a:solidFill>
                <a:srgbClr val="30475E"/>
              </a:solidFill>
            </a:endParaRPr>
          </a:p>
        </p:txBody>
      </p:sp>
      <p:sp>
        <p:nvSpPr>
          <p:cNvPr id="13" name="TextBox 12">
            <a:extLst>
              <a:ext uri="{FF2B5EF4-FFF2-40B4-BE49-F238E27FC236}">
                <a16:creationId xmlns:a16="http://schemas.microsoft.com/office/drawing/2014/main" id="{DC3E20C4-899C-4229-F82C-81259E41294F}"/>
              </a:ext>
            </a:extLst>
          </p:cNvPr>
          <p:cNvSpPr txBox="1"/>
          <p:nvPr/>
        </p:nvSpPr>
        <p:spPr>
          <a:xfrm>
            <a:off x="7258586" y="384663"/>
            <a:ext cx="4767159" cy="1077218"/>
          </a:xfrm>
          <a:prstGeom prst="rect">
            <a:avLst/>
          </a:prstGeom>
          <a:solidFill>
            <a:srgbClr val="F1A0C2"/>
          </a:solidFill>
        </p:spPr>
        <p:txBody>
          <a:bodyPr wrap="square">
            <a:spAutoFit/>
          </a:bodyPr>
          <a:lstStyle/>
          <a:p>
            <a:pPr algn="ctr" rtl="0"/>
            <a:r>
              <a:rPr lang="en-US" sz="1600" b="1" dirty="0">
                <a:solidFill>
                  <a:srgbClr val="30475E"/>
                </a:solidFill>
              </a:rPr>
              <a:t>Häiritsevä innovaatio on siellä, missä perinteiset liiketoimintatavat epäonnistuvat ja vaativat uusia ominaisuuksia. Vaikka riskit ovat suuret, kasvupotentiaali on valtava, jos kaikki menee oikein</a:t>
            </a:r>
            <a:endParaRPr lang="en-IE" sz="1600" b="1" dirty="0">
              <a:solidFill>
                <a:srgbClr val="30475E"/>
              </a:solidFill>
            </a:endParaRPr>
          </a:p>
        </p:txBody>
      </p:sp>
    </p:spTree>
    <p:extLst>
      <p:ext uri="{BB962C8B-B14F-4D97-AF65-F5344CB8AC3E}">
        <p14:creationId xmlns:p14="http://schemas.microsoft.com/office/powerpoint/2010/main" val="265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7165DC1-1E79-A375-3443-4F93A003CA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80D986A9-1762-F433-C955-F00A8299DDDD}"/>
              </a:ext>
            </a:extLst>
          </p:cNvPr>
          <p:cNvSpPr txBox="1"/>
          <p:nvPr/>
        </p:nvSpPr>
        <p:spPr>
          <a:xfrm>
            <a:off x="475014" y="671691"/>
            <a:ext cx="5454732" cy="5586145"/>
          </a:xfrm>
          <a:prstGeom prst="rect">
            <a:avLst/>
          </a:prstGeom>
          <a:noFill/>
        </p:spPr>
        <p:txBody>
          <a:bodyPr wrap="square">
            <a:spAutoFit/>
          </a:bodyPr>
          <a:lstStyle/>
          <a:p>
            <a:pPr algn="l" rtl="0"/>
            <a:r>
              <a:rPr lang="fi-FI" sz="2200" b="1" dirty="0">
                <a:solidFill>
                  <a:srgbClr val="000000"/>
                </a:solidFill>
              </a:rPr>
              <a:t>Pelaa </a:t>
            </a:r>
            <a:r>
              <a:rPr lang="fi-FI" sz="2200" b="1" dirty="0" err="1">
                <a:solidFill>
                  <a:srgbClr val="000000"/>
                </a:solidFill>
              </a:rPr>
              <a:t>Catch</a:t>
            </a:r>
            <a:r>
              <a:rPr lang="fi-FI" sz="2200" b="1" dirty="0">
                <a:solidFill>
                  <a:srgbClr val="000000"/>
                </a:solidFill>
              </a:rPr>
              <a:t> </a:t>
            </a:r>
            <a:r>
              <a:rPr lang="fi-FI" sz="2200" b="1" dirty="0" err="1">
                <a:solidFill>
                  <a:srgbClr val="000000"/>
                </a:solidFill>
              </a:rPr>
              <a:t>uppia</a:t>
            </a:r>
            <a:r>
              <a:rPr lang="fi-FI" sz="2200" b="1" dirty="0">
                <a:solidFill>
                  <a:srgbClr val="000000"/>
                </a:solidFill>
              </a:rPr>
              <a:t>:</a:t>
            </a:r>
          </a:p>
          <a:p>
            <a:pPr algn="l" rtl="0"/>
            <a:endParaRPr lang="fi-FI" sz="500" dirty="0">
              <a:solidFill>
                <a:srgbClr val="000000"/>
              </a:solidFill>
            </a:endParaRPr>
          </a:p>
          <a:p>
            <a:pPr algn="l" rtl="0"/>
            <a:r>
              <a:rPr lang="fi-FI" sz="2200" dirty="0">
                <a:solidFill>
                  <a:srgbClr val="000000"/>
                </a:solidFill>
              </a:rPr>
              <a:t>Syy tähän ongelmaan ei ole se, että vakiintuneet operaattorit eivät pysty kehittämään häiritseviä tekniikoita. Sen sijaan ongelma ilmenee, kun vakiintuneet operaattorit yrittävät soveltaa uutta teknologiaa olemassa oleviin arvoverkostoihinsa tai kieltäytyvät siirtymästä uusille markkinoille, koska niitä pidetään liian pieninä kasvutavoitteiden saavuttamiseksi tai niillä yksinkertaisesti katsotaan olevan liian alhaiset marginaalit. </a:t>
            </a:r>
            <a:r>
              <a:rPr lang="fi-FI" sz="2200" dirty="0">
                <a:solidFill>
                  <a:srgbClr val="F79037"/>
                </a:solidFill>
                <a:hlinkClick r:id="rId3">
                  <a:extLst>
                    <a:ext uri="{A12FA001-AC4F-418D-AE19-62706E023703}">
                      <ahyp:hlinkClr xmlns:ahyp="http://schemas.microsoft.com/office/drawing/2018/hyperlinkcolor" val="tx"/>
                    </a:ext>
                  </a:extLst>
                </a:hlinkClick>
              </a:rPr>
              <a:t>Lähde</a:t>
            </a:r>
            <a:endParaRPr lang="fi-FI" sz="2200" dirty="0">
              <a:solidFill>
                <a:srgbClr val="F79037"/>
              </a:solidFill>
            </a:endParaRPr>
          </a:p>
          <a:p>
            <a:pPr algn="l" rtl="0"/>
            <a:r>
              <a:rPr lang="fi-FI" sz="2200" b="1" dirty="0">
                <a:solidFill>
                  <a:srgbClr val="000000"/>
                </a:solidFill>
              </a:rPr>
              <a:t>Jos haluat saada innovaation toteutumaan vakiintuneessa pk-yrityksessä, paras tapa tehdä se on käsitellä innovaatioprojektiasi 	erillisenä yksikkönä.</a:t>
            </a:r>
          </a:p>
        </p:txBody>
      </p:sp>
    </p:spTree>
    <p:extLst>
      <p:ext uri="{BB962C8B-B14F-4D97-AF65-F5344CB8AC3E}">
        <p14:creationId xmlns:p14="http://schemas.microsoft.com/office/powerpoint/2010/main" val="31494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4FA2F-8874-0AB0-6BA1-401697CEC232}"/>
              </a:ext>
            </a:extLst>
          </p:cNvPr>
          <p:cNvSpPr>
            <a:spLocks noGrp="1"/>
          </p:cNvSpPr>
          <p:nvPr>
            <p:ph type="body" sz="quarter" idx="18"/>
          </p:nvPr>
        </p:nvSpPr>
        <p:spPr>
          <a:xfrm>
            <a:off x="513375" y="1107553"/>
            <a:ext cx="7698794" cy="3849918"/>
          </a:xfrm>
        </p:spPr>
        <p:txBody>
          <a:bodyPr/>
          <a:lstStyle/>
          <a:p>
            <a:pPr algn="l" rtl="0">
              <a:lnSpc>
                <a:spcPct val="120000"/>
              </a:lnSpc>
              <a:spcBef>
                <a:spcPts val="0"/>
              </a:spcBef>
            </a:pPr>
            <a:r>
              <a:rPr lang="fi-FI" sz="2200" dirty="0"/>
              <a:t>Innovaatioiden ylläpitäminen on vastakohta häiritsevälle innovaatiolle sellaisena kuin se on olemassa nykyisillä markkinoilla ja uusien arvoverkostojen luomisen sijaan se parantaa ja kasvattaa olemassa olevia </a:t>
            </a:r>
            <a:r>
              <a:rPr lang="fi-FI" sz="2200" b="1" dirty="0"/>
              <a:t>tyydyttämällä asiakkaan tarpeita</a:t>
            </a:r>
            <a:r>
              <a:rPr lang="fi-FI" sz="2200" dirty="0"/>
              <a:t>.</a:t>
            </a:r>
          </a:p>
          <a:p>
            <a:pPr algn="l" rtl="0">
              <a:lnSpc>
                <a:spcPct val="120000"/>
              </a:lnSpc>
              <a:spcBef>
                <a:spcPts val="0"/>
              </a:spcBef>
            </a:pPr>
            <a:r>
              <a:rPr lang="fi-FI" sz="2200" dirty="0"/>
              <a:t>Aivan kuten inkrementaalinen innovaatio, kestävän innovaation tuotteen suorituskykyä parannetaan hieman joka iteraatiolla, mikä vähentää vikoja. Tuotteen uusi parannettu versio voi olla kalliimpi ja katteet korkeammat kuin edellisellä, jos se on suunnattu vaativammille, korkealaatuisemmille asiakkaille, joiden suorituskyky on parempi kuin aiemmin saatavilla.</a:t>
            </a:r>
          </a:p>
          <a:p>
            <a:pPr algn="l" rtl="0">
              <a:lnSpc>
                <a:spcPct val="120000"/>
              </a:lnSpc>
              <a:spcBef>
                <a:spcPts val="0"/>
              </a:spcBef>
            </a:pPr>
            <a:r>
              <a:rPr lang="fi-FI" sz="2200" dirty="0"/>
              <a:t>Se voi kuitenkin olla halvempaa, jos se johtaa suurempiin 	volyymeihin ja siten korkeampiin absoluuttisiin voittoihin.</a:t>
            </a:r>
          </a:p>
          <a:p>
            <a:pPr>
              <a:spcBef>
                <a:spcPts val="0"/>
              </a:spcBef>
            </a:pPr>
            <a:endParaRPr lang="en-IE" sz="2200" dirty="0"/>
          </a:p>
        </p:txBody>
      </p:sp>
      <p:sp>
        <p:nvSpPr>
          <p:cNvPr id="3" name="Text Placeholder 2">
            <a:extLst>
              <a:ext uri="{FF2B5EF4-FFF2-40B4-BE49-F238E27FC236}">
                <a16:creationId xmlns:a16="http://schemas.microsoft.com/office/drawing/2014/main" id="{AAB32F41-4C90-7A11-37B1-832D1CD2C7E4}"/>
              </a:ext>
            </a:extLst>
          </p:cNvPr>
          <p:cNvSpPr>
            <a:spLocks noGrp="1"/>
          </p:cNvSpPr>
          <p:nvPr>
            <p:ph type="body" sz="quarter" idx="16"/>
          </p:nvPr>
        </p:nvSpPr>
        <p:spPr>
          <a:xfrm>
            <a:off x="513374" y="513805"/>
            <a:ext cx="10595237" cy="803654"/>
          </a:xfrm>
        </p:spPr>
        <p:txBody>
          <a:bodyPr/>
          <a:lstStyle/>
          <a:p>
            <a:r>
              <a:rPr lang="en-US" sz="3600" b="1" dirty="0"/>
              <a:t>3. </a:t>
            </a:r>
            <a:r>
              <a:rPr lang="en-US" sz="3600" b="1" dirty="0" err="1"/>
              <a:t>Ylläpitävä</a:t>
            </a:r>
            <a:r>
              <a:rPr lang="en-US" sz="3600" b="1" dirty="0"/>
              <a:t> </a:t>
            </a:r>
            <a:r>
              <a:rPr lang="en-US" sz="3600" b="1" dirty="0" err="1"/>
              <a:t>innovaatio</a:t>
            </a:r>
            <a:endParaRPr lang="en-IE" sz="3600" b="1" dirty="0"/>
          </a:p>
          <a:p>
            <a:endParaRPr lang="en-IE" dirty="0"/>
          </a:p>
        </p:txBody>
      </p:sp>
      <p:sp>
        <p:nvSpPr>
          <p:cNvPr id="4" name="TextBox 3">
            <a:extLst>
              <a:ext uri="{FF2B5EF4-FFF2-40B4-BE49-F238E27FC236}">
                <a16:creationId xmlns:a16="http://schemas.microsoft.com/office/drawing/2014/main" id="{66BADFBD-50AF-FE10-0700-68C1090F0D91}"/>
              </a:ext>
            </a:extLst>
          </p:cNvPr>
          <p:cNvSpPr txBox="1"/>
          <p:nvPr/>
        </p:nvSpPr>
        <p:spPr>
          <a:xfrm>
            <a:off x="8360228" y="844909"/>
            <a:ext cx="3557847" cy="2585323"/>
          </a:xfrm>
          <a:prstGeom prst="rect">
            <a:avLst/>
          </a:prstGeom>
          <a:noFill/>
          <a:ln w="28575">
            <a:solidFill>
              <a:srgbClr val="F68F37"/>
            </a:solidFill>
          </a:ln>
        </p:spPr>
        <p:txBody>
          <a:bodyPr wrap="square" rtlCol="0">
            <a:spAutoFit/>
          </a:bodyPr>
          <a:lstStyle/>
          <a:p>
            <a:pPr algn="ctr" rtl="0"/>
            <a:r>
              <a:rPr lang="fi-FI" b="1" dirty="0">
                <a:solidFill>
                  <a:srgbClr val="30475E"/>
                </a:solidFill>
              </a:rPr>
              <a:t>Esimerkki </a:t>
            </a:r>
            <a:r>
              <a:rPr lang="fi-FI" dirty="0">
                <a:solidFill>
                  <a:srgbClr val="30475E"/>
                </a:solidFill>
              </a:rPr>
              <a:t>ylläpitävästä</a:t>
            </a:r>
            <a:r>
              <a:rPr lang="fi-FI" b="1" dirty="0">
                <a:solidFill>
                  <a:srgbClr val="30475E"/>
                </a:solidFill>
              </a:rPr>
              <a:t> </a:t>
            </a:r>
            <a:r>
              <a:rPr lang="fi-FI" dirty="0">
                <a:solidFill>
                  <a:srgbClr val="30475E"/>
                </a:solidFill>
              </a:rPr>
              <a:t>innovaatiosta olisi elintarviketölkkien rengasvedon käyttöönotto. Tämä poisti tölkinavaajan tarpeen, mutta tuote pysyi ennallaan ... se vain helpotti avaamista/käyttöä ja vastaa sitten entistä tehokkaammin kuluttajien tarpeisiin.</a:t>
            </a:r>
            <a:endParaRPr lang="fi-FI" dirty="0">
              <a:solidFill>
                <a:srgbClr val="30475E"/>
              </a:solidFill>
              <a:highlight>
                <a:srgbClr val="FFFF00"/>
              </a:highlight>
            </a:endParaRPr>
          </a:p>
        </p:txBody>
      </p:sp>
      <p:pic>
        <p:nvPicPr>
          <p:cNvPr id="5" name="Picture Placeholder 12">
            <a:extLst>
              <a:ext uri="{FF2B5EF4-FFF2-40B4-BE49-F238E27FC236}">
                <a16:creationId xmlns:a16="http://schemas.microsoft.com/office/drawing/2014/main" id="{83578F3E-9C0D-7FA7-8F78-C55C805F01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994"/>
          <a:stretch/>
        </p:blipFill>
        <p:spPr>
          <a:xfrm>
            <a:off x="9021632" y="3500956"/>
            <a:ext cx="2531790" cy="2745466"/>
          </a:xfrm>
          <a:prstGeom prst="rect">
            <a:avLst/>
          </a:prstGeom>
        </p:spPr>
      </p:pic>
    </p:spTree>
    <p:extLst>
      <p:ext uri="{BB962C8B-B14F-4D97-AF65-F5344CB8AC3E}">
        <p14:creationId xmlns:p14="http://schemas.microsoft.com/office/powerpoint/2010/main" val="65169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op view of berries">
            <a:extLst>
              <a:ext uri="{FF2B5EF4-FFF2-40B4-BE49-F238E27FC236}">
                <a16:creationId xmlns:a16="http://schemas.microsoft.com/office/drawing/2014/main" id="{84EB9149-6C4D-46E2-C01F-F5D3A08373B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DFD5C217-3859-A666-6198-2A0DD9AB98E4}"/>
              </a:ext>
            </a:extLst>
          </p:cNvPr>
          <p:cNvSpPr>
            <a:spLocks noGrp="1"/>
          </p:cNvSpPr>
          <p:nvPr>
            <p:ph type="body" sz="quarter" idx="16"/>
          </p:nvPr>
        </p:nvSpPr>
        <p:spPr>
          <a:xfrm>
            <a:off x="898525" y="688975"/>
            <a:ext cx="4991100" cy="992188"/>
          </a:xfrm>
        </p:spPr>
        <p:txBody>
          <a:bodyPr>
            <a:normAutofit/>
          </a:bodyPr>
          <a:lstStyle/>
          <a:p>
            <a:pPr algn="l" rtl="0"/>
            <a:r>
              <a:rPr lang="en-US" sz="3300" b="1" dirty="0"/>
              <a:t>3. </a:t>
            </a:r>
            <a:r>
              <a:rPr lang="en-US" sz="3300" b="1" dirty="0" err="1"/>
              <a:t>Ylläpitävä</a:t>
            </a:r>
            <a:r>
              <a:rPr lang="en-US" sz="3300" b="1" dirty="0"/>
              <a:t> </a:t>
            </a:r>
            <a:r>
              <a:rPr lang="en-US" sz="3300" b="1" dirty="0" err="1"/>
              <a:t>innovaatio</a:t>
            </a:r>
            <a:endParaRPr lang="en-IE" sz="3300" b="1" dirty="0"/>
          </a:p>
        </p:txBody>
      </p:sp>
      <p:sp>
        <p:nvSpPr>
          <p:cNvPr id="6" name="Text Placeholder 2">
            <a:extLst>
              <a:ext uri="{FF2B5EF4-FFF2-40B4-BE49-F238E27FC236}">
                <a16:creationId xmlns:a16="http://schemas.microsoft.com/office/drawing/2014/main" id="{28C945F1-8980-7E0B-33BF-9695B3671D1A}"/>
              </a:ext>
            </a:extLst>
          </p:cNvPr>
          <p:cNvSpPr>
            <a:spLocks noGrp="1"/>
          </p:cNvSpPr>
          <p:nvPr>
            <p:ph type="body" sz="quarter" idx="18"/>
          </p:nvPr>
        </p:nvSpPr>
        <p:spPr>
          <a:xfrm>
            <a:off x="898525" y="1350169"/>
            <a:ext cx="6677932" cy="4157662"/>
          </a:xfrm>
        </p:spPr>
        <p:txBody>
          <a:bodyPr>
            <a:noAutofit/>
          </a:bodyPr>
          <a:lstStyle/>
          <a:p>
            <a:pPr algn="l" rtl="0">
              <a:lnSpc>
                <a:spcPct val="110000"/>
              </a:lnSpc>
              <a:spcBef>
                <a:spcPts val="0"/>
              </a:spcBef>
            </a:pPr>
            <a:r>
              <a:rPr lang="fi-FI" sz="2300" dirty="0"/>
              <a:t>Perinteiset liiketoimintatavat ja kestävät </a:t>
            </a:r>
            <a:r>
              <a:rPr lang="fi-FI" sz="2300" dirty="0">
                <a:highlight>
                  <a:srgbClr val="B2DDDC"/>
                </a:highlight>
              </a:rPr>
              <a:t>innovaatiot riittävät usein, koska ne ovat kannattavimpia ja riskit pienemmät.</a:t>
            </a:r>
          </a:p>
          <a:p>
            <a:pPr algn="l" rtl="0">
              <a:lnSpc>
                <a:spcPct val="110000"/>
              </a:lnSpc>
              <a:spcBef>
                <a:spcPts val="0"/>
              </a:spcBef>
            </a:pPr>
            <a:r>
              <a:rPr lang="fi-FI" sz="2300" dirty="0">
                <a:highlight>
                  <a:srgbClr val="B2DDDC"/>
                </a:highlight>
              </a:rPr>
              <a:t>Häiriöt puolestaan ​​mahdollistavat tyypillisesti huippukasvun: suuren markkinaosuuden kasvun tai kokonaan uuden markkinoiden luomisen, mutta eivät tyypillisesti ole kannattavia pitkään aikaan, koska ne vaativat raskaita alkuinvestointeja kasvuun.</a:t>
            </a:r>
          </a:p>
          <a:p>
            <a:pPr algn="l" rtl="0">
              <a:lnSpc>
                <a:spcPct val="110000"/>
              </a:lnSpc>
              <a:spcBef>
                <a:spcPts val="0"/>
              </a:spcBef>
            </a:pPr>
            <a:r>
              <a:rPr lang="fi-FI" sz="2300" dirty="0">
                <a:highlight>
                  <a:srgbClr val="B2DDDC"/>
                </a:highlight>
              </a:rPr>
              <a:t>Ylläpitävät innovaatiot puolestaan ​​jatkavat </a:t>
            </a:r>
            <a:r>
              <a:rPr lang="fi-FI" sz="2300" b="1" dirty="0">
                <a:highlight>
                  <a:srgbClr val="B2DDDC"/>
                </a:highlight>
              </a:rPr>
              <a:t>markkinoiden</a:t>
            </a:r>
            <a:r>
              <a:rPr lang="fi-FI" sz="2300" dirty="0">
                <a:highlight>
                  <a:srgbClr val="B2DDDC"/>
                </a:highlight>
              </a:rPr>
              <a:t> </a:t>
            </a:r>
            <a:r>
              <a:rPr lang="fi-FI" sz="2300" b="1" dirty="0">
                <a:highlight>
                  <a:srgbClr val="B2DDDC"/>
                </a:highlight>
              </a:rPr>
              <a:t>kasvua hitaasti</a:t>
            </a:r>
            <a:r>
              <a:rPr lang="fi-FI" sz="2300" dirty="0">
                <a:highlight>
                  <a:srgbClr val="B2DDDC"/>
                </a:highlight>
              </a:rPr>
              <a:t>, mutta eivät enää ole samassa suhteessa. Tässä vaiheessa painopiste siirtyy </a:t>
            </a:r>
            <a:r>
              <a:rPr lang="fi-FI" sz="2300" dirty="0"/>
              <a:t>	voittojen kasvattamiseen.</a:t>
            </a:r>
          </a:p>
        </p:txBody>
      </p:sp>
    </p:spTree>
    <p:extLst>
      <p:ext uri="{BB962C8B-B14F-4D97-AF65-F5344CB8AC3E}">
        <p14:creationId xmlns:p14="http://schemas.microsoft.com/office/powerpoint/2010/main" val="376471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C7FF2-475F-CCD0-E596-ABC8EE097A8A}"/>
              </a:ext>
            </a:extLst>
          </p:cNvPr>
          <p:cNvSpPr>
            <a:spLocks noGrp="1"/>
          </p:cNvSpPr>
          <p:nvPr>
            <p:ph type="body" sz="quarter" idx="18"/>
          </p:nvPr>
        </p:nvSpPr>
        <p:spPr>
          <a:xfrm>
            <a:off x="1060212" y="2149887"/>
            <a:ext cx="10479218" cy="3440624"/>
          </a:xfrm>
        </p:spPr>
        <p:txBody>
          <a:bodyPr/>
          <a:lstStyle/>
          <a:p>
            <a:pPr algn="ctr" rtl="0">
              <a:lnSpc>
                <a:spcPct val="100000"/>
              </a:lnSpc>
              <a:spcBef>
                <a:spcPts val="600"/>
              </a:spcBef>
            </a:pPr>
            <a:r>
              <a:rPr lang="fi-FI" i="1" dirty="0"/>
              <a:t>Joitakin ylläpitäviä innovaatioita ovat vuosi vuodelta tapahtuvat parannukset, joita kaikki hyvät yritykset hiovat. Muita ylläpitäviä innovaatioita ovat läpimurtotuotteet, jotka ovat kilpailijoita edellä. Sillä ei kuitenkaan ole väliä kuinka teknisesti vaikea innovaatio on: vakiintuneet kilpailijat voittavat melkein aina ylläpitävän teknologian taistelut.</a:t>
            </a:r>
          </a:p>
          <a:p>
            <a:pPr algn="ctr" rtl="0">
              <a:lnSpc>
                <a:spcPct val="100000"/>
              </a:lnSpc>
              <a:spcBef>
                <a:spcPts val="600"/>
              </a:spcBef>
            </a:pPr>
            <a:r>
              <a:rPr lang="fi-FI" i="1" dirty="0"/>
              <a:t>Koska tämä strategia edellyttää paremman tuotteen valmistamista, jonka he voivat myydä korkeammalla voittomarginaalilla parhaille asiakkailleen, vakiintuneilla kilpailijoilla on vahva motivaatio taistella ylläpitäviä taisteluita. Ja heillä on resurssit voittaa.</a:t>
            </a:r>
          </a:p>
          <a:p>
            <a:pPr algn="ctr" rtl="0">
              <a:lnSpc>
                <a:spcPct val="100000"/>
              </a:lnSpc>
              <a:spcBef>
                <a:spcPts val="600"/>
              </a:spcBef>
            </a:pPr>
            <a:r>
              <a:rPr lang="fi-FI" i="1" dirty="0"/>
              <a:t>					</a:t>
            </a:r>
            <a:r>
              <a:rPr lang="en-IE" dirty="0"/>
              <a:t>– Clayton Christensen</a:t>
            </a:r>
          </a:p>
        </p:txBody>
      </p:sp>
      <p:grpSp>
        <p:nvGrpSpPr>
          <p:cNvPr id="4" name="Group 3">
            <a:extLst>
              <a:ext uri="{FF2B5EF4-FFF2-40B4-BE49-F238E27FC236}">
                <a16:creationId xmlns:a16="http://schemas.microsoft.com/office/drawing/2014/main" id="{2CC3B3E3-F72C-E2C2-A69A-52455310F0D0}"/>
              </a:ext>
            </a:extLst>
          </p:cNvPr>
          <p:cNvGrpSpPr/>
          <p:nvPr/>
        </p:nvGrpSpPr>
        <p:grpSpPr>
          <a:xfrm>
            <a:off x="606581" y="1321806"/>
            <a:ext cx="1177027" cy="809484"/>
            <a:chOff x="3400450" y="986392"/>
            <a:chExt cx="1487826" cy="1083162"/>
          </a:xfrm>
        </p:grpSpPr>
        <p:sp>
          <p:nvSpPr>
            <p:cNvPr id="5" name="Freeform 10">
              <a:extLst>
                <a:ext uri="{FF2B5EF4-FFF2-40B4-BE49-F238E27FC236}">
                  <a16:creationId xmlns:a16="http://schemas.microsoft.com/office/drawing/2014/main" id="{FF756B72-AC87-0DE6-5662-9DBCA64C4D6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BB080B30-9C49-F723-30DE-05757C3170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7" name="Group 6">
            <a:extLst>
              <a:ext uri="{FF2B5EF4-FFF2-40B4-BE49-F238E27FC236}">
                <a16:creationId xmlns:a16="http://schemas.microsoft.com/office/drawing/2014/main" id="{6A6891D8-3808-4A37-0C2D-78ADA095CB14}"/>
              </a:ext>
            </a:extLst>
          </p:cNvPr>
          <p:cNvGrpSpPr/>
          <p:nvPr/>
        </p:nvGrpSpPr>
        <p:grpSpPr>
          <a:xfrm rot="10800000">
            <a:off x="11042978" y="5150909"/>
            <a:ext cx="992903" cy="666231"/>
            <a:chOff x="3400450" y="986392"/>
            <a:chExt cx="1487826" cy="1083162"/>
          </a:xfrm>
        </p:grpSpPr>
        <p:sp>
          <p:nvSpPr>
            <p:cNvPr id="8" name="Freeform 10">
              <a:extLst>
                <a:ext uri="{FF2B5EF4-FFF2-40B4-BE49-F238E27FC236}">
                  <a16:creationId xmlns:a16="http://schemas.microsoft.com/office/drawing/2014/main" id="{AC35DFED-A256-1DCF-B019-3E2FB359939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9" name="Freeform 11">
              <a:extLst>
                <a:ext uri="{FF2B5EF4-FFF2-40B4-BE49-F238E27FC236}">
                  <a16:creationId xmlns:a16="http://schemas.microsoft.com/office/drawing/2014/main" id="{CABF881A-EE0B-9A12-8EDD-A09FDF38558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0" name="Picture 8" descr="A picture containing text  Description automatically generated">
            <a:extLst>
              <a:ext uri="{FF2B5EF4-FFF2-40B4-BE49-F238E27FC236}">
                <a16:creationId xmlns:a16="http://schemas.microsoft.com/office/drawing/2014/main" id="{581CE458-38F9-225E-7D96-F75D453F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631" y="-9637"/>
            <a:ext cx="2741632" cy="1983783"/>
          </a:xfrm>
          <a:prstGeom prst="rect">
            <a:avLst/>
          </a:prstGeom>
        </p:spPr>
      </p:pic>
    </p:spTree>
    <p:extLst>
      <p:ext uri="{BB962C8B-B14F-4D97-AF65-F5344CB8AC3E}">
        <p14:creationId xmlns:p14="http://schemas.microsoft.com/office/powerpoint/2010/main" val="25859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291DA1-9379-4064-4BB9-DA3E10425BB3}"/>
              </a:ext>
            </a:extLst>
          </p:cNvPr>
          <p:cNvSpPr>
            <a:spLocks noGrp="1"/>
          </p:cNvSpPr>
          <p:nvPr>
            <p:ph type="body" sz="quarter" idx="16"/>
          </p:nvPr>
        </p:nvSpPr>
        <p:spPr>
          <a:xfrm>
            <a:off x="898525" y="620162"/>
            <a:ext cx="4991100" cy="992188"/>
          </a:xfrm>
        </p:spPr>
        <p:txBody>
          <a:bodyPr>
            <a:normAutofit/>
          </a:bodyPr>
          <a:lstStyle/>
          <a:p>
            <a:pPr algn="l" rtl="0"/>
            <a:r>
              <a:rPr lang="en-US" sz="3300" b="1" dirty="0"/>
              <a:t>4. Radikaali innovaatio</a:t>
            </a:r>
            <a:endParaRPr lang="en-IE" sz="3300" b="1" dirty="0"/>
          </a:p>
        </p:txBody>
      </p:sp>
      <p:sp>
        <p:nvSpPr>
          <p:cNvPr id="6" name="Text Placeholder 2">
            <a:extLst>
              <a:ext uri="{FF2B5EF4-FFF2-40B4-BE49-F238E27FC236}">
                <a16:creationId xmlns:a16="http://schemas.microsoft.com/office/drawing/2014/main" id="{B8FDD00B-3BB0-A739-D2EF-A0633F840109}"/>
              </a:ext>
            </a:extLst>
          </p:cNvPr>
          <p:cNvSpPr>
            <a:spLocks noGrp="1"/>
          </p:cNvSpPr>
          <p:nvPr>
            <p:ph type="body" sz="quarter" idx="18"/>
          </p:nvPr>
        </p:nvSpPr>
        <p:spPr>
          <a:xfrm>
            <a:off x="898524" y="1128367"/>
            <a:ext cx="6244660" cy="4943192"/>
          </a:xfrm>
        </p:spPr>
        <p:txBody>
          <a:bodyPr>
            <a:normAutofit/>
          </a:bodyPr>
          <a:lstStyle/>
          <a:p>
            <a:pPr algn="l" rtl="0">
              <a:lnSpc>
                <a:spcPct val="100000"/>
              </a:lnSpc>
              <a:spcBef>
                <a:spcPts val="600"/>
              </a:spcBef>
            </a:pPr>
            <a:r>
              <a:rPr lang="fi-FI" sz="2300" dirty="0"/>
              <a:t>Radikaali innovaatio on harvinaista, koska sillä on samankaltaisia ​​ominaisuuksia kuin häiritsevällä innovaatiolla, mutta se on erilainen siinä, että se </a:t>
            </a:r>
            <a:r>
              <a:rPr lang="fi-FI" sz="2300" b="1" dirty="0"/>
              <a:t>käyttää</a:t>
            </a:r>
            <a:r>
              <a:rPr lang="fi-FI" sz="2300" dirty="0"/>
              <a:t> </a:t>
            </a:r>
            <a:r>
              <a:rPr lang="fi-FI" sz="2300" b="1" dirty="0"/>
              <a:t>samanaikaisesti vallankumouksellista teknologiaa ja uutta liiketoimintamallia.</a:t>
            </a:r>
          </a:p>
          <a:p>
            <a:pPr algn="l" rtl="0">
              <a:lnSpc>
                <a:spcPct val="100000"/>
              </a:lnSpc>
              <a:spcBef>
                <a:spcPts val="300"/>
              </a:spcBef>
            </a:pPr>
            <a:r>
              <a:rPr lang="fi-FI" sz="2300" dirty="0"/>
              <a:t>Radikaali innovaatio ratkaisee globaaleja ongelmia ja vastaa tarpeisiin täysin uusilla tavoilla kuin mihin olemme tottuneet ja tarjoaa jopa ratkaisuja tarpeisiin ja ongelmiin, joiden olemassaolosta emme tienneet, muuttaen täysin markkinat tai jopa koko talouden.</a:t>
            </a:r>
          </a:p>
          <a:p>
            <a:pPr algn="l" rtl="0">
              <a:lnSpc>
                <a:spcPct val="100000"/>
              </a:lnSpc>
              <a:spcBef>
                <a:spcPts val="600"/>
              </a:spcBef>
            </a:pPr>
            <a:r>
              <a:rPr lang="fi-FI" sz="2300" dirty="0"/>
              <a:t>Vaikka radikaalit innovaatiot ovat harvinaisia, mutta niitä on viime aikoina tullut yhä enemmän.</a:t>
            </a:r>
          </a:p>
        </p:txBody>
      </p:sp>
      <p:sp>
        <p:nvSpPr>
          <p:cNvPr id="8" name="TextBox 7">
            <a:extLst>
              <a:ext uri="{FF2B5EF4-FFF2-40B4-BE49-F238E27FC236}">
                <a16:creationId xmlns:a16="http://schemas.microsoft.com/office/drawing/2014/main" id="{B822369C-9AB9-C12D-16FC-A18DD96E088B}"/>
              </a:ext>
            </a:extLst>
          </p:cNvPr>
          <p:cNvSpPr txBox="1"/>
          <p:nvPr/>
        </p:nvSpPr>
        <p:spPr>
          <a:xfrm>
            <a:off x="7285510" y="1294646"/>
            <a:ext cx="4547645" cy="4493538"/>
          </a:xfrm>
          <a:prstGeom prst="rect">
            <a:avLst/>
          </a:prstGeom>
          <a:noFill/>
        </p:spPr>
        <p:txBody>
          <a:bodyPr wrap="square" rtlCol="0">
            <a:spAutoFit/>
          </a:bodyPr>
          <a:lstStyle/>
          <a:p>
            <a:pPr algn="l" rtl="0">
              <a:tabLst>
                <a:tab pos="989013" algn="l"/>
              </a:tabLst>
            </a:pPr>
            <a:r>
              <a:rPr lang="en-GB" sz="2200" b="1" i="0" dirty="0">
                <a:solidFill>
                  <a:srgbClr val="000000"/>
                </a:solidFill>
                <a:effectLst/>
                <a:highlight>
                  <a:srgbClr val="F1A0C2"/>
                </a:highlight>
              </a:rPr>
              <a:t>3D </a:t>
            </a:r>
            <a:r>
              <a:rPr lang="en-GB" sz="2200" b="1" dirty="0">
                <a:solidFill>
                  <a:srgbClr val="000000"/>
                </a:solidFill>
                <a:highlight>
                  <a:srgbClr val="F1A0C2"/>
                </a:highlight>
              </a:rPr>
              <a:t>RUOKKIEN TULOSTAMINEN</a:t>
            </a:r>
          </a:p>
          <a:p>
            <a:pPr algn="l" rtl="0">
              <a:tabLst>
                <a:tab pos="989013" algn="l"/>
              </a:tabLst>
            </a:pPr>
            <a:endParaRPr lang="en-GB" sz="2200" b="0" i="0" dirty="0">
              <a:solidFill>
                <a:srgbClr val="111111"/>
              </a:solidFill>
              <a:effectLst/>
            </a:endParaRPr>
          </a:p>
          <a:p>
            <a:pPr algn="l" rtl="0">
              <a:tabLst>
                <a:tab pos="989013" algn="l"/>
              </a:tabLst>
            </a:pPr>
            <a:r>
              <a:rPr lang="en-GB" sz="2200" b="0" i="0" dirty="0">
                <a:solidFill>
                  <a:srgbClr val="111111"/>
                </a:solidFill>
                <a:effectLst/>
              </a:rPr>
              <a:t>Israelilainen startup </a:t>
            </a:r>
            <a:r>
              <a:rPr lang="en-GB" sz="2200" b="0" i="1" dirty="0">
                <a:solidFill>
                  <a:srgbClr val="111111"/>
                </a:solidFill>
                <a:effectLst/>
              </a:rPr>
              <a:t>Redefine Meat </a:t>
            </a:r>
            <a:r>
              <a:rPr lang="en-GB" sz="2200" dirty="0" err="1">
                <a:hlinkClick r:id="rId2"/>
              </a:rPr>
              <a:t>Määrittele</a:t>
            </a:r>
            <a:r>
              <a:rPr lang="en-GB" sz="2200" dirty="0">
                <a:hlinkClick r:id="rId2"/>
              </a:rPr>
              <a:t> liha uudelleen – uusi liha, </a:t>
            </a:r>
            <a:r>
              <a:rPr lang="en-GB" sz="2200" dirty="0" err="1">
                <a:hlinkClick r:id="rId2"/>
              </a:rPr>
              <a:t>ei</a:t>
            </a:r>
            <a:r>
              <a:rPr lang="en-GB" sz="2200" dirty="0">
                <a:hlinkClick r:id="rId2"/>
              </a:rPr>
              <a:t> </a:t>
            </a:r>
            <a:r>
              <a:rPr lang="en-GB" sz="2200" dirty="0" err="1">
                <a:hlinkClick r:id="rId2"/>
              </a:rPr>
              <a:t>kompromisseja</a:t>
            </a:r>
            <a:r>
              <a:rPr lang="en-GB" sz="2200" dirty="0"/>
              <a:t> </a:t>
            </a:r>
            <a:r>
              <a:rPr lang="en-GB" sz="2200" b="0" i="0" dirty="0" err="1">
                <a:solidFill>
                  <a:srgbClr val="111111"/>
                </a:solidFill>
                <a:effectLst/>
              </a:rPr>
              <a:t>kokeilee</a:t>
            </a:r>
            <a:r>
              <a:rPr lang="en-GB" sz="2200" b="0" i="0" dirty="0">
                <a:solidFill>
                  <a:srgbClr val="111111"/>
                </a:solidFill>
                <a:effectLst/>
              </a:rPr>
              <a:t> 3D-tulostettua pihviä. </a:t>
            </a:r>
            <a:r>
              <a:rPr lang="en-GB" sz="2200" b="0" i="0" dirty="0" err="1">
                <a:solidFill>
                  <a:srgbClr val="111111"/>
                </a:solidFill>
                <a:effectLst/>
              </a:rPr>
              <a:t>Tulostusprosessi</a:t>
            </a:r>
            <a:r>
              <a:rPr lang="en-GB" sz="2200" b="0" i="0" dirty="0">
                <a:solidFill>
                  <a:srgbClr val="111111"/>
                </a:solidFill>
                <a:effectLst/>
              </a:rPr>
              <a:t> on suunniteltu jäljittelemään aidon lihan rakennetta ja </a:t>
            </a:r>
            <a:r>
              <a:rPr lang="en-GB" sz="2200" b="0" i="0" dirty="0" err="1">
                <a:solidFill>
                  <a:srgbClr val="111111"/>
                </a:solidFill>
                <a:effectLst/>
              </a:rPr>
              <a:t>makua</a:t>
            </a:r>
            <a:r>
              <a:rPr lang="en-GB" sz="2200" b="0" i="0" dirty="0">
                <a:solidFill>
                  <a:srgbClr val="111111"/>
                </a:solidFill>
                <a:effectLst/>
              </a:rPr>
              <a:t>.</a:t>
            </a:r>
          </a:p>
          <a:p>
            <a:pPr algn="l" rtl="0">
              <a:tabLst>
                <a:tab pos="989013" algn="l"/>
              </a:tabLst>
            </a:pPr>
            <a:endParaRPr lang="en-GB" sz="2200" b="0" i="0" dirty="0">
              <a:solidFill>
                <a:srgbClr val="111111"/>
              </a:solidFill>
              <a:effectLst/>
            </a:endParaRPr>
          </a:p>
          <a:p>
            <a:pPr algn="l" rtl="0">
              <a:tabLst>
                <a:tab pos="989013" algn="l"/>
              </a:tabLst>
            </a:pPr>
            <a:r>
              <a:rPr lang="en-GB" sz="2200" dirty="0">
                <a:solidFill>
                  <a:srgbClr val="111111"/>
                </a:solidFill>
              </a:rPr>
              <a:t>Lue </a:t>
            </a:r>
            <a:r>
              <a:rPr lang="en-GB" sz="2200" dirty="0" err="1">
                <a:solidFill>
                  <a:srgbClr val="111111"/>
                </a:solidFill>
              </a:rPr>
              <a:t>lisää</a:t>
            </a:r>
            <a:r>
              <a:rPr lang="en-GB" sz="2200" dirty="0">
                <a:solidFill>
                  <a:srgbClr val="111111"/>
                </a:solidFill>
              </a:rPr>
              <a:t>. </a:t>
            </a:r>
            <a:r>
              <a:rPr lang="en-GB" sz="2200" dirty="0">
                <a:hlinkClick r:id="rId3"/>
              </a:rPr>
              <a:t>Redefine Meat solmi kumppanuuden lisätäkseen 3D-tulostetun lihan myyntiä Euroopassa | Reuters</a:t>
            </a:r>
            <a:endParaRPr lang="en-GB" sz="2200" b="0" i="0" dirty="0">
              <a:solidFill>
                <a:srgbClr val="111111"/>
              </a:solidFill>
              <a:effectLst/>
            </a:endParaRPr>
          </a:p>
        </p:txBody>
      </p:sp>
    </p:spTree>
    <p:extLst>
      <p:ext uri="{BB962C8B-B14F-4D97-AF65-F5344CB8AC3E}">
        <p14:creationId xmlns:p14="http://schemas.microsoft.com/office/powerpoint/2010/main" val="27346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6FB83A6-90AF-9F8C-D37A-CF1ED013402F}"/>
              </a:ext>
            </a:extLst>
          </p:cNvPr>
          <p:cNvSpPr>
            <a:spLocks noGrp="1"/>
          </p:cNvSpPr>
          <p:nvPr>
            <p:ph type="body" sz="quarter" idx="16"/>
          </p:nvPr>
        </p:nvSpPr>
        <p:spPr>
          <a:xfrm>
            <a:off x="898524" y="561765"/>
            <a:ext cx="4991100" cy="558639"/>
          </a:xfrm>
        </p:spPr>
        <p:txBody>
          <a:bodyPr>
            <a:normAutofit/>
          </a:bodyPr>
          <a:lstStyle/>
          <a:p>
            <a:pPr algn="l" rtl="0"/>
            <a:r>
              <a:rPr lang="en-US" sz="3300" b="1" dirty="0"/>
              <a:t>4. </a:t>
            </a:r>
            <a:r>
              <a:rPr lang="en-US" sz="3300" b="1" dirty="0" err="1"/>
              <a:t>Radikaali</a:t>
            </a:r>
            <a:r>
              <a:rPr lang="en-US" sz="3300" b="1" dirty="0"/>
              <a:t> </a:t>
            </a:r>
            <a:r>
              <a:rPr lang="en-US" sz="3300" b="1" dirty="0" err="1"/>
              <a:t>innovaatio</a:t>
            </a:r>
            <a:endParaRPr lang="en-IE" sz="3300" b="1" dirty="0"/>
          </a:p>
        </p:txBody>
      </p:sp>
      <p:sp>
        <p:nvSpPr>
          <p:cNvPr id="6" name="Text Placeholder 2">
            <a:extLst>
              <a:ext uri="{FF2B5EF4-FFF2-40B4-BE49-F238E27FC236}">
                <a16:creationId xmlns:a16="http://schemas.microsoft.com/office/drawing/2014/main" id="{5A59AD8F-1164-7F99-445B-E01500481286}"/>
              </a:ext>
            </a:extLst>
          </p:cNvPr>
          <p:cNvSpPr>
            <a:spLocks noGrp="1"/>
          </p:cNvSpPr>
          <p:nvPr>
            <p:ph type="body" sz="quarter" idx="18"/>
          </p:nvPr>
        </p:nvSpPr>
        <p:spPr>
          <a:xfrm>
            <a:off x="898524" y="1105818"/>
            <a:ext cx="6163179" cy="4224337"/>
          </a:xfrm>
        </p:spPr>
        <p:txBody>
          <a:bodyPr>
            <a:noAutofit/>
          </a:bodyPr>
          <a:lstStyle/>
          <a:p>
            <a:pPr algn="l" rtl="0">
              <a:lnSpc>
                <a:spcPct val="100000"/>
              </a:lnSpc>
              <a:spcBef>
                <a:spcPts val="0"/>
              </a:spcBef>
            </a:pPr>
            <a:r>
              <a:rPr lang="fi-FI" sz="2200" dirty="0"/>
              <a:t>Tällä hetkellä on olemassa uusi, entistä suurempi aalto radikaaleja innovaatioita, joiden katsotaan olevan tulossa valtavirtaan. Näitä ovat robotiikka, tekoäly (AI), lohkoketjuteknologia, energian varastointi ja genomin sekvensointi.</a:t>
            </a:r>
          </a:p>
          <a:p>
            <a:pPr algn="l" rtl="0">
              <a:lnSpc>
                <a:spcPct val="100000"/>
              </a:lnSpc>
              <a:spcBef>
                <a:spcPts val="0"/>
              </a:spcBef>
            </a:pPr>
            <a:r>
              <a:rPr lang="fi-FI" sz="2200" dirty="0"/>
              <a:t>Koska radikaali innovaatio on niin erilaista kuin mihin ihmiset ovat tottuneet, se kohtaa yleensä aluksi suurta vastustusta. Tämän tyyppiset innovaatiot vaativat yleensä paljon aikaa ja teknologista kehitystä, ennen kuin ne ovat valmiita valtavirran markkinoille.</a:t>
            </a:r>
          </a:p>
          <a:p>
            <a:pPr algn="l" rtl="0">
              <a:lnSpc>
                <a:spcPct val="100000"/>
              </a:lnSpc>
              <a:spcBef>
                <a:spcPts val="0"/>
              </a:spcBef>
            </a:pPr>
            <a:r>
              <a:rPr lang="fi-FI" sz="2200" dirty="0"/>
              <a:t>Kuitenkin onnistuneesti toteutettuna, se tarkoittaa usein uuden aikakauden alkua, joka vaikuttaa moniin 	sektoreihin ja maantieteellisiin alueisiin.</a:t>
            </a:r>
          </a:p>
          <a:p>
            <a:pPr algn="l" rtl="0">
              <a:lnSpc>
                <a:spcPct val="100000"/>
              </a:lnSpc>
              <a:spcBef>
                <a:spcPts val="0"/>
              </a:spcBef>
            </a:pPr>
            <a:endParaRPr lang="en-IE" sz="2200" dirty="0"/>
          </a:p>
        </p:txBody>
      </p:sp>
      <p:sp>
        <p:nvSpPr>
          <p:cNvPr id="7" name="TextBox 6">
            <a:extLst>
              <a:ext uri="{FF2B5EF4-FFF2-40B4-BE49-F238E27FC236}">
                <a16:creationId xmlns:a16="http://schemas.microsoft.com/office/drawing/2014/main" id="{5CEFB86E-A678-D218-C265-503AF13E6F54}"/>
              </a:ext>
            </a:extLst>
          </p:cNvPr>
          <p:cNvSpPr txBox="1"/>
          <p:nvPr/>
        </p:nvSpPr>
        <p:spPr>
          <a:xfrm>
            <a:off x="11193281" y="2108238"/>
            <a:ext cx="797929" cy="2219499"/>
          </a:xfrm>
          <a:prstGeom prst="rect">
            <a:avLst/>
          </a:prstGeom>
          <a:solidFill>
            <a:schemeClr val="bg1"/>
          </a:solidFill>
        </p:spPr>
        <p:txBody>
          <a:bodyPr wrap="square" rtlCol="0">
            <a:spAutoFit/>
          </a:bodyPr>
          <a:lstStyle/>
          <a:p>
            <a:pPr algn="l" rtl="0"/>
            <a:endParaRPr lang="en-IE"/>
          </a:p>
        </p:txBody>
      </p:sp>
      <p:pic>
        <p:nvPicPr>
          <p:cNvPr id="8" name="Picture 7">
            <a:extLst>
              <a:ext uri="{FF2B5EF4-FFF2-40B4-BE49-F238E27FC236}">
                <a16:creationId xmlns:a16="http://schemas.microsoft.com/office/drawing/2014/main" id="{1682C861-A69F-4E08-091A-58E03AAEAEB9}"/>
              </a:ext>
            </a:extLst>
          </p:cNvPr>
          <p:cNvPicPr>
            <a:picLocks noChangeAspect="1"/>
          </p:cNvPicPr>
          <p:nvPr/>
        </p:nvPicPr>
        <p:blipFill>
          <a:blip r:embed="rId2"/>
          <a:stretch>
            <a:fillRect/>
          </a:stretch>
        </p:blipFill>
        <p:spPr>
          <a:xfrm>
            <a:off x="7078388" y="1752366"/>
            <a:ext cx="4912822" cy="3353268"/>
          </a:xfrm>
          <a:prstGeom prst="rect">
            <a:avLst/>
          </a:prstGeom>
        </p:spPr>
      </p:pic>
      <p:sp>
        <p:nvSpPr>
          <p:cNvPr id="9" name="TextBox 8">
            <a:extLst>
              <a:ext uri="{FF2B5EF4-FFF2-40B4-BE49-F238E27FC236}">
                <a16:creationId xmlns:a16="http://schemas.microsoft.com/office/drawing/2014/main" id="{4FB4C915-AA41-6028-C067-9562B2F12705}"/>
              </a:ext>
            </a:extLst>
          </p:cNvPr>
          <p:cNvSpPr txBox="1"/>
          <p:nvPr/>
        </p:nvSpPr>
        <p:spPr>
          <a:xfrm rot="16200000">
            <a:off x="6252551" y="2756630"/>
            <a:ext cx="1895302" cy="276999"/>
          </a:xfrm>
          <a:prstGeom prst="rect">
            <a:avLst/>
          </a:prstGeom>
          <a:solidFill>
            <a:schemeClr val="bg1"/>
          </a:solidFill>
        </p:spPr>
        <p:txBody>
          <a:bodyPr wrap="square" rtlCol="0">
            <a:spAutoFit/>
          </a:bodyPr>
          <a:lstStyle/>
          <a:p>
            <a:pPr algn="l" rtl="0"/>
            <a:r>
              <a:rPr lang="en-US" sz="1200" b="1"/>
              <a:t>Taloudellinen aktiivisuus</a:t>
            </a:r>
            <a:endParaRPr lang="en-IE" sz="1200" b="1"/>
          </a:p>
        </p:txBody>
      </p:sp>
      <p:sp>
        <p:nvSpPr>
          <p:cNvPr id="10" name="TextBox 9">
            <a:extLst>
              <a:ext uri="{FF2B5EF4-FFF2-40B4-BE49-F238E27FC236}">
                <a16:creationId xmlns:a16="http://schemas.microsoft.com/office/drawing/2014/main" id="{D072E196-C8A6-9493-F2B3-A4A1758BA5A6}"/>
              </a:ext>
            </a:extLst>
          </p:cNvPr>
          <p:cNvSpPr txBox="1"/>
          <p:nvPr/>
        </p:nvSpPr>
        <p:spPr>
          <a:xfrm>
            <a:off x="7338702" y="3313584"/>
            <a:ext cx="540327" cy="369332"/>
          </a:xfrm>
          <a:prstGeom prst="rect">
            <a:avLst/>
          </a:prstGeom>
          <a:solidFill>
            <a:schemeClr val="bg1"/>
          </a:solidFill>
        </p:spPr>
        <p:txBody>
          <a:bodyPr wrap="square" rtlCol="0">
            <a:spAutoFit/>
          </a:bodyPr>
          <a:lstStyle/>
          <a:p>
            <a:pPr algn="l" rtl="0"/>
            <a:r>
              <a:rPr lang="en-US" sz="900">
                <a:solidFill>
                  <a:srgbClr val="000000"/>
                </a:solidFill>
              </a:rPr>
              <a:t>Höyrykone</a:t>
            </a:r>
            <a:endParaRPr lang="en-IE" sz="900">
              <a:solidFill>
                <a:srgbClr val="000000"/>
              </a:solidFill>
            </a:endParaRPr>
          </a:p>
        </p:txBody>
      </p:sp>
      <p:sp>
        <p:nvSpPr>
          <p:cNvPr id="11" name="TextBox 10">
            <a:extLst>
              <a:ext uri="{FF2B5EF4-FFF2-40B4-BE49-F238E27FC236}">
                <a16:creationId xmlns:a16="http://schemas.microsoft.com/office/drawing/2014/main" id="{36AF175C-A2D4-4085-EC37-9A48536DCAAA}"/>
              </a:ext>
            </a:extLst>
          </p:cNvPr>
          <p:cNvSpPr txBox="1"/>
          <p:nvPr/>
        </p:nvSpPr>
        <p:spPr>
          <a:xfrm>
            <a:off x="7815222" y="3393517"/>
            <a:ext cx="664927" cy="230832"/>
          </a:xfrm>
          <a:prstGeom prst="rect">
            <a:avLst/>
          </a:prstGeom>
          <a:solidFill>
            <a:schemeClr val="bg1"/>
          </a:solidFill>
        </p:spPr>
        <p:txBody>
          <a:bodyPr wrap="square" rtlCol="0">
            <a:spAutoFit/>
          </a:bodyPr>
          <a:lstStyle/>
          <a:p>
            <a:pPr algn="l" rtl="0"/>
            <a:r>
              <a:rPr lang="en-US" sz="900">
                <a:solidFill>
                  <a:srgbClr val="000000"/>
                </a:solidFill>
              </a:rPr>
              <a:t>Rautatie</a:t>
            </a:r>
            <a:endParaRPr lang="en-IE" sz="900">
              <a:solidFill>
                <a:srgbClr val="000000"/>
              </a:solidFill>
            </a:endParaRPr>
          </a:p>
        </p:txBody>
      </p:sp>
      <p:sp>
        <p:nvSpPr>
          <p:cNvPr id="12" name="TextBox 11">
            <a:extLst>
              <a:ext uri="{FF2B5EF4-FFF2-40B4-BE49-F238E27FC236}">
                <a16:creationId xmlns:a16="http://schemas.microsoft.com/office/drawing/2014/main" id="{588F1E27-B5F4-3F40-DB5B-B6D0902B84DE}"/>
              </a:ext>
            </a:extLst>
          </p:cNvPr>
          <p:cNvSpPr txBox="1"/>
          <p:nvPr/>
        </p:nvSpPr>
        <p:spPr>
          <a:xfrm>
            <a:off x="8480149" y="3118047"/>
            <a:ext cx="759488" cy="230832"/>
          </a:xfrm>
          <a:prstGeom prst="rect">
            <a:avLst/>
          </a:prstGeom>
          <a:solidFill>
            <a:schemeClr val="bg1"/>
          </a:solidFill>
        </p:spPr>
        <p:txBody>
          <a:bodyPr wrap="square" rtlCol="0">
            <a:spAutoFit/>
          </a:bodyPr>
          <a:lstStyle/>
          <a:p>
            <a:pPr algn="l" rtl="0"/>
            <a:r>
              <a:rPr lang="en-US" sz="900">
                <a:solidFill>
                  <a:srgbClr val="000000"/>
                </a:solidFill>
              </a:rPr>
              <a:t>Puhelin</a:t>
            </a:r>
            <a:endParaRPr lang="en-IE" sz="900">
              <a:solidFill>
                <a:srgbClr val="000000"/>
              </a:solidFill>
            </a:endParaRPr>
          </a:p>
        </p:txBody>
      </p:sp>
      <p:sp>
        <p:nvSpPr>
          <p:cNvPr id="13" name="TextBox 12">
            <a:extLst>
              <a:ext uri="{FF2B5EF4-FFF2-40B4-BE49-F238E27FC236}">
                <a16:creationId xmlns:a16="http://schemas.microsoft.com/office/drawing/2014/main" id="{36EF0D6A-7080-CAE3-8815-29EEEECFDD0E}"/>
              </a:ext>
            </a:extLst>
          </p:cNvPr>
          <p:cNvSpPr txBox="1"/>
          <p:nvPr/>
        </p:nvSpPr>
        <p:spPr>
          <a:xfrm>
            <a:off x="8632549" y="2887215"/>
            <a:ext cx="759488" cy="230832"/>
          </a:xfrm>
          <a:prstGeom prst="rect">
            <a:avLst/>
          </a:prstGeom>
          <a:solidFill>
            <a:schemeClr val="bg1"/>
          </a:solidFill>
        </p:spPr>
        <p:txBody>
          <a:bodyPr wrap="square" rtlCol="0">
            <a:spAutoFit/>
          </a:bodyPr>
          <a:lstStyle/>
          <a:p>
            <a:pPr algn="l" rtl="0"/>
            <a:r>
              <a:rPr lang="en-US" sz="900">
                <a:solidFill>
                  <a:srgbClr val="000000"/>
                </a:solidFill>
              </a:rPr>
              <a:t>Auto</a:t>
            </a:r>
            <a:endParaRPr lang="en-IE" sz="900">
              <a:solidFill>
                <a:srgbClr val="000000"/>
              </a:solidFill>
            </a:endParaRPr>
          </a:p>
        </p:txBody>
      </p:sp>
      <p:sp>
        <p:nvSpPr>
          <p:cNvPr id="14" name="TextBox 13">
            <a:extLst>
              <a:ext uri="{FF2B5EF4-FFF2-40B4-BE49-F238E27FC236}">
                <a16:creationId xmlns:a16="http://schemas.microsoft.com/office/drawing/2014/main" id="{FBBB62E0-C49C-8ADE-0C5A-02ADB31AE46F}"/>
              </a:ext>
            </a:extLst>
          </p:cNvPr>
          <p:cNvSpPr txBox="1"/>
          <p:nvPr/>
        </p:nvSpPr>
        <p:spPr>
          <a:xfrm>
            <a:off x="9059573" y="2664297"/>
            <a:ext cx="664927" cy="230832"/>
          </a:xfrm>
          <a:prstGeom prst="rect">
            <a:avLst/>
          </a:prstGeom>
          <a:solidFill>
            <a:schemeClr val="bg1"/>
          </a:solidFill>
        </p:spPr>
        <p:txBody>
          <a:bodyPr wrap="square" rtlCol="0">
            <a:spAutoFit/>
          </a:bodyPr>
          <a:lstStyle/>
          <a:p>
            <a:pPr algn="l" rtl="0"/>
            <a:r>
              <a:rPr lang="en-US" sz="900">
                <a:solidFill>
                  <a:srgbClr val="000000"/>
                </a:solidFill>
              </a:rPr>
              <a:t>Sähkö</a:t>
            </a:r>
            <a:endParaRPr lang="en-IE" sz="900">
              <a:solidFill>
                <a:srgbClr val="000000"/>
              </a:solidFill>
            </a:endParaRPr>
          </a:p>
        </p:txBody>
      </p:sp>
      <p:sp>
        <p:nvSpPr>
          <p:cNvPr id="15" name="TextBox 14">
            <a:extLst>
              <a:ext uri="{FF2B5EF4-FFF2-40B4-BE49-F238E27FC236}">
                <a16:creationId xmlns:a16="http://schemas.microsoft.com/office/drawing/2014/main" id="{7FEB1ADE-35E0-555B-93E6-E68E824F0302}"/>
              </a:ext>
            </a:extLst>
          </p:cNvPr>
          <p:cNvSpPr txBox="1"/>
          <p:nvPr/>
        </p:nvSpPr>
        <p:spPr>
          <a:xfrm>
            <a:off x="9724501" y="3498250"/>
            <a:ext cx="770100" cy="230832"/>
          </a:xfrm>
          <a:prstGeom prst="rect">
            <a:avLst/>
          </a:prstGeom>
          <a:solidFill>
            <a:schemeClr val="bg1"/>
          </a:solidFill>
        </p:spPr>
        <p:txBody>
          <a:bodyPr wrap="square" rtlCol="0">
            <a:spAutoFit/>
          </a:bodyPr>
          <a:lstStyle/>
          <a:p>
            <a:pPr algn="l" rtl="0"/>
            <a:r>
              <a:rPr lang="en-US" sz="900">
                <a:solidFill>
                  <a:srgbClr val="000000"/>
                </a:solidFill>
              </a:rPr>
              <a:t>Tietokoneet</a:t>
            </a:r>
            <a:endParaRPr lang="en-IE" sz="900">
              <a:solidFill>
                <a:srgbClr val="000000"/>
              </a:solidFill>
            </a:endParaRPr>
          </a:p>
        </p:txBody>
      </p:sp>
      <p:sp>
        <p:nvSpPr>
          <p:cNvPr id="16" name="TextBox 15">
            <a:extLst>
              <a:ext uri="{FF2B5EF4-FFF2-40B4-BE49-F238E27FC236}">
                <a16:creationId xmlns:a16="http://schemas.microsoft.com/office/drawing/2014/main" id="{6965400A-1303-528F-5985-2FC8D1DF1D9D}"/>
              </a:ext>
            </a:extLst>
          </p:cNvPr>
          <p:cNvSpPr txBox="1"/>
          <p:nvPr/>
        </p:nvSpPr>
        <p:spPr>
          <a:xfrm>
            <a:off x="10351924" y="3313584"/>
            <a:ext cx="664927" cy="230832"/>
          </a:xfrm>
          <a:prstGeom prst="rect">
            <a:avLst/>
          </a:prstGeom>
          <a:solidFill>
            <a:schemeClr val="bg1"/>
          </a:solidFill>
        </p:spPr>
        <p:txBody>
          <a:bodyPr wrap="square" rtlCol="0">
            <a:spAutoFit/>
          </a:bodyPr>
          <a:lstStyle/>
          <a:p>
            <a:pPr algn="l" rtl="0"/>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333AEB4A-1039-9EBF-35EE-EA58E845C308}"/>
              </a:ext>
            </a:extLst>
          </p:cNvPr>
          <p:cNvSpPr txBox="1"/>
          <p:nvPr/>
        </p:nvSpPr>
        <p:spPr>
          <a:xfrm>
            <a:off x="11193281" y="2139892"/>
            <a:ext cx="972650" cy="338554"/>
          </a:xfrm>
          <a:prstGeom prst="rect">
            <a:avLst/>
          </a:prstGeom>
          <a:solidFill>
            <a:schemeClr val="bg1"/>
          </a:solidFill>
        </p:spPr>
        <p:txBody>
          <a:bodyPr wrap="square" rtlCol="0">
            <a:spAutoFit/>
          </a:bodyPr>
          <a:lstStyle/>
          <a:p>
            <a:pPr algn="l" rtl="0"/>
            <a:r>
              <a:rPr lang="en-US" sz="800" b="1" dirty="0">
                <a:solidFill>
                  <a:srgbClr val="000000"/>
                </a:solidFill>
                <a:highlight>
                  <a:srgbClr val="FFFF00"/>
                </a:highlight>
              </a:rPr>
              <a:t>Blockchain</a:t>
            </a:r>
          </a:p>
          <a:p>
            <a:pPr algn="l" rtl="0"/>
            <a:r>
              <a:rPr lang="en-US" sz="800" b="1" dirty="0" err="1">
                <a:solidFill>
                  <a:srgbClr val="000000"/>
                </a:solidFill>
              </a:rPr>
              <a:t>Teknologia</a:t>
            </a:r>
            <a:endParaRPr lang="en-IE" sz="800" b="1" dirty="0">
              <a:solidFill>
                <a:srgbClr val="000000"/>
              </a:solidFill>
            </a:endParaRPr>
          </a:p>
        </p:txBody>
      </p:sp>
      <p:sp>
        <p:nvSpPr>
          <p:cNvPr id="18" name="TextBox 17">
            <a:extLst>
              <a:ext uri="{FF2B5EF4-FFF2-40B4-BE49-F238E27FC236}">
                <a16:creationId xmlns:a16="http://schemas.microsoft.com/office/drawing/2014/main" id="{815426A1-2BFD-DC80-E432-2DB284F748B1}"/>
              </a:ext>
            </a:extLst>
          </p:cNvPr>
          <p:cNvSpPr txBox="1"/>
          <p:nvPr/>
        </p:nvSpPr>
        <p:spPr>
          <a:xfrm>
            <a:off x="11197255" y="2648026"/>
            <a:ext cx="994745" cy="338554"/>
          </a:xfrm>
          <a:prstGeom prst="rect">
            <a:avLst/>
          </a:prstGeom>
          <a:solidFill>
            <a:schemeClr val="bg1"/>
          </a:solidFill>
        </p:spPr>
        <p:txBody>
          <a:bodyPr wrap="square" rtlCol="0">
            <a:spAutoFit/>
          </a:bodyPr>
          <a:lstStyle/>
          <a:p>
            <a:pPr algn="l" rtl="0"/>
            <a:r>
              <a:rPr lang="en-US" sz="800" b="1" dirty="0">
                <a:solidFill>
                  <a:srgbClr val="000000"/>
                </a:solidFill>
              </a:rPr>
              <a:t>Genomin sekvensointi</a:t>
            </a:r>
            <a:endParaRPr lang="en-IE" sz="800" b="1" dirty="0">
              <a:solidFill>
                <a:srgbClr val="000000"/>
              </a:solidFill>
            </a:endParaRPr>
          </a:p>
        </p:txBody>
      </p:sp>
      <p:sp>
        <p:nvSpPr>
          <p:cNvPr id="19" name="TextBox 18">
            <a:extLst>
              <a:ext uri="{FF2B5EF4-FFF2-40B4-BE49-F238E27FC236}">
                <a16:creationId xmlns:a16="http://schemas.microsoft.com/office/drawing/2014/main" id="{FB330A8C-658B-8073-9DBD-AAE2DBC54B1C}"/>
              </a:ext>
            </a:extLst>
          </p:cNvPr>
          <p:cNvSpPr txBox="1"/>
          <p:nvPr/>
        </p:nvSpPr>
        <p:spPr>
          <a:xfrm>
            <a:off x="11193281" y="3039489"/>
            <a:ext cx="972650" cy="215444"/>
          </a:xfrm>
          <a:prstGeom prst="rect">
            <a:avLst/>
          </a:prstGeom>
          <a:solidFill>
            <a:schemeClr val="bg1"/>
          </a:solidFill>
        </p:spPr>
        <p:txBody>
          <a:bodyPr wrap="square" rtlCol="0">
            <a:spAutoFit/>
          </a:bodyPr>
          <a:lstStyle/>
          <a:p>
            <a:pPr algn="l" rtl="0"/>
            <a:r>
              <a:rPr lang="en-US" sz="800" b="1" dirty="0" err="1">
                <a:solidFill>
                  <a:srgbClr val="000000"/>
                </a:solidFill>
              </a:rPr>
              <a:t>Robotiikka</a:t>
            </a:r>
            <a:endParaRPr lang="en-IE" sz="800" b="1" dirty="0">
              <a:solidFill>
                <a:srgbClr val="000000"/>
              </a:solidFill>
            </a:endParaRPr>
          </a:p>
        </p:txBody>
      </p:sp>
      <p:sp>
        <p:nvSpPr>
          <p:cNvPr id="20" name="TextBox 19">
            <a:extLst>
              <a:ext uri="{FF2B5EF4-FFF2-40B4-BE49-F238E27FC236}">
                <a16:creationId xmlns:a16="http://schemas.microsoft.com/office/drawing/2014/main" id="{7DF102A7-20E3-BB1B-7C68-9BDE83F1C967}"/>
              </a:ext>
            </a:extLst>
          </p:cNvPr>
          <p:cNvSpPr txBox="1"/>
          <p:nvPr/>
        </p:nvSpPr>
        <p:spPr>
          <a:xfrm>
            <a:off x="11197255" y="3498250"/>
            <a:ext cx="972650" cy="215444"/>
          </a:xfrm>
          <a:prstGeom prst="rect">
            <a:avLst/>
          </a:prstGeom>
          <a:solidFill>
            <a:schemeClr val="bg1"/>
          </a:solidFill>
        </p:spPr>
        <p:txBody>
          <a:bodyPr wrap="square" rtlCol="0">
            <a:spAutoFit/>
          </a:bodyPr>
          <a:lstStyle/>
          <a:p>
            <a:pPr algn="l" rtl="0"/>
            <a:r>
              <a:rPr lang="en-US" sz="800" b="1">
                <a:solidFill>
                  <a:srgbClr val="000000"/>
                </a:solidFill>
              </a:rPr>
              <a:t>Energia varasto</a:t>
            </a:r>
            <a:endParaRPr lang="en-IE" sz="800" b="1">
              <a:solidFill>
                <a:srgbClr val="000000"/>
              </a:solidFill>
            </a:endParaRPr>
          </a:p>
        </p:txBody>
      </p:sp>
      <p:sp>
        <p:nvSpPr>
          <p:cNvPr id="21" name="TextBox 20">
            <a:extLst>
              <a:ext uri="{FF2B5EF4-FFF2-40B4-BE49-F238E27FC236}">
                <a16:creationId xmlns:a16="http://schemas.microsoft.com/office/drawing/2014/main" id="{A2D17146-E51C-41E3-6734-18D4EEB8F7C7}"/>
              </a:ext>
            </a:extLst>
          </p:cNvPr>
          <p:cNvSpPr txBox="1"/>
          <p:nvPr/>
        </p:nvSpPr>
        <p:spPr>
          <a:xfrm>
            <a:off x="11197255" y="3867483"/>
            <a:ext cx="972650" cy="338554"/>
          </a:xfrm>
          <a:prstGeom prst="rect">
            <a:avLst/>
          </a:prstGeom>
          <a:solidFill>
            <a:schemeClr val="bg1"/>
          </a:solidFill>
        </p:spPr>
        <p:txBody>
          <a:bodyPr wrap="square" rtlCol="0">
            <a:spAutoFit/>
          </a:bodyPr>
          <a:lstStyle/>
          <a:p>
            <a:pPr algn="l" rtl="0"/>
            <a:r>
              <a:rPr lang="en-US" sz="800" b="1" dirty="0">
                <a:solidFill>
                  <a:srgbClr val="000000"/>
                </a:solidFill>
              </a:rPr>
              <a:t>Tekoäly</a:t>
            </a:r>
            <a:endParaRPr lang="en-IE" sz="800" b="1" dirty="0">
              <a:solidFill>
                <a:srgbClr val="000000"/>
              </a:solidFill>
            </a:endParaRPr>
          </a:p>
        </p:txBody>
      </p:sp>
      <p:sp>
        <p:nvSpPr>
          <p:cNvPr id="22" name="TextBox 21">
            <a:extLst>
              <a:ext uri="{FF2B5EF4-FFF2-40B4-BE49-F238E27FC236}">
                <a16:creationId xmlns:a16="http://schemas.microsoft.com/office/drawing/2014/main" id="{30C7CD35-614E-DAE2-9DA3-84C9F9B55434}"/>
              </a:ext>
            </a:extLst>
          </p:cNvPr>
          <p:cNvSpPr txBox="1"/>
          <p:nvPr/>
        </p:nvSpPr>
        <p:spPr>
          <a:xfrm>
            <a:off x="8539865" y="4967134"/>
            <a:ext cx="2144522" cy="276999"/>
          </a:xfrm>
          <a:prstGeom prst="rect">
            <a:avLst/>
          </a:prstGeom>
          <a:solidFill>
            <a:schemeClr val="bg1"/>
          </a:solidFill>
        </p:spPr>
        <p:txBody>
          <a:bodyPr wrap="square" rtlCol="0">
            <a:spAutoFit/>
          </a:bodyPr>
          <a:lstStyle/>
          <a:p>
            <a:pPr algn="l" rtl="0"/>
            <a:r>
              <a:rPr lang="en-US" sz="1200" b="1"/>
              <a:t>Vuosi (20 vuoden välein)</a:t>
            </a:r>
            <a:endParaRPr lang="en-IE" sz="1200" b="1"/>
          </a:p>
        </p:txBody>
      </p:sp>
      <p:sp>
        <p:nvSpPr>
          <p:cNvPr id="23" name="TextBox 22">
            <a:extLst>
              <a:ext uri="{FF2B5EF4-FFF2-40B4-BE49-F238E27FC236}">
                <a16:creationId xmlns:a16="http://schemas.microsoft.com/office/drawing/2014/main" id="{3D9FF87E-116B-71DB-691A-F461EF2862B0}"/>
              </a:ext>
            </a:extLst>
          </p:cNvPr>
          <p:cNvSpPr txBox="1"/>
          <p:nvPr/>
        </p:nvSpPr>
        <p:spPr>
          <a:xfrm>
            <a:off x="9894264" y="5472902"/>
            <a:ext cx="2144522" cy="338554"/>
          </a:xfrm>
          <a:prstGeom prst="rect">
            <a:avLst/>
          </a:prstGeom>
          <a:noFill/>
        </p:spPr>
        <p:txBody>
          <a:bodyPr wrap="square">
            <a:spAutoFit/>
          </a:bodyPr>
          <a:lstStyle/>
          <a:p>
            <a:pPr algn="l" rtl="0"/>
            <a:r>
              <a:rPr lang="en-IE" sz="1600" b="0" i="1" dirty="0" err="1">
                <a:solidFill>
                  <a:srgbClr val="999999"/>
                </a:solidFill>
                <a:effectLst/>
              </a:rPr>
              <a:t>Lähde</a:t>
            </a:r>
            <a:r>
              <a:rPr lang="en-IE" sz="1600" b="0" i="1" dirty="0">
                <a:solidFill>
                  <a:srgbClr val="999999"/>
                </a:solidFill>
                <a:effectLst/>
              </a:rPr>
              <a:t>: </a:t>
            </a:r>
            <a:r>
              <a:rPr lang="en-IE" sz="1600" b="0" i="1" u="none" strike="noStrike" dirty="0">
                <a:solidFill>
                  <a:srgbClr val="F79037"/>
                </a:solidFill>
                <a:effectLst/>
                <a:hlinkClick r:id="rId3">
                  <a:extLst>
                    <a:ext uri="{A12FA001-AC4F-418D-AE19-62706E023703}">
                      <ahyp:hlinkClr xmlns:ahyp="http://schemas.microsoft.com/office/drawing/2018/hyperlinkcolor" val="tx"/>
                    </a:ext>
                  </a:extLst>
                </a:hlinkClick>
              </a:rPr>
              <a:t>ARK Invest</a:t>
            </a:r>
            <a:endParaRPr lang="en-IE" sz="1600" dirty="0">
              <a:solidFill>
                <a:srgbClr val="F79037"/>
              </a:solidFill>
            </a:endParaRPr>
          </a:p>
        </p:txBody>
      </p:sp>
      <p:sp>
        <p:nvSpPr>
          <p:cNvPr id="24" name="TextBox 23">
            <a:extLst>
              <a:ext uri="{FF2B5EF4-FFF2-40B4-BE49-F238E27FC236}">
                <a16:creationId xmlns:a16="http://schemas.microsoft.com/office/drawing/2014/main" id="{35B26A6A-E79F-687C-E07B-79E42FFFABC1}"/>
              </a:ext>
            </a:extLst>
          </p:cNvPr>
          <p:cNvSpPr txBox="1"/>
          <p:nvPr/>
        </p:nvSpPr>
        <p:spPr>
          <a:xfrm>
            <a:off x="7585921" y="1084572"/>
            <a:ext cx="4098175" cy="400110"/>
          </a:xfrm>
          <a:prstGeom prst="rect">
            <a:avLst/>
          </a:prstGeom>
          <a:noFill/>
          <a:ln>
            <a:solidFill>
              <a:srgbClr val="1188A3"/>
            </a:solidFill>
          </a:ln>
        </p:spPr>
        <p:txBody>
          <a:bodyPr wrap="square" rtlCol="0">
            <a:spAutoFit/>
          </a:bodyPr>
          <a:lstStyle/>
          <a:p>
            <a:pPr algn="ctr" rtl="0"/>
            <a:r>
              <a:rPr lang="en-US" sz="2000" b="1">
                <a:solidFill>
                  <a:srgbClr val="30475E"/>
                </a:solidFill>
              </a:rPr>
              <a:t>Radikaalien innovaatioiden aalto</a:t>
            </a:r>
            <a:endParaRPr lang="en-IE" sz="2000" b="1">
              <a:solidFill>
                <a:srgbClr val="30475E"/>
              </a:solidFill>
            </a:endParaRPr>
          </a:p>
        </p:txBody>
      </p:sp>
    </p:spTree>
    <p:extLst>
      <p:ext uri="{BB962C8B-B14F-4D97-AF65-F5344CB8AC3E}">
        <p14:creationId xmlns:p14="http://schemas.microsoft.com/office/powerpoint/2010/main" val="4770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081202" y="1615268"/>
            <a:ext cx="1514923" cy="1514923"/>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68874" y="1561364"/>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1433358"/>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224257" y="4059139"/>
            <a:ext cx="2957349" cy="1237497"/>
          </a:xfrm>
        </p:spPr>
        <p:txBody>
          <a:bodyPr/>
          <a:lstStyle/>
          <a:p>
            <a:pPr algn="ctr" rtl="0"/>
            <a:r>
              <a:rPr lang="en-US" sz="1900" dirty="0">
                <a:solidFill>
                  <a:srgbClr val="30475E"/>
                </a:solidFill>
              </a:rPr>
              <a:t>Innovaatioiden avulla elintarvikealan yritykset voivat luoda uusia tuotteita, jotka vastaavat kuluttajien muuttuviin vaatimuksiin, esimerkiksi terveellisempiä tai kestävämpiä vaihtoehtoja.</a:t>
            </a:r>
            <a:endParaRPr lang="en-IE" sz="1900" dirty="0">
              <a:solidFill>
                <a:srgbClr val="30475E"/>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558013" y="3407315"/>
            <a:ext cx="2289838" cy="344705"/>
          </a:xfrm>
        </p:spPr>
        <p:txBody>
          <a:bodyPr/>
          <a:lstStyle/>
          <a:p>
            <a:pPr algn="ctr" rtl="0">
              <a:lnSpc>
                <a:spcPct val="70000"/>
              </a:lnSpc>
            </a:pPr>
            <a:r>
              <a:rPr lang="en-IE" sz="2400" b="1" dirty="0">
                <a:solidFill>
                  <a:srgbClr val="30475E"/>
                </a:solidFill>
              </a:rPr>
              <a:t>Uusi tuotekehittely</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282420" y="4090334"/>
            <a:ext cx="2669628" cy="1237497"/>
          </a:xfrm>
        </p:spPr>
        <p:txBody>
          <a:bodyPr/>
          <a:lstStyle/>
          <a:p>
            <a:pPr algn="ctr" rtl="0"/>
            <a:r>
              <a:rPr lang="en-US" sz="1900" dirty="0">
                <a:solidFill>
                  <a:srgbClr val="30475E"/>
                </a:solidFill>
              </a:rPr>
              <a:t>Innovoimalla ja tarjoamalla ainutlaatuisia </a:t>
            </a:r>
            <a:r>
              <a:rPr lang="en-US" sz="1900" dirty="0" err="1">
                <a:solidFill>
                  <a:srgbClr val="30475E"/>
                </a:solidFill>
              </a:rPr>
              <a:t>tuotteita</a:t>
            </a:r>
            <a:r>
              <a:rPr lang="en-US" sz="1900" dirty="0">
                <a:solidFill>
                  <a:srgbClr val="30475E"/>
                </a:solidFill>
              </a:rPr>
              <a:t> </a:t>
            </a:r>
            <a:r>
              <a:rPr lang="en-US" sz="1900" dirty="0" err="1">
                <a:solidFill>
                  <a:srgbClr val="30475E"/>
                </a:solidFill>
              </a:rPr>
              <a:t>elintarvike-yritykset</a:t>
            </a:r>
            <a:r>
              <a:rPr lang="en-US" sz="1900" dirty="0">
                <a:solidFill>
                  <a:srgbClr val="30475E"/>
                </a:solidFill>
              </a:rPr>
              <a:t> voivat kestää ja luoda kilpailuetua.</a:t>
            </a:r>
            <a:endParaRPr lang="en-IE" sz="1900" dirty="0">
              <a:solidFill>
                <a:srgbClr val="30475E"/>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356619" y="3407315"/>
            <a:ext cx="2492387" cy="344705"/>
          </a:xfrm>
        </p:spPr>
        <p:txBody>
          <a:bodyPr/>
          <a:lstStyle/>
          <a:p>
            <a:pPr algn="ctr" rtl="0">
              <a:lnSpc>
                <a:spcPct val="70000"/>
              </a:lnSpc>
            </a:pPr>
            <a:r>
              <a:rPr lang="en-IE" sz="2400" b="1" dirty="0" err="1">
                <a:solidFill>
                  <a:srgbClr val="30475E"/>
                </a:solidFill>
              </a:rPr>
              <a:t>Kilpailijoista</a:t>
            </a:r>
            <a:r>
              <a:rPr lang="en-IE" sz="2400" b="1" dirty="0">
                <a:solidFill>
                  <a:srgbClr val="30475E"/>
                </a:solidFill>
              </a:rPr>
              <a:t> </a:t>
            </a:r>
            <a:r>
              <a:rPr lang="en-IE" sz="2400" b="1" dirty="0" err="1">
                <a:solidFill>
                  <a:srgbClr val="30475E"/>
                </a:solidFill>
              </a:rPr>
              <a:t>erottuminen</a:t>
            </a:r>
            <a:endParaRPr lang="en-IE" sz="2400" b="1" dirty="0">
              <a:solidFill>
                <a:srgbClr val="30475E"/>
              </a:solidFill>
            </a:endParaRP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5948741" y="4060886"/>
            <a:ext cx="2862805" cy="1237497"/>
          </a:xfrm>
        </p:spPr>
        <p:txBody>
          <a:bodyPr/>
          <a:lstStyle/>
          <a:p>
            <a:pPr algn="ctr" rtl="0"/>
            <a:r>
              <a:rPr lang="en-US" sz="1900" dirty="0">
                <a:solidFill>
                  <a:srgbClr val="30475E"/>
                </a:solidFill>
              </a:rPr>
              <a:t>Innovaatiot voivat auttaa elintarvikeyrityksiä tehostamaan toimintaansa ja vähentämään kustannuksia, mikä lisää tehokkuutta ja tuottavuutta.</a:t>
            </a:r>
            <a:endParaRPr lang="en-IE" sz="1900" dirty="0">
              <a:solidFill>
                <a:srgbClr val="30475E"/>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429000"/>
            <a:ext cx="2694936" cy="344705"/>
          </a:xfrm>
        </p:spPr>
        <p:txBody>
          <a:bodyPr/>
          <a:lstStyle/>
          <a:p>
            <a:pPr algn="ctr" rtl="0">
              <a:lnSpc>
                <a:spcPct val="70000"/>
              </a:lnSpc>
            </a:pPr>
            <a:r>
              <a:rPr lang="en-IE" sz="2400" b="1" dirty="0" err="1">
                <a:solidFill>
                  <a:srgbClr val="30475E"/>
                </a:solidFill>
              </a:rPr>
              <a:t>Parempi</a:t>
            </a:r>
            <a:r>
              <a:rPr lang="en-IE" sz="2400" b="1" dirty="0">
                <a:solidFill>
                  <a:srgbClr val="30475E"/>
                </a:solidFill>
              </a:rPr>
              <a:t> </a:t>
            </a:r>
            <a:r>
              <a:rPr lang="en-IE" sz="2400" b="1" dirty="0" err="1">
                <a:solidFill>
                  <a:srgbClr val="30475E"/>
                </a:solidFill>
              </a:rPr>
              <a:t>tehokkuus</a:t>
            </a:r>
            <a:r>
              <a:rPr lang="en-IE" sz="2400" b="1" dirty="0">
                <a:solidFill>
                  <a:srgbClr val="30475E"/>
                </a:solidFill>
              </a:rPr>
              <a:t> ja tuottavuus</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7" y="4078581"/>
            <a:ext cx="2862806" cy="1237497"/>
          </a:xfrm>
        </p:spPr>
        <p:txBody>
          <a:bodyPr/>
          <a:lstStyle/>
          <a:p>
            <a:pPr algn="ctr" rtl="0"/>
            <a:r>
              <a:rPr lang="en-US" sz="1900" dirty="0">
                <a:solidFill>
                  <a:srgbClr val="30475E"/>
                </a:solidFill>
              </a:rPr>
              <a:t>Kehittämällä innovatiivisia tuotteita ja ratkaisuja elintarvikeyritykset voivat kasvattaa tulojaan ja </a:t>
            </a:r>
            <a:r>
              <a:rPr lang="en-US" sz="1900" dirty="0" err="1">
                <a:solidFill>
                  <a:srgbClr val="30475E"/>
                </a:solidFill>
              </a:rPr>
              <a:t>vallata</a:t>
            </a:r>
            <a:r>
              <a:rPr lang="en-US" sz="1900" dirty="0">
                <a:solidFill>
                  <a:srgbClr val="30475E"/>
                </a:solidFill>
              </a:rPr>
              <a:t> suuremman osuuden markkinoista.</a:t>
            </a:r>
            <a:endParaRPr lang="en-IE" sz="1900" dirty="0">
              <a:solidFill>
                <a:srgbClr val="30475E"/>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790937" y="3407315"/>
            <a:ext cx="3096263" cy="273776"/>
          </a:xfrm>
        </p:spPr>
        <p:txBody>
          <a:bodyPr/>
          <a:lstStyle/>
          <a:p>
            <a:pPr algn="ctr" rtl="0">
              <a:lnSpc>
                <a:spcPct val="70000"/>
              </a:lnSpc>
            </a:pPr>
            <a:r>
              <a:rPr lang="en-US" sz="2400" b="1" dirty="0">
                <a:solidFill>
                  <a:srgbClr val="30475E"/>
                </a:solidFill>
              </a:rPr>
              <a:t>Lisääntynyt liikevaihto ja markkinaosuus</a:t>
            </a:r>
            <a:endParaRPr lang="en-IE" sz="2400" b="1" dirty="0">
              <a:solidFill>
                <a:srgbClr val="30475E"/>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523220"/>
          </a:xfrm>
          <a:prstGeom prst="rect">
            <a:avLst/>
          </a:prstGeom>
          <a:solidFill>
            <a:srgbClr val="F79037"/>
          </a:solidFill>
        </p:spPr>
        <p:txBody>
          <a:bodyPr wrap="square">
            <a:spAutoFit/>
          </a:bodyPr>
          <a:lstStyle/>
          <a:p>
            <a:pPr marL="360000" algn="l" rtl="0"/>
            <a:r>
              <a:rPr lang="en-US" sz="2800" b="0" i="0" dirty="0">
                <a:solidFill>
                  <a:schemeClr val="bg1"/>
                </a:solidFill>
                <a:effectLst/>
              </a:rPr>
              <a:t>Innovaatiot voivat tarjota lukuisia </a:t>
            </a:r>
            <a:r>
              <a:rPr lang="en-US" sz="2800" b="0" i="0" dirty="0" err="1">
                <a:solidFill>
                  <a:schemeClr val="bg1"/>
                </a:solidFill>
                <a:effectLst/>
              </a:rPr>
              <a:t>mahdollisuuksia</a:t>
            </a:r>
            <a:r>
              <a:rPr lang="en-US" sz="2800" b="0" i="0" dirty="0">
                <a:solidFill>
                  <a:schemeClr val="bg1"/>
                </a:solidFill>
                <a:effectLst/>
              </a:rPr>
              <a:t> </a:t>
            </a:r>
            <a:r>
              <a:rPr lang="en-US" sz="2800" b="0" i="0" dirty="0" err="1">
                <a:solidFill>
                  <a:schemeClr val="bg1"/>
                </a:solidFill>
                <a:effectLst/>
              </a:rPr>
              <a:t>elintarvikeyrityksille</a:t>
            </a:r>
            <a:r>
              <a:rPr lang="en-US" sz="2800" b="0" i="0" dirty="0">
                <a:solidFill>
                  <a:schemeClr val="bg1"/>
                </a:solidFill>
                <a:effectLst/>
              </a:rPr>
              <a:t>:</a:t>
            </a:r>
            <a:endParaRPr lang="en-IE" sz="28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1516116"/>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1808490" y="1549263"/>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756324" y="1500844"/>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852398" y="4089814"/>
            <a:ext cx="2991466" cy="2104725"/>
          </a:xfrm>
        </p:spPr>
        <p:txBody>
          <a:bodyPr/>
          <a:lstStyle/>
          <a:p>
            <a:pPr algn="ctr" rtl="0"/>
            <a:r>
              <a:rPr lang="fi-FI" sz="1900" dirty="0">
                <a:solidFill>
                  <a:srgbClr val="30475E"/>
                </a:solidFill>
              </a:rPr>
              <a:t>Innovaatiot voivat myös auttaa elintarvikeyrityksiä tulemaan kestävämmiksi vähentämällä jätettä, säästämällä resursseja ja minimoimalla ympäristöjalanjälkensä.</a:t>
            </a: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145840" y="3460780"/>
            <a:ext cx="2289838" cy="344705"/>
          </a:xfrm>
        </p:spPr>
        <p:txBody>
          <a:bodyPr/>
          <a:lstStyle/>
          <a:p>
            <a:pPr algn="ctr" rtl="0">
              <a:lnSpc>
                <a:spcPct val="70000"/>
              </a:lnSpc>
            </a:pPr>
            <a:r>
              <a:rPr lang="en-IE" sz="2400" b="1" dirty="0" err="1">
                <a:solidFill>
                  <a:srgbClr val="30475E"/>
                </a:solidFill>
              </a:rPr>
              <a:t>Parempi</a:t>
            </a:r>
            <a:r>
              <a:rPr lang="en-IE" sz="2400" b="1" dirty="0">
                <a:solidFill>
                  <a:srgbClr val="30475E"/>
                </a:solidFill>
              </a:rPr>
              <a:t> kestävyys</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451642" y="4089814"/>
            <a:ext cx="2991466" cy="1237497"/>
          </a:xfrm>
        </p:spPr>
        <p:txBody>
          <a:bodyPr/>
          <a:lstStyle/>
          <a:p>
            <a:pPr algn="ctr" rtl="0"/>
            <a:r>
              <a:rPr lang="en-US" sz="1900" dirty="0">
                <a:solidFill>
                  <a:srgbClr val="30475E"/>
                </a:solidFill>
              </a:rPr>
              <a:t>Innovaatiot voivat auttaa elintarvikeyrityksiä parantamaan tuotteidensa turvallisuutta ja laatua kehittämällä uusia teknologioita ja prosesseja.</a:t>
            </a:r>
            <a:endParaRPr lang="en-IE" sz="1900" dirty="0">
              <a:solidFill>
                <a:srgbClr val="30475E"/>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451642" y="3460781"/>
            <a:ext cx="2690873" cy="344705"/>
          </a:xfrm>
        </p:spPr>
        <p:txBody>
          <a:bodyPr/>
          <a:lstStyle/>
          <a:p>
            <a:pPr algn="ctr" rtl="0">
              <a:lnSpc>
                <a:spcPct val="70000"/>
              </a:lnSpc>
            </a:pPr>
            <a:r>
              <a:rPr lang="en-IE" sz="2400" b="1" dirty="0">
                <a:solidFill>
                  <a:srgbClr val="30475E"/>
                </a:solidFill>
              </a:rPr>
              <a:t>Parempi turvallisuus ja laatu</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718961" y="4089813"/>
            <a:ext cx="3530063" cy="1237497"/>
          </a:xfrm>
        </p:spPr>
        <p:txBody>
          <a:bodyPr/>
          <a:lstStyle/>
          <a:p>
            <a:pPr algn="ctr" rtl="0"/>
            <a:r>
              <a:rPr lang="en-US" sz="1900" dirty="0">
                <a:solidFill>
                  <a:srgbClr val="30475E"/>
                </a:solidFill>
              </a:rPr>
              <a:t>Hyödyntämällä innovaatioita yritykset voivat parantaa asiakaskokemusta uusilla tuotteilla, palveluilla tai teknologioilla, jotka lisäävät käyttömukavuutta, </a:t>
            </a:r>
            <a:r>
              <a:rPr lang="en-US" sz="1900" dirty="0" err="1">
                <a:solidFill>
                  <a:srgbClr val="30475E"/>
                </a:solidFill>
              </a:rPr>
              <a:t>nopeutta</a:t>
            </a:r>
            <a:r>
              <a:rPr lang="en-US" sz="1900" dirty="0">
                <a:solidFill>
                  <a:srgbClr val="30475E"/>
                </a:solidFill>
              </a:rPr>
              <a:t> tai </a:t>
            </a:r>
            <a:r>
              <a:rPr lang="en-US" sz="1900" dirty="0" err="1">
                <a:solidFill>
                  <a:srgbClr val="30475E"/>
                </a:solidFill>
              </a:rPr>
              <a:t>personointia</a:t>
            </a:r>
            <a:r>
              <a:rPr lang="en-US" sz="1900" dirty="0">
                <a:solidFill>
                  <a:srgbClr val="30475E"/>
                </a:solidFill>
              </a:rPr>
              <a:t>.</a:t>
            </a:r>
          </a:p>
          <a:p>
            <a:pPr algn="ctr" rtl="0"/>
            <a:endParaRPr lang="en-US" sz="1900" dirty="0">
              <a:solidFill>
                <a:srgbClr val="30475E"/>
              </a:solidFill>
            </a:endParaRPr>
          </a:p>
          <a:p>
            <a:pPr algn="ctr" rtl="0"/>
            <a:endParaRPr lang="en-US" sz="1900" dirty="0">
              <a:solidFill>
                <a:srgbClr val="30475E"/>
              </a:solidFill>
            </a:endParaRPr>
          </a:p>
          <a:p>
            <a:pPr algn="ctr" rtl="0"/>
            <a:endParaRPr lang="en-US" sz="1900" dirty="0">
              <a:solidFill>
                <a:srgbClr val="30475E"/>
              </a:solidFill>
            </a:endParaRPr>
          </a:p>
          <a:p>
            <a:pPr algn="ctr" rtl="0"/>
            <a:endParaRPr lang="en-US" sz="1900" dirty="0">
              <a:solidFill>
                <a:srgbClr val="30475E"/>
              </a:solidFill>
            </a:endParaRPr>
          </a:p>
          <a:p>
            <a:pPr algn="ctr" rtl="0"/>
            <a:endParaRPr lang="en-US" sz="1900" dirty="0">
              <a:solidFill>
                <a:srgbClr val="30475E"/>
              </a:solidFill>
            </a:endParaRPr>
          </a:p>
          <a:p>
            <a:pPr algn="ctr" rtl="0"/>
            <a:endParaRPr lang="en-US" sz="1900" dirty="0">
              <a:solidFill>
                <a:srgbClr val="30475E"/>
              </a:solidFill>
            </a:endParaRPr>
          </a:p>
          <a:p>
            <a:pPr algn="ctr" rtl="0"/>
            <a:endParaRPr lang="en-US" sz="1900" dirty="0">
              <a:solidFill>
                <a:srgbClr val="30475E"/>
              </a:solidFill>
            </a:endParaRPr>
          </a:p>
          <a:p>
            <a:pPr algn="ctr" rtl="0"/>
            <a:endParaRPr lang="en-IE" sz="1900" dirty="0">
              <a:solidFill>
                <a:srgbClr val="30475E"/>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892759" y="3460779"/>
            <a:ext cx="2887819" cy="344705"/>
          </a:xfrm>
        </p:spPr>
        <p:txBody>
          <a:bodyPr/>
          <a:lstStyle/>
          <a:p>
            <a:pPr algn="ctr" rtl="0">
              <a:lnSpc>
                <a:spcPct val="70000"/>
              </a:lnSpc>
            </a:pPr>
            <a:r>
              <a:rPr lang="en-IE" sz="2400" b="1" dirty="0">
                <a:solidFill>
                  <a:srgbClr val="30475E"/>
                </a:solidFill>
              </a:rPr>
              <a:t>Parannettu asiakaskokemus</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523220"/>
          </a:xfrm>
          <a:prstGeom prst="rect">
            <a:avLst/>
          </a:prstGeom>
          <a:solidFill>
            <a:srgbClr val="F79037"/>
          </a:solidFill>
        </p:spPr>
        <p:txBody>
          <a:bodyPr wrap="square">
            <a:spAutoFit/>
          </a:bodyPr>
          <a:lstStyle/>
          <a:p>
            <a:pPr marL="360000" algn="l" rtl="0"/>
            <a:r>
              <a:rPr lang="en-US" sz="2800" b="0" i="0" dirty="0">
                <a:solidFill>
                  <a:schemeClr val="bg1"/>
                </a:solidFill>
                <a:effectLst/>
              </a:rPr>
              <a:t>Innovaatiot voivat tarjota lukuisia </a:t>
            </a:r>
            <a:r>
              <a:rPr lang="en-US" sz="2800" b="0" i="0" dirty="0" err="1">
                <a:solidFill>
                  <a:schemeClr val="bg1"/>
                </a:solidFill>
                <a:effectLst/>
              </a:rPr>
              <a:t>mahdollisuuksia</a:t>
            </a:r>
            <a:r>
              <a:rPr lang="en-US" sz="2800" b="0" i="0" dirty="0">
                <a:solidFill>
                  <a:schemeClr val="bg1"/>
                </a:solidFill>
                <a:effectLst/>
              </a:rPr>
              <a:t> </a:t>
            </a:r>
            <a:r>
              <a:rPr lang="en-US" sz="2800" b="0" i="0" dirty="0" err="1">
                <a:solidFill>
                  <a:schemeClr val="bg1"/>
                </a:solidFill>
                <a:effectLst/>
              </a:rPr>
              <a:t>elintarvikeyrityksille</a:t>
            </a:r>
            <a:r>
              <a:rPr lang="en-US" sz="2800" b="0" i="0" dirty="0">
                <a:solidFill>
                  <a:schemeClr val="bg1"/>
                </a:solidFill>
                <a:effectLst/>
              </a:rPr>
              <a:t>:</a:t>
            </a:r>
            <a:endParaRPr lang="en-IE" sz="28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362903" y="1559116"/>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11152" y="1310711"/>
            <a:ext cx="4465067" cy="689519"/>
          </a:xfrm>
        </p:spPr>
        <p:txBody>
          <a:bodyPr/>
          <a:lstStyle/>
          <a:p>
            <a:pPr algn="l" rtl="0"/>
            <a:r>
              <a:rPr lang="en-US" b="1" dirty="0"/>
              <a:t>Mahdollisuudet innovaatiossa</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2383" y="1310711"/>
            <a:ext cx="5456535" cy="4698867"/>
          </a:xfrm>
        </p:spPr>
        <p:txBody>
          <a:bodyPr/>
          <a:lstStyle/>
          <a:p>
            <a:pPr algn="l" rtl="0"/>
            <a:r>
              <a:rPr lang="en-US" sz="2300" dirty="0" err="1"/>
              <a:t>Innovaatiot</a:t>
            </a:r>
            <a:r>
              <a:rPr lang="en-US" sz="2300" dirty="0"/>
              <a:t> antavat elintarvikealan yrityksille mahdollisuuden vastata kuluttajien muuttuviin tarpeisiin ja odotuksiin, vastata teollisuuden ja yhteiskunnan haasteisiin, erottua markkinoilla ja solmia </a:t>
            </a:r>
            <a:r>
              <a:rPr lang="en-US" sz="2300" dirty="0" err="1"/>
              <a:t>yhteistyökumppanuuksia</a:t>
            </a:r>
            <a:r>
              <a:rPr lang="en-US" sz="2300" dirty="0"/>
              <a:t>.</a:t>
            </a:r>
          </a:p>
          <a:p>
            <a:pPr algn="l" rtl="0"/>
            <a:r>
              <a:rPr lang="en-US" sz="2300" dirty="0" err="1"/>
              <a:t>Tässä</a:t>
            </a:r>
            <a:r>
              <a:rPr lang="en-US" sz="2300" dirty="0"/>
              <a:t> moduulissa haluamme auttaa sinua omaksumaan innovaatioita, jotta eettinen elintarvikeyrityksesi voi mukautua, menestyä ja tarttua uusiin mahdollisuuksiin </a:t>
            </a:r>
            <a:r>
              <a:rPr lang="en-US" sz="2300" dirty="0" err="1"/>
              <a:t>elintarviketeollisuuden</a:t>
            </a:r>
            <a:r>
              <a:rPr lang="en-US" sz="2300" dirty="0"/>
              <a:t> </a:t>
            </a:r>
            <a:r>
              <a:rPr lang="en-US" sz="2300" dirty="0" err="1"/>
              <a:t>dynaamisessa</a:t>
            </a:r>
            <a:r>
              <a:rPr lang="en-US" sz="2300" dirty="0"/>
              <a:t> ja 	</a:t>
            </a:r>
            <a:r>
              <a:rPr lang="en-US" sz="2300" dirty="0" err="1"/>
              <a:t>kehittyvässä</a:t>
            </a:r>
            <a:r>
              <a:rPr lang="en-US" sz="2300" dirty="0"/>
              <a:t> </a:t>
            </a:r>
            <a:r>
              <a:rPr lang="en-US" sz="2300" dirty="0" err="1"/>
              <a:t>maisemassa</a:t>
            </a:r>
            <a:r>
              <a:rPr lang="en-US" sz="2300" dirty="0"/>
              <a: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pPr algn="l" rtl="0"/>
            <a:r>
              <a:rPr lang="en-US" b="1" dirty="0"/>
              <a:t>Innovaatioita ihmisten, planeetan ja </a:t>
            </a:r>
            <a:r>
              <a:rPr lang="en-US" b="1"/>
              <a:t>tuoton</a:t>
            </a:r>
            <a:r>
              <a:rPr lang="en-US" b="1" dirty="0"/>
              <a:t> hyväksi</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4082952"/>
            <a:ext cx="4465067" cy="689519"/>
          </a:xfrm>
        </p:spPr>
        <p:txBody>
          <a:bodyPr/>
          <a:lstStyle/>
          <a:p>
            <a:pPr algn="l" rtl="0"/>
            <a:r>
              <a:rPr lang="en-US" b="1" dirty="0"/>
              <a:t>Aloita innovaatiomatkasi</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7809" y="3195245"/>
            <a:ext cx="4465067" cy="689519"/>
          </a:xfrm>
        </p:spPr>
        <p:txBody>
          <a:bodyPr/>
          <a:lstStyle/>
          <a:p>
            <a:pPr algn="l" rtl="0"/>
            <a:r>
              <a:rPr lang="en-US" b="1" dirty="0"/>
              <a:t>Innovaatiomallit</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algn="l" rtl="0"/>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algn="l" rtl="0"/>
            <a:r>
              <a:rPr lang="en-US" b="1" dirty="0"/>
              <a:t>Tulevaisuuden strategian luominen</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12910" y="394155"/>
            <a:ext cx="7884855" cy="720752"/>
          </a:xfrm>
        </p:spPr>
        <p:txBody>
          <a:bodyPr/>
          <a:lstStyle/>
          <a:p>
            <a:pPr algn="l" rtl="0"/>
            <a:r>
              <a:rPr lang="en-US" sz="3200" b="1" dirty="0"/>
              <a:t>Tutustuminen innovaatioiden maailmaan</a:t>
            </a:r>
          </a:p>
        </p:txBody>
      </p:sp>
      <p:sp>
        <p:nvSpPr>
          <p:cNvPr id="3" name="TextBox 2">
            <a:extLst>
              <a:ext uri="{FF2B5EF4-FFF2-40B4-BE49-F238E27FC236}">
                <a16:creationId xmlns:a16="http://schemas.microsoft.com/office/drawing/2014/main" id="{A4D6BE5B-3087-08E6-61A6-B25453F9E994}"/>
              </a:ext>
            </a:extLst>
          </p:cNvPr>
          <p:cNvSpPr txBox="1"/>
          <p:nvPr/>
        </p:nvSpPr>
        <p:spPr>
          <a:xfrm>
            <a:off x="6747809" y="5980608"/>
            <a:ext cx="6136848" cy="430887"/>
          </a:xfrm>
          <a:prstGeom prst="rect">
            <a:avLst/>
          </a:prstGeom>
          <a:noFill/>
        </p:spPr>
        <p:txBody>
          <a:bodyPr wrap="square">
            <a:spAutoFit/>
          </a:bodyPr>
          <a:lstStyle/>
          <a:p>
            <a:pPr algn="l" rtl="0"/>
            <a:r>
              <a:rPr lang="en-US" sz="2200" b="1" dirty="0">
                <a:solidFill>
                  <a:srgbClr val="000000"/>
                </a:solidFill>
              </a:rPr>
              <a:t>Innovaatioita ja toimivuutta elintarvikealalla</a:t>
            </a:r>
          </a:p>
        </p:txBody>
      </p:sp>
      <p:sp>
        <p:nvSpPr>
          <p:cNvPr id="4" name="Text Placeholder 24">
            <a:extLst>
              <a:ext uri="{FF2B5EF4-FFF2-40B4-BE49-F238E27FC236}">
                <a16:creationId xmlns:a16="http://schemas.microsoft.com/office/drawing/2014/main" id="{4A6477CE-65C8-AF8F-5293-E986DA5B1310}"/>
              </a:ext>
            </a:extLst>
          </p:cNvPr>
          <p:cNvSpPr txBox="1">
            <a:spLocks/>
          </p:cNvSpPr>
          <p:nvPr/>
        </p:nvSpPr>
        <p:spPr>
          <a:xfrm>
            <a:off x="5912866" y="5839858"/>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06</a:t>
            </a:r>
          </a:p>
        </p:txBody>
      </p:sp>
      <p:cxnSp>
        <p:nvCxnSpPr>
          <p:cNvPr id="5" name="Straight Connector 4">
            <a:extLst>
              <a:ext uri="{FF2B5EF4-FFF2-40B4-BE49-F238E27FC236}">
                <a16:creationId xmlns:a16="http://schemas.microsoft.com/office/drawing/2014/main" id="{103C81A9-EBE3-D1FF-36A3-4EF6350D5D44}"/>
              </a:ext>
            </a:extLst>
          </p:cNvPr>
          <p:cNvCxnSpPr>
            <a:cxnSpLocks/>
          </p:cNvCxnSpPr>
          <p:nvPr/>
        </p:nvCxnSpPr>
        <p:spPr>
          <a:xfrm flipH="1">
            <a:off x="5912866" y="583985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1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2644" y="2930184"/>
            <a:ext cx="6462156" cy="3066422"/>
          </a:xfrm>
        </p:spPr>
        <p:txBody>
          <a:bodyPr/>
          <a:lstStyle/>
          <a:p>
            <a:pPr algn="l" rtl="0"/>
            <a:r>
              <a:rPr lang="en-US" dirty="0" err="1"/>
              <a:t>Innovaatioita</a:t>
            </a:r>
            <a:r>
              <a:rPr lang="en-US" dirty="0"/>
              <a:t> </a:t>
            </a:r>
          </a:p>
          <a:p>
            <a:pPr algn="l" rtl="0"/>
            <a:r>
              <a:rPr lang="en-US" dirty="0"/>
              <a:t>“</a:t>
            </a:r>
            <a:r>
              <a:rPr lang="en-US" i="1" dirty="0"/>
              <a:t>People-Planet-Profit</a:t>
            </a:r>
            <a:r>
              <a:rPr lang="en-US" dirty="0"/>
              <a:t>” -</a:t>
            </a:r>
            <a:r>
              <a:rPr lang="en-US" dirty="0" err="1"/>
              <a:t>hyväksi</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2DB3D-490F-F818-8264-F4B4E9652105}"/>
              </a:ext>
            </a:extLst>
          </p:cNvPr>
          <p:cNvSpPr>
            <a:spLocks noGrp="1"/>
          </p:cNvSpPr>
          <p:nvPr>
            <p:ph type="body" idx="1"/>
          </p:nvPr>
        </p:nvSpPr>
        <p:spPr>
          <a:xfrm>
            <a:off x="133351" y="429619"/>
            <a:ext cx="9499536" cy="582221"/>
          </a:xfrm>
        </p:spPr>
        <p:txBody>
          <a:bodyPr>
            <a:noAutofit/>
          </a:bodyPr>
          <a:lstStyle/>
          <a:p>
            <a:pPr indent="0" algn="l" rtl="0"/>
            <a:r>
              <a:rPr lang="en-IE" dirty="0" err="1"/>
              <a:t>Eettisen</a:t>
            </a:r>
            <a:r>
              <a:rPr lang="en-IE" dirty="0"/>
              <a:t> </a:t>
            </a:r>
            <a:r>
              <a:rPr lang="en-IE" dirty="0" err="1"/>
              <a:t>elintarvikeinnovoinnin</a:t>
            </a:r>
            <a:r>
              <a:rPr lang="en-IE" dirty="0"/>
              <a:t> näkökulmasta… </a:t>
            </a:r>
            <a:r>
              <a:rPr lang="en-IE" dirty="0" err="1"/>
              <a:t>mahdollisuuksia</a:t>
            </a:r>
            <a:r>
              <a:rPr lang="en-IE" dirty="0"/>
              <a:t> </a:t>
            </a:r>
            <a:r>
              <a:rPr lang="en-IE" dirty="0" err="1"/>
              <a:t>voivat</a:t>
            </a:r>
            <a:r>
              <a:rPr lang="en-IE" dirty="0"/>
              <a:t> </a:t>
            </a:r>
            <a:r>
              <a:rPr lang="en-IE" dirty="0" err="1"/>
              <a:t>luoda</a:t>
            </a:r>
            <a:r>
              <a:rPr lang="en-IE" dirty="0"/>
              <a:t>:</a:t>
            </a:r>
          </a:p>
        </p:txBody>
      </p:sp>
      <p:sp>
        <p:nvSpPr>
          <p:cNvPr id="3" name="Text Placeholder 2">
            <a:extLst>
              <a:ext uri="{FF2B5EF4-FFF2-40B4-BE49-F238E27FC236}">
                <a16:creationId xmlns:a16="http://schemas.microsoft.com/office/drawing/2014/main" id="{4CC89027-7F57-281A-CC4A-3D75BABC17E3}"/>
              </a:ext>
            </a:extLst>
          </p:cNvPr>
          <p:cNvSpPr>
            <a:spLocks noGrp="1"/>
          </p:cNvSpPr>
          <p:nvPr>
            <p:ph type="body" idx="2"/>
          </p:nvPr>
        </p:nvSpPr>
        <p:spPr>
          <a:xfrm>
            <a:off x="554868" y="3574633"/>
            <a:ext cx="1901664" cy="977531"/>
          </a:xfrm>
        </p:spPr>
        <p:txBody>
          <a:bodyPr/>
          <a:lstStyle/>
          <a:p>
            <a:pPr marL="0" indent="0" rtl="0"/>
            <a:r>
              <a:rPr lang="en-IE" sz="1900" b="1" dirty="0">
                <a:solidFill>
                  <a:srgbClr val="000000"/>
                </a:solidFill>
                <a:latin typeface="+mn-lt"/>
              </a:rPr>
              <a:t>Uusien EETTISTEN </a:t>
            </a:r>
            <a:r>
              <a:rPr lang="en-IE" sz="1900" b="1" dirty="0" err="1">
                <a:solidFill>
                  <a:srgbClr val="000000"/>
                </a:solidFill>
                <a:latin typeface="+mn-lt"/>
              </a:rPr>
              <a:t>elintarvikkeiden</a:t>
            </a:r>
            <a:r>
              <a:rPr lang="en-IE" sz="1900" b="1" dirty="0">
                <a:solidFill>
                  <a:srgbClr val="000000"/>
                </a:solidFill>
                <a:latin typeface="+mn-lt"/>
              </a:rPr>
              <a:t> kehittäminen</a:t>
            </a:r>
          </a:p>
        </p:txBody>
      </p:sp>
      <p:sp>
        <p:nvSpPr>
          <p:cNvPr id="4" name="Text Placeholder 3">
            <a:extLst>
              <a:ext uri="{FF2B5EF4-FFF2-40B4-BE49-F238E27FC236}">
                <a16:creationId xmlns:a16="http://schemas.microsoft.com/office/drawing/2014/main" id="{1BE29BA9-31D2-F9C5-60EA-F997C6A76846}"/>
              </a:ext>
            </a:extLst>
          </p:cNvPr>
          <p:cNvSpPr>
            <a:spLocks noGrp="1"/>
          </p:cNvSpPr>
          <p:nvPr>
            <p:ph type="body" idx="3"/>
          </p:nvPr>
        </p:nvSpPr>
        <p:spPr>
          <a:xfrm>
            <a:off x="2935097" y="3617689"/>
            <a:ext cx="1735410" cy="977531"/>
          </a:xfrm>
        </p:spPr>
        <p:txBody>
          <a:bodyPr/>
          <a:lstStyle/>
          <a:p>
            <a:pPr marL="0" indent="0" rtl="0"/>
            <a:r>
              <a:rPr lang="en-IE" sz="1900" b="1" dirty="0">
                <a:solidFill>
                  <a:srgbClr val="000000"/>
                </a:solidFill>
                <a:latin typeface="+mn-lt"/>
              </a:rPr>
              <a:t>Luodaan </a:t>
            </a:r>
            <a:r>
              <a:rPr lang="en-IE" sz="1900" b="1" dirty="0" err="1">
                <a:solidFill>
                  <a:srgbClr val="000000"/>
                </a:solidFill>
                <a:latin typeface="+mn-lt"/>
              </a:rPr>
              <a:t>uusia</a:t>
            </a:r>
            <a:r>
              <a:rPr lang="en-IE" sz="1900" b="1" dirty="0">
                <a:solidFill>
                  <a:srgbClr val="000000"/>
                </a:solidFill>
                <a:latin typeface="+mn-lt"/>
              </a:rPr>
              <a:t> JAKELU-</a:t>
            </a:r>
            <a:r>
              <a:rPr lang="en-IE" sz="1900" b="1" dirty="0" err="1">
                <a:solidFill>
                  <a:srgbClr val="000000"/>
                </a:solidFill>
                <a:latin typeface="+mn-lt"/>
              </a:rPr>
              <a:t>kanavia</a:t>
            </a:r>
            <a:endParaRPr lang="en-IE" sz="1900" b="1" dirty="0">
              <a:solidFill>
                <a:srgbClr val="000000"/>
              </a:solidFill>
              <a:latin typeface="+mn-lt"/>
            </a:endParaRPr>
          </a:p>
        </p:txBody>
      </p:sp>
      <p:sp>
        <p:nvSpPr>
          <p:cNvPr id="5" name="Text Placeholder 4">
            <a:extLst>
              <a:ext uri="{FF2B5EF4-FFF2-40B4-BE49-F238E27FC236}">
                <a16:creationId xmlns:a16="http://schemas.microsoft.com/office/drawing/2014/main" id="{59618BC2-4D8B-DFD6-59E2-8BC0F529B930}"/>
              </a:ext>
            </a:extLst>
          </p:cNvPr>
          <p:cNvSpPr>
            <a:spLocks noGrp="1"/>
          </p:cNvSpPr>
          <p:nvPr>
            <p:ph type="body" idx="4"/>
          </p:nvPr>
        </p:nvSpPr>
        <p:spPr>
          <a:xfrm>
            <a:off x="5228295" y="3574632"/>
            <a:ext cx="1735410" cy="977531"/>
          </a:xfrm>
        </p:spPr>
        <p:txBody>
          <a:bodyPr/>
          <a:lstStyle/>
          <a:p>
            <a:pPr marL="0" indent="0" rtl="0"/>
            <a:r>
              <a:rPr lang="en-IE" sz="1900" b="1" dirty="0" err="1">
                <a:solidFill>
                  <a:srgbClr val="000000"/>
                </a:solidFill>
                <a:latin typeface="+mn-lt"/>
              </a:rPr>
              <a:t>Toimitusketjun</a:t>
            </a:r>
            <a:r>
              <a:rPr lang="en-IE" sz="1900" b="1" dirty="0">
                <a:solidFill>
                  <a:srgbClr val="000000"/>
                </a:solidFill>
                <a:latin typeface="+mn-lt"/>
              </a:rPr>
              <a:t> AVOIMUUDEN parantaminen</a:t>
            </a:r>
          </a:p>
        </p:txBody>
      </p:sp>
      <p:sp>
        <p:nvSpPr>
          <p:cNvPr id="6" name="Text Placeholder 5">
            <a:extLst>
              <a:ext uri="{FF2B5EF4-FFF2-40B4-BE49-F238E27FC236}">
                <a16:creationId xmlns:a16="http://schemas.microsoft.com/office/drawing/2014/main" id="{4AAA1B43-4ABD-0A24-2246-463508D7D64C}"/>
              </a:ext>
            </a:extLst>
          </p:cNvPr>
          <p:cNvSpPr>
            <a:spLocks noGrp="1"/>
          </p:cNvSpPr>
          <p:nvPr>
            <p:ph type="body" idx="10"/>
          </p:nvPr>
        </p:nvSpPr>
        <p:spPr>
          <a:xfrm>
            <a:off x="3136833" y="2644139"/>
            <a:ext cx="586612" cy="597538"/>
          </a:xfrm>
        </p:spPr>
        <p:txBody>
          <a:bodyPr/>
          <a:lstStyle/>
          <a:p>
            <a:pPr algn="l" rtl="0"/>
            <a:r>
              <a:rPr lang="en-IE" dirty="0">
                <a:solidFill>
                  <a:srgbClr val="79C5C3"/>
                </a:solidFill>
              </a:rPr>
              <a:t>2</a:t>
            </a:r>
          </a:p>
        </p:txBody>
      </p:sp>
      <p:sp>
        <p:nvSpPr>
          <p:cNvPr id="7" name="Text Placeholder 6">
            <a:extLst>
              <a:ext uri="{FF2B5EF4-FFF2-40B4-BE49-F238E27FC236}">
                <a16:creationId xmlns:a16="http://schemas.microsoft.com/office/drawing/2014/main" id="{3643B1AD-7E55-4069-E077-2BED90C3BC94}"/>
              </a:ext>
            </a:extLst>
          </p:cNvPr>
          <p:cNvSpPr>
            <a:spLocks noGrp="1"/>
          </p:cNvSpPr>
          <p:nvPr>
            <p:ph type="body" idx="11"/>
          </p:nvPr>
        </p:nvSpPr>
        <p:spPr>
          <a:xfrm>
            <a:off x="5509637" y="2559038"/>
            <a:ext cx="586612" cy="597538"/>
          </a:xfrm>
        </p:spPr>
        <p:txBody>
          <a:bodyPr/>
          <a:lstStyle/>
          <a:p>
            <a:pPr algn="l" rtl="0"/>
            <a:r>
              <a:rPr lang="en-IE" dirty="0">
                <a:solidFill>
                  <a:srgbClr val="F1A0C2"/>
                </a:solidFill>
              </a:rPr>
              <a:t>3</a:t>
            </a:r>
          </a:p>
        </p:txBody>
      </p:sp>
      <p:sp>
        <p:nvSpPr>
          <p:cNvPr id="8" name="Text Placeholder 7">
            <a:extLst>
              <a:ext uri="{FF2B5EF4-FFF2-40B4-BE49-F238E27FC236}">
                <a16:creationId xmlns:a16="http://schemas.microsoft.com/office/drawing/2014/main" id="{1BC242CB-52B3-0011-C641-F7628E8F55AD}"/>
              </a:ext>
            </a:extLst>
          </p:cNvPr>
          <p:cNvSpPr>
            <a:spLocks noGrp="1"/>
          </p:cNvSpPr>
          <p:nvPr>
            <p:ph type="body" idx="12"/>
          </p:nvPr>
        </p:nvSpPr>
        <p:spPr>
          <a:xfrm>
            <a:off x="7567959" y="3626460"/>
            <a:ext cx="1872923" cy="977531"/>
          </a:xfrm>
        </p:spPr>
        <p:txBody>
          <a:bodyPr/>
          <a:lstStyle/>
          <a:p>
            <a:pPr marL="0" indent="0" rtl="0"/>
            <a:r>
              <a:rPr lang="en-IE" sz="1900" b="1" dirty="0">
                <a:solidFill>
                  <a:srgbClr val="000000"/>
                </a:solidFill>
                <a:latin typeface="+mn-lt"/>
              </a:rPr>
              <a:t>KESTÄVIEN MAATALOUKSEN edistäminen</a:t>
            </a:r>
          </a:p>
        </p:txBody>
      </p:sp>
      <p:sp>
        <p:nvSpPr>
          <p:cNvPr id="9" name="Text Placeholder 8">
            <a:extLst>
              <a:ext uri="{FF2B5EF4-FFF2-40B4-BE49-F238E27FC236}">
                <a16:creationId xmlns:a16="http://schemas.microsoft.com/office/drawing/2014/main" id="{2EC395BF-AD1B-B1D2-89DC-3743E75E4F4A}"/>
              </a:ext>
            </a:extLst>
          </p:cNvPr>
          <p:cNvSpPr>
            <a:spLocks noGrp="1"/>
          </p:cNvSpPr>
          <p:nvPr>
            <p:ph type="body" idx="13"/>
          </p:nvPr>
        </p:nvSpPr>
        <p:spPr>
          <a:xfrm>
            <a:off x="816518" y="2734403"/>
            <a:ext cx="586612" cy="597538"/>
          </a:xfrm>
        </p:spPr>
        <p:txBody>
          <a:bodyPr/>
          <a:lstStyle/>
          <a:p>
            <a:pPr algn="l" rtl="0"/>
            <a:r>
              <a:rPr lang="en-IE" dirty="0">
                <a:solidFill>
                  <a:srgbClr val="F68F37"/>
                </a:solidFill>
              </a:rPr>
              <a:t>1</a:t>
            </a:r>
          </a:p>
        </p:txBody>
      </p:sp>
      <p:sp>
        <p:nvSpPr>
          <p:cNvPr id="10" name="Text Placeholder 9">
            <a:extLst>
              <a:ext uri="{FF2B5EF4-FFF2-40B4-BE49-F238E27FC236}">
                <a16:creationId xmlns:a16="http://schemas.microsoft.com/office/drawing/2014/main" id="{4A18E478-590A-D678-5190-C0124EDEA10E}"/>
              </a:ext>
            </a:extLst>
          </p:cNvPr>
          <p:cNvSpPr>
            <a:spLocks noGrp="1"/>
          </p:cNvSpPr>
          <p:nvPr>
            <p:ph type="body" idx="14"/>
          </p:nvPr>
        </p:nvSpPr>
        <p:spPr>
          <a:xfrm>
            <a:off x="9901722" y="3617688"/>
            <a:ext cx="1872922" cy="977531"/>
          </a:xfrm>
        </p:spPr>
        <p:txBody>
          <a:bodyPr/>
          <a:lstStyle/>
          <a:p>
            <a:pPr marL="0" indent="0" rtl="0"/>
            <a:r>
              <a:rPr lang="en-IE" sz="1900" b="1" dirty="0">
                <a:solidFill>
                  <a:srgbClr val="000000"/>
                </a:solidFill>
                <a:latin typeface="+mn-lt"/>
              </a:rPr>
              <a:t>Uusien YRITYSMALLIEN luominen</a:t>
            </a:r>
          </a:p>
        </p:txBody>
      </p:sp>
      <p:sp>
        <p:nvSpPr>
          <p:cNvPr id="11" name="Text Placeholder 10">
            <a:extLst>
              <a:ext uri="{FF2B5EF4-FFF2-40B4-BE49-F238E27FC236}">
                <a16:creationId xmlns:a16="http://schemas.microsoft.com/office/drawing/2014/main" id="{9750DF60-E065-78C7-EC7F-9044E3BBC250}"/>
              </a:ext>
            </a:extLst>
          </p:cNvPr>
          <p:cNvSpPr>
            <a:spLocks noGrp="1"/>
          </p:cNvSpPr>
          <p:nvPr>
            <p:ph type="body" idx="15"/>
          </p:nvPr>
        </p:nvSpPr>
        <p:spPr>
          <a:xfrm>
            <a:off x="10103980" y="2559038"/>
            <a:ext cx="586612" cy="597538"/>
          </a:xfrm>
        </p:spPr>
        <p:txBody>
          <a:bodyPr/>
          <a:lstStyle/>
          <a:p>
            <a:pPr algn="l" rtl="0"/>
            <a:r>
              <a:rPr lang="en-IE" dirty="0">
                <a:solidFill>
                  <a:srgbClr val="79C5C3"/>
                </a:solidFill>
              </a:rPr>
              <a:t>5</a:t>
            </a:r>
          </a:p>
        </p:txBody>
      </p:sp>
      <p:sp>
        <p:nvSpPr>
          <p:cNvPr id="12" name="Text Placeholder 11">
            <a:extLst>
              <a:ext uri="{FF2B5EF4-FFF2-40B4-BE49-F238E27FC236}">
                <a16:creationId xmlns:a16="http://schemas.microsoft.com/office/drawing/2014/main" id="{DAF02136-ED64-9ACF-556F-6BEDEA9ACF8F}"/>
              </a:ext>
            </a:extLst>
          </p:cNvPr>
          <p:cNvSpPr>
            <a:spLocks noGrp="1"/>
          </p:cNvSpPr>
          <p:nvPr>
            <p:ph type="body" idx="6"/>
          </p:nvPr>
        </p:nvSpPr>
        <p:spPr>
          <a:xfrm>
            <a:off x="7731176" y="2559038"/>
            <a:ext cx="586612" cy="597538"/>
          </a:xfrm>
        </p:spPr>
        <p:txBody>
          <a:bodyPr/>
          <a:lstStyle/>
          <a:p>
            <a:pPr algn="l" rtl="0"/>
            <a:r>
              <a:rPr lang="en-IE" dirty="0">
                <a:solidFill>
                  <a:srgbClr val="F68F37"/>
                </a:solidFill>
              </a:rPr>
              <a:t>4</a:t>
            </a:r>
          </a:p>
        </p:txBody>
      </p:sp>
    </p:spTree>
    <p:extLst>
      <p:ext uri="{BB962C8B-B14F-4D97-AF65-F5344CB8AC3E}">
        <p14:creationId xmlns:p14="http://schemas.microsoft.com/office/powerpoint/2010/main" val="327754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ECBA-1764-7F1A-93A1-8DCBCF8463DB}"/>
              </a:ext>
            </a:extLst>
          </p:cNvPr>
          <p:cNvSpPr>
            <a:spLocks noGrp="1"/>
          </p:cNvSpPr>
          <p:nvPr>
            <p:ph type="body" sz="quarter" idx="18"/>
          </p:nvPr>
        </p:nvSpPr>
        <p:spPr>
          <a:xfrm>
            <a:off x="766491" y="1770503"/>
            <a:ext cx="5646736" cy="3554037"/>
          </a:xfrm>
        </p:spPr>
        <p:txBody>
          <a:bodyPr/>
          <a:lstStyle/>
          <a:p>
            <a:pPr algn="l" rtl="0"/>
            <a:r>
              <a:rPr lang="fi-FI" dirty="0"/>
              <a:t>Eettiset elintarvikeyritykset voivat innovoida luomalla uusia tuotteita, jotka ovat enemmän </a:t>
            </a:r>
            <a:r>
              <a:rPr lang="fi-FI" b="1" dirty="0"/>
              <a:t>kestävämpiä, terveellisempiä</a:t>
            </a:r>
            <a:r>
              <a:rPr lang="fi-FI" dirty="0"/>
              <a:t>, ja </a:t>
            </a:r>
            <a:r>
              <a:rPr lang="fi-FI" b="1" dirty="0"/>
              <a:t>turvallisempia </a:t>
            </a:r>
            <a:r>
              <a:rPr lang="fi-FI" dirty="0"/>
              <a:t>kuluttajille.</a:t>
            </a:r>
          </a:p>
          <a:p>
            <a:pPr algn="l" rtl="0"/>
            <a:r>
              <a:rPr lang="fi-FI" dirty="0"/>
              <a:t>He voivat esimerkiksi kehittää kasviperäisiä tai luomutuotteita, jotka edistävät eläinten hyvinvointia, vähentävät ympäristövaikutuksia ja edistävät reilua kauppaa.</a:t>
            </a:r>
          </a:p>
        </p:txBody>
      </p:sp>
      <p:sp>
        <p:nvSpPr>
          <p:cNvPr id="3" name="Text Placeholder 2">
            <a:extLst>
              <a:ext uri="{FF2B5EF4-FFF2-40B4-BE49-F238E27FC236}">
                <a16:creationId xmlns:a16="http://schemas.microsoft.com/office/drawing/2014/main" id="{976B2A95-C469-6D0A-21CA-05227FA2B2F1}"/>
              </a:ext>
            </a:extLst>
          </p:cNvPr>
          <p:cNvSpPr>
            <a:spLocks noGrp="1"/>
          </p:cNvSpPr>
          <p:nvPr>
            <p:ph type="body" sz="quarter" idx="16"/>
          </p:nvPr>
        </p:nvSpPr>
        <p:spPr>
          <a:xfrm>
            <a:off x="634454" y="571488"/>
            <a:ext cx="6692622" cy="992652"/>
          </a:xfrm>
        </p:spPr>
        <p:txBody>
          <a:bodyPr/>
          <a:lstStyle/>
          <a:p>
            <a:pPr algn="l" rtl="0"/>
            <a:r>
              <a:rPr lang="en-IE" b="1" dirty="0"/>
              <a:t>1. </a:t>
            </a:r>
            <a:r>
              <a:rPr lang="en-IE" sz="3600" b="1" dirty="0" err="1">
                <a:latin typeface="+mn-lt"/>
              </a:rPr>
              <a:t>Uusien</a:t>
            </a:r>
            <a:r>
              <a:rPr lang="en-IE" sz="3600" b="1" dirty="0">
                <a:latin typeface="+mn-lt"/>
              </a:rPr>
              <a:t> EETTISTEN </a:t>
            </a:r>
            <a:r>
              <a:rPr lang="en-IE" sz="3600" b="1" dirty="0" err="1">
                <a:latin typeface="+mn-lt"/>
              </a:rPr>
              <a:t>elintarvikkeiden</a:t>
            </a:r>
            <a:r>
              <a:rPr lang="en-IE" sz="3600" b="1" dirty="0">
                <a:latin typeface="+mn-lt"/>
              </a:rPr>
              <a:t> kehittäminen</a:t>
            </a:r>
          </a:p>
          <a:p>
            <a:pPr algn="l" rtl="0"/>
            <a:endParaRPr lang="en-IE" dirty="0"/>
          </a:p>
        </p:txBody>
      </p:sp>
      <p:pic>
        <p:nvPicPr>
          <p:cNvPr id="6" name="Picture Placeholder 5" descr="A picture containing text, bottle, indoor, close  Description automatically generated">
            <a:extLst>
              <a:ext uri="{FF2B5EF4-FFF2-40B4-BE49-F238E27FC236}">
                <a16:creationId xmlns:a16="http://schemas.microsoft.com/office/drawing/2014/main" id="{088C0802-DB55-CA38-9942-FD65E855F46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8" name="Rectangle: Rounded Corners 7">
            <a:extLst>
              <a:ext uri="{FF2B5EF4-FFF2-40B4-BE49-F238E27FC236}">
                <a16:creationId xmlns:a16="http://schemas.microsoft.com/office/drawing/2014/main" id="{D2C28E16-8E3A-ADA2-345D-83FDB586B878}"/>
              </a:ext>
            </a:extLst>
          </p:cNvPr>
          <p:cNvSpPr/>
          <p:nvPr/>
        </p:nvSpPr>
        <p:spPr>
          <a:xfrm>
            <a:off x="6011916" y="4466897"/>
            <a:ext cx="3452717" cy="202655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4">
                  <a:extLst>
                    <a:ext uri="{A12FA001-AC4F-418D-AE19-62706E023703}">
                      <ahyp:hlinkClr xmlns:ahyp="http://schemas.microsoft.com/office/drawing/2018/hyperlinkcolor" val="tx"/>
                    </a:ext>
                  </a:extLst>
                </a:hlinkClick>
              </a:rPr>
              <a:t>Innocent -</a:t>
            </a:r>
            <a:r>
              <a:rPr lang="en-US" b="1" dirty="0" err="1">
                <a:solidFill>
                  <a:schemeClr val="bg1"/>
                </a:solidFill>
                <a:hlinkClick r:id="rId4">
                  <a:extLst>
                    <a:ext uri="{A12FA001-AC4F-418D-AE19-62706E023703}">
                      <ahyp:hlinkClr xmlns:ahyp="http://schemas.microsoft.com/office/drawing/2018/hyperlinkcolor" val="tx"/>
                    </a:ext>
                  </a:extLst>
                </a:hlinkClick>
              </a:rPr>
              <a:t>juomat</a:t>
            </a:r>
            <a:r>
              <a:rPr lang="en-US" b="1" dirty="0">
                <a:solidFill>
                  <a:schemeClr val="bg1"/>
                </a:solidFill>
              </a:rPr>
              <a:t> </a:t>
            </a:r>
            <a:r>
              <a:rPr lang="en-US" dirty="0"/>
              <a:t>on brittiläinen yritys, joka valmistaa smoothieita, mehuja ja kasvipohjaisia ​​maitoja kestävästi tuotetuista ainesosista ja eettisistä tuotantomenetelmistä.</a:t>
            </a:r>
            <a:endParaRPr lang="en-IE" dirty="0"/>
          </a:p>
        </p:txBody>
      </p:sp>
      <p:pic>
        <p:nvPicPr>
          <p:cNvPr id="9" name="Picture 6" descr="Icon  Description automatically generated">
            <a:extLst>
              <a:ext uri="{FF2B5EF4-FFF2-40B4-BE49-F238E27FC236}">
                <a16:creationId xmlns:a16="http://schemas.microsoft.com/office/drawing/2014/main" id="{09C407D9-F59F-C6F5-5A2D-F885A531EA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108" y="4726203"/>
            <a:ext cx="629202" cy="1241555"/>
          </a:xfrm>
          <a:prstGeom prst="rect">
            <a:avLst/>
          </a:prstGeom>
        </p:spPr>
      </p:pic>
    </p:spTree>
    <p:extLst>
      <p:ext uri="{BB962C8B-B14F-4D97-AF65-F5344CB8AC3E}">
        <p14:creationId xmlns:p14="http://schemas.microsoft.com/office/powerpoint/2010/main" val="142269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833A6-444F-C975-0FD4-E7EB480F3D5E}"/>
              </a:ext>
            </a:extLst>
          </p:cNvPr>
          <p:cNvSpPr>
            <a:spLocks noGrp="1"/>
          </p:cNvSpPr>
          <p:nvPr>
            <p:ph type="body" sz="quarter" idx="18"/>
          </p:nvPr>
        </p:nvSpPr>
        <p:spPr>
          <a:xfrm>
            <a:off x="779727" y="1800024"/>
            <a:ext cx="4867011" cy="3025975"/>
          </a:xfrm>
        </p:spPr>
        <p:txBody>
          <a:bodyPr/>
          <a:lstStyle/>
          <a:p>
            <a:pPr algn="l" rtl="0"/>
            <a:r>
              <a:rPr lang="en-US" dirty="0"/>
              <a:t>Eettiset elintarvikeyritykset voivat innovoida luomalla uusia jakelukanavia, joiden avulla ne tavoittavat kuluttajat tehokkaammin.</a:t>
            </a:r>
          </a:p>
          <a:p>
            <a:pPr algn="l" rtl="0"/>
            <a:r>
              <a:rPr lang="en-US" dirty="0"/>
              <a:t>He voivat esimerkiksi käyttää verkkoalustoja, sosiaalista mediaa tai mobiilisovelluksia markkinoidakseen tuotteitaan suoraan kuluttajille, karsia välittäjiä ja alentaa kustannuksia.</a:t>
            </a:r>
            <a:endParaRPr lang="en-IE" dirty="0"/>
          </a:p>
        </p:txBody>
      </p:sp>
      <p:sp>
        <p:nvSpPr>
          <p:cNvPr id="3" name="Text Placeholder 2">
            <a:extLst>
              <a:ext uri="{FF2B5EF4-FFF2-40B4-BE49-F238E27FC236}">
                <a16:creationId xmlns:a16="http://schemas.microsoft.com/office/drawing/2014/main" id="{A5D53037-2DED-D0EF-5673-8FC84BBE9F25}"/>
              </a:ext>
            </a:extLst>
          </p:cNvPr>
          <p:cNvSpPr>
            <a:spLocks noGrp="1"/>
          </p:cNvSpPr>
          <p:nvPr>
            <p:ph type="body" sz="quarter" idx="16"/>
          </p:nvPr>
        </p:nvSpPr>
        <p:spPr>
          <a:xfrm>
            <a:off x="555458" y="590540"/>
            <a:ext cx="5989806" cy="692614"/>
          </a:xfrm>
        </p:spPr>
        <p:txBody>
          <a:bodyPr/>
          <a:lstStyle/>
          <a:p>
            <a:pPr algn="l" rtl="0"/>
            <a:r>
              <a:rPr lang="en-IE" sz="3600" b="1" dirty="0">
                <a:latin typeface="+mn-lt"/>
              </a:rPr>
              <a:t>2. Uusien JAKELU-kanavien luominen</a:t>
            </a:r>
          </a:p>
          <a:p>
            <a:pPr algn="l" rtl="0"/>
            <a:endParaRPr lang="en-IE" dirty="0"/>
          </a:p>
        </p:txBody>
      </p:sp>
      <p:pic>
        <p:nvPicPr>
          <p:cNvPr id="1026" name="Picture 2">
            <a:hlinkClick r:id="rId2"/>
            <a:extLst>
              <a:ext uri="{FF2B5EF4-FFF2-40B4-BE49-F238E27FC236}">
                <a16:creationId xmlns:a16="http://schemas.microsoft.com/office/drawing/2014/main" id="{072D8B0F-A56D-4C21-D177-5D297D09CB63}"/>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EE9FBA7-2838-0628-0879-B1EB70F1F807}"/>
              </a:ext>
            </a:extLst>
          </p:cNvPr>
          <p:cNvSpPr/>
          <p:nvPr/>
        </p:nvSpPr>
        <p:spPr>
          <a:xfrm>
            <a:off x="6011916" y="4825999"/>
            <a:ext cx="3238961" cy="166744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err="1">
                <a:solidFill>
                  <a:schemeClr val="bg1"/>
                </a:solidFill>
                <a:hlinkClick r:id="rId4">
                  <a:extLst>
                    <a:ext uri="{A12FA001-AC4F-418D-AE19-62706E023703}">
                      <ahyp:hlinkClr xmlns:ahyp="http://schemas.microsoft.com/office/drawing/2018/hyperlinkcolor" val="tx"/>
                    </a:ext>
                  </a:extLst>
                </a:hlinkClick>
              </a:rPr>
              <a:t>Cleancut</a:t>
            </a:r>
            <a:r>
              <a:rPr lang="en-US" b="1" dirty="0">
                <a:solidFill>
                  <a:schemeClr val="bg1"/>
                </a:solidFill>
                <a:hlinkClick r:id="rId4">
                  <a:extLst>
                    <a:ext uri="{A12FA001-AC4F-418D-AE19-62706E023703}">
                      <ahyp:hlinkClr xmlns:ahyp="http://schemas.microsoft.com/office/drawing/2018/hyperlinkcolor" val="tx"/>
                    </a:ext>
                  </a:extLst>
                </a:hlinkClick>
              </a:rPr>
              <a:t> Meals</a:t>
            </a:r>
            <a:r>
              <a:rPr lang="en-US" b="1" dirty="0">
                <a:solidFill>
                  <a:schemeClr val="bg1"/>
                </a:solidFill>
              </a:rPr>
              <a:t> </a:t>
            </a:r>
            <a:r>
              <a:rPr lang="en-US" dirty="0">
                <a:solidFill>
                  <a:schemeClr val="bg1"/>
                </a:solidFill>
              </a:rPr>
              <a:t>on </a:t>
            </a:r>
            <a:r>
              <a:rPr lang="en-US" dirty="0" err="1">
                <a:solidFill>
                  <a:schemeClr val="bg1"/>
                </a:solidFill>
              </a:rPr>
              <a:t>irlantilainen</a:t>
            </a:r>
            <a:r>
              <a:rPr lang="en-US" dirty="0">
                <a:solidFill>
                  <a:schemeClr val="bg1"/>
                </a:solidFill>
              </a:rPr>
              <a:t> </a:t>
            </a:r>
            <a:r>
              <a:rPr lang="en-US" dirty="0" err="1">
                <a:solidFill>
                  <a:schemeClr val="bg1"/>
                </a:solidFill>
              </a:rPr>
              <a:t>terveellisten</a:t>
            </a:r>
            <a:r>
              <a:rPr lang="en-US" dirty="0">
                <a:solidFill>
                  <a:schemeClr val="bg1"/>
                </a:solidFill>
              </a:rPr>
              <a:t> </a:t>
            </a:r>
            <a:r>
              <a:rPr lang="en-US" dirty="0" err="1">
                <a:solidFill>
                  <a:schemeClr val="bg1"/>
                </a:solidFill>
              </a:rPr>
              <a:t>elintarvikkeiden</a:t>
            </a:r>
            <a:r>
              <a:rPr lang="en-US" dirty="0">
                <a:solidFill>
                  <a:schemeClr val="bg1"/>
                </a:solidFill>
              </a:rPr>
              <a:t> tuottaja, joka toimii pääasiassa suoran verkkomyynnin kautta kuluttajille.</a:t>
            </a:r>
            <a:endParaRPr lang="en-IE" dirty="0"/>
          </a:p>
        </p:txBody>
      </p:sp>
    </p:spTree>
    <p:extLst>
      <p:ext uri="{BB962C8B-B14F-4D97-AF65-F5344CB8AC3E}">
        <p14:creationId xmlns:p14="http://schemas.microsoft.com/office/powerpoint/2010/main" val="20033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71790-5B5E-0A2A-46E9-3FC1ED5F02CB}"/>
              </a:ext>
            </a:extLst>
          </p:cNvPr>
          <p:cNvSpPr>
            <a:spLocks noGrp="1"/>
          </p:cNvSpPr>
          <p:nvPr>
            <p:ph type="body" sz="quarter" idx="18"/>
          </p:nvPr>
        </p:nvSpPr>
        <p:spPr>
          <a:xfrm>
            <a:off x="898358" y="1640094"/>
            <a:ext cx="5076930" cy="3025975"/>
          </a:xfrm>
        </p:spPr>
        <p:txBody>
          <a:bodyPr/>
          <a:lstStyle/>
          <a:p>
            <a:pPr algn="l" rtl="0"/>
            <a:r>
              <a:rPr lang="en-US" dirty="0"/>
              <a:t>Eettiset elintarvikeyritykset voivat innovoida käyttämällä uusia teknologioita parantaakseen läpinäkyvyyttä ja jäljitettävyyttä toimitusketjuissaan.</a:t>
            </a:r>
          </a:p>
          <a:p>
            <a:pPr algn="l" rtl="0"/>
            <a:r>
              <a:rPr lang="en-US" dirty="0"/>
              <a:t>He voivat esimerkiksi käyttää QR-koodeja tai blockchain-teknologiaa seuratakseen ainesosien alkuperää, valvoakseen tuotantoprosessejaan ja varmistaakseen eettisten standardien noudattamisen.</a:t>
            </a:r>
            <a:endParaRPr lang="en-IE" dirty="0"/>
          </a:p>
        </p:txBody>
      </p:sp>
      <p:sp>
        <p:nvSpPr>
          <p:cNvPr id="3" name="Text Placeholder 2">
            <a:extLst>
              <a:ext uri="{FF2B5EF4-FFF2-40B4-BE49-F238E27FC236}">
                <a16:creationId xmlns:a16="http://schemas.microsoft.com/office/drawing/2014/main" id="{DC40F0C3-6783-5788-790B-DAFE0B14A458}"/>
              </a:ext>
            </a:extLst>
          </p:cNvPr>
          <p:cNvSpPr>
            <a:spLocks noGrp="1"/>
          </p:cNvSpPr>
          <p:nvPr>
            <p:ph type="body" sz="quarter" idx="16"/>
          </p:nvPr>
        </p:nvSpPr>
        <p:spPr>
          <a:xfrm>
            <a:off x="666851" y="560894"/>
            <a:ext cx="6113959" cy="992652"/>
          </a:xfrm>
        </p:spPr>
        <p:txBody>
          <a:bodyPr/>
          <a:lstStyle/>
          <a:p>
            <a:pPr algn="l" rtl="0"/>
            <a:r>
              <a:rPr lang="fi-FI" b="1" dirty="0"/>
              <a:t>3. Toimitusketjun AVOIMUUDEN parantaminen</a:t>
            </a:r>
          </a:p>
          <a:p>
            <a:pPr algn="l" rtl="0"/>
            <a:endParaRPr lang="en-IE" b="1" dirty="0"/>
          </a:p>
        </p:txBody>
      </p:sp>
      <p:pic>
        <p:nvPicPr>
          <p:cNvPr id="6" name="Picture Placeholder 5" descr="A close up of a keyboard  Description automatically generated with medium confidence">
            <a:extLst>
              <a:ext uri="{FF2B5EF4-FFF2-40B4-BE49-F238E27FC236}">
                <a16:creationId xmlns:a16="http://schemas.microsoft.com/office/drawing/2014/main" id="{B63F5ACC-5DCD-8D2D-B560-ABFE85D4304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3617" r="13617"/>
          <a:stretch>
            <a:fillRect/>
          </a:stretch>
        </p:blipFill>
        <p:spPr/>
      </p:pic>
      <p:sp>
        <p:nvSpPr>
          <p:cNvPr id="8" name="Rectangle: Rounded Corners 7">
            <a:extLst>
              <a:ext uri="{FF2B5EF4-FFF2-40B4-BE49-F238E27FC236}">
                <a16:creationId xmlns:a16="http://schemas.microsoft.com/office/drawing/2014/main" id="{6B7FCD8B-B898-86EE-3C47-530D58041C78}"/>
              </a:ext>
            </a:extLst>
          </p:cNvPr>
          <p:cNvSpPr/>
          <p:nvPr/>
        </p:nvSpPr>
        <p:spPr>
          <a:xfrm>
            <a:off x="5889356" y="3940404"/>
            <a:ext cx="4235032" cy="235670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dirty="0" err="1">
                <a:solidFill>
                  <a:schemeClr val="bg1"/>
                </a:solidFill>
              </a:rPr>
              <a:t>Yritys</a:t>
            </a:r>
            <a:r>
              <a:rPr lang="en-US" sz="1600" dirty="0">
                <a:solidFill>
                  <a:schemeClr val="bg1"/>
                </a:solidFill>
              </a:rPr>
              <a:t> </a:t>
            </a:r>
            <a:r>
              <a:rPr lang="en-US" sz="1600" b="1" dirty="0">
                <a:solidFill>
                  <a:schemeClr val="bg1"/>
                </a:solidFill>
                <a:hlinkClick r:id="rId4">
                  <a:extLst>
                    <a:ext uri="{A12FA001-AC4F-418D-AE19-62706E023703}">
                      <ahyp:hlinkClr xmlns:ahyp="http://schemas.microsoft.com/office/drawing/2018/hyperlinkcolor" val="tx"/>
                    </a:ext>
                  </a:extLst>
                </a:hlinkClick>
              </a:rPr>
              <a:t>Provenance</a:t>
            </a:r>
            <a:r>
              <a:rPr lang="en-US" sz="1600" b="1" dirty="0">
                <a:solidFill>
                  <a:schemeClr val="bg1"/>
                </a:solidFill>
              </a:rPr>
              <a:t> </a:t>
            </a:r>
            <a:r>
              <a:rPr lang="en-US" sz="1600" dirty="0" err="1"/>
              <a:t>Blockchainin</a:t>
            </a:r>
            <a:r>
              <a:rPr lang="en-US" sz="1600" dirty="0"/>
              <a:t> </a:t>
            </a:r>
            <a:r>
              <a:rPr lang="en-US" sz="1600" dirty="0" err="1"/>
              <a:t>kautta</a:t>
            </a:r>
            <a:r>
              <a:rPr lang="en-US" sz="1600" dirty="0"/>
              <a:t> </a:t>
            </a:r>
            <a:r>
              <a:rPr lang="en-US" sz="1600" dirty="0" err="1"/>
              <a:t>antaa</a:t>
            </a:r>
            <a:r>
              <a:rPr lang="en-US" sz="1600" dirty="0"/>
              <a:t> </a:t>
            </a:r>
            <a:r>
              <a:rPr lang="en-US" sz="1600" dirty="0" err="1"/>
              <a:t>brändeille</a:t>
            </a:r>
            <a:r>
              <a:rPr lang="en-US" sz="1600" dirty="0"/>
              <a:t>, </a:t>
            </a:r>
            <a:r>
              <a:rPr lang="en-US" sz="1600" dirty="0" err="1"/>
              <a:t>jälleenmyyjille</a:t>
            </a:r>
            <a:r>
              <a:rPr lang="en-US" sz="1600" dirty="0"/>
              <a:t> ja </a:t>
            </a:r>
            <a:r>
              <a:rPr lang="en-US" sz="1600" dirty="0" err="1"/>
              <a:t>kuluttajille</a:t>
            </a:r>
            <a:r>
              <a:rPr lang="en-US" sz="1600" dirty="0"/>
              <a:t> </a:t>
            </a:r>
            <a:r>
              <a:rPr lang="en-US" sz="1600" dirty="0" err="1"/>
              <a:t>mahdollisuuden</a:t>
            </a:r>
            <a:r>
              <a:rPr lang="en-US" sz="1600" dirty="0"/>
              <a:t> </a:t>
            </a:r>
            <a:r>
              <a:rPr lang="en-US" sz="1600" dirty="0" err="1"/>
              <a:t>valita</a:t>
            </a:r>
            <a:r>
              <a:rPr lang="en-US" sz="1600" dirty="0"/>
              <a:t> </a:t>
            </a:r>
            <a:r>
              <a:rPr lang="en-US" sz="1600" dirty="0" err="1"/>
              <a:t>tuotteita</a:t>
            </a:r>
            <a:r>
              <a:rPr lang="en-US" sz="1600" dirty="0"/>
              <a:t>, </a:t>
            </a:r>
            <a:r>
              <a:rPr lang="en-US" sz="1600" dirty="0" err="1"/>
              <a:t>jotka</a:t>
            </a:r>
            <a:r>
              <a:rPr lang="en-US" sz="1600" dirty="0"/>
              <a:t> </a:t>
            </a:r>
            <a:r>
              <a:rPr lang="en-US" sz="1600" dirty="0" err="1"/>
              <a:t>vastaavat</a:t>
            </a:r>
            <a:r>
              <a:rPr lang="en-US" sz="1600" dirty="0"/>
              <a:t> </a:t>
            </a:r>
            <a:r>
              <a:rPr lang="en-US" sz="1600" dirty="0" err="1"/>
              <a:t>heidän</a:t>
            </a:r>
            <a:r>
              <a:rPr lang="en-US" sz="1600" dirty="0"/>
              <a:t> </a:t>
            </a:r>
            <a:r>
              <a:rPr lang="en-US" sz="1600" dirty="0" err="1"/>
              <a:t>arvojaan</a:t>
            </a:r>
            <a:r>
              <a:rPr lang="en-US" sz="1600" dirty="0"/>
              <a:t>.</a:t>
            </a:r>
          </a:p>
          <a:p>
            <a:pPr algn="ctr" rtl="0"/>
            <a:r>
              <a:rPr lang="en-US" sz="1600" dirty="0"/>
              <a:t>Heidän tavoitteenaan on, että jonain päivänä jokaisen upean tuotteen mukana tulee Provenance: saatavilla olevaa, luotettavaa tietoa sen vaikutuksista.</a:t>
            </a:r>
            <a:endParaRPr lang="en-IE" sz="1600" dirty="0"/>
          </a:p>
        </p:txBody>
      </p:sp>
      <p:pic>
        <p:nvPicPr>
          <p:cNvPr id="4" name="Picture 6" descr="Icon  Description automatically generated">
            <a:extLst>
              <a:ext uri="{FF2B5EF4-FFF2-40B4-BE49-F238E27FC236}">
                <a16:creationId xmlns:a16="http://schemas.microsoft.com/office/drawing/2014/main" id="{7EC46176-6941-79A8-6506-B89A4535C7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4755" y="4751389"/>
            <a:ext cx="629202" cy="1241555"/>
          </a:xfrm>
          <a:prstGeom prst="rect">
            <a:avLst/>
          </a:prstGeom>
        </p:spPr>
      </p:pic>
    </p:spTree>
    <p:extLst>
      <p:ext uri="{BB962C8B-B14F-4D97-AF65-F5344CB8AC3E}">
        <p14:creationId xmlns:p14="http://schemas.microsoft.com/office/powerpoint/2010/main" val="18400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BDF01-F9C9-B7EA-D28E-2EE9F458B90B}"/>
              </a:ext>
            </a:extLst>
          </p:cNvPr>
          <p:cNvSpPr>
            <a:spLocks noGrp="1"/>
          </p:cNvSpPr>
          <p:nvPr>
            <p:ph type="body" sz="quarter" idx="18"/>
          </p:nvPr>
        </p:nvSpPr>
        <p:spPr>
          <a:xfrm>
            <a:off x="699030" y="1667563"/>
            <a:ext cx="5646737" cy="3025975"/>
          </a:xfrm>
        </p:spPr>
        <p:txBody>
          <a:bodyPr/>
          <a:lstStyle/>
          <a:p>
            <a:pPr algn="l" rtl="0"/>
            <a:r>
              <a:rPr lang="en-US" dirty="0"/>
              <a:t>Eettiset elintarvikeyritykset voivat innovoida edistämällä kestäviä maatalouskäytäntöjä, jotka vähentävät ympäristövaikutuksia, säästävät luonnonvaroja ja tukevat paikallisia yhteisöjä.</a:t>
            </a:r>
          </a:p>
          <a:p>
            <a:pPr algn="l" rtl="0"/>
            <a:r>
              <a:rPr lang="en-US" dirty="0"/>
              <a:t>He voivat esimerkiksi kehittää uudistuvia viljelykäytäntöjä, jotka parantavat maaperän terveyttä, biologista monimuotoisuutta ja ekosysteemipalveluita.</a:t>
            </a:r>
            <a:endParaRPr lang="en-IE" dirty="0"/>
          </a:p>
        </p:txBody>
      </p:sp>
      <p:sp>
        <p:nvSpPr>
          <p:cNvPr id="3" name="Text Placeholder 2">
            <a:extLst>
              <a:ext uri="{FF2B5EF4-FFF2-40B4-BE49-F238E27FC236}">
                <a16:creationId xmlns:a16="http://schemas.microsoft.com/office/drawing/2014/main" id="{04C405F7-F7CB-2B5B-E28A-CBB2A2273CBD}"/>
              </a:ext>
            </a:extLst>
          </p:cNvPr>
          <p:cNvSpPr>
            <a:spLocks noGrp="1"/>
          </p:cNvSpPr>
          <p:nvPr>
            <p:ph type="body" sz="quarter" idx="16"/>
          </p:nvPr>
        </p:nvSpPr>
        <p:spPr>
          <a:xfrm>
            <a:off x="586582" y="480754"/>
            <a:ext cx="5646738" cy="992652"/>
          </a:xfrm>
        </p:spPr>
        <p:txBody>
          <a:bodyPr/>
          <a:lstStyle/>
          <a:p>
            <a:pPr algn="l" rtl="0"/>
            <a:r>
              <a:rPr lang="en-IE" b="1" dirty="0"/>
              <a:t>4. KESTÄVÄN MAATALOUDEN edistäminen</a:t>
            </a:r>
          </a:p>
          <a:p>
            <a:pPr algn="l" rtl="0"/>
            <a:endParaRPr lang="en-IE" b="1" dirty="0"/>
          </a:p>
        </p:txBody>
      </p:sp>
      <p:pic>
        <p:nvPicPr>
          <p:cNvPr id="5" name="Picture Placeholder 4">
            <a:hlinkClick r:id="rId2"/>
            <a:extLst>
              <a:ext uri="{FF2B5EF4-FFF2-40B4-BE49-F238E27FC236}">
                <a16:creationId xmlns:a16="http://schemas.microsoft.com/office/drawing/2014/main" id="{03400504-55F0-2D17-9B62-E26E2F2BC30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75952" t="-4652" r="-16341" b="-59660"/>
          <a:stretch/>
        </p:blipFill>
        <p:spPr>
          <a:xfrm>
            <a:off x="6545263" y="1243013"/>
            <a:ext cx="5646737" cy="4656137"/>
          </a:xfrm>
          <a:prstGeom prst="rect">
            <a:avLst/>
          </a:prstGeom>
          <a:solidFill>
            <a:schemeClr val="bg1"/>
          </a:solidFill>
        </p:spPr>
      </p:pic>
      <p:sp>
        <p:nvSpPr>
          <p:cNvPr id="6" name="Rectangle: Rounded Corners 5">
            <a:extLst>
              <a:ext uri="{FF2B5EF4-FFF2-40B4-BE49-F238E27FC236}">
                <a16:creationId xmlns:a16="http://schemas.microsoft.com/office/drawing/2014/main" id="{EE1956E5-4170-94F6-F5EF-C2C1770A9C44}"/>
              </a:ext>
            </a:extLst>
          </p:cNvPr>
          <p:cNvSpPr/>
          <p:nvPr/>
        </p:nvSpPr>
        <p:spPr>
          <a:xfrm>
            <a:off x="5646738" y="3780631"/>
            <a:ext cx="4545012"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1" dirty="0" err="1">
                <a:solidFill>
                  <a:schemeClr val="bg2"/>
                </a:solidFill>
                <a:hlinkClick r:id="rId2">
                  <a:extLst>
                    <a:ext uri="{A12FA001-AC4F-418D-AE19-62706E023703}">
                      <ahyp:hlinkClr xmlns:ahyp="http://schemas.microsoft.com/office/drawing/2018/hyperlinkcolor" val="tx"/>
                    </a:ext>
                  </a:extLst>
                </a:hlinkClick>
              </a:rPr>
              <a:t>Glenilenin</a:t>
            </a:r>
            <a:r>
              <a:rPr lang="en-US" sz="1600" b="1" dirty="0">
                <a:solidFill>
                  <a:schemeClr val="bg2"/>
                </a:solidFill>
                <a:hlinkClick r:id="rId2">
                  <a:extLst>
                    <a:ext uri="{A12FA001-AC4F-418D-AE19-62706E023703}">
                      <ahyp:hlinkClr xmlns:ahyp="http://schemas.microsoft.com/office/drawing/2018/hyperlinkcolor" val="tx"/>
                    </a:ext>
                  </a:extLst>
                </a:hlinkClick>
              </a:rPr>
              <a:t> </a:t>
            </a:r>
            <a:r>
              <a:rPr lang="en-US" sz="1600" b="1" dirty="0" err="1">
                <a:solidFill>
                  <a:schemeClr val="bg2"/>
                </a:solidFill>
                <a:hlinkClick r:id="rId2">
                  <a:extLst>
                    <a:ext uri="{A12FA001-AC4F-418D-AE19-62706E023703}">
                      <ahyp:hlinkClr xmlns:ahyp="http://schemas.microsoft.com/office/drawing/2018/hyperlinkcolor" val="tx"/>
                    </a:ext>
                  </a:extLst>
                </a:hlinkClick>
              </a:rPr>
              <a:t>maatila</a:t>
            </a:r>
            <a:r>
              <a:rPr lang="en-US" sz="1600" b="1" dirty="0">
                <a:solidFill>
                  <a:schemeClr val="bg2"/>
                </a:solidFill>
              </a:rPr>
              <a:t> </a:t>
            </a:r>
            <a:r>
              <a:rPr lang="en-US" sz="1600" dirty="0">
                <a:solidFill>
                  <a:schemeClr val="bg2"/>
                </a:solidFill>
              </a:rPr>
              <a:t>on irlantilainen yritys, joka valmistaa luomumaitotuotteita. He työskentelevät paikallisten viljelijöiden kanssa ja edistävät kestäviä maatalouden käytäntöjä, kuten luomuviljelyä, eläinten hyvinvoinnin suojelemista, biologisen monimuotoisuuden edistämistä ja </a:t>
            </a:r>
            <a:r>
              <a:rPr lang="en-US" sz="1600" dirty="0" err="1">
                <a:solidFill>
                  <a:schemeClr val="bg2"/>
                </a:solidFill>
              </a:rPr>
              <a:t>kemikaalien</a:t>
            </a:r>
            <a:r>
              <a:rPr lang="en-US" sz="1600" dirty="0">
                <a:solidFill>
                  <a:schemeClr val="bg2"/>
                </a:solidFill>
              </a:rPr>
              <a:t> </a:t>
            </a:r>
            <a:r>
              <a:rPr lang="en-US" sz="1600" dirty="0" err="1">
                <a:solidFill>
                  <a:schemeClr val="bg2"/>
                </a:solidFill>
              </a:rPr>
              <a:t>vähentämistä</a:t>
            </a:r>
            <a:r>
              <a:rPr lang="en-US" sz="1600" dirty="0">
                <a:solidFill>
                  <a:schemeClr val="bg2"/>
                </a:solidFill>
              </a:rPr>
              <a:t>.</a:t>
            </a:r>
            <a:endParaRPr lang="en-IE" sz="1600" dirty="0">
              <a:solidFill>
                <a:schemeClr val="bg2"/>
              </a:solidFill>
            </a:endParaRPr>
          </a:p>
        </p:txBody>
      </p:sp>
      <p:pic>
        <p:nvPicPr>
          <p:cNvPr id="4" name="Picture 6" descr="Icon  Description automatically generated">
            <a:extLst>
              <a:ext uri="{FF2B5EF4-FFF2-40B4-BE49-F238E27FC236}">
                <a16:creationId xmlns:a16="http://schemas.microsoft.com/office/drawing/2014/main" id="{2A34EA1C-27D5-EB9E-6E81-0483E5374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507" y="4856398"/>
            <a:ext cx="629202" cy="1241555"/>
          </a:xfrm>
          <a:prstGeom prst="rect">
            <a:avLst/>
          </a:prstGeom>
        </p:spPr>
      </p:pic>
    </p:spTree>
    <p:extLst>
      <p:ext uri="{BB962C8B-B14F-4D97-AF65-F5344CB8AC3E}">
        <p14:creationId xmlns:p14="http://schemas.microsoft.com/office/powerpoint/2010/main" val="229128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E5CAA-4021-4372-DE8C-A98F5C1F5CE3}"/>
              </a:ext>
            </a:extLst>
          </p:cNvPr>
          <p:cNvSpPr>
            <a:spLocks noGrp="1"/>
          </p:cNvSpPr>
          <p:nvPr>
            <p:ph type="body" sz="quarter" idx="18"/>
          </p:nvPr>
        </p:nvSpPr>
        <p:spPr>
          <a:xfrm>
            <a:off x="611295" y="2077269"/>
            <a:ext cx="5811557" cy="3025975"/>
          </a:xfrm>
        </p:spPr>
        <p:txBody>
          <a:bodyPr/>
          <a:lstStyle/>
          <a:p>
            <a:pPr algn="l" rtl="0"/>
            <a:r>
              <a:rPr lang="en-US" dirty="0"/>
              <a:t>Eettiset elintarvikeyritykset voivat innovoida luomalla uusia liiketoimintamalleja, jotka ovat sopusoinnussa heidän tai asiakkaidensa eettisten arvojen ja yhteiskunnallisen tehtävän </a:t>
            </a:r>
            <a:r>
              <a:rPr lang="en-US" dirty="0" err="1"/>
              <a:t>kanssa</a:t>
            </a:r>
            <a:r>
              <a:rPr lang="en-US" dirty="0"/>
              <a:t>.</a:t>
            </a:r>
          </a:p>
          <a:p>
            <a:pPr algn="l" rtl="0"/>
            <a:r>
              <a:rPr lang="en-US" dirty="0"/>
              <a:t>He voivat esimerkiksi käyttää osuustoiminnallisia omistusmalleja, yhteisön tukemaa maataloutta tai vaikuttaa investointeihin oikeudenmukaisemman ja 	</a:t>
            </a:r>
            <a:r>
              <a:rPr lang="en-US" dirty="0" err="1"/>
              <a:t>kestävämmän</a:t>
            </a:r>
            <a:r>
              <a:rPr lang="en-US" dirty="0"/>
              <a:t> </a:t>
            </a:r>
            <a:r>
              <a:rPr lang="en-US" dirty="0" err="1"/>
              <a:t>ruokajärjestelmän</a:t>
            </a:r>
            <a:r>
              <a:rPr lang="en-US" dirty="0"/>
              <a:t> 			</a:t>
            </a:r>
            <a:r>
              <a:rPr lang="en-US" dirty="0" err="1"/>
              <a:t>luomiseksi</a:t>
            </a:r>
            <a:r>
              <a:rPr lang="en-US" dirty="0"/>
              <a:t>.</a:t>
            </a:r>
            <a:endParaRPr lang="en-IE" dirty="0"/>
          </a:p>
        </p:txBody>
      </p:sp>
      <p:sp>
        <p:nvSpPr>
          <p:cNvPr id="3" name="Text Placeholder 2">
            <a:extLst>
              <a:ext uri="{FF2B5EF4-FFF2-40B4-BE49-F238E27FC236}">
                <a16:creationId xmlns:a16="http://schemas.microsoft.com/office/drawing/2014/main" id="{9E7CA495-9720-2C4F-1259-0B9B126B7A8D}"/>
              </a:ext>
            </a:extLst>
          </p:cNvPr>
          <p:cNvSpPr>
            <a:spLocks noGrp="1"/>
          </p:cNvSpPr>
          <p:nvPr>
            <p:ph type="body" sz="quarter" idx="16"/>
          </p:nvPr>
        </p:nvSpPr>
        <p:spPr>
          <a:xfrm>
            <a:off x="556873" y="480292"/>
            <a:ext cx="6235813" cy="992652"/>
          </a:xfrm>
        </p:spPr>
        <p:txBody>
          <a:bodyPr/>
          <a:lstStyle/>
          <a:p>
            <a:pPr algn="l" rtl="0"/>
            <a:r>
              <a:rPr lang="en-IE" b="1" dirty="0"/>
              <a:t>5. Uusien LIIKETOIMINTAMALLIEN luominen</a:t>
            </a:r>
          </a:p>
          <a:p>
            <a:pPr algn="l" rtl="0"/>
            <a:endParaRPr lang="en-IE" b="1" dirty="0"/>
          </a:p>
        </p:txBody>
      </p:sp>
      <p:pic>
        <p:nvPicPr>
          <p:cNvPr id="6" name="Picture Placeholder 5">
            <a:hlinkClick r:id="rId2"/>
            <a:extLst>
              <a:ext uri="{FF2B5EF4-FFF2-40B4-BE49-F238E27FC236}">
                <a16:creationId xmlns:a16="http://schemas.microsoft.com/office/drawing/2014/main" id="{084D39EE-7029-525B-8357-D8FDCB63CC9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7" name="Rectangle: Rounded Corners 6">
            <a:extLst>
              <a:ext uri="{FF2B5EF4-FFF2-40B4-BE49-F238E27FC236}">
                <a16:creationId xmlns:a16="http://schemas.microsoft.com/office/drawing/2014/main" id="{C2A38A90-8C8A-681D-FF3A-4C0E63160AC8}"/>
              </a:ext>
            </a:extLst>
          </p:cNvPr>
          <p:cNvSpPr/>
          <p:nvPr/>
        </p:nvSpPr>
        <p:spPr>
          <a:xfrm>
            <a:off x="6230663" y="4148664"/>
            <a:ext cx="5169530" cy="206907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1" dirty="0" err="1">
                <a:solidFill>
                  <a:schemeClr val="bg1"/>
                </a:solidFill>
                <a:hlinkClick r:id="rId2">
                  <a:extLst>
                    <a:ext uri="{A12FA001-AC4F-418D-AE19-62706E023703}">
                      <ahyp:hlinkClr xmlns:ahyp="http://schemas.microsoft.com/office/drawing/2018/hyperlinkcolor" val="tx"/>
                    </a:ext>
                  </a:extLst>
                </a:hlinkClick>
              </a:rPr>
              <a:t>Montado</a:t>
            </a:r>
            <a:r>
              <a:rPr lang="en-US" sz="1600" b="1" dirty="0">
                <a:solidFill>
                  <a:schemeClr val="bg1"/>
                </a:solidFill>
                <a:hlinkClick r:id="rId2">
                  <a:extLst>
                    <a:ext uri="{A12FA001-AC4F-418D-AE19-62706E023703}">
                      <ahyp:hlinkClr xmlns:ahyp="http://schemas.microsoft.com/office/drawing/2018/hyperlinkcolor" val="tx"/>
                    </a:ext>
                  </a:extLst>
                </a:hlinkClick>
              </a:rPr>
              <a:t> </a:t>
            </a:r>
            <a:r>
              <a:rPr lang="en-US" sz="1600" b="1" dirty="0" err="1">
                <a:solidFill>
                  <a:schemeClr val="bg1"/>
                </a:solidFill>
                <a:hlinkClick r:id="rId2">
                  <a:extLst>
                    <a:ext uri="{A12FA001-AC4F-418D-AE19-62706E023703}">
                      <ahyp:hlinkClr xmlns:ahyp="http://schemas.microsoft.com/office/drawing/2018/hyperlinkcolor" val="tx"/>
                    </a:ext>
                  </a:extLst>
                </a:hlinkClick>
              </a:rPr>
              <a:t>Freixo</a:t>
            </a:r>
            <a:r>
              <a:rPr lang="en-US" sz="1600" b="1" dirty="0">
                <a:solidFill>
                  <a:schemeClr val="bg1"/>
                </a:solidFill>
                <a:hlinkClick r:id="rId2">
                  <a:extLst>
                    <a:ext uri="{A12FA001-AC4F-418D-AE19-62706E023703}">
                      <ahyp:hlinkClr xmlns:ahyp="http://schemas.microsoft.com/office/drawing/2018/hyperlinkcolor" val="tx"/>
                    </a:ext>
                  </a:extLst>
                </a:hlinkClick>
              </a:rPr>
              <a:t> do </a:t>
            </a:r>
            <a:r>
              <a:rPr lang="en-US" sz="1600" b="1" dirty="0" err="1">
                <a:solidFill>
                  <a:schemeClr val="bg1"/>
                </a:solidFill>
                <a:hlinkClick r:id="rId2">
                  <a:extLst>
                    <a:ext uri="{A12FA001-AC4F-418D-AE19-62706E023703}">
                      <ahyp:hlinkClr xmlns:ahyp="http://schemas.microsoft.com/office/drawing/2018/hyperlinkcolor" val="tx"/>
                    </a:ext>
                  </a:extLst>
                </a:hlinkClick>
              </a:rPr>
              <a:t>Meio</a:t>
            </a:r>
            <a:r>
              <a:rPr lang="en-US" sz="1600" b="1" dirty="0">
                <a:solidFill>
                  <a:schemeClr val="bg1"/>
                </a:solidFill>
                <a:hlinkClick r:id="rId2">
                  <a:extLst>
                    <a:ext uri="{A12FA001-AC4F-418D-AE19-62706E023703}">
                      <ahyp:hlinkClr xmlns:ahyp="http://schemas.microsoft.com/office/drawing/2018/hyperlinkcolor" val="tx"/>
                    </a:ext>
                  </a:extLst>
                </a:hlinkClick>
              </a:rPr>
              <a:t> </a:t>
            </a:r>
            <a:r>
              <a:rPr lang="en-US" sz="1600" dirty="0"/>
              <a:t>on portugalilainen maatila ja sosiaalinen yritys, joka edistää uudistavaa maataloutta, kestäviä viljelykäytäntöjä ja maaseudun kehittämistä. Heillä on monipuolinen maatila, joka tuottaa luomuelintarvikkeita, tarjoaa koulutusohjelmia ja edistää yhteisön tukeman maatalouden (CSA) malleja yhdistääkseen kuluttajat suoraan maanviljelijöihin.</a:t>
            </a:r>
            <a:endParaRPr lang="en-IE" sz="1600" dirty="0"/>
          </a:p>
        </p:txBody>
      </p:sp>
      <p:pic>
        <p:nvPicPr>
          <p:cNvPr id="8" name="Picture 7">
            <a:hlinkClick r:id="rId2"/>
            <a:extLst>
              <a:ext uri="{FF2B5EF4-FFF2-40B4-BE49-F238E27FC236}">
                <a16:creationId xmlns:a16="http://schemas.microsoft.com/office/drawing/2014/main" id="{6E495DCE-CE63-640A-E5A8-FBC748EF7092}"/>
              </a:ext>
            </a:extLst>
          </p:cNvPr>
          <p:cNvPicPr>
            <a:picLocks noChangeAspect="1"/>
          </p:cNvPicPr>
          <p:nvPr/>
        </p:nvPicPr>
        <p:blipFill>
          <a:blip r:embed="rId4"/>
          <a:stretch>
            <a:fillRect/>
          </a:stretch>
        </p:blipFill>
        <p:spPr>
          <a:xfrm>
            <a:off x="9212090" y="1595673"/>
            <a:ext cx="2857500" cy="914400"/>
          </a:xfrm>
          <a:prstGeom prst="rect">
            <a:avLst/>
          </a:prstGeom>
        </p:spPr>
      </p:pic>
      <p:pic>
        <p:nvPicPr>
          <p:cNvPr id="4" name="Picture 6" descr="Icon  Description automatically generated">
            <a:extLst>
              <a:ext uri="{FF2B5EF4-FFF2-40B4-BE49-F238E27FC236}">
                <a16:creationId xmlns:a16="http://schemas.microsoft.com/office/drawing/2014/main" id="{9CB11CF0-5657-7DD6-5D00-CD017F620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4856" y="4867145"/>
            <a:ext cx="629202" cy="1241555"/>
          </a:xfrm>
          <a:prstGeom prst="rect">
            <a:avLst/>
          </a:prstGeom>
        </p:spPr>
      </p:pic>
    </p:spTree>
    <p:extLst>
      <p:ext uri="{BB962C8B-B14F-4D97-AF65-F5344CB8AC3E}">
        <p14:creationId xmlns:p14="http://schemas.microsoft.com/office/powerpoint/2010/main" val="16897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B4DC-A394-AF04-22F7-6EAED2FDB738}"/>
              </a:ext>
            </a:extLst>
          </p:cNvPr>
          <p:cNvSpPr>
            <a:spLocks noGrp="1"/>
          </p:cNvSpPr>
          <p:nvPr>
            <p:ph type="body" sz="quarter" idx="13"/>
          </p:nvPr>
        </p:nvSpPr>
        <p:spPr>
          <a:xfrm>
            <a:off x="856356" y="1404749"/>
            <a:ext cx="4955969" cy="3808175"/>
          </a:xfrm>
        </p:spPr>
        <p:txBody>
          <a:bodyPr>
            <a:normAutofit/>
          </a:bodyPr>
          <a:lstStyle/>
          <a:p>
            <a:pPr rtl="0"/>
            <a:r>
              <a:rPr lang="fi-FI" sz="2400" b="1" i="0" dirty="0">
                <a:solidFill>
                  <a:srgbClr val="F79037"/>
                </a:solidFill>
              </a:rPr>
              <a:t>INNOVAATIOINNIN ERI TAVOILLA </a:t>
            </a:r>
            <a:r>
              <a:rPr lang="fi-FI" sz="2400" i="0" dirty="0"/>
              <a:t>eettiset elintarvikeyritykset voivat luoda uusia </a:t>
            </a:r>
            <a:r>
              <a:rPr lang="fi-FI" sz="2400" b="1" i="0" dirty="0"/>
              <a:t>kasvumahdollisuuksia</a:t>
            </a:r>
            <a:r>
              <a:rPr lang="fi-FI" sz="2400" i="0" dirty="0"/>
              <a:t>, </a:t>
            </a:r>
            <a:r>
              <a:rPr lang="fi-FI" sz="2400" b="1" i="0" dirty="0"/>
              <a:t>sosiaalisia vaikutuksia</a:t>
            </a:r>
            <a:r>
              <a:rPr lang="fi-FI" sz="2400" i="0" dirty="0"/>
              <a:t>, ja </a:t>
            </a:r>
            <a:r>
              <a:rPr lang="fi-FI" sz="2400" b="1" i="0" dirty="0"/>
              <a:t>ympäristön kestävyyttä </a:t>
            </a:r>
            <a:r>
              <a:rPr lang="fi-FI" sz="2400" i="0" dirty="0"/>
              <a:t>sekä samalla vastata kuluttajien ja sidosryhmien muuttuviin tarpeisiin ja odotuksiin.</a:t>
            </a:r>
          </a:p>
        </p:txBody>
      </p:sp>
      <p:pic>
        <p:nvPicPr>
          <p:cNvPr id="5" name="Picture Placeholder 4" descr="Blue puzzle pieces with one red puzzle forming a circle">
            <a:extLst>
              <a:ext uri="{FF2B5EF4-FFF2-40B4-BE49-F238E27FC236}">
                <a16:creationId xmlns:a16="http://schemas.microsoft.com/office/drawing/2014/main" id="{8B8358DB-01A1-B2E6-132E-6CF97FF8863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77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pPr algn="l" rtl="0"/>
            <a:r>
              <a:rPr lang="fi-FI" dirty="0"/>
              <a:t>Yrittäjänä voit myös innovoida integroimalla </a:t>
            </a:r>
            <a:r>
              <a:rPr lang="fi-FI" b="1" dirty="0"/>
              <a:t>sosiaalisen vaikutuksen aloitteita </a:t>
            </a:r>
            <a:r>
              <a:rPr lang="fi-FI" dirty="0"/>
              <a:t>elintarvikeyritykseesi. Tämä voi sisältää työllistymismahdollisuuksien luomista syrjäytyneille yhteisöille, sukupuolten tasa-arvon edistämistä, monimuotoisuuden ja osallisuuden edistämistä työpaikoilla sekä yhteisön kehityksen tukemista.</a:t>
            </a:r>
          </a:p>
          <a:p>
            <a:pPr algn="l" rtl="0"/>
            <a:r>
              <a:rPr lang="fi-FI" dirty="0"/>
              <a:t>Tämä edistäisi ”</a:t>
            </a:r>
            <a:r>
              <a:rPr lang="fi-FI" i="1" dirty="0"/>
              <a:t>People-Planet-</a:t>
            </a:r>
            <a:r>
              <a:rPr lang="fi-FI" i="1" dirty="0" err="1"/>
              <a:t>Profit</a:t>
            </a:r>
            <a:r>
              <a:rPr lang="fi-FI" i="1" dirty="0"/>
              <a:t>”</a:t>
            </a:r>
            <a:r>
              <a:rPr lang="fi-FI" dirty="0"/>
              <a:t> – </a:t>
            </a:r>
            <a:r>
              <a:rPr lang="fi-FI" b="1" dirty="0"/>
              <a:t>ihmiset</a:t>
            </a:r>
            <a:r>
              <a:rPr lang="fi-FI" dirty="0"/>
              <a:t> -näkökulmaa käsittelemällä sosiaalisia kysymyksiä ja edistämällä sosiaalista hyvinvointia.</a:t>
            </a: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236797" y="527266"/>
            <a:ext cx="11718406" cy="803654"/>
          </a:xfrm>
        </p:spPr>
        <p:txBody>
          <a:bodyPr/>
          <a:lstStyle/>
          <a:p>
            <a:pPr algn="l" rtl="0"/>
            <a:r>
              <a:rPr lang="en-IE" dirty="0"/>
              <a:t>Elintarvikealan yritysten mahdolliset </a:t>
            </a:r>
            <a:r>
              <a:rPr lang="en-IE" dirty="0" err="1"/>
              <a:t>sosiaaliset</a:t>
            </a:r>
            <a:r>
              <a:rPr lang="en-IE" dirty="0"/>
              <a:t> </a:t>
            </a:r>
            <a:r>
              <a:rPr lang="en-IE" dirty="0" err="1"/>
              <a:t>vaikutukset</a:t>
            </a:r>
            <a:endParaRPr lang="en-IE" dirty="0"/>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IHMISET</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1025314" y="2169763"/>
            <a:ext cx="10339371" cy="3440624"/>
          </a:xfrm>
        </p:spPr>
        <p:txBody>
          <a:bodyPr/>
          <a:lstStyle/>
          <a:p>
            <a:pPr algn="l" rtl="0"/>
            <a:r>
              <a:rPr lang="fi-FI" dirty="0"/>
              <a:t>Voit myös innovoida </a:t>
            </a:r>
            <a:r>
              <a:rPr lang="fi-FI" b="1" dirty="0"/>
              <a:t>ottamalla kuluttajat </a:t>
            </a:r>
            <a:r>
              <a:rPr lang="fi-FI" dirty="0"/>
              <a:t>mukaan</a:t>
            </a:r>
            <a:r>
              <a:rPr lang="fi-FI" b="1" dirty="0"/>
              <a:t> </a:t>
            </a:r>
            <a:r>
              <a:rPr lang="fi-FI" dirty="0"/>
              <a:t>kestävän kehityksen pyrkimyksiisi. Tähän voi sisältyä kuluttajien valistaminen heidän ruokavalintojensa sosiaalisista ja ympäristövaikutuksista, kestävien kulutustottumusten edistäminen, vastuullisen pakkaus- ja jätehuollon edistäminen sekä kuluttajien ottaminen mukaan yhteistyöhön tai palauteprosesseihin kestävämpien elintarviketuotteiden tai -palveluiden kehittämiseksi.</a:t>
            </a:r>
          </a:p>
          <a:p>
            <a:pPr algn="l" rtl="0"/>
            <a:r>
              <a:rPr lang="fi-FI" dirty="0"/>
              <a:t>Tämä myötävaikuttaa myös ”</a:t>
            </a:r>
            <a:r>
              <a:rPr lang="fi-FI" i="1" dirty="0"/>
              <a:t>People-Planet-</a:t>
            </a:r>
            <a:r>
              <a:rPr lang="fi-FI" i="1" dirty="0" err="1"/>
              <a:t>Profit</a:t>
            </a:r>
            <a:r>
              <a:rPr lang="fi-FI" i="1" dirty="0"/>
              <a:t>” - </a:t>
            </a:r>
            <a:r>
              <a:rPr lang="fi-FI" b="1" dirty="0"/>
              <a:t>ihmiset -</a:t>
            </a:r>
            <a:r>
              <a:rPr lang="fi-FI" dirty="0"/>
              <a:t>näkökulmaan</a:t>
            </a:r>
            <a:r>
              <a:rPr lang="fi-FI" b="1" dirty="0"/>
              <a:t> </a:t>
            </a:r>
            <a:r>
              <a:rPr lang="fi-FI" dirty="0"/>
              <a:t>antamalla kuluttajille mahdollisuuden tehdä tietoisia valintoja ja osallistua aktiivisesti kestävän kehityksen aloitteisiin.</a:t>
            </a: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00075" y="443960"/>
            <a:ext cx="11214697" cy="803654"/>
          </a:xfrm>
        </p:spPr>
        <p:txBody>
          <a:bodyPr/>
          <a:lstStyle/>
          <a:p>
            <a:pPr algn="l" rtl="0"/>
            <a:r>
              <a:rPr lang="en-IE" dirty="0"/>
              <a:t>Elintarvikealan yritysten mahdolliset </a:t>
            </a:r>
            <a:r>
              <a:rPr lang="en-IE" dirty="0" err="1"/>
              <a:t>sosiaaliset</a:t>
            </a:r>
            <a:r>
              <a:rPr lang="en-IE" dirty="0"/>
              <a:t> </a:t>
            </a:r>
            <a:r>
              <a:rPr lang="en-IE" dirty="0" err="1"/>
              <a:t>vaikutukset</a:t>
            </a:r>
            <a:endParaRPr lang="en-IE" dirty="0"/>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IHMISET</a:t>
            </a:r>
          </a:p>
        </p:txBody>
      </p:sp>
    </p:spTree>
    <p:extLst>
      <p:ext uri="{BB962C8B-B14F-4D97-AF65-F5344CB8AC3E}">
        <p14:creationId xmlns:p14="http://schemas.microsoft.com/office/powerpoint/2010/main" val="36770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Mahdollisuudet innovaatiossa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221592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1045028" y="2331866"/>
            <a:ext cx="10936221" cy="3440624"/>
          </a:xfrm>
        </p:spPr>
        <p:txBody>
          <a:bodyPr/>
          <a:lstStyle/>
          <a:p>
            <a:pPr algn="l" rtl="0"/>
            <a:r>
              <a:rPr lang="en-US" dirty="0"/>
              <a:t>Kestävä hankinta: Eettisenä yrittäjänä voit innovoida sisällyttämällä kestävät hankintakäytännöt elintarvikeliiketoimintaasi.</a:t>
            </a:r>
          </a:p>
          <a:p>
            <a:pPr algn="l" rtl="0"/>
            <a:r>
              <a:rPr lang="en-US" dirty="0" err="1"/>
              <a:t>Tämä</a:t>
            </a:r>
            <a:r>
              <a:rPr lang="en-US" dirty="0"/>
              <a:t> </a:t>
            </a:r>
            <a:r>
              <a:rPr lang="en-US" dirty="0" err="1"/>
              <a:t>voi</a:t>
            </a:r>
            <a:r>
              <a:rPr lang="en-US" dirty="0"/>
              <a:t> sisältää luonnonmukaisten, paikallisesti tuotettujen ja reilun kaupan ainesosien hankintaa, uudistavan maatalouden käytäntöjen tukemista, biologisen monimuotoisuuden edistämistä ja luonnonvarojen suojelua.</a:t>
            </a:r>
          </a:p>
          <a:p>
            <a:r>
              <a:rPr lang="en-US" dirty="0" err="1"/>
              <a:t>Tämä</a:t>
            </a:r>
            <a:r>
              <a:rPr lang="en-US" dirty="0"/>
              <a:t> </a:t>
            </a:r>
            <a:r>
              <a:rPr lang="en-US" dirty="0" err="1"/>
              <a:t>edistää</a:t>
            </a:r>
            <a:r>
              <a:rPr lang="en-US" dirty="0"/>
              <a:t> “</a:t>
            </a:r>
            <a:r>
              <a:rPr lang="en-US" i="1" dirty="0"/>
              <a:t>People-Planet-Profit</a:t>
            </a:r>
            <a:r>
              <a:rPr lang="en-US" dirty="0"/>
              <a:t>” - </a:t>
            </a:r>
            <a:r>
              <a:rPr lang="en-US" b="1" dirty="0" err="1"/>
              <a:t>planeettamme</a:t>
            </a:r>
            <a:r>
              <a:rPr lang="en-US" b="1" dirty="0"/>
              <a:t> –</a:t>
            </a:r>
            <a:r>
              <a:rPr lang="en-US" dirty="0" err="1"/>
              <a:t>näkökulmaa</a:t>
            </a:r>
            <a:r>
              <a:rPr lang="en-US" b="1" dirty="0"/>
              <a:t> </a:t>
            </a:r>
            <a:r>
              <a:rPr lang="en-US" dirty="0" err="1"/>
              <a:t>vähentämällä</a:t>
            </a:r>
            <a:r>
              <a:rPr lang="en-US" dirty="0"/>
              <a:t> ympäristövaikutuksia ja tukemalla </a:t>
            </a:r>
            <a:r>
              <a:rPr lang="en-US" dirty="0" err="1"/>
              <a:t>kestäviä</a:t>
            </a:r>
            <a:r>
              <a:rPr lang="en-US" dirty="0"/>
              <a:t> </a:t>
            </a:r>
            <a:r>
              <a:rPr lang="en-US" dirty="0" err="1"/>
              <a:t>ruokajärjestelmiä</a:t>
            </a:r>
            <a:r>
              <a:rPr lang="en-US" dirty="0"/>
              <a:t>.</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400051" y="330947"/>
            <a:ext cx="11106904" cy="803654"/>
          </a:xfrm>
        </p:spPr>
        <p:txBody>
          <a:bodyPr/>
          <a:lstStyle/>
          <a:p>
            <a:pPr algn="l" rtl="0"/>
            <a:r>
              <a:rPr lang="en-IE" dirty="0"/>
              <a:t>Elintarvikealan yritysten </a:t>
            </a:r>
            <a:r>
              <a:rPr lang="en-IE" dirty="0" err="1"/>
              <a:t>mahdolliset</a:t>
            </a:r>
            <a:r>
              <a:rPr lang="en-IE" dirty="0"/>
              <a:t> </a:t>
            </a:r>
            <a:r>
              <a:rPr lang="en-IE" dirty="0" err="1"/>
              <a:t>ympäristövaikutukset</a:t>
            </a:r>
            <a:endParaRPr lang="en-IE" dirty="0"/>
          </a:p>
        </p:txBody>
      </p:sp>
      <p:sp>
        <p:nvSpPr>
          <p:cNvPr id="4" name="TextBox 3">
            <a:extLst>
              <a:ext uri="{FF2B5EF4-FFF2-40B4-BE49-F238E27FC236}">
                <a16:creationId xmlns:a16="http://schemas.microsoft.com/office/drawing/2014/main" id="{F44A5E22-AD79-00A1-89DD-C88126F6495A}"/>
              </a:ext>
            </a:extLst>
          </p:cNvPr>
          <p:cNvSpPr txBox="1"/>
          <p:nvPr/>
        </p:nvSpPr>
        <p:spPr>
          <a:xfrm>
            <a:off x="761999" y="1297038"/>
            <a:ext cx="3743325" cy="646331"/>
          </a:xfrm>
          <a:prstGeom prst="rect">
            <a:avLst/>
          </a:prstGeom>
          <a:noFill/>
        </p:spPr>
        <p:txBody>
          <a:bodyPr wrap="square" rtlCol="0">
            <a:spAutoFit/>
          </a:bodyPr>
          <a:lstStyle/>
          <a:p>
            <a:pPr algn="l" rtl="0"/>
            <a:r>
              <a:rPr lang="en-IE" sz="3600" b="1" dirty="0">
                <a:solidFill>
                  <a:srgbClr val="000000"/>
                </a:solidFill>
              </a:rPr>
              <a:t>PLANEETTAMME</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781136" y="4748910"/>
            <a:ext cx="1193360" cy="1207833"/>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dirty="0"/>
              </a:p>
            </p:txBody>
          </p:sp>
        </p:grpSp>
      </p:grpSp>
    </p:spTree>
    <p:extLst>
      <p:ext uri="{BB962C8B-B14F-4D97-AF65-F5344CB8AC3E}">
        <p14:creationId xmlns:p14="http://schemas.microsoft.com/office/powerpoint/2010/main" val="95903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4911"/>
            <a:ext cx="11062252" cy="3440624"/>
          </a:xfrm>
        </p:spPr>
        <p:txBody>
          <a:bodyPr/>
          <a:lstStyle/>
          <a:p>
            <a:pPr algn="l" rtl="0"/>
            <a:r>
              <a:rPr lang="fi-FI" dirty="0"/>
              <a:t>Jälleen yrittäjänä voit innovoida ottamalla käyttöön </a:t>
            </a:r>
            <a:r>
              <a:rPr lang="fi-FI" b="1" dirty="0"/>
              <a:t>kiertotalouden periaatteet </a:t>
            </a:r>
            <a:r>
              <a:rPr lang="fi-FI" dirty="0"/>
              <a:t>elintarvikeliiketoiminnassasi. Tähän voi sisältyä ruokahävikin vähentäminen innovatiivisten pakkausten, kevyempien käytäntöjen tai käsittely- ja jakelumenetelmien avulla, kierrätys- ja kompostointiohjelmien toteuttaminen, elintarvikkeiden sivutuotteiden kierrätyksen tai uudelleenkäsittelyn edistäminen ja </a:t>
            </a:r>
            <a:r>
              <a:rPr lang="fi-FI" dirty="0" err="1"/>
              <a:t>resusrssien</a:t>
            </a:r>
            <a:r>
              <a:rPr lang="fi-FI" dirty="0"/>
              <a:t> käytön optimointi koko toimitusketjussa. </a:t>
            </a:r>
          </a:p>
          <a:p>
            <a:pPr algn="l" rtl="0"/>
            <a:r>
              <a:rPr lang="fi-FI" dirty="0"/>
              <a:t>Tämä edistää ”</a:t>
            </a:r>
            <a:r>
              <a:rPr lang="fi-FI" i="1" dirty="0"/>
              <a:t>People-Planet-</a:t>
            </a:r>
            <a:r>
              <a:rPr lang="fi-FI" i="1" dirty="0" err="1"/>
              <a:t>Profit</a:t>
            </a:r>
            <a:r>
              <a:rPr lang="fi-FI" dirty="0"/>
              <a:t>” - </a:t>
            </a:r>
            <a:r>
              <a:rPr lang="fi-FI" b="1" dirty="0"/>
              <a:t>tuotto </a:t>
            </a:r>
            <a:r>
              <a:rPr lang="fi-FI" dirty="0"/>
              <a:t>-näkökulmaa vähentämällä kustannuksia, parantamalla toiminnan tehokkuutta ja luomalla lisäarvoa jätteistä tai sivutuotteista samalla, kun niillä on hyvä vaikutus ympäristöömme</a:t>
            </a:r>
            <a:r>
              <a:rPr lang="en-US" dirty="0"/>
              <a: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467141" y="459701"/>
            <a:ext cx="10799730" cy="803654"/>
          </a:xfrm>
        </p:spPr>
        <p:txBody>
          <a:bodyPr/>
          <a:lstStyle/>
          <a:p>
            <a:pPr algn="l" rtl="0"/>
            <a:r>
              <a:rPr lang="en-IE" dirty="0"/>
              <a:t>Elintarvikeyritysten mahdolliset </a:t>
            </a:r>
            <a:r>
              <a:rPr lang="en-IE" dirty="0" err="1"/>
              <a:t>taloudelliset</a:t>
            </a:r>
            <a:r>
              <a:rPr lang="en-IE" dirty="0"/>
              <a:t> </a:t>
            </a:r>
            <a:r>
              <a:rPr lang="en-IE" dirty="0" err="1"/>
              <a:t>vaikutukset</a:t>
            </a:r>
            <a:endParaRPr lang="en-IE" dirty="0"/>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TUOTTO</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782602" y="5178680"/>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algn="l" rtl="0"/>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algn="l" rtl="0"/>
              <a:endParaRPr lang="en-US"/>
            </a:p>
          </p:txBody>
        </p:sp>
      </p:grpSp>
      <p:sp>
        <p:nvSpPr>
          <p:cNvPr id="4" name="Rectangle 1">
            <a:extLst>
              <a:ext uri="{FF2B5EF4-FFF2-40B4-BE49-F238E27FC236}">
                <a16:creationId xmlns:a16="http://schemas.microsoft.com/office/drawing/2014/main" id="{DD352DE6-3AFE-9AB1-19C3-81EA19BA8A7A}"/>
              </a:ext>
            </a:extLst>
          </p:cNvPr>
          <p:cNvSpPr>
            <a:spLocks noChangeArrowheads="1"/>
          </p:cNvSpPr>
          <p:nvPr/>
        </p:nvSpPr>
        <p:spPr bwMode="auto">
          <a:xfrm>
            <a:off x="0" y="0"/>
            <a:ext cx="0" cy="457200"/>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100" b="0" i="0" u="none" strike="noStrike" cap="none" normalizeH="0" baseline="0">
                <a:ln>
                  <a:noFill/>
                </a:ln>
                <a:solidFill>
                  <a:srgbClr val="E8EAED"/>
                </a:solidFill>
                <a:effectLst/>
                <a:latin typeface="inherit"/>
                <a:cs typeface="Arial" panose="020B0604020202020204" pitchFamily="34" charset="0"/>
              </a:rPr>
              <a:t>Tähän voisi sisältyä ruokahävikin vähentäminen innovatiivisten pakkausten, kevyempien käytäntöjen tai käsittely- ja jakelumenetelmien avulla, kierrätys- ja kompostointiohjelmien toteuttaminen, elintarvikkeiden sivutuotteiden kierrätyksen tai uudelleenkäsittelyn edistäminen ja resurssien käytön optimointi koko toimitusketjussa.</a:t>
            </a:r>
            <a:endParaRPr kumimoji="0" lang="fi-FI" altLang="fi-FI" b="0" i="0" u="none" strike="noStrike" cap="none" normalizeH="0" baseline="0">
              <a:ln>
                <a:noFill/>
              </a:ln>
              <a:solidFill>
                <a:srgbClr val="BDC1C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800" b="0" i="0" u="none" strike="noStrike" cap="none" normalizeH="0" baseline="0">
                <a:ln>
                  <a:noFill/>
                </a:ln>
                <a:solidFill>
                  <a:srgbClr val="BDC1C6"/>
                </a:solidFill>
                <a:effectLst/>
                <a:latin typeface="Arial" panose="020B0604020202020204" pitchFamily="34" charset="0"/>
                <a:cs typeface="Arial" panose="020B0604020202020204" pitchFamily="34" charset="0"/>
              </a:rPr>
            </a:br>
            <a:endParaRPr kumimoji="0" lang="fi-FI"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70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02F18A-3CD0-1C35-4CFF-E7DFFA4EE3A5}"/>
              </a:ext>
            </a:extLst>
          </p:cNvPr>
          <p:cNvSpPr>
            <a:spLocks noGrp="1"/>
          </p:cNvSpPr>
          <p:nvPr>
            <p:ph type="body" sz="quarter" idx="16"/>
          </p:nvPr>
        </p:nvSpPr>
        <p:spPr/>
        <p:txBody>
          <a:bodyPr/>
          <a:lstStyle/>
          <a:p>
            <a:pPr algn="l" rtl="0"/>
            <a:r>
              <a:rPr lang="en-US" dirty="0"/>
              <a:t>Innovaatiomallit</a:t>
            </a:r>
          </a:p>
          <a:p>
            <a:pPr algn="l" rtl="0"/>
            <a:endParaRPr lang="en-IE" dirty="0"/>
          </a:p>
        </p:txBody>
      </p:sp>
      <p:sp>
        <p:nvSpPr>
          <p:cNvPr id="3" name="Text Placeholder 2">
            <a:extLst>
              <a:ext uri="{FF2B5EF4-FFF2-40B4-BE49-F238E27FC236}">
                <a16:creationId xmlns:a16="http://schemas.microsoft.com/office/drawing/2014/main" id="{401CD935-529D-5EA3-BBC1-6B49418C4CD9}"/>
              </a:ext>
            </a:extLst>
          </p:cNvPr>
          <p:cNvSpPr>
            <a:spLocks noGrp="1"/>
          </p:cNvSpPr>
          <p:nvPr>
            <p:ph type="body" sz="quarter" idx="17"/>
          </p:nvPr>
        </p:nvSpPr>
        <p:spPr/>
        <p:txBody>
          <a:bodyPr/>
          <a:lstStyle/>
          <a:p>
            <a:pPr algn="l" rtl="0"/>
            <a:r>
              <a:rPr lang="en-IE" dirty="0"/>
              <a:t>03</a:t>
            </a:r>
          </a:p>
        </p:txBody>
      </p:sp>
    </p:spTree>
    <p:extLst>
      <p:ext uri="{BB962C8B-B14F-4D97-AF65-F5344CB8AC3E}">
        <p14:creationId xmlns:p14="http://schemas.microsoft.com/office/powerpoint/2010/main" val="3544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13AA1-BF31-C2D7-F9B9-C25EB836F870}"/>
              </a:ext>
            </a:extLst>
          </p:cNvPr>
          <p:cNvSpPr>
            <a:spLocks noGrp="1"/>
          </p:cNvSpPr>
          <p:nvPr>
            <p:ph type="body" sz="quarter" idx="18"/>
          </p:nvPr>
        </p:nvSpPr>
        <p:spPr>
          <a:xfrm>
            <a:off x="914400" y="2169763"/>
            <a:ext cx="11277600" cy="3440624"/>
          </a:xfrm>
        </p:spPr>
        <p:txBody>
          <a:bodyPr/>
          <a:lstStyle/>
          <a:p>
            <a:pPr algn="l" rtl="0"/>
            <a:r>
              <a:rPr lang="en-US" dirty="0"/>
              <a:t>Yritysinnovaatiot ovat yrittäjien etusijalla.</a:t>
            </a:r>
          </a:p>
          <a:p>
            <a:pPr marL="342900" indent="-342900" algn="l" rtl="0">
              <a:buFont typeface="Arial" panose="020B0604020202020204" pitchFamily="34" charset="0"/>
              <a:buChar char="•"/>
            </a:pPr>
            <a:r>
              <a:rPr lang="en-US" dirty="0"/>
              <a:t>Mutta miksi yritys tarvitsee innovaatiomallin?</a:t>
            </a:r>
          </a:p>
          <a:p>
            <a:pPr marL="342900" indent="-342900" algn="l" rtl="0">
              <a:buFont typeface="Arial" panose="020B0604020202020204" pitchFamily="34" charset="0"/>
              <a:buChar char="•"/>
            </a:pPr>
            <a:r>
              <a:rPr lang="en-US" dirty="0"/>
              <a:t>Mikä on innovaatiomallin rooli?</a:t>
            </a:r>
          </a:p>
          <a:p>
            <a:pPr algn="l" rtl="0"/>
            <a:r>
              <a:rPr lang="en-IE" dirty="0"/>
              <a:t>Innovaatiot ovat yleensä osa menestyvää liiketoimintastrategiaa. Usein innovaattorit epäonnistuvat, kun he noudattavat väärää mallia innovaation toteuttamisessa.</a:t>
            </a:r>
          </a:p>
          <a:p>
            <a:pPr algn="l" rtl="0"/>
            <a:r>
              <a:rPr lang="en-US" dirty="0"/>
              <a:t>Innovaatiomalli tarjoaa yksityiskohtaiset puitteet ideoiden tunnistamiseen, edistämiseen ja toteuttamiseen. Siten keskitytään omaksumaan menetelmiä tarvittavan arvon luomiseksi.</a:t>
            </a:r>
          </a:p>
        </p:txBody>
      </p:sp>
      <p:sp>
        <p:nvSpPr>
          <p:cNvPr id="3" name="Text Placeholder 2">
            <a:extLst>
              <a:ext uri="{FF2B5EF4-FFF2-40B4-BE49-F238E27FC236}">
                <a16:creationId xmlns:a16="http://schemas.microsoft.com/office/drawing/2014/main" id="{F807552A-218F-97F8-E620-511510B07DEC}"/>
              </a:ext>
            </a:extLst>
          </p:cNvPr>
          <p:cNvSpPr>
            <a:spLocks noGrp="1"/>
          </p:cNvSpPr>
          <p:nvPr>
            <p:ph type="body" sz="quarter" idx="16"/>
          </p:nvPr>
        </p:nvSpPr>
        <p:spPr/>
        <p:txBody>
          <a:bodyPr/>
          <a:lstStyle/>
          <a:p>
            <a:pPr algn="l" rtl="0"/>
            <a:r>
              <a:rPr lang="en-IE" dirty="0"/>
              <a:t>Liiketoiminnan innovaatiot</a:t>
            </a:r>
          </a:p>
        </p:txBody>
      </p:sp>
    </p:spTree>
    <p:extLst>
      <p:ext uri="{BB962C8B-B14F-4D97-AF65-F5344CB8AC3E}">
        <p14:creationId xmlns:p14="http://schemas.microsoft.com/office/powerpoint/2010/main" val="91392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44C07-4705-263E-3BB7-43153203ADEA}"/>
              </a:ext>
            </a:extLst>
          </p:cNvPr>
          <p:cNvSpPr>
            <a:spLocks noGrp="1"/>
          </p:cNvSpPr>
          <p:nvPr>
            <p:ph type="body" sz="quarter" idx="18"/>
          </p:nvPr>
        </p:nvSpPr>
        <p:spPr>
          <a:xfrm>
            <a:off x="741147" y="1628614"/>
            <a:ext cx="6443424" cy="4157823"/>
          </a:xfrm>
        </p:spPr>
        <p:txBody>
          <a:bodyPr/>
          <a:lstStyle/>
          <a:p>
            <a:pPr algn="l" rtl="0"/>
            <a:r>
              <a:rPr lang="fi-FI" dirty="0"/>
              <a:t>Innovaatiomallit viittaavat </a:t>
            </a:r>
            <a:r>
              <a:rPr lang="fi-FI" b="1" dirty="0"/>
              <a:t>kehyksiin </a:t>
            </a:r>
            <a:r>
              <a:rPr lang="fi-FI" dirty="0"/>
              <a:t>tai teorioihin, jotka kuvaavat, miten innovaatio tapahtuu ja kuinka sitä voidaan hallita tai stimuloida, kun taas innovaatiotyypit tarjoavat luokittelujärjestelmän erityyppisille innovaatiotoiminnalle.</a:t>
            </a:r>
          </a:p>
          <a:p>
            <a:pPr algn="l" rtl="0"/>
            <a:r>
              <a:rPr lang="fi-FI" dirty="0"/>
              <a:t>Muutamia esimerkkejä </a:t>
            </a:r>
            <a:r>
              <a:rPr lang="fi-FI" b="1" dirty="0"/>
              <a:t>innovaatiomalleista</a:t>
            </a:r>
            <a:r>
              <a:rPr lang="fi-FI" dirty="0"/>
              <a:t>:</a:t>
            </a:r>
          </a:p>
          <a:p>
            <a:pPr marL="342900" indent="-342900" algn="l" rtl="0">
              <a:buFont typeface="Arial" panose="020B0604020202020204" pitchFamily="34" charset="0"/>
              <a:buChar char="•"/>
            </a:pPr>
            <a:r>
              <a:rPr lang="fi-FI" dirty="0"/>
              <a:t>lineaarinen innovaatiomalli,</a:t>
            </a:r>
          </a:p>
          <a:p>
            <a:pPr marL="342900" indent="-342900" algn="l" rtl="0">
              <a:buFont typeface="Arial" panose="020B0604020202020204" pitchFamily="34" charset="0"/>
              <a:buChar char="•"/>
            </a:pPr>
            <a:r>
              <a:rPr lang="fi-FI" dirty="0"/>
              <a:t>käyttäjäkeskeinen innovaatiomalli,</a:t>
            </a:r>
          </a:p>
          <a:p>
            <a:pPr marL="342900" indent="-342900" algn="l" rtl="0">
              <a:buFont typeface="Arial" panose="020B0604020202020204" pitchFamily="34" charset="0"/>
              <a:buChar char="•"/>
            </a:pPr>
            <a:r>
              <a:rPr lang="fi-FI" dirty="0"/>
              <a:t>avoin innovaatiomalli,</a:t>
            </a:r>
          </a:p>
          <a:p>
            <a:pPr marL="342900" indent="-342900" algn="l" rtl="0">
              <a:buFont typeface="Arial" panose="020B0604020202020204" pitchFamily="34" charset="0"/>
              <a:buChar char="•"/>
            </a:pPr>
            <a:r>
              <a:rPr lang="fi-FI" dirty="0"/>
              <a:t>verkon malli.</a:t>
            </a:r>
          </a:p>
        </p:txBody>
      </p:sp>
      <p:sp>
        <p:nvSpPr>
          <p:cNvPr id="3" name="Text Placeholder 2">
            <a:extLst>
              <a:ext uri="{FF2B5EF4-FFF2-40B4-BE49-F238E27FC236}">
                <a16:creationId xmlns:a16="http://schemas.microsoft.com/office/drawing/2014/main" id="{03F15EB1-662E-3720-5694-7C73936ED9E2}"/>
              </a:ext>
            </a:extLst>
          </p:cNvPr>
          <p:cNvSpPr>
            <a:spLocks noGrp="1"/>
          </p:cNvSpPr>
          <p:nvPr>
            <p:ph type="body" sz="quarter" idx="16"/>
          </p:nvPr>
        </p:nvSpPr>
        <p:spPr>
          <a:xfrm>
            <a:off x="807822" y="616716"/>
            <a:ext cx="4990998" cy="630898"/>
          </a:xfrm>
        </p:spPr>
        <p:txBody>
          <a:bodyPr/>
          <a:lstStyle/>
          <a:p>
            <a:pPr algn="l" rtl="0"/>
            <a:r>
              <a:rPr lang="en-IE" dirty="0"/>
              <a:t>Innovaatiomallit</a:t>
            </a:r>
          </a:p>
        </p:txBody>
      </p:sp>
      <p:pic>
        <p:nvPicPr>
          <p:cNvPr id="6" name="Picture Placeholder 5" descr="People working on ideas">
            <a:extLst>
              <a:ext uri="{FF2B5EF4-FFF2-40B4-BE49-F238E27FC236}">
                <a16:creationId xmlns:a16="http://schemas.microsoft.com/office/drawing/2014/main" id="{073735C2-DE89-12C8-034A-6AAB295721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Tree>
    <p:extLst>
      <p:ext uri="{BB962C8B-B14F-4D97-AF65-F5344CB8AC3E}">
        <p14:creationId xmlns:p14="http://schemas.microsoft.com/office/powerpoint/2010/main" val="922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F322C-170E-53D8-2B2B-AFAE81600193}"/>
              </a:ext>
            </a:extLst>
          </p:cNvPr>
          <p:cNvSpPr>
            <a:spLocks noGrp="1"/>
          </p:cNvSpPr>
          <p:nvPr>
            <p:ph type="body" sz="quarter" idx="18"/>
          </p:nvPr>
        </p:nvSpPr>
        <p:spPr>
          <a:xfrm>
            <a:off x="898357" y="1410460"/>
            <a:ext cx="5611100" cy="4459854"/>
          </a:xfrm>
        </p:spPr>
        <p:txBody>
          <a:bodyPr/>
          <a:lstStyle/>
          <a:p>
            <a:pPr algn="l" rtl="0"/>
            <a:r>
              <a:rPr lang="fi-FI" dirty="0"/>
              <a:t>Tämä malli, joka tunnetaan myös nimellä </a:t>
            </a:r>
            <a:r>
              <a:rPr lang="fi-FI" b="1" dirty="0"/>
              <a:t>"</a:t>
            </a:r>
            <a:r>
              <a:rPr lang="fi-FI" b="1" dirty="0" err="1"/>
              <a:t>technology-push</a:t>
            </a:r>
            <a:r>
              <a:rPr lang="fi-FI" b="1" dirty="0"/>
              <a:t>” –</a:t>
            </a:r>
            <a:r>
              <a:rPr lang="fi-FI" dirty="0"/>
              <a:t>malli viittaa siihen, että innovaatio on lineaarinen prosessi, joka alkaa tieteellisestä tutkimuksesta ja kehityksestä, jota seuraa suunnittelu, valmistus, markkinointi ja lopuksi myynti.</a:t>
            </a:r>
          </a:p>
          <a:p>
            <a:pPr algn="l" rtl="0"/>
            <a:r>
              <a:rPr lang="fi-FI" dirty="0"/>
              <a:t>Tässä täysin T&amp;K-toimintaa painottavassa mallissa on se haittapuoli, että se ei ota huomioon asiakkaiden palautetta ja odotuksia.</a:t>
            </a:r>
          </a:p>
          <a:p>
            <a:pPr algn="l" rtl="0"/>
            <a:r>
              <a:rPr lang="fi-FI" dirty="0"/>
              <a:t>Näin ollen nämä innovaatiot jäävät usein huomiotta markkinoilla.</a:t>
            </a:r>
          </a:p>
        </p:txBody>
      </p:sp>
      <p:sp>
        <p:nvSpPr>
          <p:cNvPr id="3" name="Text Placeholder 2">
            <a:extLst>
              <a:ext uri="{FF2B5EF4-FFF2-40B4-BE49-F238E27FC236}">
                <a16:creationId xmlns:a16="http://schemas.microsoft.com/office/drawing/2014/main" id="{F69697BD-4C3B-2762-F8AC-0DC14BE04FBA}"/>
              </a:ext>
            </a:extLst>
          </p:cNvPr>
          <p:cNvSpPr>
            <a:spLocks noGrp="1"/>
          </p:cNvSpPr>
          <p:nvPr>
            <p:ph type="body" sz="quarter" idx="16"/>
          </p:nvPr>
        </p:nvSpPr>
        <p:spPr>
          <a:xfrm>
            <a:off x="898357" y="753131"/>
            <a:ext cx="4990998" cy="992652"/>
          </a:xfrm>
        </p:spPr>
        <p:txBody>
          <a:bodyPr/>
          <a:lstStyle/>
          <a:p>
            <a:pPr marL="742950" indent="-742950" algn="l" rtl="0">
              <a:buFont typeface="+mj-lt"/>
              <a:buAutoNum type="arabicPeriod"/>
            </a:pPr>
            <a:r>
              <a:rPr lang="en-IE" b="1" dirty="0" err="1"/>
              <a:t>Lineaarinen</a:t>
            </a:r>
            <a:r>
              <a:rPr lang="en-IE" b="1" dirty="0"/>
              <a:t> </a:t>
            </a:r>
            <a:r>
              <a:rPr lang="en-IE" b="1" dirty="0" err="1"/>
              <a:t>malli</a:t>
            </a:r>
            <a:endParaRPr lang="en-IE" b="1" dirty="0"/>
          </a:p>
        </p:txBody>
      </p:sp>
      <p:sp>
        <p:nvSpPr>
          <p:cNvPr id="5" name="Arrow: Chevron 4">
            <a:extLst>
              <a:ext uri="{FF2B5EF4-FFF2-40B4-BE49-F238E27FC236}">
                <a16:creationId xmlns:a16="http://schemas.microsoft.com/office/drawing/2014/main" id="{41078810-0CA7-0789-0D70-29A199E0A474}"/>
              </a:ext>
            </a:extLst>
          </p:cNvPr>
          <p:cNvSpPr/>
          <p:nvPr/>
        </p:nvSpPr>
        <p:spPr>
          <a:xfrm>
            <a:off x="6654872" y="3177763"/>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dirty="0">
              <a:solidFill>
                <a:schemeClr val="tx1"/>
              </a:solidFill>
            </a:endParaRPr>
          </a:p>
        </p:txBody>
      </p:sp>
      <p:sp>
        <p:nvSpPr>
          <p:cNvPr id="6" name="Arrow: Chevron 5">
            <a:extLst>
              <a:ext uri="{FF2B5EF4-FFF2-40B4-BE49-F238E27FC236}">
                <a16:creationId xmlns:a16="http://schemas.microsoft.com/office/drawing/2014/main" id="{A82B53FC-9FEB-F7ED-703F-A4F772B5F1DD}"/>
              </a:ext>
            </a:extLst>
          </p:cNvPr>
          <p:cNvSpPr/>
          <p:nvPr/>
        </p:nvSpPr>
        <p:spPr>
          <a:xfrm>
            <a:off x="10457864" y="3177764"/>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solidFill>
                <a:schemeClr val="tx1"/>
              </a:solidFill>
            </a:endParaRPr>
          </a:p>
        </p:txBody>
      </p:sp>
      <p:sp>
        <p:nvSpPr>
          <p:cNvPr id="7" name="Arrow: Chevron 6">
            <a:extLst>
              <a:ext uri="{FF2B5EF4-FFF2-40B4-BE49-F238E27FC236}">
                <a16:creationId xmlns:a16="http://schemas.microsoft.com/office/drawing/2014/main" id="{1C5457A8-F425-48FF-C4FC-D93A1BB0E1AA}"/>
              </a:ext>
            </a:extLst>
          </p:cNvPr>
          <p:cNvSpPr/>
          <p:nvPr/>
        </p:nvSpPr>
        <p:spPr>
          <a:xfrm>
            <a:off x="918642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chemeClr val="tx1"/>
              </a:solidFill>
            </a:endParaRPr>
          </a:p>
        </p:txBody>
      </p:sp>
      <p:sp>
        <p:nvSpPr>
          <p:cNvPr id="8" name="Arrow: Chevron 7">
            <a:extLst>
              <a:ext uri="{FF2B5EF4-FFF2-40B4-BE49-F238E27FC236}">
                <a16:creationId xmlns:a16="http://schemas.microsoft.com/office/drawing/2014/main" id="{EF0861BD-B457-EEFD-A592-27B30A0504A7}"/>
              </a:ext>
            </a:extLst>
          </p:cNvPr>
          <p:cNvSpPr/>
          <p:nvPr/>
        </p:nvSpPr>
        <p:spPr>
          <a:xfrm>
            <a:off x="792630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chemeClr val="tx1"/>
              </a:solidFill>
            </a:endParaRPr>
          </a:p>
        </p:txBody>
      </p:sp>
      <p:sp>
        <p:nvSpPr>
          <p:cNvPr id="9" name="TextBox 8">
            <a:extLst>
              <a:ext uri="{FF2B5EF4-FFF2-40B4-BE49-F238E27FC236}">
                <a16:creationId xmlns:a16="http://schemas.microsoft.com/office/drawing/2014/main" id="{2874DF82-35FE-D673-ABC1-867566536EB0}"/>
              </a:ext>
            </a:extLst>
          </p:cNvPr>
          <p:cNvSpPr txBox="1"/>
          <p:nvPr/>
        </p:nvSpPr>
        <p:spPr>
          <a:xfrm>
            <a:off x="7055485" y="3409553"/>
            <a:ext cx="1029275" cy="369332"/>
          </a:xfrm>
          <a:prstGeom prst="rect">
            <a:avLst/>
          </a:prstGeom>
          <a:noFill/>
        </p:spPr>
        <p:txBody>
          <a:bodyPr wrap="square" rtlCol="0">
            <a:spAutoFit/>
          </a:bodyPr>
          <a:lstStyle/>
          <a:p>
            <a:pPr algn="ctr" rtl="0"/>
            <a:r>
              <a:rPr lang="en-IE" dirty="0">
                <a:solidFill>
                  <a:srgbClr val="30475E"/>
                </a:solidFill>
              </a:rPr>
              <a:t>Tutkimus</a:t>
            </a:r>
          </a:p>
        </p:txBody>
      </p:sp>
      <p:sp>
        <p:nvSpPr>
          <p:cNvPr id="10" name="TextBox 9">
            <a:extLst>
              <a:ext uri="{FF2B5EF4-FFF2-40B4-BE49-F238E27FC236}">
                <a16:creationId xmlns:a16="http://schemas.microsoft.com/office/drawing/2014/main" id="{1BCA3F70-2851-52E1-4B03-4D52E306B7B8}"/>
              </a:ext>
            </a:extLst>
          </p:cNvPr>
          <p:cNvSpPr txBox="1"/>
          <p:nvPr/>
        </p:nvSpPr>
        <p:spPr>
          <a:xfrm>
            <a:off x="8277054" y="3409553"/>
            <a:ext cx="994175" cy="369332"/>
          </a:xfrm>
          <a:prstGeom prst="rect">
            <a:avLst/>
          </a:prstGeom>
          <a:noFill/>
        </p:spPr>
        <p:txBody>
          <a:bodyPr wrap="square" rtlCol="0">
            <a:spAutoFit/>
          </a:bodyPr>
          <a:lstStyle/>
          <a:p>
            <a:pPr algn="ctr" rtl="0"/>
            <a:r>
              <a:rPr lang="en-IE" dirty="0" err="1">
                <a:solidFill>
                  <a:srgbClr val="30475E"/>
                </a:solidFill>
              </a:rPr>
              <a:t>Kehitys</a:t>
            </a:r>
            <a:endParaRPr lang="en-IE" dirty="0">
              <a:solidFill>
                <a:srgbClr val="30475E"/>
              </a:solidFill>
            </a:endParaRPr>
          </a:p>
        </p:txBody>
      </p:sp>
      <p:sp>
        <p:nvSpPr>
          <p:cNvPr id="11" name="TextBox 10">
            <a:extLst>
              <a:ext uri="{FF2B5EF4-FFF2-40B4-BE49-F238E27FC236}">
                <a16:creationId xmlns:a16="http://schemas.microsoft.com/office/drawing/2014/main" id="{45832D66-E97E-E41C-D85E-3B59BAB52938}"/>
              </a:ext>
            </a:extLst>
          </p:cNvPr>
          <p:cNvSpPr txBox="1"/>
          <p:nvPr/>
        </p:nvSpPr>
        <p:spPr>
          <a:xfrm>
            <a:off x="9560451" y="3409553"/>
            <a:ext cx="1067181" cy="369332"/>
          </a:xfrm>
          <a:prstGeom prst="rect">
            <a:avLst/>
          </a:prstGeom>
          <a:noFill/>
        </p:spPr>
        <p:txBody>
          <a:bodyPr wrap="square" rtlCol="0">
            <a:spAutoFit/>
          </a:bodyPr>
          <a:lstStyle/>
          <a:p>
            <a:pPr algn="ctr" rtl="0"/>
            <a:r>
              <a:rPr lang="en-IE" dirty="0" err="1">
                <a:solidFill>
                  <a:srgbClr val="30475E"/>
                </a:solidFill>
              </a:rPr>
              <a:t>Tuotanto</a:t>
            </a:r>
            <a:endParaRPr lang="en-IE" dirty="0">
              <a:solidFill>
                <a:srgbClr val="30475E"/>
              </a:solidFill>
            </a:endParaRPr>
          </a:p>
        </p:txBody>
      </p:sp>
      <p:sp>
        <p:nvSpPr>
          <p:cNvPr id="12" name="TextBox 11">
            <a:extLst>
              <a:ext uri="{FF2B5EF4-FFF2-40B4-BE49-F238E27FC236}">
                <a16:creationId xmlns:a16="http://schemas.microsoft.com/office/drawing/2014/main" id="{495CB4C9-AC7C-D450-AB63-128D94C8B7A7}"/>
              </a:ext>
            </a:extLst>
          </p:cNvPr>
          <p:cNvSpPr txBox="1"/>
          <p:nvPr/>
        </p:nvSpPr>
        <p:spPr>
          <a:xfrm>
            <a:off x="10796809" y="3409553"/>
            <a:ext cx="1067181" cy="369332"/>
          </a:xfrm>
          <a:prstGeom prst="rect">
            <a:avLst/>
          </a:prstGeom>
          <a:noFill/>
        </p:spPr>
        <p:txBody>
          <a:bodyPr wrap="square" rtlCol="0">
            <a:spAutoFit/>
          </a:bodyPr>
          <a:lstStyle/>
          <a:p>
            <a:pPr algn="ctr" rtl="0"/>
            <a:r>
              <a:rPr lang="en-IE" dirty="0">
                <a:solidFill>
                  <a:srgbClr val="30475E"/>
                </a:solidFill>
              </a:rPr>
              <a:t>Myynti</a:t>
            </a:r>
          </a:p>
        </p:txBody>
      </p:sp>
      <p:sp>
        <p:nvSpPr>
          <p:cNvPr id="13" name="TextBox 12">
            <a:extLst>
              <a:ext uri="{FF2B5EF4-FFF2-40B4-BE49-F238E27FC236}">
                <a16:creationId xmlns:a16="http://schemas.microsoft.com/office/drawing/2014/main" id="{12B6A373-733F-0BF4-42E9-84FE0F666814}"/>
              </a:ext>
            </a:extLst>
          </p:cNvPr>
          <p:cNvSpPr txBox="1"/>
          <p:nvPr/>
        </p:nvSpPr>
        <p:spPr>
          <a:xfrm>
            <a:off x="6654872" y="2254086"/>
            <a:ext cx="5060878" cy="461665"/>
          </a:xfrm>
          <a:prstGeom prst="rect">
            <a:avLst/>
          </a:prstGeom>
          <a:noFill/>
        </p:spPr>
        <p:txBody>
          <a:bodyPr wrap="square" rtlCol="0">
            <a:spAutoFit/>
          </a:bodyPr>
          <a:lstStyle/>
          <a:p>
            <a:pPr algn="l" rtl="0"/>
            <a:r>
              <a:rPr lang="en-IE" sz="2400" b="1" dirty="0" err="1">
                <a:solidFill>
                  <a:srgbClr val="30475E"/>
                </a:solidFill>
              </a:rPr>
              <a:t>Lineaarinen</a:t>
            </a:r>
            <a:r>
              <a:rPr lang="en-IE" sz="2400" b="1" dirty="0">
                <a:solidFill>
                  <a:srgbClr val="30475E"/>
                </a:solidFill>
              </a:rPr>
              <a:t> </a:t>
            </a:r>
            <a:r>
              <a:rPr lang="en-IE" sz="2400" b="1" dirty="0" err="1">
                <a:solidFill>
                  <a:srgbClr val="30475E"/>
                </a:solidFill>
              </a:rPr>
              <a:t>malli</a:t>
            </a:r>
            <a:r>
              <a:rPr lang="en-IE" sz="2400" b="1" dirty="0">
                <a:solidFill>
                  <a:srgbClr val="30475E"/>
                </a:solidFill>
              </a:rPr>
              <a:t> – Technology push</a:t>
            </a:r>
            <a:endParaRPr lang="en-IE" sz="2400" b="1" dirty="0">
              <a:solidFill>
                <a:srgbClr val="30475E"/>
              </a:solidFill>
              <a:highlight>
                <a:srgbClr val="FFFF00"/>
              </a:highlight>
            </a:endParaRPr>
          </a:p>
        </p:txBody>
      </p:sp>
    </p:spTree>
    <p:extLst>
      <p:ext uri="{BB962C8B-B14F-4D97-AF65-F5344CB8AC3E}">
        <p14:creationId xmlns:p14="http://schemas.microsoft.com/office/powerpoint/2010/main" val="36591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65E89-5949-5C0C-2704-84540E97B1D1}"/>
              </a:ext>
            </a:extLst>
          </p:cNvPr>
          <p:cNvSpPr>
            <a:spLocks noGrp="1"/>
          </p:cNvSpPr>
          <p:nvPr>
            <p:ph type="body" sz="quarter" idx="18"/>
          </p:nvPr>
        </p:nvSpPr>
        <p:spPr>
          <a:xfrm>
            <a:off x="724395" y="1506161"/>
            <a:ext cx="5921254" cy="3025975"/>
          </a:xfrm>
        </p:spPr>
        <p:txBody>
          <a:bodyPr/>
          <a:lstStyle/>
          <a:p>
            <a:pPr marL="342900" indent="-342900" algn="l" rtl="0">
              <a:spcBef>
                <a:spcPts val="0"/>
              </a:spcBef>
              <a:buFont typeface="Arial" panose="020B0604020202020204" pitchFamily="34" charset="0"/>
              <a:buChar char="•"/>
            </a:pPr>
            <a:r>
              <a:rPr lang="fi-FI" sz="2350" dirty="0"/>
              <a:t>Tämä malli, joka tunnetaan myös nimellä "</a:t>
            </a:r>
            <a:r>
              <a:rPr lang="fi-FI" sz="2350" i="1" dirty="0" err="1"/>
              <a:t>demand-pull</a:t>
            </a:r>
            <a:r>
              <a:rPr lang="fi-FI" sz="2350" dirty="0"/>
              <a:t>" -malli viittaa siihen, että innovointia ohjaavat käyttäjien tarpeet ja vaatimukset. </a:t>
            </a:r>
          </a:p>
          <a:p>
            <a:pPr marL="342900" indent="-342900" algn="l" rtl="0">
              <a:spcBef>
                <a:spcPts val="0"/>
              </a:spcBef>
              <a:buFont typeface="Arial" panose="020B0604020202020204" pitchFamily="34" charset="0"/>
              <a:buChar char="•"/>
            </a:pPr>
            <a:r>
              <a:rPr lang="fi-FI" sz="2350" dirty="0"/>
              <a:t>Tässä mallissa yritykset pyrkivät ymmärtämään asiakkaidensa tarpeita ja mieltymyksiä sekä kehittämään näitä tarpeita vastaavia tuotteita ja palveluita. </a:t>
            </a:r>
          </a:p>
          <a:p>
            <a:pPr marL="342900" indent="-342900" algn="l" rtl="0">
              <a:spcBef>
                <a:spcPts val="0"/>
              </a:spcBef>
              <a:buFont typeface="Arial" panose="020B0604020202020204" pitchFamily="34" charset="0"/>
              <a:buChar char="•"/>
            </a:pPr>
            <a:r>
              <a:rPr lang="fi-FI" sz="2350" dirty="0"/>
              <a:t>Nämä "tarpeet" ovat jo pitkään johtaneet kestämättömään maailmaan ja sen seurauksena moniin globaaleihin haasteisiin, mutta nyt kuluttajat ovat muuttamassa ajattelutapaansa ja ovat nyt 	huolissaan kestävyydestä.</a:t>
            </a:r>
          </a:p>
        </p:txBody>
      </p:sp>
      <p:sp>
        <p:nvSpPr>
          <p:cNvPr id="3" name="Text Placeholder 2">
            <a:extLst>
              <a:ext uri="{FF2B5EF4-FFF2-40B4-BE49-F238E27FC236}">
                <a16:creationId xmlns:a16="http://schemas.microsoft.com/office/drawing/2014/main" id="{3150D5A5-4B15-64AF-3180-94D31105BA40}"/>
              </a:ext>
            </a:extLst>
          </p:cNvPr>
          <p:cNvSpPr>
            <a:spLocks noGrp="1"/>
          </p:cNvSpPr>
          <p:nvPr>
            <p:ph type="body" sz="quarter" idx="16"/>
          </p:nvPr>
        </p:nvSpPr>
        <p:spPr>
          <a:xfrm>
            <a:off x="636777" y="433361"/>
            <a:ext cx="6969542" cy="992652"/>
          </a:xfrm>
        </p:spPr>
        <p:txBody>
          <a:bodyPr/>
          <a:lstStyle/>
          <a:p>
            <a:pPr marL="742950" indent="-742950" algn="l" rtl="0">
              <a:buFont typeface="+mj-lt"/>
              <a:buAutoNum type="arabicPeriod" startAt="2"/>
            </a:pPr>
            <a:r>
              <a:rPr lang="fi-FI" b="1" dirty="0"/>
              <a:t>Käyttäjäkeskeinen innovaatiomalli</a:t>
            </a:r>
          </a:p>
        </p:txBody>
      </p:sp>
      <p:sp>
        <p:nvSpPr>
          <p:cNvPr id="6" name="Flowchart: Connector 5">
            <a:extLst>
              <a:ext uri="{FF2B5EF4-FFF2-40B4-BE49-F238E27FC236}">
                <a16:creationId xmlns:a16="http://schemas.microsoft.com/office/drawing/2014/main" id="{363CE1E7-A9A0-C733-51E8-DF68CA15D9F1}"/>
              </a:ext>
            </a:extLst>
          </p:cNvPr>
          <p:cNvSpPr/>
          <p:nvPr/>
        </p:nvSpPr>
        <p:spPr>
          <a:xfrm>
            <a:off x="7606319" y="3321624"/>
            <a:ext cx="2009915" cy="1892676"/>
          </a:xfrm>
          <a:prstGeom prst="flowChartConnector">
            <a:avLst/>
          </a:prstGeom>
          <a:solidFill>
            <a:schemeClr val="bg1"/>
          </a:solidFill>
          <a:ln w="38100">
            <a:solidFill>
              <a:srgbClr val="E8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Flowchart: Connector 6">
            <a:extLst>
              <a:ext uri="{FF2B5EF4-FFF2-40B4-BE49-F238E27FC236}">
                <a16:creationId xmlns:a16="http://schemas.microsoft.com/office/drawing/2014/main" id="{2D506D92-BF95-0131-7F70-62C23119DC63}"/>
              </a:ext>
            </a:extLst>
          </p:cNvPr>
          <p:cNvSpPr/>
          <p:nvPr/>
        </p:nvSpPr>
        <p:spPr>
          <a:xfrm>
            <a:off x="9251376" y="3330130"/>
            <a:ext cx="2009916" cy="1892676"/>
          </a:xfrm>
          <a:prstGeom prst="flowChartConnector">
            <a:avLst/>
          </a:prstGeom>
          <a:no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5" name="Flowchart: Connector 4">
            <a:extLst>
              <a:ext uri="{FF2B5EF4-FFF2-40B4-BE49-F238E27FC236}">
                <a16:creationId xmlns:a16="http://schemas.microsoft.com/office/drawing/2014/main" id="{47D64D9F-39DB-4224-D158-638D6974AD38}"/>
              </a:ext>
            </a:extLst>
          </p:cNvPr>
          <p:cNvSpPr/>
          <p:nvPr/>
        </p:nvSpPr>
        <p:spPr>
          <a:xfrm>
            <a:off x="8450991" y="2261412"/>
            <a:ext cx="2009916" cy="1892676"/>
          </a:xfrm>
          <a:prstGeom prst="flowChartConnector">
            <a:avLst/>
          </a:prstGeom>
          <a:noFill/>
          <a:ln w="38100">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9" name="Graphic 8" descr="User outline">
            <a:extLst>
              <a:ext uri="{FF2B5EF4-FFF2-40B4-BE49-F238E27FC236}">
                <a16:creationId xmlns:a16="http://schemas.microsoft.com/office/drawing/2014/main" id="{4ECCCE21-FD3F-6FE1-7472-4403690BA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749" y="2334318"/>
            <a:ext cx="914400" cy="914400"/>
          </a:xfrm>
          <a:prstGeom prst="rect">
            <a:avLst/>
          </a:prstGeom>
        </p:spPr>
      </p:pic>
      <p:pic>
        <p:nvPicPr>
          <p:cNvPr id="11" name="Graphic 10" descr="Factory outline">
            <a:extLst>
              <a:ext uri="{FF2B5EF4-FFF2-40B4-BE49-F238E27FC236}">
                <a16:creationId xmlns:a16="http://schemas.microsoft.com/office/drawing/2014/main" id="{38781DC1-1E46-F717-3643-9452CFFD6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784" y="3696888"/>
            <a:ext cx="914400" cy="914400"/>
          </a:xfrm>
          <a:prstGeom prst="rect">
            <a:avLst/>
          </a:prstGeom>
        </p:spPr>
      </p:pic>
      <p:pic>
        <p:nvPicPr>
          <p:cNvPr id="13" name="Graphic 12" descr="Robot Hand outline">
            <a:extLst>
              <a:ext uri="{FF2B5EF4-FFF2-40B4-BE49-F238E27FC236}">
                <a16:creationId xmlns:a16="http://schemas.microsoft.com/office/drawing/2014/main" id="{CC16C0F8-8FB1-CCBA-B2C6-D7EC0E722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100" y="3696888"/>
            <a:ext cx="914400" cy="914400"/>
          </a:xfrm>
          <a:prstGeom prst="rect">
            <a:avLst/>
          </a:prstGeom>
        </p:spPr>
      </p:pic>
      <p:sp>
        <p:nvSpPr>
          <p:cNvPr id="14" name="TextBox 13">
            <a:extLst>
              <a:ext uri="{FF2B5EF4-FFF2-40B4-BE49-F238E27FC236}">
                <a16:creationId xmlns:a16="http://schemas.microsoft.com/office/drawing/2014/main" id="{C08B4835-6F0F-5F0F-C837-B46D42E025ED}"/>
              </a:ext>
            </a:extLst>
          </p:cNvPr>
          <p:cNvSpPr txBox="1"/>
          <p:nvPr/>
        </p:nvSpPr>
        <p:spPr>
          <a:xfrm>
            <a:off x="8903571" y="3085370"/>
            <a:ext cx="1175979" cy="369332"/>
          </a:xfrm>
          <a:prstGeom prst="rect">
            <a:avLst/>
          </a:prstGeom>
          <a:noFill/>
        </p:spPr>
        <p:txBody>
          <a:bodyPr wrap="square" rtlCol="0">
            <a:spAutoFit/>
          </a:bodyPr>
          <a:lstStyle/>
          <a:p>
            <a:pPr algn="ctr" rtl="0"/>
            <a:r>
              <a:rPr lang="en-IE" b="1" dirty="0" err="1">
                <a:solidFill>
                  <a:srgbClr val="F79037"/>
                </a:solidFill>
              </a:rPr>
              <a:t>Ihminen</a:t>
            </a:r>
            <a:endParaRPr lang="en-IE" b="1" dirty="0">
              <a:solidFill>
                <a:srgbClr val="F79037"/>
              </a:solidFill>
            </a:endParaRPr>
          </a:p>
        </p:txBody>
      </p:sp>
      <p:sp>
        <p:nvSpPr>
          <p:cNvPr id="15" name="TextBox 14">
            <a:extLst>
              <a:ext uri="{FF2B5EF4-FFF2-40B4-BE49-F238E27FC236}">
                <a16:creationId xmlns:a16="http://schemas.microsoft.com/office/drawing/2014/main" id="{9B6371F1-AD6A-38C2-98C3-69BC44D8161D}"/>
              </a:ext>
            </a:extLst>
          </p:cNvPr>
          <p:cNvSpPr txBox="1"/>
          <p:nvPr/>
        </p:nvSpPr>
        <p:spPr>
          <a:xfrm>
            <a:off x="9540726" y="4535808"/>
            <a:ext cx="1286457" cy="369332"/>
          </a:xfrm>
          <a:prstGeom prst="rect">
            <a:avLst/>
          </a:prstGeom>
          <a:noFill/>
        </p:spPr>
        <p:txBody>
          <a:bodyPr wrap="square" rtlCol="0">
            <a:spAutoFit/>
          </a:bodyPr>
          <a:lstStyle/>
          <a:p>
            <a:pPr algn="ctr" rtl="0"/>
            <a:r>
              <a:rPr lang="en-IE" b="1" dirty="0">
                <a:solidFill>
                  <a:srgbClr val="85D2E1"/>
                </a:solidFill>
              </a:rPr>
              <a:t>Tekniikka</a:t>
            </a:r>
          </a:p>
        </p:txBody>
      </p:sp>
      <p:sp>
        <p:nvSpPr>
          <p:cNvPr id="16" name="TextBox 15">
            <a:extLst>
              <a:ext uri="{FF2B5EF4-FFF2-40B4-BE49-F238E27FC236}">
                <a16:creationId xmlns:a16="http://schemas.microsoft.com/office/drawing/2014/main" id="{7542DE77-47A4-AD85-B310-99A1A180F6BB}"/>
              </a:ext>
            </a:extLst>
          </p:cNvPr>
          <p:cNvSpPr txBox="1"/>
          <p:nvPr/>
        </p:nvSpPr>
        <p:spPr>
          <a:xfrm>
            <a:off x="7776360" y="4543462"/>
            <a:ext cx="1462156" cy="369332"/>
          </a:xfrm>
          <a:prstGeom prst="rect">
            <a:avLst/>
          </a:prstGeom>
          <a:noFill/>
        </p:spPr>
        <p:txBody>
          <a:bodyPr wrap="square" rtlCol="0">
            <a:spAutoFit/>
          </a:bodyPr>
          <a:lstStyle/>
          <a:p>
            <a:pPr algn="ctr" rtl="0"/>
            <a:r>
              <a:rPr lang="en-IE" b="1" dirty="0" err="1">
                <a:solidFill>
                  <a:srgbClr val="E8669E"/>
                </a:solidFill>
              </a:rPr>
              <a:t>Liiketoiminta</a:t>
            </a:r>
            <a:endParaRPr lang="en-IE" b="1" dirty="0">
              <a:solidFill>
                <a:srgbClr val="E8669E"/>
              </a:solidFill>
            </a:endParaRPr>
          </a:p>
        </p:txBody>
      </p:sp>
      <p:pic>
        <p:nvPicPr>
          <p:cNvPr id="18" name="Graphic 17" descr="Lights On outline">
            <a:extLst>
              <a:ext uri="{FF2B5EF4-FFF2-40B4-BE49-F238E27FC236}">
                <a16:creationId xmlns:a16="http://schemas.microsoft.com/office/drawing/2014/main" id="{5C9008DA-5E24-7F72-C042-717A6B739A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62960" y="3737595"/>
            <a:ext cx="388609" cy="388609"/>
          </a:xfrm>
          <a:prstGeom prst="rect">
            <a:avLst/>
          </a:prstGeom>
        </p:spPr>
      </p:pic>
      <p:sp>
        <p:nvSpPr>
          <p:cNvPr id="19" name="TextBox 18">
            <a:extLst>
              <a:ext uri="{FF2B5EF4-FFF2-40B4-BE49-F238E27FC236}">
                <a16:creationId xmlns:a16="http://schemas.microsoft.com/office/drawing/2014/main" id="{80E20A09-6A07-FBC8-0F2E-CF25831E93B8}"/>
              </a:ext>
            </a:extLst>
          </p:cNvPr>
          <p:cNvSpPr txBox="1"/>
          <p:nvPr/>
        </p:nvSpPr>
        <p:spPr>
          <a:xfrm>
            <a:off x="8844351" y="5896495"/>
            <a:ext cx="1392750" cy="369332"/>
          </a:xfrm>
          <a:prstGeom prst="rect">
            <a:avLst/>
          </a:prstGeom>
          <a:solidFill>
            <a:srgbClr val="D1E8FF"/>
          </a:solidFill>
          <a:ln>
            <a:solidFill>
              <a:srgbClr val="30475E"/>
            </a:solidFill>
          </a:ln>
        </p:spPr>
        <p:txBody>
          <a:bodyPr wrap="square" rtlCol="0">
            <a:spAutoFit/>
          </a:bodyPr>
          <a:lstStyle/>
          <a:p>
            <a:pPr algn="ctr" rtl="0"/>
            <a:r>
              <a:rPr lang="en-IE" b="1" dirty="0">
                <a:solidFill>
                  <a:srgbClr val="30475E"/>
                </a:solidFill>
              </a:rPr>
              <a:t>Innovaatio</a:t>
            </a:r>
          </a:p>
        </p:txBody>
      </p:sp>
      <p:cxnSp>
        <p:nvCxnSpPr>
          <p:cNvPr id="21" name="Straight Connector 20">
            <a:extLst>
              <a:ext uri="{FF2B5EF4-FFF2-40B4-BE49-F238E27FC236}">
                <a16:creationId xmlns:a16="http://schemas.microsoft.com/office/drawing/2014/main" id="{CE4818B6-F8E9-F651-245F-EC56B14EC919}"/>
              </a:ext>
            </a:extLst>
          </p:cNvPr>
          <p:cNvCxnSpPr/>
          <p:nvPr/>
        </p:nvCxnSpPr>
        <p:spPr>
          <a:xfrm>
            <a:off x="9455949" y="4205754"/>
            <a:ext cx="0" cy="1690741"/>
          </a:xfrm>
          <a:prstGeom prst="line">
            <a:avLst/>
          </a:prstGeom>
          <a:ln w="19050">
            <a:solidFill>
              <a:srgbClr val="304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417FE7-304E-72A2-B4A5-CF2DF3C4D4D7}"/>
              </a:ext>
            </a:extLst>
          </p:cNvPr>
          <p:cNvGrpSpPr/>
          <p:nvPr/>
        </p:nvGrpSpPr>
        <p:grpSpPr>
          <a:xfrm>
            <a:off x="1" y="0"/>
            <a:ext cx="5932286" cy="6858000"/>
            <a:chOff x="0" y="0"/>
            <a:chExt cx="6033735" cy="6858000"/>
          </a:xfrm>
        </p:grpSpPr>
        <p:sp>
          <p:nvSpPr>
            <p:cNvPr id="4" name="Freeform 3">
              <a:extLst>
                <a:ext uri="{FF2B5EF4-FFF2-40B4-BE49-F238E27FC236}">
                  <a16:creationId xmlns:a16="http://schemas.microsoft.com/office/drawing/2014/main" id="{8BACEF20-4868-B607-99A6-7785E840AE6B}"/>
                </a:ext>
              </a:extLst>
            </p:cNvPr>
            <p:cNvSpPr/>
            <p:nvPr/>
          </p:nvSpPr>
          <p:spPr>
            <a:xfrm>
              <a:off x="0" y="0"/>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5" name="Freeform 4">
              <a:extLst>
                <a:ext uri="{FF2B5EF4-FFF2-40B4-BE49-F238E27FC236}">
                  <a16:creationId xmlns:a16="http://schemas.microsoft.com/office/drawing/2014/main" id="{6E69B8A4-F338-CDB9-C1ED-714EBED32300}"/>
                </a:ext>
              </a:extLst>
            </p:cNvPr>
            <p:cNvSpPr/>
            <p:nvPr/>
          </p:nvSpPr>
          <p:spPr>
            <a:xfrm>
              <a:off x="0" y="1202668"/>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6" name="Rectangle 5">
              <a:extLst>
                <a:ext uri="{FF2B5EF4-FFF2-40B4-BE49-F238E27FC236}">
                  <a16:creationId xmlns:a16="http://schemas.microsoft.com/office/drawing/2014/main" id="{2DE29A9B-1561-750B-0CA5-1E57E5EDDAE6}"/>
                </a:ext>
              </a:extLst>
            </p:cNvPr>
            <p:cNvSpPr/>
            <p:nvPr/>
          </p:nvSpPr>
          <p:spPr>
            <a:xfrm>
              <a:off x="0" y="3798888"/>
              <a:ext cx="4433455" cy="3059112"/>
            </a:xfrm>
            <a:prstGeom prst="rect">
              <a:avLst/>
            </a:prstGeom>
            <a:solidFill>
              <a:srgbClr val="B2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Text Placeholder 1">
            <a:extLst>
              <a:ext uri="{FF2B5EF4-FFF2-40B4-BE49-F238E27FC236}">
                <a16:creationId xmlns:a16="http://schemas.microsoft.com/office/drawing/2014/main" id="{F4474CEF-0D8A-5979-1B8C-CA2325709298}"/>
              </a:ext>
            </a:extLst>
          </p:cNvPr>
          <p:cNvSpPr>
            <a:spLocks noGrp="1"/>
          </p:cNvSpPr>
          <p:nvPr>
            <p:ph type="body" sz="quarter" idx="4294967295"/>
          </p:nvPr>
        </p:nvSpPr>
        <p:spPr>
          <a:xfrm>
            <a:off x="427221" y="1321143"/>
            <a:ext cx="5182862" cy="4337050"/>
          </a:xfrm>
          <a:prstGeom prst="rect">
            <a:avLst/>
          </a:prstGeom>
        </p:spPr>
        <p:txBody>
          <a:bodyPr/>
          <a:lstStyle/>
          <a:p>
            <a:pPr marL="0" indent="0" algn="l" rtl="0">
              <a:lnSpc>
                <a:spcPts val="2580"/>
              </a:lnSpc>
              <a:buNone/>
            </a:pPr>
            <a:r>
              <a:rPr lang="fi-FI" sz="2400" dirty="0">
                <a:solidFill>
                  <a:srgbClr val="000000"/>
                </a:solidFill>
              </a:rPr>
              <a:t>Tämä malli tunnetaan myös nimellä </a:t>
            </a:r>
            <a:r>
              <a:rPr lang="fi-FI" sz="2400" b="1" dirty="0">
                <a:solidFill>
                  <a:srgbClr val="000000"/>
                </a:solidFill>
              </a:rPr>
              <a:t>verkkomalli </a:t>
            </a:r>
            <a:r>
              <a:rPr lang="fi-FI" sz="2400" dirty="0">
                <a:solidFill>
                  <a:srgbClr val="000000"/>
                </a:solidFill>
              </a:rPr>
              <a:t>viitaten siihen, että innovaatio ei rajoitu yrityksen sisäiseen tutkimus- ja kehitystoimintaan, vaan se voidaan myös saavuttaa yhteistyöllä ulkoisten kumppaneiden, kuten asiakkaiden, toimittajien ja jopa kilpailijoiden kanssa.</a:t>
            </a:r>
          </a:p>
          <a:p>
            <a:pPr marL="0" indent="0" algn="l" rtl="0">
              <a:lnSpc>
                <a:spcPts val="2580"/>
              </a:lnSpc>
              <a:buNone/>
            </a:pPr>
            <a:r>
              <a:rPr lang="fi-FI" sz="2400" dirty="0">
                <a:solidFill>
                  <a:srgbClr val="000000"/>
                </a:solidFill>
              </a:rPr>
              <a:t>Avoimella innovaatiolla on potentiaalia laajentaa tilaa arvonluonnille, joko uusien kumppaneiden avulla, joilla on täydentäviä taitoja tai vapauttamalla piilotettuja mahdollisuuksia pitkäaikaisissa suhteissa.</a:t>
            </a:r>
          </a:p>
        </p:txBody>
      </p:sp>
      <p:sp>
        <p:nvSpPr>
          <p:cNvPr id="3" name="Text Placeholder 2">
            <a:extLst>
              <a:ext uri="{FF2B5EF4-FFF2-40B4-BE49-F238E27FC236}">
                <a16:creationId xmlns:a16="http://schemas.microsoft.com/office/drawing/2014/main" id="{E1EF7EB7-A06A-42B4-729C-391002F3F22D}"/>
              </a:ext>
            </a:extLst>
          </p:cNvPr>
          <p:cNvSpPr>
            <a:spLocks noGrp="1"/>
          </p:cNvSpPr>
          <p:nvPr>
            <p:ph type="body" sz="quarter" idx="4294967295"/>
          </p:nvPr>
        </p:nvSpPr>
        <p:spPr>
          <a:xfrm>
            <a:off x="415943" y="380349"/>
            <a:ext cx="5324982" cy="992187"/>
          </a:xfrm>
          <a:prstGeom prst="rect">
            <a:avLst/>
          </a:prstGeom>
        </p:spPr>
        <p:txBody>
          <a:bodyPr/>
          <a:lstStyle/>
          <a:p>
            <a:pPr marL="742950" indent="-742950" algn="l" rtl="0">
              <a:buFont typeface="+mj-lt"/>
              <a:buAutoNum type="arabicPeriod" startAt="3"/>
            </a:pPr>
            <a:r>
              <a:rPr lang="en-IE" sz="3600" b="1" dirty="0">
                <a:solidFill>
                  <a:srgbClr val="000000"/>
                </a:solidFill>
              </a:rPr>
              <a:t>Avoin innovaatiomalli</a:t>
            </a:r>
          </a:p>
        </p:txBody>
      </p:sp>
      <p:grpSp>
        <p:nvGrpSpPr>
          <p:cNvPr id="9" name="Graphic 7">
            <a:extLst>
              <a:ext uri="{FF2B5EF4-FFF2-40B4-BE49-F238E27FC236}">
                <a16:creationId xmlns:a16="http://schemas.microsoft.com/office/drawing/2014/main" id="{12B773B6-24CB-A1C0-F37E-F3401E264A4B}"/>
              </a:ext>
            </a:extLst>
          </p:cNvPr>
          <p:cNvGrpSpPr/>
          <p:nvPr/>
        </p:nvGrpSpPr>
        <p:grpSpPr>
          <a:xfrm>
            <a:off x="5861211" y="1575050"/>
            <a:ext cx="6330788" cy="4165645"/>
            <a:chOff x="5638353" y="1394346"/>
            <a:chExt cx="6330788" cy="4165645"/>
          </a:xfrm>
        </p:grpSpPr>
        <p:sp>
          <p:nvSpPr>
            <p:cNvPr id="10" name="TextBox 9">
              <a:extLst>
                <a:ext uri="{FF2B5EF4-FFF2-40B4-BE49-F238E27FC236}">
                  <a16:creationId xmlns:a16="http://schemas.microsoft.com/office/drawing/2014/main" id="{8E0105DD-229C-3E47-A535-13CFE52037C2}"/>
                </a:ext>
              </a:extLst>
            </p:cNvPr>
            <p:cNvSpPr txBox="1"/>
            <p:nvPr/>
          </p:nvSpPr>
          <p:spPr>
            <a:xfrm>
              <a:off x="5638353" y="2636691"/>
              <a:ext cx="1509002" cy="502702"/>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Sisäinen teknologiakanta</a:t>
              </a:r>
            </a:p>
          </p:txBody>
        </p:sp>
        <p:sp>
          <p:nvSpPr>
            <p:cNvPr id="11" name="TextBox 10">
              <a:extLst>
                <a:ext uri="{FF2B5EF4-FFF2-40B4-BE49-F238E27FC236}">
                  <a16:creationId xmlns:a16="http://schemas.microsoft.com/office/drawing/2014/main" id="{42F7F402-E1F1-5789-DB8A-ACC83A336918}"/>
                </a:ext>
              </a:extLst>
            </p:cNvPr>
            <p:cNvSpPr txBox="1"/>
            <p:nvPr/>
          </p:nvSpPr>
          <p:spPr>
            <a:xfrm>
              <a:off x="10397117" y="3263498"/>
              <a:ext cx="1572024"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Ulkoinen teknologiakanta</a:t>
              </a:r>
            </a:p>
          </p:txBody>
        </p:sp>
        <p:grpSp>
          <p:nvGrpSpPr>
            <p:cNvPr id="12" name="Graphic 7">
              <a:extLst>
                <a:ext uri="{FF2B5EF4-FFF2-40B4-BE49-F238E27FC236}">
                  <a16:creationId xmlns:a16="http://schemas.microsoft.com/office/drawing/2014/main" id="{484990AA-3343-5DB8-E8E9-F951A9FE0405}"/>
                </a:ext>
              </a:extLst>
            </p:cNvPr>
            <p:cNvGrpSpPr/>
            <p:nvPr/>
          </p:nvGrpSpPr>
          <p:grpSpPr>
            <a:xfrm>
              <a:off x="6810370" y="3139038"/>
              <a:ext cx="588342" cy="107699"/>
              <a:chOff x="6810370" y="3139038"/>
              <a:chExt cx="588342" cy="107699"/>
            </a:xfrm>
            <a:solidFill>
              <a:srgbClr val="9C66AA"/>
            </a:solidFill>
          </p:grpSpPr>
          <p:sp>
            <p:nvSpPr>
              <p:cNvPr id="13" name="Freeform 12">
                <a:extLst>
                  <a:ext uri="{FF2B5EF4-FFF2-40B4-BE49-F238E27FC236}">
                    <a16:creationId xmlns:a16="http://schemas.microsoft.com/office/drawing/2014/main" id="{9240C27E-0FA2-ED1B-7847-50C996DFAA76}"/>
                  </a:ext>
                </a:extLst>
              </p:cNvPr>
              <p:cNvSpPr/>
              <p:nvPr/>
            </p:nvSpPr>
            <p:spPr>
              <a:xfrm>
                <a:off x="6864233" y="3192888"/>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14" name="Freeform 13">
                <a:extLst>
                  <a:ext uri="{FF2B5EF4-FFF2-40B4-BE49-F238E27FC236}">
                    <a16:creationId xmlns:a16="http://schemas.microsoft.com/office/drawing/2014/main" id="{6D20A827-5F94-CAD2-B8B6-EA1773B99D73}"/>
                  </a:ext>
                </a:extLst>
              </p:cNvPr>
              <p:cNvSpPr/>
              <p:nvPr/>
            </p:nvSpPr>
            <p:spPr>
              <a:xfrm>
                <a:off x="6810370" y="3139038"/>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grpSp>
        <p:sp>
          <p:nvSpPr>
            <p:cNvPr id="15" name="TextBox 14">
              <a:extLst>
                <a:ext uri="{FF2B5EF4-FFF2-40B4-BE49-F238E27FC236}">
                  <a16:creationId xmlns:a16="http://schemas.microsoft.com/office/drawing/2014/main" id="{7451A551-07D7-AB79-3FA5-D3B344D13858}"/>
                </a:ext>
              </a:extLst>
            </p:cNvPr>
            <p:cNvSpPr txBox="1"/>
            <p:nvPr/>
          </p:nvSpPr>
          <p:spPr>
            <a:xfrm>
              <a:off x="5795056" y="3502225"/>
              <a:ext cx="1345158"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Kiinteät nykyiset markkinat</a:t>
              </a:r>
            </a:p>
          </p:txBody>
        </p:sp>
        <p:sp>
          <p:nvSpPr>
            <p:cNvPr id="16" name="TextBox 15">
              <a:extLst>
                <a:ext uri="{FF2B5EF4-FFF2-40B4-BE49-F238E27FC236}">
                  <a16:creationId xmlns:a16="http://schemas.microsoft.com/office/drawing/2014/main" id="{8D56E066-BBD3-2CAF-F73B-199847AEAFBF}"/>
                </a:ext>
              </a:extLst>
            </p:cNvPr>
            <p:cNvSpPr txBox="1"/>
            <p:nvPr/>
          </p:nvSpPr>
          <p:spPr>
            <a:xfrm>
              <a:off x="10088822" y="4009070"/>
              <a:ext cx="1741182" cy="300082"/>
            </a:xfrm>
            <a:prstGeom prst="rect">
              <a:avLst/>
            </a:prstGeom>
            <a:noFill/>
          </p:spPr>
          <p:txBody>
            <a:bodyPr wrap="none" rtlCol="0">
              <a:spAutoFit/>
            </a:bodyPr>
            <a:lstStyle/>
            <a:p>
              <a:pPr algn="l" rtl="0">
                <a:lnSpc>
                  <a:spcPts val="1560"/>
                </a:lnSpc>
              </a:pPr>
              <a:r>
                <a:rPr lang="en-US" sz="1400" spc="0" baseline="0">
                  <a:ln/>
                  <a:solidFill>
                    <a:srgbClr val="000000"/>
                  </a:solidFill>
                  <a:latin typeface="MyriadPro-Bold"/>
                  <a:sym typeface="MyriadPro-Bold"/>
                  <a:rtl val="0"/>
                </a:rPr>
                <a:t>Muut yritysmarkkinat</a:t>
              </a:r>
            </a:p>
          </p:txBody>
        </p:sp>
        <p:sp>
          <p:nvSpPr>
            <p:cNvPr id="17" name="TextBox 16">
              <a:extLst>
                <a:ext uri="{FF2B5EF4-FFF2-40B4-BE49-F238E27FC236}">
                  <a16:creationId xmlns:a16="http://schemas.microsoft.com/office/drawing/2014/main" id="{534D3FB3-D5A6-9098-A9E7-BCDADB8C8036}"/>
                </a:ext>
              </a:extLst>
            </p:cNvPr>
            <p:cNvSpPr txBox="1"/>
            <p:nvPr/>
          </p:nvSpPr>
          <p:spPr>
            <a:xfrm>
              <a:off x="9886811" y="4522964"/>
              <a:ext cx="1814920" cy="300082"/>
            </a:xfrm>
            <a:prstGeom prst="rect">
              <a:avLst/>
            </a:prstGeom>
            <a:noFill/>
          </p:spPr>
          <p:txBody>
            <a:bodyPr wrap="none" rtlCol="0">
              <a:spAutoFit/>
            </a:bodyPr>
            <a:lstStyle/>
            <a:p>
              <a:pPr algn="l" rtl="0">
                <a:lnSpc>
                  <a:spcPts val="1560"/>
                </a:lnSpc>
              </a:pPr>
              <a:r>
                <a:rPr lang="en-US" sz="1400" spc="0" baseline="0">
                  <a:ln/>
                  <a:solidFill>
                    <a:srgbClr val="000000"/>
                  </a:solidFill>
                  <a:latin typeface="MyriadPro-Bold"/>
                  <a:sym typeface="MyriadPro-Bold"/>
                  <a:rtl val="0"/>
                </a:rPr>
                <a:t>Kiinteät nykyiset markkinat</a:t>
              </a:r>
            </a:p>
          </p:txBody>
        </p:sp>
        <p:sp>
          <p:nvSpPr>
            <p:cNvPr id="18" name="TextBox 17">
              <a:extLst>
                <a:ext uri="{FF2B5EF4-FFF2-40B4-BE49-F238E27FC236}">
                  <a16:creationId xmlns:a16="http://schemas.microsoft.com/office/drawing/2014/main" id="{33A2C825-5BBC-169E-E3F2-F27CCD60E33D}"/>
                </a:ext>
              </a:extLst>
            </p:cNvPr>
            <p:cNvSpPr txBox="1"/>
            <p:nvPr/>
          </p:nvSpPr>
          <p:spPr>
            <a:xfrm>
              <a:off x="5751141" y="4320344"/>
              <a:ext cx="1790823" cy="502702"/>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Ulkoinen teknologian hankinta</a:t>
              </a:r>
            </a:p>
          </p:txBody>
        </p:sp>
        <p:sp>
          <p:nvSpPr>
            <p:cNvPr id="19" name="TextBox 18">
              <a:extLst>
                <a:ext uri="{FF2B5EF4-FFF2-40B4-BE49-F238E27FC236}">
                  <a16:creationId xmlns:a16="http://schemas.microsoft.com/office/drawing/2014/main" id="{8AE34A57-EF59-C295-DFB8-09479F3E5C66}"/>
                </a:ext>
              </a:extLst>
            </p:cNvPr>
            <p:cNvSpPr txBox="1"/>
            <p:nvPr/>
          </p:nvSpPr>
          <p:spPr>
            <a:xfrm>
              <a:off x="9650479" y="5054724"/>
              <a:ext cx="1734303"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Sisäinen/ulkoinen riskinhallinta</a:t>
              </a:r>
            </a:p>
          </p:txBody>
        </p:sp>
        <p:sp>
          <p:nvSpPr>
            <p:cNvPr id="20" name="TextBox 19">
              <a:extLst>
                <a:ext uri="{FF2B5EF4-FFF2-40B4-BE49-F238E27FC236}">
                  <a16:creationId xmlns:a16="http://schemas.microsoft.com/office/drawing/2014/main" id="{0375B6C4-E1F5-1307-F025-5E9018E2CCF2}"/>
                </a:ext>
              </a:extLst>
            </p:cNvPr>
            <p:cNvSpPr txBox="1"/>
            <p:nvPr/>
          </p:nvSpPr>
          <p:spPr>
            <a:xfrm>
              <a:off x="6261647" y="5004453"/>
              <a:ext cx="1455973"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Kiinteät nykyiset markkinat</a:t>
              </a:r>
            </a:p>
          </p:txBody>
        </p:sp>
        <p:grpSp>
          <p:nvGrpSpPr>
            <p:cNvPr id="21" name="Graphic 7">
              <a:extLst>
                <a:ext uri="{FF2B5EF4-FFF2-40B4-BE49-F238E27FC236}">
                  <a16:creationId xmlns:a16="http://schemas.microsoft.com/office/drawing/2014/main" id="{4B3F522A-AB59-9B7B-6448-5DFCFED968FA}"/>
                </a:ext>
              </a:extLst>
            </p:cNvPr>
            <p:cNvGrpSpPr/>
            <p:nvPr/>
          </p:nvGrpSpPr>
          <p:grpSpPr>
            <a:xfrm>
              <a:off x="9801803" y="3507703"/>
              <a:ext cx="589723" cy="107699"/>
              <a:chOff x="9801803" y="3507703"/>
              <a:chExt cx="589723" cy="107699"/>
            </a:xfrm>
            <a:solidFill>
              <a:srgbClr val="9C66AA"/>
            </a:solidFill>
          </p:grpSpPr>
          <p:sp>
            <p:nvSpPr>
              <p:cNvPr id="22" name="Freeform 21">
                <a:extLst>
                  <a:ext uri="{FF2B5EF4-FFF2-40B4-BE49-F238E27FC236}">
                    <a16:creationId xmlns:a16="http://schemas.microsoft.com/office/drawing/2014/main" id="{BCC0FEE4-8086-85B3-21DC-9EE41BC04F27}"/>
                  </a:ext>
                </a:extLst>
              </p:cNvPr>
              <p:cNvSpPr/>
              <p:nvPr/>
            </p:nvSpPr>
            <p:spPr>
              <a:xfrm>
                <a:off x="9801803" y="3561553"/>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3" name="Freeform 22">
                <a:extLst>
                  <a:ext uri="{FF2B5EF4-FFF2-40B4-BE49-F238E27FC236}">
                    <a16:creationId xmlns:a16="http://schemas.microsoft.com/office/drawing/2014/main" id="{B46FB430-BB20-BC6B-DCBD-BDF69180BA71}"/>
                  </a:ext>
                </a:extLst>
              </p:cNvPr>
              <p:cNvSpPr/>
              <p:nvPr/>
            </p:nvSpPr>
            <p:spPr>
              <a:xfrm>
                <a:off x="10283802" y="3507703"/>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10"/>
                      <a:pt x="24115" y="0"/>
                      <a:pt x="53862" y="0"/>
                    </a:cubicBezTo>
                    <a:cubicBezTo>
                      <a:pt x="83610" y="0"/>
                      <a:pt x="107725" y="24110"/>
                      <a:pt x="107725" y="53850"/>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grpSp>
        <p:grpSp>
          <p:nvGrpSpPr>
            <p:cNvPr id="24" name="Graphic 7">
              <a:extLst>
                <a:ext uri="{FF2B5EF4-FFF2-40B4-BE49-F238E27FC236}">
                  <a16:creationId xmlns:a16="http://schemas.microsoft.com/office/drawing/2014/main" id="{1F86F50A-4481-7F27-A40E-A37F706E3072}"/>
                </a:ext>
              </a:extLst>
            </p:cNvPr>
            <p:cNvGrpSpPr/>
            <p:nvPr/>
          </p:nvGrpSpPr>
          <p:grpSpPr>
            <a:xfrm>
              <a:off x="7093493" y="3781094"/>
              <a:ext cx="588342" cy="107699"/>
              <a:chOff x="7093493" y="3781094"/>
              <a:chExt cx="588342" cy="107699"/>
            </a:xfrm>
            <a:solidFill>
              <a:srgbClr val="EF9FC1"/>
            </a:solidFill>
          </p:grpSpPr>
          <p:sp>
            <p:nvSpPr>
              <p:cNvPr id="25" name="Freeform 24">
                <a:extLst>
                  <a:ext uri="{FF2B5EF4-FFF2-40B4-BE49-F238E27FC236}">
                    <a16:creationId xmlns:a16="http://schemas.microsoft.com/office/drawing/2014/main" id="{F412D3BB-F3FA-03E4-8260-2237C759D03D}"/>
                  </a:ext>
                </a:extLst>
              </p:cNvPr>
              <p:cNvSpPr/>
              <p:nvPr/>
            </p:nvSpPr>
            <p:spPr>
              <a:xfrm>
                <a:off x="7147355" y="3834944"/>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6" name="Freeform 25">
                <a:extLst>
                  <a:ext uri="{FF2B5EF4-FFF2-40B4-BE49-F238E27FC236}">
                    <a16:creationId xmlns:a16="http://schemas.microsoft.com/office/drawing/2014/main" id="{B96D25F0-437F-8DE2-C4B0-B7926CB20D1A}"/>
                  </a:ext>
                </a:extLst>
              </p:cNvPr>
              <p:cNvSpPr/>
              <p:nvPr/>
            </p:nvSpPr>
            <p:spPr>
              <a:xfrm>
                <a:off x="7093493" y="3781094"/>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grpSp>
        <p:grpSp>
          <p:nvGrpSpPr>
            <p:cNvPr id="27" name="Graphic 7">
              <a:extLst>
                <a:ext uri="{FF2B5EF4-FFF2-40B4-BE49-F238E27FC236}">
                  <a16:creationId xmlns:a16="http://schemas.microsoft.com/office/drawing/2014/main" id="{84B8EB11-ED62-1E22-CD80-F688C9CD091F}"/>
                </a:ext>
              </a:extLst>
            </p:cNvPr>
            <p:cNvGrpSpPr/>
            <p:nvPr/>
          </p:nvGrpSpPr>
          <p:grpSpPr>
            <a:xfrm>
              <a:off x="9547683" y="4071055"/>
              <a:ext cx="588342" cy="107699"/>
              <a:chOff x="9547683" y="4071055"/>
              <a:chExt cx="588342" cy="107699"/>
            </a:xfrm>
            <a:solidFill>
              <a:srgbClr val="EF9FC1"/>
            </a:solidFill>
          </p:grpSpPr>
          <p:sp>
            <p:nvSpPr>
              <p:cNvPr id="28" name="Freeform 27">
                <a:extLst>
                  <a:ext uri="{FF2B5EF4-FFF2-40B4-BE49-F238E27FC236}">
                    <a16:creationId xmlns:a16="http://schemas.microsoft.com/office/drawing/2014/main" id="{BCED12BD-2EBC-D4B5-F66C-1690D913574B}"/>
                  </a:ext>
                </a:extLst>
              </p:cNvPr>
              <p:cNvSpPr/>
              <p:nvPr/>
            </p:nvSpPr>
            <p:spPr>
              <a:xfrm>
                <a:off x="9547683" y="4124905"/>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9" name="Freeform 28">
                <a:extLst>
                  <a:ext uri="{FF2B5EF4-FFF2-40B4-BE49-F238E27FC236}">
                    <a16:creationId xmlns:a16="http://schemas.microsoft.com/office/drawing/2014/main" id="{6CC7C1FB-11DC-F8C6-B88B-C03E3AF9C273}"/>
                  </a:ext>
                </a:extLst>
              </p:cNvPr>
              <p:cNvSpPr/>
              <p:nvPr/>
            </p:nvSpPr>
            <p:spPr>
              <a:xfrm>
                <a:off x="10028301" y="4071055"/>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grpSp>
        <p:grpSp>
          <p:nvGrpSpPr>
            <p:cNvPr id="30" name="Graphic 7">
              <a:extLst>
                <a:ext uri="{FF2B5EF4-FFF2-40B4-BE49-F238E27FC236}">
                  <a16:creationId xmlns:a16="http://schemas.microsoft.com/office/drawing/2014/main" id="{B6EBC84F-73CE-1118-E234-8CD6043A4136}"/>
                </a:ext>
              </a:extLst>
            </p:cNvPr>
            <p:cNvGrpSpPr/>
            <p:nvPr/>
          </p:nvGrpSpPr>
          <p:grpSpPr>
            <a:xfrm>
              <a:off x="7359476" y="4274257"/>
              <a:ext cx="589723" cy="107699"/>
              <a:chOff x="7359476" y="4274257"/>
              <a:chExt cx="589723" cy="107699"/>
            </a:xfrm>
            <a:solidFill>
              <a:srgbClr val="F79038"/>
            </a:solidFill>
          </p:grpSpPr>
          <p:sp>
            <p:nvSpPr>
              <p:cNvPr id="31" name="Freeform 30">
                <a:extLst>
                  <a:ext uri="{FF2B5EF4-FFF2-40B4-BE49-F238E27FC236}">
                    <a16:creationId xmlns:a16="http://schemas.microsoft.com/office/drawing/2014/main" id="{3538B233-7FE0-FD65-07F3-B99535086C74}"/>
                  </a:ext>
                </a:extLst>
              </p:cNvPr>
              <p:cNvSpPr/>
              <p:nvPr/>
            </p:nvSpPr>
            <p:spPr>
              <a:xfrm>
                <a:off x="7413338" y="4328107"/>
                <a:ext cx="535861" cy="13807"/>
              </a:xfrm>
              <a:custGeom>
                <a:avLst/>
                <a:gdLst>
                  <a:gd name="connsiteX0" fmla="*/ 535862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2"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2" name="Freeform 31">
                <a:extLst>
                  <a:ext uri="{FF2B5EF4-FFF2-40B4-BE49-F238E27FC236}">
                    <a16:creationId xmlns:a16="http://schemas.microsoft.com/office/drawing/2014/main" id="{44051E78-2908-5C48-5FB1-0011F6DDACDA}"/>
                  </a:ext>
                </a:extLst>
              </p:cNvPr>
              <p:cNvSpPr/>
              <p:nvPr/>
            </p:nvSpPr>
            <p:spPr>
              <a:xfrm>
                <a:off x="7359476" y="4274257"/>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33" name="Graphic 7">
              <a:extLst>
                <a:ext uri="{FF2B5EF4-FFF2-40B4-BE49-F238E27FC236}">
                  <a16:creationId xmlns:a16="http://schemas.microsoft.com/office/drawing/2014/main" id="{9DCDEEAE-D313-39C2-73B9-90B65AEDAF5C}"/>
                </a:ext>
              </a:extLst>
            </p:cNvPr>
            <p:cNvGrpSpPr/>
            <p:nvPr/>
          </p:nvGrpSpPr>
          <p:grpSpPr>
            <a:xfrm>
              <a:off x="9312898" y="4586081"/>
              <a:ext cx="588342" cy="107699"/>
              <a:chOff x="9312898" y="4586081"/>
              <a:chExt cx="588342" cy="107699"/>
            </a:xfrm>
            <a:solidFill>
              <a:srgbClr val="F79038"/>
            </a:solidFill>
          </p:grpSpPr>
          <p:sp>
            <p:nvSpPr>
              <p:cNvPr id="34" name="Freeform 33">
                <a:extLst>
                  <a:ext uri="{FF2B5EF4-FFF2-40B4-BE49-F238E27FC236}">
                    <a16:creationId xmlns:a16="http://schemas.microsoft.com/office/drawing/2014/main" id="{688B63A7-9818-5E0F-8D7D-EE4881DC7D9D}"/>
                  </a:ext>
                </a:extLst>
              </p:cNvPr>
              <p:cNvSpPr/>
              <p:nvPr/>
            </p:nvSpPr>
            <p:spPr>
              <a:xfrm>
                <a:off x="9312898" y="4639931"/>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5" name="Freeform 34">
                <a:extLst>
                  <a:ext uri="{FF2B5EF4-FFF2-40B4-BE49-F238E27FC236}">
                    <a16:creationId xmlns:a16="http://schemas.microsoft.com/office/drawing/2014/main" id="{559D0F0B-4F3F-021F-AA01-6FDA5370ED5A}"/>
                  </a:ext>
                </a:extLst>
              </p:cNvPr>
              <p:cNvSpPr/>
              <p:nvPr/>
            </p:nvSpPr>
            <p:spPr>
              <a:xfrm>
                <a:off x="9793516" y="4586081"/>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1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1"/>
                      <a:pt x="0" y="53850"/>
                    </a:cubicBezTo>
                    <a:cubicBezTo>
                      <a:pt x="0" y="24110"/>
                      <a:pt x="24115" y="1"/>
                      <a:pt x="53862" y="1"/>
                    </a:cubicBezTo>
                    <a:cubicBezTo>
                      <a:pt x="83610" y="1"/>
                      <a:pt x="107725" y="24110"/>
                      <a:pt x="107725" y="53850"/>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36" name="Graphic 7">
              <a:extLst>
                <a:ext uri="{FF2B5EF4-FFF2-40B4-BE49-F238E27FC236}">
                  <a16:creationId xmlns:a16="http://schemas.microsoft.com/office/drawing/2014/main" id="{50E46055-E493-D03A-2B22-C5F23403EF4D}"/>
                </a:ext>
              </a:extLst>
            </p:cNvPr>
            <p:cNvGrpSpPr/>
            <p:nvPr/>
          </p:nvGrpSpPr>
          <p:grpSpPr>
            <a:xfrm>
              <a:off x="7702287" y="5072339"/>
              <a:ext cx="589724" cy="107699"/>
              <a:chOff x="7702287" y="5072339"/>
              <a:chExt cx="589724" cy="107699"/>
            </a:xfrm>
            <a:solidFill>
              <a:srgbClr val="B3DDDC"/>
            </a:solidFill>
          </p:grpSpPr>
          <p:sp>
            <p:nvSpPr>
              <p:cNvPr id="37" name="Freeform 36">
                <a:extLst>
                  <a:ext uri="{FF2B5EF4-FFF2-40B4-BE49-F238E27FC236}">
                    <a16:creationId xmlns:a16="http://schemas.microsoft.com/office/drawing/2014/main" id="{63E9AFBC-1041-E992-F84B-005891DB9932}"/>
                  </a:ext>
                </a:extLst>
              </p:cNvPr>
              <p:cNvSpPr/>
              <p:nvPr/>
            </p:nvSpPr>
            <p:spPr>
              <a:xfrm>
                <a:off x="7756150" y="5126189"/>
                <a:ext cx="535861" cy="13807"/>
              </a:xfrm>
              <a:custGeom>
                <a:avLst/>
                <a:gdLst>
                  <a:gd name="connsiteX0" fmla="*/ 535861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1"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8" name="Freeform 37">
                <a:extLst>
                  <a:ext uri="{FF2B5EF4-FFF2-40B4-BE49-F238E27FC236}">
                    <a16:creationId xmlns:a16="http://schemas.microsoft.com/office/drawing/2014/main" id="{E3EF6F43-4706-5FBC-5028-C16A94A5F4D6}"/>
                  </a:ext>
                </a:extLst>
              </p:cNvPr>
              <p:cNvSpPr/>
              <p:nvPr/>
            </p:nvSpPr>
            <p:spPr>
              <a:xfrm>
                <a:off x="7702287" y="5072339"/>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grpSp>
        <p:grpSp>
          <p:nvGrpSpPr>
            <p:cNvPr id="39" name="Graphic 7">
              <a:extLst>
                <a:ext uri="{FF2B5EF4-FFF2-40B4-BE49-F238E27FC236}">
                  <a16:creationId xmlns:a16="http://schemas.microsoft.com/office/drawing/2014/main" id="{8E7D1486-F5FB-AAE3-E185-05C5C6F86309}"/>
                </a:ext>
              </a:extLst>
            </p:cNvPr>
            <p:cNvGrpSpPr/>
            <p:nvPr/>
          </p:nvGrpSpPr>
          <p:grpSpPr>
            <a:xfrm>
              <a:off x="9057397" y="5117676"/>
              <a:ext cx="589723" cy="107699"/>
              <a:chOff x="9057397" y="5117676"/>
              <a:chExt cx="589723" cy="107699"/>
            </a:xfrm>
            <a:solidFill>
              <a:srgbClr val="B3DDDC"/>
            </a:solidFill>
          </p:grpSpPr>
          <p:sp>
            <p:nvSpPr>
              <p:cNvPr id="40" name="Freeform 39">
                <a:extLst>
                  <a:ext uri="{FF2B5EF4-FFF2-40B4-BE49-F238E27FC236}">
                    <a16:creationId xmlns:a16="http://schemas.microsoft.com/office/drawing/2014/main" id="{7869A642-1944-0833-7D65-EB5DCDDFC7C0}"/>
                  </a:ext>
                </a:extLst>
              </p:cNvPr>
              <p:cNvSpPr/>
              <p:nvPr/>
            </p:nvSpPr>
            <p:spPr>
              <a:xfrm>
                <a:off x="9057397" y="5171526"/>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41" name="Freeform 40">
                <a:extLst>
                  <a:ext uri="{FF2B5EF4-FFF2-40B4-BE49-F238E27FC236}">
                    <a16:creationId xmlns:a16="http://schemas.microsoft.com/office/drawing/2014/main" id="{891791AA-F45A-EE85-47E6-E87BB090D187}"/>
                  </a:ext>
                </a:extLst>
              </p:cNvPr>
              <p:cNvSpPr/>
              <p:nvPr/>
            </p:nvSpPr>
            <p:spPr>
              <a:xfrm>
                <a:off x="9539397" y="5117676"/>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grpSp>
        <p:grpSp>
          <p:nvGrpSpPr>
            <p:cNvPr id="42" name="Graphic 7">
              <a:extLst>
                <a:ext uri="{FF2B5EF4-FFF2-40B4-BE49-F238E27FC236}">
                  <a16:creationId xmlns:a16="http://schemas.microsoft.com/office/drawing/2014/main" id="{90BC3A66-ED9C-65A9-D030-A550E5917414}"/>
                </a:ext>
              </a:extLst>
            </p:cNvPr>
            <p:cNvGrpSpPr/>
            <p:nvPr/>
          </p:nvGrpSpPr>
          <p:grpSpPr>
            <a:xfrm>
              <a:off x="7221934" y="1394346"/>
              <a:ext cx="2959667" cy="4079567"/>
              <a:chOff x="7221934" y="1394346"/>
              <a:chExt cx="2959667" cy="4079567"/>
            </a:xfrm>
          </p:grpSpPr>
          <p:sp>
            <p:nvSpPr>
              <p:cNvPr id="43" name="Freeform 42">
                <a:extLst>
                  <a:ext uri="{FF2B5EF4-FFF2-40B4-BE49-F238E27FC236}">
                    <a16:creationId xmlns:a16="http://schemas.microsoft.com/office/drawing/2014/main" id="{EBF03D46-4F4F-FAF7-CDEF-ADD3A35D8D7C}"/>
                  </a:ext>
                </a:extLst>
              </p:cNvPr>
              <p:cNvSpPr/>
              <p:nvPr/>
            </p:nvSpPr>
            <p:spPr>
              <a:xfrm>
                <a:off x="7314467" y="1906014"/>
                <a:ext cx="2773221" cy="1435997"/>
              </a:xfrm>
              <a:custGeom>
                <a:avLst/>
                <a:gdLst>
                  <a:gd name="connsiteX0" fmla="*/ 1386611 w 2773221"/>
                  <a:gd name="connsiteY0" fmla="*/ 712475 h 1435997"/>
                  <a:gd name="connsiteX1" fmla="*/ 2597823 w 2773221"/>
                  <a:gd name="connsiteY1" fmla="*/ 1418047 h 1435997"/>
                  <a:gd name="connsiteX2" fmla="*/ 2596442 w 2773221"/>
                  <a:gd name="connsiteY2" fmla="*/ 1435997 h 1435997"/>
                  <a:gd name="connsiteX3" fmla="*/ 2773221 w 2773221"/>
                  <a:gd name="connsiteY3" fmla="*/ 807748 h 1435997"/>
                  <a:gd name="connsiteX4" fmla="*/ 1386611 w 2773221"/>
                  <a:gd name="connsiteY4" fmla="*/ 0 h 1435997"/>
                  <a:gd name="connsiteX5" fmla="*/ 0 w 2773221"/>
                  <a:gd name="connsiteY5" fmla="*/ 807748 h 1435997"/>
                  <a:gd name="connsiteX6" fmla="*/ 176779 w 2773221"/>
                  <a:gd name="connsiteY6" fmla="*/ 1407001 h 1435997"/>
                  <a:gd name="connsiteX7" fmla="*/ 1386611 w 2773221"/>
                  <a:gd name="connsiteY7" fmla="*/ 712475 h 14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21" h="1435997">
                    <a:moveTo>
                      <a:pt x="1386611" y="712475"/>
                    </a:moveTo>
                    <a:cubicBezTo>
                      <a:pt x="2055056" y="712475"/>
                      <a:pt x="2597823" y="1028671"/>
                      <a:pt x="2597823" y="1418047"/>
                    </a:cubicBezTo>
                    <a:cubicBezTo>
                      <a:pt x="2597823" y="1423570"/>
                      <a:pt x="2597823" y="1429093"/>
                      <a:pt x="2596442" y="1435997"/>
                    </a:cubicBezTo>
                    <a:cubicBezTo>
                      <a:pt x="2701405" y="1168128"/>
                      <a:pt x="2773221" y="938921"/>
                      <a:pt x="2773221" y="807748"/>
                    </a:cubicBezTo>
                    <a:cubicBezTo>
                      <a:pt x="2773221" y="361761"/>
                      <a:pt x="2151732" y="0"/>
                      <a:pt x="1386611" y="0"/>
                    </a:cubicBezTo>
                    <a:cubicBezTo>
                      <a:pt x="620108" y="0"/>
                      <a:pt x="0" y="361761"/>
                      <a:pt x="0" y="807748"/>
                    </a:cubicBezTo>
                    <a:cubicBezTo>
                      <a:pt x="0" y="920971"/>
                      <a:pt x="70435" y="1141894"/>
                      <a:pt x="176779" y="1407001"/>
                    </a:cubicBezTo>
                    <a:cubicBezTo>
                      <a:pt x="187828" y="1021767"/>
                      <a:pt x="725070" y="712475"/>
                      <a:pt x="1386611" y="712475"/>
                    </a:cubicBezTo>
                    <a:close/>
                  </a:path>
                </a:pathLst>
              </a:custGeom>
              <a:solidFill>
                <a:srgbClr val="808285"/>
              </a:solidFill>
              <a:ln w="13799" cap="flat">
                <a:noFill/>
                <a:prstDash val="solid"/>
                <a:miter/>
              </a:ln>
            </p:spPr>
            <p:txBody>
              <a:bodyPr rtlCol="0" anchor="ctr"/>
              <a:lstStyle/>
              <a:p>
                <a:pPr algn="l" rtl="0">
                  <a:lnSpc>
                    <a:spcPts val="1560"/>
                  </a:lnSpc>
                </a:pPr>
                <a:endParaRPr lang="en-US" sz="1400"/>
              </a:p>
            </p:txBody>
          </p:sp>
          <p:sp>
            <p:nvSpPr>
              <p:cNvPr id="44" name="Freeform 43">
                <a:extLst>
                  <a:ext uri="{FF2B5EF4-FFF2-40B4-BE49-F238E27FC236}">
                    <a16:creationId xmlns:a16="http://schemas.microsoft.com/office/drawing/2014/main" id="{6DFF7CE2-F79D-FB61-4D11-28D3CE7E5A08}"/>
                  </a:ext>
                </a:extLst>
              </p:cNvPr>
              <p:cNvSpPr/>
              <p:nvPr/>
            </p:nvSpPr>
            <p:spPr>
              <a:xfrm>
                <a:off x="7795085" y="3375149"/>
                <a:ext cx="1811985" cy="1054905"/>
              </a:xfrm>
              <a:custGeom>
                <a:avLst/>
                <a:gdLst>
                  <a:gd name="connsiteX0" fmla="*/ 1811985 w 1811985"/>
                  <a:gd name="connsiteY0" fmla="*/ 527453 h 1054905"/>
                  <a:gd name="connsiteX1" fmla="*/ 905993 w 1811985"/>
                  <a:gd name="connsiteY1" fmla="*/ 1054906 h 1054905"/>
                  <a:gd name="connsiteX2" fmla="*/ 0 w 1811985"/>
                  <a:gd name="connsiteY2" fmla="*/ 527453 h 1054905"/>
                  <a:gd name="connsiteX3" fmla="*/ 905993 w 1811985"/>
                  <a:gd name="connsiteY3" fmla="*/ 0 h 1054905"/>
                  <a:gd name="connsiteX4" fmla="*/ 1811985 w 1811985"/>
                  <a:gd name="connsiteY4" fmla="*/ 527453 h 10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85" h="1054905">
                    <a:moveTo>
                      <a:pt x="1811985" y="527453"/>
                    </a:moveTo>
                    <a:cubicBezTo>
                      <a:pt x="1811985" y="818757"/>
                      <a:pt x="1406359" y="1054906"/>
                      <a:pt x="905993" y="1054906"/>
                    </a:cubicBezTo>
                    <a:cubicBezTo>
                      <a:pt x="405627" y="1054906"/>
                      <a:pt x="0" y="818757"/>
                      <a:pt x="0" y="527453"/>
                    </a:cubicBezTo>
                    <a:cubicBezTo>
                      <a:pt x="0" y="236148"/>
                      <a:pt x="405627" y="0"/>
                      <a:pt x="905993" y="0"/>
                    </a:cubicBezTo>
                    <a:cubicBezTo>
                      <a:pt x="1406359" y="0"/>
                      <a:pt x="1811985" y="236148"/>
                      <a:pt x="1811985" y="527453"/>
                    </a:cubicBezTo>
                    <a:close/>
                  </a:path>
                </a:pathLst>
              </a:custGeom>
              <a:solidFill>
                <a:srgbClr val="58595B"/>
              </a:solidFill>
              <a:ln w="13799" cap="flat">
                <a:noFill/>
                <a:prstDash val="solid"/>
                <a:miter/>
              </a:ln>
            </p:spPr>
            <p:txBody>
              <a:bodyPr rtlCol="0" anchor="ctr"/>
              <a:lstStyle/>
              <a:p>
                <a:pPr algn="l" rtl="0">
                  <a:lnSpc>
                    <a:spcPts val="1560"/>
                  </a:lnSpc>
                </a:pPr>
                <a:endParaRPr lang="en-US" sz="1400"/>
              </a:p>
            </p:txBody>
          </p:sp>
          <p:grpSp>
            <p:nvGrpSpPr>
              <p:cNvPr id="45" name="Graphic 7">
                <a:extLst>
                  <a:ext uri="{FF2B5EF4-FFF2-40B4-BE49-F238E27FC236}">
                    <a16:creationId xmlns:a16="http://schemas.microsoft.com/office/drawing/2014/main" id="{D7C1A30C-82BC-5F58-5DD2-70B747E5AB6F}"/>
                  </a:ext>
                </a:extLst>
              </p:cNvPr>
              <p:cNvGrpSpPr/>
              <p:nvPr/>
            </p:nvGrpSpPr>
            <p:grpSpPr>
              <a:xfrm>
                <a:off x="7484340" y="2590874"/>
                <a:ext cx="2430711" cy="1210932"/>
                <a:chOff x="7484340" y="2590874"/>
                <a:chExt cx="2430711" cy="1210932"/>
              </a:xfrm>
            </p:grpSpPr>
            <p:sp>
              <p:nvSpPr>
                <p:cNvPr id="46" name="Freeform 45">
                  <a:extLst>
                    <a:ext uri="{FF2B5EF4-FFF2-40B4-BE49-F238E27FC236}">
                      <a16:creationId xmlns:a16="http://schemas.microsoft.com/office/drawing/2014/main" id="{84976BF9-2696-F998-2CC1-9CA6D1CB5B4B}"/>
                    </a:ext>
                  </a:extLst>
                </p:cNvPr>
                <p:cNvSpPr/>
                <p:nvPr/>
              </p:nvSpPr>
              <p:spPr>
                <a:xfrm>
                  <a:off x="7499532" y="2606062"/>
                  <a:ext cx="2403090" cy="1173651"/>
                </a:xfrm>
                <a:custGeom>
                  <a:avLst/>
                  <a:gdLst>
                    <a:gd name="connsiteX0" fmla="*/ 1201545 w 2403090"/>
                    <a:gd name="connsiteY0" fmla="*/ 0 h 1173651"/>
                    <a:gd name="connsiteX1" fmla="*/ 0 w 2403090"/>
                    <a:gd name="connsiteY1" fmla="*/ 698668 h 1173651"/>
                    <a:gd name="connsiteX2" fmla="*/ 320412 w 2403090"/>
                    <a:gd name="connsiteY2" fmla="*/ 1173651 h 1173651"/>
                    <a:gd name="connsiteX3" fmla="*/ 1201545 w 2403090"/>
                    <a:gd name="connsiteY3" fmla="*/ 769087 h 1173651"/>
                    <a:gd name="connsiteX4" fmla="*/ 2082678 w 2403090"/>
                    <a:gd name="connsiteY4" fmla="*/ 1173651 h 1173651"/>
                    <a:gd name="connsiteX5" fmla="*/ 2403090 w 2403090"/>
                    <a:gd name="connsiteY5" fmla="*/ 698668 h 1173651"/>
                    <a:gd name="connsiteX6" fmla="*/ 1201545 w 2403090"/>
                    <a:gd name="connsiteY6" fmla="*/ 0 h 117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090" h="1173651">
                      <a:moveTo>
                        <a:pt x="1201545" y="0"/>
                      </a:moveTo>
                      <a:cubicBezTo>
                        <a:pt x="538624" y="0"/>
                        <a:pt x="0" y="313434"/>
                        <a:pt x="0" y="698668"/>
                      </a:cubicBezTo>
                      <a:cubicBezTo>
                        <a:pt x="0" y="882310"/>
                        <a:pt x="121535" y="1049383"/>
                        <a:pt x="320412" y="1173651"/>
                      </a:cubicBezTo>
                      <a:cubicBezTo>
                        <a:pt x="415707" y="941683"/>
                        <a:pt x="773408" y="769087"/>
                        <a:pt x="1201545" y="769087"/>
                      </a:cubicBezTo>
                      <a:cubicBezTo>
                        <a:pt x="1629682" y="769087"/>
                        <a:pt x="1987383" y="941683"/>
                        <a:pt x="2082678" y="1173651"/>
                      </a:cubicBezTo>
                      <a:cubicBezTo>
                        <a:pt x="2281554" y="1049383"/>
                        <a:pt x="2403090" y="882310"/>
                        <a:pt x="2403090" y="698668"/>
                      </a:cubicBezTo>
                      <a:cubicBezTo>
                        <a:pt x="2403090" y="312053"/>
                        <a:pt x="1864466" y="0"/>
                        <a:pt x="1201545" y="0"/>
                      </a:cubicBezTo>
                      <a:close/>
                    </a:path>
                  </a:pathLst>
                </a:custGeom>
                <a:solidFill>
                  <a:srgbClr val="6D6E71"/>
                </a:solidFill>
                <a:ln w="13799" cap="flat">
                  <a:noFill/>
                  <a:prstDash val="solid"/>
                  <a:miter/>
                </a:ln>
              </p:spPr>
              <p:txBody>
                <a:bodyPr rtlCol="0" anchor="ctr"/>
                <a:lstStyle/>
                <a:p>
                  <a:pPr algn="l" rtl="0">
                    <a:lnSpc>
                      <a:spcPts val="1560"/>
                    </a:lnSpc>
                  </a:pPr>
                  <a:endParaRPr lang="en-US" sz="1400"/>
                </a:p>
              </p:txBody>
            </p:sp>
            <p:sp>
              <p:nvSpPr>
                <p:cNvPr id="47" name="Freeform 46">
                  <a:extLst>
                    <a:ext uri="{FF2B5EF4-FFF2-40B4-BE49-F238E27FC236}">
                      <a16:creationId xmlns:a16="http://schemas.microsoft.com/office/drawing/2014/main" id="{AF4DDE08-8B04-DD83-D4F9-0CFB63F5C38E}"/>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gradFill>
                  <a:gsLst>
                    <a:gs pos="0">
                      <a:srgbClr val="BABEE0"/>
                    </a:gs>
                    <a:gs pos="24750">
                      <a:srgbClr val="E6E8F5"/>
                    </a:gs>
                    <a:gs pos="70200">
                      <a:srgbClr val="B1B6DC"/>
                    </a:gs>
                    <a:gs pos="94710">
                      <a:srgbClr val="BBBFE1"/>
                    </a:gs>
                    <a:gs pos="100000">
                      <a:srgbClr val="BEC2E2"/>
                    </a:gs>
                  </a:gsLst>
                  <a:lin ang="11305615" scaled="1"/>
                </a:gradFill>
                <a:ln w="13799" cap="flat">
                  <a:noFill/>
                  <a:prstDash val="solid"/>
                  <a:miter/>
                </a:ln>
              </p:spPr>
              <p:txBody>
                <a:bodyPr rtlCol="0" anchor="ctr"/>
                <a:lstStyle/>
                <a:p>
                  <a:pPr algn="l" rtl="0">
                    <a:lnSpc>
                      <a:spcPts val="1560"/>
                    </a:lnSpc>
                  </a:pPr>
                  <a:endParaRPr lang="en-US" sz="1400"/>
                </a:p>
              </p:txBody>
            </p:sp>
            <p:sp>
              <p:nvSpPr>
                <p:cNvPr id="48" name="Freeform 47">
                  <a:extLst>
                    <a:ext uri="{FF2B5EF4-FFF2-40B4-BE49-F238E27FC236}">
                      <a16:creationId xmlns:a16="http://schemas.microsoft.com/office/drawing/2014/main" id="{D7AEAF7D-4DA7-4C76-7666-B62E6702D88F}"/>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solidFill>
                  <a:srgbClr val="9AA0C9">
                    <a:alpha val="50000"/>
                  </a:srgbClr>
                </a:solidFill>
                <a:ln w="13799" cap="flat">
                  <a:noFill/>
                  <a:prstDash val="solid"/>
                  <a:miter/>
                </a:ln>
              </p:spPr>
              <p:txBody>
                <a:bodyPr rtlCol="0" anchor="ctr"/>
                <a:lstStyle/>
                <a:p>
                  <a:pPr algn="l" rtl="0">
                    <a:lnSpc>
                      <a:spcPts val="1560"/>
                    </a:lnSpc>
                  </a:pPr>
                  <a:endParaRPr lang="en-US" sz="1400"/>
                </a:p>
              </p:txBody>
            </p:sp>
          </p:grpSp>
          <p:grpSp>
            <p:nvGrpSpPr>
              <p:cNvPr id="49" name="Graphic 7">
                <a:extLst>
                  <a:ext uri="{FF2B5EF4-FFF2-40B4-BE49-F238E27FC236}">
                    <a16:creationId xmlns:a16="http://schemas.microsoft.com/office/drawing/2014/main" id="{958C671A-3D32-6F2F-6EAD-A88236EABCD8}"/>
                  </a:ext>
                </a:extLst>
              </p:cNvPr>
              <p:cNvGrpSpPr/>
              <p:nvPr/>
            </p:nvGrpSpPr>
            <p:grpSpPr>
              <a:xfrm>
                <a:off x="8343376" y="4960269"/>
                <a:ext cx="715402" cy="513644"/>
                <a:chOff x="8343376" y="4960269"/>
                <a:chExt cx="715402" cy="513644"/>
              </a:xfrm>
            </p:grpSpPr>
            <p:sp>
              <p:nvSpPr>
                <p:cNvPr id="50" name="Freeform 49">
                  <a:extLst>
                    <a:ext uri="{FF2B5EF4-FFF2-40B4-BE49-F238E27FC236}">
                      <a16:creationId xmlns:a16="http://schemas.microsoft.com/office/drawing/2014/main" id="{AD9DADA2-F989-670D-3688-3A38F0F3FB38}"/>
                    </a:ext>
                  </a:extLst>
                </p:cNvPr>
                <p:cNvSpPr/>
                <p:nvPr/>
              </p:nvSpPr>
              <p:spPr>
                <a:xfrm>
                  <a:off x="8343376" y="5167384"/>
                  <a:ext cx="715402" cy="306529"/>
                </a:xfrm>
                <a:custGeom>
                  <a:avLst/>
                  <a:gdLst>
                    <a:gd name="connsiteX0" fmla="*/ 715403 w 715402"/>
                    <a:gd name="connsiteY0" fmla="*/ 0 h 306529"/>
                    <a:gd name="connsiteX1" fmla="*/ 0 w 715402"/>
                    <a:gd name="connsiteY1" fmla="*/ 0 h 306529"/>
                    <a:gd name="connsiteX2" fmla="*/ 0 w 715402"/>
                    <a:gd name="connsiteY2" fmla="*/ 98034 h 306529"/>
                    <a:gd name="connsiteX3" fmla="*/ 357701 w 715402"/>
                    <a:gd name="connsiteY3" fmla="*/ 306529 h 306529"/>
                    <a:gd name="connsiteX4" fmla="*/ 715403 w 715402"/>
                    <a:gd name="connsiteY4" fmla="*/ 98034 h 306529"/>
                    <a:gd name="connsiteX5" fmla="*/ 715403 w 715402"/>
                    <a:gd name="connsiteY5" fmla="*/ 0 h 3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02" h="306529">
                      <a:moveTo>
                        <a:pt x="715403" y="0"/>
                      </a:moveTo>
                      <a:lnTo>
                        <a:pt x="0" y="0"/>
                      </a:lnTo>
                      <a:cubicBezTo>
                        <a:pt x="0" y="0"/>
                        <a:pt x="0" y="96654"/>
                        <a:pt x="0" y="98034"/>
                      </a:cubicBezTo>
                      <a:cubicBezTo>
                        <a:pt x="0" y="212638"/>
                        <a:pt x="160206" y="306529"/>
                        <a:pt x="357701" y="306529"/>
                      </a:cubicBezTo>
                      <a:cubicBezTo>
                        <a:pt x="555196" y="306529"/>
                        <a:pt x="715403" y="212638"/>
                        <a:pt x="715403" y="98034"/>
                      </a:cubicBezTo>
                      <a:cubicBezTo>
                        <a:pt x="715403" y="96654"/>
                        <a:pt x="715403" y="0"/>
                        <a:pt x="715403" y="0"/>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1" name="Freeform 50">
                  <a:extLst>
                    <a:ext uri="{FF2B5EF4-FFF2-40B4-BE49-F238E27FC236}">
                      <a16:creationId xmlns:a16="http://schemas.microsoft.com/office/drawing/2014/main" id="{F2E2E2D6-D3FF-6E3B-2005-61936B6243B8}"/>
                    </a:ext>
                  </a:extLst>
                </p:cNvPr>
                <p:cNvSpPr/>
                <p:nvPr/>
              </p:nvSpPr>
              <p:spPr>
                <a:xfrm>
                  <a:off x="8343376" y="4960269"/>
                  <a:ext cx="715402" cy="416991"/>
                </a:xfrm>
                <a:custGeom>
                  <a:avLst/>
                  <a:gdLst>
                    <a:gd name="connsiteX0" fmla="*/ 715403 w 715402"/>
                    <a:gd name="connsiteY0" fmla="*/ 208496 h 416991"/>
                    <a:gd name="connsiteX1" fmla="*/ 357701 w 715402"/>
                    <a:gd name="connsiteY1" fmla="*/ 416991 h 416991"/>
                    <a:gd name="connsiteX2" fmla="*/ 0 w 715402"/>
                    <a:gd name="connsiteY2" fmla="*/ 208496 h 416991"/>
                    <a:gd name="connsiteX3" fmla="*/ 357701 w 715402"/>
                    <a:gd name="connsiteY3" fmla="*/ 0 h 416991"/>
                    <a:gd name="connsiteX4" fmla="*/ 715403 w 715402"/>
                    <a:gd name="connsiteY4" fmla="*/ 208496 h 4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02" h="416991">
                      <a:moveTo>
                        <a:pt x="715403" y="208496"/>
                      </a:moveTo>
                      <a:cubicBezTo>
                        <a:pt x="715403" y="323644"/>
                        <a:pt x="555254" y="416991"/>
                        <a:pt x="357701" y="416991"/>
                      </a:cubicBezTo>
                      <a:cubicBezTo>
                        <a:pt x="160149" y="416991"/>
                        <a:pt x="0" y="323644"/>
                        <a:pt x="0" y="208496"/>
                      </a:cubicBezTo>
                      <a:cubicBezTo>
                        <a:pt x="0" y="93347"/>
                        <a:pt x="160149" y="0"/>
                        <a:pt x="357701" y="0"/>
                      </a:cubicBezTo>
                      <a:cubicBezTo>
                        <a:pt x="555254" y="0"/>
                        <a:pt x="715403" y="93347"/>
                        <a:pt x="715403" y="208496"/>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7980341" scaled="1"/>
                </a:gradFill>
                <a:ln w="13799" cap="flat">
                  <a:noFill/>
                  <a:prstDash val="solid"/>
                  <a:miter/>
                </a:ln>
              </p:spPr>
              <p:txBody>
                <a:bodyPr rtlCol="0" anchor="ctr"/>
                <a:lstStyle/>
                <a:p>
                  <a:pPr algn="l" rtl="0">
                    <a:lnSpc>
                      <a:spcPts val="1560"/>
                    </a:lnSpc>
                  </a:pPr>
                  <a:endParaRPr lang="en-US" sz="1400"/>
                </a:p>
              </p:txBody>
            </p:sp>
            <p:sp>
              <p:nvSpPr>
                <p:cNvPr id="52" name="Freeform 51">
                  <a:extLst>
                    <a:ext uri="{FF2B5EF4-FFF2-40B4-BE49-F238E27FC236}">
                      <a16:creationId xmlns:a16="http://schemas.microsoft.com/office/drawing/2014/main" id="{3ABBBA4B-94B7-6112-FD30-B93E3CFBF4AB}"/>
                    </a:ext>
                  </a:extLst>
                </p:cNvPr>
                <p:cNvSpPr/>
                <p:nvPr/>
              </p:nvSpPr>
              <p:spPr>
                <a:xfrm>
                  <a:off x="8343376" y="5171526"/>
                  <a:ext cx="715402" cy="212637"/>
                </a:xfrm>
                <a:custGeom>
                  <a:avLst/>
                  <a:gdLst>
                    <a:gd name="connsiteX0" fmla="*/ 357701 w 715402"/>
                    <a:gd name="connsiteY0" fmla="*/ 204353 h 212637"/>
                    <a:gd name="connsiteX1" fmla="*/ 0 w 715402"/>
                    <a:gd name="connsiteY1" fmla="*/ 0 h 212637"/>
                    <a:gd name="connsiteX2" fmla="*/ 0 w 715402"/>
                    <a:gd name="connsiteY2" fmla="*/ 4142 h 212637"/>
                    <a:gd name="connsiteX3" fmla="*/ 357701 w 715402"/>
                    <a:gd name="connsiteY3" fmla="*/ 212638 h 212637"/>
                    <a:gd name="connsiteX4" fmla="*/ 715403 w 715402"/>
                    <a:gd name="connsiteY4" fmla="*/ 4142 h 212637"/>
                    <a:gd name="connsiteX5" fmla="*/ 715403 w 715402"/>
                    <a:gd name="connsiteY5" fmla="*/ 0 h 212637"/>
                    <a:gd name="connsiteX6" fmla="*/ 357701 w 715402"/>
                    <a:gd name="connsiteY6" fmla="*/ 204353 h 2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402" h="212637">
                      <a:moveTo>
                        <a:pt x="357701" y="204353"/>
                      </a:moveTo>
                      <a:cubicBezTo>
                        <a:pt x="161587" y="204353"/>
                        <a:pt x="4143" y="113223"/>
                        <a:pt x="0" y="0"/>
                      </a:cubicBezTo>
                      <a:cubicBezTo>
                        <a:pt x="0" y="1380"/>
                        <a:pt x="0" y="2762"/>
                        <a:pt x="0" y="4142"/>
                      </a:cubicBezTo>
                      <a:cubicBezTo>
                        <a:pt x="0" y="118746"/>
                        <a:pt x="160206" y="212638"/>
                        <a:pt x="357701" y="212638"/>
                      </a:cubicBezTo>
                      <a:cubicBezTo>
                        <a:pt x="555196" y="212638"/>
                        <a:pt x="715403" y="118746"/>
                        <a:pt x="715403" y="4142"/>
                      </a:cubicBezTo>
                      <a:cubicBezTo>
                        <a:pt x="715403" y="2762"/>
                        <a:pt x="715403" y="1380"/>
                        <a:pt x="715403" y="0"/>
                      </a:cubicBezTo>
                      <a:cubicBezTo>
                        <a:pt x="712640" y="113223"/>
                        <a:pt x="553815" y="204353"/>
                        <a:pt x="357701" y="204353"/>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sp>
            <p:nvSpPr>
              <p:cNvPr id="53" name="Freeform 52">
                <a:extLst>
                  <a:ext uri="{FF2B5EF4-FFF2-40B4-BE49-F238E27FC236}">
                    <a16:creationId xmlns:a16="http://schemas.microsoft.com/office/drawing/2014/main" id="{780A10CD-0B02-8665-73FC-96382252D97C}"/>
                  </a:ext>
                </a:extLst>
              </p:cNvPr>
              <p:cNvSpPr/>
              <p:nvPr/>
            </p:nvSpPr>
            <p:spPr>
              <a:xfrm>
                <a:off x="7223315" y="2708239"/>
                <a:ext cx="2958286" cy="876786"/>
              </a:xfrm>
              <a:custGeom>
                <a:avLst/>
                <a:gdLst>
                  <a:gd name="connsiteX0" fmla="*/ 1477762 w 2958286"/>
                  <a:gd name="connsiteY0" fmla="*/ 845029 h 876786"/>
                  <a:gd name="connsiteX1" fmla="*/ 0 w 2958286"/>
                  <a:gd name="connsiteY1" fmla="*/ 0 h 876786"/>
                  <a:gd name="connsiteX2" fmla="*/ 0 w 2958286"/>
                  <a:gd name="connsiteY2" fmla="*/ 15189 h 876786"/>
                  <a:gd name="connsiteX3" fmla="*/ 1479143 w 2958286"/>
                  <a:gd name="connsiteY3" fmla="*/ 876787 h 876786"/>
                  <a:gd name="connsiteX4" fmla="*/ 2958287 w 2958286"/>
                  <a:gd name="connsiteY4" fmla="*/ 15189 h 876786"/>
                  <a:gd name="connsiteX5" fmla="*/ 2958287 w 2958286"/>
                  <a:gd name="connsiteY5" fmla="*/ 0 h 876786"/>
                  <a:gd name="connsiteX6" fmla="*/ 1477762 w 2958286"/>
                  <a:gd name="connsiteY6" fmla="*/ 845029 h 8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8286" h="876786">
                    <a:moveTo>
                      <a:pt x="1477762" y="845029"/>
                    </a:moveTo>
                    <a:cubicBezTo>
                      <a:pt x="669827" y="845029"/>
                      <a:pt x="13811" y="468080"/>
                      <a:pt x="0" y="0"/>
                    </a:cubicBezTo>
                    <a:cubicBezTo>
                      <a:pt x="0" y="5523"/>
                      <a:pt x="0" y="9666"/>
                      <a:pt x="0" y="15189"/>
                    </a:cubicBezTo>
                    <a:cubicBezTo>
                      <a:pt x="0" y="490172"/>
                      <a:pt x="661540" y="876787"/>
                      <a:pt x="1479143" y="876787"/>
                    </a:cubicBezTo>
                    <a:cubicBezTo>
                      <a:pt x="2295365" y="876787"/>
                      <a:pt x="2958287" y="491553"/>
                      <a:pt x="2958287" y="15189"/>
                    </a:cubicBezTo>
                    <a:cubicBezTo>
                      <a:pt x="2958287" y="9666"/>
                      <a:pt x="2958287" y="5523"/>
                      <a:pt x="2958287" y="0"/>
                    </a:cubicBezTo>
                    <a:cubicBezTo>
                      <a:pt x="2941714" y="468080"/>
                      <a:pt x="2285698" y="845029"/>
                      <a:pt x="1477762" y="845029"/>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54" name="Freeform 53">
                <a:extLst>
                  <a:ext uri="{FF2B5EF4-FFF2-40B4-BE49-F238E27FC236}">
                    <a16:creationId xmlns:a16="http://schemas.microsoft.com/office/drawing/2014/main" id="{34679076-4112-5341-AA43-C96127833201}"/>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5" name="Freeform 54">
                <a:extLst>
                  <a:ext uri="{FF2B5EF4-FFF2-40B4-BE49-F238E27FC236}">
                    <a16:creationId xmlns:a16="http://schemas.microsoft.com/office/drawing/2014/main" id="{9B9EFD0F-3863-7ABC-2B8A-89379CDA713B}"/>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sp>
            <p:nvSpPr>
              <p:cNvPr id="56" name="Freeform 55">
                <a:extLst>
                  <a:ext uri="{FF2B5EF4-FFF2-40B4-BE49-F238E27FC236}">
                    <a16:creationId xmlns:a16="http://schemas.microsoft.com/office/drawing/2014/main" id="{E4C11BA0-80EA-27CA-90F6-B79025C89B0C}"/>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7" name="Freeform 56">
                <a:extLst>
                  <a:ext uri="{FF2B5EF4-FFF2-40B4-BE49-F238E27FC236}">
                    <a16:creationId xmlns:a16="http://schemas.microsoft.com/office/drawing/2014/main" id="{F6787593-E110-1EB0-B4F5-F6803A5D7D4B}"/>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sp>
            <p:nvSpPr>
              <p:cNvPr id="58" name="Freeform 57">
                <a:extLst>
                  <a:ext uri="{FF2B5EF4-FFF2-40B4-BE49-F238E27FC236}">
                    <a16:creationId xmlns:a16="http://schemas.microsoft.com/office/drawing/2014/main" id="{906E7821-F51E-DEEC-02A3-53AC2F74DB20}"/>
                  </a:ext>
                </a:extLst>
              </p:cNvPr>
              <p:cNvSpPr/>
              <p:nvPr/>
            </p:nvSpPr>
            <p:spPr>
              <a:xfrm>
                <a:off x="9229601" y="2994718"/>
                <a:ext cx="330159" cy="451570"/>
              </a:xfrm>
              <a:custGeom>
                <a:avLst/>
                <a:gdLst>
                  <a:gd name="connsiteX0" fmla="*/ 297366 w 330159"/>
                  <a:gd name="connsiteY0" fmla="*/ 10385 h 451570"/>
                  <a:gd name="connsiteX1" fmla="*/ 66725 w 330159"/>
                  <a:gd name="connsiteY1" fmla="*/ 158128 h 451570"/>
                  <a:gd name="connsiteX2" fmla="*/ 32198 w 330159"/>
                  <a:gd name="connsiteY2" fmla="*/ 441185 h 451570"/>
                  <a:gd name="connsiteX3" fmla="*/ 262839 w 330159"/>
                  <a:gd name="connsiteY3" fmla="*/ 293443 h 451570"/>
                  <a:gd name="connsiteX4" fmla="*/ 297366 w 330159"/>
                  <a:gd name="connsiteY4" fmla="*/ 10385 h 451570"/>
                  <a:gd name="connsiteX5" fmla="*/ 297366 w 330159"/>
                  <a:gd name="connsiteY5" fmla="*/ 10385 h 4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9" h="451570">
                    <a:moveTo>
                      <a:pt x="297366" y="10385"/>
                    </a:moveTo>
                    <a:cubicBezTo>
                      <a:pt x="243504" y="-26895"/>
                      <a:pt x="139922" y="39382"/>
                      <a:pt x="66725" y="158128"/>
                    </a:cubicBezTo>
                    <a:cubicBezTo>
                      <a:pt x="-6473" y="276874"/>
                      <a:pt x="-21665" y="403904"/>
                      <a:pt x="32198" y="441185"/>
                    </a:cubicBezTo>
                    <a:cubicBezTo>
                      <a:pt x="86060" y="478466"/>
                      <a:pt x="189642" y="412189"/>
                      <a:pt x="262839" y="293443"/>
                    </a:cubicBezTo>
                    <a:cubicBezTo>
                      <a:pt x="336037" y="174697"/>
                      <a:pt x="352610" y="47666"/>
                      <a:pt x="297366" y="10385"/>
                    </a:cubicBezTo>
                    <a:lnTo>
                      <a:pt x="297366" y="10385"/>
                    </a:lnTo>
                    <a:close/>
                  </a:path>
                </a:pathLst>
              </a:custGeom>
              <a:gradFill>
                <a:gsLst>
                  <a:gs pos="0">
                    <a:srgbClr val="FFFFFF"/>
                  </a:gs>
                  <a:gs pos="50000">
                    <a:srgbClr val="D6D9EB"/>
                  </a:gs>
                  <a:gs pos="100000">
                    <a:srgbClr val="AEB3D8"/>
                  </a:gs>
                </a:gsLst>
                <a:lin ang="14251763" scaled="1"/>
              </a:gradFill>
              <a:ln w="13799" cap="flat">
                <a:noFill/>
                <a:prstDash val="solid"/>
                <a:miter/>
              </a:ln>
            </p:spPr>
            <p:txBody>
              <a:bodyPr rtlCol="0" anchor="ctr"/>
              <a:lstStyle/>
              <a:p>
                <a:pPr algn="l" rtl="0">
                  <a:lnSpc>
                    <a:spcPts val="1560"/>
                  </a:lnSpc>
                </a:pPr>
                <a:endParaRPr lang="en-US" sz="1400"/>
              </a:p>
            </p:txBody>
          </p:sp>
          <p:sp>
            <p:nvSpPr>
              <p:cNvPr id="59" name="Freeform 58">
                <a:extLst>
                  <a:ext uri="{FF2B5EF4-FFF2-40B4-BE49-F238E27FC236}">
                    <a16:creationId xmlns:a16="http://schemas.microsoft.com/office/drawing/2014/main" id="{711AEDE3-C1A4-927D-F8FD-8BA007ED1957}"/>
                  </a:ext>
                </a:extLst>
              </p:cNvPr>
              <p:cNvSpPr/>
              <p:nvPr/>
            </p:nvSpPr>
            <p:spPr>
              <a:xfrm>
                <a:off x="9409632" y="2161115"/>
                <a:ext cx="486027" cy="449430"/>
              </a:xfrm>
              <a:custGeom>
                <a:avLst/>
                <a:gdLst>
                  <a:gd name="connsiteX0" fmla="*/ 310687 w 486027"/>
                  <a:gd name="connsiteY0" fmla="*/ 1721 h 449430"/>
                  <a:gd name="connsiteX1" fmla="*/ 9610 w 486027"/>
                  <a:gd name="connsiteY1" fmla="*/ 196410 h 449430"/>
                  <a:gd name="connsiteX2" fmla="*/ 175340 w 486027"/>
                  <a:gd name="connsiteY2" fmla="*/ 447709 h 449430"/>
                  <a:gd name="connsiteX3" fmla="*/ 476417 w 486027"/>
                  <a:gd name="connsiteY3" fmla="*/ 253021 h 449430"/>
                  <a:gd name="connsiteX4" fmla="*/ 310687 w 486027"/>
                  <a:gd name="connsiteY4" fmla="*/ 1721 h 449430"/>
                  <a:gd name="connsiteX5" fmla="*/ 310687 w 486027"/>
                  <a:gd name="connsiteY5" fmla="*/ 1721 h 4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27" h="449430">
                    <a:moveTo>
                      <a:pt x="310687" y="1721"/>
                    </a:moveTo>
                    <a:cubicBezTo>
                      <a:pt x="182246" y="-13467"/>
                      <a:pt x="46899" y="73522"/>
                      <a:pt x="9610" y="196410"/>
                    </a:cubicBezTo>
                    <a:cubicBezTo>
                      <a:pt x="-27679" y="319298"/>
                      <a:pt x="46899" y="431140"/>
                      <a:pt x="175340" y="447709"/>
                    </a:cubicBezTo>
                    <a:cubicBezTo>
                      <a:pt x="303781" y="462898"/>
                      <a:pt x="439128" y="375909"/>
                      <a:pt x="476417" y="253021"/>
                    </a:cubicBezTo>
                    <a:cubicBezTo>
                      <a:pt x="513707" y="130133"/>
                      <a:pt x="439128" y="16910"/>
                      <a:pt x="310687" y="1721"/>
                    </a:cubicBezTo>
                    <a:lnTo>
                      <a:pt x="310687" y="1721"/>
                    </a:lnTo>
                    <a:close/>
                  </a:path>
                </a:pathLst>
              </a:custGeom>
              <a:gradFill>
                <a:gsLst>
                  <a:gs pos="0">
                    <a:srgbClr val="FFFFFF"/>
                  </a:gs>
                  <a:gs pos="50000">
                    <a:srgbClr val="D6D9EB"/>
                  </a:gs>
                  <a:gs pos="100000">
                    <a:srgbClr val="AEB3D8"/>
                  </a:gs>
                </a:gsLst>
                <a:lin ang="15493282" scaled="1"/>
              </a:gradFill>
              <a:ln w="13799" cap="flat">
                <a:noFill/>
                <a:prstDash val="solid"/>
                <a:miter/>
              </a:ln>
            </p:spPr>
            <p:txBody>
              <a:bodyPr rtlCol="0" anchor="ctr"/>
              <a:lstStyle/>
              <a:p>
                <a:pPr algn="l" rtl="0">
                  <a:lnSpc>
                    <a:spcPts val="1560"/>
                  </a:lnSpc>
                </a:pPr>
                <a:endParaRPr lang="en-US" sz="1400"/>
              </a:p>
            </p:txBody>
          </p:sp>
          <p:sp>
            <p:nvSpPr>
              <p:cNvPr id="60" name="Freeform 59">
                <a:extLst>
                  <a:ext uri="{FF2B5EF4-FFF2-40B4-BE49-F238E27FC236}">
                    <a16:creationId xmlns:a16="http://schemas.microsoft.com/office/drawing/2014/main" id="{21D6975B-1B3E-C2ED-95FE-D99A70551CA2}"/>
                  </a:ext>
                </a:extLst>
              </p:cNvPr>
              <p:cNvSpPr/>
              <p:nvPr/>
            </p:nvSpPr>
            <p:spPr>
              <a:xfrm>
                <a:off x="8138309" y="3213976"/>
                <a:ext cx="475044" cy="396908"/>
              </a:xfrm>
              <a:custGeom>
                <a:avLst/>
                <a:gdLst>
                  <a:gd name="connsiteX0" fmla="*/ 218878 w 475044"/>
                  <a:gd name="connsiteY0" fmla="*/ 5147 h 396908"/>
                  <a:gd name="connsiteX1" fmla="*/ 666 w 475044"/>
                  <a:gd name="connsiteY1" fmla="*/ 154270 h 396908"/>
                  <a:gd name="connsiteX2" fmla="*/ 256167 w 475044"/>
                  <a:gd name="connsiteY2" fmla="*/ 391761 h 396908"/>
                  <a:gd name="connsiteX3" fmla="*/ 474379 w 475044"/>
                  <a:gd name="connsiteY3" fmla="*/ 242639 h 396908"/>
                  <a:gd name="connsiteX4" fmla="*/ 218878 w 475044"/>
                  <a:gd name="connsiteY4" fmla="*/ 5147 h 396908"/>
                  <a:gd name="connsiteX5" fmla="*/ 218878 w 475044"/>
                  <a:gd name="connsiteY5" fmla="*/ 5147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44" h="396908">
                    <a:moveTo>
                      <a:pt x="218878" y="5147"/>
                    </a:moveTo>
                    <a:cubicBezTo>
                      <a:pt x="87675" y="-19707"/>
                      <a:pt x="-9001" y="47950"/>
                      <a:pt x="666" y="154270"/>
                    </a:cubicBezTo>
                    <a:cubicBezTo>
                      <a:pt x="10334" y="260588"/>
                      <a:pt x="124964" y="366908"/>
                      <a:pt x="256167" y="391761"/>
                    </a:cubicBezTo>
                    <a:cubicBezTo>
                      <a:pt x="387370" y="416615"/>
                      <a:pt x="484046" y="348958"/>
                      <a:pt x="474379" y="242639"/>
                    </a:cubicBezTo>
                    <a:cubicBezTo>
                      <a:pt x="463330" y="136319"/>
                      <a:pt x="348700" y="30001"/>
                      <a:pt x="218878" y="5147"/>
                    </a:cubicBezTo>
                    <a:lnTo>
                      <a:pt x="218878" y="5147"/>
                    </a:lnTo>
                    <a:close/>
                  </a:path>
                </a:pathLst>
              </a:custGeom>
              <a:gradFill>
                <a:gsLst>
                  <a:gs pos="0">
                    <a:srgbClr val="FFFFFF"/>
                  </a:gs>
                  <a:gs pos="50000">
                    <a:srgbClr val="D6D9EB"/>
                  </a:gs>
                  <a:gs pos="100000">
                    <a:srgbClr val="AEB3D8"/>
                  </a:gs>
                </a:gsLst>
                <a:lin ang="17602507" scaled="1"/>
              </a:gradFill>
              <a:ln w="13799" cap="flat">
                <a:noFill/>
                <a:prstDash val="solid"/>
                <a:miter/>
              </a:ln>
            </p:spPr>
            <p:txBody>
              <a:bodyPr rtlCol="0" anchor="ctr"/>
              <a:lstStyle/>
              <a:p>
                <a:pPr algn="l" rtl="0">
                  <a:lnSpc>
                    <a:spcPts val="1560"/>
                  </a:lnSpc>
                </a:pPr>
                <a:endParaRPr lang="en-US" sz="1400"/>
              </a:p>
            </p:txBody>
          </p:sp>
          <p:sp>
            <p:nvSpPr>
              <p:cNvPr id="61" name="Freeform 60">
                <a:extLst>
                  <a:ext uri="{FF2B5EF4-FFF2-40B4-BE49-F238E27FC236}">
                    <a16:creationId xmlns:a16="http://schemas.microsoft.com/office/drawing/2014/main" id="{A985B7D9-5ABF-20AA-80F7-B26A621E2CB1}"/>
                  </a:ext>
                </a:extLst>
              </p:cNvPr>
              <p:cNvSpPr/>
              <p:nvPr/>
            </p:nvSpPr>
            <p:spPr>
              <a:xfrm>
                <a:off x="8619935" y="2539879"/>
                <a:ext cx="444027" cy="382174"/>
              </a:xfrm>
              <a:custGeom>
                <a:avLst/>
                <a:gdLst>
                  <a:gd name="connsiteX0" fmla="*/ 268971 w 444027"/>
                  <a:gd name="connsiteY0" fmla="*/ 8191 h 382174"/>
                  <a:gd name="connsiteX1" fmla="*/ 5183 w 444027"/>
                  <a:gd name="connsiteY1" fmla="*/ 245683 h 382174"/>
                  <a:gd name="connsiteX2" fmla="*/ 175056 w 444027"/>
                  <a:gd name="connsiteY2" fmla="*/ 374095 h 382174"/>
                  <a:gd name="connsiteX3" fmla="*/ 438844 w 444027"/>
                  <a:gd name="connsiteY3" fmla="*/ 136603 h 382174"/>
                  <a:gd name="connsiteX4" fmla="*/ 268971 w 444027"/>
                  <a:gd name="connsiteY4" fmla="*/ 8191 h 382174"/>
                  <a:gd name="connsiteX5" fmla="*/ 268971 w 444027"/>
                  <a:gd name="connsiteY5" fmla="*/ 8191 h 3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27" h="382174">
                    <a:moveTo>
                      <a:pt x="268971" y="8191"/>
                    </a:moveTo>
                    <a:cubicBezTo>
                      <a:pt x="148816" y="38568"/>
                      <a:pt x="31424" y="144887"/>
                      <a:pt x="5183" y="245683"/>
                    </a:cubicBezTo>
                    <a:cubicBezTo>
                      <a:pt x="-21058" y="346479"/>
                      <a:pt x="54902" y="404471"/>
                      <a:pt x="175056" y="374095"/>
                    </a:cubicBezTo>
                    <a:cubicBezTo>
                      <a:pt x="295211" y="343718"/>
                      <a:pt x="412603" y="237398"/>
                      <a:pt x="438844" y="136603"/>
                    </a:cubicBezTo>
                    <a:cubicBezTo>
                      <a:pt x="465085" y="34426"/>
                      <a:pt x="389125" y="-22186"/>
                      <a:pt x="268971" y="8191"/>
                    </a:cubicBezTo>
                    <a:lnTo>
                      <a:pt x="268971" y="8191"/>
                    </a:lnTo>
                    <a:close/>
                  </a:path>
                </a:pathLst>
              </a:custGeom>
              <a:gradFill>
                <a:gsLst>
                  <a:gs pos="0">
                    <a:srgbClr val="FFFFFF"/>
                  </a:gs>
                  <a:gs pos="50000">
                    <a:srgbClr val="D6D9EB"/>
                  </a:gs>
                  <a:gs pos="100000">
                    <a:srgbClr val="AEB3D8"/>
                  </a:gs>
                </a:gsLst>
                <a:lin ang="14487811" scaled="1"/>
              </a:gradFill>
              <a:ln w="13799" cap="flat">
                <a:noFill/>
                <a:prstDash val="solid"/>
                <a:miter/>
              </a:ln>
            </p:spPr>
            <p:txBody>
              <a:bodyPr rtlCol="0" anchor="ctr"/>
              <a:lstStyle/>
              <a:p>
                <a:pPr algn="l" rtl="0">
                  <a:lnSpc>
                    <a:spcPts val="1560"/>
                  </a:lnSpc>
                </a:pPr>
                <a:endParaRPr lang="en-US" sz="1400"/>
              </a:p>
            </p:txBody>
          </p:sp>
          <p:grpSp>
            <p:nvGrpSpPr>
              <p:cNvPr id="62" name="Graphic 7">
                <a:extLst>
                  <a:ext uri="{FF2B5EF4-FFF2-40B4-BE49-F238E27FC236}">
                    <a16:creationId xmlns:a16="http://schemas.microsoft.com/office/drawing/2014/main" id="{F7EB1102-F961-3018-7064-C80946959B2B}"/>
                  </a:ext>
                </a:extLst>
              </p:cNvPr>
              <p:cNvGrpSpPr/>
              <p:nvPr/>
            </p:nvGrpSpPr>
            <p:grpSpPr>
              <a:xfrm>
                <a:off x="7832374" y="4123524"/>
                <a:ext cx="1737406" cy="1245451"/>
                <a:chOff x="7832374" y="4123524"/>
                <a:chExt cx="1737406" cy="1245451"/>
              </a:xfrm>
            </p:grpSpPr>
            <p:sp>
              <p:nvSpPr>
                <p:cNvPr id="63" name="Freeform 62">
                  <a:extLst>
                    <a:ext uri="{FF2B5EF4-FFF2-40B4-BE49-F238E27FC236}">
                      <a16:creationId xmlns:a16="http://schemas.microsoft.com/office/drawing/2014/main" id="{AB809404-24BD-79E6-5A7A-0975F6571503}"/>
                    </a:ext>
                  </a:extLst>
                </p:cNvPr>
                <p:cNvSpPr/>
                <p:nvPr/>
              </p:nvSpPr>
              <p:spPr>
                <a:xfrm>
                  <a:off x="8105829" y="4692400"/>
                  <a:ext cx="1190496" cy="676575"/>
                </a:xfrm>
                <a:custGeom>
                  <a:avLst/>
                  <a:gdLst>
                    <a:gd name="connsiteX0" fmla="*/ 595248 w 1190496"/>
                    <a:gd name="connsiteY0" fmla="*/ 230588 h 676575"/>
                    <a:gd name="connsiteX1" fmla="*/ 0 w 1190496"/>
                    <a:gd name="connsiteY1" fmla="*/ 0 h 676575"/>
                    <a:gd name="connsiteX2" fmla="*/ 240309 w 1190496"/>
                    <a:gd name="connsiteY2" fmla="*/ 498456 h 676575"/>
                    <a:gd name="connsiteX3" fmla="*/ 595248 w 1190496"/>
                    <a:gd name="connsiteY3" fmla="*/ 676576 h 676575"/>
                    <a:gd name="connsiteX4" fmla="*/ 950187 w 1190496"/>
                    <a:gd name="connsiteY4" fmla="*/ 498456 h 676575"/>
                    <a:gd name="connsiteX5" fmla="*/ 1190497 w 1190496"/>
                    <a:gd name="connsiteY5" fmla="*/ 0 h 676575"/>
                    <a:gd name="connsiteX6" fmla="*/ 595248 w 1190496"/>
                    <a:gd name="connsiteY6" fmla="*/ 230588 h 6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496" h="676575">
                      <a:moveTo>
                        <a:pt x="595248" y="230588"/>
                      </a:moveTo>
                      <a:cubicBezTo>
                        <a:pt x="327318" y="230588"/>
                        <a:pt x="96676" y="135315"/>
                        <a:pt x="0" y="0"/>
                      </a:cubicBezTo>
                      <a:cubicBezTo>
                        <a:pt x="139490" y="289961"/>
                        <a:pt x="240309" y="498456"/>
                        <a:pt x="240309" y="498456"/>
                      </a:cubicBezTo>
                      <a:cubicBezTo>
                        <a:pt x="274836" y="599253"/>
                        <a:pt x="399134" y="676576"/>
                        <a:pt x="595248" y="676576"/>
                      </a:cubicBezTo>
                      <a:cubicBezTo>
                        <a:pt x="791362" y="676576"/>
                        <a:pt x="918422" y="590968"/>
                        <a:pt x="950187" y="498456"/>
                      </a:cubicBezTo>
                      <a:cubicBezTo>
                        <a:pt x="950187" y="498456"/>
                        <a:pt x="1051007" y="289961"/>
                        <a:pt x="1190497" y="0"/>
                      </a:cubicBezTo>
                      <a:cubicBezTo>
                        <a:pt x="1093821" y="135315"/>
                        <a:pt x="863179" y="230588"/>
                        <a:pt x="595248" y="230588"/>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sp>
              <p:nvSpPr>
                <p:cNvPr id="64" name="Freeform 63">
                  <a:extLst>
                    <a:ext uri="{FF2B5EF4-FFF2-40B4-BE49-F238E27FC236}">
                      <a16:creationId xmlns:a16="http://schemas.microsoft.com/office/drawing/2014/main" id="{1745C638-1AAB-67C8-0E96-3F290A51E983}"/>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65" name="Freeform 64">
                  <a:extLst>
                    <a:ext uri="{FF2B5EF4-FFF2-40B4-BE49-F238E27FC236}">
                      <a16:creationId xmlns:a16="http://schemas.microsoft.com/office/drawing/2014/main" id="{98FE022B-EF93-272A-CAAF-04DCAFE195B2}"/>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66" name="Graphic 7">
                <a:extLst>
                  <a:ext uri="{FF2B5EF4-FFF2-40B4-BE49-F238E27FC236}">
                    <a16:creationId xmlns:a16="http://schemas.microsoft.com/office/drawing/2014/main" id="{BD732EC1-4879-465F-983A-242C88B84131}"/>
                  </a:ext>
                </a:extLst>
              </p:cNvPr>
              <p:cNvGrpSpPr/>
              <p:nvPr/>
            </p:nvGrpSpPr>
            <p:grpSpPr>
              <a:xfrm>
                <a:off x="7226077" y="1824548"/>
                <a:ext cx="2951381" cy="1811565"/>
                <a:chOff x="7226077" y="1824548"/>
                <a:chExt cx="2951381" cy="1811565"/>
              </a:xfrm>
            </p:grpSpPr>
            <p:sp>
              <p:nvSpPr>
                <p:cNvPr id="67" name="Freeform 66">
                  <a:extLst>
                    <a:ext uri="{FF2B5EF4-FFF2-40B4-BE49-F238E27FC236}">
                      <a16:creationId xmlns:a16="http://schemas.microsoft.com/office/drawing/2014/main" id="{61A2594A-1B50-C82C-D557-1AE9F381D52D}"/>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gradFill>
                  <a:gsLst>
                    <a:gs pos="0">
                      <a:srgbClr val="BABEE0"/>
                    </a:gs>
                    <a:gs pos="24750">
                      <a:srgbClr val="E6E8F5"/>
                    </a:gs>
                    <a:gs pos="70200">
                      <a:srgbClr val="B1B6DC"/>
                    </a:gs>
                    <a:gs pos="94710">
                      <a:srgbClr val="BBBFE1"/>
                    </a:gs>
                    <a:gs pos="100000">
                      <a:srgbClr val="BEC2E2"/>
                    </a:gs>
                  </a:gsLst>
                  <a:lin ang="10800000" scaled="1"/>
                </a:gradFill>
                <a:ln w="13799" cap="flat">
                  <a:noFill/>
                  <a:prstDash val="solid"/>
                  <a:miter/>
                </a:ln>
              </p:spPr>
              <p:txBody>
                <a:bodyPr rtlCol="0" anchor="ctr"/>
                <a:lstStyle/>
                <a:p>
                  <a:pPr algn="l" rtl="0">
                    <a:lnSpc>
                      <a:spcPts val="1560"/>
                    </a:lnSpc>
                  </a:pPr>
                  <a:endParaRPr lang="en-US" sz="1400"/>
                </a:p>
              </p:txBody>
            </p:sp>
            <p:sp>
              <p:nvSpPr>
                <p:cNvPr id="68" name="Freeform 67">
                  <a:extLst>
                    <a:ext uri="{FF2B5EF4-FFF2-40B4-BE49-F238E27FC236}">
                      <a16:creationId xmlns:a16="http://schemas.microsoft.com/office/drawing/2014/main" id="{118AB602-B623-C31E-47FF-FDAE49CDBD93}"/>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solidFill>
                  <a:srgbClr val="9AA0C9">
                    <a:alpha val="50000"/>
                  </a:srgbClr>
                </a:solidFill>
                <a:ln w="13799" cap="flat">
                  <a:noFill/>
                  <a:prstDash val="solid"/>
                  <a:miter/>
                </a:ln>
              </p:spPr>
              <p:txBody>
                <a:bodyPr rtlCol="0" anchor="ctr"/>
                <a:lstStyle/>
                <a:p>
                  <a:pPr algn="l" rtl="0">
                    <a:lnSpc>
                      <a:spcPts val="1560"/>
                    </a:lnSpc>
                  </a:pPr>
                  <a:endParaRPr lang="en-US" sz="1400"/>
                </a:p>
              </p:txBody>
            </p:sp>
            <p:sp>
              <p:nvSpPr>
                <p:cNvPr id="69" name="Freeform 68">
                  <a:extLst>
                    <a:ext uri="{FF2B5EF4-FFF2-40B4-BE49-F238E27FC236}">
                      <a16:creationId xmlns:a16="http://schemas.microsoft.com/office/drawing/2014/main" id="{1B0CB366-7F29-CF2B-BDFC-21027165125C}"/>
                    </a:ext>
                  </a:extLst>
                </p:cNvPr>
                <p:cNvSpPr/>
                <p:nvPr/>
              </p:nvSpPr>
              <p:spPr>
                <a:xfrm>
                  <a:off x="7227458" y="1824548"/>
                  <a:ext cx="2950000" cy="1717673"/>
                </a:xfrm>
                <a:custGeom>
                  <a:avLst/>
                  <a:gdLst>
                    <a:gd name="connsiteX0" fmla="*/ 1475000 w 2950000"/>
                    <a:gd name="connsiteY0" fmla="*/ 0 h 1717673"/>
                    <a:gd name="connsiteX1" fmla="*/ 0 w 2950000"/>
                    <a:gd name="connsiteY1" fmla="*/ 858837 h 1717673"/>
                    <a:gd name="connsiteX2" fmla="*/ 1475000 w 2950000"/>
                    <a:gd name="connsiteY2" fmla="*/ 1717674 h 1717673"/>
                    <a:gd name="connsiteX3" fmla="*/ 2950000 w 2950000"/>
                    <a:gd name="connsiteY3" fmla="*/ 860218 h 1717673"/>
                    <a:gd name="connsiteX4" fmla="*/ 1475000 w 2950000"/>
                    <a:gd name="connsiteY4" fmla="*/ 0 h 1717673"/>
                    <a:gd name="connsiteX5" fmla="*/ 1475000 w 2950000"/>
                    <a:gd name="connsiteY5" fmla="*/ 1669347 h 1717673"/>
                    <a:gd name="connsiteX6" fmla="*/ 82865 w 2950000"/>
                    <a:gd name="connsiteY6" fmla="*/ 858837 h 1717673"/>
                    <a:gd name="connsiteX7" fmla="*/ 1475000 w 2950000"/>
                    <a:gd name="connsiteY7" fmla="*/ 48327 h 1717673"/>
                    <a:gd name="connsiteX8" fmla="*/ 2867135 w 2950000"/>
                    <a:gd name="connsiteY8" fmla="*/ 858837 h 1717673"/>
                    <a:gd name="connsiteX9" fmla="*/ 1475000 w 2950000"/>
                    <a:gd name="connsiteY9" fmla="*/ 1669347 h 17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000" h="1717673">
                      <a:moveTo>
                        <a:pt x="1475000" y="0"/>
                      </a:moveTo>
                      <a:cubicBezTo>
                        <a:pt x="660159" y="0"/>
                        <a:pt x="0" y="385234"/>
                        <a:pt x="0" y="858837"/>
                      </a:cubicBezTo>
                      <a:cubicBezTo>
                        <a:pt x="0" y="1332440"/>
                        <a:pt x="660159" y="1717674"/>
                        <a:pt x="1475000" y="1717674"/>
                      </a:cubicBezTo>
                      <a:cubicBezTo>
                        <a:pt x="2289841" y="1717674"/>
                        <a:pt x="2950000" y="1333820"/>
                        <a:pt x="2950000" y="860218"/>
                      </a:cubicBezTo>
                      <a:cubicBezTo>
                        <a:pt x="2950000" y="386615"/>
                        <a:pt x="2289841" y="0"/>
                        <a:pt x="1475000" y="0"/>
                      </a:cubicBezTo>
                      <a:close/>
                      <a:moveTo>
                        <a:pt x="1475000" y="1669347"/>
                      </a:moveTo>
                      <a:cubicBezTo>
                        <a:pt x="705735" y="1669347"/>
                        <a:pt x="82865" y="1306205"/>
                        <a:pt x="82865" y="858837"/>
                      </a:cubicBezTo>
                      <a:cubicBezTo>
                        <a:pt x="82865" y="411469"/>
                        <a:pt x="705735" y="48327"/>
                        <a:pt x="1475000" y="48327"/>
                      </a:cubicBezTo>
                      <a:cubicBezTo>
                        <a:pt x="2244265" y="48327"/>
                        <a:pt x="2867135" y="411469"/>
                        <a:pt x="2867135" y="858837"/>
                      </a:cubicBezTo>
                      <a:cubicBezTo>
                        <a:pt x="2867135" y="1306205"/>
                        <a:pt x="2242884" y="1669347"/>
                        <a:pt x="1475000" y="1669347"/>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2819799" scaled="1"/>
                </a:gradFill>
                <a:ln w="13799" cap="flat">
                  <a:noFill/>
                  <a:prstDash val="solid"/>
                  <a:miter/>
                </a:ln>
              </p:spPr>
              <p:txBody>
                <a:bodyPr rtlCol="0" anchor="ctr"/>
                <a:lstStyle/>
                <a:p>
                  <a:pPr algn="l" rtl="0">
                    <a:lnSpc>
                      <a:spcPts val="1560"/>
                    </a:lnSpc>
                  </a:pPr>
                  <a:endParaRPr lang="en-US" sz="1400"/>
                </a:p>
              </p:txBody>
            </p:sp>
            <p:grpSp>
              <p:nvGrpSpPr>
                <p:cNvPr id="70" name="Graphic 7">
                  <a:extLst>
                    <a:ext uri="{FF2B5EF4-FFF2-40B4-BE49-F238E27FC236}">
                      <a16:creationId xmlns:a16="http://schemas.microsoft.com/office/drawing/2014/main" id="{FDF7308E-823B-2AB1-2A6A-101FBCF6155E}"/>
                    </a:ext>
                  </a:extLst>
                </p:cNvPr>
                <p:cNvGrpSpPr/>
                <p:nvPr/>
              </p:nvGrpSpPr>
              <p:grpSpPr>
                <a:xfrm>
                  <a:off x="7226077" y="2677862"/>
                  <a:ext cx="2951381" cy="958251"/>
                  <a:chOff x="7226077" y="2677862"/>
                  <a:chExt cx="2951381" cy="958251"/>
                </a:xfrm>
              </p:grpSpPr>
              <p:sp>
                <p:nvSpPr>
                  <p:cNvPr id="71" name="Freeform 70">
                    <a:extLst>
                      <a:ext uri="{FF2B5EF4-FFF2-40B4-BE49-F238E27FC236}">
                        <a16:creationId xmlns:a16="http://schemas.microsoft.com/office/drawing/2014/main" id="{9F8DD9D8-FD54-D7E1-8489-5406FFD5C7E1}"/>
                      </a:ext>
                    </a:extLst>
                  </p:cNvPr>
                  <p:cNvSpPr/>
                  <p:nvPr/>
                </p:nvSpPr>
                <p:spPr>
                  <a:xfrm>
                    <a:off x="10177458" y="2679243"/>
                    <a:ext cx="13810" cy="5522"/>
                  </a:xfrm>
                  <a:custGeom>
                    <a:avLst/>
                    <a:gdLst>
                      <a:gd name="connsiteX0" fmla="*/ 0 w 13810"/>
                      <a:gd name="connsiteY0" fmla="*/ 5523 h 5522"/>
                      <a:gd name="connsiteX1" fmla="*/ 0 w 13810"/>
                      <a:gd name="connsiteY1" fmla="*/ 0 h 5522"/>
                      <a:gd name="connsiteX2" fmla="*/ 0 w 13810"/>
                      <a:gd name="connsiteY2" fmla="*/ 0 h 5522"/>
                      <a:gd name="connsiteX3" fmla="*/ 0 w 13810"/>
                      <a:gd name="connsiteY3" fmla="*/ 5523 h 5522"/>
                    </a:gdLst>
                    <a:ahLst/>
                    <a:cxnLst>
                      <a:cxn ang="0">
                        <a:pos x="connsiteX0" y="connsiteY0"/>
                      </a:cxn>
                      <a:cxn ang="0">
                        <a:pos x="connsiteX1" y="connsiteY1"/>
                      </a:cxn>
                      <a:cxn ang="0">
                        <a:pos x="connsiteX2" y="connsiteY2"/>
                      </a:cxn>
                      <a:cxn ang="0">
                        <a:pos x="connsiteX3" y="connsiteY3"/>
                      </a:cxn>
                    </a:cxnLst>
                    <a:rect l="l" t="t" r="r" b="b"/>
                    <a:pathLst>
                      <a:path w="13810" h="5522">
                        <a:moveTo>
                          <a:pt x="0" y="5523"/>
                        </a:moveTo>
                        <a:lnTo>
                          <a:pt x="0" y="0"/>
                        </a:lnTo>
                        <a:lnTo>
                          <a:pt x="0" y="0"/>
                        </a:lnTo>
                        <a:cubicBezTo>
                          <a:pt x="0" y="1380"/>
                          <a:pt x="0" y="2761"/>
                          <a:pt x="0" y="5523"/>
                        </a:cubicBez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gn="l" rtl="0">
                      <a:lnSpc>
                        <a:spcPts val="1560"/>
                      </a:lnSpc>
                    </a:pPr>
                    <a:endParaRPr lang="en-US" sz="1400"/>
                  </a:p>
                </p:txBody>
              </p:sp>
              <p:sp>
                <p:nvSpPr>
                  <p:cNvPr id="72" name="Freeform 71">
                    <a:extLst>
                      <a:ext uri="{FF2B5EF4-FFF2-40B4-BE49-F238E27FC236}">
                        <a16:creationId xmlns:a16="http://schemas.microsoft.com/office/drawing/2014/main" id="{B258144F-849C-4E2B-CF82-363BFB21723C}"/>
                      </a:ext>
                    </a:extLst>
                  </p:cNvPr>
                  <p:cNvSpPr/>
                  <p:nvPr/>
                </p:nvSpPr>
                <p:spPr>
                  <a:xfrm>
                    <a:off x="7226077" y="2677862"/>
                    <a:ext cx="613" cy="5522"/>
                  </a:xfrm>
                  <a:custGeom>
                    <a:avLst/>
                    <a:gdLst>
                      <a:gd name="connsiteX0" fmla="*/ 0 w 613"/>
                      <a:gd name="connsiteY0" fmla="*/ 0 h 5522"/>
                      <a:gd name="connsiteX1" fmla="*/ 0 w 613"/>
                      <a:gd name="connsiteY1" fmla="*/ 5523 h 5522"/>
                      <a:gd name="connsiteX2" fmla="*/ 0 w 613"/>
                      <a:gd name="connsiteY2" fmla="*/ 0 h 5522"/>
                      <a:gd name="connsiteX3" fmla="*/ 0 w 613"/>
                      <a:gd name="connsiteY3" fmla="*/ 0 h 5522"/>
                    </a:gdLst>
                    <a:ahLst/>
                    <a:cxnLst>
                      <a:cxn ang="0">
                        <a:pos x="connsiteX0" y="connsiteY0"/>
                      </a:cxn>
                      <a:cxn ang="0">
                        <a:pos x="connsiteX1" y="connsiteY1"/>
                      </a:cxn>
                      <a:cxn ang="0">
                        <a:pos x="connsiteX2" y="connsiteY2"/>
                      </a:cxn>
                      <a:cxn ang="0">
                        <a:pos x="connsiteX3" y="connsiteY3"/>
                      </a:cxn>
                    </a:cxnLst>
                    <a:rect l="l" t="t" r="r" b="b"/>
                    <a:pathLst>
                      <a:path w="613" h="5522">
                        <a:moveTo>
                          <a:pt x="0" y="0"/>
                        </a:moveTo>
                        <a:lnTo>
                          <a:pt x="0" y="5523"/>
                        </a:lnTo>
                        <a:cubicBezTo>
                          <a:pt x="0" y="4142"/>
                          <a:pt x="1381" y="2761"/>
                          <a:pt x="0" y="0"/>
                        </a:cubicBezTo>
                        <a:lnTo>
                          <a:pt x="0" y="0"/>
                        </a:ln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gn="l" rtl="0">
                      <a:lnSpc>
                        <a:spcPts val="1560"/>
                      </a:lnSpc>
                    </a:pPr>
                    <a:endParaRPr lang="en-US" sz="1400"/>
                  </a:p>
                </p:txBody>
              </p:sp>
              <p:sp>
                <p:nvSpPr>
                  <p:cNvPr id="73" name="Freeform 72">
                    <a:extLst>
                      <a:ext uri="{FF2B5EF4-FFF2-40B4-BE49-F238E27FC236}">
                        <a16:creationId xmlns:a16="http://schemas.microsoft.com/office/drawing/2014/main" id="{AFF0EBC0-085D-2BFC-AACF-997FD907E7DC}"/>
                      </a:ext>
                    </a:extLst>
                  </p:cNvPr>
                  <p:cNvSpPr/>
                  <p:nvPr/>
                </p:nvSpPr>
                <p:spPr>
                  <a:xfrm>
                    <a:off x="7227458" y="2684766"/>
                    <a:ext cx="2950000" cy="951347"/>
                  </a:xfrm>
                  <a:custGeom>
                    <a:avLst/>
                    <a:gdLst>
                      <a:gd name="connsiteX0" fmla="*/ 2950000 w 2950000"/>
                      <a:gd name="connsiteY0" fmla="*/ 0 h 951347"/>
                      <a:gd name="connsiteX1" fmla="*/ 1475000 w 2950000"/>
                      <a:gd name="connsiteY1" fmla="*/ 858836 h 951347"/>
                      <a:gd name="connsiteX2" fmla="*/ 0 w 2950000"/>
                      <a:gd name="connsiteY2" fmla="*/ 0 h 951347"/>
                      <a:gd name="connsiteX3" fmla="*/ 0 w 2950000"/>
                      <a:gd name="connsiteY3" fmla="*/ 80084 h 951347"/>
                      <a:gd name="connsiteX4" fmla="*/ 0 w 2950000"/>
                      <a:gd name="connsiteY4" fmla="*/ 80084 h 951347"/>
                      <a:gd name="connsiteX5" fmla="*/ 0 w 2950000"/>
                      <a:gd name="connsiteY5" fmla="*/ 92511 h 951347"/>
                      <a:gd name="connsiteX6" fmla="*/ 1475000 w 2950000"/>
                      <a:gd name="connsiteY6" fmla="*/ 951348 h 951347"/>
                      <a:gd name="connsiteX7" fmla="*/ 2950000 w 2950000"/>
                      <a:gd name="connsiteY7" fmla="*/ 91131 h 951347"/>
                      <a:gd name="connsiteX8" fmla="*/ 2950000 w 2950000"/>
                      <a:gd name="connsiteY8" fmla="*/ 78703 h 951347"/>
                      <a:gd name="connsiteX9" fmla="*/ 2950000 w 2950000"/>
                      <a:gd name="connsiteY9" fmla="*/ 78703 h 951347"/>
                      <a:gd name="connsiteX10" fmla="*/ 2950000 w 2950000"/>
                      <a:gd name="connsiteY10" fmla="*/ 0 h 9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00" h="951347">
                        <a:moveTo>
                          <a:pt x="2950000" y="0"/>
                        </a:moveTo>
                        <a:cubicBezTo>
                          <a:pt x="2950000" y="474984"/>
                          <a:pt x="2289841" y="858836"/>
                          <a:pt x="1475000" y="858836"/>
                        </a:cubicBezTo>
                        <a:cubicBezTo>
                          <a:pt x="660159" y="858836"/>
                          <a:pt x="0" y="473603"/>
                          <a:pt x="0" y="0"/>
                        </a:cubicBezTo>
                        <a:lnTo>
                          <a:pt x="0" y="80084"/>
                        </a:lnTo>
                        <a:lnTo>
                          <a:pt x="0" y="80084"/>
                        </a:lnTo>
                        <a:cubicBezTo>
                          <a:pt x="0" y="84227"/>
                          <a:pt x="0" y="88369"/>
                          <a:pt x="0" y="92511"/>
                        </a:cubicBezTo>
                        <a:cubicBezTo>
                          <a:pt x="0" y="567495"/>
                          <a:pt x="660159" y="951348"/>
                          <a:pt x="1475000" y="951348"/>
                        </a:cubicBezTo>
                        <a:cubicBezTo>
                          <a:pt x="2289841" y="951348"/>
                          <a:pt x="2950000" y="564733"/>
                          <a:pt x="2950000" y="91131"/>
                        </a:cubicBezTo>
                        <a:cubicBezTo>
                          <a:pt x="2950000" y="86988"/>
                          <a:pt x="2950000" y="82846"/>
                          <a:pt x="2950000" y="78703"/>
                        </a:cubicBezTo>
                        <a:lnTo>
                          <a:pt x="2950000" y="78703"/>
                        </a:lnTo>
                        <a:lnTo>
                          <a:pt x="2950000" y="0"/>
                        </a:ln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grpSp>
            <p:sp>
              <p:nvSpPr>
                <p:cNvPr id="74" name="Freeform 73">
                  <a:extLst>
                    <a:ext uri="{FF2B5EF4-FFF2-40B4-BE49-F238E27FC236}">
                      <a16:creationId xmlns:a16="http://schemas.microsoft.com/office/drawing/2014/main" id="{4B33ADE8-4CCD-3A6E-727F-016D807A3207}"/>
                    </a:ext>
                  </a:extLst>
                </p:cNvPr>
                <p:cNvSpPr/>
                <p:nvPr/>
              </p:nvSpPr>
              <p:spPr>
                <a:xfrm>
                  <a:off x="7227458" y="2695812"/>
                  <a:ext cx="2950000" cy="874025"/>
                </a:xfrm>
                <a:custGeom>
                  <a:avLst/>
                  <a:gdLst>
                    <a:gd name="connsiteX0" fmla="*/ 1475000 w 2950000"/>
                    <a:gd name="connsiteY0" fmla="*/ 843648 h 874025"/>
                    <a:gd name="connsiteX1" fmla="*/ 0 w 2950000"/>
                    <a:gd name="connsiteY1" fmla="*/ 0 h 874025"/>
                    <a:gd name="connsiteX2" fmla="*/ 0 w 2950000"/>
                    <a:gd name="connsiteY2" fmla="*/ 15189 h 874025"/>
                    <a:gd name="connsiteX3" fmla="*/ 1475000 w 2950000"/>
                    <a:gd name="connsiteY3" fmla="*/ 874025 h 874025"/>
                    <a:gd name="connsiteX4" fmla="*/ 2950000 w 2950000"/>
                    <a:gd name="connsiteY4" fmla="*/ 15189 h 874025"/>
                    <a:gd name="connsiteX5" fmla="*/ 2950000 w 2950000"/>
                    <a:gd name="connsiteY5" fmla="*/ 0 h 874025"/>
                    <a:gd name="connsiteX6" fmla="*/ 1475000 w 2950000"/>
                    <a:gd name="connsiteY6" fmla="*/ 843648 h 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0000" h="874025">
                      <a:moveTo>
                        <a:pt x="1475000" y="843648"/>
                      </a:moveTo>
                      <a:cubicBezTo>
                        <a:pt x="668446" y="843648"/>
                        <a:pt x="13811" y="466699"/>
                        <a:pt x="0" y="0"/>
                      </a:cubicBezTo>
                      <a:cubicBezTo>
                        <a:pt x="0" y="5523"/>
                        <a:pt x="0" y="9666"/>
                        <a:pt x="0" y="15189"/>
                      </a:cubicBezTo>
                      <a:cubicBezTo>
                        <a:pt x="0" y="490172"/>
                        <a:pt x="660159" y="874025"/>
                        <a:pt x="1475000" y="874025"/>
                      </a:cubicBezTo>
                      <a:cubicBezTo>
                        <a:pt x="2289841" y="874025"/>
                        <a:pt x="2950000" y="488791"/>
                        <a:pt x="2950000" y="15189"/>
                      </a:cubicBezTo>
                      <a:cubicBezTo>
                        <a:pt x="2950000" y="9666"/>
                        <a:pt x="2950000" y="5523"/>
                        <a:pt x="2950000" y="0"/>
                      </a:cubicBezTo>
                      <a:cubicBezTo>
                        <a:pt x="2934808" y="468080"/>
                        <a:pt x="2280174" y="843648"/>
                        <a:pt x="1475000" y="843648"/>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75" name="Graphic 7">
                <a:extLst>
                  <a:ext uri="{FF2B5EF4-FFF2-40B4-BE49-F238E27FC236}">
                    <a16:creationId xmlns:a16="http://schemas.microsoft.com/office/drawing/2014/main" id="{954AD3D1-1D5E-2F56-8F36-9BB35A564EF7}"/>
                  </a:ext>
                </a:extLst>
              </p:cNvPr>
              <p:cNvGrpSpPr/>
              <p:nvPr/>
            </p:nvGrpSpPr>
            <p:grpSpPr>
              <a:xfrm>
                <a:off x="9288565" y="1772472"/>
                <a:ext cx="689491" cy="634366"/>
                <a:chOff x="9288565" y="1772472"/>
                <a:chExt cx="689491" cy="634366"/>
              </a:xfrm>
            </p:grpSpPr>
            <p:sp>
              <p:nvSpPr>
                <p:cNvPr id="76" name="Freeform 75">
                  <a:extLst>
                    <a:ext uri="{FF2B5EF4-FFF2-40B4-BE49-F238E27FC236}">
                      <a16:creationId xmlns:a16="http://schemas.microsoft.com/office/drawing/2014/main" id="{C5700E54-2B38-9EE8-8F82-855C2DBC6ADC}"/>
                    </a:ext>
                  </a:extLst>
                </p:cNvPr>
                <p:cNvSpPr/>
                <p:nvPr/>
              </p:nvSpPr>
              <p:spPr>
                <a:xfrm>
                  <a:off x="9316187" y="1797326"/>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83548F"/>
                </a:solidFill>
                <a:ln w="13799" cap="flat">
                  <a:noFill/>
                  <a:prstDash val="solid"/>
                  <a:miter/>
                </a:ln>
              </p:spPr>
              <p:txBody>
                <a:bodyPr rtlCol="0" anchor="ctr"/>
                <a:lstStyle/>
                <a:p>
                  <a:pPr algn="l" rtl="0">
                    <a:lnSpc>
                      <a:spcPts val="1560"/>
                    </a:lnSpc>
                  </a:pPr>
                  <a:endParaRPr lang="en-US" sz="1400"/>
                </a:p>
              </p:txBody>
            </p:sp>
            <p:sp>
              <p:nvSpPr>
                <p:cNvPr id="77" name="Freeform 76">
                  <a:extLst>
                    <a:ext uri="{FF2B5EF4-FFF2-40B4-BE49-F238E27FC236}">
                      <a16:creationId xmlns:a16="http://schemas.microsoft.com/office/drawing/2014/main" id="{2FC97252-8E95-01B4-855F-703428D841DF}"/>
                    </a:ext>
                  </a:extLst>
                </p:cNvPr>
                <p:cNvSpPr/>
                <p:nvPr/>
              </p:nvSpPr>
              <p:spPr>
                <a:xfrm>
                  <a:off x="9288565" y="1772472"/>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sp>
              <p:nvSpPr>
                <p:cNvPr id="78" name="Freeform 77">
                  <a:extLst>
                    <a:ext uri="{FF2B5EF4-FFF2-40B4-BE49-F238E27FC236}">
                      <a16:creationId xmlns:a16="http://schemas.microsoft.com/office/drawing/2014/main" id="{694AC368-3969-1F12-C017-F302849918EA}"/>
                    </a:ext>
                  </a:extLst>
                </p:cNvPr>
                <p:cNvSpPr/>
                <p:nvPr/>
              </p:nvSpPr>
              <p:spPr>
                <a:xfrm>
                  <a:off x="9393002" y="1820406"/>
                  <a:ext cx="557787" cy="561579"/>
                </a:xfrm>
                <a:custGeom>
                  <a:avLst/>
                  <a:gdLst>
                    <a:gd name="connsiteX0" fmla="*/ 447472 w 557787"/>
                    <a:gd name="connsiteY0" fmla="*/ 0 h 561579"/>
                    <a:gd name="connsiteX1" fmla="*/ 538624 w 557787"/>
                    <a:gd name="connsiteY1" fmla="*/ 291342 h 561579"/>
                    <a:gd name="connsiteX2" fmla="*/ 128441 w 557787"/>
                    <a:gd name="connsiteY2" fmla="*/ 555068 h 561579"/>
                    <a:gd name="connsiteX3" fmla="*/ 0 w 557787"/>
                    <a:gd name="connsiteY3" fmla="*/ 508122 h 561579"/>
                    <a:gd name="connsiteX4" fmla="*/ 133965 w 557787"/>
                    <a:gd name="connsiteY4" fmla="*/ 559210 h 561579"/>
                    <a:gd name="connsiteX5" fmla="*/ 544148 w 557787"/>
                    <a:gd name="connsiteY5" fmla="*/ 295484 h 561579"/>
                    <a:gd name="connsiteX6" fmla="*/ 447472 w 557787"/>
                    <a:gd name="connsiteY6" fmla="*/ 0 h 5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7" h="561579">
                      <a:moveTo>
                        <a:pt x="447472" y="0"/>
                      </a:moveTo>
                      <a:cubicBezTo>
                        <a:pt x="534480" y="62134"/>
                        <a:pt x="574532" y="172596"/>
                        <a:pt x="538624" y="291342"/>
                      </a:cubicBezTo>
                      <a:cubicBezTo>
                        <a:pt x="487523" y="458415"/>
                        <a:pt x="303839" y="577160"/>
                        <a:pt x="128441" y="555068"/>
                      </a:cubicBezTo>
                      <a:cubicBezTo>
                        <a:pt x="78722" y="549545"/>
                        <a:pt x="35908" y="532976"/>
                        <a:pt x="0" y="508122"/>
                      </a:cubicBezTo>
                      <a:cubicBezTo>
                        <a:pt x="37289" y="534357"/>
                        <a:pt x="82865" y="552307"/>
                        <a:pt x="133965" y="559210"/>
                      </a:cubicBezTo>
                      <a:cubicBezTo>
                        <a:pt x="309363" y="579922"/>
                        <a:pt x="493048" y="462557"/>
                        <a:pt x="544148" y="295484"/>
                      </a:cubicBezTo>
                      <a:cubicBezTo>
                        <a:pt x="581437" y="175358"/>
                        <a:pt x="540004" y="62134"/>
                        <a:pt x="447472" y="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79" name="Freeform 78">
                  <a:extLst>
                    <a:ext uri="{FF2B5EF4-FFF2-40B4-BE49-F238E27FC236}">
                      <a16:creationId xmlns:a16="http://schemas.microsoft.com/office/drawing/2014/main" id="{98793E4A-23B2-6065-503C-26BB9F9784D0}"/>
                    </a:ext>
                  </a:extLst>
                </p:cNvPr>
                <p:cNvSpPr/>
                <p:nvPr/>
              </p:nvSpPr>
              <p:spPr>
                <a:xfrm>
                  <a:off x="9419912" y="1903438"/>
                  <a:ext cx="326294" cy="365893"/>
                </a:xfrm>
                <a:custGeom>
                  <a:avLst/>
                  <a:gdLst>
                    <a:gd name="connsiteX0" fmla="*/ 13141 w 326294"/>
                    <a:gd name="connsiteY0" fmla="*/ 329817 h 365893"/>
                    <a:gd name="connsiteX1" fmla="*/ 711 w 326294"/>
                    <a:gd name="connsiteY1" fmla="*/ 310487 h 365893"/>
                    <a:gd name="connsiteX2" fmla="*/ 15903 w 326294"/>
                    <a:gd name="connsiteY2" fmla="*/ 262160 h 365893"/>
                    <a:gd name="connsiteX3" fmla="*/ 80814 w 326294"/>
                    <a:gd name="connsiteY3" fmla="*/ 211071 h 365893"/>
                    <a:gd name="connsiteX4" fmla="*/ 142963 w 326294"/>
                    <a:gd name="connsiteY4" fmla="*/ 190360 h 365893"/>
                    <a:gd name="connsiteX5" fmla="*/ 152631 w 326294"/>
                    <a:gd name="connsiteY5" fmla="*/ 159983 h 365893"/>
                    <a:gd name="connsiteX6" fmla="*/ 137439 w 326294"/>
                    <a:gd name="connsiteY6" fmla="*/ 118560 h 365893"/>
                    <a:gd name="connsiteX7" fmla="*/ 123628 w 326294"/>
                    <a:gd name="connsiteY7" fmla="*/ 95087 h 365893"/>
                    <a:gd name="connsiteX8" fmla="*/ 144344 w 326294"/>
                    <a:gd name="connsiteY8" fmla="*/ 74376 h 365893"/>
                    <a:gd name="connsiteX9" fmla="*/ 256212 w 326294"/>
                    <a:gd name="connsiteY9" fmla="*/ 1195 h 365893"/>
                    <a:gd name="connsiteX10" fmla="*/ 316980 w 326294"/>
                    <a:gd name="connsiteY10" fmla="*/ 96468 h 365893"/>
                    <a:gd name="connsiteX11" fmla="*/ 323885 w 326294"/>
                    <a:gd name="connsiteY11" fmla="*/ 119941 h 365893"/>
                    <a:gd name="connsiteX12" fmla="*/ 296263 w 326294"/>
                    <a:gd name="connsiteY12" fmla="*/ 139272 h 365893"/>
                    <a:gd name="connsiteX13" fmla="*/ 257593 w 326294"/>
                    <a:gd name="connsiteY13" fmla="*/ 173791 h 365893"/>
                    <a:gd name="connsiteX14" fmla="*/ 247925 w 326294"/>
                    <a:gd name="connsiteY14" fmla="*/ 204168 h 365893"/>
                    <a:gd name="connsiteX15" fmla="*/ 293501 w 326294"/>
                    <a:gd name="connsiteY15" fmla="*/ 238687 h 365893"/>
                    <a:gd name="connsiteX16" fmla="*/ 323885 w 326294"/>
                    <a:gd name="connsiteY16" fmla="*/ 302202 h 365893"/>
                    <a:gd name="connsiteX17" fmla="*/ 308693 w 326294"/>
                    <a:gd name="connsiteY17" fmla="*/ 350529 h 365893"/>
                    <a:gd name="connsiteX18" fmla="*/ 286596 w 326294"/>
                    <a:gd name="connsiteY18" fmla="*/ 365717 h 365893"/>
                    <a:gd name="connsiteX19" fmla="*/ 13141 w 326294"/>
                    <a:gd name="connsiteY19" fmla="*/ 329817 h 365893"/>
                    <a:gd name="connsiteX20" fmla="*/ 13141 w 326294"/>
                    <a:gd name="connsiteY20" fmla="*/ 329817 h 3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294" h="365893">
                      <a:moveTo>
                        <a:pt x="13141" y="329817"/>
                      </a:moveTo>
                      <a:cubicBezTo>
                        <a:pt x="3473" y="328437"/>
                        <a:pt x="-2051" y="320152"/>
                        <a:pt x="711" y="310487"/>
                      </a:cubicBezTo>
                      <a:lnTo>
                        <a:pt x="15903" y="262160"/>
                      </a:lnTo>
                      <a:cubicBezTo>
                        <a:pt x="24189" y="234545"/>
                        <a:pt x="51811" y="213833"/>
                        <a:pt x="80814" y="211071"/>
                      </a:cubicBezTo>
                      <a:cubicBezTo>
                        <a:pt x="102911" y="208310"/>
                        <a:pt x="123628" y="201406"/>
                        <a:pt x="142963" y="190360"/>
                      </a:cubicBezTo>
                      <a:cubicBezTo>
                        <a:pt x="154011" y="183456"/>
                        <a:pt x="158155" y="169648"/>
                        <a:pt x="152631" y="159983"/>
                      </a:cubicBezTo>
                      <a:cubicBezTo>
                        <a:pt x="144344" y="147557"/>
                        <a:pt x="138820" y="133749"/>
                        <a:pt x="137439" y="118560"/>
                      </a:cubicBezTo>
                      <a:cubicBezTo>
                        <a:pt x="129152" y="114418"/>
                        <a:pt x="119484" y="104753"/>
                        <a:pt x="123628" y="95087"/>
                      </a:cubicBezTo>
                      <a:cubicBezTo>
                        <a:pt x="126390" y="84041"/>
                        <a:pt x="136057" y="75756"/>
                        <a:pt x="144344" y="74376"/>
                      </a:cubicBezTo>
                      <a:cubicBezTo>
                        <a:pt x="160917" y="28811"/>
                        <a:pt x="191301" y="-7090"/>
                        <a:pt x="256212" y="1195"/>
                      </a:cubicBezTo>
                      <a:cubicBezTo>
                        <a:pt x="321123" y="9480"/>
                        <a:pt x="328028" y="49522"/>
                        <a:pt x="316980" y="96468"/>
                      </a:cubicBezTo>
                      <a:cubicBezTo>
                        <a:pt x="323885" y="99230"/>
                        <a:pt x="326647" y="108895"/>
                        <a:pt x="323885" y="119941"/>
                      </a:cubicBezTo>
                      <a:cubicBezTo>
                        <a:pt x="321123" y="130987"/>
                        <a:pt x="305931" y="137891"/>
                        <a:pt x="296263" y="139272"/>
                      </a:cubicBezTo>
                      <a:cubicBezTo>
                        <a:pt x="285215" y="153079"/>
                        <a:pt x="271404" y="165506"/>
                        <a:pt x="257593" y="173791"/>
                      </a:cubicBezTo>
                      <a:cubicBezTo>
                        <a:pt x="246544" y="180695"/>
                        <a:pt x="242401" y="194502"/>
                        <a:pt x="247925" y="204168"/>
                      </a:cubicBezTo>
                      <a:cubicBezTo>
                        <a:pt x="258974" y="219356"/>
                        <a:pt x="274166" y="230402"/>
                        <a:pt x="293501" y="238687"/>
                      </a:cubicBezTo>
                      <a:cubicBezTo>
                        <a:pt x="318361" y="248352"/>
                        <a:pt x="332172" y="274587"/>
                        <a:pt x="323885" y="302202"/>
                      </a:cubicBezTo>
                      <a:lnTo>
                        <a:pt x="308693" y="350529"/>
                      </a:lnTo>
                      <a:cubicBezTo>
                        <a:pt x="305931" y="360194"/>
                        <a:pt x="296263" y="367098"/>
                        <a:pt x="286596" y="365717"/>
                      </a:cubicBezTo>
                      <a:lnTo>
                        <a:pt x="13141" y="329817"/>
                      </a:lnTo>
                      <a:lnTo>
                        <a:pt x="13141" y="329817"/>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0" name="Graphic 7">
                <a:extLst>
                  <a:ext uri="{FF2B5EF4-FFF2-40B4-BE49-F238E27FC236}">
                    <a16:creationId xmlns:a16="http://schemas.microsoft.com/office/drawing/2014/main" id="{ED47B964-116B-065E-29CF-B5A622065954}"/>
                  </a:ext>
                </a:extLst>
              </p:cNvPr>
              <p:cNvGrpSpPr/>
              <p:nvPr/>
            </p:nvGrpSpPr>
            <p:grpSpPr>
              <a:xfrm>
                <a:off x="8696799" y="2828465"/>
                <a:ext cx="654770" cy="588062"/>
                <a:chOff x="8696799" y="2828465"/>
                <a:chExt cx="654770" cy="588062"/>
              </a:xfrm>
            </p:grpSpPr>
            <p:sp>
              <p:nvSpPr>
                <p:cNvPr id="81" name="Freeform 80">
                  <a:extLst>
                    <a:ext uri="{FF2B5EF4-FFF2-40B4-BE49-F238E27FC236}">
                      <a16:creationId xmlns:a16="http://schemas.microsoft.com/office/drawing/2014/main" id="{71AB4500-551D-3E2D-98C9-4144ED71BB17}"/>
                    </a:ext>
                  </a:extLst>
                </p:cNvPr>
                <p:cNvSpPr/>
                <p:nvPr/>
              </p:nvSpPr>
              <p:spPr>
                <a:xfrm>
                  <a:off x="8696799" y="2864412"/>
                  <a:ext cx="654770" cy="552114"/>
                </a:xfrm>
                <a:custGeom>
                  <a:avLst/>
                  <a:gdLst>
                    <a:gd name="connsiteX0" fmla="*/ 654770 w 654770"/>
                    <a:gd name="connsiteY0" fmla="*/ 310526 h 552114"/>
                    <a:gd name="connsiteX1" fmla="*/ 649246 w 654770"/>
                    <a:gd name="connsiteY1" fmla="*/ 309145 h 552114"/>
                    <a:gd name="connsiteX2" fmla="*/ 305355 w 654770"/>
                    <a:gd name="connsiteY2" fmla="*/ 6757 h 552114"/>
                    <a:gd name="connsiteX3" fmla="*/ 13946 w 654770"/>
                    <a:gd name="connsiteY3" fmla="*/ 142072 h 552114"/>
                    <a:gd name="connsiteX4" fmla="*/ 8422 w 654770"/>
                    <a:gd name="connsiteY4" fmla="*/ 140691 h 552114"/>
                    <a:gd name="connsiteX5" fmla="*/ 135 w 654770"/>
                    <a:gd name="connsiteY5" fmla="*/ 222157 h 552114"/>
                    <a:gd name="connsiteX6" fmla="*/ 346788 w 654770"/>
                    <a:gd name="connsiteY6" fmla="*/ 545256 h 552114"/>
                    <a:gd name="connsiteX7" fmla="*/ 643721 w 654770"/>
                    <a:gd name="connsiteY7" fmla="*/ 378183 h 552114"/>
                    <a:gd name="connsiteX8" fmla="*/ 654770 w 654770"/>
                    <a:gd name="connsiteY8" fmla="*/ 310526 h 55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770" h="552114">
                      <a:moveTo>
                        <a:pt x="654770" y="310526"/>
                      </a:moveTo>
                      <a:lnTo>
                        <a:pt x="649246" y="309145"/>
                      </a:lnTo>
                      <a:cubicBezTo>
                        <a:pt x="623005" y="171068"/>
                        <a:pt x="473848" y="38515"/>
                        <a:pt x="305355" y="6757"/>
                      </a:cubicBezTo>
                      <a:cubicBezTo>
                        <a:pt x="156198" y="-20858"/>
                        <a:pt x="40187" y="38515"/>
                        <a:pt x="13946" y="142072"/>
                      </a:cubicBezTo>
                      <a:lnTo>
                        <a:pt x="8422" y="140691"/>
                      </a:lnTo>
                      <a:cubicBezTo>
                        <a:pt x="8422" y="140691"/>
                        <a:pt x="-1246" y="208349"/>
                        <a:pt x="135" y="222157"/>
                      </a:cubicBezTo>
                      <a:cubicBezTo>
                        <a:pt x="13946" y="367137"/>
                        <a:pt x="170009" y="512118"/>
                        <a:pt x="346788" y="545256"/>
                      </a:cubicBezTo>
                      <a:cubicBezTo>
                        <a:pt x="509756" y="575633"/>
                        <a:pt x="634054" y="502452"/>
                        <a:pt x="643721" y="378183"/>
                      </a:cubicBezTo>
                      <a:lnTo>
                        <a:pt x="654770" y="310526"/>
                      </a:lnTo>
                      <a:close/>
                    </a:path>
                  </a:pathLst>
                </a:custGeom>
                <a:solidFill>
                  <a:srgbClr val="95B8B8"/>
                </a:solidFill>
                <a:ln w="13799" cap="flat">
                  <a:noFill/>
                  <a:prstDash val="solid"/>
                  <a:miter/>
                </a:ln>
              </p:spPr>
              <p:txBody>
                <a:bodyPr rtlCol="0" anchor="ctr"/>
                <a:lstStyle/>
                <a:p>
                  <a:pPr algn="l" rtl="0">
                    <a:lnSpc>
                      <a:spcPts val="1560"/>
                    </a:lnSpc>
                  </a:pPr>
                  <a:endParaRPr lang="en-US" sz="1400"/>
                </a:p>
              </p:txBody>
            </p:sp>
            <p:sp>
              <p:nvSpPr>
                <p:cNvPr id="82" name="Freeform 81">
                  <a:extLst>
                    <a:ext uri="{FF2B5EF4-FFF2-40B4-BE49-F238E27FC236}">
                      <a16:creationId xmlns:a16="http://schemas.microsoft.com/office/drawing/2014/main" id="{69C5DC8F-FA79-E481-18A6-9643BB9988FD}"/>
                    </a:ext>
                  </a:extLst>
                </p:cNvPr>
                <p:cNvSpPr/>
                <p:nvPr/>
              </p:nvSpPr>
              <p:spPr>
                <a:xfrm>
                  <a:off x="8705614" y="2828465"/>
                  <a:ext cx="645562" cy="539681"/>
                </a:xfrm>
                <a:custGeom>
                  <a:avLst/>
                  <a:gdLst>
                    <a:gd name="connsiteX0" fmla="*/ 297922 w 645562"/>
                    <a:gd name="connsiteY0" fmla="*/ 6805 h 539681"/>
                    <a:gd name="connsiteX1" fmla="*/ 988 w 645562"/>
                    <a:gd name="connsiteY1" fmla="*/ 209778 h 539681"/>
                    <a:gd name="connsiteX2" fmla="*/ 347641 w 645562"/>
                    <a:gd name="connsiteY2" fmla="*/ 532877 h 539681"/>
                    <a:gd name="connsiteX3" fmla="*/ 644574 w 645562"/>
                    <a:gd name="connsiteY3" fmla="*/ 329904 h 539681"/>
                    <a:gd name="connsiteX4" fmla="*/ 297922 w 645562"/>
                    <a:gd name="connsiteY4" fmla="*/ 6805 h 539681"/>
                    <a:gd name="connsiteX5" fmla="*/ 297922 w 645562"/>
                    <a:gd name="connsiteY5" fmla="*/ 6805 h 5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62" h="539681">
                      <a:moveTo>
                        <a:pt x="297922" y="6805"/>
                      </a:moveTo>
                      <a:cubicBezTo>
                        <a:pt x="119762" y="-26334"/>
                        <a:pt x="-12823" y="64797"/>
                        <a:pt x="988" y="209778"/>
                      </a:cubicBezTo>
                      <a:cubicBezTo>
                        <a:pt x="14799" y="354758"/>
                        <a:pt x="170861" y="499739"/>
                        <a:pt x="347641" y="532877"/>
                      </a:cubicBezTo>
                      <a:cubicBezTo>
                        <a:pt x="525801" y="566015"/>
                        <a:pt x="658385" y="474885"/>
                        <a:pt x="644574" y="329904"/>
                      </a:cubicBezTo>
                      <a:cubicBezTo>
                        <a:pt x="630763" y="183543"/>
                        <a:pt x="476082" y="39943"/>
                        <a:pt x="297922" y="6805"/>
                      </a:cubicBezTo>
                      <a:lnTo>
                        <a:pt x="297922" y="6805"/>
                      </a:ln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sp>
              <p:nvSpPr>
                <p:cNvPr id="83" name="Freeform 82">
                  <a:extLst>
                    <a:ext uri="{FF2B5EF4-FFF2-40B4-BE49-F238E27FC236}">
                      <a16:creationId xmlns:a16="http://schemas.microsoft.com/office/drawing/2014/main" id="{BD6FCFE7-B32A-99CB-53C8-47BFB3379534}"/>
                    </a:ext>
                  </a:extLst>
                </p:cNvPr>
                <p:cNvSpPr/>
                <p:nvPr/>
              </p:nvSpPr>
              <p:spPr>
                <a:xfrm>
                  <a:off x="8705220" y="3034100"/>
                  <a:ext cx="645955" cy="332735"/>
                </a:xfrm>
                <a:custGeom>
                  <a:avLst/>
                  <a:gdLst>
                    <a:gd name="connsiteX0" fmla="*/ 644967 w 645955"/>
                    <a:gd name="connsiteY0" fmla="*/ 122888 h 332735"/>
                    <a:gd name="connsiteX1" fmla="*/ 643586 w 645955"/>
                    <a:gd name="connsiteY1" fmla="*/ 114604 h 332735"/>
                    <a:gd name="connsiteX2" fmla="*/ 346653 w 645955"/>
                    <a:gd name="connsiteY2" fmla="*/ 314815 h 332735"/>
                    <a:gd name="connsiteX3" fmla="*/ 0 w 645955"/>
                    <a:gd name="connsiteY3" fmla="*/ 0 h 332735"/>
                    <a:gd name="connsiteX4" fmla="*/ 0 w 645955"/>
                    <a:gd name="connsiteY4" fmla="*/ 2762 h 332735"/>
                    <a:gd name="connsiteX5" fmla="*/ 346653 w 645955"/>
                    <a:gd name="connsiteY5" fmla="*/ 325861 h 332735"/>
                    <a:gd name="connsiteX6" fmla="*/ 644967 w 645955"/>
                    <a:gd name="connsiteY6" fmla="*/ 122888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955" h="332735">
                      <a:moveTo>
                        <a:pt x="644967" y="122888"/>
                      </a:moveTo>
                      <a:cubicBezTo>
                        <a:pt x="644967" y="120127"/>
                        <a:pt x="644967" y="117365"/>
                        <a:pt x="643586" y="114604"/>
                      </a:cubicBezTo>
                      <a:cubicBezTo>
                        <a:pt x="656016" y="258203"/>
                        <a:pt x="523432" y="347953"/>
                        <a:pt x="346653" y="314815"/>
                      </a:cubicBezTo>
                      <a:cubicBezTo>
                        <a:pt x="172636" y="281676"/>
                        <a:pt x="19335" y="142219"/>
                        <a:pt x="0" y="0"/>
                      </a:cubicBezTo>
                      <a:cubicBezTo>
                        <a:pt x="0" y="1381"/>
                        <a:pt x="0" y="1381"/>
                        <a:pt x="0" y="2762"/>
                      </a:cubicBezTo>
                      <a:cubicBezTo>
                        <a:pt x="13811" y="147742"/>
                        <a:pt x="169874" y="292723"/>
                        <a:pt x="346653" y="325861"/>
                      </a:cubicBezTo>
                      <a:cubicBezTo>
                        <a:pt x="526194" y="358999"/>
                        <a:pt x="658778" y="269249"/>
                        <a:pt x="644967" y="122888"/>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84" name="Freeform 83">
                  <a:extLst>
                    <a:ext uri="{FF2B5EF4-FFF2-40B4-BE49-F238E27FC236}">
                      <a16:creationId xmlns:a16="http://schemas.microsoft.com/office/drawing/2014/main" id="{65A7A368-9B75-1EB1-FDB7-4344E245D7F3}"/>
                    </a:ext>
                  </a:extLst>
                </p:cNvPr>
                <p:cNvSpPr/>
                <p:nvPr/>
              </p:nvSpPr>
              <p:spPr>
                <a:xfrm>
                  <a:off x="8883118" y="2945670"/>
                  <a:ext cx="312539" cy="328944"/>
                </a:xfrm>
                <a:custGeom>
                  <a:avLst/>
                  <a:gdLst>
                    <a:gd name="connsiteX0" fmla="*/ 23741 w 312539"/>
                    <a:gd name="connsiteY0" fmla="*/ 276214 h 328944"/>
                    <a:gd name="connsiteX1" fmla="*/ 4406 w 312539"/>
                    <a:gd name="connsiteY1" fmla="*/ 258264 h 328944"/>
                    <a:gd name="connsiteX2" fmla="*/ 263 w 312539"/>
                    <a:gd name="connsiteY2" fmla="*/ 216841 h 328944"/>
                    <a:gd name="connsiteX3" fmla="*/ 43077 w 312539"/>
                    <a:gd name="connsiteY3" fmla="*/ 176798 h 328944"/>
                    <a:gd name="connsiteX4" fmla="*/ 95558 w 312539"/>
                    <a:gd name="connsiteY4" fmla="*/ 162991 h 328944"/>
                    <a:gd name="connsiteX5" fmla="*/ 92796 w 312539"/>
                    <a:gd name="connsiteY5" fmla="*/ 136756 h 328944"/>
                    <a:gd name="connsiteX6" fmla="*/ 62412 w 312539"/>
                    <a:gd name="connsiteY6" fmla="*/ 98095 h 328944"/>
                    <a:gd name="connsiteX7" fmla="*/ 38933 w 312539"/>
                    <a:gd name="connsiteY7" fmla="*/ 76003 h 328944"/>
                    <a:gd name="connsiteX8" fmla="*/ 51363 w 312539"/>
                    <a:gd name="connsiteY8" fmla="*/ 59433 h 328944"/>
                    <a:gd name="connsiteX9" fmla="*/ 131466 w 312539"/>
                    <a:gd name="connsiteY9" fmla="*/ 2822 h 328944"/>
                    <a:gd name="connsiteX10" fmla="*/ 225380 w 312539"/>
                    <a:gd name="connsiteY10" fmla="*/ 92572 h 328944"/>
                    <a:gd name="connsiteX11" fmla="*/ 240572 w 312539"/>
                    <a:gd name="connsiteY11" fmla="*/ 114664 h 328944"/>
                    <a:gd name="connsiteX12" fmla="*/ 221237 w 312539"/>
                    <a:gd name="connsiteY12" fmla="*/ 129852 h 328944"/>
                    <a:gd name="connsiteX13" fmla="*/ 196377 w 312539"/>
                    <a:gd name="connsiteY13" fmla="*/ 157468 h 328944"/>
                    <a:gd name="connsiteX14" fmla="*/ 199140 w 312539"/>
                    <a:gd name="connsiteY14" fmla="*/ 183702 h 328944"/>
                    <a:gd name="connsiteX15" fmla="*/ 255764 w 312539"/>
                    <a:gd name="connsiteY15" fmla="*/ 218221 h 328944"/>
                    <a:gd name="connsiteX16" fmla="*/ 308245 w 312539"/>
                    <a:gd name="connsiteY16" fmla="*/ 276214 h 328944"/>
                    <a:gd name="connsiteX17" fmla="*/ 312388 w 312539"/>
                    <a:gd name="connsiteY17" fmla="*/ 317637 h 328944"/>
                    <a:gd name="connsiteX18" fmla="*/ 295816 w 312539"/>
                    <a:gd name="connsiteY18" fmla="*/ 328683 h 328944"/>
                    <a:gd name="connsiteX19" fmla="*/ 23741 w 312539"/>
                    <a:gd name="connsiteY19" fmla="*/ 276214 h 328944"/>
                    <a:gd name="connsiteX20" fmla="*/ 23741 w 312539"/>
                    <a:gd name="connsiteY20" fmla="*/ 276214 h 32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539" h="328944">
                      <a:moveTo>
                        <a:pt x="23741" y="276214"/>
                      </a:moveTo>
                      <a:cubicBezTo>
                        <a:pt x="14074" y="274833"/>
                        <a:pt x="5787" y="266548"/>
                        <a:pt x="4406" y="258264"/>
                      </a:cubicBezTo>
                      <a:lnTo>
                        <a:pt x="263" y="216841"/>
                      </a:lnTo>
                      <a:cubicBezTo>
                        <a:pt x="-2499" y="193368"/>
                        <a:pt x="16836" y="176798"/>
                        <a:pt x="43077" y="176798"/>
                      </a:cubicBezTo>
                      <a:cubicBezTo>
                        <a:pt x="63793" y="176798"/>
                        <a:pt x="81747" y="171275"/>
                        <a:pt x="95558" y="162991"/>
                      </a:cubicBezTo>
                      <a:cubicBezTo>
                        <a:pt x="103844" y="157468"/>
                        <a:pt x="102463" y="146422"/>
                        <a:pt x="92796" y="136756"/>
                      </a:cubicBezTo>
                      <a:cubicBezTo>
                        <a:pt x="80366" y="125710"/>
                        <a:pt x="69317" y="111903"/>
                        <a:pt x="62412" y="98095"/>
                      </a:cubicBezTo>
                      <a:cubicBezTo>
                        <a:pt x="52744" y="93952"/>
                        <a:pt x="40315" y="84287"/>
                        <a:pt x="38933" y="76003"/>
                      </a:cubicBezTo>
                      <a:cubicBezTo>
                        <a:pt x="37552" y="66337"/>
                        <a:pt x="43077" y="59433"/>
                        <a:pt x="51363" y="59433"/>
                      </a:cubicBezTo>
                      <a:cubicBezTo>
                        <a:pt x="49982" y="20772"/>
                        <a:pt x="66555" y="-9605"/>
                        <a:pt x="131466" y="2822"/>
                      </a:cubicBezTo>
                      <a:cubicBezTo>
                        <a:pt x="196377" y="15249"/>
                        <a:pt x="219856" y="52529"/>
                        <a:pt x="225380" y="92572"/>
                      </a:cubicBezTo>
                      <a:cubicBezTo>
                        <a:pt x="233667" y="95333"/>
                        <a:pt x="240572" y="104999"/>
                        <a:pt x="240572" y="114664"/>
                      </a:cubicBezTo>
                      <a:cubicBezTo>
                        <a:pt x="241953" y="124329"/>
                        <a:pt x="230904" y="128472"/>
                        <a:pt x="221237" y="129852"/>
                      </a:cubicBezTo>
                      <a:cubicBezTo>
                        <a:pt x="215712" y="140899"/>
                        <a:pt x="207426" y="150564"/>
                        <a:pt x="196377" y="157468"/>
                      </a:cubicBezTo>
                      <a:cubicBezTo>
                        <a:pt x="188091" y="162991"/>
                        <a:pt x="189472" y="174037"/>
                        <a:pt x="199140" y="183702"/>
                      </a:cubicBezTo>
                      <a:cubicBezTo>
                        <a:pt x="215712" y="197510"/>
                        <a:pt x="235047" y="209937"/>
                        <a:pt x="255764" y="218221"/>
                      </a:cubicBezTo>
                      <a:cubicBezTo>
                        <a:pt x="283385" y="229268"/>
                        <a:pt x="305483" y="252740"/>
                        <a:pt x="308245" y="276214"/>
                      </a:cubicBezTo>
                      <a:lnTo>
                        <a:pt x="312388" y="317637"/>
                      </a:lnTo>
                      <a:cubicBezTo>
                        <a:pt x="313769" y="325921"/>
                        <a:pt x="305483" y="330063"/>
                        <a:pt x="295816" y="328683"/>
                      </a:cubicBezTo>
                      <a:lnTo>
                        <a:pt x="23741" y="276214"/>
                      </a:lnTo>
                      <a:lnTo>
                        <a:pt x="23741" y="276214"/>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5" name="Graphic 7">
                <a:extLst>
                  <a:ext uri="{FF2B5EF4-FFF2-40B4-BE49-F238E27FC236}">
                    <a16:creationId xmlns:a16="http://schemas.microsoft.com/office/drawing/2014/main" id="{0E07F96F-61CD-ED23-21C7-9065B7E9794A}"/>
                  </a:ext>
                </a:extLst>
              </p:cNvPr>
              <p:cNvGrpSpPr/>
              <p:nvPr/>
            </p:nvGrpSpPr>
            <p:grpSpPr>
              <a:xfrm>
                <a:off x="8227365" y="2200032"/>
                <a:ext cx="626147" cy="537664"/>
                <a:chOff x="8227365" y="2200032"/>
                <a:chExt cx="626147" cy="537664"/>
              </a:xfrm>
            </p:grpSpPr>
            <p:sp>
              <p:nvSpPr>
                <p:cNvPr id="86" name="Freeform 85">
                  <a:extLst>
                    <a:ext uri="{FF2B5EF4-FFF2-40B4-BE49-F238E27FC236}">
                      <a16:creationId xmlns:a16="http://schemas.microsoft.com/office/drawing/2014/main" id="{6E29DD83-1D7C-F7D4-E904-84FE9FA84D42}"/>
                    </a:ext>
                  </a:extLst>
                </p:cNvPr>
                <p:cNvSpPr/>
                <p:nvPr/>
              </p:nvSpPr>
              <p:spPr>
                <a:xfrm>
                  <a:off x="8227365" y="2200032"/>
                  <a:ext cx="626147" cy="537664"/>
                </a:xfrm>
                <a:custGeom>
                  <a:avLst/>
                  <a:gdLst>
                    <a:gd name="connsiteX0" fmla="*/ 600773 w 626147"/>
                    <a:gd name="connsiteY0" fmla="*/ 71885 h 537664"/>
                    <a:gd name="connsiteX1" fmla="*/ 553816 w 626147"/>
                    <a:gd name="connsiteY1" fmla="*/ 15273 h 537664"/>
                    <a:gd name="connsiteX2" fmla="*/ 546910 w 626147"/>
                    <a:gd name="connsiteY2" fmla="*/ 20796 h 537664"/>
                    <a:gd name="connsiteX3" fmla="*/ 372893 w 626147"/>
                    <a:gd name="connsiteY3" fmla="*/ 11131 h 537664"/>
                    <a:gd name="connsiteX4" fmla="*/ 13811 w 626147"/>
                    <a:gd name="connsiteY4" fmla="*/ 334230 h 537664"/>
                    <a:gd name="connsiteX5" fmla="*/ 9668 w 626147"/>
                    <a:gd name="connsiteY5" fmla="*/ 414315 h 537664"/>
                    <a:gd name="connsiteX6" fmla="*/ 0 w 626147"/>
                    <a:gd name="connsiteY6" fmla="*/ 421219 h 537664"/>
                    <a:gd name="connsiteX7" fmla="*/ 56625 w 626147"/>
                    <a:gd name="connsiteY7" fmla="*/ 493019 h 537664"/>
                    <a:gd name="connsiteX8" fmla="*/ 261026 w 626147"/>
                    <a:gd name="connsiteY8" fmla="*/ 527538 h 537664"/>
                    <a:gd name="connsiteX9" fmla="*/ 620108 w 626147"/>
                    <a:gd name="connsiteY9" fmla="*/ 204438 h 537664"/>
                    <a:gd name="connsiteX10" fmla="*/ 600773 w 626147"/>
                    <a:gd name="connsiteY10" fmla="*/ 71885 h 53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147" h="537664">
                      <a:moveTo>
                        <a:pt x="600773" y="71885"/>
                      </a:moveTo>
                      <a:lnTo>
                        <a:pt x="553816" y="15273"/>
                      </a:lnTo>
                      <a:lnTo>
                        <a:pt x="546910" y="20796"/>
                      </a:lnTo>
                      <a:cubicBezTo>
                        <a:pt x="505478" y="-2677"/>
                        <a:pt x="444710" y="-6819"/>
                        <a:pt x="372893" y="11131"/>
                      </a:cubicBezTo>
                      <a:cubicBezTo>
                        <a:pt x="209925" y="52554"/>
                        <a:pt x="49719" y="196154"/>
                        <a:pt x="13811" y="334230"/>
                      </a:cubicBezTo>
                      <a:cubicBezTo>
                        <a:pt x="5525" y="363226"/>
                        <a:pt x="5525" y="390842"/>
                        <a:pt x="9668" y="414315"/>
                      </a:cubicBezTo>
                      <a:lnTo>
                        <a:pt x="0" y="421219"/>
                      </a:lnTo>
                      <a:lnTo>
                        <a:pt x="56625" y="493019"/>
                      </a:lnTo>
                      <a:cubicBezTo>
                        <a:pt x="96676" y="534442"/>
                        <a:pt x="169874" y="549630"/>
                        <a:pt x="261026" y="527538"/>
                      </a:cubicBezTo>
                      <a:cubicBezTo>
                        <a:pt x="423994" y="486115"/>
                        <a:pt x="584200" y="342515"/>
                        <a:pt x="620108" y="204438"/>
                      </a:cubicBezTo>
                      <a:cubicBezTo>
                        <a:pt x="632538" y="149207"/>
                        <a:pt x="625632" y="103642"/>
                        <a:pt x="600773" y="71885"/>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sp>
              <p:nvSpPr>
                <p:cNvPr id="87" name="Freeform 86">
                  <a:extLst>
                    <a:ext uri="{FF2B5EF4-FFF2-40B4-BE49-F238E27FC236}">
                      <a16:creationId xmlns:a16="http://schemas.microsoft.com/office/drawing/2014/main" id="{8C2C9FBF-F83D-F627-404B-2294BA73A3B7}"/>
                    </a:ext>
                  </a:extLst>
                </p:cNvPr>
                <p:cNvSpPr/>
                <p:nvPr/>
              </p:nvSpPr>
              <p:spPr>
                <a:xfrm>
                  <a:off x="8242557" y="2220828"/>
                  <a:ext cx="575744" cy="475125"/>
                </a:xfrm>
                <a:custGeom>
                  <a:avLst/>
                  <a:gdLst>
                    <a:gd name="connsiteX0" fmla="*/ 541386 w 575744"/>
                    <a:gd name="connsiteY0" fmla="*/ 0 h 475125"/>
                    <a:gd name="connsiteX1" fmla="*/ 562102 w 575744"/>
                    <a:gd name="connsiteY1" fmla="*/ 133935 h 475125"/>
                    <a:gd name="connsiteX2" fmla="*/ 203020 w 575744"/>
                    <a:gd name="connsiteY2" fmla="*/ 457034 h 475125"/>
                    <a:gd name="connsiteX3" fmla="*/ 0 w 575744"/>
                    <a:gd name="connsiteY3" fmla="*/ 423895 h 475125"/>
                    <a:gd name="connsiteX4" fmla="*/ 209925 w 575744"/>
                    <a:gd name="connsiteY4" fmla="*/ 463938 h 475125"/>
                    <a:gd name="connsiteX5" fmla="*/ 569008 w 575744"/>
                    <a:gd name="connsiteY5" fmla="*/ 140838 h 475125"/>
                    <a:gd name="connsiteX6" fmla="*/ 541386 w 575744"/>
                    <a:gd name="connsiteY6" fmla="*/ 0 h 4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44" h="475125">
                      <a:moveTo>
                        <a:pt x="541386" y="0"/>
                      </a:moveTo>
                      <a:cubicBezTo>
                        <a:pt x="567627" y="31757"/>
                        <a:pt x="575913" y="78704"/>
                        <a:pt x="562102" y="133935"/>
                      </a:cubicBezTo>
                      <a:cubicBezTo>
                        <a:pt x="526194" y="272011"/>
                        <a:pt x="365988" y="415611"/>
                        <a:pt x="203020" y="457034"/>
                      </a:cubicBezTo>
                      <a:cubicBezTo>
                        <a:pt x="111868" y="480507"/>
                        <a:pt x="40051" y="465318"/>
                        <a:pt x="0" y="423895"/>
                      </a:cubicBezTo>
                      <a:cubicBezTo>
                        <a:pt x="38671" y="470841"/>
                        <a:pt x="113249" y="488791"/>
                        <a:pt x="209925" y="463938"/>
                      </a:cubicBezTo>
                      <a:cubicBezTo>
                        <a:pt x="372893" y="422515"/>
                        <a:pt x="533099" y="278915"/>
                        <a:pt x="569008" y="140838"/>
                      </a:cubicBezTo>
                      <a:cubicBezTo>
                        <a:pt x="584200" y="81465"/>
                        <a:pt x="573151" y="33138"/>
                        <a:pt x="541386" y="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88" name="Freeform 87">
                  <a:extLst>
                    <a:ext uri="{FF2B5EF4-FFF2-40B4-BE49-F238E27FC236}">
                      <a16:creationId xmlns:a16="http://schemas.microsoft.com/office/drawing/2014/main" id="{2B53FBA3-F303-86E5-F268-29736481C663}"/>
                    </a:ext>
                  </a:extLst>
                </p:cNvPr>
                <p:cNvSpPr/>
                <p:nvPr/>
              </p:nvSpPr>
              <p:spPr>
                <a:xfrm>
                  <a:off x="8342665" y="2291140"/>
                  <a:ext cx="297477" cy="319790"/>
                </a:xfrm>
                <a:custGeom>
                  <a:avLst/>
                  <a:gdLst>
                    <a:gd name="connsiteX0" fmla="*/ 13141 w 297477"/>
                    <a:gd name="connsiteY0" fmla="*/ 319064 h 319790"/>
                    <a:gd name="connsiteX1" fmla="*/ 711 w 297477"/>
                    <a:gd name="connsiteY1" fmla="*/ 309399 h 319790"/>
                    <a:gd name="connsiteX2" fmla="*/ 10378 w 297477"/>
                    <a:gd name="connsiteY2" fmla="*/ 269357 h 319790"/>
                    <a:gd name="connsiteX3" fmla="*/ 67003 w 297477"/>
                    <a:gd name="connsiteY3" fmla="*/ 211364 h 319790"/>
                    <a:gd name="connsiteX4" fmla="*/ 122247 w 297477"/>
                    <a:gd name="connsiteY4" fmla="*/ 176845 h 319790"/>
                    <a:gd name="connsiteX5" fmla="*/ 129152 w 297477"/>
                    <a:gd name="connsiteY5" fmla="*/ 151992 h 319790"/>
                    <a:gd name="connsiteX6" fmla="*/ 112579 w 297477"/>
                    <a:gd name="connsiteY6" fmla="*/ 127138 h 319790"/>
                    <a:gd name="connsiteX7" fmla="*/ 97387 w 297477"/>
                    <a:gd name="connsiteY7" fmla="*/ 114711 h 319790"/>
                    <a:gd name="connsiteX8" fmla="*/ 115341 w 297477"/>
                    <a:gd name="connsiteY8" fmla="*/ 93999 h 319790"/>
                    <a:gd name="connsiteX9" fmla="*/ 213398 w 297477"/>
                    <a:gd name="connsiteY9" fmla="*/ 4249 h 319790"/>
                    <a:gd name="connsiteX10" fmla="*/ 275547 w 297477"/>
                    <a:gd name="connsiteY10" fmla="*/ 53957 h 319790"/>
                    <a:gd name="connsiteX11" fmla="*/ 283834 w 297477"/>
                    <a:gd name="connsiteY11" fmla="*/ 69146 h 319790"/>
                    <a:gd name="connsiteX12" fmla="*/ 260355 w 297477"/>
                    <a:gd name="connsiteY12" fmla="*/ 91238 h 319790"/>
                    <a:gd name="connsiteX13" fmla="*/ 227209 w 297477"/>
                    <a:gd name="connsiteY13" fmla="*/ 128518 h 319790"/>
                    <a:gd name="connsiteX14" fmla="*/ 220304 w 297477"/>
                    <a:gd name="connsiteY14" fmla="*/ 153372 h 319790"/>
                    <a:gd name="connsiteX15" fmla="*/ 264498 w 297477"/>
                    <a:gd name="connsiteY15" fmla="*/ 163038 h 319790"/>
                    <a:gd name="connsiteX16" fmla="*/ 296263 w 297477"/>
                    <a:gd name="connsiteY16" fmla="*/ 198938 h 319790"/>
                    <a:gd name="connsiteX17" fmla="*/ 286596 w 297477"/>
                    <a:gd name="connsiteY17" fmla="*/ 238980 h 319790"/>
                    <a:gd name="connsiteX18" fmla="*/ 265879 w 297477"/>
                    <a:gd name="connsiteY18" fmla="*/ 256930 h 319790"/>
                    <a:gd name="connsiteX19" fmla="*/ 13141 w 297477"/>
                    <a:gd name="connsiteY19" fmla="*/ 319064 h 319790"/>
                    <a:gd name="connsiteX20" fmla="*/ 13141 w 297477"/>
                    <a:gd name="connsiteY20" fmla="*/ 319064 h 3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477" h="319790">
                      <a:moveTo>
                        <a:pt x="13141" y="319064"/>
                      </a:moveTo>
                      <a:cubicBezTo>
                        <a:pt x="3473" y="321826"/>
                        <a:pt x="-2051" y="316303"/>
                        <a:pt x="711" y="309399"/>
                      </a:cubicBezTo>
                      <a:lnTo>
                        <a:pt x="10378" y="269357"/>
                      </a:lnTo>
                      <a:cubicBezTo>
                        <a:pt x="15903" y="245884"/>
                        <a:pt x="39381" y="222411"/>
                        <a:pt x="67003" y="211364"/>
                      </a:cubicBezTo>
                      <a:cubicBezTo>
                        <a:pt x="87719" y="203080"/>
                        <a:pt x="105673" y="190653"/>
                        <a:pt x="122247" y="176845"/>
                      </a:cubicBezTo>
                      <a:cubicBezTo>
                        <a:pt x="131914" y="168561"/>
                        <a:pt x="134676" y="157515"/>
                        <a:pt x="129152" y="151992"/>
                      </a:cubicBezTo>
                      <a:cubicBezTo>
                        <a:pt x="120865" y="146469"/>
                        <a:pt x="115341" y="136803"/>
                        <a:pt x="112579" y="127138"/>
                      </a:cubicBezTo>
                      <a:cubicBezTo>
                        <a:pt x="104293" y="127138"/>
                        <a:pt x="96006" y="122995"/>
                        <a:pt x="97387" y="114711"/>
                      </a:cubicBezTo>
                      <a:cubicBezTo>
                        <a:pt x="100149" y="106426"/>
                        <a:pt x="107055" y="96761"/>
                        <a:pt x="115341" y="93999"/>
                      </a:cubicBezTo>
                      <a:cubicBezTo>
                        <a:pt x="127771" y="56719"/>
                        <a:pt x="152631" y="19438"/>
                        <a:pt x="213398" y="4249"/>
                      </a:cubicBezTo>
                      <a:cubicBezTo>
                        <a:pt x="274166" y="-10939"/>
                        <a:pt x="282453" y="16676"/>
                        <a:pt x="275547" y="53957"/>
                      </a:cubicBezTo>
                      <a:cubicBezTo>
                        <a:pt x="282453" y="53957"/>
                        <a:pt x="285215" y="59480"/>
                        <a:pt x="283834" y="69146"/>
                      </a:cubicBezTo>
                      <a:cubicBezTo>
                        <a:pt x="281071" y="77430"/>
                        <a:pt x="268642" y="87095"/>
                        <a:pt x="260355" y="91238"/>
                      </a:cubicBezTo>
                      <a:cubicBezTo>
                        <a:pt x="250687" y="105046"/>
                        <a:pt x="239639" y="117472"/>
                        <a:pt x="227209" y="128518"/>
                      </a:cubicBezTo>
                      <a:cubicBezTo>
                        <a:pt x="217541" y="136803"/>
                        <a:pt x="214779" y="147849"/>
                        <a:pt x="220304" y="153372"/>
                      </a:cubicBezTo>
                      <a:cubicBezTo>
                        <a:pt x="231352" y="160276"/>
                        <a:pt x="246544" y="164418"/>
                        <a:pt x="264498" y="163038"/>
                      </a:cubicBezTo>
                      <a:cubicBezTo>
                        <a:pt x="287977" y="161657"/>
                        <a:pt x="301788" y="176845"/>
                        <a:pt x="296263" y="198938"/>
                      </a:cubicBezTo>
                      <a:lnTo>
                        <a:pt x="286596" y="238980"/>
                      </a:lnTo>
                      <a:cubicBezTo>
                        <a:pt x="285215" y="247264"/>
                        <a:pt x="275547" y="254168"/>
                        <a:pt x="265879" y="256930"/>
                      </a:cubicBezTo>
                      <a:lnTo>
                        <a:pt x="13141" y="319064"/>
                      </a:lnTo>
                      <a:lnTo>
                        <a:pt x="13141" y="319064"/>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9" name="Graphic 7">
                <a:extLst>
                  <a:ext uri="{FF2B5EF4-FFF2-40B4-BE49-F238E27FC236}">
                    <a16:creationId xmlns:a16="http://schemas.microsoft.com/office/drawing/2014/main" id="{457DBB49-D774-AAF0-2BD2-7016403F5482}"/>
                  </a:ext>
                </a:extLst>
              </p:cNvPr>
              <p:cNvGrpSpPr/>
              <p:nvPr/>
            </p:nvGrpSpPr>
            <p:grpSpPr>
              <a:xfrm>
                <a:off x="7909117" y="1394346"/>
                <a:ext cx="690358" cy="656052"/>
                <a:chOff x="7909117" y="1394346"/>
                <a:chExt cx="690358" cy="656052"/>
              </a:xfrm>
            </p:grpSpPr>
            <p:sp>
              <p:nvSpPr>
                <p:cNvPr id="90" name="Freeform 89">
                  <a:extLst>
                    <a:ext uri="{FF2B5EF4-FFF2-40B4-BE49-F238E27FC236}">
                      <a16:creationId xmlns:a16="http://schemas.microsoft.com/office/drawing/2014/main" id="{DA96ED3E-6DD0-6243-C2CB-5B3807648193}"/>
                    </a:ext>
                  </a:extLst>
                </p:cNvPr>
                <p:cNvSpPr/>
                <p:nvPr/>
              </p:nvSpPr>
              <p:spPr>
                <a:xfrm>
                  <a:off x="7909117" y="1400022"/>
                  <a:ext cx="655831" cy="650375"/>
                </a:xfrm>
                <a:custGeom>
                  <a:avLst/>
                  <a:gdLst>
                    <a:gd name="connsiteX0" fmla="*/ 271291 w 655831"/>
                    <a:gd name="connsiteY0" fmla="*/ 631 h 650375"/>
                    <a:gd name="connsiteX1" fmla="*/ 4742 w 655831"/>
                    <a:gd name="connsiteY1" fmla="*/ 345822 h 650375"/>
                    <a:gd name="connsiteX2" fmla="*/ 384540 w 655831"/>
                    <a:gd name="connsiteY2" fmla="*/ 649591 h 650375"/>
                    <a:gd name="connsiteX3" fmla="*/ 651090 w 655831"/>
                    <a:gd name="connsiteY3" fmla="*/ 304400 h 650375"/>
                    <a:gd name="connsiteX4" fmla="*/ 271291 w 655831"/>
                    <a:gd name="connsiteY4" fmla="*/ 631 h 650375"/>
                    <a:gd name="connsiteX5" fmla="*/ 271291 w 655831"/>
                    <a:gd name="connsiteY5" fmla="*/ 631 h 6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375">
                      <a:moveTo>
                        <a:pt x="271291" y="631"/>
                      </a:moveTo>
                      <a:cubicBezTo>
                        <a:pt x="93131" y="11677"/>
                        <a:pt x="-25643" y="166323"/>
                        <a:pt x="4742" y="345822"/>
                      </a:cubicBezTo>
                      <a:cubicBezTo>
                        <a:pt x="36506" y="525322"/>
                        <a:pt x="206380" y="662018"/>
                        <a:pt x="384540" y="649591"/>
                      </a:cubicBezTo>
                      <a:cubicBezTo>
                        <a:pt x="562700" y="638545"/>
                        <a:pt x="681474" y="483899"/>
                        <a:pt x="651090" y="304400"/>
                      </a:cubicBezTo>
                      <a:cubicBezTo>
                        <a:pt x="620706" y="124900"/>
                        <a:pt x="450832" y="-10416"/>
                        <a:pt x="271291" y="631"/>
                      </a:cubicBezTo>
                      <a:lnTo>
                        <a:pt x="271291" y="631"/>
                      </a:lnTo>
                      <a:close/>
                    </a:path>
                  </a:pathLst>
                </a:custGeom>
                <a:solidFill>
                  <a:srgbClr val="C584A1"/>
                </a:solidFill>
                <a:ln w="13799" cap="flat">
                  <a:noFill/>
                  <a:prstDash val="solid"/>
                  <a:miter/>
                </a:ln>
              </p:spPr>
              <p:txBody>
                <a:bodyPr rtlCol="0" anchor="ctr"/>
                <a:lstStyle/>
                <a:p>
                  <a:pPr algn="l" rtl="0">
                    <a:lnSpc>
                      <a:spcPts val="1560"/>
                    </a:lnSpc>
                  </a:pPr>
                  <a:endParaRPr lang="en-US" sz="1400"/>
                </a:p>
              </p:txBody>
            </p:sp>
            <p:sp>
              <p:nvSpPr>
                <p:cNvPr id="91" name="Freeform 90">
                  <a:extLst>
                    <a:ext uri="{FF2B5EF4-FFF2-40B4-BE49-F238E27FC236}">
                      <a16:creationId xmlns:a16="http://schemas.microsoft.com/office/drawing/2014/main" id="{2D4B8167-5CAF-9B6C-41D5-A0439298F67F}"/>
                    </a:ext>
                  </a:extLst>
                </p:cNvPr>
                <p:cNvSpPr/>
                <p:nvPr/>
              </p:nvSpPr>
              <p:spPr>
                <a:xfrm>
                  <a:off x="7943644" y="1394346"/>
                  <a:ext cx="655831" cy="650529"/>
                </a:xfrm>
                <a:custGeom>
                  <a:avLst/>
                  <a:gdLst>
                    <a:gd name="connsiteX0" fmla="*/ 271291 w 655831"/>
                    <a:gd name="connsiteY0" fmla="*/ 785 h 650529"/>
                    <a:gd name="connsiteX1" fmla="*/ 4742 w 655831"/>
                    <a:gd name="connsiteY1" fmla="*/ 345976 h 650529"/>
                    <a:gd name="connsiteX2" fmla="*/ 384540 w 655831"/>
                    <a:gd name="connsiteY2" fmla="*/ 649745 h 650529"/>
                    <a:gd name="connsiteX3" fmla="*/ 651090 w 655831"/>
                    <a:gd name="connsiteY3" fmla="*/ 304553 h 650529"/>
                    <a:gd name="connsiteX4" fmla="*/ 271291 w 655831"/>
                    <a:gd name="connsiteY4" fmla="*/ 785 h 650529"/>
                    <a:gd name="connsiteX5" fmla="*/ 271291 w 655831"/>
                    <a:gd name="connsiteY5" fmla="*/ 785 h 65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529">
                      <a:moveTo>
                        <a:pt x="271291" y="785"/>
                      </a:moveTo>
                      <a:cubicBezTo>
                        <a:pt x="93131" y="11831"/>
                        <a:pt x="-25643" y="166477"/>
                        <a:pt x="4742" y="345976"/>
                      </a:cubicBezTo>
                      <a:cubicBezTo>
                        <a:pt x="36506" y="525476"/>
                        <a:pt x="206380" y="662172"/>
                        <a:pt x="384540" y="649745"/>
                      </a:cubicBezTo>
                      <a:cubicBezTo>
                        <a:pt x="562700" y="638698"/>
                        <a:pt x="681474" y="484053"/>
                        <a:pt x="651090" y="304553"/>
                      </a:cubicBezTo>
                      <a:cubicBezTo>
                        <a:pt x="620706" y="125054"/>
                        <a:pt x="449451" y="-11643"/>
                        <a:pt x="271291" y="785"/>
                      </a:cubicBezTo>
                      <a:lnTo>
                        <a:pt x="271291" y="785"/>
                      </a:ln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sp>
              <p:nvSpPr>
                <p:cNvPr id="92" name="Freeform 91">
                  <a:extLst>
                    <a:ext uri="{FF2B5EF4-FFF2-40B4-BE49-F238E27FC236}">
                      <a16:creationId xmlns:a16="http://schemas.microsoft.com/office/drawing/2014/main" id="{24F688D8-F811-0C5A-375A-ECFB43358681}"/>
                    </a:ext>
                  </a:extLst>
                </p:cNvPr>
                <p:cNvSpPr/>
                <p:nvPr/>
              </p:nvSpPr>
              <p:spPr>
                <a:xfrm>
                  <a:off x="7944425" y="1396511"/>
                  <a:ext cx="405856" cy="648364"/>
                </a:xfrm>
                <a:custGeom>
                  <a:avLst/>
                  <a:gdLst>
                    <a:gd name="connsiteX0" fmla="*/ 392045 w 405856"/>
                    <a:gd name="connsiteY0" fmla="*/ 647580 h 648364"/>
                    <a:gd name="connsiteX1" fmla="*/ 12246 w 405856"/>
                    <a:gd name="connsiteY1" fmla="*/ 343811 h 648364"/>
                    <a:gd name="connsiteX2" fmla="*/ 256699 w 405856"/>
                    <a:gd name="connsiteY2" fmla="*/ 0 h 648364"/>
                    <a:gd name="connsiteX3" fmla="*/ 5341 w 405856"/>
                    <a:gd name="connsiteY3" fmla="*/ 343811 h 648364"/>
                    <a:gd name="connsiteX4" fmla="*/ 385140 w 405856"/>
                    <a:gd name="connsiteY4" fmla="*/ 647580 h 648364"/>
                    <a:gd name="connsiteX5" fmla="*/ 405856 w 405856"/>
                    <a:gd name="connsiteY5" fmla="*/ 644818 h 648364"/>
                    <a:gd name="connsiteX6" fmla="*/ 392045 w 405856"/>
                    <a:gd name="connsiteY6" fmla="*/ 647580 h 64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6" h="648364">
                      <a:moveTo>
                        <a:pt x="392045" y="647580"/>
                      </a:moveTo>
                      <a:cubicBezTo>
                        <a:pt x="213885" y="658626"/>
                        <a:pt x="42630" y="523311"/>
                        <a:pt x="12246" y="343811"/>
                      </a:cubicBezTo>
                      <a:cubicBezTo>
                        <a:pt x="-18138" y="171215"/>
                        <a:pt x="90968" y="22092"/>
                        <a:pt x="256699" y="0"/>
                      </a:cubicBezTo>
                      <a:cubicBezTo>
                        <a:pt x="86825" y="17950"/>
                        <a:pt x="-26424" y="169835"/>
                        <a:pt x="5341" y="343811"/>
                      </a:cubicBezTo>
                      <a:cubicBezTo>
                        <a:pt x="37106" y="523311"/>
                        <a:pt x="206979" y="660007"/>
                        <a:pt x="385140" y="647580"/>
                      </a:cubicBezTo>
                      <a:cubicBezTo>
                        <a:pt x="392045" y="647580"/>
                        <a:pt x="398951" y="646199"/>
                        <a:pt x="405856" y="644818"/>
                      </a:cubicBezTo>
                      <a:cubicBezTo>
                        <a:pt x="401713" y="646199"/>
                        <a:pt x="396188" y="646199"/>
                        <a:pt x="392045" y="64758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93" name="Freeform 92">
                  <a:extLst>
                    <a:ext uri="{FF2B5EF4-FFF2-40B4-BE49-F238E27FC236}">
                      <a16:creationId xmlns:a16="http://schemas.microsoft.com/office/drawing/2014/main" id="{FE9EC85E-8828-6631-1550-E5D5404E6887}"/>
                    </a:ext>
                  </a:extLst>
                </p:cNvPr>
                <p:cNvSpPr/>
                <p:nvPr/>
              </p:nvSpPr>
              <p:spPr>
                <a:xfrm>
                  <a:off x="8136532" y="1532912"/>
                  <a:ext cx="321649" cy="381386"/>
                </a:xfrm>
                <a:custGeom>
                  <a:avLst/>
                  <a:gdLst>
                    <a:gd name="connsiteX0" fmla="*/ 31445 w 321649"/>
                    <a:gd name="connsiteY0" fmla="*/ 381386 h 381386"/>
                    <a:gd name="connsiteX1" fmla="*/ 10729 w 321649"/>
                    <a:gd name="connsiteY1" fmla="*/ 364817 h 381386"/>
                    <a:gd name="connsiteX2" fmla="*/ 1061 w 321649"/>
                    <a:gd name="connsiteY2" fmla="*/ 313729 h 381386"/>
                    <a:gd name="connsiteX3" fmla="*/ 38351 w 321649"/>
                    <a:gd name="connsiteY3" fmla="*/ 248833 h 381386"/>
                    <a:gd name="connsiteX4" fmla="*/ 88070 w 321649"/>
                    <a:gd name="connsiteY4" fmla="*/ 215694 h 381386"/>
                    <a:gd name="connsiteX5" fmla="*/ 82546 w 321649"/>
                    <a:gd name="connsiteY5" fmla="*/ 183937 h 381386"/>
                    <a:gd name="connsiteX6" fmla="*/ 48019 w 321649"/>
                    <a:gd name="connsiteY6" fmla="*/ 143895 h 381386"/>
                    <a:gd name="connsiteX7" fmla="*/ 23159 w 321649"/>
                    <a:gd name="connsiteY7" fmla="*/ 121802 h 381386"/>
                    <a:gd name="connsiteX8" fmla="*/ 32827 w 321649"/>
                    <a:gd name="connsiteY8" fmla="*/ 96949 h 381386"/>
                    <a:gd name="connsiteX9" fmla="*/ 104643 w 321649"/>
                    <a:gd name="connsiteY9" fmla="*/ 295 h 381386"/>
                    <a:gd name="connsiteX10" fmla="*/ 208224 w 321649"/>
                    <a:gd name="connsiteY10" fmla="*/ 84522 h 381386"/>
                    <a:gd name="connsiteX11" fmla="*/ 226179 w 321649"/>
                    <a:gd name="connsiteY11" fmla="*/ 107995 h 381386"/>
                    <a:gd name="connsiteX12" fmla="*/ 208224 w 321649"/>
                    <a:gd name="connsiteY12" fmla="*/ 132848 h 381386"/>
                    <a:gd name="connsiteX13" fmla="*/ 187508 w 321649"/>
                    <a:gd name="connsiteY13" fmla="*/ 175652 h 381386"/>
                    <a:gd name="connsiteX14" fmla="*/ 193033 w 321649"/>
                    <a:gd name="connsiteY14" fmla="*/ 207410 h 381386"/>
                    <a:gd name="connsiteX15" fmla="*/ 252419 w 321649"/>
                    <a:gd name="connsiteY15" fmla="*/ 233645 h 381386"/>
                    <a:gd name="connsiteX16" fmla="*/ 311806 w 321649"/>
                    <a:gd name="connsiteY16" fmla="*/ 291636 h 381386"/>
                    <a:gd name="connsiteX17" fmla="*/ 321474 w 321649"/>
                    <a:gd name="connsiteY17" fmla="*/ 342725 h 381386"/>
                    <a:gd name="connsiteX18" fmla="*/ 306282 w 321649"/>
                    <a:gd name="connsiteY18" fmla="*/ 362056 h 381386"/>
                    <a:gd name="connsiteX19" fmla="*/ 31445 w 321649"/>
                    <a:gd name="connsiteY19" fmla="*/ 381386 h 381386"/>
                    <a:gd name="connsiteX20" fmla="*/ 31445 w 321649"/>
                    <a:gd name="connsiteY20" fmla="*/ 381386 h 3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649" h="381386">
                      <a:moveTo>
                        <a:pt x="31445" y="381386"/>
                      </a:moveTo>
                      <a:cubicBezTo>
                        <a:pt x="21778" y="381386"/>
                        <a:pt x="12110" y="374482"/>
                        <a:pt x="10729" y="364817"/>
                      </a:cubicBezTo>
                      <a:lnTo>
                        <a:pt x="1061" y="313729"/>
                      </a:lnTo>
                      <a:cubicBezTo>
                        <a:pt x="-4463" y="283352"/>
                        <a:pt x="12110" y="257117"/>
                        <a:pt x="38351" y="248833"/>
                      </a:cubicBezTo>
                      <a:cubicBezTo>
                        <a:pt x="57686" y="241929"/>
                        <a:pt x="75640" y="230883"/>
                        <a:pt x="88070" y="215694"/>
                      </a:cubicBezTo>
                      <a:cubicBezTo>
                        <a:pt x="94976" y="206029"/>
                        <a:pt x="92213" y="192222"/>
                        <a:pt x="82546" y="183937"/>
                      </a:cubicBezTo>
                      <a:cubicBezTo>
                        <a:pt x="68735" y="172891"/>
                        <a:pt x="56305" y="159083"/>
                        <a:pt x="48019" y="143895"/>
                      </a:cubicBezTo>
                      <a:cubicBezTo>
                        <a:pt x="38351" y="142514"/>
                        <a:pt x="24540" y="134229"/>
                        <a:pt x="23159" y="121802"/>
                      </a:cubicBezTo>
                      <a:cubicBezTo>
                        <a:pt x="21778" y="110756"/>
                        <a:pt x="25921" y="99710"/>
                        <a:pt x="32827" y="96949"/>
                      </a:cubicBezTo>
                      <a:cubicBezTo>
                        <a:pt x="25921" y="47241"/>
                        <a:pt x="38351" y="4437"/>
                        <a:pt x="104643" y="295"/>
                      </a:cubicBezTo>
                      <a:cubicBezTo>
                        <a:pt x="170935" y="-3847"/>
                        <a:pt x="197176" y="36195"/>
                        <a:pt x="208224" y="84522"/>
                      </a:cubicBezTo>
                      <a:cubicBezTo>
                        <a:pt x="216511" y="85902"/>
                        <a:pt x="224798" y="95568"/>
                        <a:pt x="226179" y="107995"/>
                      </a:cubicBezTo>
                      <a:cubicBezTo>
                        <a:pt x="227560" y="119041"/>
                        <a:pt x="217892" y="128706"/>
                        <a:pt x="208224" y="132848"/>
                      </a:cubicBezTo>
                      <a:cubicBezTo>
                        <a:pt x="204081" y="148037"/>
                        <a:pt x="197176" y="163225"/>
                        <a:pt x="187508" y="175652"/>
                      </a:cubicBezTo>
                      <a:cubicBezTo>
                        <a:pt x="180603" y="185318"/>
                        <a:pt x="181984" y="199125"/>
                        <a:pt x="193033" y="207410"/>
                      </a:cubicBezTo>
                      <a:cubicBezTo>
                        <a:pt x="210987" y="221218"/>
                        <a:pt x="231703" y="229502"/>
                        <a:pt x="252419" y="233645"/>
                      </a:cubicBezTo>
                      <a:cubicBezTo>
                        <a:pt x="281422" y="237787"/>
                        <a:pt x="306282" y="262641"/>
                        <a:pt x="311806" y="291636"/>
                      </a:cubicBezTo>
                      <a:lnTo>
                        <a:pt x="321474" y="342725"/>
                      </a:lnTo>
                      <a:cubicBezTo>
                        <a:pt x="322855" y="352391"/>
                        <a:pt x="315949" y="362056"/>
                        <a:pt x="306282" y="362056"/>
                      </a:cubicBezTo>
                      <a:lnTo>
                        <a:pt x="31445" y="381386"/>
                      </a:lnTo>
                      <a:lnTo>
                        <a:pt x="31445" y="381386"/>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grpSp>
    </p:spTree>
    <p:extLst>
      <p:ext uri="{BB962C8B-B14F-4D97-AF65-F5344CB8AC3E}">
        <p14:creationId xmlns:p14="http://schemas.microsoft.com/office/powerpoint/2010/main" val="27160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9BC2E-1FB8-924F-6F7B-67EC02B86C2F}"/>
              </a:ext>
            </a:extLst>
          </p:cNvPr>
          <p:cNvSpPr>
            <a:spLocks noGrp="1"/>
          </p:cNvSpPr>
          <p:nvPr>
            <p:ph type="body" sz="quarter" idx="18"/>
          </p:nvPr>
        </p:nvSpPr>
        <p:spPr>
          <a:xfrm>
            <a:off x="898358" y="2204165"/>
            <a:ext cx="4867011" cy="3025975"/>
          </a:xfrm>
        </p:spPr>
        <p:txBody>
          <a:bodyPr/>
          <a:lstStyle/>
          <a:p>
            <a:pPr algn="l" rtl="0"/>
            <a:r>
              <a:rPr lang="fi-FI" dirty="0"/>
              <a:t>On syytä huomata, että monet elintarvikeyritykset voivat omaksua elementtejä useista </a:t>
            </a:r>
            <a:r>
              <a:rPr lang="fi-FI" b="1" dirty="0"/>
              <a:t>innovaatiomalleista </a:t>
            </a:r>
            <a:r>
              <a:rPr lang="fi-FI" dirty="0"/>
              <a:t>ja</a:t>
            </a:r>
            <a:r>
              <a:rPr lang="fi-FI" b="1" dirty="0"/>
              <a:t> </a:t>
            </a:r>
            <a:r>
              <a:rPr lang="fi-FI" dirty="0"/>
              <a:t>että innovaatioprosessit voivat vaihdella suuresti jopa saman yrityksen sisällä riippuen tietystä tuotteesta tai projektista, jota kehitetään.</a:t>
            </a:r>
          </a:p>
        </p:txBody>
      </p:sp>
      <p:sp>
        <p:nvSpPr>
          <p:cNvPr id="3" name="Text Placeholder 2">
            <a:extLst>
              <a:ext uri="{FF2B5EF4-FFF2-40B4-BE49-F238E27FC236}">
                <a16:creationId xmlns:a16="http://schemas.microsoft.com/office/drawing/2014/main" id="{2099D5D5-EABA-BC80-479D-3D02C33128C5}"/>
              </a:ext>
            </a:extLst>
          </p:cNvPr>
          <p:cNvSpPr>
            <a:spLocks noGrp="1"/>
          </p:cNvSpPr>
          <p:nvPr>
            <p:ph type="body" sz="quarter" idx="16"/>
          </p:nvPr>
        </p:nvSpPr>
        <p:spPr/>
        <p:txBody>
          <a:bodyPr/>
          <a:lstStyle/>
          <a:p>
            <a:pPr algn="l" rtl="0"/>
            <a:r>
              <a:rPr lang="en-IE" dirty="0"/>
              <a:t>Joustavuus ja vaihtelu</a:t>
            </a:r>
          </a:p>
        </p:txBody>
      </p:sp>
      <p:pic>
        <p:nvPicPr>
          <p:cNvPr id="6" name="Picture Placeholder 5" descr="Volume indicators">
            <a:extLst>
              <a:ext uri="{FF2B5EF4-FFF2-40B4-BE49-F238E27FC236}">
                <a16:creationId xmlns:a16="http://schemas.microsoft.com/office/drawing/2014/main" id="{558FA9EA-16AB-5855-7839-3A139D5CFC6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78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EA08B-C98B-343C-65C0-DCC702D739BB}"/>
              </a:ext>
            </a:extLst>
          </p:cNvPr>
          <p:cNvSpPr>
            <a:spLocks noGrp="1"/>
          </p:cNvSpPr>
          <p:nvPr>
            <p:ph type="body" sz="quarter" idx="16"/>
          </p:nvPr>
        </p:nvSpPr>
        <p:spPr>
          <a:xfrm>
            <a:off x="5284518" y="2930184"/>
            <a:ext cx="6004719" cy="3066422"/>
          </a:xfrm>
        </p:spPr>
        <p:txBody>
          <a:bodyPr/>
          <a:lstStyle/>
          <a:p>
            <a:pPr algn="l" rtl="0"/>
            <a:r>
              <a:rPr lang="en-US" dirty="0" err="1"/>
              <a:t>Innovaatioiden</a:t>
            </a:r>
            <a:r>
              <a:rPr lang="en-US" dirty="0"/>
              <a:t> </a:t>
            </a:r>
            <a:r>
              <a:rPr lang="en-US" dirty="0" err="1"/>
              <a:t>aloittaminen</a:t>
            </a:r>
            <a:endParaRPr lang="en-US" dirty="0"/>
          </a:p>
          <a:p>
            <a:pPr algn="l" rtl="0"/>
            <a:endParaRPr lang="en-IE" dirty="0"/>
          </a:p>
        </p:txBody>
      </p:sp>
      <p:sp>
        <p:nvSpPr>
          <p:cNvPr id="3" name="Text Placeholder 2">
            <a:extLst>
              <a:ext uri="{FF2B5EF4-FFF2-40B4-BE49-F238E27FC236}">
                <a16:creationId xmlns:a16="http://schemas.microsoft.com/office/drawing/2014/main" id="{F05A5020-E382-82C9-3100-45BC9E8FECC2}"/>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10418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99047" y="1656441"/>
            <a:ext cx="6905702" cy="3849918"/>
          </a:xfrm>
        </p:spPr>
        <p:txBody>
          <a:bodyPr/>
          <a:lstStyle/>
          <a:p>
            <a:pPr algn="l" rtl="0"/>
            <a:r>
              <a:rPr lang="fi-FI" dirty="0"/>
              <a:t>Innovaatio voi olla hämmentävä aihe, koska innovaatioita on niin monenlaisia. Kuulet usein puhuttavan teknologisista innovaatioista ja vaikka se on totta, että </a:t>
            </a:r>
            <a:r>
              <a:rPr lang="fi-FI" b="1" dirty="0"/>
              <a:t>teknologinen innovaatio </a:t>
            </a:r>
            <a:r>
              <a:rPr lang="fi-FI" dirty="0"/>
              <a:t>on ollut ja tulee todennäköisesti jatkossakin olemaan innovaation ilmeisin muoto, niin innovaatioita tulee myös muissa muodoissa.</a:t>
            </a:r>
          </a:p>
          <a:p>
            <a:pPr algn="l" rtl="0"/>
            <a:r>
              <a:rPr lang="fi-FI" dirty="0"/>
              <a:t>Useimmat innovaatiot ovat pienempiä, asteittaisia ​​parannuksia olemassa oleviin tuotteisiin, prosesseihin ja palveluihin, kun taas jotkin innovaatiot voivat olla uraauurtavia keksintöjä tai liiketoimintamalleja, jotka muuttavat toimialoja.</a:t>
            </a:r>
          </a:p>
          <a:p>
            <a:pPr algn="l" rtl="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99047" y="740332"/>
            <a:ext cx="10595237" cy="803654"/>
          </a:xfrm>
        </p:spPr>
        <p:txBody>
          <a:bodyPr/>
          <a:lstStyle/>
          <a:p>
            <a:pPr algn="l" rtl="0"/>
            <a:r>
              <a:rPr lang="en-US" b="1" dirty="0"/>
              <a:t>Aloitetaan kertomalla, mitä innovaatio on…</a:t>
            </a:r>
          </a:p>
          <a:p>
            <a:pPr algn="l" rtl="0"/>
            <a:endParaRPr lang="en-US" b="1" dirty="0"/>
          </a:p>
        </p:txBody>
      </p:sp>
      <p:pic>
        <p:nvPicPr>
          <p:cNvPr id="3" name="Picture 2" descr="One glowing light up arrow among other down arrows on green pastel color background">
            <a:extLst>
              <a:ext uri="{FF2B5EF4-FFF2-40B4-BE49-F238E27FC236}">
                <a16:creationId xmlns:a16="http://schemas.microsoft.com/office/drawing/2014/main" id="{462C44C1-8784-E878-1E4D-3DD664CD6F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4749" y="1881352"/>
            <a:ext cx="4177347" cy="3400096"/>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3C887FF-007E-6141-2870-B2EE8C984A6F}"/>
              </a:ext>
            </a:extLst>
          </p:cNvPr>
          <p:cNvSpPr>
            <a:spLocks noGrp="1"/>
          </p:cNvSpPr>
          <p:nvPr>
            <p:ph type="body" sz="quarter" idx="16"/>
          </p:nvPr>
        </p:nvSpPr>
        <p:spPr>
          <a:xfrm>
            <a:off x="798513" y="444500"/>
            <a:ext cx="10594975" cy="803275"/>
          </a:xfrm>
        </p:spPr>
        <p:txBody>
          <a:bodyPr>
            <a:normAutofit/>
          </a:bodyPr>
          <a:lstStyle/>
          <a:p>
            <a:pPr algn="l" rtl="0"/>
            <a:r>
              <a:rPr lang="en-US" sz="3300" b="1" dirty="0"/>
              <a:t>Doblinin kymmenen innovaatiotyyppiä</a:t>
            </a:r>
            <a:endParaRPr lang="en-IE" sz="3300" b="1" dirty="0"/>
          </a:p>
        </p:txBody>
      </p:sp>
      <p:sp>
        <p:nvSpPr>
          <p:cNvPr id="5" name="Text Placeholder 1">
            <a:extLst>
              <a:ext uri="{FF2B5EF4-FFF2-40B4-BE49-F238E27FC236}">
                <a16:creationId xmlns:a16="http://schemas.microsoft.com/office/drawing/2014/main" id="{17BC1DD9-15B0-0EEC-36C0-7DB81B88BC82}"/>
              </a:ext>
            </a:extLst>
          </p:cNvPr>
          <p:cNvSpPr>
            <a:spLocks noGrp="1"/>
          </p:cNvSpPr>
          <p:nvPr>
            <p:ph type="body" sz="quarter" idx="18"/>
          </p:nvPr>
        </p:nvSpPr>
        <p:spPr>
          <a:xfrm>
            <a:off x="1113575" y="1910280"/>
            <a:ext cx="11078425" cy="4037847"/>
          </a:xfrm>
        </p:spPr>
        <p:txBody>
          <a:bodyPr>
            <a:noAutofit/>
          </a:bodyPr>
          <a:lstStyle/>
          <a:p>
            <a:pPr indent="0" algn="l" rtl="0">
              <a:lnSpc>
                <a:spcPct val="100000"/>
              </a:lnSpc>
              <a:spcBef>
                <a:spcPts val="0"/>
              </a:spcBef>
            </a:pPr>
            <a:r>
              <a:rPr lang="fi-FI" sz="2200" dirty="0"/>
              <a:t>Kuten jo mainittiin, kun kuulemme ihmisten puhuvan innovaatioista, kuulemme sitä usein käytettävän synonyyminä uusille tuotteille tai kenties uusille ominaisuuksille olemassa olevissa tuotteissa. Tämä on melko kapea näkemys innovaatiosta ja on yksi kokemattomien innovaattorien virheiden perimmäisistä syistä.</a:t>
            </a:r>
          </a:p>
          <a:p>
            <a:pPr indent="0" algn="l" rtl="0">
              <a:lnSpc>
                <a:spcPct val="100000"/>
              </a:lnSpc>
              <a:spcBef>
                <a:spcPts val="0"/>
              </a:spcBef>
            </a:pPr>
            <a:r>
              <a:rPr lang="fi-FI" sz="2200" dirty="0"/>
              <a:t>Tämän aiheuttamien seurausten ohittaminen voi usein olla haastavaa, etenkin suuremmissa pk-yrityksissä, joissa innovaatiot eivät ole kaikille tuttuja.</a:t>
            </a:r>
          </a:p>
          <a:p>
            <a:pPr indent="0" algn="l" rtl="0">
              <a:lnSpc>
                <a:spcPct val="100000"/>
              </a:lnSpc>
              <a:spcBef>
                <a:spcPts val="0"/>
              </a:spcBef>
            </a:pPr>
            <a:r>
              <a:rPr lang="fi-FI" sz="2200" dirty="0"/>
              <a:t>Nämä haasteet eivät kuitenkaan ole aivan uusi asia. Innovaatiokonsultointi </a:t>
            </a:r>
            <a:r>
              <a:rPr lang="fi-FI" sz="2200" dirty="0" err="1">
                <a:solidFill>
                  <a:srgbClr val="F79037"/>
                </a:solidFill>
                <a:hlinkClick r:id="rId2">
                  <a:extLst>
                    <a:ext uri="{A12FA001-AC4F-418D-AE19-62706E023703}">
                      <ahyp:hlinkClr xmlns:ahyp="http://schemas.microsoft.com/office/drawing/2018/hyperlinkcolor" val="tx"/>
                    </a:ext>
                  </a:extLst>
                </a:hlinkClick>
              </a:rPr>
              <a:t>Doblin</a:t>
            </a:r>
            <a:r>
              <a:rPr lang="fi-FI" sz="2200" dirty="0"/>
              <a:t> ymmärsi tämän jo 90-luvulla ja kehitti </a:t>
            </a:r>
            <a:r>
              <a:rPr lang="fi-FI" sz="2200" b="1" dirty="0"/>
              <a:t>"Kymmenen innovaatiotyyppiä kehyksen” </a:t>
            </a:r>
            <a:r>
              <a:rPr lang="fi-FI" sz="2200" dirty="0"/>
              <a:t>auttamaan ongelmien ratkaisemisessa. Se on yksinkertainen, tyylikäs ja käytännöllinen työkalu, josta jokainen innovaattori voi hyötyä! Laajan tutkimuksen jälkeen </a:t>
            </a:r>
            <a:r>
              <a:rPr lang="fi-FI" sz="2200" dirty="0" err="1"/>
              <a:t>Doblin</a:t>
            </a:r>
            <a:r>
              <a:rPr lang="fi-FI" sz="2200" dirty="0"/>
              <a:t> havaitsi, että </a:t>
            </a:r>
            <a:r>
              <a:rPr lang="fi-FI" sz="2200" b="1" dirty="0"/>
              <a:t>kaikki innovaatiot koostuvat itse asiassa samoista 10 peruselementistä.</a:t>
            </a:r>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US" sz="2200" dirty="0"/>
          </a:p>
          <a:p>
            <a:pPr indent="0" algn="l" rtl="0">
              <a:lnSpc>
                <a:spcPct val="100000"/>
              </a:lnSpc>
              <a:spcBef>
                <a:spcPts val="0"/>
              </a:spcBef>
            </a:pPr>
            <a:endParaRPr lang="en-IE" sz="2200" dirty="0"/>
          </a:p>
        </p:txBody>
      </p:sp>
    </p:spTree>
    <p:extLst>
      <p:ext uri="{BB962C8B-B14F-4D97-AF65-F5344CB8AC3E}">
        <p14:creationId xmlns:p14="http://schemas.microsoft.com/office/powerpoint/2010/main" val="287793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32F4A4C-6EEC-360E-0CA5-EE5707C293A0}"/>
              </a:ext>
            </a:extLst>
          </p:cNvPr>
          <p:cNvSpPr txBox="1">
            <a:spLocks/>
          </p:cNvSpPr>
          <p:nvPr/>
        </p:nvSpPr>
        <p:spPr>
          <a:xfrm>
            <a:off x="1" y="253498"/>
            <a:ext cx="11393172" cy="711684"/>
          </a:xfrm>
          <a:prstGeom prst="rect">
            <a:avLst/>
          </a:prstGeom>
          <a:solidFill>
            <a:srgbClr val="F79037"/>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chemeClr val="bg1"/>
                </a:solidFill>
              </a:rPr>
              <a:t>Doblinin kymmenen tyyppistä innovaatiokehystä</a:t>
            </a:r>
            <a:endParaRPr lang="en-IE" b="1" dirty="0">
              <a:solidFill>
                <a:schemeClr val="bg1"/>
              </a:solidFill>
            </a:endParaRPr>
          </a:p>
        </p:txBody>
      </p:sp>
      <p:sp>
        <p:nvSpPr>
          <p:cNvPr id="3" name="Rectangle 2">
            <a:extLst>
              <a:ext uri="{FF2B5EF4-FFF2-40B4-BE49-F238E27FC236}">
                <a16:creationId xmlns:a16="http://schemas.microsoft.com/office/drawing/2014/main" id="{B577D5BC-F87E-6D92-CDB1-B20404B068FC}"/>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Voitto</a:t>
            </a:r>
          </a:p>
          <a:p>
            <a:pPr algn="ctr" rtl="0"/>
            <a:r>
              <a:rPr lang="en-US" sz="1000" b="1">
                <a:solidFill>
                  <a:schemeClr val="bg1"/>
                </a:solidFill>
              </a:rPr>
              <a:t>Malli</a:t>
            </a:r>
            <a:endParaRPr lang="en-IE" sz="1000" b="1">
              <a:solidFill>
                <a:schemeClr val="bg1"/>
              </a:solidFill>
            </a:endParaRPr>
          </a:p>
        </p:txBody>
      </p:sp>
      <p:sp>
        <p:nvSpPr>
          <p:cNvPr id="4" name="Rectangle 3">
            <a:extLst>
              <a:ext uri="{FF2B5EF4-FFF2-40B4-BE49-F238E27FC236}">
                <a16:creationId xmlns:a16="http://schemas.microsoft.com/office/drawing/2014/main" id="{C4B7A09F-5CD5-5CCA-B411-1E89BBD4D21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50" b="1">
                <a:solidFill>
                  <a:schemeClr val="bg1"/>
                </a:solidFill>
              </a:rPr>
              <a:t>Verkko</a:t>
            </a:r>
            <a:endParaRPr lang="en-IE" sz="950" b="1">
              <a:solidFill>
                <a:schemeClr val="bg1"/>
              </a:solidFill>
            </a:endParaRPr>
          </a:p>
        </p:txBody>
      </p:sp>
      <p:sp>
        <p:nvSpPr>
          <p:cNvPr id="5" name="Rectangle 4">
            <a:extLst>
              <a:ext uri="{FF2B5EF4-FFF2-40B4-BE49-F238E27FC236}">
                <a16:creationId xmlns:a16="http://schemas.microsoft.com/office/drawing/2014/main" id="{DFCB81D5-A441-AE86-21FB-672C5828DD30}"/>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00" b="1">
                <a:solidFill>
                  <a:schemeClr val="bg1"/>
                </a:solidFill>
              </a:rPr>
              <a:t>Rakenne</a:t>
            </a:r>
            <a:endParaRPr lang="en-IE" sz="900" b="1">
              <a:solidFill>
                <a:schemeClr val="bg1"/>
              </a:solidFill>
            </a:endParaRPr>
          </a:p>
        </p:txBody>
      </p:sp>
      <p:sp>
        <p:nvSpPr>
          <p:cNvPr id="6" name="Rectangle 5">
            <a:extLst>
              <a:ext uri="{FF2B5EF4-FFF2-40B4-BE49-F238E27FC236}">
                <a16:creationId xmlns:a16="http://schemas.microsoft.com/office/drawing/2014/main" id="{0BBE7329-0123-94B7-ABAB-A23868928EB8}"/>
              </a:ext>
            </a:extLst>
          </p:cNvPr>
          <p:cNvSpPr/>
          <p:nvPr/>
        </p:nvSpPr>
        <p:spPr>
          <a:xfrm>
            <a:off x="4445924"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Prosessi</a:t>
            </a:r>
            <a:endParaRPr lang="en-IE" sz="1000" b="1" dirty="0">
              <a:solidFill>
                <a:schemeClr val="bg1"/>
              </a:solidFill>
            </a:endParaRPr>
          </a:p>
        </p:txBody>
      </p:sp>
      <p:sp>
        <p:nvSpPr>
          <p:cNvPr id="7" name="Rectangle 6">
            <a:extLst>
              <a:ext uri="{FF2B5EF4-FFF2-40B4-BE49-F238E27FC236}">
                <a16:creationId xmlns:a16="http://schemas.microsoft.com/office/drawing/2014/main" id="{78C3CC69-0BF6-63A7-890F-2DC79AB43D8F}"/>
              </a:ext>
            </a:extLst>
          </p:cNvPr>
          <p:cNvSpPr/>
          <p:nvPr/>
        </p:nvSpPr>
        <p:spPr>
          <a:xfrm>
            <a:off x="5295211" y="2448098"/>
            <a:ext cx="688568"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Tuote</a:t>
            </a:r>
            <a:r>
              <a:rPr lang="en-US" sz="1000" b="1" dirty="0">
                <a:solidFill>
                  <a:schemeClr val="bg1"/>
                </a:solidFill>
              </a:rPr>
              <a:t>- </a:t>
            </a:r>
            <a:r>
              <a:rPr lang="en-US" sz="1000" b="1" dirty="0" err="1">
                <a:solidFill>
                  <a:schemeClr val="bg1"/>
                </a:solidFill>
              </a:rPr>
              <a:t>ominai-suudet</a:t>
            </a:r>
            <a:endParaRPr lang="en-IE" sz="1000" b="1" dirty="0">
              <a:solidFill>
                <a:schemeClr val="bg1"/>
              </a:solidFill>
            </a:endParaRPr>
          </a:p>
        </p:txBody>
      </p:sp>
      <p:sp>
        <p:nvSpPr>
          <p:cNvPr id="8" name="Rectangle 7">
            <a:extLst>
              <a:ext uri="{FF2B5EF4-FFF2-40B4-BE49-F238E27FC236}">
                <a16:creationId xmlns:a16="http://schemas.microsoft.com/office/drawing/2014/main" id="{2AF7C797-7736-2183-9B18-B422D2CAC3C4}"/>
              </a:ext>
            </a:extLst>
          </p:cNvPr>
          <p:cNvSpPr/>
          <p:nvPr/>
        </p:nvSpPr>
        <p:spPr>
          <a:xfrm>
            <a:off x="6204758" y="2448098"/>
            <a:ext cx="7924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Tuote-järjestelmä</a:t>
            </a:r>
            <a:endParaRPr lang="en-IE" sz="1000" b="1" dirty="0">
              <a:solidFill>
                <a:schemeClr val="bg1"/>
              </a:solidFill>
            </a:endParaRPr>
          </a:p>
        </p:txBody>
      </p:sp>
      <p:sp>
        <p:nvSpPr>
          <p:cNvPr id="9" name="Rectangle 8">
            <a:extLst>
              <a:ext uri="{FF2B5EF4-FFF2-40B4-BE49-F238E27FC236}">
                <a16:creationId xmlns:a16="http://schemas.microsoft.com/office/drawing/2014/main" id="{66519DF9-1C4A-EAA4-68A7-F4CE4570098C}"/>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Palvelu</a:t>
            </a:r>
            <a:endParaRPr lang="en-IE" sz="1000" b="1" dirty="0">
              <a:solidFill>
                <a:schemeClr val="bg1"/>
              </a:solidFill>
            </a:endParaRPr>
          </a:p>
        </p:txBody>
      </p:sp>
      <p:sp>
        <p:nvSpPr>
          <p:cNvPr id="10" name="Rectangle 9">
            <a:extLst>
              <a:ext uri="{FF2B5EF4-FFF2-40B4-BE49-F238E27FC236}">
                <a16:creationId xmlns:a16="http://schemas.microsoft.com/office/drawing/2014/main" id="{DA6590C3-C0A3-084E-02EF-FA5DDF7328EE}"/>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kanava</a:t>
            </a:r>
            <a:endParaRPr lang="en-IE" sz="1000" b="1" dirty="0">
              <a:solidFill>
                <a:schemeClr val="bg1"/>
              </a:solidFill>
            </a:endParaRPr>
          </a:p>
        </p:txBody>
      </p:sp>
      <p:sp>
        <p:nvSpPr>
          <p:cNvPr id="11" name="Rectangle 10">
            <a:extLst>
              <a:ext uri="{FF2B5EF4-FFF2-40B4-BE49-F238E27FC236}">
                <a16:creationId xmlns:a16="http://schemas.microsoft.com/office/drawing/2014/main" id="{F72E4EFE-B98E-89F2-240C-233FCB72407D}"/>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Brändi</a:t>
            </a:r>
            <a:endParaRPr lang="en-IE" sz="1000" b="1">
              <a:solidFill>
                <a:schemeClr val="bg1"/>
              </a:solidFill>
            </a:endParaRPr>
          </a:p>
        </p:txBody>
      </p:sp>
      <p:sp>
        <p:nvSpPr>
          <p:cNvPr id="12" name="Rectangle 11">
            <a:extLst>
              <a:ext uri="{FF2B5EF4-FFF2-40B4-BE49-F238E27FC236}">
                <a16:creationId xmlns:a16="http://schemas.microsoft.com/office/drawing/2014/main" id="{5DA6C442-0016-C1FB-55A1-FBF10D2B5ADF}"/>
              </a:ext>
            </a:extLst>
          </p:cNvPr>
          <p:cNvSpPr/>
          <p:nvPr/>
        </p:nvSpPr>
        <p:spPr>
          <a:xfrm>
            <a:off x="9639993" y="2442556"/>
            <a:ext cx="738446"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Asiakas</a:t>
            </a:r>
            <a:endParaRPr lang="en-US" sz="1000" b="1" dirty="0">
              <a:solidFill>
                <a:schemeClr val="bg1"/>
              </a:solidFill>
            </a:endParaRPr>
          </a:p>
          <a:p>
            <a:pPr algn="ctr" rtl="0"/>
            <a:r>
              <a:rPr lang="en-US" sz="1000" b="1" dirty="0" err="1">
                <a:solidFill>
                  <a:schemeClr val="bg1"/>
                </a:solidFill>
              </a:rPr>
              <a:t>sitoumus</a:t>
            </a:r>
            <a:endParaRPr lang="en-US" sz="1000" b="1" dirty="0">
              <a:solidFill>
                <a:schemeClr val="bg1"/>
              </a:solidFill>
            </a:endParaRPr>
          </a:p>
        </p:txBody>
      </p:sp>
      <p:sp>
        <p:nvSpPr>
          <p:cNvPr id="13" name="Rectangle 12">
            <a:extLst>
              <a:ext uri="{FF2B5EF4-FFF2-40B4-BE49-F238E27FC236}">
                <a16:creationId xmlns:a16="http://schemas.microsoft.com/office/drawing/2014/main" id="{B9460A84-1669-F662-8F77-1FBBC1B8425D}"/>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Kokoonpano</a:t>
            </a:r>
            <a:endParaRPr lang="en-IE" sz="1400" b="1">
              <a:solidFill>
                <a:schemeClr val="bg1"/>
              </a:solidFill>
            </a:endParaRPr>
          </a:p>
        </p:txBody>
      </p:sp>
      <p:sp>
        <p:nvSpPr>
          <p:cNvPr id="14" name="Rectangle 13">
            <a:extLst>
              <a:ext uri="{FF2B5EF4-FFF2-40B4-BE49-F238E27FC236}">
                <a16:creationId xmlns:a16="http://schemas.microsoft.com/office/drawing/2014/main" id="{45B150F1-AB95-3D65-A250-428D37601062}"/>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Kokea</a:t>
            </a:r>
            <a:endParaRPr lang="en-IE" sz="1400" b="1">
              <a:solidFill>
                <a:schemeClr val="bg1"/>
              </a:solidFill>
            </a:endParaRPr>
          </a:p>
        </p:txBody>
      </p:sp>
      <p:sp>
        <p:nvSpPr>
          <p:cNvPr id="15" name="Rectangle 14">
            <a:extLst>
              <a:ext uri="{FF2B5EF4-FFF2-40B4-BE49-F238E27FC236}">
                <a16:creationId xmlns:a16="http://schemas.microsoft.com/office/drawing/2014/main" id="{C9AC2046-D083-9483-5A5E-E59EC4FB82BA}"/>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t>Tarjoaminen</a:t>
            </a:r>
            <a:endParaRPr lang="en-IE" sz="1400" b="1"/>
          </a:p>
        </p:txBody>
      </p:sp>
      <p:cxnSp>
        <p:nvCxnSpPr>
          <p:cNvPr id="16" name="Straight Connector 15">
            <a:extLst>
              <a:ext uri="{FF2B5EF4-FFF2-40B4-BE49-F238E27FC236}">
                <a16:creationId xmlns:a16="http://schemas.microsoft.com/office/drawing/2014/main" id="{7AF44C55-3AC6-9A97-385F-A4E6C67F4B4C}"/>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4F6F77-E68D-9E4B-4C6D-6C2B00966FE2}"/>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6CF206-11F9-5B02-C049-9CCC18E2611B}"/>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41DD9-9756-BAA3-5A33-15E34E867003}"/>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CB76A-C5AE-51F8-9360-3691F6CB8839}"/>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B58AC5-9C8D-42C8-6317-6430776B1168}"/>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10C868-4A7F-8402-7EBE-EF4CC9AEC63C}"/>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A6D2A-8CCC-AB7C-74FC-974C19A778DC}"/>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5318A-D7AB-FA2F-97FA-2937A57AEE1C}"/>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75ACEA-84AD-AB6A-67B2-8F9B5A0522D4}"/>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A69735-E540-31CF-B621-E5AD2062AF52}"/>
              </a:ext>
            </a:extLst>
          </p:cNvPr>
          <p:cNvSpPr txBox="1"/>
          <p:nvPr/>
        </p:nvSpPr>
        <p:spPr>
          <a:xfrm>
            <a:off x="1795113" y="4303944"/>
            <a:ext cx="1196339" cy="784830"/>
          </a:xfrm>
          <a:prstGeom prst="rect">
            <a:avLst/>
          </a:prstGeom>
          <a:noFill/>
        </p:spPr>
        <p:txBody>
          <a:bodyPr wrap="square" rtlCol="0">
            <a:spAutoFit/>
          </a:bodyPr>
          <a:lstStyle/>
          <a:p>
            <a:pPr algn="l" rtl="0"/>
            <a:r>
              <a:rPr lang="en-US" sz="1200" b="1" dirty="0" err="1">
                <a:solidFill>
                  <a:srgbClr val="000000"/>
                </a:solidFill>
              </a:rPr>
              <a:t>Voittomalli</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a:solidFill>
                  <a:schemeClr val="bg2">
                    <a:lumMod val="50000"/>
                  </a:schemeClr>
                </a:solidFill>
              </a:rPr>
              <a:t>Tapa, </a:t>
            </a:r>
            <a:r>
              <a:rPr lang="en-US" sz="1050" dirty="0" err="1">
                <a:solidFill>
                  <a:schemeClr val="bg2">
                    <a:lumMod val="50000"/>
                  </a:schemeClr>
                </a:solidFill>
              </a:rPr>
              <a:t>jolla</a:t>
            </a:r>
            <a:r>
              <a:rPr lang="en-US" sz="1050" dirty="0">
                <a:solidFill>
                  <a:schemeClr val="bg2">
                    <a:lumMod val="50000"/>
                  </a:schemeClr>
                </a:solidFill>
              </a:rPr>
              <a:t> </a:t>
            </a:r>
            <a:r>
              <a:rPr lang="en-US" sz="1050" dirty="0" err="1">
                <a:solidFill>
                  <a:schemeClr val="bg2">
                    <a:lumMod val="50000"/>
                  </a:schemeClr>
                </a:solidFill>
              </a:rPr>
              <a:t>ansaitset</a:t>
            </a:r>
            <a:r>
              <a:rPr lang="en-US" sz="1050" dirty="0">
                <a:solidFill>
                  <a:schemeClr val="bg2">
                    <a:lumMod val="50000"/>
                  </a:schemeClr>
                </a:solidFill>
              </a:rPr>
              <a:t> </a:t>
            </a:r>
            <a:r>
              <a:rPr lang="en-US" sz="1050" dirty="0" err="1">
                <a:solidFill>
                  <a:schemeClr val="bg2">
                    <a:lumMod val="50000"/>
                  </a:schemeClr>
                </a:solidFill>
              </a:rPr>
              <a:t>rahaa</a:t>
            </a:r>
            <a:endParaRPr lang="en-IE" sz="1050" dirty="0">
              <a:solidFill>
                <a:schemeClr val="bg2">
                  <a:lumMod val="50000"/>
                </a:schemeClr>
              </a:solidFill>
            </a:endParaRPr>
          </a:p>
        </p:txBody>
      </p:sp>
      <p:sp>
        <p:nvSpPr>
          <p:cNvPr id="27" name="TextBox 26">
            <a:extLst>
              <a:ext uri="{FF2B5EF4-FFF2-40B4-BE49-F238E27FC236}">
                <a16:creationId xmlns:a16="http://schemas.microsoft.com/office/drawing/2014/main" id="{7B3732FC-05D3-1FF2-A884-D0CD0B24EC11}"/>
              </a:ext>
            </a:extLst>
          </p:cNvPr>
          <p:cNvSpPr txBox="1"/>
          <p:nvPr/>
        </p:nvSpPr>
        <p:spPr>
          <a:xfrm>
            <a:off x="3558541" y="4317175"/>
            <a:ext cx="1492824" cy="784830"/>
          </a:xfrm>
          <a:prstGeom prst="rect">
            <a:avLst/>
          </a:prstGeom>
          <a:noFill/>
        </p:spPr>
        <p:txBody>
          <a:bodyPr wrap="square" rtlCol="0">
            <a:spAutoFit/>
          </a:bodyPr>
          <a:lstStyle/>
          <a:p>
            <a:pPr algn="l" rtl="0"/>
            <a:r>
              <a:rPr lang="en-US" sz="1200" b="1" dirty="0" err="1">
                <a:solidFill>
                  <a:srgbClr val="000000"/>
                </a:solidFill>
              </a:rPr>
              <a:t>Rakenne</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err="1">
                <a:solidFill>
                  <a:schemeClr val="bg2">
                    <a:lumMod val="50000"/>
                  </a:schemeClr>
                </a:solidFill>
              </a:rPr>
              <a:t>Yhdistä</a:t>
            </a:r>
            <a:r>
              <a:rPr lang="en-US" sz="1050" dirty="0">
                <a:solidFill>
                  <a:schemeClr val="bg2">
                    <a:lumMod val="50000"/>
                  </a:schemeClr>
                </a:solidFill>
              </a:rPr>
              <a:t> </a:t>
            </a:r>
            <a:r>
              <a:rPr lang="en-US" sz="1050" dirty="0" err="1">
                <a:solidFill>
                  <a:schemeClr val="bg2">
                    <a:lumMod val="50000"/>
                  </a:schemeClr>
                </a:solidFill>
              </a:rPr>
              <a:t>kykysi</a:t>
            </a:r>
            <a:r>
              <a:rPr lang="en-US" sz="1050" dirty="0">
                <a:solidFill>
                  <a:schemeClr val="bg2">
                    <a:lumMod val="50000"/>
                  </a:schemeClr>
                </a:solidFill>
              </a:rPr>
              <a:t> ja </a:t>
            </a:r>
            <a:r>
              <a:rPr lang="en-US" sz="1050" dirty="0" err="1">
                <a:solidFill>
                  <a:schemeClr val="bg2">
                    <a:lumMod val="50000"/>
                  </a:schemeClr>
                </a:solidFill>
              </a:rPr>
              <a:t>omaisuutesi</a:t>
            </a:r>
            <a:endParaRPr lang="en-IE" sz="1050" dirty="0">
              <a:solidFill>
                <a:schemeClr val="bg2">
                  <a:lumMod val="50000"/>
                </a:schemeClr>
              </a:solidFill>
            </a:endParaRPr>
          </a:p>
        </p:txBody>
      </p:sp>
      <p:sp>
        <p:nvSpPr>
          <p:cNvPr id="28" name="TextBox 27">
            <a:extLst>
              <a:ext uri="{FF2B5EF4-FFF2-40B4-BE49-F238E27FC236}">
                <a16:creationId xmlns:a16="http://schemas.microsoft.com/office/drawing/2014/main" id="{74BA8C73-82E0-3FFF-314E-120D6BFBA748}"/>
              </a:ext>
            </a:extLst>
          </p:cNvPr>
          <p:cNvSpPr txBox="1"/>
          <p:nvPr/>
        </p:nvSpPr>
        <p:spPr>
          <a:xfrm>
            <a:off x="5318758" y="4312920"/>
            <a:ext cx="1781173" cy="784830"/>
          </a:xfrm>
          <a:prstGeom prst="rect">
            <a:avLst/>
          </a:prstGeom>
          <a:noFill/>
        </p:spPr>
        <p:txBody>
          <a:bodyPr wrap="square" rtlCol="0">
            <a:spAutoFit/>
          </a:bodyPr>
          <a:lstStyle/>
          <a:p>
            <a:pPr algn="l" rtl="0"/>
            <a:r>
              <a:rPr lang="en-US" sz="1200" b="1">
                <a:solidFill>
                  <a:srgbClr val="000000"/>
                </a:solidFill>
              </a:rPr>
              <a:t>Tuotteen suorituskyky</a:t>
            </a:r>
          </a:p>
          <a:p>
            <a:pPr algn="l" rtl="0"/>
            <a:endParaRPr lang="en-US" sz="1200" b="1">
              <a:solidFill>
                <a:schemeClr val="bg2">
                  <a:lumMod val="50000"/>
                </a:schemeClr>
              </a:solidFill>
            </a:endParaRPr>
          </a:p>
          <a:p>
            <a:pPr algn="l" rtl="0"/>
            <a:r>
              <a:rPr lang="en-US" sz="1050">
                <a:solidFill>
                  <a:schemeClr val="bg2">
                    <a:lumMod val="50000"/>
                  </a:schemeClr>
                </a:solidFill>
              </a:rPr>
              <a:t>Erottuvat ominaisuudet ja toiminnallisuus</a:t>
            </a:r>
            <a:endParaRPr lang="en-IE" sz="1050">
              <a:solidFill>
                <a:schemeClr val="bg2">
                  <a:lumMod val="50000"/>
                </a:schemeClr>
              </a:solidFill>
            </a:endParaRPr>
          </a:p>
        </p:txBody>
      </p:sp>
      <p:sp>
        <p:nvSpPr>
          <p:cNvPr id="29" name="TextBox 28">
            <a:extLst>
              <a:ext uri="{FF2B5EF4-FFF2-40B4-BE49-F238E27FC236}">
                <a16:creationId xmlns:a16="http://schemas.microsoft.com/office/drawing/2014/main" id="{C9DBCF4A-8A4C-F8C8-BD84-E0EDC8ED9612}"/>
              </a:ext>
            </a:extLst>
          </p:cNvPr>
          <p:cNvSpPr txBox="1"/>
          <p:nvPr/>
        </p:nvSpPr>
        <p:spPr>
          <a:xfrm>
            <a:off x="7137860" y="4314998"/>
            <a:ext cx="1760387" cy="784830"/>
          </a:xfrm>
          <a:prstGeom prst="rect">
            <a:avLst/>
          </a:prstGeom>
          <a:noFill/>
        </p:spPr>
        <p:txBody>
          <a:bodyPr wrap="square" rtlCol="0">
            <a:spAutoFit/>
          </a:bodyPr>
          <a:lstStyle/>
          <a:p>
            <a:pPr algn="l" rtl="0"/>
            <a:r>
              <a:rPr lang="en-US" sz="1200" b="1" dirty="0" err="1">
                <a:solidFill>
                  <a:srgbClr val="000000"/>
                </a:solidFill>
              </a:rPr>
              <a:t>Palvelu</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a:solidFill>
                  <a:schemeClr val="bg2">
                    <a:lumMod val="50000"/>
                  </a:schemeClr>
                </a:solidFill>
              </a:rPr>
              <a:t>Tue </a:t>
            </a:r>
            <a:r>
              <a:rPr lang="en-US" sz="1050" dirty="0" err="1">
                <a:solidFill>
                  <a:schemeClr val="bg2">
                    <a:lumMod val="50000"/>
                  </a:schemeClr>
                </a:solidFill>
              </a:rPr>
              <a:t>tuotteidesi</a:t>
            </a:r>
            <a:r>
              <a:rPr lang="en-US" sz="1050" dirty="0">
                <a:solidFill>
                  <a:schemeClr val="bg2">
                    <a:lumMod val="50000"/>
                  </a:schemeClr>
                </a:solidFill>
              </a:rPr>
              <a:t> </a:t>
            </a:r>
            <a:r>
              <a:rPr lang="en-US" sz="1050" dirty="0" err="1">
                <a:solidFill>
                  <a:schemeClr val="bg2">
                    <a:lumMod val="50000"/>
                  </a:schemeClr>
                </a:solidFill>
              </a:rPr>
              <a:t>ympäröiviä</a:t>
            </a:r>
            <a:r>
              <a:rPr lang="en-US" sz="1050" dirty="0">
                <a:solidFill>
                  <a:schemeClr val="bg2">
                    <a:lumMod val="50000"/>
                  </a:schemeClr>
                </a:solidFill>
              </a:rPr>
              <a:t> </a:t>
            </a:r>
            <a:r>
              <a:rPr lang="en-US" sz="1050" dirty="0" err="1">
                <a:solidFill>
                  <a:schemeClr val="bg2">
                    <a:lumMod val="50000"/>
                  </a:schemeClr>
                </a:solidFill>
              </a:rPr>
              <a:t>parannuksia</a:t>
            </a:r>
            <a:endParaRPr lang="en-IE" sz="1050" dirty="0">
              <a:solidFill>
                <a:schemeClr val="bg2">
                  <a:lumMod val="50000"/>
                </a:schemeClr>
              </a:solidFill>
            </a:endParaRPr>
          </a:p>
        </p:txBody>
      </p:sp>
      <p:sp>
        <p:nvSpPr>
          <p:cNvPr id="30" name="TextBox 29">
            <a:extLst>
              <a:ext uri="{FF2B5EF4-FFF2-40B4-BE49-F238E27FC236}">
                <a16:creationId xmlns:a16="http://schemas.microsoft.com/office/drawing/2014/main" id="{366EC0AD-F5F6-C6BD-486C-139327E1F34F}"/>
              </a:ext>
            </a:extLst>
          </p:cNvPr>
          <p:cNvSpPr txBox="1"/>
          <p:nvPr/>
        </p:nvSpPr>
        <p:spPr>
          <a:xfrm>
            <a:off x="9069097" y="4328160"/>
            <a:ext cx="2065628" cy="623248"/>
          </a:xfrm>
          <a:prstGeom prst="rect">
            <a:avLst/>
          </a:prstGeom>
          <a:noFill/>
        </p:spPr>
        <p:txBody>
          <a:bodyPr wrap="square" rtlCol="0">
            <a:spAutoFit/>
          </a:bodyPr>
          <a:lstStyle/>
          <a:p>
            <a:pPr algn="l" rtl="0"/>
            <a:r>
              <a:rPr lang="en-US" sz="1200" b="1" dirty="0">
                <a:solidFill>
                  <a:srgbClr val="000000"/>
                </a:solidFill>
              </a:rPr>
              <a:t>Brändi</a:t>
            </a:r>
          </a:p>
          <a:p>
            <a:pPr algn="l" rtl="0"/>
            <a:endParaRPr lang="en-US" sz="1200" b="1" dirty="0">
              <a:solidFill>
                <a:schemeClr val="bg2">
                  <a:lumMod val="50000"/>
                </a:schemeClr>
              </a:solidFill>
            </a:endParaRPr>
          </a:p>
          <a:p>
            <a:pPr algn="l" rtl="0"/>
            <a:r>
              <a:rPr lang="en-US" sz="1050" dirty="0" err="1">
                <a:solidFill>
                  <a:schemeClr val="bg2">
                    <a:lumMod val="50000"/>
                  </a:schemeClr>
                </a:solidFill>
              </a:rPr>
              <a:t>Tuotteesi</a:t>
            </a:r>
            <a:r>
              <a:rPr lang="en-US" sz="1050" dirty="0">
                <a:solidFill>
                  <a:schemeClr val="bg2">
                    <a:lumMod val="50000"/>
                  </a:schemeClr>
                </a:solidFill>
              </a:rPr>
              <a:t>  ja yrityksesi edustus</a:t>
            </a:r>
            <a:endParaRPr lang="en-IE" sz="1050" dirty="0">
              <a:solidFill>
                <a:schemeClr val="bg2">
                  <a:lumMod val="50000"/>
                </a:schemeClr>
              </a:solidFill>
            </a:endParaRPr>
          </a:p>
        </p:txBody>
      </p:sp>
      <p:sp>
        <p:nvSpPr>
          <p:cNvPr id="31" name="TextBox 30">
            <a:extLst>
              <a:ext uri="{FF2B5EF4-FFF2-40B4-BE49-F238E27FC236}">
                <a16:creationId xmlns:a16="http://schemas.microsoft.com/office/drawing/2014/main" id="{6E1233FD-2CAD-95D0-EDBF-AF6589C64A89}"/>
              </a:ext>
            </a:extLst>
          </p:cNvPr>
          <p:cNvSpPr txBox="1"/>
          <p:nvPr/>
        </p:nvSpPr>
        <p:spPr>
          <a:xfrm>
            <a:off x="9646920" y="1328429"/>
            <a:ext cx="1900154" cy="723275"/>
          </a:xfrm>
          <a:prstGeom prst="rect">
            <a:avLst/>
          </a:prstGeom>
          <a:noFill/>
        </p:spPr>
        <p:txBody>
          <a:bodyPr wrap="square" rtlCol="0">
            <a:spAutoFit/>
          </a:bodyPr>
          <a:lstStyle/>
          <a:p>
            <a:pPr algn="l" rtl="0"/>
            <a:r>
              <a:rPr lang="en-US" sz="1200" b="1" dirty="0" err="1">
                <a:solidFill>
                  <a:srgbClr val="000000"/>
                </a:solidFill>
              </a:rPr>
              <a:t>Asiakkaan</a:t>
            </a:r>
            <a:r>
              <a:rPr lang="en-US" sz="1200" b="1" dirty="0">
                <a:solidFill>
                  <a:srgbClr val="000000"/>
                </a:solidFill>
              </a:rPr>
              <a:t> </a:t>
            </a:r>
            <a:r>
              <a:rPr lang="en-US" sz="1200" b="1" dirty="0" err="1">
                <a:solidFill>
                  <a:srgbClr val="000000"/>
                </a:solidFill>
              </a:rPr>
              <a:t>sitoutuminen</a:t>
            </a:r>
            <a:endParaRPr lang="en-US" sz="1200" b="1" dirty="0">
              <a:solidFill>
                <a:srgbClr val="000000"/>
              </a:solidFill>
            </a:endParaRPr>
          </a:p>
          <a:p>
            <a:pPr algn="l" rtl="0"/>
            <a:endParaRPr lang="en-US" sz="800" b="1" dirty="0">
              <a:solidFill>
                <a:schemeClr val="bg2">
                  <a:lumMod val="50000"/>
                </a:schemeClr>
              </a:solidFill>
            </a:endParaRPr>
          </a:p>
          <a:p>
            <a:pPr algn="l" rtl="0"/>
            <a:r>
              <a:rPr lang="en-US" sz="1050" dirty="0" err="1">
                <a:solidFill>
                  <a:schemeClr val="bg2">
                    <a:lumMod val="50000"/>
                  </a:schemeClr>
                </a:solidFill>
              </a:rPr>
              <a:t>Omalaatuisia</a:t>
            </a:r>
            <a:r>
              <a:rPr lang="en-US" sz="1050" dirty="0">
                <a:solidFill>
                  <a:schemeClr val="bg2">
                    <a:lumMod val="50000"/>
                  </a:schemeClr>
                </a:solidFill>
              </a:rPr>
              <a:t> </a:t>
            </a:r>
            <a:r>
              <a:rPr lang="en-US" sz="1050" dirty="0" err="1">
                <a:solidFill>
                  <a:schemeClr val="bg2">
                    <a:lumMod val="50000"/>
                  </a:schemeClr>
                </a:solidFill>
              </a:rPr>
              <a:t>vuorovaikutuksia</a:t>
            </a:r>
            <a:r>
              <a:rPr lang="en-US" sz="1050" dirty="0">
                <a:solidFill>
                  <a:schemeClr val="bg2">
                    <a:lumMod val="50000"/>
                  </a:schemeClr>
                </a:solidFill>
              </a:rPr>
              <a:t>, </a:t>
            </a:r>
            <a:r>
              <a:rPr lang="en-US" sz="1050" dirty="0" err="1">
                <a:solidFill>
                  <a:schemeClr val="bg2">
                    <a:lumMod val="50000"/>
                  </a:schemeClr>
                </a:solidFill>
              </a:rPr>
              <a:t>joita</a:t>
            </a:r>
            <a:r>
              <a:rPr lang="en-US" sz="1050" dirty="0">
                <a:solidFill>
                  <a:schemeClr val="bg2">
                    <a:lumMod val="50000"/>
                  </a:schemeClr>
                </a:solidFill>
              </a:rPr>
              <a:t> </a:t>
            </a:r>
            <a:r>
              <a:rPr lang="en-US" sz="1050" dirty="0" err="1">
                <a:solidFill>
                  <a:schemeClr val="bg2">
                    <a:lumMod val="50000"/>
                  </a:schemeClr>
                </a:solidFill>
              </a:rPr>
              <a:t>edistät</a:t>
            </a:r>
            <a:endParaRPr lang="en-IE" sz="1050" dirty="0">
              <a:solidFill>
                <a:schemeClr val="bg2">
                  <a:lumMod val="50000"/>
                </a:schemeClr>
              </a:solidFill>
            </a:endParaRPr>
          </a:p>
        </p:txBody>
      </p:sp>
      <p:sp>
        <p:nvSpPr>
          <p:cNvPr id="32" name="TextBox 31">
            <a:extLst>
              <a:ext uri="{FF2B5EF4-FFF2-40B4-BE49-F238E27FC236}">
                <a16:creationId xmlns:a16="http://schemas.microsoft.com/office/drawing/2014/main" id="{25A3567F-3254-EE35-4F93-90EBC2E63660}"/>
              </a:ext>
            </a:extLst>
          </p:cNvPr>
          <p:cNvSpPr txBox="1"/>
          <p:nvPr/>
        </p:nvSpPr>
        <p:spPr>
          <a:xfrm>
            <a:off x="4319155" y="1381197"/>
            <a:ext cx="1936864" cy="723275"/>
          </a:xfrm>
          <a:prstGeom prst="rect">
            <a:avLst/>
          </a:prstGeom>
          <a:noFill/>
        </p:spPr>
        <p:txBody>
          <a:bodyPr wrap="square" rtlCol="0">
            <a:spAutoFit/>
          </a:bodyPr>
          <a:lstStyle/>
          <a:p>
            <a:pPr algn="l" rtl="0"/>
            <a:r>
              <a:rPr lang="en-US" sz="1200" b="1" dirty="0" err="1">
                <a:solidFill>
                  <a:srgbClr val="000000"/>
                </a:solidFill>
              </a:rPr>
              <a:t>Prosessi</a:t>
            </a:r>
            <a:endParaRPr lang="en-US" sz="1200" b="1" dirty="0">
              <a:solidFill>
                <a:srgbClr val="000000"/>
              </a:solidFill>
            </a:endParaRPr>
          </a:p>
          <a:p>
            <a:pPr algn="l" rtl="0"/>
            <a:endParaRPr lang="en-US" sz="800" b="1" dirty="0">
              <a:solidFill>
                <a:schemeClr val="bg2">
                  <a:lumMod val="50000"/>
                </a:schemeClr>
              </a:solidFill>
            </a:endParaRPr>
          </a:p>
          <a:p>
            <a:pPr algn="l" rtl="0"/>
            <a:r>
              <a:rPr lang="en-US" sz="1050" dirty="0" err="1">
                <a:solidFill>
                  <a:schemeClr val="bg2">
                    <a:lumMod val="50000"/>
                  </a:schemeClr>
                </a:solidFill>
              </a:rPr>
              <a:t>Tunnusmerkki</a:t>
            </a:r>
            <a:r>
              <a:rPr lang="en-US" sz="1050" dirty="0">
                <a:solidFill>
                  <a:schemeClr val="bg2">
                    <a:lumMod val="50000"/>
                  </a:schemeClr>
                </a:solidFill>
              </a:rPr>
              <a:t> tai parempia tapoja tehdä työsi</a:t>
            </a:r>
            <a:endParaRPr lang="en-IE" sz="1050" dirty="0">
              <a:solidFill>
                <a:schemeClr val="bg2">
                  <a:lumMod val="50000"/>
                </a:schemeClr>
              </a:solidFill>
            </a:endParaRPr>
          </a:p>
        </p:txBody>
      </p:sp>
      <p:sp>
        <p:nvSpPr>
          <p:cNvPr id="33" name="TextBox 32">
            <a:extLst>
              <a:ext uri="{FF2B5EF4-FFF2-40B4-BE49-F238E27FC236}">
                <a16:creationId xmlns:a16="http://schemas.microsoft.com/office/drawing/2014/main" id="{7F2C7E72-4EFF-8BDD-4CD0-8A4CA7975841}"/>
              </a:ext>
            </a:extLst>
          </p:cNvPr>
          <p:cNvSpPr txBox="1"/>
          <p:nvPr/>
        </p:nvSpPr>
        <p:spPr>
          <a:xfrm>
            <a:off x="6174972" y="1328429"/>
            <a:ext cx="1342334" cy="723275"/>
          </a:xfrm>
          <a:prstGeom prst="rect">
            <a:avLst/>
          </a:prstGeom>
          <a:noFill/>
        </p:spPr>
        <p:txBody>
          <a:bodyPr wrap="square" rtlCol="0">
            <a:spAutoFit/>
          </a:bodyPr>
          <a:lstStyle/>
          <a:p>
            <a:pPr algn="l" rtl="0"/>
            <a:r>
              <a:rPr lang="en-US" sz="1200" b="1" dirty="0" err="1">
                <a:solidFill>
                  <a:srgbClr val="000000"/>
                </a:solidFill>
              </a:rPr>
              <a:t>Tuotejärjestelmä</a:t>
            </a:r>
            <a:endParaRPr lang="en-US" sz="1200" b="1" dirty="0">
              <a:solidFill>
                <a:srgbClr val="000000"/>
              </a:solidFill>
            </a:endParaRPr>
          </a:p>
          <a:p>
            <a:pPr algn="l" rtl="0"/>
            <a:endParaRPr lang="en-US" sz="800" b="1" dirty="0">
              <a:solidFill>
                <a:schemeClr val="bg2">
                  <a:lumMod val="50000"/>
                </a:schemeClr>
              </a:solidFill>
            </a:endParaRPr>
          </a:p>
          <a:p>
            <a:pPr algn="l" rtl="0"/>
            <a:r>
              <a:rPr lang="en-US" sz="1050" dirty="0" err="1">
                <a:solidFill>
                  <a:schemeClr val="bg2">
                    <a:lumMod val="50000"/>
                  </a:schemeClr>
                </a:solidFill>
              </a:rPr>
              <a:t>Täydentävät</a:t>
            </a:r>
            <a:r>
              <a:rPr lang="en-US" sz="1050" dirty="0">
                <a:solidFill>
                  <a:schemeClr val="bg2">
                    <a:lumMod val="50000"/>
                  </a:schemeClr>
                </a:solidFill>
              </a:rPr>
              <a:t> </a:t>
            </a:r>
            <a:r>
              <a:rPr lang="en-US" sz="1050" dirty="0" err="1">
                <a:solidFill>
                  <a:schemeClr val="bg2">
                    <a:lumMod val="50000"/>
                  </a:schemeClr>
                </a:solidFill>
              </a:rPr>
              <a:t>tuotteet</a:t>
            </a:r>
            <a:r>
              <a:rPr lang="en-US" sz="1050" dirty="0">
                <a:solidFill>
                  <a:schemeClr val="bg2">
                    <a:lumMod val="50000"/>
                  </a:schemeClr>
                </a:solidFill>
              </a:rPr>
              <a:t> ja </a:t>
            </a:r>
            <a:r>
              <a:rPr lang="en-US" sz="1050" dirty="0" err="1">
                <a:solidFill>
                  <a:schemeClr val="bg2">
                    <a:lumMod val="50000"/>
                  </a:schemeClr>
                </a:solidFill>
              </a:rPr>
              <a:t>palvelut</a:t>
            </a:r>
            <a:endParaRPr lang="en-IE" sz="1050" dirty="0">
              <a:solidFill>
                <a:schemeClr val="bg2">
                  <a:lumMod val="50000"/>
                </a:schemeClr>
              </a:solidFill>
            </a:endParaRPr>
          </a:p>
        </p:txBody>
      </p:sp>
      <p:sp>
        <p:nvSpPr>
          <p:cNvPr id="34" name="TextBox 33">
            <a:extLst>
              <a:ext uri="{FF2B5EF4-FFF2-40B4-BE49-F238E27FC236}">
                <a16:creationId xmlns:a16="http://schemas.microsoft.com/office/drawing/2014/main" id="{E128AFA7-BD4A-B2A4-970B-C88AE2AD2738}"/>
              </a:ext>
            </a:extLst>
          </p:cNvPr>
          <p:cNvSpPr txBox="1"/>
          <p:nvPr/>
        </p:nvSpPr>
        <p:spPr>
          <a:xfrm>
            <a:off x="7937962" y="1328702"/>
            <a:ext cx="1753295" cy="723275"/>
          </a:xfrm>
          <a:prstGeom prst="rect">
            <a:avLst/>
          </a:prstGeom>
          <a:noFill/>
        </p:spPr>
        <p:txBody>
          <a:bodyPr wrap="square" rtlCol="0">
            <a:spAutoFit/>
          </a:bodyPr>
          <a:lstStyle/>
          <a:p>
            <a:pPr algn="l" rtl="0"/>
            <a:r>
              <a:rPr lang="en-US" sz="1200" b="1" dirty="0" err="1">
                <a:solidFill>
                  <a:srgbClr val="000000"/>
                </a:solidFill>
              </a:rPr>
              <a:t>Kanava</a:t>
            </a:r>
            <a:endParaRPr lang="en-US" sz="1200" b="1" dirty="0">
              <a:solidFill>
                <a:srgbClr val="000000"/>
              </a:solidFill>
            </a:endParaRPr>
          </a:p>
          <a:p>
            <a:pPr algn="l" rtl="0"/>
            <a:endParaRPr lang="en-US" sz="800" b="1" dirty="0">
              <a:solidFill>
                <a:schemeClr val="bg2">
                  <a:lumMod val="50000"/>
                </a:schemeClr>
              </a:solidFill>
            </a:endParaRPr>
          </a:p>
          <a:p>
            <a:pPr algn="l" rtl="0"/>
            <a:r>
              <a:rPr lang="en-US" sz="1050" dirty="0" err="1">
                <a:solidFill>
                  <a:schemeClr val="bg2">
                    <a:lumMod val="50000"/>
                  </a:schemeClr>
                </a:solidFill>
              </a:rPr>
              <a:t>Miten</a:t>
            </a:r>
            <a:r>
              <a:rPr lang="en-US" sz="1050" dirty="0">
                <a:solidFill>
                  <a:schemeClr val="bg2">
                    <a:lumMod val="50000"/>
                  </a:schemeClr>
                </a:solidFill>
              </a:rPr>
              <a:t> </a:t>
            </a:r>
            <a:r>
              <a:rPr lang="en-US" sz="1050" dirty="0" err="1">
                <a:solidFill>
                  <a:schemeClr val="bg2">
                    <a:lumMod val="50000"/>
                  </a:schemeClr>
                </a:solidFill>
              </a:rPr>
              <a:t>tuotteesi</a:t>
            </a:r>
            <a:r>
              <a:rPr lang="en-US" sz="1050" dirty="0">
                <a:solidFill>
                  <a:schemeClr val="bg2">
                    <a:lumMod val="50000"/>
                  </a:schemeClr>
                </a:solidFill>
              </a:rPr>
              <a:t> </a:t>
            </a:r>
            <a:r>
              <a:rPr lang="en-US" sz="1050" dirty="0" err="1">
                <a:solidFill>
                  <a:schemeClr val="bg2">
                    <a:lumMod val="50000"/>
                  </a:schemeClr>
                </a:solidFill>
              </a:rPr>
              <a:t>toimitetaan</a:t>
            </a:r>
            <a:r>
              <a:rPr lang="en-US" sz="1050" dirty="0">
                <a:solidFill>
                  <a:schemeClr val="bg2">
                    <a:lumMod val="50000"/>
                  </a:schemeClr>
                </a:solidFill>
              </a:rPr>
              <a:t> </a:t>
            </a:r>
            <a:r>
              <a:rPr lang="en-US" sz="1050" dirty="0" err="1">
                <a:solidFill>
                  <a:schemeClr val="bg2">
                    <a:lumMod val="50000"/>
                  </a:schemeClr>
                </a:solidFill>
              </a:rPr>
              <a:t>asiakkaille</a:t>
            </a:r>
            <a:r>
              <a:rPr lang="en-US" sz="1050" dirty="0">
                <a:solidFill>
                  <a:schemeClr val="bg2">
                    <a:lumMod val="50000"/>
                  </a:schemeClr>
                </a:solidFill>
              </a:rPr>
              <a:t> ja </a:t>
            </a:r>
            <a:r>
              <a:rPr lang="en-US" sz="1050" dirty="0" err="1">
                <a:solidFill>
                  <a:schemeClr val="bg2">
                    <a:lumMod val="50000"/>
                  </a:schemeClr>
                </a:solidFill>
              </a:rPr>
              <a:t>käyttäjille</a:t>
            </a:r>
            <a:endParaRPr lang="en-IE" sz="1050" dirty="0">
              <a:solidFill>
                <a:schemeClr val="bg2">
                  <a:lumMod val="50000"/>
                </a:schemeClr>
              </a:solidFill>
            </a:endParaRPr>
          </a:p>
        </p:txBody>
      </p:sp>
      <p:sp>
        <p:nvSpPr>
          <p:cNvPr id="35" name="TextBox 34">
            <a:extLst>
              <a:ext uri="{FF2B5EF4-FFF2-40B4-BE49-F238E27FC236}">
                <a16:creationId xmlns:a16="http://schemas.microsoft.com/office/drawing/2014/main" id="{DB974C56-D293-2112-194F-1DE522DEF542}"/>
              </a:ext>
            </a:extLst>
          </p:cNvPr>
          <p:cNvSpPr txBox="1"/>
          <p:nvPr/>
        </p:nvSpPr>
        <p:spPr>
          <a:xfrm>
            <a:off x="2603270" y="1395904"/>
            <a:ext cx="1595351" cy="623248"/>
          </a:xfrm>
          <a:prstGeom prst="rect">
            <a:avLst/>
          </a:prstGeom>
          <a:noFill/>
        </p:spPr>
        <p:txBody>
          <a:bodyPr wrap="square" rtlCol="0">
            <a:spAutoFit/>
          </a:bodyPr>
          <a:lstStyle/>
          <a:p>
            <a:pPr algn="l" rtl="0"/>
            <a:r>
              <a:rPr lang="en-US" sz="1200" b="1" dirty="0" err="1">
                <a:solidFill>
                  <a:srgbClr val="000000"/>
                </a:solidFill>
              </a:rPr>
              <a:t>Voittomalli</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a:solidFill>
                  <a:schemeClr val="bg2">
                    <a:lumMod val="50000"/>
                  </a:schemeClr>
                </a:solidFill>
              </a:rPr>
              <a:t>Tapa, </a:t>
            </a:r>
            <a:r>
              <a:rPr lang="en-US" sz="1050" dirty="0" err="1">
                <a:solidFill>
                  <a:schemeClr val="bg2">
                    <a:lumMod val="50000"/>
                  </a:schemeClr>
                </a:solidFill>
              </a:rPr>
              <a:t>jolla</a:t>
            </a:r>
            <a:r>
              <a:rPr lang="en-US" sz="1050" dirty="0">
                <a:solidFill>
                  <a:schemeClr val="bg2">
                    <a:lumMod val="50000"/>
                  </a:schemeClr>
                </a:solidFill>
              </a:rPr>
              <a:t> </a:t>
            </a:r>
            <a:r>
              <a:rPr lang="en-US" sz="1050" dirty="0" err="1">
                <a:solidFill>
                  <a:schemeClr val="bg2">
                    <a:lumMod val="50000"/>
                  </a:schemeClr>
                </a:solidFill>
              </a:rPr>
              <a:t>ansaitset</a:t>
            </a:r>
            <a:r>
              <a:rPr lang="en-US" sz="1050" dirty="0">
                <a:solidFill>
                  <a:schemeClr val="bg2">
                    <a:lumMod val="50000"/>
                  </a:schemeClr>
                </a:solidFill>
              </a:rPr>
              <a:t> </a:t>
            </a:r>
            <a:r>
              <a:rPr lang="en-US" sz="1050" dirty="0" err="1">
                <a:solidFill>
                  <a:schemeClr val="bg2">
                    <a:lumMod val="50000"/>
                  </a:schemeClr>
                </a:solidFill>
              </a:rPr>
              <a:t>rahaa</a:t>
            </a:r>
            <a:endParaRPr lang="en-IE" sz="1050" dirty="0">
              <a:solidFill>
                <a:schemeClr val="bg2">
                  <a:lumMod val="50000"/>
                </a:schemeClr>
              </a:solidFill>
            </a:endParaRPr>
          </a:p>
        </p:txBody>
      </p:sp>
    </p:spTree>
    <p:extLst>
      <p:ext uri="{BB962C8B-B14F-4D97-AF65-F5344CB8AC3E}">
        <p14:creationId xmlns:p14="http://schemas.microsoft.com/office/powerpoint/2010/main" val="247714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12C07C-CF58-73C6-4954-7A1D59F8CA45}"/>
              </a:ext>
            </a:extLst>
          </p:cNvPr>
          <p:cNvSpPr>
            <a:spLocks noGrp="1"/>
          </p:cNvSpPr>
          <p:nvPr>
            <p:ph type="body" sz="quarter" idx="16"/>
          </p:nvPr>
        </p:nvSpPr>
        <p:spPr>
          <a:xfrm>
            <a:off x="806950" y="593886"/>
            <a:ext cx="5348366" cy="992187"/>
          </a:xfrm>
        </p:spPr>
        <p:txBody>
          <a:bodyPr>
            <a:normAutofit/>
          </a:bodyPr>
          <a:lstStyle/>
          <a:p>
            <a:pPr algn="l" rtl="0"/>
            <a:r>
              <a:rPr lang="en-US" sz="3300" dirty="0" err="1"/>
              <a:t>Doblinin</a:t>
            </a:r>
            <a:r>
              <a:rPr lang="en-US" sz="3300" dirty="0"/>
              <a:t> </a:t>
            </a:r>
            <a:r>
              <a:rPr lang="en-US" sz="3300" dirty="0" err="1"/>
              <a:t>viitekehys</a:t>
            </a:r>
            <a:r>
              <a:rPr lang="en-US" sz="3300" dirty="0"/>
              <a:t> selitetty</a:t>
            </a:r>
          </a:p>
          <a:p>
            <a:pPr algn="l" rtl="0"/>
            <a:endParaRPr lang="en-IE" sz="3300" dirty="0"/>
          </a:p>
        </p:txBody>
      </p:sp>
      <p:sp>
        <p:nvSpPr>
          <p:cNvPr id="6" name="Text Placeholder 2">
            <a:extLst>
              <a:ext uri="{FF2B5EF4-FFF2-40B4-BE49-F238E27FC236}">
                <a16:creationId xmlns:a16="http://schemas.microsoft.com/office/drawing/2014/main" id="{D0F91430-C502-1FBA-2B79-C864C0222226}"/>
              </a:ext>
            </a:extLst>
          </p:cNvPr>
          <p:cNvSpPr>
            <a:spLocks noGrp="1"/>
          </p:cNvSpPr>
          <p:nvPr>
            <p:ph type="body" sz="quarter" idx="18"/>
          </p:nvPr>
        </p:nvSpPr>
        <p:spPr>
          <a:xfrm>
            <a:off x="798033" y="1275778"/>
            <a:ext cx="5760105" cy="4157662"/>
          </a:xfrm>
        </p:spPr>
        <p:txBody>
          <a:bodyPr>
            <a:noAutofit/>
          </a:bodyPr>
          <a:lstStyle/>
          <a:p>
            <a:pPr algn="l" rtl="0">
              <a:lnSpc>
                <a:spcPct val="110000"/>
              </a:lnSpc>
              <a:spcBef>
                <a:spcPts val="0"/>
              </a:spcBef>
            </a:pPr>
            <a:r>
              <a:rPr lang="fi-FI" sz="2000" dirty="0"/>
              <a:t>Kymmenen elementtiä on lisäksi ryhmitelty kolmeen pääalueeseen:</a:t>
            </a:r>
          </a:p>
          <a:p>
            <a:pPr marL="565200" indent="-457200" algn="l" rtl="0">
              <a:lnSpc>
                <a:spcPct val="110000"/>
              </a:lnSpc>
              <a:spcBef>
                <a:spcPts val="0"/>
              </a:spcBef>
              <a:buFont typeface="+mj-lt"/>
              <a:buAutoNum type="arabicPeriod"/>
            </a:pPr>
            <a:r>
              <a:rPr lang="fi-FI" sz="2000" b="1" dirty="0">
                <a:solidFill>
                  <a:srgbClr val="0070C0"/>
                </a:solidFill>
              </a:rPr>
              <a:t>Kokoonpano </a:t>
            </a:r>
            <a:r>
              <a:rPr lang="fi-FI" sz="2000" dirty="0"/>
              <a:t>kattaa olennaisesti organisaation sisäisen toiminnan ja sen liiketoimintamallin jne.</a:t>
            </a:r>
          </a:p>
          <a:p>
            <a:pPr marL="565200" indent="-457200" algn="l" rtl="0">
              <a:lnSpc>
                <a:spcPct val="110000"/>
              </a:lnSpc>
              <a:spcBef>
                <a:spcPts val="0"/>
              </a:spcBef>
              <a:buFont typeface="+mj-lt"/>
              <a:buAutoNum type="arabicPeriod"/>
            </a:pPr>
            <a:r>
              <a:rPr lang="fi-FI" sz="2000" b="1" dirty="0">
                <a:solidFill>
                  <a:srgbClr val="F79037"/>
                </a:solidFill>
              </a:rPr>
              <a:t>Tarjoaminen </a:t>
            </a:r>
            <a:r>
              <a:rPr lang="fi-FI" sz="2000" dirty="0"/>
              <a:t>kattaa organisaation tarjoamien tuotteiden ja/tai palvelujen keskeiset näkökohdat.</a:t>
            </a:r>
          </a:p>
          <a:p>
            <a:pPr marL="565200" indent="-457200" algn="l" rtl="0">
              <a:lnSpc>
                <a:spcPct val="110000"/>
              </a:lnSpc>
              <a:spcBef>
                <a:spcPts val="0"/>
              </a:spcBef>
              <a:buFont typeface="+mj-lt"/>
              <a:buAutoNum type="arabicPeriod"/>
            </a:pPr>
            <a:r>
              <a:rPr lang="fi-FI" sz="2000" dirty="0"/>
              <a:t>Lopuksi yrityksen ulospäin suuntautuvat elementit tai toisin sanoen koko </a:t>
            </a:r>
            <a:r>
              <a:rPr lang="fi-FI" sz="2000" b="1" dirty="0"/>
              <a:t>asiakas</a:t>
            </a:r>
            <a:r>
              <a:rPr lang="fi-FI" sz="2000" b="1" dirty="0">
                <a:solidFill>
                  <a:srgbClr val="E8669E"/>
                </a:solidFill>
              </a:rPr>
              <a:t>kokemus</a:t>
            </a:r>
            <a:r>
              <a:rPr lang="fi-FI" sz="2000" dirty="0"/>
              <a:t>.</a:t>
            </a:r>
          </a:p>
          <a:p>
            <a:pPr algn="l" rtl="0">
              <a:lnSpc>
                <a:spcPct val="110000"/>
              </a:lnSpc>
              <a:spcBef>
                <a:spcPts val="0"/>
              </a:spcBef>
            </a:pPr>
            <a:r>
              <a:rPr lang="fi-FI" sz="2000" dirty="0" err="1"/>
              <a:t>Doblin</a:t>
            </a:r>
            <a:r>
              <a:rPr lang="fi-FI" sz="2000" dirty="0"/>
              <a:t> korosti, että heidän tutkimuksensa perusteella mitä useampia innovaatiotyyppejä organisaatio käytti, sitä parempi oli heidän suorituksensa.</a:t>
            </a:r>
          </a:p>
        </p:txBody>
      </p:sp>
      <p:pic>
        <p:nvPicPr>
          <p:cNvPr id="7" name="Picture 2" descr="Top Innovator Performance">
            <a:extLst>
              <a:ext uri="{FF2B5EF4-FFF2-40B4-BE49-F238E27FC236}">
                <a16:creationId xmlns:a16="http://schemas.microsoft.com/office/drawing/2014/main" id="{2B0B6394-AFDD-A6EB-98E8-17064BC2C4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3218" y="172851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DE8B11-B10A-0677-8B2A-3F308CFC132E}"/>
              </a:ext>
            </a:extLst>
          </p:cNvPr>
          <p:cNvSpPr txBox="1"/>
          <p:nvPr/>
        </p:nvSpPr>
        <p:spPr>
          <a:xfrm rot="16200000">
            <a:off x="5433269" y="3399896"/>
            <a:ext cx="3031022" cy="338554"/>
          </a:xfrm>
          <a:prstGeom prst="rect">
            <a:avLst/>
          </a:prstGeom>
          <a:solidFill>
            <a:schemeClr val="tx2"/>
          </a:solidFill>
        </p:spPr>
        <p:txBody>
          <a:bodyPr wrap="square" lIns="91440" tIns="45720" rIns="91440" bIns="45720" rtlCol="0" anchor="t">
            <a:spAutoFit/>
          </a:bodyPr>
          <a:lstStyle/>
          <a:p>
            <a:pPr algn="l" rtl="0"/>
            <a:r>
              <a:rPr lang="en-US" sz="1600" b="1"/>
              <a:t>Osakekurssi (indeksi 100)</a:t>
            </a:r>
            <a:endParaRPr lang="en-IE" sz="1600" b="1"/>
          </a:p>
        </p:txBody>
      </p:sp>
      <p:sp>
        <p:nvSpPr>
          <p:cNvPr id="9" name="TextBox 8">
            <a:extLst>
              <a:ext uri="{FF2B5EF4-FFF2-40B4-BE49-F238E27FC236}">
                <a16:creationId xmlns:a16="http://schemas.microsoft.com/office/drawing/2014/main" id="{ADF73692-EE5F-244B-A833-35C1CBF023B9}"/>
              </a:ext>
            </a:extLst>
          </p:cNvPr>
          <p:cNvSpPr txBox="1"/>
          <p:nvPr/>
        </p:nvSpPr>
        <p:spPr>
          <a:xfrm>
            <a:off x="11582768" y="2442502"/>
            <a:ext cx="525517" cy="369332"/>
          </a:xfrm>
          <a:prstGeom prst="rect">
            <a:avLst/>
          </a:prstGeom>
          <a:solidFill>
            <a:schemeClr val="bg2"/>
          </a:solidFill>
        </p:spPr>
        <p:txBody>
          <a:bodyPr wrap="square" rtlCol="0">
            <a:spAutoFit/>
          </a:bodyPr>
          <a:lstStyle/>
          <a:p>
            <a:pPr algn="l" rtl="0"/>
            <a:r>
              <a:rPr lang="en-US" sz="900" b="1"/>
              <a:t>5+ tyyppiä</a:t>
            </a:r>
            <a:endParaRPr lang="en-IE" sz="900" b="1"/>
          </a:p>
        </p:txBody>
      </p:sp>
      <p:sp>
        <p:nvSpPr>
          <p:cNvPr id="10" name="TextBox 9">
            <a:extLst>
              <a:ext uri="{FF2B5EF4-FFF2-40B4-BE49-F238E27FC236}">
                <a16:creationId xmlns:a16="http://schemas.microsoft.com/office/drawing/2014/main" id="{1165F66D-0E16-D909-55F9-3F6A08F47EB2}"/>
              </a:ext>
            </a:extLst>
          </p:cNvPr>
          <p:cNvSpPr txBox="1"/>
          <p:nvPr/>
        </p:nvSpPr>
        <p:spPr>
          <a:xfrm>
            <a:off x="11582768" y="3085944"/>
            <a:ext cx="525517" cy="369332"/>
          </a:xfrm>
          <a:prstGeom prst="rect">
            <a:avLst/>
          </a:prstGeom>
          <a:solidFill>
            <a:schemeClr val="bg2"/>
          </a:solidFill>
        </p:spPr>
        <p:txBody>
          <a:bodyPr wrap="square" rtlCol="0">
            <a:spAutoFit/>
          </a:bodyPr>
          <a:lstStyle/>
          <a:p>
            <a:pPr algn="l" rtl="0"/>
            <a:r>
              <a:rPr lang="en-US" sz="900" b="1"/>
              <a:t>3-4 tyypit</a:t>
            </a:r>
            <a:endParaRPr lang="en-IE" sz="900" b="1"/>
          </a:p>
        </p:txBody>
      </p:sp>
      <p:sp>
        <p:nvSpPr>
          <p:cNvPr id="11" name="TextBox 10">
            <a:extLst>
              <a:ext uri="{FF2B5EF4-FFF2-40B4-BE49-F238E27FC236}">
                <a16:creationId xmlns:a16="http://schemas.microsoft.com/office/drawing/2014/main" id="{736EC1C7-C121-6EEA-DEAE-CAD990EE3C55}"/>
              </a:ext>
            </a:extLst>
          </p:cNvPr>
          <p:cNvSpPr txBox="1"/>
          <p:nvPr/>
        </p:nvSpPr>
        <p:spPr>
          <a:xfrm>
            <a:off x="11572258" y="3406826"/>
            <a:ext cx="525517" cy="369332"/>
          </a:xfrm>
          <a:prstGeom prst="rect">
            <a:avLst/>
          </a:prstGeom>
          <a:solidFill>
            <a:schemeClr val="bg2"/>
          </a:solidFill>
        </p:spPr>
        <p:txBody>
          <a:bodyPr wrap="square" rtlCol="0">
            <a:spAutoFit/>
          </a:bodyPr>
          <a:lstStyle/>
          <a:p>
            <a:pPr algn="l" rtl="0"/>
            <a:r>
              <a:rPr lang="en-US" sz="900" b="1"/>
              <a:t>1 -2 tyypit</a:t>
            </a:r>
            <a:endParaRPr lang="en-IE" sz="900" b="1"/>
          </a:p>
        </p:txBody>
      </p:sp>
      <p:sp>
        <p:nvSpPr>
          <p:cNvPr id="12" name="TextBox 11">
            <a:extLst>
              <a:ext uri="{FF2B5EF4-FFF2-40B4-BE49-F238E27FC236}">
                <a16:creationId xmlns:a16="http://schemas.microsoft.com/office/drawing/2014/main" id="{804E15BD-A113-DFE8-E0A2-8661644D7BDA}"/>
              </a:ext>
            </a:extLst>
          </p:cNvPr>
          <p:cNvSpPr txBox="1"/>
          <p:nvPr/>
        </p:nvSpPr>
        <p:spPr>
          <a:xfrm>
            <a:off x="11593278" y="3912374"/>
            <a:ext cx="525517" cy="369332"/>
          </a:xfrm>
          <a:prstGeom prst="rect">
            <a:avLst/>
          </a:prstGeom>
          <a:solidFill>
            <a:schemeClr val="bg2"/>
          </a:solidFill>
        </p:spPr>
        <p:txBody>
          <a:bodyPr wrap="square" rtlCol="0">
            <a:spAutoFit/>
          </a:bodyPr>
          <a:lstStyle/>
          <a:p>
            <a:pPr algn="l" rtl="0"/>
            <a:r>
              <a:rPr lang="en-US" sz="900" b="1"/>
              <a:t>S&amp;P 500</a:t>
            </a:r>
            <a:endParaRPr lang="en-IE" sz="900" b="1"/>
          </a:p>
        </p:txBody>
      </p:sp>
      <p:sp>
        <p:nvSpPr>
          <p:cNvPr id="13" name="TextBox 12">
            <a:extLst>
              <a:ext uri="{FF2B5EF4-FFF2-40B4-BE49-F238E27FC236}">
                <a16:creationId xmlns:a16="http://schemas.microsoft.com/office/drawing/2014/main" id="{CF4453F1-6AA6-C5AB-540A-EB012CCFEC57}"/>
              </a:ext>
            </a:extLst>
          </p:cNvPr>
          <p:cNvSpPr txBox="1"/>
          <p:nvPr/>
        </p:nvSpPr>
        <p:spPr>
          <a:xfrm>
            <a:off x="7983940" y="5433440"/>
            <a:ext cx="3609338" cy="523220"/>
          </a:xfrm>
          <a:prstGeom prst="rect">
            <a:avLst/>
          </a:prstGeom>
          <a:noFill/>
        </p:spPr>
        <p:txBody>
          <a:bodyPr wrap="square">
            <a:spAutoFit/>
          </a:bodyPr>
          <a:lstStyle/>
          <a:p>
            <a:pPr algn="l" rtl="0"/>
            <a:r>
              <a:rPr lang="en-US" sz="1400" b="0" i="1" dirty="0">
                <a:solidFill>
                  <a:srgbClr val="999999"/>
                </a:solidFill>
                <a:effectLst/>
              </a:rPr>
              <a:t>Lähde: Ten Types of Innovation: The Discipline of Building Breakthroughs, 2013, Wiley</a:t>
            </a:r>
            <a:endParaRPr lang="en-IE" sz="1400" dirty="0"/>
          </a:p>
        </p:txBody>
      </p:sp>
    </p:spTree>
    <p:extLst>
      <p:ext uri="{BB962C8B-B14F-4D97-AF65-F5344CB8AC3E}">
        <p14:creationId xmlns:p14="http://schemas.microsoft.com/office/powerpoint/2010/main" val="149305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Badge 1 with solid fill">
            <a:extLst>
              <a:ext uri="{FF2B5EF4-FFF2-40B4-BE49-F238E27FC236}">
                <a16:creationId xmlns:a16="http://schemas.microsoft.com/office/drawing/2014/main" id="{625E3359-AF8C-B1CD-FAC6-9EBC1AC61D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39827" y="1745754"/>
            <a:ext cx="1722437" cy="1724025"/>
          </a:xfrm>
        </p:spPr>
      </p:pic>
      <p:pic>
        <p:nvPicPr>
          <p:cNvPr id="17" name="Picture Placeholder 16" descr="Badge with solid fill">
            <a:extLst>
              <a:ext uri="{FF2B5EF4-FFF2-40B4-BE49-F238E27FC236}">
                <a16:creationId xmlns:a16="http://schemas.microsoft.com/office/drawing/2014/main" id="{42B228F5-6268-0735-B802-A2DA473BF5C7}"/>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a:xfrm>
            <a:off x="4594878" y="1745754"/>
            <a:ext cx="1724025" cy="1724025"/>
          </a:xfrm>
        </p:spPr>
      </p:pic>
      <p:pic>
        <p:nvPicPr>
          <p:cNvPr id="19" name="Picture Placeholder 18" descr="Badge 3 with solid fill">
            <a:extLst>
              <a:ext uri="{FF2B5EF4-FFF2-40B4-BE49-F238E27FC236}">
                <a16:creationId xmlns:a16="http://schemas.microsoft.com/office/drawing/2014/main" id="{6D2B79E1-1B1F-9111-778E-D4782748C40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a:xfrm>
            <a:off x="8125197" y="1745754"/>
            <a:ext cx="1724025" cy="1724025"/>
          </a:xfrm>
        </p:spPr>
      </p:pic>
      <p:sp>
        <p:nvSpPr>
          <p:cNvPr id="20" name="Text Placeholder 4">
            <a:extLst>
              <a:ext uri="{FF2B5EF4-FFF2-40B4-BE49-F238E27FC236}">
                <a16:creationId xmlns:a16="http://schemas.microsoft.com/office/drawing/2014/main" id="{18D4F1BC-3546-A64D-D74A-A8EEFA9A19CA}"/>
              </a:ext>
            </a:extLst>
          </p:cNvPr>
          <p:cNvSpPr txBox="1">
            <a:spLocks/>
          </p:cNvSpPr>
          <p:nvPr/>
        </p:nvSpPr>
        <p:spPr>
          <a:xfrm>
            <a:off x="592812" y="846013"/>
            <a:ext cx="11025353" cy="763507"/>
          </a:xfrm>
          <a:prstGeom prst="rect">
            <a:avLst/>
          </a:prstGeom>
          <a:solidFill>
            <a:srgbClr val="B2DEDD"/>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solidFill>
                  <a:srgbClr val="000000"/>
                </a:solidFill>
              </a:rPr>
              <a:t>Viitekehys</a:t>
            </a:r>
            <a:r>
              <a:rPr lang="en-US" dirty="0">
                <a:solidFill>
                  <a:srgbClr val="000000"/>
                </a:solidFill>
              </a:rPr>
              <a:t> on erittäin monipuolinen ja </a:t>
            </a:r>
            <a:r>
              <a:rPr lang="en-US" dirty="0" err="1">
                <a:solidFill>
                  <a:srgbClr val="000000"/>
                </a:solidFill>
              </a:rPr>
              <a:t>käytännöllinen</a:t>
            </a:r>
            <a:r>
              <a:rPr lang="en-US" dirty="0">
                <a:solidFill>
                  <a:srgbClr val="000000"/>
                </a:solidFill>
              </a:rPr>
              <a:t> </a:t>
            </a:r>
            <a:r>
              <a:rPr lang="en-US" dirty="0" err="1">
                <a:solidFill>
                  <a:srgbClr val="000000"/>
                </a:solidFill>
              </a:rPr>
              <a:t>työkalu</a:t>
            </a:r>
            <a:r>
              <a:rPr lang="en-US" dirty="0">
                <a:solidFill>
                  <a:srgbClr val="000000"/>
                </a:solidFill>
              </a:rPr>
              <a:t>, jota </a:t>
            </a:r>
            <a:r>
              <a:rPr lang="en-US" dirty="0" err="1">
                <a:solidFill>
                  <a:srgbClr val="000000"/>
                </a:solidFill>
              </a:rPr>
              <a:t>voidaan</a:t>
            </a:r>
            <a:r>
              <a:rPr lang="en-US" dirty="0">
                <a:solidFill>
                  <a:srgbClr val="000000"/>
                </a:solidFill>
              </a:rPr>
              <a:t> </a:t>
            </a:r>
            <a:r>
              <a:rPr lang="en-US" dirty="0" err="1">
                <a:solidFill>
                  <a:srgbClr val="000000"/>
                </a:solidFill>
              </a:rPr>
              <a:t>käyttää</a:t>
            </a:r>
            <a:r>
              <a:rPr lang="en-US" dirty="0">
                <a:solidFill>
                  <a:srgbClr val="000000"/>
                </a:solidFill>
              </a:rPr>
              <a:t> </a:t>
            </a:r>
            <a:r>
              <a:rPr lang="en-US" dirty="0" err="1">
                <a:solidFill>
                  <a:srgbClr val="000000"/>
                </a:solidFill>
              </a:rPr>
              <a:t>uusien</a:t>
            </a:r>
            <a:r>
              <a:rPr lang="en-US" dirty="0">
                <a:solidFill>
                  <a:srgbClr val="000000"/>
                </a:solidFill>
              </a:rPr>
              <a:t> </a:t>
            </a:r>
            <a:r>
              <a:rPr lang="en-US" dirty="0" err="1">
                <a:solidFill>
                  <a:srgbClr val="000000"/>
                </a:solidFill>
              </a:rPr>
              <a:t>innovaatioiden</a:t>
            </a:r>
            <a:r>
              <a:rPr lang="en-US" dirty="0">
                <a:solidFill>
                  <a:srgbClr val="000000"/>
                </a:solidFill>
              </a:rPr>
              <a:t> </a:t>
            </a:r>
            <a:r>
              <a:rPr lang="en-US" dirty="0" err="1">
                <a:solidFill>
                  <a:srgbClr val="000000"/>
                </a:solidFill>
              </a:rPr>
              <a:t>suunnitteluun</a:t>
            </a:r>
            <a:r>
              <a:rPr lang="en-US" dirty="0">
                <a:solidFill>
                  <a:srgbClr val="000000"/>
                </a:solidFill>
              </a:rPr>
              <a:t>:</a:t>
            </a:r>
            <a:endParaRPr lang="en-IE" dirty="0">
              <a:solidFill>
                <a:srgbClr val="000000"/>
              </a:solidFill>
            </a:endParaRPr>
          </a:p>
        </p:txBody>
      </p:sp>
      <p:sp>
        <p:nvSpPr>
          <p:cNvPr id="21" name="TextBox 20">
            <a:extLst>
              <a:ext uri="{FF2B5EF4-FFF2-40B4-BE49-F238E27FC236}">
                <a16:creationId xmlns:a16="http://schemas.microsoft.com/office/drawing/2014/main" id="{0013D774-4941-AD17-48F3-B87C67EBF9CB}"/>
              </a:ext>
            </a:extLst>
          </p:cNvPr>
          <p:cNvSpPr txBox="1"/>
          <p:nvPr/>
        </p:nvSpPr>
        <p:spPr>
          <a:xfrm>
            <a:off x="611789" y="316559"/>
            <a:ext cx="11006376" cy="549381"/>
          </a:xfrm>
          <a:prstGeom prst="rect">
            <a:avLst/>
          </a:prstGeom>
          <a:solidFill>
            <a:srgbClr val="B2DEDD"/>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Viitekehyksen</a:t>
            </a: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 käyttäminen</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169CA855-BB9E-D615-959D-8F1193B08AFA}"/>
              </a:ext>
            </a:extLst>
          </p:cNvPr>
          <p:cNvSpPr txBox="1">
            <a:spLocks/>
          </p:cNvSpPr>
          <p:nvPr/>
        </p:nvSpPr>
        <p:spPr>
          <a:xfrm>
            <a:off x="410932" y="3708521"/>
            <a:ext cx="3180225" cy="10737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200" b="1" dirty="0" err="1">
                <a:solidFill>
                  <a:srgbClr val="000000"/>
                </a:solidFill>
              </a:rPr>
              <a:t>Määritä</a:t>
            </a:r>
            <a:r>
              <a:rPr lang="en-US" sz="2200" b="1" dirty="0">
                <a:solidFill>
                  <a:srgbClr val="000000"/>
                </a:solidFill>
              </a:rPr>
              <a:t>, </a:t>
            </a:r>
            <a:r>
              <a:rPr lang="en-US" sz="2200" dirty="0" err="1">
                <a:solidFill>
                  <a:srgbClr val="000000"/>
                </a:solidFill>
              </a:rPr>
              <a:t>kuinka</a:t>
            </a:r>
            <a:r>
              <a:rPr lang="en-US" sz="2200" dirty="0">
                <a:solidFill>
                  <a:srgbClr val="000000"/>
                </a:solidFill>
              </a:rPr>
              <a:t> </a:t>
            </a:r>
            <a:r>
              <a:rPr lang="en-US" sz="2200" dirty="0" err="1">
                <a:solidFill>
                  <a:srgbClr val="000000"/>
                </a:solidFill>
              </a:rPr>
              <a:t>innovatiivisia</a:t>
            </a:r>
            <a:r>
              <a:rPr lang="en-US" sz="2200" dirty="0">
                <a:solidFill>
                  <a:srgbClr val="000000"/>
                </a:solidFill>
              </a:rPr>
              <a:t> </a:t>
            </a:r>
            <a:r>
              <a:rPr lang="en-US" sz="2200" dirty="0" err="1">
                <a:solidFill>
                  <a:srgbClr val="000000"/>
                </a:solidFill>
              </a:rPr>
              <a:t>yrityksesi</a:t>
            </a:r>
            <a:r>
              <a:rPr lang="en-US" sz="2200" dirty="0">
                <a:solidFill>
                  <a:srgbClr val="000000"/>
                </a:solidFill>
              </a:rPr>
              <a:t> ja </a:t>
            </a:r>
            <a:r>
              <a:rPr lang="en-US" sz="2200" dirty="0" err="1">
                <a:solidFill>
                  <a:srgbClr val="000000"/>
                </a:solidFill>
              </a:rPr>
              <a:t>sen</a:t>
            </a:r>
            <a:r>
              <a:rPr lang="en-US" sz="2200" dirty="0">
                <a:solidFill>
                  <a:srgbClr val="000000"/>
                </a:solidFill>
              </a:rPr>
              <a:t> </a:t>
            </a:r>
            <a:r>
              <a:rPr lang="en-US" sz="2200" dirty="0" err="1">
                <a:solidFill>
                  <a:srgbClr val="000000"/>
                </a:solidFill>
              </a:rPr>
              <a:t>palvelut</a:t>
            </a:r>
            <a:r>
              <a:rPr lang="en-US" sz="2200" dirty="0">
                <a:solidFill>
                  <a:srgbClr val="000000"/>
                </a:solidFill>
              </a:rPr>
              <a:t> ja </a:t>
            </a:r>
            <a:r>
              <a:rPr lang="en-US" sz="2200" dirty="0" err="1">
                <a:solidFill>
                  <a:srgbClr val="000000"/>
                </a:solidFill>
              </a:rPr>
              <a:t>tuotteet</a:t>
            </a:r>
            <a:r>
              <a:rPr lang="en-US" sz="2200" dirty="0">
                <a:solidFill>
                  <a:srgbClr val="000000"/>
                </a:solidFill>
              </a:rPr>
              <a:t> </a:t>
            </a:r>
            <a:r>
              <a:rPr lang="en-US" sz="2200" dirty="0" err="1">
                <a:solidFill>
                  <a:srgbClr val="000000"/>
                </a:solidFill>
              </a:rPr>
              <a:t>todella</a:t>
            </a:r>
            <a:r>
              <a:rPr lang="en-US" sz="2200" dirty="0">
                <a:solidFill>
                  <a:srgbClr val="000000"/>
                </a:solidFill>
              </a:rPr>
              <a:t> </a:t>
            </a:r>
            <a:r>
              <a:rPr lang="en-US" sz="2200" dirty="0" err="1">
                <a:solidFill>
                  <a:srgbClr val="000000"/>
                </a:solidFill>
              </a:rPr>
              <a:t>ovat</a:t>
            </a:r>
            <a:r>
              <a:rPr lang="en-US" sz="2200" dirty="0">
                <a:solidFill>
                  <a:srgbClr val="000000"/>
                </a:solidFill>
              </a:rPr>
              <a:t>.</a:t>
            </a:r>
          </a:p>
          <a:p>
            <a:pPr marL="0" indent="0" algn="ctr" rtl="0">
              <a:buNone/>
            </a:pPr>
            <a:endParaRPr lang="en-IE" sz="2200" dirty="0">
              <a:solidFill>
                <a:srgbClr val="000000"/>
              </a:solidFill>
            </a:endParaRPr>
          </a:p>
        </p:txBody>
      </p:sp>
      <p:sp>
        <p:nvSpPr>
          <p:cNvPr id="23" name="Text Placeholder 2">
            <a:extLst>
              <a:ext uri="{FF2B5EF4-FFF2-40B4-BE49-F238E27FC236}">
                <a16:creationId xmlns:a16="http://schemas.microsoft.com/office/drawing/2014/main" id="{20601CDF-8130-834B-893E-0D82695D2659}"/>
              </a:ext>
            </a:extLst>
          </p:cNvPr>
          <p:cNvSpPr txBox="1">
            <a:spLocks/>
          </p:cNvSpPr>
          <p:nvPr/>
        </p:nvSpPr>
        <p:spPr>
          <a:xfrm>
            <a:off x="3633302" y="3724542"/>
            <a:ext cx="3647178" cy="13201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i-FI" sz="2200" dirty="0">
                <a:solidFill>
                  <a:srgbClr val="000000"/>
                </a:solidFill>
              </a:rPr>
              <a:t>Yritä </a:t>
            </a:r>
            <a:r>
              <a:rPr lang="fi-FI" sz="2200" b="1" dirty="0">
                <a:solidFill>
                  <a:srgbClr val="000000"/>
                </a:solidFill>
              </a:rPr>
              <a:t>ymmärtää markkinoita </a:t>
            </a:r>
            <a:r>
              <a:rPr lang="fi-FI" sz="2200" dirty="0">
                <a:solidFill>
                  <a:srgbClr val="000000"/>
                </a:solidFill>
              </a:rPr>
              <a:t>ja </a:t>
            </a:r>
            <a:r>
              <a:rPr lang="fi-FI" sz="2200" b="1" dirty="0">
                <a:solidFill>
                  <a:srgbClr val="000000"/>
                </a:solidFill>
              </a:rPr>
              <a:t>tunnistaa innovaatiomahdollisuuksia </a:t>
            </a:r>
            <a:r>
              <a:rPr lang="fi-FI" sz="2200" dirty="0">
                <a:solidFill>
                  <a:srgbClr val="000000"/>
                </a:solidFill>
              </a:rPr>
              <a:t>niiden sisällä.</a:t>
            </a:r>
          </a:p>
          <a:p>
            <a:pPr marL="0" indent="0" algn="ctr" rtl="0">
              <a:buNone/>
            </a:pPr>
            <a:endParaRPr lang="en-IE" sz="2200" dirty="0">
              <a:solidFill>
                <a:srgbClr val="000000"/>
              </a:solidFill>
            </a:endParaRPr>
          </a:p>
        </p:txBody>
      </p:sp>
      <p:sp>
        <p:nvSpPr>
          <p:cNvPr id="24" name="Text Placeholder 3">
            <a:extLst>
              <a:ext uri="{FF2B5EF4-FFF2-40B4-BE49-F238E27FC236}">
                <a16:creationId xmlns:a16="http://schemas.microsoft.com/office/drawing/2014/main" id="{2C38CE6E-A393-6CB8-C53B-10E2B019C817}"/>
              </a:ext>
            </a:extLst>
          </p:cNvPr>
          <p:cNvSpPr txBox="1">
            <a:spLocks/>
          </p:cNvSpPr>
          <p:nvPr/>
        </p:nvSpPr>
        <p:spPr>
          <a:xfrm>
            <a:off x="7422079" y="3724542"/>
            <a:ext cx="3752601" cy="12132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i-FI" sz="2200" b="1" dirty="0">
                <a:solidFill>
                  <a:srgbClr val="000000"/>
                </a:solidFill>
              </a:rPr>
              <a:t>Arvioi tarjontaasi tai markkinoi </a:t>
            </a:r>
            <a:r>
              <a:rPr lang="fi-FI" sz="2200" dirty="0">
                <a:solidFill>
                  <a:srgbClr val="000000"/>
                </a:solidFill>
              </a:rPr>
              <a:t>jokaista kymmentä elementtiä ja </a:t>
            </a:r>
            <a:r>
              <a:rPr lang="fi-FI" sz="2200" b="1" dirty="0">
                <a:solidFill>
                  <a:srgbClr val="000000"/>
                </a:solidFill>
              </a:rPr>
              <a:t>tunnista </a:t>
            </a:r>
            <a:r>
              <a:rPr lang="fi-FI" sz="2200" dirty="0">
                <a:solidFill>
                  <a:srgbClr val="000000"/>
                </a:solidFill>
              </a:rPr>
              <a:t>asiat, jotka on tehty hyvin ja missä on parantamisen ja innovaation varaa.</a:t>
            </a:r>
          </a:p>
          <a:p>
            <a:pPr marL="0" indent="0" algn="ctr" rtl="0">
              <a:buNone/>
            </a:pPr>
            <a:endParaRPr lang="en-IE" sz="2200" dirty="0">
              <a:solidFill>
                <a:srgbClr val="000000"/>
              </a:solidFill>
            </a:endParaRPr>
          </a:p>
        </p:txBody>
      </p:sp>
    </p:spTree>
    <p:extLst>
      <p:ext uri="{BB962C8B-B14F-4D97-AF65-F5344CB8AC3E}">
        <p14:creationId xmlns:p14="http://schemas.microsoft.com/office/powerpoint/2010/main" val="193926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588A14-29E7-FC49-5E23-5ED30C34A170}"/>
              </a:ext>
            </a:extLst>
          </p:cNvPr>
          <p:cNvSpPr>
            <a:spLocks noGrp="1"/>
          </p:cNvSpPr>
          <p:nvPr>
            <p:ph type="body" sz="quarter" idx="16"/>
          </p:nvPr>
        </p:nvSpPr>
        <p:spPr>
          <a:xfrm>
            <a:off x="798513" y="762000"/>
            <a:ext cx="10594975" cy="803275"/>
          </a:xfrm>
        </p:spPr>
        <p:txBody>
          <a:bodyPr>
            <a:normAutofit/>
          </a:bodyPr>
          <a:lstStyle/>
          <a:p>
            <a:pPr algn="l" rtl="0"/>
            <a:r>
              <a:rPr lang="en-US" dirty="0"/>
              <a:t>Innovaatioiden aloittaminen…</a:t>
            </a:r>
            <a:endParaRPr lang="en-IE" dirty="0"/>
          </a:p>
        </p:txBody>
      </p:sp>
      <p:grpSp>
        <p:nvGrpSpPr>
          <p:cNvPr id="5" name="Group 4">
            <a:extLst>
              <a:ext uri="{FF2B5EF4-FFF2-40B4-BE49-F238E27FC236}">
                <a16:creationId xmlns:a16="http://schemas.microsoft.com/office/drawing/2014/main" id="{0B809C61-8101-A3DA-893B-6197670D9EF7}"/>
              </a:ext>
            </a:extLst>
          </p:cNvPr>
          <p:cNvGrpSpPr/>
          <p:nvPr/>
        </p:nvGrpSpPr>
        <p:grpSpPr>
          <a:xfrm>
            <a:off x="10362619" y="509363"/>
            <a:ext cx="1093843" cy="1136557"/>
            <a:chOff x="8736336" y="773976"/>
            <a:chExt cx="925001" cy="925018"/>
          </a:xfrm>
        </p:grpSpPr>
        <p:grpSp>
          <p:nvGrpSpPr>
            <p:cNvPr id="6" name="Graphic 2">
              <a:extLst>
                <a:ext uri="{FF2B5EF4-FFF2-40B4-BE49-F238E27FC236}">
                  <a16:creationId xmlns:a16="http://schemas.microsoft.com/office/drawing/2014/main" id="{15DBB4C2-05D4-D5C3-E1EE-B512A33E50CB}"/>
                </a:ext>
              </a:extLst>
            </p:cNvPr>
            <p:cNvGrpSpPr/>
            <p:nvPr/>
          </p:nvGrpSpPr>
          <p:grpSpPr>
            <a:xfrm>
              <a:off x="8736336" y="773976"/>
              <a:ext cx="925001" cy="925018"/>
              <a:chOff x="8736336" y="773976"/>
              <a:chExt cx="925001" cy="925018"/>
            </a:xfrm>
            <a:solidFill>
              <a:srgbClr val="010101"/>
            </a:solidFill>
          </p:grpSpPr>
          <p:sp>
            <p:nvSpPr>
              <p:cNvPr id="9" name="Freeform 527">
                <a:extLst>
                  <a:ext uri="{FF2B5EF4-FFF2-40B4-BE49-F238E27FC236}">
                    <a16:creationId xmlns:a16="http://schemas.microsoft.com/office/drawing/2014/main" id="{B39E8816-9B23-4D8E-FACE-3B355CC2364B}"/>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0" name="Freeform 528">
                <a:extLst>
                  <a:ext uri="{FF2B5EF4-FFF2-40B4-BE49-F238E27FC236}">
                    <a16:creationId xmlns:a16="http://schemas.microsoft.com/office/drawing/2014/main" id="{737F2CF8-D538-8575-BC28-587893EFB33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1" name="Freeform 529">
                <a:extLst>
                  <a:ext uri="{FF2B5EF4-FFF2-40B4-BE49-F238E27FC236}">
                    <a16:creationId xmlns:a16="http://schemas.microsoft.com/office/drawing/2014/main" id="{5F9C96A5-B1C7-0F6D-9099-14BC9DF22BC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30">
                <a:extLst>
                  <a:ext uri="{FF2B5EF4-FFF2-40B4-BE49-F238E27FC236}">
                    <a16:creationId xmlns:a16="http://schemas.microsoft.com/office/drawing/2014/main" id="{51D5A4EF-A1E4-489C-54C5-951C5A3F2EB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1">
                <a:extLst>
                  <a:ext uri="{FF2B5EF4-FFF2-40B4-BE49-F238E27FC236}">
                    <a16:creationId xmlns:a16="http://schemas.microsoft.com/office/drawing/2014/main" id="{37CEF727-9AF2-C8B6-A916-7A27FDB87D7F}"/>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2">
                <a:extLst>
                  <a:ext uri="{FF2B5EF4-FFF2-40B4-BE49-F238E27FC236}">
                    <a16:creationId xmlns:a16="http://schemas.microsoft.com/office/drawing/2014/main" id="{9BD8E1DC-4BAF-13E7-472E-0D2883A6216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3">
                <a:extLst>
                  <a:ext uri="{FF2B5EF4-FFF2-40B4-BE49-F238E27FC236}">
                    <a16:creationId xmlns:a16="http://schemas.microsoft.com/office/drawing/2014/main" id="{1C4B3081-C901-6212-71D2-AE11CE7519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7" name="Freeform 525">
              <a:extLst>
                <a:ext uri="{FF2B5EF4-FFF2-40B4-BE49-F238E27FC236}">
                  <a16:creationId xmlns:a16="http://schemas.microsoft.com/office/drawing/2014/main" id="{6724F4AE-D888-7105-17CE-D1F8D6BE5E4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8" name="Freeform 526">
              <a:extLst>
                <a:ext uri="{FF2B5EF4-FFF2-40B4-BE49-F238E27FC236}">
                  <a16:creationId xmlns:a16="http://schemas.microsoft.com/office/drawing/2014/main" id="{9D19D2D9-D9F4-DB0E-7B71-D40020E152D2}"/>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
        <p:nvSpPr>
          <p:cNvPr id="16" name="Text Placeholder 1">
            <a:extLst>
              <a:ext uri="{FF2B5EF4-FFF2-40B4-BE49-F238E27FC236}">
                <a16:creationId xmlns:a16="http://schemas.microsoft.com/office/drawing/2014/main" id="{BB70E9E4-A2C9-EAF1-6CDC-6325CA9FA30C}"/>
              </a:ext>
            </a:extLst>
          </p:cNvPr>
          <p:cNvSpPr>
            <a:spLocks noGrp="1"/>
          </p:cNvSpPr>
          <p:nvPr>
            <p:ph type="body" sz="quarter" idx="18"/>
          </p:nvPr>
        </p:nvSpPr>
        <p:spPr>
          <a:xfrm>
            <a:off x="798513" y="1682590"/>
            <a:ext cx="11034366" cy="4105797"/>
          </a:xfrm>
        </p:spPr>
        <p:txBody>
          <a:bodyPr vert="horz" lIns="91440" tIns="45720" rIns="91440" bIns="45720" rtlCol="0" anchor="t">
            <a:noAutofit/>
          </a:bodyPr>
          <a:lstStyle/>
          <a:p>
            <a:pPr indent="0" algn="l" rtl="0">
              <a:lnSpc>
                <a:spcPct val="100000"/>
              </a:lnSpc>
            </a:pPr>
            <a:r>
              <a:rPr lang="fi-FI" sz="2300" dirty="0"/>
              <a:t>Olitpa vasta aloittamassa innovaatioita, olet jo saanut siitä onnistuneita kokemusta tai oletpa taistelun arpeutunut innovaattori, </a:t>
            </a:r>
            <a:r>
              <a:rPr lang="fi-FI" sz="2300" b="1" dirty="0"/>
              <a:t>voit silti yrittää löytää uusia kasvumahdollisuuksia eettiselle elintarvike-pk-yrityksellesi</a:t>
            </a:r>
            <a:r>
              <a:rPr lang="fi-FI" sz="2300" dirty="0"/>
              <a:t> riippumatta nykyisestä tasostasi. Suhtautumisesi innovaatioon riippuu pääasiassa ainutlaatuisista kyvyistäsi ja strategisista tavoitteistasi. Loppujen lopuksi innovaatioiden hallinta ei eroa minkään muun suuren muutoksen hallinnasta, ja periaatteet pätevät enemmän tai vähemmän.</a:t>
            </a:r>
          </a:p>
          <a:p>
            <a:pPr indent="0" algn="l" rtl="0">
              <a:lnSpc>
                <a:spcPct val="100000"/>
              </a:lnSpc>
            </a:pPr>
            <a:r>
              <a:rPr lang="fi-FI" sz="2300" dirty="0"/>
              <a:t>Vaikka on tärkeää liikkua nopeasti, älä pure enempää kuin pystyt pureskelemaan. Välttääksesi tarpeettoman tuhon, haluat käyttää viitekehystä liiketoimintasi analysointiin ja sitten:</a:t>
            </a:r>
            <a:endParaRPr lang="fi-FI" sz="2300" dirty="0">
              <a:cs typeface="Calibri"/>
            </a:endParaRPr>
          </a:p>
          <a:p>
            <a:pPr marL="342900" indent="0" algn="l" rtl="0">
              <a:lnSpc>
                <a:spcPct val="100000"/>
              </a:lnSpc>
              <a:spcBef>
                <a:spcPts val="600"/>
              </a:spcBef>
              <a:buFont typeface="Arial" panose="020B0604020202020204" pitchFamily="34" charset="0"/>
              <a:buChar char="•"/>
            </a:pPr>
            <a:r>
              <a:rPr lang="fi-FI" sz="2300" b="1" dirty="0"/>
              <a:t>Purkaa strategiset tavoitteesi pienempiin, helposti toteutettaviin osiin</a:t>
            </a:r>
            <a:endParaRPr lang="fi-FI" sz="2300" b="1" dirty="0">
              <a:cs typeface="Calibri"/>
            </a:endParaRPr>
          </a:p>
          <a:p>
            <a:pPr marL="342900" indent="0" algn="l" rtl="0">
              <a:lnSpc>
                <a:spcPct val="100000"/>
              </a:lnSpc>
              <a:spcBef>
                <a:spcPts val="600"/>
              </a:spcBef>
              <a:buFont typeface="Arial" panose="020B0604020202020204" pitchFamily="34" charset="0"/>
              <a:buChar char="•"/>
            </a:pPr>
            <a:r>
              <a:rPr lang="fi-FI" sz="2300" b="1" dirty="0"/>
              <a:t>Sitoutua prosessiin</a:t>
            </a:r>
            <a:endParaRPr lang="fi-FI" sz="2300" b="1" dirty="0">
              <a:cs typeface="Calibri"/>
            </a:endParaRPr>
          </a:p>
        </p:txBody>
      </p:sp>
    </p:spTree>
    <p:extLst>
      <p:ext uri="{BB962C8B-B14F-4D97-AF65-F5344CB8AC3E}">
        <p14:creationId xmlns:p14="http://schemas.microsoft.com/office/powerpoint/2010/main" val="13570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text, application, chat or text message">
            <a:extLst>
              <a:ext uri="{FF2B5EF4-FFF2-40B4-BE49-F238E27FC236}">
                <a16:creationId xmlns:a16="http://schemas.microsoft.com/office/drawing/2014/main" id="{13795054-08A9-9E4C-6459-1B3CD06FA8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4" name="Text Placeholder 3">
            <a:extLst>
              <a:ext uri="{FF2B5EF4-FFF2-40B4-BE49-F238E27FC236}">
                <a16:creationId xmlns:a16="http://schemas.microsoft.com/office/drawing/2014/main" id="{9BC72A0D-9EBA-8338-E4E3-460FA2E35547}"/>
              </a:ext>
            </a:extLst>
          </p:cNvPr>
          <p:cNvSpPr>
            <a:spLocks noGrp="1"/>
          </p:cNvSpPr>
          <p:nvPr>
            <p:ph type="body" sz="quarter" idx="16"/>
          </p:nvPr>
        </p:nvSpPr>
        <p:spPr>
          <a:xfrm>
            <a:off x="835671" y="935649"/>
            <a:ext cx="5818626" cy="992652"/>
          </a:xfrm>
        </p:spPr>
        <p:txBody>
          <a:bodyPr/>
          <a:lstStyle/>
          <a:p>
            <a:pPr algn="l" rtl="0"/>
            <a:r>
              <a:rPr lang="en-IE" dirty="0"/>
              <a:t>Eettinen kysymys…</a:t>
            </a:r>
          </a:p>
        </p:txBody>
      </p:sp>
      <p:sp>
        <p:nvSpPr>
          <p:cNvPr id="5" name="Text Placeholder 2">
            <a:extLst>
              <a:ext uri="{FF2B5EF4-FFF2-40B4-BE49-F238E27FC236}">
                <a16:creationId xmlns:a16="http://schemas.microsoft.com/office/drawing/2014/main" id="{B7DC6E24-9D37-C104-1B1F-31FE11D75E8D}"/>
              </a:ext>
            </a:extLst>
          </p:cNvPr>
          <p:cNvSpPr>
            <a:spLocks noGrp="1"/>
          </p:cNvSpPr>
          <p:nvPr>
            <p:ph type="body" sz="quarter" idx="18"/>
          </p:nvPr>
        </p:nvSpPr>
        <p:spPr>
          <a:xfrm>
            <a:off x="548640" y="2461134"/>
            <a:ext cx="7488936" cy="1573924"/>
          </a:xfrm>
        </p:spPr>
        <p:txBody>
          <a:bodyPr>
            <a:normAutofit/>
          </a:bodyPr>
          <a:lstStyle/>
          <a:p>
            <a:pPr algn="ctr" rtl="0"/>
            <a:endParaRPr lang="en-US" sz="1100" dirty="0"/>
          </a:p>
          <a:p>
            <a:pPr algn="ctr" rtl="0"/>
            <a:r>
              <a:rPr lang="en-US" dirty="0"/>
              <a:t>Ongelma = </a:t>
            </a:r>
            <a:r>
              <a:rPr lang="en-US" dirty="0" err="1"/>
              <a:t>mahdollisuus</a:t>
            </a:r>
            <a:endParaRPr lang="en-US" sz="800" dirty="0"/>
          </a:p>
          <a:p>
            <a:pPr algn="ctr" rtl="0"/>
            <a:r>
              <a:rPr lang="en-US" dirty="0"/>
              <a:t>SUURI ongelma = SUURI mahdollisuus</a:t>
            </a:r>
            <a:endParaRPr lang="en-IE" dirty="0"/>
          </a:p>
        </p:txBody>
      </p:sp>
      <p:sp>
        <p:nvSpPr>
          <p:cNvPr id="6" name="TextBox 5">
            <a:extLst>
              <a:ext uri="{FF2B5EF4-FFF2-40B4-BE49-F238E27FC236}">
                <a16:creationId xmlns:a16="http://schemas.microsoft.com/office/drawing/2014/main" id="{A29A676C-F4B2-1283-3FD9-8D5E3C643DDF}"/>
              </a:ext>
            </a:extLst>
          </p:cNvPr>
          <p:cNvSpPr txBox="1"/>
          <p:nvPr/>
        </p:nvSpPr>
        <p:spPr>
          <a:xfrm>
            <a:off x="2754390" y="1800430"/>
            <a:ext cx="4698124" cy="646331"/>
          </a:xfrm>
          <a:prstGeom prst="rect">
            <a:avLst/>
          </a:prstGeom>
          <a:noFill/>
        </p:spPr>
        <p:txBody>
          <a:bodyPr wrap="square" rtlCol="0">
            <a:spAutoFit/>
          </a:bodyPr>
          <a:lstStyle/>
          <a:p>
            <a:pPr algn="l" rtl="0"/>
            <a:r>
              <a:rPr lang="en-US" sz="3600" b="1" dirty="0">
                <a:solidFill>
                  <a:srgbClr val="F79037"/>
                </a:solidFill>
              </a:rPr>
              <a:t>Mikä on </a:t>
            </a:r>
            <a:r>
              <a:rPr lang="en-US" sz="3600" b="1" dirty="0" err="1">
                <a:solidFill>
                  <a:srgbClr val="F79037"/>
                </a:solidFill>
              </a:rPr>
              <a:t>ongelma</a:t>
            </a:r>
            <a:r>
              <a:rPr lang="en-US" sz="3600" b="1" dirty="0">
                <a:solidFill>
                  <a:srgbClr val="F79037"/>
                </a:solidFill>
              </a:rPr>
              <a:t>?</a:t>
            </a:r>
            <a:endParaRPr lang="en-IE" sz="3600" b="1" dirty="0">
              <a:solidFill>
                <a:srgbClr val="F79037"/>
              </a:solidFill>
            </a:endParaRPr>
          </a:p>
        </p:txBody>
      </p:sp>
      <p:sp>
        <p:nvSpPr>
          <p:cNvPr id="7" name="TextBox 6">
            <a:extLst>
              <a:ext uri="{FF2B5EF4-FFF2-40B4-BE49-F238E27FC236}">
                <a16:creationId xmlns:a16="http://schemas.microsoft.com/office/drawing/2014/main" id="{616B481C-94F8-6024-62C4-5E2DBE62E896}"/>
              </a:ext>
            </a:extLst>
          </p:cNvPr>
          <p:cNvSpPr txBox="1"/>
          <p:nvPr/>
        </p:nvSpPr>
        <p:spPr>
          <a:xfrm>
            <a:off x="728794" y="4049431"/>
            <a:ext cx="7905992" cy="1200329"/>
          </a:xfrm>
          <a:prstGeom prst="rect">
            <a:avLst/>
          </a:prstGeom>
          <a:noFill/>
        </p:spPr>
        <p:txBody>
          <a:bodyPr wrap="square" rtlCol="0">
            <a:spAutoFit/>
          </a:bodyPr>
          <a:lstStyle/>
          <a:p>
            <a:pPr algn="ctr" rtl="0"/>
            <a:r>
              <a:rPr lang="en-US" sz="3600" b="1" dirty="0">
                <a:solidFill>
                  <a:srgbClr val="000000"/>
                </a:solidFill>
              </a:rPr>
              <a:t>Suunnitteluajattelu auttaa meitä löytämään RATKAISUT!</a:t>
            </a:r>
            <a:endParaRPr lang="en-IE" sz="3600" b="1" dirty="0">
              <a:solidFill>
                <a:srgbClr val="000000"/>
              </a:solidFill>
            </a:endParaRPr>
          </a:p>
        </p:txBody>
      </p:sp>
    </p:spTree>
    <p:extLst>
      <p:ext uri="{BB962C8B-B14F-4D97-AF65-F5344CB8AC3E}">
        <p14:creationId xmlns:p14="http://schemas.microsoft.com/office/powerpoint/2010/main" val="417016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37A08C-E6B1-382B-75FB-D2F0E509B4FF}"/>
              </a:ext>
            </a:extLst>
          </p:cNvPr>
          <p:cNvSpPr>
            <a:spLocks noGrp="1"/>
          </p:cNvSpPr>
          <p:nvPr>
            <p:ph type="body" sz="quarter" idx="13"/>
          </p:nvPr>
        </p:nvSpPr>
        <p:spPr>
          <a:xfrm>
            <a:off x="1128156" y="1617340"/>
            <a:ext cx="4783694" cy="3806825"/>
          </a:xfrm>
        </p:spPr>
        <p:txBody>
          <a:bodyPr>
            <a:normAutofit lnSpcReduction="10000"/>
          </a:bodyPr>
          <a:lstStyle/>
          <a:p>
            <a:pPr rtl="0">
              <a:lnSpc>
                <a:spcPct val="100000"/>
              </a:lnSpc>
              <a:spcBef>
                <a:spcPts val="600"/>
              </a:spcBef>
            </a:pPr>
            <a:r>
              <a:rPr lang="fi-FI" sz="2800" dirty="0"/>
              <a:t>Suunnitteluajattelu on </a:t>
            </a:r>
            <a:r>
              <a:rPr lang="fi-FI" sz="2800" b="1" dirty="0"/>
              <a:t>ihmiskeskeinen lähestymistapa </a:t>
            </a:r>
            <a:r>
              <a:rPr lang="fi-FI" sz="2800" dirty="0"/>
              <a:t>innovaatioon, joka ammentaa suunnittelijan työkalupakkia integroidakseen </a:t>
            </a:r>
            <a:r>
              <a:rPr lang="fi-FI" sz="2800" b="1" dirty="0"/>
              <a:t>ihmisten tarpeet</a:t>
            </a:r>
            <a:r>
              <a:rPr lang="fi-FI" sz="2800" dirty="0"/>
              <a:t>, </a:t>
            </a:r>
            <a:r>
              <a:rPr lang="fi-FI" sz="2800" b="1" dirty="0"/>
              <a:t>teknologian mahdollisuudet</a:t>
            </a:r>
            <a:r>
              <a:rPr lang="fi-FI" sz="2800" dirty="0"/>
              <a:t>, ja </a:t>
            </a:r>
            <a:r>
              <a:rPr lang="fi-FI" sz="2800" b="1" dirty="0"/>
              <a:t>liiketoiminnan menestymisen vaatimukset</a:t>
            </a:r>
            <a:endParaRPr lang="fi-FI" sz="2800" dirty="0">
              <a:cs typeface="Calibri" panose="020F0502020204030204"/>
            </a:endParaRPr>
          </a:p>
          <a:p>
            <a:pPr rtl="0"/>
            <a:endParaRPr lang="en-IE" dirty="0"/>
          </a:p>
        </p:txBody>
      </p:sp>
      <p:grpSp>
        <p:nvGrpSpPr>
          <p:cNvPr id="5" name="Group 4">
            <a:extLst>
              <a:ext uri="{FF2B5EF4-FFF2-40B4-BE49-F238E27FC236}">
                <a16:creationId xmlns:a16="http://schemas.microsoft.com/office/drawing/2014/main" id="{BE8BFC22-3026-E9C2-0986-4C8848494612}"/>
              </a:ext>
            </a:extLst>
          </p:cNvPr>
          <p:cNvGrpSpPr/>
          <p:nvPr/>
        </p:nvGrpSpPr>
        <p:grpSpPr>
          <a:xfrm>
            <a:off x="2716038" y="371192"/>
            <a:ext cx="1177027" cy="809484"/>
            <a:chOff x="3400450" y="986392"/>
            <a:chExt cx="1487826" cy="1083162"/>
          </a:xfrm>
        </p:grpSpPr>
        <p:sp>
          <p:nvSpPr>
            <p:cNvPr id="6" name="Freeform 10">
              <a:extLst>
                <a:ext uri="{FF2B5EF4-FFF2-40B4-BE49-F238E27FC236}">
                  <a16:creationId xmlns:a16="http://schemas.microsoft.com/office/drawing/2014/main" id="{F9162C59-C0BD-9A0B-3312-1E2DA0BCF7A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7" name="Freeform 11">
              <a:extLst>
                <a:ext uri="{FF2B5EF4-FFF2-40B4-BE49-F238E27FC236}">
                  <a16:creationId xmlns:a16="http://schemas.microsoft.com/office/drawing/2014/main" id="{C1514D1F-138E-DE07-0D30-BB3F6318D240}"/>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8" name="TextBox 7">
            <a:extLst>
              <a:ext uri="{FF2B5EF4-FFF2-40B4-BE49-F238E27FC236}">
                <a16:creationId xmlns:a16="http://schemas.microsoft.com/office/drawing/2014/main" id="{EF5A3DE8-35ED-3C01-EF7D-79F755296FA8}"/>
              </a:ext>
            </a:extLst>
          </p:cNvPr>
          <p:cNvSpPr txBox="1"/>
          <p:nvPr/>
        </p:nvSpPr>
        <p:spPr>
          <a:xfrm>
            <a:off x="2779414" y="5424165"/>
            <a:ext cx="3431263" cy="369332"/>
          </a:xfrm>
          <a:prstGeom prst="rect">
            <a:avLst/>
          </a:prstGeom>
          <a:noFill/>
        </p:spPr>
        <p:txBody>
          <a:bodyPr wrap="square">
            <a:spAutoFit/>
          </a:bodyPr>
          <a:lstStyle/>
          <a:p>
            <a:pPr algn="l" rtl="0"/>
            <a:r>
              <a:rPr lang="en-US" dirty="0">
                <a:solidFill>
                  <a:schemeClr val="bg2">
                    <a:lumMod val="50000"/>
                  </a:schemeClr>
                </a:solidFill>
              </a:rPr>
              <a:t>- Tim Brownin johtotuoli IDEO</a:t>
            </a:r>
            <a:endParaRPr lang="en-IE" dirty="0">
              <a:solidFill>
                <a:schemeClr val="bg2">
                  <a:lumMod val="50000"/>
                </a:schemeClr>
              </a:solidFill>
            </a:endParaRPr>
          </a:p>
        </p:txBody>
      </p:sp>
      <p:pic>
        <p:nvPicPr>
          <p:cNvPr id="11" name="Picture Placeholder 8" descr="A picture containing indoor, arranged  Description automatically generated">
            <a:extLst>
              <a:ext uri="{FF2B5EF4-FFF2-40B4-BE49-F238E27FC236}">
                <a16:creationId xmlns:a16="http://schemas.microsoft.com/office/drawing/2014/main" id="{1E670FAA-02B3-0591-F135-0F34909B11D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1727" r="11727"/>
          <a:stretch/>
        </p:blipFill>
        <p:spPr>
          <a:xfrm>
            <a:off x="6096000" y="1404938"/>
            <a:ext cx="5240338" cy="4703762"/>
          </a:xfrm>
        </p:spPr>
      </p:pic>
    </p:spTree>
    <p:extLst>
      <p:ext uri="{BB962C8B-B14F-4D97-AF65-F5344CB8AC3E}">
        <p14:creationId xmlns:p14="http://schemas.microsoft.com/office/powerpoint/2010/main" val="298709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C4AF82-5B2B-38AB-4ACB-69FA6C162C20}"/>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3BDF8CD6-ABA0-EF3A-9C7F-DDB56123265C}"/>
              </a:ext>
            </a:extLst>
          </p:cNvPr>
          <p:cNvSpPr>
            <a:spLocks noGrp="1"/>
          </p:cNvSpPr>
          <p:nvPr>
            <p:ph type="body" sz="quarter" idx="16"/>
          </p:nvPr>
        </p:nvSpPr>
        <p:spPr>
          <a:xfrm>
            <a:off x="669925" y="617045"/>
            <a:ext cx="6096000" cy="992187"/>
          </a:xfrm>
        </p:spPr>
        <p:txBody>
          <a:bodyPr>
            <a:noAutofit/>
          </a:bodyPr>
          <a:lstStyle/>
          <a:p>
            <a:pPr algn="l" rtl="0"/>
            <a:r>
              <a:rPr lang="en-US" dirty="0"/>
              <a:t>Ihmiskeskeinen ongelmanratkaisu</a:t>
            </a:r>
            <a:endParaRPr lang="en-IE" dirty="0"/>
          </a:p>
        </p:txBody>
      </p:sp>
      <p:sp>
        <p:nvSpPr>
          <p:cNvPr id="6" name="Text Placeholder 1">
            <a:extLst>
              <a:ext uri="{FF2B5EF4-FFF2-40B4-BE49-F238E27FC236}">
                <a16:creationId xmlns:a16="http://schemas.microsoft.com/office/drawing/2014/main" id="{7D6F8F0B-46E7-FB60-173E-94D01895EDC5}"/>
              </a:ext>
            </a:extLst>
          </p:cNvPr>
          <p:cNvSpPr>
            <a:spLocks noGrp="1"/>
          </p:cNvSpPr>
          <p:nvPr>
            <p:ph type="body" sz="quarter" idx="18"/>
          </p:nvPr>
        </p:nvSpPr>
        <p:spPr>
          <a:xfrm>
            <a:off x="807085" y="1783556"/>
            <a:ext cx="5402687" cy="3290887"/>
          </a:xfrm>
        </p:spPr>
        <p:txBody>
          <a:bodyPr vert="horz" lIns="91440" tIns="45720" rIns="91440" bIns="45720" rtlCol="0" anchor="t">
            <a:normAutofit lnSpcReduction="10000"/>
          </a:bodyPr>
          <a:lstStyle/>
          <a:p>
            <a:pPr indent="0" algn="l" rtl="0">
              <a:lnSpc>
                <a:spcPct val="100000"/>
              </a:lnSpc>
            </a:pPr>
            <a:r>
              <a:rPr lang="en-US" dirty="0">
                <a:solidFill>
                  <a:srgbClr val="030303"/>
                </a:solidFill>
                <a:ea typeface="Roboto"/>
              </a:rPr>
              <a:t>Suunnitteluajattelu on </a:t>
            </a:r>
            <a:r>
              <a:rPr lang="en-US" b="1" i="0" dirty="0">
                <a:solidFill>
                  <a:srgbClr val="030303"/>
                </a:solidFill>
                <a:effectLst/>
                <a:ea typeface="Roboto"/>
              </a:rPr>
              <a:t>5-vaiheinen </a:t>
            </a:r>
            <a:r>
              <a:rPr lang="en-US" b="1" i="0" dirty="0" err="1">
                <a:solidFill>
                  <a:srgbClr val="030303"/>
                </a:solidFill>
                <a:effectLst/>
                <a:ea typeface="Roboto"/>
              </a:rPr>
              <a:t>prosessi</a:t>
            </a:r>
            <a:r>
              <a:rPr lang="en-US" b="1" dirty="0">
                <a:solidFill>
                  <a:srgbClr val="030303"/>
                </a:solidFill>
                <a:ea typeface="Roboto"/>
              </a:rPr>
              <a:t>, </a:t>
            </a:r>
            <a:r>
              <a:rPr lang="en-US" dirty="0" err="1">
                <a:solidFill>
                  <a:srgbClr val="030303"/>
                </a:solidFill>
                <a:ea typeface="Roboto"/>
              </a:rPr>
              <a:t>jolla</a:t>
            </a:r>
            <a:r>
              <a:rPr lang="en-US" dirty="0">
                <a:solidFill>
                  <a:srgbClr val="030303"/>
                </a:solidFill>
                <a:ea typeface="Roboto"/>
              </a:rPr>
              <a:t> </a:t>
            </a:r>
            <a:r>
              <a:rPr lang="en-US" dirty="0" err="1">
                <a:solidFill>
                  <a:srgbClr val="030303"/>
                </a:solidFill>
                <a:ea typeface="Roboto"/>
              </a:rPr>
              <a:t>luodaan</a:t>
            </a:r>
            <a:r>
              <a:rPr lang="en-US" dirty="0">
                <a:solidFill>
                  <a:srgbClr val="030303"/>
                </a:solidFill>
                <a:ea typeface="Roboto"/>
              </a:rPr>
              <a:t> </a:t>
            </a:r>
            <a:r>
              <a:rPr lang="en-US" b="0" i="0" dirty="0" err="1">
                <a:solidFill>
                  <a:srgbClr val="030303"/>
                </a:solidFill>
                <a:effectLst/>
                <a:ea typeface="Roboto"/>
              </a:rPr>
              <a:t>merkityksellisiä</a:t>
            </a:r>
            <a:r>
              <a:rPr lang="en-US" b="0" i="0" dirty="0">
                <a:solidFill>
                  <a:srgbClr val="030303"/>
                </a:solidFill>
                <a:effectLst/>
                <a:ea typeface="Roboto"/>
              </a:rPr>
              <a:t> ideoita, jotka </a:t>
            </a:r>
            <a:r>
              <a:rPr lang="en-US" b="0" i="0" dirty="0" err="1">
                <a:solidFill>
                  <a:srgbClr val="030303"/>
                </a:solidFill>
                <a:effectLst/>
                <a:ea typeface="Roboto"/>
              </a:rPr>
              <a:t>ratkaisevat</a:t>
            </a:r>
            <a:r>
              <a:rPr lang="en-US" b="0" i="0" dirty="0">
                <a:solidFill>
                  <a:srgbClr val="030303"/>
                </a:solidFill>
                <a:effectLst/>
                <a:ea typeface="Roboto"/>
              </a:rPr>
              <a:t> </a:t>
            </a:r>
            <a:r>
              <a:rPr lang="en-US" dirty="0" err="1">
                <a:solidFill>
                  <a:srgbClr val="030303"/>
                </a:solidFill>
                <a:ea typeface="Roboto"/>
              </a:rPr>
              <a:t>tietyn</a:t>
            </a:r>
            <a:r>
              <a:rPr lang="en-US" dirty="0">
                <a:solidFill>
                  <a:srgbClr val="030303"/>
                </a:solidFill>
                <a:ea typeface="Roboto"/>
              </a:rPr>
              <a:t> </a:t>
            </a:r>
            <a:r>
              <a:rPr lang="en-US" dirty="0" err="1">
                <a:solidFill>
                  <a:srgbClr val="030303"/>
                </a:solidFill>
                <a:ea typeface="Roboto"/>
              </a:rPr>
              <a:t>ihmisryhmän</a:t>
            </a:r>
            <a:r>
              <a:rPr lang="en-US" dirty="0">
                <a:solidFill>
                  <a:srgbClr val="030303"/>
                </a:solidFill>
                <a:ea typeface="Roboto"/>
              </a:rPr>
              <a:t> </a:t>
            </a:r>
            <a:r>
              <a:rPr lang="en-US" dirty="0" err="1">
                <a:solidFill>
                  <a:srgbClr val="030303"/>
                </a:solidFill>
                <a:ea typeface="Roboto"/>
              </a:rPr>
              <a:t>todellisia</a:t>
            </a:r>
            <a:r>
              <a:rPr lang="en-US" dirty="0">
                <a:solidFill>
                  <a:srgbClr val="030303"/>
                </a:solidFill>
                <a:ea typeface="Roboto"/>
              </a:rPr>
              <a:t> </a:t>
            </a:r>
            <a:r>
              <a:rPr lang="en-US" dirty="0" err="1">
                <a:solidFill>
                  <a:srgbClr val="030303"/>
                </a:solidFill>
                <a:ea typeface="Roboto"/>
              </a:rPr>
              <a:t>ongelmia</a:t>
            </a:r>
            <a:r>
              <a:rPr lang="en-US" b="0" i="0" dirty="0">
                <a:solidFill>
                  <a:srgbClr val="030303"/>
                </a:solidFill>
                <a:effectLst/>
                <a:ea typeface="Roboto"/>
              </a:rPr>
              <a:t>.</a:t>
            </a:r>
          </a:p>
          <a:p>
            <a:pPr indent="0" algn="l" rtl="0">
              <a:lnSpc>
                <a:spcPct val="100000"/>
              </a:lnSpc>
            </a:pPr>
            <a:r>
              <a:rPr lang="en-US" b="0" i="0" dirty="0">
                <a:solidFill>
                  <a:srgbClr val="030303"/>
                </a:solidFill>
                <a:effectLst/>
                <a:ea typeface="Roboto"/>
              </a:rPr>
              <a:t>Prosessi on tuonut monille yrityksille paljon tyytyväisiä asiakkaita ja </a:t>
            </a:r>
            <a:r>
              <a:rPr lang="en-US" b="0" i="0" dirty="0" err="1">
                <a:solidFill>
                  <a:srgbClr val="030303"/>
                </a:solidFill>
                <a:effectLst/>
                <a:ea typeface="Roboto"/>
              </a:rPr>
              <a:t>auttanut</a:t>
            </a:r>
            <a:r>
              <a:rPr lang="en-US" b="0" i="0" dirty="0">
                <a:solidFill>
                  <a:srgbClr val="030303"/>
                </a:solidFill>
                <a:effectLst/>
                <a:ea typeface="Roboto"/>
              </a:rPr>
              <a:t> </a:t>
            </a:r>
            <a:r>
              <a:rPr lang="en-US" b="0" i="0" dirty="0" err="1">
                <a:solidFill>
                  <a:srgbClr val="030303"/>
                </a:solidFill>
                <a:effectLst/>
              </a:rPr>
              <a:t>yrittäjiä</a:t>
            </a:r>
            <a:r>
              <a:rPr lang="en-US" b="0" i="0" dirty="0">
                <a:solidFill>
                  <a:srgbClr val="030303"/>
                </a:solidFill>
                <a:effectLst/>
              </a:rPr>
              <a:t> </a:t>
            </a:r>
            <a:r>
              <a:rPr lang="en-US" b="0" i="0" dirty="0" err="1">
                <a:solidFill>
                  <a:srgbClr val="030303"/>
                </a:solidFill>
                <a:effectLst/>
                <a:ea typeface="Roboto"/>
              </a:rPr>
              <a:t>kaikkialla</a:t>
            </a:r>
            <a:r>
              <a:rPr lang="en-US" b="0" i="0" dirty="0">
                <a:solidFill>
                  <a:srgbClr val="030303"/>
                </a:solidFill>
                <a:effectLst/>
                <a:ea typeface="Roboto"/>
              </a:rPr>
              <a:t> maailmasta ratkaisemaan ongelmia innovatiivisilla uusilla ratkaisuilla.</a:t>
            </a:r>
            <a:endParaRPr lang="en-IE" dirty="0">
              <a:ea typeface="Roboto"/>
            </a:endParaRPr>
          </a:p>
        </p:txBody>
      </p:sp>
      <p:pic>
        <p:nvPicPr>
          <p:cNvPr id="7" name="Online Media 6" title="The Design Thinking Process">
            <a:hlinkClick r:id="" action="ppaction://media"/>
            <a:extLst>
              <a:ext uri="{FF2B5EF4-FFF2-40B4-BE49-F238E27FC236}">
                <a16:creationId xmlns:a16="http://schemas.microsoft.com/office/drawing/2014/main" id="{ACE3EB7E-5481-193C-CFE9-DC886C0CD6A6}"/>
              </a:ext>
            </a:extLst>
          </p:cNvPr>
          <p:cNvPicPr>
            <a:picLocks noRot="1" noChangeAspect="1"/>
          </p:cNvPicPr>
          <p:nvPr>
            <a:videoFile r:link="rId1"/>
          </p:nvPr>
        </p:nvPicPr>
        <p:blipFill>
          <a:blip r:embed="rId3"/>
          <a:stretch>
            <a:fillRect/>
          </a:stretch>
        </p:blipFill>
        <p:spPr>
          <a:xfrm>
            <a:off x="6905142" y="1333500"/>
            <a:ext cx="5286858" cy="4052094"/>
          </a:xfrm>
          <a:prstGeom prst="rect">
            <a:avLst/>
          </a:prstGeom>
        </p:spPr>
      </p:pic>
      <p:sp>
        <p:nvSpPr>
          <p:cNvPr id="8" name="TextBox 7">
            <a:extLst>
              <a:ext uri="{FF2B5EF4-FFF2-40B4-BE49-F238E27FC236}">
                <a16:creationId xmlns:a16="http://schemas.microsoft.com/office/drawing/2014/main" id="{0BFEFF35-7B4C-42AF-98AD-653B140A4D5A}"/>
              </a:ext>
            </a:extLst>
          </p:cNvPr>
          <p:cNvSpPr txBox="1"/>
          <p:nvPr/>
        </p:nvSpPr>
        <p:spPr>
          <a:xfrm>
            <a:off x="551868" y="6062091"/>
            <a:ext cx="6096000" cy="369332"/>
          </a:xfrm>
          <a:prstGeom prst="rect">
            <a:avLst/>
          </a:prstGeom>
          <a:noFill/>
        </p:spPr>
        <p:txBody>
          <a:bodyPr wrap="square">
            <a:spAutoFit/>
          </a:bodyPr>
          <a:lstStyle/>
          <a:p>
            <a:pPr algn="l" rtl="0"/>
            <a:r>
              <a:rPr lang="en-US" dirty="0">
                <a:solidFill>
                  <a:srgbClr val="000000"/>
                </a:solidFill>
                <a:hlinkClick r:id="rId4">
                  <a:extLst>
                    <a:ext uri="{A12FA001-AC4F-418D-AE19-62706E023703}">
                      <ahyp:hlinkClr xmlns:ahyp="http://schemas.microsoft.com/office/drawing/2018/hyperlinkcolor" val="tx"/>
                    </a:ext>
                  </a:extLst>
                </a:hlinkClick>
              </a:rPr>
              <a:t>Suunnittelun ajatteluprosessi - YouTube</a:t>
            </a:r>
            <a:endParaRPr lang="en-IE" dirty="0">
              <a:solidFill>
                <a:srgbClr val="000000"/>
              </a:solidFill>
            </a:endParaRPr>
          </a:p>
        </p:txBody>
      </p:sp>
    </p:spTree>
    <p:extLst>
      <p:ext uri="{BB962C8B-B14F-4D97-AF65-F5344CB8AC3E}">
        <p14:creationId xmlns:p14="http://schemas.microsoft.com/office/powerpoint/2010/main" val="74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710A6A-B374-8AAC-D77B-688415231896}"/>
              </a:ext>
            </a:extLst>
          </p:cNvPr>
          <p:cNvSpPr txBox="1">
            <a:spLocks/>
          </p:cNvSpPr>
          <p:nvPr/>
        </p:nvSpPr>
        <p:spPr>
          <a:xfrm>
            <a:off x="734713" y="168166"/>
            <a:ext cx="10763604" cy="1057027"/>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dirty="0">
                <a:solidFill>
                  <a:srgbClr val="000000"/>
                </a:solidFill>
              </a:rPr>
              <a:t>Suunnitteluajattelun 5 vaihetta</a:t>
            </a:r>
            <a:endParaRPr lang="en-IE" b="1" dirty="0">
              <a:solidFill>
                <a:srgbClr val="000000"/>
              </a:solidFill>
            </a:endParaRPr>
          </a:p>
        </p:txBody>
      </p:sp>
      <p:sp>
        <p:nvSpPr>
          <p:cNvPr id="3" name="Hexagon 2">
            <a:extLst>
              <a:ext uri="{FF2B5EF4-FFF2-40B4-BE49-F238E27FC236}">
                <a16:creationId xmlns:a16="http://schemas.microsoft.com/office/drawing/2014/main" id="{130CF9B3-9122-0D56-0BC7-9C17B9074E7D}"/>
              </a:ext>
            </a:extLst>
          </p:cNvPr>
          <p:cNvSpPr/>
          <p:nvPr/>
        </p:nvSpPr>
        <p:spPr>
          <a:xfrm>
            <a:off x="1697804" y="1902372"/>
            <a:ext cx="2039007" cy="1734207"/>
          </a:xfrm>
          <a:prstGeom prst="hexagon">
            <a:avLst/>
          </a:prstGeom>
          <a:solidFill>
            <a:srgbClr val="B2DE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err="1">
                <a:solidFill>
                  <a:schemeClr val="bg1"/>
                </a:solidFill>
              </a:rPr>
              <a:t>Empatia</a:t>
            </a:r>
            <a:endParaRPr lang="en-IE" sz="2000" b="1" dirty="0">
              <a:solidFill>
                <a:schemeClr val="bg1"/>
              </a:solidFill>
            </a:endParaRPr>
          </a:p>
        </p:txBody>
      </p:sp>
      <p:sp>
        <p:nvSpPr>
          <p:cNvPr id="4" name="Hexagon 3">
            <a:extLst>
              <a:ext uri="{FF2B5EF4-FFF2-40B4-BE49-F238E27FC236}">
                <a16:creationId xmlns:a16="http://schemas.microsoft.com/office/drawing/2014/main" id="{3BBD8AF0-EC85-8912-2323-CB606AC128B7}"/>
              </a:ext>
            </a:extLst>
          </p:cNvPr>
          <p:cNvSpPr/>
          <p:nvPr/>
        </p:nvSpPr>
        <p:spPr>
          <a:xfrm>
            <a:off x="3526987" y="2916620"/>
            <a:ext cx="2039007" cy="1734207"/>
          </a:xfrm>
          <a:prstGeom prst="hexagon">
            <a:avLst/>
          </a:prstGeom>
          <a:solidFill>
            <a:srgbClr val="F790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err="1">
                <a:solidFill>
                  <a:schemeClr val="bg1"/>
                </a:solidFill>
              </a:rPr>
              <a:t>Määrittely</a:t>
            </a:r>
            <a:endParaRPr lang="en-IE" sz="2000" b="1" dirty="0">
              <a:solidFill>
                <a:schemeClr val="bg1"/>
              </a:solidFill>
            </a:endParaRPr>
          </a:p>
        </p:txBody>
      </p:sp>
      <p:sp>
        <p:nvSpPr>
          <p:cNvPr id="5" name="Hexagon 4">
            <a:extLst>
              <a:ext uri="{FF2B5EF4-FFF2-40B4-BE49-F238E27FC236}">
                <a16:creationId xmlns:a16="http://schemas.microsoft.com/office/drawing/2014/main" id="{E75602FF-78E8-6933-AC92-63020BF4B063}"/>
              </a:ext>
            </a:extLst>
          </p:cNvPr>
          <p:cNvSpPr/>
          <p:nvPr/>
        </p:nvSpPr>
        <p:spPr>
          <a:xfrm>
            <a:off x="5382830" y="1902372"/>
            <a:ext cx="2039007" cy="1734207"/>
          </a:xfrm>
          <a:prstGeom prst="hexagon">
            <a:avLst/>
          </a:prstGeom>
          <a:solidFill>
            <a:srgbClr val="F1A0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err="1">
                <a:solidFill>
                  <a:schemeClr val="bg1"/>
                </a:solidFill>
              </a:rPr>
              <a:t>Ideointi</a:t>
            </a:r>
            <a:endParaRPr lang="en-IE" sz="2000" b="1" dirty="0">
              <a:solidFill>
                <a:schemeClr val="bg1"/>
              </a:solidFill>
            </a:endParaRPr>
          </a:p>
        </p:txBody>
      </p:sp>
      <p:sp>
        <p:nvSpPr>
          <p:cNvPr id="6" name="Hexagon 5">
            <a:extLst>
              <a:ext uri="{FF2B5EF4-FFF2-40B4-BE49-F238E27FC236}">
                <a16:creationId xmlns:a16="http://schemas.microsoft.com/office/drawing/2014/main" id="{EB53A0E8-4669-1270-1B9A-5EA64F717691}"/>
              </a:ext>
            </a:extLst>
          </p:cNvPr>
          <p:cNvSpPr/>
          <p:nvPr/>
        </p:nvSpPr>
        <p:spPr>
          <a:xfrm>
            <a:off x="7185353" y="2916619"/>
            <a:ext cx="2168959"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err="1"/>
              <a:t>Prototyyppi</a:t>
            </a:r>
            <a:endParaRPr lang="en-IE" sz="2000" b="1" dirty="0"/>
          </a:p>
        </p:txBody>
      </p:sp>
      <p:sp>
        <p:nvSpPr>
          <p:cNvPr id="7" name="Hexagon 6">
            <a:extLst>
              <a:ext uri="{FF2B5EF4-FFF2-40B4-BE49-F238E27FC236}">
                <a16:creationId xmlns:a16="http://schemas.microsoft.com/office/drawing/2014/main" id="{57DD0F70-AB6B-D650-A7A6-E46E34950C86}"/>
              </a:ext>
            </a:extLst>
          </p:cNvPr>
          <p:cNvSpPr/>
          <p:nvPr/>
        </p:nvSpPr>
        <p:spPr>
          <a:xfrm>
            <a:off x="8987876" y="3930866"/>
            <a:ext cx="2039007" cy="1734207"/>
          </a:xfrm>
          <a:prstGeom prst="hexagon">
            <a:avLst/>
          </a:prstGeom>
          <a:solidFill>
            <a:srgbClr val="F9B2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err="1">
                <a:solidFill>
                  <a:schemeClr val="bg1"/>
                </a:solidFill>
              </a:rPr>
              <a:t>Testaus</a:t>
            </a:r>
            <a:endParaRPr lang="en-IE" sz="2000" b="1" dirty="0">
              <a:solidFill>
                <a:schemeClr val="bg1"/>
              </a:solidFill>
            </a:endParaRPr>
          </a:p>
        </p:txBody>
      </p:sp>
    </p:spTree>
    <p:extLst>
      <p:ext uri="{BB962C8B-B14F-4D97-AF65-F5344CB8AC3E}">
        <p14:creationId xmlns:p14="http://schemas.microsoft.com/office/powerpoint/2010/main" val="4791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uits and vegetable slices spread on a pink background">
            <a:extLst>
              <a:ext uri="{FF2B5EF4-FFF2-40B4-BE49-F238E27FC236}">
                <a16:creationId xmlns:a16="http://schemas.microsoft.com/office/drawing/2014/main" id="{02F8148F-8F92-CC54-DB79-91E3A036D387}"/>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6" name="Text Placeholder 2">
            <a:extLst>
              <a:ext uri="{FF2B5EF4-FFF2-40B4-BE49-F238E27FC236}">
                <a16:creationId xmlns:a16="http://schemas.microsoft.com/office/drawing/2014/main" id="{EAE44D71-9F48-27C5-6584-82CF621B174D}"/>
              </a:ext>
            </a:extLst>
          </p:cNvPr>
          <p:cNvSpPr>
            <a:spLocks noGrp="1"/>
          </p:cNvSpPr>
          <p:nvPr>
            <p:ph type="body" sz="quarter" idx="13"/>
          </p:nvPr>
        </p:nvSpPr>
        <p:spPr>
          <a:xfrm>
            <a:off x="427038" y="1504950"/>
            <a:ext cx="5361114" cy="3808413"/>
          </a:xfrm>
        </p:spPr>
        <p:txBody>
          <a:bodyPr>
            <a:noAutofit/>
          </a:bodyPr>
          <a:lstStyle/>
          <a:p>
            <a:pPr rtl="0"/>
            <a:r>
              <a:rPr lang="fi-FI" sz="2800" b="1" i="1" dirty="0">
                <a:solidFill>
                  <a:srgbClr val="2E2E2E"/>
                </a:solidFill>
                <a:effectLst/>
              </a:rPr>
              <a:t>Ruokasuunnitteluajattelu </a:t>
            </a:r>
            <a:r>
              <a:rPr lang="fi-FI" sz="2800" i="1" dirty="0">
                <a:solidFill>
                  <a:srgbClr val="2E2E2E"/>
                </a:solidFill>
                <a:effectLst/>
              </a:rPr>
              <a:t>on prosessi, joka laukaisee luovuuden ja johtaa innovatiivisiin, mielekkäisiin ja kestäviin vaihtoehtoihin, uusien elintarvikkeiden tuotekehitykseen, ruokatapahtumiin, ruokapalveluihin, ruokajärjestelmien kehittämiseen ja kaikkea siltä väliltä.</a:t>
            </a:r>
            <a:endParaRPr lang="fi-FI" sz="2800" dirty="0"/>
          </a:p>
        </p:txBody>
      </p:sp>
      <p:sp>
        <p:nvSpPr>
          <p:cNvPr id="8" name="TextBox 7">
            <a:extLst>
              <a:ext uri="{FF2B5EF4-FFF2-40B4-BE49-F238E27FC236}">
                <a16:creationId xmlns:a16="http://schemas.microsoft.com/office/drawing/2014/main" id="{4B6B6390-81F3-B09E-2A96-5D40662B117A}"/>
              </a:ext>
            </a:extLst>
          </p:cNvPr>
          <p:cNvSpPr txBox="1"/>
          <p:nvPr/>
        </p:nvSpPr>
        <p:spPr>
          <a:xfrm>
            <a:off x="4186317" y="5346449"/>
            <a:ext cx="1296908" cy="646331"/>
          </a:xfrm>
          <a:prstGeom prst="rect">
            <a:avLst/>
          </a:prstGeom>
          <a:noFill/>
        </p:spPr>
        <p:txBody>
          <a:bodyPr wrap="square">
            <a:spAutoFit/>
          </a:bodyPr>
          <a:lstStyle/>
          <a:p>
            <a:pPr algn="l" rtl="0" fontAlgn="base"/>
            <a:r>
              <a:rPr lang="en-IE" b="0" i="0" u="none" strike="noStrike" dirty="0">
                <a:solidFill>
                  <a:srgbClr val="F68F37"/>
                </a:solidFill>
                <a:effectLst/>
                <a:latin typeface="brandon-grot-w01-light"/>
                <a:hlinkClick r:id="rId3">
                  <a:extLst>
                    <a:ext uri="{A12FA001-AC4F-418D-AE19-62706E023703}">
                      <ahyp:hlinkClr xmlns:ahyp="http://schemas.microsoft.com/office/drawing/2018/hyperlinkcolor" val="tx"/>
                    </a:ext>
                  </a:extLst>
                </a:hlinkClick>
              </a:rPr>
              <a:t>RANSKA</a:t>
            </a:r>
            <a:endParaRPr lang="en-IE" b="0" i="0" dirty="0">
              <a:solidFill>
                <a:srgbClr val="F68F37"/>
              </a:solidFill>
              <a:effectLst/>
            </a:endParaRPr>
          </a:p>
          <a:p>
            <a:pPr algn="l" rtl="0" fontAlgn="base"/>
            <a:r>
              <a:rPr lang="en-IE" b="0" i="0" dirty="0">
                <a:solidFill>
                  <a:srgbClr val="F68F37"/>
                </a:solidFill>
                <a:effectLst/>
                <a:latin typeface="brandon-grot-w01-light"/>
              </a:rPr>
              <a:t>ZAMPOLLO</a:t>
            </a:r>
            <a:endParaRPr lang="en-IE" b="0" i="0" dirty="0">
              <a:solidFill>
                <a:srgbClr val="F68F37"/>
              </a:solidFill>
              <a:effectLst/>
            </a:endParaRPr>
          </a:p>
        </p:txBody>
      </p:sp>
    </p:spTree>
    <p:extLst>
      <p:ext uri="{BB962C8B-B14F-4D97-AF65-F5344CB8AC3E}">
        <p14:creationId xmlns:p14="http://schemas.microsoft.com/office/powerpoint/2010/main" val="48324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4E4A50-69CD-6800-C606-52A42E1ABE56}"/>
              </a:ext>
            </a:extLst>
          </p:cNvPr>
          <p:cNvSpPr txBox="1"/>
          <p:nvPr/>
        </p:nvSpPr>
        <p:spPr>
          <a:xfrm>
            <a:off x="7010400" y="1438389"/>
            <a:ext cx="5181600" cy="3981222"/>
          </a:xfrm>
          <a:prstGeom prst="rect">
            <a:avLst/>
          </a:prstGeom>
          <a:solidFill>
            <a:schemeClr val="bg1"/>
          </a:solidFill>
        </p:spPr>
        <p:txBody>
          <a:bodyPr wrap="square" rtlCol="0">
            <a:spAutoFit/>
          </a:bodyPr>
          <a:lstStyle/>
          <a:p>
            <a:pPr algn="l" rtl="0"/>
            <a:endParaRPr lang="en-IE" dirty="0"/>
          </a:p>
        </p:txBody>
      </p:sp>
      <p:sp>
        <p:nvSpPr>
          <p:cNvPr id="2" name="Text Placeholder 1">
            <a:extLst>
              <a:ext uri="{FF2B5EF4-FFF2-40B4-BE49-F238E27FC236}">
                <a16:creationId xmlns:a16="http://schemas.microsoft.com/office/drawing/2014/main" id="{CF6A73ED-5D18-1738-2407-57BE0E4F5A29}"/>
              </a:ext>
            </a:extLst>
          </p:cNvPr>
          <p:cNvSpPr>
            <a:spLocks noGrp="1"/>
          </p:cNvSpPr>
          <p:nvPr>
            <p:ph type="body" sz="quarter" idx="18"/>
          </p:nvPr>
        </p:nvSpPr>
        <p:spPr>
          <a:xfrm>
            <a:off x="960351" y="1438088"/>
            <a:ext cx="5181600" cy="4417280"/>
          </a:xfrm>
        </p:spPr>
        <p:txBody>
          <a:bodyPr/>
          <a:lstStyle/>
          <a:p>
            <a:pPr indent="0" algn="l" rtl="0"/>
            <a:r>
              <a:rPr lang="fi-FI" dirty="0"/>
              <a:t>Yksi tapa luokitella innovaatio on luokitella se kahden ulottuvuuden perusteella: </a:t>
            </a:r>
            <a:r>
              <a:rPr lang="fi-FI" b="1" dirty="0"/>
              <a:t>teknologia, </a:t>
            </a:r>
            <a:r>
              <a:rPr lang="fi-FI" dirty="0"/>
              <a:t>mitä</a:t>
            </a:r>
            <a:r>
              <a:rPr lang="fi-FI" b="1" dirty="0"/>
              <a:t> </a:t>
            </a:r>
            <a:r>
              <a:rPr lang="fi-FI" dirty="0"/>
              <a:t>se käyttää ja </a:t>
            </a:r>
            <a:r>
              <a:rPr lang="fi-FI" b="1" dirty="0"/>
              <a:t>markkinat, </a:t>
            </a:r>
            <a:r>
              <a:rPr lang="fi-FI" dirty="0"/>
              <a:t>joilla</a:t>
            </a:r>
            <a:r>
              <a:rPr lang="fi-FI" b="1" dirty="0"/>
              <a:t> </a:t>
            </a:r>
            <a:r>
              <a:rPr lang="fi-FI" dirty="0"/>
              <a:t>se toimii.</a:t>
            </a:r>
          </a:p>
          <a:p>
            <a:pPr indent="0" algn="l" rtl="0"/>
            <a:r>
              <a:rPr lang="fi-FI" dirty="0"/>
              <a:t>Voimme käyttää innovaatio-matriisia havainnollistaaksemme neljä yleisintä innovaatiotyyppiä:</a:t>
            </a:r>
          </a:p>
          <a:p>
            <a:pPr marL="1143000" lvl="1" indent="-457200" algn="l" rtl="0">
              <a:buFont typeface="+mj-lt"/>
              <a:buAutoNum type="arabicPeriod"/>
            </a:pPr>
            <a:r>
              <a:rPr lang="fi-FI" sz="2400" b="1" dirty="0">
                <a:solidFill>
                  <a:srgbClr val="000000"/>
                </a:solidFill>
                <a:latin typeface="+mn-lt"/>
              </a:rPr>
              <a:t>Inkrementaalinen</a:t>
            </a:r>
          </a:p>
          <a:p>
            <a:pPr marL="1143000" lvl="1" indent="-457200" algn="l" rtl="0">
              <a:buFont typeface="+mj-lt"/>
              <a:buAutoNum type="arabicPeriod"/>
            </a:pPr>
            <a:r>
              <a:rPr lang="fi-FI" sz="2400" b="1" dirty="0">
                <a:solidFill>
                  <a:srgbClr val="000000"/>
                </a:solidFill>
                <a:latin typeface="+mn-lt"/>
              </a:rPr>
              <a:t>Häiritsevä</a:t>
            </a:r>
          </a:p>
          <a:p>
            <a:pPr marL="1143000" lvl="1" indent="-457200" algn="l" rtl="0">
              <a:buFont typeface="+mj-lt"/>
              <a:buAutoNum type="arabicPeriod"/>
            </a:pPr>
            <a:r>
              <a:rPr lang="fi-FI" sz="2400" b="1" dirty="0">
                <a:solidFill>
                  <a:srgbClr val="000000"/>
                </a:solidFill>
                <a:latin typeface="+mn-lt"/>
              </a:rPr>
              <a:t>Ylläpitävä</a:t>
            </a:r>
          </a:p>
          <a:p>
            <a:pPr marL="1143000" lvl="1" indent="-457200" algn="l" rtl="0">
              <a:buFont typeface="+mj-lt"/>
              <a:buAutoNum type="arabicPeriod"/>
            </a:pPr>
            <a:r>
              <a:rPr lang="fi-FI" sz="2400" b="1" dirty="0">
                <a:solidFill>
                  <a:srgbClr val="000000"/>
                </a:solidFill>
                <a:latin typeface="+mn-lt"/>
              </a:rPr>
              <a:t>Radikaali</a:t>
            </a:r>
          </a:p>
          <a:p>
            <a:pPr algn="l" rtl="0"/>
            <a:endParaRPr lang="en-IE" dirty="0"/>
          </a:p>
        </p:txBody>
      </p:sp>
      <p:sp>
        <p:nvSpPr>
          <p:cNvPr id="3" name="Text Placeholder 2">
            <a:extLst>
              <a:ext uri="{FF2B5EF4-FFF2-40B4-BE49-F238E27FC236}">
                <a16:creationId xmlns:a16="http://schemas.microsoft.com/office/drawing/2014/main" id="{9731F3C6-04BD-0B7B-6F44-EB8F94E056ED}"/>
              </a:ext>
            </a:extLst>
          </p:cNvPr>
          <p:cNvSpPr>
            <a:spLocks noGrp="1"/>
          </p:cNvSpPr>
          <p:nvPr>
            <p:ph type="body" sz="quarter" idx="16"/>
          </p:nvPr>
        </p:nvSpPr>
        <p:spPr>
          <a:xfrm>
            <a:off x="895283" y="770932"/>
            <a:ext cx="4990998" cy="667156"/>
          </a:xfrm>
        </p:spPr>
        <p:txBody>
          <a:bodyPr/>
          <a:lstStyle/>
          <a:p>
            <a:pPr algn="l" rtl="0"/>
            <a:r>
              <a:rPr lang="fi-FI" sz="3600" b="1" dirty="0"/>
              <a:t>Innovaatio -matriisi</a:t>
            </a:r>
          </a:p>
        </p:txBody>
      </p:sp>
      <p:sp>
        <p:nvSpPr>
          <p:cNvPr id="7" name="TextBox 6">
            <a:extLst>
              <a:ext uri="{FF2B5EF4-FFF2-40B4-BE49-F238E27FC236}">
                <a16:creationId xmlns:a16="http://schemas.microsoft.com/office/drawing/2014/main" id="{FF330B0D-4D6C-5187-B441-4230DCCDF8A6}"/>
              </a:ext>
            </a:extLst>
          </p:cNvPr>
          <p:cNvSpPr txBox="1"/>
          <p:nvPr/>
        </p:nvSpPr>
        <p:spPr>
          <a:xfrm>
            <a:off x="7915365" y="1763584"/>
            <a:ext cx="1790007" cy="1200329"/>
          </a:xfrm>
          <a:prstGeom prst="rect">
            <a:avLst/>
          </a:prstGeom>
          <a:solidFill>
            <a:srgbClr val="85D2E1"/>
          </a:solidFill>
        </p:spPr>
        <p:txBody>
          <a:bodyPr wrap="square" rtlCol="0">
            <a:spAutoFit/>
          </a:bodyPr>
          <a:lstStyle/>
          <a:p>
            <a:pPr algn="ctr" rtl="0"/>
            <a:r>
              <a:rPr lang="en-US" sz="1200" b="1" u="sng" dirty="0"/>
              <a:t>Ylläpitävä</a:t>
            </a:r>
          </a:p>
          <a:p>
            <a:pPr algn="ctr" rtl="0"/>
            <a:r>
              <a:rPr lang="en-US" sz="1200" dirty="0"/>
              <a:t>Merkittävä parannus tuotteeseen, jonka tavoitteena on säilyttää asema olemassa olevilla markkinoilla.</a:t>
            </a:r>
            <a:endParaRPr lang="en-IE" sz="1200" dirty="0"/>
          </a:p>
        </p:txBody>
      </p:sp>
      <p:sp>
        <p:nvSpPr>
          <p:cNvPr id="8" name="TextBox 7">
            <a:extLst>
              <a:ext uri="{FF2B5EF4-FFF2-40B4-BE49-F238E27FC236}">
                <a16:creationId xmlns:a16="http://schemas.microsoft.com/office/drawing/2014/main" id="{A8A7968C-F4F8-055F-79F4-2EC5EF2F6559}"/>
              </a:ext>
            </a:extLst>
          </p:cNvPr>
          <p:cNvSpPr txBox="1"/>
          <p:nvPr/>
        </p:nvSpPr>
        <p:spPr>
          <a:xfrm>
            <a:off x="9896565" y="1764810"/>
            <a:ext cx="1790007" cy="1231106"/>
          </a:xfrm>
          <a:prstGeom prst="rect">
            <a:avLst/>
          </a:prstGeom>
          <a:solidFill>
            <a:srgbClr val="8CBF4B"/>
          </a:solidFill>
        </p:spPr>
        <p:txBody>
          <a:bodyPr wrap="square" rtlCol="0">
            <a:spAutoFit/>
          </a:bodyPr>
          <a:lstStyle/>
          <a:p>
            <a:pPr algn="ctr" rtl="0"/>
            <a:r>
              <a:rPr lang="en-US" sz="1200" b="1" u="sng" dirty="0" err="1"/>
              <a:t>Häiritsevä</a:t>
            </a:r>
            <a:endParaRPr lang="en-US" sz="1200" b="1" u="sng" dirty="0"/>
          </a:p>
          <a:p>
            <a:pPr algn="ctr" rtl="0"/>
            <a:r>
              <a:rPr lang="en-US" sz="1200" dirty="0" err="1"/>
              <a:t>Teknologia</a:t>
            </a:r>
            <a:r>
              <a:rPr lang="en-US" sz="1200" dirty="0"/>
              <a:t> tai </a:t>
            </a:r>
            <a:r>
              <a:rPr lang="en-US" sz="1200" dirty="0" err="1"/>
              <a:t>uusi</a:t>
            </a:r>
            <a:r>
              <a:rPr lang="en-US" sz="1200" dirty="0"/>
              <a:t> </a:t>
            </a:r>
            <a:r>
              <a:rPr lang="en-US" sz="1200" dirty="0" err="1"/>
              <a:t>liiketoimintamalli</a:t>
            </a:r>
            <a:r>
              <a:rPr lang="en-US" sz="1200" dirty="0"/>
              <a:t>, </a:t>
            </a:r>
            <a:r>
              <a:rPr lang="en-US" sz="1200" dirty="0" err="1"/>
              <a:t>joka</a:t>
            </a:r>
            <a:r>
              <a:rPr lang="en-US" sz="1200" dirty="0"/>
              <a:t> </a:t>
            </a:r>
            <a:r>
              <a:rPr lang="en-US" sz="1200" dirty="0" err="1"/>
              <a:t>häiritsee</a:t>
            </a:r>
            <a:r>
              <a:rPr lang="en-US" sz="1200" dirty="0"/>
              <a:t> </a:t>
            </a:r>
            <a:r>
              <a:rPr lang="en-US" sz="1200" dirty="0" err="1"/>
              <a:t>olemassa</a:t>
            </a:r>
            <a:r>
              <a:rPr lang="en-US" sz="1200" dirty="0"/>
              <a:t> </a:t>
            </a:r>
            <a:r>
              <a:rPr lang="en-US" sz="1200" dirty="0" err="1"/>
              <a:t>olevia</a:t>
            </a:r>
            <a:r>
              <a:rPr lang="en-US" sz="1200" dirty="0"/>
              <a:t> </a:t>
            </a:r>
            <a:r>
              <a:rPr lang="en-US" sz="1200" dirty="0" err="1"/>
              <a:t>markkinoita</a:t>
            </a:r>
            <a:endParaRPr lang="en-US" sz="1200" dirty="0"/>
          </a:p>
          <a:p>
            <a:pPr algn="ctr" rtl="0"/>
            <a:endParaRPr lang="en-IE" sz="1400" dirty="0"/>
          </a:p>
        </p:txBody>
      </p:sp>
      <p:sp>
        <p:nvSpPr>
          <p:cNvPr id="9" name="TextBox 8">
            <a:extLst>
              <a:ext uri="{FF2B5EF4-FFF2-40B4-BE49-F238E27FC236}">
                <a16:creationId xmlns:a16="http://schemas.microsoft.com/office/drawing/2014/main" id="{BA016DE7-737B-6FF6-20A6-20BAEED60277}"/>
              </a:ext>
            </a:extLst>
          </p:cNvPr>
          <p:cNvSpPr txBox="1"/>
          <p:nvPr/>
        </p:nvSpPr>
        <p:spPr>
          <a:xfrm>
            <a:off x="7915365" y="3320735"/>
            <a:ext cx="1773382" cy="1231106"/>
          </a:xfrm>
          <a:prstGeom prst="rect">
            <a:avLst/>
          </a:prstGeom>
          <a:solidFill>
            <a:srgbClr val="FFD100"/>
          </a:solidFill>
        </p:spPr>
        <p:txBody>
          <a:bodyPr wrap="square" rtlCol="0">
            <a:spAutoFit/>
          </a:bodyPr>
          <a:lstStyle/>
          <a:p>
            <a:pPr algn="ctr" rtl="0"/>
            <a:r>
              <a:rPr lang="en-US" sz="1200" b="1" u="sng" dirty="0"/>
              <a:t>Inkrementaalinen</a:t>
            </a:r>
          </a:p>
          <a:p>
            <a:pPr algn="ctr" rtl="0"/>
            <a:r>
              <a:rPr lang="en-US" sz="1200" dirty="0"/>
              <a:t>Asteittainen, jatkuva parantaminen olemassa oleviin tuotteisiin ja palveluihin</a:t>
            </a:r>
          </a:p>
          <a:p>
            <a:pPr algn="ctr" rtl="0"/>
            <a:endParaRPr lang="en-IE" sz="1400" dirty="0"/>
          </a:p>
        </p:txBody>
      </p:sp>
      <p:sp>
        <p:nvSpPr>
          <p:cNvPr id="10" name="TextBox 9">
            <a:extLst>
              <a:ext uri="{FF2B5EF4-FFF2-40B4-BE49-F238E27FC236}">
                <a16:creationId xmlns:a16="http://schemas.microsoft.com/office/drawing/2014/main" id="{BCAA8779-9A25-AD7C-3FD4-4FA35A491646}"/>
              </a:ext>
            </a:extLst>
          </p:cNvPr>
          <p:cNvSpPr txBox="1"/>
          <p:nvPr/>
        </p:nvSpPr>
        <p:spPr>
          <a:xfrm>
            <a:off x="9896565" y="3320735"/>
            <a:ext cx="1773382" cy="1200329"/>
          </a:xfrm>
          <a:prstGeom prst="rect">
            <a:avLst/>
          </a:prstGeom>
          <a:solidFill>
            <a:srgbClr val="003366"/>
          </a:solidFill>
        </p:spPr>
        <p:txBody>
          <a:bodyPr wrap="square" rtlCol="0">
            <a:spAutoFit/>
          </a:bodyPr>
          <a:lstStyle/>
          <a:p>
            <a:pPr algn="ctr" rtl="0"/>
            <a:r>
              <a:rPr lang="en-US" sz="1200" b="1" u="sng" dirty="0" err="1">
                <a:solidFill>
                  <a:srgbClr val="85D2E1"/>
                </a:solidFill>
              </a:rPr>
              <a:t>Radikaali</a:t>
            </a:r>
            <a:endParaRPr lang="en-US" sz="1200" b="1" u="sng" dirty="0">
              <a:solidFill>
                <a:srgbClr val="85D2E1"/>
              </a:solidFill>
            </a:endParaRPr>
          </a:p>
          <a:p>
            <a:pPr algn="ctr" rtl="0"/>
            <a:r>
              <a:rPr lang="en-US" sz="1200" dirty="0" err="1">
                <a:solidFill>
                  <a:srgbClr val="85D2E1"/>
                </a:solidFill>
              </a:rPr>
              <a:t>Teknologinen</a:t>
            </a:r>
            <a:r>
              <a:rPr lang="en-US" sz="1200" dirty="0">
                <a:solidFill>
                  <a:srgbClr val="85D2E1"/>
                </a:solidFill>
              </a:rPr>
              <a:t> </a:t>
            </a:r>
            <a:r>
              <a:rPr lang="en-US" sz="1200" dirty="0" err="1">
                <a:solidFill>
                  <a:srgbClr val="85D2E1"/>
                </a:solidFill>
              </a:rPr>
              <a:t>läpimurto</a:t>
            </a:r>
            <a:r>
              <a:rPr lang="en-US" sz="1200" dirty="0">
                <a:solidFill>
                  <a:srgbClr val="85D2E1"/>
                </a:solidFill>
              </a:rPr>
              <a:t>, </a:t>
            </a:r>
            <a:r>
              <a:rPr lang="en-US" sz="1200" dirty="0" err="1">
                <a:solidFill>
                  <a:srgbClr val="85D2E1"/>
                </a:solidFill>
              </a:rPr>
              <a:t>joka</a:t>
            </a:r>
            <a:r>
              <a:rPr lang="en-US" sz="1200" dirty="0">
                <a:solidFill>
                  <a:srgbClr val="85D2E1"/>
                </a:solidFill>
              </a:rPr>
              <a:t> </a:t>
            </a:r>
            <a:r>
              <a:rPr lang="en-US" sz="1200" dirty="0" err="1">
                <a:solidFill>
                  <a:srgbClr val="85D2E1"/>
                </a:solidFill>
              </a:rPr>
              <a:t>muuttaa</a:t>
            </a:r>
            <a:r>
              <a:rPr lang="en-US" sz="1200" dirty="0">
                <a:solidFill>
                  <a:srgbClr val="85D2E1"/>
                </a:solidFill>
              </a:rPr>
              <a:t> </a:t>
            </a:r>
            <a:r>
              <a:rPr lang="en-US" sz="1200" dirty="0" err="1">
                <a:solidFill>
                  <a:srgbClr val="85D2E1"/>
                </a:solidFill>
              </a:rPr>
              <a:t>toimialoja</a:t>
            </a:r>
            <a:r>
              <a:rPr lang="en-US" sz="1200" dirty="0">
                <a:solidFill>
                  <a:srgbClr val="85D2E1"/>
                </a:solidFill>
              </a:rPr>
              <a:t>, </a:t>
            </a:r>
            <a:r>
              <a:rPr lang="en-US" sz="1200" dirty="0" err="1">
                <a:solidFill>
                  <a:srgbClr val="85D2E1"/>
                </a:solidFill>
              </a:rPr>
              <a:t>luo</a:t>
            </a:r>
            <a:r>
              <a:rPr lang="en-US" sz="1200" dirty="0">
                <a:solidFill>
                  <a:srgbClr val="85D2E1"/>
                </a:solidFill>
              </a:rPr>
              <a:t> </a:t>
            </a:r>
            <a:r>
              <a:rPr lang="en-US" sz="1200" dirty="0" err="1">
                <a:solidFill>
                  <a:srgbClr val="85D2E1"/>
                </a:solidFill>
              </a:rPr>
              <a:t>usein</a:t>
            </a:r>
            <a:r>
              <a:rPr lang="en-US" sz="1200" dirty="0">
                <a:solidFill>
                  <a:srgbClr val="85D2E1"/>
                </a:solidFill>
              </a:rPr>
              <a:t> </a:t>
            </a:r>
            <a:r>
              <a:rPr lang="en-US" sz="1200" dirty="0" err="1">
                <a:solidFill>
                  <a:srgbClr val="85D2E1"/>
                </a:solidFill>
              </a:rPr>
              <a:t>uusia</a:t>
            </a:r>
            <a:r>
              <a:rPr lang="en-US" sz="1200" dirty="0">
                <a:solidFill>
                  <a:srgbClr val="85D2E1"/>
                </a:solidFill>
              </a:rPr>
              <a:t> </a:t>
            </a:r>
            <a:r>
              <a:rPr lang="en-US" sz="1200" dirty="0" err="1">
                <a:solidFill>
                  <a:srgbClr val="85D2E1"/>
                </a:solidFill>
              </a:rPr>
              <a:t>markkinoita</a:t>
            </a:r>
            <a:endParaRPr lang="en-US" sz="1200" dirty="0">
              <a:solidFill>
                <a:srgbClr val="85D2E1"/>
              </a:solidFill>
            </a:endParaRPr>
          </a:p>
          <a:p>
            <a:pPr algn="ctr" rtl="0"/>
            <a:endParaRPr lang="en-IE" sz="1200" dirty="0">
              <a:solidFill>
                <a:srgbClr val="85D2E1"/>
              </a:solidFill>
            </a:endParaRPr>
          </a:p>
        </p:txBody>
      </p:sp>
      <p:sp>
        <p:nvSpPr>
          <p:cNvPr id="11" name="Arrow: Up 10">
            <a:extLst>
              <a:ext uri="{FF2B5EF4-FFF2-40B4-BE49-F238E27FC236}">
                <a16:creationId xmlns:a16="http://schemas.microsoft.com/office/drawing/2014/main" id="{89A0870E-40D6-DBE1-ED15-92F1871E401B}"/>
              </a:ext>
            </a:extLst>
          </p:cNvPr>
          <p:cNvSpPr/>
          <p:nvPr/>
        </p:nvSpPr>
        <p:spPr>
          <a:xfrm>
            <a:off x="7643816" y="1575521"/>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Arrow: Up 11">
            <a:extLst>
              <a:ext uri="{FF2B5EF4-FFF2-40B4-BE49-F238E27FC236}">
                <a16:creationId xmlns:a16="http://schemas.microsoft.com/office/drawing/2014/main" id="{C73119CC-3BBE-B55A-417A-861525048092}"/>
              </a:ext>
            </a:extLst>
          </p:cNvPr>
          <p:cNvSpPr/>
          <p:nvPr/>
        </p:nvSpPr>
        <p:spPr>
          <a:xfrm rot="5400000">
            <a:off x="9684590" y="2915716"/>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3" name="TextBox 12">
            <a:extLst>
              <a:ext uri="{FF2B5EF4-FFF2-40B4-BE49-F238E27FC236}">
                <a16:creationId xmlns:a16="http://schemas.microsoft.com/office/drawing/2014/main" id="{1EFAA6D7-13EF-5EE1-B816-DBE164AFCFAE}"/>
              </a:ext>
            </a:extLst>
          </p:cNvPr>
          <p:cNvSpPr txBox="1"/>
          <p:nvPr/>
        </p:nvSpPr>
        <p:spPr>
          <a:xfrm rot="16200000">
            <a:off x="6164493" y="2971943"/>
            <a:ext cx="2517864" cy="307777"/>
          </a:xfrm>
          <a:prstGeom prst="rect">
            <a:avLst/>
          </a:prstGeom>
          <a:noFill/>
        </p:spPr>
        <p:txBody>
          <a:bodyPr wrap="square" rtlCol="0">
            <a:spAutoFit/>
          </a:bodyPr>
          <a:lstStyle/>
          <a:p>
            <a:pPr algn="l" rtl="0"/>
            <a:r>
              <a:rPr lang="en-US" sz="1400" b="1" dirty="0">
                <a:solidFill>
                  <a:srgbClr val="1BA19A"/>
                </a:solidFill>
              </a:rPr>
              <a:t>VAIKUTUS MARKKINOIHIN</a:t>
            </a:r>
            <a:endParaRPr lang="en-IE" sz="1400" b="1" dirty="0">
              <a:solidFill>
                <a:srgbClr val="1BA19A"/>
              </a:solidFill>
            </a:endParaRPr>
          </a:p>
        </p:txBody>
      </p:sp>
      <p:sp>
        <p:nvSpPr>
          <p:cNvPr id="14" name="TextBox 13">
            <a:extLst>
              <a:ext uri="{FF2B5EF4-FFF2-40B4-BE49-F238E27FC236}">
                <a16:creationId xmlns:a16="http://schemas.microsoft.com/office/drawing/2014/main" id="{468E7E74-8EE4-B22F-A1CE-C76752A45DE3}"/>
              </a:ext>
            </a:extLst>
          </p:cNvPr>
          <p:cNvSpPr txBox="1"/>
          <p:nvPr/>
        </p:nvSpPr>
        <p:spPr>
          <a:xfrm>
            <a:off x="8810473" y="5166544"/>
            <a:ext cx="2171007" cy="307777"/>
          </a:xfrm>
          <a:prstGeom prst="rect">
            <a:avLst/>
          </a:prstGeom>
          <a:noFill/>
        </p:spPr>
        <p:txBody>
          <a:bodyPr wrap="square" rtlCol="0">
            <a:spAutoFit/>
          </a:bodyPr>
          <a:lstStyle/>
          <a:p>
            <a:pPr algn="l" rtl="0"/>
            <a:r>
              <a:rPr lang="en-US" sz="1400" b="1" dirty="0"/>
              <a:t>TEKNOLOGIAN UUTUUS</a:t>
            </a:r>
            <a:endParaRPr lang="en-IE" sz="1400" b="1" dirty="0"/>
          </a:p>
        </p:txBody>
      </p:sp>
      <p:sp>
        <p:nvSpPr>
          <p:cNvPr id="15" name="TextBox 14">
            <a:extLst>
              <a:ext uri="{FF2B5EF4-FFF2-40B4-BE49-F238E27FC236}">
                <a16:creationId xmlns:a16="http://schemas.microsoft.com/office/drawing/2014/main" id="{C2B732CE-B683-000D-96D4-B3677EF35B9E}"/>
              </a:ext>
            </a:extLst>
          </p:cNvPr>
          <p:cNvSpPr txBox="1"/>
          <p:nvPr/>
        </p:nvSpPr>
        <p:spPr>
          <a:xfrm>
            <a:off x="7577314" y="4996668"/>
            <a:ext cx="781030" cy="307777"/>
          </a:xfrm>
          <a:prstGeom prst="rect">
            <a:avLst/>
          </a:prstGeom>
          <a:noFill/>
        </p:spPr>
        <p:txBody>
          <a:bodyPr wrap="square" rtlCol="0">
            <a:spAutoFit/>
          </a:bodyPr>
          <a:lstStyle/>
          <a:p>
            <a:pPr algn="l" rtl="0"/>
            <a:r>
              <a:rPr lang="en-US" sz="1400" dirty="0"/>
              <a:t>MATALA</a:t>
            </a:r>
            <a:endParaRPr lang="en-IE" sz="1400" dirty="0"/>
          </a:p>
        </p:txBody>
      </p:sp>
      <p:sp>
        <p:nvSpPr>
          <p:cNvPr id="16" name="TextBox 15">
            <a:extLst>
              <a:ext uri="{FF2B5EF4-FFF2-40B4-BE49-F238E27FC236}">
                <a16:creationId xmlns:a16="http://schemas.microsoft.com/office/drawing/2014/main" id="{D4C5FF4D-F203-BAB9-8DB5-D2DADBAD2B12}"/>
              </a:ext>
            </a:extLst>
          </p:cNvPr>
          <p:cNvSpPr txBox="1"/>
          <p:nvPr/>
        </p:nvSpPr>
        <p:spPr>
          <a:xfrm>
            <a:off x="10981480" y="4996667"/>
            <a:ext cx="784063" cy="307777"/>
          </a:xfrm>
          <a:prstGeom prst="rect">
            <a:avLst/>
          </a:prstGeom>
          <a:noFill/>
        </p:spPr>
        <p:txBody>
          <a:bodyPr wrap="square" rtlCol="0">
            <a:spAutoFit/>
          </a:bodyPr>
          <a:lstStyle/>
          <a:p>
            <a:pPr algn="l" rtl="0"/>
            <a:r>
              <a:rPr lang="en-US" sz="1400" dirty="0"/>
              <a:t>KORKEA</a:t>
            </a:r>
            <a:endParaRPr lang="en-IE" sz="1400" dirty="0"/>
          </a:p>
        </p:txBody>
      </p:sp>
    </p:spTree>
    <p:extLst>
      <p:ext uri="{BB962C8B-B14F-4D97-AF65-F5344CB8AC3E}">
        <p14:creationId xmlns:p14="http://schemas.microsoft.com/office/powerpoint/2010/main" val="4315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AD141BA-AD27-827E-6541-7E7120ADFCC9}"/>
              </a:ext>
            </a:extLst>
          </p:cNvPr>
          <p:cNvSpPr>
            <a:spLocks noGrp="1"/>
          </p:cNvSpPr>
          <p:nvPr>
            <p:ph type="body" sz="quarter" idx="16"/>
          </p:nvPr>
        </p:nvSpPr>
        <p:spPr>
          <a:xfrm>
            <a:off x="898525" y="546908"/>
            <a:ext cx="4991100" cy="623777"/>
          </a:xfrm>
        </p:spPr>
        <p:txBody>
          <a:bodyPr>
            <a:normAutofit fontScale="85000" lnSpcReduction="10000"/>
          </a:bodyPr>
          <a:lstStyle/>
          <a:p>
            <a:pPr algn="l" rtl="0"/>
            <a:r>
              <a:rPr lang="en-US" sz="3300" dirty="0"/>
              <a:t>Vaihe 1: </a:t>
            </a:r>
            <a:r>
              <a:rPr lang="en-US" sz="3300" dirty="0" err="1"/>
              <a:t>Empatian</a:t>
            </a:r>
            <a:r>
              <a:rPr lang="en-US" sz="3300" dirty="0"/>
              <a:t> </a:t>
            </a:r>
            <a:r>
              <a:rPr lang="en-US" sz="3300" dirty="0" err="1"/>
              <a:t>tunteminen</a:t>
            </a:r>
            <a:endParaRPr lang="en-IE" sz="3300" dirty="0"/>
          </a:p>
        </p:txBody>
      </p:sp>
      <p:sp>
        <p:nvSpPr>
          <p:cNvPr id="6" name="Text Placeholder 2">
            <a:extLst>
              <a:ext uri="{FF2B5EF4-FFF2-40B4-BE49-F238E27FC236}">
                <a16:creationId xmlns:a16="http://schemas.microsoft.com/office/drawing/2014/main" id="{BBF8F266-E574-42DE-20EA-B0BE459B759F}"/>
              </a:ext>
            </a:extLst>
          </p:cNvPr>
          <p:cNvSpPr>
            <a:spLocks noGrp="1"/>
          </p:cNvSpPr>
          <p:nvPr>
            <p:ph type="body" sz="quarter" idx="18"/>
          </p:nvPr>
        </p:nvSpPr>
        <p:spPr>
          <a:xfrm>
            <a:off x="967447" y="1306933"/>
            <a:ext cx="6121510" cy="4656137"/>
          </a:xfrm>
        </p:spPr>
        <p:txBody>
          <a:bodyPr>
            <a:normAutofit fontScale="85000" lnSpcReduction="20000"/>
          </a:bodyPr>
          <a:lstStyle/>
          <a:p>
            <a:pPr marL="252000" indent="-252000" algn="l" rtl="0">
              <a:lnSpc>
                <a:spcPct val="110000"/>
              </a:lnSpc>
              <a:spcBef>
                <a:spcPts val="0"/>
              </a:spcBef>
              <a:buFont typeface="Arial" panose="020B0604020202020204" pitchFamily="34" charset="0"/>
              <a:buChar char="•"/>
            </a:pPr>
            <a:r>
              <a:rPr lang="fi-FI" dirty="0"/>
              <a:t>Ensimmäisen vaiheen tarkoituksena on astua käyttäjän kenkiin, jotta saat paremman käsityksen siitä, mistä ihmiset todella välittävät. </a:t>
            </a:r>
          </a:p>
          <a:p>
            <a:pPr marL="252000" indent="-252000" algn="l" rtl="0">
              <a:lnSpc>
                <a:spcPct val="110000"/>
              </a:lnSpc>
              <a:spcBef>
                <a:spcPts val="0"/>
              </a:spcBef>
              <a:buFont typeface="Arial" panose="020B0604020202020204" pitchFamily="34" charset="0"/>
              <a:buChar char="•"/>
            </a:pPr>
            <a:r>
              <a:rPr lang="fi-FI" dirty="0"/>
              <a:t>Meidän on kehitettävä heidän tarinaansa ja opittava ongelmasta ja niistä, jotka kokevat sen.</a:t>
            </a:r>
          </a:p>
          <a:p>
            <a:pPr marL="252000" indent="-252000" algn="l" rtl="0">
              <a:lnSpc>
                <a:spcPct val="110000"/>
              </a:lnSpc>
              <a:spcBef>
                <a:spcPts val="0"/>
              </a:spcBef>
              <a:buFont typeface="Arial" panose="020B0604020202020204" pitchFamily="34" charset="0"/>
              <a:buChar char="•"/>
            </a:pPr>
            <a:r>
              <a:rPr lang="fi-FI" dirty="0"/>
              <a:t>Jos esimerkiksi haluat auttaa kuluttajia käyttämään kestävämpiä ruokajärjestelmiä, saatat huomata, että he haluavat lyhyempiä toimitusketjuja tai tietoa elintarvikkeiden alkuperästä. </a:t>
            </a:r>
          </a:p>
          <a:p>
            <a:pPr marL="252000" indent="-252000" algn="l" rtl="0">
              <a:lnSpc>
                <a:spcPct val="110000"/>
              </a:lnSpc>
              <a:spcBef>
                <a:spcPts val="0"/>
              </a:spcBef>
              <a:buFont typeface="Arial" panose="020B0604020202020204" pitchFamily="34" charset="0"/>
              <a:buChar char="•"/>
            </a:pPr>
            <a:r>
              <a:rPr lang="fi-FI" dirty="0"/>
              <a:t>Keskusteluissasi he saattavat kertoa eri tavoista, joilla he haluaisivat tehdä sen. </a:t>
            </a:r>
          </a:p>
          <a:p>
            <a:pPr marL="252000" indent="-252000" algn="l" rtl="0">
              <a:lnSpc>
                <a:spcPct val="110000"/>
              </a:lnSpc>
              <a:spcBef>
                <a:spcPts val="0"/>
              </a:spcBef>
              <a:buFont typeface="Arial" panose="020B0604020202020204" pitchFamily="34" charset="0"/>
              <a:buChar char="•"/>
            </a:pPr>
            <a:r>
              <a:rPr lang="fi-FI" dirty="0"/>
              <a:t>Myöhemmin haastattelussa haluat kaivaa hieman syvemmälle ja etsiä henkilökohtaisia ​​tarinoita tai tilanteita, joissa asioista tuli haastavia. </a:t>
            </a:r>
          </a:p>
          <a:p>
            <a:pPr marL="252000" indent="-252000" algn="l" rtl="0">
              <a:lnSpc>
                <a:spcPct val="110000"/>
              </a:lnSpc>
              <a:spcBef>
                <a:spcPts val="0"/>
              </a:spcBef>
              <a:buFont typeface="Arial" panose="020B0604020202020204" pitchFamily="34" charset="0"/>
              <a:buChar char="•"/>
            </a:pPr>
            <a:r>
              <a:rPr lang="fi-FI" dirty="0"/>
              <a:t>Ihannetapauksessa toistat prosessin useiden ihmisten kanssa, joilla on sama ongelma tai tarpeet.</a:t>
            </a:r>
          </a:p>
        </p:txBody>
      </p:sp>
      <p:grpSp>
        <p:nvGrpSpPr>
          <p:cNvPr id="7" name="Group 6">
            <a:extLst>
              <a:ext uri="{FF2B5EF4-FFF2-40B4-BE49-F238E27FC236}">
                <a16:creationId xmlns:a16="http://schemas.microsoft.com/office/drawing/2014/main" id="{6BE63761-A58B-0295-291F-B24431A96FEC}"/>
              </a:ext>
            </a:extLst>
          </p:cNvPr>
          <p:cNvGrpSpPr/>
          <p:nvPr/>
        </p:nvGrpSpPr>
        <p:grpSpPr>
          <a:xfrm>
            <a:off x="8387399" y="1892122"/>
            <a:ext cx="2381060" cy="2333583"/>
            <a:chOff x="5297313" y="4260296"/>
            <a:chExt cx="2997029" cy="2761463"/>
          </a:xfrm>
        </p:grpSpPr>
        <p:sp>
          <p:nvSpPr>
            <p:cNvPr id="8" name="Freeform 587">
              <a:extLst>
                <a:ext uri="{FF2B5EF4-FFF2-40B4-BE49-F238E27FC236}">
                  <a16:creationId xmlns:a16="http://schemas.microsoft.com/office/drawing/2014/main" id="{1F720A03-E89E-8F0F-859D-8FBD6ED673F7}"/>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aphic 500">
              <a:extLst>
                <a:ext uri="{FF2B5EF4-FFF2-40B4-BE49-F238E27FC236}">
                  <a16:creationId xmlns:a16="http://schemas.microsoft.com/office/drawing/2014/main" id="{DA2902E4-B163-53CC-6354-079CE2E02438}"/>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456F1485-1281-1932-96A0-4562CA6B158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90">
                <a:extLst>
                  <a:ext uri="{FF2B5EF4-FFF2-40B4-BE49-F238E27FC236}">
                    <a16:creationId xmlns:a16="http://schemas.microsoft.com/office/drawing/2014/main" id="{CC7635E1-8A37-5931-79DD-0C4A1BBD9DCB}"/>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91">
                <a:extLst>
                  <a:ext uri="{FF2B5EF4-FFF2-40B4-BE49-F238E27FC236}">
                    <a16:creationId xmlns:a16="http://schemas.microsoft.com/office/drawing/2014/main" id="{80C30DBD-ADA9-857B-C0B2-4B8EC572E118}"/>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3" name="TextBox 12">
            <a:extLst>
              <a:ext uri="{FF2B5EF4-FFF2-40B4-BE49-F238E27FC236}">
                <a16:creationId xmlns:a16="http://schemas.microsoft.com/office/drawing/2014/main" id="{E10CF209-AA69-34F5-2321-671B4188212C}"/>
              </a:ext>
            </a:extLst>
          </p:cNvPr>
          <p:cNvSpPr txBox="1"/>
          <p:nvPr/>
        </p:nvSpPr>
        <p:spPr>
          <a:xfrm>
            <a:off x="7714593" y="4866290"/>
            <a:ext cx="3867807" cy="830997"/>
          </a:xfrm>
          <a:prstGeom prst="rect">
            <a:avLst/>
          </a:prstGeom>
          <a:noFill/>
        </p:spPr>
        <p:txBody>
          <a:bodyPr wrap="square" rtlCol="0">
            <a:spAutoFit/>
          </a:bodyPr>
          <a:lstStyle/>
          <a:p>
            <a:pPr algn="ctr" rtl="0"/>
            <a:r>
              <a:rPr lang="en-US" sz="2400" b="1" dirty="0">
                <a:solidFill>
                  <a:srgbClr val="1188A3"/>
                </a:solidFill>
              </a:rPr>
              <a:t>Ymmärryksen tai empatian rakentaminen</a:t>
            </a:r>
            <a:endParaRPr lang="en-IE" sz="2400" b="1" dirty="0">
              <a:solidFill>
                <a:srgbClr val="1188A3"/>
              </a:solidFill>
            </a:endParaRPr>
          </a:p>
        </p:txBody>
      </p:sp>
    </p:spTree>
    <p:extLst>
      <p:ext uri="{BB962C8B-B14F-4D97-AF65-F5344CB8AC3E}">
        <p14:creationId xmlns:p14="http://schemas.microsoft.com/office/powerpoint/2010/main" val="1681751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731497" y="2202719"/>
            <a:ext cx="6345968"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Tavoitteet:</a:t>
            </a:r>
          </a:p>
          <a:p>
            <a:pPr marL="342900" indent="-342900" algn="l" rtl="0">
              <a:buClr>
                <a:srgbClr val="F1A0C2"/>
              </a:buClr>
            </a:pPr>
            <a:r>
              <a:rPr lang="en-US" sz="2400" dirty="0">
                <a:solidFill>
                  <a:srgbClr val="000000"/>
                </a:solidFill>
              </a:rPr>
              <a:t>Laajenna tietoa käyttäjästä ja hänen ongelmistaan</a:t>
            </a:r>
          </a:p>
          <a:p>
            <a:pPr marL="342900" indent="-342900" algn="l" rtl="0">
              <a:buClr>
                <a:srgbClr val="F1A0C2"/>
              </a:buClr>
            </a:pPr>
            <a:r>
              <a:rPr lang="en-US" sz="2400" dirty="0">
                <a:solidFill>
                  <a:srgbClr val="000000"/>
                </a:solidFill>
              </a:rPr>
              <a:t>Hanki tietoa ongelman taustasta, tuotteen käyttöpaikasta ja toimintaympäristöstä</a:t>
            </a:r>
          </a:p>
          <a:p>
            <a:pPr marL="342900" indent="-342900" algn="l" rtl="0">
              <a:buClr>
                <a:srgbClr val="F1A0C2"/>
              </a:buClr>
            </a:pPr>
            <a:r>
              <a:rPr lang="en-US" sz="2400" dirty="0">
                <a:solidFill>
                  <a:srgbClr val="000000"/>
                </a:solidFill>
              </a:rPr>
              <a:t>Kehitä yhteinen käsitys haasteesta</a:t>
            </a:r>
          </a:p>
          <a:p>
            <a:pPr marL="342900" indent="-342900" algn="l" rtl="0">
              <a:buClr>
                <a:srgbClr val="F1A0C2"/>
              </a:buClr>
            </a:pPr>
            <a:r>
              <a:rPr lang="en-US" sz="2400" dirty="0">
                <a:solidFill>
                  <a:srgbClr val="000000"/>
                </a:solidFill>
              </a:rPr>
              <a:t>Kehitä projektin erityisosaamista</a:t>
            </a:r>
          </a:p>
          <a:p>
            <a:pPr algn="l" rtl="0"/>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731497" y="420414"/>
            <a:ext cx="6065167" cy="1427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Empatia</a:t>
            </a:r>
            <a:r>
              <a:rPr lang="en-US" b="1" dirty="0">
                <a:solidFill>
                  <a:srgbClr val="000000"/>
                </a:solidFill>
              </a:rPr>
              <a:t> - </a:t>
            </a:r>
            <a:r>
              <a:rPr lang="en-US" dirty="0" err="1">
                <a:solidFill>
                  <a:srgbClr val="000000"/>
                </a:solidFill>
              </a:rPr>
              <a:t>Tarkkailevaa</a:t>
            </a:r>
            <a:r>
              <a:rPr lang="en-US" dirty="0">
                <a:solidFill>
                  <a:srgbClr val="000000"/>
                </a:solidFill>
              </a:rPr>
              <a:t> </a:t>
            </a:r>
            <a:r>
              <a:rPr lang="en-US" dirty="0" err="1">
                <a:solidFill>
                  <a:srgbClr val="000000"/>
                </a:solidFill>
              </a:rPr>
              <a:t>asiakastakäyttäytymistä</a:t>
            </a:r>
            <a:r>
              <a:rPr lang="en-US" dirty="0">
                <a:solidFill>
                  <a:srgbClr val="000000"/>
                </a:solidFill>
              </a:rPr>
              <a:t> </a:t>
            </a:r>
            <a:r>
              <a:rPr lang="en-US" dirty="0" err="1">
                <a:solidFill>
                  <a:srgbClr val="000000"/>
                </a:solidFill>
              </a:rPr>
              <a:t>luonnollisessa</a:t>
            </a:r>
            <a:r>
              <a:rPr lang="en-US" dirty="0">
                <a:solidFill>
                  <a:srgbClr val="000000"/>
                </a:solidFill>
              </a:rPr>
              <a:t> ympäristössään</a:t>
            </a:r>
          </a:p>
          <a:p>
            <a:pPr algn="l" rtl="0"/>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317212" y="2957308"/>
            <a:ext cx="5223508" cy="34339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200" b="1" dirty="0">
                <a:solidFill>
                  <a:srgbClr val="000000"/>
                </a:solidFill>
              </a:rPr>
              <a:t>Esimerkkejä empatiavaiheen työkaluista:</a:t>
            </a:r>
          </a:p>
          <a:p>
            <a:pPr marL="342900" indent="-342900" algn="l" rtl="0"/>
            <a:r>
              <a:rPr lang="en-US" sz="2200" dirty="0">
                <a:solidFill>
                  <a:srgbClr val="000000"/>
                </a:solidFill>
              </a:rPr>
              <a:t>Kyselyt</a:t>
            </a:r>
          </a:p>
          <a:p>
            <a:pPr marL="342900" indent="-342900" algn="l" rtl="0"/>
            <a:r>
              <a:rPr lang="en-US" sz="2200" dirty="0">
                <a:solidFill>
                  <a:srgbClr val="000000"/>
                </a:solidFill>
              </a:rPr>
              <a:t>Kohderyhmän havainnointi</a:t>
            </a:r>
          </a:p>
          <a:p>
            <a:pPr marL="342900" indent="-342900" algn="l" rtl="0"/>
            <a:r>
              <a:rPr lang="en-US" sz="2200" dirty="0">
                <a:solidFill>
                  <a:srgbClr val="000000"/>
                </a:solidFill>
              </a:rPr>
              <a:t>Haastattelut</a:t>
            </a:r>
          </a:p>
          <a:p>
            <a:pPr marL="342900" indent="-342900" algn="l" rtl="0"/>
            <a:r>
              <a:rPr lang="en-US" sz="2200" dirty="0" err="1">
                <a:solidFill>
                  <a:srgbClr val="000000"/>
                </a:solidFill>
              </a:rPr>
              <a:t>Loppukäyttäjän</a:t>
            </a:r>
            <a:r>
              <a:rPr lang="en-US" sz="2200" dirty="0">
                <a:solidFill>
                  <a:srgbClr val="000000"/>
                </a:solidFill>
              </a:rPr>
              <a:t> </a:t>
            </a:r>
            <a:r>
              <a:rPr lang="en-US" sz="2200" dirty="0" err="1">
                <a:solidFill>
                  <a:srgbClr val="000000"/>
                </a:solidFill>
              </a:rPr>
              <a:t>kuunteleminen</a:t>
            </a:r>
            <a:endParaRPr lang="en-US" sz="2200" dirty="0">
              <a:solidFill>
                <a:srgbClr val="000000"/>
              </a:solidFill>
            </a:endParaRPr>
          </a:p>
          <a:p>
            <a:pPr marL="342900" indent="-342900" algn="l" rtl="0"/>
            <a:r>
              <a:rPr lang="en-US" sz="2200" dirty="0" err="1">
                <a:solidFill>
                  <a:srgbClr val="000000"/>
                </a:solidFill>
              </a:rPr>
              <a:t>Varjostaminen</a:t>
            </a:r>
            <a:endParaRPr lang="en-US" sz="2200" dirty="0">
              <a:solidFill>
                <a:srgbClr val="000000"/>
              </a:solidFill>
            </a:endParaRPr>
          </a:p>
          <a:p>
            <a:pPr marL="342900" indent="-342900" algn="l" rtl="0"/>
            <a:r>
              <a:rPr lang="en-US" sz="2200" dirty="0">
                <a:solidFill>
                  <a:srgbClr val="000000"/>
                </a:solidFill>
                <a:hlinkClick r:id="rId2"/>
              </a:rPr>
              <a:t>“</a:t>
            </a:r>
            <a:r>
              <a:rPr lang="en-US" sz="2200" i="1" dirty="0" err="1">
                <a:solidFill>
                  <a:srgbClr val="000000"/>
                </a:solidFill>
                <a:hlinkClick r:id="rId2"/>
              </a:rPr>
              <a:t>Bodystorm</a:t>
            </a:r>
            <a:r>
              <a:rPr lang="en-US" sz="2200" dirty="0">
                <a:solidFill>
                  <a:srgbClr val="000000"/>
                </a:solidFill>
                <a:hlinkClick r:id="rId2"/>
              </a:rPr>
              <a:t>” -</a:t>
            </a:r>
            <a:r>
              <a:rPr lang="en-US" sz="2200" dirty="0" err="1">
                <a:solidFill>
                  <a:srgbClr val="000000"/>
                </a:solidFill>
                <a:hlinkClick r:id="rId2"/>
              </a:rPr>
              <a:t>tekniikka</a:t>
            </a:r>
            <a:endParaRPr lang="en-US" sz="2200" dirty="0">
              <a:solidFill>
                <a:srgbClr val="000000"/>
              </a:solidFill>
            </a:endParaRPr>
          </a:p>
          <a:p>
            <a:pPr marL="342900" indent="-342900" algn="l" rtl="0"/>
            <a:r>
              <a:rPr lang="en-US" sz="2200" dirty="0">
                <a:solidFill>
                  <a:srgbClr val="000000"/>
                </a:solidFill>
              </a:rPr>
              <a:t>Roolipelaaminen</a:t>
            </a:r>
            <a:endParaRPr lang="en-IE" sz="22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0" y="2189350"/>
            <a:ext cx="5540721" cy="707886"/>
          </a:xfrm>
          <a:prstGeom prst="rect">
            <a:avLst/>
          </a:prstGeom>
          <a:solidFill>
            <a:srgbClr val="F68F37"/>
          </a:solidFill>
        </p:spPr>
        <p:txBody>
          <a:bodyPr wrap="square">
            <a:spAutoFit/>
          </a:bodyPr>
          <a:lstStyle/>
          <a:p>
            <a:pPr algn="ctr" rtl="0"/>
            <a:r>
              <a:rPr lang="pl-PL" sz="2000" b="1" dirty="0">
                <a:solidFill>
                  <a:srgbClr val="000000"/>
                </a:solidFill>
              </a:rPr>
              <a:t>Meidän ei pitäisi tehdä johtopäätöksiä tässä vaiheessa</a:t>
            </a:r>
          </a:p>
        </p:txBody>
      </p:sp>
      <p:pic>
        <p:nvPicPr>
          <p:cNvPr id="11" name="Graphic 10" descr="Badge 1 with solid fill">
            <a:extLst>
              <a:ext uri="{FF2B5EF4-FFF2-40B4-BE49-F238E27FC236}">
                <a16:creationId xmlns:a16="http://schemas.microsoft.com/office/drawing/2014/main" id="{612D820C-7C3A-5BB2-F8FB-94A4ECC40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576B394B-3186-AA42-0045-9B8C610FCFA2}"/>
              </a:ext>
            </a:extLst>
          </p:cNvPr>
          <p:cNvGrpSpPr/>
          <p:nvPr/>
        </p:nvGrpSpPr>
        <p:grpSpPr>
          <a:xfrm>
            <a:off x="1852572" y="152549"/>
            <a:ext cx="2024070" cy="1956563"/>
            <a:chOff x="5297313" y="4260296"/>
            <a:chExt cx="2997029" cy="2761463"/>
          </a:xfrm>
        </p:grpSpPr>
        <p:sp>
          <p:nvSpPr>
            <p:cNvPr id="13" name="Freeform 587">
              <a:extLst>
                <a:ext uri="{FF2B5EF4-FFF2-40B4-BE49-F238E27FC236}">
                  <a16:creationId xmlns:a16="http://schemas.microsoft.com/office/drawing/2014/main" id="{767EBDF1-6127-876B-0DAB-7D87BA080588}"/>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14" name="Graphic 500">
              <a:extLst>
                <a:ext uri="{FF2B5EF4-FFF2-40B4-BE49-F238E27FC236}">
                  <a16:creationId xmlns:a16="http://schemas.microsoft.com/office/drawing/2014/main" id="{8D57DF38-90A6-65BB-4784-10C7D04BF193}"/>
                </a:ext>
              </a:extLst>
            </p:cNvPr>
            <p:cNvGrpSpPr/>
            <p:nvPr/>
          </p:nvGrpSpPr>
          <p:grpSpPr>
            <a:xfrm>
              <a:off x="5297313" y="4260296"/>
              <a:ext cx="2997029" cy="2761463"/>
              <a:chOff x="6245479" y="2229503"/>
              <a:chExt cx="2997029" cy="2761463"/>
            </a:xfrm>
            <a:solidFill>
              <a:srgbClr val="000000"/>
            </a:solidFill>
          </p:grpSpPr>
          <p:sp>
            <p:nvSpPr>
              <p:cNvPr id="15" name="Freeform 589">
                <a:extLst>
                  <a:ext uri="{FF2B5EF4-FFF2-40B4-BE49-F238E27FC236}">
                    <a16:creationId xmlns:a16="http://schemas.microsoft.com/office/drawing/2014/main" id="{01F5B971-C7C2-2AC3-FA3B-6F62CFB405B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90">
                <a:extLst>
                  <a:ext uri="{FF2B5EF4-FFF2-40B4-BE49-F238E27FC236}">
                    <a16:creationId xmlns:a16="http://schemas.microsoft.com/office/drawing/2014/main" id="{30474E0A-BC37-EF7E-90F3-8EC4545766AD}"/>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91">
                <a:extLst>
                  <a:ext uri="{FF2B5EF4-FFF2-40B4-BE49-F238E27FC236}">
                    <a16:creationId xmlns:a16="http://schemas.microsoft.com/office/drawing/2014/main" id="{2B67FEC7-D786-B7A0-C8C9-D9B16ECFF73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cxnSp>
        <p:nvCxnSpPr>
          <p:cNvPr id="18" name="Straight Connector 17">
            <a:extLst>
              <a:ext uri="{FF2B5EF4-FFF2-40B4-BE49-F238E27FC236}">
                <a16:creationId xmlns:a16="http://schemas.microsoft.com/office/drawing/2014/main" id="{94C0831A-EE1A-7487-3EA4-2B4675BACBED}"/>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8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mpathy">
            <a:hlinkClick r:id="" action="ppaction://media"/>
            <a:extLst>
              <a:ext uri="{FF2B5EF4-FFF2-40B4-BE49-F238E27FC236}">
                <a16:creationId xmlns:a16="http://schemas.microsoft.com/office/drawing/2014/main" id="{26C7EF78-2A26-63E0-0882-69304528E514}"/>
              </a:ext>
            </a:extLst>
          </p:cNvPr>
          <p:cNvPicPr>
            <a:picLocks noRot="1" noChangeAspect="1"/>
          </p:cNvPicPr>
          <p:nvPr>
            <a:videoFile r:link="rId1"/>
          </p:nvPr>
        </p:nvPicPr>
        <p:blipFill>
          <a:blip r:embed="rId3"/>
          <a:stretch>
            <a:fillRect/>
          </a:stretch>
        </p:blipFill>
        <p:spPr>
          <a:xfrm>
            <a:off x="5260567" y="1150182"/>
            <a:ext cx="6780542" cy="4082721"/>
          </a:xfrm>
          <a:prstGeom prst="rect">
            <a:avLst/>
          </a:prstGeom>
        </p:spPr>
      </p:pic>
      <p:sp>
        <p:nvSpPr>
          <p:cNvPr id="6" name="TextBox 5">
            <a:extLst>
              <a:ext uri="{FF2B5EF4-FFF2-40B4-BE49-F238E27FC236}">
                <a16:creationId xmlns:a16="http://schemas.microsoft.com/office/drawing/2014/main" id="{3376F2DD-29CC-68E4-E555-DE2971E9027D}"/>
              </a:ext>
            </a:extLst>
          </p:cNvPr>
          <p:cNvSpPr txBox="1"/>
          <p:nvPr/>
        </p:nvSpPr>
        <p:spPr>
          <a:xfrm>
            <a:off x="1011179" y="6047932"/>
            <a:ext cx="2510619" cy="369332"/>
          </a:xfrm>
          <a:prstGeom prst="rect">
            <a:avLst/>
          </a:prstGeom>
          <a:noFill/>
        </p:spPr>
        <p:txBody>
          <a:bodyPr wrap="square">
            <a:spAutoFit/>
          </a:bodyPr>
          <a:lstStyle/>
          <a:p>
            <a:pPr algn="l" rtl="0"/>
            <a:r>
              <a:rPr lang="en-IE" dirty="0">
                <a:solidFill>
                  <a:srgbClr val="000000"/>
                </a:solidFill>
                <a:hlinkClick r:id="rId4">
                  <a:extLst>
                    <a:ext uri="{A12FA001-AC4F-418D-AE19-62706E023703}">
                      <ahyp:hlinkClr xmlns:ahyp="http://schemas.microsoft.com/office/drawing/2018/hyperlinkcolor" val="tx"/>
                    </a:ext>
                  </a:extLst>
                </a:hlinkClick>
              </a:rPr>
              <a:t>Empatia - YouTube</a:t>
            </a:r>
            <a:endParaRPr lang="en-IE" dirty="0">
              <a:solidFill>
                <a:srgbClr val="000000"/>
              </a:solidFill>
            </a:endParaRPr>
          </a:p>
        </p:txBody>
      </p:sp>
      <p:sp>
        <p:nvSpPr>
          <p:cNvPr id="7" name="Text Placeholder 2">
            <a:extLst>
              <a:ext uri="{FF2B5EF4-FFF2-40B4-BE49-F238E27FC236}">
                <a16:creationId xmlns:a16="http://schemas.microsoft.com/office/drawing/2014/main" id="{7CBD5FD3-8895-315E-E12B-C28598174C5D}"/>
              </a:ext>
            </a:extLst>
          </p:cNvPr>
          <p:cNvSpPr>
            <a:spLocks noGrp="1"/>
          </p:cNvSpPr>
          <p:nvPr>
            <p:ph type="body" sz="quarter" idx="16"/>
          </p:nvPr>
        </p:nvSpPr>
        <p:spPr>
          <a:xfrm>
            <a:off x="898525" y="890588"/>
            <a:ext cx="4991100" cy="992187"/>
          </a:xfrm>
        </p:spPr>
        <p:txBody>
          <a:bodyPr/>
          <a:lstStyle/>
          <a:p>
            <a:pPr algn="l" rtl="0"/>
            <a:r>
              <a:rPr lang="en-US" b="1" dirty="0"/>
              <a:t>Empatia työkaluna</a:t>
            </a:r>
            <a:endParaRPr lang="en-IE" b="1" dirty="0"/>
          </a:p>
        </p:txBody>
      </p:sp>
      <p:sp>
        <p:nvSpPr>
          <p:cNvPr id="8" name="Text Placeholder 1">
            <a:extLst>
              <a:ext uri="{FF2B5EF4-FFF2-40B4-BE49-F238E27FC236}">
                <a16:creationId xmlns:a16="http://schemas.microsoft.com/office/drawing/2014/main" id="{D3F66222-6407-AC54-37EF-E2DAEDC22F3D}"/>
              </a:ext>
            </a:extLst>
          </p:cNvPr>
          <p:cNvSpPr>
            <a:spLocks noGrp="1"/>
          </p:cNvSpPr>
          <p:nvPr>
            <p:ph type="body" sz="quarter" idx="18"/>
          </p:nvPr>
        </p:nvSpPr>
        <p:spPr>
          <a:xfrm>
            <a:off x="898524" y="1783556"/>
            <a:ext cx="4176395" cy="3290887"/>
          </a:xfrm>
        </p:spPr>
        <p:txBody>
          <a:bodyPr/>
          <a:lstStyle/>
          <a:p>
            <a:pPr indent="0" algn="l" rtl="0"/>
            <a:r>
              <a:rPr lang="en-US" dirty="0"/>
              <a:t>Tämä lyhyt video määrittelee, mitä empatia on, ja korostaa empatian ja täydellisen uppoamisen tärkeyttä ongelmaan tai loppukäyttäjääsi, jotta voit ratkaista heidän ongelmansa ja siksi pysyt yhteydessä tehtävääsi.</a:t>
            </a:r>
            <a:endParaRPr lang="en-IE" dirty="0"/>
          </a:p>
        </p:txBody>
      </p:sp>
    </p:spTree>
    <p:extLst>
      <p:ext uri="{BB962C8B-B14F-4D97-AF65-F5344CB8AC3E}">
        <p14:creationId xmlns:p14="http://schemas.microsoft.com/office/powerpoint/2010/main" val="4026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ABBB36-2CA1-3348-FEEC-2FDB31987118}"/>
              </a:ext>
            </a:extLst>
          </p:cNvPr>
          <p:cNvSpPr>
            <a:spLocks noGrp="1"/>
          </p:cNvSpPr>
          <p:nvPr>
            <p:ph type="body" sz="quarter" idx="16"/>
          </p:nvPr>
        </p:nvSpPr>
        <p:spPr>
          <a:xfrm>
            <a:off x="898525" y="613560"/>
            <a:ext cx="4991100" cy="992188"/>
          </a:xfrm>
        </p:spPr>
        <p:txBody>
          <a:bodyPr>
            <a:normAutofit/>
          </a:bodyPr>
          <a:lstStyle/>
          <a:p>
            <a:pPr algn="l" rtl="0"/>
            <a:r>
              <a:rPr lang="en-US" sz="3300" dirty="0"/>
              <a:t>Vaihe 2: Määritä ongelma</a:t>
            </a:r>
            <a:endParaRPr lang="en-IE" sz="3300" dirty="0"/>
          </a:p>
        </p:txBody>
      </p:sp>
      <p:sp>
        <p:nvSpPr>
          <p:cNvPr id="6" name="Text Placeholder 2">
            <a:extLst>
              <a:ext uri="{FF2B5EF4-FFF2-40B4-BE49-F238E27FC236}">
                <a16:creationId xmlns:a16="http://schemas.microsoft.com/office/drawing/2014/main" id="{44193265-F488-FA85-8C5A-60E41BA069AB}"/>
              </a:ext>
            </a:extLst>
          </p:cNvPr>
          <p:cNvSpPr>
            <a:spLocks noGrp="1"/>
          </p:cNvSpPr>
          <p:nvPr>
            <p:ph type="body" sz="quarter" idx="18"/>
          </p:nvPr>
        </p:nvSpPr>
        <p:spPr>
          <a:xfrm>
            <a:off x="898524" y="1206631"/>
            <a:ext cx="6124067" cy="4962393"/>
          </a:xfrm>
        </p:spPr>
        <p:txBody>
          <a:bodyPr>
            <a:noAutofit/>
          </a:bodyPr>
          <a:lstStyle/>
          <a:p>
            <a:pPr algn="l" rtl="0">
              <a:lnSpc>
                <a:spcPct val="100000"/>
              </a:lnSpc>
            </a:pPr>
            <a:r>
              <a:rPr lang="fi-FI" sz="2200" dirty="0">
                <a:solidFill>
                  <a:srgbClr val="030303"/>
                </a:solidFill>
              </a:rPr>
              <a:t>Määrittely -</a:t>
            </a:r>
            <a:r>
              <a:rPr lang="fi-FI" sz="2200" b="0" i="0" dirty="0">
                <a:solidFill>
                  <a:srgbClr val="030303"/>
                </a:solidFill>
                <a:effectLst/>
              </a:rPr>
              <a:t>vaihe voi usein olla pisin vaihe, mutta sitä ei kannata kiirehtiä, jotta ihmisten todellisten tarpeiden ymmärtäminen kehittyy paremmin tiettyjen toimintojen avulla, kuten empatiakartoittamalla tai alleviivaamalla verbejä tai toimintoja, joita ihmiset mainitsivat puhuessaan ongelmistaan, kuten paikallisten sesonkituotteiden tai terveellisten vaihtoehtojen löytäminen tai tiedon hankkiminen ruoan alkuperästä ja sen hiilijalanjäljestä.</a:t>
            </a:r>
          </a:p>
          <a:p>
            <a:pPr algn="l" rtl="0">
              <a:lnSpc>
                <a:spcPct val="100000"/>
              </a:lnSpc>
            </a:pPr>
            <a:r>
              <a:rPr lang="fi-FI" sz="2200" b="1" i="0" dirty="0">
                <a:solidFill>
                  <a:srgbClr val="030303"/>
                </a:solidFill>
                <a:effectLst/>
              </a:rPr>
              <a:t>Saatat tajuta, että kyse ei aina ole ruoasta, vaan enemmän sitä ympäröivistä tehtävistä. </a:t>
            </a:r>
            <a:r>
              <a:rPr lang="fi-FI" sz="2200" b="0" i="0" dirty="0">
                <a:solidFill>
                  <a:srgbClr val="030303"/>
                </a:solidFill>
                <a:effectLst/>
              </a:rPr>
              <a:t>Muotoile analyysisi jälkeen ongelman kuvaus, joka sopii tähän 	joukkoon.</a:t>
            </a:r>
            <a:endParaRPr lang="fi-FI" sz="2200" dirty="0"/>
          </a:p>
        </p:txBody>
      </p:sp>
      <p:grpSp>
        <p:nvGrpSpPr>
          <p:cNvPr id="7" name="Group 6">
            <a:extLst>
              <a:ext uri="{FF2B5EF4-FFF2-40B4-BE49-F238E27FC236}">
                <a16:creationId xmlns:a16="http://schemas.microsoft.com/office/drawing/2014/main" id="{47912B79-2574-90F5-E9A3-10525C288E34}"/>
              </a:ext>
            </a:extLst>
          </p:cNvPr>
          <p:cNvGrpSpPr/>
          <p:nvPr/>
        </p:nvGrpSpPr>
        <p:grpSpPr>
          <a:xfrm>
            <a:off x="8862938" y="2014276"/>
            <a:ext cx="1673995" cy="1931125"/>
            <a:chOff x="3258209" y="1217582"/>
            <a:chExt cx="4712093" cy="4711281"/>
          </a:xfrm>
        </p:grpSpPr>
        <p:sp>
          <p:nvSpPr>
            <p:cNvPr id="8" name="Freeform 568">
              <a:extLst>
                <a:ext uri="{FF2B5EF4-FFF2-40B4-BE49-F238E27FC236}">
                  <a16:creationId xmlns:a16="http://schemas.microsoft.com/office/drawing/2014/main" id="{65FA4AB4-8918-D227-4064-05FA6C85730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algn="l" rtl="0"/>
              <a:endParaRPr lang="en-US"/>
            </a:p>
          </p:txBody>
        </p:sp>
        <p:sp>
          <p:nvSpPr>
            <p:cNvPr id="9" name="Freeform 569">
              <a:extLst>
                <a:ext uri="{FF2B5EF4-FFF2-40B4-BE49-F238E27FC236}">
                  <a16:creationId xmlns:a16="http://schemas.microsoft.com/office/drawing/2014/main" id="{3D73C2B3-937E-EA9F-464E-EF23B272422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algn="l" rtl="0"/>
              <a:endParaRPr lang="en-US"/>
            </a:p>
          </p:txBody>
        </p:sp>
        <p:grpSp>
          <p:nvGrpSpPr>
            <p:cNvPr id="10" name="Group 9">
              <a:extLst>
                <a:ext uri="{FF2B5EF4-FFF2-40B4-BE49-F238E27FC236}">
                  <a16:creationId xmlns:a16="http://schemas.microsoft.com/office/drawing/2014/main" id="{DE0E4F5B-489C-08F3-6D6F-5351FF2B0B3E}"/>
                </a:ext>
              </a:extLst>
            </p:cNvPr>
            <p:cNvGrpSpPr/>
            <p:nvPr/>
          </p:nvGrpSpPr>
          <p:grpSpPr>
            <a:xfrm>
              <a:off x="3258209" y="1217582"/>
              <a:ext cx="4712093" cy="4711281"/>
              <a:chOff x="3258209" y="1217582"/>
              <a:chExt cx="4712093" cy="4711281"/>
            </a:xfrm>
          </p:grpSpPr>
          <p:sp>
            <p:nvSpPr>
              <p:cNvPr id="11" name="Freeform 571">
                <a:extLst>
                  <a:ext uri="{FF2B5EF4-FFF2-40B4-BE49-F238E27FC236}">
                    <a16:creationId xmlns:a16="http://schemas.microsoft.com/office/drawing/2014/main" id="{456952C0-081D-DAF9-635C-5E5DF66849CD}"/>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72">
                <a:extLst>
                  <a:ext uri="{FF2B5EF4-FFF2-40B4-BE49-F238E27FC236}">
                    <a16:creationId xmlns:a16="http://schemas.microsoft.com/office/drawing/2014/main" id="{8C0C971F-488D-027D-CF8E-14C0910564B0}"/>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3" name="Freeform 573">
                <a:extLst>
                  <a:ext uri="{FF2B5EF4-FFF2-40B4-BE49-F238E27FC236}">
                    <a16:creationId xmlns:a16="http://schemas.microsoft.com/office/drawing/2014/main" id="{B54F6332-94B7-EB8B-88E8-52E4C81DD64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14" name="Freeform 574">
                <a:extLst>
                  <a:ext uri="{FF2B5EF4-FFF2-40B4-BE49-F238E27FC236}">
                    <a16:creationId xmlns:a16="http://schemas.microsoft.com/office/drawing/2014/main" id="{BD47B75A-BF8B-A392-6A7B-5093F354029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75">
                <a:extLst>
                  <a:ext uri="{FF2B5EF4-FFF2-40B4-BE49-F238E27FC236}">
                    <a16:creationId xmlns:a16="http://schemas.microsoft.com/office/drawing/2014/main" id="{F6EA8B21-92B1-7EDB-1871-9810C14B2B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76">
                <a:extLst>
                  <a:ext uri="{FF2B5EF4-FFF2-40B4-BE49-F238E27FC236}">
                    <a16:creationId xmlns:a16="http://schemas.microsoft.com/office/drawing/2014/main" id="{9ED00F2C-7E8B-E7A9-B2D2-F8DA89978DE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77">
                <a:extLst>
                  <a:ext uri="{FF2B5EF4-FFF2-40B4-BE49-F238E27FC236}">
                    <a16:creationId xmlns:a16="http://schemas.microsoft.com/office/drawing/2014/main" id="{A4A75BC9-DCF5-57BB-077C-8D3D7151A75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8" name="Freeform 578">
                <a:extLst>
                  <a:ext uri="{FF2B5EF4-FFF2-40B4-BE49-F238E27FC236}">
                    <a16:creationId xmlns:a16="http://schemas.microsoft.com/office/drawing/2014/main" id="{4CEBE313-4D52-F3D1-1ED4-1526D47186C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19" name="Freeform 579">
                <a:extLst>
                  <a:ext uri="{FF2B5EF4-FFF2-40B4-BE49-F238E27FC236}">
                    <a16:creationId xmlns:a16="http://schemas.microsoft.com/office/drawing/2014/main" id="{5804FAE8-7AD8-5D14-99B6-E7E2534A04C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80">
                <a:extLst>
                  <a:ext uri="{FF2B5EF4-FFF2-40B4-BE49-F238E27FC236}">
                    <a16:creationId xmlns:a16="http://schemas.microsoft.com/office/drawing/2014/main" id="{2C847AA3-C833-F848-F237-C4A1930DB50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81">
                <a:extLst>
                  <a:ext uri="{FF2B5EF4-FFF2-40B4-BE49-F238E27FC236}">
                    <a16:creationId xmlns:a16="http://schemas.microsoft.com/office/drawing/2014/main" id="{95B98656-B96A-5384-5F6B-868A2C8DAEF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82">
                <a:extLst>
                  <a:ext uri="{FF2B5EF4-FFF2-40B4-BE49-F238E27FC236}">
                    <a16:creationId xmlns:a16="http://schemas.microsoft.com/office/drawing/2014/main" id="{980EC4FD-F9C3-6B55-EE55-77DDE280765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3" name="Freeform 583">
                <a:extLst>
                  <a:ext uri="{FF2B5EF4-FFF2-40B4-BE49-F238E27FC236}">
                    <a16:creationId xmlns:a16="http://schemas.microsoft.com/office/drawing/2014/main" id="{481A9AA0-A25D-9C13-7B3C-BFB12DC31D0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84">
                <a:extLst>
                  <a:ext uri="{FF2B5EF4-FFF2-40B4-BE49-F238E27FC236}">
                    <a16:creationId xmlns:a16="http://schemas.microsoft.com/office/drawing/2014/main" id="{0EDB1A32-7637-8E7F-0EC4-73F9B3A292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85">
                <a:extLst>
                  <a:ext uri="{FF2B5EF4-FFF2-40B4-BE49-F238E27FC236}">
                    <a16:creationId xmlns:a16="http://schemas.microsoft.com/office/drawing/2014/main" id="{1FCC6023-F366-FD5F-22CC-47C2EA3A82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26" name="TextBox 25">
            <a:extLst>
              <a:ext uri="{FF2B5EF4-FFF2-40B4-BE49-F238E27FC236}">
                <a16:creationId xmlns:a16="http://schemas.microsoft.com/office/drawing/2014/main" id="{B77F0320-9D6F-297D-7B72-6C27C56DA5A2}"/>
              </a:ext>
            </a:extLst>
          </p:cNvPr>
          <p:cNvSpPr txBox="1"/>
          <p:nvPr/>
        </p:nvSpPr>
        <p:spPr>
          <a:xfrm>
            <a:off x="7022592" y="4324629"/>
            <a:ext cx="4974335" cy="1200329"/>
          </a:xfrm>
          <a:prstGeom prst="rect">
            <a:avLst/>
          </a:prstGeom>
          <a:noFill/>
        </p:spPr>
        <p:txBody>
          <a:bodyPr wrap="square" rtlCol="0">
            <a:spAutoFit/>
          </a:bodyPr>
          <a:lstStyle/>
          <a:p>
            <a:pPr algn="ctr" rtl="0"/>
            <a:r>
              <a:rPr lang="en-US" sz="2400" b="1" dirty="0" err="1">
                <a:solidFill>
                  <a:srgbClr val="1188A3"/>
                </a:solidFill>
              </a:rPr>
              <a:t>Tunnista</a:t>
            </a:r>
            <a:r>
              <a:rPr lang="en-US" sz="2400" b="1" dirty="0">
                <a:solidFill>
                  <a:srgbClr val="1188A3"/>
                </a:solidFill>
              </a:rPr>
              <a:t> </a:t>
            </a:r>
            <a:r>
              <a:rPr lang="en-US" sz="2400" b="1" dirty="0" err="1">
                <a:solidFill>
                  <a:srgbClr val="1188A3"/>
                </a:solidFill>
              </a:rPr>
              <a:t>tietyt</a:t>
            </a:r>
            <a:endParaRPr lang="en-US" sz="2400" b="1" dirty="0">
              <a:solidFill>
                <a:srgbClr val="1188A3"/>
              </a:solidFill>
            </a:endParaRPr>
          </a:p>
          <a:p>
            <a:pPr algn="ctr" rtl="0"/>
            <a:r>
              <a:rPr lang="en-US" sz="2400" b="1" dirty="0">
                <a:solidFill>
                  <a:srgbClr val="1188A3"/>
                </a:solidFill>
              </a:rPr>
              <a:t>ongelmat &amp; tarpeet</a:t>
            </a:r>
          </a:p>
          <a:p>
            <a:pPr algn="ctr" rtl="0"/>
            <a:r>
              <a:rPr lang="en-US" sz="2400" b="1" dirty="0">
                <a:solidFill>
                  <a:srgbClr val="1188A3"/>
                </a:solidFill>
              </a:rPr>
              <a:t>joita käyttäjällä on</a:t>
            </a:r>
            <a:endParaRPr lang="en-IE" sz="2400" b="1" dirty="0">
              <a:solidFill>
                <a:srgbClr val="1188A3"/>
              </a:solidFill>
            </a:endParaRPr>
          </a:p>
        </p:txBody>
      </p:sp>
    </p:spTree>
    <p:extLst>
      <p:ext uri="{BB962C8B-B14F-4D97-AF65-F5344CB8AC3E}">
        <p14:creationId xmlns:p14="http://schemas.microsoft.com/office/powerpoint/2010/main" val="335238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555531" y="2265168"/>
            <a:ext cx="6451582"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Tavoitteet:</a:t>
            </a:r>
          </a:p>
          <a:p>
            <a:pPr marL="342900" indent="-342900" algn="l" rtl="0">
              <a:buClr>
                <a:srgbClr val="F1A0C2"/>
              </a:buClr>
            </a:pPr>
            <a:r>
              <a:rPr lang="en-US" sz="2400" dirty="0">
                <a:solidFill>
                  <a:srgbClr val="000000"/>
                </a:solidFill>
              </a:rPr>
              <a:t>Tavoitteena on ymmärtää enemmän ongelmasta ja niistä, jotka kokevat / joihin se </a:t>
            </a:r>
            <a:r>
              <a:rPr lang="en-US" sz="2400" dirty="0" err="1">
                <a:solidFill>
                  <a:srgbClr val="000000"/>
                </a:solidFill>
              </a:rPr>
              <a:t>vaikuttaa</a:t>
            </a:r>
            <a:r>
              <a:rPr lang="en-US" sz="2400" dirty="0">
                <a:solidFill>
                  <a:srgbClr val="000000"/>
                </a:solidFill>
              </a:rPr>
              <a:t> (</a:t>
            </a:r>
            <a:r>
              <a:rPr lang="en-US" sz="2400" dirty="0" err="1">
                <a:solidFill>
                  <a:srgbClr val="000000"/>
                </a:solidFill>
              </a:rPr>
              <a:t>kohderyhmäsi</a:t>
            </a:r>
            <a:r>
              <a:rPr lang="en-US" sz="2400" dirty="0">
                <a:solidFill>
                  <a:srgbClr val="000000"/>
                </a:solidFill>
              </a:rPr>
              <a:t>).</a:t>
            </a:r>
          </a:p>
          <a:p>
            <a:pPr marL="342900" indent="-342900" algn="l" rtl="0">
              <a:buClr>
                <a:srgbClr val="F1A0C2"/>
              </a:buClr>
            </a:pPr>
            <a:r>
              <a:rPr lang="en-US" sz="2400" dirty="0">
                <a:solidFill>
                  <a:srgbClr val="000000"/>
                </a:solidFill>
              </a:rPr>
              <a:t>Kerää sitten oppimasi, saamasi oivallukset ja ala kiteyttää mahdollisen käyttäjän </a:t>
            </a:r>
            <a:r>
              <a:rPr lang="en-US" sz="2400" dirty="0" err="1">
                <a:solidFill>
                  <a:srgbClr val="000000"/>
                </a:solidFill>
              </a:rPr>
              <a:t>todellisia</a:t>
            </a:r>
            <a:r>
              <a:rPr lang="en-US" sz="2400" dirty="0">
                <a:solidFill>
                  <a:srgbClr val="000000"/>
                </a:solidFill>
              </a:rPr>
              <a:t> </a:t>
            </a:r>
            <a:r>
              <a:rPr lang="en-US" sz="2400" dirty="0" err="1">
                <a:solidFill>
                  <a:srgbClr val="000000"/>
                </a:solidFill>
              </a:rPr>
              <a:t>tarpeita</a:t>
            </a:r>
            <a:r>
              <a:rPr lang="en-US" sz="2400" dirty="0">
                <a:solidFill>
                  <a:srgbClr val="000000"/>
                </a:solidFill>
              </a:rPr>
              <a:t> / </a:t>
            </a:r>
            <a:r>
              <a:rPr lang="en-US" sz="2400" dirty="0" err="1">
                <a:solidFill>
                  <a:srgbClr val="000000"/>
                </a:solidFill>
              </a:rPr>
              <a:t>toiveita</a:t>
            </a:r>
            <a:r>
              <a:rPr lang="en-US" sz="2400" dirty="0">
                <a:solidFill>
                  <a:srgbClr val="000000"/>
                </a:solidFill>
              </a:rPr>
              <a:t>.</a:t>
            </a:r>
          </a:p>
          <a:p>
            <a:pPr marL="342900" indent="-342900" algn="l" rtl="0">
              <a:buClr>
                <a:srgbClr val="F1A0C2"/>
              </a:buClr>
            </a:pPr>
            <a:r>
              <a:rPr lang="en-US" sz="2400" dirty="0" err="1">
                <a:solidFill>
                  <a:srgbClr val="000000"/>
                </a:solidFill>
              </a:rPr>
              <a:t>Kehitä</a:t>
            </a:r>
            <a:r>
              <a:rPr lang="en-US" sz="2400" dirty="0">
                <a:solidFill>
                  <a:srgbClr val="000000"/>
                </a:solidFill>
              </a:rPr>
              <a:t> </a:t>
            </a:r>
            <a:r>
              <a:rPr lang="en-US" sz="2400" dirty="0" err="1">
                <a:solidFill>
                  <a:srgbClr val="000000"/>
                </a:solidFill>
              </a:rPr>
              <a:t>ongelmalausunto</a:t>
            </a:r>
            <a:r>
              <a:rPr lang="en-US" sz="2400" dirty="0">
                <a:solidFill>
                  <a:srgbClr val="000000"/>
                </a:solidFill>
              </a:rPr>
              <a:t>.</a:t>
            </a:r>
          </a:p>
          <a:p>
            <a:pPr algn="l" rtl="0"/>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605058" y="546807"/>
            <a:ext cx="6402051"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Määrittele </a:t>
            </a:r>
            <a:r>
              <a:rPr lang="en-US" b="1" dirty="0" err="1">
                <a:solidFill>
                  <a:srgbClr val="000000"/>
                </a:solidFill>
              </a:rPr>
              <a:t>ongelma</a:t>
            </a:r>
            <a:r>
              <a:rPr lang="en-US" b="1" dirty="0">
                <a:solidFill>
                  <a:srgbClr val="000000"/>
                </a:solidFill>
              </a:rPr>
              <a:t> - </a:t>
            </a:r>
            <a:r>
              <a:rPr lang="en-US" dirty="0" err="1">
                <a:solidFill>
                  <a:srgbClr val="000000"/>
                </a:solidFill>
              </a:rPr>
              <a:t>Todellisten</a:t>
            </a:r>
            <a:r>
              <a:rPr lang="en-US" dirty="0">
                <a:solidFill>
                  <a:srgbClr val="000000"/>
                </a:solidFill>
              </a:rPr>
              <a:t> tarpeiden arvioiminen ja ongelmanpuheen muotoilu</a:t>
            </a:r>
          </a:p>
          <a:p>
            <a:pPr algn="l" rtl="0"/>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25740" y="2957308"/>
            <a:ext cx="4986307" cy="34339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80000"/>
              </a:lnSpc>
              <a:buNone/>
            </a:pPr>
            <a:r>
              <a:rPr lang="fi-FI" sz="2200" b="1" dirty="0">
                <a:solidFill>
                  <a:srgbClr val="000000"/>
                </a:solidFill>
              </a:rPr>
              <a:t>Esimerkkejä Määrittely-vaiheen työkaluista:</a:t>
            </a:r>
          </a:p>
          <a:p>
            <a:pPr marL="342900" indent="-342900" algn="l" rtl="0">
              <a:lnSpc>
                <a:spcPct val="80000"/>
              </a:lnSpc>
              <a:buFont typeface="Arial" panose="020B0604020202020204" pitchFamily="34" charset="0"/>
              <a:buChar char="•"/>
            </a:pPr>
            <a:r>
              <a:rPr lang="fi-FI" sz="2200" dirty="0">
                <a:solidFill>
                  <a:srgbClr val="000000"/>
                </a:solidFill>
              </a:rPr>
              <a:t>Empatiakartoitus</a:t>
            </a:r>
          </a:p>
          <a:p>
            <a:pPr marL="342900" indent="-342900" algn="l" rtl="0">
              <a:lnSpc>
                <a:spcPct val="80000"/>
              </a:lnSpc>
              <a:buFont typeface="Arial" panose="020B0604020202020204" pitchFamily="34" charset="0"/>
              <a:buChar char="•"/>
            </a:pPr>
            <a:r>
              <a:rPr lang="fi-FI" sz="2200" dirty="0" err="1">
                <a:solidFill>
                  <a:srgbClr val="000000"/>
                </a:solidFill>
              </a:rPr>
              <a:t>Persooonien</a:t>
            </a:r>
            <a:r>
              <a:rPr lang="fi-FI" sz="2200" dirty="0">
                <a:solidFill>
                  <a:srgbClr val="000000"/>
                </a:solidFill>
              </a:rPr>
              <a:t> luominen</a:t>
            </a:r>
          </a:p>
          <a:p>
            <a:pPr marL="342900" indent="-342900" algn="l" rtl="0">
              <a:lnSpc>
                <a:spcPct val="80000"/>
              </a:lnSpc>
              <a:buFont typeface="Arial" panose="020B0604020202020204" pitchFamily="34" charset="0"/>
              <a:buChar char="•"/>
            </a:pPr>
            <a:r>
              <a:rPr lang="fi-FI" sz="2200" dirty="0">
                <a:solidFill>
                  <a:srgbClr val="000000"/>
                </a:solidFill>
              </a:rPr>
              <a:t>Tarinankerronta</a:t>
            </a:r>
          </a:p>
          <a:p>
            <a:pPr marL="342900" indent="-342900" algn="l" rtl="0">
              <a:lnSpc>
                <a:spcPct val="80000"/>
              </a:lnSpc>
              <a:buFont typeface="Arial" panose="020B0604020202020204" pitchFamily="34" charset="0"/>
              <a:buChar char="•"/>
            </a:pPr>
            <a:r>
              <a:rPr lang="fi-FI" sz="2200" dirty="0">
                <a:solidFill>
                  <a:srgbClr val="000000"/>
                </a:solidFill>
              </a:rPr>
              <a:t>Asiakaspolun kartoitus</a:t>
            </a:r>
          </a:p>
          <a:p>
            <a:pPr marL="342900" indent="-342900" algn="l" rtl="0">
              <a:lnSpc>
                <a:spcPct val="80000"/>
              </a:lnSpc>
              <a:buFont typeface="Arial" panose="020B0604020202020204" pitchFamily="34" charset="0"/>
              <a:buChar char="•"/>
            </a:pPr>
            <a:r>
              <a:rPr lang="fi-FI" sz="2200" dirty="0">
                <a:solidFill>
                  <a:srgbClr val="000000"/>
                </a:solidFill>
              </a:rPr>
              <a:t>Lean </a:t>
            </a:r>
            <a:r>
              <a:rPr lang="fi-FI" sz="2200" dirty="0" err="1">
                <a:solidFill>
                  <a:srgbClr val="000000"/>
                </a:solidFill>
              </a:rPr>
              <a:t>Canvas</a:t>
            </a:r>
            <a:endParaRPr lang="fi-FI" sz="2200" dirty="0">
              <a:solidFill>
                <a:srgbClr val="000000"/>
              </a:solidFill>
            </a:endParaRPr>
          </a:p>
          <a:p>
            <a:pPr marL="342900" indent="-342900" algn="l" rtl="0">
              <a:lnSpc>
                <a:spcPct val="80000"/>
              </a:lnSpc>
              <a:buFont typeface="Arial" panose="020B0604020202020204" pitchFamily="34" charset="0"/>
              <a:buChar char="•"/>
            </a:pPr>
            <a:r>
              <a:rPr lang="fi-FI" sz="2200" dirty="0">
                <a:solidFill>
                  <a:srgbClr val="000000"/>
                </a:solidFill>
              </a:rPr>
              <a:t>Sovellukset esim. </a:t>
            </a:r>
            <a:r>
              <a:rPr lang="fi-FI" sz="2200" dirty="0" err="1">
                <a:solidFill>
                  <a:srgbClr val="000000"/>
                </a:solidFill>
              </a:rPr>
              <a:t>Trello</a:t>
            </a:r>
            <a:r>
              <a:rPr lang="fi-FI" sz="2200" dirty="0">
                <a:solidFill>
                  <a:srgbClr val="000000"/>
                </a:solidFill>
              </a:rPr>
              <a:t>, Asana, </a:t>
            </a:r>
            <a:r>
              <a:rPr lang="fi-FI" sz="2200" dirty="0" err="1">
                <a:solidFill>
                  <a:srgbClr val="000000"/>
                </a:solidFill>
              </a:rPr>
              <a:t>Evernote</a:t>
            </a:r>
            <a:r>
              <a:rPr lang="fi-FI" sz="2200" dirty="0">
                <a:solidFill>
                  <a:srgbClr val="000000"/>
                </a:solidFill>
              </a:rPr>
              <a:t>, OneNote</a:t>
            </a:r>
          </a:p>
        </p:txBody>
      </p:sp>
      <p:sp>
        <p:nvSpPr>
          <p:cNvPr id="6" name="TextBox 5">
            <a:extLst>
              <a:ext uri="{FF2B5EF4-FFF2-40B4-BE49-F238E27FC236}">
                <a16:creationId xmlns:a16="http://schemas.microsoft.com/office/drawing/2014/main" id="{DE843AF1-1D85-6CDD-D06B-E3DC10305337}"/>
              </a:ext>
            </a:extLst>
          </p:cNvPr>
          <p:cNvSpPr txBox="1"/>
          <p:nvPr/>
        </p:nvSpPr>
        <p:spPr>
          <a:xfrm>
            <a:off x="52523" y="2243263"/>
            <a:ext cx="5423861" cy="707886"/>
          </a:xfrm>
          <a:prstGeom prst="rect">
            <a:avLst/>
          </a:prstGeom>
          <a:solidFill>
            <a:srgbClr val="F68F37"/>
          </a:solidFill>
        </p:spPr>
        <p:txBody>
          <a:bodyPr wrap="square">
            <a:spAutoFit/>
          </a:bodyPr>
          <a:lstStyle/>
          <a:p>
            <a:pPr algn="ctr" rtl="0"/>
            <a:r>
              <a:rPr lang="pl-PL" sz="2000" b="1" dirty="0">
                <a:solidFill>
                  <a:srgbClr val="000000"/>
                </a:solidFill>
              </a:rPr>
              <a:t>Me</a:t>
            </a:r>
            <a:r>
              <a:rPr lang="en-US" sz="2000" b="1" dirty="0" err="1">
                <a:solidFill>
                  <a:srgbClr val="000000"/>
                </a:solidFill>
              </a:rPr>
              <a:t>idän</a:t>
            </a:r>
            <a:r>
              <a:rPr lang="en-US" sz="2000" b="1" dirty="0">
                <a:solidFill>
                  <a:srgbClr val="000000"/>
                </a:solidFill>
              </a:rPr>
              <a:t> </a:t>
            </a:r>
            <a:r>
              <a:rPr lang="en-US" sz="2000" b="1" dirty="0" err="1">
                <a:solidFill>
                  <a:srgbClr val="000000"/>
                </a:solidFill>
              </a:rPr>
              <a:t>täytyy</a:t>
            </a:r>
            <a:r>
              <a:rPr lang="en-US" sz="2000" b="1" dirty="0">
                <a:solidFill>
                  <a:srgbClr val="000000"/>
                </a:solidFill>
              </a:rPr>
              <a:t> tunnistaa todelliset ongelmat ja tarpeet</a:t>
            </a:r>
            <a:endParaRPr lang="pl-PL" sz="2000" b="1" dirty="0">
              <a:solidFill>
                <a:srgbClr val="000000"/>
              </a:solidFill>
            </a:endParaRPr>
          </a:p>
        </p:txBody>
      </p:sp>
      <p:pic>
        <p:nvPicPr>
          <p:cNvPr id="11" name="Graphic 10" descr="Badge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grpSp>
        <p:nvGrpSpPr>
          <p:cNvPr id="5" name="Group 4">
            <a:extLst>
              <a:ext uri="{FF2B5EF4-FFF2-40B4-BE49-F238E27FC236}">
                <a16:creationId xmlns:a16="http://schemas.microsoft.com/office/drawing/2014/main" id="{9C2AC120-3EFE-69B7-F6C6-24933A8A64DC}"/>
              </a:ext>
            </a:extLst>
          </p:cNvPr>
          <p:cNvGrpSpPr/>
          <p:nvPr/>
        </p:nvGrpSpPr>
        <p:grpSpPr>
          <a:xfrm>
            <a:off x="2136185" y="330642"/>
            <a:ext cx="1565419" cy="1683735"/>
            <a:chOff x="3258209" y="1217582"/>
            <a:chExt cx="4712093" cy="4711282"/>
          </a:xfrm>
        </p:grpSpPr>
        <p:sp>
          <p:nvSpPr>
            <p:cNvPr id="7" name="Freeform 568">
              <a:extLst>
                <a:ext uri="{FF2B5EF4-FFF2-40B4-BE49-F238E27FC236}">
                  <a16:creationId xmlns:a16="http://schemas.microsoft.com/office/drawing/2014/main" id="{14F47727-CB3A-EF7E-9D8C-46FBDFA9FA6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algn="l" rtl="0"/>
              <a:endParaRPr lang="en-US"/>
            </a:p>
          </p:txBody>
        </p:sp>
        <p:sp>
          <p:nvSpPr>
            <p:cNvPr id="8" name="Freeform 569">
              <a:extLst>
                <a:ext uri="{FF2B5EF4-FFF2-40B4-BE49-F238E27FC236}">
                  <a16:creationId xmlns:a16="http://schemas.microsoft.com/office/drawing/2014/main" id="{77330E77-7BF7-0153-68E0-67B4AFC4473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oup 8">
              <a:extLst>
                <a:ext uri="{FF2B5EF4-FFF2-40B4-BE49-F238E27FC236}">
                  <a16:creationId xmlns:a16="http://schemas.microsoft.com/office/drawing/2014/main" id="{C94ABF19-1DDF-8DD7-51CE-5B8A453AB974}"/>
                </a:ext>
              </a:extLst>
            </p:cNvPr>
            <p:cNvGrpSpPr/>
            <p:nvPr/>
          </p:nvGrpSpPr>
          <p:grpSpPr>
            <a:xfrm>
              <a:off x="3258209" y="1217582"/>
              <a:ext cx="4712093" cy="4711282"/>
              <a:chOff x="3258209" y="1217582"/>
              <a:chExt cx="4712093" cy="4711282"/>
            </a:xfrm>
          </p:grpSpPr>
          <p:sp>
            <p:nvSpPr>
              <p:cNvPr id="10" name="Freeform 571">
                <a:extLst>
                  <a:ext uri="{FF2B5EF4-FFF2-40B4-BE49-F238E27FC236}">
                    <a16:creationId xmlns:a16="http://schemas.microsoft.com/office/drawing/2014/main" id="{F85BBD16-4E9F-30B7-B5D4-79F5DDAB97A8}"/>
                  </a:ext>
                </a:extLst>
              </p:cNvPr>
              <p:cNvSpPr/>
              <p:nvPr/>
            </p:nvSpPr>
            <p:spPr>
              <a:xfrm>
                <a:off x="3258209" y="1217582"/>
                <a:ext cx="4712093" cy="4711282"/>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dirty="0"/>
              </a:p>
            </p:txBody>
          </p:sp>
          <p:sp>
            <p:nvSpPr>
              <p:cNvPr id="18" name="Freeform 572">
                <a:extLst>
                  <a:ext uri="{FF2B5EF4-FFF2-40B4-BE49-F238E27FC236}">
                    <a16:creationId xmlns:a16="http://schemas.microsoft.com/office/drawing/2014/main" id="{01D01FBB-3728-F66D-FDC5-2F424D28CF3C}"/>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9" name="Freeform 573">
                <a:extLst>
                  <a:ext uri="{FF2B5EF4-FFF2-40B4-BE49-F238E27FC236}">
                    <a16:creationId xmlns:a16="http://schemas.microsoft.com/office/drawing/2014/main" id="{44206436-5BF8-B64C-8934-46FC7E47088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74">
                <a:extLst>
                  <a:ext uri="{FF2B5EF4-FFF2-40B4-BE49-F238E27FC236}">
                    <a16:creationId xmlns:a16="http://schemas.microsoft.com/office/drawing/2014/main" id="{F34FF97F-9D52-3539-A0D4-0D13362D6C0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75">
                <a:extLst>
                  <a:ext uri="{FF2B5EF4-FFF2-40B4-BE49-F238E27FC236}">
                    <a16:creationId xmlns:a16="http://schemas.microsoft.com/office/drawing/2014/main" id="{CC4F4BD5-169D-B31A-0805-C77C350F81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76">
                <a:extLst>
                  <a:ext uri="{FF2B5EF4-FFF2-40B4-BE49-F238E27FC236}">
                    <a16:creationId xmlns:a16="http://schemas.microsoft.com/office/drawing/2014/main" id="{1CEF58CD-9290-F024-6737-54E353938A3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3" name="Freeform 577">
                <a:extLst>
                  <a:ext uri="{FF2B5EF4-FFF2-40B4-BE49-F238E27FC236}">
                    <a16:creationId xmlns:a16="http://schemas.microsoft.com/office/drawing/2014/main" id="{387667F4-CA9C-99DB-699C-F446AA59F7A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78">
                <a:extLst>
                  <a:ext uri="{FF2B5EF4-FFF2-40B4-BE49-F238E27FC236}">
                    <a16:creationId xmlns:a16="http://schemas.microsoft.com/office/drawing/2014/main" id="{4E39B910-9DD0-91FB-E452-DEE3CDCB7A5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79">
                <a:extLst>
                  <a:ext uri="{FF2B5EF4-FFF2-40B4-BE49-F238E27FC236}">
                    <a16:creationId xmlns:a16="http://schemas.microsoft.com/office/drawing/2014/main" id="{3EC87FD4-8CD8-9F28-804B-161911270EC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6" name="Freeform 580">
                <a:extLst>
                  <a:ext uri="{FF2B5EF4-FFF2-40B4-BE49-F238E27FC236}">
                    <a16:creationId xmlns:a16="http://schemas.microsoft.com/office/drawing/2014/main" id="{73D7D7FB-A2A3-8126-E0EE-A627516C243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7" name="Freeform 581">
                <a:extLst>
                  <a:ext uri="{FF2B5EF4-FFF2-40B4-BE49-F238E27FC236}">
                    <a16:creationId xmlns:a16="http://schemas.microsoft.com/office/drawing/2014/main" id="{4A3FF12E-5EA4-3A06-6B97-D6390CE8D2B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28" name="Freeform 582">
                <a:extLst>
                  <a:ext uri="{FF2B5EF4-FFF2-40B4-BE49-F238E27FC236}">
                    <a16:creationId xmlns:a16="http://schemas.microsoft.com/office/drawing/2014/main" id="{0E794523-B420-A4E7-B1E1-6530DF420E1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9" name="Freeform 583">
                <a:extLst>
                  <a:ext uri="{FF2B5EF4-FFF2-40B4-BE49-F238E27FC236}">
                    <a16:creationId xmlns:a16="http://schemas.microsoft.com/office/drawing/2014/main" id="{4343CDE3-6CDF-1B55-2614-DF17511C61A0}"/>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30" name="Freeform 584">
                <a:extLst>
                  <a:ext uri="{FF2B5EF4-FFF2-40B4-BE49-F238E27FC236}">
                    <a16:creationId xmlns:a16="http://schemas.microsoft.com/office/drawing/2014/main" id="{7287D3DC-3064-0BC6-B1D8-B57EE6C7E8C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31" name="Freeform 585">
                <a:extLst>
                  <a:ext uri="{FF2B5EF4-FFF2-40B4-BE49-F238E27FC236}">
                    <a16:creationId xmlns:a16="http://schemas.microsoft.com/office/drawing/2014/main" id="{C13EC358-9556-4D88-4127-96C7DF9369A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cxnSp>
        <p:nvCxnSpPr>
          <p:cNvPr id="32" name="Straight Connector 31">
            <a:extLst>
              <a:ext uri="{FF2B5EF4-FFF2-40B4-BE49-F238E27FC236}">
                <a16:creationId xmlns:a16="http://schemas.microsoft.com/office/drawing/2014/main" id="{1CC224A1-027B-4B5C-98FF-F8EF534BAA5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0C18-2E0F-E239-3037-836D6F83BAF1}"/>
              </a:ext>
            </a:extLst>
          </p:cNvPr>
          <p:cNvSpPr>
            <a:spLocks noGrp="1"/>
          </p:cNvSpPr>
          <p:nvPr>
            <p:ph type="body" idx="1"/>
          </p:nvPr>
        </p:nvSpPr>
        <p:spPr>
          <a:xfrm>
            <a:off x="411246" y="365112"/>
            <a:ext cx="6951218" cy="582221"/>
          </a:xfrm>
        </p:spPr>
        <p:txBody>
          <a:bodyPr>
            <a:noAutofit/>
          </a:bodyPr>
          <a:lstStyle/>
          <a:p>
            <a:pPr algn="l" rtl="0"/>
            <a:r>
              <a:rPr lang="en-IE" dirty="0">
                <a:solidFill>
                  <a:srgbClr val="000000"/>
                </a:solidFill>
              </a:rPr>
              <a:t>Ongelman tutkiminen</a:t>
            </a:r>
          </a:p>
          <a:p>
            <a:pPr algn="l" rtl="0"/>
            <a:endParaRPr lang="en-IE" dirty="0">
              <a:solidFill>
                <a:srgbClr val="000000"/>
              </a:solidFill>
            </a:endParaRPr>
          </a:p>
        </p:txBody>
      </p:sp>
      <p:sp>
        <p:nvSpPr>
          <p:cNvPr id="6" name="Text Placeholder 5">
            <a:extLst>
              <a:ext uri="{FF2B5EF4-FFF2-40B4-BE49-F238E27FC236}">
                <a16:creationId xmlns:a16="http://schemas.microsoft.com/office/drawing/2014/main" id="{630DCD41-6BA1-85D1-2288-574422687487}"/>
              </a:ext>
            </a:extLst>
          </p:cNvPr>
          <p:cNvSpPr>
            <a:spLocks noGrp="1"/>
          </p:cNvSpPr>
          <p:nvPr>
            <p:ph type="body" idx="10"/>
          </p:nvPr>
        </p:nvSpPr>
        <p:spPr>
          <a:xfrm>
            <a:off x="3171528" y="2669514"/>
            <a:ext cx="586612" cy="597538"/>
          </a:xfrm>
        </p:spPr>
        <p:txBody>
          <a:bodyPr/>
          <a:lstStyle/>
          <a:p>
            <a:pPr algn="l" rtl="0"/>
            <a:r>
              <a:rPr lang="en-IE" dirty="0">
                <a:solidFill>
                  <a:srgbClr val="79C5C3"/>
                </a:solidFill>
              </a:rPr>
              <a:t>2</a:t>
            </a:r>
          </a:p>
        </p:txBody>
      </p:sp>
      <p:sp>
        <p:nvSpPr>
          <p:cNvPr id="7" name="Text Placeholder 6">
            <a:extLst>
              <a:ext uri="{FF2B5EF4-FFF2-40B4-BE49-F238E27FC236}">
                <a16:creationId xmlns:a16="http://schemas.microsoft.com/office/drawing/2014/main" id="{12350B51-9FC0-93DE-AD60-344DE82A7D8D}"/>
              </a:ext>
            </a:extLst>
          </p:cNvPr>
          <p:cNvSpPr>
            <a:spLocks noGrp="1"/>
          </p:cNvSpPr>
          <p:nvPr>
            <p:ph type="body" idx="11"/>
          </p:nvPr>
        </p:nvSpPr>
        <p:spPr>
          <a:xfrm>
            <a:off x="5509388" y="2587390"/>
            <a:ext cx="586612" cy="597538"/>
          </a:xfrm>
        </p:spPr>
        <p:txBody>
          <a:bodyPr/>
          <a:lstStyle/>
          <a:p>
            <a:pPr algn="l" rtl="0"/>
            <a:r>
              <a:rPr lang="en-IE" dirty="0">
                <a:solidFill>
                  <a:srgbClr val="F1A0C2"/>
                </a:solidFill>
              </a:rPr>
              <a:t>3</a:t>
            </a:r>
          </a:p>
        </p:txBody>
      </p:sp>
      <p:sp>
        <p:nvSpPr>
          <p:cNvPr id="9" name="Text Placeholder 8">
            <a:extLst>
              <a:ext uri="{FF2B5EF4-FFF2-40B4-BE49-F238E27FC236}">
                <a16:creationId xmlns:a16="http://schemas.microsoft.com/office/drawing/2014/main" id="{2F70FD30-DC22-2BE0-3204-426405A317C7}"/>
              </a:ext>
            </a:extLst>
          </p:cNvPr>
          <p:cNvSpPr>
            <a:spLocks noGrp="1"/>
          </p:cNvSpPr>
          <p:nvPr>
            <p:ph type="body" idx="13"/>
          </p:nvPr>
        </p:nvSpPr>
        <p:spPr>
          <a:xfrm>
            <a:off x="816518" y="2746401"/>
            <a:ext cx="586612" cy="597538"/>
          </a:xfrm>
        </p:spPr>
        <p:txBody>
          <a:bodyPr/>
          <a:lstStyle/>
          <a:p>
            <a:pPr algn="l" rtl="0"/>
            <a:r>
              <a:rPr lang="en-IE" dirty="0">
                <a:solidFill>
                  <a:srgbClr val="F68F37"/>
                </a:solidFill>
              </a:rPr>
              <a:t>1</a:t>
            </a:r>
          </a:p>
        </p:txBody>
      </p:sp>
      <p:sp>
        <p:nvSpPr>
          <p:cNvPr id="11" name="Text Placeholder 10">
            <a:extLst>
              <a:ext uri="{FF2B5EF4-FFF2-40B4-BE49-F238E27FC236}">
                <a16:creationId xmlns:a16="http://schemas.microsoft.com/office/drawing/2014/main" id="{B3BD79D5-2C5D-ED78-D7A9-92ED616EE24D}"/>
              </a:ext>
            </a:extLst>
          </p:cNvPr>
          <p:cNvSpPr>
            <a:spLocks noGrp="1"/>
          </p:cNvSpPr>
          <p:nvPr>
            <p:ph type="body" idx="15"/>
          </p:nvPr>
        </p:nvSpPr>
        <p:spPr>
          <a:xfrm>
            <a:off x="10074739" y="2582409"/>
            <a:ext cx="586612" cy="597538"/>
          </a:xfrm>
        </p:spPr>
        <p:txBody>
          <a:bodyPr/>
          <a:lstStyle/>
          <a:p>
            <a:pPr algn="l" rtl="0"/>
            <a:r>
              <a:rPr lang="en-IE" dirty="0">
                <a:solidFill>
                  <a:srgbClr val="79C5C3"/>
                </a:solidFill>
              </a:rPr>
              <a:t>5</a:t>
            </a:r>
          </a:p>
        </p:txBody>
      </p:sp>
      <p:sp>
        <p:nvSpPr>
          <p:cNvPr id="12" name="Text Placeholder 11">
            <a:extLst>
              <a:ext uri="{FF2B5EF4-FFF2-40B4-BE49-F238E27FC236}">
                <a16:creationId xmlns:a16="http://schemas.microsoft.com/office/drawing/2014/main" id="{7B75524C-4450-203B-4077-28DCD3A44B41}"/>
              </a:ext>
            </a:extLst>
          </p:cNvPr>
          <p:cNvSpPr>
            <a:spLocks noGrp="1"/>
          </p:cNvSpPr>
          <p:nvPr>
            <p:ph type="body" idx="6"/>
          </p:nvPr>
        </p:nvSpPr>
        <p:spPr>
          <a:xfrm>
            <a:off x="7719729" y="2605753"/>
            <a:ext cx="586612" cy="597538"/>
          </a:xfrm>
        </p:spPr>
        <p:txBody>
          <a:bodyPr/>
          <a:lstStyle/>
          <a:p>
            <a:pPr algn="l" rtl="0"/>
            <a:r>
              <a:rPr lang="en-IE" dirty="0">
                <a:solidFill>
                  <a:srgbClr val="F68F37"/>
                </a:solidFill>
              </a:rPr>
              <a:t>4</a:t>
            </a:r>
          </a:p>
        </p:txBody>
      </p:sp>
      <p:sp>
        <p:nvSpPr>
          <p:cNvPr id="13" name="Text Placeholder 1">
            <a:extLst>
              <a:ext uri="{FF2B5EF4-FFF2-40B4-BE49-F238E27FC236}">
                <a16:creationId xmlns:a16="http://schemas.microsoft.com/office/drawing/2014/main" id="{DD3DCBEE-A854-8E7D-CB76-C8B32B82DB45}"/>
              </a:ext>
            </a:extLst>
          </p:cNvPr>
          <p:cNvSpPr txBox="1">
            <a:spLocks/>
          </p:cNvSpPr>
          <p:nvPr/>
        </p:nvSpPr>
        <p:spPr>
          <a:xfrm>
            <a:off x="672457" y="1238836"/>
            <a:ext cx="4312551" cy="74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dirty="0">
                <a:solidFill>
                  <a:srgbClr val="000000"/>
                </a:solidFill>
              </a:rPr>
              <a:t>Ongelman purkaminen</a:t>
            </a:r>
            <a:endParaRPr lang="en-IE" sz="2400" dirty="0">
              <a:solidFill>
                <a:srgbClr val="000000"/>
              </a:solidFill>
            </a:endParaRPr>
          </a:p>
        </p:txBody>
      </p:sp>
      <p:sp>
        <p:nvSpPr>
          <p:cNvPr id="14" name="Text Placeholder 3">
            <a:extLst>
              <a:ext uri="{FF2B5EF4-FFF2-40B4-BE49-F238E27FC236}">
                <a16:creationId xmlns:a16="http://schemas.microsoft.com/office/drawing/2014/main" id="{69EE9704-6CE6-B2A7-9400-305B311EBEDC}"/>
              </a:ext>
            </a:extLst>
          </p:cNvPr>
          <p:cNvSpPr txBox="1">
            <a:spLocks/>
          </p:cNvSpPr>
          <p:nvPr/>
        </p:nvSpPr>
        <p:spPr>
          <a:xfrm>
            <a:off x="411246" y="4061282"/>
            <a:ext cx="2059327" cy="697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VALITTU ONGELMA</a:t>
            </a:r>
            <a:endParaRPr lang="en-IE" sz="1600" b="1" dirty="0">
              <a:solidFill>
                <a:srgbClr val="000000"/>
              </a:solidFill>
            </a:endParaRPr>
          </a:p>
        </p:txBody>
      </p:sp>
      <p:sp>
        <p:nvSpPr>
          <p:cNvPr id="15" name="Text Placeholder 4">
            <a:extLst>
              <a:ext uri="{FF2B5EF4-FFF2-40B4-BE49-F238E27FC236}">
                <a16:creationId xmlns:a16="http://schemas.microsoft.com/office/drawing/2014/main" id="{2EF8DF6B-9581-E768-9DF8-D989C5C0F5D2}"/>
              </a:ext>
            </a:extLst>
          </p:cNvPr>
          <p:cNvSpPr txBox="1">
            <a:spLocks/>
          </p:cNvSpPr>
          <p:nvPr/>
        </p:nvSpPr>
        <p:spPr>
          <a:xfrm>
            <a:off x="672457" y="3593462"/>
            <a:ext cx="1740791"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TARKASTELE</a:t>
            </a:r>
            <a:endParaRPr lang="en-IE" sz="2000" b="1" dirty="0">
              <a:solidFill>
                <a:srgbClr val="000000"/>
              </a:solidFill>
            </a:endParaRPr>
          </a:p>
        </p:txBody>
      </p:sp>
      <p:sp>
        <p:nvSpPr>
          <p:cNvPr id="16" name="Text Placeholder 6">
            <a:extLst>
              <a:ext uri="{FF2B5EF4-FFF2-40B4-BE49-F238E27FC236}">
                <a16:creationId xmlns:a16="http://schemas.microsoft.com/office/drawing/2014/main" id="{5B5C42DC-0BA8-AC12-052E-A15553C3ACA4}"/>
              </a:ext>
            </a:extLst>
          </p:cNvPr>
          <p:cNvSpPr txBox="1">
            <a:spLocks/>
          </p:cNvSpPr>
          <p:nvPr/>
        </p:nvSpPr>
        <p:spPr>
          <a:xfrm>
            <a:off x="3225152" y="3593462"/>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TUNNISTA</a:t>
            </a:r>
            <a:endParaRPr lang="en-IE" sz="2000" b="1" dirty="0">
              <a:solidFill>
                <a:srgbClr val="000000"/>
              </a:solidFill>
            </a:endParaRPr>
          </a:p>
        </p:txBody>
      </p:sp>
      <p:sp>
        <p:nvSpPr>
          <p:cNvPr id="17" name="Text Placeholder 5">
            <a:extLst>
              <a:ext uri="{FF2B5EF4-FFF2-40B4-BE49-F238E27FC236}">
                <a16:creationId xmlns:a16="http://schemas.microsoft.com/office/drawing/2014/main" id="{105215E6-5239-F3F8-3B6A-9AD82062ECE5}"/>
              </a:ext>
            </a:extLst>
          </p:cNvPr>
          <p:cNvSpPr txBox="1">
            <a:spLocks/>
          </p:cNvSpPr>
          <p:nvPr/>
        </p:nvSpPr>
        <p:spPr>
          <a:xfrm>
            <a:off x="2659344" y="4061282"/>
            <a:ext cx="2325663" cy="839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KAIKKI ONGELMASI SYYT</a:t>
            </a:r>
            <a:endParaRPr lang="en-IE" sz="1600" b="1" dirty="0">
              <a:solidFill>
                <a:srgbClr val="000000"/>
              </a:solidFill>
            </a:endParaRPr>
          </a:p>
        </p:txBody>
      </p:sp>
      <p:sp>
        <p:nvSpPr>
          <p:cNvPr id="18" name="Text Placeholder 11">
            <a:extLst>
              <a:ext uri="{FF2B5EF4-FFF2-40B4-BE49-F238E27FC236}">
                <a16:creationId xmlns:a16="http://schemas.microsoft.com/office/drawing/2014/main" id="{B2368C5D-582C-9AD2-E4C6-AB00841CE259}"/>
              </a:ext>
            </a:extLst>
          </p:cNvPr>
          <p:cNvSpPr txBox="1">
            <a:spLocks/>
          </p:cNvSpPr>
          <p:nvPr/>
        </p:nvSpPr>
        <p:spPr>
          <a:xfrm>
            <a:off x="5078228" y="3978449"/>
            <a:ext cx="2156578" cy="88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JOKAISTA SYYTÄ LÖYTÄÄKSESI MITÄ TAHANSA TEEMAA TAI ALATEEMAA</a:t>
            </a:r>
            <a:endParaRPr lang="en-IE" sz="1600" b="1" dirty="0">
              <a:solidFill>
                <a:srgbClr val="000000"/>
              </a:solidFill>
            </a:endParaRPr>
          </a:p>
        </p:txBody>
      </p:sp>
      <p:sp>
        <p:nvSpPr>
          <p:cNvPr id="19" name="Text Placeholder 6">
            <a:extLst>
              <a:ext uri="{FF2B5EF4-FFF2-40B4-BE49-F238E27FC236}">
                <a16:creationId xmlns:a16="http://schemas.microsoft.com/office/drawing/2014/main" id="{B64FB12F-D9B2-0D83-A6DC-0B896C103D7E}"/>
              </a:ext>
            </a:extLst>
          </p:cNvPr>
          <p:cNvSpPr txBox="1">
            <a:spLocks/>
          </p:cNvSpPr>
          <p:nvPr/>
        </p:nvSpPr>
        <p:spPr>
          <a:xfrm>
            <a:off x="5381730" y="355882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KYSY '</a:t>
            </a:r>
            <a:r>
              <a:rPr lang="en-US" sz="2000" b="1" i="1" dirty="0">
                <a:solidFill>
                  <a:srgbClr val="000000"/>
                </a:solidFill>
              </a:rPr>
              <a:t>MIKSI?'</a:t>
            </a:r>
            <a:endParaRPr lang="en-IE" sz="2000" b="1" dirty="0">
              <a:solidFill>
                <a:srgbClr val="000000"/>
              </a:solidFill>
            </a:endParaRPr>
          </a:p>
        </p:txBody>
      </p:sp>
      <p:sp>
        <p:nvSpPr>
          <p:cNvPr id="20" name="Text Placeholder 6">
            <a:extLst>
              <a:ext uri="{FF2B5EF4-FFF2-40B4-BE49-F238E27FC236}">
                <a16:creationId xmlns:a16="http://schemas.microsoft.com/office/drawing/2014/main" id="{FEB686CF-0450-03A1-93AE-E6D5EEB2A974}"/>
              </a:ext>
            </a:extLst>
          </p:cNvPr>
          <p:cNvSpPr txBox="1">
            <a:spLocks/>
          </p:cNvSpPr>
          <p:nvPr/>
        </p:nvSpPr>
        <p:spPr>
          <a:xfrm>
            <a:off x="7540637" y="359595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LISTAA</a:t>
            </a:r>
            <a:endParaRPr lang="en-IE" sz="2000" b="1" dirty="0">
              <a:solidFill>
                <a:srgbClr val="000000"/>
              </a:solidFill>
            </a:endParaRPr>
          </a:p>
        </p:txBody>
      </p:sp>
      <p:sp>
        <p:nvSpPr>
          <p:cNvPr id="21" name="Text Placeholder 6">
            <a:extLst>
              <a:ext uri="{FF2B5EF4-FFF2-40B4-BE49-F238E27FC236}">
                <a16:creationId xmlns:a16="http://schemas.microsoft.com/office/drawing/2014/main" id="{68E09EE6-1F73-C09D-CEA2-CB26BA9D4A95}"/>
              </a:ext>
            </a:extLst>
          </p:cNvPr>
          <p:cNvSpPr txBox="1">
            <a:spLocks/>
          </p:cNvSpPr>
          <p:nvPr/>
        </p:nvSpPr>
        <p:spPr>
          <a:xfrm>
            <a:off x="9824873" y="355882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LUO</a:t>
            </a:r>
            <a:endParaRPr lang="en-IE" sz="2000" b="1" dirty="0">
              <a:solidFill>
                <a:srgbClr val="000000"/>
              </a:solidFill>
            </a:endParaRPr>
          </a:p>
        </p:txBody>
      </p:sp>
      <p:sp>
        <p:nvSpPr>
          <p:cNvPr id="22" name="Text Placeholder 7">
            <a:extLst>
              <a:ext uri="{FF2B5EF4-FFF2-40B4-BE49-F238E27FC236}">
                <a16:creationId xmlns:a16="http://schemas.microsoft.com/office/drawing/2014/main" id="{800D6504-96FC-C7A6-859B-3C6348DC5A8D}"/>
              </a:ext>
            </a:extLst>
          </p:cNvPr>
          <p:cNvSpPr txBox="1">
            <a:spLocks/>
          </p:cNvSpPr>
          <p:nvPr/>
        </p:nvSpPr>
        <p:spPr>
          <a:xfrm>
            <a:off x="7401694" y="4061282"/>
            <a:ext cx="2130961"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a:solidFill>
                  <a:srgbClr val="000000"/>
                </a:solidFill>
              </a:rPr>
              <a:t>ONGELMAN VAIKUTUKSET</a:t>
            </a:r>
            <a:endParaRPr lang="en-IE" sz="1600" b="1" dirty="0">
              <a:solidFill>
                <a:srgbClr val="000000"/>
              </a:solidFill>
            </a:endParaRPr>
          </a:p>
        </p:txBody>
      </p:sp>
      <p:sp>
        <p:nvSpPr>
          <p:cNvPr id="23" name="Text Placeholder 9">
            <a:extLst>
              <a:ext uri="{FF2B5EF4-FFF2-40B4-BE49-F238E27FC236}">
                <a16:creationId xmlns:a16="http://schemas.microsoft.com/office/drawing/2014/main" id="{C6D5D366-3CA3-C477-5C06-7EB8D4ACEA8A}"/>
              </a:ext>
            </a:extLst>
          </p:cNvPr>
          <p:cNvSpPr txBox="1">
            <a:spLocks/>
          </p:cNvSpPr>
          <p:nvPr/>
        </p:nvSpPr>
        <p:spPr>
          <a:xfrm>
            <a:off x="9699543" y="4040619"/>
            <a:ext cx="2333958"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MAHDOLLISET ONGELMAILMOITUKSET</a:t>
            </a:r>
            <a:endParaRPr lang="en-IE" sz="1600" b="1" dirty="0">
              <a:solidFill>
                <a:srgbClr val="000000"/>
              </a:solidFill>
            </a:endParaRPr>
          </a:p>
        </p:txBody>
      </p:sp>
    </p:spTree>
    <p:extLst>
      <p:ext uri="{BB962C8B-B14F-4D97-AF65-F5344CB8AC3E}">
        <p14:creationId xmlns:p14="http://schemas.microsoft.com/office/powerpoint/2010/main" val="559138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49058-5DA6-9C3C-75E1-B0E6722FD828}"/>
              </a:ext>
            </a:extLst>
          </p:cNvPr>
          <p:cNvSpPr>
            <a:spLocks noGrp="1"/>
          </p:cNvSpPr>
          <p:nvPr>
            <p:ph type="body" sz="quarter" idx="16"/>
          </p:nvPr>
        </p:nvSpPr>
        <p:spPr/>
        <p:txBody>
          <a:bodyPr/>
          <a:lstStyle/>
          <a:p>
            <a:pPr algn="l" rtl="0"/>
            <a:r>
              <a:rPr lang="en-IE" dirty="0"/>
              <a:t>Muita kysymyksiä:</a:t>
            </a:r>
          </a:p>
        </p:txBody>
      </p:sp>
      <p:pic>
        <p:nvPicPr>
          <p:cNvPr id="7" name="Picture Placeholder 6" descr="Light bulb on green grass">
            <a:extLst>
              <a:ext uri="{FF2B5EF4-FFF2-40B4-BE49-F238E27FC236}">
                <a16:creationId xmlns:a16="http://schemas.microsoft.com/office/drawing/2014/main" id="{2B1F8491-F5FB-31D5-84B6-6A31A85885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2">
            <a:extLst>
              <a:ext uri="{FF2B5EF4-FFF2-40B4-BE49-F238E27FC236}">
                <a16:creationId xmlns:a16="http://schemas.microsoft.com/office/drawing/2014/main" id="{5C8051F0-47CC-5F2E-D4F2-0BBCA9FA985B}"/>
              </a:ext>
            </a:extLst>
          </p:cNvPr>
          <p:cNvSpPr>
            <a:spLocks noGrp="1"/>
          </p:cNvSpPr>
          <p:nvPr>
            <p:ph type="body" sz="quarter" idx="18"/>
          </p:nvPr>
        </p:nvSpPr>
        <p:spPr>
          <a:xfrm>
            <a:off x="898525" y="1593850"/>
            <a:ext cx="5404121" cy="4016375"/>
          </a:xfrm>
        </p:spPr>
        <p:txBody>
          <a:bodyPr/>
          <a:lstStyle/>
          <a:p>
            <a:pPr marL="414900" indent="-342900" algn="l" rtl="0">
              <a:buFont typeface="Arial" panose="020B0604020202020204" pitchFamily="34" charset="0"/>
              <a:buChar char="•"/>
            </a:pPr>
            <a:r>
              <a:rPr lang="en-US" dirty="0"/>
              <a:t>Ketä tämä ongelma koskee?</a:t>
            </a:r>
          </a:p>
          <a:p>
            <a:pPr marL="414900" indent="-342900" algn="l" rtl="0">
              <a:buFont typeface="Arial" panose="020B0604020202020204" pitchFamily="34" charset="0"/>
              <a:buChar char="•"/>
            </a:pPr>
            <a:r>
              <a:rPr lang="en-US" dirty="0"/>
              <a:t>Ketä tämä ongelma kiinnostaa?</a:t>
            </a:r>
          </a:p>
          <a:p>
            <a:pPr marL="414900" indent="-342900" algn="l" rtl="0">
              <a:buFont typeface="Arial" panose="020B0604020202020204" pitchFamily="34" charset="0"/>
              <a:buChar char="•"/>
            </a:pPr>
            <a:r>
              <a:rPr lang="en-US" dirty="0"/>
              <a:t>Mikä näistä on kohderyhmäsi?</a:t>
            </a:r>
          </a:p>
          <a:p>
            <a:pPr marL="414900" indent="-342900" algn="l" rtl="0">
              <a:buFont typeface="Arial" panose="020B0604020202020204" pitchFamily="34" charset="0"/>
              <a:buChar char="•"/>
            </a:pPr>
            <a:r>
              <a:rPr lang="en-US" dirty="0"/>
              <a:t>Onko jo ideaa?</a:t>
            </a:r>
          </a:p>
          <a:p>
            <a:pPr marL="414900" indent="-342900" algn="l" rtl="0">
              <a:buFont typeface="Arial" panose="020B0604020202020204" pitchFamily="34" charset="0"/>
              <a:buChar char="•"/>
            </a:pPr>
            <a:r>
              <a:rPr lang="en-US" dirty="0"/>
              <a:t>Onko ratkaisu jo olemassa?</a:t>
            </a:r>
          </a:p>
          <a:p>
            <a:pPr marL="414900" indent="-342900" algn="l" rtl="0">
              <a:buFont typeface="Arial" panose="020B0604020202020204" pitchFamily="34" charset="0"/>
              <a:buChar char="•"/>
            </a:pPr>
            <a:r>
              <a:rPr lang="en-US" dirty="0"/>
              <a:t>Kenellä näitä on?</a:t>
            </a:r>
          </a:p>
          <a:p>
            <a:pPr marL="414900" indent="-342900" algn="l" rtl="0">
              <a:buFont typeface="Arial" panose="020B0604020202020204" pitchFamily="34" charset="0"/>
              <a:buChar char="•"/>
            </a:pPr>
            <a:r>
              <a:rPr lang="en-US" b="1" dirty="0"/>
              <a:t>Kuinka voit tehdä paremmin?</a:t>
            </a:r>
          </a:p>
          <a:p>
            <a:pPr marL="414900" indent="-342900" algn="l" rtl="0">
              <a:buFont typeface="Arial" panose="020B0604020202020204" pitchFamily="34" charset="0"/>
              <a:buChar char="•"/>
            </a:pPr>
            <a:endParaRPr lang="en-IE" dirty="0"/>
          </a:p>
        </p:txBody>
      </p:sp>
    </p:spTree>
    <p:extLst>
      <p:ext uri="{BB962C8B-B14F-4D97-AF65-F5344CB8AC3E}">
        <p14:creationId xmlns:p14="http://schemas.microsoft.com/office/powerpoint/2010/main" val="325129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D624E-D135-4346-8066-EEB731970F7D}"/>
              </a:ext>
            </a:extLst>
          </p:cNvPr>
          <p:cNvSpPr>
            <a:spLocks noGrp="1"/>
          </p:cNvSpPr>
          <p:nvPr>
            <p:ph type="body" sz="quarter" idx="18"/>
          </p:nvPr>
        </p:nvSpPr>
        <p:spPr>
          <a:xfrm>
            <a:off x="898358" y="1600425"/>
            <a:ext cx="4210970" cy="3291086"/>
          </a:xfrm>
        </p:spPr>
        <p:txBody>
          <a:bodyPr/>
          <a:lstStyle/>
          <a:p>
            <a:pPr algn="l" rtl="0"/>
            <a:r>
              <a:rPr lang="en-US" dirty="0"/>
              <a:t>Tämä on lyhyt video, joka sisältää yleiskatsauksen asiakasempatiakarttaan. </a:t>
            </a:r>
          </a:p>
          <a:p>
            <a:pPr algn="l" rtl="0"/>
            <a:r>
              <a:rPr lang="en-US" dirty="0" err="1"/>
              <a:t>Tämä</a:t>
            </a:r>
            <a:r>
              <a:rPr lang="en-US" dirty="0"/>
              <a:t> on hyödyllinen työkalu, jota voidaan käyttää auttamaan yrityksiä ymmärtämään paremmin asiakkaitaan ja auttamaan heitä löytämään ja määrittelemään asiakkaan kohtaaman todellisen ongelman.</a:t>
            </a:r>
            <a:endParaRPr lang="en-IE" dirty="0"/>
          </a:p>
        </p:txBody>
      </p:sp>
      <p:sp>
        <p:nvSpPr>
          <p:cNvPr id="3" name="Text Placeholder 2">
            <a:extLst>
              <a:ext uri="{FF2B5EF4-FFF2-40B4-BE49-F238E27FC236}">
                <a16:creationId xmlns:a16="http://schemas.microsoft.com/office/drawing/2014/main" id="{8DC6FBA9-2BE6-66B7-53A6-C3B9975B9E40}"/>
              </a:ext>
            </a:extLst>
          </p:cNvPr>
          <p:cNvSpPr>
            <a:spLocks noGrp="1"/>
          </p:cNvSpPr>
          <p:nvPr>
            <p:ph type="body" sz="quarter" idx="16"/>
          </p:nvPr>
        </p:nvSpPr>
        <p:spPr/>
        <p:txBody>
          <a:bodyPr/>
          <a:lstStyle/>
          <a:p>
            <a:pPr algn="l" rtl="0"/>
            <a:r>
              <a:rPr lang="en-IE" dirty="0"/>
              <a:t>Empatiakartat</a:t>
            </a:r>
          </a:p>
        </p:txBody>
      </p:sp>
      <p:sp>
        <p:nvSpPr>
          <p:cNvPr id="5" name="TextBox 4">
            <a:extLst>
              <a:ext uri="{FF2B5EF4-FFF2-40B4-BE49-F238E27FC236}">
                <a16:creationId xmlns:a16="http://schemas.microsoft.com/office/drawing/2014/main" id="{68CEB60F-CC50-2E1F-957D-F9ED32957286}"/>
              </a:ext>
            </a:extLst>
          </p:cNvPr>
          <p:cNvSpPr txBox="1"/>
          <p:nvPr/>
        </p:nvSpPr>
        <p:spPr>
          <a:xfrm>
            <a:off x="321441" y="5884235"/>
            <a:ext cx="4449735" cy="646331"/>
          </a:xfrm>
          <a:prstGeom prst="rect">
            <a:avLst/>
          </a:prstGeom>
          <a:noFill/>
        </p:spPr>
        <p:txBody>
          <a:bodyPr wrap="square">
            <a:spAutoFit/>
          </a:bodyPr>
          <a:lstStyle/>
          <a:p>
            <a:pPr algn="l" rtl="0"/>
            <a:r>
              <a:rPr lang="en-US" dirty="0">
                <a:solidFill>
                  <a:srgbClr val="000000"/>
                </a:solidFill>
                <a:hlinkClick r:id="rId3">
                  <a:extLst>
                    <a:ext uri="{A12FA001-AC4F-418D-AE19-62706E023703}">
                      <ahyp:hlinkClr xmlns:ahyp="http://schemas.microsoft.com/office/drawing/2018/hyperlinkcolor" val="tx"/>
                    </a:ext>
                  </a:extLst>
                </a:hlinkClick>
              </a:rPr>
              <a:t>Asiakkaiden ymmärtäminen – Johdatus asiakasempatian kartoitukseen – YouTube</a:t>
            </a:r>
            <a:endParaRPr lang="en-IE" dirty="0">
              <a:solidFill>
                <a:srgbClr val="000000"/>
              </a:solidFill>
            </a:endParaRPr>
          </a:p>
        </p:txBody>
      </p:sp>
      <p:pic>
        <p:nvPicPr>
          <p:cNvPr id="6" name="Online Media 5" title="Understanding Customers - An Introduction to Customer Empathy Mapping">
            <a:hlinkClick r:id="" action="ppaction://media"/>
            <a:extLst>
              <a:ext uri="{FF2B5EF4-FFF2-40B4-BE49-F238E27FC236}">
                <a16:creationId xmlns:a16="http://schemas.microsoft.com/office/drawing/2014/main" id="{06A3A9BC-9B60-EB9A-9870-322E9070FD57}"/>
              </a:ext>
            </a:extLst>
          </p:cNvPr>
          <p:cNvPicPr>
            <a:picLocks noRot="1" noChangeAspect="1"/>
          </p:cNvPicPr>
          <p:nvPr>
            <a:videoFile r:link="rId1"/>
          </p:nvPr>
        </p:nvPicPr>
        <p:blipFill>
          <a:blip r:embed="rId4"/>
          <a:stretch>
            <a:fillRect/>
          </a:stretch>
        </p:blipFill>
        <p:spPr>
          <a:xfrm>
            <a:off x="5260567" y="1159446"/>
            <a:ext cx="6753382" cy="4173045"/>
          </a:xfrm>
          <a:prstGeom prst="rect">
            <a:avLst/>
          </a:prstGeom>
        </p:spPr>
      </p:pic>
    </p:spTree>
    <p:extLst>
      <p:ext uri="{BB962C8B-B14F-4D97-AF65-F5344CB8AC3E}">
        <p14:creationId xmlns:p14="http://schemas.microsoft.com/office/powerpoint/2010/main" val="405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4B1F6-33B2-2FB6-53F5-0BEFBB14E7AD}"/>
              </a:ext>
            </a:extLst>
          </p:cNvPr>
          <p:cNvSpPr>
            <a:spLocks noGrp="1"/>
          </p:cNvSpPr>
          <p:nvPr>
            <p:ph type="body" sz="quarter" idx="16"/>
          </p:nvPr>
        </p:nvSpPr>
        <p:spPr>
          <a:xfrm>
            <a:off x="798379" y="426625"/>
            <a:ext cx="10595237" cy="535753"/>
          </a:xfrm>
        </p:spPr>
        <p:txBody>
          <a:bodyPr/>
          <a:lstStyle/>
          <a:p>
            <a:pPr algn="l" rtl="0"/>
            <a:r>
              <a:rPr lang="en-IE" dirty="0"/>
              <a:t>Asiakkaiden ymmärtäminen – </a:t>
            </a:r>
            <a:r>
              <a:rPr lang="en-IE" dirty="0" err="1"/>
              <a:t>Empatiakartan</a:t>
            </a:r>
            <a:r>
              <a:rPr lang="en-IE" dirty="0"/>
              <a:t> </a:t>
            </a:r>
            <a:r>
              <a:rPr lang="en-IE" dirty="0" err="1"/>
              <a:t>avulla</a:t>
            </a:r>
            <a:endParaRPr lang="en-IE" dirty="0"/>
          </a:p>
        </p:txBody>
      </p:sp>
      <p:pic>
        <p:nvPicPr>
          <p:cNvPr id="4" name="Picture 3">
            <a:extLst>
              <a:ext uri="{FF2B5EF4-FFF2-40B4-BE49-F238E27FC236}">
                <a16:creationId xmlns:a16="http://schemas.microsoft.com/office/drawing/2014/main" id="{F5C56D48-937B-EEA8-A026-464A1BAE0203}"/>
              </a:ext>
            </a:extLst>
          </p:cNvPr>
          <p:cNvPicPr>
            <a:picLocks noChangeAspect="1"/>
          </p:cNvPicPr>
          <p:nvPr/>
        </p:nvPicPr>
        <p:blipFill>
          <a:blip r:embed="rId2"/>
          <a:stretch>
            <a:fillRect/>
          </a:stretch>
        </p:blipFill>
        <p:spPr>
          <a:xfrm>
            <a:off x="3547241" y="1107498"/>
            <a:ext cx="7756634" cy="5559691"/>
          </a:xfrm>
          <a:prstGeom prst="rect">
            <a:avLst/>
          </a:prstGeom>
        </p:spPr>
      </p:pic>
      <p:sp>
        <p:nvSpPr>
          <p:cNvPr id="5" name="Flowchart: Connector 4">
            <a:extLst>
              <a:ext uri="{FF2B5EF4-FFF2-40B4-BE49-F238E27FC236}">
                <a16:creationId xmlns:a16="http://schemas.microsoft.com/office/drawing/2014/main" id="{CCB16E41-514F-8239-AD6D-BF4320713EAC}"/>
              </a:ext>
            </a:extLst>
          </p:cNvPr>
          <p:cNvSpPr/>
          <p:nvPr/>
        </p:nvSpPr>
        <p:spPr>
          <a:xfrm>
            <a:off x="6342992" y="2446829"/>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t>Nimi</a:t>
            </a:r>
            <a:r>
              <a:rPr lang="en-US" dirty="0"/>
              <a:t>:</a:t>
            </a:r>
          </a:p>
          <a:p>
            <a:pPr algn="ctr" rtl="0"/>
            <a:r>
              <a:rPr lang="en-US" dirty="0" err="1"/>
              <a:t>Ikä</a:t>
            </a:r>
            <a:r>
              <a:rPr lang="en-US" dirty="0"/>
              <a:t>:</a:t>
            </a:r>
          </a:p>
          <a:p>
            <a:pPr algn="ctr" rtl="0"/>
            <a:r>
              <a:rPr lang="en-US" dirty="0"/>
              <a:t>Status:</a:t>
            </a:r>
          </a:p>
          <a:p>
            <a:pPr algn="ctr" rtl="0"/>
            <a:endParaRPr lang="en-IE" dirty="0"/>
          </a:p>
        </p:txBody>
      </p:sp>
      <p:sp>
        <p:nvSpPr>
          <p:cNvPr id="6" name="TextBox 5">
            <a:extLst>
              <a:ext uri="{FF2B5EF4-FFF2-40B4-BE49-F238E27FC236}">
                <a16:creationId xmlns:a16="http://schemas.microsoft.com/office/drawing/2014/main" id="{C12D4578-8939-E91C-7454-812D84F2BAAE}"/>
              </a:ext>
            </a:extLst>
          </p:cNvPr>
          <p:cNvSpPr txBox="1"/>
          <p:nvPr/>
        </p:nvSpPr>
        <p:spPr>
          <a:xfrm>
            <a:off x="6248399" y="1420491"/>
            <a:ext cx="2375338" cy="923330"/>
          </a:xfrm>
          <a:prstGeom prst="rect">
            <a:avLst/>
          </a:prstGeom>
          <a:solidFill>
            <a:schemeClr val="bg1"/>
          </a:solidFill>
        </p:spPr>
        <p:txBody>
          <a:bodyPr wrap="square" rtlCol="0">
            <a:spAutoFit/>
          </a:bodyPr>
          <a:lstStyle/>
          <a:p>
            <a:pPr algn="ctr" rtl="0"/>
            <a:r>
              <a:rPr lang="en-US" b="1">
                <a:solidFill>
                  <a:srgbClr val="C32F79"/>
                </a:solidFill>
              </a:rPr>
              <a:t>Ajattele ja Tunne?</a:t>
            </a:r>
          </a:p>
          <a:p>
            <a:pPr algn="ctr" rtl="0"/>
            <a:r>
              <a:rPr lang="en-US">
                <a:solidFill>
                  <a:srgbClr val="C32F79"/>
                </a:solidFill>
              </a:rPr>
              <a:t>Mikä todella merkitsee</a:t>
            </a:r>
          </a:p>
          <a:p>
            <a:pPr algn="ctr" rtl="0"/>
            <a:r>
              <a:rPr lang="en-US">
                <a:solidFill>
                  <a:srgbClr val="C32F79"/>
                </a:solidFill>
              </a:rPr>
              <a:t>Huolet / toiveet!</a:t>
            </a:r>
            <a:endParaRPr lang="en-IE">
              <a:solidFill>
                <a:srgbClr val="C32F79"/>
              </a:solidFill>
            </a:endParaRPr>
          </a:p>
        </p:txBody>
      </p:sp>
      <p:sp>
        <p:nvSpPr>
          <p:cNvPr id="7" name="TextBox 6">
            <a:extLst>
              <a:ext uri="{FF2B5EF4-FFF2-40B4-BE49-F238E27FC236}">
                <a16:creationId xmlns:a16="http://schemas.microsoft.com/office/drawing/2014/main" id="{2E5826BF-A9F4-6787-5B85-8017616EC164}"/>
              </a:ext>
            </a:extLst>
          </p:cNvPr>
          <p:cNvSpPr txBox="1"/>
          <p:nvPr/>
        </p:nvSpPr>
        <p:spPr>
          <a:xfrm>
            <a:off x="3771174" y="2410680"/>
            <a:ext cx="2477226" cy="1754326"/>
          </a:xfrm>
          <a:prstGeom prst="rect">
            <a:avLst/>
          </a:prstGeom>
          <a:solidFill>
            <a:schemeClr val="bg1"/>
          </a:solidFill>
        </p:spPr>
        <p:txBody>
          <a:bodyPr wrap="square" rtlCol="0">
            <a:spAutoFit/>
          </a:bodyPr>
          <a:lstStyle/>
          <a:p>
            <a:pPr algn="ctr" rtl="0"/>
            <a:r>
              <a:rPr lang="en-US" b="1" dirty="0" err="1">
                <a:solidFill>
                  <a:srgbClr val="7030A0"/>
                </a:solidFill>
              </a:rPr>
              <a:t>Kuule</a:t>
            </a:r>
            <a:r>
              <a:rPr lang="en-US" b="1" dirty="0">
                <a:solidFill>
                  <a:srgbClr val="7030A0"/>
                </a:solidFill>
              </a:rPr>
              <a:t>?</a:t>
            </a:r>
          </a:p>
          <a:p>
            <a:pPr algn="ctr" rtl="0"/>
            <a:r>
              <a:rPr lang="en-US" dirty="0" err="1">
                <a:solidFill>
                  <a:srgbClr val="7030A0"/>
                </a:solidFill>
              </a:rPr>
              <a:t>Mitä</a:t>
            </a:r>
            <a:r>
              <a:rPr lang="en-US" dirty="0">
                <a:solidFill>
                  <a:srgbClr val="7030A0"/>
                </a:solidFill>
              </a:rPr>
              <a:t> </a:t>
            </a:r>
            <a:r>
              <a:rPr lang="en-US" dirty="0" err="1">
                <a:solidFill>
                  <a:srgbClr val="7030A0"/>
                </a:solidFill>
              </a:rPr>
              <a:t>ystävät</a:t>
            </a:r>
            <a:r>
              <a:rPr lang="en-US" dirty="0">
                <a:solidFill>
                  <a:srgbClr val="7030A0"/>
                </a:solidFill>
              </a:rPr>
              <a:t> </a:t>
            </a:r>
            <a:r>
              <a:rPr lang="en-US" dirty="0" err="1">
                <a:solidFill>
                  <a:srgbClr val="7030A0"/>
                </a:solidFill>
              </a:rPr>
              <a:t>sanovat</a:t>
            </a:r>
            <a:endParaRPr lang="en-US" dirty="0">
              <a:solidFill>
                <a:srgbClr val="7030A0"/>
              </a:solidFill>
            </a:endParaRPr>
          </a:p>
          <a:p>
            <a:pPr algn="ctr" rtl="0"/>
            <a:r>
              <a:rPr lang="en-US" dirty="0" err="1">
                <a:solidFill>
                  <a:srgbClr val="7030A0"/>
                </a:solidFill>
              </a:rPr>
              <a:t>Mitä</a:t>
            </a:r>
            <a:r>
              <a:rPr lang="en-US" dirty="0">
                <a:solidFill>
                  <a:srgbClr val="7030A0"/>
                </a:solidFill>
              </a:rPr>
              <a:t> </a:t>
            </a:r>
            <a:r>
              <a:rPr lang="en-US" dirty="0" err="1">
                <a:solidFill>
                  <a:srgbClr val="7030A0"/>
                </a:solidFill>
              </a:rPr>
              <a:t>perhe</a:t>
            </a:r>
            <a:r>
              <a:rPr lang="en-US" dirty="0">
                <a:solidFill>
                  <a:srgbClr val="7030A0"/>
                </a:solidFill>
              </a:rPr>
              <a:t> </a:t>
            </a:r>
            <a:r>
              <a:rPr lang="en-US" dirty="0" err="1">
                <a:solidFill>
                  <a:srgbClr val="7030A0"/>
                </a:solidFill>
              </a:rPr>
              <a:t>sanoo</a:t>
            </a:r>
            <a:endParaRPr lang="en-US" dirty="0">
              <a:solidFill>
                <a:srgbClr val="7030A0"/>
              </a:solidFill>
            </a:endParaRPr>
          </a:p>
          <a:p>
            <a:pPr algn="ctr" rtl="0"/>
            <a:r>
              <a:rPr lang="en-US" dirty="0" err="1">
                <a:solidFill>
                  <a:srgbClr val="7030A0"/>
                </a:solidFill>
              </a:rPr>
              <a:t>Mitä</a:t>
            </a:r>
            <a:r>
              <a:rPr lang="en-US" dirty="0">
                <a:solidFill>
                  <a:srgbClr val="7030A0"/>
                </a:solidFill>
              </a:rPr>
              <a:t> </a:t>
            </a:r>
            <a:r>
              <a:rPr lang="en-US" dirty="0" err="1">
                <a:solidFill>
                  <a:srgbClr val="7030A0"/>
                </a:solidFill>
              </a:rPr>
              <a:t>pomo</a:t>
            </a:r>
            <a:r>
              <a:rPr lang="en-US" dirty="0">
                <a:solidFill>
                  <a:srgbClr val="7030A0"/>
                </a:solidFill>
              </a:rPr>
              <a:t>/</a:t>
            </a:r>
            <a:r>
              <a:rPr lang="en-US" dirty="0" err="1">
                <a:solidFill>
                  <a:srgbClr val="7030A0"/>
                </a:solidFill>
              </a:rPr>
              <a:t>ikätoverit</a:t>
            </a:r>
            <a:r>
              <a:rPr lang="en-US" dirty="0">
                <a:solidFill>
                  <a:srgbClr val="7030A0"/>
                </a:solidFill>
              </a:rPr>
              <a:t> </a:t>
            </a:r>
            <a:r>
              <a:rPr lang="en-US" dirty="0" err="1">
                <a:solidFill>
                  <a:srgbClr val="7030A0"/>
                </a:solidFill>
              </a:rPr>
              <a:t>sanovat</a:t>
            </a:r>
            <a:endParaRPr lang="en-US" dirty="0">
              <a:solidFill>
                <a:srgbClr val="7030A0"/>
              </a:solidFill>
            </a:endParaRPr>
          </a:p>
          <a:p>
            <a:pPr algn="ctr" rtl="0"/>
            <a:r>
              <a:rPr lang="en-US" dirty="0" err="1">
                <a:solidFill>
                  <a:srgbClr val="7030A0"/>
                </a:solidFill>
              </a:rPr>
              <a:t>Mitä</a:t>
            </a:r>
            <a:r>
              <a:rPr lang="en-US" dirty="0">
                <a:solidFill>
                  <a:srgbClr val="7030A0"/>
                </a:solidFill>
              </a:rPr>
              <a:t> </a:t>
            </a:r>
            <a:r>
              <a:rPr lang="en-US" dirty="0" err="1">
                <a:solidFill>
                  <a:srgbClr val="7030A0"/>
                </a:solidFill>
              </a:rPr>
              <a:t>vaikuttajat</a:t>
            </a:r>
            <a:r>
              <a:rPr lang="en-US" dirty="0">
                <a:solidFill>
                  <a:srgbClr val="7030A0"/>
                </a:solidFill>
              </a:rPr>
              <a:t> </a:t>
            </a:r>
            <a:r>
              <a:rPr lang="en-US" dirty="0" err="1">
                <a:solidFill>
                  <a:srgbClr val="7030A0"/>
                </a:solidFill>
              </a:rPr>
              <a:t>sanovat</a:t>
            </a:r>
            <a:endParaRPr lang="en-IE" dirty="0">
              <a:solidFill>
                <a:srgbClr val="7030A0"/>
              </a:solidFill>
            </a:endParaRPr>
          </a:p>
        </p:txBody>
      </p:sp>
      <p:sp>
        <p:nvSpPr>
          <p:cNvPr id="8" name="TextBox 7">
            <a:extLst>
              <a:ext uri="{FF2B5EF4-FFF2-40B4-BE49-F238E27FC236}">
                <a16:creationId xmlns:a16="http://schemas.microsoft.com/office/drawing/2014/main" id="{183C2500-E82C-7C91-F619-4CF63C1561E3}"/>
              </a:ext>
            </a:extLst>
          </p:cNvPr>
          <p:cNvSpPr txBox="1"/>
          <p:nvPr/>
        </p:nvSpPr>
        <p:spPr>
          <a:xfrm>
            <a:off x="8497342" y="2622824"/>
            <a:ext cx="2575305" cy="2031325"/>
          </a:xfrm>
          <a:prstGeom prst="rect">
            <a:avLst/>
          </a:prstGeom>
          <a:solidFill>
            <a:schemeClr val="bg1"/>
          </a:solidFill>
        </p:spPr>
        <p:txBody>
          <a:bodyPr wrap="square" rtlCol="0">
            <a:spAutoFit/>
          </a:bodyPr>
          <a:lstStyle/>
          <a:p>
            <a:pPr algn="ctr" rtl="0"/>
            <a:r>
              <a:rPr lang="en-US" b="1" dirty="0" err="1">
                <a:solidFill>
                  <a:srgbClr val="0070C0"/>
                </a:solidFill>
              </a:rPr>
              <a:t>Näe</a:t>
            </a:r>
            <a:r>
              <a:rPr lang="en-US" b="1" dirty="0">
                <a:solidFill>
                  <a:srgbClr val="0070C0"/>
                </a:solidFill>
              </a:rPr>
              <a:t>?</a:t>
            </a:r>
          </a:p>
          <a:p>
            <a:pPr algn="ctr" rtl="0"/>
            <a:r>
              <a:rPr lang="en-US" dirty="0" err="1">
                <a:solidFill>
                  <a:srgbClr val="0070C0"/>
                </a:solidFill>
              </a:rPr>
              <a:t>Ympäristö</a:t>
            </a:r>
            <a:endParaRPr lang="en-US" dirty="0">
              <a:solidFill>
                <a:srgbClr val="0070C0"/>
              </a:solidFill>
            </a:endParaRPr>
          </a:p>
          <a:p>
            <a:pPr algn="ctr" rtl="0"/>
            <a:r>
              <a:rPr lang="en-US" dirty="0" err="1">
                <a:solidFill>
                  <a:srgbClr val="0070C0"/>
                </a:solidFill>
              </a:rPr>
              <a:t>Sosiaalinen</a:t>
            </a:r>
            <a:r>
              <a:rPr lang="en-US" dirty="0">
                <a:solidFill>
                  <a:srgbClr val="0070C0"/>
                </a:solidFill>
              </a:rPr>
              <a:t> media / </a:t>
            </a:r>
            <a:r>
              <a:rPr lang="en-US" dirty="0" err="1">
                <a:solidFill>
                  <a:srgbClr val="0070C0"/>
                </a:solidFill>
              </a:rPr>
              <a:t>ystävät</a:t>
            </a:r>
            <a:endParaRPr lang="en-US" dirty="0">
              <a:solidFill>
                <a:srgbClr val="0070C0"/>
              </a:solidFill>
            </a:endParaRPr>
          </a:p>
          <a:p>
            <a:pPr algn="ctr" rtl="0"/>
            <a:r>
              <a:rPr lang="en-US" dirty="0" err="1">
                <a:solidFill>
                  <a:srgbClr val="0070C0"/>
                </a:solidFill>
              </a:rPr>
              <a:t>Verkkosivustot</a:t>
            </a:r>
            <a:endParaRPr lang="en-US" dirty="0">
              <a:solidFill>
                <a:srgbClr val="0070C0"/>
              </a:solidFill>
            </a:endParaRPr>
          </a:p>
          <a:p>
            <a:pPr algn="ctr" rtl="0"/>
            <a:r>
              <a:rPr lang="en-US" dirty="0" err="1">
                <a:solidFill>
                  <a:srgbClr val="0070C0"/>
                </a:solidFill>
              </a:rPr>
              <a:t>Aikakausilehdet</a:t>
            </a:r>
            <a:endParaRPr lang="en-US" dirty="0">
              <a:solidFill>
                <a:srgbClr val="0070C0"/>
              </a:solidFill>
            </a:endParaRPr>
          </a:p>
          <a:p>
            <a:pPr algn="ctr" rtl="0"/>
            <a:r>
              <a:rPr lang="en-US" dirty="0" err="1">
                <a:solidFill>
                  <a:srgbClr val="0070C0"/>
                </a:solidFill>
              </a:rPr>
              <a:t>Markkinointi</a:t>
            </a:r>
            <a:endParaRPr lang="en-IE" dirty="0">
              <a:solidFill>
                <a:srgbClr val="0070C0"/>
              </a:solidFill>
            </a:endParaRPr>
          </a:p>
        </p:txBody>
      </p:sp>
      <p:sp>
        <p:nvSpPr>
          <p:cNvPr id="9" name="TextBox 8">
            <a:extLst>
              <a:ext uri="{FF2B5EF4-FFF2-40B4-BE49-F238E27FC236}">
                <a16:creationId xmlns:a16="http://schemas.microsoft.com/office/drawing/2014/main" id="{5A1E17EE-B718-2AE8-D42E-03D1049B870E}"/>
              </a:ext>
            </a:extLst>
          </p:cNvPr>
          <p:cNvSpPr txBox="1"/>
          <p:nvPr/>
        </p:nvSpPr>
        <p:spPr>
          <a:xfrm>
            <a:off x="6119451" y="4457063"/>
            <a:ext cx="2380986" cy="923330"/>
          </a:xfrm>
          <a:prstGeom prst="rect">
            <a:avLst/>
          </a:prstGeom>
          <a:solidFill>
            <a:schemeClr val="bg1"/>
          </a:solidFill>
        </p:spPr>
        <p:txBody>
          <a:bodyPr wrap="square" rtlCol="0">
            <a:spAutoFit/>
          </a:bodyPr>
          <a:lstStyle/>
          <a:p>
            <a:pPr algn="ctr" rtl="0"/>
            <a:r>
              <a:rPr lang="en-US" b="1" dirty="0">
                <a:solidFill>
                  <a:srgbClr val="1BA19A"/>
                </a:solidFill>
              </a:rPr>
              <a:t>Sano ja Tee?</a:t>
            </a:r>
          </a:p>
          <a:p>
            <a:pPr algn="ctr" rtl="0"/>
            <a:r>
              <a:rPr lang="en-US" dirty="0" err="1">
                <a:solidFill>
                  <a:srgbClr val="1BA19A"/>
                </a:solidFill>
              </a:rPr>
              <a:t>Ulkomuoto</a:t>
            </a:r>
            <a:endParaRPr lang="en-US" dirty="0">
              <a:solidFill>
                <a:srgbClr val="1BA19A"/>
              </a:solidFill>
            </a:endParaRPr>
          </a:p>
          <a:p>
            <a:pPr algn="ctr" rtl="0"/>
            <a:r>
              <a:rPr lang="en-US" dirty="0" err="1">
                <a:solidFill>
                  <a:srgbClr val="1BA19A"/>
                </a:solidFill>
              </a:rPr>
              <a:t>Asenne</a:t>
            </a:r>
            <a:r>
              <a:rPr lang="en-US" dirty="0">
                <a:solidFill>
                  <a:srgbClr val="1BA19A"/>
                </a:solidFill>
              </a:rPr>
              <a:t> </a:t>
            </a:r>
            <a:r>
              <a:rPr lang="en-US" dirty="0" err="1">
                <a:solidFill>
                  <a:srgbClr val="1BA19A"/>
                </a:solidFill>
              </a:rPr>
              <a:t>julkisuudessa</a:t>
            </a:r>
            <a:endParaRPr lang="en-IE" dirty="0">
              <a:solidFill>
                <a:srgbClr val="1BA19A"/>
              </a:solidFill>
            </a:endParaRPr>
          </a:p>
        </p:txBody>
      </p:sp>
      <p:sp>
        <p:nvSpPr>
          <p:cNvPr id="10" name="TextBox 9">
            <a:extLst>
              <a:ext uri="{FF2B5EF4-FFF2-40B4-BE49-F238E27FC236}">
                <a16:creationId xmlns:a16="http://schemas.microsoft.com/office/drawing/2014/main" id="{045A2424-7309-2DFB-8ACD-41091E7269BA}"/>
              </a:ext>
            </a:extLst>
          </p:cNvPr>
          <p:cNvSpPr txBox="1"/>
          <p:nvPr/>
        </p:nvSpPr>
        <p:spPr>
          <a:xfrm>
            <a:off x="4166298" y="5535343"/>
            <a:ext cx="2343807" cy="922688"/>
          </a:xfrm>
          <a:prstGeom prst="rect">
            <a:avLst/>
          </a:prstGeom>
          <a:solidFill>
            <a:schemeClr val="bg1"/>
          </a:solidFill>
        </p:spPr>
        <p:txBody>
          <a:bodyPr wrap="square" rtlCol="0">
            <a:spAutoFit/>
          </a:bodyPr>
          <a:lstStyle/>
          <a:p>
            <a:pPr algn="ctr" rtl="0">
              <a:lnSpc>
                <a:spcPts val="1600"/>
              </a:lnSpc>
            </a:pPr>
            <a:r>
              <a:rPr lang="en-US" b="1" dirty="0" err="1">
                <a:solidFill>
                  <a:srgbClr val="1D599B"/>
                </a:solidFill>
              </a:rPr>
              <a:t>Kivut</a:t>
            </a:r>
            <a:endParaRPr lang="en-US" b="1" dirty="0">
              <a:solidFill>
                <a:srgbClr val="1D599B"/>
              </a:solidFill>
            </a:endParaRPr>
          </a:p>
          <a:p>
            <a:pPr algn="ctr" rtl="0">
              <a:lnSpc>
                <a:spcPts val="1600"/>
              </a:lnSpc>
            </a:pPr>
            <a:r>
              <a:rPr lang="en-US" dirty="0" err="1">
                <a:solidFill>
                  <a:srgbClr val="1D599B"/>
                </a:solidFill>
              </a:rPr>
              <a:t>Pelot</a:t>
            </a:r>
            <a:endParaRPr lang="en-US" dirty="0">
              <a:solidFill>
                <a:srgbClr val="1D599B"/>
              </a:solidFill>
            </a:endParaRPr>
          </a:p>
          <a:p>
            <a:pPr algn="ctr" rtl="0">
              <a:lnSpc>
                <a:spcPts val="1600"/>
              </a:lnSpc>
            </a:pPr>
            <a:r>
              <a:rPr lang="en-US" dirty="0" err="1">
                <a:solidFill>
                  <a:srgbClr val="1D599B"/>
                </a:solidFill>
              </a:rPr>
              <a:t>Turhautumiset</a:t>
            </a:r>
            <a:endParaRPr lang="en-US" dirty="0">
              <a:solidFill>
                <a:srgbClr val="1D599B"/>
              </a:solidFill>
            </a:endParaRPr>
          </a:p>
          <a:p>
            <a:pPr algn="ctr" rtl="0">
              <a:lnSpc>
                <a:spcPts val="1600"/>
              </a:lnSpc>
            </a:pPr>
            <a:r>
              <a:rPr lang="en-US" dirty="0" err="1">
                <a:solidFill>
                  <a:srgbClr val="1D599B"/>
                </a:solidFill>
              </a:rPr>
              <a:t>Esteet</a:t>
            </a:r>
            <a:endParaRPr lang="en-IE" dirty="0">
              <a:solidFill>
                <a:srgbClr val="1D599B"/>
              </a:solidFill>
            </a:endParaRPr>
          </a:p>
        </p:txBody>
      </p:sp>
      <p:sp>
        <p:nvSpPr>
          <p:cNvPr id="11" name="TextBox 10">
            <a:extLst>
              <a:ext uri="{FF2B5EF4-FFF2-40B4-BE49-F238E27FC236}">
                <a16:creationId xmlns:a16="http://schemas.microsoft.com/office/drawing/2014/main" id="{2D96AFE2-BE7D-8C9B-C6A5-C59E9F965B90}"/>
              </a:ext>
            </a:extLst>
          </p:cNvPr>
          <p:cNvSpPr txBox="1"/>
          <p:nvPr/>
        </p:nvSpPr>
        <p:spPr>
          <a:xfrm>
            <a:off x="7903778" y="5542096"/>
            <a:ext cx="2685393" cy="922688"/>
          </a:xfrm>
          <a:prstGeom prst="rect">
            <a:avLst/>
          </a:prstGeom>
          <a:solidFill>
            <a:schemeClr val="bg1"/>
          </a:solidFill>
        </p:spPr>
        <p:txBody>
          <a:bodyPr wrap="square" rtlCol="0">
            <a:spAutoFit/>
          </a:bodyPr>
          <a:lstStyle/>
          <a:p>
            <a:pPr algn="ctr" rtl="0">
              <a:lnSpc>
                <a:spcPts val="1600"/>
              </a:lnSpc>
            </a:pPr>
            <a:r>
              <a:rPr lang="en-US" b="1" dirty="0" err="1">
                <a:solidFill>
                  <a:srgbClr val="E78E0B"/>
                </a:solidFill>
              </a:rPr>
              <a:t>Voitot</a:t>
            </a:r>
            <a:endParaRPr lang="en-US" b="1" dirty="0">
              <a:solidFill>
                <a:srgbClr val="E78E0B"/>
              </a:solidFill>
            </a:endParaRPr>
          </a:p>
          <a:p>
            <a:pPr algn="ctr" rtl="0">
              <a:lnSpc>
                <a:spcPts val="1600"/>
              </a:lnSpc>
            </a:pPr>
            <a:r>
              <a:rPr lang="en-US" dirty="0" err="1">
                <a:solidFill>
                  <a:srgbClr val="E78E0B"/>
                </a:solidFill>
              </a:rPr>
              <a:t>Halut</a:t>
            </a:r>
            <a:r>
              <a:rPr lang="en-US" dirty="0">
                <a:solidFill>
                  <a:srgbClr val="E78E0B"/>
                </a:solidFill>
              </a:rPr>
              <a:t>/</a:t>
            </a:r>
            <a:r>
              <a:rPr lang="en-US" dirty="0" err="1">
                <a:solidFill>
                  <a:srgbClr val="E78E0B"/>
                </a:solidFill>
              </a:rPr>
              <a:t>Tarpeet</a:t>
            </a:r>
            <a:endParaRPr lang="en-US" dirty="0">
              <a:solidFill>
                <a:srgbClr val="E78E0B"/>
              </a:solidFill>
            </a:endParaRPr>
          </a:p>
          <a:p>
            <a:pPr algn="ctr" rtl="0">
              <a:lnSpc>
                <a:spcPts val="1600"/>
              </a:lnSpc>
            </a:pPr>
            <a:r>
              <a:rPr lang="en-US" dirty="0" err="1">
                <a:solidFill>
                  <a:srgbClr val="E78E0B"/>
                </a:solidFill>
              </a:rPr>
              <a:t>Menestyksen</a:t>
            </a:r>
            <a:r>
              <a:rPr lang="en-US" dirty="0">
                <a:solidFill>
                  <a:srgbClr val="E78E0B"/>
                </a:solidFill>
              </a:rPr>
              <a:t> </a:t>
            </a:r>
            <a:r>
              <a:rPr lang="en-US" dirty="0" err="1">
                <a:solidFill>
                  <a:srgbClr val="E78E0B"/>
                </a:solidFill>
              </a:rPr>
              <a:t>mitta</a:t>
            </a:r>
            <a:endParaRPr lang="en-US" dirty="0">
              <a:solidFill>
                <a:srgbClr val="E78E0B"/>
              </a:solidFill>
            </a:endParaRPr>
          </a:p>
          <a:p>
            <a:pPr algn="ctr" rtl="0">
              <a:lnSpc>
                <a:spcPts val="1600"/>
              </a:lnSpc>
            </a:pPr>
            <a:r>
              <a:rPr lang="en-US" dirty="0" err="1">
                <a:solidFill>
                  <a:srgbClr val="E78E0B"/>
                </a:solidFill>
              </a:rPr>
              <a:t>Tavoitteet</a:t>
            </a:r>
            <a:endParaRPr lang="en-IE" dirty="0">
              <a:solidFill>
                <a:srgbClr val="E78E0B"/>
              </a:solidFill>
            </a:endParaRPr>
          </a:p>
        </p:txBody>
      </p:sp>
      <p:pic>
        <p:nvPicPr>
          <p:cNvPr id="12" name="Picture 8" descr="Icon  Description automatically generated">
            <a:extLst>
              <a:ext uri="{FF2B5EF4-FFF2-40B4-BE49-F238E27FC236}">
                <a16:creationId xmlns:a16="http://schemas.microsoft.com/office/drawing/2014/main" id="{23400384-DCDC-485B-F794-ED15D06B3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76" y="2276687"/>
            <a:ext cx="2741632" cy="2096219"/>
          </a:xfrm>
          <a:prstGeom prst="rect">
            <a:avLst/>
          </a:prstGeom>
        </p:spPr>
      </p:pic>
    </p:spTree>
    <p:extLst>
      <p:ext uri="{BB962C8B-B14F-4D97-AF65-F5344CB8AC3E}">
        <p14:creationId xmlns:p14="http://schemas.microsoft.com/office/powerpoint/2010/main" val="208052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831087" y="474409"/>
            <a:ext cx="10595237" cy="587364"/>
          </a:xfrm>
        </p:spPr>
        <p:txBody>
          <a:bodyPr/>
          <a:lstStyle/>
          <a:p>
            <a:pPr algn="l" rtl="0"/>
            <a:r>
              <a:rPr lang="en-IE" dirty="0" err="1"/>
              <a:t>Harjoitus</a:t>
            </a:r>
            <a:r>
              <a:rPr lang="en-IE" dirty="0"/>
              <a:t>:</a:t>
            </a:r>
          </a:p>
        </p:txBody>
      </p:sp>
      <p:sp>
        <p:nvSpPr>
          <p:cNvPr id="4" name="Text Placeholder 1">
            <a:extLst>
              <a:ext uri="{FF2B5EF4-FFF2-40B4-BE49-F238E27FC236}">
                <a16:creationId xmlns:a16="http://schemas.microsoft.com/office/drawing/2014/main" id="{AEA4CA22-F454-90DF-DA67-6449103F0DE4}"/>
              </a:ext>
            </a:extLst>
          </p:cNvPr>
          <p:cNvSpPr>
            <a:spLocks noGrp="1"/>
          </p:cNvSpPr>
          <p:nvPr>
            <p:ph type="body" sz="quarter" idx="18"/>
          </p:nvPr>
        </p:nvSpPr>
        <p:spPr>
          <a:xfrm>
            <a:off x="801278" y="1231900"/>
            <a:ext cx="10352245" cy="4664075"/>
          </a:xfrm>
        </p:spPr>
        <p:txBody>
          <a:bodyPr/>
          <a:lstStyle/>
          <a:p>
            <a:pPr marL="0" indent="0" algn="l" rtl="0"/>
            <a:r>
              <a:rPr lang="fi-FI" b="1" dirty="0">
                <a:solidFill>
                  <a:srgbClr val="1D599B"/>
                </a:solidFill>
              </a:rPr>
              <a:t>Ala miettiä kohdettasi tai potentiaalista asiakasta…</a:t>
            </a:r>
          </a:p>
          <a:p>
            <a:pPr marL="0" indent="0" algn="l" rtl="0"/>
            <a:r>
              <a:rPr lang="fi-FI" b="1" dirty="0"/>
              <a:t>Ota paperiarkki tai työskentele </a:t>
            </a:r>
            <a:r>
              <a:rPr lang="fi-FI" b="1" dirty="0">
                <a:solidFill>
                  <a:srgbClr val="1D599B"/>
                </a:solidFill>
                <a:hlinkClick r:id="rId2">
                  <a:extLst>
                    <a:ext uri="{A12FA001-AC4F-418D-AE19-62706E023703}">
                      <ahyp:hlinkClr xmlns:ahyp="http://schemas.microsoft.com/office/drawing/2018/hyperlinkcolor" val="tx"/>
                    </a:ext>
                  </a:extLst>
                </a:hlinkClick>
              </a:rPr>
              <a:t>Seinämaalauks</a:t>
            </a:r>
            <a:r>
              <a:rPr lang="fi-FI" b="1" dirty="0">
                <a:solidFill>
                  <a:srgbClr val="1D599B"/>
                </a:solidFill>
              </a:rPr>
              <a:t>en </a:t>
            </a:r>
            <a:r>
              <a:rPr lang="fi-FI" b="1" dirty="0"/>
              <a:t>parissa</a:t>
            </a:r>
            <a:r>
              <a:rPr lang="fi-FI" b="1" dirty="0">
                <a:solidFill>
                  <a:srgbClr val="1D599B"/>
                </a:solidFill>
              </a:rPr>
              <a:t> </a:t>
            </a:r>
            <a:r>
              <a:rPr lang="fi-FI" b="1" dirty="0"/>
              <a:t>ja aloita oma </a:t>
            </a:r>
            <a:r>
              <a:rPr lang="fi-FI" b="1" dirty="0">
                <a:solidFill>
                  <a:srgbClr val="1D599B"/>
                </a:solidFill>
              </a:rPr>
              <a:t>EMPATIAN KARTTA</a:t>
            </a:r>
          </a:p>
          <a:p>
            <a:pPr marL="0" indent="0" algn="l" rtl="0"/>
            <a:r>
              <a:rPr lang="fi-FI" b="1" dirty="0">
                <a:solidFill>
                  <a:srgbClr val="1D599B"/>
                </a:solidFill>
              </a:rPr>
              <a:t>Huomautus :</a:t>
            </a:r>
            <a:endParaRPr lang="fi-FI" b="1" dirty="0">
              <a:solidFill>
                <a:srgbClr val="C32F79"/>
              </a:solidFill>
            </a:endParaRPr>
          </a:p>
          <a:p>
            <a:pPr marL="342900" indent="-342900" algn="l" rtl="0">
              <a:buFont typeface="Arial" panose="020B0604020202020204" pitchFamily="34" charset="0"/>
              <a:buChar char="•"/>
            </a:pPr>
            <a:r>
              <a:rPr lang="fi-FI" dirty="0"/>
              <a:t>Miten he ajattelevat ja tuntevat?</a:t>
            </a:r>
          </a:p>
          <a:p>
            <a:pPr marL="342900" indent="-342900" algn="l" rtl="0">
              <a:buFont typeface="Arial" panose="020B0604020202020204" pitchFamily="34" charset="0"/>
              <a:buChar char="•"/>
            </a:pPr>
            <a:r>
              <a:rPr lang="fi-FI" dirty="0"/>
              <a:t>Mitä he näkevät/</a:t>
            </a:r>
            <a:r>
              <a:rPr lang="fi-FI" dirty="0" err="1"/>
              <a:t>havannoivat</a:t>
            </a:r>
            <a:r>
              <a:rPr lang="fi-FI" dirty="0"/>
              <a:t> säännöllisesti?</a:t>
            </a:r>
          </a:p>
          <a:p>
            <a:pPr marL="342900" indent="-342900" algn="l" rtl="0">
              <a:buFont typeface="Arial" panose="020B0604020202020204" pitchFamily="34" charset="0"/>
              <a:buChar char="•"/>
            </a:pPr>
            <a:r>
              <a:rPr lang="fi-FI" dirty="0"/>
              <a:t>Mitä he kuulevat ja keneltä … kuka heihin vaikuttaa?</a:t>
            </a:r>
          </a:p>
          <a:p>
            <a:pPr marL="342900" indent="-342900" algn="l" rtl="0">
              <a:buFont typeface="Arial" panose="020B0604020202020204" pitchFamily="34" charset="0"/>
              <a:buChar char="•"/>
            </a:pPr>
            <a:r>
              <a:rPr lang="fi-FI" dirty="0"/>
              <a:t>Miten he käyttäytyvät … mitä he sanovat ja tekevät?</a:t>
            </a:r>
          </a:p>
          <a:p>
            <a:pPr marL="0" indent="0" algn="l" rtl="0"/>
            <a:r>
              <a:rPr lang="fi-FI" dirty="0"/>
              <a:t>Kun olet luonut kuvan asiakkaastasi, sinun pitäisi nyt pystyä tunnistamaan joitain hänen </a:t>
            </a:r>
            <a:r>
              <a:rPr lang="fi-FI" b="1" dirty="0">
                <a:solidFill>
                  <a:srgbClr val="1D599B"/>
                </a:solidFill>
              </a:rPr>
              <a:t>kipuja </a:t>
            </a:r>
            <a:r>
              <a:rPr lang="fi-FI" b="1" dirty="0"/>
              <a:t>sekä </a:t>
            </a:r>
            <a:r>
              <a:rPr lang="fi-FI" b="1" dirty="0">
                <a:solidFill>
                  <a:srgbClr val="E78E0B"/>
                </a:solidFill>
              </a:rPr>
              <a:t>voittoja.</a:t>
            </a:r>
          </a:p>
        </p:txBody>
      </p:sp>
      <p:pic>
        <p:nvPicPr>
          <p:cNvPr id="5" name="Picture 3" descr="A picture containing text  Description automatically generated">
            <a:extLst>
              <a:ext uri="{FF2B5EF4-FFF2-40B4-BE49-F238E27FC236}">
                <a16:creationId xmlns:a16="http://schemas.microsoft.com/office/drawing/2014/main" id="{10D4A29D-58A4-E672-E4A6-D153AF6D2659}"/>
              </a:ext>
            </a:extLst>
          </p:cNvPr>
          <p:cNvPicPr>
            <a:picLocks noChangeAspect="1"/>
          </p:cNvPicPr>
          <p:nvPr/>
        </p:nvPicPr>
        <p:blipFill>
          <a:blip r:embed="rId3"/>
          <a:stretch>
            <a:fillRect/>
          </a:stretch>
        </p:blipFill>
        <p:spPr>
          <a:xfrm>
            <a:off x="9156295" y="304282"/>
            <a:ext cx="1997228" cy="1491839"/>
          </a:xfrm>
          <a:prstGeom prst="rect">
            <a:avLst/>
          </a:prstGeom>
        </p:spPr>
      </p:pic>
    </p:spTree>
    <p:extLst>
      <p:ext uri="{BB962C8B-B14F-4D97-AF65-F5344CB8AC3E}">
        <p14:creationId xmlns:p14="http://schemas.microsoft.com/office/powerpoint/2010/main" val="38169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95435-D4D8-A754-33FC-AD26995407F8}"/>
              </a:ext>
            </a:extLst>
          </p:cNvPr>
          <p:cNvSpPr>
            <a:spLocks noGrp="1"/>
          </p:cNvSpPr>
          <p:nvPr>
            <p:ph type="body" sz="quarter" idx="18"/>
          </p:nvPr>
        </p:nvSpPr>
        <p:spPr>
          <a:xfrm>
            <a:off x="6758936" y="1578886"/>
            <a:ext cx="4887311" cy="3849918"/>
          </a:xfrm>
        </p:spPr>
        <p:txBody>
          <a:bodyPr/>
          <a:lstStyle/>
          <a:p>
            <a:pPr algn="l" rtl="0"/>
            <a:r>
              <a:rPr lang="fi-FI" dirty="0"/>
              <a:t>Tässä videossa selitetään yleisimmät tavat luokitella innovaatioita. Vaikka se ei painotu elintarvikealaan, se rohkaisee meitä tarkastelemaan innovaatioita eri näkökulmista ymmärtääksemme paremmin, miten innovaatio todella toimii.</a:t>
            </a:r>
          </a:p>
          <a:p>
            <a:pPr algn="l" rtl="0"/>
            <a:r>
              <a:rPr lang="fi-FI" dirty="0"/>
              <a:t>Viiman tehtävänä on auttaa organisaatioita ympäri maailmaa saamaan aikaan enemmän innovaatioita. Vieraile heidän YouTube-kanavallaan </a:t>
            </a:r>
            <a:r>
              <a:rPr lang="en-IE" dirty="0" err="1">
                <a:hlinkClick r:id="rId3"/>
              </a:rPr>
              <a:t>Viima</a:t>
            </a:r>
            <a:r>
              <a:rPr lang="en-IE" dirty="0">
                <a:hlinkClick r:id="rId3"/>
              </a:rPr>
              <a:t>- YouTube</a:t>
            </a:r>
            <a:endParaRPr lang="en-IE" dirty="0"/>
          </a:p>
        </p:txBody>
      </p:sp>
      <p:sp>
        <p:nvSpPr>
          <p:cNvPr id="3" name="Text Placeholder 2">
            <a:extLst>
              <a:ext uri="{FF2B5EF4-FFF2-40B4-BE49-F238E27FC236}">
                <a16:creationId xmlns:a16="http://schemas.microsoft.com/office/drawing/2014/main" id="{691B9507-1F96-F62C-446E-5DB522816413}"/>
              </a:ext>
            </a:extLst>
          </p:cNvPr>
          <p:cNvSpPr>
            <a:spLocks noGrp="1"/>
          </p:cNvSpPr>
          <p:nvPr>
            <p:ph type="body" sz="quarter" idx="16"/>
          </p:nvPr>
        </p:nvSpPr>
        <p:spPr/>
        <p:txBody>
          <a:bodyPr/>
          <a:lstStyle/>
          <a:p>
            <a:pPr algn="l" rtl="0"/>
            <a:r>
              <a:rPr lang="en-US" b="1" dirty="0"/>
              <a:t>Johdatus innovaatiokategorioihin ja -tyyppeihin</a:t>
            </a:r>
            <a:endParaRPr lang="en-IE" b="1" dirty="0"/>
          </a:p>
          <a:p>
            <a:pPr algn="l" rtl="0"/>
            <a:endParaRPr lang="en-IE" dirty="0"/>
          </a:p>
        </p:txBody>
      </p:sp>
      <p:pic>
        <p:nvPicPr>
          <p:cNvPr id="4" name="Picture 3">
            <a:extLst>
              <a:ext uri="{FF2B5EF4-FFF2-40B4-BE49-F238E27FC236}">
                <a16:creationId xmlns:a16="http://schemas.microsoft.com/office/drawing/2014/main" id="{0DB3E2B9-DC71-F598-C7A7-97C35B023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Different Types of Innovation Explained">
            <a:hlinkClick r:id="" action="ppaction://media"/>
            <a:extLst>
              <a:ext uri="{FF2B5EF4-FFF2-40B4-BE49-F238E27FC236}">
                <a16:creationId xmlns:a16="http://schemas.microsoft.com/office/drawing/2014/main" id="{9AA91B98-4F7E-9D41-5775-6F746DBDC17D}"/>
              </a:ext>
            </a:extLst>
          </p:cNvPr>
          <p:cNvPicPr>
            <a:picLocks noRot="1" noChangeAspect="1"/>
          </p:cNvPicPr>
          <p:nvPr>
            <a:videoFile r:link="rId1"/>
          </p:nvPr>
        </p:nvPicPr>
        <p:blipFill>
          <a:blip r:embed="rId5"/>
          <a:stretch>
            <a:fillRect/>
          </a:stretch>
        </p:blipFill>
        <p:spPr>
          <a:xfrm>
            <a:off x="1209175" y="1934034"/>
            <a:ext cx="4975672" cy="3100421"/>
          </a:xfrm>
          <a:prstGeom prst="rect">
            <a:avLst/>
          </a:prstGeom>
        </p:spPr>
      </p:pic>
      <p:sp>
        <p:nvSpPr>
          <p:cNvPr id="6" name="TextBox 5">
            <a:extLst>
              <a:ext uri="{FF2B5EF4-FFF2-40B4-BE49-F238E27FC236}">
                <a16:creationId xmlns:a16="http://schemas.microsoft.com/office/drawing/2014/main" id="{BC2EACBE-2FC9-8F6C-0478-7E62EEC67F80}"/>
              </a:ext>
            </a:extLst>
          </p:cNvPr>
          <p:cNvSpPr txBox="1"/>
          <p:nvPr/>
        </p:nvSpPr>
        <p:spPr>
          <a:xfrm>
            <a:off x="106326" y="6096397"/>
            <a:ext cx="7238037" cy="461665"/>
          </a:xfrm>
          <a:prstGeom prst="rect">
            <a:avLst/>
          </a:prstGeom>
          <a:noFill/>
        </p:spPr>
        <p:txBody>
          <a:bodyPr wrap="square">
            <a:spAutoFit/>
          </a:bodyPr>
          <a:lstStyle/>
          <a:p>
            <a:pPr algn="l" rtl="0"/>
            <a:r>
              <a:rPr lang="en-US" sz="2400" dirty="0">
                <a:solidFill>
                  <a:schemeClr val="bg2"/>
                </a:solidFill>
                <a:hlinkClick r:id="rId6">
                  <a:extLst>
                    <a:ext uri="{A12FA001-AC4F-418D-AE19-62706E023703}">
                      <ahyp:hlinkClr xmlns:ahyp="http://schemas.microsoft.com/office/drawing/2018/hyperlinkcolor" val="tx"/>
                    </a:ext>
                  </a:extLst>
                </a:hlinkClick>
              </a:rPr>
              <a:t>Erityyppiset innovaatiot selitettyinä - YouTube</a:t>
            </a:r>
            <a:endParaRPr lang="en-IE" sz="2400" dirty="0">
              <a:solidFill>
                <a:schemeClr val="bg2"/>
              </a:solidFill>
            </a:endParaRPr>
          </a:p>
        </p:txBody>
      </p:sp>
    </p:spTree>
    <p:extLst>
      <p:ext uri="{BB962C8B-B14F-4D97-AF65-F5344CB8AC3E}">
        <p14:creationId xmlns:p14="http://schemas.microsoft.com/office/powerpoint/2010/main" val="2097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80873-7C01-5192-19C1-20BD103540FF}"/>
              </a:ext>
            </a:extLst>
          </p:cNvPr>
          <p:cNvSpPr>
            <a:spLocks noGrp="1"/>
          </p:cNvSpPr>
          <p:nvPr>
            <p:ph type="body" sz="quarter" idx="16"/>
          </p:nvPr>
        </p:nvSpPr>
        <p:spPr/>
        <p:txBody>
          <a:bodyPr/>
          <a:lstStyle/>
          <a:p>
            <a:pPr algn="l" rtl="0"/>
            <a:r>
              <a:rPr lang="en-IE" dirty="0"/>
              <a:t>Vaihe 3: Ideoi</a:t>
            </a:r>
          </a:p>
        </p:txBody>
      </p:sp>
      <p:sp>
        <p:nvSpPr>
          <p:cNvPr id="5" name="Text Placeholder 2">
            <a:extLst>
              <a:ext uri="{FF2B5EF4-FFF2-40B4-BE49-F238E27FC236}">
                <a16:creationId xmlns:a16="http://schemas.microsoft.com/office/drawing/2014/main" id="{B3967464-5E63-F6AA-3416-E586F0F7EF02}"/>
              </a:ext>
            </a:extLst>
          </p:cNvPr>
          <p:cNvSpPr>
            <a:spLocks noGrp="1"/>
          </p:cNvSpPr>
          <p:nvPr>
            <p:ph type="body" sz="quarter" idx="18"/>
          </p:nvPr>
        </p:nvSpPr>
        <p:spPr>
          <a:xfrm>
            <a:off x="898524" y="1452564"/>
            <a:ext cx="6155593" cy="4157662"/>
          </a:xfrm>
        </p:spPr>
        <p:txBody>
          <a:bodyPr>
            <a:noAutofit/>
          </a:bodyPr>
          <a:lstStyle/>
          <a:p>
            <a:pPr marL="342900" indent="-342900" algn="l" rtl="0">
              <a:lnSpc>
                <a:spcPct val="100000"/>
              </a:lnSpc>
              <a:buFont typeface="Arial" panose="020B0604020202020204" pitchFamily="34" charset="0"/>
              <a:buChar char="•"/>
            </a:pPr>
            <a:r>
              <a:rPr lang="en-US" dirty="0"/>
              <a:t>Keskity nyt vain ongelman ilmaisuun ja keksi ideoita, jotka ratkaisevat ongelman. </a:t>
            </a:r>
          </a:p>
          <a:p>
            <a:pPr marL="342900" indent="-342900" algn="l" rtl="0">
              <a:lnSpc>
                <a:spcPct val="100000"/>
              </a:lnSpc>
              <a:buFont typeface="Arial" panose="020B0604020202020204" pitchFamily="34" charset="0"/>
              <a:buChar char="•"/>
            </a:pPr>
            <a:r>
              <a:rPr lang="en-US" dirty="0" err="1"/>
              <a:t>Tarkoituksena</a:t>
            </a:r>
            <a:r>
              <a:rPr lang="en-US" dirty="0"/>
              <a:t> ei ole saada täydellistä ideaa, vaan pikemminkin keksiä mahdollisimman monia ideoita: kuten ainutlaatuiset virtuaalitodellisuuskokemukset, zero-cook-terveelliset vaihtoehdot, jätteettömiä ruokia, tapoja tarjota tietoa. </a:t>
            </a:r>
          </a:p>
          <a:p>
            <a:pPr marL="342900" indent="-342900" algn="l" rtl="0">
              <a:lnSpc>
                <a:spcPct val="100000"/>
              </a:lnSpc>
              <a:buFont typeface="Arial" panose="020B0604020202020204" pitchFamily="34" charset="0"/>
              <a:buChar char="•"/>
            </a:pPr>
            <a:r>
              <a:rPr lang="en-US" dirty="0" err="1"/>
              <a:t>Mitä</a:t>
            </a:r>
            <a:r>
              <a:rPr lang="en-US" dirty="0"/>
              <a:t> </a:t>
            </a:r>
            <a:r>
              <a:rPr lang="en-US" dirty="0" err="1"/>
              <a:t>tahansa</a:t>
            </a:r>
            <a:r>
              <a:rPr lang="en-US" dirty="0"/>
              <a:t> se on, hahmottele parhaat ideasi ja näytä ne ihmisille, joita yrität auttaa, jotta saat </a:t>
            </a:r>
            <a:r>
              <a:rPr lang="en-US" dirty="0" err="1"/>
              <a:t>palautetta</a:t>
            </a:r>
            <a:r>
              <a:rPr lang="en-US" dirty="0"/>
              <a:t>.</a:t>
            </a:r>
            <a:endParaRPr lang="en-IE" dirty="0"/>
          </a:p>
        </p:txBody>
      </p:sp>
      <p:grpSp>
        <p:nvGrpSpPr>
          <p:cNvPr id="6" name="Group 5">
            <a:extLst>
              <a:ext uri="{FF2B5EF4-FFF2-40B4-BE49-F238E27FC236}">
                <a16:creationId xmlns:a16="http://schemas.microsoft.com/office/drawing/2014/main" id="{4C8B6F79-5149-2807-74C1-C168832534F4}"/>
              </a:ext>
            </a:extLst>
          </p:cNvPr>
          <p:cNvGrpSpPr/>
          <p:nvPr/>
        </p:nvGrpSpPr>
        <p:grpSpPr>
          <a:xfrm>
            <a:off x="8503291" y="1684060"/>
            <a:ext cx="2153776" cy="2297217"/>
            <a:chOff x="8736336" y="773976"/>
            <a:chExt cx="925001" cy="925018"/>
          </a:xfrm>
        </p:grpSpPr>
        <p:grpSp>
          <p:nvGrpSpPr>
            <p:cNvPr id="7" name="Graphic 2">
              <a:extLst>
                <a:ext uri="{FF2B5EF4-FFF2-40B4-BE49-F238E27FC236}">
                  <a16:creationId xmlns:a16="http://schemas.microsoft.com/office/drawing/2014/main" id="{8417528D-7FC7-1EF1-413D-5A98468AB6DF}"/>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061B3C1C-3327-B932-B326-539769DD8C6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1" name="Freeform 528">
                <a:extLst>
                  <a:ext uri="{FF2B5EF4-FFF2-40B4-BE49-F238E27FC236}">
                    <a16:creationId xmlns:a16="http://schemas.microsoft.com/office/drawing/2014/main" id="{43715CF7-5B05-15CC-A9EE-E29E0AD85CD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29">
                <a:extLst>
                  <a:ext uri="{FF2B5EF4-FFF2-40B4-BE49-F238E27FC236}">
                    <a16:creationId xmlns:a16="http://schemas.microsoft.com/office/drawing/2014/main" id="{7521F089-444D-E070-6FE8-166DEE27D2D5}"/>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0">
                <a:extLst>
                  <a:ext uri="{FF2B5EF4-FFF2-40B4-BE49-F238E27FC236}">
                    <a16:creationId xmlns:a16="http://schemas.microsoft.com/office/drawing/2014/main" id="{5641F853-2E8A-025B-C537-C54CC063D58E}"/>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1">
                <a:extLst>
                  <a:ext uri="{FF2B5EF4-FFF2-40B4-BE49-F238E27FC236}">
                    <a16:creationId xmlns:a16="http://schemas.microsoft.com/office/drawing/2014/main" id="{F872678F-A381-E817-276A-DF340DE8DDF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2">
                <a:extLst>
                  <a:ext uri="{FF2B5EF4-FFF2-40B4-BE49-F238E27FC236}">
                    <a16:creationId xmlns:a16="http://schemas.microsoft.com/office/drawing/2014/main" id="{A6877E0E-9635-2BBC-2CC0-B8AF00D34DB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533">
                <a:extLst>
                  <a:ext uri="{FF2B5EF4-FFF2-40B4-BE49-F238E27FC236}">
                    <a16:creationId xmlns:a16="http://schemas.microsoft.com/office/drawing/2014/main" id="{1B813535-C92C-8932-6AF4-CEF542BCD190}"/>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8" name="Freeform 525">
              <a:extLst>
                <a:ext uri="{FF2B5EF4-FFF2-40B4-BE49-F238E27FC236}">
                  <a16:creationId xmlns:a16="http://schemas.microsoft.com/office/drawing/2014/main" id="{5FE66BE4-595C-B1B3-7C49-AE020824309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9" name="Freeform 526">
              <a:extLst>
                <a:ext uri="{FF2B5EF4-FFF2-40B4-BE49-F238E27FC236}">
                  <a16:creationId xmlns:a16="http://schemas.microsoft.com/office/drawing/2014/main" id="{B532ECF9-6E68-1B09-1A2C-893A41304BD6}"/>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
        <p:nvSpPr>
          <p:cNvPr id="17" name="TextBox 16">
            <a:extLst>
              <a:ext uri="{FF2B5EF4-FFF2-40B4-BE49-F238E27FC236}">
                <a16:creationId xmlns:a16="http://schemas.microsoft.com/office/drawing/2014/main" id="{98E750FD-9386-04A1-B016-B980F046C8C4}"/>
              </a:ext>
            </a:extLst>
          </p:cNvPr>
          <p:cNvSpPr txBox="1"/>
          <p:nvPr/>
        </p:nvSpPr>
        <p:spPr>
          <a:xfrm>
            <a:off x="7577959" y="4432583"/>
            <a:ext cx="4004441" cy="1200329"/>
          </a:xfrm>
          <a:prstGeom prst="rect">
            <a:avLst/>
          </a:prstGeom>
          <a:noFill/>
        </p:spPr>
        <p:txBody>
          <a:bodyPr wrap="square" rtlCol="0">
            <a:spAutoFit/>
          </a:bodyPr>
          <a:lstStyle/>
          <a:p>
            <a:pPr algn="ctr" rtl="0"/>
            <a:r>
              <a:rPr lang="en-US" sz="2400" b="1" dirty="0">
                <a:solidFill>
                  <a:srgbClr val="1188A3"/>
                </a:solidFill>
              </a:rPr>
              <a:t>Aivoriihi ja</a:t>
            </a:r>
          </a:p>
          <a:p>
            <a:pPr algn="ctr" rtl="0"/>
            <a:r>
              <a:rPr lang="en-US" sz="2400" b="1" dirty="0" err="1">
                <a:solidFill>
                  <a:srgbClr val="1188A3"/>
                </a:solidFill>
              </a:rPr>
              <a:t>keksi</a:t>
            </a:r>
            <a:r>
              <a:rPr lang="en-US" sz="2400" b="1" dirty="0">
                <a:solidFill>
                  <a:srgbClr val="1188A3"/>
                </a:solidFill>
              </a:rPr>
              <a:t> </a:t>
            </a:r>
            <a:r>
              <a:rPr lang="en-US" sz="2400" b="1" dirty="0" err="1">
                <a:solidFill>
                  <a:srgbClr val="1188A3"/>
                </a:solidFill>
              </a:rPr>
              <a:t>luovia</a:t>
            </a:r>
            <a:endParaRPr lang="en-US" sz="2400" b="1" dirty="0">
              <a:solidFill>
                <a:srgbClr val="1188A3"/>
              </a:solidFill>
            </a:endParaRPr>
          </a:p>
          <a:p>
            <a:pPr algn="ctr" rtl="0"/>
            <a:r>
              <a:rPr lang="en-US" sz="2400" b="1" dirty="0">
                <a:solidFill>
                  <a:srgbClr val="1188A3"/>
                </a:solidFill>
              </a:rPr>
              <a:t>ratkaisuja</a:t>
            </a:r>
            <a:endParaRPr lang="en-IE" sz="2400" b="1" dirty="0">
              <a:solidFill>
                <a:srgbClr val="1188A3"/>
              </a:solidFill>
            </a:endParaRPr>
          </a:p>
        </p:txBody>
      </p:sp>
    </p:spTree>
    <p:extLst>
      <p:ext uri="{BB962C8B-B14F-4D97-AF65-F5344CB8AC3E}">
        <p14:creationId xmlns:p14="http://schemas.microsoft.com/office/powerpoint/2010/main" val="113547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882326" y="2147680"/>
            <a:ext cx="6191458"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Tavoitteet:</a:t>
            </a:r>
          </a:p>
          <a:p>
            <a:pPr marL="342900" indent="-342900" algn="l" rtl="0">
              <a:buClr>
                <a:srgbClr val="F1A0C2"/>
              </a:buClr>
            </a:pPr>
            <a:r>
              <a:rPr lang="en-US" sz="2400" dirty="0">
                <a:solidFill>
                  <a:srgbClr val="000000"/>
                </a:solidFill>
              </a:rPr>
              <a:t>Luo ja kerää mahdollisimman monta ideaa yhteistyössä</a:t>
            </a:r>
          </a:p>
          <a:p>
            <a:pPr marL="342900" indent="-342900" algn="l" rtl="0">
              <a:buClr>
                <a:srgbClr val="F1A0C2"/>
              </a:buClr>
            </a:pPr>
            <a:r>
              <a:rPr lang="en-US" sz="2400" dirty="0" err="1">
                <a:solidFill>
                  <a:srgbClr val="000000"/>
                </a:solidFill>
              </a:rPr>
              <a:t>Analysoi</a:t>
            </a:r>
            <a:r>
              <a:rPr lang="en-US" sz="2400" dirty="0">
                <a:solidFill>
                  <a:srgbClr val="000000"/>
                </a:solidFill>
              </a:rPr>
              <a:t> </a:t>
            </a:r>
            <a:r>
              <a:rPr lang="en-US" sz="2400" dirty="0" err="1">
                <a:solidFill>
                  <a:srgbClr val="000000"/>
                </a:solidFill>
              </a:rPr>
              <a:t>ideoita</a:t>
            </a:r>
            <a:r>
              <a:rPr lang="en-US" sz="2400" dirty="0">
                <a:solidFill>
                  <a:srgbClr val="000000"/>
                </a:solidFill>
              </a:rPr>
              <a:t> ja valitse sopivin</a:t>
            </a:r>
          </a:p>
          <a:p>
            <a:pPr marL="342900" indent="-342900" algn="l" rtl="0">
              <a:buClr>
                <a:srgbClr val="F1A0C2"/>
              </a:buClr>
            </a:pPr>
            <a:r>
              <a:rPr lang="en-US" sz="2400" dirty="0">
                <a:solidFill>
                  <a:srgbClr val="000000"/>
                </a:solidFill>
              </a:rPr>
              <a:t>Muodosta todellisia käsitteitä</a:t>
            </a:r>
          </a:p>
          <a:p>
            <a:pPr marL="342900" indent="-342900" algn="l" rtl="0">
              <a:buClr>
                <a:srgbClr val="F1A0C2"/>
              </a:buClr>
            </a:pPr>
            <a:r>
              <a:rPr lang="en-US" sz="2400" dirty="0">
                <a:solidFill>
                  <a:srgbClr val="000000"/>
                </a:solidFill>
              </a:rPr>
              <a:t>Hanki optimaalinen ratkaisu</a:t>
            </a:r>
          </a:p>
          <a:p>
            <a:pPr marL="0" indent="0" algn="l" rtl="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780529" y="420414"/>
            <a:ext cx="601613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Ideoi</a:t>
            </a:r>
            <a:r>
              <a:rPr lang="en-US" b="1" dirty="0">
                <a:solidFill>
                  <a:srgbClr val="000000"/>
                </a:solidFill>
              </a:rPr>
              <a:t> </a:t>
            </a:r>
            <a:r>
              <a:rPr lang="en-US" b="1" dirty="0" err="1">
                <a:solidFill>
                  <a:srgbClr val="000000"/>
                </a:solidFill>
              </a:rPr>
              <a:t>ratkaisuja</a:t>
            </a:r>
            <a:r>
              <a:rPr lang="en-US" b="1" dirty="0">
                <a:solidFill>
                  <a:srgbClr val="000000"/>
                </a:solidFill>
              </a:rPr>
              <a:t> - </a:t>
            </a:r>
            <a:r>
              <a:rPr lang="en-US" dirty="0" err="1">
                <a:solidFill>
                  <a:srgbClr val="000000"/>
                </a:solidFill>
              </a:rPr>
              <a:t>Ajattele</a:t>
            </a:r>
            <a:r>
              <a:rPr lang="en-US" dirty="0">
                <a:solidFill>
                  <a:srgbClr val="000000"/>
                </a:solidFill>
              </a:rPr>
              <a:t> ja </a:t>
            </a:r>
            <a:r>
              <a:rPr lang="en-US" dirty="0" err="1">
                <a:solidFill>
                  <a:srgbClr val="000000"/>
                </a:solidFill>
              </a:rPr>
              <a:t>luo</a:t>
            </a:r>
            <a:r>
              <a:rPr lang="en-US" dirty="0">
                <a:solidFill>
                  <a:srgbClr val="000000"/>
                </a:solidFill>
              </a:rPr>
              <a:t> luovia ratkaisuja</a:t>
            </a:r>
          </a:p>
          <a:p>
            <a:pPr algn="l" rtl="0"/>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565611" y="3225163"/>
            <a:ext cx="4748007"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err="1">
                <a:solidFill>
                  <a:srgbClr val="000000"/>
                </a:solidFill>
              </a:rPr>
              <a:t>Esimerkkejä</a:t>
            </a:r>
            <a:r>
              <a:rPr lang="en-US" sz="2000" b="1" dirty="0">
                <a:solidFill>
                  <a:srgbClr val="000000"/>
                </a:solidFill>
              </a:rPr>
              <a:t> </a:t>
            </a:r>
            <a:r>
              <a:rPr lang="en-US" sz="2000" b="1" dirty="0" err="1">
                <a:solidFill>
                  <a:srgbClr val="000000"/>
                </a:solidFill>
              </a:rPr>
              <a:t>Ideointi-vaiheen</a:t>
            </a:r>
            <a:r>
              <a:rPr lang="en-US" sz="2000" b="1" dirty="0">
                <a:solidFill>
                  <a:srgbClr val="000000"/>
                </a:solidFill>
              </a:rPr>
              <a:t> työkaluista:</a:t>
            </a:r>
          </a:p>
          <a:p>
            <a:pPr marL="342900" indent="-342900" algn="l" rtl="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Aivoriihi</a:t>
            </a:r>
            <a:endParaRPr lang="en-US" sz="2000" dirty="0">
              <a:solidFill>
                <a:srgbClr val="000000"/>
              </a:solidFill>
            </a:endParaRPr>
          </a:p>
          <a:p>
            <a:pPr marL="342900" indent="-342900" algn="l" rtl="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Braindumping</a:t>
            </a:r>
            <a:endParaRPr lang="en-US" sz="2000" dirty="0">
              <a:solidFill>
                <a:srgbClr val="000000"/>
              </a:solidFill>
              <a:hlinkClick r:id="rId3">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Aivojen kirjoittaminen</a:t>
            </a:r>
          </a:p>
          <a:p>
            <a:pPr marL="342900" indent="-342900" algn="l" rtl="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Aivokävely</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6 Thinking hats -menetelmä</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5">
                  <a:extLst>
                    <a:ext uri="{A12FA001-AC4F-418D-AE19-62706E023703}">
                      <ahyp:hlinkClr xmlns:ahyp="http://schemas.microsoft.com/office/drawing/2018/hyperlinkcolor" val="tx"/>
                    </a:ext>
                  </a:extLst>
                </a:hlinkClick>
              </a:rPr>
              <a:t>SWOT / PEST-analyysi</a:t>
            </a:r>
            <a:endParaRPr lang="en-US" sz="2000" dirty="0">
              <a:solidFill>
                <a:srgbClr val="000000"/>
              </a:solidFill>
            </a:endParaRPr>
          </a:p>
          <a:p>
            <a:pPr marL="342900" indent="-342900" algn="l" rtl="0">
              <a:buFont typeface="Arial" panose="020B0604020202020204" pitchFamily="34" charset="0"/>
              <a:buChar char="•"/>
            </a:pPr>
            <a:r>
              <a:rPr lang="en-US" sz="2000" dirty="0" err="1">
                <a:solidFill>
                  <a:srgbClr val="000000"/>
                </a:solidFill>
              </a:rPr>
              <a:t>Luonnostelu</a:t>
            </a:r>
            <a:endParaRPr lang="en-US" sz="20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246889" y="2109112"/>
            <a:ext cx="4633493" cy="923330"/>
          </a:xfrm>
          <a:prstGeom prst="rect">
            <a:avLst/>
          </a:prstGeom>
          <a:solidFill>
            <a:srgbClr val="F68F37"/>
          </a:solidFill>
        </p:spPr>
        <p:txBody>
          <a:bodyPr wrap="square">
            <a:spAutoFit/>
          </a:bodyPr>
          <a:lstStyle/>
          <a:p>
            <a:pPr algn="ctr" rtl="0"/>
            <a:r>
              <a:rPr lang="pl-PL" sz="1800" b="1" dirty="0">
                <a:solidFill>
                  <a:srgbClr val="000000"/>
                </a:solidFill>
              </a:rPr>
              <a:t>Tämän vaiheen pitäisi rajoittaa kritiikkiä</a:t>
            </a:r>
          </a:p>
          <a:p>
            <a:pPr algn="ctr" rtl="0"/>
            <a:r>
              <a:rPr lang="en-GB" b="1" dirty="0">
                <a:solidFill>
                  <a:srgbClr val="000000"/>
                </a:solidFill>
              </a:rPr>
              <a:t>M</a:t>
            </a:r>
            <a:r>
              <a:rPr lang="pl-PL" sz="1800" b="1" dirty="0">
                <a:solidFill>
                  <a:srgbClr val="000000"/>
                </a:solidFill>
              </a:rPr>
              <a:t>äärä ratkaisee, ei laatu</a:t>
            </a:r>
          </a:p>
          <a:p>
            <a:pPr algn="ctr" rtl="0"/>
            <a:r>
              <a:rPr lang="en-US" sz="1800" b="1" dirty="0">
                <a:solidFill>
                  <a:srgbClr val="000000"/>
                </a:solidFill>
              </a:rPr>
              <a:t>Ei ole typeriä tai vääriä ideoita!</a:t>
            </a:r>
            <a:endParaRPr lang="pl-PL" sz="1800" b="1" dirty="0">
              <a:solidFill>
                <a:srgbClr val="000000"/>
              </a:solidFill>
            </a:endParaRPr>
          </a:p>
        </p:txBody>
      </p:sp>
      <p:pic>
        <p:nvPicPr>
          <p:cNvPr id="11" name="Graphic 10" descr="Badge 3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3B8638B5-74EB-53F0-721A-033AB3A68BE2}"/>
              </a:ext>
            </a:extLst>
          </p:cNvPr>
          <p:cNvGrpSpPr/>
          <p:nvPr/>
        </p:nvGrpSpPr>
        <p:grpSpPr>
          <a:xfrm>
            <a:off x="1904246" y="300940"/>
            <a:ext cx="1535538" cy="1606307"/>
            <a:chOff x="8736336" y="773976"/>
            <a:chExt cx="925001" cy="925018"/>
          </a:xfrm>
        </p:grpSpPr>
        <p:grpSp>
          <p:nvGrpSpPr>
            <p:cNvPr id="13" name="Graphic 2">
              <a:extLst>
                <a:ext uri="{FF2B5EF4-FFF2-40B4-BE49-F238E27FC236}">
                  <a16:creationId xmlns:a16="http://schemas.microsoft.com/office/drawing/2014/main" id="{990EA60C-E304-027B-8095-A59D0FAB923E}"/>
                </a:ext>
              </a:extLst>
            </p:cNvPr>
            <p:cNvGrpSpPr/>
            <p:nvPr/>
          </p:nvGrpSpPr>
          <p:grpSpPr>
            <a:xfrm>
              <a:off x="8736336" y="773976"/>
              <a:ext cx="925001" cy="925018"/>
              <a:chOff x="8736336" y="773976"/>
              <a:chExt cx="925001" cy="925018"/>
            </a:xfrm>
            <a:solidFill>
              <a:srgbClr val="010101"/>
            </a:solidFill>
          </p:grpSpPr>
          <p:sp>
            <p:nvSpPr>
              <p:cNvPr id="16" name="Freeform 527">
                <a:extLst>
                  <a:ext uri="{FF2B5EF4-FFF2-40B4-BE49-F238E27FC236}">
                    <a16:creationId xmlns:a16="http://schemas.microsoft.com/office/drawing/2014/main" id="{68AD2B16-F12C-99B7-6CB9-DE5A42979FFE}"/>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7" name="Freeform 528">
                <a:extLst>
                  <a:ext uri="{FF2B5EF4-FFF2-40B4-BE49-F238E27FC236}">
                    <a16:creationId xmlns:a16="http://schemas.microsoft.com/office/drawing/2014/main" id="{6DC1D125-66D2-7854-0C03-77786A163BA2}"/>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32" name="Freeform 529">
                <a:extLst>
                  <a:ext uri="{FF2B5EF4-FFF2-40B4-BE49-F238E27FC236}">
                    <a16:creationId xmlns:a16="http://schemas.microsoft.com/office/drawing/2014/main" id="{625D25F3-884C-B4AB-B0CC-203319B7014B}"/>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33" name="Freeform 530">
                <a:extLst>
                  <a:ext uri="{FF2B5EF4-FFF2-40B4-BE49-F238E27FC236}">
                    <a16:creationId xmlns:a16="http://schemas.microsoft.com/office/drawing/2014/main" id="{0C091E06-9027-7CAE-67AA-0E1B6BB2B99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34" name="Freeform 531">
                <a:extLst>
                  <a:ext uri="{FF2B5EF4-FFF2-40B4-BE49-F238E27FC236}">
                    <a16:creationId xmlns:a16="http://schemas.microsoft.com/office/drawing/2014/main" id="{6B9DAE08-AC27-F840-ADD1-3C68765E818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35" name="Freeform 532">
                <a:extLst>
                  <a:ext uri="{FF2B5EF4-FFF2-40B4-BE49-F238E27FC236}">
                    <a16:creationId xmlns:a16="http://schemas.microsoft.com/office/drawing/2014/main" id="{11506203-ACCF-F938-C515-FF58E725B93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36" name="Freeform 533">
                <a:extLst>
                  <a:ext uri="{FF2B5EF4-FFF2-40B4-BE49-F238E27FC236}">
                    <a16:creationId xmlns:a16="http://schemas.microsoft.com/office/drawing/2014/main" id="{A82A4691-ED33-560F-0F2E-B1B13A9E5059}"/>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14" name="Freeform 525">
              <a:extLst>
                <a:ext uri="{FF2B5EF4-FFF2-40B4-BE49-F238E27FC236}">
                  <a16:creationId xmlns:a16="http://schemas.microsoft.com/office/drawing/2014/main" id="{4F87A4CB-BB92-18BA-0BFC-38DEAE5B97C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15" name="Freeform 526">
              <a:extLst>
                <a:ext uri="{FF2B5EF4-FFF2-40B4-BE49-F238E27FC236}">
                  <a16:creationId xmlns:a16="http://schemas.microsoft.com/office/drawing/2014/main" id="{DC468077-5AB9-8911-C842-211E0BDCD9C0}"/>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E5B9E-CDBA-9172-184E-B57C8600CABD}"/>
              </a:ext>
            </a:extLst>
          </p:cNvPr>
          <p:cNvSpPr>
            <a:spLocks noGrp="1"/>
          </p:cNvSpPr>
          <p:nvPr>
            <p:ph type="body" sz="quarter" idx="18"/>
          </p:nvPr>
        </p:nvSpPr>
        <p:spPr>
          <a:xfrm>
            <a:off x="597946" y="1579850"/>
            <a:ext cx="4348958" cy="3291086"/>
          </a:xfrm>
        </p:spPr>
        <p:txBody>
          <a:bodyPr/>
          <a:lstStyle/>
          <a:p>
            <a:pPr marL="342900" indent="-342900" algn="l" rtl="0">
              <a:buFont typeface="Arial" panose="020B0604020202020204" pitchFamily="34" charset="0"/>
              <a:buChar char="•"/>
            </a:pPr>
            <a:r>
              <a:rPr lang="fi-FI" dirty="0"/>
              <a:t>Tämä video on lyhyt katsaus siitä, mitä suunnitteluajatteluprosessin Ideointi -vaihe sisältää. </a:t>
            </a:r>
          </a:p>
          <a:p>
            <a:pPr marL="342900" indent="-342900" algn="l" rtl="0">
              <a:buFont typeface="Arial" panose="020B0604020202020204" pitchFamily="34" charset="0"/>
              <a:buChar char="•"/>
            </a:pPr>
            <a:r>
              <a:rPr lang="fi-FI" dirty="0"/>
              <a:t>Määrä on aluksi tärkeämpi kuin laatu. </a:t>
            </a:r>
          </a:p>
          <a:p>
            <a:pPr marL="342900" indent="-342900" algn="l" rtl="0">
              <a:buFont typeface="Arial" panose="020B0604020202020204" pitchFamily="34" charset="0"/>
              <a:buChar char="•"/>
            </a:pPr>
            <a:r>
              <a:rPr lang="fi-FI" dirty="0"/>
              <a:t>Sen jälkeen voit konvergoida uudelleen ja valita ongelmaan sopivimman ratkaisun prototyyppivaiheeseen vietäväksi.</a:t>
            </a:r>
          </a:p>
          <a:p>
            <a:pPr algn="l" rtl="0"/>
            <a:endParaRPr lang="en-IE" dirty="0"/>
          </a:p>
        </p:txBody>
      </p:sp>
      <p:sp>
        <p:nvSpPr>
          <p:cNvPr id="3" name="Text Placeholder 2">
            <a:extLst>
              <a:ext uri="{FF2B5EF4-FFF2-40B4-BE49-F238E27FC236}">
                <a16:creationId xmlns:a16="http://schemas.microsoft.com/office/drawing/2014/main" id="{575A1C35-C3AB-1EC2-4311-727C6C8ED2D7}"/>
              </a:ext>
            </a:extLst>
          </p:cNvPr>
          <p:cNvSpPr>
            <a:spLocks noGrp="1"/>
          </p:cNvSpPr>
          <p:nvPr>
            <p:ph type="body" sz="quarter" idx="16"/>
          </p:nvPr>
        </p:nvSpPr>
        <p:spPr>
          <a:xfrm>
            <a:off x="597946" y="626756"/>
            <a:ext cx="4990998" cy="992652"/>
          </a:xfrm>
        </p:spPr>
        <p:txBody>
          <a:bodyPr/>
          <a:lstStyle/>
          <a:p>
            <a:pPr algn="l" rtl="0"/>
            <a:r>
              <a:rPr lang="en-IE" dirty="0"/>
              <a:t>Miten Ideoida</a:t>
            </a:r>
          </a:p>
        </p:txBody>
      </p:sp>
      <p:sp>
        <p:nvSpPr>
          <p:cNvPr id="5" name="TextBox 4">
            <a:extLst>
              <a:ext uri="{FF2B5EF4-FFF2-40B4-BE49-F238E27FC236}">
                <a16:creationId xmlns:a16="http://schemas.microsoft.com/office/drawing/2014/main" id="{161F12BD-3C4E-9A89-956D-CEDF5E7A1186}"/>
              </a:ext>
            </a:extLst>
          </p:cNvPr>
          <p:cNvSpPr txBox="1"/>
          <p:nvPr/>
        </p:nvSpPr>
        <p:spPr>
          <a:xfrm>
            <a:off x="437690" y="6019438"/>
            <a:ext cx="6096000" cy="369332"/>
          </a:xfrm>
          <a:prstGeom prst="rect">
            <a:avLst/>
          </a:prstGeom>
          <a:noFill/>
        </p:spPr>
        <p:txBody>
          <a:bodyPr wrap="square">
            <a:spAutoFit/>
          </a:bodyPr>
          <a:lstStyle/>
          <a:p>
            <a:pPr algn="l" rtl="0"/>
            <a:r>
              <a:rPr lang="en-US" dirty="0">
                <a:solidFill>
                  <a:srgbClr val="000000"/>
                </a:solidFill>
                <a:hlinkClick r:id="rId3">
                  <a:extLst>
                    <a:ext uri="{A12FA001-AC4F-418D-AE19-62706E023703}">
                      <ahyp:hlinkClr xmlns:ahyp="http://schemas.microsoft.com/office/drawing/2018/hyperlinkcolor" val="tx"/>
                    </a:ext>
                  </a:extLst>
                </a:hlinkClick>
              </a:rPr>
              <a:t>Suunnitteluajattelu Vaihe 3: Ideate – YouTube</a:t>
            </a:r>
            <a:endParaRPr lang="en-IE" dirty="0">
              <a:solidFill>
                <a:srgbClr val="000000"/>
              </a:solidFill>
            </a:endParaRPr>
          </a:p>
        </p:txBody>
      </p:sp>
      <p:pic>
        <p:nvPicPr>
          <p:cNvPr id="6" name="Online Media 5" title="Design Thinking Step 3: Ideate">
            <a:hlinkClick r:id="" action="ppaction://media"/>
            <a:extLst>
              <a:ext uri="{FF2B5EF4-FFF2-40B4-BE49-F238E27FC236}">
                <a16:creationId xmlns:a16="http://schemas.microsoft.com/office/drawing/2014/main" id="{48E5033F-92F4-9B89-9820-5D2F27C0AD34}"/>
              </a:ext>
            </a:extLst>
          </p:cNvPr>
          <p:cNvPicPr>
            <a:picLocks noRot="1" noChangeAspect="1"/>
          </p:cNvPicPr>
          <p:nvPr>
            <a:videoFile r:link="rId1"/>
          </p:nvPr>
        </p:nvPicPr>
        <p:blipFill>
          <a:blip r:embed="rId4"/>
          <a:stretch>
            <a:fillRect/>
          </a:stretch>
        </p:blipFill>
        <p:spPr>
          <a:xfrm>
            <a:off x="5215299" y="1199777"/>
            <a:ext cx="6825810" cy="4051233"/>
          </a:xfrm>
          <a:prstGeom prst="rect">
            <a:avLst/>
          </a:prstGeom>
        </p:spPr>
      </p:pic>
    </p:spTree>
    <p:extLst>
      <p:ext uri="{BB962C8B-B14F-4D97-AF65-F5344CB8AC3E}">
        <p14:creationId xmlns:p14="http://schemas.microsoft.com/office/powerpoint/2010/main" val="759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7D9CB-8D19-5385-09E3-432F5EFD5A1C}"/>
              </a:ext>
            </a:extLst>
          </p:cNvPr>
          <p:cNvSpPr>
            <a:spLocks noGrp="1"/>
          </p:cNvSpPr>
          <p:nvPr>
            <p:ph type="body" sz="quarter" idx="18"/>
          </p:nvPr>
        </p:nvSpPr>
        <p:spPr>
          <a:xfrm>
            <a:off x="633221" y="1798422"/>
            <a:ext cx="6251606" cy="3501141"/>
          </a:xfrm>
        </p:spPr>
        <p:txBody>
          <a:bodyPr/>
          <a:lstStyle/>
          <a:p>
            <a:pPr marL="342900" indent="-342900" algn="l" rtl="0">
              <a:buFont typeface="Arial" panose="020B0604020202020204" pitchFamily="34" charset="0"/>
              <a:buChar char="•"/>
            </a:pPr>
            <a:r>
              <a:rPr lang="en-US" dirty="0"/>
              <a:t>Käytä seuraavaksi hetki miettiäksesi, mitä olet oppinut keskusteluistasi "käyttäjien" kanssa, eri ideoista. </a:t>
            </a:r>
          </a:p>
          <a:p>
            <a:pPr marL="342900" indent="-342900" algn="l" rtl="0">
              <a:buFont typeface="Arial" panose="020B0604020202020204" pitchFamily="34" charset="0"/>
              <a:buChar char="•"/>
            </a:pPr>
            <a:r>
              <a:rPr lang="en-US" dirty="0" err="1"/>
              <a:t>Kysy</a:t>
            </a:r>
            <a:r>
              <a:rPr lang="en-US" dirty="0"/>
              <a:t> itseltäsi, kuinka ideasi sopii ihmisten todelliseen elämään? </a:t>
            </a:r>
          </a:p>
          <a:p>
            <a:pPr marL="342900" indent="-342900" algn="l" rtl="0">
              <a:buFont typeface="Arial" panose="020B0604020202020204" pitchFamily="34" charset="0"/>
              <a:buChar char="•"/>
            </a:pPr>
            <a:r>
              <a:rPr lang="en-US" dirty="0" err="1"/>
              <a:t>Ratkaisusi</a:t>
            </a:r>
            <a:r>
              <a:rPr lang="en-US" dirty="0"/>
              <a:t> voi olla yhdistelmä uutta ideaa ja jo käytössä olevaa. </a:t>
            </a:r>
          </a:p>
          <a:p>
            <a:pPr marL="342900" indent="-342900" algn="l" rtl="0">
              <a:buFont typeface="Arial" panose="020B0604020202020204" pitchFamily="34" charset="0"/>
              <a:buChar char="•"/>
            </a:pPr>
            <a:r>
              <a:rPr lang="en-US" dirty="0" err="1"/>
              <a:t>Yhdistä</a:t>
            </a:r>
            <a:r>
              <a:rPr lang="en-US" dirty="0"/>
              <a:t> sitten pisteet, luonnostele lopullinen ratkaisusi ja rakenna todellinen prototyyppi, joka on juuri tarpeeksi hyvä testattavaksi.</a:t>
            </a:r>
          </a:p>
          <a:p>
            <a:pPr algn="l" rtl="0"/>
            <a:endParaRPr lang="en-IE" dirty="0"/>
          </a:p>
        </p:txBody>
      </p:sp>
      <p:sp>
        <p:nvSpPr>
          <p:cNvPr id="3" name="Text Placeholder 2">
            <a:extLst>
              <a:ext uri="{FF2B5EF4-FFF2-40B4-BE49-F238E27FC236}">
                <a16:creationId xmlns:a16="http://schemas.microsoft.com/office/drawing/2014/main" id="{E5D5981F-3A65-C8E7-14D1-0DFCFCA6090F}"/>
              </a:ext>
            </a:extLst>
          </p:cNvPr>
          <p:cNvSpPr>
            <a:spLocks noGrp="1"/>
          </p:cNvSpPr>
          <p:nvPr>
            <p:ph type="body" sz="quarter" idx="16"/>
          </p:nvPr>
        </p:nvSpPr>
        <p:spPr>
          <a:xfrm>
            <a:off x="633221" y="578272"/>
            <a:ext cx="4990998" cy="992652"/>
          </a:xfrm>
        </p:spPr>
        <p:txBody>
          <a:bodyPr/>
          <a:lstStyle/>
          <a:p>
            <a:pPr algn="l" rtl="0"/>
            <a:r>
              <a:rPr lang="en-IE" dirty="0"/>
              <a:t>Vaihe 4: Prototyyppi</a:t>
            </a:r>
          </a:p>
        </p:txBody>
      </p:sp>
      <p:grpSp>
        <p:nvGrpSpPr>
          <p:cNvPr id="5" name="Group 4">
            <a:extLst>
              <a:ext uri="{FF2B5EF4-FFF2-40B4-BE49-F238E27FC236}">
                <a16:creationId xmlns:a16="http://schemas.microsoft.com/office/drawing/2014/main" id="{1F7CA776-75D0-B7EF-3C5B-089580D4F886}"/>
              </a:ext>
            </a:extLst>
          </p:cNvPr>
          <p:cNvGrpSpPr/>
          <p:nvPr/>
        </p:nvGrpSpPr>
        <p:grpSpPr>
          <a:xfrm>
            <a:off x="8109168" y="1453626"/>
            <a:ext cx="2836922" cy="2900855"/>
            <a:chOff x="10376768" y="2334933"/>
            <a:chExt cx="920484" cy="919581"/>
          </a:xfrm>
        </p:grpSpPr>
        <p:sp>
          <p:nvSpPr>
            <p:cNvPr id="6" name="Freeform 240">
              <a:extLst>
                <a:ext uri="{FF2B5EF4-FFF2-40B4-BE49-F238E27FC236}">
                  <a16:creationId xmlns:a16="http://schemas.microsoft.com/office/drawing/2014/main" id="{0CC12FD5-27BE-1C55-A094-6EC028E7101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algn="l" rtl="0"/>
              <a:endParaRPr lang="en-US"/>
            </a:p>
          </p:txBody>
        </p:sp>
        <p:sp>
          <p:nvSpPr>
            <p:cNvPr id="7" name="Freeform 241">
              <a:extLst>
                <a:ext uri="{FF2B5EF4-FFF2-40B4-BE49-F238E27FC236}">
                  <a16:creationId xmlns:a16="http://schemas.microsoft.com/office/drawing/2014/main" id="{4ABAAF02-6A1B-F2E1-A4DA-10A7F75BE9AD}"/>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4847A626-E6DA-C362-2177-C0EEF1F2A133}"/>
                </a:ext>
              </a:extLst>
            </p:cNvPr>
            <p:cNvGrpSpPr/>
            <p:nvPr/>
          </p:nvGrpSpPr>
          <p:grpSpPr>
            <a:xfrm>
              <a:off x="10376768" y="2334933"/>
              <a:ext cx="920484" cy="919581"/>
              <a:chOff x="10376768" y="2334933"/>
              <a:chExt cx="920484" cy="919581"/>
            </a:xfrm>
            <a:solidFill>
              <a:srgbClr val="010101"/>
            </a:solidFill>
          </p:grpSpPr>
          <p:sp>
            <p:nvSpPr>
              <p:cNvPr id="9" name="Freeform 243">
                <a:extLst>
                  <a:ext uri="{FF2B5EF4-FFF2-40B4-BE49-F238E27FC236}">
                    <a16:creationId xmlns:a16="http://schemas.microsoft.com/office/drawing/2014/main" id="{D7C6170C-0890-4504-3CF1-381C8B0F6B9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algn="l" rtl="0"/>
                <a:endParaRPr lang="en-US"/>
              </a:p>
            </p:txBody>
          </p:sp>
          <p:sp>
            <p:nvSpPr>
              <p:cNvPr id="10" name="Freeform 244">
                <a:extLst>
                  <a:ext uri="{FF2B5EF4-FFF2-40B4-BE49-F238E27FC236}">
                    <a16:creationId xmlns:a16="http://schemas.microsoft.com/office/drawing/2014/main" id="{87C5FFBE-E9B5-044B-9D05-FBCBFBC95C6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algn="l" rtl="0"/>
                <a:endParaRPr lang="en-US" dirty="0"/>
              </a:p>
            </p:txBody>
          </p:sp>
        </p:grpSp>
      </p:grpSp>
      <p:sp>
        <p:nvSpPr>
          <p:cNvPr id="11" name="TextBox 10">
            <a:extLst>
              <a:ext uri="{FF2B5EF4-FFF2-40B4-BE49-F238E27FC236}">
                <a16:creationId xmlns:a16="http://schemas.microsoft.com/office/drawing/2014/main" id="{6C2C72CE-7397-7555-BC17-E39AC4D1D7B2}"/>
              </a:ext>
            </a:extLst>
          </p:cNvPr>
          <p:cNvSpPr txBox="1"/>
          <p:nvPr/>
        </p:nvSpPr>
        <p:spPr>
          <a:xfrm>
            <a:off x="7269480" y="4730121"/>
            <a:ext cx="4289299" cy="1200329"/>
          </a:xfrm>
          <a:prstGeom prst="rect">
            <a:avLst/>
          </a:prstGeom>
          <a:noFill/>
        </p:spPr>
        <p:txBody>
          <a:bodyPr wrap="square" rtlCol="0">
            <a:spAutoFit/>
          </a:bodyPr>
          <a:lstStyle/>
          <a:p>
            <a:pPr algn="ctr" rtl="0"/>
            <a:r>
              <a:rPr lang="fi-FI" sz="2400" b="1" dirty="0">
                <a:solidFill>
                  <a:srgbClr val="1188A3"/>
                </a:solidFill>
              </a:rPr>
              <a:t>Rakenna esitys</a:t>
            </a:r>
          </a:p>
          <a:p>
            <a:pPr algn="ctr" rtl="0"/>
            <a:r>
              <a:rPr lang="fi-FI" sz="2400" b="1" dirty="0">
                <a:solidFill>
                  <a:srgbClr val="1188A3"/>
                </a:solidFill>
              </a:rPr>
              <a:t>yhdestä tai useammasta ideasta näyttääksesi sen muille.</a:t>
            </a:r>
          </a:p>
        </p:txBody>
      </p:sp>
    </p:spTree>
    <p:extLst>
      <p:ext uri="{BB962C8B-B14F-4D97-AF65-F5344CB8AC3E}">
        <p14:creationId xmlns:p14="http://schemas.microsoft.com/office/powerpoint/2010/main" val="221713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5272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i-FI" sz="2400" b="1" dirty="0">
                <a:solidFill>
                  <a:srgbClr val="000000"/>
                </a:solidFill>
              </a:rPr>
              <a:t>Tavoitteet:</a:t>
            </a:r>
          </a:p>
          <a:p>
            <a:pPr marL="0" indent="0" algn="l" rtl="0">
              <a:buNone/>
            </a:pPr>
            <a:r>
              <a:rPr lang="fi-FI" sz="2400" dirty="0">
                <a:solidFill>
                  <a:srgbClr val="000000"/>
                </a:solidFill>
              </a:rPr>
              <a:t>Elintarvikeprototyypin luominen, joka määritellään elintarviketuotteesi tai konseptisi kolmiulotteiseksi ilmentymäksi, on olennainen varhainen vaihe uusien elintarvikkeiden, juomien ja ravitsemustuotteiden kehittämisessä … meidän täytyy:</a:t>
            </a:r>
          </a:p>
          <a:p>
            <a:pPr marL="342900" indent="-342900" algn="l" rtl="0">
              <a:spcBef>
                <a:spcPts val="0"/>
              </a:spcBef>
              <a:buClr>
                <a:srgbClr val="F1A0C2"/>
              </a:buClr>
            </a:pPr>
            <a:r>
              <a:rPr lang="fi-FI" sz="2400" dirty="0">
                <a:solidFill>
                  <a:srgbClr val="000000"/>
                </a:solidFill>
              </a:rPr>
              <a:t>Rakentaa yksinkertaisia ​​esityksiä visuaalisina objekteina esitelläkseen innovaation vaikutusta</a:t>
            </a:r>
          </a:p>
          <a:p>
            <a:pPr marL="342900" indent="-342900" algn="l" rtl="0">
              <a:spcBef>
                <a:spcPts val="0"/>
              </a:spcBef>
              <a:buClr>
                <a:srgbClr val="F1A0C2"/>
              </a:buClr>
            </a:pPr>
            <a:r>
              <a:rPr lang="fi-FI" sz="2400" dirty="0">
                <a:solidFill>
                  <a:srgbClr val="000000"/>
                </a:solidFill>
              </a:rPr>
              <a:t>Ei liian monimutkaistaa prototyyppiä</a:t>
            </a:r>
          </a:p>
          <a:p>
            <a:pPr marL="342900" indent="-342900" algn="l" rtl="0">
              <a:spcBef>
                <a:spcPts val="0"/>
              </a:spcBef>
              <a:buClr>
                <a:srgbClr val="F1A0C2"/>
              </a:buClr>
            </a:pPr>
            <a:r>
              <a:rPr lang="fi-FI" sz="2400" dirty="0">
                <a:solidFill>
                  <a:srgbClr val="000000"/>
                </a:solidFill>
              </a:rPr>
              <a:t>Epäonnistua nopeasti / iteroida nopeasti</a:t>
            </a:r>
          </a:p>
          <a:p>
            <a:pPr marL="342900" indent="-342900" algn="l" rtl="0">
              <a:spcBef>
                <a:spcPts val="0"/>
              </a:spcBef>
              <a:buClr>
                <a:srgbClr val="F1A0C2"/>
              </a:buClr>
            </a:pPr>
            <a:r>
              <a:rPr lang="fi-FI" sz="2400" dirty="0">
                <a:solidFill>
                  <a:srgbClr val="000000"/>
                </a:solidFill>
              </a:rPr>
              <a:t>Luoda mahdollisimman nopeasti</a:t>
            </a:r>
          </a:p>
          <a:p>
            <a:pPr marL="0" indent="0" algn="l" rtl="0">
              <a:buNone/>
            </a:pPr>
            <a:endParaRPr lang="en-IE" sz="2400"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29462" y="564963"/>
            <a:ext cx="5867202" cy="422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Prototyyppi</a:t>
            </a:r>
            <a:r>
              <a:rPr lang="en-US" b="1" dirty="0">
                <a:solidFill>
                  <a:srgbClr val="000000"/>
                </a:solidFill>
              </a:rPr>
              <a:t> - </a:t>
            </a:r>
            <a:r>
              <a:rPr lang="en-US" dirty="0" err="1">
                <a:solidFill>
                  <a:srgbClr val="000000"/>
                </a:solidFill>
              </a:rPr>
              <a:t>Ratkaisujen</a:t>
            </a:r>
            <a:r>
              <a:rPr lang="en-US" dirty="0">
                <a:solidFill>
                  <a:srgbClr val="000000"/>
                </a:solidFill>
              </a:rPr>
              <a:t> tarkistaminen käytännössä</a:t>
            </a: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386499" y="3206075"/>
            <a:ext cx="5042281"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Esimerkkejä prototyyppivaiheen työkaluista:</a:t>
            </a:r>
          </a:p>
          <a:p>
            <a:pPr marL="342900" indent="-342900" algn="l" rtl="0">
              <a:buFont typeface="Arial" panose="020B0604020202020204" pitchFamily="34" charset="0"/>
              <a:buChar char="•"/>
            </a:pPr>
            <a:r>
              <a:rPr lang="en-US" sz="2000" dirty="0">
                <a:solidFill>
                  <a:srgbClr val="000000"/>
                </a:solidFill>
              </a:rPr>
              <a:t>Mallit</a:t>
            </a:r>
          </a:p>
          <a:p>
            <a:pPr marL="342900" indent="-342900" algn="l" rtl="0">
              <a:buFont typeface="Arial" panose="020B0604020202020204" pitchFamily="34" charset="0"/>
              <a:buChar char="•"/>
            </a:pPr>
            <a:r>
              <a:rPr lang="en-US" sz="2000" dirty="0">
                <a:solidFill>
                  <a:srgbClr val="000000"/>
                </a:solidFill>
              </a:rPr>
              <a:t>Tasterit/ </a:t>
            </a:r>
            <a:r>
              <a:rPr lang="en-US" sz="2000" dirty="0" err="1">
                <a:solidFill>
                  <a:srgbClr val="000000"/>
                </a:solidFill>
              </a:rPr>
              <a:t>Erätestaukset</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rPr>
              <a:t>Kuvakäsikirjoitukset</a:t>
            </a:r>
          </a:p>
          <a:p>
            <a:pPr marL="342900" indent="-342900" algn="l" rtl="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Figma</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Adobe XD</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Visiossa</a:t>
            </a:r>
            <a:endParaRPr lang="en-US" sz="2000" dirty="0">
              <a:solidFill>
                <a:srgbClr val="000000"/>
              </a:solidFill>
            </a:endParaRPr>
          </a:p>
          <a:p>
            <a:pPr marL="342900" indent="-342900" algn="l" rtl="0">
              <a:buFont typeface="Arial" panose="020B0604020202020204" pitchFamily="34" charset="0"/>
              <a:buChar char="•"/>
            </a:pPr>
            <a:r>
              <a:rPr lang="en-US" sz="2000" dirty="0" err="1">
                <a:solidFill>
                  <a:srgbClr val="000000"/>
                </a:solidFill>
                <a:hlinkClick r:id="rId5">
                  <a:extLst>
                    <a:ext uri="{A12FA001-AC4F-418D-AE19-62706E023703}">
                      <ahyp:hlinkClr xmlns:ahyp="http://schemas.microsoft.com/office/drawing/2018/hyperlinkcolor" val="tx"/>
                    </a:ext>
                  </a:extLst>
                </a:hlinkClick>
              </a:rPr>
              <a:t>Froghop</a:t>
            </a:r>
            <a:r>
              <a:rPr lang="en-US" sz="2000" dirty="0">
                <a:solidFill>
                  <a:srgbClr val="000000"/>
                </a:solidFill>
              </a:rPr>
              <a:t> -</a:t>
            </a:r>
            <a:r>
              <a:rPr lang="en-US" sz="2000" dirty="0" err="1">
                <a:solidFill>
                  <a:srgbClr val="000000"/>
                </a:solidFill>
              </a:rPr>
              <a:t>ruoan</a:t>
            </a:r>
            <a:r>
              <a:rPr lang="en-US" sz="2000" dirty="0">
                <a:solidFill>
                  <a:srgbClr val="000000"/>
                </a:solidFill>
              </a:rPr>
              <a:t> prototyyppien tekeminen</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en-US" sz="1800" b="1" dirty="0">
                <a:solidFill>
                  <a:srgbClr val="000000"/>
                </a:solidFill>
              </a:rPr>
              <a:t>Aika valita parhaat ideat!</a:t>
            </a:r>
          </a:p>
          <a:p>
            <a:pPr algn="ctr" rtl="0"/>
            <a:r>
              <a:rPr lang="en-US" sz="1800" b="1" dirty="0">
                <a:solidFill>
                  <a:srgbClr val="000000"/>
                </a:solidFill>
              </a:rPr>
              <a:t>Rajaa luodut ratkaisut enintään useisiin muunnelmiin</a:t>
            </a:r>
          </a:p>
        </p:txBody>
      </p:sp>
      <p:pic>
        <p:nvPicPr>
          <p:cNvPr id="11" name="Graphic 10" descr="Badge 4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DE538-14B0-8100-2B15-82B0038C8D91}"/>
              </a:ext>
            </a:extLst>
          </p:cNvPr>
          <p:cNvGrpSpPr/>
          <p:nvPr/>
        </p:nvGrpSpPr>
        <p:grpSpPr>
          <a:xfrm>
            <a:off x="1864889" y="170916"/>
            <a:ext cx="1614251" cy="1841835"/>
            <a:chOff x="10376768" y="2334933"/>
            <a:chExt cx="920484" cy="919581"/>
          </a:xfrm>
        </p:grpSpPr>
        <p:sp>
          <p:nvSpPr>
            <p:cNvPr id="7" name="Freeform 240">
              <a:extLst>
                <a:ext uri="{FF2B5EF4-FFF2-40B4-BE49-F238E27FC236}">
                  <a16:creationId xmlns:a16="http://schemas.microsoft.com/office/drawing/2014/main" id="{7BF4F078-9994-8644-C000-477BB34B9BA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algn="l" rtl="0"/>
              <a:endParaRPr lang="en-US"/>
            </a:p>
          </p:txBody>
        </p:sp>
        <p:sp>
          <p:nvSpPr>
            <p:cNvPr id="8" name="Freeform 241">
              <a:extLst>
                <a:ext uri="{FF2B5EF4-FFF2-40B4-BE49-F238E27FC236}">
                  <a16:creationId xmlns:a16="http://schemas.microsoft.com/office/drawing/2014/main" id="{5696637A-0028-DB66-5188-FF3ABAEF1FC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0A80DB20-E349-AE93-AA3A-6F2A3F1F6D34}"/>
                </a:ext>
              </a:extLst>
            </p:cNvPr>
            <p:cNvGrpSpPr/>
            <p:nvPr/>
          </p:nvGrpSpPr>
          <p:grpSpPr>
            <a:xfrm>
              <a:off x="10376768" y="2334933"/>
              <a:ext cx="920484" cy="919581"/>
              <a:chOff x="10376768" y="2334933"/>
              <a:chExt cx="920484" cy="919581"/>
            </a:xfrm>
            <a:solidFill>
              <a:srgbClr val="010101"/>
            </a:solidFill>
          </p:grpSpPr>
          <p:sp>
            <p:nvSpPr>
              <p:cNvPr id="10" name="Freeform 243">
                <a:extLst>
                  <a:ext uri="{FF2B5EF4-FFF2-40B4-BE49-F238E27FC236}">
                    <a16:creationId xmlns:a16="http://schemas.microsoft.com/office/drawing/2014/main" id="{577E21F1-D59A-D6E1-B6FE-FC1E71613603}"/>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algn="l" rtl="0"/>
                <a:endParaRPr lang="en-US"/>
              </a:p>
            </p:txBody>
          </p:sp>
          <p:sp>
            <p:nvSpPr>
              <p:cNvPr id="18" name="Freeform 244">
                <a:extLst>
                  <a:ext uri="{FF2B5EF4-FFF2-40B4-BE49-F238E27FC236}">
                    <a16:creationId xmlns:a16="http://schemas.microsoft.com/office/drawing/2014/main" id="{D035AA77-64DF-0E50-957B-4CA68965144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algn="l" rtl="0"/>
                <a:endParaRPr lang="en-US" dirty="0"/>
              </a:p>
            </p:txBody>
          </p:sp>
        </p:grpSp>
      </p:grpSp>
    </p:spTree>
    <p:extLst>
      <p:ext uri="{BB962C8B-B14F-4D97-AF65-F5344CB8AC3E}">
        <p14:creationId xmlns:p14="http://schemas.microsoft.com/office/powerpoint/2010/main" val="362642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C53B7-244A-C1DC-9318-0C6924E89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23" y="1661311"/>
            <a:ext cx="6056769" cy="4542577"/>
          </a:xfrm>
          <a:prstGeom prst="rect">
            <a:avLst/>
          </a:prstGeom>
        </p:spPr>
      </p:pic>
      <p:sp>
        <p:nvSpPr>
          <p:cNvPr id="3" name="Text Placeholder 2">
            <a:extLst>
              <a:ext uri="{FF2B5EF4-FFF2-40B4-BE49-F238E27FC236}">
                <a16:creationId xmlns:a16="http://schemas.microsoft.com/office/drawing/2014/main" id="{C0D7F368-0554-ECDB-AC40-51EB2C77834E}"/>
              </a:ext>
            </a:extLst>
          </p:cNvPr>
          <p:cNvSpPr txBox="1">
            <a:spLocks/>
          </p:cNvSpPr>
          <p:nvPr/>
        </p:nvSpPr>
        <p:spPr>
          <a:xfrm>
            <a:off x="0" y="1"/>
            <a:ext cx="11778558" cy="935306"/>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a:solidFill>
                  <a:srgbClr val="000000"/>
                </a:solidFill>
              </a:rPr>
              <a:t>Esimerkkejä yksinkertaisesta visualisoinnista ja prototyyppien tekemisestä…</a:t>
            </a:r>
            <a:endParaRPr lang="en-IE" b="1">
              <a:solidFill>
                <a:srgbClr val="000000"/>
              </a:solidFill>
            </a:endParaRPr>
          </a:p>
        </p:txBody>
      </p:sp>
      <p:pic>
        <p:nvPicPr>
          <p:cNvPr id="4" name="Picture 3">
            <a:extLst>
              <a:ext uri="{FF2B5EF4-FFF2-40B4-BE49-F238E27FC236}">
                <a16:creationId xmlns:a16="http://schemas.microsoft.com/office/drawing/2014/main" id="{8DB4E460-1479-5770-96EE-0B4A3804EB49}"/>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390390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B04A4-9891-6139-E7FF-E1A64C224CAC}"/>
              </a:ext>
            </a:extLst>
          </p:cNvPr>
          <p:cNvSpPr>
            <a:spLocks noGrp="1"/>
          </p:cNvSpPr>
          <p:nvPr>
            <p:ph type="body" sz="quarter" idx="18"/>
          </p:nvPr>
        </p:nvSpPr>
        <p:spPr>
          <a:xfrm>
            <a:off x="724623" y="1783457"/>
            <a:ext cx="4044834" cy="3291086"/>
          </a:xfrm>
        </p:spPr>
        <p:txBody>
          <a:bodyPr/>
          <a:lstStyle/>
          <a:p>
            <a:pPr algn="l" rtl="0"/>
            <a:r>
              <a:rPr lang="en-US" dirty="0"/>
              <a:t>Tämä video on lyhyt päättely siitä, miksi prototyyppiä käytetään suunnitteluajattelun aikana ja kuinka se säästää aikaa ja rahaa pitkällä aikavälillä ja auttaa meitä hiomaan tuotettamme tai palveluamme ja ymmärtämään ongelmaa tai haastetta entistä paremmin.</a:t>
            </a:r>
          </a:p>
          <a:p>
            <a:pPr algn="l" rtl="0"/>
            <a:endParaRPr lang="en-IE" dirty="0"/>
          </a:p>
        </p:txBody>
      </p:sp>
      <p:sp>
        <p:nvSpPr>
          <p:cNvPr id="3" name="Text Placeholder 2">
            <a:extLst>
              <a:ext uri="{FF2B5EF4-FFF2-40B4-BE49-F238E27FC236}">
                <a16:creationId xmlns:a16="http://schemas.microsoft.com/office/drawing/2014/main" id="{05A0D8EE-B74E-506F-CB00-5F654097DEA7}"/>
              </a:ext>
            </a:extLst>
          </p:cNvPr>
          <p:cNvSpPr>
            <a:spLocks noGrp="1"/>
          </p:cNvSpPr>
          <p:nvPr>
            <p:ph type="body" sz="quarter" idx="16"/>
          </p:nvPr>
        </p:nvSpPr>
        <p:spPr>
          <a:xfrm>
            <a:off x="552900" y="466976"/>
            <a:ext cx="5235158" cy="992652"/>
          </a:xfrm>
        </p:spPr>
        <p:txBody>
          <a:bodyPr/>
          <a:lstStyle/>
          <a:p>
            <a:pPr algn="l" rtl="0"/>
            <a:r>
              <a:rPr lang="en-US" sz="3200" dirty="0"/>
              <a:t>Miksi </a:t>
            </a:r>
            <a:r>
              <a:rPr lang="en-US" sz="3200" dirty="0" err="1"/>
              <a:t>käyttää</a:t>
            </a:r>
            <a:r>
              <a:rPr lang="en-US" sz="3200" dirty="0"/>
              <a:t> </a:t>
            </a:r>
            <a:r>
              <a:rPr lang="en-US" sz="3200" dirty="0" err="1"/>
              <a:t>prototyyppi</a:t>
            </a:r>
            <a:r>
              <a:rPr lang="en-US" sz="3200" dirty="0"/>
              <a:t> -</a:t>
            </a:r>
            <a:r>
              <a:rPr lang="en-US" sz="3200" dirty="0" err="1"/>
              <a:t>vaihetta</a:t>
            </a:r>
            <a:r>
              <a:rPr lang="en-US" sz="3200" dirty="0"/>
              <a:t>?</a:t>
            </a:r>
          </a:p>
          <a:p>
            <a:pPr algn="l" rtl="0"/>
            <a:endParaRPr lang="en-IE" dirty="0"/>
          </a:p>
        </p:txBody>
      </p:sp>
      <p:sp>
        <p:nvSpPr>
          <p:cNvPr id="5" name="TextBox 4">
            <a:extLst>
              <a:ext uri="{FF2B5EF4-FFF2-40B4-BE49-F238E27FC236}">
                <a16:creationId xmlns:a16="http://schemas.microsoft.com/office/drawing/2014/main" id="{FBB88C08-80B4-C045-945D-0053268F5141}"/>
              </a:ext>
            </a:extLst>
          </p:cNvPr>
          <p:cNvSpPr txBox="1"/>
          <p:nvPr/>
        </p:nvSpPr>
        <p:spPr>
          <a:xfrm>
            <a:off x="0" y="6017488"/>
            <a:ext cx="6096000" cy="369332"/>
          </a:xfrm>
          <a:prstGeom prst="rect">
            <a:avLst/>
          </a:prstGeom>
          <a:noFill/>
        </p:spPr>
        <p:txBody>
          <a:bodyPr wrap="square">
            <a:spAutoFit/>
          </a:bodyPr>
          <a:lstStyle/>
          <a:p>
            <a:pPr algn="l" rtl="0"/>
            <a:r>
              <a:rPr lang="en-US" dirty="0">
                <a:solidFill>
                  <a:srgbClr val="000000"/>
                </a:solidFill>
                <a:hlinkClick r:id="rId3">
                  <a:extLst>
                    <a:ext uri="{A12FA001-AC4F-418D-AE19-62706E023703}">
                      <ahyp:hlinkClr xmlns:ahyp="http://schemas.microsoft.com/office/drawing/2018/hyperlinkcolor" val="tx"/>
                    </a:ext>
                  </a:extLst>
                </a:hlinkClick>
              </a:rPr>
              <a:t>Suunnitteluajattelu Vaihe 4: Prototyyppi – YouTube</a:t>
            </a:r>
            <a:endParaRPr lang="en-IE" dirty="0">
              <a:solidFill>
                <a:srgbClr val="000000"/>
              </a:solidFill>
            </a:endParaRPr>
          </a:p>
        </p:txBody>
      </p:sp>
      <p:pic>
        <p:nvPicPr>
          <p:cNvPr id="6" name="Online Media 5" title="Design Thinking Step 4: Prototype">
            <a:hlinkClick r:id="" action="ppaction://media"/>
            <a:extLst>
              <a:ext uri="{FF2B5EF4-FFF2-40B4-BE49-F238E27FC236}">
                <a16:creationId xmlns:a16="http://schemas.microsoft.com/office/drawing/2014/main" id="{BF3F3BBA-1CAE-E324-BFEE-FD091FB9C453}"/>
              </a:ext>
            </a:extLst>
          </p:cNvPr>
          <p:cNvPicPr>
            <a:picLocks noRot="1" noChangeAspect="1"/>
          </p:cNvPicPr>
          <p:nvPr>
            <a:videoFile r:link="rId1"/>
          </p:nvPr>
        </p:nvPicPr>
        <p:blipFill>
          <a:blip r:embed="rId4"/>
          <a:stretch>
            <a:fillRect/>
          </a:stretch>
        </p:blipFill>
        <p:spPr>
          <a:xfrm>
            <a:off x="5242460" y="1237730"/>
            <a:ext cx="6848051" cy="4086432"/>
          </a:xfrm>
          <a:prstGeom prst="rect">
            <a:avLst/>
          </a:prstGeom>
        </p:spPr>
      </p:pic>
    </p:spTree>
    <p:extLst>
      <p:ext uri="{BB962C8B-B14F-4D97-AF65-F5344CB8AC3E}">
        <p14:creationId xmlns:p14="http://schemas.microsoft.com/office/powerpoint/2010/main" val="3884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FC1B-3764-77F5-84FD-342F298C3C8F}"/>
              </a:ext>
            </a:extLst>
          </p:cNvPr>
          <p:cNvSpPr>
            <a:spLocks noGrp="1"/>
          </p:cNvSpPr>
          <p:nvPr>
            <p:ph type="body" sz="quarter" idx="18"/>
          </p:nvPr>
        </p:nvSpPr>
        <p:spPr>
          <a:xfrm>
            <a:off x="676907" y="1253809"/>
            <a:ext cx="6358684" cy="3501141"/>
          </a:xfrm>
        </p:spPr>
        <p:txBody>
          <a:bodyPr/>
          <a:lstStyle/>
          <a:p>
            <a:pPr marL="342900" indent="-342900" algn="l" rtl="0">
              <a:lnSpc>
                <a:spcPct val="100000"/>
              </a:lnSpc>
              <a:spcBef>
                <a:spcPts val="400"/>
              </a:spcBef>
              <a:buFont typeface="Arial" panose="020B0604020202020204" pitchFamily="34" charset="0"/>
              <a:buChar char="•"/>
            </a:pPr>
            <a:r>
              <a:rPr lang="en-US" b="0" i="0" dirty="0">
                <a:solidFill>
                  <a:srgbClr val="030303"/>
                </a:solidFill>
                <a:effectLst/>
              </a:rPr>
              <a:t>Testaa sitten prototyyppiäsi todellisten loppukäyttäjien kanssa. </a:t>
            </a:r>
          </a:p>
          <a:p>
            <a:pPr marL="342900" indent="-342900" algn="l" rtl="0">
              <a:lnSpc>
                <a:spcPct val="100000"/>
              </a:lnSpc>
              <a:spcBef>
                <a:spcPts val="400"/>
              </a:spcBef>
              <a:buFont typeface="Arial" panose="020B0604020202020204" pitchFamily="34" charset="0"/>
              <a:buChar char="•"/>
            </a:pPr>
            <a:r>
              <a:rPr lang="en-US" b="0" i="0" dirty="0" err="1">
                <a:solidFill>
                  <a:srgbClr val="030303"/>
                </a:solidFill>
                <a:effectLst/>
              </a:rPr>
              <a:t>Älä</a:t>
            </a:r>
            <a:r>
              <a:rPr lang="en-US" b="0" i="0" dirty="0">
                <a:solidFill>
                  <a:srgbClr val="030303"/>
                </a:solidFill>
                <a:effectLst/>
              </a:rPr>
              <a:t> puolusta ideaasi, jos ihmiset eivät pidä siitä, tarkoitus on oppia, mikä toimii ja mikä ei, joten kaikki palaute on hienoa. </a:t>
            </a:r>
          </a:p>
          <a:p>
            <a:pPr marL="342900" indent="-342900" algn="l" rtl="0">
              <a:lnSpc>
                <a:spcPct val="100000"/>
              </a:lnSpc>
              <a:spcBef>
                <a:spcPts val="400"/>
              </a:spcBef>
              <a:buFont typeface="Arial" panose="020B0604020202020204" pitchFamily="34" charset="0"/>
              <a:buChar char="•"/>
            </a:pPr>
            <a:r>
              <a:rPr lang="en-US" b="0" i="0" dirty="0" err="1">
                <a:solidFill>
                  <a:srgbClr val="030303"/>
                </a:solidFill>
                <a:effectLst/>
              </a:rPr>
              <a:t>Palaa</a:t>
            </a:r>
            <a:r>
              <a:rPr lang="en-US" b="0" i="0" dirty="0">
                <a:solidFill>
                  <a:srgbClr val="030303"/>
                </a:solidFill>
                <a:effectLst/>
              </a:rPr>
              <a:t> sitten ideointiin tai prototyyppien luomiseen ja käytä oppimaasi. </a:t>
            </a:r>
          </a:p>
          <a:p>
            <a:pPr marL="342900" indent="-342900" algn="l" rtl="0">
              <a:lnSpc>
                <a:spcPct val="100000"/>
              </a:lnSpc>
              <a:spcBef>
                <a:spcPts val="400"/>
              </a:spcBef>
              <a:buFont typeface="Arial" panose="020B0604020202020204" pitchFamily="34" charset="0"/>
              <a:buChar char="•"/>
            </a:pPr>
            <a:r>
              <a:rPr lang="en-US" b="0" i="0" dirty="0" err="1">
                <a:solidFill>
                  <a:srgbClr val="030303"/>
                </a:solidFill>
                <a:effectLst/>
              </a:rPr>
              <a:t>Toista</a:t>
            </a:r>
            <a:r>
              <a:rPr lang="en-US" b="0" i="0" dirty="0">
                <a:solidFill>
                  <a:srgbClr val="030303"/>
                </a:solidFill>
                <a:effectLst/>
              </a:rPr>
              <a:t> prosessia, kunnes sinulla on prototyyppi, joka toimii ja ratkaisee todellisen ongelman.</a:t>
            </a:r>
          </a:p>
          <a:p>
            <a:pPr marL="342900" indent="-342900" algn="l" rtl="0">
              <a:lnSpc>
                <a:spcPct val="100000"/>
              </a:lnSpc>
              <a:spcBef>
                <a:spcPts val="400"/>
              </a:spcBef>
              <a:buFont typeface="Arial" panose="020B0604020202020204" pitchFamily="34" charset="0"/>
              <a:buChar char="•"/>
            </a:pPr>
            <a:r>
              <a:rPr lang="en-US" b="0" i="0" dirty="0">
                <a:solidFill>
                  <a:srgbClr val="030303"/>
                </a:solidFill>
                <a:effectLst/>
              </a:rPr>
              <a:t>Nyt olet valmis muuttamaan maailmaa tai täyttämään valtavan aukon kestävien ja eettisten markkinoiden markkinoilla.</a:t>
            </a:r>
            <a:endParaRPr lang="en-IE" dirty="0"/>
          </a:p>
        </p:txBody>
      </p:sp>
      <p:sp>
        <p:nvSpPr>
          <p:cNvPr id="3" name="Text Placeholder 2">
            <a:extLst>
              <a:ext uri="{FF2B5EF4-FFF2-40B4-BE49-F238E27FC236}">
                <a16:creationId xmlns:a16="http://schemas.microsoft.com/office/drawing/2014/main" id="{B7C99884-9878-9E59-D869-939FB3889412}"/>
              </a:ext>
            </a:extLst>
          </p:cNvPr>
          <p:cNvSpPr>
            <a:spLocks noGrp="1"/>
          </p:cNvSpPr>
          <p:nvPr>
            <p:ph type="body" sz="quarter" idx="16"/>
          </p:nvPr>
        </p:nvSpPr>
        <p:spPr>
          <a:xfrm>
            <a:off x="596605" y="499887"/>
            <a:ext cx="4990998" cy="992652"/>
          </a:xfrm>
        </p:spPr>
        <p:txBody>
          <a:bodyPr/>
          <a:lstStyle/>
          <a:p>
            <a:pPr algn="l" rtl="0"/>
            <a:r>
              <a:rPr lang="en-IE" dirty="0"/>
              <a:t>Vaihe 5: Testi</a:t>
            </a:r>
          </a:p>
        </p:txBody>
      </p:sp>
      <p:grpSp>
        <p:nvGrpSpPr>
          <p:cNvPr id="5" name="Graphic 3">
            <a:extLst>
              <a:ext uri="{FF2B5EF4-FFF2-40B4-BE49-F238E27FC236}">
                <a16:creationId xmlns:a16="http://schemas.microsoft.com/office/drawing/2014/main" id="{8F87F855-80B8-A16F-27FE-B662ABD23134}"/>
              </a:ext>
            </a:extLst>
          </p:cNvPr>
          <p:cNvGrpSpPr/>
          <p:nvPr/>
        </p:nvGrpSpPr>
        <p:grpSpPr>
          <a:xfrm>
            <a:off x="8378627" y="2078120"/>
            <a:ext cx="2312276" cy="2165131"/>
            <a:chOff x="662657" y="410457"/>
            <a:chExt cx="888845" cy="973680"/>
          </a:xfrm>
        </p:grpSpPr>
        <p:sp>
          <p:nvSpPr>
            <p:cNvPr id="6" name="Freeform 1324">
              <a:extLst>
                <a:ext uri="{FF2B5EF4-FFF2-40B4-BE49-F238E27FC236}">
                  <a16:creationId xmlns:a16="http://schemas.microsoft.com/office/drawing/2014/main" id="{D02668CB-CBF7-6DEF-314C-2EB87A48BD40}"/>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22CEC64C-EDB2-DC0D-25D1-ABDA6A24EC4C}"/>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1DB41B3B-6011-449C-9549-6B37123179BB}"/>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algn="l" rtl="0"/>
                <a:endParaRPr lang="en-US"/>
              </a:p>
            </p:txBody>
          </p:sp>
          <p:sp>
            <p:nvSpPr>
              <p:cNvPr id="9" name="Freeform 1327">
                <a:extLst>
                  <a:ext uri="{FF2B5EF4-FFF2-40B4-BE49-F238E27FC236}">
                    <a16:creationId xmlns:a16="http://schemas.microsoft.com/office/drawing/2014/main" id="{42E46095-3D4B-EA41-D324-89C4ACBD77F5}"/>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328">
                <a:extLst>
                  <a:ext uri="{FF2B5EF4-FFF2-40B4-BE49-F238E27FC236}">
                    <a16:creationId xmlns:a16="http://schemas.microsoft.com/office/drawing/2014/main" id="{6B8B7F7D-F578-B6CA-C9B8-4EF54347F7CB}"/>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329">
                <a:extLst>
                  <a:ext uri="{FF2B5EF4-FFF2-40B4-BE49-F238E27FC236}">
                    <a16:creationId xmlns:a16="http://schemas.microsoft.com/office/drawing/2014/main" id="{00821AAF-6F73-53FD-62DF-A7A84755D7FE}"/>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330">
                <a:extLst>
                  <a:ext uri="{FF2B5EF4-FFF2-40B4-BE49-F238E27FC236}">
                    <a16:creationId xmlns:a16="http://schemas.microsoft.com/office/drawing/2014/main" id="{2E0F6001-547B-4075-8DBA-1F5B5193BF63}"/>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331">
                <a:extLst>
                  <a:ext uri="{FF2B5EF4-FFF2-40B4-BE49-F238E27FC236}">
                    <a16:creationId xmlns:a16="http://schemas.microsoft.com/office/drawing/2014/main" id="{499D2F42-0C3B-B34C-3A52-6C993E0E5A90}"/>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332">
                <a:extLst>
                  <a:ext uri="{FF2B5EF4-FFF2-40B4-BE49-F238E27FC236}">
                    <a16:creationId xmlns:a16="http://schemas.microsoft.com/office/drawing/2014/main" id="{985AC87C-6986-AAD0-49D9-94E5BF33C89A}"/>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333">
                <a:extLst>
                  <a:ext uri="{FF2B5EF4-FFF2-40B4-BE49-F238E27FC236}">
                    <a16:creationId xmlns:a16="http://schemas.microsoft.com/office/drawing/2014/main" id="{B7270758-B8E6-0E35-99EC-78C26C63ACD5}"/>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334">
                <a:extLst>
                  <a:ext uri="{FF2B5EF4-FFF2-40B4-BE49-F238E27FC236}">
                    <a16:creationId xmlns:a16="http://schemas.microsoft.com/office/drawing/2014/main" id="{CF66D4DF-6104-9362-FB69-9537527C0DDF}"/>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nvGrpSpPr>
              <p:cNvPr id="17" name="Graphic 3">
                <a:extLst>
                  <a:ext uri="{FF2B5EF4-FFF2-40B4-BE49-F238E27FC236}">
                    <a16:creationId xmlns:a16="http://schemas.microsoft.com/office/drawing/2014/main" id="{EDF5C9C8-63D1-DB49-1CEC-1674124BC614}"/>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1CB89DF-1B81-DD30-484D-107D69FA2418}"/>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338">
                  <a:extLst>
                    <a:ext uri="{FF2B5EF4-FFF2-40B4-BE49-F238E27FC236}">
                      <a16:creationId xmlns:a16="http://schemas.microsoft.com/office/drawing/2014/main" id="{6E4218D9-5AD5-7CD9-4359-A111D3AD017E}"/>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339">
                  <a:extLst>
                    <a:ext uri="{FF2B5EF4-FFF2-40B4-BE49-F238E27FC236}">
                      <a16:creationId xmlns:a16="http://schemas.microsoft.com/office/drawing/2014/main" id="{1C6AF11C-9D98-869C-E1A8-DD5C694843F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algn="l" rtl="0"/>
                  <a:endParaRPr lang="en-US"/>
                </a:p>
              </p:txBody>
            </p:sp>
          </p:grpSp>
          <p:sp>
            <p:nvSpPr>
              <p:cNvPr id="18" name="Freeform 1336">
                <a:extLst>
                  <a:ext uri="{FF2B5EF4-FFF2-40B4-BE49-F238E27FC236}">
                    <a16:creationId xmlns:a16="http://schemas.microsoft.com/office/drawing/2014/main" id="{4D644F74-520D-C59C-88A6-D55CA8CBE0D5}"/>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grpSp>
      <p:sp>
        <p:nvSpPr>
          <p:cNvPr id="22" name="Arrow: Up 21">
            <a:extLst>
              <a:ext uri="{FF2B5EF4-FFF2-40B4-BE49-F238E27FC236}">
                <a16:creationId xmlns:a16="http://schemas.microsoft.com/office/drawing/2014/main" id="{BA616BE5-4CCF-A01A-8AE4-239508D9C955}"/>
              </a:ext>
            </a:extLst>
          </p:cNvPr>
          <p:cNvSpPr/>
          <p:nvPr/>
        </p:nvSpPr>
        <p:spPr>
          <a:xfrm>
            <a:off x="9381631" y="3389415"/>
            <a:ext cx="273268" cy="478317"/>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3" name="TextBox 22">
            <a:extLst>
              <a:ext uri="{FF2B5EF4-FFF2-40B4-BE49-F238E27FC236}">
                <a16:creationId xmlns:a16="http://schemas.microsoft.com/office/drawing/2014/main" id="{37D882B7-41CD-F7FF-A801-5279872A1360}"/>
              </a:ext>
            </a:extLst>
          </p:cNvPr>
          <p:cNvSpPr txBox="1"/>
          <p:nvPr/>
        </p:nvSpPr>
        <p:spPr>
          <a:xfrm>
            <a:off x="7068312" y="4493311"/>
            <a:ext cx="4414418" cy="1200329"/>
          </a:xfrm>
          <a:prstGeom prst="rect">
            <a:avLst/>
          </a:prstGeom>
          <a:noFill/>
        </p:spPr>
        <p:txBody>
          <a:bodyPr wrap="square" rtlCol="0">
            <a:spAutoFit/>
          </a:bodyPr>
          <a:lstStyle/>
          <a:p>
            <a:pPr algn="ctr" rtl="0"/>
            <a:r>
              <a:rPr lang="fi-FI" sz="2400" b="1" dirty="0">
                <a:solidFill>
                  <a:srgbClr val="1188A3"/>
                </a:solidFill>
              </a:rPr>
              <a:t>Palaa ihmisten luo, jotka kokevat</a:t>
            </a:r>
          </a:p>
          <a:p>
            <a:pPr algn="ctr" rtl="0"/>
            <a:r>
              <a:rPr lang="fi-FI" sz="2400" b="1" dirty="0">
                <a:solidFill>
                  <a:srgbClr val="1188A3"/>
                </a:solidFill>
              </a:rPr>
              <a:t>ongelman ja testaa ideoitasi saadaksesi palautetta.</a:t>
            </a:r>
          </a:p>
        </p:txBody>
      </p:sp>
    </p:spTree>
    <p:extLst>
      <p:ext uri="{BB962C8B-B14F-4D97-AF65-F5344CB8AC3E}">
        <p14:creationId xmlns:p14="http://schemas.microsoft.com/office/powerpoint/2010/main" val="316733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652663" y="2024675"/>
            <a:ext cx="6421121"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Tavoitteet:</a:t>
            </a:r>
          </a:p>
          <a:p>
            <a:pPr marL="342900" indent="-342900" algn="l" rtl="0">
              <a:buClr>
                <a:srgbClr val="F1A0C2"/>
              </a:buClr>
            </a:pPr>
            <a:r>
              <a:rPr lang="en-US" sz="2400" dirty="0">
                <a:solidFill>
                  <a:srgbClr val="000000"/>
                </a:solidFill>
              </a:rPr>
              <a:t>Ymmärrä, mikä toimii ja mitkä ovat esteitä</a:t>
            </a:r>
          </a:p>
          <a:p>
            <a:pPr marL="342900" indent="-342900" algn="l" rtl="0">
              <a:buClr>
                <a:srgbClr val="F1A0C2"/>
              </a:buClr>
            </a:pPr>
            <a:r>
              <a:rPr lang="en-US" sz="2400" dirty="0">
                <a:solidFill>
                  <a:srgbClr val="000000"/>
                </a:solidFill>
              </a:rPr>
              <a:t>Testaa neutraalissa ympäristössä tai joka muistuttaa eniten tyypillistä käyttäjän sijaintia</a:t>
            </a:r>
          </a:p>
          <a:p>
            <a:pPr marL="342900" indent="-342900" algn="l" rtl="0">
              <a:buClr>
                <a:srgbClr val="F1A0C2"/>
              </a:buClr>
            </a:pPr>
            <a:r>
              <a:rPr lang="en-US" sz="2400" dirty="0">
                <a:solidFill>
                  <a:srgbClr val="000000"/>
                </a:solidFill>
              </a:rPr>
              <a:t>Tarkkaile käyttäjien spontaaneja ja aitoja reaktioita</a:t>
            </a:r>
          </a:p>
          <a:p>
            <a:pPr marL="342900" indent="-342900" algn="l" rtl="0">
              <a:buClr>
                <a:srgbClr val="F1A0C2"/>
              </a:buClr>
            </a:pPr>
            <a:r>
              <a:rPr lang="en-US" sz="2400" dirty="0">
                <a:solidFill>
                  <a:srgbClr val="000000"/>
                </a:solidFill>
              </a:rPr>
              <a:t>Saat käyttäjiltä palautetta prototyypistä, jotta voit tehdä päätöksiä seuraavista vaiheista</a:t>
            </a:r>
          </a:p>
          <a:p>
            <a:pPr marL="0" indent="0" algn="l" rtl="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755097" y="564963"/>
            <a:ext cx="623720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Testi</a:t>
            </a:r>
            <a:r>
              <a:rPr lang="en-US" b="1" dirty="0">
                <a:solidFill>
                  <a:srgbClr val="000000"/>
                </a:solidFill>
              </a:rPr>
              <a:t> - </a:t>
            </a:r>
            <a:r>
              <a:rPr lang="en-US" dirty="0" err="1">
                <a:solidFill>
                  <a:srgbClr val="000000"/>
                </a:solidFill>
              </a:rPr>
              <a:t>Mahdollisuus</a:t>
            </a:r>
            <a:r>
              <a:rPr lang="en-US" dirty="0">
                <a:solidFill>
                  <a:srgbClr val="000000"/>
                </a:solidFill>
              </a:rPr>
              <a:t> testata prototyyppejä todellisissa olosuhteissa</a:t>
            </a:r>
          </a:p>
          <a:p>
            <a:pPr marL="0" indent="0" algn="l" rtl="0">
              <a:buNone/>
            </a:pP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63649" y="3206075"/>
            <a:ext cx="5077069"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Testivaiheessa huomioitavia asioita:</a:t>
            </a:r>
          </a:p>
          <a:p>
            <a:pPr marL="342900" indent="-342900" algn="l" rtl="0">
              <a:buFont typeface="Arial" panose="020B0604020202020204" pitchFamily="34" charset="0"/>
              <a:buChar char="•"/>
            </a:pPr>
            <a:r>
              <a:rPr lang="en-US" sz="2000" dirty="0">
                <a:solidFill>
                  <a:srgbClr val="000000"/>
                </a:solidFill>
              </a:rPr>
              <a:t>Huomaa vain, älä kommentoi tai puolusta tuotettasi</a:t>
            </a:r>
          </a:p>
          <a:p>
            <a:pPr marL="342900" indent="-342900" algn="l" rtl="0">
              <a:buFont typeface="Arial" panose="020B0604020202020204" pitchFamily="34" charset="0"/>
              <a:buChar char="•"/>
            </a:pPr>
            <a:r>
              <a:rPr lang="en-US" sz="2000" dirty="0">
                <a:solidFill>
                  <a:srgbClr val="000000"/>
                </a:solidFill>
              </a:rPr>
              <a:t>On ok epäonnistua, olet edelleen löytömatkalla</a:t>
            </a:r>
          </a:p>
          <a:p>
            <a:pPr marL="342900" indent="-342900" algn="l" rtl="0">
              <a:buFont typeface="Arial" panose="020B0604020202020204" pitchFamily="34" charset="0"/>
              <a:buChar char="•"/>
            </a:pPr>
            <a:r>
              <a:rPr lang="en-US" sz="2000" dirty="0">
                <a:solidFill>
                  <a:srgbClr val="000000"/>
                </a:solidFill>
              </a:rPr>
              <a:t>Suunnitteluajatteluprosessi on iteratiivinen prosessi. Prototyypin mukauttamiseksi kunnolla tulevien käyttäjien tarpeisiin ja sen todella hienostuneeksi, kolme viimeistä vaihetta tulisi toistaa</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en-US" sz="1800" b="1" dirty="0">
                <a:solidFill>
                  <a:srgbClr val="000000"/>
                </a:solidFill>
              </a:rPr>
              <a:t>Suunnittelutiimin on jäätävä takapenkille tässä vaiheessa ja vain tarkkailtava vuorovaikutusta prototyypin kanssa.</a:t>
            </a:r>
          </a:p>
        </p:txBody>
      </p:sp>
      <p:pic>
        <p:nvPicPr>
          <p:cNvPr id="11" name="Graphic 10" descr="Badge 5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3033637F-0C99-3889-82F4-D4139FEAFB5C}"/>
              </a:ext>
            </a:extLst>
          </p:cNvPr>
          <p:cNvGrpSpPr/>
          <p:nvPr/>
        </p:nvGrpSpPr>
        <p:grpSpPr>
          <a:xfrm>
            <a:off x="1833699" y="309422"/>
            <a:ext cx="1733837" cy="1626057"/>
            <a:chOff x="662657" y="410457"/>
            <a:chExt cx="888845" cy="973680"/>
          </a:xfrm>
        </p:grpSpPr>
        <p:sp>
          <p:nvSpPr>
            <p:cNvPr id="13" name="Freeform 1324">
              <a:extLst>
                <a:ext uri="{FF2B5EF4-FFF2-40B4-BE49-F238E27FC236}">
                  <a16:creationId xmlns:a16="http://schemas.microsoft.com/office/drawing/2014/main" id="{2A7FEE91-7317-9E3C-E47E-6B7ED7F7EF6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algn="l" rtl="0"/>
              <a:endParaRPr lang="en-US"/>
            </a:p>
          </p:txBody>
        </p:sp>
        <p:grpSp>
          <p:nvGrpSpPr>
            <p:cNvPr id="14" name="Graphic 3">
              <a:extLst>
                <a:ext uri="{FF2B5EF4-FFF2-40B4-BE49-F238E27FC236}">
                  <a16:creationId xmlns:a16="http://schemas.microsoft.com/office/drawing/2014/main" id="{7896CEBD-3DBA-2E3A-6813-67B6135CC692}"/>
                </a:ext>
              </a:extLst>
            </p:cNvPr>
            <p:cNvGrpSpPr/>
            <p:nvPr/>
          </p:nvGrpSpPr>
          <p:grpSpPr>
            <a:xfrm>
              <a:off x="662657" y="443370"/>
              <a:ext cx="888845" cy="940767"/>
              <a:chOff x="662657" y="443370"/>
              <a:chExt cx="888845" cy="940767"/>
            </a:xfrm>
            <a:solidFill>
              <a:srgbClr val="000000"/>
            </a:solidFill>
          </p:grpSpPr>
          <p:sp>
            <p:nvSpPr>
              <p:cNvPr id="15" name="Freeform 1326">
                <a:extLst>
                  <a:ext uri="{FF2B5EF4-FFF2-40B4-BE49-F238E27FC236}">
                    <a16:creationId xmlns:a16="http://schemas.microsoft.com/office/drawing/2014/main" id="{05EB5668-F4B5-41E0-5F76-F9CE301CF12C}"/>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327">
                <a:extLst>
                  <a:ext uri="{FF2B5EF4-FFF2-40B4-BE49-F238E27FC236}">
                    <a16:creationId xmlns:a16="http://schemas.microsoft.com/office/drawing/2014/main" id="{1EDA5391-C616-1D23-FB3F-2FD29C17574C}"/>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328">
                <a:extLst>
                  <a:ext uri="{FF2B5EF4-FFF2-40B4-BE49-F238E27FC236}">
                    <a16:creationId xmlns:a16="http://schemas.microsoft.com/office/drawing/2014/main" id="{C62A20EA-F3F6-3989-93DC-72D1DAA8254C}"/>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329">
                <a:extLst>
                  <a:ext uri="{FF2B5EF4-FFF2-40B4-BE49-F238E27FC236}">
                    <a16:creationId xmlns:a16="http://schemas.microsoft.com/office/drawing/2014/main" id="{AB036E92-4F85-6745-64F7-25CED87303A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330">
                <a:extLst>
                  <a:ext uri="{FF2B5EF4-FFF2-40B4-BE49-F238E27FC236}">
                    <a16:creationId xmlns:a16="http://schemas.microsoft.com/office/drawing/2014/main" id="{D12710EF-51A2-DDF8-1E87-B5EDEFD09EB2}"/>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331">
                <a:extLst>
                  <a:ext uri="{FF2B5EF4-FFF2-40B4-BE49-F238E27FC236}">
                    <a16:creationId xmlns:a16="http://schemas.microsoft.com/office/drawing/2014/main" id="{FBA0E6C6-66C4-9FBA-98D2-4827DD238C2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332">
                <a:extLst>
                  <a:ext uri="{FF2B5EF4-FFF2-40B4-BE49-F238E27FC236}">
                    <a16:creationId xmlns:a16="http://schemas.microsoft.com/office/drawing/2014/main" id="{AC887B30-5FBB-358C-5CF5-942BA8BA517B}"/>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333">
                <a:extLst>
                  <a:ext uri="{FF2B5EF4-FFF2-40B4-BE49-F238E27FC236}">
                    <a16:creationId xmlns:a16="http://schemas.microsoft.com/office/drawing/2014/main" id="{F8293F30-63EC-7496-B9FD-18A48ACCF89E}"/>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334">
                <a:extLst>
                  <a:ext uri="{FF2B5EF4-FFF2-40B4-BE49-F238E27FC236}">
                    <a16:creationId xmlns:a16="http://schemas.microsoft.com/office/drawing/2014/main" id="{E5857CEE-520E-1F31-35B4-C4B0C8B9D419}"/>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nvGrpSpPr>
              <p:cNvPr id="25" name="Graphic 3">
                <a:extLst>
                  <a:ext uri="{FF2B5EF4-FFF2-40B4-BE49-F238E27FC236}">
                    <a16:creationId xmlns:a16="http://schemas.microsoft.com/office/drawing/2014/main" id="{0B24EE8A-CCAA-8C8D-8F18-D83613FB2F99}"/>
                  </a:ext>
                </a:extLst>
              </p:cNvPr>
              <p:cNvGrpSpPr/>
              <p:nvPr/>
            </p:nvGrpSpPr>
            <p:grpSpPr>
              <a:xfrm>
                <a:off x="662657" y="668277"/>
                <a:ext cx="888845" cy="715860"/>
                <a:chOff x="662657" y="668277"/>
                <a:chExt cx="888845" cy="715860"/>
              </a:xfrm>
              <a:solidFill>
                <a:srgbClr val="000000"/>
              </a:solidFill>
            </p:grpSpPr>
            <p:sp>
              <p:nvSpPr>
                <p:cNvPr id="27" name="Freeform 1337">
                  <a:extLst>
                    <a:ext uri="{FF2B5EF4-FFF2-40B4-BE49-F238E27FC236}">
                      <a16:creationId xmlns:a16="http://schemas.microsoft.com/office/drawing/2014/main" id="{F9E8ACA6-9295-C81E-7E7F-D540BEE88A9A}"/>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338">
                  <a:extLst>
                    <a:ext uri="{FF2B5EF4-FFF2-40B4-BE49-F238E27FC236}">
                      <a16:creationId xmlns:a16="http://schemas.microsoft.com/office/drawing/2014/main" id="{C7705691-37C5-3070-92DA-F18C981889B2}"/>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339">
                  <a:extLst>
                    <a:ext uri="{FF2B5EF4-FFF2-40B4-BE49-F238E27FC236}">
                      <a16:creationId xmlns:a16="http://schemas.microsoft.com/office/drawing/2014/main" id="{694BD647-615D-C31B-9554-B7894CED9B44}"/>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algn="l" rtl="0"/>
                  <a:endParaRPr lang="en-US"/>
                </a:p>
              </p:txBody>
            </p:sp>
          </p:grpSp>
          <p:sp>
            <p:nvSpPr>
              <p:cNvPr id="26" name="Freeform 1336">
                <a:extLst>
                  <a:ext uri="{FF2B5EF4-FFF2-40B4-BE49-F238E27FC236}">
                    <a16:creationId xmlns:a16="http://schemas.microsoft.com/office/drawing/2014/main" id="{17A6F05D-05CF-4332-C13F-F88942794CF0}"/>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grpSp>
      <p:sp>
        <p:nvSpPr>
          <p:cNvPr id="30" name="Arrow: Up 29">
            <a:extLst>
              <a:ext uri="{FF2B5EF4-FFF2-40B4-BE49-F238E27FC236}">
                <a16:creationId xmlns:a16="http://schemas.microsoft.com/office/drawing/2014/main" id="{06B464FA-52F4-841F-CF0E-29D45B5D463D}"/>
              </a:ext>
            </a:extLst>
          </p:cNvPr>
          <p:cNvSpPr/>
          <p:nvPr/>
        </p:nvSpPr>
        <p:spPr>
          <a:xfrm>
            <a:off x="2575079" y="1273681"/>
            <a:ext cx="233569" cy="436120"/>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41775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AF5E-E61C-D4E7-B8B3-FB254B781AF3}"/>
              </a:ext>
            </a:extLst>
          </p:cNvPr>
          <p:cNvSpPr>
            <a:spLocks noGrp="1"/>
          </p:cNvSpPr>
          <p:nvPr>
            <p:ph type="body" sz="quarter" idx="18"/>
          </p:nvPr>
        </p:nvSpPr>
        <p:spPr>
          <a:xfrm>
            <a:off x="788631" y="1761562"/>
            <a:ext cx="4282990" cy="2353593"/>
          </a:xfrm>
        </p:spPr>
        <p:txBody>
          <a:bodyPr/>
          <a:lstStyle/>
          <a:p>
            <a:pPr algn="l" rtl="0"/>
            <a:r>
              <a:rPr lang="en-US" dirty="0"/>
              <a:t>Tämä video on lyhyt katsaus siitä, mitä suunnitteluajatteluprosessin testivaiheeseen sisältyy. Se selittää, miksi testaus on tärkeää ja kuinka se auttaa meitä parantamaan tuotettamme tai palveluamme ja ymmärtämään ongelmaa tai haastetta entistä paremmin.</a:t>
            </a:r>
          </a:p>
          <a:p>
            <a:pPr algn="l" rtl="0"/>
            <a:endParaRPr lang="en-IE" dirty="0"/>
          </a:p>
        </p:txBody>
      </p:sp>
      <p:sp>
        <p:nvSpPr>
          <p:cNvPr id="3" name="Text Placeholder 2">
            <a:extLst>
              <a:ext uri="{FF2B5EF4-FFF2-40B4-BE49-F238E27FC236}">
                <a16:creationId xmlns:a16="http://schemas.microsoft.com/office/drawing/2014/main" id="{A4EFC7D1-33E3-48CC-CE0B-C3E652F4D11D}"/>
              </a:ext>
            </a:extLst>
          </p:cNvPr>
          <p:cNvSpPr>
            <a:spLocks noGrp="1"/>
          </p:cNvSpPr>
          <p:nvPr>
            <p:ph type="body" sz="quarter" idx="16"/>
          </p:nvPr>
        </p:nvSpPr>
        <p:spPr>
          <a:xfrm>
            <a:off x="788631" y="558125"/>
            <a:ext cx="4990998" cy="992652"/>
          </a:xfrm>
        </p:spPr>
        <p:txBody>
          <a:bodyPr/>
          <a:lstStyle/>
          <a:p>
            <a:pPr algn="l" rtl="0"/>
            <a:r>
              <a:rPr lang="en-IE" dirty="0"/>
              <a:t>Testausvaihe</a:t>
            </a:r>
          </a:p>
        </p:txBody>
      </p:sp>
      <p:sp>
        <p:nvSpPr>
          <p:cNvPr id="5" name="TextBox 4">
            <a:extLst>
              <a:ext uri="{FF2B5EF4-FFF2-40B4-BE49-F238E27FC236}">
                <a16:creationId xmlns:a16="http://schemas.microsoft.com/office/drawing/2014/main" id="{2EA1B869-3F30-AD4B-57C7-9382EDCCC56E}"/>
              </a:ext>
            </a:extLst>
          </p:cNvPr>
          <p:cNvSpPr txBox="1"/>
          <p:nvPr/>
        </p:nvSpPr>
        <p:spPr>
          <a:xfrm>
            <a:off x="473277" y="6048012"/>
            <a:ext cx="6096000" cy="369332"/>
          </a:xfrm>
          <a:prstGeom prst="rect">
            <a:avLst/>
          </a:prstGeom>
          <a:noFill/>
        </p:spPr>
        <p:txBody>
          <a:bodyPr wrap="square">
            <a:spAutoFit/>
          </a:bodyPr>
          <a:lstStyle/>
          <a:p>
            <a:pPr algn="l" rtl="0"/>
            <a:r>
              <a:rPr lang="en-US" dirty="0">
                <a:solidFill>
                  <a:srgbClr val="000000"/>
                </a:solidFill>
                <a:hlinkClick r:id="rId3">
                  <a:extLst>
                    <a:ext uri="{A12FA001-AC4F-418D-AE19-62706E023703}">
                      <ahyp:hlinkClr xmlns:ahyp="http://schemas.microsoft.com/office/drawing/2018/hyperlinkcolor" val="tx"/>
                    </a:ext>
                  </a:extLst>
                </a:hlinkClick>
              </a:rPr>
              <a:t>Suunnitteluajattelu Vaihe 5: Testi – YouTube</a:t>
            </a:r>
            <a:endParaRPr lang="en-IE" dirty="0">
              <a:solidFill>
                <a:srgbClr val="000000"/>
              </a:solidFill>
            </a:endParaRPr>
          </a:p>
        </p:txBody>
      </p:sp>
      <p:pic>
        <p:nvPicPr>
          <p:cNvPr id="6" name="Online Media 5" title="Design Thinking Step 5: Test">
            <a:hlinkClick r:id="" action="ppaction://media"/>
            <a:extLst>
              <a:ext uri="{FF2B5EF4-FFF2-40B4-BE49-F238E27FC236}">
                <a16:creationId xmlns:a16="http://schemas.microsoft.com/office/drawing/2014/main" id="{99A9E442-441F-8C0F-66B6-2BFA93042DF8}"/>
              </a:ext>
            </a:extLst>
          </p:cNvPr>
          <p:cNvPicPr>
            <a:picLocks noRot="1" noChangeAspect="1"/>
          </p:cNvPicPr>
          <p:nvPr>
            <a:videoFile r:link="rId1"/>
          </p:nvPr>
        </p:nvPicPr>
        <p:blipFill>
          <a:blip r:embed="rId4"/>
          <a:stretch>
            <a:fillRect/>
          </a:stretch>
        </p:blipFill>
        <p:spPr>
          <a:xfrm>
            <a:off x="5278673" y="1162289"/>
            <a:ext cx="6748351" cy="4097774"/>
          </a:xfrm>
          <a:prstGeom prst="rect">
            <a:avLst/>
          </a:prstGeom>
        </p:spPr>
      </p:pic>
    </p:spTree>
    <p:extLst>
      <p:ext uri="{BB962C8B-B14F-4D97-AF65-F5344CB8AC3E}">
        <p14:creationId xmlns:p14="http://schemas.microsoft.com/office/powerpoint/2010/main" val="615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5620096-B82C-5813-8D60-8B7C03BD05B9}"/>
              </a:ext>
            </a:extLst>
          </p:cNvPr>
          <p:cNvSpPr>
            <a:spLocks noGrp="1"/>
          </p:cNvSpPr>
          <p:nvPr>
            <p:ph type="body" sz="quarter" idx="16"/>
          </p:nvPr>
        </p:nvSpPr>
        <p:spPr>
          <a:xfrm>
            <a:off x="630224" y="502307"/>
            <a:ext cx="6383777" cy="992187"/>
          </a:xfrm>
        </p:spPr>
        <p:txBody>
          <a:bodyPr>
            <a:normAutofit/>
          </a:bodyPr>
          <a:lstStyle/>
          <a:p>
            <a:pPr algn="l" rtl="0"/>
            <a:r>
              <a:rPr lang="en-US" sz="3300" b="1" dirty="0"/>
              <a:t>1. Inkrementaalinen innovaatio</a:t>
            </a:r>
            <a:endParaRPr lang="en-IE" sz="3300" b="1" dirty="0"/>
          </a:p>
        </p:txBody>
      </p:sp>
      <p:sp>
        <p:nvSpPr>
          <p:cNvPr id="6" name="Text Placeholder 2">
            <a:extLst>
              <a:ext uri="{FF2B5EF4-FFF2-40B4-BE49-F238E27FC236}">
                <a16:creationId xmlns:a16="http://schemas.microsoft.com/office/drawing/2014/main" id="{56B203EB-5D54-1D8D-3DEF-0E28660B460C}"/>
              </a:ext>
            </a:extLst>
          </p:cNvPr>
          <p:cNvSpPr>
            <a:spLocks noGrp="1"/>
          </p:cNvSpPr>
          <p:nvPr>
            <p:ph type="body" sz="quarter" idx="18"/>
          </p:nvPr>
        </p:nvSpPr>
        <p:spPr>
          <a:xfrm>
            <a:off x="807598" y="1337608"/>
            <a:ext cx="5783207" cy="4514848"/>
          </a:xfrm>
        </p:spPr>
        <p:txBody>
          <a:bodyPr>
            <a:noAutofit/>
          </a:bodyPr>
          <a:lstStyle/>
          <a:p>
            <a:pPr algn="l" rtl="0">
              <a:lnSpc>
                <a:spcPct val="100000"/>
              </a:lnSpc>
              <a:spcBef>
                <a:spcPts val="400"/>
              </a:spcBef>
            </a:pPr>
            <a:r>
              <a:rPr lang="fi-FI" sz="2300" dirty="0"/>
              <a:t>Kun ihmiset, erityisesti lehdistö, puhuvat innovaatioista, he yleensä viittaavat häiritseviin ja usein teknologiapohjaisiin innovaatioihin.</a:t>
            </a:r>
          </a:p>
          <a:p>
            <a:pPr algn="l" rtl="0">
              <a:lnSpc>
                <a:spcPct val="100000"/>
              </a:lnSpc>
              <a:spcBef>
                <a:spcPts val="400"/>
              </a:spcBef>
            </a:pPr>
            <a:r>
              <a:rPr lang="fi-FI" sz="2300" dirty="0"/>
              <a:t>Nämä ovat kuitenkin vain pieni osa innovaatioiden kokoelmaa. Itse asiassa eri toimialojen yrityksissä tapahtuvista innovaatiosta suurin osa on luonteeltaan paljon arkipäiväisempää ja inkrementaalista.</a:t>
            </a:r>
          </a:p>
          <a:p>
            <a:pPr algn="l" rtl="0">
              <a:lnSpc>
                <a:spcPct val="100000"/>
              </a:lnSpc>
              <a:spcBef>
                <a:spcPts val="400"/>
              </a:spcBef>
            </a:pPr>
            <a:r>
              <a:rPr lang="fi-FI" sz="2300" dirty="0"/>
              <a:t>Inkrementaalinen innovaatio on yleensä iso tekijä menestyneimpien yritysten takana, vaikka niiden menestys olisi saanut alkunsa häiritsevästä innovaatiosta.</a:t>
            </a:r>
          </a:p>
        </p:txBody>
      </p:sp>
      <p:sp>
        <p:nvSpPr>
          <p:cNvPr id="4" name="AutoShape 2" descr="Eat for the Earth with These 13 Sustainable Food Brands #sustainablefoodbrands #whatarethemostsustainablefoodbrands #whatarethebestsustainablefoodbrands #sustainablefoodcompanies #topsustainablefoodbrands #sustainablejungle Image by Alara Wholefoods">
            <a:extLst>
              <a:ext uri="{FF2B5EF4-FFF2-40B4-BE49-F238E27FC236}">
                <a16:creationId xmlns:a16="http://schemas.microsoft.com/office/drawing/2014/main" id="{21F5A6FF-375C-0C7C-A274-4B43A0356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2" name="TextBox 11">
            <a:extLst>
              <a:ext uri="{FF2B5EF4-FFF2-40B4-BE49-F238E27FC236}">
                <a16:creationId xmlns:a16="http://schemas.microsoft.com/office/drawing/2014/main" id="{30AD16C9-F420-5FD2-C247-8345546CBADE}"/>
              </a:ext>
            </a:extLst>
          </p:cNvPr>
          <p:cNvSpPr txBox="1"/>
          <p:nvPr/>
        </p:nvSpPr>
        <p:spPr>
          <a:xfrm>
            <a:off x="8921474" y="502307"/>
            <a:ext cx="3005832" cy="584775"/>
          </a:xfrm>
          <a:prstGeom prst="rect">
            <a:avLst/>
          </a:prstGeom>
          <a:noFill/>
        </p:spPr>
        <p:txBody>
          <a:bodyPr wrap="square">
            <a:spAutoFit/>
          </a:bodyPr>
          <a:lstStyle/>
          <a:p>
            <a:pPr algn="l" rtl="0"/>
            <a:r>
              <a:rPr lang="en-IE" sz="3200" b="1" i="0" dirty="0" err="1">
                <a:solidFill>
                  <a:srgbClr val="79C5C3"/>
                </a:solidFill>
                <a:effectLst/>
              </a:rPr>
              <a:t>Glenilen</a:t>
            </a:r>
            <a:r>
              <a:rPr lang="en-IE" sz="3200" b="1" i="0" dirty="0">
                <a:solidFill>
                  <a:srgbClr val="79C5C3"/>
                </a:solidFill>
                <a:effectLst/>
              </a:rPr>
              <a:t> </a:t>
            </a:r>
            <a:r>
              <a:rPr lang="en-IE" sz="3200" b="1" i="0" dirty="0" err="1">
                <a:solidFill>
                  <a:srgbClr val="79C5C3"/>
                </a:solidFill>
                <a:effectLst/>
              </a:rPr>
              <a:t>maatila</a:t>
            </a:r>
            <a:endParaRPr lang="en-IE" sz="3200" b="1" dirty="0">
              <a:solidFill>
                <a:srgbClr val="79C5C3"/>
              </a:solidFill>
            </a:endParaRPr>
          </a:p>
        </p:txBody>
      </p:sp>
      <p:sp>
        <p:nvSpPr>
          <p:cNvPr id="14" name="TextBox 13">
            <a:extLst>
              <a:ext uri="{FF2B5EF4-FFF2-40B4-BE49-F238E27FC236}">
                <a16:creationId xmlns:a16="http://schemas.microsoft.com/office/drawing/2014/main" id="{78961588-0FAD-45CD-95F8-CDE7BFFBD517}"/>
              </a:ext>
            </a:extLst>
          </p:cNvPr>
          <p:cNvSpPr txBox="1"/>
          <p:nvPr/>
        </p:nvSpPr>
        <p:spPr>
          <a:xfrm>
            <a:off x="6782622" y="1337608"/>
            <a:ext cx="5144684" cy="2031325"/>
          </a:xfrm>
          <a:prstGeom prst="rect">
            <a:avLst/>
          </a:prstGeom>
          <a:noFill/>
        </p:spPr>
        <p:txBody>
          <a:bodyPr wrap="square">
            <a:spAutoFit/>
          </a:bodyPr>
          <a:lstStyle/>
          <a:p>
            <a:pPr algn="l" rtl="0"/>
            <a:r>
              <a:rPr lang="en-GB" sz="2100" b="0" i="0" dirty="0" err="1">
                <a:solidFill>
                  <a:srgbClr val="000000"/>
                </a:solidFill>
                <a:effectLst/>
              </a:rPr>
              <a:t>Perinteiset</a:t>
            </a:r>
            <a:r>
              <a:rPr lang="en-GB" sz="2100" b="0" i="0" dirty="0">
                <a:solidFill>
                  <a:srgbClr val="000000"/>
                </a:solidFill>
                <a:effectLst/>
              </a:rPr>
              <a:t> </a:t>
            </a:r>
            <a:r>
              <a:rPr lang="en-GB" sz="2100" b="0" i="0" dirty="0" err="1">
                <a:solidFill>
                  <a:srgbClr val="000000"/>
                </a:solidFill>
                <a:effectLst/>
              </a:rPr>
              <a:t>arvot</a:t>
            </a:r>
            <a:r>
              <a:rPr lang="en-GB" sz="2100" b="0" i="0" dirty="0">
                <a:solidFill>
                  <a:srgbClr val="000000"/>
                </a:solidFill>
                <a:effectLst/>
              </a:rPr>
              <a:t> </a:t>
            </a:r>
            <a:r>
              <a:rPr lang="en-GB" sz="2100" b="0" i="0" dirty="0" err="1">
                <a:solidFill>
                  <a:srgbClr val="000000"/>
                </a:solidFill>
                <a:effectLst/>
              </a:rPr>
              <a:t>ovat</a:t>
            </a:r>
            <a:r>
              <a:rPr lang="en-GB" sz="2100" b="0" i="0" dirty="0">
                <a:solidFill>
                  <a:srgbClr val="000000"/>
                </a:solidFill>
                <a:effectLst/>
              </a:rPr>
              <a:t> </a:t>
            </a:r>
            <a:r>
              <a:rPr lang="en-GB" sz="2100" b="0" i="0" dirty="0" err="1">
                <a:solidFill>
                  <a:srgbClr val="000000"/>
                </a:solidFill>
                <a:effectLst/>
              </a:rPr>
              <a:t>vallinneet</a:t>
            </a:r>
            <a:r>
              <a:rPr lang="en-GB" sz="2100" b="0" i="0" dirty="0">
                <a:solidFill>
                  <a:srgbClr val="000000"/>
                </a:solidFill>
                <a:effectLst/>
              </a:rPr>
              <a:t> </a:t>
            </a:r>
            <a:r>
              <a:rPr lang="en-GB" sz="2100" b="0" i="0" dirty="0" err="1">
                <a:solidFill>
                  <a:srgbClr val="000000"/>
                </a:solidFill>
                <a:effectLst/>
              </a:rPr>
              <a:t>ennen</a:t>
            </a:r>
            <a:r>
              <a:rPr lang="en-GB" sz="2100" b="0" i="0" dirty="0">
                <a:solidFill>
                  <a:srgbClr val="000000"/>
                </a:solidFill>
                <a:effectLst/>
              </a:rPr>
              <a:t> </a:t>
            </a:r>
            <a:r>
              <a:rPr lang="en-GB" sz="2100" b="0" i="0" dirty="0" err="1">
                <a:solidFill>
                  <a:srgbClr val="000000"/>
                </a:solidFill>
                <a:effectLst/>
              </a:rPr>
              <a:t>maatalouden</a:t>
            </a:r>
            <a:r>
              <a:rPr lang="en-GB" sz="2100" b="0" i="0" dirty="0">
                <a:solidFill>
                  <a:srgbClr val="000000"/>
                </a:solidFill>
                <a:effectLst/>
              </a:rPr>
              <a:t> </a:t>
            </a:r>
            <a:r>
              <a:rPr lang="en-GB" sz="2100" b="0" i="0" dirty="0" err="1">
                <a:solidFill>
                  <a:srgbClr val="000000"/>
                </a:solidFill>
                <a:effectLst/>
              </a:rPr>
              <a:t>teollistumista</a:t>
            </a:r>
            <a:r>
              <a:rPr lang="en-GB" sz="2100" b="0" i="0" dirty="0">
                <a:solidFill>
                  <a:srgbClr val="000000"/>
                </a:solidFill>
                <a:effectLst/>
              </a:rPr>
              <a:t> </a:t>
            </a:r>
            <a:r>
              <a:rPr lang="fi-FI" sz="2100" b="0" i="0" dirty="0">
                <a:solidFill>
                  <a:srgbClr val="000000"/>
                </a:solidFill>
                <a:effectLst/>
              </a:rPr>
              <a:t>kertoen yrityksen kestävyydestä ja ympäristönäkökohdista ja osoittaen, että liiketoiminnassa on mahdollista saavuttaa kasvua ilman, että maapalloa uhrataan voiton tavoittelussa.</a:t>
            </a:r>
            <a:endParaRPr lang="en-IE" sz="2100" dirty="0"/>
          </a:p>
        </p:txBody>
      </p:sp>
      <p:pic>
        <p:nvPicPr>
          <p:cNvPr id="1028" name="Picture 4" descr="Glenilen Farm Live Yoghurt with Strawberries">
            <a:extLst>
              <a:ext uri="{FF2B5EF4-FFF2-40B4-BE49-F238E27FC236}">
                <a16:creationId xmlns:a16="http://schemas.microsoft.com/office/drawing/2014/main" id="{9B5D17C2-C9CC-3E17-CEBA-435BA17A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650" y="3734353"/>
            <a:ext cx="1379575" cy="13795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38A9792-81BB-7146-C857-325D68942A5F}"/>
              </a:ext>
            </a:extLst>
          </p:cNvPr>
          <p:cNvSpPr/>
          <p:nvPr/>
        </p:nvSpPr>
        <p:spPr>
          <a:xfrm>
            <a:off x="7014001" y="5301538"/>
            <a:ext cx="542260" cy="43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30" name="Picture 6" descr="Win a Hamper of Fresh Produce and Merchandise from Glenilen Farm Worth ...">
            <a:extLst>
              <a:ext uri="{FF2B5EF4-FFF2-40B4-BE49-F238E27FC236}">
                <a16:creationId xmlns:a16="http://schemas.microsoft.com/office/drawing/2014/main" id="{123A8672-6DD3-DE49-2CCC-6D4126F0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92" y="3709988"/>
            <a:ext cx="37068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8FA74A-D219-8775-3762-5B74046C95C4}"/>
              </a:ext>
            </a:extLst>
          </p:cNvPr>
          <p:cNvSpPr txBox="1"/>
          <p:nvPr/>
        </p:nvSpPr>
        <p:spPr>
          <a:xfrm>
            <a:off x="6782622" y="5848626"/>
            <a:ext cx="6443330" cy="369332"/>
          </a:xfrm>
          <a:prstGeom prst="rect">
            <a:avLst/>
          </a:prstGeom>
          <a:noFill/>
        </p:spPr>
        <p:txBody>
          <a:bodyPr wrap="square">
            <a:spAutoFit/>
          </a:bodyPr>
          <a:lstStyle/>
          <a:p>
            <a:pPr algn="l" rtl="0"/>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VIERAILE</a:t>
            </a:r>
            <a:r>
              <a:rPr lang="en-IE" dirty="0">
                <a:solidFill>
                  <a:srgbClr val="87A66E"/>
                </a:solidFill>
                <a:hlinkClick r:id="rId4">
                  <a:extLst>
                    <a:ext uri="{A12FA001-AC4F-418D-AE19-62706E023703}">
                      <ahyp:hlinkClr xmlns:ahyp="http://schemas.microsoft.com/office/drawing/2018/hyperlinkcolor" val="tx"/>
                    </a:ext>
                  </a:extLst>
                </a:hlinkClick>
              </a:rPr>
              <a:t> </a:t>
            </a:r>
            <a:r>
              <a:rPr lang="en-IE" dirty="0" err="1">
                <a:solidFill>
                  <a:srgbClr val="87A66E"/>
                </a:solidFill>
                <a:hlinkClick r:id="rId4">
                  <a:extLst>
                    <a:ext uri="{A12FA001-AC4F-418D-AE19-62706E023703}">
                      <ahyp:hlinkClr xmlns:ahyp="http://schemas.microsoft.com/office/drawing/2018/hyperlinkcolor" val="tx"/>
                    </a:ext>
                  </a:extLst>
                </a:hlinkClick>
              </a:rPr>
              <a:t>GlenilenMaatila</a:t>
            </a:r>
            <a:r>
              <a:rPr lang="en-IE" dirty="0">
                <a:solidFill>
                  <a:srgbClr val="87A66E"/>
                </a:solidFill>
                <a:hlinkClick r:id="rId4">
                  <a:extLst>
                    <a:ext uri="{A12FA001-AC4F-418D-AE19-62706E023703}">
                      <ahyp:hlinkClr xmlns:ahyp="http://schemas.microsoft.com/office/drawing/2018/hyperlinkcolor" val="tx"/>
                    </a:ext>
                  </a:extLst>
                </a:hlinkClick>
              </a:rPr>
              <a:t> – arjen hyvyys</a:t>
            </a:r>
            <a:endParaRPr lang="en-IE" dirty="0"/>
          </a:p>
        </p:txBody>
      </p:sp>
    </p:spTree>
    <p:extLst>
      <p:ext uri="{BB962C8B-B14F-4D97-AF65-F5344CB8AC3E}">
        <p14:creationId xmlns:p14="http://schemas.microsoft.com/office/powerpoint/2010/main" val="7446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8CD03A-5AD7-A0D0-07CD-CFDE035D4084}"/>
              </a:ext>
            </a:extLst>
          </p:cNvPr>
          <p:cNvSpPr>
            <a:spLocks noGrp="1"/>
          </p:cNvSpPr>
          <p:nvPr>
            <p:ph type="body" sz="quarter" idx="16"/>
          </p:nvPr>
        </p:nvSpPr>
        <p:spPr>
          <a:xfrm>
            <a:off x="798642" y="463235"/>
            <a:ext cx="10594975" cy="803275"/>
          </a:xfrm>
        </p:spPr>
        <p:txBody>
          <a:bodyPr>
            <a:normAutofit/>
          </a:bodyPr>
          <a:lstStyle/>
          <a:p>
            <a:pPr algn="l" rtl="0"/>
            <a:r>
              <a:rPr lang="en-US" sz="3300" b="1" dirty="0" err="1"/>
              <a:t>Yhteenveto</a:t>
            </a:r>
            <a:r>
              <a:rPr lang="en-US" sz="3300" b="1" dirty="0"/>
              <a:t> SUUNNITTELUAJATTELUN </a:t>
            </a:r>
            <a:r>
              <a:rPr lang="en-US" sz="3300" b="1" dirty="0" err="1"/>
              <a:t>säännöistä</a:t>
            </a:r>
            <a:r>
              <a:rPr lang="en-US" sz="3300" b="1" dirty="0"/>
              <a:t>…</a:t>
            </a:r>
            <a:endParaRPr lang="en-IE" sz="3300" b="1" dirty="0"/>
          </a:p>
        </p:txBody>
      </p:sp>
      <p:sp>
        <p:nvSpPr>
          <p:cNvPr id="5" name="Text Placeholder 1">
            <a:extLst>
              <a:ext uri="{FF2B5EF4-FFF2-40B4-BE49-F238E27FC236}">
                <a16:creationId xmlns:a16="http://schemas.microsoft.com/office/drawing/2014/main" id="{9B2FDF4A-6516-4011-DA91-9A241F80ADE7}"/>
              </a:ext>
            </a:extLst>
          </p:cNvPr>
          <p:cNvSpPr>
            <a:spLocks noGrp="1"/>
          </p:cNvSpPr>
          <p:nvPr>
            <p:ph type="body" sz="quarter" idx="18"/>
          </p:nvPr>
        </p:nvSpPr>
        <p:spPr>
          <a:xfrm>
            <a:off x="798513" y="1275454"/>
            <a:ext cx="10594975" cy="4465637"/>
          </a:xfrm>
        </p:spPr>
        <p:txBody>
          <a:bodyPr>
            <a:normAutofit fontScale="92500" lnSpcReduction="10000"/>
          </a:bodyPr>
          <a:lstStyle/>
          <a:p>
            <a:pPr indent="-396000" algn="l" rtl="0">
              <a:lnSpc>
                <a:spcPct val="110000"/>
              </a:lnSpc>
              <a:spcBef>
                <a:spcPts val="600"/>
              </a:spcBef>
            </a:pPr>
            <a:r>
              <a:rPr lang="fi-FI" b="1" dirty="0"/>
              <a:t>1. Ihmisen sääntö: </a:t>
            </a:r>
            <a:r>
              <a:rPr lang="fi-FI" b="1" dirty="0">
                <a:solidFill>
                  <a:schemeClr val="bg1">
                    <a:lumMod val="50000"/>
                  </a:schemeClr>
                </a:solidFill>
              </a:rPr>
              <a:t>Kaikki suunnittelutoiminta on luonteeltaan sosiaalista</a:t>
            </a:r>
          </a:p>
          <a:p>
            <a:pPr indent="-396000" algn="l" rtl="0">
              <a:lnSpc>
                <a:spcPct val="110000"/>
              </a:lnSpc>
              <a:spcBef>
                <a:spcPts val="600"/>
              </a:spcBef>
            </a:pPr>
            <a:r>
              <a:rPr lang="fi-FI" dirty="0"/>
              <a:t>Toteutusratkaisujen tulee pyrkiä vastaamaan ihmisten tarpeisiin.</a:t>
            </a:r>
          </a:p>
          <a:p>
            <a:pPr indent="-396000" algn="l" rtl="0">
              <a:lnSpc>
                <a:spcPct val="110000"/>
              </a:lnSpc>
              <a:spcBef>
                <a:spcPts val="600"/>
              </a:spcBef>
            </a:pPr>
            <a:r>
              <a:rPr lang="fi-FI" b="1" dirty="0"/>
              <a:t>2. Epäselvyyden sääntö</a:t>
            </a:r>
            <a:r>
              <a:rPr lang="fi-FI" dirty="0"/>
              <a:t>: </a:t>
            </a:r>
            <a:r>
              <a:rPr lang="fi-FI" b="1" dirty="0">
                <a:solidFill>
                  <a:schemeClr val="bg1">
                    <a:lumMod val="50000"/>
                  </a:schemeClr>
                </a:solidFill>
              </a:rPr>
              <a:t>Suunnitteluajattelijoiden on säilytettävä epäselvyys</a:t>
            </a:r>
          </a:p>
          <a:p>
            <a:pPr indent="-396000" algn="l" rtl="0">
              <a:lnSpc>
                <a:spcPct val="110000"/>
              </a:lnSpc>
              <a:spcBef>
                <a:spcPts val="600"/>
              </a:spcBef>
            </a:pPr>
            <a:r>
              <a:rPr lang="fi-FI" dirty="0"/>
              <a:t>Rajoituksista poistuminen ja olosuhteiden luominen kokeilulle tiedon ja mielikuvituksen rajalla. Etsi ratkaisuja, jotka vaikuttavat sopimattomilta</a:t>
            </a:r>
          </a:p>
          <a:p>
            <a:pPr indent="-396000" algn="l" rtl="0">
              <a:lnSpc>
                <a:spcPct val="110000"/>
              </a:lnSpc>
              <a:spcBef>
                <a:spcPts val="600"/>
              </a:spcBef>
            </a:pPr>
            <a:r>
              <a:rPr lang="fi-FI" b="1" dirty="0"/>
              <a:t>3. Uudelleensuunnittelun sääntö: </a:t>
            </a:r>
            <a:r>
              <a:rPr lang="fi-FI" b="1" dirty="0">
                <a:solidFill>
                  <a:schemeClr val="bg1">
                    <a:lumMod val="50000"/>
                  </a:schemeClr>
                </a:solidFill>
              </a:rPr>
              <a:t>Kaikki suunnittelu on uudelleensuunnittelua</a:t>
            </a:r>
          </a:p>
          <a:p>
            <a:pPr indent="-396000" algn="l" rtl="0">
              <a:lnSpc>
                <a:spcPct val="110000"/>
              </a:lnSpc>
              <a:spcBef>
                <a:spcPts val="600"/>
              </a:spcBef>
            </a:pPr>
            <a:r>
              <a:rPr lang="fi-FI" dirty="0"/>
              <a:t>Tulevaisuuden teknisten ja sosiaalisten olosuhteiden suunnittelu historiallisiin ratkaisuihin perustuen, jotta ongelma voidaan analysoida ja ratkaista parhaiten</a:t>
            </a:r>
          </a:p>
          <a:p>
            <a:pPr indent="-396000" algn="l" rtl="0">
              <a:lnSpc>
                <a:spcPct val="110000"/>
              </a:lnSpc>
              <a:spcBef>
                <a:spcPts val="600"/>
              </a:spcBef>
            </a:pPr>
            <a:r>
              <a:rPr lang="fi-FI" b="1" dirty="0"/>
              <a:t>4. Aineellisuussääntö: </a:t>
            </a:r>
            <a:r>
              <a:rPr lang="fi-FI" b="1" dirty="0">
                <a:solidFill>
                  <a:schemeClr val="bg1">
                    <a:lumMod val="50000"/>
                  </a:schemeClr>
                </a:solidFill>
              </a:rPr>
              <a:t>Ideoiden tekeminen konkreettisiksi helpottaa aina viestintää</a:t>
            </a:r>
          </a:p>
          <a:p>
            <a:pPr indent="-396000" algn="l" rtl="0">
              <a:lnSpc>
                <a:spcPct val="110000"/>
              </a:lnSpc>
              <a:spcBef>
                <a:spcPts val="600"/>
              </a:spcBef>
            </a:pPr>
            <a:r>
              <a:rPr lang="fi-FI" dirty="0"/>
              <a:t>Ideoiden toteuttaminen visualisoimalla ja prototyyppien avulla parantaa viestintää projektitiimin jäsenten välillä</a:t>
            </a:r>
          </a:p>
          <a:p>
            <a:pPr indent="-396000" algn="l" rtl="0">
              <a:lnSpc>
                <a:spcPct val="110000"/>
              </a:lnSpc>
              <a:spcBef>
                <a:spcPts val="600"/>
              </a:spcBef>
            </a:pPr>
            <a:endParaRPr lang="en-IE" dirty="0"/>
          </a:p>
        </p:txBody>
      </p:sp>
      <p:sp>
        <p:nvSpPr>
          <p:cNvPr id="6" name="TextBox 5">
            <a:extLst>
              <a:ext uri="{FF2B5EF4-FFF2-40B4-BE49-F238E27FC236}">
                <a16:creationId xmlns:a16="http://schemas.microsoft.com/office/drawing/2014/main" id="{5F5273D0-F613-12CB-FFDE-03DC09E4DDF8}"/>
              </a:ext>
            </a:extLst>
          </p:cNvPr>
          <p:cNvSpPr txBox="1"/>
          <p:nvPr/>
        </p:nvSpPr>
        <p:spPr>
          <a:xfrm>
            <a:off x="5517930" y="5609547"/>
            <a:ext cx="6527935" cy="307777"/>
          </a:xfrm>
          <a:prstGeom prst="rect">
            <a:avLst/>
          </a:prstGeom>
          <a:noFill/>
        </p:spPr>
        <p:txBody>
          <a:bodyPr wrap="square">
            <a:spAutoFit/>
          </a:bodyPr>
          <a:lstStyle/>
          <a:p>
            <a:pPr algn="l" rtl="0"/>
            <a:r>
              <a:rPr lang="en-US" sz="1400" dirty="0">
                <a:solidFill>
                  <a:srgbClr val="F68F37"/>
                </a:solidFill>
              </a:rPr>
              <a:t>Lähde: H.</a:t>
            </a:r>
            <a:r>
              <a:rPr lang="en-US" sz="1400" dirty="0" err="1">
                <a:solidFill>
                  <a:srgbClr val="F68F37"/>
                </a:solidFill>
              </a:rPr>
              <a:t>Plattner, C</a:t>
            </a:r>
            <a:r>
              <a:rPr lang="en-US" sz="1400" dirty="0">
                <a:solidFill>
                  <a:srgbClr val="F68F37"/>
                </a:solidFill>
              </a:rPr>
              <a:t>.</a:t>
            </a:r>
            <a:r>
              <a:rPr lang="en-US" sz="1400" dirty="0" err="1">
                <a:solidFill>
                  <a:srgbClr val="F68F37"/>
                </a:solidFill>
              </a:rPr>
              <a:t>Meinel</a:t>
            </a:r>
            <a:r>
              <a:rPr lang="en-US" sz="1400" dirty="0">
                <a:solidFill>
                  <a:srgbClr val="F68F37"/>
                </a:solidFill>
              </a:rPr>
              <a:t>, L. Leifer, Suunnitteluajattelu: Ymmärrä - Paranna - Hae</a:t>
            </a:r>
          </a:p>
        </p:txBody>
      </p:sp>
      <p:pic>
        <p:nvPicPr>
          <p:cNvPr id="7" name="Obraz 2">
            <a:extLst>
              <a:ext uri="{FF2B5EF4-FFF2-40B4-BE49-F238E27FC236}">
                <a16:creationId xmlns:a16="http://schemas.microsoft.com/office/drawing/2014/main" id="{BF8B5C65-A15A-4E5C-DC3B-9D293EFB2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3089" y="637570"/>
            <a:ext cx="1715155" cy="1715155"/>
          </a:xfrm>
          <a:prstGeom prst="rect">
            <a:avLst/>
          </a:prstGeom>
        </p:spPr>
      </p:pic>
    </p:spTree>
    <p:extLst>
      <p:ext uri="{BB962C8B-B14F-4D97-AF65-F5344CB8AC3E}">
        <p14:creationId xmlns:p14="http://schemas.microsoft.com/office/powerpoint/2010/main" val="483677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17A5A-27D3-DE19-F646-C1C92D6A1F03}"/>
              </a:ext>
            </a:extLst>
          </p:cNvPr>
          <p:cNvSpPr>
            <a:spLocks noGrp="1"/>
          </p:cNvSpPr>
          <p:nvPr>
            <p:ph type="body" sz="quarter" idx="16"/>
          </p:nvPr>
        </p:nvSpPr>
        <p:spPr>
          <a:xfrm>
            <a:off x="752054" y="610374"/>
            <a:ext cx="6214354" cy="620927"/>
          </a:xfrm>
        </p:spPr>
        <p:txBody>
          <a:bodyPr/>
          <a:lstStyle/>
          <a:p>
            <a:pPr algn="l" rtl="0"/>
            <a:r>
              <a:rPr lang="fi-FI" dirty="0"/>
              <a:t>Edut - Suunnitteluajattelun prosessissa</a:t>
            </a:r>
          </a:p>
          <a:p>
            <a:pPr algn="l" rtl="0"/>
            <a:endParaRPr lang="en-IE" dirty="0"/>
          </a:p>
        </p:txBody>
      </p:sp>
      <p:pic>
        <p:nvPicPr>
          <p:cNvPr id="9" name="Picture Placeholder 8" descr="Single orange balloon floating above white balloons">
            <a:extLst>
              <a:ext uri="{FF2B5EF4-FFF2-40B4-BE49-F238E27FC236}">
                <a16:creationId xmlns:a16="http://schemas.microsoft.com/office/drawing/2014/main" id="{0FADA81C-84E2-26FB-BFE7-9C7F2FE93D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5" name="Text Placeholder 1">
            <a:extLst>
              <a:ext uri="{FF2B5EF4-FFF2-40B4-BE49-F238E27FC236}">
                <a16:creationId xmlns:a16="http://schemas.microsoft.com/office/drawing/2014/main" id="{77063148-4804-A052-0D3C-6C926B81A94B}"/>
              </a:ext>
            </a:extLst>
          </p:cNvPr>
          <p:cNvSpPr>
            <a:spLocks noGrp="1"/>
          </p:cNvSpPr>
          <p:nvPr>
            <p:ph type="body" sz="quarter" idx="18"/>
          </p:nvPr>
        </p:nvSpPr>
        <p:spPr>
          <a:xfrm>
            <a:off x="756687" y="1790143"/>
            <a:ext cx="5788576" cy="3699944"/>
          </a:xfrm>
        </p:spPr>
        <p:txBody>
          <a:bodyPr>
            <a:noAutofit/>
          </a:bodyPr>
          <a:lstStyle/>
          <a:p>
            <a:pPr marL="457200" indent="-457200" algn="l" rtl="0">
              <a:buFont typeface="Arial" panose="020B0604020202020204" pitchFamily="34" charset="0"/>
              <a:buChar char="•"/>
            </a:pPr>
            <a:r>
              <a:rPr lang="en-US" cap="none" baseline="0" dirty="0"/>
              <a:t>Säännöllinen yhteydenpito mahdollisiin asiakkaisiin/käyttäjiin</a:t>
            </a:r>
          </a:p>
          <a:p>
            <a:pPr marL="457200" indent="-457200" algn="l" rtl="0">
              <a:buFont typeface="Arial" panose="020B0604020202020204" pitchFamily="34" charset="0"/>
              <a:buChar char="•"/>
            </a:pPr>
            <a:r>
              <a:rPr lang="en-US" cap="none" baseline="0" dirty="0"/>
              <a:t>Erittäin korkea asiakaslähtöisyys</a:t>
            </a:r>
          </a:p>
          <a:p>
            <a:pPr marL="457200" indent="-457200" algn="l" rtl="0">
              <a:buFont typeface="Arial" panose="020B0604020202020204" pitchFamily="34" charset="0"/>
              <a:buChar char="•"/>
            </a:pPr>
            <a:r>
              <a:rPr lang="en-US" cap="none" baseline="0" dirty="0"/>
              <a:t>Virheellisten oletusten eliminointi seuraamalla prosessia</a:t>
            </a:r>
          </a:p>
          <a:p>
            <a:pPr marL="457200" indent="-457200" algn="l" rtl="0">
              <a:buFont typeface="Arial" panose="020B0604020202020204" pitchFamily="34" charset="0"/>
              <a:buChar char="•"/>
            </a:pPr>
            <a:r>
              <a:rPr lang="en-US" cap="none" baseline="0" dirty="0"/>
              <a:t>Perustoimintojen toteutus</a:t>
            </a:r>
          </a:p>
          <a:p>
            <a:pPr marL="457200" indent="-457200" algn="l" rtl="0">
              <a:buFont typeface="Arial" panose="020B0604020202020204" pitchFamily="34" charset="0"/>
              <a:buChar char="•"/>
            </a:pPr>
            <a:r>
              <a:rPr lang="en-US" cap="none" baseline="0" dirty="0"/>
              <a:t>Säästöjä toistuvien käyttäjäarvostelujen ansiosta</a:t>
            </a:r>
          </a:p>
          <a:p>
            <a:pPr marL="457200" indent="-457200" algn="l" rtl="0">
              <a:buFont typeface="Arial" panose="020B0604020202020204" pitchFamily="34" charset="0"/>
              <a:buChar char="•"/>
            </a:pPr>
            <a:r>
              <a:rPr lang="en-US" cap="none" baseline="0" dirty="0"/>
              <a:t>Kustannussäästöt joidenkin komponenttien jättämisen vuoksi</a:t>
            </a:r>
            <a:endParaRPr lang="pl-PL" cap="none" baseline="0" dirty="0">
              <a:latin typeface="PT Sans"/>
            </a:endParaRPr>
          </a:p>
          <a:p>
            <a:pPr marL="342900" indent="-342900" algn="l" rtl="0">
              <a:buFont typeface="Arial" panose="020B0604020202020204" pitchFamily="34" charset="0"/>
              <a:buChar char="•"/>
            </a:pPr>
            <a:endParaRPr lang="en-IE" dirty="0"/>
          </a:p>
        </p:txBody>
      </p:sp>
      <p:pic>
        <p:nvPicPr>
          <p:cNvPr id="2" name="Picture 1">
            <a:extLst>
              <a:ext uri="{FF2B5EF4-FFF2-40B4-BE49-F238E27FC236}">
                <a16:creationId xmlns:a16="http://schemas.microsoft.com/office/drawing/2014/main" id="{2F585225-BE93-04AE-C6B7-92EA59582F2E}"/>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99860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7024-D506-F37B-B136-3F0AFDBA3237}"/>
              </a:ext>
            </a:extLst>
          </p:cNvPr>
          <p:cNvSpPr>
            <a:spLocks noGrp="1"/>
          </p:cNvSpPr>
          <p:nvPr>
            <p:ph type="body" sz="quarter" idx="16"/>
          </p:nvPr>
        </p:nvSpPr>
        <p:spPr/>
        <p:txBody>
          <a:bodyPr/>
          <a:lstStyle/>
          <a:p>
            <a:pPr algn="l" rtl="0"/>
            <a:r>
              <a:rPr lang="en-US" dirty="0"/>
              <a:t>Tulevaisuuden innovaatiostrategian luominen</a:t>
            </a:r>
          </a:p>
          <a:p>
            <a:pPr algn="l" rtl="0"/>
            <a:endParaRPr lang="en-IE" dirty="0"/>
          </a:p>
        </p:txBody>
      </p:sp>
      <p:sp>
        <p:nvSpPr>
          <p:cNvPr id="3" name="Text Placeholder 2">
            <a:extLst>
              <a:ext uri="{FF2B5EF4-FFF2-40B4-BE49-F238E27FC236}">
                <a16:creationId xmlns:a16="http://schemas.microsoft.com/office/drawing/2014/main" id="{4898432C-1CA6-A3EE-B62A-FF2FAE0441A9}"/>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41055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BDFA-584E-CA47-F9CA-40A4A6B057DD}"/>
              </a:ext>
            </a:extLst>
          </p:cNvPr>
          <p:cNvSpPr>
            <a:spLocks noGrp="1"/>
          </p:cNvSpPr>
          <p:nvPr>
            <p:ph type="body" sz="quarter" idx="18"/>
          </p:nvPr>
        </p:nvSpPr>
        <p:spPr>
          <a:xfrm>
            <a:off x="884035" y="1916012"/>
            <a:ext cx="5674904" cy="3025975"/>
          </a:xfrm>
        </p:spPr>
        <p:txBody>
          <a:bodyPr/>
          <a:lstStyle/>
          <a:p>
            <a:pPr algn="l" rtl="0"/>
            <a:r>
              <a:rPr lang="fi-FI" dirty="0"/>
              <a:t>Tulevaisuuden innovaatiostrategian luominen edellyttää tasapainoa </a:t>
            </a:r>
            <a:r>
              <a:rPr lang="fi-FI" b="1" dirty="0"/>
              <a:t>pitkän aikavälin näkemyksen </a:t>
            </a:r>
            <a:r>
              <a:rPr lang="fi-FI" dirty="0"/>
              <a:t>ja </a:t>
            </a:r>
            <a:r>
              <a:rPr lang="fi-FI" b="1" dirty="0"/>
              <a:t>joustavuuden </a:t>
            </a:r>
            <a:r>
              <a:rPr lang="fi-FI" dirty="0"/>
              <a:t>vastata muuttuvaan markkinadynamiikkaan. </a:t>
            </a:r>
          </a:p>
          <a:p>
            <a:pPr algn="l" rtl="0"/>
            <a:r>
              <a:rPr lang="fi-FI" dirty="0"/>
              <a:t>Noudattamalla joitain vaiheita ja edistämällä innovaatiokulttuuria voit saada elintarvikeyrityksesi menestymään </a:t>
            </a:r>
            <a:r>
              <a:rPr lang="fi-FI" b="1" dirty="0"/>
              <a:t>jatkuvasti kehittyvässä yritysmaailmassa.</a:t>
            </a:r>
            <a:endParaRPr lang="fi-FI" dirty="0"/>
          </a:p>
        </p:txBody>
      </p:sp>
      <p:sp>
        <p:nvSpPr>
          <p:cNvPr id="3" name="Text Placeholder 2">
            <a:extLst>
              <a:ext uri="{FF2B5EF4-FFF2-40B4-BE49-F238E27FC236}">
                <a16:creationId xmlns:a16="http://schemas.microsoft.com/office/drawing/2014/main" id="{C9C7A266-AB62-C860-314D-7D49AC678F55}"/>
              </a:ext>
            </a:extLst>
          </p:cNvPr>
          <p:cNvSpPr>
            <a:spLocks noGrp="1"/>
          </p:cNvSpPr>
          <p:nvPr>
            <p:ph type="body" sz="quarter" idx="16"/>
          </p:nvPr>
        </p:nvSpPr>
        <p:spPr/>
        <p:txBody>
          <a:bodyPr/>
          <a:lstStyle/>
          <a:p>
            <a:pPr algn="l" rtl="0"/>
            <a:r>
              <a:rPr lang="en-IE" dirty="0"/>
              <a:t>Innovaatiostrategia</a:t>
            </a:r>
          </a:p>
        </p:txBody>
      </p:sp>
      <p:sp>
        <p:nvSpPr>
          <p:cNvPr id="4" name="Arrow: Down 3">
            <a:extLst>
              <a:ext uri="{FF2B5EF4-FFF2-40B4-BE49-F238E27FC236}">
                <a16:creationId xmlns:a16="http://schemas.microsoft.com/office/drawing/2014/main" id="{CE9E6527-3DDC-03CD-94B5-933659D61B0C}"/>
              </a:ext>
            </a:extLst>
          </p:cNvPr>
          <p:cNvSpPr/>
          <p:nvPr/>
        </p:nvSpPr>
        <p:spPr>
          <a:xfrm>
            <a:off x="9823401" y="3165528"/>
            <a:ext cx="980388" cy="1847654"/>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79C5C3"/>
              </a:solidFill>
            </a:endParaRPr>
          </a:p>
        </p:txBody>
      </p:sp>
      <p:sp>
        <p:nvSpPr>
          <p:cNvPr id="6" name="TextBox 5">
            <a:extLst>
              <a:ext uri="{FF2B5EF4-FFF2-40B4-BE49-F238E27FC236}">
                <a16:creationId xmlns:a16="http://schemas.microsoft.com/office/drawing/2014/main" id="{E96D3EC4-1CF5-8248-1D59-338C3138B139}"/>
              </a:ext>
            </a:extLst>
          </p:cNvPr>
          <p:cNvSpPr txBox="1"/>
          <p:nvPr/>
        </p:nvSpPr>
        <p:spPr>
          <a:xfrm>
            <a:off x="7220216" y="1768736"/>
            <a:ext cx="4308765" cy="1323439"/>
          </a:xfrm>
          <a:prstGeom prst="rect">
            <a:avLst/>
          </a:prstGeom>
          <a:noFill/>
        </p:spPr>
        <p:txBody>
          <a:bodyPr wrap="square">
            <a:spAutoFit/>
          </a:bodyPr>
          <a:lstStyle/>
          <a:p>
            <a:pPr algn="ctr" rtl="0"/>
            <a:r>
              <a:rPr lang="en-US" sz="2000" b="1" i="1" spc="0" baseline="0" dirty="0" err="1">
                <a:ln/>
                <a:solidFill>
                  <a:srgbClr val="000000"/>
                </a:solidFill>
                <a:latin typeface="Calibri" panose="020F0502020204030204" pitchFamily="34" charset="0"/>
                <a:cs typeface="Calibri" panose="020F0502020204030204" pitchFamily="34" charset="0"/>
                <a:sym typeface="MyriadPro-Bold"/>
                <a:rtl val="0"/>
              </a:rPr>
              <a:t>Strategiavalinnan</a:t>
            </a:r>
            <a:r>
              <a:rPr lang="en-US" sz="2000" b="1" i="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i="1" spc="0" baseline="0" dirty="0" err="1">
                <a:ln/>
                <a:solidFill>
                  <a:srgbClr val="000000"/>
                </a:solidFill>
                <a:latin typeface="Calibri" panose="020F0502020204030204" pitchFamily="34" charset="0"/>
                <a:cs typeface="Calibri" panose="020F0502020204030204" pitchFamily="34" charset="0"/>
                <a:sym typeface="MyriadPro-Bold"/>
                <a:rtl val="0"/>
              </a:rPr>
              <a:t>tapahtumasarja</a:t>
            </a:r>
            <a:endParaRPr lang="en-US" sz="2000" b="1" i="1"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osoittaa</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innovaation</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ja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liiketoiminnan</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jatkuvasti</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kehittyvän</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luonteen</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katso</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seuraava</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dia</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saadaksesi</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lisätietoja</a:t>
            </a:r>
            <a:endParaRPr lang="en-US" sz="20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nvGrpSpPr>
          <p:cNvPr id="7" name="Group 6">
            <a:extLst>
              <a:ext uri="{FF2B5EF4-FFF2-40B4-BE49-F238E27FC236}">
                <a16:creationId xmlns:a16="http://schemas.microsoft.com/office/drawing/2014/main" id="{E7BF5AF4-590B-AF96-B6E8-F1662EE8A11A}"/>
              </a:ext>
            </a:extLst>
          </p:cNvPr>
          <p:cNvGrpSpPr/>
          <p:nvPr/>
        </p:nvGrpSpPr>
        <p:grpSpPr>
          <a:xfrm>
            <a:off x="6503598" y="3803902"/>
            <a:ext cx="3574426" cy="2418560"/>
            <a:chOff x="4971468" y="422003"/>
            <a:chExt cx="2965473" cy="1616400"/>
          </a:xfrm>
        </p:grpSpPr>
        <p:pic>
          <p:nvPicPr>
            <p:cNvPr id="8" name="Picture 7" descr="Logo, icon  Description automatically generated">
              <a:extLst>
                <a:ext uri="{FF2B5EF4-FFF2-40B4-BE49-F238E27FC236}">
                  <a16:creationId xmlns:a16="http://schemas.microsoft.com/office/drawing/2014/main" id="{6B253D41-16F4-15AF-9E30-8567BBDE0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9" name="Picture 8" descr="Icon  Description automatically generated">
              <a:extLst>
                <a:ext uri="{FF2B5EF4-FFF2-40B4-BE49-F238E27FC236}">
                  <a16:creationId xmlns:a16="http://schemas.microsoft.com/office/drawing/2014/main" id="{04F80B05-04C5-CFE7-73AC-5CDC890A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0" name="Picture 9" descr="Icon  Description automatically generated">
              <a:extLst>
                <a:ext uri="{FF2B5EF4-FFF2-40B4-BE49-F238E27FC236}">
                  <a16:creationId xmlns:a16="http://schemas.microsoft.com/office/drawing/2014/main" id="{572EF145-2EDE-23EC-2954-BCA2F634D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1" name="Picture 10" descr="Icon  Description automatically generated">
              <a:extLst>
                <a:ext uri="{FF2B5EF4-FFF2-40B4-BE49-F238E27FC236}">
                  <a16:creationId xmlns:a16="http://schemas.microsoft.com/office/drawing/2014/main" id="{5CC07BB0-7FE8-FBE7-A4D8-EE20C717C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pic>
        <p:nvPicPr>
          <p:cNvPr id="5" name="Picture 4">
            <a:extLst>
              <a:ext uri="{FF2B5EF4-FFF2-40B4-BE49-F238E27FC236}">
                <a16:creationId xmlns:a16="http://schemas.microsoft.com/office/drawing/2014/main" id="{09001D4D-2B84-A86B-178C-D6D9093910AA}"/>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1834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8">
            <a:extLst>
              <a:ext uri="{FF2B5EF4-FFF2-40B4-BE49-F238E27FC236}">
                <a16:creationId xmlns:a16="http://schemas.microsoft.com/office/drawing/2014/main" id="{046DFBC4-B464-DB94-CA4C-56774A1D331F}"/>
              </a:ext>
            </a:extLst>
          </p:cNvPr>
          <p:cNvGrpSpPr/>
          <p:nvPr/>
        </p:nvGrpSpPr>
        <p:grpSpPr>
          <a:xfrm>
            <a:off x="659589" y="1750079"/>
            <a:ext cx="2074030" cy="3418641"/>
            <a:chOff x="659589" y="1750079"/>
            <a:chExt cx="2074030" cy="3418641"/>
          </a:xfrm>
          <a:solidFill>
            <a:srgbClr val="B3DDDC"/>
          </a:solidFill>
        </p:grpSpPr>
        <p:sp>
          <p:nvSpPr>
            <p:cNvPr id="13" name="Freeform 12">
              <a:extLst>
                <a:ext uri="{FF2B5EF4-FFF2-40B4-BE49-F238E27FC236}">
                  <a16:creationId xmlns:a16="http://schemas.microsoft.com/office/drawing/2014/main" id="{09FFE73E-2DED-0990-1E1A-9D628EECB69B}"/>
                </a:ext>
              </a:extLst>
            </p:cNvPr>
            <p:cNvSpPr/>
            <p:nvPr/>
          </p:nvSpPr>
          <p:spPr>
            <a:xfrm>
              <a:off x="1007542"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0"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0BD31C2D-F7B3-0ECB-6324-C08AC92A2056}"/>
                </a:ext>
              </a:extLst>
            </p:cNvPr>
            <p:cNvSpPr/>
            <p:nvPr/>
          </p:nvSpPr>
          <p:spPr>
            <a:xfrm>
              <a:off x="65958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4 w 2074030"/>
                <a:gd name="connsiteY12" fmla="*/ 1818570 h 2857485"/>
                <a:gd name="connsiteX13" fmla="*/ 1799464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4" y="2245105"/>
                    <a:pt x="1799464" y="1818570"/>
                  </a:cubicBezTo>
                  <a:lnTo>
                    <a:pt x="1799464" y="475619"/>
                  </a:lnTo>
                  <a:cubicBezTo>
                    <a:pt x="1799464"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5" name="Freeform 14">
            <a:extLst>
              <a:ext uri="{FF2B5EF4-FFF2-40B4-BE49-F238E27FC236}">
                <a16:creationId xmlns:a16="http://schemas.microsoft.com/office/drawing/2014/main" id="{A6C2F7B5-C5BB-4079-0E09-D7A630AA984C}"/>
              </a:ext>
            </a:extLst>
          </p:cNvPr>
          <p:cNvSpPr/>
          <p:nvPr/>
        </p:nvSpPr>
        <p:spPr>
          <a:xfrm>
            <a:off x="877130"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3" name="Graphic 8">
            <a:extLst>
              <a:ext uri="{FF2B5EF4-FFF2-40B4-BE49-F238E27FC236}">
                <a16:creationId xmlns:a16="http://schemas.microsoft.com/office/drawing/2014/main" id="{A1F50B0D-86E7-E4EA-422F-98AEFFC0877B}"/>
              </a:ext>
            </a:extLst>
          </p:cNvPr>
          <p:cNvGrpSpPr/>
          <p:nvPr/>
        </p:nvGrpSpPr>
        <p:grpSpPr>
          <a:xfrm>
            <a:off x="2862455" y="1750079"/>
            <a:ext cx="2074030" cy="3418641"/>
            <a:chOff x="2862455" y="1750079"/>
            <a:chExt cx="2074030" cy="3418641"/>
          </a:xfrm>
          <a:solidFill>
            <a:srgbClr val="F79038"/>
          </a:solidFill>
        </p:grpSpPr>
        <p:sp>
          <p:nvSpPr>
            <p:cNvPr id="24" name="Freeform 23">
              <a:extLst>
                <a:ext uri="{FF2B5EF4-FFF2-40B4-BE49-F238E27FC236}">
                  <a16:creationId xmlns:a16="http://schemas.microsoft.com/office/drawing/2014/main" id="{67185525-1535-3DC8-AF79-B184E988A8CE}"/>
                </a:ext>
              </a:extLst>
            </p:cNvPr>
            <p:cNvSpPr/>
            <p:nvPr/>
          </p:nvSpPr>
          <p:spPr>
            <a:xfrm>
              <a:off x="3210407"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9" y="346295"/>
                    <a:pt x="1377590" y="257610"/>
                    <a:pt x="1316341" y="211156"/>
                  </a:cubicBezTo>
                  <a:cubicBezTo>
                    <a:pt x="1143153" y="78128"/>
                    <a:pt x="923500" y="0"/>
                    <a:pt x="689063" y="0"/>
                  </a:cubicBezTo>
                  <a:cubicBezTo>
                    <a:pt x="450401" y="0"/>
                    <a:pt x="228637" y="80239"/>
                    <a:pt x="53337" y="217490"/>
                  </a:cubicBezTo>
                  <a:cubicBezTo>
                    <a:pt x="-12137" y="268168"/>
                    <a:pt x="-18473" y="363188"/>
                    <a:pt x="40664" y="420200"/>
                  </a:cubicBezTo>
                  <a:lnTo>
                    <a:pt x="40664" y="420200"/>
                  </a:lnTo>
                  <a:cubicBezTo>
                    <a:pt x="89242"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7568D82A-130C-EEB1-5194-A4EA936C80E6}"/>
                </a:ext>
              </a:extLst>
            </p:cNvPr>
            <p:cNvSpPr/>
            <p:nvPr/>
          </p:nvSpPr>
          <p:spPr>
            <a:xfrm>
              <a:off x="2862455"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9" y="247571"/>
                    <a:pt x="54913" y="141993"/>
                  </a:cubicBezTo>
                  <a:cubicBezTo>
                    <a:pt x="82370" y="61754"/>
                    <a:pt x="175300" y="25857"/>
                    <a:pt x="249222" y="65977"/>
                  </a:cubicBezTo>
                  <a:lnTo>
                    <a:pt x="249222" y="65977"/>
                  </a:lnTo>
                  <a:cubicBezTo>
                    <a:pt x="306247" y="97651"/>
                    <a:pt x="331592" y="165220"/>
                    <a:pt x="310471" y="226455"/>
                  </a:cubicBezTo>
                  <a:cubicBezTo>
                    <a:pt x="283015"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BB3CDC6C-4D7C-EFF9-B65F-E871DD73FDAD}"/>
              </a:ext>
            </a:extLst>
          </p:cNvPr>
          <p:cNvSpPr/>
          <p:nvPr/>
        </p:nvSpPr>
        <p:spPr>
          <a:xfrm>
            <a:off x="3079995"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30"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4" name="Graphic 8">
            <a:extLst>
              <a:ext uri="{FF2B5EF4-FFF2-40B4-BE49-F238E27FC236}">
                <a16:creationId xmlns:a16="http://schemas.microsoft.com/office/drawing/2014/main" id="{FD84D36E-EA8E-6B92-384F-A6244BD93AD4}"/>
              </a:ext>
            </a:extLst>
          </p:cNvPr>
          <p:cNvGrpSpPr/>
          <p:nvPr/>
        </p:nvGrpSpPr>
        <p:grpSpPr>
          <a:xfrm>
            <a:off x="5063208" y="1750079"/>
            <a:ext cx="2074029" cy="3418641"/>
            <a:chOff x="5063208" y="1750079"/>
            <a:chExt cx="2074029" cy="3418641"/>
          </a:xfrm>
          <a:solidFill>
            <a:srgbClr val="EF9FC1"/>
          </a:solidFill>
        </p:grpSpPr>
        <p:sp>
          <p:nvSpPr>
            <p:cNvPr id="35" name="Freeform 34">
              <a:extLst>
                <a:ext uri="{FF2B5EF4-FFF2-40B4-BE49-F238E27FC236}">
                  <a16:creationId xmlns:a16="http://schemas.microsoft.com/office/drawing/2014/main" id="{F46DCE95-91EE-449E-2689-C36B60AE0A95}"/>
                </a:ext>
              </a:extLst>
            </p:cNvPr>
            <p:cNvSpPr/>
            <p:nvPr/>
          </p:nvSpPr>
          <p:spPr>
            <a:xfrm>
              <a:off x="5411160" y="1750079"/>
              <a:ext cx="1368830" cy="459753"/>
            </a:xfrm>
            <a:custGeom>
              <a:avLst/>
              <a:gdLst>
                <a:gd name="connsiteX0" fmla="*/ 1337461 w 1368830"/>
                <a:gd name="connsiteY0" fmla="*/ 405419 h 459753"/>
                <a:gd name="connsiteX1" fmla="*/ 1316341 w 1368830"/>
                <a:gd name="connsiteY1" fmla="*/ 211156 h 459753"/>
                <a:gd name="connsiteX2" fmla="*/ 689063 w 1368830"/>
                <a:gd name="connsiteY2" fmla="*/ 0 h 459753"/>
                <a:gd name="connsiteX3" fmla="*/ 53337 w 1368830"/>
                <a:gd name="connsiteY3" fmla="*/ 217490 h 459753"/>
                <a:gd name="connsiteX4" fmla="*/ 40664 w 1368830"/>
                <a:gd name="connsiteY4" fmla="*/ 420200 h 459753"/>
                <a:gd name="connsiteX5" fmla="*/ 40664 w 1368830"/>
                <a:gd name="connsiteY5" fmla="*/ 420200 h 459753"/>
                <a:gd name="connsiteX6" fmla="*/ 220188 w 1368830"/>
                <a:gd name="connsiteY6" fmla="*/ 430758 h 459753"/>
                <a:gd name="connsiteX7" fmla="*/ 689063 w 1368830"/>
                <a:gd name="connsiteY7" fmla="*/ 270279 h 459753"/>
                <a:gd name="connsiteX8" fmla="*/ 1151601 w 1368830"/>
                <a:gd name="connsiteY8" fmla="*/ 426535 h 459753"/>
                <a:gd name="connsiteX9" fmla="*/ 1337461 w 1368830"/>
                <a:gd name="connsiteY9" fmla="*/ 405419 h 459753"/>
                <a:gd name="connsiteX10" fmla="*/ 1337461 w 1368830"/>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0" h="459753">
                  <a:moveTo>
                    <a:pt x="1337461" y="405419"/>
                  </a:moveTo>
                  <a:cubicBezTo>
                    <a:pt x="1386039" y="346295"/>
                    <a:pt x="1377590" y="257610"/>
                    <a:pt x="1316341" y="211156"/>
                  </a:cubicBezTo>
                  <a:cubicBezTo>
                    <a:pt x="1143153" y="78128"/>
                    <a:pt x="923500" y="0"/>
                    <a:pt x="689063" y="0"/>
                  </a:cubicBezTo>
                  <a:cubicBezTo>
                    <a:pt x="450401" y="0"/>
                    <a:pt x="228636"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10738" y="470877"/>
                    <a:pt x="1293108" y="460319"/>
                    <a:pt x="1337461" y="405419"/>
                  </a:cubicBezTo>
                  <a:lnTo>
                    <a:pt x="1337461" y="405419"/>
                  </a:lnTo>
                  <a:close/>
                </a:path>
              </a:pathLst>
            </a:custGeom>
            <a:solidFill>
              <a:srgbClr val="EF9FC1"/>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2AE6E846-4AC7-8B28-CD19-5251B5B99DE8}"/>
                </a:ext>
              </a:extLst>
            </p:cNvPr>
            <p:cNvSpPr/>
            <p:nvPr/>
          </p:nvSpPr>
          <p:spPr>
            <a:xfrm>
              <a:off x="5063208" y="2311235"/>
              <a:ext cx="2074029" cy="2857485"/>
            </a:xfrm>
            <a:custGeom>
              <a:avLst/>
              <a:gdLst>
                <a:gd name="connsiteX0" fmla="*/ 2074030 w 2074029"/>
                <a:gd name="connsiteY0" fmla="*/ 477731 h 2857485"/>
                <a:gd name="connsiteX1" fmla="*/ 2074030 w 2074029"/>
                <a:gd name="connsiteY1" fmla="*/ 1808013 h 2857485"/>
                <a:gd name="connsiteX2" fmla="*/ 1045463 w 2074029"/>
                <a:gd name="connsiteY2" fmla="*/ 2857457 h 2857485"/>
                <a:gd name="connsiteX3" fmla="*/ 0 w 2074029"/>
                <a:gd name="connsiteY3" fmla="*/ 1820682 h 2857485"/>
                <a:gd name="connsiteX4" fmla="*/ 0 w 2074029"/>
                <a:gd name="connsiteY4" fmla="*/ 477731 h 2857485"/>
                <a:gd name="connsiteX5" fmla="*/ 54913 w 2074029"/>
                <a:gd name="connsiteY5" fmla="*/ 141993 h 2857485"/>
                <a:gd name="connsiteX6" fmla="*/ 249221 w 2074029"/>
                <a:gd name="connsiteY6" fmla="*/ 65977 h 2857485"/>
                <a:gd name="connsiteX7" fmla="*/ 249221 w 2074029"/>
                <a:gd name="connsiteY7" fmla="*/ 65977 h 2857485"/>
                <a:gd name="connsiteX8" fmla="*/ 310471 w 2074029"/>
                <a:gd name="connsiteY8" fmla="*/ 226455 h 2857485"/>
                <a:gd name="connsiteX9" fmla="*/ 268230 w 2074029"/>
                <a:gd name="connsiteY9" fmla="*/ 475619 h 2857485"/>
                <a:gd name="connsiteX10" fmla="*/ 268230 w 2074029"/>
                <a:gd name="connsiteY10" fmla="*/ 1808013 h 2857485"/>
                <a:gd name="connsiteX11" fmla="*/ 1022231 w 2074029"/>
                <a:gd name="connsiteY11" fmla="*/ 2585066 h 2857485"/>
                <a:gd name="connsiteX12" fmla="*/ 1799464 w 2074029"/>
                <a:gd name="connsiteY12" fmla="*/ 1818570 h 2857485"/>
                <a:gd name="connsiteX13" fmla="*/ 1799464 w 2074029"/>
                <a:gd name="connsiteY13" fmla="*/ 475619 h 2857485"/>
                <a:gd name="connsiteX14" fmla="*/ 1742439 w 2074029"/>
                <a:gd name="connsiteY14" fmla="*/ 186336 h 2857485"/>
                <a:gd name="connsiteX15" fmla="*/ 1795240 w 2074029"/>
                <a:gd name="connsiteY15" fmla="*/ 21634 h 2857485"/>
                <a:gd name="connsiteX16" fmla="*/ 1795240 w 2074029"/>
                <a:gd name="connsiteY16" fmla="*/ 21634 h 2857485"/>
                <a:gd name="connsiteX17" fmla="*/ 1993773 w 2074029"/>
                <a:gd name="connsiteY17" fmla="*/ 84981 h 2857485"/>
                <a:gd name="connsiteX18" fmla="*/ 2074030 w 2074029"/>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29" h="2857485">
                  <a:moveTo>
                    <a:pt x="2074030" y="477731"/>
                  </a:moveTo>
                  <a:lnTo>
                    <a:pt x="2074030" y="1808013"/>
                  </a:lnTo>
                  <a:cubicBezTo>
                    <a:pt x="2074030"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6" y="2591400"/>
                    <a:pt x="1799464" y="2245105"/>
                    <a:pt x="1799464" y="1818570"/>
                  </a:cubicBezTo>
                  <a:lnTo>
                    <a:pt x="1799464" y="475619"/>
                  </a:lnTo>
                  <a:cubicBezTo>
                    <a:pt x="1799464" y="374264"/>
                    <a:pt x="1778343" y="275021"/>
                    <a:pt x="1742439" y="186336"/>
                  </a:cubicBezTo>
                  <a:cubicBezTo>
                    <a:pt x="1717094" y="125101"/>
                    <a:pt x="1740327" y="55419"/>
                    <a:pt x="1795240" y="21634"/>
                  </a:cubicBezTo>
                  <a:lnTo>
                    <a:pt x="1795240" y="21634"/>
                  </a:lnTo>
                  <a:cubicBezTo>
                    <a:pt x="1867050" y="-24820"/>
                    <a:pt x="1962092" y="6853"/>
                    <a:pt x="1993773" y="84981"/>
                  </a:cubicBezTo>
                  <a:cubicBezTo>
                    <a:pt x="2048686" y="207451"/>
                    <a:pt x="2074030" y="338368"/>
                    <a:pt x="2074030" y="477731"/>
                  </a:cubicBezTo>
                  <a:close/>
                </a:path>
              </a:pathLst>
            </a:custGeom>
            <a:solidFill>
              <a:srgbClr val="EF9FC1"/>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BCCC5EED-D592-857E-3714-6EF0ED55E7C4}"/>
              </a:ext>
            </a:extLst>
          </p:cNvPr>
          <p:cNvSpPr/>
          <p:nvPr/>
        </p:nvSpPr>
        <p:spPr>
          <a:xfrm>
            <a:off x="5282861"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3"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45" name="Graphic 8">
            <a:extLst>
              <a:ext uri="{FF2B5EF4-FFF2-40B4-BE49-F238E27FC236}">
                <a16:creationId xmlns:a16="http://schemas.microsoft.com/office/drawing/2014/main" id="{1CCA5F41-CEEC-990D-2879-9B9D6525BE89}"/>
              </a:ext>
            </a:extLst>
          </p:cNvPr>
          <p:cNvGrpSpPr/>
          <p:nvPr/>
        </p:nvGrpSpPr>
        <p:grpSpPr>
          <a:xfrm>
            <a:off x="7266073" y="1750079"/>
            <a:ext cx="2074030" cy="3418641"/>
            <a:chOff x="7266073" y="1750079"/>
            <a:chExt cx="2074030" cy="3418641"/>
          </a:xfrm>
          <a:solidFill>
            <a:srgbClr val="B3DDDC"/>
          </a:solidFill>
        </p:grpSpPr>
        <p:sp>
          <p:nvSpPr>
            <p:cNvPr id="46" name="Freeform 45">
              <a:extLst>
                <a:ext uri="{FF2B5EF4-FFF2-40B4-BE49-F238E27FC236}">
                  <a16:creationId xmlns:a16="http://schemas.microsoft.com/office/drawing/2014/main" id="{7FBCCFB2-9B1C-ED78-11A5-D840680389A6}"/>
                </a:ext>
              </a:extLst>
            </p:cNvPr>
            <p:cNvSpPr/>
            <p:nvPr/>
          </p:nvSpPr>
          <p:spPr>
            <a:xfrm>
              <a:off x="7614025" y="1750079"/>
              <a:ext cx="1368831" cy="459753"/>
            </a:xfrm>
            <a:custGeom>
              <a:avLst/>
              <a:gdLst>
                <a:gd name="connsiteX0" fmla="*/ 1337462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2 w 1368831"/>
                <a:gd name="connsiteY9" fmla="*/ 405419 h 459753"/>
                <a:gd name="connsiteX10" fmla="*/ 1337462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2" y="405419"/>
                  </a:moveTo>
                  <a:cubicBezTo>
                    <a:pt x="1386039" y="346295"/>
                    <a:pt x="1377591"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2" y="468766"/>
                    <a:pt x="165276" y="472989"/>
                    <a:pt x="220188" y="430758"/>
                  </a:cubicBezTo>
                  <a:cubicBezTo>
                    <a:pt x="349023" y="329403"/>
                    <a:pt x="513763" y="270279"/>
                    <a:pt x="689063" y="270279"/>
                  </a:cubicBezTo>
                  <a:cubicBezTo>
                    <a:pt x="862251" y="270279"/>
                    <a:pt x="1022766" y="329403"/>
                    <a:pt x="1151601" y="426535"/>
                  </a:cubicBezTo>
                  <a:cubicBezTo>
                    <a:pt x="1210739" y="470877"/>
                    <a:pt x="1290997" y="460319"/>
                    <a:pt x="1337462" y="405419"/>
                  </a:cubicBezTo>
                  <a:lnTo>
                    <a:pt x="1337462" y="405419"/>
                  </a:ln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42ED727C-0AF4-CC36-95F5-35E6C7EEF1C9}"/>
                </a:ext>
              </a:extLst>
            </p:cNvPr>
            <p:cNvSpPr/>
            <p:nvPr/>
          </p:nvSpPr>
          <p:spPr>
            <a:xfrm>
              <a:off x="7266073"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2"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4312BC53-B35D-F49A-6A98-0CEEA40AFB5E}"/>
              </a:ext>
            </a:extLst>
          </p:cNvPr>
          <p:cNvSpPr/>
          <p:nvPr/>
        </p:nvSpPr>
        <p:spPr>
          <a:xfrm>
            <a:off x="7483614"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0 w 1641060"/>
              <a:gd name="connsiteY8" fmla="*/ 819285 h 2981520"/>
              <a:gd name="connsiteX9" fmla="*/ 1641060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0" y="673587"/>
                  <a:pt x="1641060" y="819285"/>
                </a:cubicBezTo>
                <a:lnTo>
                  <a:pt x="1641060" y="2162235"/>
                </a:lnTo>
                <a:cubicBezTo>
                  <a:pt x="1641060" y="2614109"/>
                  <a:pt x="1273564"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8" name="Graphic 8">
            <a:extLst>
              <a:ext uri="{FF2B5EF4-FFF2-40B4-BE49-F238E27FC236}">
                <a16:creationId xmlns:a16="http://schemas.microsoft.com/office/drawing/2014/main" id="{C1B62A1F-27D1-9910-B7C1-AC1AC364D46A}"/>
              </a:ext>
            </a:extLst>
          </p:cNvPr>
          <p:cNvGrpSpPr/>
          <p:nvPr/>
        </p:nvGrpSpPr>
        <p:grpSpPr>
          <a:xfrm>
            <a:off x="9468939" y="1750079"/>
            <a:ext cx="2074030" cy="3418641"/>
            <a:chOff x="9468939" y="1750079"/>
            <a:chExt cx="2074030" cy="3418641"/>
          </a:xfrm>
          <a:solidFill>
            <a:srgbClr val="F79038"/>
          </a:solidFill>
        </p:grpSpPr>
        <p:sp>
          <p:nvSpPr>
            <p:cNvPr id="59" name="Freeform 58">
              <a:extLst>
                <a:ext uri="{FF2B5EF4-FFF2-40B4-BE49-F238E27FC236}">
                  <a16:creationId xmlns:a16="http://schemas.microsoft.com/office/drawing/2014/main" id="{8A966173-6D98-C73F-C066-D4EC12F8B425}"/>
                </a:ext>
              </a:extLst>
            </p:cNvPr>
            <p:cNvSpPr/>
            <p:nvPr/>
          </p:nvSpPr>
          <p:spPr>
            <a:xfrm>
              <a:off x="9816891"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5 w 1368831"/>
                <a:gd name="connsiteY4" fmla="*/ 420200 h 459753"/>
                <a:gd name="connsiteX5" fmla="*/ 40665 w 1368831"/>
                <a:gd name="connsiteY5" fmla="*/ 420200 h 459753"/>
                <a:gd name="connsiteX6" fmla="*/ 220189 w 1368831"/>
                <a:gd name="connsiteY6" fmla="*/ 430758 h 459753"/>
                <a:gd name="connsiteX7" fmla="*/ 689063 w 1368831"/>
                <a:gd name="connsiteY7" fmla="*/ 270279 h 459753"/>
                <a:gd name="connsiteX8" fmla="*/ 1151602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1" y="257610"/>
                    <a:pt x="1316341" y="211156"/>
                  </a:cubicBezTo>
                  <a:cubicBezTo>
                    <a:pt x="1143153" y="78128"/>
                    <a:pt x="923501" y="0"/>
                    <a:pt x="689063" y="0"/>
                  </a:cubicBezTo>
                  <a:cubicBezTo>
                    <a:pt x="450402" y="0"/>
                    <a:pt x="228637" y="80239"/>
                    <a:pt x="53337" y="217490"/>
                  </a:cubicBezTo>
                  <a:cubicBezTo>
                    <a:pt x="-12137" y="268168"/>
                    <a:pt x="-18473" y="363188"/>
                    <a:pt x="40665" y="420200"/>
                  </a:cubicBezTo>
                  <a:lnTo>
                    <a:pt x="40665" y="420200"/>
                  </a:lnTo>
                  <a:cubicBezTo>
                    <a:pt x="89241" y="468766"/>
                    <a:pt x="165275" y="472989"/>
                    <a:pt x="220189" y="430758"/>
                  </a:cubicBezTo>
                  <a:cubicBezTo>
                    <a:pt x="349024" y="329403"/>
                    <a:pt x="513763" y="270279"/>
                    <a:pt x="689063" y="270279"/>
                  </a:cubicBezTo>
                  <a:cubicBezTo>
                    <a:pt x="862251" y="270279"/>
                    <a:pt x="1022766" y="329403"/>
                    <a:pt x="1151602" y="426535"/>
                  </a:cubicBezTo>
                  <a:cubicBezTo>
                    <a:pt x="1210739"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A80A2BE-2A5F-047A-655A-B1DD9FA2A04F}"/>
                </a:ext>
              </a:extLst>
            </p:cNvPr>
            <p:cNvSpPr/>
            <p:nvPr/>
          </p:nvSpPr>
          <p:spPr>
            <a:xfrm>
              <a:off x="946893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1 w 2074030"/>
                <a:gd name="connsiteY6" fmla="*/ 65977 h 2857485"/>
                <a:gd name="connsiteX7" fmla="*/ 249221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2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4" y="125101"/>
                    <a:pt x="1740326" y="55419"/>
                    <a:pt x="1795240" y="21634"/>
                  </a:cubicBezTo>
                  <a:lnTo>
                    <a:pt x="1795240" y="21634"/>
                  </a:lnTo>
                  <a:cubicBezTo>
                    <a:pt x="1867049" y="-24820"/>
                    <a:pt x="1962091" y="6853"/>
                    <a:pt x="1993772" y="84981"/>
                  </a:cubicBezTo>
                  <a:cubicBezTo>
                    <a:pt x="2046573" y="207451"/>
                    <a:pt x="2074031" y="338368"/>
                    <a:pt x="2074031" y="477731"/>
                  </a:cubicBez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61" name="Freeform 60">
            <a:extLst>
              <a:ext uri="{FF2B5EF4-FFF2-40B4-BE49-F238E27FC236}">
                <a16:creationId xmlns:a16="http://schemas.microsoft.com/office/drawing/2014/main" id="{DD57B6F3-4953-0E70-19FF-D7F37116932C}"/>
              </a:ext>
            </a:extLst>
          </p:cNvPr>
          <p:cNvSpPr/>
          <p:nvPr/>
        </p:nvSpPr>
        <p:spPr>
          <a:xfrm>
            <a:off x="9686479"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1" y="673587"/>
                  <a:pt x="1641061" y="819285"/>
                </a:cubicBezTo>
                <a:lnTo>
                  <a:pt x="1641061" y="2162235"/>
                </a:lnTo>
                <a:cubicBezTo>
                  <a:pt x="1641061" y="2614109"/>
                  <a:pt x="1271453"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3" name="Graphic 8">
            <a:extLst>
              <a:ext uri="{FF2B5EF4-FFF2-40B4-BE49-F238E27FC236}">
                <a16:creationId xmlns:a16="http://schemas.microsoft.com/office/drawing/2014/main" id="{076BAB5A-20A7-5F8F-F31F-CDEF1C266072}"/>
              </a:ext>
            </a:extLst>
          </p:cNvPr>
          <p:cNvGrpSpPr/>
          <p:nvPr/>
        </p:nvGrpSpPr>
        <p:grpSpPr>
          <a:xfrm>
            <a:off x="2321771" y="5165793"/>
            <a:ext cx="7908560" cy="451909"/>
            <a:chOff x="2321771" y="5165793"/>
            <a:chExt cx="7908560" cy="451909"/>
          </a:xfrm>
          <a:solidFill>
            <a:srgbClr val="000000"/>
          </a:solidFill>
        </p:grpSpPr>
        <p:sp>
          <p:nvSpPr>
            <p:cNvPr id="74" name="Freeform 73">
              <a:extLst>
                <a:ext uri="{FF2B5EF4-FFF2-40B4-BE49-F238E27FC236}">
                  <a16:creationId xmlns:a16="http://schemas.microsoft.com/office/drawing/2014/main" id="{14FD8BF1-37E1-1B9A-FF96-4BD3153FA0A1}"/>
                </a:ext>
              </a:extLst>
            </p:cNvPr>
            <p:cNvSpPr/>
            <p:nvPr/>
          </p:nvSpPr>
          <p:spPr>
            <a:xfrm>
              <a:off x="2321771"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4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7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9 w 1118328"/>
                <a:gd name="connsiteY11" fmla="*/ 110588 h 451909"/>
                <a:gd name="connsiteX12" fmla="*/ 1018007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4" y="138038"/>
                  </a:cubicBezTo>
                  <a:cubicBezTo>
                    <a:pt x="190084" y="300628"/>
                    <a:pt x="424521" y="454772"/>
                    <a:pt x="667407"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9" y="110588"/>
                  </a:cubicBezTo>
                  <a:cubicBezTo>
                    <a:pt x="1077144" y="148596"/>
                    <a:pt x="1051800" y="188716"/>
                    <a:pt x="1018007" y="220389"/>
                  </a:cubicBezTo>
                  <a:cubicBezTo>
                    <a:pt x="891284" y="347083"/>
                    <a:pt x="737104" y="420987"/>
                    <a:pt x="561804"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BB33EA75-7F2A-BE51-7D83-3236CBC04363}"/>
                </a:ext>
              </a:extLst>
            </p:cNvPr>
            <p:cNvSpPr/>
            <p:nvPr/>
          </p:nvSpPr>
          <p:spPr>
            <a:xfrm>
              <a:off x="4585885" y="5165793"/>
              <a:ext cx="1118329" cy="451909"/>
            </a:xfrm>
            <a:custGeom>
              <a:avLst/>
              <a:gdLst>
                <a:gd name="connsiteX0" fmla="*/ 14784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7 w 1118329"/>
                <a:gd name="connsiteY8" fmla="*/ 211942 h 451909"/>
                <a:gd name="connsiteX9" fmla="*/ 1075032 w 1118329"/>
                <a:gd name="connsiteY9" fmla="*/ 40907 h 451909"/>
                <a:gd name="connsiteX10" fmla="*/ 1096152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0 w 1118329"/>
                <a:gd name="connsiteY14" fmla="*/ 190827 h 451909"/>
                <a:gd name="connsiteX15" fmla="*/ 57025 w 1118329"/>
                <a:gd name="connsiteY15" fmla="*/ 114811 h 451909"/>
                <a:gd name="connsiteX16" fmla="*/ 29569 w 1118329"/>
                <a:gd name="connsiteY16" fmla="*/ 296405 h 451909"/>
                <a:gd name="connsiteX17" fmla="*/ 14784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5" y="138038"/>
                  </a:cubicBezTo>
                  <a:cubicBezTo>
                    <a:pt x="190084" y="300628"/>
                    <a:pt x="424522" y="454772"/>
                    <a:pt x="667407" y="363975"/>
                  </a:cubicBezTo>
                  <a:cubicBezTo>
                    <a:pt x="768785" y="325967"/>
                    <a:pt x="863827" y="281623"/>
                    <a:pt x="946197" y="211942"/>
                  </a:cubicBezTo>
                  <a:cubicBezTo>
                    <a:pt x="1001110" y="163377"/>
                    <a:pt x="1049688" y="110588"/>
                    <a:pt x="1075032" y="40907"/>
                  </a:cubicBezTo>
                  <a:cubicBezTo>
                    <a:pt x="1079256" y="30349"/>
                    <a:pt x="1087704" y="24014"/>
                    <a:pt x="1096152" y="13457"/>
                  </a:cubicBezTo>
                  <a:cubicBezTo>
                    <a:pt x="1127833" y="47241"/>
                    <a:pt x="1121497" y="81025"/>
                    <a:pt x="1102489" y="110588"/>
                  </a:cubicBezTo>
                  <a:cubicBezTo>
                    <a:pt x="1077144" y="148596"/>
                    <a:pt x="1051799" y="188716"/>
                    <a:pt x="1018007" y="220389"/>
                  </a:cubicBezTo>
                  <a:cubicBezTo>
                    <a:pt x="891284" y="347083"/>
                    <a:pt x="737104" y="420987"/>
                    <a:pt x="561805"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CE0E2B88-24CE-3473-FCC6-BA8283C2DB7A}"/>
                </a:ext>
              </a:extLst>
            </p:cNvPr>
            <p:cNvSpPr/>
            <p:nvPr/>
          </p:nvSpPr>
          <p:spPr>
            <a:xfrm>
              <a:off x="6850000"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3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6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8 w 1118328"/>
                <a:gd name="connsiteY11" fmla="*/ 110588 h 451909"/>
                <a:gd name="connsiteX12" fmla="*/ 1018006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3" y="11344"/>
                  </a:cubicBezTo>
                  <a:cubicBezTo>
                    <a:pt x="145731" y="43018"/>
                    <a:pt x="204868" y="78914"/>
                    <a:pt x="261894" y="112699"/>
                  </a:cubicBezTo>
                  <a:cubicBezTo>
                    <a:pt x="228101" y="148596"/>
                    <a:pt x="198532" y="146485"/>
                    <a:pt x="95042" y="97919"/>
                  </a:cubicBezTo>
                  <a:cubicBezTo>
                    <a:pt x="99266" y="114811"/>
                    <a:pt x="101378" y="127480"/>
                    <a:pt x="107714" y="138038"/>
                  </a:cubicBezTo>
                  <a:cubicBezTo>
                    <a:pt x="190084" y="300628"/>
                    <a:pt x="424521" y="454772"/>
                    <a:pt x="667406"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8" y="110588"/>
                  </a:cubicBezTo>
                  <a:cubicBezTo>
                    <a:pt x="1077144" y="148596"/>
                    <a:pt x="1051799" y="188716"/>
                    <a:pt x="1018006" y="220389"/>
                  </a:cubicBezTo>
                  <a:cubicBezTo>
                    <a:pt x="891284" y="347083"/>
                    <a:pt x="737104" y="420987"/>
                    <a:pt x="561804" y="448437"/>
                  </a:cubicBezTo>
                  <a:cubicBezTo>
                    <a:pt x="386504" y="473776"/>
                    <a:pt x="177412" y="357640"/>
                    <a:pt x="92930" y="190827"/>
                  </a:cubicBezTo>
                  <a:cubicBezTo>
                    <a:pt x="82370" y="167600"/>
                    <a:pt x="71809" y="144372"/>
                    <a:pt x="57025" y="114811"/>
                  </a:cubicBezTo>
                  <a:cubicBezTo>
                    <a:pt x="31681" y="178158"/>
                    <a:pt x="57025" y="241505"/>
                    <a:pt x="29569" y="296405"/>
                  </a:cubicBezTo>
                  <a:cubicBezTo>
                    <a:pt x="25344" y="290070"/>
                    <a:pt x="19008"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A50C1922-DCC4-CB90-9FDC-F82830408E49}"/>
                </a:ext>
              </a:extLst>
            </p:cNvPr>
            <p:cNvSpPr/>
            <p:nvPr/>
          </p:nvSpPr>
          <p:spPr>
            <a:xfrm>
              <a:off x="9112002" y="5165793"/>
              <a:ext cx="1118329" cy="451909"/>
            </a:xfrm>
            <a:custGeom>
              <a:avLst/>
              <a:gdLst>
                <a:gd name="connsiteX0" fmla="*/ 14785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8 w 1118329"/>
                <a:gd name="connsiteY8" fmla="*/ 211942 h 451909"/>
                <a:gd name="connsiteX9" fmla="*/ 1075033 w 1118329"/>
                <a:gd name="connsiteY9" fmla="*/ 40907 h 451909"/>
                <a:gd name="connsiteX10" fmla="*/ 1096153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1 w 1118329"/>
                <a:gd name="connsiteY14" fmla="*/ 190827 h 451909"/>
                <a:gd name="connsiteX15" fmla="*/ 57026 w 1118329"/>
                <a:gd name="connsiteY15" fmla="*/ 114811 h 451909"/>
                <a:gd name="connsiteX16" fmla="*/ 29569 w 1118329"/>
                <a:gd name="connsiteY16" fmla="*/ 296405 h 451909"/>
                <a:gd name="connsiteX17" fmla="*/ 14785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5" y="290070"/>
                  </a:moveTo>
                  <a:cubicBezTo>
                    <a:pt x="8449" y="279512"/>
                    <a:pt x="0" y="266844"/>
                    <a:pt x="0" y="256286"/>
                  </a:cubicBezTo>
                  <a:cubicBezTo>
                    <a:pt x="2112" y="186603"/>
                    <a:pt x="4224" y="114811"/>
                    <a:pt x="12672" y="47241"/>
                  </a:cubicBezTo>
                  <a:cubicBezTo>
                    <a:pt x="19009" y="787"/>
                    <a:pt x="46465" y="-11882"/>
                    <a:pt x="86594" y="11344"/>
                  </a:cubicBezTo>
                  <a:cubicBezTo>
                    <a:pt x="145732" y="43018"/>
                    <a:pt x="204869" y="78914"/>
                    <a:pt x="261894" y="112699"/>
                  </a:cubicBezTo>
                  <a:cubicBezTo>
                    <a:pt x="228101" y="148596"/>
                    <a:pt x="198533" y="146485"/>
                    <a:pt x="95042" y="97919"/>
                  </a:cubicBezTo>
                  <a:cubicBezTo>
                    <a:pt x="99266" y="114811"/>
                    <a:pt x="101379" y="127480"/>
                    <a:pt x="107715" y="138038"/>
                  </a:cubicBezTo>
                  <a:cubicBezTo>
                    <a:pt x="190084" y="300628"/>
                    <a:pt x="424522" y="454772"/>
                    <a:pt x="667407" y="363975"/>
                  </a:cubicBezTo>
                  <a:cubicBezTo>
                    <a:pt x="768786" y="325967"/>
                    <a:pt x="863828" y="281623"/>
                    <a:pt x="946198" y="211942"/>
                  </a:cubicBezTo>
                  <a:cubicBezTo>
                    <a:pt x="1001111" y="163377"/>
                    <a:pt x="1049688" y="110588"/>
                    <a:pt x="1075033" y="40907"/>
                  </a:cubicBezTo>
                  <a:cubicBezTo>
                    <a:pt x="1079256" y="30349"/>
                    <a:pt x="1087704" y="24014"/>
                    <a:pt x="1096153" y="13457"/>
                  </a:cubicBezTo>
                  <a:cubicBezTo>
                    <a:pt x="1127834" y="47241"/>
                    <a:pt x="1121497" y="81025"/>
                    <a:pt x="1102489" y="110588"/>
                  </a:cubicBezTo>
                  <a:cubicBezTo>
                    <a:pt x="1077144" y="148596"/>
                    <a:pt x="1051800" y="188716"/>
                    <a:pt x="1018007" y="220389"/>
                  </a:cubicBezTo>
                  <a:cubicBezTo>
                    <a:pt x="891284" y="347083"/>
                    <a:pt x="737105" y="420987"/>
                    <a:pt x="561805" y="448437"/>
                  </a:cubicBezTo>
                  <a:cubicBezTo>
                    <a:pt x="386505" y="473776"/>
                    <a:pt x="177412" y="357640"/>
                    <a:pt x="92931" y="190827"/>
                  </a:cubicBezTo>
                  <a:cubicBezTo>
                    <a:pt x="82370" y="167600"/>
                    <a:pt x="71810" y="144372"/>
                    <a:pt x="57026" y="114811"/>
                  </a:cubicBezTo>
                  <a:cubicBezTo>
                    <a:pt x="31681" y="178158"/>
                    <a:pt x="57026" y="241505"/>
                    <a:pt x="29569" y="296405"/>
                  </a:cubicBezTo>
                  <a:cubicBezTo>
                    <a:pt x="25345" y="290070"/>
                    <a:pt x="21120" y="290070"/>
                    <a:pt x="14785"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78" name="Graphic 8">
            <a:extLst>
              <a:ext uri="{FF2B5EF4-FFF2-40B4-BE49-F238E27FC236}">
                <a16:creationId xmlns:a16="http://schemas.microsoft.com/office/drawing/2014/main" id="{A3DCF03C-ABFE-DF83-E8BB-CEB9EDC653E0}"/>
              </a:ext>
            </a:extLst>
          </p:cNvPr>
          <p:cNvGrpSpPr/>
          <p:nvPr/>
        </p:nvGrpSpPr>
        <p:grpSpPr>
          <a:xfrm>
            <a:off x="2016580" y="1334853"/>
            <a:ext cx="7908560" cy="451909"/>
            <a:chOff x="2016580" y="1334853"/>
            <a:chExt cx="7908560" cy="451909"/>
          </a:xfrm>
          <a:solidFill>
            <a:srgbClr val="000000"/>
          </a:solidFill>
        </p:grpSpPr>
        <p:sp>
          <p:nvSpPr>
            <p:cNvPr id="79" name="Freeform 78">
              <a:extLst>
                <a:ext uri="{FF2B5EF4-FFF2-40B4-BE49-F238E27FC236}">
                  <a16:creationId xmlns:a16="http://schemas.microsoft.com/office/drawing/2014/main" id="{EC492D75-2E0B-2958-0A53-56F9CF1014C6}"/>
                </a:ext>
              </a:extLst>
            </p:cNvPr>
            <p:cNvSpPr/>
            <p:nvPr/>
          </p:nvSpPr>
          <p:spPr>
            <a:xfrm>
              <a:off x="8806812" y="1334853"/>
              <a:ext cx="1118328" cy="451909"/>
            </a:xfrm>
            <a:custGeom>
              <a:avLst/>
              <a:gdLst>
                <a:gd name="connsiteX0" fmla="*/ 1103545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5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6 w 1118328"/>
                <a:gd name="connsiteY10" fmla="*/ 438453 h 451909"/>
                <a:gd name="connsiteX11" fmla="*/ 15840 w 1118328"/>
                <a:gd name="connsiteY11" fmla="*/ 341321 h 451909"/>
                <a:gd name="connsiteX12" fmla="*/ 100322 w 1118328"/>
                <a:gd name="connsiteY12" fmla="*/ 231520 h 451909"/>
                <a:gd name="connsiteX13" fmla="*/ 556525 w 1118328"/>
                <a:gd name="connsiteY13" fmla="*/ 3472 h 451909"/>
                <a:gd name="connsiteX14" fmla="*/ 1025399 w 1118328"/>
                <a:gd name="connsiteY14" fmla="*/ 261082 h 451909"/>
                <a:gd name="connsiteX15" fmla="*/ 1061304 w 1118328"/>
                <a:gd name="connsiteY15" fmla="*/ 337098 h 451909"/>
                <a:gd name="connsiteX16" fmla="*/ 1088760 w 1118328"/>
                <a:gd name="connsiteY16" fmla="*/ 155504 h 451909"/>
                <a:gd name="connsiteX17" fmla="*/ 1103545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5" y="161839"/>
                  </a:moveTo>
                  <a:cubicBezTo>
                    <a:pt x="1109881" y="172397"/>
                    <a:pt x="1118329" y="185066"/>
                    <a:pt x="1118329" y="195624"/>
                  </a:cubicBezTo>
                  <a:cubicBezTo>
                    <a:pt x="1116217" y="265305"/>
                    <a:pt x="1114105" y="337098"/>
                    <a:pt x="1105657" y="404668"/>
                  </a:cubicBezTo>
                  <a:cubicBezTo>
                    <a:pt x="1099320"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4" y="151281"/>
                    <a:pt x="693808" y="-2862"/>
                    <a:pt x="450922" y="87934"/>
                  </a:cubicBezTo>
                  <a:cubicBezTo>
                    <a:pt x="349544" y="125942"/>
                    <a:pt x="254502" y="170285"/>
                    <a:pt x="172132" y="239967"/>
                  </a:cubicBezTo>
                  <a:cubicBezTo>
                    <a:pt x="117218" y="288532"/>
                    <a:pt x="68642" y="341321"/>
                    <a:pt x="43297" y="411002"/>
                  </a:cubicBezTo>
                  <a:cubicBezTo>
                    <a:pt x="39073" y="421560"/>
                    <a:pt x="30624" y="427895"/>
                    <a:pt x="22176" y="438453"/>
                  </a:cubicBezTo>
                  <a:cubicBezTo>
                    <a:pt x="-9504" y="404668"/>
                    <a:pt x="-3168" y="370883"/>
                    <a:pt x="15840" y="341321"/>
                  </a:cubicBezTo>
                  <a:cubicBezTo>
                    <a:pt x="41185" y="303313"/>
                    <a:pt x="66529" y="263193"/>
                    <a:pt x="100322" y="231520"/>
                  </a:cubicBezTo>
                  <a:cubicBezTo>
                    <a:pt x="227045" y="104826"/>
                    <a:pt x="381224" y="30922"/>
                    <a:pt x="556525"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8" y="161839"/>
                    <a:pt x="1103545"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D2B68E0A-F130-67D8-904C-E98B4A496988}"/>
                </a:ext>
              </a:extLst>
            </p:cNvPr>
            <p:cNvSpPr/>
            <p:nvPr/>
          </p:nvSpPr>
          <p:spPr>
            <a:xfrm>
              <a:off x="6542697" y="1334853"/>
              <a:ext cx="1118329" cy="451909"/>
            </a:xfrm>
            <a:custGeom>
              <a:avLst/>
              <a:gdLst>
                <a:gd name="connsiteX0" fmla="*/ 1103544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1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1 w 1118329"/>
                <a:gd name="connsiteY16" fmla="*/ 155504 h 451909"/>
                <a:gd name="connsiteX17" fmla="*/ 1103544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0" y="324429"/>
                    <a:pt x="1010615" y="313871"/>
                  </a:cubicBezTo>
                  <a:cubicBezTo>
                    <a:pt x="928245" y="151281"/>
                    <a:pt x="693807" y="-2862"/>
                    <a:pt x="450922" y="87934"/>
                  </a:cubicBezTo>
                  <a:cubicBezTo>
                    <a:pt x="349544" y="125942"/>
                    <a:pt x="254502" y="170285"/>
                    <a:pt x="172131" y="239967"/>
                  </a:cubicBezTo>
                  <a:cubicBezTo>
                    <a:pt x="117219" y="288532"/>
                    <a:pt x="68641"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2984" y="161839"/>
                    <a:pt x="1099321" y="161839"/>
                    <a:pt x="1103544"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693EBB29-C2FB-33A2-0C17-730D756168A6}"/>
                </a:ext>
              </a:extLst>
            </p:cNvPr>
            <p:cNvSpPr/>
            <p:nvPr/>
          </p:nvSpPr>
          <p:spPr>
            <a:xfrm>
              <a:off x="4280694" y="1334853"/>
              <a:ext cx="1118328" cy="451909"/>
            </a:xfrm>
            <a:custGeom>
              <a:avLst/>
              <a:gdLst>
                <a:gd name="connsiteX0" fmla="*/ 1103544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4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7 w 1118328"/>
                <a:gd name="connsiteY10" fmla="*/ 438453 h 451909"/>
                <a:gd name="connsiteX11" fmla="*/ 15840 w 1118328"/>
                <a:gd name="connsiteY11" fmla="*/ 341321 h 451909"/>
                <a:gd name="connsiteX12" fmla="*/ 100322 w 1118328"/>
                <a:gd name="connsiteY12" fmla="*/ 231520 h 451909"/>
                <a:gd name="connsiteX13" fmla="*/ 556524 w 1118328"/>
                <a:gd name="connsiteY13" fmla="*/ 3472 h 451909"/>
                <a:gd name="connsiteX14" fmla="*/ 1025399 w 1118328"/>
                <a:gd name="connsiteY14" fmla="*/ 261082 h 451909"/>
                <a:gd name="connsiteX15" fmla="*/ 1061304 w 1118328"/>
                <a:gd name="connsiteY15" fmla="*/ 337098 h 451909"/>
                <a:gd name="connsiteX16" fmla="*/ 1088761 w 1118328"/>
                <a:gd name="connsiteY16" fmla="*/ 155504 h 451909"/>
                <a:gd name="connsiteX17" fmla="*/ 1103544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1" y="324429"/>
                    <a:pt x="1010614"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0873" y="161839"/>
                    <a:pt x="1097209" y="161839"/>
                    <a:pt x="1103544"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ADAC7064-1062-BEB1-69E2-2866893E1C41}"/>
                </a:ext>
              </a:extLst>
            </p:cNvPr>
            <p:cNvSpPr/>
            <p:nvPr/>
          </p:nvSpPr>
          <p:spPr>
            <a:xfrm>
              <a:off x="2016580" y="1334853"/>
              <a:ext cx="1118329" cy="451909"/>
            </a:xfrm>
            <a:custGeom>
              <a:avLst/>
              <a:gdLst>
                <a:gd name="connsiteX0" fmla="*/ 1103545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2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0 w 1118329"/>
                <a:gd name="connsiteY16" fmla="*/ 155504 h 451909"/>
                <a:gd name="connsiteX17" fmla="*/ 1103545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5"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30" y="263193"/>
                    <a:pt x="100322" y="231520"/>
                  </a:cubicBezTo>
                  <a:cubicBezTo>
                    <a:pt x="227045" y="104826"/>
                    <a:pt x="381225" y="30922"/>
                    <a:pt x="556524"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9" y="161839"/>
                    <a:pt x="1103545"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3" name="TextBox 82">
            <a:extLst>
              <a:ext uri="{FF2B5EF4-FFF2-40B4-BE49-F238E27FC236}">
                <a16:creationId xmlns:a16="http://schemas.microsoft.com/office/drawing/2014/main" id="{5B786C9D-9A1B-9C1A-FFAA-11ED57B8F620}"/>
              </a:ext>
            </a:extLst>
          </p:cNvPr>
          <p:cNvSpPr txBox="1"/>
          <p:nvPr/>
        </p:nvSpPr>
        <p:spPr>
          <a:xfrm>
            <a:off x="0" y="489474"/>
            <a:ext cx="12192000" cy="477054"/>
          </a:xfrm>
          <a:prstGeom prst="rect">
            <a:avLst/>
          </a:prstGeom>
          <a:noFill/>
        </p:spPr>
        <p:txBody>
          <a:bodyPr wrap="square" rtlCol="0">
            <a:spAutoFit/>
          </a:bodyPr>
          <a:lstStyle/>
          <a:p>
            <a:pPr algn="ctr" rtl="0"/>
            <a:r>
              <a:rPr lang="en-US" sz="2500" b="1" spc="0" baseline="0" dirty="0" err="1">
                <a:ln/>
                <a:solidFill>
                  <a:srgbClr val="000000"/>
                </a:solidFill>
                <a:latin typeface="Calibri" panose="020F0502020204030204" pitchFamily="34" charset="0"/>
                <a:cs typeface="Calibri" panose="020F0502020204030204" pitchFamily="34" charset="0"/>
                <a:sym typeface="MyriadPro-Bold"/>
                <a:rtl val="0"/>
              </a:rPr>
              <a:t>Strategiavalinnan</a:t>
            </a:r>
            <a:r>
              <a:rPr lang="en-US" sz="2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2500" b="1" spc="0" baseline="0" dirty="0" err="1">
                <a:ln/>
                <a:solidFill>
                  <a:srgbClr val="000000"/>
                </a:solidFill>
                <a:latin typeface="Calibri" panose="020F0502020204030204" pitchFamily="34" charset="0"/>
                <a:cs typeface="Calibri" panose="020F0502020204030204" pitchFamily="34" charset="0"/>
                <a:sym typeface="MyriadPro-Bold"/>
                <a:rtl val="0"/>
              </a:rPr>
              <a:t>tapahtumasarja</a:t>
            </a:r>
            <a:endParaRPr lang="en-US" sz="2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nvGrpSpPr>
          <p:cNvPr id="88" name="Group 87">
            <a:extLst>
              <a:ext uri="{FF2B5EF4-FFF2-40B4-BE49-F238E27FC236}">
                <a16:creationId xmlns:a16="http://schemas.microsoft.com/office/drawing/2014/main" id="{1FDFCDB0-28E2-6554-565C-00A41A52081C}"/>
              </a:ext>
            </a:extLst>
          </p:cNvPr>
          <p:cNvGrpSpPr/>
          <p:nvPr/>
        </p:nvGrpSpPr>
        <p:grpSpPr>
          <a:xfrm>
            <a:off x="3062001" y="2416772"/>
            <a:ext cx="1656942" cy="2232219"/>
            <a:chOff x="3053423" y="2435868"/>
            <a:chExt cx="1656942" cy="2232219"/>
          </a:xfrm>
        </p:grpSpPr>
        <p:sp>
          <p:nvSpPr>
            <p:cNvPr id="85" name="TextBox 84">
              <a:extLst>
                <a:ext uri="{FF2B5EF4-FFF2-40B4-BE49-F238E27FC236}">
                  <a16:creationId xmlns:a16="http://schemas.microsoft.com/office/drawing/2014/main" id="{9BF9F29B-5A84-8714-5A26-2E167178C438}"/>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Oikea</a:t>
              </a:r>
              <a:endParaRPr lang="en-US" sz="1500" b="1"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pelikenttä</a:t>
              </a:r>
            </a:p>
          </p:txBody>
        </p:sp>
        <p:sp>
          <p:nvSpPr>
            <p:cNvPr id="86" name="TextBox 85">
              <a:extLst>
                <a:ext uri="{FF2B5EF4-FFF2-40B4-BE49-F238E27FC236}">
                  <a16:creationId xmlns:a16="http://schemas.microsoft.com/office/drawing/2014/main" id="{6265B007-9819-4813-1668-B6D45C145CD4}"/>
                </a:ext>
              </a:extLst>
            </p:cNvPr>
            <p:cNvSpPr txBox="1"/>
            <p:nvPr/>
          </p:nvSpPr>
          <p:spPr>
            <a:xfrm>
              <a:off x="3065570" y="2435868"/>
              <a:ext cx="1641060" cy="479747"/>
            </a:xfrm>
            <a:prstGeom prst="rect">
              <a:avLst/>
            </a:prstGeom>
            <a:noFill/>
          </p:spPr>
          <p:txBody>
            <a:bodyPr wrap="square" rtlCol="0">
              <a:spAutoFit/>
            </a:bodyPr>
            <a:lstStyle/>
            <a:p>
              <a:pPr algn="ctr" rtl="0">
                <a:lnSpc>
                  <a:spcPts val="1480"/>
                </a:lnSpc>
              </a:pP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Missä</a:t>
              </a:r>
              <a:endParaRPr lang="en-US" sz="1500" b="1" spc="0" baseline="0" dirty="0">
                <a:ln/>
                <a:solidFill>
                  <a:srgbClr val="F68F37"/>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me pelaamme?</a:t>
              </a:r>
            </a:p>
          </p:txBody>
        </p:sp>
        <p:sp>
          <p:nvSpPr>
            <p:cNvPr id="87" name="TextBox 86">
              <a:extLst>
                <a:ext uri="{FF2B5EF4-FFF2-40B4-BE49-F238E27FC236}">
                  <a16:creationId xmlns:a16="http://schemas.microsoft.com/office/drawing/2014/main" id="{9FB82D6C-DDD2-586D-37DA-5A947AC0CDD4}"/>
                </a:ext>
              </a:extLst>
            </p:cNvPr>
            <p:cNvSpPr txBox="1"/>
            <p:nvPr/>
          </p:nvSpPr>
          <p:spPr>
            <a:xfrm>
              <a:off x="3053423" y="3857609"/>
              <a:ext cx="1653728" cy="810478"/>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maantieteelliset tiedot,</a:t>
              </a:r>
            </a:p>
            <a:p>
              <a:pPr algn="ctr" rtl="0">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t</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uoteryhmät</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segmentit, kanavat</a:t>
              </a:r>
            </a:p>
          </p:txBody>
        </p:sp>
      </p:grpSp>
      <p:grpSp>
        <p:nvGrpSpPr>
          <p:cNvPr id="89" name="Group 88">
            <a:extLst>
              <a:ext uri="{FF2B5EF4-FFF2-40B4-BE49-F238E27FC236}">
                <a16:creationId xmlns:a16="http://schemas.microsoft.com/office/drawing/2014/main" id="{85B23C4A-5198-9C4E-FDFE-C4233DD9A986}"/>
              </a:ext>
            </a:extLst>
          </p:cNvPr>
          <p:cNvGrpSpPr/>
          <p:nvPr/>
        </p:nvGrpSpPr>
        <p:grpSpPr>
          <a:xfrm>
            <a:off x="861283" y="2416772"/>
            <a:ext cx="1656906" cy="1861858"/>
            <a:chOff x="3050245" y="2435868"/>
            <a:chExt cx="1656906" cy="1861858"/>
          </a:xfrm>
        </p:grpSpPr>
        <p:sp>
          <p:nvSpPr>
            <p:cNvPr id="90" name="TextBox 89">
              <a:extLst>
                <a:ext uri="{FF2B5EF4-FFF2-40B4-BE49-F238E27FC236}">
                  <a16:creationId xmlns:a16="http://schemas.microsoft.com/office/drawing/2014/main" id="{16C9BFAE-7F59-7040-67E9-D4CB30462142}"/>
                </a:ext>
              </a:extLst>
            </p:cNvPr>
            <p:cNvSpPr txBox="1"/>
            <p:nvPr/>
          </p:nvSpPr>
          <p:spPr>
            <a:xfrm>
              <a:off x="3050245" y="3288201"/>
              <a:ext cx="1653728" cy="479747"/>
            </a:xfrm>
            <a:prstGeom prst="rect">
              <a:avLst/>
            </a:prstGeom>
            <a:noFill/>
          </p:spPr>
          <p:txBody>
            <a:bodyPr wrap="square" rtlCol="0">
              <a:spAutoFit/>
            </a:bodyPr>
            <a:lstStyle/>
            <a:p>
              <a:pPr algn="ctr" rtl="0">
                <a:lnSpc>
                  <a:spcPts val="1480"/>
                </a:lnSpc>
              </a:pP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Tarkoitus</a:t>
              </a:r>
            </a:p>
          </p:txBody>
        </p:sp>
        <p:sp>
          <p:nvSpPr>
            <p:cNvPr id="91" name="TextBox 90">
              <a:extLst>
                <a:ext uri="{FF2B5EF4-FFF2-40B4-BE49-F238E27FC236}">
                  <a16:creationId xmlns:a16="http://schemas.microsoft.com/office/drawing/2014/main" id="{B0BB6244-915D-0970-8FDC-29D6C10DA545}"/>
                </a:ext>
              </a:extLst>
            </p:cNvPr>
            <p:cNvSpPr txBox="1"/>
            <p:nvPr/>
          </p:nvSpPr>
          <p:spPr>
            <a:xfrm>
              <a:off x="3065570" y="2435868"/>
              <a:ext cx="1641060" cy="669414"/>
            </a:xfrm>
            <a:prstGeom prst="rect">
              <a:avLst/>
            </a:prstGeom>
            <a:noFill/>
          </p:spPr>
          <p:txBody>
            <a:bodyPr wrap="square" rtlCol="0">
              <a:spAutoFit/>
            </a:bodyPr>
            <a:lstStyle/>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Mikä on meidän</a:t>
              </a:r>
            </a:p>
            <a:p>
              <a:pPr algn="ctr" rtl="0">
                <a:lnSpc>
                  <a:spcPts val="1480"/>
                </a:lnSpc>
              </a:pP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voittava</a:t>
              </a:r>
              <a:endParaRPr lang="en-US" sz="1500" b="1" spc="0" baseline="0" dirty="0">
                <a:ln/>
                <a:solidFill>
                  <a:srgbClr val="63A8A5"/>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inspiraatio</a:t>
              </a: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a:t>
              </a:r>
            </a:p>
          </p:txBody>
        </p:sp>
        <p:sp>
          <p:nvSpPr>
            <p:cNvPr id="92" name="TextBox 91">
              <a:extLst>
                <a:ext uri="{FF2B5EF4-FFF2-40B4-BE49-F238E27FC236}">
                  <a16:creationId xmlns:a16="http://schemas.microsoft.com/office/drawing/2014/main" id="{1331E51A-2C31-F504-7513-35227A59F351}"/>
                </a:ext>
              </a:extLst>
            </p:cNvPr>
            <p:cNvSpPr txBox="1"/>
            <p:nvPr/>
          </p:nvSpPr>
          <p:spPr>
            <a:xfrm>
              <a:off x="3053423" y="3846320"/>
              <a:ext cx="1653728" cy="451406"/>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Mikä on meidän</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ohjaava pyrkimys?</a:t>
              </a:r>
            </a:p>
          </p:txBody>
        </p:sp>
      </p:grpSp>
      <p:grpSp>
        <p:nvGrpSpPr>
          <p:cNvPr id="93" name="Group 92">
            <a:extLst>
              <a:ext uri="{FF2B5EF4-FFF2-40B4-BE49-F238E27FC236}">
                <a16:creationId xmlns:a16="http://schemas.microsoft.com/office/drawing/2014/main" id="{878C0D55-92CC-E1E5-EA7C-522D73B10456}"/>
              </a:ext>
            </a:extLst>
          </p:cNvPr>
          <p:cNvGrpSpPr/>
          <p:nvPr/>
        </p:nvGrpSpPr>
        <p:grpSpPr>
          <a:xfrm>
            <a:off x="7482675" y="2416772"/>
            <a:ext cx="1656942" cy="2075261"/>
            <a:chOff x="3053423" y="2435868"/>
            <a:chExt cx="1656942" cy="2075261"/>
          </a:xfrm>
        </p:grpSpPr>
        <p:sp>
          <p:nvSpPr>
            <p:cNvPr id="94" name="TextBox 93">
              <a:extLst>
                <a:ext uri="{FF2B5EF4-FFF2-40B4-BE49-F238E27FC236}">
                  <a16:creationId xmlns:a16="http://schemas.microsoft.com/office/drawing/2014/main" id="{5919952A-DFB0-31C8-628B-2D61C0A99273}"/>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Sarja</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kykyjä</a:t>
              </a:r>
            </a:p>
          </p:txBody>
        </p:sp>
        <p:sp>
          <p:nvSpPr>
            <p:cNvPr id="95" name="TextBox 94">
              <a:extLst>
                <a:ext uri="{FF2B5EF4-FFF2-40B4-BE49-F238E27FC236}">
                  <a16:creationId xmlns:a16="http://schemas.microsoft.com/office/drawing/2014/main" id="{4FC32B3A-B6AA-BDD9-FE07-9852CA042DC9}"/>
                </a:ext>
              </a:extLst>
            </p:cNvPr>
            <p:cNvSpPr txBox="1"/>
            <p:nvPr/>
          </p:nvSpPr>
          <p:spPr>
            <a:xfrm>
              <a:off x="3065570" y="2435868"/>
              <a:ext cx="1641060" cy="669414"/>
            </a:xfrm>
            <a:prstGeom prst="rect">
              <a:avLst/>
            </a:prstGeom>
            <a:noFill/>
          </p:spPr>
          <p:txBody>
            <a:bodyPr wrap="square" rtlCol="0">
              <a:spAutoFit/>
            </a:bodyPr>
            <a:lstStyle/>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Mitä</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kykyjä</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täytyy olla paikallaan?</a:t>
              </a:r>
            </a:p>
          </p:txBody>
        </p:sp>
        <p:sp>
          <p:nvSpPr>
            <p:cNvPr id="96" name="TextBox 95">
              <a:extLst>
                <a:ext uri="{FF2B5EF4-FFF2-40B4-BE49-F238E27FC236}">
                  <a16:creationId xmlns:a16="http://schemas.microsoft.com/office/drawing/2014/main" id="{17AA2618-B98D-B829-5BBB-FA09FF96EF1D}"/>
                </a:ext>
              </a:extLst>
            </p:cNvPr>
            <p:cNvSpPr txBox="1"/>
            <p:nvPr/>
          </p:nvSpPr>
          <p:spPr>
            <a:xfrm>
              <a:off x="3053423" y="3880187"/>
              <a:ext cx="1653728" cy="630942"/>
            </a:xfrm>
            <a:prstGeom prst="rect">
              <a:avLst/>
            </a:prstGeom>
            <a:noFill/>
          </p:spPr>
          <p:txBody>
            <a:bodyPr wrap="square" rtlCol="0">
              <a:spAutoFit/>
            </a:bodyPr>
            <a:lstStyle/>
            <a:p>
              <a:pPr algn="ctr" rtl="0">
                <a:lnSpc>
                  <a:spcPts val="1380"/>
                </a:lnSpc>
              </a:pP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Toimintakohtaisten</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kokoonpanojen</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vahvistaminen</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grpSp>
        <p:nvGrpSpPr>
          <p:cNvPr id="97" name="Group 96">
            <a:extLst>
              <a:ext uri="{FF2B5EF4-FFF2-40B4-BE49-F238E27FC236}">
                <a16:creationId xmlns:a16="http://schemas.microsoft.com/office/drawing/2014/main" id="{B98C67FA-EDB5-CE55-0012-B2BC9C47902E}"/>
              </a:ext>
            </a:extLst>
          </p:cNvPr>
          <p:cNvGrpSpPr/>
          <p:nvPr/>
        </p:nvGrpSpPr>
        <p:grpSpPr>
          <a:xfrm>
            <a:off x="5285135" y="2416772"/>
            <a:ext cx="1656942" cy="2075261"/>
            <a:chOff x="3053423" y="2435868"/>
            <a:chExt cx="1656942" cy="2075261"/>
          </a:xfrm>
        </p:grpSpPr>
        <p:sp>
          <p:nvSpPr>
            <p:cNvPr id="98" name="TextBox 97">
              <a:extLst>
                <a:ext uri="{FF2B5EF4-FFF2-40B4-BE49-F238E27FC236}">
                  <a16:creationId xmlns:a16="http://schemas.microsoft.com/office/drawing/2014/main" id="{814F6963-D9B0-FCE0-D4CA-E000F8B1E245}"/>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Ainutlaatuinen</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tapa voittaa</a:t>
              </a:r>
            </a:p>
          </p:txBody>
        </p:sp>
        <p:sp>
          <p:nvSpPr>
            <p:cNvPr id="99" name="TextBox 98">
              <a:extLst>
                <a:ext uri="{FF2B5EF4-FFF2-40B4-BE49-F238E27FC236}">
                  <a16:creationId xmlns:a16="http://schemas.microsoft.com/office/drawing/2014/main" id="{4714CA65-F6F8-E3EA-144E-962A41BA4BC0}"/>
                </a:ext>
              </a:extLst>
            </p:cNvPr>
            <p:cNvSpPr txBox="1"/>
            <p:nvPr/>
          </p:nvSpPr>
          <p:spPr>
            <a:xfrm>
              <a:off x="3065570" y="2435868"/>
              <a:ext cx="1641060" cy="479747"/>
            </a:xfrm>
            <a:prstGeom prst="rect">
              <a:avLst/>
            </a:prstGeom>
            <a:noFill/>
          </p:spPr>
          <p:txBody>
            <a:bodyPr wrap="square" rtlCol="0">
              <a:spAutoFit/>
            </a:bodyPr>
            <a:lstStyle/>
            <a:p>
              <a:pPr algn="ctr" rtl="0">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Miten</a:t>
              </a:r>
            </a:p>
            <a:p>
              <a:pPr algn="ctr" rtl="0">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me voitamme?</a:t>
              </a:r>
            </a:p>
          </p:txBody>
        </p:sp>
        <p:sp>
          <p:nvSpPr>
            <p:cNvPr id="100" name="TextBox 99">
              <a:extLst>
                <a:ext uri="{FF2B5EF4-FFF2-40B4-BE49-F238E27FC236}">
                  <a16:creationId xmlns:a16="http://schemas.microsoft.com/office/drawing/2014/main" id="{2356CE3F-EF74-4BDC-E457-D0AF08541B51}"/>
                </a:ext>
              </a:extLst>
            </p:cNvPr>
            <p:cNvSpPr txBox="1"/>
            <p:nvPr/>
          </p:nvSpPr>
          <p:spPr>
            <a:xfrm>
              <a:off x="3053423" y="3880187"/>
              <a:ext cx="1653728" cy="630942"/>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Arvolupaus,</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kilpailukykyinen</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etu</a:t>
              </a:r>
            </a:p>
          </p:txBody>
        </p:sp>
      </p:grpSp>
      <p:grpSp>
        <p:nvGrpSpPr>
          <p:cNvPr id="101" name="Group 100">
            <a:extLst>
              <a:ext uri="{FF2B5EF4-FFF2-40B4-BE49-F238E27FC236}">
                <a16:creationId xmlns:a16="http://schemas.microsoft.com/office/drawing/2014/main" id="{FC7C3FC5-6F2E-C260-0689-9AA7BB2DF6D8}"/>
              </a:ext>
            </a:extLst>
          </p:cNvPr>
          <p:cNvGrpSpPr/>
          <p:nvPr/>
        </p:nvGrpSpPr>
        <p:grpSpPr>
          <a:xfrm>
            <a:off x="9673775" y="2416772"/>
            <a:ext cx="1656942" cy="2434334"/>
            <a:chOff x="3053423" y="2435868"/>
            <a:chExt cx="1656942" cy="2434334"/>
          </a:xfrm>
        </p:grpSpPr>
        <p:sp>
          <p:nvSpPr>
            <p:cNvPr id="102" name="TextBox 101">
              <a:extLst>
                <a:ext uri="{FF2B5EF4-FFF2-40B4-BE49-F238E27FC236}">
                  <a16:creationId xmlns:a16="http://schemas.microsoft.com/office/drawing/2014/main" id="{3BA1A009-B02A-D4A0-DC0C-93EB249D9639}"/>
                </a:ext>
              </a:extLst>
            </p:cNvPr>
            <p:cNvSpPr txBox="1"/>
            <p:nvPr/>
          </p:nvSpPr>
          <p:spPr>
            <a:xfrm>
              <a:off x="3056637" y="3414618"/>
              <a:ext cx="1653728" cy="287386"/>
            </a:xfrm>
            <a:prstGeom prst="rect">
              <a:avLst/>
            </a:prstGeom>
            <a:noFill/>
          </p:spPr>
          <p:txBody>
            <a:bodyPr wrap="square" rtlCol="0">
              <a:spAutoFit/>
            </a:bodyPr>
            <a:lstStyle/>
            <a:p>
              <a:pPr algn="ctr" rtl="0">
                <a:lnSpc>
                  <a:spcPts val="1480"/>
                </a:lnSpc>
              </a:pP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Tukijärjestelmät</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103" name="TextBox 102">
              <a:extLst>
                <a:ext uri="{FF2B5EF4-FFF2-40B4-BE49-F238E27FC236}">
                  <a16:creationId xmlns:a16="http://schemas.microsoft.com/office/drawing/2014/main" id="{DE1DC3F4-EEDA-02F5-EC17-258A7471D6F5}"/>
                </a:ext>
              </a:extLst>
            </p:cNvPr>
            <p:cNvSpPr txBox="1"/>
            <p:nvPr/>
          </p:nvSpPr>
          <p:spPr>
            <a:xfrm>
              <a:off x="3065570" y="2435868"/>
              <a:ext cx="1641060" cy="864467"/>
            </a:xfrm>
            <a:prstGeom prst="rect">
              <a:avLst/>
            </a:prstGeom>
            <a:noFill/>
          </p:spPr>
          <p:txBody>
            <a:bodyPr wrap="square" rtlCol="0">
              <a:spAutoFit/>
            </a:bodyPr>
            <a:lstStyle/>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Mitä</a:t>
              </a: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hallinta</a:t>
              </a:r>
            </a:p>
            <a:p>
              <a:pPr algn="ctr" rtl="0">
                <a:lnSpc>
                  <a:spcPts val="1480"/>
                </a:lnSpc>
              </a:pP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järjestelmiä</a:t>
              </a:r>
              <a:endParaRPr lang="en-US" sz="1500" b="1" spc="0" baseline="0" dirty="0">
                <a:ln/>
                <a:solidFill>
                  <a:srgbClr val="F68F37"/>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edellytetään?</a:t>
              </a:r>
            </a:p>
          </p:txBody>
        </p:sp>
        <p:sp>
          <p:nvSpPr>
            <p:cNvPr id="104" name="TextBox 103">
              <a:extLst>
                <a:ext uri="{FF2B5EF4-FFF2-40B4-BE49-F238E27FC236}">
                  <a16:creationId xmlns:a16="http://schemas.microsoft.com/office/drawing/2014/main" id="{682CAF40-447B-90B8-30BB-66693D246BBF}"/>
                </a:ext>
              </a:extLst>
            </p:cNvPr>
            <p:cNvSpPr txBox="1"/>
            <p:nvPr/>
          </p:nvSpPr>
          <p:spPr>
            <a:xfrm>
              <a:off x="3053423" y="3880187"/>
              <a:ext cx="1653728" cy="990015"/>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järjestelmät,</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infrastruktuuri,</a:t>
              </a:r>
            </a:p>
            <a:p>
              <a:pPr algn="ctr" rtl="0">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to</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imenpiteet</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tukemaan</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380"/>
                </a:lnSpc>
              </a:pP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valintojamme</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spTree>
    <p:extLst>
      <p:ext uri="{BB962C8B-B14F-4D97-AF65-F5344CB8AC3E}">
        <p14:creationId xmlns:p14="http://schemas.microsoft.com/office/powerpoint/2010/main" val="268773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8344B-BA25-2B08-7F26-2B9B5A0B27F4}"/>
              </a:ext>
            </a:extLst>
          </p:cNvPr>
          <p:cNvSpPr>
            <a:spLocks noGrp="1"/>
          </p:cNvSpPr>
          <p:nvPr>
            <p:ph type="body" sz="quarter" idx="16"/>
          </p:nvPr>
        </p:nvSpPr>
        <p:spPr>
          <a:xfrm>
            <a:off x="798381" y="584543"/>
            <a:ext cx="10595237" cy="803654"/>
          </a:xfrm>
        </p:spPr>
        <p:txBody>
          <a:bodyPr/>
          <a:lstStyle/>
          <a:p>
            <a:pPr algn="l" rtl="0"/>
            <a:r>
              <a:rPr lang="en-IE" sz="2800" dirty="0" err="1"/>
              <a:t>Joitakin</a:t>
            </a:r>
            <a:r>
              <a:rPr lang="en-IE" sz="2800" dirty="0"/>
              <a:t> </a:t>
            </a:r>
            <a:r>
              <a:rPr lang="en-IE" sz="2800" dirty="0" err="1"/>
              <a:t>huomioitavia</a:t>
            </a:r>
            <a:r>
              <a:rPr lang="en-IE" sz="2800" dirty="0"/>
              <a:t> </a:t>
            </a:r>
            <a:r>
              <a:rPr lang="en-IE" sz="2800" dirty="0" err="1"/>
              <a:t>vaiheita</a:t>
            </a:r>
            <a:r>
              <a:rPr lang="en-IE" sz="2800" dirty="0"/>
              <a:t> </a:t>
            </a:r>
            <a:r>
              <a:rPr lang="en-IE" sz="2800" b="1" dirty="0" err="1"/>
              <a:t>Innovaatiostrategiaasi</a:t>
            </a:r>
            <a:r>
              <a:rPr lang="en-IE" sz="2800" b="1" dirty="0"/>
              <a:t> </a:t>
            </a:r>
            <a:r>
              <a:rPr lang="en-IE" sz="2800" b="1" dirty="0" err="1"/>
              <a:t>kehittäessä</a:t>
            </a:r>
            <a:r>
              <a:rPr lang="en-IE" sz="2800" dirty="0"/>
              <a:t>…</a:t>
            </a:r>
          </a:p>
        </p:txBody>
      </p:sp>
      <p:sp>
        <p:nvSpPr>
          <p:cNvPr id="4" name="Rectangle: Rounded Corners 3">
            <a:extLst>
              <a:ext uri="{FF2B5EF4-FFF2-40B4-BE49-F238E27FC236}">
                <a16:creationId xmlns:a16="http://schemas.microsoft.com/office/drawing/2014/main" id="{BD0C7BD8-8684-651B-1F87-B8F5F889B641}"/>
              </a:ext>
            </a:extLst>
          </p:cNvPr>
          <p:cNvSpPr/>
          <p:nvPr/>
        </p:nvSpPr>
        <p:spPr>
          <a:xfrm>
            <a:off x="1122629" y="1783533"/>
            <a:ext cx="3057049"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1. Määrittele pitkän aikavälin visiosi ja tavoitteesi</a:t>
            </a:r>
          </a:p>
        </p:txBody>
      </p:sp>
      <p:sp>
        <p:nvSpPr>
          <p:cNvPr id="5" name="Rectangle: Rounded Corners 4">
            <a:extLst>
              <a:ext uri="{FF2B5EF4-FFF2-40B4-BE49-F238E27FC236}">
                <a16:creationId xmlns:a16="http://schemas.microsoft.com/office/drawing/2014/main" id="{DC553A91-98C9-AAE2-39BA-CD1C19CC8106}"/>
              </a:ext>
            </a:extLst>
          </p:cNvPr>
          <p:cNvSpPr/>
          <p:nvPr/>
        </p:nvSpPr>
        <p:spPr>
          <a:xfrm>
            <a:off x="7930837"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9. Omaksu ketteryys </a:t>
            </a:r>
            <a:r>
              <a:rPr lang="en-IE" b="1" dirty="0" err="1"/>
              <a:t>ja</a:t>
            </a:r>
            <a:r>
              <a:rPr lang="en-IE" b="1" dirty="0"/>
              <a:t> </a:t>
            </a:r>
            <a:r>
              <a:rPr lang="en-IE" b="1" dirty="0" err="1"/>
              <a:t>iterointi</a:t>
            </a:r>
            <a:endParaRPr lang="en-IE" b="1" dirty="0"/>
          </a:p>
        </p:txBody>
      </p:sp>
      <p:sp>
        <p:nvSpPr>
          <p:cNvPr id="6" name="Rectangle: Rounded Corners 5">
            <a:extLst>
              <a:ext uri="{FF2B5EF4-FFF2-40B4-BE49-F238E27FC236}">
                <a16:creationId xmlns:a16="http://schemas.microsoft.com/office/drawing/2014/main" id="{24E94422-BA6D-38CF-46A0-79A2C39A535F}"/>
              </a:ext>
            </a:extLst>
          </p:cNvPr>
          <p:cNvSpPr/>
          <p:nvPr/>
        </p:nvSpPr>
        <p:spPr>
          <a:xfrm>
            <a:off x="4575016"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8. Seuraa ja arvioi edistymistä</a:t>
            </a:r>
          </a:p>
        </p:txBody>
      </p:sp>
      <p:sp>
        <p:nvSpPr>
          <p:cNvPr id="7" name="Rectangle: Rounded Corners 6">
            <a:extLst>
              <a:ext uri="{FF2B5EF4-FFF2-40B4-BE49-F238E27FC236}">
                <a16:creationId xmlns:a16="http://schemas.microsoft.com/office/drawing/2014/main" id="{067AE2BC-EB39-BE7A-E7D8-CC3C2F26C0DF}"/>
              </a:ext>
            </a:extLst>
          </p:cNvPr>
          <p:cNvSpPr/>
          <p:nvPr/>
        </p:nvSpPr>
        <p:spPr>
          <a:xfrm>
            <a:off x="1122629" y="4632357"/>
            <a:ext cx="3057049"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7. Kohdista asianmukaiset resurssit </a:t>
            </a:r>
            <a:r>
              <a:rPr lang="en-US" sz="1600" b="1" dirty="0"/>
              <a:t>(taloudelliset, henkilöresurssit ja teknologiset)</a:t>
            </a:r>
            <a:endParaRPr lang="en-IE" sz="1600" b="1" dirty="0"/>
          </a:p>
        </p:txBody>
      </p:sp>
      <p:sp>
        <p:nvSpPr>
          <p:cNvPr id="8" name="Rectangle: Rounded Corners 7">
            <a:extLst>
              <a:ext uri="{FF2B5EF4-FFF2-40B4-BE49-F238E27FC236}">
                <a16:creationId xmlns:a16="http://schemas.microsoft.com/office/drawing/2014/main" id="{474C8ECC-E2A4-0020-210A-CE3BCE77154E}"/>
              </a:ext>
            </a:extLst>
          </p:cNvPr>
          <p:cNvSpPr/>
          <p:nvPr/>
        </p:nvSpPr>
        <p:spPr>
          <a:xfrm>
            <a:off x="1122629" y="3207945"/>
            <a:ext cx="3057049"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4. </a:t>
            </a:r>
            <a:r>
              <a:rPr lang="en-IE" b="1" dirty="0" err="1"/>
              <a:t>Sitoudu</a:t>
            </a:r>
            <a:r>
              <a:rPr lang="en-IE" b="1" dirty="0"/>
              <a:t> </a:t>
            </a:r>
            <a:r>
              <a:rPr lang="en-IE" b="1" dirty="0" err="1"/>
              <a:t>tärkeimpiin</a:t>
            </a:r>
            <a:r>
              <a:rPr lang="en-IE" b="1" dirty="0"/>
              <a:t> </a:t>
            </a:r>
            <a:r>
              <a:rPr lang="en-IE" b="1" dirty="0" err="1"/>
              <a:t>sidosryhmiisi</a:t>
            </a:r>
            <a:r>
              <a:rPr lang="en-IE" b="1" dirty="0"/>
              <a:t> (</a:t>
            </a:r>
            <a:r>
              <a:rPr lang="en-IE" b="1" dirty="0" err="1"/>
              <a:t>moduuli</a:t>
            </a:r>
            <a:r>
              <a:rPr lang="en-IE" b="1" dirty="0"/>
              <a:t> 5)</a:t>
            </a:r>
          </a:p>
        </p:txBody>
      </p:sp>
      <p:sp>
        <p:nvSpPr>
          <p:cNvPr id="9" name="Rectangle: Rounded Corners 8">
            <a:extLst>
              <a:ext uri="{FF2B5EF4-FFF2-40B4-BE49-F238E27FC236}">
                <a16:creationId xmlns:a16="http://schemas.microsoft.com/office/drawing/2014/main" id="{2D4D8B4F-51A6-0765-74FF-5CB54460CA16}"/>
              </a:ext>
            </a:extLst>
          </p:cNvPr>
          <p:cNvSpPr/>
          <p:nvPr/>
        </p:nvSpPr>
        <p:spPr>
          <a:xfrm>
            <a:off x="457501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5. Priorisoi innovaatioalueet, jotka ovat linjassa visiosi kanssa</a:t>
            </a:r>
          </a:p>
        </p:txBody>
      </p:sp>
      <p:sp>
        <p:nvSpPr>
          <p:cNvPr id="10" name="Rectangle: Rounded Corners 9">
            <a:extLst>
              <a:ext uri="{FF2B5EF4-FFF2-40B4-BE49-F238E27FC236}">
                <a16:creationId xmlns:a16="http://schemas.microsoft.com/office/drawing/2014/main" id="{21EEC864-55A7-5125-42F8-6D5863D622F4}"/>
              </a:ext>
            </a:extLst>
          </p:cNvPr>
          <p:cNvSpPr/>
          <p:nvPr/>
        </p:nvSpPr>
        <p:spPr>
          <a:xfrm>
            <a:off x="4526733"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2. Arvioi nykyinen liiketoimintaympäristö</a:t>
            </a:r>
          </a:p>
        </p:txBody>
      </p:sp>
      <p:sp>
        <p:nvSpPr>
          <p:cNvPr id="11" name="Rectangle: Rounded Corners 10">
            <a:extLst>
              <a:ext uri="{FF2B5EF4-FFF2-40B4-BE49-F238E27FC236}">
                <a16:creationId xmlns:a16="http://schemas.microsoft.com/office/drawing/2014/main" id="{21500767-E5F2-D70B-DAF8-EB5D2E41D612}"/>
              </a:ext>
            </a:extLst>
          </p:cNvPr>
          <p:cNvSpPr/>
          <p:nvPr/>
        </p:nvSpPr>
        <p:spPr>
          <a:xfrm>
            <a:off x="793083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6. Innovaatioprosessien ja -rakenteiden luominen</a:t>
            </a:r>
            <a:endParaRPr lang="en-IE" b="1" dirty="0"/>
          </a:p>
        </p:txBody>
      </p:sp>
      <p:sp>
        <p:nvSpPr>
          <p:cNvPr id="12" name="Rectangle: Rounded Corners 11">
            <a:extLst>
              <a:ext uri="{FF2B5EF4-FFF2-40B4-BE49-F238E27FC236}">
                <a16:creationId xmlns:a16="http://schemas.microsoft.com/office/drawing/2014/main" id="{47420BDF-C248-B41D-0952-A63A36F21AEC}"/>
              </a:ext>
            </a:extLst>
          </p:cNvPr>
          <p:cNvSpPr/>
          <p:nvPr/>
        </p:nvSpPr>
        <p:spPr>
          <a:xfrm>
            <a:off x="7930837" y="1788851"/>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3. </a:t>
            </a:r>
            <a:r>
              <a:rPr lang="en-IE" b="1" dirty="0" err="1"/>
              <a:t>Edistä</a:t>
            </a:r>
            <a:r>
              <a:rPr lang="en-IE" b="1" dirty="0"/>
              <a:t> innovaatiokulttuuria</a:t>
            </a:r>
          </a:p>
        </p:txBody>
      </p:sp>
    </p:spTree>
    <p:extLst>
      <p:ext uri="{BB962C8B-B14F-4D97-AF65-F5344CB8AC3E}">
        <p14:creationId xmlns:p14="http://schemas.microsoft.com/office/powerpoint/2010/main" val="405604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16062" y="1925166"/>
            <a:ext cx="5683511" cy="3291086"/>
          </a:xfrm>
        </p:spPr>
        <p:txBody>
          <a:bodyPr/>
          <a:lstStyle/>
          <a:p>
            <a:pPr marL="342900" indent="-342900" algn="l" rtl="0">
              <a:buFont typeface="Arial" panose="020B0604020202020204" pitchFamily="34" charset="0"/>
              <a:buChar char="•"/>
            </a:pPr>
            <a:r>
              <a:rPr lang="fi-FI" dirty="0"/>
              <a:t>Kuten mainittiin, haaste tai ongelma voidaan nähdä myös mahdollisuutena!</a:t>
            </a:r>
          </a:p>
          <a:p>
            <a:pPr marL="342900" indent="-342900" algn="l" rtl="0">
              <a:buFont typeface="Arial" panose="020B0604020202020204" pitchFamily="34" charset="0"/>
              <a:buChar char="•"/>
            </a:pPr>
            <a:r>
              <a:rPr lang="fi-FI" dirty="0"/>
              <a:t>Meidän </a:t>
            </a:r>
            <a:r>
              <a:rPr lang="fi-FI" b="1" dirty="0">
                <a:solidFill>
                  <a:srgbClr val="1188A3"/>
                </a:solidFill>
                <a:hlinkClick r:id="rId2"/>
              </a:rPr>
              <a:t>Hyvien käytäntöjen kokoelmassamme</a:t>
            </a:r>
            <a:r>
              <a:rPr lang="fi-FI" b="1" dirty="0">
                <a:solidFill>
                  <a:srgbClr val="1188A3"/>
                </a:solidFill>
              </a:rPr>
              <a:t> </a:t>
            </a:r>
            <a:r>
              <a:rPr lang="fi-FI" dirty="0"/>
              <a:t>tarkastelemme 20 esimerkkiä pk-yrityksistä, jotka innovoivat ruokaa ja palveluita eettisesti ja vastuullisesti eri puolilla Euroopassa. </a:t>
            </a:r>
          </a:p>
          <a:p>
            <a:pPr marL="342900" indent="-342900" algn="l" rtl="0">
              <a:buFont typeface="Arial" panose="020B0604020202020204" pitchFamily="34" charset="0"/>
              <a:buChar char="•"/>
            </a:pPr>
            <a:r>
              <a:rPr lang="fi-FI" dirty="0"/>
              <a:t>Voit inspiroitua näistä ponnisteluista, joita jo tehdään markkinoiden aukon tai haasteiden täyttämiseksi!</a:t>
            </a:r>
          </a:p>
          <a:p>
            <a:pPr algn="l" rtl="0"/>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24038" y="636745"/>
            <a:ext cx="5875535" cy="610868"/>
          </a:xfrm>
        </p:spPr>
        <p:txBody>
          <a:bodyPr/>
          <a:lstStyle/>
          <a:p>
            <a:pPr algn="l" rtl="0"/>
            <a:r>
              <a:rPr lang="en-US" sz="2800" dirty="0"/>
              <a:t>Ole </a:t>
            </a:r>
            <a:r>
              <a:rPr lang="en-US" sz="2800" dirty="0" err="1"/>
              <a:t>inspiroitunut</a:t>
            </a:r>
            <a:r>
              <a:rPr lang="en-US" sz="2800" dirty="0"/>
              <a:t> … </a:t>
            </a:r>
            <a:r>
              <a:rPr lang="en-US" sz="2800" dirty="0" err="1"/>
              <a:t>kuinka</a:t>
            </a:r>
            <a:r>
              <a:rPr lang="en-US" sz="2800" dirty="0"/>
              <a:t> </a:t>
            </a:r>
            <a:r>
              <a:rPr lang="en-US" sz="2800" dirty="0" err="1"/>
              <a:t>haasteista</a:t>
            </a:r>
            <a:r>
              <a:rPr lang="en-US" sz="2800" dirty="0"/>
              <a:t> voi tulla MAHDOLLISUUKSIA</a:t>
            </a:r>
          </a:p>
          <a:p>
            <a:pPr algn="l" rtl="0"/>
            <a:endParaRPr lang="en-US"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81972-04CE-6B01-EA72-199B175409FF}"/>
              </a:ext>
            </a:extLst>
          </p:cNvPr>
          <p:cNvSpPr>
            <a:spLocks noGrp="1"/>
          </p:cNvSpPr>
          <p:nvPr>
            <p:ph type="body" sz="quarter" idx="18"/>
          </p:nvPr>
        </p:nvSpPr>
        <p:spPr>
          <a:xfrm>
            <a:off x="834229" y="1484764"/>
            <a:ext cx="5646737" cy="3863068"/>
          </a:xfrm>
        </p:spPr>
        <p:txBody>
          <a:bodyPr/>
          <a:lstStyle/>
          <a:p>
            <a:pPr indent="0" algn="l" rtl="0"/>
            <a:r>
              <a:rPr lang="en-US" dirty="0"/>
              <a:t>Nyt kun olet tietoinen haasteesta, voitko sinä ja tiimisi kuvitella, mikä haaste saattaa olla tilaisuus, joka odottaa sinua löytämään ratkaisun?</a:t>
            </a:r>
          </a:p>
          <a:p>
            <a:pPr marL="571500" indent="-342900" algn="l" rtl="0">
              <a:buFont typeface="Arial" panose="020B0604020202020204" pitchFamily="34" charset="0"/>
              <a:buChar char="•"/>
            </a:pPr>
            <a:r>
              <a:rPr lang="en-US" dirty="0"/>
              <a:t>Onko se uusi eettinen elintarviketuote?</a:t>
            </a:r>
          </a:p>
          <a:p>
            <a:pPr marL="571500" indent="-342900" algn="l" rtl="0">
              <a:buFont typeface="Arial" panose="020B0604020202020204" pitchFamily="34" charset="0"/>
              <a:buChar char="•"/>
            </a:pPr>
            <a:r>
              <a:rPr lang="en-US" dirty="0"/>
              <a:t>Mukautettu eettinen elintarviketuote?</a:t>
            </a:r>
          </a:p>
          <a:p>
            <a:pPr marL="571500" indent="-342900" algn="l" rtl="0">
              <a:buFont typeface="Arial" panose="020B0604020202020204" pitchFamily="34" charset="0"/>
              <a:buChar char="•"/>
            </a:pPr>
            <a:r>
              <a:rPr lang="en-US" dirty="0"/>
              <a:t>Onko se kestävämpi palvelu?</a:t>
            </a:r>
          </a:p>
          <a:p>
            <a:pPr marL="571500" indent="-342900" algn="l" rtl="0">
              <a:buFont typeface="Arial" panose="020B0604020202020204" pitchFamily="34" charset="0"/>
              <a:buChar char="•"/>
            </a:pPr>
            <a:r>
              <a:rPr lang="en-US" dirty="0"/>
              <a:t>Onko se näiden kahden yhdistelmä?</a:t>
            </a:r>
          </a:p>
          <a:p>
            <a:pPr algn="l" rtl="0"/>
            <a:endParaRPr lang="en-IE" dirty="0"/>
          </a:p>
        </p:txBody>
      </p:sp>
      <p:sp>
        <p:nvSpPr>
          <p:cNvPr id="3" name="Text Placeholder 2">
            <a:extLst>
              <a:ext uri="{FF2B5EF4-FFF2-40B4-BE49-F238E27FC236}">
                <a16:creationId xmlns:a16="http://schemas.microsoft.com/office/drawing/2014/main" id="{C1281812-3E8D-5E49-3855-A17229714394}"/>
              </a:ext>
            </a:extLst>
          </p:cNvPr>
          <p:cNvSpPr>
            <a:spLocks noGrp="1"/>
          </p:cNvSpPr>
          <p:nvPr>
            <p:ph type="body" sz="quarter" idx="16"/>
          </p:nvPr>
        </p:nvSpPr>
        <p:spPr>
          <a:xfrm>
            <a:off x="616251" y="526597"/>
            <a:ext cx="10762506" cy="436016"/>
          </a:xfrm>
          <a:solidFill>
            <a:srgbClr val="F68F37"/>
          </a:solidFill>
        </p:spPr>
        <p:txBody>
          <a:bodyPr/>
          <a:lstStyle/>
          <a:p>
            <a:pPr algn="l" rtl="0"/>
            <a:r>
              <a:rPr lang="en-IE" sz="2800" dirty="0" err="1"/>
              <a:t>Harjoitus</a:t>
            </a:r>
            <a:r>
              <a:rPr lang="en-IE" sz="2800" dirty="0"/>
              <a:t> - </a:t>
            </a:r>
            <a:r>
              <a:rPr lang="en-US" sz="2800" b="1" dirty="0" err="1"/>
              <a:t>Muuta</a:t>
            </a:r>
            <a:r>
              <a:rPr lang="en-US" sz="2800" b="1" dirty="0"/>
              <a:t> haasteet </a:t>
            </a:r>
            <a:r>
              <a:rPr lang="en-US" sz="2800" b="1" dirty="0" err="1"/>
              <a:t>mahdollisuuksiksi</a:t>
            </a:r>
            <a:r>
              <a:rPr lang="en-US" sz="2800" b="1" dirty="0"/>
              <a:t>!</a:t>
            </a:r>
            <a:endParaRPr lang="en-IE" sz="2800" b="1" dirty="0"/>
          </a:p>
        </p:txBody>
      </p:sp>
      <p:pic>
        <p:nvPicPr>
          <p:cNvPr id="6" name="Picture Placeholder 5" descr="Blue puzzle pieces with one red puzzle forming a circle">
            <a:extLst>
              <a:ext uri="{FF2B5EF4-FFF2-40B4-BE49-F238E27FC236}">
                <a16:creationId xmlns:a16="http://schemas.microsoft.com/office/drawing/2014/main" id="{0A6746B7-1463-482D-8101-44B4660716A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3F7CDEE-C2D8-B8F1-D557-BB78DBAF48AB}"/>
              </a:ext>
            </a:extLst>
          </p:cNvPr>
          <p:cNvSpPr txBox="1"/>
          <p:nvPr/>
        </p:nvSpPr>
        <p:spPr>
          <a:xfrm>
            <a:off x="3657598" y="5417003"/>
            <a:ext cx="5119043" cy="923330"/>
          </a:xfrm>
          <a:prstGeom prst="rect">
            <a:avLst/>
          </a:prstGeom>
          <a:solidFill>
            <a:srgbClr val="F68F37"/>
          </a:solidFill>
        </p:spPr>
        <p:txBody>
          <a:bodyPr wrap="square" rtlCol="0" anchor="ctr" anchorCtr="1">
            <a:spAutoFit/>
          </a:bodyPr>
          <a:lstStyle/>
          <a:p>
            <a:pPr algn="l" rtl="0"/>
            <a:endParaRPr lang="en-US" b="1" dirty="0">
              <a:solidFill>
                <a:srgbClr val="000000"/>
              </a:solidFill>
            </a:endParaRPr>
          </a:p>
          <a:p>
            <a:pPr algn="l" rtl="0"/>
            <a:r>
              <a:rPr lang="en-US" b="1" dirty="0">
                <a:solidFill>
                  <a:srgbClr val="000000"/>
                </a:solidFill>
              </a:rPr>
              <a:t>YRITÄ VASTATA NÄIHIN 4 KYSYMYKSEEN…</a:t>
            </a:r>
          </a:p>
          <a:p>
            <a:pPr algn="l" rtl="0"/>
            <a:endParaRPr lang="en-US" b="1" dirty="0">
              <a:solidFill>
                <a:srgbClr val="000000"/>
              </a:solidFill>
            </a:endParaRPr>
          </a:p>
        </p:txBody>
      </p:sp>
      <p:pic>
        <p:nvPicPr>
          <p:cNvPr id="8" name="Graphic 7" descr="Pencil outline">
            <a:extLst>
              <a:ext uri="{FF2B5EF4-FFF2-40B4-BE49-F238E27FC236}">
                <a16:creationId xmlns:a16="http://schemas.microsoft.com/office/drawing/2014/main" id="{1B22F93E-DB74-13EE-85B0-74C692E1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7598" y="5453533"/>
            <a:ext cx="749942" cy="749942"/>
          </a:xfrm>
          <a:prstGeom prst="rect">
            <a:avLst/>
          </a:prstGeom>
        </p:spPr>
      </p:pic>
    </p:spTree>
    <p:extLst>
      <p:ext uri="{BB962C8B-B14F-4D97-AF65-F5344CB8AC3E}">
        <p14:creationId xmlns:p14="http://schemas.microsoft.com/office/powerpoint/2010/main" val="40067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17C1F-F9DB-30B8-1CEB-7D4BBCBDC0FB}"/>
              </a:ext>
            </a:extLst>
          </p:cNvPr>
          <p:cNvSpPr>
            <a:spLocks noGrp="1"/>
          </p:cNvSpPr>
          <p:nvPr>
            <p:ph type="body" sz="quarter" idx="18"/>
          </p:nvPr>
        </p:nvSpPr>
        <p:spPr>
          <a:xfrm>
            <a:off x="704088" y="1312627"/>
            <a:ext cx="5841175" cy="3025975"/>
          </a:xfrm>
        </p:spPr>
        <p:txBody>
          <a:bodyPr/>
          <a:lstStyle/>
          <a:p>
            <a:pPr marL="342900" indent="-342900" algn="l" rtl="0">
              <a:spcBef>
                <a:spcPts val="0"/>
              </a:spcBef>
              <a:buFont typeface="Arial" panose="020B0604020202020204" pitchFamily="34" charset="0"/>
              <a:buChar char="•"/>
            </a:pPr>
            <a:r>
              <a:rPr lang="en-IE" sz="2200" dirty="0"/>
              <a:t>Epäonnistuminen on todella tehokas työkalu oppimiseen. </a:t>
            </a:r>
          </a:p>
          <a:p>
            <a:pPr marL="342900" indent="-342900" algn="l" rtl="0">
              <a:spcBef>
                <a:spcPts val="0"/>
              </a:spcBef>
              <a:buFont typeface="Arial" panose="020B0604020202020204" pitchFamily="34" charset="0"/>
              <a:buChar char="•"/>
            </a:pPr>
            <a:r>
              <a:rPr lang="en-IE" sz="2200" dirty="0" err="1"/>
              <a:t>Innovaatioiden</a:t>
            </a:r>
            <a:r>
              <a:rPr lang="en-IE" sz="2200" dirty="0"/>
              <a:t> ydin on elintarvikkeiden tai ideoiden kokeileminen prototyyppien luomiseksi ja vuorovaikutus niiden kanssa ja niiden testaus. </a:t>
            </a:r>
          </a:p>
          <a:p>
            <a:pPr marL="342900" indent="-342900" algn="l" rtl="0">
              <a:spcBef>
                <a:spcPts val="0"/>
              </a:spcBef>
              <a:buFont typeface="Arial" panose="020B0604020202020204" pitchFamily="34" charset="0"/>
              <a:buChar char="•"/>
            </a:pPr>
            <a:r>
              <a:rPr lang="en-IE" sz="2200" dirty="0" err="1"/>
              <a:t>Sinun</a:t>
            </a:r>
            <a:r>
              <a:rPr lang="en-IE" sz="2200" dirty="0"/>
              <a:t> on ymmärrettävä, että kaikki yrityksesi eivät toimi tai voi toimia. </a:t>
            </a:r>
          </a:p>
          <a:p>
            <a:pPr marL="342900" indent="-342900" algn="l" rtl="0">
              <a:spcBef>
                <a:spcPts val="0"/>
              </a:spcBef>
              <a:buFont typeface="Arial" panose="020B0604020202020204" pitchFamily="34" charset="0"/>
              <a:buChar char="•"/>
            </a:pPr>
            <a:r>
              <a:rPr lang="en-IE" sz="2200" dirty="0" err="1"/>
              <a:t>Varsinkin</a:t>
            </a:r>
            <a:r>
              <a:rPr lang="en-IE" sz="2200" dirty="0"/>
              <a:t> kun yritämme ratkaista suuria ongelmia (kuten ruokahävikki tai </a:t>
            </a:r>
            <a:r>
              <a:rPr lang="en-IE" sz="2200" dirty="0" err="1"/>
              <a:t>parannetut</a:t>
            </a:r>
            <a:r>
              <a:rPr lang="en-IE" sz="2200" dirty="0"/>
              <a:t> </a:t>
            </a:r>
            <a:r>
              <a:rPr lang="en-IE" sz="2200" dirty="0" err="1"/>
              <a:t>ruokajärjestelmät</a:t>
            </a:r>
            <a:r>
              <a:rPr lang="en-IE" sz="2200" dirty="0"/>
              <a:t>), epäonnistumme varmasti. </a:t>
            </a:r>
          </a:p>
          <a:p>
            <a:pPr marL="342900" indent="-342900" algn="l" rtl="0">
              <a:spcBef>
                <a:spcPts val="0"/>
              </a:spcBef>
              <a:buFont typeface="Arial" panose="020B0604020202020204" pitchFamily="34" charset="0"/>
              <a:buChar char="•"/>
            </a:pPr>
            <a:r>
              <a:rPr lang="en-IE" sz="2200" dirty="0"/>
              <a:t>Jos olemme kuitenkin valmiita tähän epäonnistumiseen ja omaksumme oikean ajattelutavan, opimme väistämättä </a:t>
            </a:r>
            <a:r>
              <a:rPr lang="en-IE" sz="2200" dirty="0" err="1"/>
              <a:t>jotain</a:t>
            </a:r>
            <a:r>
              <a:rPr lang="en-IE" sz="2200" dirty="0"/>
              <a:t> </a:t>
            </a:r>
            <a:r>
              <a:rPr lang="en-IE" sz="2200" dirty="0" err="1"/>
              <a:t>epäonnistumisesta</a:t>
            </a:r>
            <a:r>
              <a:rPr lang="en-IE" sz="2200" dirty="0"/>
              <a:t>.</a:t>
            </a:r>
          </a:p>
        </p:txBody>
      </p:sp>
      <p:sp>
        <p:nvSpPr>
          <p:cNvPr id="3" name="Text Placeholder 2">
            <a:extLst>
              <a:ext uri="{FF2B5EF4-FFF2-40B4-BE49-F238E27FC236}">
                <a16:creationId xmlns:a16="http://schemas.microsoft.com/office/drawing/2014/main" id="{540D176D-F4F8-E6F0-62DF-DF94B635A1EB}"/>
              </a:ext>
            </a:extLst>
          </p:cNvPr>
          <p:cNvSpPr>
            <a:spLocks noGrp="1"/>
          </p:cNvSpPr>
          <p:nvPr>
            <p:ph type="body" sz="quarter" idx="16"/>
          </p:nvPr>
        </p:nvSpPr>
        <p:spPr>
          <a:xfrm>
            <a:off x="898356" y="459911"/>
            <a:ext cx="7889027" cy="992652"/>
          </a:xfrm>
        </p:spPr>
        <p:txBody>
          <a:bodyPr/>
          <a:lstStyle/>
          <a:p>
            <a:pPr algn="l" rtl="0"/>
            <a:r>
              <a:rPr lang="en-IE" dirty="0"/>
              <a:t>Valmistautuminen epäonnistumiseen</a:t>
            </a:r>
          </a:p>
        </p:txBody>
      </p:sp>
      <p:pic>
        <p:nvPicPr>
          <p:cNvPr id="6" name="Picture Placeholder 5" descr="Bright ladder against dull ladders">
            <a:extLst>
              <a:ext uri="{FF2B5EF4-FFF2-40B4-BE49-F238E27FC236}">
                <a16:creationId xmlns:a16="http://schemas.microsoft.com/office/drawing/2014/main" id="{D9D3A0E1-09B9-DC6B-562B-98F2778ACE4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Oval 6">
            <a:extLst>
              <a:ext uri="{FF2B5EF4-FFF2-40B4-BE49-F238E27FC236}">
                <a16:creationId xmlns:a16="http://schemas.microsoft.com/office/drawing/2014/main" id="{6E1B68BD-7E2C-36D8-A9DE-2D7A09582299}"/>
              </a:ext>
            </a:extLst>
          </p:cNvPr>
          <p:cNvSpPr/>
          <p:nvPr/>
        </p:nvSpPr>
        <p:spPr>
          <a:xfrm>
            <a:off x="6545263" y="1555368"/>
            <a:ext cx="3409442" cy="1873632"/>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i="1" dirty="0" err="1">
                <a:solidFill>
                  <a:schemeClr val="bg1"/>
                </a:solidFill>
              </a:rPr>
              <a:t>Epäonnistu</a:t>
            </a:r>
            <a:r>
              <a:rPr lang="en-IE" sz="2000" b="1" i="1" dirty="0">
                <a:solidFill>
                  <a:schemeClr val="bg1"/>
                </a:solidFill>
              </a:rPr>
              <a:t> aikaisin </a:t>
            </a:r>
            <a:r>
              <a:rPr lang="en-IE" sz="2000" b="1" i="1" dirty="0" err="1">
                <a:solidFill>
                  <a:schemeClr val="bg1"/>
                </a:solidFill>
              </a:rPr>
              <a:t>onnistuaksesi</a:t>
            </a:r>
            <a:r>
              <a:rPr lang="en-IE" sz="2000" b="1" i="1" dirty="0">
                <a:solidFill>
                  <a:schemeClr val="bg1"/>
                </a:solidFill>
              </a:rPr>
              <a:t> </a:t>
            </a:r>
            <a:r>
              <a:rPr lang="en-IE" sz="2000" b="1" i="1" dirty="0" err="1">
                <a:solidFill>
                  <a:schemeClr val="bg1"/>
                </a:solidFill>
              </a:rPr>
              <a:t>aikaisemmin</a:t>
            </a:r>
            <a:r>
              <a:rPr lang="en-IE" sz="2000" b="1" i="1" dirty="0">
                <a:solidFill>
                  <a:schemeClr val="bg1"/>
                </a:solidFill>
              </a:rPr>
              <a:t>!</a:t>
            </a:r>
          </a:p>
          <a:p>
            <a:pPr algn="ctr" rtl="0"/>
            <a:r>
              <a:rPr lang="en-IE" sz="1400" dirty="0">
                <a:solidFill>
                  <a:schemeClr val="tx2">
                    <a:lumMod val="50000"/>
                  </a:schemeClr>
                </a:solidFill>
              </a:rPr>
              <a:t>IDEO tiimin mantra</a:t>
            </a:r>
          </a:p>
        </p:txBody>
      </p:sp>
      <p:pic>
        <p:nvPicPr>
          <p:cNvPr id="4" name="Picture 3">
            <a:extLst>
              <a:ext uri="{FF2B5EF4-FFF2-40B4-BE49-F238E27FC236}">
                <a16:creationId xmlns:a16="http://schemas.microsoft.com/office/drawing/2014/main" id="{CA301638-522C-27D5-8A3F-37A078251E9F}"/>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0472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A03C-1F6F-7EA0-2069-AB87F8E3DA8D}"/>
              </a:ext>
            </a:extLst>
          </p:cNvPr>
          <p:cNvSpPr>
            <a:spLocks noGrp="1"/>
          </p:cNvSpPr>
          <p:nvPr>
            <p:ph type="body" sz="quarter" idx="13"/>
          </p:nvPr>
        </p:nvSpPr>
        <p:spPr>
          <a:xfrm>
            <a:off x="856356" y="1524912"/>
            <a:ext cx="5073663" cy="3808175"/>
          </a:xfrm>
        </p:spPr>
        <p:txBody>
          <a:bodyPr/>
          <a:lstStyle/>
          <a:p>
            <a:pPr rtl="0"/>
            <a:r>
              <a:rPr lang="en-IE" dirty="0"/>
              <a:t>Älä ajattele sitä epäonnistumisena, ajattele sitä kokeilujen suunnitteluna, joiden kautta aiot oppia.</a:t>
            </a:r>
          </a:p>
        </p:txBody>
      </p:sp>
      <p:pic>
        <p:nvPicPr>
          <p:cNvPr id="9" name="Picture Placeholder 8" descr="Rows of toasted bread of various color">
            <a:extLst>
              <a:ext uri="{FF2B5EF4-FFF2-40B4-BE49-F238E27FC236}">
                <a16:creationId xmlns:a16="http://schemas.microsoft.com/office/drawing/2014/main" id="{69500682-B470-CA0F-60EC-B25B83B3BCA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a:extLst>
              <a:ext uri="{FF2B5EF4-FFF2-40B4-BE49-F238E27FC236}">
                <a16:creationId xmlns:a16="http://schemas.microsoft.com/office/drawing/2014/main" id="{E2780676-55E4-2C23-B536-399D5046EA9F}"/>
              </a:ext>
            </a:extLst>
          </p:cNvPr>
          <p:cNvGrpSpPr/>
          <p:nvPr/>
        </p:nvGrpSpPr>
        <p:grpSpPr>
          <a:xfrm>
            <a:off x="2716038" y="1404749"/>
            <a:ext cx="1177027" cy="809484"/>
            <a:chOff x="3400450" y="986392"/>
            <a:chExt cx="1487826" cy="1083162"/>
          </a:xfrm>
        </p:grpSpPr>
        <p:sp>
          <p:nvSpPr>
            <p:cNvPr id="5" name="Freeform 10">
              <a:extLst>
                <a:ext uri="{FF2B5EF4-FFF2-40B4-BE49-F238E27FC236}">
                  <a16:creationId xmlns:a16="http://schemas.microsoft.com/office/drawing/2014/main" id="{BFA878DD-5167-A191-1EDC-4AB2AF521BA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9A5B0949-4C04-C73C-7498-9BED32756A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7" name="TextBox 6">
            <a:extLst>
              <a:ext uri="{FF2B5EF4-FFF2-40B4-BE49-F238E27FC236}">
                <a16:creationId xmlns:a16="http://schemas.microsoft.com/office/drawing/2014/main" id="{7CA0DEC6-F194-4DF9-8B32-901C2318BF9E}"/>
              </a:ext>
            </a:extLst>
          </p:cNvPr>
          <p:cNvSpPr txBox="1"/>
          <p:nvPr/>
        </p:nvSpPr>
        <p:spPr>
          <a:xfrm>
            <a:off x="2779414" y="4963755"/>
            <a:ext cx="3431263" cy="369332"/>
          </a:xfrm>
          <a:prstGeom prst="rect">
            <a:avLst/>
          </a:prstGeom>
          <a:noFill/>
        </p:spPr>
        <p:txBody>
          <a:bodyPr wrap="square">
            <a:spAutoFit/>
          </a:bodyPr>
          <a:lstStyle/>
          <a:p>
            <a:pPr algn="l" rtl="0"/>
            <a:r>
              <a:rPr lang="en-US" dirty="0">
                <a:solidFill>
                  <a:schemeClr val="bg2">
                    <a:lumMod val="50000"/>
                  </a:schemeClr>
                </a:solidFill>
              </a:rPr>
              <a:t>- Tim Brown johtotuoli, IDEO</a:t>
            </a:r>
            <a:endParaRPr lang="en-IE" dirty="0">
              <a:solidFill>
                <a:schemeClr val="bg2">
                  <a:lumMod val="50000"/>
                </a:schemeClr>
              </a:solidFill>
            </a:endParaRPr>
          </a:p>
        </p:txBody>
      </p:sp>
    </p:spTree>
    <p:extLst>
      <p:ext uri="{BB962C8B-B14F-4D97-AF65-F5344CB8AC3E}">
        <p14:creationId xmlns:p14="http://schemas.microsoft.com/office/powerpoint/2010/main" val="28003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536E9A-148E-CD8B-3B9F-3B7CE349AB8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a:prstGeom prst="rect">
            <a:avLst/>
          </a:prstGeom>
        </p:spPr>
      </p:pic>
      <p:sp>
        <p:nvSpPr>
          <p:cNvPr id="5" name="Text Placeholder 3">
            <a:extLst>
              <a:ext uri="{FF2B5EF4-FFF2-40B4-BE49-F238E27FC236}">
                <a16:creationId xmlns:a16="http://schemas.microsoft.com/office/drawing/2014/main" id="{0AD6DCCB-5BBA-4A46-B96D-F372D4265A11}"/>
              </a:ext>
            </a:extLst>
          </p:cNvPr>
          <p:cNvSpPr>
            <a:spLocks noGrp="1"/>
          </p:cNvSpPr>
          <p:nvPr>
            <p:ph type="body" sz="quarter" idx="16"/>
          </p:nvPr>
        </p:nvSpPr>
        <p:spPr>
          <a:xfrm>
            <a:off x="835025" y="608806"/>
            <a:ext cx="7156450" cy="992188"/>
          </a:xfrm>
        </p:spPr>
        <p:txBody>
          <a:bodyPr>
            <a:normAutofit/>
          </a:bodyPr>
          <a:lstStyle/>
          <a:p>
            <a:pPr algn="l" rtl="0"/>
            <a:r>
              <a:rPr lang="en-US" sz="3300" b="1" dirty="0"/>
              <a:t>1. Inkrementaalinen innovaatio</a:t>
            </a:r>
            <a:endParaRPr lang="en-IE" sz="3300" b="1" dirty="0"/>
          </a:p>
        </p:txBody>
      </p:sp>
      <p:sp>
        <p:nvSpPr>
          <p:cNvPr id="7" name="Text Placeholder 2">
            <a:extLst>
              <a:ext uri="{FF2B5EF4-FFF2-40B4-BE49-F238E27FC236}">
                <a16:creationId xmlns:a16="http://schemas.microsoft.com/office/drawing/2014/main" id="{453A6B23-6115-2AA8-6411-15BF9C1E433F}"/>
              </a:ext>
            </a:extLst>
          </p:cNvPr>
          <p:cNvSpPr>
            <a:spLocks noGrp="1"/>
          </p:cNvSpPr>
          <p:nvPr>
            <p:ph type="body" sz="quarter" idx="18"/>
          </p:nvPr>
        </p:nvSpPr>
        <p:spPr>
          <a:xfrm>
            <a:off x="835025" y="1260475"/>
            <a:ext cx="8013677" cy="4337050"/>
          </a:xfrm>
        </p:spPr>
        <p:txBody>
          <a:bodyPr>
            <a:noAutofit/>
          </a:bodyPr>
          <a:lstStyle/>
          <a:p>
            <a:pPr algn="l" rtl="0">
              <a:lnSpc>
                <a:spcPct val="100000"/>
              </a:lnSpc>
              <a:spcBef>
                <a:spcPts val="400"/>
              </a:spcBef>
            </a:pPr>
            <a:r>
              <a:rPr lang="fi-FI" sz="2300" dirty="0"/>
              <a:t>Pohjimmiltaan inkrementaalinen innovaatio on prosessi, jossa tehdään pieniä parannuksia olemassa oleviin tuotteisiin, palveluihin, prosesseihin, menetelmiin tai jopa itse elintarvikeyritykseen. Jos </a:t>
            </a:r>
            <a:r>
              <a:rPr lang="fi-FI" sz="2300" b="1" dirty="0"/>
              <a:t>muutos luo arvoa </a:t>
            </a:r>
            <a:r>
              <a:rPr lang="fi-FI" sz="2300" dirty="0"/>
              <a:t>ja sisältää jonkin verran </a:t>
            </a:r>
            <a:r>
              <a:rPr lang="fi-FI" sz="2300" b="1" dirty="0"/>
              <a:t>uutta, </a:t>
            </a:r>
            <a:r>
              <a:rPr lang="fi-FI" sz="2300" dirty="0"/>
              <a:t>se voidaan luokitella </a:t>
            </a:r>
            <a:r>
              <a:rPr lang="fi-FI" sz="2300" dirty="0" err="1"/>
              <a:t>inkrementaaliksi</a:t>
            </a:r>
            <a:r>
              <a:rPr lang="fi-FI" sz="2300" dirty="0"/>
              <a:t> innovaatioksi.</a:t>
            </a:r>
          </a:p>
          <a:p>
            <a:pPr algn="l" rtl="0">
              <a:lnSpc>
                <a:spcPct val="100000"/>
              </a:lnSpc>
              <a:spcBef>
                <a:spcPts val="400"/>
              </a:spcBef>
            </a:pPr>
            <a:r>
              <a:rPr lang="fi-FI" sz="2300" dirty="0"/>
              <a:t>Inkrementaaliset innovaatiot </a:t>
            </a:r>
            <a:r>
              <a:rPr lang="fi-FI" sz="2300" b="1" dirty="0"/>
              <a:t>eivät vaadi suuria teknologisia harppauksia </a:t>
            </a:r>
            <a:r>
              <a:rPr lang="fi-FI" sz="2300" dirty="0"/>
              <a:t>ja niillä on taipumus hyödyntää olemassa olevaa teknologiaansa ja liiketoimintamalliaan, joten niillä ei yleensä ole paljon vaikutusta markkinoiden dynamiikkaan.</a:t>
            </a:r>
          </a:p>
          <a:p>
            <a:pPr algn="l" rtl="0">
              <a:lnSpc>
                <a:spcPct val="100000"/>
              </a:lnSpc>
              <a:spcBef>
                <a:spcPts val="400"/>
              </a:spcBef>
            </a:pPr>
            <a:r>
              <a:rPr lang="fi-FI" sz="2300" dirty="0"/>
              <a:t>Ne ovat tyypillisesti paljon</a:t>
            </a:r>
            <a:r>
              <a:rPr lang="fi-FI" sz="2300" b="1" dirty="0"/>
              <a:t> </a:t>
            </a:r>
            <a:r>
              <a:rPr lang="fi-FI" sz="2300" dirty="0"/>
              <a:t>muita</a:t>
            </a:r>
            <a:r>
              <a:rPr lang="fi-FI" sz="2300" b="1" dirty="0"/>
              <a:t> </a:t>
            </a:r>
            <a:r>
              <a:rPr lang="fi-FI" sz="2300" dirty="0"/>
              <a:t>innovaatiota, ja niihin liittyy vähemmän epävarmuutta, mikä tekee niistä paljon ennakoitavampia ja siten turvallisempia yrityksellesi.</a:t>
            </a:r>
          </a:p>
        </p:txBody>
      </p:sp>
    </p:spTree>
    <p:extLst>
      <p:ext uri="{BB962C8B-B14F-4D97-AF65-F5344CB8AC3E}">
        <p14:creationId xmlns:p14="http://schemas.microsoft.com/office/powerpoint/2010/main" val="1669904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3F6F7-B1A0-B7A0-83B5-BB527488E702}"/>
              </a:ext>
            </a:extLst>
          </p:cNvPr>
          <p:cNvSpPr>
            <a:spLocks noGrp="1"/>
          </p:cNvSpPr>
          <p:nvPr>
            <p:ph type="body" sz="quarter" idx="18"/>
          </p:nvPr>
        </p:nvSpPr>
        <p:spPr>
          <a:xfrm>
            <a:off x="656979" y="1140644"/>
            <a:ext cx="11393619" cy="3949727"/>
          </a:xfrm>
        </p:spPr>
        <p:txBody>
          <a:bodyPr/>
          <a:lstStyle/>
          <a:p>
            <a:pPr algn="l" rtl="0"/>
            <a:r>
              <a:rPr lang="fi-FI" sz="2300" dirty="0"/>
              <a:t>Viime kädessä epäonnistuminen voi toimia </a:t>
            </a:r>
            <a:r>
              <a:rPr lang="fi-FI" sz="2300" b="1" dirty="0"/>
              <a:t>kasvun ja paranemisen katalysaattorina</a:t>
            </a:r>
            <a:r>
              <a:rPr lang="fi-FI" sz="2300" dirty="0"/>
              <a:t>. Yrittäjät, jotka omaksuvat epäonnistumisen oppimismahdollisuutena, heijastavat kokemuksiaan ja soveltavat oppimaansa oppia, ovat paremmin valmistautuneita tuleviin haasteisiin, tekemään tietoon perustuvia päätöksiä ja lisäämään menestymismahdollisuuksiaan. </a:t>
            </a:r>
          </a:p>
          <a:p>
            <a:pPr algn="l" rtl="0"/>
            <a:r>
              <a:rPr lang="fi-FI" sz="2100" dirty="0"/>
              <a:t>Esimerkiksi epäonnistuminen voi:</a:t>
            </a:r>
          </a:p>
          <a:p>
            <a:pPr marL="342900" indent="-342900" algn="l" rtl="0">
              <a:spcBef>
                <a:spcPts val="600"/>
              </a:spcBef>
              <a:buFont typeface="Arial" panose="020B0604020202020204" pitchFamily="34" charset="0"/>
              <a:buChar char="•"/>
            </a:pPr>
            <a:r>
              <a:rPr lang="fi-FI" sz="2200" dirty="0"/>
              <a:t>Rakentaa </a:t>
            </a:r>
            <a:r>
              <a:rPr lang="fi-FI" sz="2200" b="1" dirty="0"/>
              <a:t>joustavuuttasi j</a:t>
            </a:r>
            <a:r>
              <a:rPr lang="fi-FI" sz="2200" dirty="0"/>
              <a:t>a kykyä toipua ja kestää haasteita.</a:t>
            </a:r>
          </a:p>
          <a:p>
            <a:pPr marL="342900" indent="-342900" algn="l" rtl="0">
              <a:spcBef>
                <a:spcPts val="600"/>
              </a:spcBef>
              <a:buFont typeface="Arial" panose="020B0604020202020204" pitchFamily="34" charset="0"/>
              <a:buChar char="•"/>
            </a:pPr>
            <a:r>
              <a:rPr lang="fi-FI" sz="2200" dirty="0"/>
              <a:t>Voit oppia </a:t>
            </a:r>
            <a:r>
              <a:rPr lang="fi-FI" sz="2200" b="1" dirty="0"/>
              <a:t>sopeutumaan ja olemaan joustava </a:t>
            </a:r>
            <a:r>
              <a:rPr lang="fi-FI" sz="2200" dirty="0"/>
              <a:t>vastoinkäymisissä.</a:t>
            </a:r>
          </a:p>
          <a:p>
            <a:pPr marL="342900" indent="-342900" algn="l" rtl="0">
              <a:spcBef>
                <a:spcPts val="600"/>
              </a:spcBef>
              <a:buFont typeface="Arial" panose="020B0604020202020204" pitchFamily="34" charset="0"/>
              <a:buChar char="•"/>
            </a:pPr>
            <a:r>
              <a:rPr lang="fi-FI" sz="2200" dirty="0"/>
              <a:t>Tarjota mahdollisuuden pohtia ja </a:t>
            </a:r>
            <a:r>
              <a:rPr lang="fi-FI" sz="2200" b="1" dirty="0"/>
              <a:t>tunnistaa heikkouksia </a:t>
            </a:r>
            <a:r>
              <a:rPr lang="fi-FI" sz="2200" dirty="0"/>
              <a:t>tai puutteita liiketoimintamalleissa, prosesseissa tai taidoissa.</a:t>
            </a:r>
          </a:p>
          <a:p>
            <a:pPr marL="342900" indent="-342900" algn="l" rtl="0">
              <a:spcBef>
                <a:spcPts val="600"/>
              </a:spcBef>
              <a:buFont typeface="Arial" panose="020B0604020202020204" pitchFamily="34" charset="0"/>
              <a:buChar char="•"/>
            </a:pPr>
            <a:r>
              <a:rPr lang="fi-FI" sz="2200" dirty="0"/>
              <a:t>Paljastaa </a:t>
            </a:r>
            <a:r>
              <a:rPr lang="fi-FI" sz="2200" b="1" dirty="0"/>
              <a:t>arvokkaita oivalluksia </a:t>
            </a:r>
            <a:r>
              <a:rPr lang="fi-FI" sz="2200" dirty="0"/>
              <a:t>asiakkaiden mieltymyksistä, tarpeista tai kipupisteistä.</a:t>
            </a:r>
          </a:p>
          <a:p>
            <a:pPr marL="342900" indent="-342900" algn="l" rtl="0">
              <a:spcBef>
                <a:spcPts val="600"/>
              </a:spcBef>
              <a:buFont typeface="Arial" panose="020B0604020202020204" pitchFamily="34" charset="0"/>
              <a:buChar char="•"/>
            </a:pPr>
            <a:r>
              <a:rPr lang="fi-FI" sz="2200" dirty="0"/>
              <a:t>Auttaa sinua </a:t>
            </a:r>
            <a:r>
              <a:rPr lang="fi-FI" sz="2200" b="1" dirty="0"/>
              <a:t>arvioimaan ja vähentämään riskejä </a:t>
            </a:r>
            <a:r>
              <a:rPr lang="fi-FI" sz="2200" dirty="0"/>
              <a:t>tehokkaammin ja valmiussuunnitelmia varten.</a:t>
            </a:r>
          </a:p>
          <a:p>
            <a:pPr marL="342900" indent="-342900" algn="l" rtl="0">
              <a:spcBef>
                <a:spcPts val="600"/>
              </a:spcBef>
              <a:buFont typeface="Arial" panose="020B0604020202020204" pitchFamily="34" charset="0"/>
              <a:buChar char="•"/>
            </a:pPr>
            <a:r>
              <a:rPr lang="fi-FI" sz="2200" dirty="0"/>
              <a:t>Korostaa </a:t>
            </a:r>
            <a:r>
              <a:rPr lang="fi-FI" sz="2200" b="1" dirty="0"/>
              <a:t>verkostoitumisen merkitystä </a:t>
            </a:r>
            <a:r>
              <a:rPr lang="fi-FI" sz="2200" dirty="0"/>
              <a:t>ja yhteistyötä. Voit oppia hakemaan tukea, neuvoja ja mentorointia muilta alan toimijoilta.</a:t>
            </a:r>
          </a:p>
          <a:p>
            <a:pPr marL="342900" indent="-342900" algn="l" rtl="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188C734-C279-0300-6F6D-B81DD2C83093}"/>
              </a:ext>
            </a:extLst>
          </p:cNvPr>
          <p:cNvSpPr>
            <a:spLocks noGrp="1"/>
          </p:cNvSpPr>
          <p:nvPr>
            <p:ph type="body" sz="quarter" idx="16"/>
          </p:nvPr>
        </p:nvSpPr>
        <p:spPr>
          <a:xfrm>
            <a:off x="525004" y="474506"/>
            <a:ext cx="10595237" cy="803654"/>
          </a:xfrm>
        </p:spPr>
        <p:txBody>
          <a:bodyPr/>
          <a:lstStyle/>
          <a:p>
            <a:pPr algn="l" rtl="0"/>
            <a:r>
              <a:rPr lang="en-IE" dirty="0">
                <a:highlight>
                  <a:srgbClr val="F79037"/>
                </a:highlight>
              </a:rPr>
              <a:t>Epäonnistumisen etu…</a:t>
            </a:r>
          </a:p>
        </p:txBody>
      </p:sp>
    </p:spTree>
    <p:extLst>
      <p:ext uri="{BB962C8B-B14F-4D97-AF65-F5344CB8AC3E}">
        <p14:creationId xmlns:p14="http://schemas.microsoft.com/office/powerpoint/2010/main" val="3603896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lowing hanging light bulb in front of dark light bulbs">
            <a:extLst>
              <a:ext uri="{FF2B5EF4-FFF2-40B4-BE49-F238E27FC236}">
                <a16:creationId xmlns:a16="http://schemas.microsoft.com/office/drawing/2014/main" id="{B794E5B4-BA49-9FEE-6CFC-0102FB0B6C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2834431-6E59-30CD-70B1-7E5F7FB26729}"/>
              </a:ext>
            </a:extLst>
          </p:cNvPr>
          <p:cNvSpPr>
            <a:spLocks noGrp="1"/>
          </p:cNvSpPr>
          <p:nvPr>
            <p:ph type="body" sz="quarter" idx="13"/>
          </p:nvPr>
        </p:nvSpPr>
        <p:spPr>
          <a:xfrm>
            <a:off x="320540" y="2018176"/>
            <a:ext cx="5144994" cy="3808175"/>
          </a:xfrm>
        </p:spPr>
        <p:txBody>
          <a:bodyPr/>
          <a:lstStyle/>
          <a:p>
            <a:pPr rtl="0"/>
            <a:r>
              <a:rPr lang="en-IE" sz="2000" dirty="0"/>
              <a:t>En ole epäonnistunut. </a:t>
            </a:r>
          </a:p>
          <a:p>
            <a:pPr rtl="0"/>
            <a:r>
              <a:rPr lang="en-IE" sz="2000" dirty="0"/>
              <a:t>Olen juuri löytänyt 10 000 tapaa, jotka </a:t>
            </a:r>
            <a:r>
              <a:rPr lang="en-IE" sz="2000" dirty="0" err="1"/>
              <a:t>eivät</a:t>
            </a:r>
            <a:r>
              <a:rPr lang="en-IE" sz="2000" dirty="0"/>
              <a:t> </a:t>
            </a:r>
            <a:r>
              <a:rPr lang="en-IE" sz="2000" dirty="0" err="1"/>
              <a:t>toimi</a:t>
            </a:r>
            <a:r>
              <a:rPr lang="en-IE" sz="2000" dirty="0"/>
              <a:t>.</a:t>
            </a:r>
          </a:p>
          <a:p>
            <a:pPr algn="l" rtl="0"/>
            <a:endParaRPr lang="en-IE" dirty="0"/>
          </a:p>
          <a:p>
            <a:pPr algn="l" rtl="0"/>
            <a:r>
              <a:rPr lang="en-IE" sz="2000" i="0" dirty="0">
                <a:solidFill>
                  <a:schemeClr val="tx2">
                    <a:lumMod val="50000"/>
                  </a:schemeClr>
                </a:solidFill>
              </a:rPr>
              <a:t>Thomas Edison</a:t>
            </a:r>
          </a:p>
        </p:txBody>
      </p:sp>
      <p:grpSp>
        <p:nvGrpSpPr>
          <p:cNvPr id="4" name="Group 3">
            <a:extLst>
              <a:ext uri="{FF2B5EF4-FFF2-40B4-BE49-F238E27FC236}">
                <a16:creationId xmlns:a16="http://schemas.microsoft.com/office/drawing/2014/main" id="{D5001383-8BBE-A98A-79E4-3CC1DF0F563F}"/>
              </a:ext>
            </a:extLst>
          </p:cNvPr>
          <p:cNvGrpSpPr/>
          <p:nvPr/>
        </p:nvGrpSpPr>
        <p:grpSpPr>
          <a:xfrm>
            <a:off x="1602462" y="1404749"/>
            <a:ext cx="1177027" cy="809484"/>
            <a:chOff x="3400450" y="986392"/>
            <a:chExt cx="1487826" cy="1083162"/>
          </a:xfrm>
        </p:grpSpPr>
        <p:sp>
          <p:nvSpPr>
            <p:cNvPr id="5" name="Freeform 10">
              <a:extLst>
                <a:ext uri="{FF2B5EF4-FFF2-40B4-BE49-F238E27FC236}">
                  <a16:creationId xmlns:a16="http://schemas.microsoft.com/office/drawing/2014/main" id="{017BF661-4716-77CB-4B40-A2570D71560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BA458288-E4A5-5122-01FF-C5C4E4021BB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3039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Innovaatioita ja toimivuutta elintarvikealalla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06</a:t>
            </a:r>
          </a:p>
        </p:txBody>
      </p:sp>
    </p:spTree>
    <p:extLst>
      <p:ext uri="{BB962C8B-B14F-4D97-AF65-F5344CB8AC3E}">
        <p14:creationId xmlns:p14="http://schemas.microsoft.com/office/powerpoint/2010/main" val="40738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5F81C-C468-9521-C4ED-48B530342DBD}"/>
              </a:ext>
            </a:extLst>
          </p:cNvPr>
          <p:cNvSpPr>
            <a:spLocks noGrp="1"/>
          </p:cNvSpPr>
          <p:nvPr>
            <p:ph type="body" sz="quarter" idx="18"/>
          </p:nvPr>
        </p:nvSpPr>
        <p:spPr>
          <a:xfrm>
            <a:off x="898357" y="1783424"/>
            <a:ext cx="6163346" cy="4493793"/>
          </a:xfrm>
        </p:spPr>
        <p:txBody>
          <a:bodyPr/>
          <a:lstStyle/>
          <a:p>
            <a:pPr marL="342900" indent="-342900" algn="l" rtl="0">
              <a:buFont typeface="Arial" panose="020B0604020202020204" pitchFamily="34" charset="0"/>
              <a:buChar char="•"/>
            </a:pPr>
            <a:r>
              <a:rPr lang="fi-FI" dirty="0"/>
              <a:t>Innovaatioiden ja toimivuuden yhdistäminen voi johtaa </a:t>
            </a:r>
            <a:r>
              <a:rPr lang="fi-FI" b="1" dirty="0"/>
              <a:t>merkittäviin etuihin.</a:t>
            </a:r>
            <a:endParaRPr lang="fi-FI" dirty="0"/>
          </a:p>
          <a:p>
            <a:pPr marL="342900" indent="-342900" algn="l" rtl="0">
              <a:buFont typeface="Arial" panose="020B0604020202020204" pitchFamily="34" charset="0"/>
              <a:buChar char="•"/>
            </a:pPr>
            <a:r>
              <a:rPr lang="fi-FI" dirty="0"/>
              <a:t>Sen avulla voit eettisenä elintarvikeyrityksenä luoda </a:t>
            </a:r>
            <a:r>
              <a:rPr lang="fi-FI" b="1" dirty="0"/>
              <a:t>kestäviä ratkaisuja, </a:t>
            </a:r>
            <a:r>
              <a:rPr lang="fi-FI" dirty="0"/>
              <a:t>jotka ovat linjassa arvojesi kanssa ja täyttävät samalla kuluttajien vaatimukset.</a:t>
            </a:r>
          </a:p>
          <a:p>
            <a:pPr marL="342900" indent="-342900" algn="l" rtl="0">
              <a:buFont typeface="Arial" panose="020B0604020202020204" pitchFamily="34" charset="0"/>
              <a:buChar char="•"/>
            </a:pPr>
            <a:r>
              <a:rPr lang="fi-FI" dirty="0"/>
              <a:t>Etsimällä jatkuvasti uusia tapoja </a:t>
            </a:r>
            <a:r>
              <a:rPr lang="fi-FI" b="1" dirty="0"/>
              <a:t>parantaa ja optimoida </a:t>
            </a:r>
            <a:r>
              <a:rPr lang="fi-FI" dirty="0"/>
              <a:t>prosesseja, tuotteita ja asiakaskokemuksia, yrityksesi voi asettua </a:t>
            </a:r>
            <a:r>
              <a:rPr lang="fi-FI" b="1" dirty="0"/>
              <a:t>alan johtajaksi, </a:t>
            </a:r>
            <a:r>
              <a:rPr lang="fi-FI" dirty="0"/>
              <a:t>houkutella tietoisia kuluttajia ja edistää kestävämpää tulevaisuutta.</a:t>
            </a:r>
          </a:p>
          <a:p>
            <a:pPr algn="l" rtl="0"/>
            <a:endParaRPr lang="en-IE" dirty="0"/>
          </a:p>
        </p:txBody>
      </p:sp>
      <p:sp>
        <p:nvSpPr>
          <p:cNvPr id="3" name="Text Placeholder 2">
            <a:extLst>
              <a:ext uri="{FF2B5EF4-FFF2-40B4-BE49-F238E27FC236}">
                <a16:creationId xmlns:a16="http://schemas.microsoft.com/office/drawing/2014/main" id="{39BB147D-7A46-A332-0ABA-F1A61D9C6612}"/>
              </a:ext>
            </a:extLst>
          </p:cNvPr>
          <p:cNvSpPr>
            <a:spLocks noGrp="1"/>
          </p:cNvSpPr>
          <p:nvPr>
            <p:ph type="body" sz="quarter" idx="16"/>
          </p:nvPr>
        </p:nvSpPr>
        <p:spPr>
          <a:xfrm>
            <a:off x="898356" y="580783"/>
            <a:ext cx="5954931" cy="992652"/>
          </a:xfrm>
        </p:spPr>
        <p:txBody>
          <a:bodyPr/>
          <a:lstStyle/>
          <a:p>
            <a:pPr algn="l" rtl="0"/>
            <a:r>
              <a:rPr lang="fi-FI" b="1" dirty="0"/>
              <a:t>Tuo innovaatio ja toiminnallisuus yhteen</a:t>
            </a:r>
          </a:p>
          <a:p>
            <a:pPr algn="l" rtl="0"/>
            <a:endParaRPr lang="en-IE" b="1" dirty="0"/>
          </a:p>
        </p:txBody>
      </p:sp>
      <p:pic>
        <p:nvPicPr>
          <p:cNvPr id="5" name="Picture Placeholder 5" descr="Two arrows forming one">
            <a:extLst>
              <a:ext uri="{FF2B5EF4-FFF2-40B4-BE49-F238E27FC236}">
                <a16:creationId xmlns:a16="http://schemas.microsoft.com/office/drawing/2014/main" id="{E7994B4C-399F-560E-645F-03322404E8A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pic>
        <p:nvPicPr>
          <p:cNvPr id="32" name="Picture 31">
            <a:extLst>
              <a:ext uri="{FF2B5EF4-FFF2-40B4-BE49-F238E27FC236}">
                <a16:creationId xmlns:a16="http://schemas.microsoft.com/office/drawing/2014/main" id="{4FCA5A3D-27B2-3537-0E6A-549BDBA0CC9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06485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C7140-63A7-1F8A-4777-A268F5B37C5F}"/>
              </a:ext>
            </a:extLst>
          </p:cNvPr>
          <p:cNvSpPr>
            <a:spLocks noGrp="1"/>
          </p:cNvSpPr>
          <p:nvPr>
            <p:ph type="body" sz="quarter" idx="18"/>
          </p:nvPr>
        </p:nvSpPr>
        <p:spPr>
          <a:xfrm>
            <a:off x="767996" y="1642086"/>
            <a:ext cx="5777267" cy="5131073"/>
          </a:xfrm>
        </p:spPr>
        <p:txBody>
          <a:bodyPr/>
          <a:lstStyle/>
          <a:p>
            <a:pPr marL="288000" indent="-288000" algn="l" rtl="0">
              <a:spcBef>
                <a:spcPts val="600"/>
              </a:spcBef>
              <a:buFont typeface="Arial" panose="020B0604020202020204" pitchFamily="34" charset="0"/>
              <a:buChar char="•"/>
            </a:pPr>
            <a:r>
              <a:rPr lang="fi-FI" sz="2200" dirty="0"/>
              <a:t>Yllä olevissa osioissa keskustelimme innovaation voimasta ja mainitsimme lyhyesti, kuinka se voi edistää kestävien ja eettisten elintarviketuotteiden kehitystä. </a:t>
            </a:r>
          </a:p>
          <a:p>
            <a:pPr marL="288000" indent="-288000" algn="l" rtl="0">
              <a:spcBef>
                <a:spcPts val="600"/>
              </a:spcBef>
              <a:buFont typeface="Arial" panose="020B0604020202020204" pitchFamily="34" charset="0"/>
              <a:buChar char="•"/>
            </a:pPr>
            <a:r>
              <a:rPr lang="fi-FI" sz="2200" dirty="0"/>
              <a:t>Yhdistämällä toiminnallisuuden kestävyyteen voit tarjota tuotteita, jotka eivät ainoastaan ​​täytä kuluttajien vaatimuksia, vaan joilla on myös pienempi ympäristövaikutus.</a:t>
            </a:r>
          </a:p>
          <a:p>
            <a:pPr marL="288000" indent="-288000" algn="l" rtl="0">
              <a:spcBef>
                <a:spcPts val="600"/>
              </a:spcBef>
              <a:buFont typeface="Arial" panose="020B0604020202020204" pitchFamily="34" charset="0"/>
              <a:buChar char="•"/>
            </a:pPr>
            <a:r>
              <a:rPr lang="fi-FI" sz="2200" dirty="0"/>
              <a:t>Tähän voi sisältyä </a:t>
            </a:r>
            <a:r>
              <a:rPr lang="fi-FI" sz="2200" b="1" dirty="0"/>
              <a:t>kasvipohjaisten ​​vaihtoehtojen luominen, ruokahävikin vähentäminen </a:t>
            </a:r>
            <a:r>
              <a:rPr lang="fi-FI" sz="2200" dirty="0"/>
              <a:t>innovatiivisten pakkaus- tai säilöntämenetelmien avulla tai </a:t>
            </a:r>
            <a:r>
              <a:rPr lang="fi-FI" sz="2200" b="1" dirty="0"/>
              <a:t>vaihtoehtoisten hankintalähteiden 	hyödyntäminen.</a:t>
            </a:r>
            <a:endParaRPr lang="fi-FI" sz="2200" dirty="0"/>
          </a:p>
        </p:txBody>
      </p:sp>
      <p:sp>
        <p:nvSpPr>
          <p:cNvPr id="3" name="Text Placeholder 2">
            <a:extLst>
              <a:ext uri="{FF2B5EF4-FFF2-40B4-BE49-F238E27FC236}">
                <a16:creationId xmlns:a16="http://schemas.microsoft.com/office/drawing/2014/main" id="{2B915757-C8AF-A2AD-DBAD-2AD5D89FE660}"/>
              </a:ext>
            </a:extLst>
          </p:cNvPr>
          <p:cNvSpPr>
            <a:spLocks noGrp="1"/>
          </p:cNvSpPr>
          <p:nvPr>
            <p:ph type="body" sz="quarter" idx="16"/>
          </p:nvPr>
        </p:nvSpPr>
        <p:spPr>
          <a:xfrm>
            <a:off x="767826" y="481301"/>
            <a:ext cx="5907797" cy="992652"/>
          </a:xfrm>
        </p:spPr>
        <p:txBody>
          <a:bodyPr/>
          <a:lstStyle/>
          <a:p>
            <a:pPr algn="l" rtl="0"/>
            <a:r>
              <a:rPr lang="en-IE" b="1" dirty="0" err="1"/>
              <a:t>Kestäviä</a:t>
            </a:r>
            <a:r>
              <a:rPr lang="en-IE" b="1" dirty="0"/>
              <a:t> </a:t>
            </a:r>
            <a:r>
              <a:rPr lang="en-IE" b="1" dirty="0" err="1"/>
              <a:t>ratkaisuja</a:t>
            </a:r>
            <a:r>
              <a:rPr lang="en-IE" b="1" dirty="0"/>
              <a:t> tai </a:t>
            </a:r>
            <a:r>
              <a:rPr lang="en-US" b="1" dirty="0" err="1"/>
              <a:t>t</a:t>
            </a:r>
            <a:r>
              <a:rPr lang="en-US" sz="3600" b="1" dirty="0" err="1"/>
              <a:t>uotekehitystä</a:t>
            </a:r>
            <a:endParaRPr lang="en-IE" b="1" dirty="0"/>
          </a:p>
        </p:txBody>
      </p:sp>
      <p:pic>
        <p:nvPicPr>
          <p:cNvPr id="10" name="Picture Placeholder 9" descr="Beet veggie burger">
            <a:extLst>
              <a:ext uri="{FF2B5EF4-FFF2-40B4-BE49-F238E27FC236}">
                <a16:creationId xmlns:a16="http://schemas.microsoft.com/office/drawing/2014/main" id="{4D79A148-5128-8BF6-A924-E26303D5685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9D4C6164-117E-6294-1E20-0BEDA3941EE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98760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9337C-BA96-EF0F-2F67-46AD3F004E18}"/>
              </a:ext>
            </a:extLst>
          </p:cNvPr>
          <p:cNvSpPr>
            <a:spLocks noGrp="1"/>
          </p:cNvSpPr>
          <p:nvPr>
            <p:ph type="body" sz="quarter" idx="18"/>
          </p:nvPr>
        </p:nvSpPr>
        <p:spPr>
          <a:xfrm>
            <a:off x="630936" y="1582875"/>
            <a:ext cx="5914327" cy="3897201"/>
          </a:xfrm>
        </p:spPr>
        <p:txBody>
          <a:bodyPr/>
          <a:lstStyle/>
          <a:p>
            <a:pPr marL="288000" indent="-288000" algn="l" rtl="0">
              <a:spcBef>
                <a:spcPts val="600"/>
              </a:spcBef>
              <a:buFont typeface="Arial" panose="020B0604020202020204" pitchFamily="34" charset="0"/>
              <a:buChar char="•"/>
            </a:pPr>
            <a:r>
              <a:rPr lang="en-US" sz="2200" dirty="0"/>
              <a:t>Innovaatioiden avulla sinä ja </a:t>
            </a:r>
            <a:r>
              <a:rPr lang="fi-FI" sz="2200" dirty="0"/>
              <a:t>elintarvikeyrityksesi voitte tutkia vaihtoehtoisia hankinta- ja/tai tuotantomenetelmiä, joissa kestävyys on etusijalla. </a:t>
            </a:r>
          </a:p>
          <a:p>
            <a:pPr marL="288000" indent="-288000" algn="l" rtl="0">
              <a:spcBef>
                <a:spcPts val="600"/>
              </a:spcBef>
              <a:buFont typeface="Arial" panose="020B0604020202020204" pitchFamily="34" charset="0"/>
              <a:buChar char="•"/>
            </a:pPr>
            <a:r>
              <a:rPr lang="fi-FI" sz="2200" dirty="0"/>
              <a:t>Tämä voi sisältää hankinnan niistä, jotka ovat linjassa arvojesi kanssa (esim. tuotanto käyttämällä vertikaalisia viljelytekniikoita, </a:t>
            </a:r>
            <a:r>
              <a:rPr lang="fi-FI" sz="2200" dirty="0" err="1"/>
              <a:t>hydroponiikka</a:t>
            </a:r>
            <a:r>
              <a:rPr lang="fi-FI" sz="2200" dirty="0"/>
              <a:t>- tai </a:t>
            </a:r>
            <a:r>
              <a:rPr lang="fi-FI" sz="2200" dirty="0" err="1"/>
              <a:t>akvaponiikkajärjestelmiä</a:t>
            </a:r>
            <a:r>
              <a:rPr lang="fi-FI" sz="2200" dirty="0"/>
              <a:t> vedenkäytön vähentämiseksi tai uudistavalla maataloudella).</a:t>
            </a:r>
          </a:p>
          <a:p>
            <a:pPr marL="288000" indent="-288000" algn="l" rtl="0">
              <a:spcBef>
                <a:spcPts val="600"/>
              </a:spcBef>
              <a:buFont typeface="Arial" panose="020B0604020202020204" pitchFamily="34" charset="0"/>
              <a:buChar char="•"/>
            </a:pPr>
            <a:r>
              <a:rPr lang="fi-FI" sz="2200" dirty="0"/>
              <a:t>Integroimalla innovatiivisia menetelmiä tuotantoprosesseihin voidaan tehostaa, vähentää resurssien kulutusta ja minimoida 	niiden ekologinen jalanjälki.</a:t>
            </a:r>
          </a:p>
        </p:txBody>
      </p:sp>
      <p:sp>
        <p:nvSpPr>
          <p:cNvPr id="3" name="Text Placeholder 2">
            <a:extLst>
              <a:ext uri="{FF2B5EF4-FFF2-40B4-BE49-F238E27FC236}">
                <a16:creationId xmlns:a16="http://schemas.microsoft.com/office/drawing/2014/main" id="{61CE9DC8-37C6-DF61-829C-A093A06FF4B8}"/>
              </a:ext>
            </a:extLst>
          </p:cNvPr>
          <p:cNvSpPr>
            <a:spLocks noGrp="1"/>
          </p:cNvSpPr>
          <p:nvPr>
            <p:ph type="body" sz="quarter" idx="16"/>
          </p:nvPr>
        </p:nvSpPr>
        <p:spPr>
          <a:xfrm>
            <a:off x="630936" y="525067"/>
            <a:ext cx="7048440" cy="992652"/>
          </a:xfrm>
        </p:spPr>
        <p:txBody>
          <a:bodyPr/>
          <a:lstStyle/>
          <a:p>
            <a:pPr algn="l" rtl="0"/>
            <a:r>
              <a:rPr lang="en-US" b="1" dirty="0" err="1"/>
              <a:t>Vaihtoehtoiset</a:t>
            </a:r>
            <a:r>
              <a:rPr lang="en-US" b="1" dirty="0"/>
              <a:t> </a:t>
            </a:r>
            <a:r>
              <a:rPr lang="en-US" b="1" dirty="0" err="1"/>
              <a:t>hankinta</a:t>
            </a:r>
            <a:r>
              <a:rPr lang="en-US" b="1" dirty="0"/>
              <a:t>- ja </a:t>
            </a:r>
            <a:r>
              <a:rPr lang="en-US" b="1" dirty="0" err="1"/>
              <a:t>tuotantomenetelmät</a:t>
            </a:r>
            <a:endParaRPr lang="en-IE" b="1" dirty="0"/>
          </a:p>
        </p:txBody>
      </p:sp>
      <p:pic>
        <p:nvPicPr>
          <p:cNvPr id="6" name="Picture Placeholder 5" descr="Person carrying sunflower">
            <a:extLst>
              <a:ext uri="{FF2B5EF4-FFF2-40B4-BE49-F238E27FC236}">
                <a16:creationId xmlns:a16="http://schemas.microsoft.com/office/drawing/2014/main" id="{8F2BDD01-1A6E-39C5-EC1C-78585DCD00BF}"/>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6228DE1-5509-EC9D-1359-07536E9DADA0}"/>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8775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721285" y="1504108"/>
            <a:ext cx="6176367" cy="4481853"/>
          </a:xfrm>
        </p:spPr>
        <p:txBody>
          <a:bodyPr/>
          <a:lstStyle/>
          <a:p>
            <a:pPr algn="l" rtl="0"/>
            <a:r>
              <a:rPr lang="fi-FI" dirty="0"/>
              <a:t>Tutustu meidän </a:t>
            </a:r>
            <a:r>
              <a:rPr lang="fi-FI" dirty="0">
                <a:solidFill>
                  <a:srgbClr val="F79037"/>
                </a:solidFill>
                <a:hlinkClick r:id="rId2"/>
              </a:rPr>
              <a:t>Hyvien käytäntöjen kokoelmaan</a:t>
            </a:r>
            <a:endParaRPr lang="fi-FI" dirty="0">
              <a:solidFill>
                <a:srgbClr val="F79037"/>
              </a:solidFill>
              <a:hlinkClick r:id="rId3">
                <a:extLst>
                  <a:ext uri="{A12FA001-AC4F-418D-AE19-62706E023703}">
                    <ahyp:hlinkClr xmlns:ahyp="http://schemas.microsoft.com/office/drawing/2018/hyperlinkcolor" val="tx"/>
                  </a:ext>
                </a:extLst>
              </a:hlinkClick>
            </a:endParaRPr>
          </a:p>
          <a:p>
            <a:pPr algn="l" rtl="0"/>
            <a:r>
              <a:rPr lang="fi-FI" dirty="0">
                <a:solidFill>
                  <a:srgbClr val="F68F37"/>
                </a:solidFill>
                <a:hlinkClick r:id="rId4">
                  <a:extLst>
                    <a:ext uri="{A12FA001-AC4F-418D-AE19-62706E023703}">
                      <ahyp:hlinkClr xmlns:ahyp="http://schemas.microsoft.com/office/drawing/2018/hyperlinkcolor" val="tx"/>
                    </a:ext>
                  </a:extLst>
                </a:hlinkClick>
              </a:rPr>
              <a:t>Loam</a:t>
            </a:r>
            <a:r>
              <a:rPr lang="fi-FI" dirty="0">
                <a:solidFill>
                  <a:srgbClr val="F79037"/>
                </a:solidFill>
              </a:rPr>
              <a:t> </a:t>
            </a:r>
            <a:r>
              <a:rPr lang="fi-FI" dirty="0"/>
              <a:t>valittiin hyväksi käytännöksi, joka osoittaa eettisen ruoan välittämisen tai hankinnan. </a:t>
            </a:r>
          </a:p>
          <a:p>
            <a:pPr marL="342900" indent="-342900" algn="l" rtl="0">
              <a:buFont typeface="Arial" panose="020B0604020202020204" pitchFamily="34" charset="0"/>
              <a:buChar char="•"/>
            </a:pPr>
            <a:r>
              <a:rPr lang="fi-FI" dirty="0"/>
              <a:t>Täällä he käyttävät vain irlantilaisia ​​ainesosia ja rajoittavat toimittajiensa määrän kahdeksaan, mikä luo molempia osapuolia hyödyttävää yhteistyötä.</a:t>
            </a:r>
          </a:p>
          <a:p>
            <a:pPr marL="342900" indent="-342900" algn="l" rtl="0">
              <a:buFont typeface="Arial" panose="020B0604020202020204" pitchFamily="34" charset="0"/>
              <a:buChar char="•"/>
            </a:pPr>
            <a:r>
              <a:rPr lang="fi-FI" dirty="0"/>
              <a:t>Omistaja, </a:t>
            </a:r>
            <a:r>
              <a:rPr lang="fi-FI" dirty="0" err="1"/>
              <a:t>Enda</a:t>
            </a:r>
            <a:r>
              <a:rPr lang="fi-FI" dirty="0"/>
              <a:t>, käyttää innovatiivisesti myös ravintolatilaa kasvatuslaatikoihin, joissa he kasvattavat omia yrttejä ja kukkia välttäen niiden tuontia.</a:t>
            </a: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711358" y="756020"/>
            <a:ext cx="4990998" cy="496326"/>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ED537-0AC6-10EE-D7C1-8C40792942CD}"/>
              </a:ext>
            </a:extLst>
          </p:cNvPr>
          <p:cNvSpPr>
            <a:spLocks noGrp="1"/>
          </p:cNvSpPr>
          <p:nvPr>
            <p:ph type="body" sz="quarter" idx="18"/>
          </p:nvPr>
        </p:nvSpPr>
        <p:spPr>
          <a:xfrm>
            <a:off x="898358" y="1350088"/>
            <a:ext cx="5646906" cy="4157824"/>
          </a:xfrm>
        </p:spPr>
        <p:txBody>
          <a:bodyPr/>
          <a:lstStyle/>
          <a:p>
            <a:pPr algn="l" rtl="0"/>
            <a:r>
              <a:rPr lang="fi-FI" dirty="0"/>
              <a:t>Toiminnallisuus ja innovaatio voivat lähentyä pakkausten alalla. Sinä ja eettinen elintarvikeyrityksesi voitte tutustua innovatiivisiin pakkausratkaisuihin, joissa kestävyys on etusijalla, kuten </a:t>
            </a:r>
            <a:r>
              <a:rPr lang="fi-FI" b="1" dirty="0"/>
              <a:t>biohajoavat tai kompostoituvat materiaalit, kierrätettävät pakkaukset, </a:t>
            </a:r>
            <a:r>
              <a:rPr lang="fi-FI" dirty="0"/>
              <a:t>tai pakkausratkaisut, jotka minimoivat jätettä.</a:t>
            </a:r>
          </a:p>
          <a:p>
            <a:pPr algn="l" rtl="0"/>
            <a:r>
              <a:rPr lang="fi-FI" dirty="0"/>
              <a:t>Toiminnalliset pakkaukset, jotka lisäävät käyttömukavuutta, annosten hallintaa tai pidentää tuotteen säilyvyyttä, voivat myös parantaa asiakaskokemusta ja noudattaa samalla eettisiä arvoja.</a:t>
            </a:r>
          </a:p>
        </p:txBody>
      </p:sp>
      <p:sp>
        <p:nvSpPr>
          <p:cNvPr id="3" name="Text Placeholder 2">
            <a:extLst>
              <a:ext uri="{FF2B5EF4-FFF2-40B4-BE49-F238E27FC236}">
                <a16:creationId xmlns:a16="http://schemas.microsoft.com/office/drawing/2014/main" id="{F3DFE9ED-9E64-06AE-6CF1-3AB272EABF71}"/>
              </a:ext>
            </a:extLst>
          </p:cNvPr>
          <p:cNvSpPr>
            <a:spLocks noGrp="1"/>
          </p:cNvSpPr>
          <p:nvPr>
            <p:ph type="body" sz="quarter" idx="16"/>
          </p:nvPr>
        </p:nvSpPr>
        <p:spPr>
          <a:xfrm>
            <a:off x="898358" y="585442"/>
            <a:ext cx="4990998" cy="594134"/>
          </a:xfrm>
        </p:spPr>
        <p:txBody>
          <a:bodyPr/>
          <a:lstStyle/>
          <a:p>
            <a:pPr algn="l" rtl="0"/>
            <a:r>
              <a:rPr lang="en-US" b="1" dirty="0" err="1"/>
              <a:t>Pakkausinnovaatiot</a:t>
            </a:r>
            <a:endParaRPr lang="en-IE" b="1" dirty="0"/>
          </a:p>
        </p:txBody>
      </p:sp>
      <p:pic>
        <p:nvPicPr>
          <p:cNvPr id="6" name="Picture Placeholder 5" descr="A box of eggs with a label  Description automatically generated with low confidence">
            <a:extLst>
              <a:ext uri="{FF2B5EF4-FFF2-40B4-BE49-F238E27FC236}">
                <a16:creationId xmlns:a16="http://schemas.microsoft.com/office/drawing/2014/main" id="{0E0D6BB9-7ACB-29D3-2FBF-70EC6162D6B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Speech Bubble: Rectangle with Corners Rounded 6">
            <a:extLst>
              <a:ext uri="{FF2B5EF4-FFF2-40B4-BE49-F238E27FC236}">
                <a16:creationId xmlns:a16="http://schemas.microsoft.com/office/drawing/2014/main" id="{3192F78B-BA93-B9D9-5E39-60B9126512BF}"/>
              </a:ext>
            </a:extLst>
          </p:cNvPr>
          <p:cNvSpPr/>
          <p:nvPr/>
        </p:nvSpPr>
        <p:spPr>
          <a:xfrm>
            <a:off x="6545263" y="5129048"/>
            <a:ext cx="3595433" cy="979652"/>
          </a:xfrm>
          <a:prstGeom prst="wedgeRoundRectCallout">
            <a:avLst>
              <a:gd name="adj1" fmla="val -55780"/>
              <a:gd name="adj2" fmla="val -28693"/>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t>Keskustelemme pakkauksista tarkemmin moduulissa 4</a:t>
            </a:r>
          </a:p>
        </p:txBody>
      </p:sp>
      <p:pic>
        <p:nvPicPr>
          <p:cNvPr id="4" name="Picture 3">
            <a:extLst>
              <a:ext uri="{FF2B5EF4-FFF2-40B4-BE49-F238E27FC236}">
                <a16:creationId xmlns:a16="http://schemas.microsoft.com/office/drawing/2014/main" id="{29F09418-A9F3-3EAE-933F-9AF0CA17241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819689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0C31-C75E-884C-4643-AAC6EFBBD664}"/>
              </a:ext>
            </a:extLst>
          </p:cNvPr>
          <p:cNvSpPr>
            <a:spLocks noGrp="1"/>
          </p:cNvSpPr>
          <p:nvPr>
            <p:ph type="body" sz="quarter" idx="18"/>
          </p:nvPr>
        </p:nvSpPr>
        <p:spPr>
          <a:xfrm>
            <a:off x="740995" y="1662176"/>
            <a:ext cx="5804099" cy="3948211"/>
          </a:xfrm>
        </p:spPr>
        <p:txBody>
          <a:bodyPr/>
          <a:lstStyle/>
          <a:p>
            <a:pPr marL="288000" indent="-288000" algn="l" rtl="0">
              <a:spcBef>
                <a:spcPts val="600"/>
              </a:spcBef>
              <a:buFont typeface="Arial" panose="020B0604020202020204" pitchFamily="34" charset="0"/>
              <a:buChar char="•"/>
            </a:pPr>
            <a:r>
              <a:rPr lang="fi-FI" sz="2200" dirty="0"/>
              <a:t>Teknologian hyödyntäminen voi johtaa innovatiivisiin ratkaisuihin. </a:t>
            </a:r>
          </a:p>
          <a:p>
            <a:pPr marL="288000" indent="-288000" algn="l" rtl="0">
              <a:spcBef>
                <a:spcPts val="600"/>
              </a:spcBef>
              <a:buFont typeface="Arial" panose="020B0604020202020204" pitchFamily="34" charset="0"/>
              <a:buChar char="•"/>
            </a:pPr>
            <a:r>
              <a:rPr lang="fi-FI" sz="2200" dirty="0"/>
              <a:t>Tämä voi sisältää </a:t>
            </a:r>
            <a:r>
              <a:rPr lang="fi-FI" sz="2200" b="1" dirty="0" err="1"/>
              <a:t>blockchain</a:t>
            </a:r>
            <a:r>
              <a:rPr lang="fi-FI" sz="2200" b="1" dirty="0"/>
              <a:t>-teknologian </a:t>
            </a:r>
            <a:r>
              <a:rPr lang="fi-FI" sz="2200" dirty="0"/>
              <a:t>käytön</a:t>
            </a:r>
            <a:r>
              <a:rPr lang="fi-FI" sz="2200" b="1" dirty="0"/>
              <a:t> </a:t>
            </a:r>
            <a:r>
              <a:rPr lang="fi-FI" sz="2200" dirty="0"/>
              <a:t>toimitusketjun avoimuuden ja jäljitettävyyttä varten </a:t>
            </a:r>
            <a:r>
              <a:rPr lang="fi-FI" sz="2200" dirty="0" err="1"/>
              <a:t>IoT</a:t>
            </a:r>
            <a:r>
              <a:rPr lang="fi-FI" sz="2200" dirty="0"/>
              <a:t> (</a:t>
            </a:r>
            <a:r>
              <a:rPr lang="fi-FI" sz="2200" b="1" dirty="0"/>
              <a:t>Internet of </a:t>
            </a:r>
            <a:r>
              <a:rPr lang="fi-FI" sz="2200" b="1" dirty="0" err="1"/>
              <a:t>Things</a:t>
            </a:r>
            <a:r>
              <a:rPr lang="fi-FI" sz="2200" b="1" dirty="0"/>
              <a:t>) </a:t>
            </a:r>
            <a:r>
              <a:rPr lang="fi-FI" sz="2200" dirty="0"/>
              <a:t>- laitteiden käyttöönotto energiankulutuksen seuraamiseksi ja optimoimiseksi tai ruokahävikin vähentämiseksi, tai data-analytiikan hyödyntämine tietoon perustuvien hankintaa, tuotantoa ja jakelua koskevien päätösten tekemiseen. </a:t>
            </a:r>
          </a:p>
          <a:p>
            <a:pPr marL="288000" indent="-288000" algn="l" rtl="0">
              <a:spcBef>
                <a:spcPts val="600"/>
              </a:spcBef>
              <a:buFont typeface="Arial" panose="020B0604020202020204" pitchFamily="34" charset="0"/>
              <a:buChar char="•"/>
            </a:pPr>
            <a:r>
              <a:rPr lang="fi-FI" sz="2200" dirty="0"/>
              <a:t>Nämä tekniset edistysaskeleet voivat parantaa tehokkuutta, vähentää ympäristövaikutuksia ja 	parantaa yleistä toimintaa.</a:t>
            </a:r>
          </a:p>
        </p:txBody>
      </p:sp>
      <p:sp>
        <p:nvSpPr>
          <p:cNvPr id="3" name="Text Placeholder 2">
            <a:extLst>
              <a:ext uri="{FF2B5EF4-FFF2-40B4-BE49-F238E27FC236}">
                <a16:creationId xmlns:a16="http://schemas.microsoft.com/office/drawing/2014/main" id="{DF9DB84B-E424-ED57-DD9B-56AD343AC0AF}"/>
              </a:ext>
            </a:extLst>
          </p:cNvPr>
          <p:cNvSpPr>
            <a:spLocks noGrp="1"/>
          </p:cNvSpPr>
          <p:nvPr>
            <p:ph type="body" sz="quarter" idx="16"/>
          </p:nvPr>
        </p:nvSpPr>
        <p:spPr>
          <a:xfrm>
            <a:off x="898358" y="564718"/>
            <a:ext cx="5804100" cy="992652"/>
          </a:xfrm>
        </p:spPr>
        <p:txBody>
          <a:bodyPr/>
          <a:lstStyle/>
          <a:p>
            <a:pPr algn="l" rtl="0"/>
            <a:r>
              <a:rPr lang="en-IE" b="1" dirty="0" err="1"/>
              <a:t>Teknologia</a:t>
            </a:r>
            <a:r>
              <a:rPr lang="en-IE" b="1" dirty="0"/>
              <a:t> </a:t>
            </a:r>
            <a:r>
              <a:rPr lang="en-IE" b="1" dirty="0" err="1"/>
              <a:t>ja</a:t>
            </a:r>
            <a:r>
              <a:rPr lang="en-IE" b="1" dirty="0"/>
              <a:t> </a:t>
            </a:r>
            <a:r>
              <a:rPr lang="en-IE" b="1" dirty="0" err="1"/>
              <a:t>digitaaliset</a:t>
            </a:r>
            <a:r>
              <a:rPr lang="en-IE" b="1" dirty="0"/>
              <a:t> </a:t>
            </a:r>
            <a:r>
              <a:rPr lang="en-IE" b="1" dirty="0" err="1"/>
              <a:t>ratkaisut</a:t>
            </a:r>
            <a:endParaRPr lang="en-IE" b="1" dirty="0"/>
          </a:p>
        </p:txBody>
      </p:sp>
      <p:pic>
        <p:nvPicPr>
          <p:cNvPr id="9" name="Picture Placeholder 8" descr="A picture containing screenshot, colorfulness, light  Description automatically generated">
            <a:extLst>
              <a:ext uri="{FF2B5EF4-FFF2-40B4-BE49-F238E27FC236}">
                <a16:creationId xmlns:a16="http://schemas.microsoft.com/office/drawing/2014/main" id="{EFFBAB84-2C45-0597-3623-F6E1AF53A61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1" name="Speech Bubble: Rectangle with Corners Rounded 10">
            <a:extLst>
              <a:ext uri="{FF2B5EF4-FFF2-40B4-BE49-F238E27FC236}">
                <a16:creationId xmlns:a16="http://schemas.microsoft.com/office/drawing/2014/main" id="{11017CFD-8EA9-594E-B677-0C1F0DFB3A76}"/>
              </a:ext>
            </a:extLst>
          </p:cNvPr>
          <p:cNvSpPr/>
          <p:nvPr/>
        </p:nvSpPr>
        <p:spPr>
          <a:xfrm>
            <a:off x="6768687" y="4551441"/>
            <a:ext cx="5199888" cy="853996"/>
          </a:xfrm>
          <a:prstGeom prst="wedgeRoundRectCallout">
            <a:avLst>
              <a:gd name="adj1" fmla="val -61569"/>
              <a:gd name="adj2" fmla="val 2848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600" b="1" dirty="0">
                <a:solidFill>
                  <a:schemeClr val="bg1"/>
                </a:solidFill>
                <a:hlinkClick r:id="rId4">
                  <a:extLst>
                    <a:ext uri="{A12FA001-AC4F-418D-AE19-62706E023703}">
                      <ahyp:hlinkClr xmlns:ahyp="http://schemas.microsoft.com/office/drawing/2018/hyperlinkcolor" val="tx"/>
                    </a:ext>
                  </a:extLst>
                </a:hlinkClick>
              </a:rPr>
              <a:t>MIELENKIINTOISTA LUETTAVAA</a:t>
            </a:r>
            <a:r>
              <a:rPr lang="en-US" sz="1600" dirty="0">
                <a:solidFill>
                  <a:schemeClr val="bg1"/>
                </a:solidFill>
                <a:hlinkClick r:id="rId4">
                  <a:extLst>
                    <a:ext uri="{A12FA001-AC4F-418D-AE19-62706E023703}">
                      <ahyp:hlinkClr xmlns:ahyp="http://schemas.microsoft.com/office/drawing/2018/hyperlinkcolor" val="tx"/>
                    </a:ext>
                  </a:extLst>
                </a:hlinkClick>
              </a:rPr>
              <a:t>: </a:t>
            </a:r>
            <a:r>
              <a:rPr lang="en-US" sz="1600" b="1" dirty="0">
                <a:solidFill>
                  <a:schemeClr val="bg1"/>
                </a:solidFill>
                <a:hlinkClick r:id="rId4">
                  <a:extLst>
                    <a:ext uri="{A12FA001-AC4F-418D-AE19-62706E023703}">
                      <ahyp:hlinkClr xmlns:ahyp="http://schemas.microsoft.com/office/drawing/2018/hyperlinkcolor" val="tx"/>
                    </a:ext>
                  </a:extLst>
                </a:hlinkClick>
              </a:rPr>
              <a:t>17 </a:t>
            </a:r>
            <a:r>
              <a:rPr lang="en-US" sz="1600" b="1" dirty="0" err="1">
                <a:solidFill>
                  <a:schemeClr val="bg1"/>
                </a:solidFill>
                <a:hlinkClick r:id="rId4">
                  <a:extLst>
                    <a:ext uri="{A12FA001-AC4F-418D-AE19-62706E023703}">
                      <ahyp:hlinkClr xmlns:ahyp="http://schemas.microsoft.com/office/drawing/2018/hyperlinkcolor" val="tx"/>
                    </a:ext>
                  </a:extLst>
                </a:hlinkClick>
              </a:rPr>
              <a:t>tapaa</a:t>
            </a:r>
            <a:r>
              <a:rPr lang="en-US" sz="1600" b="1" dirty="0">
                <a:solidFill>
                  <a:schemeClr val="bg1"/>
                </a:solidFill>
                <a:hlinkClick r:id="rId4">
                  <a:extLst>
                    <a:ext uri="{A12FA001-AC4F-418D-AE19-62706E023703}">
                      <ahyp:hlinkClr xmlns:ahyp="http://schemas.microsoft.com/office/drawing/2018/hyperlinkcolor" val="tx"/>
                    </a:ext>
                  </a:extLst>
                </a:hlinkClick>
              </a:rPr>
              <a:t> </a:t>
            </a:r>
            <a:r>
              <a:rPr lang="en-US" sz="1600" b="1" dirty="0" err="1">
                <a:solidFill>
                  <a:schemeClr val="bg1"/>
                </a:solidFill>
                <a:hlinkClick r:id="rId4">
                  <a:extLst>
                    <a:ext uri="{A12FA001-AC4F-418D-AE19-62706E023703}">
                      <ahyp:hlinkClr xmlns:ahyp="http://schemas.microsoft.com/office/drawing/2018/hyperlinkcolor" val="tx"/>
                    </a:ext>
                  </a:extLst>
                </a:hlinkClick>
              </a:rPr>
              <a:t>teknologia</a:t>
            </a:r>
            <a:r>
              <a:rPr lang="en-US" sz="1600" b="1" dirty="0">
                <a:solidFill>
                  <a:schemeClr val="bg1"/>
                </a:solidFill>
                <a:hlinkClick r:id="rId4">
                  <a:extLst>
                    <a:ext uri="{A12FA001-AC4F-418D-AE19-62706E023703}">
                      <ahyp:hlinkClr xmlns:ahyp="http://schemas.microsoft.com/office/drawing/2018/hyperlinkcolor" val="tx"/>
                    </a:ext>
                  </a:extLst>
                </a:hlinkClick>
              </a:rPr>
              <a:t> </a:t>
            </a:r>
            <a:r>
              <a:rPr lang="en-US" sz="1600" b="1" dirty="0" err="1">
                <a:solidFill>
                  <a:schemeClr val="bg1"/>
                </a:solidFill>
                <a:hlinkClick r:id="rId4">
                  <a:extLst>
                    <a:ext uri="{A12FA001-AC4F-418D-AE19-62706E023703}">
                      <ahyp:hlinkClr xmlns:ahyp="http://schemas.microsoft.com/office/drawing/2018/hyperlinkcolor" val="tx"/>
                    </a:ext>
                  </a:extLst>
                </a:hlinkClick>
              </a:rPr>
              <a:t>voi</a:t>
            </a:r>
            <a:r>
              <a:rPr lang="en-US" sz="1600" b="1" dirty="0">
                <a:solidFill>
                  <a:schemeClr val="bg1"/>
                </a:solidFill>
                <a:hlinkClick r:id="rId4">
                  <a:extLst>
                    <a:ext uri="{A12FA001-AC4F-418D-AE19-62706E023703}">
                      <ahyp:hlinkClr xmlns:ahyp="http://schemas.microsoft.com/office/drawing/2018/hyperlinkcolor" val="tx"/>
                    </a:ext>
                  </a:extLst>
                </a:hlinkClick>
              </a:rPr>
              <a:t> </a:t>
            </a:r>
            <a:r>
              <a:rPr lang="en-US" sz="1600" b="1" dirty="0" err="1">
                <a:solidFill>
                  <a:schemeClr val="bg1"/>
                </a:solidFill>
                <a:hlinkClick r:id="rId4">
                  <a:extLst>
                    <a:ext uri="{A12FA001-AC4F-418D-AE19-62706E023703}">
                      <ahyp:hlinkClr xmlns:ahyp="http://schemas.microsoft.com/office/drawing/2018/hyperlinkcolor" val="tx"/>
                    </a:ext>
                  </a:extLst>
                </a:hlinkClick>
              </a:rPr>
              <a:t>muuttaa</a:t>
            </a:r>
            <a:r>
              <a:rPr lang="en-US" sz="1600" b="1" dirty="0">
                <a:solidFill>
                  <a:schemeClr val="bg1"/>
                </a:solidFill>
                <a:hlinkClick r:id="rId4">
                  <a:extLst>
                    <a:ext uri="{A12FA001-AC4F-418D-AE19-62706E023703}">
                      <ahyp:hlinkClr xmlns:ahyp="http://schemas.microsoft.com/office/drawing/2018/hyperlinkcolor" val="tx"/>
                    </a:ext>
                  </a:extLst>
                </a:hlinkClick>
              </a:rPr>
              <a:t> </a:t>
            </a:r>
            <a:r>
              <a:rPr lang="en-US" sz="1600" b="1" dirty="0" err="1">
                <a:solidFill>
                  <a:schemeClr val="bg1"/>
                </a:solidFill>
                <a:hlinkClick r:id="rId4">
                  <a:extLst>
                    <a:ext uri="{A12FA001-AC4F-418D-AE19-62706E023703}">
                      <ahyp:hlinkClr xmlns:ahyp="http://schemas.microsoft.com/office/drawing/2018/hyperlinkcolor" val="tx"/>
                    </a:ext>
                  </a:extLst>
                </a:hlinkClick>
              </a:rPr>
              <a:t>maailmaa</a:t>
            </a:r>
            <a:r>
              <a:rPr lang="en-US" sz="1600" b="1" dirty="0">
                <a:solidFill>
                  <a:schemeClr val="bg1"/>
                </a:solidFill>
                <a:hlinkClick r:id="rId4">
                  <a:extLst>
                    <a:ext uri="{A12FA001-AC4F-418D-AE19-62706E023703}">
                      <ahyp:hlinkClr xmlns:ahyp="http://schemas.microsoft.com/office/drawing/2018/hyperlinkcolor" val="tx"/>
                    </a:ext>
                  </a:extLst>
                </a:hlinkClick>
              </a:rPr>
              <a:t> </a:t>
            </a:r>
            <a:r>
              <a:rPr lang="en-US" sz="1600" b="1" dirty="0" err="1">
                <a:solidFill>
                  <a:schemeClr val="bg1"/>
                </a:solidFill>
                <a:hlinkClick r:id="rId4">
                  <a:extLst>
                    <a:ext uri="{A12FA001-AC4F-418D-AE19-62706E023703}">
                      <ahyp:hlinkClr xmlns:ahyp="http://schemas.microsoft.com/office/drawing/2018/hyperlinkcolor" val="tx"/>
                    </a:ext>
                  </a:extLst>
                </a:hlinkClick>
              </a:rPr>
              <a:t>vuoteen</a:t>
            </a:r>
            <a:r>
              <a:rPr lang="en-US" sz="1600" b="1" dirty="0">
                <a:solidFill>
                  <a:schemeClr val="bg1"/>
                </a:solidFill>
                <a:hlinkClick r:id="rId4">
                  <a:extLst>
                    <a:ext uri="{A12FA001-AC4F-418D-AE19-62706E023703}">
                      <ahyp:hlinkClr xmlns:ahyp="http://schemas.microsoft.com/office/drawing/2018/hyperlinkcolor" val="tx"/>
                    </a:ext>
                  </a:extLst>
                </a:hlinkClick>
              </a:rPr>
              <a:t> 2027 </a:t>
            </a:r>
            <a:r>
              <a:rPr lang="en-US" sz="1600" b="1" dirty="0" err="1">
                <a:solidFill>
                  <a:schemeClr val="bg1"/>
                </a:solidFill>
                <a:hlinkClick r:id="rId4">
                  <a:extLst>
                    <a:ext uri="{A12FA001-AC4F-418D-AE19-62706E023703}">
                      <ahyp:hlinkClr xmlns:ahyp="http://schemas.microsoft.com/office/drawing/2018/hyperlinkcolor" val="tx"/>
                    </a:ext>
                  </a:extLst>
                </a:hlinkClick>
              </a:rPr>
              <a:t>mennessä</a:t>
            </a:r>
            <a:r>
              <a:rPr lang="en-US" sz="1600" b="1" dirty="0">
                <a:solidFill>
                  <a:schemeClr val="bg1"/>
                </a:solidFill>
                <a:hlinkClick r:id="rId4">
                  <a:extLst>
                    <a:ext uri="{A12FA001-AC4F-418D-AE19-62706E023703}">
                      <ahyp:hlinkClr xmlns:ahyp="http://schemas.microsoft.com/office/drawing/2018/hyperlinkcolor" val="tx"/>
                    </a:ext>
                  </a:extLst>
                </a:hlinkClick>
              </a:rPr>
              <a:t> | </a:t>
            </a:r>
            <a:r>
              <a:rPr lang="en-US" sz="1600" b="1" dirty="0" err="1">
                <a:solidFill>
                  <a:schemeClr val="bg1"/>
                </a:solidFill>
                <a:hlinkClick r:id="rId4">
                  <a:extLst>
                    <a:ext uri="{A12FA001-AC4F-418D-AE19-62706E023703}">
                      <ahyp:hlinkClr xmlns:ahyp="http://schemas.microsoft.com/office/drawing/2018/hyperlinkcolor" val="tx"/>
                    </a:ext>
                  </a:extLst>
                </a:hlinkClick>
              </a:rPr>
              <a:t>Maailman</a:t>
            </a:r>
            <a:r>
              <a:rPr lang="en-US" sz="1600" b="1" dirty="0">
                <a:solidFill>
                  <a:schemeClr val="bg1"/>
                </a:solidFill>
                <a:hlinkClick r:id="rId4">
                  <a:extLst>
                    <a:ext uri="{A12FA001-AC4F-418D-AE19-62706E023703}">
                      <ahyp:hlinkClr xmlns:ahyp="http://schemas.microsoft.com/office/drawing/2018/hyperlinkcolor" val="tx"/>
                    </a:ext>
                  </a:extLst>
                </a:hlinkClick>
              </a:rPr>
              <a:t> </a:t>
            </a:r>
            <a:r>
              <a:rPr lang="en-US" sz="1600" b="1" dirty="0" err="1">
                <a:solidFill>
                  <a:schemeClr val="bg1"/>
                </a:solidFill>
                <a:hlinkClick r:id="rId4">
                  <a:extLst>
                    <a:ext uri="{A12FA001-AC4F-418D-AE19-62706E023703}">
                      <ahyp:hlinkClr xmlns:ahyp="http://schemas.microsoft.com/office/drawing/2018/hyperlinkcolor" val="tx"/>
                    </a:ext>
                  </a:extLst>
                </a:hlinkClick>
              </a:rPr>
              <a:t>talousfoorumi</a:t>
            </a:r>
            <a:r>
              <a:rPr lang="en-US" sz="1600" b="1" dirty="0">
                <a:solidFill>
                  <a:schemeClr val="bg1"/>
                </a:solidFill>
                <a:hlinkClick r:id="rId4">
                  <a:extLst>
                    <a:ext uri="{A12FA001-AC4F-418D-AE19-62706E023703}">
                      <ahyp:hlinkClr xmlns:ahyp="http://schemas.microsoft.com/office/drawing/2018/hyperlinkcolor" val="tx"/>
                    </a:ext>
                  </a:extLst>
                </a:hlinkClick>
              </a:rPr>
              <a:t> (weforum.org)</a:t>
            </a:r>
            <a:endParaRPr lang="en-IE" sz="1600" b="1" dirty="0">
              <a:solidFill>
                <a:schemeClr val="bg1"/>
              </a:solidFill>
            </a:endParaRPr>
          </a:p>
        </p:txBody>
      </p:sp>
      <p:pic>
        <p:nvPicPr>
          <p:cNvPr id="4" name="Picture 3">
            <a:extLst>
              <a:ext uri="{FF2B5EF4-FFF2-40B4-BE49-F238E27FC236}">
                <a16:creationId xmlns:a16="http://schemas.microsoft.com/office/drawing/2014/main" id="{E2532776-F51B-1C4E-CE18-7FB827E95AF7}"/>
              </a:ext>
            </a:extLst>
          </p:cNvPr>
          <p:cNvPicPr>
            <a:picLocks noChangeAspect="1"/>
          </p:cNvPicPr>
          <p:nvPr/>
        </p:nvPicPr>
        <p:blipFill>
          <a:blip r:embed="rId5"/>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6823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59DEC-CE18-7E0D-A2D8-BA751EEA01A4}"/>
              </a:ext>
            </a:extLst>
          </p:cNvPr>
          <p:cNvSpPr>
            <a:spLocks noGrp="1"/>
          </p:cNvSpPr>
          <p:nvPr>
            <p:ph type="body" sz="quarter" idx="18"/>
          </p:nvPr>
        </p:nvSpPr>
        <p:spPr>
          <a:xfrm>
            <a:off x="550932" y="1477252"/>
            <a:ext cx="6138916" cy="4651137"/>
          </a:xfrm>
        </p:spPr>
        <p:txBody>
          <a:bodyPr/>
          <a:lstStyle/>
          <a:p>
            <a:pPr marL="288000" indent="-288000" algn="l" rtl="0">
              <a:spcBef>
                <a:spcPts val="600"/>
              </a:spcBef>
              <a:buFont typeface="Arial" panose="020B0604020202020204" pitchFamily="34" charset="0"/>
              <a:buChar char="•"/>
            </a:pPr>
            <a:r>
              <a:rPr lang="fi-FI" sz="2150" dirty="0"/>
              <a:t>Innovaatioita voidaan soveltaa asiakaskokemuksen parantamiseen elintarvikeliiketoiminnassasi. </a:t>
            </a:r>
          </a:p>
          <a:p>
            <a:pPr marL="288000" indent="-288000" algn="l" rtl="0">
              <a:spcBef>
                <a:spcPts val="600"/>
              </a:spcBef>
              <a:buFont typeface="Arial" panose="020B0604020202020204" pitchFamily="34" charset="0"/>
              <a:buChar char="•"/>
            </a:pPr>
            <a:r>
              <a:rPr lang="fi-FI" sz="2150" dirty="0"/>
              <a:t>Tämä voi sisältää </a:t>
            </a:r>
            <a:r>
              <a:rPr lang="fi-FI" sz="2150" b="1" dirty="0"/>
              <a:t>käyttäjäystävällisten mobiilisovellusten t</a:t>
            </a:r>
            <a:r>
              <a:rPr lang="fi-FI" sz="2150" dirty="0"/>
              <a:t>ai verkkoalustojen kehittämisen, jotka tarjoavat tietoa tuotteiden alkuperästä, sertifikaateista ja eettisistä käytännöistä. </a:t>
            </a:r>
          </a:p>
          <a:p>
            <a:pPr marL="288000" indent="-288000" algn="l" rtl="0">
              <a:spcBef>
                <a:spcPts val="600"/>
              </a:spcBef>
              <a:buFont typeface="Arial" panose="020B0604020202020204" pitchFamily="34" charset="0"/>
              <a:buChar char="•"/>
            </a:pPr>
            <a:r>
              <a:rPr lang="fi-FI" sz="2150" b="1" dirty="0"/>
              <a:t>Lisätyn todellisuuden tai virtuaalitodellisuuden kokemusten </a:t>
            </a:r>
            <a:r>
              <a:rPr lang="fi-FI" sz="2150" dirty="0"/>
              <a:t>integrointi</a:t>
            </a:r>
            <a:r>
              <a:rPr lang="fi-FI" sz="2150" b="1" dirty="0"/>
              <a:t> </a:t>
            </a:r>
            <a:r>
              <a:rPr lang="fi-FI" sz="2150" dirty="0"/>
              <a:t>voi kouluttaa ja sitouttaa asiakkaita kestävän kehityksen ponnisteluista tai tarjota interaktiivisia työpajoja.</a:t>
            </a:r>
          </a:p>
          <a:p>
            <a:pPr marL="288000" indent="-288000" algn="l" rtl="0">
              <a:spcBef>
                <a:spcPts val="600"/>
              </a:spcBef>
              <a:buFont typeface="Arial" panose="020B0604020202020204" pitchFamily="34" charset="0"/>
              <a:buChar char="•"/>
            </a:pPr>
            <a:r>
              <a:rPr lang="fi-FI" sz="2150" dirty="0"/>
              <a:t>Tällaiset toimet voivat edistää vahvempia yhteyksiä, brändiuskollisuutta ja syvempää 	eettisten arvojen arvostusta.</a:t>
            </a:r>
          </a:p>
        </p:txBody>
      </p:sp>
      <p:sp>
        <p:nvSpPr>
          <p:cNvPr id="3" name="Text Placeholder 2">
            <a:extLst>
              <a:ext uri="{FF2B5EF4-FFF2-40B4-BE49-F238E27FC236}">
                <a16:creationId xmlns:a16="http://schemas.microsoft.com/office/drawing/2014/main" id="{EA95BDA2-7817-A4E9-BCF6-1715D3019DC9}"/>
              </a:ext>
            </a:extLst>
          </p:cNvPr>
          <p:cNvSpPr>
            <a:spLocks noGrp="1"/>
          </p:cNvSpPr>
          <p:nvPr>
            <p:ph type="body" sz="quarter" idx="16"/>
          </p:nvPr>
        </p:nvSpPr>
        <p:spPr>
          <a:xfrm>
            <a:off x="695517" y="465667"/>
            <a:ext cx="5849746" cy="612422"/>
          </a:xfrm>
        </p:spPr>
        <p:txBody>
          <a:bodyPr/>
          <a:lstStyle/>
          <a:p>
            <a:pPr algn="l" rtl="0"/>
            <a:r>
              <a:rPr lang="en-US" b="1" dirty="0" err="1"/>
              <a:t>Asiakassitoutuminen</a:t>
            </a:r>
            <a:r>
              <a:rPr lang="en-US" b="1" dirty="0"/>
              <a:t> ja </a:t>
            </a:r>
            <a:r>
              <a:rPr lang="en-US" b="1" dirty="0" err="1"/>
              <a:t>kokemus</a:t>
            </a:r>
            <a:endParaRPr lang="en-IE" b="1" dirty="0"/>
          </a:p>
        </p:txBody>
      </p:sp>
      <p:pic>
        <p:nvPicPr>
          <p:cNvPr id="6" name="Picture Placeholder 5" descr="Young woman using virtual reality headset">
            <a:extLst>
              <a:ext uri="{FF2B5EF4-FFF2-40B4-BE49-F238E27FC236}">
                <a16:creationId xmlns:a16="http://schemas.microsoft.com/office/drawing/2014/main" id="{645633B4-3B9D-97A6-0093-B74D453BA56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58BBF3CD-AC1F-7C26-198E-66054F7D19F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924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647C79-6E4E-63C3-4350-28FD2F98499E}"/>
              </a:ext>
            </a:extLst>
          </p:cNvPr>
          <p:cNvSpPr>
            <a:spLocks noGrp="1"/>
          </p:cNvSpPr>
          <p:nvPr>
            <p:ph type="body" sz="quarter" idx="16"/>
          </p:nvPr>
        </p:nvSpPr>
        <p:spPr>
          <a:xfrm>
            <a:off x="600076" y="559899"/>
            <a:ext cx="6791324" cy="496094"/>
          </a:xfrm>
        </p:spPr>
        <p:txBody>
          <a:bodyPr>
            <a:normAutofit fontScale="92500" lnSpcReduction="10000"/>
          </a:bodyPr>
          <a:lstStyle/>
          <a:p>
            <a:pPr algn="l" rtl="0"/>
            <a:r>
              <a:rPr lang="en-US" sz="3300" b="1" dirty="0"/>
              <a:t>1. Inkrementaalinen innovaatio</a:t>
            </a:r>
            <a:endParaRPr lang="en-IE" sz="3300" b="1" dirty="0"/>
          </a:p>
        </p:txBody>
      </p:sp>
      <p:sp>
        <p:nvSpPr>
          <p:cNvPr id="6" name="Text Placeholder 2">
            <a:extLst>
              <a:ext uri="{FF2B5EF4-FFF2-40B4-BE49-F238E27FC236}">
                <a16:creationId xmlns:a16="http://schemas.microsoft.com/office/drawing/2014/main" id="{A9DDC38C-3AEC-5A73-5EBC-9C207E0DB3B0}"/>
              </a:ext>
            </a:extLst>
          </p:cNvPr>
          <p:cNvSpPr>
            <a:spLocks noGrp="1"/>
          </p:cNvSpPr>
          <p:nvPr>
            <p:ph type="body" sz="quarter" idx="18"/>
          </p:nvPr>
        </p:nvSpPr>
        <p:spPr>
          <a:xfrm>
            <a:off x="498763" y="1187588"/>
            <a:ext cx="6046499" cy="5023207"/>
          </a:xfrm>
          <a:solidFill>
            <a:srgbClr val="B2DDDC"/>
          </a:solidFill>
        </p:spPr>
        <p:txBody>
          <a:bodyPr>
            <a:noAutofit/>
          </a:bodyPr>
          <a:lstStyle/>
          <a:p>
            <a:pPr marL="342900" indent="-342900" algn="l" rtl="0">
              <a:lnSpc>
                <a:spcPct val="100000"/>
              </a:lnSpc>
              <a:spcBef>
                <a:spcPts val="0"/>
              </a:spcBef>
              <a:buFont typeface="Arial" panose="020B0604020202020204" pitchFamily="34" charset="0"/>
              <a:buChar char="•"/>
            </a:pPr>
            <a:r>
              <a:rPr lang="fi-FI" sz="2200" dirty="0"/>
              <a:t>Tuotteita voidaan tehdä pienemmiksi, helppokäyttöisemmiksi, eri maku- ja muotovariaatioina tai ovat houkuttelevampia pakkauksiltaan muuttamatta niiden ydinsisältöä. </a:t>
            </a:r>
          </a:p>
          <a:p>
            <a:pPr marL="342900" indent="-342900" algn="l" rtl="0">
              <a:lnSpc>
                <a:spcPct val="100000"/>
              </a:lnSpc>
              <a:spcBef>
                <a:spcPts val="0"/>
              </a:spcBef>
              <a:buFont typeface="Arial" panose="020B0604020202020204" pitchFamily="34" charset="0"/>
              <a:buChar char="•"/>
            </a:pPr>
            <a:r>
              <a:rPr lang="fi-FI" sz="2200" dirty="0"/>
              <a:t>Palveluja tehostetaan usein jatkuvalla parantamisella.</a:t>
            </a:r>
          </a:p>
          <a:p>
            <a:pPr marL="342900" indent="-342900" algn="l" rtl="0">
              <a:lnSpc>
                <a:spcPct val="100000"/>
              </a:lnSpc>
              <a:spcBef>
                <a:spcPts val="0"/>
              </a:spcBef>
              <a:buFont typeface="Arial" panose="020B0604020202020204" pitchFamily="34" charset="0"/>
              <a:buChar char="•"/>
            </a:pPr>
            <a:r>
              <a:rPr lang="fi-FI" sz="2200" dirty="0"/>
              <a:t>Vaikka inkrementaalinen innovaatio </a:t>
            </a:r>
            <a:r>
              <a:rPr lang="fi-FI" sz="2200" b="1" dirty="0"/>
              <a:t>ei luo uusia markkinoita </a:t>
            </a:r>
            <a:r>
              <a:rPr lang="fi-FI" sz="2200" dirty="0"/>
              <a:t>eikä usein käytä radikaalisti uutta teknologiaa, se voi houkutella enemmän maksavia asiakkaita, koska se täyttää asiakkaiden tunnistetut tarpeet.</a:t>
            </a:r>
          </a:p>
          <a:p>
            <a:pPr marL="342900" indent="-342900" algn="l" rtl="0">
              <a:lnSpc>
                <a:spcPct val="100000"/>
              </a:lnSpc>
              <a:spcBef>
                <a:spcPts val="0"/>
              </a:spcBef>
              <a:buFont typeface="Arial" panose="020B0604020202020204" pitchFamily="34" charset="0"/>
              <a:buChar char="•"/>
            </a:pPr>
            <a:r>
              <a:rPr lang="fi-FI" sz="2200" dirty="0"/>
              <a:t>Tuote/palvelu voi myös houkutella suuremmille, valtavirran markkinoille, jos samat toiminnot ja arvo tarjotaan halvemmalla.</a:t>
            </a:r>
          </a:p>
        </p:txBody>
      </p:sp>
      <p:sp>
        <p:nvSpPr>
          <p:cNvPr id="3" name="TextBox 2">
            <a:extLst>
              <a:ext uri="{FF2B5EF4-FFF2-40B4-BE49-F238E27FC236}">
                <a16:creationId xmlns:a16="http://schemas.microsoft.com/office/drawing/2014/main" id="{980C86D3-ED40-6CFB-4911-F1E6E1B9A67F}"/>
              </a:ext>
            </a:extLst>
          </p:cNvPr>
          <p:cNvSpPr txBox="1"/>
          <p:nvPr/>
        </p:nvSpPr>
        <p:spPr>
          <a:xfrm>
            <a:off x="6924722" y="1445499"/>
            <a:ext cx="5267278" cy="4401205"/>
          </a:xfrm>
          <a:prstGeom prst="rect">
            <a:avLst/>
          </a:prstGeom>
          <a:noFill/>
        </p:spPr>
        <p:txBody>
          <a:bodyPr wrap="square">
            <a:spAutoFit/>
          </a:bodyPr>
          <a:lstStyle/>
          <a:p>
            <a:pPr algn="l" rtl="0"/>
            <a:r>
              <a:rPr lang="fi-FI" sz="2000" b="0" i="0" dirty="0">
                <a:solidFill>
                  <a:srgbClr val="333333"/>
                </a:solidFill>
                <a:effectLst/>
              </a:rPr>
              <a:t>Marraskuussa 2005</a:t>
            </a:r>
          </a:p>
          <a:p>
            <a:pPr algn="l" rtl="0"/>
            <a:r>
              <a:rPr lang="fi-FI" sz="2000" b="0" i="0" dirty="0">
                <a:solidFill>
                  <a:srgbClr val="333333"/>
                </a:solidFill>
                <a:effectLst/>
              </a:rPr>
              <a:t>ensimmäiset </a:t>
            </a:r>
            <a:r>
              <a:rPr lang="fi-FI" sz="2000" b="0" i="0" dirty="0" err="1">
                <a:solidFill>
                  <a:srgbClr val="333333"/>
                </a:solidFill>
                <a:effectLst/>
              </a:rPr>
              <a:t>Tony’s</a:t>
            </a:r>
            <a:endParaRPr lang="fi-FI" sz="2000" b="0" i="0" dirty="0">
              <a:solidFill>
                <a:srgbClr val="333333"/>
              </a:solidFill>
              <a:effectLst/>
            </a:endParaRPr>
          </a:p>
          <a:p>
            <a:pPr algn="l" rtl="0"/>
            <a:r>
              <a:rPr lang="fi-FI" sz="2000" b="0" i="0" dirty="0" err="1">
                <a:solidFill>
                  <a:srgbClr val="333333"/>
                </a:solidFill>
                <a:effectLst/>
              </a:rPr>
              <a:t>Chocolonely</a:t>
            </a:r>
            <a:r>
              <a:rPr lang="fi-FI" sz="2000" dirty="0">
                <a:solidFill>
                  <a:srgbClr val="333333"/>
                </a:solidFill>
              </a:rPr>
              <a:t> -s</a:t>
            </a:r>
            <a:r>
              <a:rPr lang="fi-FI" sz="2000" b="0" i="0" dirty="0">
                <a:solidFill>
                  <a:srgbClr val="333333"/>
                </a:solidFill>
                <a:effectLst/>
              </a:rPr>
              <a:t>uklaapatukat </a:t>
            </a:r>
            <a:r>
              <a:rPr lang="fi-FI" sz="2000" dirty="0">
                <a:solidFill>
                  <a:srgbClr val="333333"/>
                </a:solidFill>
              </a:rPr>
              <a:t>tulivat </a:t>
            </a:r>
            <a:r>
              <a:rPr lang="fi-FI" sz="2000" b="0" i="0" dirty="0">
                <a:solidFill>
                  <a:srgbClr val="333333"/>
                </a:solidFill>
                <a:effectLst/>
              </a:rPr>
              <a:t>Alankomaiden markkinoille: 5 000 maitosuklaapatukkaa hälyttävässä punaisessa pakkauksessa, jossa oli etiketti "100 % orja vapaa." Odottamattomilla makuyhdistelmillä he muuttivat Alankomaiden suklaamarkkinoita – siinä määrin, että monet muut brändit kopioivat heidän strategiaansa ja tuovat markkinoille omia eksoottisia makujaan. Eikä vain suklaapatukoissa, vaan myös suklaatahnassa, maapähkinävoissa ja keksissä.</a:t>
            </a:r>
          </a:p>
          <a:p>
            <a:pPr algn="l" rtl="0"/>
            <a:endParaRPr lang="en-GB" sz="2000" dirty="0">
              <a:solidFill>
                <a:srgbClr val="333333"/>
              </a:solidFill>
              <a:latin typeface="Georgia" panose="02040502050405020303" pitchFamily="18" charset="0"/>
            </a:endParaRPr>
          </a:p>
        </p:txBody>
      </p:sp>
      <p:sp>
        <p:nvSpPr>
          <p:cNvPr id="10" name="TextBox 9">
            <a:extLst>
              <a:ext uri="{FF2B5EF4-FFF2-40B4-BE49-F238E27FC236}">
                <a16:creationId xmlns:a16="http://schemas.microsoft.com/office/drawing/2014/main" id="{79DD5251-0B13-FE4A-6298-CA9F7DAEAD4E}"/>
              </a:ext>
            </a:extLst>
          </p:cNvPr>
          <p:cNvSpPr txBox="1"/>
          <p:nvPr/>
        </p:nvSpPr>
        <p:spPr>
          <a:xfrm>
            <a:off x="6924722" y="5564464"/>
            <a:ext cx="5267278" cy="646331"/>
          </a:xfrm>
          <a:prstGeom prst="rect">
            <a:avLst/>
          </a:prstGeom>
          <a:noFill/>
        </p:spPr>
        <p:txBody>
          <a:bodyPr wrap="square">
            <a:spAutoFit/>
          </a:bodyPr>
          <a:lstStyle/>
          <a:p>
            <a:pPr algn="l" rtl="0"/>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LUE: </a:t>
            </a:r>
            <a:r>
              <a:rPr lang="en-GB" dirty="0">
                <a:solidFill>
                  <a:srgbClr val="87A66E"/>
                </a:solidFill>
                <a:hlinkClick r:id="rId2">
                  <a:extLst>
                    <a:ext uri="{A12FA001-AC4F-418D-AE19-62706E023703}">
                      <ahyp:hlinkClr xmlns:ahyp="http://schemas.microsoft.com/office/drawing/2018/hyperlinkcolor" val="tx"/>
                    </a:ext>
                  </a:extLst>
                </a:hlinkClick>
              </a:rPr>
              <a:t>Kuinka tuoda kestävyys massoihin: Tony’s </a:t>
            </a:r>
            <a:r>
              <a:rPr lang="en-GB" dirty="0" err="1">
                <a:solidFill>
                  <a:srgbClr val="87A66E"/>
                </a:solidFill>
                <a:hlinkClick r:id="rId2">
                  <a:extLst>
                    <a:ext uri="{A12FA001-AC4F-418D-AE19-62706E023703}">
                      <ahyp:hlinkClr xmlns:ahyp="http://schemas.microsoft.com/office/drawing/2018/hyperlinkcolor" val="tx"/>
                    </a:ext>
                  </a:extLst>
                </a:hlinkClick>
              </a:rPr>
              <a:t>Chocolonely:n</a:t>
            </a:r>
            <a:r>
              <a:rPr lang="en-GB" dirty="0">
                <a:solidFill>
                  <a:srgbClr val="87A66E"/>
                </a:solidFill>
                <a:hlinkClick r:id="rId2">
                  <a:extLst>
                    <a:ext uri="{A12FA001-AC4F-418D-AE19-62706E023703}">
                      <ahyp:hlinkClr xmlns:ahyp="http://schemas.microsoft.com/office/drawing/2018/hyperlinkcolor" val="tx"/>
                    </a:ext>
                  </a:extLst>
                </a:hlinkClick>
              </a:rPr>
              <a:t> </a:t>
            </a:r>
            <a:r>
              <a:rPr lang="en-GB" dirty="0" err="1">
                <a:solidFill>
                  <a:srgbClr val="87A66E"/>
                </a:solidFill>
                <a:hlinkClick r:id="rId2">
                  <a:extLst>
                    <a:ext uri="{A12FA001-AC4F-418D-AE19-62706E023703}">
                      <ahyp:hlinkClr xmlns:ahyp="http://schemas.microsoft.com/office/drawing/2018/hyperlinkcolor" val="tx"/>
                    </a:ext>
                  </a:extLst>
                </a:hlinkClick>
              </a:rPr>
              <a:t>vaikutusstrategia</a:t>
            </a:r>
            <a:r>
              <a:rPr lang="en-GB" dirty="0">
                <a:solidFill>
                  <a:srgbClr val="87A66E"/>
                </a:solidFill>
                <a:hlinkClick r:id="rId2">
                  <a:extLst>
                    <a:ext uri="{A12FA001-AC4F-418D-AE19-62706E023703}">
                      <ahyp:hlinkClr xmlns:ahyp="http://schemas.microsoft.com/office/drawing/2018/hyperlinkcolor" val="tx"/>
                    </a:ext>
                  </a:extLst>
                </a:hlinkClick>
              </a:rPr>
              <a:t> (forbes.com)</a:t>
            </a:r>
            <a:endParaRPr lang="en-IE" dirty="0"/>
          </a:p>
        </p:txBody>
      </p:sp>
      <p:pic>
        <p:nvPicPr>
          <p:cNvPr id="2050" name="Picture 2" descr="The Most Ethical Chocolate Brand: Tony's Chocolonely">
            <a:extLst>
              <a:ext uri="{FF2B5EF4-FFF2-40B4-BE49-F238E27FC236}">
                <a16:creationId xmlns:a16="http://schemas.microsoft.com/office/drawing/2014/main" id="{7FF9633E-71CD-5CC9-CBC1-2FC79B0AA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2000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8DBAF9-CFC1-C3BE-B240-41789580FD8D}"/>
              </a:ext>
            </a:extLst>
          </p:cNvPr>
          <p:cNvSpPr txBox="1"/>
          <p:nvPr/>
        </p:nvSpPr>
        <p:spPr>
          <a:xfrm>
            <a:off x="6545263" y="591719"/>
            <a:ext cx="2254941" cy="400110"/>
          </a:xfrm>
          <a:prstGeom prst="rect">
            <a:avLst/>
          </a:prstGeom>
          <a:noFill/>
        </p:spPr>
        <p:txBody>
          <a:bodyPr wrap="square">
            <a:spAutoFit/>
          </a:bodyPr>
          <a:lstStyle/>
          <a:p>
            <a:pPr algn="l" rtl="0"/>
            <a:r>
              <a:rPr lang="en-GB" sz="2000" b="1" i="1" dirty="0">
                <a:solidFill>
                  <a:srgbClr val="333333"/>
                </a:solidFill>
                <a:effectLst/>
              </a:rPr>
              <a:t>Tony’s </a:t>
            </a:r>
            <a:r>
              <a:rPr lang="en-GB" sz="2000" b="1" i="1" dirty="0" err="1">
                <a:solidFill>
                  <a:srgbClr val="333333"/>
                </a:solidFill>
                <a:effectLst/>
              </a:rPr>
              <a:t>Chocolonely</a:t>
            </a:r>
            <a:endParaRPr lang="en-IE" sz="2000" b="1" i="1" dirty="0"/>
          </a:p>
        </p:txBody>
      </p:sp>
    </p:spTree>
    <p:extLst>
      <p:ext uri="{BB962C8B-B14F-4D97-AF65-F5344CB8AC3E}">
        <p14:creationId xmlns:p14="http://schemas.microsoft.com/office/powerpoint/2010/main" val="211736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7B72B-A53E-187B-8E4C-EAC2C5B44DE5}"/>
              </a:ext>
            </a:extLst>
          </p:cNvPr>
          <p:cNvSpPr>
            <a:spLocks noGrp="1"/>
          </p:cNvSpPr>
          <p:nvPr>
            <p:ph type="body" sz="quarter" idx="18"/>
          </p:nvPr>
        </p:nvSpPr>
        <p:spPr>
          <a:xfrm>
            <a:off x="624981" y="1381897"/>
            <a:ext cx="6020916" cy="5080019"/>
          </a:xfrm>
        </p:spPr>
        <p:txBody>
          <a:bodyPr/>
          <a:lstStyle/>
          <a:p>
            <a:pPr marL="288000" indent="-288000" algn="l" rtl="0">
              <a:spcBef>
                <a:spcPts val="600"/>
              </a:spcBef>
              <a:buFont typeface="Arial" panose="020B0604020202020204" pitchFamily="34" charset="0"/>
              <a:buChar char="•"/>
            </a:pPr>
            <a:r>
              <a:rPr lang="fi-FI" sz="2150" dirty="0"/>
              <a:t>Työskentely muiden innovatiivisten yritysten kanssa tai organisaatioiden kanssa voi </a:t>
            </a:r>
            <a:r>
              <a:rPr lang="fi-FI" sz="2150" b="1" dirty="0"/>
              <a:t>edistää </a:t>
            </a:r>
            <a:r>
              <a:rPr lang="fi-FI" sz="2150" dirty="0"/>
              <a:t>eettisten ruokakäytäntöjen kehittymistä. </a:t>
            </a:r>
          </a:p>
          <a:p>
            <a:pPr marL="288000" indent="-288000" algn="l" rtl="0">
              <a:spcBef>
                <a:spcPts val="600"/>
              </a:spcBef>
              <a:buFont typeface="Arial" panose="020B0604020202020204" pitchFamily="34" charset="0"/>
              <a:buChar char="•"/>
            </a:pPr>
            <a:r>
              <a:rPr lang="fi-FI" sz="2150" dirty="0"/>
              <a:t>Tämä voi sisältää yhteistyön teknologiayritysten, tutkimuslaitosten kanssa, kestävään kehitykseen keskittyvien organisaatioiden tai voittoa tavoittelemattomia aloitteiden kanssa, joilla haasteisiin vastataan yhdessä ja kehitetään innovatiivisia ratkaisuja.</a:t>
            </a:r>
          </a:p>
          <a:p>
            <a:pPr marL="288000" indent="-288000" algn="l" rtl="0">
              <a:spcBef>
                <a:spcPts val="600"/>
              </a:spcBef>
              <a:buFont typeface="Arial" panose="020B0604020202020204" pitchFamily="34" charset="0"/>
              <a:buChar char="•"/>
            </a:pPr>
            <a:r>
              <a:rPr lang="fi-FI" sz="2150" b="1" dirty="0"/>
              <a:t>Yhdistämällä resursseja, tietämystä ja asiantuntemusta</a:t>
            </a:r>
            <a:r>
              <a:rPr lang="fi-FI" sz="2150" dirty="0"/>
              <a:t>, sinä ja eettinen elintarvikeyrityksesi voitte </a:t>
            </a:r>
            <a:r>
              <a:rPr lang="fi-FI" sz="2150" b="1" dirty="0"/>
              <a:t>nopeuttaa innovaatiotoimiasi </a:t>
            </a:r>
            <a:r>
              <a:rPr lang="fi-FI" sz="2150" dirty="0"/>
              <a:t>ja luoda suuremman vaikutuksen.</a:t>
            </a:r>
          </a:p>
        </p:txBody>
      </p:sp>
      <p:sp>
        <p:nvSpPr>
          <p:cNvPr id="3" name="Text Placeholder 2">
            <a:extLst>
              <a:ext uri="{FF2B5EF4-FFF2-40B4-BE49-F238E27FC236}">
                <a16:creationId xmlns:a16="http://schemas.microsoft.com/office/drawing/2014/main" id="{AAF11674-9521-841C-F6B4-ED91EA3913D8}"/>
              </a:ext>
            </a:extLst>
          </p:cNvPr>
          <p:cNvSpPr>
            <a:spLocks noGrp="1"/>
          </p:cNvSpPr>
          <p:nvPr>
            <p:ph type="body" sz="quarter" idx="16"/>
          </p:nvPr>
        </p:nvSpPr>
        <p:spPr>
          <a:xfrm>
            <a:off x="624981" y="611405"/>
            <a:ext cx="6965482" cy="499731"/>
          </a:xfrm>
        </p:spPr>
        <p:txBody>
          <a:bodyPr/>
          <a:lstStyle/>
          <a:p>
            <a:pPr algn="l" rtl="0"/>
            <a:r>
              <a:rPr lang="en-IE" b="1" dirty="0" err="1"/>
              <a:t>Yhteistyöt</a:t>
            </a:r>
            <a:r>
              <a:rPr lang="en-IE" b="1" dirty="0"/>
              <a:t> </a:t>
            </a:r>
            <a:r>
              <a:rPr lang="en-IE" b="1" dirty="0" err="1"/>
              <a:t>ja</a:t>
            </a:r>
            <a:r>
              <a:rPr lang="en-IE" b="1" dirty="0"/>
              <a:t> </a:t>
            </a:r>
            <a:r>
              <a:rPr lang="en-IE" b="1" dirty="0" err="1"/>
              <a:t>kumppanuudet</a:t>
            </a:r>
            <a:endParaRPr lang="en-IE" b="1" dirty="0"/>
          </a:p>
        </p:txBody>
      </p:sp>
      <p:pic>
        <p:nvPicPr>
          <p:cNvPr id="6" name="Picture Placeholder 5">
            <a:extLst>
              <a:ext uri="{FF2B5EF4-FFF2-40B4-BE49-F238E27FC236}">
                <a16:creationId xmlns:a16="http://schemas.microsoft.com/office/drawing/2014/main" id="{48290F7D-FFDB-0FF5-86C3-53395242BDB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pic>
        <p:nvPicPr>
          <p:cNvPr id="4" name="Picture 3">
            <a:extLst>
              <a:ext uri="{FF2B5EF4-FFF2-40B4-BE49-F238E27FC236}">
                <a16:creationId xmlns:a16="http://schemas.microsoft.com/office/drawing/2014/main" id="{9241195F-BA9D-0582-1FC6-48B57165208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201355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576072" y="2036189"/>
            <a:ext cx="11109960" cy="2648933"/>
          </a:xfrm>
        </p:spPr>
        <p:txBody>
          <a:bodyPr>
            <a:noAutofit/>
          </a:bodyPr>
          <a:lstStyle/>
          <a:p>
            <a:pPr algn="l" rtl="0"/>
            <a:r>
              <a:rPr lang="en-US" sz="3600" dirty="0"/>
              <a:t>Olet nyt EFE-</a:t>
            </a:r>
            <a:r>
              <a:rPr lang="en-US" sz="3600" dirty="0" err="1"/>
              <a:t>kurssin</a:t>
            </a:r>
            <a:r>
              <a:rPr lang="en-US" sz="3600" dirty="0"/>
              <a:t> </a:t>
            </a:r>
            <a:r>
              <a:rPr lang="en-US" sz="3600" dirty="0" err="1"/>
              <a:t>puolivälissä</a:t>
            </a:r>
            <a:r>
              <a:rPr lang="en-US" sz="3600" dirty="0"/>
              <a:t>. </a:t>
            </a:r>
          </a:p>
          <a:p>
            <a:pPr algn="l" rtl="0"/>
            <a:r>
              <a:rPr lang="en-US" sz="3600" dirty="0" err="1"/>
              <a:t>Jatka</a:t>
            </a:r>
            <a:r>
              <a:rPr lang="en-US" sz="3600" dirty="0"/>
              <a:t>, </a:t>
            </a:r>
            <a:r>
              <a:rPr lang="en-US" sz="3600" dirty="0" err="1"/>
              <a:t>sillä</a:t>
            </a:r>
            <a:r>
              <a:rPr lang="en-US" sz="3600" dirty="0"/>
              <a:t> </a:t>
            </a:r>
            <a:r>
              <a:rPr lang="en-US" sz="3600" dirty="0" err="1"/>
              <a:t>moduulissa</a:t>
            </a:r>
            <a:r>
              <a:rPr lang="en-US" sz="3600" dirty="0"/>
              <a:t> 4 </a:t>
            </a:r>
            <a:r>
              <a:rPr lang="en-US" sz="3600" dirty="0" err="1"/>
              <a:t>opit</a:t>
            </a:r>
            <a:r>
              <a:rPr lang="en-US" sz="3600" dirty="0"/>
              <a:t> </a:t>
            </a:r>
            <a:r>
              <a:rPr lang="en-US" sz="3600" dirty="0" err="1"/>
              <a:t>hyödyllisistä</a:t>
            </a:r>
            <a:r>
              <a:rPr lang="en-US" sz="3600" dirty="0"/>
              <a:t> </a:t>
            </a:r>
            <a:r>
              <a:rPr lang="en-US" sz="3600" b="1" dirty="0" err="1"/>
              <a:t>Eettisistä</a:t>
            </a:r>
            <a:r>
              <a:rPr lang="en-US" sz="3600" b="1" dirty="0"/>
              <a:t> </a:t>
            </a:r>
            <a:r>
              <a:rPr lang="en-US" sz="3600" b="1" dirty="0" err="1"/>
              <a:t>toimintatavoista</a:t>
            </a:r>
            <a:r>
              <a:rPr lang="en-US" sz="3600" b="1" dirty="0"/>
              <a:t> </a:t>
            </a:r>
            <a:r>
              <a:rPr lang="en-US" sz="3600" b="1" dirty="0" err="1"/>
              <a:t>elintarviketuotannossa</a:t>
            </a:r>
            <a:r>
              <a:rPr lang="en-US" sz="3600" b="1" dirty="0"/>
              <a:t>.</a:t>
            </a:r>
            <a:endParaRPr lang="en-US" sz="36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03B585-799A-47D8-9CA7-79D54B1652C1}">
  <ds:schemaRefs>
    <ds:schemaRef ds:uri="http://schemas.microsoft.com/sharepoint/v3/contenttype/forms"/>
  </ds:schemaRefs>
</ds:datastoreItem>
</file>

<file path=customXml/itemProps2.xml><?xml version="1.0" encoding="utf-8"?>
<ds:datastoreItem xmlns:ds="http://schemas.openxmlformats.org/officeDocument/2006/customXml" ds:itemID="{65433883-D53F-4C6E-A604-FC72B903D137}"/>
</file>

<file path=customXml/itemProps3.xml><?xml version="1.0" encoding="utf-8"?>
<ds:datastoreItem xmlns:ds="http://schemas.openxmlformats.org/officeDocument/2006/customXml" ds:itemID="{001FB78F-29B0-44FF-BEE9-FACC0A5336B6}">
  <ds:schemaRefs>
    <ds:schemaRef ds:uri="http://purl.org/dc/dcmitype/"/>
    <ds:schemaRef ds:uri="http://schemas.microsoft.com/office/2006/documentManagement/types"/>
    <ds:schemaRef ds:uri="http://purl.org/dc/terms/"/>
    <ds:schemaRef ds:uri="http://schemas.microsoft.com/office/infopath/2007/PartnerControls"/>
    <ds:schemaRef ds:uri="90d17a88-9332-41c1-8809-43d9ec4f7f7f"/>
    <ds:schemaRef ds:uri="http://schemas.openxmlformats.org/package/2006/metadata/core-properties"/>
    <ds:schemaRef ds:uri="4dd05d75-627c-4bc0-8469-b51d727dba3d"/>
    <ds:schemaRef ds:uri="http://schemas.microsoft.com/office/2006/metadata/properties"/>
    <ds:schemaRef ds:uri="http://www.w3.org/XML/1998/namespace"/>
    <ds:schemaRef ds:uri="http://purl.org/dc/elements/1.1/"/>
    <ds:schemaRef ds:uri="b368c81d-2a3c-4b2e-8f20-ebff1d13c98d"/>
    <ds:schemaRef ds:uri="d8d94d33-0f46-420b-ad84-827e2691e374"/>
  </ds:schemaRefs>
</ds:datastoreItem>
</file>

<file path=docProps/app.xml><?xml version="1.0" encoding="utf-8"?>
<Properties xmlns="http://schemas.openxmlformats.org/officeDocument/2006/extended-properties" xmlns:vt="http://schemas.openxmlformats.org/officeDocument/2006/docPropsVTypes">
  <TotalTime>65703</TotalTime>
  <Words>5966</Words>
  <Application>Microsoft Office PowerPoint</Application>
  <PresentationFormat>Widescreen</PresentationFormat>
  <Paragraphs>985</Paragraphs>
  <Slides>91</Slides>
  <Notes>7</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Arial</vt:lpstr>
      <vt:lpstr>brandon-grot-w01-light</vt:lpstr>
      <vt:lpstr>Calibri</vt:lpstr>
      <vt:lpstr>Georgia</vt:lpstr>
      <vt:lpstr>inherit</vt:lpstr>
      <vt:lpstr>Montserrat Light</vt:lpstr>
      <vt:lpstr>MyriadPro-Bold</vt:lpstr>
      <vt:lpstr>PT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198</cp:revision>
  <dcterms:created xsi:type="dcterms:W3CDTF">2020-10-14T13:32:04Z</dcterms:created>
  <dcterms:modified xsi:type="dcterms:W3CDTF">2024-02-01T11:29:27Z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