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6"/>
  </p:notesMasterIdLst>
  <p:sldIdLst>
    <p:sldId id="4286" r:id="rId5"/>
    <p:sldId id="4306" r:id="rId6"/>
    <p:sldId id="4323" r:id="rId7"/>
    <p:sldId id="4322" r:id="rId8"/>
    <p:sldId id="4348" r:id="rId9"/>
    <p:sldId id="4349" r:id="rId10"/>
    <p:sldId id="4466" r:id="rId11"/>
    <p:sldId id="4468" r:id="rId12"/>
    <p:sldId id="4469" r:id="rId13"/>
    <p:sldId id="4471" r:id="rId14"/>
    <p:sldId id="4473" r:id="rId15"/>
    <p:sldId id="4474" r:id="rId16"/>
    <p:sldId id="4476" r:id="rId17"/>
    <p:sldId id="4477" r:id="rId18"/>
    <p:sldId id="4479" r:id="rId19"/>
    <p:sldId id="4481" r:id="rId20"/>
    <p:sldId id="4482" r:id="rId21"/>
    <p:sldId id="4455" r:id="rId22"/>
    <p:sldId id="4456" r:id="rId23"/>
    <p:sldId id="4342" r:id="rId24"/>
    <p:sldId id="4452" r:id="rId25"/>
    <p:sldId id="4457" r:id="rId26"/>
    <p:sldId id="4454" r:id="rId27"/>
    <p:sldId id="4458" r:id="rId28"/>
    <p:sldId id="4459" r:id="rId29"/>
    <p:sldId id="4460" r:id="rId30"/>
    <p:sldId id="4461" r:id="rId31"/>
    <p:sldId id="4463" r:id="rId32"/>
    <p:sldId id="4464" r:id="rId33"/>
    <p:sldId id="4483" r:id="rId34"/>
    <p:sldId id="4462" r:id="rId35"/>
    <p:sldId id="4347" r:id="rId36"/>
    <p:sldId id="4486" r:id="rId37"/>
    <p:sldId id="4484" r:id="rId38"/>
    <p:sldId id="4485" r:id="rId39"/>
    <p:sldId id="4488" r:id="rId40"/>
    <p:sldId id="4532" r:id="rId41"/>
    <p:sldId id="4492" r:id="rId42"/>
    <p:sldId id="4345" r:id="rId43"/>
    <p:sldId id="4493" r:id="rId44"/>
    <p:sldId id="4494" r:id="rId45"/>
    <p:sldId id="4490" r:id="rId46"/>
    <p:sldId id="4453" r:id="rId47"/>
    <p:sldId id="4495" r:id="rId48"/>
    <p:sldId id="4496" r:id="rId49"/>
    <p:sldId id="4497" r:id="rId50"/>
    <p:sldId id="4498" r:id="rId51"/>
    <p:sldId id="4499" r:id="rId52"/>
    <p:sldId id="4500" r:id="rId53"/>
    <p:sldId id="4501" r:id="rId54"/>
    <p:sldId id="4503" r:id="rId55"/>
    <p:sldId id="4505" r:id="rId56"/>
    <p:sldId id="4502" r:id="rId57"/>
    <p:sldId id="4506" r:id="rId58"/>
    <p:sldId id="4507" r:id="rId59"/>
    <p:sldId id="4508" r:id="rId60"/>
    <p:sldId id="4509" r:id="rId61"/>
    <p:sldId id="4510" r:id="rId62"/>
    <p:sldId id="4511" r:id="rId63"/>
    <p:sldId id="4512" r:id="rId64"/>
    <p:sldId id="4513" r:id="rId65"/>
    <p:sldId id="4514" r:id="rId66"/>
    <p:sldId id="4516" r:id="rId67"/>
    <p:sldId id="4515" r:id="rId68"/>
    <p:sldId id="4517" r:id="rId69"/>
    <p:sldId id="4518" r:id="rId70"/>
    <p:sldId id="4520" r:id="rId71"/>
    <p:sldId id="4519" r:id="rId72"/>
    <p:sldId id="4521" r:id="rId73"/>
    <p:sldId id="4522" r:id="rId74"/>
    <p:sldId id="4523" r:id="rId75"/>
    <p:sldId id="4346" r:id="rId76"/>
    <p:sldId id="4529" r:id="rId77"/>
    <p:sldId id="4531" r:id="rId78"/>
    <p:sldId id="4530" r:id="rId79"/>
    <p:sldId id="4338" r:id="rId80"/>
    <p:sldId id="4524" r:id="rId81"/>
    <p:sldId id="4525" r:id="rId82"/>
    <p:sldId id="4526" r:id="rId83"/>
    <p:sldId id="4528" r:id="rId84"/>
    <p:sldId id="4527" r:id="rId85"/>
    <p:sldId id="4533" r:id="rId86"/>
    <p:sldId id="4379" r:id="rId87"/>
    <p:sldId id="4378" r:id="rId88"/>
    <p:sldId id="4377" r:id="rId89"/>
    <p:sldId id="4447" r:id="rId90"/>
    <p:sldId id="4376" r:id="rId91"/>
    <p:sldId id="4375" r:id="rId92"/>
    <p:sldId id="4374" r:id="rId93"/>
    <p:sldId id="4373" r:id="rId94"/>
    <p:sldId id="426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DEDD"/>
    <a:srgbClr val="E1F4FB"/>
    <a:srgbClr val="F79037"/>
    <a:srgbClr val="F68F37"/>
    <a:srgbClr val="F1A0C2"/>
    <a:srgbClr val="79C5C3"/>
    <a:srgbClr val="F9B277"/>
    <a:srgbClr val="FBC99F"/>
    <a:srgbClr val="85D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34851-3BA8-48A9-9677-4A87EAB86BCE}" v="509" dt="2023-11-02T07:13:41.623"/>
    <p1510:client id="{37871C38-EA5C-40B4-B1AD-DA48284DCCC1}" v="85" dt="2023-10-30T19:31:55.211"/>
    <p1510:client id="{3E0BE18B-D8E6-4DC3-885F-B0F0EB8F668C}" v="1922" dt="2023-10-30T14:23:55.732"/>
    <p1510:client id="{5587E919-2FC6-4151-BD22-0115C0CABB99}" v="74" dt="2023-10-30T07:06:13.476"/>
    <p1510:client id="{60C20590-4643-4368-BFF3-38F12B20E44D}" v="1893" dt="2023-10-31T14:15:56.768"/>
    <p1510:client id="{80A37E8B-618B-49EA-8519-F6D8F65962D1}" v="19" dt="2023-11-01T19:14:47.282"/>
    <p1510:client id="{CD7917F5-F615-8845-E5B2-68A9876931E0}" v="2" dt="2023-11-01T04:02:33.401"/>
    <p1510:client id="{DD5C5CEB-70F9-DB07-769B-380E4DE40FAF}" v="6" dt="2023-11-01T23:32:18.325"/>
    <p1510:client id="{EB62AF51-20B8-46B2-8B7A-07C77F0B0E39}" v="296" dt="2023-10-30T19:03:03.556"/>
    <p1510:client id="{F55D4B33-4CD4-46EC-9E01-E3E3189DD85D}" v="26" dt="2023-10-30T07:05:29.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20</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82</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85</a:t>
            </a:fld>
            <a:endParaRPr lang="en-US"/>
          </a:p>
        </p:txBody>
      </p:sp>
    </p:spTree>
    <p:extLst>
      <p:ext uri="{BB962C8B-B14F-4D97-AF65-F5344CB8AC3E}">
        <p14:creationId xmlns:p14="http://schemas.microsoft.com/office/powerpoint/2010/main" val="289777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91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94412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95455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716692"/>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2" name="Picture 1">
            <a:extLst>
              <a:ext uri="{FF2B5EF4-FFF2-40B4-BE49-F238E27FC236}">
                <a16:creationId xmlns:a16="http://schemas.microsoft.com/office/drawing/2014/main" id="{64DDB8BE-2DB3-7B58-3D51-49314AB589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0590" y="1007961"/>
            <a:ext cx="8116389" cy="5375657"/>
          </a:xfrm>
          <a:prstGeom prst="rect">
            <a:avLst/>
          </a:prstGeom>
        </p:spPr>
      </p:pic>
    </p:spTree>
    <p:extLst>
      <p:ext uri="{BB962C8B-B14F-4D97-AF65-F5344CB8AC3E}">
        <p14:creationId xmlns:p14="http://schemas.microsoft.com/office/powerpoint/2010/main" val="309635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874243" y="470782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pic>
        <p:nvPicPr>
          <p:cNvPr id="2" name="Picture 1">
            <a:extLst>
              <a:ext uri="{FF2B5EF4-FFF2-40B4-BE49-F238E27FC236}">
                <a16:creationId xmlns:a16="http://schemas.microsoft.com/office/drawing/2014/main" id="{F182830E-C9FC-9F0E-9E2A-C1C11326D5AF}"/>
              </a:ext>
            </a:extLst>
          </p:cNvPr>
          <p:cNvPicPr>
            <a:picLocks noChangeAspect="1"/>
          </p:cNvPicPr>
          <p:nvPr userDrawn="1"/>
        </p:nvPicPr>
        <p:blipFill>
          <a:blip r:embed="rId2"/>
          <a:stretch>
            <a:fillRect/>
          </a:stretch>
        </p:blipFill>
        <p:spPr>
          <a:xfrm>
            <a:off x="983112" y="6072093"/>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3562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366729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6DB4D6BD-C097-3F25-6645-986C2EBA2F0E}"/>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11B8DC2D-4898-B4B1-E8DF-7807C0300EEB}"/>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86515" y="279887"/>
            <a:ext cx="8637000"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91164" y="487729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24239"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84585" y="304968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882" y="214937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6983705" cy="562443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89711" y="343174"/>
            <a:ext cx="4030933" cy="6057625"/>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6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
        <p:nvSpPr>
          <p:cNvPr id="2" name="Freeform 29">
            <a:extLst>
              <a:ext uri="{FF2B5EF4-FFF2-40B4-BE49-F238E27FC236}">
                <a16:creationId xmlns:a16="http://schemas.microsoft.com/office/drawing/2014/main" id="{F8CD8766-6D3B-EB20-16C0-0C01FEB8ED60}"/>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85" r:id="rId8"/>
    <p:sldLayoutId id="2147483841" r:id="rId9"/>
    <p:sldLayoutId id="2147483883" r:id="rId10"/>
    <p:sldLayoutId id="2147483884" r:id="rId11"/>
    <p:sldLayoutId id="2147483879" r:id="rId12"/>
    <p:sldLayoutId id="2147483878" r:id="rId13"/>
    <p:sldLayoutId id="2147483861" r:id="rId14"/>
    <p:sldLayoutId id="2147483833" r:id="rId15"/>
    <p:sldLayoutId id="2147483886" r:id="rId16"/>
    <p:sldLayoutId id="2147483847" r:id="rId17"/>
    <p:sldLayoutId id="2147483853" r:id="rId18"/>
    <p:sldLayoutId id="2147483881" r:id="rId19"/>
    <p:sldLayoutId id="21474838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Innovators-Dilemma-Revolutionary-Change-Business/dp/0062060244" TargetMode="External"/><Relationship Id="rId2" Type="http://schemas.openxmlformats.org/officeDocument/2006/relationships/hyperlink" Target="https://hbr.org/1995/01/disruptive-technologies-catching-the-wave" TargetMode="Externa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uters.com/markets/deals/redefine-meat-strikes-partnership-boost-3d-printed-meat-sales-europe-2022-10-13/"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flickr.com/photos/tacker/4348019269" TargetMode="External"/><Relationship Id="rId2" Type="http://schemas.openxmlformats.org/officeDocument/2006/relationships/image" Target="../media/image27.jpe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leancutmeals.ie/"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embarcados.com.br/blockchain-auxilia-a-seguranca-do-iot-de-diversas-formas/" TargetMode="External"/><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lenilenfarm.com/our-sustainability/" TargetMode="Externa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freixodomeio.pt/" TargetMode="Externa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dsa.org/profile/jay-doblin-fidsa/"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5.xml"/><Relationship Id="rId1" Type="http://schemas.openxmlformats.org/officeDocument/2006/relationships/video" Target="https://www.youtube.com/embed/_r0VX-aU_T8?feature=oembed" TargetMode="External"/><Relationship Id="rId4" Type="http://schemas.openxmlformats.org/officeDocument/2006/relationships/hyperlink" Target="https://www.youtube.com/watch?v=_r0VX-aU_T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rancescazampollo.com/services" TargetMode="External"/><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6.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Qz7EwkprvFE" TargetMode="External"/><Relationship Id="rId2" Type="http://schemas.openxmlformats.org/officeDocument/2006/relationships/slideLayout" Target="../slideLayouts/slideLayout16.xml"/><Relationship Id="rId1" Type="http://schemas.openxmlformats.org/officeDocument/2006/relationships/video" Target="https://www.youtube.com/embed/Qz7EwkprvFE?feature=oembed" TargetMode="Externa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start.mural.co/free-forever?utm_adgroupid=109231331743"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alBv9EfP4U_TUFoAMARzTA" TargetMode="External"/><Relationship Id="rId2" Type="http://schemas.openxmlformats.org/officeDocument/2006/relationships/slideLayout" Target="../slideLayouts/slideLayout12.xml"/><Relationship Id="rId1" Type="http://schemas.openxmlformats.org/officeDocument/2006/relationships/video" Target="https://www.youtube.com/embed/XjL6t6LlcHs?start=577&amp;feature=oembed" TargetMode="External"/><Relationship Id="rId6" Type="http://schemas.openxmlformats.org/officeDocument/2006/relationships/hyperlink" Target="https://www.youtube.com/watch?v=XjL6t6LlcHs&amp;t=577s"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hyperlink" Target="https://www.interaction-design.org/literature/article/learn-how-to-use-the-best-ideation-methods-brainstorming-braindumping-brainwriting-and-brainwalking" TargetMode="External"/><Relationship Id="rId7" Type="http://schemas.openxmlformats.org/officeDocument/2006/relationships/image" Target="../media/image67.svg"/><Relationship Id="rId2" Type="http://schemas.openxmlformats.org/officeDocument/2006/relationships/hyperlink" Target="https://miro.com/guides/online-brainstorming/techniques-methods"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s://www.lucidchart.com/blog/swot-analysis-vs-pest-analysis" TargetMode="External"/><Relationship Id="rId4" Type="http://schemas.openxmlformats.org/officeDocument/2006/relationships/hyperlink" Target="http://www.edwarddebonofoundation.com/Creative-Thinking-Techniques/Six-Thinking-Hats.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16.xml"/><Relationship Id="rId1" Type="http://schemas.openxmlformats.org/officeDocument/2006/relationships/video" Target="https://www.youtube.com/embed/gjXYL-ysXrs?feature=oembed" TargetMode="External"/><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www.adobe.com/ie/products/xd.html" TargetMode="External"/><Relationship Id="rId7" Type="http://schemas.openxmlformats.org/officeDocument/2006/relationships/image" Target="../media/image70.svg"/><Relationship Id="rId2" Type="http://schemas.openxmlformats.org/officeDocument/2006/relationships/hyperlink" Target="https://www.figma.com/"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FoqUvDN8tFA" TargetMode="External"/><Relationship Id="rId2" Type="http://schemas.openxmlformats.org/officeDocument/2006/relationships/slideLayout" Target="../slideLayouts/slideLayout16.xml"/><Relationship Id="rId1" Type="http://schemas.openxmlformats.org/officeDocument/2006/relationships/video" Target="https://www.youtube.com/embed/FoqUvDN8tFA?feature=oembed" TargetMode="External"/><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OrYYdVyyc8s" TargetMode="External"/><Relationship Id="rId2" Type="http://schemas.openxmlformats.org/officeDocument/2006/relationships/slideLayout" Target="../slideLayouts/slideLayout16.xml"/><Relationship Id="rId1" Type="http://schemas.openxmlformats.org/officeDocument/2006/relationships/video" Target="https://www.youtube.com/embed/OrYYdVyyc8s?feature=oembed" TargetMode="External"/><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glenilenfarm.co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s://ethical-food.eu/the-good-practice-compendium-tr/" TargetMode="Externa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9.xml"/><Relationship Id="rId4" Type="http://schemas.openxmlformats.org/officeDocument/2006/relationships/image" Target="../media/image84.sv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jpe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ethical-food.eu/the-good-practice-compendium-tr/" TargetMode="External"/><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87.xml.rels><?xml version="1.0" encoding="UTF-8" standalone="yes"?>
<Relationships xmlns="http://schemas.openxmlformats.org/package/2006/relationships"><Relationship Id="rId3" Type="http://schemas.openxmlformats.org/officeDocument/2006/relationships/hyperlink" Target="https://sufio.com/blog/10-eco-friendly-packaging-ideas/" TargetMode="External"/><Relationship Id="rId2" Type="http://schemas.openxmlformats.org/officeDocument/2006/relationships/image" Target="../media/image9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hyperlink" Target="https://www.peoplemattersglobal.com/article/hr-technology/how-blockchain-impact-human-resource-function-22387" TargetMode="External"/><Relationship Id="rId2" Type="http://schemas.openxmlformats.org/officeDocument/2006/relationships/image" Target="../media/image94.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weforum.org/agenda/2022/05/17-ways-technology-could-change-the-world-by-2027/"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hyperlink" Target="https://pxhere.com/en/photo/1456313" TargetMode="External"/><Relationship Id="rId2" Type="http://schemas.openxmlformats.org/officeDocument/2006/relationships/image" Target="../media/image96.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05257" y="1663854"/>
            <a:ext cx="6436241" cy="697353"/>
          </a:xfrm>
        </p:spPr>
        <p:txBody>
          <a:bodyPr/>
          <a:lstStyle/>
          <a:p>
            <a:pPr algn="l" rtl="0"/>
            <a:r>
              <a:rPr lang="en-US" b="0" dirty="0" err="1"/>
              <a:t>İnovasyon</a:t>
            </a:r>
            <a:r>
              <a:rPr lang="en-US" b="0"/>
              <a:t> Dünyasını Keşfetmek</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605257" y="903236"/>
            <a:ext cx="5278651" cy="697353"/>
          </a:xfrm>
        </p:spPr>
        <p:txBody>
          <a:bodyPr>
            <a:noAutofit/>
          </a:bodyPr>
          <a:lstStyle/>
          <a:p>
            <a:pPr algn="l" rtl="0"/>
            <a:r>
              <a:rPr lang="en-US" sz="4800" b="1"/>
              <a:t>MODÜL 3</a:t>
            </a:r>
          </a:p>
        </p:txBody>
      </p:sp>
      <p:sp>
        <p:nvSpPr>
          <p:cNvPr id="2" name="TextBox 3">
            <a:extLst>
              <a:ext uri="{FF2B5EF4-FFF2-40B4-BE49-F238E27FC236}">
                <a16:creationId xmlns:a16="http://schemas.microsoft.com/office/drawing/2014/main" id="{F509B527-6C6C-C6F7-6BD5-1C70BC0CEA59}"/>
              </a:ext>
            </a:extLst>
          </p:cNvPr>
          <p:cNvSpPr txBox="1"/>
          <p:nvPr/>
        </p:nvSpPr>
        <p:spPr>
          <a:xfrm>
            <a:off x="1139947" y="4784983"/>
            <a:ext cx="10708527"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GB" sz="2000" b="1">
                <a:solidFill>
                  <a:srgbClr val="000000"/>
                </a:solidFill>
              </a:rPr>
              <a:t>Etik Gıda Girişimciliği (EFE) Programı</a:t>
            </a:r>
            <a:endParaRPr lang="en-IE" sz="200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D6E03D8-E94F-FBFA-9D7F-C53F9EEC6274}"/>
              </a:ext>
            </a:extLst>
          </p:cNvPr>
          <p:cNvSpPr>
            <a:spLocks noGrp="1"/>
          </p:cNvSpPr>
          <p:nvPr>
            <p:ph type="body" sz="quarter" idx="16"/>
          </p:nvPr>
        </p:nvSpPr>
        <p:spPr>
          <a:xfrm>
            <a:off x="898525" y="616548"/>
            <a:ext cx="4991100" cy="992188"/>
          </a:xfrm>
        </p:spPr>
        <p:txBody>
          <a:bodyPr>
            <a:normAutofit/>
          </a:bodyPr>
          <a:lstStyle/>
          <a:p>
            <a:pPr algn="l" rtl="0"/>
            <a:r>
              <a:rPr lang="en-US" sz="3300" b="1"/>
              <a:t>2. Yıkıcı İnovasyon</a:t>
            </a:r>
            <a:endParaRPr lang="en-IE" sz="3300" b="1"/>
          </a:p>
        </p:txBody>
      </p:sp>
      <p:sp>
        <p:nvSpPr>
          <p:cNvPr id="7" name="Text Placeholder 2">
            <a:extLst>
              <a:ext uri="{FF2B5EF4-FFF2-40B4-BE49-F238E27FC236}">
                <a16:creationId xmlns:a16="http://schemas.microsoft.com/office/drawing/2014/main" id="{F322FC53-5BD4-5334-16CE-10A2DED30E9C}"/>
              </a:ext>
            </a:extLst>
          </p:cNvPr>
          <p:cNvSpPr>
            <a:spLocks noGrp="1"/>
          </p:cNvSpPr>
          <p:nvPr>
            <p:ph type="body" sz="quarter" idx="18"/>
          </p:nvPr>
        </p:nvSpPr>
        <p:spPr>
          <a:xfrm>
            <a:off x="495300" y="1283260"/>
            <a:ext cx="6535345" cy="4958192"/>
          </a:xfrm>
          <a:solidFill>
            <a:srgbClr val="B2DEDD"/>
          </a:solidFill>
        </p:spPr>
        <p:txBody>
          <a:bodyPr lIns="91440" tIns="45720" rIns="91440" bIns="45720" anchor="t">
            <a:noAutofit/>
          </a:bodyPr>
          <a:lstStyle/>
          <a:p>
            <a:pPr marL="252000">
              <a:lnSpc>
                <a:spcPct val="100000"/>
              </a:lnSpc>
            </a:pPr>
            <a:r>
              <a:rPr lang="tr-TR" sz="2100" b="0" i="0" u="none" strike="noStrike" dirty="0">
                <a:effectLst/>
              </a:rPr>
              <a:t>Yıkıcı</a:t>
            </a:r>
            <a:r>
              <a:rPr lang="tr-TR" sz="2100" dirty="0"/>
              <a:t> inovasyon, ilk kez akademik</a:t>
            </a:r>
            <a:r>
              <a:rPr lang="tr-TR" sz="2100" b="0" i="0" dirty="0">
                <a:effectLst/>
              </a:rPr>
              <a:t> ve ticari danışman Prof. Clayton Christensen tarafından</a:t>
            </a:r>
            <a:r>
              <a:rPr lang="tr-TR" sz="2100" dirty="0"/>
              <a:t>, </a:t>
            </a:r>
            <a:r>
              <a:rPr lang="tr-TR" sz="2100" i="1" dirty="0">
                <a:hlinkClick r:id="rId2">
                  <a:extLst>
                    <a:ext uri="{A12FA001-AC4F-418D-AE19-62706E023703}">
                      <ahyp:hlinkClr xmlns:ahyp="http://schemas.microsoft.com/office/drawing/2018/hyperlinkcolor" val="tx"/>
                    </a:ext>
                  </a:extLst>
                </a:hlinkClick>
              </a:rPr>
              <a:t>Harvard dergisinde</a:t>
            </a:r>
            <a:r>
              <a:rPr lang="tr-TR" sz="2100" dirty="0"/>
              <a:t> ve daha sonra da </a:t>
            </a:r>
            <a:r>
              <a:rPr lang="tr-TR" sz="2100" i="1" dirty="0">
                <a:hlinkClick r:id="rId3">
                  <a:extLst>
                    <a:ext uri="{A12FA001-AC4F-418D-AE19-62706E023703}">
                      <ahyp:hlinkClr xmlns:ahyp="http://schemas.microsoft.com/office/drawing/2018/hyperlinkcolor" val="tx"/>
                    </a:ext>
                  </a:extLst>
                </a:hlinkClick>
              </a:rPr>
              <a:t>Yenilikçinin İkilemi</a:t>
            </a:r>
            <a:r>
              <a:rPr lang="tr-TR" sz="2100" dirty="0"/>
              <a:t> kitabında tanıtılan</a:t>
            </a:r>
            <a:r>
              <a:rPr lang="tr-TR" sz="2100" b="0" i="0" dirty="0">
                <a:effectLst/>
              </a:rPr>
              <a:t> bir kavramdır.</a:t>
            </a:r>
            <a:r>
              <a:rPr lang="tr-TR" sz="2100" dirty="0"/>
              <a:t> </a:t>
            </a:r>
            <a:endParaRPr lang="tr-TR" sz="2100" b="0" i="1" dirty="0">
              <a:cs typeface="Calibri" panose="020F0502020204030204"/>
            </a:endParaRPr>
          </a:p>
          <a:p>
            <a:pPr marL="252000">
              <a:lnSpc>
                <a:spcPct val="100000"/>
              </a:lnSpc>
            </a:pPr>
            <a:r>
              <a:rPr lang="tr-TR" sz="2100" b="0" i="0" dirty="0">
                <a:effectLst/>
              </a:rPr>
              <a:t>Yıkıcı</a:t>
            </a:r>
            <a:r>
              <a:rPr lang="tr-TR" sz="2100" dirty="0"/>
              <a:t> inovasyon</a:t>
            </a:r>
            <a:r>
              <a:rPr lang="tr-TR" sz="2100" b="0" i="0" dirty="0">
                <a:effectLst/>
              </a:rPr>
              <a:t>,</a:t>
            </a:r>
            <a:r>
              <a:rPr lang="tr-TR" sz="2100" dirty="0"/>
              <a:t> ya mevcut bir pazara girerek ya da tamamen yeni bir pazar yaratarak </a:t>
            </a:r>
            <a:r>
              <a:rPr lang="tr-TR" sz="2100" b="1" dirty="0"/>
              <a:t>yeni bir değer ağı yaratan</a:t>
            </a:r>
            <a:r>
              <a:rPr lang="tr-TR" sz="2100" b="0" i="0" dirty="0">
                <a:effectLst/>
              </a:rPr>
              <a:t> ürün veya hizmete atıfta bulunan bir teoridir. Başlangıçta, yıkıcı yenilikler, geleneksel değer ölçütleriyle ölçüldüğünde daha düşük performansa sahipti, ancak küçük bir pazar segmenti tarafından değer verilen farklı yönleri vardı. Bu tür yenilikler genellikle müşteri olmayanları müşteriye dönüştürme yeteneğine sahiptir, ancak en azından henüz ana akım müşterilerin ihtiyaç ve tercihlerine hitap etmemektedir.</a:t>
            </a:r>
            <a:endParaRPr lang="tr-TR" sz="2100" b="0" i="0" dirty="0">
              <a:cs typeface="Calibri"/>
            </a:endParaRPr>
          </a:p>
          <a:p>
            <a:pPr marL="252000" indent="0" algn="l" rtl="0">
              <a:lnSpc>
                <a:spcPct val="100000"/>
              </a:lnSpc>
            </a:pPr>
            <a:endParaRPr lang="tr-TR" sz="2100" dirty="0">
              <a:cs typeface="Calibri"/>
            </a:endParaRPr>
          </a:p>
        </p:txBody>
      </p:sp>
      <p:sp>
        <p:nvSpPr>
          <p:cNvPr id="8" name="TextBox 7">
            <a:extLst>
              <a:ext uri="{FF2B5EF4-FFF2-40B4-BE49-F238E27FC236}">
                <a16:creationId xmlns:a16="http://schemas.microsoft.com/office/drawing/2014/main" id="{38EA53C2-A443-7D73-4E90-D1D93C71CB92}"/>
              </a:ext>
            </a:extLst>
          </p:cNvPr>
          <p:cNvSpPr txBox="1"/>
          <p:nvPr/>
        </p:nvSpPr>
        <p:spPr>
          <a:xfrm>
            <a:off x="7251965" y="1344831"/>
            <a:ext cx="4899703" cy="4801314"/>
          </a:xfrm>
          <a:prstGeom prst="rect">
            <a:avLst/>
          </a:prstGeom>
          <a:noFill/>
        </p:spPr>
        <p:txBody>
          <a:bodyPr wrap="square" lIns="91440" tIns="45720" rIns="91440" bIns="45720" anchor="t">
            <a:spAutoFit/>
          </a:bodyPr>
          <a:lstStyle/>
          <a:p>
            <a:r>
              <a:rPr lang="tr-TR" b="1" dirty="0">
                <a:solidFill>
                  <a:srgbClr val="000000"/>
                </a:solidFill>
              </a:rPr>
              <a:t>Gıda endüstrisinde YIKICI YENİLİKLERİN EN BÜYÜK ÖRNEĞİ, etin bitki bazlı proteinlerle değiştirilmesi ve hayvansal olmayan, gerçekçi ürünler yaratılmasıdır.</a:t>
            </a:r>
            <a:endParaRPr lang="tr-TR" b="1" dirty="0">
              <a:solidFill>
                <a:srgbClr val="000000"/>
              </a:solidFill>
              <a:cs typeface="Calibri"/>
            </a:endParaRPr>
          </a:p>
          <a:p>
            <a:r>
              <a:rPr lang="tr-TR" b="0" i="0" dirty="0" err="1">
                <a:solidFill>
                  <a:srgbClr val="000000"/>
                </a:solidFill>
                <a:effectLst/>
              </a:rPr>
              <a:t>Brecks</a:t>
            </a:r>
            <a:r>
              <a:rPr lang="tr-TR" b="0" i="0" dirty="0">
                <a:solidFill>
                  <a:srgbClr val="000000"/>
                </a:solidFill>
                <a:effectLst/>
              </a:rPr>
              <a:t> </a:t>
            </a:r>
            <a:r>
              <a:rPr lang="tr-TR" b="0" i="0" dirty="0" err="1">
                <a:solidFill>
                  <a:srgbClr val="000000"/>
                </a:solidFill>
                <a:effectLst/>
              </a:rPr>
              <a:t>Food</a:t>
            </a:r>
            <a:r>
              <a:rPr lang="tr-TR" b="0" i="0" dirty="0">
                <a:solidFill>
                  <a:srgbClr val="000000"/>
                </a:solidFill>
                <a:effectLst/>
              </a:rPr>
              <a:t> (Birleşik Krallık) ve Impossible </a:t>
            </a:r>
            <a:r>
              <a:rPr lang="tr-TR" b="0" i="0" dirty="0" err="1">
                <a:solidFill>
                  <a:srgbClr val="000000"/>
                </a:solidFill>
                <a:effectLst/>
              </a:rPr>
              <a:t>Foods</a:t>
            </a:r>
            <a:r>
              <a:rPr lang="tr-TR" b="0" i="0" dirty="0">
                <a:solidFill>
                  <a:srgbClr val="000000"/>
                </a:solidFill>
                <a:effectLst/>
              </a:rPr>
              <a:t> (ABD) gibi başlangıç ​​şirketleri, hayvansal türevli ürünlere bitki proteini bazlı eşdeğerleri </a:t>
            </a:r>
            <a:r>
              <a:rPr lang="tr-TR" dirty="0">
                <a:solidFill>
                  <a:srgbClr val="000000"/>
                </a:solidFill>
              </a:rPr>
              <a:t>üretmek </a:t>
            </a:r>
            <a:r>
              <a:rPr lang="tr-TR" b="0" i="0" dirty="0">
                <a:solidFill>
                  <a:srgbClr val="000000"/>
                </a:solidFill>
                <a:effectLst/>
              </a:rPr>
              <a:t>için genellikle gıda bilimi ve genetik dizileme teknolojisini kullanıyor</a:t>
            </a:r>
            <a:r>
              <a:rPr lang="tr-TR" dirty="0">
                <a:solidFill>
                  <a:srgbClr val="000000"/>
                </a:solidFill>
              </a:rPr>
              <a:t>. Bazılarının “gıda endüstrisinde oyunun kurallarını değiştiren” olarak tanımladığı İmkansız Burger, gerçek etin tadını taklit eden bir protein olan soya legoglobini ile yapılır. Araştırmanın ilerleme şekli, bitkisel et gıdalarının tat anlamında eşit seviyeye ulaşması (kör testte) ve geleneksel yoğun çiftlik hayvanları ihtiyacını ortadan kaldırarak tüm bir endüstriyi sekteye uğratması bekleniyor.</a:t>
            </a:r>
            <a:endParaRPr lang="tr-TR" dirty="0">
              <a:solidFill>
                <a:srgbClr val="000000"/>
              </a:solidFill>
              <a:cs typeface="Calibri"/>
            </a:endParaRPr>
          </a:p>
        </p:txBody>
      </p:sp>
      <p:pic>
        <p:nvPicPr>
          <p:cNvPr id="9" name="Picture 2" descr="brecks_logo">
            <a:extLst>
              <a:ext uri="{FF2B5EF4-FFF2-40B4-BE49-F238E27FC236}">
                <a16:creationId xmlns:a16="http://schemas.microsoft.com/office/drawing/2014/main" id="{CEA80D7C-D96E-C001-0DDA-39EFA5E11C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4269" y="174967"/>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possible Logo">
            <a:extLst>
              <a:ext uri="{FF2B5EF4-FFF2-40B4-BE49-F238E27FC236}">
                <a16:creationId xmlns:a16="http://schemas.microsoft.com/office/drawing/2014/main" id="{B678DB3B-8B64-4F7E-1249-502E0D57AA0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21775" y="370535"/>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5DC59C-6A5E-1ADC-25ED-35CE6082F0D1}"/>
              </a:ext>
            </a:extLst>
          </p:cNvPr>
          <p:cNvSpPr txBox="1">
            <a:spLocks/>
          </p:cNvSpPr>
          <p:nvPr/>
        </p:nvSpPr>
        <p:spPr>
          <a:xfrm>
            <a:off x="898525" y="688975"/>
            <a:ext cx="4991100" cy="9921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3300" b="1"/>
              <a:t>2. Yıkıcı İnovasyon</a:t>
            </a:r>
            <a:endParaRPr lang="en-IE" sz="3300" b="1"/>
          </a:p>
        </p:txBody>
      </p:sp>
      <p:sp>
        <p:nvSpPr>
          <p:cNvPr id="6" name="Text Placeholder 2">
            <a:extLst>
              <a:ext uri="{FF2B5EF4-FFF2-40B4-BE49-F238E27FC236}">
                <a16:creationId xmlns:a16="http://schemas.microsoft.com/office/drawing/2014/main" id="{A1325410-1845-E2DA-034A-8FE933C400CD}"/>
              </a:ext>
            </a:extLst>
          </p:cNvPr>
          <p:cNvSpPr>
            <a:spLocks noGrp="1"/>
          </p:cNvSpPr>
          <p:nvPr>
            <p:ph type="body" sz="quarter" idx="18"/>
          </p:nvPr>
        </p:nvSpPr>
        <p:spPr>
          <a:xfrm>
            <a:off x="898525" y="1276540"/>
            <a:ext cx="6163178" cy="4333686"/>
          </a:xfrm>
        </p:spPr>
        <p:txBody>
          <a:bodyPr lIns="91440" tIns="45720" rIns="91440" bIns="45720" anchor="t">
            <a:noAutofit/>
          </a:bodyPr>
          <a:lstStyle/>
          <a:p>
            <a:pPr>
              <a:lnSpc>
                <a:spcPct val="100000"/>
              </a:lnSpc>
              <a:spcBef>
                <a:spcPts val="600"/>
              </a:spcBef>
            </a:pPr>
            <a:r>
              <a:rPr lang="tr-TR" sz="2200" dirty="0"/>
              <a:t>Yıkıcı inovasyonu zorlaştıran şey, köklü şirketlerin mevcut işleriyle ilgili kararlar alırken tamamen rasyonel olmalarıdır. Ardından, şimdiye kadar pazarda başarılı olduğunu kanıtlayan mevcut teklif veya iş modelini optimize etmeye odaklandıkları için yeni rekabete uyum sağlayamazlar.</a:t>
            </a:r>
            <a:endParaRPr lang="tr-TR" sz="2200" dirty="0">
              <a:cs typeface="Calibri"/>
            </a:endParaRPr>
          </a:p>
          <a:p>
            <a:pPr indent="0" algn="l" rtl="0">
              <a:lnSpc>
                <a:spcPct val="100000"/>
              </a:lnSpc>
              <a:spcBef>
                <a:spcPts val="600"/>
              </a:spcBef>
            </a:pPr>
            <a:r>
              <a:rPr lang="tr-TR" sz="2200" b="1" dirty="0"/>
              <a:t>Bu nedenle, piyasa genellikle yerleşik bir şirketten ziyade yeni giren bir şirket tarafından bozulur.</a:t>
            </a:r>
            <a:endParaRPr lang="tr-TR" sz="2200" b="1" dirty="0">
              <a:cs typeface="Calibri"/>
            </a:endParaRPr>
          </a:p>
          <a:p>
            <a:pPr>
              <a:lnSpc>
                <a:spcPct val="100000"/>
              </a:lnSpc>
              <a:spcBef>
                <a:spcPts val="600"/>
              </a:spcBef>
            </a:pPr>
            <a:r>
              <a:rPr lang="tr-TR" sz="2200" dirty="0"/>
              <a:t>Mevcut oyuncular yeni yıkıcı inovasyonların ana akım olduğunu fark ettiklerinde, sahip oldukları kaynakların boyutuna rağmen yetişmek için çok geç kalmış olurlar.</a:t>
            </a:r>
            <a:endParaRPr lang="tr-TR" sz="2200" dirty="0">
              <a:cs typeface="Calibri"/>
            </a:endParaRPr>
          </a:p>
        </p:txBody>
      </p:sp>
      <p:sp>
        <p:nvSpPr>
          <p:cNvPr id="7" name="Isosceles Triangle 6">
            <a:extLst>
              <a:ext uri="{FF2B5EF4-FFF2-40B4-BE49-F238E27FC236}">
                <a16:creationId xmlns:a16="http://schemas.microsoft.com/office/drawing/2014/main" id="{F5BDFC98-A043-9E23-71C3-5401BD822A6C}"/>
              </a:ext>
            </a:extLst>
          </p:cNvPr>
          <p:cNvSpPr/>
          <p:nvPr/>
        </p:nvSpPr>
        <p:spPr>
          <a:xfrm>
            <a:off x="9065376" y="5377212"/>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Minus Sign 7">
            <a:extLst>
              <a:ext uri="{FF2B5EF4-FFF2-40B4-BE49-F238E27FC236}">
                <a16:creationId xmlns:a16="http://schemas.microsoft.com/office/drawing/2014/main" id="{24B17E90-6074-2DB6-7E47-80DEE35738F5}"/>
              </a:ext>
            </a:extLst>
          </p:cNvPr>
          <p:cNvSpPr/>
          <p:nvPr/>
        </p:nvSpPr>
        <p:spPr>
          <a:xfrm rot="698713">
            <a:off x="7016288" y="4907543"/>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9" name="Flowchart: Connector 8">
            <a:extLst>
              <a:ext uri="{FF2B5EF4-FFF2-40B4-BE49-F238E27FC236}">
                <a16:creationId xmlns:a16="http://schemas.microsoft.com/office/drawing/2014/main" id="{321A3636-BCE7-67AD-1FED-18C36A80477F}"/>
              </a:ext>
            </a:extLst>
          </p:cNvPr>
          <p:cNvSpPr/>
          <p:nvPr/>
        </p:nvSpPr>
        <p:spPr>
          <a:xfrm>
            <a:off x="7707474" y="3495765"/>
            <a:ext cx="1438180"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US" sz="1400" b="1" err="1">
                <a:solidFill>
                  <a:srgbClr val="30475E"/>
                </a:solidFill>
              </a:rPr>
              <a:t>Yıkıcı</a:t>
            </a:r>
            <a:endParaRPr lang="en-US" sz="1400" b="1">
              <a:solidFill>
                <a:srgbClr val="30475E"/>
              </a:solidFill>
              <a:cs typeface="Calibri"/>
            </a:endParaRPr>
          </a:p>
          <a:p>
            <a:pPr algn="ctr" rtl="0"/>
            <a:r>
              <a:rPr lang="en-US" sz="1400" b="1" err="1">
                <a:solidFill>
                  <a:srgbClr val="30475E"/>
                </a:solidFill>
              </a:rPr>
              <a:t>İnovasyon</a:t>
            </a:r>
            <a:endParaRPr lang="en-IE" sz="1400" b="1" err="1">
              <a:solidFill>
                <a:srgbClr val="30475E"/>
              </a:solidFill>
            </a:endParaRPr>
          </a:p>
        </p:txBody>
      </p:sp>
      <p:sp>
        <p:nvSpPr>
          <p:cNvPr id="10" name="Flowchart: Connector 9">
            <a:extLst>
              <a:ext uri="{FF2B5EF4-FFF2-40B4-BE49-F238E27FC236}">
                <a16:creationId xmlns:a16="http://schemas.microsoft.com/office/drawing/2014/main" id="{8A6B9139-777B-D32C-27C7-D09607EFF029}"/>
              </a:ext>
            </a:extLst>
          </p:cNvPr>
          <p:cNvSpPr/>
          <p:nvPr/>
        </p:nvSpPr>
        <p:spPr>
          <a:xfrm>
            <a:off x="10192902" y="4030550"/>
            <a:ext cx="1438180"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err="1">
                <a:solidFill>
                  <a:srgbClr val="30475E"/>
                </a:solidFill>
              </a:rPr>
              <a:t>Sürekli</a:t>
            </a:r>
            <a:r>
              <a:rPr lang="en-US" sz="1400" b="1">
                <a:solidFill>
                  <a:srgbClr val="30475E"/>
                </a:solidFill>
              </a:rPr>
              <a:t> </a:t>
            </a:r>
            <a:r>
              <a:rPr lang="en-US" sz="1400" b="1" err="1">
                <a:solidFill>
                  <a:srgbClr val="30475E"/>
                </a:solidFill>
              </a:rPr>
              <a:t>İnovasyon</a:t>
            </a:r>
            <a:endParaRPr lang="en-US" sz="1400" b="1" err="1">
              <a:solidFill>
                <a:srgbClr val="30475E"/>
              </a:solidFill>
              <a:cs typeface="Calibri"/>
            </a:endParaRPr>
          </a:p>
        </p:txBody>
      </p:sp>
      <p:sp>
        <p:nvSpPr>
          <p:cNvPr id="11" name="TextBox 10">
            <a:extLst>
              <a:ext uri="{FF2B5EF4-FFF2-40B4-BE49-F238E27FC236}">
                <a16:creationId xmlns:a16="http://schemas.microsoft.com/office/drawing/2014/main" id="{68EAA759-6FE6-5C0F-2ED3-6AF1C5961D52}"/>
              </a:ext>
            </a:extLst>
          </p:cNvPr>
          <p:cNvSpPr txBox="1"/>
          <p:nvPr/>
        </p:nvSpPr>
        <p:spPr>
          <a:xfrm>
            <a:off x="10043351" y="1938513"/>
            <a:ext cx="1853738" cy="1384995"/>
          </a:xfrm>
          <a:prstGeom prst="rect">
            <a:avLst/>
          </a:prstGeom>
          <a:noFill/>
        </p:spPr>
        <p:txBody>
          <a:bodyPr wrap="square" rtlCol="0">
            <a:spAutoFit/>
          </a:bodyPr>
          <a:lstStyle/>
          <a:p>
            <a:pPr algn="ctr" rtl="0"/>
            <a:r>
              <a:rPr lang="en-US" sz="1400" b="1" u="sng">
                <a:solidFill>
                  <a:srgbClr val="30475E"/>
                </a:solidFill>
              </a:rPr>
              <a:t>İlk olarak</a:t>
            </a:r>
            <a:endParaRPr lang="en-US" sz="1400" b="1">
              <a:solidFill>
                <a:srgbClr val="30475E"/>
              </a:solidFill>
            </a:endParaRPr>
          </a:p>
          <a:p>
            <a:pPr marL="285750" indent="-285750" algn="l" rtl="0">
              <a:buFont typeface="Arial" panose="020B0604020202020204" pitchFamily="34" charset="0"/>
              <a:buChar char="•"/>
            </a:pPr>
            <a:r>
              <a:rPr lang="en-US" sz="1400" b="1">
                <a:solidFill>
                  <a:srgbClr val="30475E"/>
                </a:solidFill>
              </a:rPr>
              <a:t>Büyük Pazar</a:t>
            </a:r>
          </a:p>
          <a:p>
            <a:pPr marL="285750" indent="-285750" algn="l" rtl="0">
              <a:buFont typeface="Arial" panose="020B0604020202020204" pitchFamily="34" charset="0"/>
              <a:buChar char="•"/>
            </a:pPr>
            <a:r>
              <a:rPr lang="en-US" sz="1400" b="1">
                <a:solidFill>
                  <a:srgbClr val="30475E"/>
                </a:solidFill>
              </a:rPr>
              <a:t>Yüksek Marjlar</a:t>
            </a:r>
          </a:p>
          <a:p>
            <a:pPr marL="285750" indent="-285750" algn="l" rtl="0">
              <a:buFont typeface="Arial" panose="020B0604020202020204" pitchFamily="34" charset="0"/>
              <a:buChar char="•"/>
            </a:pPr>
            <a:r>
              <a:rPr lang="en-US" sz="1400" b="1">
                <a:solidFill>
                  <a:srgbClr val="30475E"/>
                </a:solidFill>
              </a:rPr>
              <a:t>Düşük Risk</a:t>
            </a:r>
          </a:p>
          <a:p>
            <a:pPr marL="285750" indent="-285750" algn="l" rtl="0">
              <a:buFont typeface="Arial" panose="020B0604020202020204" pitchFamily="34" charset="0"/>
              <a:buChar char="•"/>
            </a:pPr>
            <a:r>
              <a:rPr lang="en-US" sz="1400" b="1">
                <a:solidFill>
                  <a:srgbClr val="30475E"/>
                </a:solidFill>
              </a:rPr>
              <a:t>Küçük Büyüme Potansiyeli</a:t>
            </a:r>
            <a:endParaRPr lang="en-IE" sz="1400" b="1">
              <a:solidFill>
                <a:srgbClr val="30475E"/>
              </a:solidFill>
            </a:endParaRPr>
          </a:p>
        </p:txBody>
      </p:sp>
      <p:sp>
        <p:nvSpPr>
          <p:cNvPr id="12" name="TextBox 11">
            <a:extLst>
              <a:ext uri="{FF2B5EF4-FFF2-40B4-BE49-F238E27FC236}">
                <a16:creationId xmlns:a16="http://schemas.microsoft.com/office/drawing/2014/main" id="{B2ACE55C-BED3-5D00-FA41-5BAC6B90F1F7}"/>
              </a:ext>
            </a:extLst>
          </p:cNvPr>
          <p:cNvSpPr txBox="1"/>
          <p:nvPr/>
        </p:nvSpPr>
        <p:spPr>
          <a:xfrm>
            <a:off x="7793373" y="1938514"/>
            <a:ext cx="1853738" cy="1384995"/>
          </a:xfrm>
          <a:prstGeom prst="rect">
            <a:avLst/>
          </a:prstGeom>
          <a:noFill/>
        </p:spPr>
        <p:txBody>
          <a:bodyPr wrap="square" lIns="91440" tIns="45720" rIns="91440" bIns="45720" rtlCol="0" anchor="t">
            <a:spAutoFit/>
          </a:bodyPr>
          <a:lstStyle/>
          <a:p>
            <a:pPr algn="ctr" rtl="0"/>
            <a:r>
              <a:rPr lang="en-US" sz="1400" b="1" u="sng">
                <a:solidFill>
                  <a:srgbClr val="30475E"/>
                </a:solidFill>
              </a:rPr>
              <a:t>İlk </a:t>
            </a:r>
            <a:r>
              <a:rPr lang="en-US" sz="1400" b="1" u="sng" err="1">
                <a:solidFill>
                  <a:srgbClr val="30475E"/>
                </a:solidFill>
              </a:rPr>
              <a:t>olarak</a:t>
            </a:r>
            <a:endParaRPr lang="en-US" sz="1400" b="1" u="sng" err="1">
              <a:solidFill>
                <a:srgbClr val="30475E"/>
              </a:solidFill>
              <a:cs typeface="Calibri"/>
            </a:endParaRPr>
          </a:p>
          <a:p>
            <a:pPr marL="285750" indent="-285750" algn="l" rtl="0">
              <a:buFont typeface="Arial" panose="020B0604020202020204" pitchFamily="34" charset="0"/>
              <a:buChar char="•"/>
            </a:pPr>
            <a:r>
              <a:rPr lang="en-US" sz="1400" b="1" err="1">
                <a:solidFill>
                  <a:srgbClr val="30475E"/>
                </a:solidFill>
              </a:rPr>
              <a:t>Küçük</a:t>
            </a:r>
            <a:r>
              <a:rPr lang="en-US" sz="1400" b="1">
                <a:solidFill>
                  <a:srgbClr val="30475E"/>
                </a:solidFill>
              </a:rPr>
              <a:t> Pazar</a:t>
            </a:r>
            <a:endParaRPr lang="en-US" sz="1400" b="1">
              <a:solidFill>
                <a:srgbClr val="30475E"/>
              </a:solidFill>
              <a:cs typeface="Calibri"/>
            </a:endParaRPr>
          </a:p>
          <a:p>
            <a:pPr marL="285750" indent="-285750">
              <a:buFont typeface="Arial" panose="020B0604020202020204" pitchFamily="34" charset="0"/>
              <a:buChar char="•"/>
            </a:pPr>
            <a:r>
              <a:rPr lang="en-US" sz="1400" b="1" err="1">
                <a:solidFill>
                  <a:srgbClr val="30475E"/>
                </a:solidFill>
                <a:cs typeface="Calibri"/>
              </a:rPr>
              <a:t>Uç</a:t>
            </a:r>
            <a:r>
              <a:rPr lang="en-US" sz="1400" b="1">
                <a:solidFill>
                  <a:srgbClr val="30475E"/>
                </a:solidFill>
                <a:cs typeface="Calibri"/>
              </a:rPr>
              <a:t> </a:t>
            </a:r>
            <a:r>
              <a:rPr lang="en-US" sz="1400" b="1" err="1">
                <a:solidFill>
                  <a:srgbClr val="30475E"/>
                </a:solidFill>
                <a:cs typeface="Calibri"/>
              </a:rPr>
              <a:t>kenarlar</a:t>
            </a:r>
          </a:p>
          <a:p>
            <a:pPr marL="285750" indent="-285750" algn="l" rtl="0">
              <a:buFont typeface="Arial" panose="020B0604020202020204" pitchFamily="34" charset="0"/>
              <a:buChar char="•"/>
            </a:pPr>
            <a:r>
              <a:rPr lang="en-US" sz="1400" b="1">
                <a:solidFill>
                  <a:srgbClr val="30475E"/>
                </a:solidFill>
              </a:rPr>
              <a:t>Yüksek risk</a:t>
            </a:r>
            <a:endParaRPr lang="en-US" sz="1400" b="1">
              <a:solidFill>
                <a:srgbClr val="30475E"/>
              </a:solidFill>
              <a:cs typeface="Calibri"/>
            </a:endParaRPr>
          </a:p>
          <a:p>
            <a:pPr marL="285750" indent="-285750" algn="l" rtl="0">
              <a:buFont typeface="Arial" panose="020B0604020202020204" pitchFamily="34" charset="0"/>
              <a:buChar char="•"/>
            </a:pPr>
            <a:r>
              <a:rPr lang="en-US" sz="1400" b="1">
                <a:solidFill>
                  <a:srgbClr val="30475E"/>
                </a:solidFill>
              </a:rPr>
              <a:t>Büyük </a:t>
            </a:r>
            <a:r>
              <a:rPr lang="en-US" sz="1400" b="1" err="1">
                <a:solidFill>
                  <a:srgbClr val="30475E"/>
                </a:solidFill>
              </a:rPr>
              <a:t>Büyüme</a:t>
            </a:r>
            <a:r>
              <a:rPr lang="en-US" sz="1400" b="1">
                <a:solidFill>
                  <a:srgbClr val="30475E"/>
                </a:solidFill>
              </a:rPr>
              <a:t> </a:t>
            </a:r>
            <a:r>
              <a:rPr lang="en-US" sz="1400" b="1" err="1">
                <a:solidFill>
                  <a:srgbClr val="30475E"/>
                </a:solidFill>
              </a:rPr>
              <a:t>Potansiyeli</a:t>
            </a:r>
            <a:endParaRPr lang="en-IE" sz="1400" b="1" err="1">
              <a:solidFill>
                <a:srgbClr val="30475E"/>
              </a:solidFill>
            </a:endParaRPr>
          </a:p>
        </p:txBody>
      </p:sp>
      <p:sp>
        <p:nvSpPr>
          <p:cNvPr id="13" name="TextBox 12">
            <a:extLst>
              <a:ext uri="{FF2B5EF4-FFF2-40B4-BE49-F238E27FC236}">
                <a16:creationId xmlns:a16="http://schemas.microsoft.com/office/drawing/2014/main" id="{DC3E20C4-899C-4229-F82C-81259E41294F}"/>
              </a:ext>
            </a:extLst>
          </p:cNvPr>
          <p:cNvSpPr txBox="1"/>
          <p:nvPr/>
        </p:nvSpPr>
        <p:spPr>
          <a:xfrm>
            <a:off x="7258586" y="384663"/>
            <a:ext cx="4767159" cy="1477328"/>
          </a:xfrm>
          <a:prstGeom prst="rect">
            <a:avLst/>
          </a:prstGeom>
          <a:solidFill>
            <a:srgbClr val="F1A0C2"/>
          </a:solidFill>
        </p:spPr>
        <p:txBody>
          <a:bodyPr wrap="square" lIns="91440" tIns="45720" rIns="91440" bIns="45720" anchor="t">
            <a:spAutoFit/>
          </a:bodyPr>
          <a:lstStyle/>
          <a:p>
            <a:pPr algn="ctr"/>
            <a:r>
              <a:rPr lang="tr-TR" b="1">
                <a:solidFill>
                  <a:srgbClr val="30475E"/>
                </a:solidFill>
              </a:rPr>
              <a:t>Yıkıcı inovasyon, geleneksel iş yöntemlerinin başarısız olduğu ve yeni yetenekler gerektiren durumlarda önemlidir. Risk büyük olsa da, her şey yolunda giderse büyük bir büyüme potansiyeli vardır.</a:t>
            </a:r>
          </a:p>
        </p:txBody>
      </p:sp>
    </p:spTree>
    <p:extLst>
      <p:ext uri="{BB962C8B-B14F-4D97-AF65-F5344CB8AC3E}">
        <p14:creationId xmlns:p14="http://schemas.microsoft.com/office/powerpoint/2010/main" val="26541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7165DC1-1E79-A375-3443-4F93A003CA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80D986A9-1762-F433-C955-F00A8299DDDD}"/>
              </a:ext>
            </a:extLst>
          </p:cNvPr>
          <p:cNvSpPr txBox="1"/>
          <p:nvPr/>
        </p:nvSpPr>
        <p:spPr>
          <a:xfrm>
            <a:off x="532976" y="777518"/>
            <a:ext cx="5396769" cy="5262979"/>
          </a:xfrm>
          <a:prstGeom prst="rect">
            <a:avLst/>
          </a:prstGeom>
          <a:noFill/>
        </p:spPr>
        <p:txBody>
          <a:bodyPr wrap="square" lIns="91440" tIns="45720" rIns="91440" bIns="45720" anchor="t">
            <a:spAutoFit/>
          </a:bodyPr>
          <a:lstStyle/>
          <a:p>
            <a:pPr algn="l" rtl="0"/>
            <a:r>
              <a:rPr lang="tr-TR" sz="2800" b="1" dirty="0">
                <a:solidFill>
                  <a:srgbClr val="000000"/>
                </a:solidFill>
                <a:highlight>
                  <a:srgbClr val="F68F37"/>
                </a:highlight>
              </a:rPr>
              <a:t>Yakalamak:</a:t>
            </a:r>
            <a:endParaRPr lang="tr-TR" sz="2800" b="1" dirty="0">
              <a:solidFill>
                <a:srgbClr val="000000"/>
              </a:solidFill>
              <a:highlight>
                <a:srgbClr val="F68F37"/>
              </a:highlight>
              <a:cs typeface="Calibri"/>
            </a:endParaRPr>
          </a:p>
          <a:p>
            <a:r>
              <a:rPr lang="tr-TR" sz="2200" dirty="0">
                <a:solidFill>
                  <a:srgbClr val="000000"/>
                </a:solidFill>
              </a:rPr>
              <a:t>Yıkıcı inovasyonu </a:t>
            </a:r>
            <a:r>
              <a:rPr lang="tr-TR" sz="2200" dirty="0" err="1">
                <a:solidFill>
                  <a:srgbClr val="000000"/>
                </a:solidFill>
              </a:rPr>
              <a:t>yakalayamak</a:t>
            </a:r>
            <a:r>
              <a:rPr lang="tr-TR" sz="2200" dirty="0">
                <a:solidFill>
                  <a:srgbClr val="000000"/>
                </a:solidFill>
              </a:rPr>
              <a:t> sorununun nedeni, yerleşiklerin yıkıcı teknolojiler geliştirememeleri değil. Bunun yerine, yerleşik şirketler yeni teknolojileri mevcut değer ağlarına uygulamaya çalıştıklarında veya büyüme hedeflerini gerçekleştirmek için çok küçük görüldükleri veya basitçe çok düşük marjlara sahip oldukları için yeni pazarlara girmeyi reddettiklerinde sorun ortaya çıkar. </a:t>
            </a:r>
            <a:r>
              <a:rPr lang="tr-TR" sz="2200" dirty="0">
                <a:solidFill>
                  <a:srgbClr val="F79037"/>
                </a:solidFill>
                <a:hlinkClick r:id="rId3">
                  <a:extLst>
                    <a:ext uri="{A12FA001-AC4F-418D-AE19-62706E023703}">
                      <ahyp:hlinkClr xmlns:ahyp="http://schemas.microsoft.com/office/drawing/2018/hyperlinkcolor" val="tx"/>
                    </a:ext>
                  </a:extLst>
                </a:hlinkClick>
              </a:rPr>
              <a:t>Kaynak</a:t>
            </a:r>
            <a:endParaRPr lang="tr-TR" sz="2200" dirty="0">
              <a:solidFill>
                <a:srgbClr val="F79037"/>
              </a:solidFill>
              <a:cs typeface="Calibri"/>
            </a:endParaRPr>
          </a:p>
          <a:p>
            <a:pPr algn="l" rtl="0"/>
            <a:r>
              <a:rPr lang="tr-TR" sz="2200" b="1" dirty="0">
                <a:solidFill>
                  <a:srgbClr val="000000"/>
                </a:solidFill>
              </a:rPr>
              <a:t>İnovasyonu köklü bir KOBİ'de gerçekleştirmek istiyorsanız, bunu yapmanın en iyi yolu inovasyon projenizi ayrı bir birim olarak ele almaktır.</a:t>
            </a:r>
            <a:endParaRPr lang="tr-TR" sz="2200" b="1" dirty="0">
              <a:solidFill>
                <a:srgbClr val="000000"/>
              </a:solidFill>
              <a:cs typeface="Calibri"/>
            </a:endParaRPr>
          </a:p>
        </p:txBody>
      </p:sp>
    </p:spTree>
    <p:extLst>
      <p:ext uri="{BB962C8B-B14F-4D97-AF65-F5344CB8AC3E}">
        <p14:creationId xmlns:p14="http://schemas.microsoft.com/office/powerpoint/2010/main" val="314948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A2F43E3-834B-0C9C-37F9-954C5AFCDE0F}"/>
              </a:ext>
            </a:extLst>
          </p:cNvPr>
          <p:cNvSpPr>
            <a:spLocks noGrp="1"/>
          </p:cNvSpPr>
          <p:nvPr>
            <p:ph type="body" sz="quarter" idx="16"/>
          </p:nvPr>
        </p:nvSpPr>
        <p:spPr>
          <a:xfrm>
            <a:off x="898525" y="688975"/>
            <a:ext cx="4991100" cy="992188"/>
          </a:xfrm>
        </p:spPr>
        <p:txBody>
          <a:bodyPr lIns="91440" tIns="45720" rIns="91440" bIns="45720" anchor="t">
            <a:normAutofit/>
          </a:bodyPr>
          <a:lstStyle/>
          <a:p>
            <a:r>
              <a:rPr lang="en-US" sz="3300" b="1"/>
              <a:t>3. </a:t>
            </a:r>
            <a:r>
              <a:rPr lang="en-US" sz="3300" b="1" err="1"/>
              <a:t>Sürekli</a:t>
            </a:r>
            <a:r>
              <a:rPr lang="en-US" sz="3300" b="1"/>
              <a:t> </a:t>
            </a:r>
            <a:r>
              <a:rPr lang="en-US" sz="3300" b="1" err="1"/>
              <a:t>İnovasyon</a:t>
            </a:r>
            <a:endParaRPr lang="en-US" sz="3300" b="1" err="1">
              <a:cs typeface="Calibri"/>
            </a:endParaRPr>
          </a:p>
        </p:txBody>
      </p:sp>
      <p:sp>
        <p:nvSpPr>
          <p:cNvPr id="6" name="Text Placeholder 2">
            <a:extLst>
              <a:ext uri="{FF2B5EF4-FFF2-40B4-BE49-F238E27FC236}">
                <a16:creationId xmlns:a16="http://schemas.microsoft.com/office/drawing/2014/main" id="{D4AE8BFD-0C37-CBF4-FAFE-37830D0A85C0}"/>
              </a:ext>
            </a:extLst>
          </p:cNvPr>
          <p:cNvSpPr>
            <a:spLocks noGrp="1"/>
          </p:cNvSpPr>
          <p:nvPr>
            <p:ph type="body" sz="quarter" idx="18"/>
          </p:nvPr>
        </p:nvSpPr>
        <p:spPr>
          <a:xfrm>
            <a:off x="495300" y="1254076"/>
            <a:ext cx="6565899" cy="5197524"/>
          </a:xfrm>
          <a:solidFill>
            <a:srgbClr val="B2DEDD"/>
          </a:solidFill>
        </p:spPr>
        <p:txBody>
          <a:bodyPr lIns="91440" tIns="45720" rIns="91440" bIns="45720" anchor="t">
            <a:noAutofit/>
          </a:bodyPr>
          <a:lstStyle/>
          <a:p>
            <a:pPr marL="252000">
              <a:lnSpc>
                <a:spcPct val="100000"/>
              </a:lnSpc>
              <a:spcBef>
                <a:spcPts val="600"/>
              </a:spcBef>
            </a:pPr>
            <a:r>
              <a:rPr lang="tr-TR" sz="2200" dirty="0"/>
              <a:t>Sürekli inovasyon, mevcut pazarda var olduğu için yıkıcı inovasyonun tam tersidir ve </a:t>
            </a:r>
            <a:r>
              <a:rPr lang="tr-TR" sz="2200" b="1" dirty="0"/>
              <a:t>bir müşterinin ihtiyaçlarını tatmin ederek </a:t>
            </a:r>
            <a:r>
              <a:rPr lang="tr-TR" sz="2200" dirty="0"/>
              <a:t>yeni değer ağları yaratmak yerine mevcut olanları geliştirir ve büyütür.</a:t>
            </a:r>
            <a:endParaRPr lang="tr-TR" sz="2200" dirty="0">
              <a:cs typeface="Calibri"/>
            </a:endParaRPr>
          </a:p>
          <a:p>
            <a:pPr marL="252000">
              <a:lnSpc>
                <a:spcPct val="100000"/>
              </a:lnSpc>
              <a:spcBef>
                <a:spcPts val="600"/>
              </a:spcBef>
            </a:pPr>
            <a:r>
              <a:rPr lang="tr-TR" sz="2200" dirty="0"/>
              <a:t>Kademeli inovasyonda olduğu gibi, burada da ürün performansı her yinelemede biraz daha iyi hale getirilerek kusurlar azaltılır. Ürünün yeni geliştirilmiş versiyonu, daha önce mevcut olandan daha iyi performansa sahip olarak daha talepkâr ve üst düzey müşterileri hedefliyorsa, öncekinden daha pahalı olabilir ve daha yüksek marjlara sahip olabilir.</a:t>
            </a:r>
            <a:endParaRPr lang="tr-TR" sz="2200" dirty="0">
              <a:cs typeface="Calibri"/>
            </a:endParaRPr>
          </a:p>
          <a:p>
            <a:pPr marL="252000" rtl="0">
              <a:lnSpc>
                <a:spcPct val="100000"/>
              </a:lnSpc>
              <a:spcBef>
                <a:spcPts val="600"/>
              </a:spcBef>
            </a:pPr>
            <a:r>
              <a:rPr lang="tr-TR" sz="2200" dirty="0"/>
              <a:t>Bununla birlikte, daha yüksek hacimlere ve dolayısıyla daha yüksek mutlak karlara yol açarsa daha ucuz olabilir.</a:t>
            </a:r>
            <a:endParaRPr lang="tr-TR" sz="2200" dirty="0">
              <a:cs typeface="Calibri"/>
            </a:endParaRPr>
          </a:p>
        </p:txBody>
      </p:sp>
      <p:sp>
        <p:nvSpPr>
          <p:cNvPr id="7" name="TextBox 6">
            <a:extLst>
              <a:ext uri="{FF2B5EF4-FFF2-40B4-BE49-F238E27FC236}">
                <a16:creationId xmlns:a16="http://schemas.microsoft.com/office/drawing/2014/main" id="{8EAA5D36-7EAC-7E81-F3B2-BD9EB56BF6B1}"/>
              </a:ext>
            </a:extLst>
          </p:cNvPr>
          <p:cNvSpPr txBox="1"/>
          <p:nvPr/>
        </p:nvSpPr>
        <p:spPr>
          <a:xfrm>
            <a:off x="7273637" y="657874"/>
            <a:ext cx="4763192" cy="2862322"/>
          </a:xfrm>
          <a:prstGeom prst="rect">
            <a:avLst/>
          </a:prstGeom>
          <a:noFill/>
        </p:spPr>
        <p:txBody>
          <a:bodyPr wrap="square" lIns="91440" tIns="45720" rIns="91440" bIns="45720" rtlCol="0" anchor="t">
            <a:spAutoFit/>
          </a:bodyPr>
          <a:lstStyle/>
          <a:p>
            <a:pPr algn="ctr"/>
            <a:r>
              <a:rPr lang="tr-TR" sz="2000" b="1">
                <a:solidFill>
                  <a:srgbClr val="30475E"/>
                </a:solidFill>
              </a:rPr>
              <a:t>Bir örnek: </a:t>
            </a:r>
            <a:r>
              <a:rPr lang="tr-TR" sz="2000">
                <a:solidFill>
                  <a:srgbClr val="30475E"/>
                </a:solidFill>
              </a:rPr>
              <a:t>Yeniliğin sürdürülmesinin en önemli nedeni, yiyecek kutularında çekme halkasının tanıtılması olacaktır. Bu, konserve açacağına olan ihtiyacı ortadan kaldırdı, ancak ürün aynı kaldı… Ürünü açması/kullanması daha kolay hale geldi ve ardından tüketici ihtiyaçlarını daha etkin bir şekilde karşıladı… Değer tam da burada yatıyor.</a:t>
            </a:r>
            <a:endParaRPr lang="tr-TR" sz="2000">
              <a:solidFill>
                <a:srgbClr val="30475E"/>
              </a:solidFill>
              <a:cs typeface="Calibri"/>
            </a:endParaRPr>
          </a:p>
        </p:txBody>
      </p:sp>
      <p:pic>
        <p:nvPicPr>
          <p:cNvPr id="8" name="Picture Placeholder 12">
            <a:extLst>
              <a:ext uri="{FF2B5EF4-FFF2-40B4-BE49-F238E27FC236}">
                <a16:creationId xmlns:a16="http://schemas.microsoft.com/office/drawing/2014/main" id="{1D2C1E5B-3EF8-ADB7-88D1-61F2EA8C6F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947" b="9271"/>
          <a:stretch/>
        </p:blipFill>
        <p:spPr>
          <a:xfrm>
            <a:off x="8648315" y="3721133"/>
            <a:ext cx="2165318" cy="2267216"/>
          </a:xfrm>
          <a:prstGeom prst="rect">
            <a:avLst/>
          </a:prstGeom>
        </p:spPr>
      </p:pic>
    </p:spTree>
    <p:extLst>
      <p:ext uri="{BB962C8B-B14F-4D97-AF65-F5344CB8AC3E}">
        <p14:creationId xmlns:p14="http://schemas.microsoft.com/office/powerpoint/2010/main" val="413045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op view of berries">
            <a:extLst>
              <a:ext uri="{FF2B5EF4-FFF2-40B4-BE49-F238E27FC236}">
                <a16:creationId xmlns:a16="http://schemas.microsoft.com/office/drawing/2014/main" id="{84EB9149-6C4D-46E2-C01F-F5D3A08373B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3">
            <a:extLst>
              <a:ext uri="{FF2B5EF4-FFF2-40B4-BE49-F238E27FC236}">
                <a16:creationId xmlns:a16="http://schemas.microsoft.com/office/drawing/2014/main" id="{DFD5C217-3859-A666-6198-2A0DD9AB98E4}"/>
              </a:ext>
            </a:extLst>
          </p:cNvPr>
          <p:cNvSpPr>
            <a:spLocks noGrp="1"/>
          </p:cNvSpPr>
          <p:nvPr>
            <p:ph type="body" sz="quarter" idx="16"/>
          </p:nvPr>
        </p:nvSpPr>
        <p:spPr>
          <a:xfrm>
            <a:off x="898525" y="688975"/>
            <a:ext cx="4991100" cy="992188"/>
          </a:xfrm>
        </p:spPr>
        <p:txBody>
          <a:bodyPr lIns="91440" tIns="45720" rIns="91440" bIns="45720" anchor="t">
            <a:normAutofit/>
          </a:bodyPr>
          <a:lstStyle/>
          <a:p>
            <a:r>
              <a:rPr lang="en-US" sz="3300" b="1"/>
              <a:t>3. </a:t>
            </a:r>
            <a:r>
              <a:rPr lang="en-US" sz="3300" b="1" err="1"/>
              <a:t>Sürekli</a:t>
            </a:r>
            <a:r>
              <a:rPr lang="en-US" sz="3300" b="1"/>
              <a:t> </a:t>
            </a:r>
            <a:r>
              <a:rPr lang="en-US" sz="3300" b="1" err="1"/>
              <a:t>İnovasyon</a:t>
            </a:r>
            <a:endParaRPr lang="en-US" sz="3300" b="1" err="1">
              <a:cs typeface="Calibri"/>
            </a:endParaRPr>
          </a:p>
        </p:txBody>
      </p:sp>
      <p:sp>
        <p:nvSpPr>
          <p:cNvPr id="6" name="Text Placeholder 2">
            <a:extLst>
              <a:ext uri="{FF2B5EF4-FFF2-40B4-BE49-F238E27FC236}">
                <a16:creationId xmlns:a16="http://schemas.microsoft.com/office/drawing/2014/main" id="{28C945F1-8980-7E0B-33BF-9695B3671D1A}"/>
              </a:ext>
            </a:extLst>
          </p:cNvPr>
          <p:cNvSpPr>
            <a:spLocks noGrp="1"/>
          </p:cNvSpPr>
          <p:nvPr>
            <p:ph type="body" sz="quarter" idx="18"/>
          </p:nvPr>
        </p:nvSpPr>
        <p:spPr>
          <a:xfrm>
            <a:off x="898525" y="1452564"/>
            <a:ext cx="6093402" cy="4157662"/>
          </a:xfrm>
        </p:spPr>
        <p:txBody>
          <a:bodyPr lIns="91440" tIns="45720" rIns="91440" bIns="45720" anchor="t">
            <a:normAutofit fontScale="92500" lnSpcReduction="20000"/>
          </a:bodyPr>
          <a:lstStyle/>
          <a:p>
            <a:pPr algn="l" rtl="0">
              <a:lnSpc>
                <a:spcPct val="110000"/>
              </a:lnSpc>
            </a:pPr>
            <a:r>
              <a:rPr lang="tr-TR" dirty="0"/>
              <a:t>Geleneksel iş yöntemleri ve sürdürülebilir yenilikler genellikle yeterlidir çünkü en kârlı olanlardır ve riskler daha düşüktür.</a:t>
            </a:r>
            <a:endParaRPr lang="tr-TR" dirty="0">
              <a:cs typeface="Calibri"/>
            </a:endParaRPr>
          </a:p>
          <a:p>
            <a:pPr>
              <a:lnSpc>
                <a:spcPct val="110000"/>
              </a:lnSpc>
            </a:pPr>
            <a:r>
              <a:rPr lang="tr-TR" dirty="0"/>
              <a:t>Öte yandan kesintiler, tipik olarak ciro büyümesini mümkün kılar: büyük pazar payı büyümesi veya tamamen yeni bir pazarın yaratılması, ancak büyüme için yüksek bir ilk yatırım gerektirdiklerinden genellikle uzun süre karlı olmazlar.</a:t>
            </a:r>
            <a:endParaRPr lang="tr-TR" dirty="0">
              <a:cs typeface="Calibri"/>
            </a:endParaRPr>
          </a:p>
          <a:p>
            <a:pPr>
              <a:lnSpc>
                <a:spcPct val="110000"/>
              </a:lnSpc>
            </a:pPr>
            <a:r>
              <a:rPr lang="tr-TR" dirty="0"/>
              <a:t>Sürekli inovasyon, </a:t>
            </a:r>
            <a:r>
              <a:rPr lang="tr-TR" b="1" dirty="0"/>
              <a:t>pazarı yavaş yavaş büyütmeye </a:t>
            </a:r>
            <a:r>
              <a:rPr lang="tr-TR" dirty="0"/>
              <a:t>devam eder,</a:t>
            </a:r>
            <a:r>
              <a:rPr lang="tr-TR" b="1" dirty="0"/>
              <a:t> </a:t>
            </a:r>
            <a:r>
              <a:rPr lang="tr-TR" dirty="0"/>
              <a:t>ama artık aynı oranda değil. Bu noktada odak, artan kârlara kayar.</a:t>
            </a:r>
            <a:endParaRPr lang="tr-TR" dirty="0">
              <a:cs typeface="Calibri"/>
            </a:endParaRPr>
          </a:p>
        </p:txBody>
      </p:sp>
    </p:spTree>
    <p:extLst>
      <p:ext uri="{BB962C8B-B14F-4D97-AF65-F5344CB8AC3E}">
        <p14:creationId xmlns:p14="http://schemas.microsoft.com/office/powerpoint/2010/main" val="376471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C7FF2-475F-CCD0-E596-ABC8EE097A8A}"/>
              </a:ext>
            </a:extLst>
          </p:cNvPr>
          <p:cNvSpPr>
            <a:spLocks noGrp="1"/>
          </p:cNvSpPr>
          <p:nvPr>
            <p:ph type="body" sz="quarter" idx="18"/>
          </p:nvPr>
        </p:nvSpPr>
        <p:spPr/>
        <p:txBody>
          <a:bodyPr lIns="91440" tIns="45720" rIns="91440" bIns="45720" anchor="t"/>
          <a:lstStyle/>
          <a:p>
            <a:pPr algn="ctr">
              <a:lnSpc>
                <a:spcPct val="100000"/>
              </a:lnSpc>
            </a:pPr>
            <a:r>
              <a:rPr lang="en-US" i="1" err="1"/>
              <a:t>Bazı</a:t>
            </a:r>
            <a:r>
              <a:rPr lang="en-US" i="1"/>
              <a:t> </a:t>
            </a:r>
            <a:r>
              <a:rPr lang="en-US" i="1" err="1"/>
              <a:t>sürekli</a:t>
            </a:r>
            <a:r>
              <a:rPr lang="en-US" i="1"/>
              <a:t> </a:t>
            </a:r>
            <a:r>
              <a:rPr lang="en-US" i="1" err="1"/>
              <a:t>inovasyonlar</a:t>
            </a:r>
            <a:r>
              <a:rPr lang="en-US" i="1"/>
              <a:t>, </a:t>
            </a:r>
            <a:r>
              <a:rPr lang="en-US" i="1" err="1">
                <a:ea typeface="+mn-lt"/>
                <a:cs typeface="+mn-lt"/>
              </a:rPr>
              <a:t>tüm</a:t>
            </a:r>
            <a:r>
              <a:rPr lang="en-US" i="1">
                <a:ea typeface="+mn-lt"/>
                <a:cs typeface="+mn-lt"/>
              </a:rPr>
              <a:t> iyi </a:t>
            </a:r>
            <a:r>
              <a:rPr lang="en-US" i="1" err="1">
                <a:ea typeface="+mn-lt"/>
                <a:cs typeface="+mn-lt"/>
              </a:rPr>
              <a:t>şirketlerin</a:t>
            </a:r>
            <a:r>
              <a:rPr lang="en-US" i="1">
                <a:ea typeface="+mn-lt"/>
                <a:cs typeface="+mn-lt"/>
              </a:rPr>
              <a:t> </a:t>
            </a:r>
            <a:r>
              <a:rPr lang="en-US" i="1" err="1">
                <a:ea typeface="+mn-lt"/>
                <a:cs typeface="+mn-lt"/>
              </a:rPr>
              <a:t>yıllık</a:t>
            </a:r>
            <a:r>
              <a:rPr lang="en-US" i="1">
                <a:ea typeface="+mn-lt"/>
                <a:cs typeface="+mn-lt"/>
              </a:rPr>
              <a:t> </a:t>
            </a:r>
            <a:r>
              <a:rPr lang="en-US" i="1" err="1">
                <a:ea typeface="+mn-lt"/>
                <a:cs typeface="+mn-lt"/>
              </a:rPr>
              <a:t>olarak</a:t>
            </a:r>
            <a:r>
              <a:rPr lang="en-US" i="1">
                <a:ea typeface="+mn-lt"/>
                <a:cs typeface="+mn-lt"/>
              </a:rPr>
              <a:t> </a:t>
            </a:r>
            <a:r>
              <a:rPr lang="en-US" i="1" err="1">
                <a:ea typeface="+mn-lt"/>
                <a:cs typeface="+mn-lt"/>
              </a:rPr>
              <a:t>gerçekleştirdiği</a:t>
            </a:r>
            <a:r>
              <a:rPr lang="en-US" i="1">
                <a:ea typeface="+mn-lt"/>
                <a:cs typeface="+mn-lt"/>
              </a:rPr>
              <a:t> </a:t>
            </a:r>
            <a:r>
              <a:rPr lang="en-US" i="1" err="1">
                <a:ea typeface="+mn-lt"/>
                <a:cs typeface="+mn-lt"/>
              </a:rPr>
              <a:t>aşamalı</a:t>
            </a:r>
            <a:r>
              <a:rPr lang="en-US" i="1">
                <a:ea typeface="+mn-lt"/>
                <a:cs typeface="+mn-lt"/>
              </a:rPr>
              <a:t> </a:t>
            </a:r>
            <a:r>
              <a:rPr lang="en-US" i="1" err="1">
                <a:ea typeface="+mn-lt"/>
                <a:cs typeface="+mn-lt"/>
              </a:rPr>
              <a:t>geliştirmelerdir</a:t>
            </a:r>
            <a:r>
              <a:rPr lang="en-US" i="1"/>
              <a:t>. </a:t>
            </a:r>
            <a:r>
              <a:rPr lang="en-US" i="1" err="1"/>
              <a:t>Diğer</a:t>
            </a:r>
            <a:r>
              <a:rPr lang="en-US" i="1"/>
              <a:t> </a:t>
            </a:r>
            <a:r>
              <a:rPr lang="en-US" i="1" err="1"/>
              <a:t>sürekli</a:t>
            </a:r>
            <a:r>
              <a:rPr lang="en-US" i="1"/>
              <a:t> </a:t>
            </a:r>
            <a:r>
              <a:rPr lang="en-US" i="1" err="1"/>
              <a:t>inovasyonlar</a:t>
            </a:r>
            <a:r>
              <a:rPr lang="en-US" i="1"/>
              <a:t>, </a:t>
            </a:r>
            <a:r>
              <a:rPr lang="en-US" i="1" err="1"/>
              <a:t>çığır</a:t>
            </a:r>
            <a:r>
              <a:rPr lang="en-US" i="1"/>
              <a:t> </a:t>
            </a:r>
            <a:r>
              <a:rPr lang="en-US" i="1" err="1"/>
              <a:t>açan</a:t>
            </a:r>
            <a:r>
              <a:rPr lang="en-US" i="1"/>
              <a:t>, </a:t>
            </a:r>
            <a:r>
              <a:rPr lang="en-US" i="1" err="1"/>
              <a:t>rekabetin</a:t>
            </a:r>
            <a:r>
              <a:rPr lang="en-US" i="1"/>
              <a:t> </a:t>
            </a:r>
            <a:r>
              <a:rPr lang="en-US" i="1" err="1"/>
              <a:t>ötesinde</a:t>
            </a:r>
            <a:r>
              <a:rPr lang="en-US" i="1"/>
              <a:t> </a:t>
            </a:r>
            <a:r>
              <a:rPr lang="en-US" i="1" err="1"/>
              <a:t>bir</a:t>
            </a:r>
            <a:r>
              <a:rPr lang="en-US" i="1"/>
              <a:t> </a:t>
            </a:r>
            <a:r>
              <a:rPr lang="en-US" i="1" err="1"/>
              <a:t>sıçrama</a:t>
            </a:r>
            <a:r>
              <a:rPr lang="en-US" i="1"/>
              <a:t> </a:t>
            </a:r>
            <a:r>
              <a:rPr lang="en-US" i="1" err="1"/>
              <a:t>yapan</a:t>
            </a:r>
            <a:r>
              <a:rPr lang="en-US" i="1"/>
              <a:t> </a:t>
            </a:r>
            <a:r>
              <a:rPr lang="en-US" i="1" err="1"/>
              <a:t>yeniliklerdir</a:t>
            </a:r>
            <a:r>
              <a:rPr lang="en-US" i="1"/>
              <a:t>. </a:t>
            </a:r>
            <a:r>
              <a:rPr lang="en-US" i="1" err="1"/>
              <a:t>Bununla</a:t>
            </a:r>
            <a:r>
              <a:rPr lang="en-US" i="1"/>
              <a:t> </a:t>
            </a:r>
            <a:r>
              <a:rPr lang="en-US" i="1" err="1"/>
              <a:t>birlikte</a:t>
            </a:r>
            <a:r>
              <a:rPr lang="en-US" i="1"/>
              <a:t>, </a:t>
            </a:r>
            <a:r>
              <a:rPr lang="en-US" i="1" err="1"/>
              <a:t>inovasyonun</a:t>
            </a:r>
            <a:r>
              <a:rPr lang="en-US" i="1"/>
              <a:t> </a:t>
            </a:r>
            <a:r>
              <a:rPr lang="en-US" i="1" err="1"/>
              <a:t>teknolojik</a:t>
            </a:r>
            <a:r>
              <a:rPr lang="en-US" i="1"/>
              <a:t> </a:t>
            </a:r>
            <a:r>
              <a:rPr lang="en-US" i="1" err="1"/>
              <a:t>olarak</a:t>
            </a:r>
            <a:r>
              <a:rPr lang="en-US" i="1"/>
              <a:t> ne </a:t>
            </a:r>
            <a:r>
              <a:rPr lang="en-US" i="1" err="1"/>
              <a:t>kadar</a:t>
            </a:r>
            <a:r>
              <a:rPr lang="en-US" i="1"/>
              <a:t> </a:t>
            </a:r>
            <a:r>
              <a:rPr lang="en-US" i="1" err="1"/>
              <a:t>zor</a:t>
            </a:r>
            <a:r>
              <a:rPr lang="en-US" i="1"/>
              <a:t> </a:t>
            </a:r>
            <a:r>
              <a:rPr lang="en-US" i="1" err="1"/>
              <a:t>olduğunun</a:t>
            </a:r>
            <a:r>
              <a:rPr lang="en-US" i="1"/>
              <a:t> </a:t>
            </a:r>
            <a:r>
              <a:rPr lang="en-US" i="1" err="1"/>
              <a:t>bir</a:t>
            </a:r>
            <a:r>
              <a:rPr lang="en-US" i="1"/>
              <a:t> </a:t>
            </a:r>
            <a:r>
              <a:rPr lang="en-US" i="1" err="1"/>
              <a:t>önemi</a:t>
            </a:r>
            <a:r>
              <a:rPr lang="en-US" i="1"/>
              <a:t> </a:t>
            </a:r>
            <a:r>
              <a:rPr lang="en-US" i="1" err="1"/>
              <a:t>yoktur</a:t>
            </a:r>
            <a:r>
              <a:rPr lang="en-US" i="1"/>
              <a:t>: </a:t>
            </a:r>
            <a:r>
              <a:rPr lang="en-US" i="1" err="1"/>
              <a:t>Yerleşik</a:t>
            </a:r>
            <a:r>
              <a:rPr lang="en-US" i="1"/>
              <a:t> </a:t>
            </a:r>
            <a:r>
              <a:rPr lang="en-US" i="1" err="1"/>
              <a:t>rakipler</a:t>
            </a:r>
            <a:r>
              <a:rPr lang="en-US" i="1"/>
              <a:t>, </a:t>
            </a:r>
            <a:r>
              <a:rPr lang="en-US" i="1" err="1"/>
              <a:t>teknolojiyi</a:t>
            </a:r>
            <a:r>
              <a:rPr lang="en-US" i="1"/>
              <a:t> </a:t>
            </a:r>
            <a:r>
              <a:rPr lang="en-US" i="1" err="1"/>
              <a:t>sürdürme</a:t>
            </a:r>
            <a:r>
              <a:rPr lang="en-US" i="1"/>
              <a:t> </a:t>
            </a:r>
            <a:r>
              <a:rPr lang="en-US" i="1" err="1"/>
              <a:t>savaşlarını</a:t>
            </a:r>
            <a:r>
              <a:rPr lang="en-US" i="1"/>
              <a:t> </a:t>
            </a:r>
            <a:r>
              <a:rPr lang="en-US" i="1" err="1"/>
              <a:t>neredeyse</a:t>
            </a:r>
            <a:r>
              <a:rPr lang="en-US" i="1"/>
              <a:t> her zaman </a:t>
            </a:r>
            <a:r>
              <a:rPr lang="en-US" i="1" err="1"/>
              <a:t>kazanır</a:t>
            </a:r>
            <a:r>
              <a:rPr lang="en-US" i="1"/>
              <a:t>.</a:t>
            </a:r>
          </a:p>
          <a:p>
            <a:pPr algn="ctr">
              <a:lnSpc>
                <a:spcPct val="100000"/>
              </a:lnSpc>
            </a:pPr>
            <a:r>
              <a:rPr lang="en-US" i="1"/>
              <a:t>Bu </a:t>
            </a:r>
            <a:r>
              <a:rPr lang="en-US" i="1" err="1"/>
              <a:t>strateji</a:t>
            </a:r>
            <a:r>
              <a:rPr lang="en-US" i="1"/>
              <a:t>, </a:t>
            </a:r>
            <a:r>
              <a:rPr lang="en-US" i="1" err="1"/>
              <a:t>en</a:t>
            </a:r>
            <a:r>
              <a:rPr lang="en-US" i="1"/>
              <a:t> iyi </a:t>
            </a:r>
            <a:r>
              <a:rPr lang="en-US" i="1" err="1"/>
              <a:t>müşterilerine</a:t>
            </a:r>
            <a:r>
              <a:rPr lang="en-US" i="1"/>
              <a:t> </a:t>
            </a:r>
            <a:r>
              <a:rPr lang="en-US" i="1" err="1"/>
              <a:t>daha</a:t>
            </a:r>
            <a:r>
              <a:rPr lang="en-US" i="1"/>
              <a:t> </a:t>
            </a:r>
            <a:r>
              <a:rPr lang="en-US" i="1" err="1"/>
              <a:t>yüksek</a:t>
            </a:r>
            <a:r>
              <a:rPr lang="en-US" i="1"/>
              <a:t> </a:t>
            </a:r>
            <a:r>
              <a:rPr lang="en-US" i="1" err="1"/>
              <a:t>kar</a:t>
            </a:r>
            <a:r>
              <a:rPr lang="en-US" i="1"/>
              <a:t> </a:t>
            </a:r>
            <a:r>
              <a:rPr lang="en-US" i="1" err="1"/>
              <a:t>marjları</a:t>
            </a:r>
            <a:r>
              <a:rPr lang="en-US" i="1"/>
              <a:t> </a:t>
            </a:r>
            <a:r>
              <a:rPr lang="en-US" i="1" err="1"/>
              <a:t>karşılığında</a:t>
            </a:r>
            <a:r>
              <a:rPr lang="en-US" i="1"/>
              <a:t> </a:t>
            </a:r>
            <a:r>
              <a:rPr lang="en-US" i="1" err="1"/>
              <a:t>satabilecekleri</a:t>
            </a:r>
            <a:r>
              <a:rPr lang="en-US" i="1"/>
              <a:t> </a:t>
            </a:r>
            <a:r>
              <a:rPr lang="en-US" i="1" err="1"/>
              <a:t>daha</a:t>
            </a:r>
            <a:r>
              <a:rPr lang="en-US" i="1"/>
              <a:t> iyi </a:t>
            </a:r>
            <a:r>
              <a:rPr lang="en-US" i="1" err="1"/>
              <a:t>bir</a:t>
            </a:r>
            <a:r>
              <a:rPr lang="en-US" i="1"/>
              <a:t> </a:t>
            </a:r>
            <a:r>
              <a:rPr lang="en-US" i="1" err="1"/>
              <a:t>ürün</a:t>
            </a:r>
            <a:r>
              <a:rPr lang="en-US" i="1"/>
              <a:t> </a:t>
            </a:r>
            <a:r>
              <a:rPr lang="en-US" i="1" err="1"/>
              <a:t>yapmayı</a:t>
            </a:r>
            <a:r>
              <a:rPr lang="en-US" i="1"/>
              <a:t> </a:t>
            </a:r>
            <a:r>
              <a:rPr lang="en-US" i="1" err="1"/>
              <a:t>gerektirdiğinden</a:t>
            </a:r>
            <a:r>
              <a:rPr lang="en-US" i="1"/>
              <a:t>, </a:t>
            </a:r>
            <a:r>
              <a:rPr lang="en-US" i="1" err="1"/>
              <a:t>yerleşik</a:t>
            </a:r>
            <a:r>
              <a:rPr lang="en-US" i="1"/>
              <a:t> </a:t>
            </a:r>
            <a:r>
              <a:rPr lang="en-US" i="1" err="1"/>
              <a:t>rakiplerin</a:t>
            </a:r>
            <a:r>
              <a:rPr lang="en-US" i="1"/>
              <a:t> </a:t>
            </a:r>
            <a:r>
              <a:rPr lang="en-US" i="1" err="1"/>
              <a:t>sürekli</a:t>
            </a:r>
            <a:r>
              <a:rPr lang="en-US" i="1"/>
              <a:t> </a:t>
            </a:r>
            <a:r>
              <a:rPr lang="en-US" i="1" err="1"/>
              <a:t>savaşmak</a:t>
            </a:r>
            <a:r>
              <a:rPr lang="en-US" i="1"/>
              <a:t> </a:t>
            </a:r>
            <a:r>
              <a:rPr lang="en-US" i="1" err="1"/>
              <a:t>için</a:t>
            </a:r>
            <a:r>
              <a:rPr lang="en-US" i="1"/>
              <a:t> </a:t>
            </a:r>
            <a:r>
              <a:rPr lang="en-US" i="1" err="1"/>
              <a:t>güçlü</a:t>
            </a:r>
            <a:r>
              <a:rPr lang="en-US" i="1"/>
              <a:t> </a:t>
            </a:r>
            <a:r>
              <a:rPr lang="en-US" i="1" err="1"/>
              <a:t>motivasyonları</a:t>
            </a:r>
            <a:r>
              <a:rPr lang="en-US" i="1"/>
              <a:t> </a:t>
            </a:r>
            <a:r>
              <a:rPr lang="en-US" i="1" err="1"/>
              <a:t>vardır</a:t>
            </a:r>
            <a:r>
              <a:rPr lang="en-US" i="1"/>
              <a:t>. Ve </a:t>
            </a:r>
            <a:r>
              <a:rPr lang="en-US" i="1" err="1"/>
              <a:t>kazanmak</a:t>
            </a:r>
            <a:r>
              <a:rPr lang="en-US" i="1"/>
              <a:t> </a:t>
            </a:r>
            <a:r>
              <a:rPr lang="en-US" i="1" err="1"/>
              <a:t>için</a:t>
            </a:r>
            <a:r>
              <a:rPr lang="en-US" i="1"/>
              <a:t> </a:t>
            </a:r>
            <a:r>
              <a:rPr lang="en-US" i="1" err="1"/>
              <a:t>kaynakları</a:t>
            </a:r>
            <a:r>
              <a:rPr lang="en-US" i="1"/>
              <a:t> </a:t>
            </a:r>
            <a:r>
              <a:rPr lang="en-US" i="1" err="1"/>
              <a:t>vardır</a:t>
            </a:r>
            <a:r>
              <a:rPr lang="en-US" i="1"/>
              <a:t>...</a:t>
            </a:r>
            <a:endParaRPr lang="en-US" i="1">
              <a:cs typeface="Calibri"/>
            </a:endParaRPr>
          </a:p>
          <a:p>
            <a:pPr algn="ctr">
              <a:lnSpc>
                <a:spcPct val="100000"/>
              </a:lnSpc>
            </a:pPr>
            <a:r>
              <a:rPr lang="en-IE" i="1"/>
              <a:t> </a:t>
            </a:r>
            <a:r>
              <a:rPr lang="en-IE"/>
              <a:t>– Clayton Christensen</a:t>
            </a:r>
            <a:endParaRPr lang="en-IE">
              <a:cs typeface="Calibri"/>
            </a:endParaRPr>
          </a:p>
        </p:txBody>
      </p:sp>
      <p:grpSp>
        <p:nvGrpSpPr>
          <p:cNvPr id="4" name="Group 3">
            <a:extLst>
              <a:ext uri="{FF2B5EF4-FFF2-40B4-BE49-F238E27FC236}">
                <a16:creationId xmlns:a16="http://schemas.microsoft.com/office/drawing/2014/main" id="{2CC3B3E3-F72C-E2C2-A69A-52455310F0D0}"/>
              </a:ext>
            </a:extLst>
          </p:cNvPr>
          <p:cNvGrpSpPr/>
          <p:nvPr/>
        </p:nvGrpSpPr>
        <p:grpSpPr>
          <a:xfrm>
            <a:off x="606581" y="1321806"/>
            <a:ext cx="1177027" cy="809484"/>
            <a:chOff x="3400450" y="986392"/>
            <a:chExt cx="1487826" cy="1083162"/>
          </a:xfrm>
        </p:grpSpPr>
        <p:sp>
          <p:nvSpPr>
            <p:cNvPr id="5" name="Freeform 10">
              <a:extLst>
                <a:ext uri="{FF2B5EF4-FFF2-40B4-BE49-F238E27FC236}">
                  <a16:creationId xmlns:a16="http://schemas.microsoft.com/office/drawing/2014/main" id="{FF756B72-AC87-0DE6-5662-9DBCA64C4D6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BB080B30-9C49-F723-30DE-05757C3170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grpSp>
        <p:nvGrpSpPr>
          <p:cNvPr id="7" name="Group 6">
            <a:extLst>
              <a:ext uri="{FF2B5EF4-FFF2-40B4-BE49-F238E27FC236}">
                <a16:creationId xmlns:a16="http://schemas.microsoft.com/office/drawing/2014/main" id="{6A6891D8-3808-4A37-0C2D-78ADA095CB14}"/>
              </a:ext>
            </a:extLst>
          </p:cNvPr>
          <p:cNvGrpSpPr/>
          <p:nvPr/>
        </p:nvGrpSpPr>
        <p:grpSpPr>
          <a:xfrm rot="10800000">
            <a:off x="11002938" y="4836645"/>
            <a:ext cx="992903" cy="666231"/>
            <a:chOff x="3400450" y="986392"/>
            <a:chExt cx="1487826" cy="1083162"/>
          </a:xfrm>
        </p:grpSpPr>
        <p:sp>
          <p:nvSpPr>
            <p:cNvPr id="8" name="Freeform 10">
              <a:extLst>
                <a:ext uri="{FF2B5EF4-FFF2-40B4-BE49-F238E27FC236}">
                  <a16:creationId xmlns:a16="http://schemas.microsoft.com/office/drawing/2014/main" id="{AC35DFED-A256-1DCF-B019-3E2FB359939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9" name="Freeform 11">
              <a:extLst>
                <a:ext uri="{FF2B5EF4-FFF2-40B4-BE49-F238E27FC236}">
                  <a16:creationId xmlns:a16="http://schemas.microsoft.com/office/drawing/2014/main" id="{CABF881A-EE0B-9A12-8EDD-A09FDF38558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10" name="Picture 8" descr="A picture containing text  Description automatically generated">
            <a:extLst>
              <a:ext uri="{FF2B5EF4-FFF2-40B4-BE49-F238E27FC236}">
                <a16:creationId xmlns:a16="http://schemas.microsoft.com/office/drawing/2014/main" id="{581CE458-38F9-225E-7D96-F75D453F2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8631" y="-9637"/>
            <a:ext cx="2741632" cy="1983783"/>
          </a:xfrm>
          <a:prstGeom prst="rect">
            <a:avLst/>
          </a:prstGeom>
        </p:spPr>
      </p:pic>
    </p:spTree>
    <p:extLst>
      <p:ext uri="{BB962C8B-B14F-4D97-AF65-F5344CB8AC3E}">
        <p14:creationId xmlns:p14="http://schemas.microsoft.com/office/powerpoint/2010/main" val="258593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7291DA1-9379-4064-4BB9-DA3E10425BB3}"/>
              </a:ext>
            </a:extLst>
          </p:cNvPr>
          <p:cNvSpPr>
            <a:spLocks noGrp="1"/>
          </p:cNvSpPr>
          <p:nvPr>
            <p:ph type="body" sz="quarter" idx="16"/>
          </p:nvPr>
        </p:nvSpPr>
        <p:spPr>
          <a:xfrm>
            <a:off x="898525" y="688975"/>
            <a:ext cx="4991100" cy="992188"/>
          </a:xfrm>
        </p:spPr>
        <p:txBody>
          <a:bodyPr>
            <a:normAutofit/>
          </a:bodyPr>
          <a:lstStyle/>
          <a:p>
            <a:pPr algn="l" rtl="0"/>
            <a:r>
              <a:rPr lang="en-US" sz="3300" b="1"/>
              <a:t>4. Radikal İnovasyon</a:t>
            </a:r>
            <a:endParaRPr lang="en-IE" sz="3300" b="1"/>
          </a:p>
        </p:txBody>
      </p:sp>
      <p:sp>
        <p:nvSpPr>
          <p:cNvPr id="6" name="Text Placeholder 2">
            <a:extLst>
              <a:ext uri="{FF2B5EF4-FFF2-40B4-BE49-F238E27FC236}">
                <a16:creationId xmlns:a16="http://schemas.microsoft.com/office/drawing/2014/main" id="{B8FDD00B-3BB0-A739-D2EF-A0633F840109}"/>
              </a:ext>
            </a:extLst>
          </p:cNvPr>
          <p:cNvSpPr>
            <a:spLocks noGrp="1"/>
          </p:cNvSpPr>
          <p:nvPr>
            <p:ph type="body" sz="quarter" idx="18"/>
          </p:nvPr>
        </p:nvSpPr>
        <p:spPr>
          <a:xfrm>
            <a:off x="898524" y="1294646"/>
            <a:ext cx="6244660" cy="4943192"/>
          </a:xfrm>
        </p:spPr>
        <p:txBody>
          <a:bodyPr lIns="91440" tIns="45720" rIns="91440" bIns="45720" anchor="t">
            <a:normAutofit/>
          </a:bodyPr>
          <a:lstStyle/>
          <a:p>
            <a:pPr>
              <a:lnSpc>
                <a:spcPct val="100000"/>
              </a:lnSpc>
            </a:pPr>
            <a:r>
              <a:rPr lang="tr-TR" sz="2200" dirty="0"/>
              <a:t>Radikal inovasyon, yıkıcı inovasyona benzer özelliklere sahiptir, yapılan yenilik nadirdir, ancak </a:t>
            </a:r>
            <a:r>
              <a:rPr lang="tr-TR" sz="2200" b="1" dirty="0">
                <a:ea typeface="+mn-lt"/>
                <a:cs typeface="+mn-lt"/>
              </a:rPr>
              <a:t>aynı anda devrim niteliğindeki teknoloji ve yeni bir iş modeli kullanması </a:t>
            </a:r>
            <a:r>
              <a:rPr lang="tr-TR" sz="2200" dirty="0">
                <a:ea typeface="+mn-lt"/>
                <a:cs typeface="+mn-lt"/>
              </a:rPr>
              <a:t>sebebiyle farklılık gösterir.</a:t>
            </a:r>
            <a:endParaRPr lang="tr-TR" sz="2200" b="1" dirty="0">
              <a:ea typeface="+mn-lt"/>
              <a:cs typeface="+mn-lt"/>
            </a:endParaRPr>
          </a:p>
          <a:p>
            <a:pPr>
              <a:lnSpc>
                <a:spcPct val="100000"/>
              </a:lnSpc>
            </a:pPr>
            <a:r>
              <a:rPr lang="tr-TR" sz="2200" dirty="0"/>
              <a:t>Radikal yenilik, küresel sorunları çözer ve ihtiyaçlarımıza alışık olmadığımız tamamen yeni yollarla hitap eder. Hatta var olduğunu bilmediğimiz ihtiyaçlara ve sorunlara çözümler sunarak piyasayı ve hatta tüm ekonomiyi tamamen dönüştürür.</a:t>
            </a:r>
            <a:endParaRPr lang="tr-TR" sz="2200" dirty="0">
              <a:cs typeface="Calibri"/>
            </a:endParaRPr>
          </a:p>
          <a:p>
            <a:pPr>
              <a:lnSpc>
                <a:spcPct val="100000"/>
              </a:lnSpc>
            </a:pPr>
            <a:r>
              <a:rPr lang="tr-TR" sz="2200" dirty="0"/>
              <a:t>Radikal yenilikler nadir olarak yapılabilse de, sayılarının giderek arttığını görüyoruz.</a:t>
            </a:r>
            <a:endParaRPr lang="tr-TR" sz="2200" dirty="0">
              <a:cs typeface="Calibri"/>
            </a:endParaRPr>
          </a:p>
        </p:txBody>
      </p:sp>
      <p:sp>
        <p:nvSpPr>
          <p:cNvPr id="8" name="TextBox 7">
            <a:extLst>
              <a:ext uri="{FF2B5EF4-FFF2-40B4-BE49-F238E27FC236}">
                <a16:creationId xmlns:a16="http://schemas.microsoft.com/office/drawing/2014/main" id="{B822369C-9AB9-C12D-16FC-A18DD96E088B}"/>
              </a:ext>
            </a:extLst>
          </p:cNvPr>
          <p:cNvSpPr txBox="1"/>
          <p:nvPr/>
        </p:nvSpPr>
        <p:spPr>
          <a:xfrm>
            <a:off x="7390285" y="1021160"/>
            <a:ext cx="4547645" cy="4585871"/>
          </a:xfrm>
          <a:prstGeom prst="rect">
            <a:avLst/>
          </a:prstGeom>
          <a:noFill/>
        </p:spPr>
        <p:txBody>
          <a:bodyPr wrap="square" lIns="91440" tIns="45720" rIns="91440" bIns="45720" rtlCol="0" anchor="t">
            <a:spAutoFit/>
          </a:bodyPr>
          <a:lstStyle/>
          <a:p>
            <a:pPr>
              <a:tabLst>
                <a:tab pos="989013" algn="l"/>
              </a:tabLst>
            </a:pPr>
            <a:r>
              <a:rPr lang="en-GB" sz="2800" b="1" dirty="0" err="1">
                <a:solidFill>
                  <a:srgbClr val="000000"/>
                </a:solidFill>
                <a:highlight>
                  <a:srgbClr val="F1A0C2"/>
                </a:highlight>
              </a:rPr>
              <a:t>Gıdanın</a:t>
            </a:r>
            <a:r>
              <a:rPr lang="en-GB" sz="2800" b="1" dirty="0">
                <a:solidFill>
                  <a:srgbClr val="000000"/>
                </a:solidFill>
                <a:highlight>
                  <a:srgbClr val="F1A0C2"/>
                </a:highlight>
              </a:rPr>
              <a:t> 3</a:t>
            </a:r>
            <a:r>
              <a:rPr lang="en-GB" sz="2800" b="1" i="0" dirty="0">
                <a:solidFill>
                  <a:srgbClr val="000000"/>
                </a:solidFill>
                <a:effectLst/>
                <a:highlight>
                  <a:srgbClr val="F1A0C2"/>
                </a:highlight>
              </a:rPr>
              <a:t> </a:t>
            </a:r>
            <a:r>
              <a:rPr lang="en-GB" sz="2800" b="1" dirty="0" err="1">
                <a:solidFill>
                  <a:srgbClr val="000000"/>
                </a:solidFill>
                <a:highlight>
                  <a:srgbClr val="F1A0C2"/>
                </a:highlight>
              </a:rPr>
              <a:t>boyutlu</a:t>
            </a:r>
            <a:r>
              <a:rPr lang="en-GB" sz="2800" b="1" dirty="0">
                <a:solidFill>
                  <a:srgbClr val="000000"/>
                </a:solidFill>
                <a:highlight>
                  <a:srgbClr val="F1A0C2"/>
                </a:highlight>
              </a:rPr>
              <a:t> </a:t>
            </a:r>
            <a:r>
              <a:rPr lang="en-GB" sz="2800" b="1" dirty="0" err="1">
                <a:solidFill>
                  <a:srgbClr val="000000"/>
                </a:solidFill>
                <a:highlight>
                  <a:srgbClr val="F1A0C2"/>
                </a:highlight>
              </a:rPr>
              <a:t>Baskısı</a:t>
            </a:r>
            <a:endParaRPr lang="en-GB" sz="2800" b="1" dirty="0" err="1">
              <a:solidFill>
                <a:srgbClr val="000000"/>
              </a:solidFill>
              <a:highlight>
                <a:srgbClr val="F1A0C2"/>
              </a:highlight>
              <a:cs typeface="Calibri"/>
            </a:endParaRPr>
          </a:p>
          <a:p>
            <a:pPr algn="l" rtl="0">
              <a:tabLst>
                <a:tab pos="989013" algn="l"/>
              </a:tabLst>
            </a:pPr>
            <a:endParaRPr lang="en-GB" sz="2400" b="0" i="0">
              <a:solidFill>
                <a:srgbClr val="111111"/>
              </a:solidFill>
              <a:effectLst/>
            </a:endParaRPr>
          </a:p>
          <a:p>
            <a:pPr>
              <a:tabLst>
                <a:tab pos="989013" algn="l"/>
              </a:tabLst>
            </a:pPr>
            <a:r>
              <a:rPr lang="en-GB" sz="2400" b="0" i="0" dirty="0" err="1">
                <a:solidFill>
                  <a:srgbClr val="111111"/>
                </a:solidFill>
                <a:effectLst/>
              </a:rPr>
              <a:t>İsrailli</a:t>
            </a:r>
            <a:r>
              <a:rPr lang="en-GB" sz="2400" b="0" i="0" dirty="0">
                <a:solidFill>
                  <a:srgbClr val="111111"/>
                </a:solidFill>
                <a:effectLst/>
              </a:rPr>
              <a:t> startup Redefine </a:t>
            </a:r>
            <a:r>
              <a:rPr lang="en-GB" sz="2400" dirty="0">
                <a:solidFill>
                  <a:srgbClr val="111111"/>
                </a:solidFill>
              </a:rPr>
              <a:t>Meat </a:t>
            </a:r>
            <a:r>
              <a:rPr lang="en-GB" sz="2400" dirty="0"/>
              <a:t>Eti </a:t>
            </a:r>
            <a:r>
              <a:rPr lang="en-GB" sz="2400" dirty="0" err="1"/>
              <a:t>Yeniden</a:t>
            </a:r>
            <a:r>
              <a:rPr lang="en-GB" sz="2400" dirty="0"/>
              <a:t> </a:t>
            </a:r>
            <a:r>
              <a:rPr lang="en-GB" sz="2400" dirty="0" err="1"/>
              <a:t>Tanımlayın</a:t>
            </a:r>
            <a:r>
              <a:rPr lang="en-GB" sz="2400" dirty="0"/>
              <a:t> - Yeni Et, </a:t>
            </a:r>
            <a:r>
              <a:rPr lang="en-GB" sz="2400" dirty="0" err="1"/>
              <a:t>Taviz</a:t>
            </a:r>
            <a:r>
              <a:rPr lang="en-GB" sz="2400" dirty="0"/>
              <a:t> Yok,  </a:t>
            </a:r>
            <a:r>
              <a:rPr lang="en-GB" sz="2400" dirty="0">
                <a:solidFill>
                  <a:srgbClr val="111111"/>
                </a:solidFill>
              </a:rPr>
              <a:t> 3</a:t>
            </a:r>
            <a:r>
              <a:rPr lang="en-GB" sz="2400" b="0" i="0" dirty="0">
                <a:solidFill>
                  <a:srgbClr val="111111"/>
                </a:solidFill>
                <a:effectLst/>
              </a:rPr>
              <a:t> </a:t>
            </a:r>
            <a:r>
              <a:rPr lang="en-GB" sz="2400" dirty="0" err="1">
                <a:solidFill>
                  <a:srgbClr val="111111"/>
                </a:solidFill>
              </a:rPr>
              <a:t>boyutlu</a:t>
            </a:r>
            <a:r>
              <a:rPr lang="en-GB" sz="2400" dirty="0">
                <a:solidFill>
                  <a:srgbClr val="111111"/>
                </a:solidFill>
              </a:rPr>
              <a:t> </a:t>
            </a:r>
            <a:r>
              <a:rPr lang="en-GB" sz="2400" dirty="0" err="1">
                <a:solidFill>
                  <a:srgbClr val="111111"/>
                </a:solidFill>
              </a:rPr>
              <a:t>baskıyla</a:t>
            </a:r>
            <a:r>
              <a:rPr lang="en-GB" sz="2400" dirty="0">
                <a:solidFill>
                  <a:srgbClr val="111111"/>
                </a:solidFill>
              </a:rPr>
              <a:t> </a:t>
            </a:r>
            <a:r>
              <a:rPr lang="en-GB" sz="2400" b="0" i="0" dirty="0" err="1">
                <a:solidFill>
                  <a:srgbClr val="111111"/>
                </a:solidFill>
                <a:effectLst/>
              </a:rPr>
              <a:t>biftek</a:t>
            </a:r>
            <a:r>
              <a:rPr lang="en-GB" sz="2400" dirty="0">
                <a:solidFill>
                  <a:srgbClr val="111111"/>
                </a:solidFill>
              </a:rPr>
              <a:t> </a:t>
            </a:r>
            <a:r>
              <a:rPr lang="en-GB" sz="2400" dirty="0" err="1">
                <a:solidFill>
                  <a:srgbClr val="111111"/>
                </a:solidFill>
              </a:rPr>
              <a:t>üretim</a:t>
            </a:r>
            <a:r>
              <a:rPr lang="en-GB" sz="2400" dirty="0">
                <a:solidFill>
                  <a:srgbClr val="111111"/>
                </a:solidFill>
              </a:rPr>
              <a:t> </a:t>
            </a:r>
            <a:r>
              <a:rPr lang="en-GB" sz="2400" dirty="0" err="1">
                <a:solidFill>
                  <a:srgbClr val="111111"/>
                </a:solidFill>
              </a:rPr>
              <a:t>deneyleri</a:t>
            </a:r>
            <a:r>
              <a:rPr lang="en-GB" sz="2400" dirty="0">
                <a:solidFill>
                  <a:srgbClr val="111111"/>
                </a:solidFill>
              </a:rPr>
              <a:t> </a:t>
            </a:r>
            <a:r>
              <a:rPr lang="en-GB" sz="2400" dirty="0" err="1">
                <a:solidFill>
                  <a:srgbClr val="111111"/>
                </a:solidFill>
              </a:rPr>
              <a:t>yapıyor</a:t>
            </a:r>
            <a:r>
              <a:rPr lang="en-GB" sz="2400" b="0" i="0" dirty="0">
                <a:solidFill>
                  <a:srgbClr val="111111"/>
                </a:solidFill>
                <a:effectLst/>
              </a:rPr>
              <a:t>. </a:t>
            </a:r>
            <a:r>
              <a:rPr lang="en-GB" sz="2400" dirty="0" err="1">
                <a:solidFill>
                  <a:srgbClr val="111111"/>
                </a:solidFill>
              </a:rPr>
              <a:t>Baskısı</a:t>
            </a:r>
            <a:r>
              <a:rPr lang="en-GB" sz="2400" b="0" i="0" dirty="0">
                <a:solidFill>
                  <a:srgbClr val="111111"/>
                </a:solidFill>
                <a:effectLst/>
              </a:rPr>
              <a:t>, </a:t>
            </a:r>
            <a:r>
              <a:rPr lang="en-GB" sz="2400" b="0" i="0" dirty="0" err="1">
                <a:solidFill>
                  <a:srgbClr val="111111"/>
                </a:solidFill>
                <a:effectLst/>
              </a:rPr>
              <a:t>gerçek</a:t>
            </a:r>
            <a:r>
              <a:rPr lang="en-GB" sz="2400" b="0" i="0" dirty="0">
                <a:solidFill>
                  <a:srgbClr val="111111"/>
                </a:solidFill>
                <a:effectLst/>
              </a:rPr>
              <a:t> </a:t>
            </a:r>
            <a:r>
              <a:rPr lang="en-GB" sz="2400" b="0" i="0" dirty="0" err="1">
                <a:solidFill>
                  <a:srgbClr val="111111"/>
                </a:solidFill>
                <a:effectLst/>
              </a:rPr>
              <a:t>etin</a:t>
            </a:r>
            <a:r>
              <a:rPr lang="en-GB" sz="2400" b="0" i="0" dirty="0">
                <a:solidFill>
                  <a:srgbClr val="111111"/>
                </a:solidFill>
                <a:effectLst/>
              </a:rPr>
              <a:t> </a:t>
            </a:r>
            <a:r>
              <a:rPr lang="en-GB" sz="2400" b="0" i="0" dirty="0" err="1">
                <a:solidFill>
                  <a:srgbClr val="111111"/>
                </a:solidFill>
                <a:effectLst/>
              </a:rPr>
              <a:t>dokusunu</a:t>
            </a:r>
            <a:r>
              <a:rPr lang="en-GB" sz="2400" b="0" i="0" dirty="0">
                <a:solidFill>
                  <a:srgbClr val="111111"/>
                </a:solidFill>
                <a:effectLst/>
              </a:rPr>
              <a:t> </a:t>
            </a:r>
            <a:r>
              <a:rPr lang="en-GB" sz="2400" b="0" i="0" dirty="0" err="1">
                <a:solidFill>
                  <a:srgbClr val="111111"/>
                </a:solidFill>
                <a:effectLst/>
              </a:rPr>
              <a:t>ve</a:t>
            </a:r>
            <a:r>
              <a:rPr lang="en-GB" sz="2400" b="0" i="0" dirty="0">
                <a:solidFill>
                  <a:srgbClr val="111111"/>
                </a:solidFill>
                <a:effectLst/>
              </a:rPr>
              <a:t> </a:t>
            </a:r>
            <a:r>
              <a:rPr lang="en-GB" sz="2400" b="0" i="0" dirty="0" err="1">
                <a:solidFill>
                  <a:srgbClr val="111111"/>
                </a:solidFill>
                <a:effectLst/>
              </a:rPr>
              <a:t>tadını</a:t>
            </a:r>
            <a:r>
              <a:rPr lang="en-GB" sz="2400" b="0" i="0" dirty="0">
                <a:solidFill>
                  <a:srgbClr val="111111"/>
                </a:solidFill>
                <a:effectLst/>
              </a:rPr>
              <a:t> </a:t>
            </a:r>
            <a:r>
              <a:rPr lang="en-GB" sz="2400" b="0" i="0" dirty="0" err="1">
                <a:solidFill>
                  <a:srgbClr val="111111"/>
                </a:solidFill>
                <a:effectLst/>
              </a:rPr>
              <a:t>taklit</a:t>
            </a:r>
            <a:r>
              <a:rPr lang="en-GB" sz="2400" b="0" i="0" dirty="0">
                <a:solidFill>
                  <a:srgbClr val="111111"/>
                </a:solidFill>
                <a:effectLst/>
              </a:rPr>
              <a:t> </a:t>
            </a:r>
            <a:r>
              <a:rPr lang="en-GB" sz="2400" b="0" i="0" dirty="0" err="1">
                <a:solidFill>
                  <a:srgbClr val="111111"/>
                </a:solidFill>
                <a:effectLst/>
              </a:rPr>
              <a:t>edecek</a:t>
            </a:r>
            <a:r>
              <a:rPr lang="en-GB" sz="2400" b="0" i="0" dirty="0">
                <a:solidFill>
                  <a:srgbClr val="111111"/>
                </a:solidFill>
                <a:effectLst/>
              </a:rPr>
              <a:t> </a:t>
            </a:r>
            <a:r>
              <a:rPr lang="en-GB" sz="2400" b="0" i="0" dirty="0" err="1">
                <a:solidFill>
                  <a:srgbClr val="111111"/>
                </a:solidFill>
                <a:effectLst/>
              </a:rPr>
              <a:t>şekilde</a:t>
            </a:r>
            <a:r>
              <a:rPr lang="en-GB" sz="2400" b="0" i="0" dirty="0">
                <a:solidFill>
                  <a:srgbClr val="111111"/>
                </a:solidFill>
                <a:effectLst/>
              </a:rPr>
              <a:t> </a:t>
            </a:r>
            <a:r>
              <a:rPr lang="en-GB" sz="2400" dirty="0" err="1">
                <a:solidFill>
                  <a:srgbClr val="111111"/>
                </a:solidFill>
              </a:rPr>
              <a:t>tasarlanmış</a:t>
            </a:r>
            <a:r>
              <a:rPr lang="en-GB" sz="2400" dirty="0">
                <a:solidFill>
                  <a:srgbClr val="111111"/>
                </a:solidFill>
              </a:rPr>
              <a:t>.</a:t>
            </a:r>
            <a:endParaRPr lang="en-GB" sz="2400" b="0" i="0" dirty="0">
              <a:solidFill>
                <a:srgbClr val="111111"/>
              </a:solidFill>
              <a:cs typeface="Calibri"/>
            </a:endParaRPr>
          </a:p>
          <a:p>
            <a:pPr>
              <a:tabLst>
                <a:tab pos="989013" algn="l"/>
              </a:tabLst>
            </a:pPr>
            <a:r>
              <a:rPr lang="en-GB" sz="2400" dirty="0" err="1">
                <a:solidFill>
                  <a:srgbClr val="111111"/>
                </a:solidFill>
              </a:rPr>
              <a:t>Devamını</a:t>
            </a:r>
            <a:r>
              <a:rPr lang="en-GB" sz="2400" dirty="0">
                <a:solidFill>
                  <a:srgbClr val="111111"/>
                </a:solidFill>
              </a:rPr>
              <a:t> </a:t>
            </a:r>
            <a:r>
              <a:rPr lang="en-GB" sz="2400" dirty="0" err="1">
                <a:solidFill>
                  <a:srgbClr val="111111"/>
                </a:solidFill>
              </a:rPr>
              <a:t>oku</a:t>
            </a:r>
            <a:r>
              <a:rPr lang="en-GB" sz="2400" dirty="0">
                <a:solidFill>
                  <a:srgbClr val="111111"/>
                </a:solidFill>
              </a:rPr>
              <a:t>: </a:t>
            </a:r>
            <a:r>
              <a:rPr lang="en-GB" sz="2400" dirty="0">
                <a:hlinkClick r:id="rId2"/>
              </a:rPr>
              <a:t>Redefine Meat, Avrupa'da 3D baskılı et satışlarını artırmak için ortaklık kurdu | Reuters</a:t>
            </a:r>
            <a:endParaRPr lang="en-GB" sz="2400" b="0" i="0" dirty="0">
              <a:solidFill>
                <a:srgbClr val="111111"/>
              </a:solidFill>
              <a:effectLst/>
            </a:endParaRPr>
          </a:p>
        </p:txBody>
      </p:sp>
    </p:spTree>
    <p:extLst>
      <p:ext uri="{BB962C8B-B14F-4D97-AF65-F5344CB8AC3E}">
        <p14:creationId xmlns:p14="http://schemas.microsoft.com/office/powerpoint/2010/main" val="273462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6FB83A6-90AF-9F8C-D37A-CF1ED013402F}"/>
              </a:ext>
            </a:extLst>
          </p:cNvPr>
          <p:cNvSpPr>
            <a:spLocks noGrp="1"/>
          </p:cNvSpPr>
          <p:nvPr>
            <p:ph type="body" sz="quarter" idx="16"/>
          </p:nvPr>
        </p:nvSpPr>
        <p:spPr>
          <a:xfrm>
            <a:off x="898525" y="688975"/>
            <a:ext cx="4991100" cy="558639"/>
          </a:xfrm>
        </p:spPr>
        <p:txBody>
          <a:bodyPr>
            <a:normAutofit/>
          </a:bodyPr>
          <a:lstStyle/>
          <a:p>
            <a:pPr algn="l" rtl="0"/>
            <a:r>
              <a:rPr lang="en-US" sz="3300" b="1"/>
              <a:t>4. Radikal İnovasyon</a:t>
            </a:r>
            <a:endParaRPr lang="en-IE" sz="3300" b="1"/>
          </a:p>
        </p:txBody>
      </p:sp>
      <p:sp>
        <p:nvSpPr>
          <p:cNvPr id="6" name="Text Placeholder 2">
            <a:extLst>
              <a:ext uri="{FF2B5EF4-FFF2-40B4-BE49-F238E27FC236}">
                <a16:creationId xmlns:a16="http://schemas.microsoft.com/office/drawing/2014/main" id="{5A59AD8F-1164-7F99-445B-E01500481286}"/>
              </a:ext>
            </a:extLst>
          </p:cNvPr>
          <p:cNvSpPr>
            <a:spLocks noGrp="1"/>
          </p:cNvSpPr>
          <p:nvPr>
            <p:ph type="body" sz="quarter" idx="18"/>
          </p:nvPr>
        </p:nvSpPr>
        <p:spPr>
          <a:xfrm>
            <a:off x="898524" y="1385888"/>
            <a:ext cx="6163179" cy="4224337"/>
          </a:xfrm>
        </p:spPr>
        <p:txBody>
          <a:bodyPr lIns="91440" tIns="45720" rIns="91440" bIns="45720" anchor="t">
            <a:noAutofit/>
          </a:bodyPr>
          <a:lstStyle/>
          <a:p>
            <a:pPr>
              <a:lnSpc>
                <a:spcPct val="100000"/>
              </a:lnSpc>
            </a:pPr>
            <a:r>
              <a:rPr lang="tr-TR" sz="2200" dirty="0"/>
              <a:t>Şu anda, ana akım olma eşiğinde olduğu düşünülen yeni, daha da büyük bir radikal yenilik dalgası söz konusu. Bunlar robotik, yapay zeka (AI), </a:t>
            </a:r>
            <a:r>
              <a:rPr lang="tr-TR" sz="2200" dirty="0" err="1"/>
              <a:t>blockchain</a:t>
            </a:r>
            <a:r>
              <a:rPr lang="tr-TR" sz="2200" dirty="0"/>
              <a:t> teknolojisi, enerji depolama ve genom </a:t>
            </a:r>
            <a:r>
              <a:rPr lang="tr-TR" sz="2200" dirty="0" err="1"/>
              <a:t>dizilemedir</a:t>
            </a:r>
            <a:r>
              <a:rPr lang="tr-TR" sz="2200" dirty="0"/>
              <a:t>.</a:t>
            </a:r>
            <a:endParaRPr lang="tr-TR" sz="2200" dirty="0">
              <a:cs typeface="Calibri"/>
            </a:endParaRPr>
          </a:p>
          <a:p>
            <a:pPr algn="l" rtl="0">
              <a:lnSpc>
                <a:spcPct val="100000"/>
              </a:lnSpc>
            </a:pPr>
            <a:r>
              <a:rPr lang="tr-TR" sz="2200" dirty="0"/>
              <a:t>Radikal inovasyon, insanların alışık olduğundan çok farklı olduğundan, genellikle ilk başta önemli bir dirençle karşılaşır. Bu tür inovasyonlar, ana akım pazarlar için hazır hale gelmeden önce genellikle çok zaman ve teknolojik gelişme gerektirir.</a:t>
            </a:r>
            <a:endParaRPr lang="tr-TR" sz="2200" dirty="0">
              <a:cs typeface="Calibri"/>
            </a:endParaRPr>
          </a:p>
          <a:p>
            <a:pPr algn="l" rtl="0">
              <a:lnSpc>
                <a:spcPct val="100000"/>
              </a:lnSpc>
            </a:pPr>
            <a:r>
              <a:rPr lang="tr-TR" sz="2200" dirty="0"/>
              <a:t>Ancak başarılı bir şekilde uygulandığında çoğu zaman birçok sektörü ve coğrafyayı etkileyen yeni bir dönemin başlangıcı anlamına gelir.</a:t>
            </a:r>
            <a:endParaRPr lang="tr-TR" sz="2200" dirty="0">
              <a:cs typeface="Calibri"/>
            </a:endParaRPr>
          </a:p>
          <a:p>
            <a:pPr algn="l" rtl="0">
              <a:lnSpc>
                <a:spcPct val="100000"/>
              </a:lnSpc>
            </a:pPr>
            <a:endParaRPr lang="tr-TR" sz="2200" dirty="0">
              <a:cs typeface="Calibri"/>
            </a:endParaRPr>
          </a:p>
        </p:txBody>
      </p:sp>
      <p:sp>
        <p:nvSpPr>
          <p:cNvPr id="7" name="TextBox 6">
            <a:extLst>
              <a:ext uri="{FF2B5EF4-FFF2-40B4-BE49-F238E27FC236}">
                <a16:creationId xmlns:a16="http://schemas.microsoft.com/office/drawing/2014/main" id="{5CEFB86E-A678-D218-C265-503AF13E6F54}"/>
              </a:ext>
            </a:extLst>
          </p:cNvPr>
          <p:cNvSpPr txBox="1"/>
          <p:nvPr/>
        </p:nvSpPr>
        <p:spPr>
          <a:xfrm>
            <a:off x="11193281" y="2108238"/>
            <a:ext cx="797929" cy="2219499"/>
          </a:xfrm>
          <a:prstGeom prst="rect">
            <a:avLst/>
          </a:prstGeom>
          <a:solidFill>
            <a:schemeClr val="bg1"/>
          </a:solidFill>
        </p:spPr>
        <p:txBody>
          <a:bodyPr wrap="square" rtlCol="0">
            <a:spAutoFit/>
          </a:bodyPr>
          <a:lstStyle/>
          <a:p>
            <a:pPr algn="l" rtl="0"/>
            <a:endParaRPr lang="en-IE"/>
          </a:p>
        </p:txBody>
      </p:sp>
      <p:pic>
        <p:nvPicPr>
          <p:cNvPr id="8" name="Picture 7">
            <a:extLst>
              <a:ext uri="{FF2B5EF4-FFF2-40B4-BE49-F238E27FC236}">
                <a16:creationId xmlns:a16="http://schemas.microsoft.com/office/drawing/2014/main" id="{1682C861-A69F-4E08-091A-58E03AAEAEB9}"/>
              </a:ext>
            </a:extLst>
          </p:cNvPr>
          <p:cNvPicPr>
            <a:picLocks noChangeAspect="1"/>
          </p:cNvPicPr>
          <p:nvPr/>
        </p:nvPicPr>
        <p:blipFill>
          <a:blip r:embed="rId2"/>
          <a:stretch>
            <a:fillRect/>
          </a:stretch>
        </p:blipFill>
        <p:spPr>
          <a:xfrm>
            <a:off x="7078388" y="1752366"/>
            <a:ext cx="4912822" cy="3353268"/>
          </a:xfrm>
          <a:prstGeom prst="rect">
            <a:avLst/>
          </a:prstGeom>
        </p:spPr>
      </p:pic>
      <p:sp>
        <p:nvSpPr>
          <p:cNvPr id="9" name="TextBox 8">
            <a:extLst>
              <a:ext uri="{FF2B5EF4-FFF2-40B4-BE49-F238E27FC236}">
                <a16:creationId xmlns:a16="http://schemas.microsoft.com/office/drawing/2014/main" id="{4FB4C915-AA41-6028-C067-9562B2F12705}"/>
              </a:ext>
            </a:extLst>
          </p:cNvPr>
          <p:cNvSpPr txBox="1"/>
          <p:nvPr/>
        </p:nvSpPr>
        <p:spPr>
          <a:xfrm rot="16200000">
            <a:off x="6252551" y="2756630"/>
            <a:ext cx="1895302" cy="276999"/>
          </a:xfrm>
          <a:prstGeom prst="rect">
            <a:avLst/>
          </a:prstGeom>
          <a:solidFill>
            <a:schemeClr val="bg1"/>
          </a:solidFill>
        </p:spPr>
        <p:txBody>
          <a:bodyPr wrap="square" rtlCol="0">
            <a:spAutoFit/>
          </a:bodyPr>
          <a:lstStyle/>
          <a:p>
            <a:pPr algn="l" rtl="0"/>
            <a:r>
              <a:rPr lang="en-US" sz="1200" b="1"/>
              <a:t>Ekonomik aktivite</a:t>
            </a:r>
            <a:endParaRPr lang="en-IE" sz="1200" b="1"/>
          </a:p>
        </p:txBody>
      </p:sp>
      <p:sp>
        <p:nvSpPr>
          <p:cNvPr id="10" name="TextBox 9">
            <a:extLst>
              <a:ext uri="{FF2B5EF4-FFF2-40B4-BE49-F238E27FC236}">
                <a16:creationId xmlns:a16="http://schemas.microsoft.com/office/drawing/2014/main" id="{D072E196-C8A6-9493-F2B3-A4A1758BA5A6}"/>
              </a:ext>
            </a:extLst>
          </p:cNvPr>
          <p:cNvSpPr txBox="1"/>
          <p:nvPr/>
        </p:nvSpPr>
        <p:spPr>
          <a:xfrm>
            <a:off x="7338702" y="3313584"/>
            <a:ext cx="540327" cy="369332"/>
          </a:xfrm>
          <a:prstGeom prst="rect">
            <a:avLst/>
          </a:prstGeom>
          <a:solidFill>
            <a:schemeClr val="bg1"/>
          </a:solidFill>
        </p:spPr>
        <p:txBody>
          <a:bodyPr wrap="square" rtlCol="0">
            <a:spAutoFit/>
          </a:bodyPr>
          <a:lstStyle/>
          <a:p>
            <a:pPr algn="l" rtl="0"/>
            <a:r>
              <a:rPr lang="en-US" sz="900">
                <a:solidFill>
                  <a:srgbClr val="000000"/>
                </a:solidFill>
              </a:rPr>
              <a:t>Buhar Motoru</a:t>
            </a:r>
            <a:endParaRPr lang="en-IE" sz="900">
              <a:solidFill>
                <a:srgbClr val="000000"/>
              </a:solidFill>
            </a:endParaRPr>
          </a:p>
        </p:txBody>
      </p:sp>
      <p:sp>
        <p:nvSpPr>
          <p:cNvPr id="11" name="TextBox 10">
            <a:extLst>
              <a:ext uri="{FF2B5EF4-FFF2-40B4-BE49-F238E27FC236}">
                <a16:creationId xmlns:a16="http://schemas.microsoft.com/office/drawing/2014/main" id="{36AF175C-A2D4-4085-EC37-9A48536DCAAA}"/>
              </a:ext>
            </a:extLst>
          </p:cNvPr>
          <p:cNvSpPr txBox="1"/>
          <p:nvPr/>
        </p:nvSpPr>
        <p:spPr>
          <a:xfrm>
            <a:off x="7815222" y="3393517"/>
            <a:ext cx="664927" cy="230832"/>
          </a:xfrm>
          <a:prstGeom prst="rect">
            <a:avLst/>
          </a:prstGeom>
          <a:solidFill>
            <a:schemeClr val="bg1"/>
          </a:solidFill>
        </p:spPr>
        <p:txBody>
          <a:bodyPr wrap="square" rtlCol="0">
            <a:spAutoFit/>
          </a:bodyPr>
          <a:lstStyle/>
          <a:p>
            <a:pPr algn="l" rtl="0"/>
            <a:r>
              <a:rPr lang="en-US" sz="900">
                <a:solidFill>
                  <a:srgbClr val="000000"/>
                </a:solidFill>
              </a:rPr>
              <a:t>Demiryolu</a:t>
            </a:r>
            <a:endParaRPr lang="en-IE" sz="900">
              <a:solidFill>
                <a:srgbClr val="000000"/>
              </a:solidFill>
            </a:endParaRPr>
          </a:p>
        </p:txBody>
      </p:sp>
      <p:sp>
        <p:nvSpPr>
          <p:cNvPr id="12" name="TextBox 11">
            <a:extLst>
              <a:ext uri="{FF2B5EF4-FFF2-40B4-BE49-F238E27FC236}">
                <a16:creationId xmlns:a16="http://schemas.microsoft.com/office/drawing/2014/main" id="{588F1E27-B5F4-3F40-DB5B-B6D0902B84DE}"/>
              </a:ext>
            </a:extLst>
          </p:cNvPr>
          <p:cNvSpPr txBox="1"/>
          <p:nvPr/>
        </p:nvSpPr>
        <p:spPr>
          <a:xfrm>
            <a:off x="8480149" y="3118047"/>
            <a:ext cx="759488" cy="230832"/>
          </a:xfrm>
          <a:prstGeom prst="rect">
            <a:avLst/>
          </a:prstGeom>
          <a:solidFill>
            <a:schemeClr val="bg1"/>
          </a:solidFill>
        </p:spPr>
        <p:txBody>
          <a:bodyPr wrap="square" rtlCol="0">
            <a:spAutoFit/>
          </a:bodyPr>
          <a:lstStyle/>
          <a:p>
            <a:pPr algn="l" rtl="0"/>
            <a:r>
              <a:rPr lang="en-US" sz="900">
                <a:solidFill>
                  <a:srgbClr val="000000"/>
                </a:solidFill>
              </a:rPr>
              <a:t>Telefon</a:t>
            </a:r>
            <a:endParaRPr lang="en-IE" sz="900">
              <a:solidFill>
                <a:srgbClr val="000000"/>
              </a:solidFill>
            </a:endParaRPr>
          </a:p>
        </p:txBody>
      </p:sp>
      <p:sp>
        <p:nvSpPr>
          <p:cNvPr id="13" name="TextBox 12">
            <a:extLst>
              <a:ext uri="{FF2B5EF4-FFF2-40B4-BE49-F238E27FC236}">
                <a16:creationId xmlns:a16="http://schemas.microsoft.com/office/drawing/2014/main" id="{36EF0D6A-7080-CAE3-8815-29EEEECFDD0E}"/>
              </a:ext>
            </a:extLst>
          </p:cNvPr>
          <p:cNvSpPr txBox="1"/>
          <p:nvPr/>
        </p:nvSpPr>
        <p:spPr>
          <a:xfrm>
            <a:off x="8632549" y="2887215"/>
            <a:ext cx="759488" cy="230832"/>
          </a:xfrm>
          <a:prstGeom prst="rect">
            <a:avLst/>
          </a:prstGeom>
          <a:solidFill>
            <a:schemeClr val="bg1"/>
          </a:solidFill>
        </p:spPr>
        <p:txBody>
          <a:bodyPr wrap="square" rtlCol="0">
            <a:spAutoFit/>
          </a:bodyPr>
          <a:lstStyle/>
          <a:p>
            <a:pPr algn="l" rtl="0"/>
            <a:r>
              <a:rPr lang="en-US" sz="900">
                <a:solidFill>
                  <a:srgbClr val="000000"/>
                </a:solidFill>
              </a:rPr>
              <a:t>Otomobil</a:t>
            </a:r>
            <a:endParaRPr lang="en-IE" sz="900">
              <a:solidFill>
                <a:srgbClr val="000000"/>
              </a:solidFill>
            </a:endParaRPr>
          </a:p>
        </p:txBody>
      </p:sp>
      <p:sp>
        <p:nvSpPr>
          <p:cNvPr id="14" name="TextBox 13">
            <a:extLst>
              <a:ext uri="{FF2B5EF4-FFF2-40B4-BE49-F238E27FC236}">
                <a16:creationId xmlns:a16="http://schemas.microsoft.com/office/drawing/2014/main" id="{FBBB62E0-C49C-8ADE-0C5A-02ADB31AE46F}"/>
              </a:ext>
            </a:extLst>
          </p:cNvPr>
          <p:cNvSpPr txBox="1"/>
          <p:nvPr/>
        </p:nvSpPr>
        <p:spPr>
          <a:xfrm>
            <a:off x="9059573" y="2664297"/>
            <a:ext cx="664927" cy="230832"/>
          </a:xfrm>
          <a:prstGeom prst="rect">
            <a:avLst/>
          </a:prstGeom>
          <a:solidFill>
            <a:schemeClr val="bg1"/>
          </a:solidFill>
        </p:spPr>
        <p:txBody>
          <a:bodyPr wrap="square" rtlCol="0">
            <a:spAutoFit/>
          </a:bodyPr>
          <a:lstStyle/>
          <a:p>
            <a:pPr algn="l" rtl="0"/>
            <a:r>
              <a:rPr lang="en-US" sz="900">
                <a:solidFill>
                  <a:srgbClr val="000000"/>
                </a:solidFill>
              </a:rPr>
              <a:t>Elektrik</a:t>
            </a:r>
            <a:endParaRPr lang="en-IE" sz="900">
              <a:solidFill>
                <a:srgbClr val="000000"/>
              </a:solidFill>
            </a:endParaRPr>
          </a:p>
        </p:txBody>
      </p:sp>
      <p:sp>
        <p:nvSpPr>
          <p:cNvPr id="15" name="TextBox 14">
            <a:extLst>
              <a:ext uri="{FF2B5EF4-FFF2-40B4-BE49-F238E27FC236}">
                <a16:creationId xmlns:a16="http://schemas.microsoft.com/office/drawing/2014/main" id="{7FEB1ADE-35E0-555B-93E6-E68E824F0302}"/>
              </a:ext>
            </a:extLst>
          </p:cNvPr>
          <p:cNvSpPr txBox="1"/>
          <p:nvPr/>
        </p:nvSpPr>
        <p:spPr>
          <a:xfrm>
            <a:off x="9724501" y="3498250"/>
            <a:ext cx="770100" cy="230832"/>
          </a:xfrm>
          <a:prstGeom prst="rect">
            <a:avLst/>
          </a:prstGeom>
          <a:solidFill>
            <a:schemeClr val="bg1"/>
          </a:solidFill>
        </p:spPr>
        <p:txBody>
          <a:bodyPr wrap="square" rtlCol="0">
            <a:spAutoFit/>
          </a:bodyPr>
          <a:lstStyle/>
          <a:p>
            <a:pPr algn="l" rtl="0"/>
            <a:r>
              <a:rPr lang="en-US" sz="900">
                <a:solidFill>
                  <a:srgbClr val="000000"/>
                </a:solidFill>
              </a:rPr>
              <a:t>bilgisayarlar</a:t>
            </a:r>
            <a:endParaRPr lang="en-IE" sz="900">
              <a:solidFill>
                <a:srgbClr val="000000"/>
              </a:solidFill>
            </a:endParaRPr>
          </a:p>
        </p:txBody>
      </p:sp>
      <p:sp>
        <p:nvSpPr>
          <p:cNvPr id="16" name="TextBox 15">
            <a:extLst>
              <a:ext uri="{FF2B5EF4-FFF2-40B4-BE49-F238E27FC236}">
                <a16:creationId xmlns:a16="http://schemas.microsoft.com/office/drawing/2014/main" id="{6965400A-1303-528F-5985-2FC8D1DF1D9D}"/>
              </a:ext>
            </a:extLst>
          </p:cNvPr>
          <p:cNvSpPr txBox="1"/>
          <p:nvPr/>
        </p:nvSpPr>
        <p:spPr>
          <a:xfrm>
            <a:off x="10351924" y="3313584"/>
            <a:ext cx="664927" cy="230832"/>
          </a:xfrm>
          <a:prstGeom prst="rect">
            <a:avLst/>
          </a:prstGeom>
          <a:solidFill>
            <a:schemeClr val="bg1"/>
          </a:solidFill>
        </p:spPr>
        <p:txBody>
          <a:bodyPr wrap="square" rtlCol="0">
            <a:spAutoFit/>
          </a:bodyPr>
          <a:lstStyle/>
          <a:p>
            <a:pPr algn="l" rtl="0"/>
            <a:r>
              <a:rPr lang="en-US" sz="900">
                <a:solidFill>
                  <a:srgbClr val="000000"/>
                </a:solidFill>
              </a:rPr>
              <a:t>İnternet</a:t>
            </a:r>
            <a:endParaRPr lang="en-IE" sz="900">
              <a:solidFill>
                <a:srgbClr val="000000"/>
              </a:solidFill>
            </a:endParaRPr>
          </a:p>
        </p:txBody>
      </p:sp>
      <p:sp>
        <p:nvSpPr>
          <p:cNvPr id="17" name="TextBox 16">
            <a:extLst>
              <a:ext uri="{FF2B5EF4-FFF2-40B4-BE49-F238E27FC236}">
                <a16:creationId xmlns:a16="http://schemas.microsoft.com/office/drawing/2014/main" id="{333AEB4A-1039-9EBF-35EE-EA58E845C308}"/>
              </a:ext>
            </a:extLst>
          </p:cNvPr>
          <p:cNvSpPr txBox="1"/>
          <p:nvPr/>
        </p:nvSpPr>
        <p:spPr>
          <a:xfrm>
            <a:off x="11193281" y="2139892"/>
            <a:ext cx="972650" cy="338554"/>
          </a:xfrm>
          <a:prstGeom prst="rect">
            <a:avLst/>
          </a:prstGeom>
          <a:solidFill>
            <a:schemeClr val="bg1"/>
          </a:solidFill>
        </p:spPr>
        <p:txBody>
          <a:bodyPr wrap="square" rtlCol="0">
            <a:spAutoFit/>
          </a:bodyPr>
          <a:lstStyle/>
          <a:p>
            <a:pPr algn="l" rtl="0"/>
            <a:r>
              <a:rPr lang="en-US" sz="800" b="1">
                <a:solidFill>
                  <a:srgbClr val="000000"/>
                </a:solidFill>
              </a:rPr>
              <a:t>Blockchain</a:t>
            </a:r>
          </a:p>
          <a:p>
            <a:pPr algn="l" rtl="0"/>
            <a:r>
              <a:rPr lang="en-US" sz="800" b="1">
                <a:solidFill>
                  <a:srgbClr val="000000"/>
                </a:solidFill>
              </a:rPr>
              <a:t>teknoloji</a:t>
            </a:r>
            <a:endParaRPr lang="en-IE" sz="800" b="1">
              <a:solidFill>
                <a:srgbClr val="000000"/>
              </a:solidFill>
            </a:endParaRPr>
          </a:p>
        </p:txBody>
      </p:sp>
      <p:sp>
        <p:nvSpPr>
          <p:cNvPr id="18" name="TextBox 17">
            <a:extLst>
              <a:ext uri="{FF2B5EF4-FFF2-40B4-BE49-F238E27FC236}">
                <a16:creationId xmlns:a16="http://schemas.microsoft.com/office/drawing/2014/main" id="{815426A1-2BFD-DC80-E432-2DB284F748B1}"/>
              </a:ext>
            </a:extLst>
          </p:cNvPr>
          <p:cNvSpPr txBox="1"/>
          <p:nvPr/>
        </p:nvSpPr>
        <p:spPr>
          <a:xfrm>
            <a:off x="11197255" y="2648026"/>
            <a:ext cx="994745" cy="338554"/>
          </a:xfrm>
          <a:prstGeom prst="rect">
            <a:avLst/>
          </a:prstGeom>
          <a:solidFill>
            <a:schemeClr val="bg1"/>
          </a:solidFill>
        </p:spPr>
        <p:txBody>
          <a:bodyPr wrap="square" rtlCol="0">
            <a:spAutoFit/>
          </a:bodyPr>
          <a:lstStyle/>
          <a:p>
            <a:pPr algn="l" rtl="0"/>
            <a:r>
              <a:rPr lang="en-US" sz="800" b="1">
                <a:solidFill>
                  <a:srgbClr val="000000"/>
                </a:solidFill>
              </a:rPr>
              <a:t>Genom Dizileme</a:t>
            </a:r>
            <a:endParaRPr lang="en-IE" sz="800" b="1">
              <a:solidFill>
                <a:srgbClr val="000000"/>
              </a:solidFill>
            </a:endParaRPr>
          </a:p>
        </p:txBody>
      </p:sp>
      <p:sp>
        <p:nvSpPr>
          <p:cNvPr id="19" name="TextBox 18">
            <a:extLst>
              <a:ext uri="{FF2B5EF4-FFF2-40B4-BE49-F238E27FC236}">
                <a16:creationId xmlns:a16="http://schemas.microsoft.com/office/drawing/2014/main" id="{FB330A8C-658B-8073-9DBD-AAE2DBC54B1C}"/>
              </a:ext>
            </a:extLst>
          </p:cNvPr>
          <p:cNvSpPr txBox="1"/>
          <p:nvPr/>
        </p:nvSpPr>
        <p:spPr>
          <a:xfrm>
            <a:off x="11193281" y="3039489"/>
            <a:ext cx="972650" cy="215444"/>
          </a:xfrm>
          <a:prstGeom prst="rect">
            <a:avLst/>
          </a:prstGeom>
          <a:solidFill>
            <a:schemeClr val="bg1"/>
          </a:solidFill>
        </p:spPr>
        <p:txBody>
          <a:bodyPr wrap="square" rtlCol="0">
            <a:spAutoFit/>
          </a:bodyPr>
          <a:lstStyle/>
          <a:p>
            <a:pPr algn="l" rtl="0"/>
            <a:r>
              <a:rPr lang="en-US" sz="800" b="1">
                <a:solidFill>
                  <a:srgbClr val="000000"/>
                </a:solidFill>
              </a:rPr>
              <a:t>Robotik</a:t>
            </a:r>
            <a:endParaRPr lang="en-IE" sz="800" b="1">
              <a:solidFill>
                <a:srgbClr val="000000"/>
              </a:solidFill>
            </a:endParaRPr>
          </a:p>
        </p:txBody>
      </p:sp>
      <p:sp>
        <p:nvSpPr>
          <p:cNvPr id="20" name="TextBox 19">
            <a:extLst>
              <a:ext uri="{FF2B5EF4-FFF2-40B4-BE49-F238E27FC236}">
                <a16:creationId xmlns:a16="http://schemas.microsoft.com/office/drawing/2014/main" id="{7DF102A7-20E3-BB1B-7C68-9BDE83F1C967}"/>
              </a:ext>
            </a:extLst>
          </p:cNvPr>
          <p:cNvSpPr txBox="1"/>
          <p:nvPr/>
        </p:nvSpPr>
        <p:spPr>
          <a:xfrm>
            <a:off x="11197255" y="3498250"/>
            <a:ext cx="972650" cy="215444"/>
          </a:xfrm>
          <a:prstGeom prst="rect">
            <a:avLst/>
          </a:prstGeom>
          <a:solidFill>
            <a:schemeClr val="bg1"/>
          </a:solidFill>
        </p:spPr>
        <p:txBody>
          <a:bodyPr wrap="square" rtlCol="0">
            <a:spAutoFit/>
          </a:bodyPr>
          <a:lstStyle/>
          <a:p>
            <a:pPr algn="l" rtl="0"/>
            <a:r>
              <a:rPr lang="en-US" sz="800" b="1">
                <a:solidFill>
                  <a:srgbClr val="000000"/>
                </a:solidFill>
              </a:rPr>
              <a:t>Enerji Depolama</a:t>
            </a:r>
            <a:endParaRPr lang="en-IE" sz="800" b="1">
              <a:solidFill>
                <a:srgbClr val="000000"/>
              </a:solidFill>
            </a:endParaRPr>
          </a:p>
        </p:txBody>
      </p:sp>
      <p:sp>
        <p:nvSpPr>
          <p:cNvPr id="21" name="TextBox 20">
            <a:extLst>
              <a:ext uri="{FF2B5EF4-FFF2-40B4-BE49-F238E27FC236}">
                <a16:creationId xmlns:a16="http://schemas.microsoft.com/office/drawing/2014/main" id="{A2D17146-E51C-41E3-6734-18D4EEB8F7C7}"/>
              </a:ext>
            </a:extLst>
          </p:cNvPr>
          <p:cNvSpPr txBox="1"/>
          <p:nvPr/>
        </p:nvSpPr>
        <p:spPr>
          <a:xfrm>
            <a:off x="11197255" y="3867483"/>
            <a:ext cx="972650" cy="338554"/>
          </a:xfrm>
          <a:prstGeom prst="rect">
            <a:avLst/>
          </a:prstGeom>
          <a:solidFill>
            <a:schemeClr val="bg1"/>
          </a:solidFill>
        </p:spPr>
        <p:txBody>
          <a:bodyPr wrap="square" rtlCol="0">
            <a:spAutoFit/>
          </a:bodyPr>
          <a:lstStyle/>
          <a:p>
            <a:pPr algn="l" rtl="0"/>
            <a:r>
              <a:rPr lang="en-US" sz="800" b="1">
                <a:solidFill>
                  <a:srgbClr val="000000"/>
                </a:solidFill>
              </a:rPr>
              <a:t>Yapay zeka</a:t>
            </a:r>
            <a:endParaRPr lang="en-IE" sz="800" b="1">
              <a:solidFill>
                <a:srgbClr val="000000"/>
              </a:solidFill>
            </a:endParaRPr>
          </a:p>
        </p:txBody>
      </p:sp>
      <p:sp>
        <p:nvSpPr>
          <p:cNvPr id="22" name="TextBox 21">
            <a:extLst>
              <a:ext uri="{FF2B5EF4-FFF2-40B4-BE49-F238E27FC236}">
                <a16:creationId xmlns:a16="http://schemas.microsoft.com/office/drawing/2014/main" id="{30C7CD35-614E-DAE2-9DA3-84C9F9B55434}"/>
              </a:ext>
            </a:extLst>
          </p:cNvPr>
          <p:cNvSpPr txBox="1"/>
          <p:nvPr/>
        </p:nvSpPr>
        <p:spPr>
          <a:xfrm>
            <a:off x="8539865" y="4967134"/>
            <a:ext cx="2144522" cy="276999"/>
          </a:xfrm>
          <a:prstGeom prst="rect">
            <a:avLst/>
          </a:prstGeom>
          <a:solidFill>
            <a:schemeClr val="bg1"/>
          </a:solidFill>
        </p:spPr>
        <p:txBody>
          <a:bodyPr wrap="square" rtlCol="0">
            <a:spAutoFit/>
          </a:bodyPr>
          <a:lstStyle/>
          <a:p>
            <a:pPr algn="l" rtl="0"/>
            <a:r>
              <a:rPr lang="en-US" sz="1200" b="1"/>
              <a:t>Yıl (20 yıllık artışlarla)</a:t>
            </a:r>
            <a:endParaRPr lang="en-IE" sz="1200" b="1"/>
          </a:p>
        </p:txBody>
      </p:sp>
      <p:sp>
        <p:nvSpPr>
          <p:cNvPr id="23" name="TextBox 22">
            <a:extLst>
              <a:ext uri="{FF2B5EF4-FFF2-40B4-BE49-F238E27FC236}">
                <a16:creationId xmlns:a16="http://schemas.microsoft.com/office/drawing/2014/main" id="{3D9FF87E-116B-71DB-691A-F461EF2862B0}"/>
              </a:ext>
            </a:extLst>
          </p:cNvPr>
          <p:cNvSpPr txBox="1"/>
          <p:nvPr/>
        </p:nvSpPr>
        <p:spPr>
          <a:xfrm>
            <a:off x="9894264" y="5472902"/>
            <a:ext cx="2144522" cy="338554"/>
          </a:xfrm>
          <a:prstGeom prst="rect">
            <a:avLst/>
          </a:prstGeom>
          <a:noFill/>
        </p:spPr>
        <p:txBody>
          <a:bodyPr wrap="square">
            <a:spAutoFit/>
          </a:bodyPr>
          <a:lstStyle/>
          <a:p>
            <a:pPr algn="l" rtl="0"/>
            <a:r>
              <a:rPr lang="en-IE" sz="1600" b="0" i="1">
                <a:solidFill>
                  <a:srgbClr val="999999"/>
                </a:solidFill>
                <a:effectLst/>
              </a:rPr>
              <a:t>Kaynak:</a:t>
            </a:r>
            <a:r>
              <a:rPr lang="en-IE" sz="1600" b="0" i="1" u="none" strike="noStrike">
                <a:solidFill>
                  <a:srgbClr val="F79037"/>
                </a:solidFill>
                <a:effectLst/>
                <a:hlinkClick r:id="rId3">
                  <a:extLst>
                    <a:ext uri="{A12FA001-AC4F-418D-AE19-62706E023703}">
                      <ahyp:hlinkClr xmlns:ahyp="http://schemas.microsoft.com/office/drawing/2018/hyperlinkcolor" val="tx"/>
                    </a:ext>
                  </a:extLst>
                </a:hlinkClick>
              </a:rPr>
              <a:t>ARK Yatırım</a:t>
            </a:r>
            <a:endParaRPr lang="en-IE" sz="1600">
              <a:solidFill>
                <a:srgbClr val="F79037"/>
              </a:solidFill>
            </a:endParaRPr>
          </a:p>
        </p:txBody>
      </p:sp>
      <p:sp>
        <p:nvSpPr>
          <p:cNvPr id="24" name="TextBox 23">
            <a:extLst>
              <a:ext uri="{FF2B5EF4-FFF2-40B4-BE49-F238E27FC236}">
                <a16:creationId xmlns:a16="http://schemas.microsoft.com/office/drawing/2014/main" id="{35B26A6A-E79F-687C-E07B-79E42FFFABC1}"/>
              </a:ext>
            </a:extLst>
          </p:cNvPr>
          <p:cNvSpPr txBox="1"/>
          <p:nvPr/>
        </p:nvSpPr>
        <p:spPr>
          <a:xfrm>
            <a:off x="7585921" y="1084572"/>
            <a:ext cx="4098175" cy="400110"/>
          </a:xfrm>
          <a:prstGeom prst="rect">
            <a:avLst/>
          </a:prstGeom>
          <a:noFill/>
          <a:ln>
            <a:solidFill>
              <a:srgbClr val="1188A3"/>
            </a:solidFill>
          </a:ln>
        </p:spPr>
        <p:txBody>
          <a:bodyPr wrap="square" rtlCol="0">
            <a:spAutoFit/>
          </a:bodyPr>
          <a:lstStyle/>
          <a:p>
            <a:pPr algn="ctr" rtl="0"/>
            <a:r>
              <a:rPr lang="en-US" sz="2000" b="1">
                <a:solidFill>
                  <a:srgbClr val="30475E"/>
                </a:solidFill>
              </a:rPr>
              <a:t>Radikal Yenilikler Dalgası</a:t>
            </a:r>
            <a:endParaRPr lang="en-IE" sz="2000" b="1">
              <a:solidFill>
                <a:srgbClr val="30475E"/>
              </a:solidFill>
            </a:endParaRPr>
          </a:p>
        </p:txBody>
      </p:sp>
    </p:spTree>
    <p:extLst>
      <p:ext uri="{BB962C8B-B14F-4D97-AF65-F5344CB8AC3E}">
        <p14:creationId xmlns:p14="http://schemas.microsoft.com/office/powerpoint/2010/main" val="47709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79685" y="1851950"/>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1857040"/>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1866431"/>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238674" y="4241194"/>
            <a:ext cx="3252512" cy="1237497"/>
          </a:xfrm>
        </p:spPr>
        <p:txBody>
          <a:bodyPr lIns="91440" tIns="45720" rIns="91440" bIns="45720" anchor="t"/>
          <a:lstStyle/>
          <a:p>
            <a:pPr algn="ctr" rtl="0"/>
            <a:r>
              <a:rPr lang="en-US" dirty="0" err="1">
                <a:solidFill>
                  <a:srgbClr val="30475E"/>
                </a:solidFill>
              </a:rPr>
              <a:t>İnovasyon</a:t>
            </a:r>
            <a:r>
              <a:rPr lang="en-US" dirty="0">
                <a:solidFill>
                  <a:srgbClr val="30475E"/>
                </a:solidFill>
              </a:rPr>
              <a:t>, </a:t>
            </a:r>
            <a:r>
              <a:rPr lang="en-US" dirty="0" err="1">
                <a:solidFill>
                  <a:srgbClr val="30475E"/>
                </a:solidFill>
              </a:rPr>
              <a:t>gıda</a:t>
            </a:r>
            <a:r>
              <a:rPr lang="en-US" dirty="0">
                <a:solidFill>
                  <a:srgbClr val="30475E"/>
                </a:solidFill>
              </a:rPr>
              <a:t> </a:t>
            </a:r>
            <a:r>
              <a:rPr lang="en-US" dirty="0" err="1">
                <a:solidFill>
                  <a:srgbClr val="30475E"/>
                </a:solidFill>
              </a:rPr>
              <a:t>işletmelerinin</a:t>
            </a:r>
            <a:r>
              <a:rPr lang="en-US" dirty="0">
                <a:solidFill>
                  <a:srgbClr val="30475E"/>
                </a:solidFill>
              </a:rPr>
              <a:t> </a:t>
            </a:r>
            <a:r>
              <a:rPr lang="en-US" dirty="0" err="1">
                <a:solidFill>
                  <a:srgbClr val="30475E"/>
                </a:solidFill>
              </a:rPr>
              <a:t>değişen</a:t>
            </a:r>
            <a:r>
              <a:rPr lang="en-US" dirty="0">
                <a:solidFill>
                  <a:srgbClr val="30475E"/>
                </a:solidFill>
              </a:rPr>
              <a:t> </a:t>
            </a:r>
            <a:r>
              <a:rPr lang="en-US" dirty="0" err="1">
                <a:solidFill>
                  <a:srgbClr val="30475E"/>
                </a:solidFill>
              </a:rPr>
              <a:t>tüketici</a:t>
            </a:r>
            <a:r>
              <a:rPr lang="en-US" dirty="0">
                <a:solidFill>
                  <a:srgbClr val="30475E"/>
                </a:solidFill>
              </a:rPr>
              <a:t> </a:t>
            </a:r>
            <a:r>
              <a:rPr lang="en-US" dirty="0" err="1">
                <a:solidFill>
                  <a:srgbClr val="30475E"/>
                </a:solidFill>
              </a:rPr>
              <a:t>taleplerini</a:t>
            </a:r>
            <a:r>
              <a:rPr lang="en-US" dirty="0">
                <a:solidFill>
                  <a:srgbClr val="30475E"/>
                </a:solidFill>
              </a:rPr>
              <a:t> </a:t>
            </a:r>
            <a:r>
              <a:rPr lang="en-US" dirty="0" err="1">
                <a:solidFill>
                  <a:srgbClr val="30475E"/>
                </a:solidFill>
              </a:rPr>
              <a:t>karşılayan</a:t>
            </a:r>
            <a:r>
              <a:rPr lang="en-US" dirty="0">
                <a:solidFill>
                  <a:srgbClr val="30475E"/>
                </a:solidFill>
              </a:rPr>
              <a:t>, </a:t>
            </a:r>
            <a:r>
              <a:rPr lang="en-US" dirty="0" err="1">
                <a:solidFill>
                  <a:srgbClr val="30475E"/>
                </a:solidFill>
              </a:rPr>
              <a:t>örneğin</a:t>
            </a:r>
            <a:r>
              <a:rPr lang="en-US" dirty="0">
                <a:solidFill>
                  <a:srgbClr val="30475E"/>
                </a:solidFill>
              </a:rPr>
              <a:t> </a:t>
            </a:r>
            <a:r>
              <a:rPr lang="en-US" dirty="0" err="1">
                <a:solidFill>
                  <a:srgbClr val="30475E"/>
                </a:solidFill>
              </a:rPr>
              <a:t>daha</a:t>
            </a:r>
            <a:r>
              <a:rPr lang="en-US" dirty="0">
                <a:solidFill>
                  <a:srgbClr val="30475E"/>
                </a:solidFill>
              </a:rPr>
              <a:t> </a:t>
            </a:r>
            <a:r>
              <a:rPr lang="en-US" dirty="0" err="1">
                <a:solidFill>
                  <a:srgbClr val="30475E"/>
                </a:solidFill>
              </a:rPr>
              <a:t>sağlıklı</a:t>
            </a:r>
            <a:r>
              <a:rPr lang="en-US" dirty="0">
                <a:solidFill>
                  <a:srgbClr val="30475E"/>
                </a:solidFill>
              </a:rPr>
              <a:t> </a:t>
            </a:r>
            <a:r>
              <a:rPr lang="en-US" dirty="0" err="1">
                <a:solidFill>
                  <a:srgbClr val="30475E"/>
                </a:solidFill>
              </a:rPr>
              <a:t>veya</a:t>
            </a:r>
            <a:r>
              <a:rPr lang="en-US" dirty="0">
                <a:solidFill>
                  <a:srgbClr val="30475E"/>
                </a:solidFill>
              </a:rPr>
              <a:t> </a:t>
            </a:r>
            <a:r>
              <a:rPr lang="en-US" dirty="0" err="1">
                <a:solidFill>
                  <a:srgbClr val="30475E"/>
                </a:solidFill>
              </a:rPr>
              <a:t>daha</a:t>
            </a:r>
            <a:r>
              <a:rPr lang="en-US" dirty="0">
                <a:solidFill>
                  <a:srgbClr val="30475E"/>
                </a:solidFill>
              </a:rPr>
              <a:t> </a:t>
            </a:r>
            <a:r>
              <a:rPr lang="en-US" dirty="0" err="1">
                <a:solidFill>
                  <a:srgbClr val="30475E"/>
                </a:solidFill>
              </a:rPr>
              <a:t>sürdürülebilir</a:t>
            </a:r>
            <a:r>
              <a:rPr lang="en-US" dirty="0">
                <a:solidFill>
                  <a:srgbClr val="30475E"/>
                </a:solidFill>
              </a:rPr>
              <a:t> </a:t>
            </a:r>
            <a:r>
              <a:rPr lang="en-US" dirty="0" err="1">
                <a:solidFill>
                  <a:srgbClr val="30475E"/>
                </a:solidFill>
              </a:rPr>
              <a:t>seçenekler</a:t>
            </a:r>
            <a:r>
              <a:rPr lang="en-US" dirty="0">
                <a:solidFill>
                  <a:srgbClr val="30475E"/>
                </a:solidFill>
              </a:rPr>
              <a:t> </a:t>
            </a:r>
            <a:r>
              <a:rPr lang="en-US" dirty="0" err="1">
                <a:solidFill>
                  <a:srgbClr val="30475E"/>
                </a:solidFill>
              </a:rPr>
              <a:t>gibi</a:t>
            </a:r>
            <a:r>
              <a:rPr lang="en-US" dirty="0">
                <a:solidFill>
                  <a:srgbClr val="30475E"/>
                </a:solidFill>
              </a:rPr>
              <a:t> yeni </a:t>
            </a:r>
            <a:r>
              <a:rPr lang="en-US" dirty="0" err="1">
                <a:solidFill>
                  <a:srgbClr val="30475E"/>
                </a:solidFill>
              </a:rPr>
              <a:t>ürünler</a:t>
            </a:r>
            <a:r>
              <a:rPr lang="en-US" dirty="0">
                <a:solidFill>
                  <a:srgbClr val="30475E"/>
                </a:solidFill>
              </a:rPr>
              <a:t> </a:t>
            </a:r>
            <a:r>
              <a:rPr lang="en-US" dirty="0" err="1">
                <a:solidFill>
                  <a:srgbClr val="30475E"/>
                </a:solidFill>
              </a:rPr>
              <a:t>yaratmasını</a:t>
            </a:r>
            <a:r>
              <a:rPr lang="en-US" dirty="0">
                <a:solidFill>
                  <a:srgbClr val="30475E"/>
                </a:solidFill>
              </a:rPr>
              <a:t> </a:t>
            </a:r>
            <a:r>
              <a:rPr lang="en-US" dirty="0" err="1">
                <a:solidFill>
                  <a:srgbClr val="30475E"/>
                </a:solidFill>
              </a:rPr>
              <a:t>sağlayabilir</a:t>
            </a:r>
            <a:r>
              <a:rPr lang="en-US" dirty="0">
                <a:solidFill>
                  <a:srgbClr val="30475E"/>
                </a:solidFill>
              </a:rPr>
              <a:t>.</a:t>
            </a:r>
            <a:endParaRPr lang="en-IE" dirty="0">
              <a:solidFill>
                <a:srgbClr val="30475E"/>
              </a:solidFill>
              <a:cs typeface="Calibri"/>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81429" y="3610675"/>
            <a:ext cx="2289838" cy="344705"/>
          </a:xfrm>
        </p:spPr>
        <p:txBody>
          <a:bodyPr/>
          <a:lstStyle/>
          <a:p>
            <a:pPr algn="ctr" rtl="0">
              <a:lnSpc>
                <a:spcPct val="70000"/>
              </a:lnSpc>
            </a:pPr>
            <a:r>
              <a:rPr lang="en-IE" sz="2400" b="1">
                <a:solidFill>
                  <a:srgbClr val="30475E"/>
                </a:solidFill>
              </a:rPr>
              <a:t>Yeni ürün geliştirme</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401062" y="4241195"/>
            <a:ext cx="2669628" cy="1237497"/>
          </a:xfrm>
        </p:spPr>
        <p:txBody>
          <a:bodyPr/>
          <a:lstStyle/>
          <a:p>
            <a:pPr algn="ctr" rtl="0"/>
            <a:r>
              <a:rPr lang="en-US" dirty="0" err="1">
                <a:solidFill>
                  <a:srgbClr val="30475E"/>
                </a:solidFill>
              </a:rPr>
              <a:t>Yenilik</a:t>
            </a:r>
            <a:r>
              <a:rPr lang="en-US" dirty="0">
                <a:solidFill>
                  <a:srgbClr val="30475E"/>
                </a:solidFill>
              </a:rPr>
              <a:t> </a:t>
            </a:r>
            <a:r>
              <a:rPr lang="en-US" dirty="0" err="1">
                <a:solidFill>
                  <a:srgbClr val="30475E"/>
                </a:solidFill>
              </a:rPr>
              <a:t>yaparak</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benzersiz</a:t>
            </a:r>
            <a:r>
              <a:rPr lang="en-US" dirty="0">
                <a:solidFill>
                  <a:srgbClr val="30475E"/>
                </a:solidFill>
              </a:rPr>
              <a:t> </a:t>
            </a:r>
            <a:r>
              <a:rPr lang="en-US" dirty="0" err="1">
                <a:solidFill>
                  <a:srgbClr val="30475E"/>
                </a:solidFill>
              </a:rPr>
              <a:t>ürünler</a:t>
            </a:r>
            <a:r>
              <a:rPr lang="en-US" dirty="0">
                <a:solidFill>
                  <a:srgbClr val="30475E"/>
                </a:solidFill>
              </a:rPr>
              <a:t> </a:t>
            </a:r>
            <a:r>
              <a:rPr lang="en-US" dirty="0" err="1">
                <a:solidFill>
                  <a:srgbClr val="30475E"/>
                </a:solidFill>
              </a:rPr>
              <a:t>sunarak</a:t>
            </a:r>
            <a:r>
              <a:rPr lang="en-US" dirty="0">
                <a:solidFill>
                  <a:srgbClr val="30475E"/>
                </a:solidFill>
              </a:rPr>
              <a:t>, </a:t>
            </a:r>
            <a:r>
              <a:rPr lang="en-US" dirty="0" err="1">
                <a:solidFill>
                  <a:srgbClr val="30475E"/>
                </a:solidFill>
              </a:rPr>
              <a:t>gıda</a:t>
            </a:r>
            <a:r>
              <a:rPr lang="en-US" dirty="0">
                <a:solidFill>
                  <a:srgbClr val="30475E"/>
                </a:solidFill>
              </a:rPr>
              <a:t> </a:t>
            </a:r>
            <a:r>
              <a:rPr lang="en-US" dirty="0" err="1">
                <a:solidFill>
                  <a:srgbClr val="30475E"/>
                </a:solidFill>
              </a:rPr>
              <a:t>işletmeleri</a:t>
            </a:r>
            <a:r>
              <a:rPr lang="en-US" dirty="0">
                <a:solidFill>
                  <a:srgbClr val="30475E"/>
                </a:solidFill>
              </a:rPr>
              <a:t> </a:t>
            </a:r>
            <a:r>
              <a:rPr lang="en-US" dirty="0" err="1">
                <a:solidFill>
                  <a:srgbClr val="30475E"/>
                </a:solidFill>
              </a:rPr>
              <a:t>ayakta</a:t>
            </a:r>
            <a:r>
              <a:rPr lang="en-US" dirty="0">
                <a:solidFill>
                  <a:srgbClr val="30475E"/>
                </a:solidFill>
              </a:rPr>
              <a:t> </a:t>
            </a:r>
            <a:r>
              <a:rPr lang="en-US" dirty="0" err="1">
                <a:solidFill>
                  <a:srgbClr val="30475E"/>
                </a:solidFill>
              </a:rPr>
              <a:t>kalabilir</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rekabet</a:t>
            </a:r>
            <a:r>
              <a:rPr lang="en-US" dirty="0">
                <a:solidFill>
                  <a:srgbClr val="30475E"/>
                </a:solidFill>
              </a:rPr>
              <a:t> </a:t>
            </a:r>
            <a:r>
              <a:rPr lang="en-US" dirty="0" err="1">
                <a:solidFill>
                  <a:srgbClr val="30475E"/>
                </a:solidFill>
              </a:rPr>
              <a:t>avantajı</a:t>
            </a:r>
            <a:r>
              <a:rPr lang="en-US" dirty="0">
                <a:solidFill>
                  <a:srgbClr val="30475E"/>
                </a:solidFill>
              </a:rPr>
              <a:t> </a:t>
            </a:r>
            <a:r>
              <a:rPr lang="en-US" dirty="0" err="1">
                <a:solidFill>
                  <a:srgbClr val="30475E"/>
                </a:solidFill>
              </a:rPr>
              <a:t>yaratabilir</a:t>
            </a:r>
            <a:r>
              <a:rPr lang="en-US" dirty="0">
                <a:solidFill>
                  <a:srgbClr val="30475E"/>
                </a:solidFill>
              </a:rPr>
              <a:t>.</a:t>
            </a:r>
            <a:endParaRPr lang="en-IE" dirty="0">
              <a:solidFill>
                <a:srgbClr val="30475E"/>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620636" y="3640080"/>
            <a:ext cx="2492387" cy="344705"/>
          </a:xfrm>
        </p:spPr>
        <p:txBody>
          <a:bodyPr/>
          <a:lstStyle/>
          <a:p>
            <a:pPr algn="ctr" rtl="0">
              <a:lnSpc>
                <a:spcPct val="70000"/>
              </a:lnSpc>
            </a:pPr>
            <a:r>
              <a:rPr lang="en-IE" sz="2400" b="1">
                <a:solidFill>
                  <a:srgbClr val="30475E"/>
                </a:solidFill>
              </a:rPr>
              <a:t>Rakiplerden Farklılaşma</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70690" y="4257650"/>
            <a:ext cx="2997201" cy="2327580"/>
          </a:xfrm>
        </p:spPr>
        <p:txBody>
          <a:bodyPr lIns="91440" tIns="45720" rIns="91440" bIns="45720" anchor="t"/>
          <a:lstStyle/>
          <a:p>
            <a:pPr algn="ctr" rtl="0"/>
            <a:r>
              <a:rPr lang="en-US" dirty="0" err="1">
                <a:solidFill>
                  <a:srgbClr val="30475E"/>
                </a:solidFill>
              </a:rPr>
              <a:t>İnovasyon</a:t>
            </a:r>
            <a:r>
              <a:rPr lang="en-US" dirty="0">
                <a:solidFill>
                  <a:srgbClr val="30475E"/>
                </a:solidFill>
              </a:rPr>
              <a:t>, </a:t>
            </a:r>
            <a:r>
              <a:rPr lang="en-US" dirty="0" err="1">
                <a:solidFill>
                  <a:srgbClr val="30475E"/>
                </a:solidFill>
              </a:rPr>
              <a:t>gıda</a:t>
            </a:r>
            <a:r>
              <a:rPr lang="en-US" dirty="0">
                <a:solidFill>
                  <a:srgbClr val="30475E"/>
                </a:solidFill>
              </a:rPr>
              <a:t> </a:t>
            </a:r>
            <a:r>
              <a:rPr lang="en-US" dirty="0" err="1">
                <a:solidFill>
                  <a:srgbClr val="30475E"/>
                </a:solidFill>
              </a:rPr>
              <a:t>işletmelerinin</a:t>
            </a:r>
            <a:r>
              <a:rPr lang="en-US" dirty="0">
                <a:solidFill>
                  <a:srgbClr val="30475E"/>
                </a:solidFill>
              </a:rPr>
              <a:t> </a:t>
            </a:r>
            <a:r>
              <a:rPr lang="en-US" dirty="0" err="1">
                <a:solidFill>
                  <a:srgbClr val="30475E"/>
                </a:solidFill>
              </a:rPr>
              <a:t>operasyonlarını</a:t>
            </a:r>
            <a:r>
              <a:rPr lang="en-US" dirty="0">
                <a:solidFill>
                  <a:srgbClr val="30475E"/>
                </a:solidFill>
              </a:rPr>
              <a:t> </a:t>
            </a:r>
            <a:r>
              <a:rPr lang="en-US" dirty="0" err="1">
                <a:solidFill>
                  <a:srgbClr val="30475E"/>
                </a:solidFill>
              </a:rPr>
              <a:t>düzene</a:t>
            </a:r>
            <a:r>
              <a:rPr lang="en-US" dirty="0">
                <a:solidFill>
                  <a:srgbClr val="30475E"/>
                </a:solidFill>
              </a:rPr>
              <a:t> </a:t>
            </a:r>
            <a:r>
              <a:rPr lang="en-US" dirty="0" err="1">
                <a:solidFill>
                  <a:srgbClr val="30475E"/>
                </a:solidFill>
              </a:rPr>
              <a:t>koymalarına</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maliyetleri</a:t>
            </a:r>
            <a:r>
              <a:rPr lang="en-US" dirty="0">
                <a:solidFill>
                  <a:srgbClr val="30475E"/>
                </a:solidFill>
              </a:rPr>
              <a:t> </a:t>
            </a:r>
            <a:r>
              <a:rPr lang="en-US" dirty="0" err="1">
                <a:solidFill>
                  <a:srgbClr val="30475E"/>
                </a:solidFill>
              </a:rPr>
              <a:t>düşürmelerine</a:t>
            </a:r>
            <a:r>
              <a:rPr lang="en-US" dirty="0">
                <a:solidFill>
                  <a:srgbClr val="30475E"/>
                </a:solidFill>
              </a:rPr>
              <a:t> </a:t>
            </a:r>
            <a:r>
              <a:rPr lang="en-US" dirty="0" err="1">
                <a:solidFill>
                  <a:srgbClr val="30475E"/>
                </a:solidFill>
              </a:rPr>
              <a:t>yardımcı</a:t>
            </a:r>
            <a:r>
              <a:rPr lang="en-US" dirty="0">
                <a:solidFill>
                  <a:srgbClr val="30475E"/>
                </a:solidFill>
              </a:rPr>
              <a:t> </a:t>
            </a:r>
            <a:r>
              <a:rPr lang="en-US" dirty="0" err="1">
                <a:solidFill>
                  <a:srgbClr val="30475E"/>
                </a:solidFill>
              </a:rPr>
              <a:t>olarak</a:t>
            </a:r>
            <a:r>
              <a:rPr lang="en-US" dirty="0">
                <a:solidFill>
                  <a:srgbClr val="30475E"/>
                </a:solidFill>
              </a:rPr>
              <a:t> </a:t>
            </a:r>
            <a:r>
              <a:rPr lang="en-US" dirty="0" err="1">
                <a:solidFill>
                  <a:srgbClr val="30475E"/>
                </a:solidFill>
              </a:rPr>
              <a:t>artan</a:t>
            </a:r>
            <a:r>
              <a:rPr lang="en-US" dirty="0">
                <a:solidFill>
                  <a:srgbClr val="30475E"/>
                </a:solidFill>
              </a:rPr>
              <a:t> </a:t>
            </a:r>
            <a:r>
              <a:rPr lang="en-US" dirty="0" err="1">
                <a:solidFill>
                  <a:srgbClr val="30475E"/>
                </a:solidFill>
              </a:rPr>
              <a:t>verimlilik</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üretkenliğe</a:t>
            </a:r>
            <a:r>
              <a:rPr lang="en-US" dirty="0">
                <a:solidFill>
                  <a:srgbClr val="30475E"/>
                </a:solidFill>
              </a:rPr>
              <a:t> </a:t>
            </a:r>
            <a:r>
              <a:rPr lang="en-US" dirty="0" err="1">
                <a:solidFill>
                  <a:srgbClr val="30475E"/>
                </a:solidFill>
              </a:rPr>
              <a:t>yol</a:t>
            </a:r>
            <a:r>
              <a:rPr lang="en-US" dirty="0">
                <a:solidFill>
                  <a:srgbClr val="30475E"/>
                </a:solidFill>
              </a:rPr>
              <a:t> </a:t>
            </a:r>
            <a:r>
              <a:rPr lang="en-US" dirty="0" err="1">
                <a:solidFill>
                  <a:srgbClr val="30475E"/>
                </a:solidFill>
              </a:rPr>
              <a:t>açabilir</a:t>
            </a:r>
            <a:r>
              <a:rPr lang="en-US" dirty="0">
                <a:solidFill>
                  <a:srgbClr val="30475E"/>
                </a:solidFill>
              </a:rPr>
              <a:t>.</a:t>
            </a:r>
            <a:endParaRPr lang="en-IE" dirty="0">
              <a:solidFill>
                <a:srgbClr val="30475E"/>
              </a:solidFill>
              <a:cs typeface="Calibri"/>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70691" y="3367215"/>
            <a:ext cx="2694936" cy="344705"/>
          </a:xfrm>
        </p:spPr>
        <p:txBody>
          <a:bodyPr/>
          <a:lstStyle/>
          <a:p>
            <a:pPr algn="ctr" rtl="0">
              <a:lnSpc>
                <a:spcPct val="70000"/>
              </a:lnSpc>
            </a:pPr>
            <a:r>
              <a:rPr lang="en-IE" sz="2400" b="1" dirty="0" err="1">
                <a:solidFill>
                  <a:srgbClr val="30475E"/>
                </a:solidFill>
              </a:rPr>
              <a:t>Geliştirilmiş</a:t>
            </a:r>
            <a:r>
              <a:rPr lang="en-IE" sz="2400" b="1" dirty="0">
                <a:solidFill>
                  <a:srgbClr val="30475E"/>
                </a:solidFill>
              </a:rPr>
              <a:t> </a:t>
            </a:r>
            <a:r>
              <a:rPr lang="en-IE" sz="2400" b="1" dirty="0" err="1">
                <a:solidFill>
                  <a:srgbClr val="30475E"/>
                </a:solidFill>
              </a:rPr>
              <a:t>Verimlilik</a:t>
            </a:r>
            <a:r>
              <a:rPr lang="en-IE" sz="2400" b="1" dirty="0">
                <a:solidFill>
                  <a:srgbClr val="30475E"/>
                </a:solidFill>
              </a:rPr>
              <a:t> </a:t>
            </a:r>
            <a:r>
              <a:rPr lang="en-IE" sz="2400" b="1" dirty="0" err="1">
                <a:solidFill>
                  <a:srgbClr val="30475E"/>
                </a:solidFill>
              </a:rPr>
              <a:t>ve</a:t>
            </a:r>
            <a:r>
              <a:rPr lang="en-IE" sz="2400" b="1" dirty="0">
                <a:solidFill>
                  <a:srgbClr val="30475E"/>
                </a:solidFill>
              </a:rPr>
              <a:t> </a:t>
            </a:r>
            <a:r>
              <a:rPr lang="en-IE" sz="2400" b="1" dirty="0" err="1">
                <a:solidFill>
                  <a:srgbClr val="30475E"/>
                </a:solidFill>
              </a:rPr>
              <a:t>Üretkenlik</a:t>
            </a:r>
            <a:endParaRPr lang="en-IE" sz="2400" b="1" dirty="0">
              <a:solidFill>
                <a:srgbClr val="30475E"/>
              </a:solidFill>
            </a:endParaRP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7" y="4271585"/>
            <a:ext cx="2862806" cy="1237497"/>
          </a:xfrm>
        </p:spPr>
        <p:txBody>
          <a:bodyPr/>
          <a:lstStyle/>
          <a:p>
            <a:pPr algn="ctr" rtl="0"/>
            <a:r>
              <a:rPr lang="en-US" dirty="0" err="1">
                <a:solidFill>
                  <a:srgbClr val="30475E"/>
                </a:solidFill>
              </a:rPr>
              <a:t>Gıda</a:t>
            </a:r>
            <a:r>
              <a:rPr lang="en-US" dirty="0">
                <a:solidFill>
                  <a:srgbClr val="30475E"/>
                </a:solidFill>
              </a:rPr>
              <a:t> </a:t>
            </a:r>
            <a:r>
              <a:rPr lang="en-US" dirty="0" err="1">
                <a:solidFill>
                  <a:srgbClr val="30475E"/>
                </a:solidFill>
              </a:rPr>
              <a:t>işletmeleri</a:t>
            </a:r>
            <a:r>
              <a:rPr lang="en-US" dirty="0">
                <a:solidFill>
                  <a:srgbClr val="30475E"/>
                </a:solidFill>
              </a:rPr>
              <a:t>, </a:t>
            </a:r>
            <a:r>
              <a:rPr lang="en-US" dirty="0" err="1">
                <a:solidFill>
                  <a:srgbClr val="30475E"/>
                </a:solidFill>
              </a:rPr>
              <a:t>yenilikçi</a:t>
            </a:r>
            <a:r>
              <a:rPr lang="en-US" dirty="0">
                <a:solidFill>
                  <a:srgbClr val="30475E"/>
                </a:solidFill>
              </a:rPr>
              <a:t> </a:t>
            </a:r>
            <a:r>
              <a:rPr lang="en-US" dirty="0" err="1">
                <a:solidFill>
                  <a:srgbClr val="30475E"/>
                </a:solidFill>
              </a:rPr>
              <a:t>ürünler</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çözümler</a:t>
            </a:r>
            <a:r>
              <a:rPr lang="en-US" dirty="0">
                <a:solidFill>
                  <a:srgbClr val="30475E"/>
                </a:solidFill>
              </a:rPr>
              <a:t> </a:t>
            </a:r>
            <a:r>
              <a:rPr lang="en-US" dirty="0" err="1">
                <a:solidFill>
                  <a:srgbClr val="30475E"/>
                </a:solidFill>
              </a:rPr>
              <a:t>geliştirerek</a:t>
            </a:r>
            <a:r>
              <a:rPr lang="en-US" dirty="0">
                <a:solidFill>
                  <a:srgbClr val="30475E"/>
                </a:solidFill>
              </a:rPr>
              <a:t> </a:t>
            </a:r>
            <a:r>
              <a:rPr lang="en-US" dirty="0" err="1">
                <a:solidFill>
                  <a:srgbClr val="30475E"/>
                </a:solidFill>
              </a:rPr>
              <a:t>gelirlerini</a:t>
            </a:r>
            <a:r>
              <a:rPr lang="en-US" dirty="0">
                <a:solidFill>
                  <a:srgbClr val="30475E"/>
                </a:solidFill>
              </a:rPr>
              <a:t> </a:t>
            </a:r>
            <a:r>
              <a:rPr lang="en-US" dirty="0" err="1">
                <a:solidFill>
                  <a:srgbClr val="30475E"/>
                </a:solidFill>
              </a:rPr>
              <a:t>artırabilir</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pazardan</a:t>
            </a:r>
            <a:r>
              <a:rPr lang="en-US" dirty="0">
                <a:solidFill>
                  <a:srgbClr val="30475E"/>
                </a:solidFill>
              </a:rPr>
              <a:t> </a:t>
            </a:r>
            <a:r>
              <a:rPr lang="en-US" dirty="0" err="1">
                <a:solidFill>
                  <a:srgbClr val="30475E"/>
                </a:solidFill>
              </a:rPr>
              <a:t>daha</a:t>
            </a:r>
            <a:r>
              <a:rPr lang="en-US" dirty="0">
                <a:solidFill>
                  <a:srgbClr val="30475E"/>
                </a:solidFill>
              </a:rPr>
              <a:t> </a:t>
            </a:r>
            <a:r>
              <a:rPr lang="en-US" dirty="0" err="1">
                <a:solidFill>
                  <a:srgbClr val="30475E"/>
                </a:solidFill>
              </a:rPr>
              <a:t>büyük</a:t>
            </a:r>
            <a:r>
              <a:rPr lang="en-US" dirty="0">
                <a:solidFill>
                  <a:srgbClr val="30475E"/>
                </a:solidFill>
              </a:rPr>
              <a:t> </a:t>
            </a:r>
            <a:r>
              <a:rPr lang="en-US" dirty="0" err="1">
                <a:solidFill>
                  <a:srgbClr val="30475E"/>
                </a:solidFill>
              </a:rPr>
              <a:t>bir</a:t>
            </a:r>
            <a:r>
              <a:rPr lang="en-US" dirty="0">
                <a:solidFill>
                  <a:srgbClr val="30475E"/>
                </a:solidFill>
              </a:rPr>
              <a:t> pay </a:t>
            </a:r>
            <a:r>
              <a:rPr lang="en-US" dirty="0" err="1">
                <a:solidFill>
                  <a:srgbClr val="30475E"/>
                </a:solidFill>
              </a:rPr>
              <a:t>alabilir</a:t>
            </a:r>
            <a:r>
              <a:rPr lang="en-US" dirty="0">
                <a:solidFill>
                  <a:srgbClr val="30475E"/>
                </a:solidFill>
              </a:rPr>
              <a:t>.</a:t>
            </a:r>
            <a:endParaRPr lang="en-IE" dirty="0">
              <a:solidFill>
                <a:srgbClr val="30475E"/>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26923" y="3628327"/>
            <a:ext cx="2694935" cy="344705"/>
          </a:xfrm>
        </p:spPr>
        <p:txBody>
          <a:bodyPr/>
          <a:lstStyle/>
          <a:p>
            <a:pPr algn="ctr" rtl="0">
              <a:lnSpc>
                <a:spcPct val="70000"/>
              </a:lnSpc>
            </a:pPr>
            <a:r>
              <a:rPr lang="en-US" sz="2400" b="1">
                <a:solidFill>
                  <a:srgbClr val="30475E"/>
                </a:solidFill>
              </a:rPr>
              <a:t>Artan Gelir ve Pazar Payı</a:t>
            </a:r>
            <a:endParaRPr lang="en-IE" sz="2400" b="1">
              <a:solidFill>
                <a:srgbClr val="30475E"/>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algn="l" rtl="0"/>
            <a:r>
              <a:rPr lang="en-US" sz="3600" b="0" i="0">
                <a:solidFill>
                  <a:schemeClr val="bg1"/>
                </a:solidFill>
                <a:effectLst/>
              </a:rPr>
              <a:t>İnovasyon, gıda işletmeleri için aşağıdakiler dahil çok sayıda fırsat sunabilir:</a:t>
            </a:r>
            <a:endParaRPr lang="en-IE" sz="360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1851890"/>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704" y="1975922"/>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216271" y="1897682"/>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397876" y="4366992"/>
            <a:ext cx="2991466" cy="1237497"/>
          </a:xfrm>
        </p:spPr>
        <p:txBody>
          <a:bodyPr lIns="91440" tIns="45720" rIns="91440" bIns="45720" anchor="t"/>
          <a:lstStyle/>
          <a:p>
            <a:pPr algn="ctr"/>
            <a:r>
              <a:rPr lang="en-US" dirty="0" err="1">
                <a:solidFill>
                  <a:srgbClr val="30475E"/>
                </a:solidFill>
              </a:rPr>
              <a:t>İnovasyon</a:t>
            </a:r>
            <a:r>
              <a:rPr lang="en-US" dirty="0">
                <a:solidFill>
                  <a:srgbClr val="30475E"/>
                </a:solidFill>
              </a:rPr>
              <a:t> </a:t>
            </a:r>
            <a:r>
              <a:rPr lang="en-US" dirty="0" err="1">
                <a:solidFill>
                  <a:srgbClr val="30475E"/>
                </a:solidFill>
              </a:rPr>
              <a:t>ayrıca</a:t>
            </a:r>
            <a:r>
              <a:rPr lang="en-US" dirty="0">
                <a:solidFill>
                  <a:srgbClr val="30475E"/>
                </a:solidFill>
              </a:rPr>
              <a:t> </a:t>
            </a:r>
            <a:r>
              <a:rPr lang="en-US" dirty="0" err="1">
                <a:solidFill>
                  <a:srgbClr val="30475E"/>
                </a:solidFill>
              </a:rPr>
              <a:t>gıda</a:t>
            </a:r>
            <a:r>
              <a:rPr lang="en-US" dirty="0">
                <a:solidFill>
                  <a:srgbClr val="30475E"/>
                </a:solidFill>
              </a:rPr>
              <a:t> </a:t>
            </a:r>
            <a:r>
              <a:rPr lang="en-US" dirty="0" err="1">
                <a:solidFill>
                  <a:srgbClr val="30475E"/>
                </a:solidFill>
              </a:rPr>
              <a:t>işletmelerinin</a:t>
            </a:r>
            <a:r>
              <a:rPr lang="en-US" dirty="0">
                <a:solidFill>
                  <a:srgbClr val="30475E"/>
                </a:solidFill>
              </a:rPr>
              <a:t> </a:t>
            </a:r>
            <a:r>
              <a:rPr lang="en-US" dirty="0" err="1">
                <a:solidFill>
                  <a:srgbClr val="30475E"/>
                </a:solidFill>
              </a:rPr>
              <a:t>israfı</a:t>
            </a:r>
            <a:r>
              <a:rPr lang="en-US" dirty="0">
                <a:solidFill>
                  <a:srgbClr val="30475E"/>
                </a:solidFill>
              </a:rPr>
              <a:t> </a:t>
            </a:r>
            <a:r>
              <a:rPr lang="en-US" dirty="0" err="1">
                <a:solidFill>
                  <a:srgbClr val="30475E"/>
                </a:solidFill>
              </a:rPr>
              <a:t>azaltarak</a:t>
            </a:r>
            <a:r>
              <a:rPr lang="en-US" dirty="0">
                <a:solidFill>
                  <a:srgbClr val="30475E"/>
                </a:solidFill>
              </a:rPr>
              <a:t>, </a:t>
            </a:r>
            <a:r>
              <a:rPr lang="en-US" dirty="0" err="1">
                <a:solidFill>
                  <a:srgbClr val="30475E"/>
                </a:solidFill>
              </a:rPr>
              <a:t>kaynakları</a:t>
            </a:r>
            <a:r>
              <a:rPr lang="en-US" dirty="0">
                <a:solidFill>
                  <a:srgbClr val="30475E"/>
                </a:solidFill>
              </a:rPr>
              <a:t> </a:t>
            </a:r>
            <a:r>
              <a:rPr lang="en-US" dirty="0" err="1">
                <a:solidFill>
                  <a:srgbClr val="30475E"/>
                </a:solidFill>
              </a:rPr>
              <a:t>koruyarak</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çevresel</a:t>
            </a:r>
            <a:r>
              <a:rPr lang="en-US" dirty="0">
                <a:solidFill>
                  <a:srgbClr val="30475E"/>
                </a:solidFill>
              </a:rPr>
              <a:t> </a:t>
            </a:r>
            <a:r>
              <a:rPr lang="en-US" dirty="0" err="1">
                <a:solidFill>
                  <a:srgbClr val="30475E"/>
                </a:solidFill>
              </a:rPr>
              <a:t>ayakizini</a:t>
            </a:r>
            <a:r>
              <a:rPr lang="en-US" dirty="0">
                <a:solidFill>
                  <a:srgbClr val="30475E"/>
                </a:solidFill>
              </a:rPr>
              <a:t> </a:t>
            </a:r>
            <a:r>
              <a:rPr lang="en-US" dirty="0" err="1">
                <a:solidFill>
                  <a:srgbClr val="30475E"/>
                </a:solidFill>
              </a:rPr>
              <a:t>en</a:t>
            </a:r>
            <a:r>
              <a:rPr lang="en-US" dirty="0">
                <a:solidFill>
                  <a:srgbClr val="30475E"/>
                </a:solidFill>
              </a:rPr>
              <a:t> </a:t>
            </a:r>
            <a:r>
              <a:rPr lang="en-US" dirty="0" err="1">
                <a:solidFill>
                  <a:srgbClr val="30475E"/>
                </a:solidFill>
              </a:rPr>
              <a:t>aza</a:t>
            </a:r>
            <a:r>
              <a:rPr lang="en-US" dirty="0">
                <a:solidFill>
                  <a:srgbClr val="30475E"/>
                </a:solidFill>
              </a:rPr>
              <a:t> </a:t>
            </a:r>
            <a:r>
              <a:rPr lang="en-US" dirty="0" err="1">
                <a:solidFill>
                  <a:srgbClr val="30475E"/>
                </a:solidFill>
              </a:rPr>
              <a:t>indirerek</a:t>
            </a:r>
            <a:r>
              <a:rPr lang="en-US" dirty="0">
                <a:solidFill>
                  <a:srgbClr val="30475E"/>
                </a:solidFill>
              </a:rPr>
              <a:t> </a:t>
            </a:r>
            <a:r>
              <a:rPr lang="en-US" dirty="0" err="1">
                <a:solidFill>
                  <a:srgbClr val="30475E"/>
                </a:solidFill>
              </a:rPr>
              <a:t>daha</a:t>
            </a:r>
            <a:r>
              <a:rPr lang="en-US" dirty="0">
                <a:solidFill>
                  <a:srgbClr val="30475E"/>
                </a:solidFill>
              </a:rPr>
              <a:t> </a:t>
            </a:r>
            <a:r>
              <a:rPr lang="en-US" dirty="0" err="1">
                <a:solidFill>
                  <a:srgbClr val="30475E"/>
                </a:solidFill>
              </a:rPr>
              <a:t>sürdürülebilir</a:t>
            </a:r>
            <a:r>
              <a:rPr lang="en-US" dirty="0">
                <a:solidFill>
                  <a:srgbClr val="30475E"/>
                </a:solidFill>
              </a:rPr>
              <a:t> hale </a:t>
            </a:r>
            <a:r>
              <a:rPr lang="en-US" dirty="0" err="1">
                <a:solidFill>
                  <a:srgbClr val="30475E"/>
                </a:solidFill>
              </a:rPr>
              <a:t>gelmesine</a:t>
            </a:r>
            <a:r>
              <a:rPr lang="en-US" dirty="0">
                <a:solidFill>
                  <a:srgbClr val="30475E"/>
                </a:solidFill>
              </a:rPr>
              <a:t> </a:t>
            </a:r>
            <a:r>
              <a:rPr lang="en-US" dirty="0" err="1">
                <a:solidFill>
                  <a:srgbClr val="30475E"/>
                </a:solidFill>
              </a:rPr>
              <a:t>yardımcı</a:t>
            </a:r>
            <a:r>
              <a:rPr lang="en-US" dirty="0">
                <a:solidFill>
                  <a:srgbClr val="30475E"/>
                </a:solidFill>
              </a:rPr>
              <a:t> </a:t>
            </a:r>
            <a:r>
              <a:rPr lang="en-US" dirty="0" err="1">
                <a:solidFill>
                  <a:srgbClr val="30475E"/>
                </a:solidFill>
              </a:rPr>
              <a:t>olabilir</a:t>
            </a:r>
            <a:r>
              <a:rPr lang="en-US" dirty="0">
                <a:solidFill>
                  <a:srgbClr val="30475E"/>
                </a:solidFill>
              </a:rPr>
              <a:t>.</a:t>
            </a:r>
            <a:endParaRPr lang="en-US" dirty="0">
              <a:solidFill>
                <a:srgbClr val="30475E"/>
              </a:solidFill>
              <a:cs typeface="Calibri"/>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842421" y="3721800"/>
            <a:ext cx="2289838" cy="344705"/>
          </a:xfrm>
        </p:spPr>
        <p:txBody>
          <a:bodyPr/>
          <a:lstStyle/>
          <a:p>
            <a:pPr algn="ctr" rtl="0">
              <a:lnSpc>
                <a:spcPct val="70000"/>
              </a:lnSpc>
            </a:pPr>
            <a:r>
              <a:rPr lang="en-IE" sz="2400" b="1">
                <a:solidFill>
                  <a:srgbClr val="30475E"/>
                </a:solidFill>
              </a:rPr>
              <a:t>Geliştirilmiş Sürdürülebilirlik</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600266" y="4360731"/>
            <a:ext cx="2991466" cy="1734913"/>
          </a:xfrm>
        </p:spPr>
        <p:txBody>
          <a:bodyPr lIns="91440" tIns="45720" rIns="91440" bIns="45720" anchor="t"/>
          <a:lstStyle/>
          <a:p>
            <a:pPr algn="ctr" rtl="0"/>
            <a:r>
              <a:rPr lang="en-US" dirty="0" err="1">
                <a:solidFill>
                  <a:srgbClr val="30475E"/>
                </a:solidFill>
              </a:rPr>
              <a:t>İnovasyon</a:t>
            </a:r>
            <a:r>
              <a:rPr lang="en-US" dirty="0">
                <a:solidFill>
                  <a:srgbClr val="30475E"/>
                </a:solidFill>
              </a:rPr>
              <a:t>, </a:t>
            </a:r>
            <a:r>
              <a:rPr lang="en-US" dirty="0" err="1">
                <a:solidFill>
                  <a:srgbClr val="30475E"/>
                </a:solidFill>
              </a:rPr>
              <a:t>gıda</a:t>
            </a:r>
            <a:r>
              <a:rPr lang="en-US" dirty="0">
                <a:solidFill>
                  <a:srgbClr val="30475E"/>
                </a:solidFill>
              </a:rPr>
              <a:t> </a:t>
            </a:r>
            <a:r>
              <a:rPr lang="en-US" dirty="0" err="1">
                <a:solidFill>
                  <a:srgbClr val="30475E"/>
                </a:solidFill>
              </a:rPr>
              <a:t>işletmelerinin</a:t>
            </a:r>
            <a:r>
              <a:rPr lang="en-US" dirty="0">
                <a:solidFill>
                  <a:srgbClr val="30475E"/>
                </a:solidFill>
              </a:rPr>
              <a:t> yeni </a:t>
            </a:r>
            <a:r>
              <a:rPr lang="en-US" dirty="0" err="1">
                <a:solidFill>
                  <a:srgbClr val="30475E"/>
                </a:solidFill>
              </a:rPr>
              <a:t>teknolojiler</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süreçler</a:t>
            </a:r>
            <a:r>
              <a:rPr lang="en-US" dirty="0">
                <a:solidFill>
                  <a:srgbClr val="30475E"/>
                </a:solidFill>
              </a:rPr>
              <a:t> </a:t>
            </a:r>
            <a:r>
              <a:rPr lang="en-US" dirty="0" err="1">
                <a:solidFill>
                  <a:srgbClr val="30475E"/>
                </a:solidFill>
              </a:rPr>
              <a:t>geliştirerek</a:t>
            </a:r>
            <a:r>
              <a:rPr lang="en-US" dirty="0">
                <a:solidFill>
                  <a:srgbClr val="30475E"/>
                </a:solidFill>
              </a:rPr>
              <a:t> </a:t>
            </a:r>
            <a:r>
              <a:rPr lang="en-US" dirty="0" err="1">
                <a:solidFill>
                  <a:srgbClr val="30475E"/>
                </a:solidFill>
              </a:rPr>
              <a:t>ürünlerinin</a:t>
            </a:r>
            <a:r>
              <a:rPr lang="en-US" dirty="0">
                <a:solidFill>
                  <a:srgbClr val="30475E"/>
                </a:solidFill>
              </a:rPr>
              <a:t> </a:t>
            </a:r>
            <a:r>
              <a:rPr lang="en-US" dirty="0" err="1">
                <a:solidFill>
                  <a:srgbClr val="30475E"/>
                </a:solidFill>
              </a:rPr>
              <a:t>güvenliğini</a:t>
            </a:r>
            <a:r>
              <a:rPr lang="en-US" dirty="0">
                <a:solidFill>
                  <a:srgbClr val="30475E"/>
                </a:solidFill>
              </a:rPr>
              <a:t> </a:t>
            </a:r>
            <a:r>
              <a:rPr lang="en-US" dirty="0" err="1">
                <a:solidFill>
                  <a:srgbClr val="30475E"/>
                </a:solidFill>
              </a:rPr>
              <a:t>ve</a:t>
            </a:r>
            <a:r>
              <a:rPr lang="en-US" dirty="0">
                <a:solidFill>
                  <a:srgbClr val="30475E"/>
                </a:solidFill>
              </a:rPr>
              <a:t> </a:t>
            </a:r>
            <a:r>
              <a:rPr lang="en-US" dirty="0" err="1">
                <a:solidFill>
                  <a:srgbClr val="30475E"/>
                </a:solidFill>
              </a:rPr>
              <a:t>kalitesini</a:t>
            </a:r>
            <a:r>
              <a:rPr lang="en-US" dirty="0">
                <a:solidFill>
                  <a:srgbClr val="30475E"/>
                </a:solidFill>
              </a:rPr>
              <a:t> </a:t>
            </a:r>
            <a:r>
              <a:rPr lang="en-US" dirty="0" err="1">
                <a:solidFill>
                  <a:srgbClr val="30475E"/>
                </a:solidFill>
              </a:rPr>
              <a:t>iyileştirmelerine</a:t>
            </a:r>
            <a:r>
              <a:rPr lang="en-US" dirty="0">
                <a:solidFill>
                  <a:srgbClr val="30475E"/>
                </a:solidFill>
              </a:rPr>
              <a:t> </a:t>
            </a:r>
            <a:r>
              <a:rPr lang="en-US" dirty="0" err="1">
                <a:solidFill>
                  <a:srgbClr val="30475E"/>
                </a:solidFill>
              </a:rPr>
              <a:t>yardımcı</a:t>
            </a:r>
            <a:r>
              <a:rPr lang="en-US" dirty="0">
                <a:solidFill>
                  <a:srgbClr val="30475E"/>
                </a:solidFill>
              </a:rPr>
              <a:t> </a:t>
            </a:r>
            <a:r>
              <a:rPr lang="en-US" dirty="0" err="1">
                <a:solidFill>
                  <a:srgbClr val="30475E"/>
                </a:solidFill>
              </a:rPr>
              <a:t>olabilir</a:t>
            </a:r>
            <a:r>
              <a:rPr lang="en-US" dirty="0">
                <a:solidFill>
                  <a:srgbClr val="30475E"/>
                </a:solidFill>
              </a:rPr>
              <a:t>.</a:t>
            </a:r>
            <a:endParaRPr lang="en-IE" dirty="0">
              <a:solidFill>
                <a:srgbClr val="30475E"/>
              </a:solidFill>
              <a:cs typeface="Calibri"/>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784867" y="3739495"/>
            <a:ext cx="2622266" cy="327010"/>
          </a:xfrm>
        </p:spPr>
        <p:txBody>
          <a:bodyPr/>
          <a:lstStyle/>
          <a:p>
            <a:pPr algn="ctr" rtl="0">
              <a:lnSpc>
                <a:spcPct val="70000"/>
              </a:lnSpc>
            </a:pPr>
            <a:r>
              <a:rPr lang="en-IE" sz="2400" b="1" dirty="0" err="1">
                <a:solidFill>
                  <a:srgbClr val="30475E"/>
                </a:solidFill>
              </a:rPr>
              <a:t>İyileştirilmiş</a:t>
            </a:r>
            <a:r>
              <a:rPr lang="en-IE" sz="2400" b="1" dirty="0">
                <a:solidFill>
                  <a:srgbClr val="30475E"/>
                </a:solidFill>
              </a:rPr>
              <a:t> </a:t>
            </a:r>
            <a:r>
              <a:rPr lang="en-IE" sz="2400" b="1" dirty="0" err="1">
                <a:solidFill>
                  <a:srgbClr val="30475E"/>
                </a:solidFill>
              </a:rPr>
              <a:t>Güvenlik</a:t>
            </a:r>
            <a:r>
              <a:rPr lang="en-IE" sz="2400" b="1" dirty="0">
                <a:solidFill>
                  <a:srgbClr val="30475E"/>
                </a:solidFill>
              </a:rPr>
              <a:t> </a:t>
            </a:r>
            <a:r>
              <a:rPr lang="en-IE" sz="2400" b="1" dirty="0" err="1">
                <a:solidFill>
                  <a:srgbClr val="30475E"/>
                </a:solidFill>
              </a:rPr>
              <a:t>ve</a:t>
            </a:r>
            <a:r>
              <a:rPr lang="en-IE" sz="2400" b="1" dirty="0">
                <a:solidFill>
                  <a:srgbClr val="30475E"/>
                </a:solidFill>
              </a:rPr>
              <a:t> </a:t>
            </a:r>
            <a:r>
              <a:rPr lang="en-IE" sz="2400" b="1" dirty="0" err="1">
                <a:solidFill>
                  <a:srgbClr val="30475E"/>
                </a:solidFill>
              </a:rPr>
              <a:t>Kalite</a:t>
            </a:r>
            <a:endParaRPr lang="en-IE" sz="2400" b="1" dirty="0">
              <a:solidFill>
                <a:srgbClr val="30475E"/>
              </a:solidFill>
            </a:endParaRP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96088" y="4360731"/>
            <a:ext cx="3098036" cy="2105330"/>
          </a:xfrm>
        </p:spPr>
        <p:txBody>
          <a:bodyPr lIns="91440" tIns="45720" rIns="91440" bIns="45720" anchor="t"/>
          <a:lstStyle/>
          <a:p>
            <a:pPr algn="ctr" rtl="0"/>
            <a:r>
              <a:rPr lang="en-US" dirty="0" err="1">
                <a:solidFill>
                  <a:srgbClr val="30475E"/>
                </a:solidFill>
              </a:rPr>
              <a:t>İşletmeler</a:t>
            </a:r>
            <a:r>
              <a:rPr lang="en-US" dirty="0">
                <a:solidFill>
                  <a:srgbClr val="30475E"/>
                </a:solidFill>
              </a:rPr>
              <a:t>, </a:t>
            </a:r>
            <a:r>
              <a:rPr lang="en-US" dirty="0" err="1">
                <a:solidFill>
                  <a:srgbClr val="30475E"/>
                </a:solidFill>
              </a:rPr>
              <a:t>inovasyondan</a:t>
            </a:r>
            <a:r>
              <a:rPr lang="en-US" dirty="0">
                <a:solidFill>
                  <a:srgbClr val="30475E"/>
                </a:solidFill>
              </a:rPr>
              <a:t> </a:t>
            </a:r>
            <a:r>
              <a:rPr lang="en-US" dirty="0" err="1">
                <a:solidFill>
                  <a:srgbClr val="30475E"/>
                </a:solidFill>
              </a:rPr>
              <a:t>yararlanarak</a:t>
            </a:r>
            <a:r>
              <a:rPr lang="en-US" dirty="0">
                <a:solidFill>
                  <a:srgbClr val="30475E"/>
                </a:solidFill>
              </a:rPr>
              <a:t>, </a:t>
            </a:r>
            <a:r>
              <a:rPr lang="en-US" dirty="0" err="1">
                <a:solidFill>
                  <a:srgbClr val="30475E"/>
                </a:solidFill>
              </a:rPr>
              <a:t>rahatlığı</a:t>
            </a:r>
            <a:r>
              <a:rPr lang="en-US" dirty="0">
                <a:solidFill>
                  <a:srgbClr val="30475E"/>
                </a:solidFill>
              </a:rPr>
              <a:t>, </a:t>
            </a:r>
            <a:r>
              <a:rPr lang="en-US" dirty="0" err="1">
                <a:solidFill>
                  <a:srgbClr val="30475E"/>
                </a:solidFill>
              </a:rPr>
              <a:t>hızı</a:t>
            </a:r>
            <a:r>
              <a:rPr lang="en-US" dirty="0">
                <a:solidFill>
                  <a:srgbClr val="30475E"/>
                </a:solidFill>
              </a:rPr>
              <a:t> </a:t>
            </a:r>
            <a:r>
              <a:rPr lang="en-US" dirty="0" err="1">
                <a:solidFill>
                  <a:srgbClr val="30475E"/>
                </a:solidFill>
              </a:rPr>
              <a:t>veya</a:t>
            </a:r>
            <a:r>
              <a:rPr lang="en-US" dirty="0">
                <a:solidFill>
                  <a:srgbClr val="30475E"/>
                </a:solidFill>
              </a:rPr>
              <a:t> </a:t>
            </a:r>
            <a:r>
              <a:rPr lang="en-US" dirty="0" err="1">
                <a:solidFill>
                  <a:srgbClr val="30475E"/>
                </a:solidFill>
              </a:rPr>
              <a:t>verimliliği</a:t>
            </a:r>
            <a:r>
              <a:rPr lang="en-US" dirty="0">
                <a:solidFill>
                  <a:srgbClr val="30475E"/>
                </a:solidFill>
              </a:rPr>
              <a:t> </a:t>
            </a:r>
            <a:r>
              <a:rPr lang="en-US" dirty="0" err="1">
                <a:solidFill>
                  <a:srgbClr val="30475E"/>
                </a:solidFill>
              </a:rPr>
              <a:t>artıran</a:t>
            </a:r>
            <a:r>
              <a:rPr lang="en-US" dirty="0">
                <a:solidFill>
                  <a:srgbClr val="30475E"/>
                </a:solidFill>
              </a:rPr>
              <a:t> yeni </a:t>
            </a:r>
            <a:r>
              <a:rPr lang="en-US" dirty="0" err="1">
                <a:solidFill>
                  <a:srgbClr val="30475E"/>
                </a:solidFill>
              </a:rPr>
              <a:t>ürünler</a:t>
            </a:r>
            <a:r>
              <a:rPr lang="en-US" dirty="0">
                <a:solidFill>
                  <a:srgbClr val="30475E"/>
                </a:solidFill>
              </a:rPr>
              <a:t>, </a:t>
            </a:r>
            <a:r>
              <a:rPr lang="en-US" dirty="0" err="1">
                <a:solidFill>
                  <a:srgbClr val="30475E"/>
                </a:solidFill>
              </a:rPr>
              <a:t>hizmetler</a:t>
            </a:r>
            <a:r>
              <a:rPr lang="en-US" dirty="0">
                <a:solidFill>
                  <a:srgbClr val="30475E"/>
                </a:solidFill>
              </a:rPr>
              <a:t> </a:t>
            </a:r>
            <a:r>
              <a:rPr lang="en-US" dirty="0" err="1">
                <a:solidFill>
                  <a:srgbClr val="30475E"/>
                </a:solidFill>
              </a:rPr>
              <a:t>veya</a:t>
            </a:r>
            <a:r>
              <a:rPr lang="en-US" dirty="0">
                <a:solidFill>
                  <a:srgbClr val="30475E"/>
                </a:solidFill>
              </a:rPr>
              <a:t> </a:t>
            </a:r>
            <a:r>
              <a:rPr lang="en-US" dirty="0" err="1">
                <a:solidFill>
                  <a:srgbClr val="30475E"/>
                </a:solidFill>
              </a:rPr>
              <a:t>teknolojiler</a:t>
            </a:r>
            <a:r>
              <a:rPr lang="en-US" dirty="0">
                <a:solidFill>
                  <a:srgbClr val="30475E"/>
                </a:solidFill>
              </a:rPr>
              <a:t> </a:t>
            </a:r>
            <a:r>
              <a:rPr lang="en-US" dirty="0" err="1">
                <a:solidFill>
                  <a:srgbClr val="30475E"/>
                </a:solidFill>
              </a:rPr>
              <a:t>aracılığıyla</a:t>
            </a:r>
            <a:r>
              <a:rPr lang="en-US" dirty="0">
                <a:solidFill>
                  <a:srgbClr val="30475E"/>
                </a:solidFill>
              </a:rPr>
              <a:t> </a:t>
            </a:r>
            <a:r>
              <a:rPr lang="en-US" dirty="0" err="1">
                <a:solidFill>
                  <a:srgbClr val="30475E"/>
                </a:solidFill>
              </a:rPr>
              <a:t>müşteri</a:t>
            </a:r>
            <a:r>
              <a:rPr lang="en-US" dirty="0">
                <a:solidFill>
                  <a:srgbClr val="30475E"/>
                </a:solidFill>
              </a:rPr>
              <a:t> </a:t>
            </a:r>
            <a:r>
              <a:rPr lang="en-US" dirty="0" err="1">
                <a:solidFill>
                  <a:srgbClr val="30475E"/>
                </a:solidFill>
              </a:rPr>
              <a:t>deneyimini</a:t>
            </a:r>
            <a:r>
              <a:rPr lang="en-US" dirty="0">
                <a:solidFill>
                  <a:srgbClr val="30475E"/>
                </a:solidFill>
              </a:rPr>
              <a:t> </a:t>
            </a:r>
            <a:r>
              <a:rPr lang="en-US" dirty="0" err="1">
                <a:solidFill>
                  <a:srgbClr val="30475E"/>
                </a:solidFill>
              </a:rPr>
              <a:t>iyileştirebilir</a:t>
            </a:r>
            <a:r>
              <a:rPr lang="en-US" dirty="0">
                <a:solidFill>
                  <a:srgbClr val="30475E"/>
                </a:solidFill>
              </a:rPr>
              <a:t>.</a:t>
            </a:r>
            <a:endParaRPr lang="en-US" dirty="0">
              <a:solidFill>
                <a:srgbClr val="30475E"/>
              </a:solidFill>
              <a:cs typeface="Calibri"/>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IE" dirty="0">
              <a:solidFill>
                <a:srgbClr val="30475E"/>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740988" y="3704956"/>
            <a:ext cx="2887819" cy="344705"/>
          </a:xfrm>
        </p:spPr>
        <p:txBody>
          <a:bodyPr/>
          <a:lstStyle/>
          <a:p>
            <a:pPr algn="ctr" rtl="0">
              <a:lnSpc>
                <a:spcPct val="70000"/>
              </a:lnSpc>
            </a:pPr>
            <a:r>
              <a:rPr lang="en-IE" sz="2400" b="1">
                <a:solidFill>
                  <a:srgbClr val="30475E"/>
                </a:solidFill>
              </a:rPr>
              <a:t>Gelişmiş Müşteri Deneyimi</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algn="l" rtl="0"/>
            <a:r>
              <a:rPr lang="en-US" sz="3600" b="0" i="0">
                <a:solidFill>
                  <a:schemeClr val="bg1"/>
                </a:solidFill>
                <a:effectLst/>
              </a:rPr>
              <a:t>İnovasyon, gıda işletmeleri için aşağıdakiler dahil çok sayıda fırsat sunabilir:</a:t>
            </a:r>
            <a:endParaRPr lang="en-IE" sz="360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7332" y="1964808"/>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27225" y="1366001"/>
            <a:ext cx="700387" cy="689518"/>
          </a:xfrm>
        </p:spPr>
        <p:txBody>
          <a:bodyPr/>
          <a:lstStyle/>
          <a:p>
            <a:pPr algn="l" rtl="0"/>
            <a:r>
              <a:rPr lang="en-US"/>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11152" y="1310711"/>
            <a:ext cx="4465067" cy="689519"/>
          </a:xfrm>
        </p:spPr>
        <p:txBody>
          <a:bodyPr/>
          <a:lstStyle/>
          <a:p>
            <a:pPr algn="l" rtl="0"/>
            <a:r>
              <a:rPr lang="en-US" b="1"/>
              <a:t>İnovasyonda Fırsatlar</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2385" y="1313322"/>
            <a:ext cx="5353615" cy="4671588"/>
          </a:xfrm>
        </p:spPr>
        <p:txBody>
          <a:bodyPr lIns="91440" tIns="45720" rIns="91440" bIns="45720" anchor="t"/>
          <a:lstStyle/>
          <a:p>
            <a:pPr algn="l" rtl="0"/>
            <a:r>
              <a:rPr lang="tr-TR" dirty="0"/>
              <a:t>İnovasyon, gıda işletmelerini tüketicilerin değişen ihtiyaç ve beklentilerine hitap etme, endüstri ve toplumsal zorlukların üstesinden gelme, pazarda kendilerini farklılaştırma ve işbirlikçi ortaklıklar kurma konusunda güçlendirir.</a:t>
            </a:r>
            <a:endParaRPr lang="tr-TR" dirty="0">
              <a:cs typeface="Calibri"/>
            </a:endParaRPr>
          </a:p>
          <a:p>
            <a:pPr algn="l" rtl="0"/>
            <a:r>
              <a:rPr lang="tr-TR" dirty="0"/>
              <a:t>Bu modülde, etik gıda işletmenizin gıda endüstrisinin dinamik ve gelişen yapısına uyum sağlayabilmesi, büyüyebilmesi ve yeni fırsatlar yakalayabilmesi için inovasyonu benimsemenize yardımcı olmak istiyoruz.</a:t>
            </a:r>
            <a:endParaRPr lang="tr-TR" dirty="0">
              <a:cs typeface="Calibri"/>
            </a:endParaRP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48928" y="2280989"/>
            <a:ext cx="700387" cy="689518"/>
          </a:xfrm>
        </p:spPr>
        <p:txBody>
          <a:bodyPr/>
          <a:lstStyle/>
          <a:p>
            <a:pPr algn="l" rtl="0"/>
            <a:r>
              <a:rPr lang="en-US"/>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pPr algn="l" rtl="0"/>
            <a:r>
              <a:rPr lang="en-US" b="1"/>
              <a:t>İnsanlar-Gezegen-Kâr için İnovasyon</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55507" y="3195976"/>
            <a:ext cx="700387" cy="689518"/>
          </a:xfrm>
        </p:spPr>
        <p:txBody>
          <a:bodyPr/>
          <a:lstStyle/>
          <a:p>
            <a:pPr algn="l" rtl="0"/>
            <a:r>
              <a:rPr lang="en-US"/>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4082952"/>
            <a:ext cx="4465067" cy="689519"/>
          </a:xfrm>
        </p:spPr>
        <p:txBody>
          <a:bodyPr/>
          <a:lstStyle/>
          <a:p>
            <a:pPr algn="l" rtl="0"/>
            <a:r>
              <a:rPr lang="en-US" b="1"/>
              <a:t>İnovasyon Yolculuğunuza Başlarken</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77210" y="4110964"/>
            <a:ext cx="700387" cy="689518"/>
          </a:xfrm>
        </p:spPr>
        <p:txBody>
          <a:bodyPr/>
          <a:lstStyle/>
          <a:p>
            <a:pPr algn="l" rtl="0"/>
            <a:r>
              <a:rPr lang="en-US"/>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7809" y="3195245"/>
            <a:ext cx="4465067" cy="689519"/>
          </a:xfrm>
        </p:spPr>
        <p:txBody>
          <a:bodyPr/>
          <a:lstStyle/>
          <a:p>
            <a:pPr algn="l" rtl="0"/>
            <a:r>
              <a:rPr lang="en-US" b="1"/>
              <a:t>İnovasyon Modelleri</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55507" y="5025951"/>
            <a:ext cx="700387" cy="689518"/>
          </a:xfrm>
        </p:spPr>
        <p:txBody>
          <a:bodyPr/>
          <a:lstStyle/>
          <a:p>
            <a:pPr algn="l" rtl="0"/>
            <a:r>
              <a:rPr lang="en-US"/>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pPr algn="l" rtl="0"/>
            <a:r>
              <a:rPr lang="en-US" b="1"/>
              <a:t>Gelecek için bir strateji oluşturmak</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12910" y="394155"/>
            <a:ext cx="7884855" cy="720752"/>
          </a:xfrm>
        </p:spPr>
        <p:txBody>
          <a:bodyPr/>
          <a:lstStyle/>
          <a:p>
            <a:pPr algn="l" rtl="0"/>
            <a:r>
              <a:rPr lang="en-US" b="1"/>
              <a:t>İnovasyon Dünyasını Keşfetmek</a:t>
            </a:r>
          </a:p>
        </p:txBody>
      </p:sp>
      <p:sp>
        <p:nvSpPr>
          <p:cNvPr id="3" name="TextBox 2">
            <a:extLst>
              <a:ext uri="{FF2B5EF4-FFF2-40B4-BE49-F238E27FC236}">
                <a16:creationId xmlns:a16="http://schemas.microsoft.com/office/drawing/2014/main" id="{A4D6BE5B-3087-08E6-61A6-B25453F9E994}"/>
              </a:ext>
            </a:extLst>
          </p:cNvPr>
          <p:cNvSpPr txBox="1"/>
          <p:nvPr/>
        </p:nvSpPr>
        <p:spPr>
          <a:xfrm>
            <a:off x="6747809" y="5980608"/>
            <a:ext cx="6136848" cy="430887"/>
          </a:xfrm>
          <a:prstGeom prst="rect">
            <a:avLst/>
          </a:prstGeom>
          <a:noFill/>
        </p:spPr>
        <p:txBody>
          <a:bodyPr wrap="square">
            <a:spAutoFit/>
          </a:bodyPr>
          <a:lstStyle/>
          <a:p>
            <a:pPr algn="l" rtl="0"/>
            <a:r>
              <a:rPr lang="en-US" sz="2200" b="1">
                <a:solidFill>
                  <a:srgbClr val="000000"/>
                </a:solidFill>
              </a:rPr>
              <a:t>Gıda İşinde İnovasyon ve İşlevsellik</a:t>
            </a:r>
          </a:p>
        </p:txBody>
      </p:sp>
      <p:sp>
        <p:nvSpPr>
          <p:cNvPr id="4" name="Text Placeholder 24">
            <a:extLst>
              <a:ext uri="{FF2B5EF4-FFF2-40B4-BE49-F238E27FC236}">
                <a16:creationId xmlns:a16="http://schemas.microsoft.com/office/drawing/2014/main" id="{4A6477CE-65C8-AF8F-5293-E986DA5B1310}"/>
              </a:ext>
            </a:extLst>
          </p:cNvPr>
          <p:cNvSpPr txBox="1">
            <a:spLocks/>
          </p:cNvSpPr>
          <p:nvPr/>
        </p:nvSpPr>
        <p:spPr>
          <a:xfrm>
            <a:off x="5977209" y="5867869"/>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a:t>06</a:t>
            </a:r>
          </a:p>
        </p:txBody>
      </p:sp>
      <p:cxnSp>
        <p:nvCxnSpPr>
          <p:cNvPr id="5" name="Straight Connector 4">
            <a:extLst>
              <a:ext uri="{FF2B5EF4-FFF2-40B4-BE49-F238E27FC236}">
                <a16:creationId xmlns:a16="http://schemas.microsoft.com/office/drawing/2014/main" id="{103C81A9-EBE3-D1FF-36A3-4EF6350D5D44}"/>
              </a:ext>
            </a:extLst>
          </p:cNvPr>
          <p:cNvCxnSpPr>
            <a:cxnSpLocks/>
          </p:cNvCxnSpPr>
          <p:nvPr/>
        </p:nvCxnSpPr>
        <p:spPr>
          <a:xfrm flipH="1">
            <a:off x="5802498" y="583985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5935342" cy="3066422"/>
          </a:xfrm>
        </p:spPr>
        <p:txBody>
          <a:bodyPr lIns="91440" tIns="45720" rIns="91440" bIns="45720" anchor="t">
            <a:normAutofit/>
          </a:bodyPr>
          <a:lstStyle/>
          <a:p>
            <a:r>
              <a:rPr lang="en-US" dirty="0" err="1"/>
              <a:t>İnsanlar</a:t>
            </a:r>
            <a:r>
              <a:rPr lang="en-US" dirty="0"/>
              <a:t>, </a:t>
            </a:r>
            <a:r>
              <a:rPr lang="en-US" dirty="0" err="1"/>
              <a:t>Gezegen</a:t>
            </a:r>
            <a:r>
              <a:rPr lang="en-US" dirty="0"/>
              <a:t> </a:t>
            </a:r>
            <a:r>
              <a:rPr lang="en-US" dirty="0" err="1"/>
              <a:t>ve</a:t>
            </a:r>
            <a:r>
              <a:rPr lang="en-US" dirty="0"/>
              <a:t> </a:t>
            </a:r>
            <a:r>
              <a:rPr lang="en-US" dirty="0" err="1"/>
              <a:t>Kârlılık</a:t>
            </a:r>
            <a:r>
              <a:rPr lang="en-US" dirty="0"/>
              <a:t> </a:t>
            </a:r>
            <a:r>
              <a:rPr lang="en-US" dirty="0" err="1"/>
              <a:t>için</a:t>
            </a:r>
            <a:r>
              <a:rPr lang="en-US" dirty="0"/>
              <a:t> </a:t>
            </a:r>
            <a:r>
              <a:rPr lang="en-US" dirty="0" err="1"/>
              <a:t>İnovasyon</a:t>
            </a:r>
            <a:endParaRPr lang="en-US" dirty="0" err="1">
              <a:cs typeface="Calibri"/>
            </a:endParaRP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a:t>02</a:t>
            </a:r>
          </a:p>
        </p:txBody>
      </p:sp>
    </p:spTree>
    <p:extLst>
      <p:ext uri="{BB962C8B-B14F-4D97-AF65-F5344CB8AC3E}">
        <p14:creationId xmlns:p14="http://schemas.microsoft.com/office/powerpoint/2010/main" val="31566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2DB3D-490F-F818-8264-F4B4E9652105}"/>
              </a:ext>
            </a:extLst>
          </p:cNvPr>
          <p:cNvSpPr>
            <a:spLocks noGrp="1"/>
          </p:cNvSpPr>
          <p:nvPr>
            <p:ph type="body" idx="1"/>
          </p:nvPr>
        </p:nvSpPr>
        <p:spPr>
          <a:xfrm>
            <a:off x="411245" y="429619"/>
            <a:ext cx="9221641" cy="582221"/>
          </a:xfrm>
        </p:spPr>
        <p:txBody>
          <a:bodyPr>
            <a:noAutofit/>
          </a:bodyPr>
          <a:lstStyle/>
          <a:p>
            <a:pPr indent="0" algn="l" rtl="0"/>
            <a:r>
              <a:rPr lang="en-IE" dirty="0" err="1">
                <a:solidFill>
                  <a:srgbClr val="000000"/>
                </a:solidFill>
              </a:rPr>
              <a:t>Etik</a:t>
            </a:r>
            <a:r>
              <a:rPr lang="en-IE" dirty="0">
                <a:solidFill>
                  <a:srgbClr val="000000"/>
                </a:solidFill>
              </a:rPr>
              <a:t> </a:t>
            </a:r>
            <a:r>
              <a:rPr lang="en-IE" dirty="0" err="1">
                <a:solidFill>
                  <a:srgbClr val="000000"/>
                </a:solidFill>
              </a:rPr>
              <a:t>Gıda</a:t>
            </a:r>
            <a:r>
              <a:rPr lang="en-IE" dirty="0">
                <a:solidFill>
                  <a:srgbClr val="000000"/>
                </a:solidFill>
              </a:rPr>
              <a:t> </a:t>
            </a:r>
            <a:r>
              <a:rPr lang="en-IE" dirty="0" err="1">
                <a:solidFill>
                  <a:srgbClr val="000000"/>
                </a:solidFill>
              </a:rPr>
              <a:t>İnovasyonu</a:t>
            </a:r>
            <a:r>
              <a:rPr lang="en-IE" dirty="0">
                <a:solidFill>
                  <a:srgbClr val="000000"/>
                </a:solidFill>
              </a:rPr>
              <a:t> </a:t>
            </a:r>
            <a:r>
              <a:rPr lang="en-IE" dirty="0" err="1">
                <a:solidFill>
                  <a:srgbClr val="000000"/>
                </a:solidFill>
              </a:rPr>
              <a:t>perspektifinden</a:t>
            </a:r>
            <a:r>
              <a:rPr lang="en-IE" dirty="0">
                <a:solidFill>
                  <a:srgbClr val="000000"/>
                </a:solidFill>
              </a:rPr>
              <a:t>… </a:t>
            </a:r>
            <a:r>
              <a:rPr lang="en-IE" dirty="0" err="1">
                <a:solidFill>
                  <a:srgbClr val="000000"/>
                </a:solidFill>
              </a:rPr>
              <a:t>fırsatlar</a:t>
            </a:r>
            <a:r>
              <a:rPr lang="en-IE" dirty="0">
                <a:solidFill>
                  <a:srgbClr val="000000"/>
                </a:solidFill>
              </a:rPr>
              <a:t> </a:t>
            </a:r>
            <a:r>
              <a:rPr lang="en-IE" dirty="0" err="1">
                <a:solidFill>
                  <a:srgbClr val="000000"/>
                </a:solidFill>
              </a:rPr>
              <a:t>şu</a:t>
            </a:r>
            <a:r>
              <a:rPr lang="en-IE" dirty="0">
                <a:solidFill>
                  <a:srgbClr val="000000"/>
                </a:solidFill>
              </a:rPr>
              <a:t> </a:t>
            </a:r>
            <a:r>
              <a:rPr lang="en-IE" dirty="0" err="1">
                <a:solidFill>
                  <a:srgbClr val="000000"/>
                </a:solidFill>
              </a:rPr>
              <a:t>şekilde</a:t>
            </a:r>
            <a:r>
              <a:rPr lang="en-IE" dirty="0">
                <a:solidFill>
                  <a:srgbClr val="000000"/>
                </a:solidFill>
              </a:rPr>
              <a:t> </a:t>
            </a:r>
            <a:r>
              <a:rPr lang="en-IE" dirty="0" err="1">
                <a:solidFill>
                  <a:srgbClr val="000000"/>
                </a:solidFill>
              </a:rPr>
              <a:t>yaratılabilir</a:t>
            </a:r>
            <a:r>
              <a:rPr lang="en-IE" dirty="0">
                <a:solidFill>
                  <a:srgbClr val="000000"/>
                </a:solidFill>
              </a:rPr>
              <a:t>:</a:t>
            </a:r>
          </a:p>
        </p:txBody>
      </p:sp>
      <p:sp>
        <p:nvSpPr>
          <p:cNvPr id="3" name="Text Placeholder 2">
            <a:extLst>
              <a:ext uri="{FF2B5EF4-FFF2-40B4-BE49-F238E27FC236}">
                <a16:creationId xmlns:a16="http://schemas.microsoft.com/office/drawing/2014/main" id="{4CC89027-7F57-281A-CC4A-3D75BABC17E3}"/>
              </a:ext>
            </a:extLst>
          </p:cNvPr>
          <p:cNvSpPr>
            <a:spLocks noGrp="1"/>
          </p:cNvSpPr>
          <p:nvPr>
            <p:ph type="body" idx="2"/>
          </p:nvPr>
        </p:nvSpPr>
        <p:spPr>
          <a:xfrm>
            <a:off x="569184" y="3772306"/>
            <a:ext cx="1766146" cy="977531"/>
          </a:xfrm>
        </p:spPr>
        <p:txBody>
          <a:bodyPr/>
          <a:lstStyle/>
          <a:p>
            <a:pPr marL="0" indent="0" rtl="0"/>
            <a:r>
              <a:rPr lang="en-IE" sz="2000" b="1" dirty="0">
                <a:solidFill>
                  <a:srgbClr val="000000"/>
                </a:solidFill>
                <a:latin typeface="+mn-lt"/>
              </a:rPr>
              <a:t>Yeni ETİK </a:t>
            </a:r>
            <a:r>
              <a:rPr lang="en-IE" sz="2000" b="1" dirty="0" err="1">
                <a:solidFill>
                  <a:srgbClr val="000000"/>
                </a:solidFill>
                <a:latin typeface="+mn-lt"/>
              </a:rPr>
              <a:t>gıda</a:t>
            </a:r>
            <a:r>
              <a:rPr lang="en-IE" sz="2000" b="1" dirty="0">
                <a:solidFill>
                  <a:srgbClr val="000000"/>
                </a:solidFill>
                <a:latin typeface="+mn-lt"/>
              </a:rPr>
              <a:t> </a:t>
            </a:r>
            <a:r>
              <a:rPr lang="en-IE" sz="2000" b="1" dirty="0" err="1">
                <a:solidFill>
                  <a:srgbClr val="000000"/>
                </a:solidFill>
                <a:latin typeface="+mn-lt"/>
              </a:rPr>
              <a:t>ürünleri</a:t>
            </a:r>
            <a:r>
              <a:rPr lang="en-IE" sz="2000" b="1" dirty="0">
                <a:solidFill>
                  <a:srgbClr val="000000"/>
                </a:solidFill>
                <a:latin typeface="+mn-lt"/>
              </a:rPr>
              <a:t> </a:t>
            </a:r>
            <a:r>
              <a:rPr lang="en-IE" sz="2000" b="1" dirty="0" err="1">
                <a:solidFill>
                  <a:srgbClr val="000000"/>
                </a:solidFill>
                <a:latin typeface="+mn-lt"/>
              </a:rPr>
              <a:t>geliştirmek</a:t>
            </a:r>
            <a:endParaRPr lang="en-IE" sz="2000" b="1" dirty="0">
              <a:solidFill>
                <a:srgbClr val="000000"/>
              </a:solidFill>
              <a:latin typeface="+mn-lt"/>
            </a:endParaRPr>
          </a:p>
        </p:txBody>
      </p:sp>
      <p:sp>
        <p:nvSpPr>
          <p:cNvPr id="4" name="Text Placeholder 3">
            <a:extLst>
              <a:ext uri="{FF2B5EF4-FFF2-40B4-BE49-F238E27FC236}">
                <a16:creationId xmlns:a16="http://schemas.microsoft.com/office/drawing/2014/main" id="{1BE29BA9-31D2-F9C5-60EA-F997C6A76846}"/>
              </a:ext>
            </a:extLst>
          </p:cNvPr>
          <p:cNvSpPr>
            <a:spLocks noGrp="1"/>
          </p:cNvSpPr>
          <p:nvPr>
            <p:ph type="body" idx="3"/>
          </p:nvPr>
        </p:nvSpPr>
        <p:spPr>
          <a:xfrm>
            <a:off x="2948802" y="3789594"/>
            <a:ext cx="1766146" cy="977531"/>
          </a:xfrm>
        </p:spPr>
        <p:txBody>
          <a:bodyPr/>
          <a:lstStyle/>
          <a:p>
            <a:pPr marL="0" indent="0" rtl="0"/>
            <a:r>
              <a:rPr lang="en-IE" sz="2000" b="1">
                <a:solidFill>
                  <a:srgbClr val="000000"/>
                </a:solidFill>
                <a:latin typeface="+mn-lt"/>
              </a:rPr>
              <a:t>Yeni DAĞITIM kanalları oluşturma</a:t>
            </a:r>
          </a:p>
        </p:txBody>
      </p:sp>
      <p:sp>
        <p:nvSpPr>
          <p:cNvPr id="5" name="Text Placeholder 4">
            <a:extLst>
              <a:ext uri="{FF2B5EF4-FFF2-40B4-BE49-F238E27FC236}">
                <a16:creationId xmlns:a16="http://schemas.microsoft.com/office/drawing/2014/main" id="{59618BC2-4D8B-DFD6-59E2-8BC0F529B930}"/>
              </a:ext>
            </a:extLst>
          </p:cNvPr>
          <p:cNvSpPr>
            <a:spLocks noGrp="1"/>
          </p:cNvSpPr>
          <p:nvPr>
            <p:ph type="body" idx="4"/>
          </p:nvPr>
        </p:nvSpPr>
        <p:spPr>
          <a:xfrm>
            <a:off x="5329448" y="3606508"/>
            <a:ext cx="1766146" cy="977531"/>
          </a:xfrm>
        </p:spPr>
        <p:txBody>
          <a:bodyPr/>
          <a:lstStyle/>
          <a:p>
            <a:pPr marL="0" indent="0" rtl="0"/>
            <a:r>
              <a:rPr lang="en-IE" sz="2000" b="1">
                <a:solidFill>
                  <a:srgbClr val="000000"/>
                </a:solidFill>
                <a:latin typeface="+mn-lt"/>
              </a:rPr>
              <a:t>Tedarik zincirinin iyileştirilmesi ŞEFFAFLIK</a:t>
            </a:r>
          </a:p>
        </p:txBody>
      </p:sp>
      <p:sp>
        <p:nvSpPr>
          <p:cNvPr id="6" name="Text Placeholder 5">
            <a:extLst>
              <a:ext uri="{FF2B5EF4-FFF2-40B4-BE49-F238E27FC236}">
                <a16:creationId xmlns:a16="http://schemas.microsoft.com/office/drawing/2014/main" id="{4AAA1B43-4ABD-0A24-2246-463508D7D64C}"/>
              </a:ext>
            </a:extLst>
          </p:cNvPr>
          <p:cNvSpPr>
            <a:spLocks noGrp="1"/>
          </p:cNvSpPr>
          <p:nvPr>
            <p:ph type="body" idx="10"/>
          </p:nvPr>
        </p:nvSpPr>
        <p:spPr>
          <a:xfrm>
            <a:off x="3136833" y="2644139"/>
            <a:ext cx="586612" cy="597538"/>
          </a:xfrm>
        </p:spPr>
        <p:txBody>
          <a:bodyPr/>
          <a:lstStyle/>
          <a:p>
            <a:pPr rtl="0"/>
            <a:r>
              <a:rPr lang="en-IE" dirty="0">
                <a:solidFill>
                  <a:srgbClr val="79C5C3"/>
                </a:solidFill>
              </a:rPr>
              <a:t>2</a:t>
            </a:r>
          </a:p>
        </p:txBody>
      </p:sp>
      <p:sp>
        <p:nvSpPr>
          <p:cNvPr id="7" name="Text Placeholder 6">
            <a:extLst>
              <a:ext uri="{FF2B5EF4-FFF2-40B4-BE49-F238E27FC236}">
                <a16:creationId xmlns:a16="http://schemas.microsoft.com/office/drawing/2014/main" id="{3643B1AD-7E55-4069-E077-2BED90C3BC94}"/>
              </a:ext>
            </a:extLst>
          </p:cNvPr>
          <p:cNvSpPr>
            <a:spLocks noGrp="1"/>
          </p:cNvSpPr>
          <p:nvPr>
            <p:ph type="body" idx="11"/>
          </p:nvPr>
        </p:nvSpPr>
        <p:spPr>
          <a:xfrm>
            <a:off x="5509637" y="2559038"/>
            <a:ext cx="586612" cy="597538"/>
          </a:xfrm>
        </p:spPr>
        <p:txBody>
          <a:bodyPr/>
          <a:lstStyle/>
          <a:p>
            <a:pPr rtl="0"/>
            <a:r>
              <a:rPr lang="en-IE" dirty="0">
                <a:solidFill>
                  <a:srgbClr val="F1A0C2"/>
                </a:solidFill>
              </a:rPr>
              <a:t>3</a:t>
            </a:r>
          </a:p>
        </p:txBody>
      </p:sp>
      <p:sp>
        <p:nvSpPr>
          <p:cNvPr id="8" name="Text Placeholder 7">
            <a:extLst>
              <a:ext uri="{FF2B5EF4-FFF2-40B4-BE49-F238E27FC236}">
                <a16:creationId xmlns:a16="http://schemas.microsoft.com/office/drawing/2014/main" id="{1BC242CB-52B3-0011-C641-F7628E8F55AD}"/>
              </a:ext>
            </a:extLst>
          </p:cNvPr>
          <p:cNvSpPr>
            <a:spLocks noGrp="1"/>
          </p:cNvSpPr>
          <p:nvPr>
            <p:ph type="body" idx="12"/>
          </p:nvPr>
        </p:nvSpPr>
        <p:spPr>
          <a:xfrm>
            <a:off x="7567960" y="3690122"/>
            <a:ext cx="1882562" cy="977531"/>
          </a:xfrm>
        </p:spPr>
        <p:txBody>
          <a:bodyPr/>
          <a:lstStyle/>
          <a:p>
            <a:pPr marL="0" indent="0" rtl="0"/>
            <a:r>
              <a:rPr lang="en-IE" sz="2000" b="1">
                <a:solidFill>
                  <a:srgbClr val="000000"/>
                </a:solidFill>
                <a:latin typeface="+mn-lt"/>
              </a:rPr>
              <a:t>SÜRDÜRÜLEBİLİR TARIMIN Teşvik Edilmesi</a:t>
            </a:r>
          </a:p>
        </p:txBody>
      </p:sp>
      <p:sp>
        <p:nvSpPr>
          <p:cNvPr id="9" name="Text Placeholder 8">
            <a:extLst>
              <a:ext uri="{FF2B5EF4-FFF2-40B4-BE49-F238E27FC236}">
                <a16:creationId xmlns:a16="http://schemas.microsoft.com/office/drawing/2014/main" id="{2EC395BF-AD1B-B1D2-89DC-3743E75E4F4A}"/>
              </a:ext>
            </a:extLst>
          </p:cNvPr>
          <p:cNvSpPr>
            <a:spLocks noGrp="1"/>
          </p:cNvSpPr>
          <p:nvPr>
            <p:ph type="body" idx="13"/>
          </p:nvPr>
        </p:nvSpPr>
        <p:spPr>
          <a:xfrm>
            <a:off x="816518" y="2734403"/>
            <a:ext cx="586612" cy="597538"/>
          </a:xfrm>
        </p:spPr>
        <p:txBody>
          <a:bodyPr/>
          <a:lstStyle/>
          <a:p>
            <a:pPr rtl="0"/>
            <a:r>
              <a:rPr lang="en-IE" dirty="0">
                <a:solidFill>
                  <a:srgbClr val="F68F37"/>
                </a:solidFill>
              </a:rPr>
              <a:t>1</a:t>
            </a:r>
          </a:p>
        </p:txBody>
      </p:sp>
      <p:sp>
        <p:nvSpPr>
          <p:cNvPr id="10" name="Text Placeholder 9">
            <a:extLst>
              <a:ext uri="{FF2B5EF4-FFF2-40B4-BE49-F238E27FC236}">
                <a16:creationId xmlns:a16="http://schemas.microsoft.com/office/drawing/2014/main" id="{4A18E478-590A-D678-5190-C0124EDEA10E}"/>
              </a:ext>
            </a:extLst>
          </p:cNvPr>
          <p:cNvSpPr>
            <a:spLocks noGrp="1"/>
          </p:cNvSpPr>
          <p:nvPr>
            <p:ph type="body" idx="14"/>
          </p:nvPr>
        </p:nvSpPr>
        <p:spPr/>
        <p:txBody>
          <a:bodyPr/>
          <a:lstStyle/>
          <a:p>
            <a:pPr marL="0" indent="0" rtl="0"/>
            <a:r>
              <a:rPr lang="en-IE" sz="2000" b="1">
                <a:solidFill>
                  <a:srgbClr val="000000"/>
                </a:solidFill>
                <a:latin typeface="+mn-lt"/>
              </a:rPr>
              <a:t>Yeni İŞ MODELLERİ yaratmak</a:t>
            </a:r>
          </a:p>
        </p:txBody>
      </p:sp>
      <p:sp>
        <p:nvSpPr>
          <p:cNvPr id="11" name="Text Placeholder 10">
            <a:extLst>
              <a:ext uri="{FF2B5EF4-FFF2-40B4-BE49-F238E27FC236}">
                <a16:creationId xmlns:a16="http://schemas.microsoft.com/office/drawing/2014/main" id="{9750DF60-E065-78C7-EC7F-9044E3BBC250}"/>
              </a:ext>
            </a:extLst>
          </p:cNvPr>
          <p:cNvSpPr>
            <a:spLocks noGrp="1"/>
          </p:cNvSpPr>
          <p:nvPr>
            <p:ph type="body" idx="15"/>
          </p:nvPr>
        </p:nvSpPr>
        <p:spPr>
          <a:xfrm>
            <a:off x="10103980" y="2559038"/>
            <a:ext cx="586612" cy="597538"/>
          </a:xfrm>
        </p:spPr>
        <p:txBody>
          <a:bodyPr/>
          <a:lstStyle/>
          <a:p>
            <a:pPr rtl="0"/>
            <a:r>
              <a:rPr lang="en-IE" dirty="0">
                <a:solidFill>
                  <a:srgbClr val="79C5C3"/>
                </a:solidFill>
              </a:rPr>
              <a:t>5</a:t>
            </a:r>
          </a:p>
        </p:txBody>
      </p:sp>
      <p:sp>
        <p:nvSpPr>
          <p:cNvPr id="12" name="Text Placeholder 11">
            <a:extLst>
              <a:ext uri="{FF2B5EF4-FFF2-40B4-BE49-F238E27FC236}">
                <a16:creationId xmlns:a16="http://schemas.microsoft.com/office/drawing/2014/main" id="{DAF02136-ED64-9ACF-556F-6BEDEA9ACF8F}"/>
              </a:ext>
            </a:extLst>
          </p:cNvPr>
          <p:cNvSpPr>
            <a:spLocks noGrp="1"/>
          </p:cNvSpPr>
          <p:nvPr>
            <p:ph type="body" idx="6"/>
          </p:nvPr>
        </p:nvSpPr>
        <p:spPr>
          <a:xfrm>
            <a:off x="7731176" y="2559038"/>
            <a:ext cx="586612" cy="597538"/>
          </a:xfrm>
        </p:spPr>
        <p:txBody>
          <a:bodyPr/>
          <a:lstStyle/>
          <a:p>
            <a:pPr rtl="0"/>
            <a:r>
              <a:rPr lang="en-IE" dirty="0">
                <a:solidFill>
                  <a:srgbClr val="F68F37"/>
                </a:solidFill>
              </a:rPr>
              <a:t>4</a:t>
            </a:r>
          </a:p>
        </p:txBody>
      </p:sp>
    </p:spTree>
    <p:extLst>
      <p:ext uri="{BB962C8B-B14F-4D97-AF65-F5344CB8AC3E}">
        <p14:creationId xmlns:p14="http://schemas.microsoft.com/office/powerpoint/2010/main" val="327754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5ECBA-1764-7F1A-93A1-8DCBCF8463DB}"/>
              </a:ext>
            </a:extLst>
          </p:cNvPr>
          <p:cNvSpPr>
            <a:spLocks noGrp="1"/>
          </p:cNvSpPr>
          <p:nvPr>
            <p:ph type="body" sz="quarter" idx="18"/>
          </p:nvPr>
        </p:nvSpPr>
        <p:spPr>
          <a:xfrm>
            <a:off x="898357" y="2267643"/>
            <a:ext cx="5113560" cy="3025975"/>
          </a:xfrm>
        </p:spPr>
        <p:txBody>
          <a:bodyPr lIns="91440" tIns="45720" rIns="91440" bIns="45720" anchor="t"/>
          <a:lstStyle/>
          <a:p>
            <a:r>
              <a:rPr lang="tr-TR" dirty="0"/>
              <a:t>Etik gıda işletmeleri, </a:t>
            </a:r>
            <a:r>
              <a:rPr lang="tr-TR" b="1" dirty="0"/>
              <a:t>sürdürülebilir</a:t>
            </a:r>
            <a:r>
              <a:rPr lang="tr-TR" dirty="0"/>
              <a:t>, </a:t>
            </a:r>
            <a:r>
              <a:rPr lang="tr-TR" b="1" dirty="0"/>
              <a:t>da-ha sağlıklı</a:t>
            </a:r>
            <a:r>
              <a:rPr lang="tr-TR" dirty="0"/>
              <a:t>, ve </a:t>
            </a:r>
            <a:r>
              <a:rPr lang="tr-TR" b="1" dirty="0"/>
              <a:t>daha dikkatli </a:t>
            </a:r>
            <a:r>
              <a:rPr lang="tr-TR" dirty="0"/>
              <a:t>tüketiciler   için uygun yeni ürünler yaratarak yenilik yapabilirler.</a:t>
            </a:r>
            <a:endParaRPr lang="tr-TR" dirty="0">
              <a:cs typeface="Calibri"/>
            </a:endParaRPr>
          </a:p>
          <a:p>
            <a:pPr algn="l" rtl="0"/>
            <a:r>
              <a:rPr lang="tr-TR" dirty="0"/>
              <a:t>Örneğin, hayvan refahını destekleyen, çevresel etkiyi azaltan ve adil ticareti destekleyen bitki bazlı veya organik ürünler geliştirebilirler.</a:t>
            </a:r>
            <a:endParaRPr lang="tr-TR" dirty="0">
              <a:cs typeface="Calibri"/>
            </a:endParaRPr>
          </a:p>
        </p:txBody>
      </p:sp>
      <p:sp>
        <p:nvSpPr>
          <p:cNvPr id="3" name="Text Placeholder 2">
            <a:extLst>
              <a:ext uri="{FF2B5EF4-FFF2-40B4-BE49-F238E27FC236}">
                <a16:creationId xmlns:a16="http://schemas.microsoft.com/office/drawing/2014/main" id="{976B2A95-C469-6D0A-21CA-05227FA2B2F1}"/>
              </a:ext>
            </a:extLst>
          </p:cNvPr>
          <p:cNvSpPr>
            <a:spLocks noGrp="1"/>
          </p:cNvSpPr>
          <p:nvPr>
            <p:ph type="body" sz="quarter" idx="16"/>
          </p:nvPr>
        </p:nvSpPr>
        <p:spPr/>
        <p:txBody>
          <a:bodyPr lIns="91440" tIns="45720" rIns="91440" bIns="45720" anchor="t">
            <a:noAutofit/>
          </a:bodyPr>
          <a:lstStyle/>
          <a:p>
            <a:pPr algn="l" rtl="0"/>
            <a:r>
              <a:rPr lang="en-IE" b="1" dirty="0"/>
              <a:t>1.</a:t>
            </a:r>
            <a:r>
              <a:rPr lang="en-IE" sz="3600" b="1" dirty="0">
                <a:latin typeface="+mn-lt"/>
              </a:rPr>
              <a:t>Yeni ETİK </a:t>
            </a:r>
            <a:r>
              <a:rPr lang="en-IE" sz="3600" b="1" dirty="0" err="1">
                <a:latin typeface="+mn-lt"/>
              </a:rPr>
              <a:t>gıda</a:t>
            </a:r>
            <a:r>
              <a:rPr lang="en-IE" sz="3600" b="1" dirty="0">
                <a:latin typeface="+mn-lt"/>
              </a:rPr>
              <a:t> </a:t>
            </a:r>
            <a:r>
              <a:rPr lang="en-IE" sz="3600" b="1" dirty="0" err="1">
                <a:latin typeface="+mn-lt"/>
              </a:rPr>
              <a:t>ürünleri</a:t>
            </a:r>
            <a:r>
              <a:rPr lang="en-IE" sz="3600" b="1" dirty="0">
                <a:latin typeface="+mn-lt"/>
              </a:rPr>
              <a:t> </a:t>
            </a:r>
            <a:r>
              <a:rPr lang="en-IE" sz="3600" b="1" dirty="0" err="1">
                <a:latin typeface="+mn-lt"/>
              </a:rPr>
              <a:t>geliştirmek</a:t>
            </a:r>
            <a:endParaRPr lang="en-IE" sz="3600" b="1" dirty="0" err="1">
              <a:latin typeface="+mn-lt"/>
              <a:cs typeface="Calibri"/>
            </a:endParaRPr>
          </a:p>
        </p:txBody>
      </p:sp>
      <p:pic>
        <p:nvPicPr>
          <p:cNvPr id="6" name="Picture Placeholder 5" descr="A picture containing text, bottle, indoor, close  Description automatically generated">
            <a:extLst>
              <a:ext uri="{FF2B5EF4-FFF2-40B4-BE49-F238E27FC236}">
                <a16:creationId xmlns:a16="http://schemas.microsoft.com/office/drawing/2014/main" id="{088C0802-DB55-CA38-9942-FD65E855F46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8" name="Rectangle: Rounded Corners 7">
            <a:extLst>
              <a:ext uri="{FF2B5EF4-FFF2-40B4-BE49-F238E27FC236}">
                <a16:creationId xmlns:a16="http://schemas.microsoft.com/office/drawing/2014/main" id="{D2C28E16-8E3A-ADA2-345D-83FDB586B878}"/>
              </a:ext>
            </a:extLst>
          </p:cNvPr>
          <p:cNvSpPr/>
          <p:nvPr/>
        </p:nvSpPr>
        <p:spPr>
          <a:xfrm>
            <a:off x="6011917" y="4466897"/>
            <a:ext cx="2974428" cy="202655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bg1"/>
                </a:solidFill>
              </a:rPr>
              <a:t>INNOCENT: </a:t>
            </a:r>
            <a:r>
              <a:rPr lang="en-US" sz="1600" err="1">
                <a:solidFill>
                  <a:schemeClr val="bg1"/>
                </a:solidFill>
              </a:rPr>
              <a:t>Sürdürülebilir</a:t>
            </a:r>
            <a:r>
              <a:rPr lang="en-US" sz="1600" dirty="0"/>
              <a:t> </a:t>
            </a:r>
            <a:r>
              <a:rPr lang="en-US" sz="1600" err="1"/>
              <a:t>kaynaklı</a:t>
            </a:r>
            <a:r>
              <a:rPr lang="en-US" sz="1600" dirty="0"/>
              <a:t> </a:t>
            </a:r>
            <a:r>
              <a:rPr lang="en-US" sz="1600" err="1"/>
              <a:t>içerikler</a:t>
            </a:r>
            <a:r>
              <a:rPr lang="en-US" sz="1600" dirty="0"/>
              <a:t> </a:t>
            </a:r>
            <a:r>
              <a:rPr lang="en-US" sz="1600" err="1"/>
              <a:t>ve</a:t>
            </a:r>
            <a:r>
              <a:rPr lang="en-US" sz="1600" dirty="0"/>
              <a:t> </a:t>
            </a:r>
            <a:r>
              <a:rPr lang="en-US" sz="1600" err="1"/>
              <a:t>etik</a:t>
            </a:r>
            <a:r>
              <a:rPr lang="en-US" sz="1600" dirty="0"/>
              <a:t> </a:t>
            </a:r>
            <a:r>
              <a:rPr lang="en-US" sz="1600" err="1"/>
              <a:t>üretim</a:t>
            </a:r>
            <a:r>
              <a:rPr lang="en-US" sz="1600" dirty="0"/>
              <a:t> </a:t>
            </a:r>
            <a:r>
              <a:rPr lang="en-US" sz="1600" err="1"/>
              <a:t>yöntemleri</a:t>
            </a:r>
            <a:r>
              <a:rPr lang="en-US" sz="1600" dirty="0"/>
              <a:t> </a:t>
            </a:r>
            <a:r>
              <a:rPr lang="en-US" sz="1600" err="1"/>
              <a:t>kullanarak</a:t>
            </a:r>
            <a:r>
              <a:rPr lang="en-US" sz="1600" dirty="0"/>
              <a:t> smoothies, </a:t>
            </a:r>
            <a:r>
              <a:rPr lang="en-US" sz="1600" err="1"/>
              <a:t>meyve</a:t>
            </a:r>
            <a:r>
              <a:rPr lang="en-US" sz="1600" dirty="0"/>
              <a:t> </a:t>
            </a:r>
            <a:r>
              <a:rPr lang="en-US" sz="1600" err="1"/>
              <a:t>suları</a:t>
            </a:r>
            <a:r>
              <a:rPr lang="en-US" sz="1600" dirty="0"/>
              <a:t> </a:t>
            </a:r>
            <a:r>
              <a:rPr lang="en-US" sz="1600" err="1"/>
              <a:t>ve</a:t>
            </a:r>
            <a:r>
              <a:rPr lang="en-US" sz="1600" dirty="0"/>
              <a:t> bitki </a:t>
            </a:r>
            <a:r>
              <a:rPr lang="en-US" sz="1600" err="1"/>
              <a:t>bazlı</a:t>
            </a:r>
            <a:r>
              <a:rPr lang="en-US" sz="1600" dirty="0"/>
              <a:t> </a:t>
            </a:r>
            <a:r>
              <a:rPr lang="en-US" sz="1600" err="1"/>
              <a:t>sütler</a:t>
            </a:r>
            <a:r>
              <a:rPr lang="en-US" sz="1600" dirty="0"/>
              <a:t> </a:t>
            </a:r>
            <a:r>
              <a:rPr lang="en-US" sz="1600" err="1"/>
              <a:t>üreten</a:t>
            </a:r>
            <a:r>
              <a:rPr lang="en-US" sz="1600" dirty="0"/>
              <a:t> </a:t>
            </a:r>
            <a:r>
              <a:rPr lang="en-US" sz="1600" err="1"/>
              <a:t>Birleşik</a:t>
            </a:r>
            <a:r>
              <a:rPr lang="en-US" sz="1600" dirty="0"/>
              <a:t> </a:t>
            </a:r>
            <a:r>
              <a:rPr lang="en-US" sz="1600" err="1"/>
              <a:t>Krallık</a:t>
            </a:r>
            <a:r>
              <a:rPr lang="en-US" sz="1600" dirty="0"/>
              <a:t> </a:t>
            </a:r>
            <a:r>
              <a:rPr lang="en-US" sz="1600" err="1"/>
              <a:t>merkezli</a:t>
            </a:r>
            <a:r>
              <a:rPr lang="en-US" sz="1600" dirty="0"/>
              <a:t> </a:t>
            </a:r>
            <a:r>
              <a:rPr lang="en-US" sz="1600" err="1"/>
              <a:t>bir</a:t>
            </a:r>
            <a:r>
              <a:rPr lang="en-US" sz="1600" dirty="0"/>
              <a:t> </a:t>
            </a:r>
            <a:r>
              <a:rPr lang="en-US" sz="1600" err="1"/>
              <a:t>şirkettir</a:t>
            </a:r>
            <a:r>
              <a:rPr lang="en-US" sz="1600" dirty="0"/>
              <a:t>.</a:t>
            </a:r>
            <a:endParaRPr lang="en-IE" sz="1600">
              <a:cs typeface="Calibri"/>
            </a:endParaRPr>
          </a:p>
        </p:txBody>
      </p:sp>
      <p:pic>
        <p:nvPicPr>
          <p:cNvPr id="9" name="Picture 6" descr="Icon  Description automatically generated">
            <a:extLst>
              <a:ext uri="{FF2B5EF4-FFF2-40B4-BE49-F238E27FC236}">
                <a16:creationId xmlns:a16="http://schemas.microsoft.com/office/drawing/2014/main" id="{09C407D9-F59F-C6F5-5A2D-F885A531EA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8108" y="4726203"/>
            <a:ext cx="629202" cy="1241555"/>
          </a:xfrm>
          <a:prstGeom prst="rect">
            <a:avLst/>
          </a:prstGeom>
        </p:spPr>
      </p:pic>
    </p:spTree>
    <p:extLst>
      <p:ext uri="{BB962C8B-B14F-4D97-AF65-F5344CB8AC3E}">
        <p14:creationId xmlns:p14="http://schemas.microsoft.com/office/powerpoint/2010/main" val="142269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833A6-444F-C975-0FD4-E7EB480F3D5E}"/>
              </a:ext>
            </a:extLst>
          </p:cNvPr>
          <p:cNvSpPr>
            <a:spLocks noGrp="1"/>
          </p:cNvSpPr>
          <p:nvPr>
            <p:ph type="body" sz="quarter" idx="18"/>
          </p:nvPr>
        </p:nvSpPr>
        <p:spPr>
          <a:xfrm>
            <a:off x="898358" y="2092471"/>
            <a:ext cx="4867011" cy="3025975"/>
          </a:xfrm>
        </p:spPr>
        <p:txBody>
          <a:bodyPr lIns="91440" tIns="45720" rIns="91440" bIns="45720" anchor="t"/>
          <a:lstStyle/>
          <a:p>
            <a:pPr algn="l" rtl="0"/>
            <a:r>
              <a:rPr lang="tr-TR" dirty="0"/>
              <a:t>Etik gıda işletmeleri, tüketicilere daha etkili bir şekilde ulaşmalarını sağlayan yeni dağıtım kanalları oluşturarak yenilik yapabilir.</a:t>
            </a:r>
            <a:endParaRPr lang="tr-TR" dirty="0">
              <a:cs typeface="Calibri"/>
            </a:endParaRPr>
          </a:p>
          <a:p>
            <a:pPr algn="l" rtl="0"/>
            <a:r>
              <a:rPr lang="tr-TR" dirty="0"/>
              <a:t>Örneğin, ürünlerini doğrudan tüketicilere pazarlamak için çevrimiçi platformları, sosyal medyayı veya mobil uygulamaları kullanarak aracıları ortadan kaldırabilir ve maliyetleri azaltabilirler.</a:t>
            </a:r>
            <a:endParaRPr lang="tr-TR" dirty="0">
              <a:cs typeface="Calibri"/>
            </a:endParaRPr>
          </a:p>
        </p:txBody>
      </p:sp>
      <p:sp>
        <p:nvSpPr>
          <p:cNvPr id="3" name="Text Placeholder 2">
            <a:extLst>
              <a:ext uri="{FF2B5EF4-FFF2-40B4-BE49-F238E27FC236}">
                <a16:creationId xmlns:a16="http://schemas.microsoft.com/office/drawing/2014/main" id="{A5D53037-2DED-D0EF-5673-8FC84BBE9F25}"/>
              </a:ext>
            </a:extLst>
          </p:cNvPr>
          <p:cNvSpPr>
            <a:spLocks noGrp="1"/>
          </p:cNvSpPr>
          <p:nvPr>
            <p:ph type="body" sz="quarter" idx="16"/>
          </p:nvPr>
        </p:nvSpPr>
        <p:spPr/>
        <p:txBody>
          <a:bodyPr/>
          <a:lstStyle/>
          <a:p>
            <a:pPr algn="l" rtl="0"/>
            <a:r>
              <a:rPr lang="en-IE" sz="3600" b="1">
                <a:latin typeface="+mn-lt"/>
              </a:rPr>
              <a:t>2. Yeni DAĞITIM kanalları oluşturma</a:t>
            </a:r>
          </a:p>
          <a:p>
            <a:pPr algn="l" rtl="0"/>
            <a:endParaRPr lang="en-IE"/>
          </a:p>
        </p:txBody>
      </p:sp>
      <p:pic>
        <p:nvPicPr>
          <p:cNvPr id="1026" name="Picture 2">
            <a:hlinkClick r:id="rId2"/>
            <a:extLst>
              <a:ext uri="{FF2B5EF4-FFF2-40B4-BE49-F238E27FC236}">
                <a16:creationId xmlns:a16="http://schemas.microsoft.com/office/drawing/2014/main" id="{072D8B0F-A56D-4C21-D177-5D297D09CB63}"/>
              </a:ext>
            </a:extLst>
          </p:cNvPr>
          <p:cNvPicPr>
            <a:picLocks noGrp="1" noChangeAspect="1" noChangeArrowheads="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EE9FBA7-2838-0628-0879-B1EB70F1F807}"/>
              </a:ext>
            </a:extLst>
          </p:cNvPr>
          <p:cNvSpPr/>
          <p:nvPr/>
        </p:nvSpPr>
        <p:spPr>
          <a:xfrm>
            <a:off x="6011917" y="4825999"/>
            <a:ext cx="2974428" cy="166744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CLEANCUTMEALS: </a:t>
            </a:r>
            <a:r>
              <a:rPr lang="en-US" dirty="0" err="1">
                <a:solidFill>
                  <a:schemeClr val="bg1"/>
                </a:solidFill>
              </a:rPr>
              <a:t>İrlandalı</a:t>
            </a:r>
            <a:r>
              <a:rPr lang="en-US" dirty="0">
                <a:solidFill>
                  <a:schemeClr val="bg1"/>
                </a:solidFill>
              </a:rPr>
              <a:t> </a:t>
            </a:r>
            <a:r>
              <a:rPr lang="en-US" dirty="0" err="1">
                <a:solidFill>
                  <a:schemeClr val="bg1"/>
                </a:solidFill>
              </a:rPr>
              <a:t>sağlıklı</a:t>
            </a:r>
            <a:r>
              <a:rPr lang="en-US" dirty="0">
                <a:solidFill>
                  <a:schemeClr val="bg1"/>
                </a:solidFill>
              </a:rPr>
              <a:t> </a:t>
            </a:r>
            <a:r>
              <a:rPr lang="en-US" dirty="0" err="1">
                <a:solidFill>
                  <a:schemeClr val="bg1"/>
                </a:solidFill>
              </a:rPr>
              <a:t>gıda</a:t>
            </a:r>
            <a:r>
              <a:rPr lang="en-US" dirty="0">
                <a:solidFill>
                  <a:schemeClr val="bg1"/>
                </a:solidFill>
              </a:rPr>
              <a:t> </a:t>
            </a:r>
            <a:r>
              <a:rPr lang="en-US" dirty="0" err="1">
                <a:solidFill>
                  <a:schemeClr val="bg1"/>
                </a:solidFill>
              </a:rPr>
              <a:t>firması</a:t>
            </a:r>
            <a:r>
              <a:rPr lang="en-US" dirty="0">
                <a:solidFill>
                  <a:schemeClr val="bg1"/>
                </a:solidFill>
              </a:rPr>
              <a:t>, </a:t>
            </a:r>
            <a:r>
              <a:rPr lang="en-US" dirty="0" err="1">
                <a:solidFill>
                  <a:schemeClr val="bg1"/>
                </a:solidFill>
              </a:rPr>
              <a:t>tüketicilerine</a:t>
            </a:r>
            <a:r>
              <a:rPr lang="en-US" dirty="0">
                <a:solidFill>
                  <a:schemeClr val="bg1"/>
                </a:solidFill>
              </a:rPr>
              <a:t> </a:t>
            </a:r>
            <a:r>
              <a:rPr lang="en-US" dirty="0" err="1">
                <a:solidFill>
                  <a:schemeClr val="bg1"/>
                </a:solidFill>
              </a:rPr>
              <a:t>doğrudan</a:t>
            </a:r>
            <a:r>
              <a:rPr lang="en-US" dirty="0">
                <a:solidFill>
                  <a:schemeClr val="bg1"/>
                </a:solidFill>
              </a:rPr>
              <a:t> </a:t>
            </a:r>
            <a:r>
              <a:rPr lang="en-US" dirty="0" err="1">
                <a:solidFill>
                  <a:schemeClr val="bg1"/>
                </a:solidFill>
              </a:rPr>
              <a:t>çevrimiçi</a:t>
            </a:r>
            <a:r>
              <a:rPr lang="en-US" dirty="0">
                <a:solidFill>
                  <a:schemeClr val="bg1"/>
                </a:solidFill>
              </a:rPr>
              <a:t> </a:t>
            </a:r>
            <a:r>
              <a:rPr lang="en-US" dirty="0" err="1">
                <a:solidFill>
                  <a:schemeClr val="bg1"/>
                </a:solidFill>
              </a:rPr>
              <a:t>satış</a:t>
            </a:r>
            <a:r>
              <a:rPr lang="en-US" dirty="0">
                <a:solidFill>
                  <a:schemeClr val="bg1"/>
                </a:solidFill>
              </a:rPr>
              <a:t> </a:t>
            </a:r>
            <a:r>
              <a:rPr lang="en-US" dirty="0" err="1">
                <a:solidFill>
                  <a:schemeClr val="bg1"/>
                </a:solidFill>
              </a:rPr>
              <a:t>yoluyla</a:t>
            </a:r>
            <a:r>
              <a:rPr lang="en-US" dirty="0">
                <a:solidFill>
                  <a:schemeClr val="bg1"/>
                </a:solidFill>
              </a:rPr>
              <a:t> </a:t>
            </a:r>
            <a:r>
              <a:rPr lang="en-US" dirty="0" err="1">
                <a:solidFill>
                  <a:schemeClr val="bg1"/>
                </a:solidFill>
              </a:rPr>
              <a:t>faaliyet</a:t>
            </a:r>
            <a:r>
              <a:rPr lang="en-US" dirty="0">
                <a:solidFill>
                  <a:schemeClr val="bg1"/>
                </a:solidFill>
              </a:rPr>
              <a:t> </a:t>
            </a:r>
            <a:r>
              <a:rPr lang="en-US" dirty="0" err="1">
                <a:solidFill>
                  <a:schemeClr val="bg1"/>
                </a:solidFill>
              </a:rPr>
              <a:t>gösteren</a:t>
            </a:r>
            <a:r>
              <a:rPr lang="en-US" dirty="0">
                <a:solidFill>
                  <a:schemeClr val="bg1"/>
                </a:solidFill>
              </a:rPr>
              <a:t> </a:t>
            </a:r>
            <a:r>
              <a:rPr lang="en-US" dirty="0" err="1">
                <a:solidFill>
                  <a:schemeClr val="bg1"/>
                </a:solidFill>
              </a:rPr>
              <a:t>bir</a:t>
            </a:r>
            <a:r>
              <a:rPr lang="en-US" dirty="0">
                <a:solidFill>
                  <a:schemeClr val="bg1"/>
                </a:solidFill>
              </a:rPr>
              <a:t> </a:t>
            </a:r>
            <a:r>
              <a:rPr lang="en-US" dirty="0" err="1">
                <a:solidFill>
                  <a:schemeClr val="bg1"/>
                </a:solidFill>
              </a:rPr>
              <a:t>üretici</a:t>
            </a:r>
            <a:r>
              <a:rPr lang="en-US" dirty="0">
                <a:solidFill>
                  <a:schemeClr val="bg1"/>
                </a:solidFill>
              </a:rPr>
              <a:t>.</a:t>
            </a:r>
            <a:endParaRPr lang="en-IE" dirty="0">
              <a:solidFill>
                <a:schemeClr val="bg1"/>
              </a:solidFill>
              <a:cs typeface="Calibri"/>
            </a:endParaRPr>
          </a:p>
        </p:txBody>
      </p:sp>
    </p:spTree>
    <p:extLst>
      <p:ext uri="{BB962C8B-B14F-4D97-AF65-F5344CB8AC3E}">
        <p14:creationId xmlns:p14="http://schemas.microsoft.com/office/powerpoint/2010/main" val="200330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71790-5B5E-0A2A-46E9-3FC1ED5F02CB}"/>
              </a:ext>
            </a:extLst>
          </p:cNvPr>
          <p:cNvSpPr>
            <a:spLocks noGrp="1"/>
          </p:cNvSpPr>
          <p:nvPr>
            <p:ph type="body" sz="quarter" idx="18"/>
          </p:nvPr>
        </p:nvSpPr>
        <p:spPr>
          <a:xfrm>
            <a:off x="898358" y="2115164"/>
            <a:ext cx="5076930" cy="3025975"/>
          </a:xfrm>
        </p:spPr>
        <p:txBody>
          <a:bodyPr/>
          <a:lstStyle/>
          <a:p>
            <a:pPr algn="l" rtl="0"/>
            <a:r>
              <a:rPr lang="en-US" dirty="0" err="1"/>
              <a:t>Etik</a:t>
            </a:r>
            <a:r>
              <a:rPr lang="en-US" dirty="0"/>
              <a:t> </a:t>
            </a:r>
            <a:r>
              <a:rPr lang="en-US" dirty="0" err="1"/>
              <a:t>gıda</a:t>
            </a:r>
            <a:r>
              <a:rPr lang="en-US" dirty="0"/>
              <a:t> </a:t>
            </a:r>
            <a:r>
              <a:rPr lang="en-US" dirty="0" err="1"/>
              <a:t>işletmeleri</a:t>
            </a:r>
            <a:r>
              <a:rPr lang="en-US" dirty="0"/>
              <a:t>, </a:t>
            </a:r>
            <a:r>
              <a:rPr lang="en-US" dirty="0" err="1"/>
              <a:t>tedarik</a:t>
            </a:r>
            <a:r>
              <a:rPr lang="en-US" dirty="0"/>
              <a:t> </a:t>
            </a:r>
            <a:r>
              <a:rPr lang="en-US" dirty="0" err="1"/>
              <a:t>zincirlerinde</a:t>
            </a:r>
            <a:r>
              <a:rPr lang="en-US" dirty="0"/>
              <a:t> </a:t>
            </a:r>
            <a:r>
              <a:rPr lang="en-US" dirty="0" err="1"/>
              <a:t>şeffaflığı</a:t>
            </a:r>
            <a:r>
              <a:rPr lang="en-US" dirty="0"/>
              <a:t> </a:t>
            </a:r>
            <a:r>
              <a:rPr lang="en-US" dirty="0" err="1"/>
              <a:t>ve</a:t>
            </a:r>
            <a:r>
              <a:rPr lang="en-US" dirty="0"/>
              <a:t> </a:t>
            </a:r>
            <a:r>
              <a:rPr lang="en-US" dirty="0" err="1"/>
              <a:t>izlenebilirliği</a:t>
            </a:r>
            <a:r>
              <a:rPr lang="en-US" dirty="0"/>
              <a:t> </a:t>
            </a:r>
            <a:r>
              <a:rPr lang="en-US" dirty="0" err="1"/>
              <a:t>geliştirmek</a:t>
            </a:r>
            <a:r>
              <a:rPr lang="en-US" dirty="0"/>
              <a:t> </a:t>
            </a:r>
            <a:r>
              <a:rPr lang="en-US" dirty="0" err="1"/>
              <a:t>için</a:t>
            </a:r>
            <a:r>
              <a:rPr lang="en-US" dirty="0"/>
              <a:t> yeni </a:t>
            </a:r>
            <a:r>
              <a:rPr lang="en-US" dirty="0" err="1"/>
              <a:t>teknolojileri</a:t>
            </a:r>
            <a:r>
              <a:rPr lang="en-US" dirty="0"/>
              <a:t> </a:t>
            </a:r>
            <a:r>
              <a:rPr lang="en-US" dirty="0" err="1"/>
              <a:t>kullanarak</a:t>
            </a:r>
            <a:r>
              <a:rPr lang="en-US" dirty="0"/>
              <a:t> </a:t>
            </a:r>
            <a:r>
              <a:rPr lang="en-US" dirty="0" err="1"/>
              <a:t>yenilik</a:t>
            </a:r>
            <a:r>
              <a:rPr lang="en-US" dirty="0"/>
              <a:t> </a:t>
            </a:r>
            <a:r>
              <a:rPr lang="en-US" dirty="0" err="1"/>
              <a:t>yapabilir</a:t>
            </a:r>
            <a:r>
              <a:rPr lang="en-US" dirty="0"/>
              <a:t>.</a:t>
            </a:r>
          </a:p>
          <a:p>
            <a:pPr algn="l" rtl="0"/>
            <a:r>
              <a:rPr lang="en-US" dirty="0" err="1"/>
              <a:t>Örneğin</a:t>
            </a:r>
            <a:r>
              <a:rPr lang="en-US" dirty="0"/>
              <a:t>, </a:t>
            </a:r>
            <a:r>
              <a:rPr lang="en-US" dirty="0" err="1"/>
              <a:t>içeriklerinin</a:t>
            </a:r>
            <a:r>
              <a:rPr lang="en-US" dirty="0"/>
              <a:t> </a:t>
            </a:r>
            <a:r>
              <a:rPr lang="en-US" dirty="0" err="1"/>
              <a:t>menşeini</a:t>
            </a:r>
            <a:r>
              <a:rPr lang="en-US" dirty="0"/>
              <a:t> </a:t>
            </a:r>
            <a:r>
              <a:rPr lang="en-US" dirty="0" err="1"/>
              <a:t>takip</a:t>
            </a:r>
            <a:r>
              <a:rPr lang="en-US" dirty="0"/>
              <a:t> </a:t>
            </a:r>
            <a:r>
              <a:rPr lang="en-US" dirty="0" err="1"/>
              <a:t>etmek</a:t>
            </a:r>
            <a:r>
              <a:rPr lang="en-US" dirty="0"/>
              <a:t>, </a:t>
            </a:r>
            <a:r>
              <a:rPr lang="en-US" dirty="0" err="1"/>
              <a:t>üretim</a:t>
            </a:r>
            <a:r>
              <a:rPr lang="en-US" dirty="0"/>
              <a:t> </a:t>
            </a:r>
            <a:r>
              <a:rPr lang="en-US" dirty="0" err="1"/>
              <a:t>süreçlerini</a:t>
            </a:r>
            <a:r>
              <a:rPr lang="en-US" dirty="0"/>
              <a:t> </a:t>
            </a:r>
            <a:r>
              <a:rPr lang="en-US" dirty="0" err="1"/>
              <a:t>izlemek</a:t>
            </a:r>
            <a:r>
              <a:rPr lang="en-US" dirty="0"/>
              <a:t> </a:t>
            </a:r>
            <a:r>
              <a:rPr lang="en-US" dirty="0" err="1"/>
              <a:t>ve</a:t>
            </a:r>
            <a:r>
              <a:rPr lang="en-US" dirty="0"/>
              <a:t> </a:t>
            </a:r>
            <a:r>
              <a:rPr lang="en-US" dirty="0" err="1"/>
              <a:t>etik</a:t>
            </a:r>
            <a:r>
              <a:rPr lang="en-US" dirty="0"/>
              <a:t> </a:t>
            </a:r>
            <a:r>
              <a:rPr lang="en-US" dirty="0" err="1"/>
              <a:t>standartlara</a:t>
            </a:r>
            <a:r>
              <a:rPr lang="en-US" dirty="0"/>
              <a:t> </a:t>
            </a:r>
            <a:r>
              <a:rPr lang="en-US" dirty="0" err="1"/>
              <a:t>uygunluğu</a:t>
            </a:r>
            <a:r>
              <a:rPr lang="en-US" dirty="0"/>
              <a:t> </a:t>
            </a:r>
            <a:r>
              <a:rPr lang="en-US" dirty="0" err="1"/>
              <a:t>sağlamak</a:t>
            </a:r>
            <a:r>
              <a:rPr lang="en-US" dirty="0"/>
              <a:t> </a:t>
            </a:r>
            <a:r>
              <a:rPr lang="en-US" dirty="0" err="1"/>
              <a:t>için</a:t>
            </a:r>
            <a:r>
              <a:rPr lang="en-US" dirty="0"/>
              <a:t> QR </a:t>
            </a:r>
            <a:r>
              <a:rPr lang="en-US" dirty="0" err="1"/>
              <a:t>Kodlarını</a:t>
            </a:r>
            <a:r>
              <a:rPr lang="en-US" dirty="0"/>
              <a:t> </a:t>
            </a:r>
            <a:r>
              <a:rPr lang="en-US" dirty="0" err="1"/>
              <a:t>veya</a:t>
            </a:r>
            <a:r>
              <a:rPr lang="en-US" dirty="0"/>
              <a:t> blockchain </a:t>
            </a:r>
            <a:r>
              <a:rPr lang="en-US" dirty="0" err="1"/>
              <a:t>teknolojisini</a:t>
            </a:r>
            <a:r>
              <a:rPr lang="en-US" dirty="0"/>
              <a:t> </a:t>
            </a:r>
            <a:r>
              <a:rPr lang="en-US" dirty="0" err="1"/>
              <a:t>kullanabilirler</a:t>
            </a:r>
            <a:r>
              <a:rPr lang="en-US" dirty="0"/>
              <a:t>.</a:t>
            </a:r>
            <a:endParaRPr lang="en-IE" dirty="0"/>
          </a:p>
        </p:txBody>
      </p:sp>
      <p:sp>
        <p:nvSpPr>
          <p:cNvPr id="3" name="Text Placeholder 2">
            <a:extLst>
              <a:ext uri="{FF2B5EF4-FFF2-40B4-BE49-F238E27FC236}">
                <a16:creationId xmlns:a16="http://schemas.microsoft.com/office/drawing/2014/main" id="{DC40F0C3-6783-5788-790B-DAFE0B14A458}"/>
              </a:ext>
            </a:extLst>
          </p:cNvPr>
          <p:cNvSpPr>
            <a:spLocks noGrp="1"/>
          </p:cNvSpPr>
          <p:nvPr>
            <p:ph type="body" sz="quarter" idx="16"/>
          </p:nvPr>
        </p:nvSpPr>
        <p:spPr>
          <a:xfrm>
            <a:off x="898358" y="891484"/>
            <a:ext cx="5255581" cy="992652"/>
          </a:xfrm>
        </p:spPr>
        <p:txBody>
          <a:bodyPr lIns="91440" tIns="45720" rIns="91440" bIns="45720" anchor="t">
            <a:noAutofit/>
          </a:bodyPr>
          <a:lstStyle/>
          <a:p>
            <a:r>
              <a:rPr lang="en-IE" b="1" dirty="0"/>
              <a:t>3. </a:t>
            </a:r>
            <a:r>
              <a:rPr lang="en-IE" b="1" dirty="0" err="1"/>
              <a:t>Tedarik</a:t>
            </a:r>
            <a:r>
              <a:rPr lang="en-IE" b="1" dirty="0"/>
              <a:t> </a:t>
            </a:r>
            <a:r>
              <a:rPr lang="en-IE" b="1" dirty="0" err="1"/>
              <a:t>zincirinin</a:t>
            </a:r>
            <a:r>
              <a:rPr lang="en-IE" b="1" dirty="0"/>
              <a:t> </a:t>
            </a:r>
            <a:r>
              <a:rPr lang="en-IE" b="1" dirty="0" err="1"/>
              <a:t>iyileştirilmesi</a:t>
            </a:r>
            <a:r>
              <a:rPr lang="en-IE" b="1" dirty="0"/>
              <a:t> </a:t>
            </a:r>
            <a:r>
              <a:rPr lang="en-IE" b="1" dirty="0" err="1"/>
              <a:t>ve</a:t>
            </a:r>
            <a:r>
              <a:rPr lang="en-IE" b="1" dirty="0"/>
              <a:t> ŞEFFAFLIK</a:t>
            </a:r>
          </a:p>
          <a:p>
            <a:pPr algn="l" rtl="0"/>
            <a:endParaRPr lang="en-IE" b="1"/>
          </a:p>
        </p:txBody>
      </p:sp>
      <p:pic>
        <p:nvPicPr>
          <p:cNvPr id="6" name="Picture Placeholder 5" descr="A close up of a keyboard  Description automatically generated with medium confidence">
            <a:extLst>
              <a:ext uri="{FF2B5EF4-FFF2-40B4-BE49-F238E27FC236}">
                <a16:creationId xmlns:a16="http://schemas.microsoft.com/office/drawing/2014/main" id="{B63F5ACC-5DCD-8D2D-B560-ABFE85D4304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13617" r="13617"/>
          <a:stretch>
            <a:fillRect/>
          </a:stretch>
        </p:blipFill>
        <p:spPr/>
      </p:pic>
      <p:sp>
        <p:nvSpPr>
          <p:cNvPr id="8" name="Rectangle: Rounded Corners 7">
            <a:extLst>
              <a:ext uri="{FF2B5EF4-FFF2-40B4-BE49-F238E27FC236}">
                <a16:creationId xmlns:a16="http://schemas.microsoft.com/office/drawing/2014/main" id="{6B7FCD8B-B898-86EE-3C47-530D58041C78}"/>
              </a:ext>
            </a:extLst>
          </p:cNvPr>
          <p:cNvSpPr/>
          <p:nvPr/>
        </p:nvSpPr>
        <p:spPr>
          <a:xfrm>
            <a:off x="5889356" y="3940404"/>
            <a:ext cx="4235032" cy="235670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rPr>
              <a:t>PROVENANCE </a:t>
            </a:r>
            <a:r>
              <a:rPr lang="en-US" b="1" dirty="0" err="1">
                <a:solidFill>
                  <a:schemeClr val="bg1"/>
                </a:solidFill>
              </a:rPr>
              <a:t>şirketi</a:t>
            </a:r>
            <a:r>
              <a:rPr lang="en-US" b="1" dirty="0">
                <a:solidFill>
                  <a:schemeClr val="bg1"/>
                </a:solidFill>
              </a:rPr>
              <a:t> </a:t>
            </a:r>
            <a:r>
              <a:rPr lang="en-US" dirty="0">
                <a:solidFill>
                  <a:schemeClr val="bg1"/>
                </a:solidFill>
              </a:rPr>
              <a:t>blockchain</a:t>
            </a:r>
            <a:r>
              <a:rPr lang="en-US" dirty="0"/>
              <a:t> </a:t>
            </a:r>
            <a:r>
              <a:rPr lang="en-US" dirty="0" err="1"/>
              <a:t>aracılığıyla</a:t>
            </a:r>
            <a:r>
              <a:rPr lang="en-US" dirty="0"/>
              <a:t> </a:t>
            </a:r>
            <a:r>
              <a:rPr lang="en-US" dirty="0" err="1"/>
              <a:t>markaların</a:t>
            </a:r>
            <a:r>
              <a:rPr lang="en-US" dirty="0"/>
              <a:t>, </a:t>
            </a:r>
            <a:r>
              <a:rPr lang="en-US" dirty="0" err="1"/>
              <a:t>perakendecilerin</a:t>
            </a:r>
            <a:r>
              <a:rPr lang="en-US" dirty="0"/>
              <a:t> </a:t>
            </a:r>
            <a:r>
              <a:rPr lang="en-US" dirty="0" err="1"/>
              <a:t>ve</a:t>
            </a:r>
            <a:r>
              <a:rPr lang="en-US" dirty="0"/>
              <a:t> </a:t>
            </a:r>
            <a:r>
              <a:rPr lang="en-US" dirty="0" err="1"/>
              <a:t>tüketicilerin</a:t>
            </a:r>
            <a:r>
              <a:rPr lang="en-US" dirty="0"/>
              <a:t> </a:t>
            </a:r>
            <a:r>
              <a:rPr lang="en-US" dirty="0" err="1"/>
              <a:t>değerlerine</a:t>
            </a:r>
            <a:r>
              <a:rPr lang="en-US" dirty="0"/>
              <a:t> </a:t>
            </a:r>
            <a:r>
              <a:rPr lang="en-US" dirty="0" err="1"/>
              <a:t>uygun</a:t>
            </a:r>
            <a:r>
              <a:rPr lang="en-US" dirty="0"/>
              <a:t> </a:t>
            </a:r>
            <a:r>
              <a:rPr lang="en-US" dirty="0" err="1"/>
              <a:t>ürünleri</a:t>
            </a:r>
            <a:r>
              <a:rPr lang="en-US" dirty="0"/>
              <a:t> </a:t>
            </a:r>
            <a:r>
              <a:rPr lang="en-US" dirty="0" err="1"/>
              <a:t>seçmelerini</a:t>
            </a:r>
            <a:r>
              <a:rPr lang="en-US" dirty="0"/>
              <a:t> </a:t>
            </a:r>
            <a:r>
              <a:rPr lang="en-US" dirty="0" err="1"/>
              <a:t>sağlar</a:t>
            </a:r>
            <a:endParaRPr lang="en-US" dirty="0" err="1">
              <a:cs typeface="Calibri"/>
            </a:endParaRPr>
          </a:p>
          <a:p>
            <a:pPr algn="ctr"/>
            <a:r>
              <a:rPr lang="en-US" dirty="0" err="1"/>
              <a:t>Amaçları</a:t>
            </a:r>
            <a:r>
              <a:rPr lang="en-US" dirty="0"/>
              <a:t>, </a:t>
            </a:r>
            <a:r>
              <a:rPr lang="en-US" dirty="0" err="1"/>
              <a:t>bir</a:t>
            </a:r>
            <a:r>
              <a:rPr lang="en-US" dirty="0"/>
              <a:t> </a:t>
            </a:r>
            <a:r>
              <a:rPr lang="en-US" dirty="0" err="1"/>
              <a:t>gün</a:t>
            </a:r>
            <a:r>
              <a:rPr lang="en-US" dirty="0"/>
              <a:t> her </a:t>
            </a:r>
            <a:r>
              <a:rPr lang="en-US" dirty="0" err="1"/>
              <a:t>harika</a:t>
            </a:r>
            <a:r>
              <a:rPr lang="en-US" dirty="0"/>
              <a:t> </a:t>
            </a:r>
            <a:r>
              <a:rPr lang="en-US" dirty="0" err="1"/>
              <a:t>ürünün</a:t>
            </a:r>
            <a:r>
              <a:rPr lang="en-US" dirty="0"/>
              <a:t> </a:t>
            </a:r>
            <a:r>
              <a:rPr lang="en-US" dirty="0" err="1"/>
              <a:t>hakkında</a:t>
            </a:r>
            <a:r>
              <a:rPr lang="en-US" dirty="0"/>
              <a:t> </a:t>
            </a:r>
            <a:r>
              <a:rPr lang="en-US" dirty="0" err="1"/>
              <a:t>erişilebilir</a:t>
            </a:r>
            <a:r>
              <a:rPr lang="en-US" dirty="0"/>
              <a:t>, </a:t>
            </a:r>
            <a:r>
              <a:rPr lang="en-US" dirty="0" err="1"/>
              <a:t>güvenilir</a:t>
            </a:r>
            <a:r>
              <a:rPr lang="en-US" dirty="0"/>
              <a:t> </a:t>
            </a:r>
            <a:r>
              <a:rPr lang="en-US" dirty="0" err="1"/>
              <a:t>bilginin</a:t>
            </a:r>
            <a:r>
              <a:rPr lang="en-US" dirty="0"/>
              <a:t> Provenance </a:t>
            </a:r>
            <a:r>
              <a:rPr lang="en-US" dirty="0" err="1"/>
              <a:t>etkisi</a:t>
            </a:r>
            <a:r>
              <a:rPr lang="en-US" dirty="0"/>
              <a:t> </a:t>
            </a:r>
            <a:r>
              <a:rPr lang="en-US" dirty="0" err="1"/>
              <a:t>ile</a:t>
            </a:r>
            <a:r>
              <a:rPr lang="en-US" dirty="0"/>
              <a:t> </a:t>
            </a:r>
            <a:r>
              <a:rPr lang="en-US" dirty="0" err="1"/>
              <a:t>gelmesidir</a:t>
            </a:r>
            <a:r>
              <a:rPr lang="en-US" dirty="0"/>
              <a:t>.</a:t>
            </a:r>
            <a:endParaRPr lang="en-IE" dirty="0"/>
          </a:p>
        </p:txBody>
      </p:sp>
      <p:pic>
        <p:nvPicPr>
          <p:cNvPr id="4" name="Picture 6" descr="Icon  Description automatically generated">
            <a:extLst>
              <a:ext uri="{FF2B5EF4-FFF2-40B4-BE49-F238E27FC236}">
                <a16:creationId xmlns:a16="http://schemas.microsoft.com/office/drawing/2014/main" id="{7EC46176-6941-79A8-6506-B89A4535C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4755" y="4751389"/>
            <a:ext cx="629202" cy="1241555"/>
          </a:xfrm>
          <a:prstGeom prst="rect">
            <a:avLst/>
          </a:prstGeom>
        </p:spPr>
      </p:pic>
    </p:spTree>
    <p:extLst>
      <p:ext uri="{BB962C8B-B14F-4D97-AF65-F5344CB8AC3E}">
        <p14:creationId xmlns:p14="http://schemas.microsoft.com/office/powerpoint/2010/main" val="184004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BDF01-F9C9-B7EA-D28E-2EE9F458B90B}"/>
              </a:ext>
            </a:extLst>
          </p:cNvPr>
          <p:cNvSpPr>
            <a:spLocks noGrp="1"/>
          </p:cNvSpPr>
          <p:nvPr>
            <p:ph type="body" sz="quarter" idx="18"/>
          </p:nvPr>
        </p:nvSpPr>
        <p:spPr>
          <a:xfrm>
            <a:off x="807822" y="2088086"/>
            <a:ext cx="5203679" cy="3025975"/>
          </a:xfrm>
        </p:spPr>
        <p:txBody>
          <a:bodyPr lIns="91440" tIns="45720" rIns="91440" bIns="45720" anchor="t"/>
          <a:lstStyle/>
          <a:p>
            <a:pPr algn="l" rtl="0"/>
            <a:r>
              <a:rPr lang="tr-TR" dirty="0"/>
              <a:t>Etik gıda işletmeleri, çevresel etkiyi azaltan, doğal kaynakları koruyan ve yerel toplulukları destekleyen sürdürülebilir tarım uygulamalarını teşvik ederek yenilik yapabilir.</a:t>
            </a:r>
            <a:endParaRPr lang="tr-TR" dirty="0">
              <a:cs typeface="Calibri"/>
            </a:endParaRPr>
          </a:p>
          <a:p>
            <a:pPr algn="l" rtl="0"/>
            <a:r>
              <a:rPr lang="tr-TR" dirty="0"/>
              <a:t>Örneğin, toprak sağlığını, biyolojik çeşitliliği ve ekosistem hizmetlerini iyileştiren rejeneratif tarım uygulamaları geliştirebilirler.</a:t>
            </a:r>
            <a:endParaRPr lang="tr-TR" dirty="0">
              <a:cs typeface="Calibri"/>
            </a:endParaRPr>
          </a:p>
        </p:txBody>
      </p:sp>
      <p:sp>
        <p:nvSpPr>
          <p:cNvPr id="3" name="Text Placeholder 2">
            <a:extLst>
              <a:ext uri="{FF2B5EF4-FFF2-40B4-BE49-F238E27FC236}">
                <a16:creationId xmlns:a16="http://schemas.microsoft.com/office/drawing/2014/main" id="{04C405F7-F7CB-2B5B-E28A-CBB2A2273CBD}"/>
              </a:ext>
            </a:extLst>
          </p:cNvPr>
          <p:cNvSpPr>
            <a:spLocks noGrp="1"/>
          </p:cNvSpPr>
          <p:nvPr>
            <p:ph type="body" sz="quarter" idx="16"/>
          </p:nvPr>
        </p:nvSpPr>
        <p:spPr>
          <a:xfrm>
            <a:off x="807822" y="751288"/>
            <a:ext cx="5411907" cy="992652"/>
          </a:xfrm>
        </p:spPr>
        <p:txBody>
          <a:bodyPr/>
          <a:lstStyle/>
          <a:p>
            <a:pPr algn="l" rtl="0"/>
            <a:r>
              <a:rPr lang="en-IE" b="1"/>
              <a:t>4. SÜRDÜRÜLEBİLİR TARIMIN Teşvik Edilmesi</a:t>
            </a:r>
          </a:p>
          <a:p>
            <a:pPr algn="l" rtl="0"/>
            <a:endParaRPr lang="en-IE" b="1"/>
          </a:p>
        </p:txBody>
      </p:sp>
      <p:pic>
        <p:nvPicPr>
          <p:cNvPr id="5" name="Picture Placeholder 4">
            <a:hlinkClick r:id="rId2"/>
            <a:extLst>
              <a:ext uri="{FF2B5EF4-FFF2-40B4-BE49-F238E27FC236}">
                <a16:creationId xmlns:a16="http://schemas.microsoft.com/office/drawing/2014/main" id="{03400504-55F0-2D17-9B62-E26E2F2BC30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l="-75952" t="-4652" r="-16341" b="-59660"/>
          <a:stretch/>
        </p:blipFill>
        <p:spPr>
          <a:xfrm>
            <a:off x="6545263" y="1452563"/>
            <a:ext cx="5646737" cy="4656137"/>
          </a:xfrm>
          <a:prstGeom prst="rect">
            <a:avLst/>
          </a:prstGeom>
          <a:solidFill>
            <a:schemeClr val="bg1"/>
          </a:solidFill>
        </p:spPr>
      </p:pic>
      <p:sp>
        <p:nvSpPr>
          <p:cNvPr id="6" name="Rectangle: Rounded Corners 5">
            <a:extLst>
              <a:ext uri="{FF2B5EF4-FFF2-40B4-BE49-F238E27FC236}">
                <a16:creationId xmlns:a16="http://schemas.microsoft.com/office/drawing/2014/main" id="{EE1956E5-4170-94F6-F5EF-C2C1770A9C44}"/>
              </a:ext>
            </a:extLst>
          </p:cNvPr>
          <p:cNvSpPr/>
          <p:nvPr/>
        </p:nvSpPr>
        <p:spPr>
          <a:xfrm>
            <a:off x="5945922" y="3906220"/>
            <a:ext cx="368476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hlinkClick r:id="rId2">
                  <a:extLst>
                    <a:ext uri="{A12FA001-AC4F-418D-AE19-62706E023703}">
                      <ahyp:hlinkClr xmlns:ahyp="http://schemas.microsoft.com/office/drawing/2018/hyperlinkcolor" val="tx"/>
                    </a:ext>
                  </a:extLst>
                </a:hlinkClick>
              </a:rPr>
              <a:t>Glenilen Çiftliği: </a:t>
            </a:r>
            <a:r>
              <a:rPr lang="en-US" b="1" dirty="0">
                <a:solidFill>
                  <a:schemeClr val="bg1"/>
                </a:solidFill>
              </a:rPr>
              <a:t> </a:t>
            </a:r>
            <a:r>
              <a:rPr lang="en-US" dirty="0"/>
              <a:t>Organik </a:t>
            </a:r>
            <a:r>
              <a:rPr lang="en-US" err="1"/>
              <a:t>süt</a:t>
            </a:r>
            <a:r>
              <a:rPr lang="en-US" dirty="0"/>
              <a:t> </a:t>
            </a:r>
            <a:r>
              <a:rPr lang="en-US" err="1"/>
              <a:t>ürünleri</a:t>
            </a:r>
            <a:r>
              <a:rPr lang="en-US" dirty="0"/>
              <a:t> </a:t>
            </a:r>
            <a:r>
              <a:rPr lang="en-US" err="1"/>
              <a:t>üreten</a:t>
            </a:r>
            <a:r>
              <a:rPr lang="en-US" dirty="0"/>
              <a:t> </a:t>
            </a:r>
            <a:r>
              <a:rPr lang="en-US" err="1"/>
              <a:t>İrlandalı</a:t>
            </a:r>
            <a:r>
              <a:rPr lang="en-US" dirty="0"/>
              <a:t> </a:t>
            </a:r>
            <a:r>
              <a:rPr lang="en-US" err="1"/>
              <a:t>bir</a:t>
            </a:r>
            <a:r>
              <a:rPr lang="en-US" dirty="0"/>
              <a:t> </a:t>
            </a:r>
            <a:r>
              <a:rPr lang="en-US" err="1"/>
              <a:t>şirkettir</a:t>
            </a:r>
            <a:r>
              <a:rPr lang="en-US" dirty="0"/>
              <a:t>. </a:t>
            </a:r>
            <a:r>
              <a:rPr lang="en-US" err="1"/>
              <a:t>Yerel</a:t>
            </a:r>
            <a:r>
              <a:rPr lang="en-US" dirty="0"/>
              <a:t> </a:t>
            </a:r>
            <a:r>
              <a:rPr lang="en-US" err="1"/>
              <a:t>çiftçilerle</a:t>
            </a:r>
            <a:r>
              <a:rPr lang="en-US" dirty="0"/>
              <a:t> </a:t>
            </a:r>
            <a:r>
              <a:rPr lang="en-US" err="1"/>
              <a:t>birlikte</a:t>
            </a:r>
            <a:r>
              <a:rPr lang="en-US" dirty="0"/>
              <a:t> </a:t>
            </a:r>
            <a:r>
              <a:rPr lang="en-US" err="1"/>
              <a:t>çalışırlar</a:t>
            </a:r>
            <a:r>
              <a:rPr lang="en-US" dirty="0"/>
              <a:t> </a:t>
            </a:r>
            <a:r>
              <a:rPr lang="en-US" err="1"/>
              <a:t>ve</a:t>
            </a:r>
            <a:r>
              <a:rPr lang="en-US" dirty="0"/>
              <a:t> </a:t>
            </a:r>
            <a:r>
              <a:rPr lang="en-US" err="1"/>
              <a:t>organik</a:t>
            </a:r>
            <a:r>
              <a:rPr lang="en-US" dirty="0"/>
              <a:t> </a:t>
            </a:r>
            <a:r>
              <a:rPr lang="en-US" err="1"/>
              <a:t>tarım</a:t>
            </a:r>
            <a:r>
              <a:rPr lang="en-US" dirty="0"/>
              <a:t>, </a:t>
            </a:r>
            <a:r>
              <a:rPr lang="en-US" err="1"/>
              <a:t>hayvan</a:t>
            </a:r>
            <a:r>
              <a:rPr lang="en-US" dirty="0"/>
              <a:t> </a:t>
            </a:r>
            <a:r>
              <a:rPr lang="en-US" err="1"/>
              <a:t>refahını</a:t>
            </a:r>
            <a:r>
              <a:rPr lang="en-US" dirty="0"/>
              <a:t> </a:t>
            </a:r>
            <a:r>
              <a:rPr lang="en-US" err="1"/>
              <a:t>koruma</a:t>
            </a:r>
            <a:r>
              <a:rPr lang="en-US" dirty="0"/>
              <a:t>, </a:t>
            </a:r>
            <a:r>
              <a:rPr lang="en-US" err="1"/>
              <a:t>biyoçeşitliliği</a:t>
            </a:r>
            <a:r>
              <a:rPr lang="en-US" dirty="0"/>
              <a:t> </a:t>
            </a:r>
            <a:r>
              <a:rPr lang="en-US" err="1"/>
              <a:t>teşvik</a:t>
            </a:r>
            <a:r>
              <a:rPr lang="en-US" dirty="0"/>
              <a:t> </a:t>
            </a:r>
            <a:r>
              <a:rPr lang="en-US" err="1"/>
              <a:t>etme</a:t>
            </a:r>
            <a:r>
              <a:rPr lang="en-US" dirty="0"/>
              <a:t> </a:t>
            </a:r>
            <a:r>
              <a:rPr lang="en-US" err="1"/>
              <a:t>ve</a:t>
            </a:r>
            <a:r>
              <a:rPr lang="en-US" dirty="0"/>
              <a:t> </a:t>
            </a:r>
            <a:r>
              <a:rPr lang="en-US" err="1"/>
              <a:t>kimyasal</a:t>
            </a:r>
            <a:r>
              <a:rPr lang="en-US" dirty="0"/>
              <a:t> </a:t>
            </a:r>
            <a:r>
              <a:rPr lang="en-US" err="1"/>
              <a:t>girdileri</a:t>
            </a:r>
            <a:r>
              <a:rPr lang="en-US" dirty="0"/>
              <a:t> </a:t>
            </a:r>
            <a:r>
              <a:rPr lang="en-US" err="1"/>
              <a:t>azaltma</a:t>
            </a:r>
            <a:r>
              <a:rPr lang="en-US" dirty="0"/>
              <a:t> </a:t>
            </a:r>
            <a:r>
              <a:rPr lang="en-US" err="1"/>
              <a:t>gibi</a:t>
            </a:r>
            <a:r>
              <a:rPr lang="en-US" dirty="0"/>
              <a:t> </a:t>
            </a:r>
            <a:r>
              <a:rPr lang="en-US" err="1"/>
              <a:t>sürdürülebilir</a:t>
            </a:r>
            <a:r>
              <a:rPr lang="en-US" dirty="0"/>
              <a:t> </a:t>
            </a:r>
            <a:r>
              <a:rPr lang="en-US" err="1"/>
              <a:t>tarım</a:t>
            </a:r>
            <a:r>
              <a:rPr lang="en-US" dirty="0"/>
              <a:t> </a:t>
            </a:r>
            <a:r>
              <a:rPr lang="en-US" err="1"/>
              <a:t>uygulamalarını</a:t>
            </a:r>
            <a:r>
              <a:rPr lang="en-US" dirty="0"/>
              <a:t> </a:t>
            </a:r>
            <a:r>
              <a:rPr lang="en-US" err="1"/>
              <a:t>desteklerler</a:t>
            </a:r>
            <a:r>
              <a:rPr lang="en-US" dirty="0"/>
              <a:t>.</a:t>
            </a:r>
            <a:endParaRPr lang="en-IE" dirty="0"/>
          </a:p>
        </p:txBody>
      </p:sp>
      <p:pic>
        <p:nvPicPr>
          <p:cNvPr id="4" name="Picture 6" descr="Icon  Description automatically generated">
            <a:extLst>
              <a:ext uri="{FF2B5EF4-FFF2-40B4-BE49-F238E27FC236}">
                <a16:creationId xmlns:a16="http://schemas.microsoft.com/office/drawing/2014/main" id="{2A34EA1C-27D5-EB9E-6E81-0483E5374F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507" y="4856398"/>
            <a:ext cx="629202" cy="1241555"/>
          </a:xfrm>
          <a:prstGeom prst="rect">
            <a:avLst/>
          </a:prstGeom>
        </p:spPr>
      </p:pic>
    </p:spTree>
    <p:extLst>
      <p:ext uri="{BB962C8B-B14F-4D97-AF65-F5344CB8AC3E}">
        <p14:creationId xmlns:p14="http://schemas.microsoft.com/office/powerpoint/2010/main" val="229128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E5CAA-4021-4372-DE8C-A98F5C1F5CE3}"/>
              </a:ext>
            </a:extLst>
          </p:cNvPr>
          <p:cNvSpPr>
            <a:spLocks noGrp="1"/>
          </p:cNvSpPr>
          <p:nvPr>
            <p:ph type="body" sz="quarter" idx="18"/>
          </p:nvPr>
        </p:nvSpPr>
        <p:spPr>
          <a:xfrm>
            <a:off x="898356" y="1990855"/>
            <a:ext cx="5197643" cy="3025975"/>
          </a:xfrm>
        </p:spPr>
        <p:txBody>
          <a:bodyPr/>
          <a:lstStyle/>
          <a:p>
            <a:pPr algn="l" rtl="0"/>
            <a:r>
              <a:rPr lang="en-US" dirty="0" err="1"/>
              <a:t>Etik</a:t>
            </a:r>
            <a:r>
              <a:rPr lang="en-US" dirty="0"/>
              <a:t> </a:t>
            </a:r>
            <a:r>
              <a:rPr lang="en-US" dirty="0" err="1"/>
              <a:t>gıda</a:t>
            </a:r>
            <a:r>
              <a:rPr lang="en-US" dirty="0"/>
              <a:t> </a:t>
            </a:r>
            <a:r>
              <a:rPr lang="en-US" dirty="0" err="1"/>
              <a:t>işletmeleri</a:t>
            </a:r>
            <a:r>
              <a:rPr lang="en-US" dirty="0"/>
              <a:t>, </a:t>
            </a:r>
            <a:r>
              <a:rPr lang="en-US" dirty="0" err="1"/>
              <a:t>kendilerinin</a:t>
            </a:r>
            <a:r>
              <a:rPr lang="en-US" dirty="0"/>
              <a:t> </a:t>
            </a:r>
            <a:r>
              <a:rPr lang="en-US" dirty="0" err="1"/>
              <a:t>veya</a:t>
            </a:r>
            <a:r>
              <a:rPr lang="en-US" dirty="0"/>
              <a:t> </a:t>
            </a:r>
            <a:r>
              <a:rPr lang="en-US" dirty="0" err="1"/>
              <a:t>müşterilerinin</a:t>
            </a:r>
            <a:r>
              <a:rPr lang="en-US" dirty="0"/>
              <a:t> </a:t>
            </a:r>
            <a:r>
              <a:rPr lang="en-US" dirty="0" err="1"/>
              <a:t>etik</a:t>
            </a:r>
            <a:r>
              <a:rPr lang="en-US" dirty="0"/>
              <a:t> </a:t>
            </a:r>
            <a:r>
              <a:rPr lang="en-US" dirty="0" err="1"/>
              <a:t>değerleri</a:t>
            </a:r>
            <a:r>
              <a:rPr lang="en-US" dirty="0"/>
              <a:t> </a:t>
            </a:r>
            <a:r>
              <a:rPr lang="en-US" dirty="0" err="1"/>
              <a:t>ve</a:t>
            </a:r>
            <a:r>
              <a:rPr lang="en-US" dirty="0"/>
              <a:t> </a:t>
            </a:r>
            <a:r>
              <a:rPr lang="en-US" dirty="0" err="1"/>
              <a:t>sosyal</a:t>
            </a:r>
            <a:r>
              <a:rPr lang="en-US" dirty="0"/>
              <a:t> </a:t>
            </a:r>
            <a:r>
              <a:rPr lang="en-US" dirty="0" err="1"/>
              <a:t>misyonuyla</a:t>
            </a:r>
            <a:r>
              <a:rPr lang="en-US" dirty="0"/>
              <a:t> </a:t>
            </a:r>
            <a:r>
              <a:rPr lang="en-US" dirty="0" err="1"/>
              <a:t>uyumlu</a:t>
            </a:r>
            <a:r>
              <a:rPr lang="en-US" dirty="0"/>
              <a:t> yeni </a:t>
            </a:r>
            <a:r>
              <a:rPr lang="en-US" dirty="0" err="1"/>
              <a:t>iş</a:t>
            </a:r>
            <a:r>
              <a:rPr lang="en-US" dirty="0"/>
              <a:t> </a:t>
            </a:r>
            <a:r>
              <a:rPr lang="en-US" dirty="0" err="1"/>
              <a:t>modelleri</a:t>
            </a:r>
            <a:r>
              <a:rPr lang="en-US" dirty="0"/>
              <a:t> </a:t>
            </a:r>
            <a:r>
              <a:rPr lang="en-US" dirty="0" err="1"/>
              <a:t>yaratarak</a:t>
            </a:r>
            <a:r>
              <a:rPr lang="en-US" dirty="0"/>
              <a:t> </a:t>
            </a:r>
            <a:r>
              <a:rPr lang="en-US" dirty="0" err="1"/>
              <a:t>yenilik</a:t>
            </a:r>
            <a:r>
              <a:rPr lang="en-US" dirty="0"/>
              <a:t> </a:t>
            </a:r>
            <a:r>
              <a:rPr lang="en-US" dirty="0" err="1"/>
              <a:t>yapabilir</a:t>
            </a:r>
            <a:r>
              <a:rPr lang="en-US" dirty="0"/>
              <a:t>.</a:t>
            </a:r>
          </a:p>
          <a:p>
            <a:pPr algn="l" rtl="0"/>
            <a:r>
              <a:rPr lang="en-US" dirty="0" err="1"/>
              <a:t>Örneğin</a:t>
            </a:r>
            <a:r>
              <a:rPr lang="en-US" dirty="0"/>
              <a:t>, </a:t>
            </a:r>
            <a:r>
              <a:rPr lang="en-US" dirty="0" err="1"/>
              <a:t>daha</a:t>
            </a:r>
            <a:r>
              <a:rPr lang="en-US" dirty="0"/>
              <a:t> </a:t>
            </a:r>
            <a:r>
              <a:rPr lang="en-US" dirty="0" err="1"/>
              <a:t>adil</a:t>
            </a:r>
            <a:r>
              <a:rPr lang="en-US" dirty="0"/>
              <a:t> </a:t>
            </a:r>
            <a:r>
              <a:rPr lang="en-US" dirty="0" err="1"/>
              <a:t>ve</a:t>
            </a:r>
            <a:r>
              <a:rPr lang="en-US" dirty="0"/>
              <a:t> </a:t>
            </a:r>
            <a:r>
              <a:rPr lang="en-US" dirty="0" err="1"/>
              <a:t>sürdürülebilir</a:t>
            </a:r>
            <a:r>
              <a:rPr lang="en-US" dirty="0"/>
              <a:t> </a:t>
            </a:r>
            <a:r>
              <a:rPr lang="en-US" dirty="0" err="1"/>
              <a:t>bir</a:t>
            </a:r>
            <a:r>
              <a:rPr lang="en-US" dirty="0"/>
              <a:t> </a:t>
            </a:r>
            <a:r>
              <a:rPr lang="en-US" dirty="0" err="1"/>
              <a:t>gıda</a:t>
            </a:r>
            <a:r>
              <a:rPr lang="en-US" dirty="0"/>
              <a:t> </a:t>
            </a:r>
            <a:r>
              <a:rPr lang="en-US" dirty="0" err="1"/>
              <a:t>sistemi</a:t>
            </a:r>
            <a:r>
              <a:rPr lang="en-US" dirty="0"/>
              <a:t> </a:t>
            </a:r>
            <a:r>
              <a:rPr lang="en-US" dirty="0" err="1"/>
              <a:t>oluşturmak</a:t>
            </a:r>
            <a:r>
              <a:rPr lang="en-US" dirty="0"/>
              <a:t> </a:t>
            </a:r>
            <a:r>
              <a:rPr lang="en-US" dirty="0" err="1"/>
              <a:t>için</a:t>
            </a:r>
            <a:r>
              <a:rPr lang="en-US" dirty="0"/>
              <a:t> </a:t>
            </a:r>
            <a:r>
              <a:rPr lang="en-US" dirty="0" err="1"/>
              <a:t>kooperatif</a:t>
            </a:r>
            <a:r>
              <a:rPr lang="en-US" dirty="0"/>
              <a:t> </a:t>
            </a:r>
            <a:r>
              <a:rPr lang="en-US" dirty="0" err="1"/>
              <a:t>mülkiyet</a:t>
            </a:r>
            <a:r>
              <a:rPr lang="en-US" dirty="0"/>
              <a:t> </a:t>
            </a:r>
            <a:r>
              <a:rPr lang="en-US" dirty="0" err="1"/>
              <a:t>modellerini</a:t>
            </a:r>
            <a:r>
              <a:rPr lang="en-US" dirty="0"/>
              <a:t>, </a:t>
            </a:r>
            <a:r>
              <a:rPr lang="en-US" dirty="0" err="1"/>
              <a:t>topluluk</a:t>
            </a:r>
            <a:r>
              <a:rPr lang="en-US" dirty="0"/>
              <a:t> </a:t>
            </a:r>
            <a:r>
              <a:rPr lang="en-US" dirty="0" err="1"/>
              <a:t>destekli</a:t>
            </a:r>
            <a:r>
              <a:rPr lang="en-US" dirty="0"/>
              <a:t> </a:t>
            </a:r>
            <a:r>
              <a:rPr lang="en-US" dirty="0" err="1"/>
              <a:t>tarımı</a:t>
            </a:r>
            <a:r>
              <a:rPr lang="en-US" dirty="0"/>
              <a:t> </a:t>
            </a:r>
            <a:r>
              <a:rPr lang="en-US" dirty="0" err="1"/>
              <a:t>veya</a:t>
            </a:r>
            <a:r>
              <a:rPr lang="en-US" dirty="0"/>
              <a:t> </a:t>
            </a:r>
            <a:r>
              <a:rPr lang="en-US" dirty="0" err="1"/>
              <a:t>etki</a:t>
            </a:r>
            <a:r>
              <a:rPr lang="en-US" dirty="0"/>
              <a:t> </a:t>
            </a:r>
            <a:r>
              <a:rPr lang="en-US" dirty="0" err="1"/>
              <a:t>yatırımını</a:t>
            </a:r>
            <a:r>
              <a:rPr lang="en-US" dirty="0"/>
              <a:t> </a:t>
            </a:r>
            <a:r>
              <a:rPr lang="en-US" dirty="0" err="1"/>
              <a:t>kullanabilirler</a:t>
            </a:r>
            <a:r>
              <a:rPr lang="en-US" dirty="0"/>
              <a:t>.</a:t>
            </a:r>
            <a:endParaRPr lang="en-IE" dirty="0"/>
          </a:p>
        </p:txBody>
      </p:sp>
      <p:sp>
        <p:nvSpPr>
          <p:cNvPr id="3" name="Text Placeholder 2">
            <a:extLst>
              <a:ext uri="{FF2B5EF4-FFF2-40B4-BE49-F238E27FC236}">
                <a16:creationId xmlns:a16="http://schemas.microsoft.com/office/drawing/2014/main" id="{9E7CA495-9720-2C4F-1259-0B9B126B7A8D}"/>
              </a:ext>
            </a:extLst>
          </p:cNvPr>
          <p:cNvSpPr>
            <a:spLocks noGrp="1"/>
          </p:cNvSpPr>
          <p:nvPr>
            <p:ph type="body" sz="quarter" idx="16"/>
          </p:nvPr>
        </p:nvSpPr>
        <p:spPr>
          <a:xfrm>
            <a:off x="898358" y="749300"/>
            <a:ext cx="4990998" cy="992652"/>
          </a:xfrm>
        </p:spPr>
        <p:txBody>
          <a:bodyPr/>
          <a:lstStyle/>
          <a:p>
            <a:pPr algn="l" rtl="0"/>
            <a:r>
              <a:rPr lang="en-IE" b="1"/>
              <a:t>5. Yeni İŞ MODELLERİ Yaratmak</a:t>
            </a:r>
          </a:p>
          <a:p>
            <a:pPr algn="l" rtl="0"/>
            <a:endParaRPr lang="en-IE" b="1"/>
          </a:p>
        </p:txBody>
      </p:sp>
      <p:pic>
        <p:nvPicPr>
          <p:cNvPr id="6" name="Picture Placeholder 5">
            <a:hlinkClick r:id="rId2"/>
            <a:extLst>
              <a:ext uri="{FF2B5EF4-FFF2-40B4-BE49-F238E27FC236}">
                <a16:creationId xmlns:a16="http://schemas.microsoft.com/office/drawing/2014/main" id="{084D39EE-7029-525B-8357-D8FDCB63CC9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7" name="Rectangle: Rounded Corners 6">
            <a:extLst>
              <a:ext uri="{FF2B5EF4-FFF2-40B4-BE49-F238E27FC236}">
                <a16:creationId xmlns:a16="http://schemas.microsoft.com/office/drawing/2014/main" id="{C2A38A90-8C8A-681D-FF3A-4C0E63160AC8}"/>
              </a:ext>
            </a:extLst>
          </p:cNvPr>
          <p:cNvSpPr/>
          <p:nvPr/>
        </p:nvSpPr>
        <p:spPr>
          <a:xfrm>
            <a:off x="6257481" y="3934975"/>
            <a:ext cx="516953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hlinkClick r:id="rId2">
                  <a:extLst>
                    <a:ext uri="{A12FA001-AC4F-418D-AE19-62706E023703}">
                      <ahyp:hlinkClr xmlns:ahyp="http://schemas.microsoft.com/office/drawing/2018/hyperlinkcolor" val="tx"/>
                    </a:ext>
                  </a:extLst>
                </a:hlinkClick>
              </a:rPr>
              <a:t>MontadoFreixo</a:t>
            </a:r>
            <a:r>
              <a:rPr lang="en-US" b="1" dirty="0">
                <a:solidFill>
                  <a:schemeClr val="bg1"/>
                </a:solidFill>
              </a:rPr>
              <a:t>do</a:t>
            </a:r>
            <a:r>
              <a:rPr lang="en-US" b="1" dirty="0">
                <a:solidFill>
                  <a:schemeClr val="bg1"/>
                </a:solidFill>
                <a:hlinkClick r:id="rId2">
                  <a:extLst>
                    <a:ext uri="{A12FA001-AC4F-418D-AE19-62706E023703}">
                      <ahyp:hlinkClr xmlns:ahyp="http://schemas.microsoft.com/office/drawing/2018/hyperlinkcolor" val="tx"/>
                    </a:ext>
                  </a:extLst>
                </a:hlinkClick>
              </a:rPr>
              <a:t>Meio </a:t>
            </a:r>
            <a:r>
              <a:rPr lang="en-US" dirty="0" err="1"/>
              <a:t>rejeneratif</a:t>
            </a:r>
            <a:r>
              <a:rPr lang="en-US" dirty="0"/>
              <a:t> </a:t>
            </a:r>
            <a:r>
              <a:rPr lang="en-US" dirty="0" err="1"/>
              <a:t>tarımı</a:t>
            </a:r>
            <a:r>
              <a:rPr lang="en-US" dirty="0"/>
              <a:t>, </a:t>
            </a:r>
            <a:r>
              <a:rPr lang="en-US" dirty="0" err="1"/>
              <a:t>sürdürülebilir</a:t>
            </a:r>
            <a:r>
              <a:rPr lang="en-US" dirty="0"/>
              <a:t> </a:t>
            </a:r>
            <a:r>
              <a:rPr lang="en-US" dirty="0" err="1"/>
              <a:t>tarım</a:t>
            </a:r>
            <a:r>
              <a:rPr lang="en-US" dirty="0"/>
              <a:t> </a:t>
            </a:r>
            <a:r>
              <a:rPr lang="en-US" dirty="0" err="1"/>
              <a:t>uygulamalarını</a:t>
            </a:r>
            <a:r>
              <a:rPr lang="en-US" dirty="0"/>
              <a:t> </a:t>
            </a:r>
            <a:r>
              <a:rPr lang="en-US" dirty="0" err="1"/>
              <a:t>ve</a:t>
            </a:r>
            <a:r>
              <a:rPr lang="en-US" dirty="0"/>
              <a:t> </a:t>
            </a:r>
            <a:r>
              <a:rPr lang="en-US" dirty="0" err="1"/>
              <a:t>kırsal</a:t>
            </a:r>
            <a:r>
              <a:rPr lang="en-US" dirty="0"/>
              <a:t> </a:t>
            </a:r>
            <a:r>
              <a:rPr lang="en-US" dirty="0" err="1"/>
              <a:t>kalkınmayı</a:t>
            </a:r>
            <a:r>
              <a:rPr lang="en-US" dirty="0"/>
              <a:t> </a:t>
            </a:r>
            <a:r>
              <a:rPr lang="en-US" dirty="0" err="1"/>
              <a:t>destekleyen</a:t>
            </a:r>
            <a:r>
              <a:rPr lang="en-US" dirty="0"/>
              <a:t> </a:t>
            </a:r>
            <a:r>
              <a:rPr lang="en-US" dirty="0" err="1"/>
              <a:t>Portekizli</a:t>
            </a:r>
            <a:r>
              <a:rPr lang="en-US" dirty="0"/>
              <a:t> </a:t>
            </a:r>
            <a:r>
              <a:rPr lang="en-US" dirty="0" err="1"/>
              <a:t>bir</a:t>
            </a:r>
            <a:r>
              <a:rPr lang="en-US" dirty="0"/>
              <a:t> </a:t>
            </a:r>
            <a:r>
              <a:rPr lang="en-US" dirty="0" err="1"/>
              <a:t>çiftlik</a:t>
            </a:r>
            <a:r>
              <a:rPr lang="en-US" dirty="0"/>
              <a:t> </a:t>
            </a:r>
            <a:r>
              <a:rPr lang="en-US" dirty="0" err="1"/>
              <a:t>ve</a:t>
            </a:r>
            <a:r>
              <a:rPr lang="en-US" dirty="0"/>
              <a:t> </a:t>
            </a:r>
            <a:r>
              <a:rPr lang="en-US" dirty="0" err="1"/>
              <a:t>sosyal</a:t>
            </a:r>
            <a:r>
              <a:rPr lang="en-US" dirty="0"/>
              <a:t> </a:t>
            </a:r>
            <a:r>
              <a:rPr lang="en-US" dirty="0" err="1"/>
              <a:t>girişimdir</a:t>
            </a:r>
            <a:r>
              <a:rPr lang="en-US" dirty="0"/>
              <a:t>. </a:t>
            </a:r>
            <a:r>
              <a:rPr lang="en-US" dirty="0" err="1"/>
              <a:t>Tüketicileri</a:t>
            </a:r>
            <a:r>
              <a:rPr lang="en-US" dirty="0"/>
              <a:t> </a:t>
            </a:r>
            <a:r>
              <a:rPr lang="en-US" dirty="0" err="1"/>
              <a:t>doğrudan</a:t>
            </a:r>
            <a:r>
              <a:rPr lang="en-US" dirty="0"/>
              <a:t> </a:t>
            </a:r>
            <a:r>
              <a:rPr lang="en-US" dirty="0" err="1"/>
              <a:t>çiftçilerle</a:t>
            </a:r>
            <a:r>
              <a:rPr lang="en-US" dirty="0"/>
              <a:t> </a:t>
            </a:r>
            <a:r>
              <a:rPr lang="en-US" dirty="0" err="1"/>
              <a:t>buluşturmak</a:t>
            </a:r>
            <a:r>
              <a:rPr lang="en-US" dirty="0"/>
              <a:t> </a:t>
            </a:r>
            <a:r>
              <a:rPr lang="en-US" dirty="0" err="1"/>
              <a:t>için</a:t>
            </a:r>
            <a:r>
              <a:rPr lang="en-US" dirty="0"/>
              <a:t> </a:t>
            </a:r>
            <a:r>
              <a:rPr lang="en-US" dirty="0" err="1"/>
              <a:t>organik</a:t>
            </a:r>
            <a:r>
              <a:rPr lang="en-US" dirty="0"/>
              <a:t> </a:t>
            </a:r>
            <a:r>
              <a:rPr lang="en-US" dirty="0" err="1"/>
              <a:t>gıda</a:t>
            </a:r>
            <a:r>
              <a:rPr lang="en-US" dirty="0"/>
              <a:t> </a:t>
            </a:r>
            <a:r>
              <a:rPr lang="en-US" dirty="0" err="1"/>
              <a:t>üreten</a:t>
            </a:r>
            <a:r>
              <a:rPr lang="en-US" dirty="0"/>
              <a:t>, </a:t>
            </a:r>
            <a:r>
              <a:rPr lang="en-US" dirty="0" err="1"/>
              <a:t>eğitim</a:t>
            </a:r>
            <a:r>
              <a:rPr lang="en-US" dirty="0"/>
              <a:t> </a:t>
            </a:r>
            <a:r>
              <a:rPr lang="en-US" dirty="0" err="1"/>
              <a:t>programları</a:t>
            </a:r>
            <a:r>
              <a:rPr lang="en-US" dirty="0"/>
              <a:t> </a:t>
            </a:r>
            <a:r>
              <a:rPr lang="en-US" dirty="0" err="1"/>
              <a:t>sunan</a:t>
            </a:r>
            <a:r>
              <a:rPr lang="en-US" dirty="0"/>
              <a:t> </a:t>
            </a:r>
            <a:r>
              <a:rPr lang="en-US" dirty="0" err="1"/>
              <a:t>ve</a:t>
            </a:r>
            <a:r>
              <a:rPr lang="en-US" dirty="0"/>
              <a:t> </a:t>
            </a:r>
            <a:r>
              <a:rPr lang="en-US" dirty="0" err="1"/>
              <a:t>topluluk</a:t>
            </a:r>
            <a:r>
              <a:rPr lang="en-US" dirty="0"/>
              <a:t> </a:t>
            </a:r>
            <a:r>
              <a:rPr lang="en-US" dirty="0" err="1"/>
              <a:t>destekli</a:t>
            </a:r>
            <a:r>
              <a:rPr lang="en-US" dirty="0"/>
              <a:t> </a:t>
            </a:r>
            <a:r>
              <a:rPr lang="en-US" dirty="0" err="1"/>
              <a:t>tarım</a:t>
            </a:r>
            <a:r>
              <a:rPr lang="en-US" dirty="0"/>
              <a:t>  </a:t>
            </a:r>
            <a:r>
              <a:rPr lang="en-US" dirty="0" err="1"/>
              <a:t>modellerini</a:t>
            </a:r>
            <a:r>
              <a:rPr lang="en-US" dirty="0"/>
              <a:t> </a:t>
            </a:r>
            <a:r>
              <a:rPr lang="en-US" dirty="0" err="1"/>
              <a:t>destekleyen</a:t>
            </a:r>
            <a:r>
              <a:rPr lang="en-US" dirty="0"/>
              <a:t> </a:t>
            </a:r>
            <a:r>
              <a:rPr lang="en-US" dirty="0" err="1"/>
              <a:t>çeşitlendirilmiş</a:t>
            </a:r>
            <a:r>
              <a:rPr lang="en-US" dirty="0"/>
              <a:t> </a:t>
            </a:r>
            <a:r>
              <a:rPr lang="en-US" dirty="0" err="1"/>
              <a:t>bir</a:t>
            </a:r>
            <a:r>
              <a:rPr lang="en-US" dirty="0"/>
              <a:t> </a:t>
            </a:r>
            <a:r>
              <a:rPr lang="en-US" dirty="0" err="1"/>
              <a:t>çiftlik</a:t>
            </a:r>
            <a:r>
              <a:rPr lang="en-US" dirty="0"/>
              <a:t> </a:t>
            </a:r>
            <a:r>
              <a:rPr lang="en-US" dirty="0" err="1"/>
              <a:t>işletiyorlar</a:t>
            </a:r>
            <a:r>
              <a:rPr lang="en-US" dirty="0"/>
              <a:t>.</a:t>
            </a:r>
            <a:endParaRPr lang="en-IE" dirty="0"/>
          </a:p>
        </p:txBody>
      </p:sp>
      <p:pic>
        <p:nvPicPr>
          <p:cNvPr id="8" name="Picture 7">
            <a:hlinkClick r:id="rId2"/>
            <a:extLst>
              <a:ext uri="{FF2B5EF4-FFF2-40B4-BE49-F238E27FC236}">
                <a16:creationId xmlns:a16="http://schemas.microsoft.com/office/drawing/2014/main" id="{6E495DCE-CE63-640A-E5A8-FBC748EF7092}"/>
              </a:ext>
            </a:extLst>
          </p:cNvPr>
          <p:cNvPicPr>
            <a:picLocks noChangeAspect="1"/>
          </p:cNvPicPr>
          <p:nvPr/>
        </p:nvPicPr>
        <p:blipFill>
          <a:blip r:embed="rId4"/>
          <a:stretch>
            <a:fillRect/>
          </a:stretch>
        </p:blipFill>
        <p:spPr>
          <a:xfrm>
            <a:off x="9212090" y="1595673"/>
            <a:ext cx="2857500" cy="914400"/>
          </a:xfrm>
          <a:prstGeom prst="rect">
            <a:avLst/>
          </a:prstGeom>
        </p:spPr>
      </p:pic>
      <p:pic>
        <p:nvPicPr>
          <p:cNvPr id="4" name="Picture 6" descr="Icon  Description automatically generated">
            <a:extLst>
              <a:ext uri="{FF2B5EF4-FFF2-40B4-BE49-F238E27FC236}">
                <a16:creationId xmlns:a16="http://schemas.microsoft.com/office/drawing/2014/main" id="{9CB11CF0-5657-7DD6-5D00-CD017F6201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2137" y="4867145"/>
            <a:ext cx="629202" cy="1241555"/>
          </a:xfrm>
          <a:prstGeom prst="rect">
            <a:avLst/>
          </a:prstGeom>
        </p:spPr>
      </p:pic>
    </p:spTree>
    <p:extLst>
      <p:ext uri="{BB962C8B-B14F-4D97-AF65-F5344CB8AC3E}">
        <p14:creationId xmlns:p14="http://schemas.microsoft.com/office/powerpoint/2010/main" val="16897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7B4DC-A394-AF04-22F7-6EAED2FDB738}"/>
              </a:ext>
            </a:extLst>
          </p:cNvPr>
          <p:cNvSpPr>
            <a:spLocks noGrp="1"/>
          </p:cNvSpPr>
          <p:nvPr>
            <p:ph type="body" sz="quarter" idx="13"/>
          </p:nvPr>
        </p:nvSpPr>
        <p:spPr>
          <a:xfrm>
            <a:off x="856356" y="1404749"/>
            <a:ext cx="5114119" cy="3808175"/>
          </a:xfrm>
        </p:spPr>
        <p:txBody>
          <a:bodyPr lIns="91440" tIns="45720" rIns="91440" bIns="45720" anchor="ctr">
            <a:normAutofit fontScale="92500"/>
          </a:bodyPr>
          <a:lstStyle/>
          <a:p>
            <a:r>
              <a:rPr lang="tr-TR" b="1" i="0" dirty="0">
                <a:solidFill>
                  <a:srgbClr val="F79037"/>
                </a:solidFill>
              </a:rPr>
              <a:t>İNOVASYONDAN YARARLANMAK: </a:t>
            </a:r>
            <a:endParaRPr lang="tr-TR" i="0" dirty="0">
              <a:cs typeface="Calibri"/>
            </a:endParaRPr>
          </a:p>
          <a:p>
            <a:r>
              <a:rPr lang="tr-TR" i="0" dirty="0"/>
              <a:t>Bu ve diğer yollarla, etik gıda işletmeleri yeni </a:t>
            </a:r>
            <a:r>
              <a:rPr lang="tr-TR" b="1" i="0" dirty="0"/>
              <a:t>büyüme fırsatları</a:t>
            </a:r>
            <a:r>
              <a:rPr lang="tr-TR" i="0" dirty="0"/>
              <a:t>, </a:t>
            </a:r>
            <a:r>
              <a:rPr lang="tr-TR" b="1" i="0" dirty="0"/>
              <a:t>sosyal etki</a:t>
            </a:r>
            <a:r>
              <a:rPr lang="tr-TR" i="0" dirty="0"/>
              <a:t>, ve </a:t>
            </a:r>
            <a:r>
              <a:rPr lang="tr-TR" b="1" i="0" dirty="0"/>
              <a:t>çevresel sürdürülebilirlik</a:t>
            </a:r>
            <a:r>
              <a:rPr lang="tr-TR" i="0" dirty="0"/>
              <a:t> yaratabilir. Aynı zamanda tüketicilerin ve paydaşların gelişen ihtiyaç ve beklentilerine  de yanıt verebilirler.</a:t>
            </a:r>
            <a:endParaRPr lang="tr-TR" i="0" dirty="0">
              <a:cs typeface="Calibri"/>
            </a:endParaRPr>
          </a:p>
        </p:txBody>
      </p:sp>
      <p:pic>
        <p:nvPicPr>
          <p:cNvPr id="5" name="Picture Placeholder 4" descr="Blue puzzle pieces with one red puzzle forming a circle">
            <a:extLst>
              <a:ext uri="{FF2B5EF4-FFF2-40B4-BE49-F238E27FC236}">
                <a16:creationId xmlns:a16="http://schemas.microsoft.com/office/drawing/2014/main" id="{8B8358DB-01A1-B2E6-132E-6CF97FF8863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771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10718800" cy="3440624"/>
          </a:xfrm>
        </p:spPr>
        <p:txBody>
          <a:bodyPr lIns="91440" tIns="45720" rIns="91440" bIns="45720" anchor="t"/>
          <a:lstStyle/>
          <a:p>
            <a:r>
              <a:rPr lang="en-US" dirty="0" err="1">
                <a:ea typeface="+mn-lt"/>
                <a:cs typeface="+mn-lt"/>
              </a:rPr>
              <a:t>Siz</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girişimci</a:t>
            </a:r>
            <a:r>
              <a:rPr lang="en-US" dirty="0">
                <a:ea typeface="+mn-lt"/>
                <a:cs typeface="+mn-lt"/>
              </a:rPr>
              <a:t> </a:t>
            </a:r>
            <a:r>
              <a:rPr lang="en-US" dirty="0" err="1">
                <a:ea typeface="+mn-lt"/>
                <a:cs typeface="+mn-lt"/>
              </a:rPr>
              <a:t>olarak</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işinize</a:t>
            </a:r>
            <a:r>
              <a:rPr lang="en-US" dirty="0">
                <a:ea typeface="+mn-lt"/>
                <a:cs typeface="+mn-lt"/>
              </a:rPr>
              <a:t> </a:t>
            </a:r>
            <a:r>
              <a:rPr lang="en-US" dirty="0" err="1">
                <a:ea typeface="+mn-lt"/>
                <a:cs typeface="+mn-lt"/>
              </a:rPr>
              <a:t>sosyal</a:t>
            </a:r>
            <a:r>
              <a:rPr lang="en-US" dirty="0">
                <a:ea typeface="+mn-lt"/>
                <a:cs typeface="+mn-lt"/>
              </a:rPr>
              <a:t> </a:t>
            </a:r>
            <a:r>
              <a:rPr lang="en-US" dirty="0" err="1">
                <a:ea typeface="+mn-lt"/>
                <a:cs typeface="+mn-lt"/>
              </a:rPr>
              <a:t>etki</a:t>
            </a:r>
            <a:r>
              <a:rPr lang="en-US" dirty="0">
                <a:ea typeface="+mn-lt"/>
                <a:cs typeface="+mn-lt"/>
              </a:rPr>
              <a:t> </a:t>
            </a:r>
            <a:r>
              <a:rPr lang="en-US" dirty="0" err="1">
                <a:ea typeface="+mn-lt"/>
                <a:cs typeface="+mn-lt"/>
              </a:rPr>
              <a:t>yaratacak</a:t>
            </a:r>
            <a:r>
              <a:rPr lang="en-US" dirty="0">
                <a:ea typeface="+mn-lt"/>
                <a:cs typeface="+mn-lt"/>
              </a:rPr>
              <a:t> </a:t>
            </a:r>
            <a:r>
              <a:rPr lang="en-US" dirty="0" err="1">
                <a:ea typeface="+mn-lt"/>
                <a:cs typeface="+mn-lt"/>
              </a:rPr>
              <a:t>fikirleri</a:t>
            </a:r>
            <a:r>
              <a:rPr lang="en-US" dirty="0">
                <a:ea typeface="+mn-lt"/>
                <a:cs typeface="+mn-lt"/>
              </a:rPr>
              <a:t> </a:t>
            </a:r>
            <a:r>
              <a:rPr lang="en-US" dirty="0" err="1">
                <a:ea typeface="+mn-lt"/>
                <a:cs typeface="+mn-lt"/>
              </a:rPr>
              <a:t>uyarlayarak</a:t>
            </a:r>
            <a:r>
              <a:rPr lang="en-US" dirty="0">
                <a:ea typeface="+mn-lt"/>
                <a:cs typeface="+mn-lt"/>
              </a:rPr>
              <a:t> </a:t>
            </a:r>
            <a:r>
              <a:rPr lang="en-US" dirty="0" err="1">
                <a:ea typeface="+mn-lt"/>
                <a:cs typeface="+mn-lt"/>
              </a:rPr>
              <a:t>inovasyon</a:t>
            </a:r>
            <a:r>
              <a:rPr lang="en-US" dirty="0">
                <a:ea typeface="+mn-lt"/>
                <a:cs typeface="+mn-lt"/>
              </a:rPr>
              <a:t> </a:t>
            </a:r>
            <a:r>
              <a:rPr lang="en-US" dirty="0" err="1">
                <a:ea typeface="+mn-lt"/>
                <a:cs typeface="+mn-lt"/>
              </a:rPr>
              <a:t>yapabilirsiniz</a:t>
            </a:r>
            <a:r>
              <a:rPr lang="en-US" dirty="0">
                <a:ea typeface="+mn-lt"/>
                <a:cs typeface="+mn-lt"/>
              </a:rPr>
              <a:t>. Bu, </a:t>
            </a:r>
            <a:r>
              <a:rPr lang="en-US" dirty="0" err="1">
                <a:ea typeface="+mn-lt"/>
                <a:cs typeface="+mn-lt"/>
              </a:rPr>
              <a:t>dezavantajlı</a:t>
            </a:r>
            <a:r>
              <a:rPr lang="en-US" dirty="0">
                <a:ea typeface="+mn-lt"/>
                <a:cs typeface="+mn-lt"/>
              </a:rPr>
              <a:t> </a:t>
            </a:r>
            <a:r>
              <a:rPr lang="en-US" dirty="0" err="1">
                <a:ea typeface="+mn-lt"/>
                <a:cs typeface="+mn-lt"/>
              </a:rPr>
              <a:t>topluluklar</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istihdam</a:t>
            </a:r>
            <a:r>
              <a:rPr lang="en-US" dirty="0">
                <a:ea typeface="+mn-lt"/>
                <a:cs typeface="+mn-lt"/>
              </a:rPr>
              <a:t> </a:t>
            </a:r>
            <a:r>
              <a:rPr lang="en-US" dirty="0" err="1">
                <a:ea typeface="+mn-lt"/>
                <a:cs typeface="+mn-lt"/>
              </a:rPr>
              <a:t>fırsatları</a:t>
            </a:r>
            <a:r>
              <a:rPr lang="en-US" dirty="0">
                <a:ea typeface="+mn-lt"/>
                <a:cs typeface="+mn-lt"/>
              </a:rPr>
              <a:t> </a:t>
            </a:r>
            <a:r>
              <a:rPr lang="en-US" dirty="0" err="1">
                <a:ea typeface="+mn-lt"/>
                <a:cs typeface="+mn-lt"/>
              </a:rPr>
              <a:t>yaratmayı</a:t>
            </a:r>
            <a:r>
              <a:rPr lang="en-US" dirty="0">
                <a:ea typeface="+mn-lt"/>
                <a:cs typeface="+mn-lt"/>
              </a:rPr>
              <a:t>, </a:t>
            </a:r>
            <a:r>
              <a:rPr lang="en-US" dirty="0" err="1">
                <a:ea typeface="+mn-lt"/>
                <a:cs typeface="+mn-lt"/>
              </a:rPr>
              <a:t>adil</a:t>
            </a:r>
            <a:r>
              <a:rPr lang="en-US" dirty="0">
                <a:ea typeface="+mn-lt"/>
                <a:cs typeface="+mn-lt"/>
              </a:rPr>
              <a:t> </a:t>
            </a:r>
            <a:r>
              <a:rPr lang="en-US" dirty="0" err="1">
                <a:ea typeface="+mn-lt"/>
                <a:cs typeface="+mn-lt"/>
              </a:rPr>
              <a:t>iş</a:t>
            </a:r>
            <a:r>
              <a:rPr lang="en-US" dirty="0">
                <a:ea typeface="+mn-lt"/>
                <a:cs typeface="+mn-lt"/>
              </a:rPr>
              <a:t> </a:t>
            </a:r>
            <a:r>
              <a:rPr lang="en-US" dirty="0" err="1">
                <a:ea typeface="+mn-lt"/>
                <a:cs typeface="+mn-lt"/>
              </a:rPr>
              <a:t>uygulamalarını</a:t>
            </a:r>
            <a:r>
              <a:rPr lang="en-US" dirty="0">
                <a:ea typeface="+mn-lt"/>
                <a:cs typeface="+mn-lt"/>
              </a:rPr>
              <a:t> </a:t>
            </a:r>
            <a:r>
              <a:rPr lang="en-US" dirty="0" err="1">
                <a:ea typeface="+mn-lt"/>
                <a:cs typeface="+mn-lt"/>
              </a:rPr>
              <a:t>desteklemeyi</a:t>
            </a:r>
            <a:r>
              <a:rPr lang="en-US" dirty="0">
                <a:ea typeface="+mn-lt"/>
                <a:cs typeface="+mn-lt"/>
              </a:rPr>
              <a:t>, </a:t>
            </a:r>
            <a:r>
              <a:rPr lang="en-US" dirty="0" err="1">
                <a:ea typeface="+mn-lt"/>
                <a:cs typeface="+mn-lt"/>
              </a:rPr>
              <a:t>cinsiyet</a:t>
            </a:r>
            <a:r>
              <a:rPr lang="en-US" dirty="0">
                <a:ea typeface="+mn-lt"/>
                <a:cs typeface="+mn-lt"/>
              </a:rPr>
              <a:t> </a:t>
            </a:r>
            <a:r>
              <a:rPr lang="en-US" dirty="0" err="1">
                <a:ea typeface="+mn-lt"/>
                <a:cs typeface="+mn-lt"/>
              </a:rPr>
              <a:t>eşitliğini</a:t>
            </a:r>
            <a:r>
              <a:rPr lang="en-US" dirty="0">
                <a:ea typeface="+mn-lt"/>
                <a:cs typeface="+mn-lt"/>
              </a:rPr>
              <a:t> </a:t>
            </a:r>
            <a:r>
              <a:rPr lang="en-US" dirty="0" err="1">
                <a:ea typeface="+mn-lt"/>
                <a:cs typeface="+mn-lt"/>
              </a:rPr>
              <a:t>teşvik</a:t>
            </a:r>
            <a:r>
              <a:rPr lang="en-US" dirty="0">
                <a:ea typeface="+mn-lt"/>
                <a:cs typeface="+mn-lt"/>
              </a:rPr>
              <a:t> </a:t>
            </a:r>
            <a:r>
              <a:rPr lang="en-US" dirty="0" err="1">
                <a:ea typeface="+mn-lt"/>
                <a:cs typeface="+mn-lt"/>
              </a:rPr>
              <a:t>etmeyi</a:t>
            </a:r>
            <a:r>
              <a:rPr lang="en-US" dirty="0">
                <a:ea typeface="+mn-lt"/>
                <a:cs typeface="+mn-lt"/>
              </a:rPr>
              <a:t>, </a:t>
            </a:r>
            <a:r>
              <a:rPr lang="en-US" dirty="0" err="1">
                <a:ea typeface="+mn-lt"/>
                <a:cs typeface="+mn-lt"/>
              </a:rPr>
              <a:t>iş</a:t>
            </a:r>
            <a:r>
              <a:rPr lang="en-US" dirty="0">
                <a:ea typeface="+mn-lt"/>
                <a:cs typeface="+mn-lt"/>
              </a:rPr>
              <a:t> </a:t>
            </a:r>
            <a:r>
              <a:rPr lang="en-US" dirty="0" err="1">
                <a:ea typeface="+mn-lt"/>
                <a:cs typeface="+mn-lt"/>
              </a:rPr>
              <a:t>yerinde</a:t>
            </a:r>
            <a:r>
              <a:rPr lang="en-US" dirty="0">
                <a:ea typeface="+mn-lt"/>
                <a:cs typeface="+mn-lt"/>
              </a:rPr>
              <a:t> </a:t>
            </a:r>
            <a:r>
              <a:rPr lang="en-US" dirty="0" err="1">
                <a:ea typeface="+mn-lt"/>
                <a:cs typeface="+mn-lt"/>
              </a:rPr>
              <a:t>çeşitliliği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kapsayıcılığı</a:t>
            </a:r>
            <a:r>
              <a:rPr lang="en-US" dirty="0">
                <a:ea typeface="+mn-lt"/>
                <a:cs typeface="+mn-lt"/>
              </a:rPr>
              <a:t> </a:t>
            </a:r>
            <a:r>
              <a:rPr lang="en-US" dirty="0" err="1">
                <a:ea typeface="+mn-lt"/>
                <a:cs typeface="+mn-lt"/>
              </a:rPr>
              <a:t>teşvik</a:t>
            </a:r>
            <a:r>
              <a:rPr lang="en-US" dirty="0">
                <a:ea typeface="+mn-lt"/>
                <a:cs typeface="+mn-lt"/>
              </a:rPr>
              <a:t> </a:t>
            </a:r>
            <a:r>
              <a:rPr lang="en-US" dirty="0" err="1">
                <a:ea typeface="+mn-lt"/>
                <a:cs typeface="+mn-lt"/>
              </a:rPr>
              <a:t>etmeyi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toplum</a:t>
            </a:r>
            <a:r>
              <a:rPr lang="en-US" dirty="0">
                <a:ea typeface="+mn-lt"/>
                <a:cs typeface="+mn-lt"/>
              </a:rPr>
              <a:t> </a:t>
            </a:r>
            <a:r>
              <a:rPr lang="en-US" dirty="0" err="1">
                <a:ea typeface="+mn-lt"/>
                <a:cs typeface="+mn-lt"/>
              </a:rPr>
              <a:t>gelişimini</a:t>
            </a:r>
            <a:r>
              <a:rPr lang="en-US" dirty="0">
                <a:ea typeface="+mn-lt"/>
                <a:cs typeface="+mn-lt"/>
              </a:rPr>
              <a:t> </a:t>
            </a:r>
            <a:r>
              <a:rPr lang="en-US" dirty="0" err="1">
                <a:ea typeface="+mn-lt"/>
                <a:cs typeface="+mn-lt"/>
              </a:rPr>
              <a:t>desteklemeyi</a:t>
            </a:r>
            <a:r>
              <a:rPr lang="en-US" dirty="0">
                <a:ea typeface="+mn-lt"/>
                <a:cs typeface="+mn-lt"/>
              </a:rPr>
              <a:t> </a:t>
            </a:r>
            <a:r>
              <a:rPr lang="en-US" dirty="0" err="1">
                <a:ea typeface="+mn-lt"/>
                <a:cs typeface="+mn-lt"/>
              </a:rPr>
              <a:t>içerebilir</a:t>
            </a:r>
            <a:r>
              <a:rPr lang="en-US" dirty="0">
                <a:ea typeface="+mn-lt"/>
                <a:cs typeface="+mn-lt"/>
              </a:rPr>
              <a:t>.</a:t>
            </a:r>
          </a:p>
          <a:p>
            <a:r>
              <a:rPr lang="en-US" dirty="0" err="1">
                <a:ea typeface="+mn-lt"/>
                <a:cs typeface="+mn-lt"/>
              </a:rPr>
              <a:t>Böylece</a:t>
            </a:r>
            <a:r>
              <a:rPr lang="en-US" dirty="0">
                <a:ea typeface="+mn-lt"/>
                <a:cs typeface="+mn-lt"/>
              </a:rPr>
              <a:t>, "</a:t>
            </a:r>
            <a:r>
              <a:rPr lang="en-US" dirty="0" err="1">
                <a:ea typeface="+mn-lt"/>
                <a:cs typeface="+mn-lt"/>
              </a:rPr>
              <a:t>İnsanlar-Gezegen-Karlılık</a:t>
            </a:r>
            <a:r>
              <a:rPr lang="en-US" dirty="0">
                <a:ea typeface="+mn-lt"/>
                <a:cs typeface="+mn-lt"/>
              </a:rPr>
              <a:t>" </a:t>
            </a:r>
            <a:r>
              <a:rPr lang="en-US" dirty="0" err="1">
                <a:ea typeface="+mn-lt"/>
                <a:cs typeface="+mn-lt"/>
              </a:rPr>
              <a:t>yaklaşımının</a:t>
            </a:r>
            <a:r>
              <a:rPr lang="en-US" dirty="0">
                <a:ea typeface="+mn-lt"/>
                <a:cs typeface="+mn-lt"/>
              </a:rPr>
              <a:t> "</a:t>
            </a:r>
            <a:r>
              <a:rPr lang="en-US" dirty="0" err="1">
                <a:ea typeface="+mn-lt"/>
                <a:cs typeface="+mn-lt"/>
              </a:rPr>
              <a:t>İnsanlar</a:t>
            </a:r>
            <a:r>
              <a:rPr lang="en-US" dirty="0">
                <a:ea typeface="+mn-lt"/>
                <a:cs typeface="+mn-lt"/>
              </a:rPr>
              <a:t>" </a:t>
            </a:r>
            <a:r>
              <a:rPr lang="en-US" dirty="0" err="1">
                <a:ea typeface="+mn-lt"/>
                <a:cs typeface="+mn-lt"/>
              </a:rPr>
              <a:t>yönüne</a:t>
            </a:r>
            <a:r>
              <a:rPr lang="en-US" dirty="0">
                <a:ea typeface="+mn-lt"/>
                <a:cs typeface="+mn-lt"/>
              </a:rPr>
              <a:t> </a:t>
            </a:r>
            <a:r>
              <a:rPr lang="en-US" dirty="0" err="1">
                <a:ea typeface="+mn-lt"/>
                <a:cs typeface="+mn-lt"/>
              </a:rPr>
              <a:t>katkı</a:t>
            </a:r>
            <a:r>
              <a:rPr lang="en-US" dirty="0">
                <a:ea typeface="+mn-lt"/>
                <a:cs typeface="+mn-lt"/>
              </a:rPr>
              <a:t> </a:t>
            </a:r>
            <a:r>
              <a:rPr lang="en-US" dirty="0" err="1">
                <a:ea typeface="+mn-lt"/>
                <a:cs typeface="+mn-lt"/>
              </a:rPr>
              <a:t>sağlayarak</a:t>
            </a:r>
            <a:r>
              <a:rPr lang="en-US" dirty="0">
                <a:ea typeface="+mn-lt"/>
                <a:cs typeface="+mn-lt"/>
              </a:rPr>
              <a:t> </a:t>
            </a:r>
            <a:r>
              <a:rPr lang="en-US" dirty="0" err="1">
                <a:ea typeface="+mn-lt"/>
                <a:cs typeface="+mn-lt"/>
              </a:rPr>
              <a:t>sosyal</a:t>
            </a:r>
            <a:r>
              <a:rPr lang="en-US" dirty="0">
                <a:ea typeface="+mn-lt"/>
                <a:cs typeface="+mn-lt"/>
              </a:rPr>
              <a:t> </a:t>
            </a:r>
            <a:r>
              <a:rPr lang="en-US" dirty="0" err="1">
                <a:ea typeface="+mn-lt"/>
                <a:cs typeface="+mn-lt"/>
              </a:rPr>
              <a:t>sorunları</a:t>
            </a:r>
            <a:r>
              <a:rPr lang="en-US" dirty="0">
                <a:ea typeface="+mn-lt"/>
                <a:cs typeface="+mn-lt"/>
              </a:rPr>
              <a:t> </a:t>
            </a:r>
            <a:r>
              <a:rPr lang="en-US" dirty="0" err="1">
                <a:ea typeface="+mn-lt"/>
                <a:cs typeface="+mn-lt"/>
              </a:rPr>
              <a:t>ele</a:t>
            </a:r>
            <a:r>
              <a:rPr lang="en-US" dirty="0">
                <a:ea typeface="+mn-lt"/>
                <a:cs typeface="+mn-lt"/>
              </a:rPr>
              <a:t> </a:t>
            </a:r>
            <a:r>
              <a:rPr lang="en-US" dirty="0" err="1">
                <a:ea typeface="+mn-lt"/>
                <a:cs typeface="+mn-lt"/>
              </a:rPr>
              <a:t>almayı</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sosyal</a:t>
            </a:r>
            <a:r>
              <a:rPr lang="en-US" dirty="0">
                <a:ea typeface="+mn-lt"/>
                <a:cs typeface="+mn-lt"/>
              </a:rPr>
              <a:t> </a:t>
            </a:r>
            <a:r>
              <a:rPr lang="en-US" dirty="0" err="1">
                <a:ea typeface="+mn-lt"/>
                <a:cs typeface="+mn-lt"/>
              </a:rPr>
              <a:t>refahı</a:t>
            </a:r>
            <a:r>
              <a:rPr lang="en-US" dirty="0">
                <a:ea typeface="+mn-lt"/>
                <a:cs typeface="+mn-lt"/>
              </a:rPr>
              <a:t> </a:t>
            </a:r>
            <a:r>
              <a:rPr lang="en-US" dirty="0" err="1">
                <a:ea typeface="+mn-lt"/>
                <a:cs typeface="+mn-lt"/>
              </a:rPr>
              <a:t>teşvik</a:t>
            </a:r>
            <a:r>
              <a:rPr lang="en-US" dirty="0">
                <a:ea typeface="+mn-lt"/>
                <a:cs typeface="+mn-lt"/>
              </a:rPr>
              <a:t> </a:t>
            </a:r>
            <a:r>
              <a:rPr lang="en-US" dirty="0" err="1">
                <a:ea typeface="+mn-lt"/>
                <a:cs typeface="+mn-lt"/>
              </a:rPr>
              <a:t>edebilirsiniz</a:t>
            </a:r>
            <a:r>
              <a:rPr lang="en-US" dirty="0">
                <a:ea typeface="+mn-lt"/>
                <a:cs typeface="+mn-lt"/>
              </a:rPr>
              <a:t>.</a:t>
            </a:r>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pPr algn="l" rtl="0"/>
            <a:r>
              <a:rPr lang="en-IE"/>
              <a:t>Gıda İşletmelerinin Potansiyel Sosyal Etkisi…</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a:solidFill>
                  <a:srgbClr val="000000"/>
                </a:solidFill>
              </a:rPr>
              <a:t>İNSANLAR</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10252285" cy="3440624"/>
          </a:xfrm>
        </p:spPr>
        <p:txBody>
          <a:bodyPr lIns="91440" tIns="45720" rIns="91440" bIns="45720" anchor="t"/>
          <a:lstStyle/>
          <a:p>
            <a:r>
              <a:rPr lang="en-US" dirty="0" err="1">
                <a:ea typeface="+mn-lt"/>
                <a:cs typeface="+mn-lt"/>
              </a:rPr>
              <a:t>Sürdürülebilirlik</a:t>
            </a:r>
            <a:r>
              <a:rPr lang="en-US" dirty="0">
                <a:ea typeface="+mn-lt"/>
                <a:cs typeface="+mn-lt"/>
              </a:rPr>
              <a:t> </a:t>
            </a:r>
            <a:r>
              <a:rPr lang="en-US" dirty="0" err="1">
                <a:ea typeface="+mn-lt"/>
                <a:cs typeface="+mn-lt"/>
              </a:rPr>
              <a:t>çabalarınızda</a:t>
            </a:r>
            <a:r>
              <a:rPr lang="en-US" dirty="0">
                <a:ea typeface="+mn-lt"/>
                <a:cs typeface="+mn-lt"/>
              </a:rPr>
              <a:t> </a:t>
            </a:r>
            <a:r>
              <a:rPr lang="en-US" dirty="0" err="1">
                <a:ea typeface="+mn-lt"/>
                <a:cs typeface="+mn-lt"/>
              </a:rPr>
              <a:t>tüketicileri</a:t>
            </a:r>
            <a:r>
              <a:rPr lang="en-US" dirty="0">
                <a:ea typeface="+mn-lt"/>
                <a:cs typeface="+mn-lt"/>
              </a:rPr>
              <a:t> </a:t>
            </a:r>
            <a:r>
              <a:rPr lang="en-US" dirty="0" err="1">
                <a:ea typeface="+mn-lt"/>
                <a:cs typeface="+mn-lt"/>
              </a:rPr>
              <a:t>dahil</a:t>
            </a:r>
            <a:r>
              <a:rPr lang="en-US" dirty="0">
                <a:ea typeface="+mn-lt"/>
                <a:cs typeface="+mn-lt"/>
              </a:rPr>
              <a:t> </a:t>
            </a:r>
            <a:r>
              <a:rPr lang="en-US" dirty="0" err="1">
                <a:ea typeface="+mn-lt"/>
                <a:cs typeface="+mn-lt"/>
              </a:rPr>
              <a:t>ederek</a:t>
            </a:r>
            <a:r>
              <a:rPr lang="en-US" dirty="0">
                <a:ea typeface="+mn-lt"/>
                <a:cs typeface="+mn-lt"/>
              </a:rPr>
              <a:t> </a:t>
            </a:r>
            <a:r>
              <a:rPr lang="en-US" dirty="0" err="1">
                <a:ea typeface="+mn-lt"/>
                <a:cs typeface="+mn-lt"/>
              </a:rPr>
              <a:t>inovasyon</a:t>
            </a:r>
            <a:r>
              <a:rPr lang="en-US" dirty="0">
                <a:ea typeface="+mn-lt"/>
                <a:cs typeface="+mn-lt"/>
              </a:rPr>
              <a:t> </a:t>
            </a:r>
            <a:r>
              <a:rPr lang="en-US" dirty="0" err="1">
                <a:ea typeface="+mn-lt"/>
                <a:cs typeface="+mn-lt"/>
              </a:rPr>
              <a:t>yapabilirsiniz</a:t>
            </a:r>
            <a:r>
              <a:rPr lang="en-US" dirty="0">
                <a:ea typeface="+mn-lt"/>
                <a:cs typeface="+mn-lt"/>
              </a:rPr>
              <a:t>. Bu, </a:t>
            </a:r>
            <a:r>
              <a:rPr lang="en-US" dirty="0" err="1">
                <a:ea typeface="+mn-lt"/>
                <a:cs typeface="+mn-lt"/>
              </a:rPr>
              <a:t>tüketicilere</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tercihlerinin</a:t>
            </a:r>
            <a:r>
              <a:rPr lang="en-US" dirty="0">
                <a:ea typeface="+mn-lt"/>
                <a:cs typeface="+mn-lt"/>
              </a:rPr>
              <a:t> </a:t>
            </a:r>
            <a:r>
              <a:rPr lang="en-US" dirty="0" err="1">
                <a:ea typeface="+mn-lt"/>
                <a:cs typeface="+mn-lt"/>
              </a:rPr>
              <a:t>sosyal</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çevresel</a:t>
            </a:r>
            <a:r>
              <a:rPr lang="en-US" dirty="0">
                <a:ea typeface="+mn-lt"/>
                <a:cs typeface="+mn-lt"/>
              </a:rPr>
              <a:t> </a:t>
            </a:r>
            <a:r>
              <a:rPr lang="en-US" dirty="0" err="1">
                <a:ea typeface="+mn-lt"/>
                <a:cs typeface="+mn-lt"/>
              </a:rPr>
              <a:t>etkileri</a:t>
            </a:r>
            <a:r>
              <a:rPr lang="en-US" dirty="0">
                <a:ea typeface="+mn-lt"/>
                <a:cs typeface="+mn-lt"/>
              </a:rPr>
              <a:t> </a:t>
            </a:r>
            <a:r>
              <a:rPr lang="en-US" dirty="0" err="1">
                <a:ea typeface="+mn-lt"/>
                <a:cs typeface="+mn-lt"/>
              </a:rPr>
              <a:t>hakkında</a:t>
            </a:r>
            <a:r>
              <a:rPr lang="en-US" dirty="0">
                <a:ea typeface="+mn-lt"/>
                <a:cs typeface="+mn-lt"/>
              </a:rPr>
              <a:t> </a:t>
            </a:r>
            <a:r>
              <a:rPr lang="en-US" dirty="0" err="1">
                <a:ea typeface="+mn-lt"/>
                <a:cs typeface="+mn-lt"/>
              </a:rPr>
              <a:t>eğitim</a:t>
            </a:r>
            <a:r>
              <a:rPr lang="en-US" dirty="0">
                <a:ea typeface="+mn-lt"/>
                <a:cs typeface="+mn-lt"/>
              </a:rPr>
              <a:t> </a:t>
            </a:r>
            <a:r>
              <a:rPr lang="en-US" dirty="0" err="1">
                <a:ea typeface="+mn-lt"/>
                <a:cs typeface="+mn-lt"/>
              </a:rPr>
              <a:t>vermek</a:t>
            </a:r>
            <a:r>
              <a:rPr lang="en-US" dirty="0">
                <a:ea typeface="+mn-lt"/>
                <a:cs typeface="+mn-lt"/>
              </a:rPr>
              <a:t>, </a:t>
            </a:r>
            <a:r>
              <a:rPr lang="en-US" dirty="0" err="1">
                <a:ea typeface="+mn-lt"/>
                <a:cs typeface="+mn-lt"/>
              </a:rPr>
              <a:t>sürdürülebilir</a:t>
            </a:r>
            <a:r>
              <a:rPr lang="en-US" dirty="0">
                <a:ea typeface="+mn-lt"/>
                <a:cs typeface="+mn-lt"/>
              </a:rPr>
              <a:t> </a:t>
            </a:r>
            <a:r>
              <a:rPr lang="en-US" dirty="0" err="1">
                <a:ea typeface="+mn-lt"/>
                <a:cs typeface="+mn-lt"/>
              </a:rPr>
              <a:t>tüketim</a:t>
            </a:r>
            <a:r>
              <a:rPr lang="en-US" dirty="0">
                <a:ea typeface="+mn-lt"/>
                <a:cs typeface="+mn-lt"/>
              </a:rPr>
              <a:t> </a:t>
            </a:r>
            <a:r>
              <a:rPr lang="en-US" dirty="0" err="1">
                <a:ea typeface="+mn-lt"/>
                <a:cs typeface="+mn-lt"/>
              </a:rPr>
              <a:t>alışkanlıklarını</a:t>
            </a:r>
            <a:r>
              <a:rPr lang="en-US" dirty="0">
                <a:ea typeface="+mn-lt"/>
                <a:cs typeface="+mn-lt"/>
              </a:rPr>
              <a:t> </a:t>
            </a:r>
            <a:r>
              <a:rPr lang="en-US" dirty="0" err="1">
                <a:ea typeface="+mn-lt"/>
                <a:cs typeface="+mn-lt"/>
              </a:rPr>
              <a:t>teşvik</a:t>
            </a:r>
            <a:r>
              <a:rPr lang="en-US" dirty="0">
                <a:ea typeface="+mn-lt"/>
                <a:cs typeface="+mn-lt"/>
              </a:rPr>
              <a:t> </a:t>
            </a:r>
            <a:r>
              <a:rPr lang="en-US" dirty="0" err="1">
                <a:ea typeface="+mn-lt"/>
                <a:cs typeface="+mn-lt"/>
              </a:rPr>
              <a:t>etmek</a:t>
            </a:r>
            <a:r>
              <a:rPr lang="en-US" dirty="0">
                <a:ea typeface="+mn-lt"/>
                <a:cs typeface="+mn-lt"/>
              </a:rPr>
              <a:t>, </a:t>
            </a:r>
            <a:r>
              <a:rPr lang="en-US" dirty="0" err="1">
                <a:ea typeface="+mn-lt"/>
                <a:cs typeface="+mn-lt"/>
              </a:rPr>
              <a:t>sorumlu</a:t>
            </a:r>
            <a:r>
              <a:rPr lang="en-US" dirty="0">
                <a:ea typeface="+mn-lt"/>
                <a:cs typeface="+mn-lt"/>
              </a:rPr>
              <a:t> </a:t>
            </a:r>
            <a:r>
              <a:rPr lang="en-US" dirty="0" err="1">
                <a:ea typeface="+mn-lt"/>
                <a:cs typeface="+mn-lt"/>
              </a:rPr>
              <a:t>ambalajlama</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atık</a:t>
            </a:r>
            <a:r>
              <a:rPr lang="en-US" dirty="0">
                <a:ea typeface="+mn-lt"/>
                <a:cs typeface="+mn-lt"/>
              </a:rPr>
              <a:t> </a:t>
            </a:r>
            <a:r>
              <a:rPr lang="en-US" dirty="0" err="1">
                <a:ea typeface="+mn-lt"/>
                <a:cs typeface="+mn-lt"/>
              </a:rPr>
              <a:t>yönetimini</a:t>
            </a:r>
            <a:r>
              <a:rPr lang="en-US" dirty="0">
                <a:ea typeface="+mn-lt"/>
                <a:cs typeface="+mn-lt"/>
              </a:rPr>
              <a:t> </a:t>
            </a:r>
            <a:r>
              <a:rPr lang="en-US" dirty="0" err="1">
                <a:ea typeface="+mn-lt"/>
                <a:cs typeface="+mn-lt"/>
              </a:rPr>
              <a:t>teşvik</a:t>
            </a:r>
            <a:r>
              <a:rPr lang="en-US" dirty="0">
                <a:ea typeface="+mn-lt"/>
                <a:cs typeface="+mn-lt"/>
              </a:rPr>
              <a:t> </a:t>
            </a:r>
            <a:r>
              <a:rPr lang="en-US" dirty="0" err="1">
                <a:ea typeface="+mn-lt"/>
                <a:cs typeface="+mn-lt"/>
              </a:rPr>
              <a:t>etmek</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tüketicileri</a:t>
            </a:r>
            <a:r>
              <a:rPr lang="en-US" dirty="0">
                <a:ea typeface="+mn-lt"/>
                <a:cs typeface="+mn-lt"/>
              </a:rPr>
              <a:t> </a:t>
            </a:r>
            <a:r>
              <a:rPr lang="en-US" dirty="0" err="1">
                <a:ea typeface="+mn-lt"/>
                <a:cs typeface="+mn-lt"/>
              </a:rPr>
              <a:t>daha</a:t>
            </a:r>
            <a:r>
              <a:rPr lang="en-US" dirty="0">
                <a:ea typeface="+mn-lt"/>
                <a:cs typeface="+mn-lt"/>
              </a:rPr>
              <a:t> </a:t>
            </a:r>
            <a:r>
              <a:rPr lang="en-US" dirty="0" err="1">
                <a:ea typeface="+mn-lt"/>
                <a:cs typeface="+mn-lt"/>
              </a:rPr>
              <a:t>sürdürülebilir</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ürünleri</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hizmetleri</a:t>
            </a:r>
            <a:r>
              <a:rPr lang="en-US" dirty="0">
                <a:ea typeface="+mn-lt"/>
                <a:cs typeface="+mn-lt"/>
              </a:rPr>
              <a:t> </a:t>
            </a:r>
            <a:r>
              <a:rPr lang="en-US" dirty="0" err="1">
                <a:ea typeface="+mn-lt"/>
                <a:cs typeface="+mn-lt"/>
              </a:rPr>
              <a:t>geliştirmek</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işbirliği</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geri</a:t>
            </a:r>
            <a:r>
              <a:rPr lang="en-US" dirty="0">
                <a:ea typeface="+mn-lt"/>
                <a:cs typeface="+mn-lt"/>
              </a:rPr>
              <a:t> </a:t>
            </a:r>
            <a:r>
              <a:rPr lang="en-US" dirty="0" err="1">
                <a:ea typeface="+mn-lt"/>
                <a:cs typeface="+mn-lt"/>
              </a:rPr>
              <a:t>bildirim</a:t>
            </a:r>
            <a:r>
              <a:rPr lang="en-US" dirty="0">
                <a:ea typeface="+mn-lt"/>
                <a:cs typeface="+mn-lt"/>
              </a:rPr>
              <a:t> </a:t>
            </a:r>
            <a:r>
              <a:rPr lang="en-US" dirty="0" err="1">
                <a:ea typeface="+mn-lt"/>
                <a:cs typeface="+mn-lt"/>
              </a:rPr>
              <a:t>süreçlerine</a:t>
            </a:r>
            <a:r>
              <a:rPr lang="en-US" dirty="0">
                <a:ea typeface="+mn-lt"/>
                <a:cs typeface="+mn-lt"/>
              </a:rPr>
              <a:t> </a:t>
            </a:r>
            <a:r>
              <a:rPr lang="en-US" dirty="0" err="1">
                <a:ea typeface="+mn-lt"/>
                <a:cs typeface="+mn-lt"/>
              </a:rPr>
              <a:t>dahil</a:t>
            </a:r>
            <a:r>
              <a:rPr lang="en-US" dirty="0">
                <a:ea typeface="+mn-lt"/>
                <a:cs typeface="+mn-lt"/>
              </a:rPr>
              <a:t> </a:t>
            </a:r>
            <a:r>
              <a:rPr lang="en-US" dirty="0" err="1">
                <a:ea typeface="+mn-lt"/>
                <a:cs typeface="+mn-lt"/>
              </a:rPr>
              <a:t>etmek</a:t>
            </a:r>
            <a:r>
              <a:rPr lang="en-US" dirty="0">
                <a:ea typeface="+mn-lt"/>
                <a:cs typeface="+mn-lt"/>
              </a:rPr>
              <a:t> </a:t>
            </a:r>
            <a:r>
              <a:rPr lang="en-US" dirty="0" err="1">
                <a:ea typeface="+mn-lt"/>
                <a:cs typeface="+mn-lt"/>
              </a:rPr>
              <a:t>anlamına</a:t>
            </a:r>
            <a:r>
              <a:rPr lang="en-US" dirty="0">
                <a:ea typeface="+mn-lt"/>
                <a:cs typeface="+mn-lt"/>
              </a:rPr>
              <a:t> </a:t>
            </a:r>
            <a:r>
              <a:rPr lang="en-US" dirty="0" err="1">
                <a:ea typeface="+mn-lt"/>
                <a:cs typeface="+mn-lt"/>
              </a:rPr>
              <a:t>gelebilir</a:t>
            </a:r>
            <a:r>
              <a:rPr lang="en-US" dirty="0">
                <a:ea typeface="+mn-lt"/>
                <a:cs typeface="+mn-lt"/>
              </a:rPr>
              <a:t>.</a:t>
            </a:r>
            <a:endParaRPr lang="tr-TR" dirty="0">
              <a:ea typeface="+mn-lt"/>
              <a:cs typeface="+mn-lt"/>
            </a:endParaRPr>
          </a:p>
          <a:p>
            <a:r>
              <a:rPr lang="en-US" dirty="0">
                <a:ea typeface="+mn-lt"/>
                <a:cs typeface="+mn-lt"/>
              </a:rPr>
              <a:t>Bu, </a:t>
            </a:r>
            <a:r>
              <a:rPr lang="en-US" dirty="0" err="1">
                <a:ea typeface="+mn-lt"/>
                <a:cs typeface="+mn-lt"/>
              </a:rPr>
              <a:t>aynı</a:t>
            </a:r>
            <a:r>
              <a:rPr lang="en-US" dirty="0">
                <a:ea typeface="+mn-lt"/>
                <a:cs typeface="+mn-lt"/>
              </a:rPr>
              <a:t> </a:t>
            </a:r>
            <a:r>
              <a:rPr lang="en-US" dirty="0" err="1">
                <a:ea typeface="+mn-lt"/>
                <a:cs typeface="+mn-lt"/>
              </a:rPr>
              <a:t>zamanda</a:t>
            </a:r>
            <a:r>
              <a:rPr lang="en-US" dirty="0">
                <a:ea typeface="+mn-lt"/>
                <a:cs typeface="+mn-lt"/>
              </a:rPr>
              <a:t> "</a:t>
            </a:r>
            <a:r>
              <a:rPr lang="en-US" dirty="0" err="1">
                <a:ea typeface="+mn-lt"/>
                <a:cs typeface="+mn-lt"/>
              </a:rPr>
              <a:t>İnsanlar-Gezegen-Karlılık</a:t>
            </a:r>
            <a:r>
              <a:rPr lang="en-US" dirty="0">
                <a:ea typeface="+mn-lt"/>
                <a:cs typeface="+mn-lt"/>
              </a:rPr>
              <a:t>" </a:t>
            </a:r>
            <a:r>
              <a:rPr lang="en-US" dirty="0" err="1">
                <a:ea typeface="+mn-lt"/>
                <a:cs typeface="+mn-lt"/>
              </a:rPr>
              <a:t>yaklaşımının</a:t>
            </a:r>
            <a:r>
              <a:rPr lang="en-US" dirty="0">
                <a:ea typeface="+mn-lt"/>
                <a:cs typeface="+mn-lt"/>
              </a:rPr>
              <a:t> "</a:t>
            </a:r>
            <a:r>
              <a:rPr lang="en-US" dirty="0" err="1">
                <a:ea typeface="+mn-lt"/>
                <a:cs typeface="+mn-lt"/>
              </a:rPr>
              <a:t>İnsanlar</a:t>
            </a:r>
            <a:r>
              <a:rPr lang="en-US" dirty="0">
                <a:ea typeface="+mn-lt"/>
                <a:cs typeface="+mn-lt"/>
              </a:rPr>
              <a:t>" </a:t>
            </a:r>
            <a:r>
              <a:rPr lang="en-US" dirty="0" err="1">
                <a:ea typeface="+mn-lt"/>
                <a:cs typeface="+mn-lt"/>
              </a:rPr>
              <a:t>yönüne</a:t>
            </a:r>
            <a:r>
              <a:rPr lang="en-US" dirty="0">
                <a:ea typeface="+mn-lt"/>
                <a:cs typeface="+mn-lt"/>
              </a:rPr>
              <a:t> </a:t>
            </a:r>
            <a:r>
              <a:rPr lang="en-US" dirty="0" err="1">
                <a:ea typeface="+mn-lt"/>
                <a:cs typeface="+mn-lt"/>
              </a:rPr>
              <a:t>katkı</a:t>
            </a:r>
            <a:r>
              <a:rPr lang="en-US" dirty="0">
                <a:ea typeface="+mn-lt"/>
                <a:cs typeface="+mn-lt"/>
              </a:rPr>
              <a:t> </a:t>
            </a:r>
            <a:r>
              <a:rPr lang="en-US" dirty="0" err="1">
                <a:ea typeface="+mn-lt"/>
                <a:cs typeface="+mn-lt"/>
              </a:rPr>
              <a:t>sağlayarak</a:t>
            </a:r>
            <a:r>
              <a:rPr lang="en-US" dirty="0">
                <a:ea typeface="+mn-lt"/>
                <a:cs typeface="+mn-lt"/>
              </a:rPr>
              <a:t>, </a:t>
            </a:r>
            <a:r>
              <a:rPr lang="en-US" dirty="0" err="1">
                <a:ea typeface="+mn-lt"/>
                <a:cs typeface="+mn-lt"/>
              </a:rPr>
              <a:t>tüketicilere</a:t>
            </a:r>
            <a:r>
              <a:rPr lang="en-US" dirty="0">
                <a:ea typeface="+mn-lt"/>
                <a:cs typeface="+mn-lt"/>
              </a:rPr>
              <a:t> </a:t>
            </a:r>
            <a:r>
              <a:rPr lang="en-US" dirty="0" err="1">
                <a:ea typeface="+mn-lt"/>
                <a:cs typeface="+mn-lt"/>
              </a:rPr>
              <a:t>bilinçli</a:t>
            </a:r>
            <a:r>
              <a:rPr lang="en-US" dirty="0">
                <a:ea typeface="+mn-lt"/>
                <a:cs typeface="+mn-lt"/>
              </a:rPr>
              <a:t> </a:t>
            </a:r>
            <a:r>
              <a:rPr lang="en-US" dirty="0" err="1">
                <a:ea typeface="+mn-lt"/>
                <a:cs typeface="+mn-lt"/>
              </a:rPr>
              <a:t>seçimler</a:t>
            </a:r>
            <a:r>
              <a:rPr lang="en-US" dirty="0">
                <a:ea typeface="+mn-lt"/>
                <a:cs typeface="+mn-lt"/>
              </a:rPr>
              <a:t> </a:t>
            </a:r>
            <a:r>
              <a:rPr lang="en-US" dirty="0" err="1">
                <a:ea typeface="+mn-lt"/>
                <a:cs typeface="+mn-lt"/>
              </a:rPr>
              <a:t>yapma</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sürdürülebilirlik</a:t>
            </a:r>
            <a:r>
              <a:rPr lang="en-US" dirty="0">
                <a:ea typeface="+mn-lt"/>
                <a:cs typeface="+mn-lt"/>
              </a:rPr>
              <a:t> </a:t>
            </a:r>
            <a:r>
              <a:rPr lang="en-US" dirty="0" err="1">
                <a:ea typeface="+mn-lt"/>
                <a:cs typeface="+mn-lt"/>
              </a:rPr>
              <a:t>girişimlerinde</a:t>
            </a:r>
            <a:r>
              <a:rPr lang="en-US" dirty="0">
                <a:ea typeface="+mn-lt"/>
                <a:cs typeface="+mn-lt"/>
              </a:rPr>
              <a:t> </a:t>
            </a:r>
            <a:r>
              <a:rPr lang="en-US" dirty="0" err="1">
                <a:ea typeface="+mn-lt"/>
                <a:cs typeface="+mn-lt"/>
              </a:rPr>
              <a:t>aktif</a:t>
            </a:r>
            <a:r>
              <a:rPr lang="en-US" dirty="0">
                <a:ea typeface="+mn-lt"/>
                <a:cs typeface="+mn-lt"/>
              </a:rPr>
              <a:t> </a:t>
            </a:r>
            <a:r>
              <a:rPr lang="en-US" dirty="0" err="1">
                <a:ea typeface="+mn-lt"/>
                <a:cs typeface="+mn-lt"/>
              </a:rPr>
              <a:t>katılımcılar</a:t>
            </a:r>
            <a:r>
              <a:rPr lang="en-US" dirty="0">
                <a:ea typeface="+mn-lt"/>
                <a:cs typeface="+mn-lt"/>
              </a:rPr>
              <a:t> </a:t>
            </a:r>
            <a:r>
              <a:rPr lang="en-US" dirty="0" err="1">
                <a:ea typeface="+mn-lt"/>
                <a:cs typeface="+mn-lt"/>
              </a:rPr>
              <a:t>olma</a:t>
            </a:r>
            <a:r>
              <a:rPr lang="en-US" dirty="0">
                <a:ea typeface="+mn-lt"/>
                <a:cs typeface="+mn-lt"/>
              </a:rPr>
              <a:t> </a:t>
            </a:r>
            <a:r>
              <a:rPr lang="en-US" dirty="0" err="1">
                <a:ea typeface="+mn-lt"/>
                <a:cs typeface="+mn-lt"/>
              </a:rPr>
              <a:t>imkanı</a:t>
            </a:r>
            <a:r>
              <a:rPr lang="en-US" dirty="0">
                <a:ea typeface="+mn-lt"/>
                <a:cs typeface="+mn-lt"/>
              </a:rPr>
              <a:t> </a:t>
            </a:r>
            <a:r>
              <a:rPr lang="en-US" dirty="0" err="1">
                <a:ea typeface="+mn-lt"/>
                <a:cs typeface="+mn-lt"/>
              </a:rPr>
              <a:t>vererek</a:t>
            </a:r>
            <a:r>
              <a:rPr lang="en-US" dirty="0">
                <a:ea typeface="+mn-lt"/>
                <a:cs typeface="+mn-lt"/>
              </a:rPr>
              <a:t> </a:t>
            </a:r>
            <a:r>
              <a:rPr lang="en-US" dirty="0" err="1">
                <a:ea typeface="+mn-lt"/>
                <a:cs typeface="+mn-lt"/>
              </a:rPr>
              <a:t>katkı</a:t>
            </a:r>
            <a:r>
              <a:rPr lang="en-US" dirty="0">
                <a:ea typeface="+mn-lt"/>
                <a:cs typeface="+mn-lt"/>
              </a:rPr>
              <a:t> </a:t>
            </a:r>
            <a:r>
              <a:rPr lang="en-US" dirty="0" err="1">
                <a:ea typeface="+mn-lt"/>
                <a:cs typeface="+mn-lt"/>
              </a:rPr>
              <a:t>sağlar</a:t>
            </a:r>
            <a:r>
              <a:rPr lang="en-US" dirty="0">
                <a:ea typeface="+mn-lt"/>
                <a:cs typeface="+mn-lt"/>
              </a:rPr>
              <a:t>.</a:t>
            </a:r>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pPr algn="l" rtl="0"/>
            <a:r>
              <a:rPr lang="en-IE"/>
              <a:t>Gıda İşletmelerinin Potansiyel Sosyal Etkisi…</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a:solidFill>
                  <a:srgbClr val="000000"/>
                </a:solidFill>
              </a:rPr>
              <a:t>İNSANLAR</a:t>
            </a:r>
          </a:p>
        </p:txBody>
      </p:sp>
    </p:spTree>
    <p:extLst>
      <p:ext uri="{BB962C8B-B14F-4D97-AF65-F5344CB8AC3E}">
        <p14:creationId xmlns:p14="http://schemas.microsoft.com/office/powerpoint/2010/main" val="367702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a:t>İnovasyonda Fırsatlar</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2169763"/>
            <a:ext cx="10069718" cy="3440624"/>
          </a:xfrm>
        </p:spPr>
        <p:txBody>
          <a:bodyPr lIns="91440" tIns="45720" rIns="91440" bIns="45720" anchor="t"/>
          <a:lstStyle/>
          <a:p>
            <a:pPr algn="l" rtl="0"/>
            <a:r>
              <a:rPr lang="en-US" dirty="0" err="1"/>
              <a:t>Sürdürülebilir</a:t>
            </a:r>
            <a:r>
              <a:rPr lang="en-US" dirty="0"/>
              <a:t> Kaynak </a:t>
            </a:r>
            <a:r>
              <a:rPr lang="en-US" dirty="0" err="1"/>
              <a:t>Kullanımı</a:t>
            </a:r>
            <a:r>
              <a:rPr lang="en-US" dirty="0"/>
              <a:t>: </a:t>
            </a:r>
            <a:r>
              <a:rPr lang="en-US" dirty="0" err="1"/>
              <a:t>Etik</a:t>
            </a:r>
            <a:r>
              <a:rPr lang="en-US" dirty="0"/>
              <a:t> </a:t>
            </a:r>
            <a:r>
              <a:rPr lang="en-US" dirty="0" err="1"/>
              <a:t>bir</a:t>
            </a:r>
            <a:r>
              <a:rPr lang="en-US" dirty="0"/>
              <a:t> </a:t>
            </a:r>
            <a:r>
              <a:rPr lang="en-US" dirty="0" err="1"/>
              <a:t>girişimci</a:t>
            </a:r>
            <a:r>
              <a:rPr lang="en-US" dirty="0"/>
              <a:t> </a:t>
            </a:r>
            <a:r>
              <a:rPr lang="en-US" dirty="0" err="1"/>
              <a:t>olarak</a:t>
            </a:r>
            <a:r>
              <a:rPr lang="en-US" dirty="0"/>
              <a:t>, </a:t>
            </a:r>
            <a:r>
              <a:rPr lang="en-US" dirty="0" err="1"/>
              <a:t>sürdürülebilir</a:t>
            </a:r>
            <a:r>
              <a:rPr lang="en-US" dirty="0"/>
              <a:t> </a:t>
            </a:r>
            <a:r>
              <a:rPr lang="en-US" dirty="0" err="1"/>
              <a:t>kaynak</a:t>
            </a:r>
            <a:r>
              <a:rPr lang="en-US" dirty="0"/>
              <a:t> </a:t>
            </a:r>
            <a:r>
              <a:rPr lang="en-US" dirty="0" err="1"/>
              <a:t>uygulamalarını</a:t>
            </a:r>
            <a:r>
              <a:rPr lang="en-US" dirty="0"/>
              <a:t> </a:t>
            </a:r>
            <a:r>
              <a:rPr lang="en-US" dirty="0" err="1"/>
              <a:t>gıda</a:t>
            </a:r>
            <a:r>
              <a:rPr lang="en-US" dirty="0"/>
              <a:t> </a:t>
            </a:r>
            <a:r>
              <a:rPr lang="en-US" dirty="0" err="1"/>
              <a:t>işinize</a:t>
            </a:r>
            <a:r>
              <a:rPr lang="en-US" dirty="0"/>
              <a:t> </a:t>
            </a:r>
            <a:r>
              <a:rPr lang="en-US" dirty="0" err="1"/>
              <a:t>dahil</a:t>
            </a:r>
            <a:r>
              <a:rPr lang="en-US" dirty="0"/>
              <a:t> </a:t>
            </a:r>
            <a:r>
              <a:rPr lang="en-US" dirty="0" err="1"/>
              <a:t>ederek</a:t>
            </a:r>
            <a:r>
              <a:rPr lang="en-US" dirty="0"/>
              <a:t> </a:t>
            </a:r>
            <a:r>
              <a:rPr lang="en-US" dirty="0" err="1"/>
              <a:t>yenilik</a:t>
            </a:r>
            <a:r>
              <a:rPr lang="en-US" dirty="0"/>
              <a:t> </a:t>
            </a:r>
            <a:r>
              <a:rPr lang="en-US" dirty="0" err="1"/>
              <a:t>yapabilirsiniz</a:t>
            </a:r>
            <a:r>
              <a:rPr lang="en-US" dirty="0"/>
              <a:t>.</a:t>
            </a:r>
          </a:p>
          <a:p>
            <a:r>
              <a:rPr lang="en-US" dirty="0"/>
              <a:t>Bu </a:t>
            </a:r>
            <a:r>
              <a:rPr lang="en-US" dirty="0" err="1"/>
              <a:t>eylemler</a:t>
            </a:r>
            <a:r>
              <a:rPr lang="en-US" dirty="0"/>
              <a:t>, </a:t>
            </a:r>
            <a:r>
              <a:rPr lang="en-US" dirty="0" err="1"/>
              <a:t>organik</a:t>
            </a:r>
            <a:r>
              <a:rPr lang="en-US" dirty="0"/>
              <a:t>, </a:t>
            </a:r>
            <a:r>
              <a:rPr lang="en-US" dirty="0" err="1"/>
              <a:t>yerel</a:t>
            </a:r>
            <a:r>
              <a:rPr lang="en-US" dirty="0"/>
              <a:t> </a:t>
            </a:r>
            <a:r>
              <a:rPr lang="en-US" dirty="0" err="1"/>
              <a:t>olarak</a:t>
            </a:r>
            <a:r>
              <a:rPr lang="en-US" dirty="0"/>
              <a:t> </a:t>
            </a:r>
            <a:r>
              <a:rPr lang="en-US" dirty="0" err="1"/>
              <a:t>üretilen</a:t>
            </a:r>
            <a:r>
              <a:rPr lang="en-US" dirty="0"/>
              <a:t> </a:t>
            </a:r>
            <a:r>
              <a:rPr lang="en-US" dirty="0" err="1"/>
              <a:t>ve</a:t>
            </a:r>
            <a:r>
              <a:rPr lang="en-US" dirty="0"/>
              <a:t> </a:t>
            </a:r>
            <a:r>
              <a:rPr lang="en-US" dirty="0" err="1"/>
              <a:t>adil</a:t>
            </a:r>
            <a:r>
              <a:rPr lang="en-US" dirty="0"/>
              <a:t> </a:t>
            </a:r>
            <a:r>
              <a:rPr lang="en-US" dirty="0" err="1"/>
              <a:t>ticaret</a:t>
            </a:r>
            <a:r>
              <a:rPr lang="en-US" dirty="0"/>
              <a:t> </a:t>
            </a:r>
            <a:r>
              <a:rPr lang="en-US" dirty="0" err="1"/>
              <a:t>içeriklerinin</a:t>
            </a:r>
            <a:r>
              <a:rPr lang="en-US" dirty="0"/>
              <a:t> </a:t>
            </a:r>
            <a:r>
              <a:rPr lang="en-US" dirty="0" err="1"/>
              <a:t>tedarik</a:t>
            </a:r>
            <a:r>
              <a:rPr lang="en-US" dirty="0"/>
              <a:t> </a:t>
            </a:r>
            <a:r>
              <a:rPr lang="en-US" dirty="0" err="1"/>
              <a:t>edilmesini</a:t>
            </a:r>
            <a:r>
              <a:rPr lang="en-US" dirty="0"/>
              <a:t>, </a:t>
            </a:r>
            <a:r>
              <a:rPr lang="en-US" dirty="0" err="1"/>
              <a:t>rejeneratif</a:t>
            </a:r>
            <a:r>
              <a:rPr lang="en-US" dirty="0"/>
              <a:t> </a:t>
            </a:r>
            <a:r>
              <a:rPr lang="en-US" dirty="0" err="1"/>
              <a:t>tarım</a:t>
            </a:r>
            <a:r>
              <a:rPr lang="en-US" dirty="0"/>
              <a:t> </a:t>
            </a:r>
            <a:r>
              <a:rPr lang="en-US" dirty="0" err="1"/>
              <a:t>uygulamalarının</a:t>
            </a:r>
            <a:r>
              <a:rPr lang="en-US" dirty="0"/>
              <a:t> </a:t>
            </a:r>
            <a:r>
              <a:rPr lang="en-US" dirty="0" err="1"/>
              <a:t>desteklenmesini</a:t>
            </a:r>
            <a:r>
              <a:rPr lang="en-US" dirty="0"/>
              <a:t>, </a:t>
            </a:r>
            <a:r>
              <a:rPr lang="en-US" dirty="0" err="1"/>
              <a:t>biyolojik</a:t>
            </a:r>
            <a:r>
              <a:rPr lang="en-US" dirty="0"/>
              <a:t> </a:t>
            </a:r>
            <a:r>
              <a:rPr lang="en-US" dirty="0" err="1"/>
              <a:t>çeşitliliğin</a:t>
            </a:r>
            <a:r>
              <a:rPr lang="en-US" dirty="0"/>
              <a:t> </a:t>
            </a:r>
            <a:r>
              <a:rPr lang="en-US" dirty="0" err="1"/>
              <a:t>teşvik</a:t>
            </a:r>
            <a:r>
              <a:rPr lang="en-US" dirty="0"/>
              <a:t> </a:t>
            </a:r>
            <a:r>
              <a:rPr lang="en-US" dirty="0" err="1"/>
              <a:t>edilmesini</a:t>
            </a:r>
            <a:r>
              <a:rPr lang="en-US" dirty="0"/>
              <a:t> </a:t>
            </a:r>
            <a:r>
              <a:rPr lang="en-US" dirty="0" err="1"/>
              <a:t>ve</a:t>
            </a:r>
            <a:r>
              <a:rPr lang="en-US" dirty="0"/>
              <a:t> </a:t>
            </a:r>
            <a:r>
              <a:rPr lang="en-US" dirty="0" err="1"/>
              <a:t>doğal</a:t>
            </a:r>
            <a:r>
              <a:rPr lang="en-US" dirty="0"/>
              <a:t> </a:t>
            </a:r>
            <a:r>
              <a:rPr lang="en-US" dirty="0" err="1"/>
              <a:t>kaynakların</a:t>
            </a:r>
            <a:r>
              <a:rPr lang="en-US" dirty="0"/>
              <a:t> </a:t>
            </a:r>
            <a:r>
              <a:rPr lang="en-US" dirty="0" err="1"/>
              <a:t>korunmasını</a:t>
            </a:r>
            <a:r>
              <a:rPr lang="en-US" dirty="0"/>
              <a:t> </a:t>
            </a:r>
            <a:r>
              <a:rPr lang="en-US" dirty="0" err="1"/>
              <a:t>içerebilir</a:t>
            </a:r>
            <a:r>
              <a:rPr lang="en-US" dirty="0"/>
              <a:t>.</a:t>
            </a:r>
            <a:endParaRPr lang="en-US" dirty="0">
              <a:cs typeface="Calibri"/>
            </a:endParaRPr>
          </a:p>
          <a:p>
            <a:r>
              <a:rPr lang="en-US" dirty="0" err="1">
                <a:cs typeface="Calibri"/>
              </a:rPr>
              <a:t>Böylece</a:t>
            </a:r>
            <a:r>
              <a:rPr lang="en-US" dirty="0">
                <a:cs typeface="Calibri"/>
              </a:rPr>
              <a:t>, "</a:t>
            </a:r>
            <a:r>
              <a:rPr lang="en-US" dirty="0" err="1">
                <a:cs typeface="Calibri"/>
              </a:rPr>
              <a:t>İnsanlar-Gezegen-Karlılık</a:t>
            </a:r>
            <a:r>
              <a:rPr lang="en-US" dirty="0">
                <a:cs typeface="Calibri"/>
              </a:rPr>
              <a:t>" </a:t>
            </a:r>
            <a:r>
              <a:rPr lang="en-US" dirty="0" err="1">
                <a:cs typeface="Calibri"/>
              </a:rPr>
              <a:t>yaklaşımının</a:t>
            </a:r>
            <a:r>
              <a:rPr lang="en-US" dirty="0">
                <a:cs typeface="Calibri"/>
              </a:rPr>
              <a:t> "</a:t>
            </a:r>
            <a:r>
              <a:rPr lang="en-US" dirty="0" err="1">
                <a:cs typeface="Calibri"/>
              </a:rPr>
              <a:t>Gezegen</a:t>
            </a:r>
            <a:r>
              <a:rPr lang="en-US" dirty="0">
                <a:cs typeface="Calibri"/>
              </a:rPr>
              <a:t>" </a:t>
            </a:r>
            <a:r>
              <a:rPr lang="en-US" dirty="0" err="1">
                <a:cs typeface="Calibri"/>
              </a:rPr>
              <a:t>yönüne</a:t>
            </a:r>
            <a:r>
              <a:rPr lang="en-US" dirty="0">
                <a:cs typeface="Calibri"/>
              </a:rPr>
              <a:t> </a:t>
            </a:r>
            <a:r>
              <a:rPr lang="en-US" dirty="0" err="1">
                <a:cs typeface="Calibri"/>
              </a:rPr>
              <a:t>katkı</a:t>
            </a:r>
            <a:r>
              <a:rPr lang="en-US" dirty="0">
                <a:cs typeface="Calibri"/>
              </a:rPr>
              <a:t> </a:t>
            </a:r>
            <a:r>
              <a:rPr lang="en-US" dirty="0" err="1">
                <a:cs typeface="Calibri"/>
              </a:rPr>
              <a:t>sağlayarak</a:t>
            </a:r>
            <a:r>
              <a:rPr lang="en-US" dirty="0">
                <a:cs typeface="Calibri"/>
              </a:rPr>
              <a:t> </a:t>
            </a:r>
            <a:r>
              <a:rPr lang="en-US" dirty="0" err="1">
                <a:cs typeface="Calibri"/>
              </a:rPr>
              <a:t>çevresel</a:t>
            </a:r>
            <a:r>
              <a:rPr lang="en-US" dirty="0">
                <a:cs typeface="Calibri"/>
              </a:rPr>
              <a:t> </a:t>
            </a:r>
            <a:r>
              <a:rPr lang="en-US" dirty="0" err="1">
                <a:cs typeface="Calibri"/>
              </a:rPr>
              <a:t>etkiyi</a:t>
            </a:r>
            <a:r>
              <a:rPr lang="en-US" dirty="0">
                <a:cs typeface="Calibri"/>
              </a:rPr>
              <a:t> </a:t>
            </a:r>
            <a:r>
              <a:rPr lang="en-US" dirty="0" err="1">
                <a:cs typeface="Calibri"/>
              </a:rPr>
              <a:t>azaltma</a:t>
            </a:r>
            <a:r>
              <a:rPr lang="en-US" dirty="0">
                <a:cs typeface="Calibri"/>
              </a:rPr>
              <a:t> </a:t>
            </a:r>
            <a:r>
              <a:rPr lang="en-US" dirty="0" err="1">
                <a:cs typeface="Calibri"/>
              </a:rPr>
              <a:t>ve</a:t>
            </a:r>
            <a:r>
              <a:rPr lang="en-US" dirty="0">
                <a:cs typeface="Calibri"/>
              </a:rPr>
              <a:t> </a:t>
            </a:r>
            <a:r>
              <a:rPr lang="en-US" dirty="0" err="1">
                <a:cs typeface="Calibri"/>
              </a:rPr>
              <a:t>sürdürülebilir</a:t>
            </a:r>
            <a:r>
              <a:rPr lang="en-US" dirty="0">
                <a:cs typeface="Calibri"/>
              </a:rPr>
              <a:t> </a:t>
            </a:r>
            <a:r>
              <a:rPr lang="en-US" dirty="0" err="1">
                <a:cs typeface="Calibri"/>
              </a:rPr>
              <a:t>gıda</a:t>
            </a:r>
            <a:r>
              <a:rPr lang="en-US" dirty="0">
                <a:cs typeface="Calibri"/>
              </a:rPr>
              <a:t> </a:t>
            </a:r>
            <a:r>
              <a:rPr lang="en-US" dirty="0" err="1">
                <a:cs typeface="Calibri"/>
              </a:rPr>
              <a:t>sistemlerini</a:t>
            </a:r>
            <a:r>
              <a:rPr lang="en-US" dirty="0">
                <a:cs typeface="Calibri"/>
              </a:rPr>
              <a:t> </a:t>
            </a:r>
            <a:r>
              <a:rPr lang="en-US" dirty="0" err="1">
                <a:cs typeface="Calibri"/>
              </a:rPr>
              <a:t>desteklemeniz</a:t>
            </a:r>
            <a:r>
              <a:rPr lang="en-US" dirty="0">
                <a:cs typeface="Calibri"/>
              </a:rPr>
              <a:t> </a:t>
            </a:r>
            <a:r>
              <a:rPr lang="en-US" dirty="0" err="1">
                <a:cs typeface="Calibri"/>
              </a:rPr>
              <a:t>mümkün</a:t>
            </a:r>
            <a:r>
              <a:rPr lang="en-US" dirty="0">
                <a:cs typeface="Calibri"/>
              </a:rPr>
              <a:t> </a:t>
            </a:r>
            <a:r>
              <a:rPr lang="en-US" dirty="0" err="1">
                <a:cs typeface="Calibri"/>
              </a:rPr>
              <a:t>olacaktır</a:t>
            </a:r>
            <a:r>
              <a:rPr lang="en-US" dirty="0">
                <a:cs typeface="Calibri"/>
              </a:rPr>
              <a:t>.</a:t>
            </a:r>
            <a:endParaRPr lang="en-US"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0909425" cy="803654"/>
          </a:xfrm>
        </p:spPr>
        <p:txBody>
          <a:bodyPr/>
          <a:lstStyle/>
          <a:p>
            <a:pPr algn="l" rtl="0"/>
            <a:r>
              <a:rPr lang="en-IE"/>
              <a:t>Gıda İşletmelerinin Potansiyel Çevresel Etkisi…</a:t>
            </a:r>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385523"/>
            <a:ext cx="2444436" cy="646331"/>
          </a:xfrm>
          <a:prstGeom prst="rect">
            <a:avLst/>
          </a:prstGeom>
          <a:noFill/>
        </p:spPr>
        <p:txBody>
          <a:bodyPr wrap="square" rtlCol="0">
            <a:spAutoFit/>
          </a:bodyPr>
          <a:lstStyle/>
          <a:p>
            <a:pPr algn="l" rtl="0"/>
            <a:r>
              <a:rPr lang="en-IE" sz="3600" b="1">
                <a:solidFill>
                  <a:srgbClr val="000000"/>
                </a:solidFill>
              </a:rPr>
              <a:t>GEZEGEN</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801705"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086824"/>
            <a:ext cx="10790572" cy="3440624"/>
          </a:xfrm>
        </p:spPr>
        <p:txBody>
          <a:bodyPr lIns="91440" tIns="45720" rIns="91440" bIns="45720" anchor="t"/>
          <a:lstStyle/>
          <a:p>
            <a:r>
              <a:rPr lang="tr-TR" dirty="0"/>
              <a:t>Yine bir girişimci olarak, gıda işletmenizde </a:t>
            </a:r>
            <a:r>
              <a:rPr lang="tr-TR" b="1" dirty="0"/>
              <a:t>döngüsel ekonomi ilkelerini</a:t>
            </a:r>
            <a:r>
              <a:rPr lang="tr-TR" dirty="0"/>
              <a:t> benimseyerek yenilik yapabilirsiniz. Bu yenilikler, </a:t>
            </a:r>
            <a:r>
              <a:rPr lang="tr-TR" dirty="0">
                <a:ea typeface="+mn-lt"/>
                <a:cs typeface="+mn-lt"/>
              </a:rPr>
              <a:t>yenilikçi ambalajlama, daha verimli uygulamalar veya işleme yöntemleri ve dağıtım yöntemleri ile gıda israfını azaltma, geri dönüşüm ve kompost programları uygulama, gıda yan ürünlerinin yeniden kullanılması veya farklı amaçlarla kullanılmasını teşvik etme ve tedarik zinciri boyunca kaynak kullanımını optimize etme gibi yöntemlerle gıda israfını azaltmayı içerebilir.</a:t>
            </a:r>
          </a:p>
          <a:p>
            <a:r>
              <a:rPr lang="tr-TR" dirty="0"/>
              <a:t>Böylece "Karlılık" boyutuna katkı sağlayarak, maliyetleri düşürebilir, operasyonel verimliliğini iyileştirebilir ve atıklardan veya yan ürünlerden değer yaratarak "Gezegen" yönüne de aynı anda katkı sağlayabilirsiniz. </a:t>
            </a:r>
            <a:endParaRPr lang="tr-TR" dirty="0">
              <a:cs typeface="Calibri"/>
            </a:endParaRPr>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0595237" cy="803654"/>
          </a:xfrm>
        </p:spPr>
        <p:txBody>
          <a:bodyPr/>
          <a:lstStyle/>
          <a:p>
            <a:pPr algn="l" rtl="0"/>
            <a:r>
              <a:rPr lang="en-IE"/>
              <a:t>Gıda İşletmelerinin Potansiyel Ekonomik Etkisi…</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a:solidFill>
                  <a:srgbClr val="000000"/>
                </a:solidFill>
              </a:rPr>
              <a:t>KÂR</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806112" y="4759630"/>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algn="l" rtl="0"/>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62705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02F18A-3CD0-1C35-4CFF-E7DFFA4EE3A5}"/>
              </a:ext>
            </a:extLst>
          </p:cNvPr>
          <p:cNvSpPr>
            <a:spLocks noGrp="1"/>
          </p:cNvSpPr>
          <p:nvPr>
            <p:ph type="body" sz="quarter" idx="16"/>
          </p:nvPr>
        </p:nvSpPr>
        <p:spPr/>
        <p:txBody>
          <a:bodyPr/>
          <a:lstStyle/>
          <a:p>
            <a:pPr algn="l" rtl="0"/>
            <a:r>
              <a:rPr lang="en-US"/>
              <a:t>İnovasyon Modelleri</a:t>
            </a:r>
          </a:p>
          <a:p>
            <a:pPr algn="l" rtl="0"/>
            <a:endParaRPr lang="en-IE"/>
          </a:p>
        </p:txBody>
      </p:sp>
      <p:sp>
        <p:nvSpPr>
          <p:cNvPr id="3" name="Text Placeholder 2">
            <a:extLst>
              <a:ext uri="{FF2B5EF4-FFF2-40B4-BE49-F238E27FC236}">
                <a16:creationId xmlns:a16="http://schemas.microsoft.com/office/drawing/2014/main" id="{401CD935-529D-5EA3-BBC1-6B49418C4CD9}"/>
              </a:ext>
            </a:extLst>
          </p:cNvPr>
          <p:cNvSpPr>
            <a:spLocks noGrp="1"/>
          </p:cNvSpPr>
          <p:nvPr>
            <p:ph type="body" sz="quarter" idx="17"/>
          </p:nvPr>
        </p:nvSpPr>
        <p:spPr/>
        <p:txBody>
          <a:bodyPr/>
          <a:lstStyle/>
          <a:p>
            <a:pPr algn="l" rtl="0"/>
            <a:r>
              <a:rPr lang="en-IE"/>
              <a:t>03</a:t>
            </a:r>
          </a:p>
        </p:txBody>
      </p:sp>
    </p:spTree>
    <p:extLst>
      <p:ext uri="{BB962C8B-B14F-4D97-AF65-F5344CB8AC3E}">
        <p14:creationId xmlns:p14="http://schemas.microsoft.com/office/powerpoint/2010/main" val="35443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13AA1-BF31-C2D7-F9B9-C25EB836F870}"/>
              </a:ext>
            </a:extLst>
          </p:cNvPr>
          <p:cNvSpPr>
            <a:spLocks noGrp="1"/>
          </p:cNvSpPr>
          <p:nvPr>
            <p:ph type="body" sz="quarter" idx="18"/>
          </p:nvPr>
        </p:nvSpPr>
        <p:spPr/>
        <p:txBody>
          <a:bodyPr lIns="91440" tIns="45720" rIns="91440" bIns="45720" anchor="t"/>
          <a:lstStyle/>
          <a:p>
            <a:pPr algn="l" rtl="0"/>
            <a:r>
              <a:rPr lang="tr-TR" dirty="0"/>
              <a:t>İş inovasyonu, girişimciler için en önemli bileşendir.</a:t>
            </a:r>
            <a:endParaRPr lang="tr-TR" dirty="0">
              <a:cs typeface="Calibri"/>
            </a:endParaRPr>
          </a:p>
          <a:p>
            <a:pPr marL="342900" indent="-342900">
              <a:buFont typeface="Arial" panose="020B0604020202020204" pitchFamily="34" charset="0"/>
              <a:buChar char="•"/>
            </a:pPr>
            <a:r>
              <a:rPr lang="tr-TR" dirty="0"/>
              <a:t>Ancak bir işletme neden bir inovasyon modeline ihtiyaç duyar?</a:t>
            </a:r>
            <a:endParaRPr lang="tr-TR" dirty="0">
              <a:cs typeface="Calibri"/>
            </a:endParaRPr>
          </a:p>
          <a:p>
            <a:pPr marL="342900" indent="-342900" algn="l" rtl="0">
              <a:buFont typeface="Arial" panose="020B0604020202020204" pitchFamily="34" charset="0"/>
              <a:buChar char="•"/>
            </a:pPr>
            <a:r>
              <a:rPr lang="tr-TR" dirty="0"/>
              <a:t>İnovasyon modelinin rolü nedir?</a:t>
            </a:r>
            <a:endParaRPr lang="tr-TR" dirty="0">
              <a:cs typeface="Calibri"/>
            </a:endParaRPr>
          </a:p>
          <a:p>
            <a:r>
              <a:rPr lang="tr-TR" dirty="0"/>
              <a:t>İnovasyon genellikle başarılı bir iş stratejisinin parçasıdır. Yenilikçiler, yeniliğin uygulanması için yanlış model </a:t>
            </a:r>
            <a:r>
              <a:rPr lang="tr-TR" dirty="0" err="1"/>
              <a:t>izledindiğinde</a:t>
            </a:r>
            <a:r>
              <a:rPr lang="tr-TR" dirty="0"/>
              <a:t> genellikle başarısızlıkla karşılaşılır.</a:t>
            </a:r>
            <a:endParaRPr lang="tr-TR" dirty="0">
              <a:cs typeface="Calibri"/>
            </a:endParaRPr>
          </a:p>
          <a:p>
            <a:pPr algn="l" rtl="0"/>
            <a:r>
              <a:rPr lang="tr-TR" dirty="0"/>
              <a:t>Bir İnovasyon modeli, fikirleri belirlemek, ilerletmek ve uygulamak için ayrıntılı bir çerçeve sağlar. Bu nedenle, ihtiyaç duyulan değeri yaratmak için yöntemler benimsemeliyiz.</a:t>
            </a:r>
            <a:endParaRPr lang="tr-TR" dirty="0">
              <a:cs typeface="Calibri"/>
            </a:endParaRPr>
          </a:p>
        </p:txBody>
      </p:sp>
      <p:sp>
        <p:nvSpPr>
          <p:cNvPr id="3" name="Text Placeholder 2">
            <a:extLst>
              <a:ext uri="{FF2B5EF4-FFF2-40B4-BE49-F238E27FC236}">
                <a16:creationId xmlns:a16="http://schemas.microsoft.com/office/drawing/2014/main" id="{F807552A-218F-97F8-E620-511510B07DEC}"/>
              </a:ext>
            </a:extLst>
          </p:cNvPr>
          <p:cNvSpPr>
            <a:spLocks noGrp="1"/>
          </p:cNvSpPr>
          <p:nvPr>
            <p:ph type="body" sz="quarter" idx="16"/>
          </p:nvPr>
        </p:nvSpPr>
        <p:spPr/>
        <p:txBody>
          <a:bodyPr lIns="91440" tIns="45720" rIns="91440" bIns="45720" anchor="t">
            <a:noAutofit/>
          </a:bodyPr>
          <a:lstStyle/>
          <a:p>
            <a:r>
              <a:rPr lang="en-IE" dirty="0" err="1"/>
              <a:t>İş</a:t>
            </a:r>
            <a:r>
              <a:rPr lang="en-IE" dirty="0"/>
              <a:t> </a:t>
            </a:r>
            <a:r>
              <a:rPr lang="en-IE" dirty="0" err="1"/>
              <a:t>Gelişimi</a:t>
            </a:r>
            <a:endParaRPr lang="en-IE" dirty="0" err="1">
              <a:cs typeface="Calibri"/>
            </a:endParaRPr>
          </a:p>
        </p:txBody>
      </p:sp>
    </p:spTree>
    <p:extLst>
      <p:ext uri="{BB962C8B-B14F-4D97-AF65-F5344CB8AC3E}">
        <p14:creationId xmlns:p14="http://schemas.microsoft.com/office/powerpoint/2010/main" val="91392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44C07-4705-263E-3BB7-43153203ADEA}"/>
              </a:ext>
            </a:extLst>
          </p:cNvPr>
          <p:cNvSpPr>
            <a:spLocks noGrp="1"/>
          </p:cNvSpPr>
          <p:nvPr>
            <p:ph type="body" sz="quarter" idx="18"/>
          </p:nvPr>
        </p:nvSpPr>
        <p:spPr>
          <a:xfrm>
            <a:off x="807822" y="1247614"/>
            <a:ext cx="6253881" cy="4157823"/>
          </a:xfrm>
        </p:spPr>
        <p:txBody>
          <a:bodyPr lIns="91440" tIns="45720" rIns="91440" bIns="45720" anchor="t"/>
          <a:lstStyle/>
          <a:p>
            <a:r>
              <a:rPr lang="en-US" dirty="0" err="1">
                <a:ea typeface="+mn-lt"/>
                <a:cs typeface="+mn-lt"/>
              </a:rPr>
              <a:t>İnovasyon</a:t>
            </a:r>
            <a:r>
              <a:rPr lang="en-US" dirty="0">
                <a:ea typeface="+mn-lt"/>
                <a:cs typeface="+mn-lt"/>
              </a:rPr>
              <a:t> </a:t>
            </a:r>
            <a:r>
              <a:rPr lang="en-US" dirty="0" err="1">
                <a:ea typeface="+mn-lt"/>
                <a:cs typeface="+mn-lt"/>
              </a:rPr>
              <a:t>modelleri</a:t>
            </a:r>
            <a:r>
              <a:rPr lang="en-US" dirty="0">
                <a:ea typeface="+mn-lt"/>
                <a:cs typeface="+mn-lt"/>
              </a:rPr>
              <a:t>, </a:t>
            </a:r>
            <a:r>
              <a:rPr lang="en-US" dirty="0" err="1">
                <a:ea typeface="+mn-lt"/>
                <a:cs typeface="+mn-lt"/>
              </a:rPr>
              <a:t>inovasyonun</a:t>
            </a:r>
            <a:r>
              <a:rPr lang="en-US" dirty="0">
                <a:ea typeface="+mn-lt"/>
                <a:cs typeface="+mn-lt"/>
              </a:rPr>
              <a:t> </a:t>
            </a:r>
            <a:r>
              <a:rPr lang="en-US" dirty="0" err="1">
                <a:ea typeface="+mn-lt"/>
                <a:cs typeface="+mn-lt"/>
              </a:rPr>
              <a:t>nasıl</a:t>
            </a:r>
            <a:r>
              <a:rPr lang="en-US" dirty="0">
                <a:ea typeface="+mn-lt"/>
                <a:cs typeface="+mn-lt"/>
              </a:rPr>
              <a:t> </a:t>
            </a:r>
            <a:r>
              <a:rPr lang="en-US" dirty="0" err="1">
                <a:ea typeface="+mn-lt"/>
                <a:cs typeface="+mn-lt"/>
              </a:rPr>
              <a:t>gerçekleştiğini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nasıl</a:t>
            </a:r>
            <a:r>
              <a:rPr lang="en-US" dirty="0">
                <a:ea typeface="+mn-lt"/>
                <a:cs typeface="+mn-lt"/>
              </a:rPr>
              <a:t> </a:t>
            </a:r>
            <a:r>
              <a:rPr lang="en-US" dirty="0" err="1">
                <a:ea typeface="+mn-lt"/>
                <a:cs typeface="+mn-lt"/>
              </a:rPr>
              <a:t>yönetilebileceğini</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teşvik</a:t>
            </a:r>
            <a:r>
              <a:rPr lang="en-US" dirty="0">
                <a:ea typeface="+mn-lt"/>
                <a:cs typeface="+mn-lt"/>
              </a:rPr>
              <a:t> </a:t>
            </a:r>
            <a:r>
              <a:rPr lang="en-US" dirty="0" err="1">
                <a:ea typeface="+mn-lt"/>
                <a:cs typeface="+mn-lt"/>
              </a:rPr>
              <a:t>edilebileceğini</a:t>
            </a:r>
            <a:r>
              <a:rPr lang="en-US" dirty="0">
                <a:ea typeface="+mn-lt"/>
                <a:cs typeface="+mn-lt"/>
              </a:rPr>
              <a:t> </a:t>
            </a:r>
            <a:r>
              <a:rPr lang="en-US" dirty="0" err="1">
                <a:ea typeface="+mn-lt"/>
                <a:cs typeface="+mn-lt"/>
              </a:rPr>
              <a:t>açıklayan</a:t>
            </a:r>
            <a:r>
              <a:rPr lang="en-US" dirty="0">
                <a:ea typeface="+mn-lt"/>
                <a:cs typeface="+mn-lt"/>
              </a:rPr>
              <a:t> </a:t>
            </a:r>
            <a:r>
              <a:rPr lang="en-US" b="1" dirty="0" err="1">
                <a:ea typeface="+mn-lt"/>
                <a:cs typeface="+mn-lt"/>
              </a:rPr>
              <a:t>çerçeveler</a:t>
            </a:r>
            <a:r>
              <a:rPr lang="en-US" b="1" dirty="0">
                <a:ea typeface="+mn-lt"/>
                <a:cs typeface="+mn-lt"/>
              </a:rPr>
              <a:t> </a:t>
            </a:r>
            <a:r>
              <a:rPr lang="en-US" b="1" dirty="0" err="1">
                <a:ea typeface="+mn-lt"/>
                <a:cs typeface="+mn-lt"/>
              </a:rPr>
              <a:t>veya</a:t>
            </a:r>
            <a:r>
              <a:rPr lang="en-US" b="1" dirty="0">
                <a:ea typeface="+mn-lt"/>
                <a:cs typeface="+mn-lt"/>
              </a:rPr>
              <a:t> </a:t>
            </a:r>
            <a:r>
              <a:rPr lang="en-US" b="1" dirty="0" err="1">
                <a:ea typeface="+mn-lt"/>
                <a:cs typeface="+mn-lt"/>
              </a:rPr>
              <a:t>teorileri</a:t>
            </a:r>
            <a:r>
              <a:rPr lang="en-US" dirty="0">
                <a:ea typeface="+mn-lt"/>
                <a:cs typeface="+mn-lt"/>
              </a:rPr>
              <a:t> </a:t>
            </a:r>
            <a:r>
              <a:rPr lang="en-US" dirty="0" err="1">
                <a:ea typeface="+mn-lt"/>
                <a:cs typeface="+mn-lt"/>
              </a:rPr>
              <a:t>ifade</a:t>
            </a:r>
            <a:r>
              <a:rPr lang="en-US" dirty="0">
                <a:ea typeface="+mn-lt"/>
                <a:cs typeface="+mn-lt"/>
              </a:rPr>
              <a:t> </a:t>
            </a:r>
            <a:r>
              <a:rPr lang="en-US" dirty="0" err="1">
                <a:ea typeface="+mn-lt"/>
                <a:cs typeface="+mn-lt"/>
              </a:rPr>
              <a:t>ederken</a:t>
            </a:r>
            <a:r>
              <a:rPr lang="en-US" dirty="0">
                <a:ea typeface="+mn-lt"/>
                <a:cs typeface="+mn-lt"/>
              </a:rPr>
              <a:t>, </a:t>
            </a:r>
            <a:r>
              <a:rPr lang="en-US" dirty="0" err="1">
                <a:ea typeface="+mn-lt"/>
                <a:cs typeface="+mn-lt"/>
              </a:rPr>
              <a:t>inovasyon</a:t>
            </a:r>
            <a:r>
              <a:rPr lang="en-US" dirty="0">
                <a:ea typeface="+mn-lt"/>
                <a:cs typeface="+mn-lt"/>
              </a:rPr>
              <a:t> </a:t>
            </a:r>
            <a:r>
              <a:rPr lang="en-US" dirty="0" err="1">
                <a:ea typeface="+mn-lt"/>
                <a:cs typeface="+mn-lt"/>
              </a:rPr>
              <a:t>türleri</a:t>
            </a:r>
            <a:r>
              <a:rPr lang="en-US" dirty="0">
                <a:ea typeface="+mn-lt"/>
                <a:cs typeface="+mn-lt"/>
              </a:rPr>
              <a:t> </a:t>
            </a:r>
            <a:r>
              <a:rPr lang="en-US" dirty="0" err="1">
                <a:ea typeface="+mn-lt"/>
                <a:cs typeface="+mn-lt"/>
              </a:rPr>
              <a:t>farklı</a:t>
            </a:r>
            <a:r>
              <a:rPr lang="en-US" dirty="0">
                <a:ea typeface="+mn-lt"/>
                <a:cs typeface="+mn-lt"/>
              </a:rPr>
              <a:t> </a:t>
            </a:r>
            <a:r>
              <a:rPr lang="en-US" dirty="0" err="1">
                <a:ea typeface="+mn-lt"/>
                <a:cs typeface="+mn-lt"/>
              </a:rPr>
              <a:t>türdeki</a:t>
            </a:r>
            <a:r>
              <a:rPr lang="en-US" dirty="0">
                <a:ea typeface="+mn-lt"/>
                <a:cs typeface="+mn-lt"/>
              </a:rPr>
              <a:t> </a:t>
            </a:r>
            <a:r>
              <a:rPr lang="en-US" dirty="0" err="1">
                <a:ea typeface="+mn-lt"/>
                <a:cs typeface="+mn-lt"/>
              </a:rPr>
              <a:t>inovasyon</a:t>
            </a:r>
            <a:r>
              <a:rPr lang="en-US" dirty="0">
                <a:ea typeface="+mn-lt"/>
                <a:cs typeface="+mn-lt"/>
              </a:rPr>
              <a:t> </a:t>
            </a:r>
            <a:r>
              <a:rPr lang="en-US" dirty="0" err="1">
                <a:ea typeface="+mn-lt"/>
                <a:cs typeface="+mn-lt"/>
              </a:rPr>
              <a:t>faaliyetlerini</a:t>
            </a:r>
            <a:r>
              <a:rPr lang="en-US" dirty="0">
                <a:ea typeface="+mn-lt"/>
                <a:cs typeface="+mn-lt"/>
              </a:rPr>
              <a:t> </a:t>
            </a:r>
            <a:r>
              <a:rPr lang="en-US" dirty="0" err="1">
                <a:ea typeface="+mn-lt"/>
                <a:cs typeface="+mn-lt"/>
              </a:rPr>
              <a:t>sınıflandırmak</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sınıflandırma</a:t>
            </a:r>
            <a:r>
              <a:rPr lang="en-US" dirty="0">
                <a:ea typeface="+mn-lt"/>
                <a:cs typeface="+mn-lt"/>
              </a:rPr>
              <a:t> </a:t>
            </a:r>
            <a:r>
              <a:rPr lang="en-US" dirty="0" err="1">
                <a:ea typeface="+mn-lt"/>
                <a:cs typeface="+mn-lt"/>
              </a:rPr>
              <a:t>sistemini</a:t>
            </a:r>
            <a:r>
              <a:rPr lang="en-US" dirty="0">
                <a:ea typeface="+mn-lt"/>
                <a:cs typeface="+mn-lt"/>
              </a:rPr>
              <a:t> </a:t>
            </a:r>
            <a:r>
              <a:rPr lang="en-US" dirty="0" err="1">
                <a:ea typeface="+mn-lt"/>
                <a:cs typeface="+mn-lt"/>
              </a:rPr>
              <a:t>temsil</a:t>
            </a:r>
            <a:r>
              <a:rPr lang="en-US" dirty="0">
                <a:ea typeface="+mn-lt"/>
                <a:cs typeface="+mn-lt"/>
              </a:rPr>
              <a:t> </a:t>
            </a:r>
            <a:r>
              <a:rPr lang="en-US" dirty="0" err="1">
                <a:ea typeface="+mn-lt"/>
                <a:cs typeface="+mn-lt"/>
              </a:rPr>
              <a:t>eder</a:t>
            </a:r>
            <a:r>
              <a:rPr lang="en-US" dirty="0">
                <a:ea typeface="+mn-lt"/>
                <a:cs typeface="+mn-lt"/>
              </a:rPr>
              <a:t>.</a:t>
            </a:r>
            <a:endParaRPr lang="tr-TR" dirty="0"/>
          </a:p>
          <a:p>
            <a:r>
              <a:rPr lang="en-US" b="1" dirty="0" err="1"/>
              <a:t>İnovasyon</a:t>
            </a:r>
            <a:r>
              <a:rPr lang="en-US" b="1" dirty="0"/>
              <a:t> </a:t>
            </a:r>
            <a:r>
              <a:rPr lang="en-US" b="1" dirty="0" err="1"/>
              <a:t>modellerine</a:t>
            </a:r>
            <a:r>
              <a:rPr lang="en-US" b="1" dirty="0"/>
              <a:t> </a:t>
            </a:r>
            <a:r>
              <a:rPr lang="en-US" dirty="0" err="1"/>
              <a:t>bazı</a:t>
            </a:r>
            <a:r>
              <a:rPr lang="en-US" dirty="0"/>
              <a:t> </a:t>
            </a:r>
            <a:r>
              <a:rPr lang="en-US" dirty="0" err="1"/>
              <a:t>örnekler</a:t>
            </a:r>
            <a:r>
              <a:rPr lang="en-US" dirty="0"/>
              <a:t>:</a:t>
            </a:r>
            <a:endParaRPr lang="en-US" dirty="0">
              <a:cs typeface="Calibri"/>
            </a:endParaRPr>
          </a:p>
          <a:p>
            <a:pPr marL="342900" indent="-342900" algn="l" rtl="0">
              <a:buFont typeface="Arial" panose="020B0604020202020204" pitchFamily="34" charset="0"/>
              <a:buChar char="•"/>
            </a:pPr>
            <a:r>
              <a:rPr lang="en-US" dirty="0" err="1"/>
              <a:t>Doğrusal</a:t>
            </a:r>
            <a:r>
              <a:rPr lang="en-US" dirty="0"/>
              <a:t> </a:t>
            </a:r>
            <a:r>
              <a:rPr lang="en-US" dirty="0" err="1"/>
              <a:t>inovasyon</a:t>
            </a:r>
            <a:r>
              <a:rPr lang="en-US" dirty="0"/>
              <a:t> </a:t>
            </a:r>
            <a:r>
              <a:rPr lang="en-US" dirty="0" err="1"/>
              <a:t>modeli</a:t>
            </a:r>
            <a:r>
              <a:rPr lang="en-US" dirty="0"/>
              <a:t>,</a:t>
            </a:r>
            <a:endParaRPr lang="en-US" dirty="0">
              <a:cs typeface="Calibri"/>
            </a:endParaRPr>
          </a:p>
          <a:p>
            <a:pPr marL="342900" indent="-342900" algn="l" rtl="0">
              <a:buFont typeface="Arial" panose="020B0604020202020204" pitchFamily="34" charset="0"/>
              <a:buChar char="•"/>
            </a:pPr>
            <a:r>
              <a:rPr lang="en-US" dirty="0" err="1"/>
              <a:t>Kullanıcı</a:t>
            </a:r>
            <a:r>
              <a:rPr lang="en-US" dirty="0"/>
              <a:t> </a:t>
            </a:r>
            <a:r>
              <a:rPr lang="en-US" dirty="0" err="1"/>
              <a:t>merkezli</a:t>
            </a:r>
            <a:r>
              <a:rPr lang="en-US" dirty="0"/>
              <a:t> </a:t>
            </a:r>
            <a:r>
              <a:rPr lang="en-US" dirty="0" err="1"/>
              <a:t>inovasyon</a:t>
            </a:r>
            <a:r>
              <a:rPr lang="en-US" dirty="0"/>
              <a:t> </a:t>
            </a:r>
            <a:r>
              <a:rPr lang="en-US" dirty="0" err="1"/>
              <a:t>modeli</a:t>
            </a:r>
            <a:r>
              <a:rPr lang="en-US" dirty="0"/>
              <a:t>,</a:t>
            </a:r>
            <a:endParaRPr lang="en-US" dirty="0">
              <a:cs typeface="Calibri"/>
            </a:endParaRPr>
          </a:p>
          <a:p>
            <a:pPr marL="342900" indent="-342900" algn="l" rtl="0">
              <a:buFont typeface="Arial" panose="020B0604020202020204" pitchFamily="34" charset="0"/>
              <a:buChar char="•"/>
            </a:pPr>
            <a:r>
              <a:rPr lang="en-US" dirty="0"/>
              <a:t>Açık </a:t>
            </a:r>
            <a:r>
              <a:rPr lang="en-US" dirty="0" err="1"/>
              <a:t>inovasyon</a:t>
            </a:r>
            <a:r>
              <a:rPr lang="en-US" dirty="0"/>
              <a:t> </a:t>
            </a:r>
            <a:r>
              <a:rPr lang="en-US" dirty="0" err="1"/>
              <a:t>modeli</a:t>
            </a:r>
            <a:r>
              <a:rPr lang="en-US" dirty="0"/>
              <a:t>,</a:t>
            </a:r>
            <a:endParaRPr lang="en-US" dirty="0">
              <a:cs typeface="Calibri"/>
            </a:endParaRPr>
          </a:p>
          <a:p>
            <a:pPr marL="342900" indent="-342900" algn="l" rtl="0">
              <a:buFont typeface="Arial" panose="020B0604020202020204" pitchFamily="34" charset="0"/>
              <a:buChar char="•"/>
            </a:pPr>
            <a:r>
              <a:rPr lang="en-US" dirty="0" err="1"/>
              <a:t>Ağ</a:t>
            </a:r>
            <a:r>
              <a:rPr lang="en-US" dirty="0"/>
              <a:t> </a:t>
            </a:r>
            <a:r>
              <a:rPr lang="en-US" dirty="0" err="1"/>
              <a:t>modeli</a:t>
            </a:r>
            <a:r>
              <a:rPr lang="en-US" dirty="0"/>
              <a:t>.</a:t>
            </a:r>
            <a:endParaRPr lang="en-IE" dirty="0"/>
          </a:p>
        </p:txBody>
      </p:sp>
      <p:sp>
        <p:nvSpPr>
          <p:cNvPr id="3" name="Text Placeholder 2">
            <a:extLst>
              <a:ext uri="{FF2B5EF4-FFF2-40B4-BE49-F238E27FC236}">
                <a16:creationId xmlns:a16="http://schemas.microsoft.com/office/drawing/2014/main" id="{03F15EB1-662E-3720-5694-7C73936ED9E2}"/>
              </a:ext>
            </a:extLst>
          </p:cNvPr>
          <p:cNvSpPr>
            <a:spLocks noGrp="1"/>
          </p:cNvSpPr>
          <p:nvPr>
            <p:ph type="body" sz="quarter" idx="16"/>
          </p:nvPr>
        </p:nvSpPr>
        <p:spPr>
          <a:xfrm>
            <a:off x="807822" y="616716"/>
            <a:ext cx="4990998" cy="992652"/>
          </a:xfrm>
        </p:spPr>
        <p:txBody>
          <a:bodyPr/>
          <a:lstStyle/>
          <a:p>
            <a:pPr algn="l" rtl="0"/>
            <a:r>
              <a:rPr lang="en-IE"/>
              <a:t>İnovasyon Modelleri</a:t>
            </a:r>
          </a:p>
        </p:txBody>
      </p:sp>
      <p:pic>
        <p:nvPicPr>
          <p:cNvPr id="6" name="Picture Placeholder 5" descr="People working on ideas">
            <a:extLst>
              <a:ext uri="{FF2B5EF4-FFF2-40B4-BE49-F238E27FC236}">
                <a16:creationId xmlns:a16="http://schemas.microsoft.com/office/drawing/2014/main" id="{073735C2-DE89-12C8-034A-6AAB295721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Tree>
    <p:extLst>
      <p:ext uri="{BB962C8B-B14F-4D97-AF65-F5344CB8AC3E}">
        <p14:creationId xmlns:p14="http://schemas.microsoft.com/office/powerpoint/2010/main" val="9229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F322C-170E-53D8-2B2B-AFAE81600193}"/>
              </a:ext>
            </a:extLst>
          </p:cNvPr>
          <p:cNvSpPr>
            <a:spLocks noGrp="1"/>
          </p:cNvSpPr>
          <p:nvPr>
            <p:ph type="body" sz="quarter" idx="18"/>
          </p:nvPr>
        </p:nvSpPr>
        <p:spPr>
          <a:xfrm>
            <a:off x="898357" y="1758066"/>
            <a:ext cx="5402855" cy="3903429"/>
          </a:xfrm>
        </p:spPr>
        <p:txBody>
          <a:bodyPr lIns="91440" tIns="45720" rIns="91440" bIns="45720" anchor="t"/>
          <a:lstStyle/>
          <a:p>
            <a:r>
              <a:rPr lang="tr-TR" b="1" dirty="0"/>
              <a:t>"Teknoloji odaklı" </a:t>
            </a:r>
            <a:r>
              <a:rPr lang="tr-TR" dirty="0"/>
              <a:t>olarak da bilinen bu model, inovasyonun bilimsel araştırma ve geliştirme ile başlayan, ardından mühendislik, üretim, pazarlama ve son olarak satış ile devam eden doğrusal bir süreç olduğunu öne sürmektedir.</a:t>
            </a:r>
            <a:endParaRPr lang="tr-TR" dirty="0">
              <a:cs typeface="Calibri"/>
            </a:endParaRPr>
          </a:p>
          <a:p>
            <a:pPr algn="l" rtl="0"/>
            <a:r>
              <a:rPr lang="tr-TR" dirty="0"/>
              <a:t>Tamamen Ar-</a:t>
            </a:r>
            <a:r>
              <a:rPr lang="tr-TR" dirty="0" err="1"/>
              <a:t>Ge</a:t>
            </a:r>
            <a:r>
              <a:rPr lang="tr-TR" dirty="0"/>
              <a:t> ağırlıklı olan bu model, müşteri geri bildirimlerini ve beklentilerini dikkate almama dezavantajına sahiptir. Bu nedenle, bu yenilikler piyasada genellikle göz ardı edilir.</a:t>
            </a:r>
            <a:endParaRPr lang="tr-TR" dirty="0">
              <a:cs typeface="Calibri"/>
            </a:endParaRPr>
          </a:p>
        </p:txBody>
      </p:sp>
      <p:sp>
        <p:nvSpPr>
          <p:cNvPr id="3" name="Text Placeholder 2">
            <a:extLst>
              <a:ext uri="{FF2B5EF4-FFF2-40B4-BE49-F238E27FC236}">
                <a16:creationId xmlns:a16="http://schemas.microsoft.com/office/drawing/2014/main" id="{F69697BD-4C3B-2762-F8AC-0DC14BE04FBA}"/>
              </a:ext>
            </a:extLst>
          </p:cNvPr>
          <p:cNvSpPr>
            <a:spLocks noGrp="1"/>
          </p:cNvSpPr>
          <p:nvPr>
            <p:ph type="body" sz="quarter" idx="16"/>
          </p:nvPr>
        </p:nvSpPr>
        <p:spPr>
          <a:xfrm>
            <a:off x="898358" y="890242"/>
            <a:ext cx="4990998" cy="565471"/>
          </a:xfrm>
        </p:spPr>
        <p:txBody>
          <a:bodyPr lIns="91440" tIns="45720" rIns="91440" bIns="45720" anchor="t">
            <a:noAutofit/>
          </a:bodyPr>
          <a:lstStyle/>
          <a:p>
            <a:pPr marL="742950" indent="-742950" algn="l" rtl="0">
              <a:buFont typeface="+mj-lt"/>
              <a:buAutoNum type="arabicPeriod"/>
            </a:pPr>
            <a:r>
              <a:rPr lang="en-IE" b="1" dirty="0" err="1"/>
              <a:t>Doğrusal</a:t>
            </a:r>
            <a:r>
              <a:rPr lang="en-IE" b="1" dirty="0"/>
              <a:t> model</a:t>
            </a:r>
          </a:p>
        </p:txBody>
      </p:sp>
      <p:sp>
        <p:nvSpPr>
          <p:cNvPr id="5" name="Arrow: Chevron 4">
            <a:extLst>
              <a:ext uri="{FF2B5EF4-FFF2-40B4-BE49-F238E27FC236}">
                <a16:creationId xmlns:a16="http://schemas.microsoft.com/office/drawing/2014/main" id="{41078810-0CA7-0789-0D70-29A199E0A474}"/>
              </a:ext>
            </a:extLst>
          </p:cNvPr>
          <p:cNvSpPr/>
          <p:nvPr/>
        </p:nvSpPr>
        <p:spPr>
          <a:xfrm>
            <a:off x="6654872" y="3177763"/>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600">
              <a:solidFill>
                <a:srgbClr val="000000"/>
              </a:solidFill>
            </a:endParaRPr>
          </a:p>
        </p:txBody>
      </p:sp>
      <p:sp>
        <p:nvSpPr>
          <p:cNvPr id="6" name="Arrow: Chevron 5">
            <a:extLst>
              <a:ext uri="{FF2B5EF4-FFF2-40B4-BE49-F238E27FC236}">
                <a16:creationId xmlns:a16="http://schemas.microsoft.com/office/drawing/2014/main" id="{A82B53FC-9FEB-F7ED-703F-A4F772B5F1DD}"/>
              </a:ext>
            </a:extLst>
          </p:cNvPr>
          <p:cNvSpPr/>
          <p:nvPr/>
        </p:nvSpPr>
        <p:spPr>
          <a:xfrm>
            <a:off x="10457864" y="3177764"/>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rgbClr val="000000"/>
              </a:solidFill>
            </a:endParaRPr>
          </a:p>
        </p:txBody>
      </p:sp>
      <p:sp>
        <p:nvSpPr>
          <p:cNvPr id="7" name="Arrow: Chevron 6">
            <a:extLst>
              <a:ext uri="{FF2B5EF4-FFF2-40B4-BE49-F238E27FC236}">
                <a16:creationId xmlns:a16="http://schemas.microsoft.com/office/drawing/2014/main" id="{1C5457A8-F425-48FF-C4FC-D93A1BB0E1AA}"/>
              </a:ext>
            </a:extLst>
          </p:cNvPr>
          <p:cNvSpPr/>
          <p:nvPr/>
        </p:nvSpPr>
        <p:spPr>
          <a:xfrm>
            <a:off x="9186428" y="3177766"/>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rgbClr val="000000"/>
              </a:solidFill>
            </a:endParaRPr>
          </a:p>
        </p:txBody>
      </p:sp>
      <p:sp>
        <p:nvSpPr>
          <p:cNvPr id="8" name="Arrow: Chevron 7">
            <a:extLst>
              <a:ext uri="{FF2B5EF4-FFF2-40B4-BE49-F238E27FC236}">
                <a16:creationId xmlns:a16="http://schemas.microsoft.com/office/drawing/2014/main" id="{EF0861BD-B457-EEFD-A592-27B30A0504A7}"/>
              </a:ext>
            </a:extLst>
          </p:cNvPr>
          <p:cNvSpPr/>
          <p:nvPr/>
        </p:nvSpPr>
        <p:spPr>
          <a:xfrm>
            <a:off x="7926308" y="3177765"/>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rgbClr val="000000"/>
              </a:solidFill>
            </a:endParaRPr>
          </a:p>
        </p:txBody>
      </p:sp>
      <p:sp>
        <p:nvSpPr>
          <p:cNvPr id="9" name="TextBox 8">
            <a:extLst>
              <a:ext uri="{FF2B5EF4-FFF2-40B4-BE49-F238E27FC236}">
                <a16:creationId xmlns:a16="http://schemas.microsoft.com/office/drawing/2014/main" id="{2874DF82-35FE-D673-ABC1-867566536EB0}"/>
              </a:ext>
            </a:extLst>
          </p:cNvPr>
          <p:cNvSpPr txBox="1"/>
          <p:nvPr/>
        </p:nvSpPr>
        <p:spPr>
          <a:xfrm>
            <a:off x="7066068" y="3420136"/>
            <a:ext cx="1103358" cy="369332"/>
          </a:xfrm>
          <a:prstGeom prst="rect">
            <a:avLst/>
          </a:prstGeom>
          <a:noFill/>
        </p:spPr>
        <p:txBody>
          <a:bodyPr wrap="square" rtlCol="0">
            <a:spAutoFit/>
          </a:bodyPr>
          <a:lstStyle/>
          <a:p>
            <a:pPr algn="ctr" rtl="0"/>
            <a:r>
              <a:rPr lang="en-IE">
                <a:solidFill>
                  <a:srgbClr val="000000"/>
                </a:solidFill>
              </a:rPr>
              <a:t>Araştırma</a:t>
            </a:r>
          </a:p>
        </p:txBody>
      </p:sp>
      <p:sp>
        <p:nvSpPr>
          <p:cNvPr id="10" name="TextBox 9">
            <a:extLst>
              <a:ext uri="{FF2B5EF4-FFF2-40B4-BE49-F238E27FC236}">
                <a16:creationId xmlns:a16="http://schemas.microsoft.com/office/drawing/2014/main" id="{1BCA3F70-2851-52E1-4B03-4D52E306B7B8}"/>
              </a:ext>
            </a:extLst>
          </p:cNvPr>
          <p:cNvSpPr txBox="1"/>
          <p:nvPr/>
        </p:nvSpPr>
        <p:spPr>
          <a:xfrm>
            <a:off x="8232771" y="3419222"/>
            <a:ext cx="1269341" cy="369332"/>
          </a:xfrm>
          <a:prstGeom prst="rect">
            <a:avLst/>
          </a:prstGeom>
          <a:noFill/>
        </p:spPr>
        <p:txBody>
          <a:bodyPr wrap="square" lIns="91440" tIns="45720" rIns="91440" bIns="45720" rtlCol="0" anchor="t">
            <a:spAutoFit/>
          </a:bodyPr>
          <a:lstStyle/>
          <a:p>
            <a:pPr algn="ctr" rtl="0"/>
            <a:r>
              <a:rPr lang="en-IE" dirty="0" err="1">
                <a:solidFill>
                  <a:srgbClr val="000000"/>
                </a:solidFill>
              </a:rPr>
              <a:t>Geliştirme</a:t>
            </a:r>
          </a:p>
        </p:txBody>
      </p:sp>
      <p:sp>
        <p:nvSpPr>
          <p:cNvPr id="11" name="TextBox 10">
            <a:extLst>
              <a:ext uri="{FF2B5EF4-FFF2-40B4-BE49-F238E27FC236}">
                <a16:creationId xmlns:a16="http://schemas.microsoft.com/office/drawing/2014/main" id="{45832D66-E97E-E41C-D85E-3B59BAB52938}"/>
              </a:ext>
            </a:extLst>
          </p:cNvPr>
          <p:cNvSpPr txBox="1"/>
          <p:nvPr/>
        </p:nvSpPr>
        <p:spPr>
          <a:xfrm>
            <a:off x="9504206" y="3429804"/>
            <a:ext cx="1067181" cy="369332"/>
          </a:xfrm>
          <a:prstGeom prst="rect">
            <a:avLst/>
          </a:prstGeom>
          <a:noFill/>
        </p:spPr>
        <p:txBody>
          <a:bodyPr wrap="square" lIns="91440" tIns="45720" rIns="91440" bIns="45720" rtlCol="0" anchor="t">
            <a:spAutoFit/>
          </a:bodyPr>
          <a:lstStyle/>
          <a:p>
            <a:pPr algn="ctr"/>
            <a:r>
              <a:rPr lang="en-IE" dirty="0" err="1">
                <a:solidFill>
                  <a:srgbClr val="000000"/>
                </a:solidFill>
              </a:rPr>
              <a:t>İmalat</a:t>
            </a:r>
            <a:endParaRPr lang="tr-TR" dirty="0" err="1">
              <a:solidFill>
                <a:srgbClr val="000000"/>
              </a:solidFill>
            </a:endParaRPr>
          </a:p>
        </p:txBody>
      </p:sp>
      <p:sp>
        <p:nvSpPr>
          <p:cNvPr id="12" name="TextBox 11">
            <a:extLst>
              <a:ext uri="{FF2B5EF4-FFF2-40B4-BE49-F238E27FC236}">
                <a16:creationId xmlns:a16="http://schemas.microsoft.com/office/drawing/2014/main" id="{495CB4C9-AC7C-D450-AB63-128D94C8B7A7}"/>
              </a:ext>
            </a:extLst>
          </p:cNvPr>
          <p:cNvSpPr txBox="1"/>
          <p:nvPr/>
        </p:nvSpPr>
        <p:spPr>
          <a:xfrm>
            <a:off x="10796809" y="3409553"/>
            <a:ext cx="1067181" cy="369332"/>
          </a:xfrm>
          <a:prstGeom prst="rect">
            <a:avLst/>
          </a:prstGeom>
          <a:noFill/>
        </p:spPr>
        <p:txBody>
          <a:bodyPr wrap="square" rtlCol="0">
            <a:spAutoFit/>
          </a:bodyPr>
          <a:lstStyle/>
          <a:p>
            <a:pPr algn="ctr" rtl="0"/>
            <a:r>
              <a:rPr lang="en-IE">
                <a:solidFill>
                  <a:srgbClr val="000000"/>
                </a:solidFill>
              </a:rPr>
              <a:t>Satış</a:t>
            </a:r>
          </a:p>
        </p:txBody>
      </p:sp>
      <p:sp>
        <p:nvSpPr>
          <p:cNvPr id="13" name="TextBox 12">
            <a:extLst>
              <a:ext uri="{FF2B5EF4-FFF2-40B4-BE49-F238E27FC236}">
                <a16:creationId xmlns:a16="http://schemas.microsoft.com/office/drawing/2014/main" id="{12B6A373-733F-0BF4-42E9-84FE0F666814}"/>
              </a:ext>
            </a:extLst>
          </p:cNvPr>
          <p:cNvSpPr txBox="1"/>
          <p:nvPr/>
        </p:nvSpPr>
        <p:spPr>
          <a:xfrm>
            <a:off x="6870701" y="2376707"/>
            <a:ext cx="4625979" cy="461665"/>
          </a:xfrm>
          <a:prstGeom prst="rect">
            <a:avLst/>
          </a:prstGeom>
          <a:noFill/>
        </p:spPr>
        <p:txBody>
          <a:bodyPr wrap="square" lIns="91440" tIns="45720" rIns="91440" bIns="45720" rtlCol="0" anchor="t">
            <a:spAutoFit/>
          </a:bodyPr>
          <a:lstStyle/>
          <a:p>
            <a:pPr algn="l" rtl="0"/>
            <a:r>
              <a:rPr lang="en-IE" sz="2400" b="1" dirty="0" err="1">
                <a:solidFill>
                  <a:srgbClr val="000000"/>
                </a:solidFill>
              </a:rPr>
              <a:t>Doğrusal</a:t>
            </a:r>
            <a:r>
              <a:rPr lang="en-IE" sz="2400" b="1" dirty="0">
                <a:solidFill>
                  <a:srgbClr val="000000"/>
                </a:solidFill>
              </a:rPr>
              <a:t> Model – </a:t>
            </a:r>
            <a:r>
              <a:rPr lang="en-IE" sz="2400" b="1" dirty="0" err="1">
                <a:solidFill>
                  <a:srgbClr val="000000"/>
                </a:solidFill>
              </a:rPr>
              <a:t>Teknoloji</a:t>
            </a:r>
            <a:r>
              <a:rPr lang="en-IE" sz="2400" b="1" dirty="0">
                <a:solidFill>
                  <a:srgbClr val="000000"/>
                </a:solidFill>
              </a:rPr>
              <a:t> </a:t>
            </a:r>
            <a:r>
              <a:rPr lang="en-IE" sz="2400" b="1" dirty="0" err="1">
                <a:solidFill>
                  <a:srgbClr val="000000"/>
                </a:solidFill>
              </a:rPr>
              <a:t>Odaklı</a:t>
            </a:r>
            <a:endParaRPr lang="en-IE" sz="2400" b="1" dirty="0" err="1">
              <a:solidFill>
                <a:srgbClr val="000000"/>
              </a:solidFill>
              <a:cs typeface="Calibri"/>
            </a:endParaRPr>
          </a:p>
        </p:txBody>
      </p:sp>
    </p:spTree>
    <p:extLst>
      <p:ext uri="{BB962C8B-B14F-4D97-AF65-F5344CB8AC3E}">
        <p14:creationId xmlns:p14="http://schemas.microsoft.com/office/powerpoint/2010/main" val="365915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65E89-5949-5C0C-2704-84540E97B1D1}"/>
              </a:ext>
            </a:extLst>
          </p:cNvPr>
          <p:cNvSpPr>
            <a:spLocks noGrp="1"/>
          </p:cNvSpPr>
          <p:nvPr>
            <p:ph type="body" sz="quarter" idx="18"/>
          </p:nvPr>
        </p:nvSpPr>
        <p:spPr>
          <a:xfrm>
            <a:off x="898357" y="1757048"/>
            <a:ext cx="5565817" cy="3025975"/>
          </a:xfrm>
        </p:spPr>
        <p:txBody>
          <a:bodyPr lIns="91440" tIns="45720" rIns="91440" bIns="45720" anchor="t"/>
          <a:lstStyle/>
          <a:p>
            <a:r>
              <a:rPr lang="tr-TR" dirty="0"/>
              <a:t>"Talep çekme" modeli olarak da bilinen bu model, inovasyonun kullanıcı ihtiyaçları ve talepleri tarafından yönlendirildiğini öne sürmektedir. Bu modelde şirketler, müşterilerinin ihtiyaçlarını ve tercihlerini anlamaya ve bu ihtiyaçları karşılayan ürün ve hizmetler geliştirmeye çalışırlar. Uzun bir süredir, bu "ihtiyaçlar" sürdürülemez bir dünyaya ve dolayısıyla birçok küresel zorluğa yol açtı, ancak artık tüketici bilinci değişiyor ve artık tüketiciler sürdürülebilirlikle ilgileniyorlar.</a:t>
            </a:r>
            <a:endParaRPr lang="tr-TR" dirty="0">
              <a:cs typeface="Calibri"/>
            </a:endParaRPr>
          </a:p>
        </p:txBody>
      </p:sp>
      <p:sp>
        <p:nvSpPr>
          <p:cNvPr id="3" name="Text Placeholder 2">
            <a:extLst>
              <a:ext uri="{FF2B5EF4-FFF2-40B4-BE49-F238E27FC236}">
                <a16:creationId xmlns:a16="http://schemas.microsoft.com/office/drawing/2014/main" id="{3150D5A5-4B15-64AF-3180-94D31105BA40}"/>
              </a:ext>
            </a:extLst>
          </p:cNvPr>
          <p:cNvSpPr>
            <a:spLocks noGrp="1"/>
          </p:cNvSpPr>
          <p:nvPr>
            <p:ph type="body" sz="quarter" idx="16"/>
          </p:nvPr>
        </p:nvSpPr>
        <p:spPr>
          <a:xfrm>
            <a:off x="898357" y="663213"/>
            <a:ext cx="5276105" cy="992652"/>
          </a:xfrm>
        </p:spPr>
        <p:txBody>
          <a:bodyPr lIns="91440" tIns="45720" rIns="91440" bIns="45720" anchor="t">
            <a:noAutofit/>
          </a:bodyPr>
          <a:lstStyle/>
          <a:p>
            <a:pPr>
              <a:spcBef>
                <a:spcPts val="0"/>
              </a:spcBef>
              <a:buFont typeface="+mj-lt"/>
              <a:buAutoNum type="arabicPeriod" startAt="2"/>
            </a:pPr>
            <a:r>
              <a:rPr lang="en-IE" b="1" dirty="0"/>
              <a:t> </a:t>
            </a:r>
            <a:r>
              <a:rPr lang="en-IE" b="1" dirty="0" err="1"/>
              <a:t>Kullanıcı</a:t>
            </a:r>
            <a:r>
              <a:rPr lang="en-IE" b="1" dirty="0"/>
              <a:t> </a:t>
            </a:r>
            <a:r>
              <a:rPr lang="en-IE" b="1" dirty="0" err="1"/>
              <a:t>Merkezli</a:t>
            </a:r>
            <a:r>
              <a:rPr lang="en-IE" b="1" dirty="0"/>
              <a:t> </a:t>
            </a:r>
            <a:endParaRPr lang="en-IE" b="1" dirty="0">
              <a:cs typeface="Calibri" panose="020F0502020204030204"/>
            </a:endParaRPr>
          </a:p>
          <a:p>
            <a:pPr>
              <a:spcBef>
                <a:spcPts val="0"/>
              </a:spcBef>
            </a:pPr>
            <a:r>
              <a:rPr lang="en-IE" b="1" dirty="0" err="1"/>
              <a:t>İnovasyon</a:t>
            </a:r>
            <a:r>
              <a:rPr lang="en-IE" b="1" dirty="0"/>
              <a:t> </a:t>
            </a:r>
            <a:r>
              <a:rPr lang="en-IE" b="1" dirty="0" err="1"/>
              <a:t>Modeli</a:t>
            </a:r>
            <a:endParaRPr lang="en-IE" b="1" dirty="0">
              <a:cs typeface="Calibri"/>
            </a:endParaRPr>
          </a:p>
        </p:txBody>
      </p:sp>
      <p:sp>
        <p:nvSpPr>
          <p:cNvPr id="6" name="Flowchart: Connector 5">
            <a:extLst>
              <a:ext uri="{FF2B5EF4-FFF2-40B4-BE49-F238E27FC236}">
                <a16:creationId xmlns:a16="http://schemas.microsoft.com/office/drawing/2014/main" id="{363CE1E7-A9A0-C733-51E8-DF68CA15D9F1}"/>
              </a:ext>
            </a:extLst>
          </p:cNvPr>
          <p:cNvSpPr/>
          <p:nvPr/>
        </p:nvSpPr>
        <p:spPr>
          <a:xfrm>
            <a:off x="7650606" y="3304433"/>
            <a:ext cx="2009915" cy="1892676"/>
          </a:xfrm>
          <a:prstGeom prst="flowChartConnector">
            <a:avLst/>
          </a:prstGeom>
          <a:solidFill>
            <a:schemeClr val="bg1"/>
          </a:solidFill>
          <a:ln w="38100">
            <a:solidFill>
              <a:srgbClr val="E866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7" name="Flowchart: Connector 6">
            <a:extLst>
              <a:ext uri="{FF2B5EF4-FFF2-40B4-BE49-F238E27FC236}">
                <a16:creationId xmlns:a16="http://schemas.microsoft.com/office/drawing/2014/main" id="{2D506D92-BF95-0131-7F70-62C23119DC63}"/>
              </a:ext>
            </a:extLst>
          </p:cNvPr>
          <p:cNvSpPr/>
          <p:nvPr/>
        </p:nvSpPr>
        <p:spPr>
          <a:xfrm>
            <a:off x="9251376" y="3330130"/>
            <a:ext cx="2009916" cy="1892676"/>
          </a:xfrm>
          <a:prstGeom prst="flowChartConnector">
            <a:avLst/>
          </a:prstGeom>
          <a:no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5" name="Flowchart: Connector 4">
            <a:extLst>
              <a:ext uri="{FF2B5EF4-FFF2-40B4-BE49-F238E27FC236}">
                <a16:creationId xmlns:a16="http://schemas.microsoft.com/office/drawing/2014/main" id="{47D64D9F-39DB-4224-D158-638D6974AD38}"/>
              </a:ext>
            </a:extLst>
          </p:cNvPr>
          <p:cNvSpPr/>
          <p:nvPr/>
        </p:nvSpPr>
        <p:spPr>
          <a:xfrm>
            <a:off x="8450991" y="2261412"/>
            <a:ext cx="2009916" cy="1892676"/>
          </a:xfrm>
          <a:prstGeom prst="flowChartConnector">
            <a:avLst/>
          </a:prstGeom>
          <a:noFill/>
          <a:ln w="38100">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9" name="Graphic 8" descr="User outline">
            <a:extLst>
              <a:ext uri="{FF2B5EF4-FFF2-40B4-BE49-F238E27FC236}">
                <a16:creationId xmlns:a16="http://schemas.microsoft.com/office/drawing/2014/main" id="{4ECCCE21-FD3F-6FE1-7472-4403690BA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8749" y="2334318"/>
            <a:ext cx="914400" cy="914400"/>
          </a:xfrm>
          <a:prstGeom prst="rect">
            <a:avLst/>
          </a:prstGeom>
        </p:spPr>
      </p:pic>
      <p:pic>
        <p:nvPicPr>
          <p:cNvPr id="11" name="Graphic 10" descr="Factory outline">
            <a:extLst>
              <a:ext uri="{FF2B5EF4-FFF2-40B4-BE49-F238E27FC236}">
                <a16:creationId xmlns:a16="http://schemas.microsoft.com/office/drawing/2014/main" id="{38781DC1-1E46-F717-3643-9452CFFD61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784" y="3696888"/>
            <a:ext cx="914400" cy="914400"/>
          </a:xfrm>
          <a:prstGeom prst="rect">
            <a:avLst/>
          </a:prstGeom>
        </p:spPr>
      </p:pic>
      <p:pic>
        <p:nvPicPr>
          <p:cNvPr id="13" name="Graphic 12" descr="Robot Hand outline">
            <a:extLst>
              <a:ext uri="{FF2B5EF4-FFF2-40B4-BE49-F238E27FC236}">
                <a16:creationId xmlns:a16="http://schemas.microsoft.com/office/drawing/2014/main" id="{CC16C0F8-8FB1-CCBA-B2C6-D7EC0E722C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1100" y="3696888"/>
            <a:ext cx="914400" cy="914400"/>
          </a:xfrm>
          <a:prstGeom prst="rect">
            <a:avLst/>
          </a:prstGeom>
        </p:spPr>
      </p:pic>
      <p:sp>
        <p:nvSpPr>
          <p:cNvPr id="14" name="TextBox 13">
            <a:extLst>
              <a:ext uri="{FF2B5EF4-FFF2-40B4-BE49-F238E27FC236}">
                <a16:creationId xmlns:a16="http://schemas.microsoft.com/office/drawing/2014/main" id="{C08B4835-6F0F-5F0F-C837-B46D42E025ED}"/>
              </a:ext>
            </a:extLst>
          </p:cNvPr>
          <p:cNvSpPr txBox="1"/>
          <p:nvPr/>
        </p:nvSpPr>
        <p:spPr>
          <a:xfrm>
            <a:off x="8903571" y="3085370"/>
            <a:ext cx="1175979" cy="369332"/>
          </a:xfrm>
          <a:prstGeom prst="rect">
            <a:avLst/>
          </a:prstGeom>
          <a:noFill/>
        </p:spPr>
        <p:txBody>
          <a:bodyPr wrap="square" rtlCol="0">
            <a:spAutoFit/>
          </a:bodyPr>
          <a:lstStyle/>
          <a:p>
            <a:pPr algn="ctr" rtl="0"/>
            <a:r>
              <a:rPr lang="en-IE" b="1">
                <a:solidFill>
                  <a:srgbClr val="F79037"/>
                </a:solidFill>
              </a:rPr>
              <a:t>İnsan</a:t>
            </a:r>
          </a:p>
        </p:txBody>
      </p:sp>
      <p:sp>
        <p:nvSpPr>
          <p:cNvPr id="15" name="TextBox 14">
            <a:extLst>
              <a:ext uri="{FF2B5EF4-FFF2-40B4-BE49-F238E27FC236}">
                <a16:creationId xmlns:a16="http://schemas.microsoft.com/office/drawing/2014/main" id="{9B6371F1-AD6A-38C2-98C3-69BC44D8161D}"/>
              </a:ext>
            </a:extLst>
          </p:cNvPr>
          <p:cNvSpPr txBox="1"/>
          <p:nvPr/>
        </p:nvSpPr>
        <p:spPr>
          <a:xfrm>
            <a:off x="9540726" y="4535808"/>
            <a:ext cx="1286457" cy="369332"/>
          </a:xfrm>
          <a:prstGeom prst="rect">
            <a:avLst/>
          </a:prstGeom>
          <a:noFill/>
        </p:spPr>
        <p:txBody>
          <a:bodyPr wrap="square" rtlCol="0">
            <a:spAutoFit/>
          </a:bodyPr>
          <a:lstStyle/>
          <a:p>
            <a:pPr algn="ctr" rtl="0"/>
            <a:r>
              <a:rPr lang="en-IE" b="1">
                <a:solidFill>
                  <a:srgbClr val="85D2E1"/>
                </a:solidFill>
              </a:rPr>
              <a:t>teknoloji</a:t>
            </a:r>
          </a:p>
        </p:txBody>
      </p:sp>
      <p:sp>
        <p:nvSpPr>
          <p:cNvPr id="16" name="TextBox 15">
            <a:extLst>
              <a:ext uri="{FF2B5EF4-FFF2-40B4-BE49-F238E27FC236}">
                <a16:creationId xmlns:a16="http://schemas.microsoft.com/office/drawing/2014/main" id="{7542DE77-47A4-AD85-B310-99A1A180F6BB}"/>
              </a:ext>
            </a:extLst>
          </p:cNvPr>
          <p:cNvSpPr txBox="1"/>
          <p:nvPr/>
        </p:nvSpPr>
        <p:spPr>
          <a:xfrm>
            <a:off x="7936784" y="4535808"/>
            <a:ext cx="1175979" cy="369332"/>
          </a:xfrm>
          <a:prstGeom prst="rect">
            <a:avLst/>
          </a:prstGeom>
          <a:noFill/>
        </p:spPr>
        <p:txBody>
          <a:bodyPr wrap="square" rtlCol="0">
            <a:spAutoFit/>
          </a:bodyPr>
          <a:lstStyle/>
          <a:p>
            <a:pPr algn="ctr" rtl="0"/>
            <a:r>
              <a:rPr lang="en-IE" b="1">
                <a:solidFill>
                  <a:srgbClr val="E8669E"/>
                </a:solidFill>
              </a:rPr>
              <a:t>İşletme</a:t>
            </a:r>
          </a:p>
        </p:txBody>
      </p:sp>
      <p:pic>
        <p:nvPicPr>
          <p:cNvPr id="18" name="Graphic 17" descr="Lights On outline">
            <a:extLst>
              <a:ext uri="{FF2B5EF4-FFF2-40B4-BE49-F238E27FC236}">
                <a16:creationId xmlns:a16="http://schemas.microsoft.com/office/drawing/2014/main" id="{5C9008DA-5E24-7F72-C042-717A6B739AD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62960" y="3737595"/>
            <a:ext cx="388609" cy="388609"/>
          </a:xfrm>
          <a:prstGeom prst="rect">
            <a:avLst/>
          </a:prstGeom>
        </p:spPr>
      </p:pic>
      <p:sp>
        <p:nvSpPr>
          <p:cNvPr id="19" name="TextBox 18">
            <a:extLst>
              <a:ext uri="{FF2B5EF4-FFF2-40B4-BE49-F238E27FC236}">
                <a16:creationId xmlns:a16="http://schemas.microsoft.com/office/drawing/2014/main" id="{80E20A09-6A07-FBC8-0F2E-CF25831E93B8}"/>
              </a:ext>
            </a:extLst>
          </p:cNvPr>
          <p:cNvSpPr txBox="1"/>
          <p:nvPr/>
        </p:nvSpPr>
        <p:spPr>
          <a:xfrm>
            <a:off x="8844351" y="5896495"/>
            <a:ext cx="1392750" cy="369332"/>
          </a:xfrm>
          <a:prstGeom prst="rect">
            <a:avLst/>
          </a:prstGeom>
          <a:solidFill>
            <a:srgbClr val="D1E8FF"/>
          </a:solidFill>
          <a:ln>
            <a:solidFill>
              <a:srgbClr val="30475E"/>
            </a:solidFill>
          </a:ln>
        </p:spPr>
        <p:txBody>
          <a:bodyPr wrap="square" lIns="91440" tIns="45720" rIns="91440" bIns="45720" rtlCol="0" anchor="t">
            <a:spAutoFit/>
          </a:bodyPr>
          <a:lstStyle/>
          <a:p>
            <a:pPr algn="ctr" rtl="0"/>
            <a:r>
              <a:rPr lang="en-IE" b="1" dirty="0" err="1">
                <a:solidFill>
                  <a:srgbClr val="30475E"/>
                </a:solidFill>
              </a:rPr>
              <a:t>İnovasyon</a:t>
            </a:r>
            <a:endParaRPr lang="en-IE" b="1" dirty="0" err="1">
              <a:solidFill>
                <a:srgbClr val="30475E"/>
              </a:solidFill>
              <a:cs typeface="Calibri"/>
            </a:endParaRPr>
          </a:p>
        </p:txBody>
      </p:sp>
      <p:cxnSp>
        <p:nvCxnSpPr>
          <p:cNvPr id="21" name="Straight Connector 20">
            <a:extLst>
              <a:ext uri="{FF2B5EF4-FFF2-40B4-BE49-F238E27FC236}">
                <a16:creationId xmlns:a16="http://schemas.microsoft.com/office/drawing/2014/main" id="{CE4818B6-F8E9-F651-245F-EC56B14EC919}"/>
              </a:ext>
            </a:extLst>
          </p:cNvPr>
          <p:cNvCxnSpPr/>
          <p:nvPr/>
        </p:nvCxnSpPr>
        <p:spPr>
          <a:xfrm>
            <a:off x="9455949" y="4205754"/>
            <a:ext cx="0" cy="1690741"/>
          </a:xfrm>
          <a:prstGeom prst="line">
            <a:avLst/>
          </a:prstGeom>
          <a:ln w="19050">
            <a:solidFill>
              <a:srgbClr val="304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9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417FE7-304E-72A2-B4A5-CF2DF3C4D4D7}"/>
              </a:ext>
            </a:extLst>
          </p:cNvPr>
          <p:cNvGrpSpPr/>
          <p:nvPr/>
        </p:nvGrpSpPr>
        <p:grpSpPr>
          <a:xfrm>
            <a:off x="1" y="0"/>
            <a:ext cx="5932286" cy="6858000"/>
            <a:chOff x="0" y="0"/>
            <a:chExt cx="6033735" cy="6858000"/>
          </a:xfrm>
        </p:grpSpPr>
        <p:sp>
          <p:nvSpPr>
            <p:cNvPr id="4" name="Freeform 3">
              <a:extLst>
                <a:ext uri="{FF2B5EF4-FFF2-40B4-BE49-F238E27FC236}">
                  <a16:creationId xmlns:a16="http://schemas.microsoft.com/office/drawing/2014/main" id="{8BACEF20-4868-B607-99A6-7785E840AE6B}"/>
                </a:ext>
              </a:extLst>
            </p:cNvPr>
            <p:cNvSpPr/>
            <p:nvPr/>
          </p:nvSpPr>
          <p:spPr>
            <a:xfrm>
              <a:off x="0" y="0"/>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l" rtl="0"/>
              <a:endParaRPr lang="en-US" b="0" i="0">
                <a:latin typeface="Calibri" panose="020F0502020204030204" pitchFamily="34" charset="0"/>
              </a:endParaRPr>
            </a:p>
          </p:txBody>
        </p:sp>
        <p:sp>
          <p:nvSpPr>
            <p:cNvPr id="5" name="Freeform 4">
              <a:extLst>
                <a:ext uri="{FF2B5EF4-FFF2-40B4-BE49-F238E27FC236}">
                  <a16:creationId xmlns:a16="http://schemas.microsoft.com/office/drawing/2014/main" id="{6E69B8A4-F338-CDB9-C1ED-714EBED32300}"/>
                </a:ext>
              </a:extLst>
            </p:cNvPr>
            <p:cNvSpPr/>
            <p:nvPr/>
          </p:nvSpPr>
          <p:spPr>
            <a:xfrm>
              <a:off x="0" y="1202668"/>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l" rtl="0"/>
              <a:endParaRPr lang="en-US" b="0" i="0">
                <a:latin typeface="Calibri" panose="020F0502020204030204" pitchFamily="34" charset="0"/>
              </a:endParaRPr>
            </a:p>
          </p:txBody>
        </p:sp>
        <p:sp>
          <p:nvSpPr>
            <p:cNvPr id="6" name="Rectangle 5">
              <a:extLst>
                <a:ext uri="{FF2B5EF4-FFF2-40B4-BE49-F238E27FC236}">
                  <a16:creationId xmlns:a16="http://schemas.microsoft.com/office/drawing/2014/main" id="{2DE29A9B-1561-750B-0CA5-1E57E5EDDAE6}"/>
                </a:ext>
              </a:extLst>
            </p:cNvPr>
            <p:cNvSpPr/>
            <p:nvPr/>
          </p:nvSpPr>
          <p:spPr>
            <a:xfrm>
              <a:off x="0" y="3798888"/>
              <a:ext cx="4433455" cy="3059112"/>
            </a:xfrm>
            <a:prstGeom prst="rect">
              <a:avLst/>
            </a:prstGeom>
            <a:solidFill>
              <a:srgbClr val="B2D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 name="Text Placeholder 1">
            <a:extLst>
              <a:ext uri="{FF2B5EF4-FFF2-40B4-BE49-F238E27FC236}">
                <a16:creationId xmlns:a16="http://schemas.microsoft.com/office/drawing/2014/main" id="{F4474CEF-0D8A-5979-1B8C-CA2325709298}"/>
              </a:ext>
            </a:extLst>
          </p:cNvPr>
          <p:cNvSpPr>
            <a:spLocks noGrp="1"/>
          </p:cNvSpPr>
          <p:nvPr>
            <p:ph type="body" sz="quarter" idx="4294967295"/>
          </p:nvPr>
        </p:nvSpPr>
        <p:spPr>
          <a:xfrm>
            <a:off x="415942" y="1627581"/>
            <a:ext cx="5182862" cy="4337050"/>
          </a:xfrm>
          <a:prstGeom prst="rect">
            <a:avLst/>
          </a:prstGeom>
        </p:spPr>
        <p:txBody>
          <a:bodyPr lIns="91440" tIns="45720" rIns="91440" bIns="45720" anchor="t"/>
          <a:lstStyle/>
          <a:p>
            <a:pPr marL="0" indent="0">
              <a:lnSpc>
                <a:spcPts val="2580"/>
              </a:lnSpc>
              <a:buNone/>
            </a:pPr>
            <a:r>
              <a:rPr lang="en-US" sz="2400" b="1" dirty="0" err="1">
                <a:solidFill>
                  <a:srgbClr val="000000"/>
                </a:solidFill>
              </a:rPr>
              <a:t>Ağ</a:t>
            </a:r>
            <a:r>
              <a:rPr lang="en-US" sz="2400" b="1" dirty="0">
                <a:solidFill>
                  <a:srgbClr val="000000"/>
                </a:solidFill>
              </a:rPr>
              <a:t> </a:t>
            </a:r>
            <a:r>
              <a:rPr lang="en-US" sz="2400" b="1" dirty="0" err="1">
                <a:solidFill>
                  <a:srgbClr val="000000"/>
                </a:solidFill>
              </a:rPr>
              <a:t>Modeli</a:t>
            </a:r>
            <a:r>
              <a:rPr lang="en-US" sz="2400" dirty="0">
                <a:solidFill>
                  <a:srgbClr val="000000"/>
                </a:solidFill>
              </a:rPr>
              <a:t> </a:t>
            </a:r>
            <a:r>
              <a:rPr lang="en-US" sz="2400" dirty="0" err="1">
                <a:solidFill>
                  <a:srgbClr val="000000"/>
                </a:solidFill>
              </a:rPr>
              <a:t>olarak</a:t>
            </a:r>
            <a:r>
              <a:rPr lang="en-US" sz="2400" dirty="0">
                <a:solidFill>
                  <a:srgbClr val="000000"/>
                </a:solidFill>
              </a:rPr>
              <a:t> da </a:t>
            </a:r>
            <a:r>
              <a:rPr lang="en-US" sz="2400" dirty="0" err="1">
                <a:solidFill>
                  <a:srgbClr val="000000"/>
                </a:solidFill>
              </a:rPr>
              <a:t>bilinen</a:t>
            </a:r>
            <a:r>
              <a:rPr lang="en-US" sz="2400" dirty="0">
                <a:solidFill>
                  <a:srgbClr val="000000"/>
                </a:solidFill>
              </a:rPr>
              <a:t> </a:t>
            </a:r>
            <a:r>
              <a:rPr lang="en-US" sz="2400" dirty="0" err="1">
                <a:solidFill>
                  <a:srgbClr val="000000"/>
                </a:solidFill>
              </a:rPr>
              <a:t>bu</a:t>
            </a:r>
            <a:r>
              <a:rPr lang="en-US" sz="2400" dirty="0">
                <a:solidFill>
                  <a:srgbClr val="000000"/>
                </a:solidFill>
              </a:rPr>
              <a:t> model, </a:t>
            </a:r>
            <a:r>
              <a:rPr lang="en-US" sz="2400" dirty="0" err="1">
                <a:solidFill>
                  <a:srgbClr val="000000"/>
                </a:solidFill>
              </a:rPr>
              <a:t>inovasyonun</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şirketin</a:t>
            </a:r>
            <a:r>
              <a:rPr lang="en-US" sz="2400" dirty="0">
                <a:solidFill>
                  <a:srgbClr val="000000"/>
                </a:solidFill>
              </a:rPr>
              <a:t> </a:t>
            </a:r>
            <a:r>
              <a:rPr lang="en-US" sz="2400" dirty="0" err="1">
                <a:solidFill>
                  <a:srgbClr val="000000"/>
                </a:solidFill>
              </a:rPr>
              <a:t>dahili</a:t>
            </a:r>
            <a:r>
              <a:rPr lang="en-US" sz="2400" dirty="0">
                <a:solidFill>
                  <a:srgbClr val="000000"/>
                </a:solidFill>
              </a:rPr>
              <a:t> </a:t>
            </a:r>
            <a:r>
              <a:rPr lang="en-US" sz="2400" dirty="0" err="1">
                <a:solidFill>
                  <a:srgbClr val="000000"/>
                </a:solidFill>
              </a:rPr>
              <a:t>araştırma</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geliştirme</a:t>
            </a:r>
            <a:r>
              <a:rPr lang="en-US" sz="2400" dirty="0">
                <a:solidFill>
                  <a:srgbClr val="000000"/>
                </a:solidFill>
              </a:rPr>
              <a:t> </a:t>
            </a:r>
            <a:r>
              <a:rPr lang="en-US" sz="2400" dirty="0" err="1">
                <a:solidFill>
                  <a:srgbClr val="000000"/>
                </a:solidFill>
              </a:rPr>
              <a:t>faaliyetleriyle</a:t>
            </a:r>
            <a:r>
              <a:rPr lang="en-US" sz="2400" dirty="0">
                <a:solidFill>
                  <a:srgbClr val="000000"/>
                </a:solidFill>
              </a:rPr>
              <a:t> </a:t>
            </a:r>
            <a:r>
              <a:rPr lang="en-US" sz="2400" dirty="0" err="1">
                <a:solidFill>
                  <a:srgbClr val="000000"/>
                </a:solidFill>
              </a:rPr>
              <a:t>sınırlı</a:t>
            </a:r>
            <a:r>
              <a:rPr lang="en-US" sz="2400" dirty="0">
                <a:solidFill>
                  <a:srgbClr val="000000"/>
                </a:solidFill>
              </a:rPr>
              <a:t> </a:t>
            </a:r>
            <a:r>
              <a:rPr lang="en-US" sz="2400" dirty="0" err="1">
                <a:solidFill>
                  <a:srgbClr val="000000"/>
                </a:solidFill>
              </a:rPr>
              <a:t>olmadığını</a:t>
            </a:r>
            <a:r>
              <a:rPr lang="en-US" sz="2400" dirty="0">
                <a:solidFill>
                  <a:srgbClr val="000000"/>
                </a:solidFill>
              </a:rPr>
              <a:t>, </a:t>
            </a:r>
            <a:r>
              <a:rPr lang="en-US" sz="2400" dirty="0" err="1">
                <a:solidFill>
                  <a:srgbClr val="000000"/>
                </a:solidFill>
              </a:rPr>
              <a:t>müşteriler</a:t>
            </a:r>
            <a:r>
              <a:rPr lang="en-US" sz="2400" dirty="0">
                <a:solidFill>
                  <a:srgbClr val="000000"/>
                </a:solidFill>
              </a:rPr>
              <a:t>, </a:t>
            </a:r>
            <a:r>
              <a:rPr lang="en-US" sz="2400" dirty="0" err="1">
                <a:solidFill>
                  <a:srgbClr val="000000"/>
                </a:solidFill>
              </a:rPr>
              <a:t>tedarikçiler</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hatta</a:t>
            </a:r>
            <a:r>
              <a:rPr lang="en-US" sz="2400" dirty="0">
                <a:solidFill>
                  <a:srgbClr val="000000"/>
                </a:solidFill>
              </a:rPr>
              <a:t> </a:t>
            </a:r>
            <a:r>
              <a:rPr lang="en-US" sz="2400" dirty="0" err="1">
                <a:solidFill>
                  <a:srgbClr val="000000"/>
                </a:solidFill>
              </a:rPr>
              <a:t>rakipler</a:t>
            </a:r>
            <a:r>
              <a:rPr lang="en-US" sz="2400" dirty="0">
                <a:solidFill>
                  <a:srgbClr val="000000"/>
                </a:solidFill>
              </a:rPr>
              <a:t> </a:t>
            </a:r>
            <a:r>
              <a:rPr lang="en-US" sz="2400" dirty="0" err="1">
                <a:solidFill>
                  <a:srgbClr val="000000"/>
                </a:solidFill>
              </a:rPr>
              <a:t>dahil</a:t>
            </a:r>
            <a:r>
              <a:rPr lang="en-US" sz="2400" dirty="0">
                <a:solidFill>
                  <a:srgbClr val="000000"/>
                </a:solidFill>
              </a:rPr>
              <a:t> </a:t>
            </a:r>
            <a:r>
              <a:rPr lang="en-US" sz="2400" dirty="0" err="1">
                <a:solidFill>
                  <a:srgbClr val="000000"/>
                </a:solidFill>
              </a:rPr>
              <a:t>olmak</a:t>
            </a:r>
            <a:r>
              <a:rPr lang="en-US" sz="2400" dirty="0">
                <a:solidFill>
                  <a:srgbClr val="000000"/>
                </a:solidFill>
              </a:rPr>
              <a:t> </a:t>
            </a:r>
            <a:r>
              <a:rPr lang="en-US" sz="2400" dirty="0" err="1">
                <a:solidFill>
                  <a:srgbClr val="000000"/>
                </a:solidFill>
              </a:rPr>
              <a:t>üzere</a:t>
            </a:r>
            <a:r>
              <a:rPr lang="en-US" sz="2400" dirty="0">
                <a:solidFill>
                  <a:srgbClr val="000000"/>
                </a:solidFill>
              </a:rPr>
              <a:t> </a:t>
            </a:r>
            <a:r>
              <a:rPr lang="en-US" sz="2400" dirty="0" err="1">
                <a:solidFill>
                  <a:srgbClr val="000000"/>
                </a:solidFill>
              </a:rPr>
              <a:t>harici</a:t>
            </a:r>
            <a:r>
              <a:rPr lang="en-US" sz="2400" dirty="0">
                <a:solidFill>
                  <a:srgbClr val="000000"/>
                </a:solidFill>
              </a:rPr>
              <a:t> </a:t>
            </a:r>
            <a:r>
              <a:rPr lang="en-US" sz="2400" dirty="0" err="1">
                <a:solidFill>
                  <a:srgbClr val="000000"/>
                </a:solidFill>
              </a:rPr>
              <a:t>ortaklarla</a:t>
            </a:r>
            <a:r>
              <a:rPr lang="en-US" sz="2400" dirty="0">
                <a:solidFill>
                  <a:srgbClr val="000000"/>
                </a:solidFill>
              </a:rPr>
              <a:t> </a:t>
            </a:r>
            <a:r>
              <a:rPr lang="en-US" sz="2400" dirty="0" err="1">
                <a:solidFill>
                  <a:srgbClr val="000000"/>
                </a:solidFill>
              </a:rPr>
              <a:t>yapılan</a:t>
            </a:r>
            <a:r>
              <a:rPr lang="en-US" sz="2400" dirty="0">
                <a:solidFill>
                  <a:srgbClr val="000000"/>
                </a:solidFill>
              </a:rPr>
              <a:t> </a:t>
            </a:r>
            <a:r>
              <a:rPr lang="en-US" sz="2400" dirty="0" err="1">
                <a:solidFill>
                  <a:srgbClr val="000000"/>
                </a:solidFill>
              </a:rPr>
              <a:t>işbirlikleri</a:t>
            </a:r>
            <a:r>
              <a:rPr lang="en-US" sz="2400" dirty="0">
                <a:solidFill>
                  <a:srgbClr val="000000"/>
                </a:solidFill>
              </a:rPr>
              <a:t> </a:t>
            </a:r>
            <a:r>
              <a:rPr lang="en-US" sz="2400" dirty="0" err="1">
                <a:solidFill>
                  <a:srgbClr val="000000"/>
                </a:solidFill>
              </a:rPr>
              <a:t>yoluyla</a:t>
            </a:r>
            <a:r>
              <a:rPr lang="en-US" sz="2400" dirty="0">
                <a:solidFill>
                  <a:srgbClr val="000000"/>
                </a:solidFill>
              </a:rPr>
              <a:t> da </a:t>
            </a:r>
            <a:r>
              <a:rPr lang="en-US" sz="2400" dirty="0" err="1">
                <a:solidFill>
                  <a:srgbClr val="000000"/>
                </a:solidFill>
              </a:rPr>
              <a:t>elde</a:t>
            </a:r>
            <a:r>
              <a:rPr lang="en-US" sz="2400" dirty="0">
                <a:solidFill>
                  <a:srgbClr val="000000"/>
                </a:solidFill>
              </a:rPr>
              <a:t> </a:t>
            </a:r>
            <a:r>
              <a:rPr lang="en-US" sz="2400" dirty="0" err="1">
                <a:solidFill>
                  <a:srgbClr val="000000"/>
                </a:solidFill>
              </a:rPr>
              <a:t>edilebileceğini</a:t>
            </a:r>
            <a:r>
              <a:rPr lang="en-US" sz="2400" dirty="0">
                <a:solidFill>
                  <a:srgbClr val="000000"/>
                </a:solidFill>
              </a:rPr>
              <a:t> </a:t>
            </a:r>
            <a:r>
              <a:rPr lang="en-US" sz="2400" dirty="0" err="1">
                <a:solidFill>
                  <a:srgbClr val="000000"/>
                </a:solidFill>
              </a:rPr>
              <a:t>öne</a:t>
            </a:r>
            <a:r>
              <a:rPr lang="en-US" sz="2400" dirty="0">
                <a:solidFill>
                  <a:srgbClr val="000000"/>
                </a:solidFill>
              </a:rPr>
              <a:t> </a:t>
            </a:r>
            <a:r>
              <a:rPr lang="en-US" sz="2400" dirty="0" err="1">
                <a:solidFill>
                  <a:srgbClr val="000000"/>
                </a:solidFill>
              </a:rPr>
              <a:t>sürüyor</a:t>
            </a:r>
            <a:r>
              <a:rPr lang="en-US" sz="2400" dirty="0">
                <a:solidFill>
                  <a:srgbClr val="000000"/>
                </a:solidFill>
              </a:rPr>
              <a:t>.</a:t>
            </a:r>
          </a:p>
          <a:p>
            <a:pPr marL="0" indent="0" algn="l" rtl="0">
              <a:lnSpc>
                <a:spcPts val="2580"/>
              </a:lnSpc>
              <a:buNone/>
            </a:pPr>
            <a:r>
              <a:rPr lang="en-US" sz="2400" dirty="0">
                <a:solidFill>
                  <a:srgbClr val="000000"/>
                </a:solidFill>
              </a:rPr>
              <a:t>Açık </a:t>
            </a:r>
            <a:r>
              <a:rPr lang="en-US" sz="2400" dirty="0" err="1">
                <a:solidFill>
                  <a:srgbClr val="000000"/>
                </a:solidFill>
              </a:rPr>
              <a:t>inovasyon</a:t>
            </a:r>
            <a:r>
              <a:rPr lang="en-US" sz="2400" dirty="0">
                <a:solidFill>
                  <a:srgbClr val="000000"/>
                </a:solidFill>
              </a:rPr>
              <a:t>, </a:t>
            </a:r>
            <a:r>
              <a:rPr lang="en-US" sz="2400" dirty="0" err="1">
                <a:solidFill>
                  <a:srgbClr val="000000"/>
                </a:solidFill>
              </a:rPr>
              <a:t>tamamlayıcı</a:t>
            </a:r>
            <a:r>
              <a:rPr lang="en-US" sz="2400" dirty="0">
                <a:solidFill>
                  <a:srgbClr val="000000"/>
                </a:solidFill>
              </a:rPr>
              <a:t> </a:t>
            </a:r>
            <a:r>
              <a:rPr lang="en-US" sz="2400" dirty="0" err="1">
                <a:solidFill>
                  <a:srgbClr val="000000"/>
                </a:solidFill>
              </a:rPr>
              <a:t>becerilere</a:t>
            </a:r>
            <a:r>
              <a:rPr lang="en-US" sz="2400" dirty="0">
                <a:solidFill>
                  <a:srgbClr val="000000"/>
                </a:solidFill>
              </a:rPr>
              <a:t> </a:t>
            </a:r>
            <a:r>
              <a:rPr lang="en-US" sz="2400" dirty="0" err="1">
                <a:solidFill>
                  <a:srgbClr val="000000"/>
                </a:solidFill>
              </a:rPr>
              <a:t>sahip</a:t>
            </a:r>
            <a:r>
              <a:rPr lang="en-US" sz="2400" dirty="0">
                <a:solidFill>
                  <a:srgbClr val="000000"/>
                </a:solidFill>
              </a:rPr>
              <a:t> yeni </a:t>
            </a:r>
            <a:r>
              <a:rPr lang="en-US" sz="2400" dirty="0" err="1">
                <a:solidFill>
                  <a:srgbClr val="000000"/>
                </a:solidFill>
              </a:rPr>
              <a:t>ortaklar</a:t>
            </a:r>
            <a:r>
              <a:rPr lang="en-US" sz="2400" dirty="0">
                <a:solidFill>
                  <a:srgbClr val="000000"/>
                </a:solidFill>
              </a:rPr>
              <a:t> </a:t>
            </a:r>
            <a:r>
              <a:rPr lang="en-US" sz="2400" dirty="0" err="1">
                <a:solidFill>
                  <a:srgbClr val="000000"/>
                </a:solidFill>
              </a:rPr>
              <a:t>aracılığıyla</a:t>
            </a:r>
            <a:r>
              <a:rPr lang="en-US" sz="2400" dirty="0">
                <a:solidFill>
                  <a:srgbClr val="000000"/>
                </a:solidFill>
              </a:rPr>
              <a:t> </a:t>
            </a:r>
            <a:r>
              <a:rPr lang="en-US" sz="2400" dirty="0" err="1">
                <a:solidFill>
                  <a:srgbClr val="000000"/>
                </a:solidFill>
              </a:rPr>
              <a:t>veya</a:t>
            </a:r>
            <a:r>
              <a:rPr lang="en-US" sz="2400" dirty="0">
                <a:solidFill>
                  <a:srgbClr val="000000"/>
                </a:solidFill>
              </a:rPr>
              <a:t> </a:t>
            </a:r>
            <a:r>
              <a:rPr lang="en-US" sz="2400" dirty="0" err="1">
                <a:solidFill>
                  <a:srgbClr val="000000"/>
                </a:solidFill>
              </a:rPr>
              <a:t>uzun</a:t>
            </a:r>
            <a:r>
              <a:rPr lang="en-US" sz="2400" dirty="0">
                <a:solidFill>
                  <a:srgbClr val="000000"/>
                </a:solidFill>
              </a:rPr>
              <a:t> </a:t>
            </a:r>
            <a:r>
              <a:rPr lang="en-US" sz="2400" dirty="0" err="1">
                <a:solidFill>
                  <a:srgbClr val="000000"/>
                </a:solidFill>
              </a:rPr>
              <a:t>süreli</a:t>
            </a:r>
            <a:r>
              <a:rPr lang="en-US" sz="2400" dirty="0">
                <a:solidFill>
                  <a:srgbClr val="000000"/>
                </a:solidFill>
              </a:rPr>
              <a:t> </a:t>
            </a:r>
            <a:r>
              <a:rPr lang="en-US" sz="2400" dirty="0" err="1">
                <a:solidFill>
                  <a:srgbClr val="000000"/>
                </a:solidFill>
              </a:rPr>
              <a:t>ilişkilerde</a:t>
            </a:r>
            <a:r>
              <a:rPr lang="en-US" sz="2400" dirty="0">
                <a:solidFill>
                  <a:srgbClr val="000000"/>
                </a:solidFill>
              </a:rPr>
              <a:t> </a:t>
            </a:r>
            <a:r>
              <a:rPr lang="en-US" sz="2400" dirty="0" err="1">
                <a:solidFill>
                  <a:srgbClr val="000000"/>
                </a:solidFill>
              </a:rPr>
              <a:t>gizli</a:t>
            </a:r>
            <a:r>
              <a:rPr lang="en-US" sz="2400" dirty="0">
                <a:solidFill>
                  <a:srgbClr val="000000"/>
                </a:solidFill>
              </a:rPr>
              <a:t> </a:t>
            </a:r>
            <a:r>
              <a:rPr lang="en-US" sz="2400" dirty="0" err="1">
                <a:solidFill>
                  <a:srgbClr val="000000"/>
                </a:solidFill>
              </a:rPr>
              <a:t>potansiyelin</a:t>
            </a:r>
            <a:r>
              <a:rPr lang="en-US" sz="2400" dirty="0">
                <a:solidFill>
                  <a:srgbClr val="000000"/>
                </a:solidFill>
              </a:rPr>
              <a:t> </a:t>
            </a:r>
            <a:r>
              <a:rPr lang="en-US" sz="2400" dirty="0" err="1">
                <a:solidFill>
                  <a:srgbClr val="000000"/>
                </a:solidFill>
              </a:rPr>
              <a:t>kilidini</a:t>
            </a:r>
            <a:r>
              <a:rPr lang="en-US" sz="2400" dirty="0">
                <a:solidFill>
                  <a:srgbClr val="000000"/>
                </a:solidFill>
              </a:rPr>
              <a:t> </a:t>
            </a:r>
            <a:r>
              <a:rPr lang="en-US" sz="2400" dirty="0" err="1">
                <a:solidFill>
                  <a:srgbClr val="000000"/>
                </a:solidFill>
              </a:rPr>
              <a:t>açarak</a:t>
            </a:r>
            <a:r>
              <a:rPr lang="en-US" sz="2400" dirty="0">
                <a:solidFill>
                  <a:srgbClr val="000000"/>
                </a:solidFill>
              </a:rPr>
              <a:t> </a:t>
            </a:r>
            <a:r>
              <a:rPr lang="en-US" sz="2400" dirty="0" err="1">
                <a:solidFill>
                  <a:srgbClr val="000000"/>
                </a:solidFill>
              </a:rPr>
              <a:t>değer</a:t>
            </a:r>
            <a:r>
              <a:rPr lang="en-US" sz="2400" dirty="0">
                <a:solidFill>
                  <a:srgbClr val="000000"/>
                </a:solidFill>
              </a:rPr>
              <a:t> </a:t>
            </a:r>
            <a:r>
              <a:rPr lang="en-US" sz="2400" dirty="0" err="1">
                <a:solidFill>
                  <a:srgbClr val="000000"/>
                </a:solidFill>
              </a:rPr>
              <a:t>yaratma</a:t>
            </a:r>
            <a:r>
              <a:rPr lang="en-US" sz="2400" dirty="0">
                <a:solidFill>
                  <a:srgbClr val="000000"/>
                </a:solidFill>
              </a:rPr>
              <a:t> </a:t>
            </a:r>
            <a:r>
              <a:rPr lang="en-US" sz="2400" dirty="0" err="1">
                <a:solidFill>
                  <a:srgbClr val="000000"/>
                </a:solidFill>
              </a:rPr>
              <a:t>alanını</a:t>
            </a:r>
            <a:r>
              <a:rPr lang="en-US" sz="2400" dirty="0">
                <a:solidFill>
                  <a:srgbClr val="000000"/>
                </a:solidFill>
              </a:rPr>
              <a:t> </a:t>
            </a:r>
            <a:r>
              <a:rPr lang="en-US" sz="2400" dirty="0" err="1">
                <a:solidFill>
                  <a:srgbClr val="000000"/>
                </a:solidFill>
              </a:rPr>
              <a:t>genişletme</a:t>
            </a:r>
            <a:r>
              <a:rPr lang="en-US" sz="2400" dirty="0">
                <a:solidFill>
                  <a:srgbClr val="000000"/>
                </a:solidFill>
              </a:rPr>
              <a:t> </a:t>
            </a:r>
            <a:r>
              <a:rPr lang="en-US" sz="2400" dirty="0" err="1">
                <a:solidFill>
                  <a:srgbClr val="000000"/>
                </a:solidFill>
              </a:rPr>
              <a:t>potansiyeline</a:t>
            </a:r>
            <a:r>
              <a:rPr lang="en-US" sz="2400" dirty="0">
                <a:solidFill>
                  <a:srgbClr val="000000"/>
                </a:solidFill>
              </a:rPr>
              <a:t> </a:t>
            </a:r>
            <a:r>
              <a:rPr lang="en-US" sz="2400" dirty="0" err="1">
                <a:solidFill>
                  <a:srgbClr val="000000"/>
                </a:solidFill>
              </a:rPr>
              <a:t>sahiptir</a:t>
            </a:r>
            <a:r>
              <a:rPr lang="en-US" sz="2400" dirty="0">
                <a:solidFill>
                  <a:srgbClr val="000000"/>
                </a:solidFill>
              </a:rPr>
              <a:t>.</a:t>
            </a:r>
            <a:endParaRPr lang="en-IE" sz="2400" dirty="0">
              <a:solidFill>
                <a:srgbClr val="000000"/>
              </a:solidFill>
            </a:endParaRPr>
          </a:p>
        </p:txBody>
      </p:sp>
      <p:sp>
        <p:nvSpPr>
          <p:cNvPr id="3" name="Text Placeholder 2">
            <a:extLst>
              <a:ext uri="{FF2B5EF4-FFF2-40B4-BE49-F238E27FC236}">
                <a16:creationId xmlns:a16="http://schemas.microsoft.com/office/drawing/2014/main" id="{E1EF7EB7-A06A-42B4-729C-391002F3F22D}"/>
              </a:ext>
            </a:extLst>
          </p:cNvPr>
          <p:cNvSpPr>
            <a:spLocks noGrp="1"/>
          </p:cNvSpPr>
          <p:nvPr>
            <p:ph type="body" sz="quarter" idx="4294967295"/>
          </p:nvPr>
        </p:nvSpPr>
        <p:spPr>
          <a:xfrm>
            <a:off x="415943" y="380349"/>
            <a:ext cx="5324982" cy="992187"/>
          </a:xfrm>
          <a:prstGeom prst="rect">
            <a:avLst/>
          </a:prstGeom>
        </p:spPr>
        <p:txBody>
          <a:bodyPr/>
          <a:lstStyle/>
          <a:p>
            <a:pPr marL="742950" indent="-742950" algn="l" rtl="0">
              <a:buFont typeface="+mj-lt"/>
              <a:buAutoNum type="arabicPeriod" startAt="3"/>
            </a:pPr>
            <a:r>
              <a:rPr lang="en-IE" sz="3600" b="1">
                <a:solidFill>
                  <a:srgbClr val="000000"/>
                </a:solidFill>
              </a:rPr>
              <a:t>Açık İnovasyon Modeli</a:t>
            </a:r>
          </a:p>
        </p:txBody>
      </p:sp>
      <p:grpSp>
        <p:nvGrpSpPr>
          <p:cNvPr id="9" name="Graphic 7">
            <a:extLst>
              <a:ext uri="{FF2B5EF4-FFF2-40B4-BE49-F238E27FC236}">
                <a16:creationId xmlns:a16="http://schemas.microsoft.com/office/drawing/2014/main" id="{12B773B6-24CB-A1C0-F37E-F3401E264A4B}"/>
              </a:ext>
            </a:extLst>
          </p:cNvPr>
          <p:cNvGrpSpPr/>
          <p:nvPr/>
        </p:nvGrpSpPr>
        <p:grpSpPr>
          <a:xfrm>
            <a:off x="5892301" y="1575050"/>
            <a:ext cx="6299698" cy="4165645"/>
            <a:chOff x="5669443" y="1394346"/>
            <a:chExt cx="6299698" cy="4165645"/>
          </a:xfrm>
        </p:grpSpPr>
        <p:sp>
          <p:nvSpPr>
            <p:cNvPr id="10" name="TextBox 9">
              <a:extLst>
                <a:ext uri="{FF2B5EF4-FFF2-40B4-BE49-F238E27FC236}">
                  <a16:creationId xmlns:a16="http://schemas.microsoft.com/office/drawing/2014/main" id="{8E0105DD-229C-3E47-A535-13CFE52037C2}"/>
                </a:ext>
              </a:extLst>
            </p:cNvPr>
            <p:cNvSpPr txBox="1"/>
            <p:nvPr/>
          </p:nvSpPr>
          <p:spPr>
            <a:xfrm>
              <a:off x="5699447" y="2979382"/>
              <a:ext cx="1583188" cy="502702"/>
            </a:xfrm>
            <a:prstGeom prst="rect">
              <a:avLst/>
            </a:prstGeom>
            <a:noFill/>
          </p:spPr>
          <p:txBody>
            <a:bodyPr wrap="square" lIns="91440" tIns="45720" rIns="91440" bIns="45720" rtlCol="0" anchor="t">
              <a:spAutoFit/>
            </a:bodyPr>
            <a:lstStyle/>
            <a:p>
              <a:pPr>
                <a:lnSpc>
                  <a:spcPts val="1560"/>
                </a:lnSpc>
              </a:pPr>
              <a:r>
                <a:rPr lang="en-US" sz="1400" spc="0" baseline="0" dirty="0" err="1">
                  <a:ln/>
                  <a:solidFill>
                    <a:srgbClr val="000000"/>
                  </a:solidFill>
                  <a:latin typeface="MyriadPro-Bold"/>
                  <a:sym typeface="MyriadPro-Bold"/>
                </a:rPr>
                <a:t>Dahili</a:t>
              </a:r>
              <a:r>
                <a:rPr lang="en-US" sz="1400" spc="0" baseline="0" dirty="0">
                  <a:ln/>
                  <a:solidFill>
                    <a:srgbClr val="000000"/>
                  </a:solidFill>
                  <a:latin typeface="MyriadPro-Bold"/>
                  <a:sym typeface="MyriadPro-Bold"/>
                </a:rPr>
                <a:t> </a:t>
              </a:r>
              <a:r>
                <a:rPr lang="en-US" sz="1400" spc="0" baseline="0" dirty="0" err="1">
                  <a:ln/>
                  <a:solidFill>
                    <a:srgbClr val="000000"/>
                  </a:solidFill>
                  <a:latin typeface="MyriadPro-Bold"/>
                  <a:sym typeface="MyriadPro-Bold"/>
                </a:rPr>
                <a:t>Teknoloji</a:t>
              </a:r>
              <a:r>
                <a:rPr lang="en-US" sz="1400" dirty="0">
                  <a:ln/>
                  <a:solidFill>
                    <a:srgbClr val="000000"/>
                  </a:solidFill>
                  <a:latin typeface="MyriadPro-Bold"/>
                  <a:sym typeface="MyriadPro-Bold"/>
                </a:rPr>
                <a:t> </a:t>
              </a:r>
              <a:r>
                <a:rPr lang="en-US" sz="1400" dirty="0" err="1">
                  <a:ln/>
                  <a:solidFill>
                    <a:srgbClr val="000000"/>
                  </a:solidFill>
                  <a:latin typeface="MyriadPro-Bold"/>
                  <a:sym typeface="MyriadPro-Bold"/>
                </a:rPr>
                <a:t>Altyapısı</a:t>
              </a:r>
              <a:endParaRPr lang="en-US" sz="1400" spc="0" baseline="0" dirty="0" err="1">
                <a:solidFill>
                  <a:srgbClr val="000000"/>
                </a:solidFill>
                <a:latin typeface="MyriadPro-Bold"/>
              </a:endParaRPr>
            </a:p>
          </p:txBody>
        </p:sp>
        <p:sp>
          <p:nvSpPr>
            <p:cNvPr id="11" name="TextBox 10">
              <a:extLst>
                <a:ext uri="{FF2B5EF4-FFF2-40B4-BE49-F238E27FC236}">
                  <a16:creationId xmlns:a16="http://schemas.microsoft.com/office/drawing/2014/main" id="{42F7F402-E1F1-5789-DB8A-ACC83A336918}"/>
                </a:ext>
              </a:extLst>
            </p:cNvPr>
            <p:cNvSpPr txBox="1"/>
            <p:nvPr/>
          </p:nvSpPr>
          <p:spPr>
            <a:xfrm>
              <a:off x="10397117" y="3263498"/>
              <a:ext cx="1572024" cy="505267"/>
            </a:xfrm>
            <a:prstGeom prst="rect">
              <a:avLst/>
            </a:prstGeom>
            <a:noFill/>
          </p:spPr>
          <p:txBody>
            <a:bodyPr wrap="square" rtlCol="0">
              <a:spAutoFit/>
            </a:bodyPr>
            <a:lstStyle/>
            <a:p>
              <a:pPr algn="l" rtl="0">
                <a:lnSpc>
                  <a:spcPts val="1560"/>
                </a:lnSpc>
              </a:pPr>
              <a:r>
                <a:rPr lang="en-US" sz="1400" spc="0" baseline="0">
                  <a:ln/>
                  <a:solidFill>
                    <a:srgbClr val="000000"/>
                  </a:solidFill>
                  <a:latin typeface="MyriadPro-Bold"/>
                  <a:sym typeface="MyriadPro-Bold"/>
                  <a:rtl val="0"/>
                </a:rPr>
                <a:t>Harici Teknoloji Tabanı</a:t>
              </a:r>
            </a:p>
          </p:txBody>
        </p:sp>
        <p:grpSp>
          <p:nvGrpSpPr>
            <p:cNvPr id="12" name="Graphic 7">
              <a:extLst>
                <a:ext uri="{FF2B5EF4-FFF2-40B4-BE49-F238E27FC236}">
                  <a16:creationId xmlns:a16="http://schemas.microsoft.com/office/drawing/2014/main" id="{484990AA-3343-5DB8-E8E9-F951A9FE0405}"/>
                </a:ext>
              </a:extLst>
            </p:cNvPr>
            <p:cNvGrpSpPr/>
            <p:nvPr/>
          </p:nvGrpSpPr>
          <p:grpSpPr>
            <a:xfrm>
              <a:off x="6810370" y="3139038"/>
              <a:ext cx="588342" cy="107699"/>
              <a:chOff x="6810370" y="3139038"/>
              <a:chExt cx="588342" cy="107699"/>
            </a:xfrm>
            <a:solidFill>
              <a:srgbClr val="9C66AA"/>
            </a:solidFill>
          </p:grpSpPr>
          <p:sp>
            <p:nvSpPr>
              <p:cNvPr id="13" name="Freeform 12">
                <a:extLst>
                  <a:ext uri="{FF2B5EF4-FFF2-40B4-BE49-F238E27FC236}">
                    <a16:creationId xmlns:a16="http://schemas.microsoft.com/office/drawing/2014/main" id="{9240C27E-0FA2-ED1B-7847-50C996DFAA76}"/>
                  </a:ext>
                </a:extLst>
              </p:cNvPr>
              <p:cNvSpPr/>
              <p:nvPr/>
            </p:nvSpPr>
            <p:spPr>
              <a:xfrm>
                <a:off x="6864233" y="3192888"/>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14" name="Freeform 13">
                <a:extLst>
                  <a:ext uri="{FF2B5EF4-FFF2-40B4-BE49-F238E27FC236}">
                    <a16:creationId xmlns:a16="http://schemas.microsoft.com/office/drawing/2014/main" id="{6D20A827-5F94-CAD2-B8B6-EA1773B99D73}"/>
                  </a:ext>
                </a:extLst>
              </p:cNvPr>
              <p:cNvSpPr/>
              <p:nvPr/>
            </p:nvSpPr>
            <p:spPr>
              <a:xfrm>
                <a:off x="6810370" y="3139038"/>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grpSp>
        <p:sp>
          <p:nvSpPr>
            <p:cNvPr id="15" name="TextBox 14">
              <a:extLst>
                <a:ext uri="{FF2B5EF4-FFF2-40B4-BE49-F238E27FC236}">
                  <a16:creationId xmlns:a16="http://schemas.microsoft.com/office/drawing/2014/main" id="{7451A551-07D7-AB79-3FA5-D3B344D13858}"/>
                </a:ext>
              </a:extLst>
            </p:cNvPr>
            <p:cNvSpPr txBox="1"/>
            <p:nvPr/>
          </p:nvSpPr>
          <p:spPr>
            <a:xfrm>
              <a:off x="5669443" y="3719665"/>
              <a:ext cx="1549728" cy="297517"/>
            </a:xfrm>
            <a:prstGeom prst="rect">
              <a:avLst/>
            </a:prstGeom>
            <a:noFill/>
          </p:spPr>
          <p:txBody>
            <a:bodyPr wrap="square" rtlCol="0">
              <a:spAutoFit/>
            </a:bodyPr>
            <a:lstStyle/>
            <a:p>
              <a:pPr algn="l" rtl="0">
                <a:lnSpc>
                  <a:spcPts val="1560"/>
                </a:lnSpc>
              </a:pPr>
              <a:r>
                <a:rPr lang="en-US" sz="1400" spc="0" baseline="0" dirty="0" err="1">
                  <a:ln/>
                  <a:solidFill>
                    <a:srgbClr val="000000"/>
                  </a:solidFill>
                  <a:latin typeface="MyriadPro-Bold"/>
                  <a:sym typeface="MyriadPro-Bold"/>
                  <a:rtl val="0"/>
                </a:rPr>
                <a:t>Firma</a:t>
              </a:r>
              <a:r>
                <a:rPr lang="en-US" sz="1400" spc="0" baseline="0" dirty="0">
                  <a:ln/>
                  <a:solidFill>
                    <a:srgbClr val="000000"/>
                  </a:solidFill>
                  <a:latin typeface="MyriadPro-Bold"/>
                  <a:sym typeface="MyriadPro-Bold"/>
                  <a:rtl val="0"/>
                </a:rPr>
                <a:t> Cari </a:t>
              </a:r>
              <a:r>
                <a:rPr lang="en-US" sz="1400" spc="0" baseline="0" dirty="0" err="1">
                  <a:ln/>
                  <a:solidFill>
                    <a:srgbClr val="000000"/>
                  </a:solidFill>
                  <a:latin typeface="MyriadPro-Bold"/>
                  <a:sym typeface="MyriadPro-Bold"/>
                  <a:rtl val="0"/>
                </a:rPr>
                <a:t>Piyasası</a:t>
              </a:r>
              <a:endParaRPr lang="en-US" sz="1400" spc="0" baseline="0" dirty="0">
                <a:ln/>
                <a:solidFill>
                  <a:srgbClr val="000000"/>
                </a:solidFill>
                <a:latin typeface="MyriadPro-Bold"/>
                <a:sym typeface="MyriadPro-Bold"/>
                <a:rtl val="0"/>
              </a:endParaRPr>
            </a:p>
          </p:txBody>
        </p:sp>
        <p:sp>
          <p:nvSpPr>
            <p:cNvPr id="16" name="TextBox 15">
              <a:extLst>
                <a:ext uri="{FF2B5EF4-FFF2-40B4-BE49-F238E27FC236}">
                  <a16:creationId xmlns:a16="http://schemas.microsoft.com/office/drawing/2014/main" id="{8D56E066-BBD3-2CAF-F73B-199847AEAFBF}"/>
                </a:ext>
              </a:extLst>
            </p:cNvPr>
            <p:cNvSpPr txBox="1"/>
            <p:nvPr/>
          </p:nvSpPr>
          <p:spPr>
            <a:xfrm>
              <a:off x="10088822" y="4009070"/>
              <a:ext cx="1741182" cy="300082"/>
            </a:xfrm>
            <a:prstGeom prst="rect">
              <a:avLst/>
            </a:prstGeom>
            <a:noFill/>
          </p:spPr>
          <p:txBody>
            <a:bodyPr wrap="none" rtlCol="0">
              <a:spAutoFit/>
            </a:bodyPr>
            <a:lstStyle/>
            <a:p>
              <a:pPr algn="l" rtl="0">
                <a:lnSpc>
                  <a:spcPts val="1560"/>
                </a:lnSpc>
              </a:pPr>
              <a:r>
                <a:rPr lang="en-US" sz="1400" spc="0" baseline="0">
                  <a:ln/>
                  <a:solidFill>
                    <a:srgbClr val="000000"/>
                  </a:solidFill>
                  <a:latin typeface="MyriadPro-Bold"/>
                  <a:sym typeface="MyriadPro-Bold"/>
                  <a:rtl val="0"/>
                </a:rPr>
                <a:t>Diğer Firma Piyasaları</a:t>
              </a:r>
            </a:p>
          </p:txBody>
        </p:sp>
        <p:sp>
          <p:nvSpPr>
            <p:cNvPr id="17" name="TextBox 16">
              <a:extLst>
                <a:ext uri="{FF2B5EF4-FFF2-40B4-BE49-F238E27FC236}">
                  <a16:creationId xmlns:a16="http://schemas.microsoft.com/office/drawing/2014/main" id="{534D3FB3-D5A6-9098-A9E7-BCDADB8C8036}"/>
                </a:ext>
              </a:extLst>
            </p:cNvPr>
            <p:cNvSpPr txBox="1"/>
            <p:nvPr/>
          </p:nvSpPr>
          <p:spPr>
            <a:xfrm>
              <a:off x="9886811" y="4522964"/>
              <a:ext cx="1814920" cy="300082"/>
            </a:xfrm>
            <a:prstGeom prst="rect">
              <a:avLst/>
            </a:prstGeom>
            <a:noFill/>
          </p:spPr>
          <p:txBody>
            <a:bodyPr wrap="none" rtlCol="0">
              <a:spAutoFit/>
            </a:bodyPr>
            <a:lstStyle/>
            <a:p>
              <a:pPr algn="l" rtl="0">
                <a:lnSpc>
                  <a:spcPts val="1560"/>
                </a:lnSpc>
              </a:pPr>
              <a:r>
                <a:rPr lang="en-US" sz="1400" spc="0" baseline="0">
                  <a:ln/>
                  <a:solidFill>
                    <a:srgbClr val="000000"/>
                  </a:solidFill>
                  <a:latin typeface="MyriadPro-Bold"/>
                  <a:sym typeface="MyriadPro-Bold"/>
                  <a:rtl val="0"/>
                </a:rPr>
                <a:t>Firma Cari Piyasası</a:t>
              </a:r>
            </a:p>
          </p:txBody>
        </p:sp>
        <p:sp>
          <p:nvSpPr>
            <p:cNvPr id="18" name="TextBox 17">
              <a:extLst>
                <a:ext uri="{FF2B5EF4-FFF2-40B4-BE49-F238E27FC236}">
                  <a16:creationId xmlns:a16="http://schemas.microsoft.com/office/drawing/2014/main" id="{33A2C825-5BBC-169E-E3F2-F27CCD60E33D}"/>
                </a:ext>
              </a:extLst>
            </p:cNvPr>
            <p:cNvSpPr txBox="1"/>
            <p:nvPr/>
          </p:nvSpPr>
          <p:spPr>
            <a:xfrm>
              <a:off x="6036857" y="4185613"/>
              <a:ext cx="1354950" cy="502702"/>
            </a:xfrm>
            <a:prstGeom prst="rect">
              <a:avLst/>
            </a:prstGeom>
            <a:noFill/>
          </p:spPr>
          <p:txBody>
            <a:bodyPr wrap="square" rtlCol="0">
              <a:spAutoFit/>
            </a:bodyPr>
            <a:lstStyle/>
            <a:p>
              <a:pPr algn="l" rtl="0">
                <a:lnSpc>
                  <a:spcPts val="1560"/>
                </a:lnSpc>
              </a:pPr>
              <a:r>
                <a:rPr lang="en-US" sz="1400" spc="0" baseline="0" dirty="0" err="1">
                  <a:ln/>
                  <a:solidFill>
                    <a:srgbClr val="000000"/>
                  </a:solidFill>
                  <a:latin typeface="MyriadPro-Bold"/>
                  <a:sym typeface="MyriadPro-Bold"/>
                  <a:rtl val="0"/>
                </a:rPr>
                <a:t>Harici</a:t>
              </a:r>
              <a:r>
                <a:rPr lang="en-US" sz="1400" spc="0" baseline="0" dirty="0">
                  <a:ln/>
                  <a:solidFill>
                    <a:srgbClr val="000000"/>
                  </a:solidFill>
                  <a:latin typeface="MyriadPro-Bold"/>
                  <a:sym typeface="MyriadPro-Bold"/>
                  <a:rtl val="0"/>
                </a:rPr>
                <a:t> </a:t>
              </a:r>
              <a:r>
                <a:rPr lang="en-US" sz="1400" spc="0" baseline="0" dirty="0" err="1">
                  <a:ln/>
                  <a:solidFill>
                    <a:srgbClr val="000000"/>
                  </a:solidFill>
                  <a:latin typeface="MyriadPro-Bold"/>
                  <a:sym typeface="MyriadPro-Bold"/>
                  <a:rtl val="0"/>
                </a:rPr>
                <a:t>Teknoloji</a:t>
              </a:r>
              <a:r>
                <a:rPr lang="en-US" sz="1400" spc="0" baseline="0" dirty="0">
                  <a:ln/>
                  <a:solidFill>
                    <a:srgbClr val="000000"/>
                  </a:solidFill>
                  <a:latin typeface="MyriadPro-Bold"/>
                  <a:sym typeface="MyriadPro-Bold"/>
                  <a:rtl val="0"/>
                </a:rPr>
                <a:t> </a:t>
              </a:r>
              <a:r>
                <a:rPr lang="en-US" sz="1400" spc="0" baseline="0" dirty="0" err="1">
                  <a:ln/>
                  <a:solidFill>
                    <a:srgbClr val="000000"/>
                  </a:solidFill>
                  <a:latin typeface="MyriadPro-Bold"/>
                  <a:sym typeface="MyriadPro-Bold"/>
                  <a:rtl val="0"/>
                </a:rPr>
                <a:t>Tedariği</a:t>
              </a:r>
              <a:endParaRPr lang="en-US" sz="1400" spc="0" baseline="0" dirty="0">
                <a:ln/>
                <a:solidFill>
                  <a:srgbClr val="000000"/>
                </a:solidFill>
                <a:latin typeface="MyriadPro-Bold"/>
                <a:sym typeface="MyriadPro-Bold"/>
                <a:rtl val="0"/>
              </a:endParaRPr>
            </a:p>
          </p:txBody>
        </p:sp>
        <p:sp>
          <p:nvSpPr>
            <p:cNvPr id="19" name="TextBox 18">
              <a:extLst>
                <a:ext uri="{FF2B5EF4-FFF2-40B4-BE49-F238E27FC236}">
                  <a16:creationId xmlns:a16="http://schemas.microsoft.com/office/drawing/2014/main" id="{8AE34A57-EF59-C295-DFB8-09479F3E5C66}"/>
                </a:ext>
              </a:extLst>
            </p:cNvPr>
            <p:cNvSpPr txBox="1"/>
            <p:nvPr/>
          </p:nvSpPr>
          <p:spPr>
            <a:xfrm>
              <a:off x="9650479" y="5054724"/>
              <a:ext cx="1734303" cy="505267"/>
            </a:xfrm>
            <a:prstGeom prst="rect">
              <a:avLst/>
            </a:prstGeom>
            <a:noFill/>
          </p:spPr>
          <p:txBody>
            <a:bodyPr wrap="square" rtlCol="0">
              <a:spAutoFit/>
            </a:bodyPr>
            <a:lstStyle/>
            <a:p>
              <a:pPr algn="l" rtl="0">
                <a:lnSpc>
                  <a:spcPts val="1560"/>
                </a:lnSpc>
              </a:pPr>
              <a:r>
                <a:rPr lang="en-US" sz="1400" spc="0" baseline="0">
                  <a:ln/>
                  <a:solidFill>
                    <a:srgbClr val="000000"/>
                  </a:solidFill>
                  <a:latin typeface="MyriadPro-Bold"/>
                  <a:sym typeface="MyriadPro-Bold"/>
                  <a:rtl val="0"/>
                </a:rPr>
                <a:t>Dahili/Harici Girişim Yönetimi</a:t>
              </a:r>
            </a:p>
          </p:txBody>
        </p:sp>
        <p:sp>
          <p:nvSpPr>
            <p:cNvPr id="20" name="TextBox 19">
              <a:extLst>
                <a:ext uri="{FF2B5EF4-FFF2-40B4-BE49-F238E27FC236}">
                  <a16:creationId xmlns:a16="http://schemas.microsoft.com/office/drawing/2014/main" id="{0375B6C4-E1F5-1307-F025-5E9018E2CCF2}"/>
                </a:ext>
              </a:extLst>
            </p:cNvPr>
            <p:cNvSpPr txBox="1"/>
            <p:nvPr/>
          </p:nvSpPr>
          <p:spPr>
            <a:xfrm>
              <a:off x="6089967" y="5004454"/>
              <a:ext cx="1627653" cy="297517"/>
            </a:xfrm>
            <a:prstGeom prst="rect">
              <a:avLst/>
            </a:prstGeom>
            <a:noFill/>
          </p:spPr>
          <p:txBody>
            <a:bodyPr wrap="square" rtlCol="0">
              <a:spAutoFit/>
            </a:bodyPr>
            <a:lstStyle/>
            <a:p>
              <a:pPr algn="l" rtl="0">
                <a:lnSpc>
                  <a:spcPts val="1560"/>
                </a:lnSpc>
              </a:pPr>
              <a:r>
                <a:rPr lang="en-US" sz="1400" spc="0" baseline="0" dirty="0" err="1">
                  <a:ln/>
                  <a:solidFill>
                    <a:srgbClr val="000000"/>
                  </a:solidFill>
                  <a:latin typeface="MyriadPro-Bold"/>
                  <a:sym typeface="MyriadPro-Bold"/>
                  <a:rtl val="0"/>
                </a:rPr>
                <a:t>Firma</a:t>
              </a:r>
              <a:r>
                <a:rPr lang="en-US" sz="1400" spc="0" baseline="0" dirty="0">
                  <a:ln/>
                  <a:solidFill>
                    <a:srgbClr val="000000"/>
                  </a:solidFill>
                  <a:latin typeface="MyriadPro-Bold"/>
                  <a:sym typeface="MyriadPro-Bold"/>
                  <a:rtl val="0"/>
                </a:rPr>
                <a:t> Cari </a:t>
              </a:r>
              <a:r>
                <a:rPr lang="en-US" sz="1400" spc="0" baseline="0" dirty="0" err="1">
                  <a:ln/>
                  <a:solidFill>
                    <a:srgbClr val="000000"/>
                  </a:solidFill>
                  <a:latin typeface="MyriadPro-Bold"/>
                  <a:sym typeface="MyriadPro-Bold"/>
                  <a:rtl val="0"/>
                </a:rPr>
                <a:t>Piyasası</a:t>
              </a:r>
              <a:endParaRPr lang="en-US" sz="1400" spc="0" baseline="0" dirty="0">
                <a:ln/>
                <a:solidFill>
                  <a:srgbClr val="000000"/>
                </a:solidFill>
                <a:latin typeface="MyriadPro-Bold"/>
                <a:sym typeface="MyriadPro-Bold"/>
                <a:rtl val="0"/>
              </a:endParaRPr>
            </a:p>
          </p:txBody>
        </p:sp>
        <p:grpSp>
          <p:nvGrpSpPr>
            <p:cNvPr id="21" name="Graphic 7">
              <a:extLst>
                <a:ext uri="{FF2B5EF4-FFF2-40B4-BE49-F238E27FC236}">
                  <a16:creationId xmlns:a16="http://schemas.microsoft.com/office/drawing/2014/main" id="{4B3F522A-AB59-9B7B-6448-5DFCFED968FA}"/>
                </a:ext>
              </a:extLst>
            </p:cNvPr>
            <p:cNvGrpSpPr/>
            <p:nvPr/>
          </p:nvGrpSpPr>
          <p:grpSpPr>
            <a:xfrm>
              <a:off x="9801803" y="3507703"/>
              <a:ext cx="589723" cy="107699"/>
              <a:chOff x="9801803" y="3507703"/>
              <a:chExt cx="589723" cy="107699"/>
            </a:xfrm>
            <a:solidFill>
              <a:srgbClr val="9C66AA"/>
            </a:solidFill>
          </p:grpSpPr>
          <p:sp>
            <p:nvSpPr>
              <p:cNvPr id="22" name="Freeform 21">
                <a:extLst>
                  <a:ext uri="{FF2B5EF4-FFF2-40B4-BE49-F238E27FC236}">
                    <a16:creationId xmlns:a16="http://schemas.microsoft.com/office/drawing/2014/main" id="{BCC0FEE4-8086-85B3-21DC-9EE41BC04F27}"/>
                  </a:ext>
                </a:extLst>
              </p:cNvPr>
              <p:cNvSpPr/>
              <p:nvPr/>
            </p:nvSpPr>
            <p:spPr>
              <a:xfrm>
                <a:off x="9801803" y="3561553"/>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3" name="Freeform 22">
                <a:extLst>
                  <a:ext uri="{FF2B5EF4-FFF2-40B4-BE49-F238E27FC236}">
                    <a16:creationId xmlns:a16="http://schemas.microsoft.com/office/drawing/2014/main" id="{B46FB430-BB20-BC6B-DCBD-BDF69180BA71}"/>
                  </a:ext>
                </a:extLst>
              </p:cNvPr>
              <p:cNvSpPr/>
              <p:nvPr/>
            </p:nvSpPr>
            <p:spPr>
              <a:xfrm>
                <a:off x="10283802" y="3507703"/>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10"/>
                      <a:pt x="24115" y="0"/>
                      <a:pt x="53862" y="0"/>
                    </a:cubicBezTo>
                    <a:cubicBezTo>
                      <a:pt x="83610" y="0"/>
                      <a:pt x="107725" y="24110"/>
                      <a:pt x="107725" y="53850"/>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grpSp>
        <p:grpSp>
          <p:nvGrpSpPr>
            <p:cNvPr id="24" name="Graphic 7">
              <a:extLst>
                <a:ext uri="{FF2B5EF4-FFF2-40B4-BE49-F238E27FC236}">
                  <a16:creationId xmlns:a16="http://schemas.microsoft.com/office/drawing/2014/main" id="{1F86F50A-4481-7F27-A40E-A37F706E3072}"/>
                </a:ext>
              </a:extLst>
            </p:cNvPr>
            <p:cNvGrpSpPr/>
            <p:nvPr/>
          </p:nvGrpSpPr>
          <p:grpSpPr>
            <a:xfrm>
              <a:off x="7093493" y="3781094"/>
              <a:ext cx="588342" cy="107699"/>
              <a:chOff x="7093493" y="3781094"/>
              <a:chExt cx="588342" cy="107699"/>
            </a:xfrm>
            <a:solidFill>
              <a:srgbClr val="EF9FC1"/>
            </a:solidFill>
          </p:grpSpPr>
          <p:sp>
            <p:nvSpPr>
              <p:cNvPr id="25" name="Freeform 24">
                <a:extLst>
                  <a:ext uri="{FF2B5EF4-FFF2-40B4-BE49-F238E27FC236}">
                    <a16:creationId xmlns:a16="http://schemas.microsoft.com/office/drawing/2014/main" id="{F412D3BB-F3FA-03E4-8260-2237C759D03D}"/>
                  </a:ext>
                </a:extLst>
              </p:cNvPr>
              <p:cNvSpPr/>
              <p:nvPr/>
            </p:nvSpPr>
            <p:spPr>
              <a:xfrm>
                <a:off x="7147355" y="3834944"/>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6" name="Freeform 25">
                <a:extLst>
                  <a:ext uri="{FF2B5EF4-FFF2-40B4-BE49-F238E27FC236}">
                    <a16:creationId xmlns:a16="http://schemas.microsoft.com/office/drawing/2014/main" id="{B96D25F0-437F-8DE2-C4B0-B7926CB20D1A}"/>
                  </a:ext>
                </a:extLst>
              </p:cNvPr>
              <p:cNvSpPr/>
              <p:nvPr/>
            </p:nvSpPr>
            <p:spPr>
              <a:xfrm>
                <a:off x="7093493" y="3781094"/>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grpSp>
        <p:grpSp>
          <p:nvGrpSpPr>
            <p:cNvPr id="27" name="Graphic 7">
              <a:extLst>
                <a:ext uri="{FF2B5EF4-FFF2-40B4-BE49-F238E27FC236}">
                  <a16:creationId xmlns:a16="http://schemas.microsoft.com/office/drawing/2014/main" id="{84B8EB11-ED62-1E22-CD80-F688C9CD091F}"/>
                </a:ext>
              </a:extLst>
            </p:cNvPr>
            <p:cNvGrpSpPr/>
            <p:nvPr/>
          </p:nvGrpSpPr>
          <p:grpSpPr>
            <a:xfrm>
              <a:off x="9547683" y="4071055"/>
              <a:ext cx="588342" cy="107699"/>
              <a:chOff x="9547683" y="4071055"/>
              <a:chExt cx="588342" cy="107699"/>
            </a:xfrm>
            <a:solidFill>
              <a:srgbClr val="EF9FC1"/>
            </a:solidFill>
          </p:grpSpPr>
          <p:sp>
            <p:nvSpPr>
              <p:cNvPr id="28" name="Freeform 27">
                <a:extLst>
                  <a:ext uri="{FF2B5EF4-FFF2-40B4-BE49-F238E27FC236}">
                    <a16:creationId xmlns:a16="http://schemas.microsoft.com/office/drawing/2014/main" id="{BCED12BD-2EBC-D4B5-F66C-1690D913574B}"/>
                  </a:ext>
                </a:extLst>
              </p:cNvPr>
              <p:cNvSpPr/>
              <p:nvPr/>
            </p:nvSpPr>
            <p:spPr>
              <a:xfrm>
                <a:off x="9547683" y="4124905"/>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9" name="Freeform 28">
                <a:extLst>
                  <a:ext uri="{FF2B5EF4-FFF2-40B4-BE49-F238E27FC236}">
                    <a16:creationId xmlns:a16="http://schemas.microsoft.com/office/drawing/2014/main" id="{6CC7C1FB-11DC-F8C6-B88B-C03E3AF9C273}"/>
                  </a:ext>
                </a:extLst>
              </p:cNvPr>
              <p:cNvSpPr/>
              <p:nvPr/>
            </p:nvSpPr>
            <p:spPr>
              <a:xfrm>
                <a:off x="10028301" y="4071055"/>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grpSp>
        <p:grpSp>
          <p:nvGrpSpPr>
            <p:cNvPr id="30" name="Graphic 7">
              <a:extLst>
                <a:ext uri="{FF2B5EF4-FFF2-40B4-BE49-F238E27FC236}">
                  <a16:creationId xmlns:a16="http://schemas.microsoft.com/office/drawing/2014/main" id="{B6EBC84F-73CE-1118-E234-8CD6043A4136}"/>
                </a:ext>
              </a:extLst>
            </p:cNvPr>
            <p:cNvGrpSpPr/>
            <p:nvPr/>
          </p:nvGrpSpPr>
          <p:grpSpPr>
            <a:xfrm>
              <a:off x="7359476" y="4274257"/>
              <a:ext cx="589723" cy="107699"/>
              <a:chOff x="7359476" y="4274257"/>
              <a:chExt cx="589723" cy="107699"/>
            </a:xfrm>
            <a:solidFill>
              <a:srgbClr val="F79038"/>
            </a:solidFill>
          </p:grpSpPr>
          <p:sp>
            <p:nvSpPr>
              <p:cNvPr id="31" name="Freeform 30">
                <a:extLst>
                  <a:ext uri="{FF2B5EF4-FFF2-40B4-BE49-F238E27FC236}">
                    <a16:creationId xmlns:a16="http://schemas.microsoft.com/office/drawing/2014/main" id="{3538B233-7FE0-FD65-07F3-B99535086C74}"/>
                  </a:ext>
                </a:extLst>
              </p:cNvPr>
              <p:cNvSpPr/>
              <p:nvPr/>
            </p:nvSpPr>
            <p:spPr>
              <a:xfrm>
                <a:off x="7413338" y="4328107"/>
                <a:ext cx="535861" cy="13807"/>
              </a:xfrm>
              <a:custGeom>
                <a:avLst/>
                <a:gdLst>
                  <a:gd name="connsiteX0" fmla="*/ 535862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2"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2" name="Freeform 31">
                <a:extLst>
                  <a:ext uri="{FF2B5EF4-FFF2-40B4-BE49-F238E27FC236}">
                    <a16:creationId xmlns:a16="http://schemas.microsoft.com/office/drawing/2014/main" id="{44051E78-2908-5C48-5FB1-0011F6DDACDA}"/>
                  </a:ext>
                </a:extLst>
              </p:cNvPr>
              <p:cNvSpPr/>
              <p:nvPr/>
            </p:nvSpPr>
            <p:spPr>
              <a:xfrm>
                <a:off x="7359476" y="4274257"/>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33" name="Graphic 7">
              <a:extLst>
                <a:ext uri="{FF2B5EF4-FFF2-40B4-BE49-F238E27FC236}">
                  <a16:creationId xmlns:a16="http://schemas.microsoft.com/office/drawing/2014/main" id="{9DCDEEAE-D313-39C2-73B9-90B65AEDAF5C}"/>
                </a:ext>
              </a:extLst>
            </p:cNvPr>
            <p:cNvGrpSpPr/>
            <p:nvPr/>
          </p:nvGrpSpPr>
          <p:grpSpPr>
            <a:xfrm>
              <a:off x="9312898" y="4586081"/>
              <a:ext cx="588342" cy="107699"/>
              <a:chOff x="9312898" y="4586081"/>
              <a:chExt cx="588342" cy="107699"/>
            </a:xfrm>
            <a:solidFill>
              <a:srgbClr val="F79038"/>
            </a:solidFill>
          </p:grpSpPr>
          <p:sp>
            <p:nvSpPr>
              <p:cNvPr id="34" name="Freeform 33">
                <a:extLst>
                  <a:ext uri="{FF2B5EF4-FFF2-40B4-BE49-F238E27FC236}">
                    <a16:creationId xmlns:a16="http://schemas.microsoft.com/office/drawing/2014/main" id="{688B63A7-9818-5E0F-8D7D-EE4881DC7D9D}"/>
                  </a:ext>
                </a:extLst>
              </p:cNvPr>
              <p:cNvSpPr/>
              <p:nvPr/>
            </p:nvSpPr>
            <p:spPr>
              <a:xfrm>
                <a:off x="9312898" y="4639931"/>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5" name="Freeform 34">
                <a:extLst>
                  <a:ext uri="{FF2B5EF4-FFF2-40B4-BE49-F238E27FC236}">
                    <a16:creationId xmlns:a16="http://schemas.microsoft.com/office/drawing/2014/main" id="{559D0F0B-4F3F-021F-AA01-6FDA5370ED5A}"/>
                  </a:ext>
                </a:extLst>
              </p:cNvPr>
              <p:cNvSpPr/>
              <p:nvPr/>
            </p:nvSpPr>
            <p:spPr>
              <a:xfrm>
                <a:off x="9793516" y="4586081"/>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1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1"/>
                      <a:pt x="0" y="53850"/>
                    </a:cubicBezTo>
                    <a:cubicBezTo>
                      <a:pt x="0" y="24110"/>
                      <a:pt x="24115" y="1"/>
                      <a:pt x="53862" y="1"/>
                    </a:cubicBezTo>
                    <a:cubicBezTo>
                      <a:pt x="83610" y="1"/>
                      <a:pt x="107725" y="24110"/>
                      <a:pt x="107725" y="53850"/>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36" name="Graphic 7">
              <a:extLst>
                <a:ext uri="{FF2B5EF4-FFF2-40B4-BE49-F238E27FC236}">
                  <a16:creationId xmlns:a16="http://schemas.microsoft.com/office/drawing/2014/main" id="{50E46055-E493-D03A-2B22-C5F23403EF4D}"/>
                </a:ext>
              </a:extLst>
            </p:cNvPr>
            <p:cNvGrpSpPr/>
            <p:nvPr/>
          </p:nvGrpSpPr>
          <p:grpSpPr>
            <a:xfrm>
              <a:off x="7702287" y="5072339"/>
              <a:ext cx="589724" cy="107699"/>
              <a:chOff x="7702287" y="5072339"/>
              <a:chExt cx="589724" cy="107699"/>
            </a:xfrm>
            <a:solidFill>
              <a:srgbClr val="B3DDDC"/>
            </a:solidFill>
          </p:grpSpPr>
          <p:sp>
            <p:nvSpPr>
              <p:cNvPr id="37" name="Freeform 36">
                <a:extLst>
                  <a:ext uri="{FF2B5EF4-FFF2-40B4-BE49-F238E27FC236}">
                    <a16:creationId xmlns:a16="http://schemas.microsoft.com/office/drawing/2014/main" id="{63E9AFBC-1041-E992-F84B-005891DB9932}"/>
                  </a:ext>
                </a:extLst>
              </p:cNvPr>
              <p:cNvSpPr/>
              <p:nvPr/>
            </p:nvSpPr>
            <p:spPr>
              <a:xfrm>
                <a:off x="7756150" y="5126189"/>
                <a:ext cx="535861" cy="13807"/>
              </a:xfrm>
              <a:custGeom>
                <a:avLst/>
                <a:gdLst>
                  <a:gd name="connsiteX0" fmla="*/ 535861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1"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8" name="Freeform 37">
                <a:extLst>
                  <a:ext uri="{FF2B5EF4-FFF2-40B4-BE49-F238E27FC236}">
                    <a16:creationId xmlns:a16="http://schemas.microsoft.com/office/drawing/2014/main" id="{E3EF6F43-4706-5FBC-5028-C16A94A5F4D6}"/>
                  </a:ext>
                </a:extLst>
              </p:cNvPr>
              <p:cNvSpPr/>
              <p:nvPr/>
            </p:nvSpPr>
            <p:spPr>
              <a:xfrm>
                <a:off x="7702287" y="5072339"/>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grpSp>
        <p:grpSp>
          <p:nvGrpSpPr>
            <p:cNvPr id="39" name="Graphic 7">
              <a:extLst>
                <a:ext uri="{FF2B5EF4-FFF2-40B4-BE49-F238E27FC236}">
                  <a16:creationId xmlns:a16="http://schemas.microsoft.com/office/drawing/2014/main" id="{8E7D1486-F5FB-AAE3-E185-05C5C6F86309}"/>
                </a:ext>
              </a:extLst>
            </p:cNvPr>
            <p:cNvGrpSpPr/>
            <p:nvPr/>
          </p:nvGrpSpPr>
          <p:grpSpPr>
            <a:xfrm>
              <a:off x="9057397" y="5117676"/>
              <a:ext cx="589723" cy="107699"/>
              <a:chOff x="9057397" y="5117676"/>
              <a:chExt cx="589723" cy="107699"/>
            </a:xfrm>
            <a:solidFill>
              <a:srgbClr val="B3DDDC"/>
            </a:solidFill>
          </p:grpSpPr>
          <p:sp>
            <p:nvSpPr>
              <p:cNvPr id="40" name="Freeform 39">
                <a:extLst>
                  <a:ext uri="{FF2B5EF4-FFF2-40B4-BE49-F238E27FC236}">
                    <a16:creationId xmlns:a16="http://schemas.microsoft.com/office/drawing/2014/main" id="{7869A642-1944-0833-7D65-EB5DCDDFC7C0}"/>
                  </a:ext>
                </a:extLst>
              </p:cNvPr>
              <p:cNvSpPr/>
              <p:nvPr/>
            </p:nvSpPr>
            <p:spPr>
              <a:xfrm>
                <a:off x="9057397" y="5171526"/>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41" name="Freeform 40">
                <a:extLst>
                  <a:ext uri="{FF2B5EF4-FFF2-40B4-BE49-F238E27FC236}">
                    <a16:creationId xmlns:a16="http://schemas.microsoft.com/office/drawing/2014/main" id="{891791AA-F45A-EE85-47E6-E87BB090D187}"/>
                  </a:ext>
                </a:extLst>
              </p:cNvPr>
              <p:cNvSpPr/>
              <p:nvPr/>
            </p:nvSpPr>
            <p:spPr>
              <a:xfrm>
                <a:off x="9539397" y="5117676"/>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grpSp>
        <p:grpSp>
          <p:nvGrpSpPr>
            <p:cNvPr id="42" name="Graphic 7">
              <a:extLst>
                <a:ext uri="{FF2B5EF4-FFF2-40B4-BE49-F238E27FC236}">
                  <a16:creationId xmlns:a16="http://schemas.microsoft.com/office/drawing/2014/main" id="{90BC3A66-ED9C-65A9-D030-A550E5917414}"/>
                </a:ext>
              </a:extLst>
            </p:cNvPr>
            <p:cNvGrpSpPr/>
            <p:nvPr/>
          </p:nvGrpSpPr>
          <p:grpSpPr>
            <a:xfrm>
              <a:off x="7221934" y="1394346"/>
              <a:ext cx="2959667" cy="4079567"/>
              <a:chOff x="7221934" y="1394346"/>
              <a:chExt cx="2959667" cy="4079567"/>
            </a:xfrm>
          </p:grpSpPr>
          <p:sp>
            <p:nvSpPr>
              <p:cNvPr id="43" name="Freeform 42">
                <a:extLst>
                  <a:ext uri="{FF2B5EF4-FFF2-40B4-BE49-F238E27FC236}">
                    <a16:creationId xmlns:a16="http://schemas.microsoft.com/office/drawing/2014/main" id="{EBF03D46-4F4F-FAF7-CDEF-ADD3A35D8D7C}"/>
                  </a:ext>
                </a:extLst>
              </p:cNvPr>
              <p:cNvSpPr/>
              <p:nvPr/>
            </p:nvSpPr>
            <p:spPr>
              <a:xfrm>
                <a:off x="7314467" y="1906014"/>
                <a:ext cx="2773221" cy="1435997"/>
              </a:xfrm>
              <a:custGeom>
                <a:avLst/>
                <a:gdLst>
                  <a:gd name="connsiteX0" fmla="*/ 1386611 w 2773221"/>
                  <a:gd name="connsiteY0" fmla="*/ 712475 h 1435997"/>
                  <a:gd name="connsiteX1" fmla="*/ 2597823 w 2773221"/>
                  <a:gd name="connsiteY1" fmla="*/ 1418047 h 1435997"/>
                  <a:gd name="connsiteX2" fmla="*/ 2596442 w 2773221"/>
                  <a:gd name="connsiteY2" fmla="*/ 1435997 h 1435997"/>
                  <a:gd name="connsiteX3" fmla="*/ 2773221 w 2773221"/>
                  <a:gd name="connsiteY3" fmla="*/ 807748 h 1435997"/>
                  <a:gd name="connsiteX4" fmla="*/ 1386611 w 2773221"/>
                  <a:gd name="connsiteY4" fmla="*/ 0 h 1435997"/>
                  <a:gd name="connsiteX5" fmla="*/ 0 w 2773221"/>
                  <a:gd name="connsiteY5" fmla="*/ 807748 h 1435997"/>
                  <a:gd name="connsiteX6" fmla="*/ 176779 w 2773221"/>
                  <a:gd name="connsiteY6" fmla="*/ 1407001 h 1435997"/>
                  <a:gd name="connsiteX7" fmla="*/ 1386611 w 2773221"/>
                  <a:gd name="connsiteY7" fmla="*/ 712475 h 14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3221" h="1435997">
                    <a:moveTo>
                      <a:pt x="1386611" y="712475"/>
                    </a:moveTo>
                    <a:cubicBezTo>
                      <a:pt x="2055056" y="712475"/>
                      <a:pt x="2597823" y="1028671"/>
                      <a:pt x="2597823" y="1418047"/>
                    </a:cubicBezTo>
                    <a:cubicBezTo>
                      <a:pt x="2597823" y="1423570"/>
                      <a:pt x="2597823" y="1429093"/>
                      <a:pt x="2596442" y="1435997"/>
                    </a:cubicBezTo>
                    <a:cubicBezTo>
                      <a:pt x="2701405" y="1168128"/>
                      <a:pt x="2773221" y="938921"/>
                      <a:pt x="2773221" y="807748"/>
                    </a:cubicBezTo>
                    <a:cubicBezTo>
                      <a:pt x="2773221" y="361761"/>
                      <a:pt x="2151732" y="0"/>
                      <a:pt x="1386611" y="0"/>
                    </a:cubicBezTo>
                    <a:cubicBezTo>
                      <a:pt x="620108" y="0"/>
                      <a:pt x="0" y="361761"/>
                      <a:pt x="0" y="807748"/>
                    </a:cubicBezTo>
                    <a:cubicBezTo>
                      <a:pt x="0" y="920971"/>
                      <a:pt x="70435" y="1141894"/>
                      <a:pt x="176779" y="1407001"/>
                    </a:cubicBezTo>
                    <a:cubicBezTo>
                      <a:pt x="187828" y="1021767"/>
                      <a:pt x="725070" y="712475"/>
                      <a:pt x="1386611" y="712475"/>
                    </a:cubicBezTo>
                    <a:close/>
                  </a:path>
                </a:pathLst>
              </a:custGeom>
              <a:solidFill>
                <a:srgbClr val="808285"/>
              </a:solidFill>
              <a:ln w="13799" cap="flat">
                <a:noFill/>
                <a:prstDash val="solid"/>
                <a:miter/>
              </a:ln>
            </p:spPr>
            <p:txBody>
              <a:bodyPr rtlCol="0" anchor="ctr"/>
              <a:lstStyle/>
              <a:p>
                <a:pPr algn="l" rtl="0">
                  <a:lnSpc>
                    <a:spcPts val="1560"/>
                  </a:lnSpc>
                </a:pPr>
                <a:endParaRPr lang="en-US" sz="1400"/>
              </a:p>
            </p:txBody>
          </p:sp>
          <p:sp>
            <p:nvSpPr>
              <p:cNvPr id="44" name="Freeform 43">
                <a:extLst>
                  <a:ext uri="{FF2B5EF4-FFF2-40B4-BE49-F238E27FC236}">
                    <a16:creationId xmlns:a16="http://schemas.microsoft.com/office/drawing/2014/main" id="{6DFF7CE2-F79D-FB61-4D11-28D3CE7E5A08}"/>
                  </a:ext>
                </a:extLst>
              </p:cNvPr>
              <p:cNvSpPr/>
              <p:nvPr/>
            </p:nvSpPr>
            <p:spPr>
              <a:xfrm>
                <a:off x="7795085" y="3375149"/>
                <a:ext cx="1811985" cy="1054905"/>
              </a:xfrm>
              <a:custGeom>
                <a:avLst/>
                <a:gdLst>
                  <a:gd name="connsiteX0" fmla="*/ 1811985 w 1811985"/>
                  <a:gd name="connsiteY0" fmla="*/ 527453 h 1054905"/>
                  <a:gd name="connsiteX1" fmla="*/ 905993 w 1811985"/>
                  <a:gd name="connsiteY1" fmla="*/ 1054906 h 1054905"/>
                  <a:gd name="connsiteX2" fmla="*/ 0 w 1811985"/>
                  <a:gd name="connsiteY2" fmla="*/ 527453 h 1054905"/>
                  <a:gd name="connsiteX3" fmla="*/ 905993 w 1811985"/>
                  <a:gd name="connsiteY3" fmla="*/ 0 h 1054905"/>
                  <a:gd name="connsiteX4" fmla="*/ 1811985 w 1811985"/>
                  <a:gd name="connsiteY4" fmla="*/ 527453 h 10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85" h="1054905">
                    <a:moveTo>
                      <a:pt x="1811985" y="527453"/>
                    </a:moveTo>
                    <a:cubicBezTo>
                      <a:pt x="1811985" y="818757"/>
                      <a:pt x="1406359" y="1054906"/>
                      <a:pt x="905993" y="1054906"/>
                    </a:cubicBezTo>
                    <a:cubicBezTo>
                      <a:pt x="405627" y="1054906"/>
                      <a:pt x="0" y="818757"/>
                      <a:pt x="0" y="527453"/>
                    </a:cubicBezTo>
                    <a:cubicBezTo>
                      <a:pt x="0" y="236148"/>
                      <a:pt x="405627" y="0"/>
                      <a:pt x="905993" y="0"/>
                    </a:cubicBezTo>
                    <a:cubicBezTo>
                      <a:pt x="1406359" y="0"/>
                      <a:pt x="1811985" y="236148"/>
                      <a:pt x="1811985" y="527453"/>
                    </a:cubicBezTo>
                    <a:close/>
                  </a:path>
                </a:pathLst>
              </a:custGeom>
              <a:solidFill>
                <a:srgbClr val="58595B"/>
              </a:solidFill>
              <a:ln w="13799" cap="flat">
                <a:noFill/>
                <a:prstDash val="solid"/>
                <a:miter/>
              </a:ln>
            </p:spPr>
            <p:txBody>
              <a:bodyPr rtlCol="0" anchor="ctr"/>
              <a:lstStyle/>
              <a:p>
                <a:pPr algn="l" rtl="0">
                  <a:lnSpc>
                    <a:spcPts val="1560"/>
                  </a:lnSpc>
                </a:pPr>
                <a:endParaRPr lang="en-US" sz="1400"/>
              </a:p>
            </p:txBody>
          </p:sp>
          <p:grpSp>
            <p:nvGrpSpPr>
              <p:cNvPr id="45" name="Graphic 7">
                <a:extLst>
                  <a:ext uri="{FF2B5EF4-FFF2-40B4-BE49-F238E27FC236}">
                    <a16:creationId xmlns:a16="http://schemas.microsoft.com/office/drawing/2014/main" id="{D7C1A30C-82BC-5F58-5DD2-70B747E5AB6F}"/>
                  </a:ext>
                </a:extLst>
              </p:cNvPr>
              <p:cNvGrpSpPr/>
              <p:nvPr/>
            </p:nvGrpSpPr>
            <p:grpSpPr>
              <a:xfrm>
                <a:off x="7484340" y="2590874"/>
                <a:ext cx="2430711" cy="1210932"/>
                <a:chOff x="7484340" y="2590874"/>
                <a:chExt cx="2430711" cy="1210932"/>
              </a:xfrm>
            </p:grpSpPr>
            <p:sp>
              <p:nvSpPr>
                <p:cNvPr id="46" name="Freeform 45">
                  <a:extLst>
                    <a:ext uri="{FF2B5EF4-FFF2-40B4-BE49-F238E27FC236}">
                      <a16:creationId xmlns:a16="http://schemas.microsoft.com/office/drawing/2014/main" id="{84976BF9-2696-F998-2CC1-9CA6D1CB5B4B}"/>
                    </a:ext>
                  </a:extLst>
                </p:cNvPr>
                <p:cNvSpPr/>
                <p:nvPr/>
              </p:nvSpPr>
              <p:spPr>
                <a:xfrm>
                  <a:off x="7499532" y="2606062"/>
                  <a:ext cx="2403090" cy="1173651"/>
                </a:xfrm>
                <a:custGeom>
                  <a:avLst/>
                  <a:gdLst>
                    <a:gd name="connsiteX0" fmla="*/ 1201545 w 2403090"/>
                    <a:gd name="connsiteY0" fmla="*/ 0 h 1173651"/>
                    <a:gd name="connsiteX1" fmla="*/ 0 w 2403090"/>
                    <a:gd name="connsiteY1" fmla="*/ 698668 h 1173651"/>
                    <a:gd name="connsiteX2" fmla="*/ 320412 w 2403090"/>
                    <a:gd name="connsiteY2" fmla="*/ 1173651 h 1173651"/>
                    <a:gd name="connsiteX3" fmla="*/ 1201545 w 2403090"/>
                    <a:gd name="connsiteY3" fmla="*/ 769087 h 1173651"/>
                    <a:gd name="connsiteX4" fmla="*/ 2082678 w 2403090"/>
                    <a:gd name="connsiteY4" fmla="*/ 1173651 h 1173651"/>
                    <a:gd name="connsiteX5" fmla="*/ 2403090 w 2403090"/>
                    <a:gd name="connsiteY5" fmla="*/ 698668 h 1173651"/>
                    <a:gd name="connsiteX6" fmla="*/ 1201545 w 2403090"/>
                    <a:gd name="connsiteY6" fmla="*/ 0 h 117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090" h="1173651">
                      <a:moveTo>
                        <a:pt x="1201545" y="0"/>
                      </a:moveTo>
                      <a:cubicBezTo>
                        <a:pt x="538624" y="0"/>
                        <a:pt x="0" y="313434"/>
                        <a:pt x="0" y="698668"/>
                      </a:cubicBezTo>
                      <a:cubicBezTo>
                        <a:pt x="0" y="882310"/>
                        <a:pt x="121535" y="1049383"/>
                        <a:pt x="320412" y="1173651"/>
                      </a:cubicBezTo>
                      <a:cubicBezTo>
                        <a:pt x="415707" y="941683"/>
                        <a:pt x="773408" y="769087"/>
                        <a:pt x="1201545" y="769087"/>
                      </a:cubicBezTo>
                      <a:cubicBezTo>
                        <a:pt x="1629682" y="769087"/>
                        <a:pt x="1987383" y="941683"/>
                        <a:pt x="2082678" y="1173651"/>
                      </a:cubicBezTo>
                      <a:cubicBezTo>
                        <a:pt x="2281554" y="1049383"/>
                        <a:pt x="2403090" y="882310"/>
                        <a:pt x="2403090" y="698668"/>
                      </a:cubicBezTo>
                      <a:cubicBezTo>
                        <a:pt x="2403090" y="312053"/>
                        <a:pt x="1864466" y="0"/>
                        <a:pt x="1201545" y="0"/>
                      </a:cubicBezTo>
                      <a:close/>
                    </a:path>
                  </a:pathLst>
                </a:custGeom>
                <a:solidFill>
                  <a:srgbClr val="6D6E71"/>
                </a:solidFill>
                <a:ln w="13799" cap="flat">
                  <a:noFill/>
                  <a:prstDash val="solid"/>
                  <a:miter/>
                </a:ln>
              </p:spPr>
              <p:txBody>
                <a:bodyPr rtlCol="0" anchor="ctr"/>
                <a:lstStyle/>
                <a:p>
                  <a:pPr algn="l" rtl="0">
                    <a:lnSpc>
                      <a:spcPts val="1560"/>
                    </a:lnSpc>
                  </a:pPr>
                  <a:endParaRPr lang="en-US" sz="1400"/>
                </a:p>
              </p:txBody>
            </p:sp>
            <p:sp>
              <p:nvSpPr>
                <p:cNvPr id="47" name="Freeform 46">
                  <a:extLst>
                    <a:ext uri="{FF2B5EF4-FFF2-40B4-BE49-F238E27FC236}">
                      <a16:creationId xmlns:a16="http://schemas.microsoft.com/office/drawing/2014/main" id="{AF4DDE08-8B04-DD83-D4F9-0CFB63F5C38E}"/>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gradFill>
                  <a:gsLst>
                    <a:gs pos="0">
                      <a:srgbClr val="BABEE0"/>
                    </a:gs>
                    <a:gs pos="24750">
                      <a:srgbClr val="E6E8F5"/>
                    </a:gs>
                    <a:gs pos="70200">
                      <a:srgbClr val="B1B6DC"/>
                    </a:gs>
                    <a:gs pos="94710">
                      <a:srgbClr val="BBBFE1"/>
                    </a:gs>
                    <a:gs pos="100000">
                      <a:srgbClr val="BEC2E2"/>
                    </a:gs>
                  </a:gsLst>
                  <a:lin ang="11305615" scaled="1"/>
                </a:gradFill>
                <a:ln w="13799" cap="flat">
                  <a:noFill/>
                  <a:prstDash val="solid"/>
                  <a:miter/>
                </a:ln>
              </p:spPr>
              <p:txBody>
                <a:bodyPr rtlCol="0" anchor="ctr"/>
                <a:lstStyle/>
                <a:p>
                  <a:pPr algn="l" rtl="0">
                    <a:lnSpc>
                      <a:spcPts val="1560"/>
                    </a:lnSpc>
                  </a:pPr>
                  <a:endParaRPr lang="en-US" sz="1400"/>
                </a:p>
              </p:txBody>
            </p:sp>
            <p:sp>
              <p:nvSpPr>
                <p:cNvPr id="48" name="Freeform 47">
                  <a:extLst>
                    <a:ext uri="{FF2B5EF4-FFF2-40B4-BE49-F238E27FC236}">
                      <a16:creationId xmlns:a16="http://schemas.microsoft.com/office/drawing/2014/main" id="{D7AEAF7D-4DA7-4C76-7666-B62E6702D88F}"/>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solidFill>
                  <a:srgbClr val="9AA0C9">
                    <a:alpha val="50000"/>
                  </a:srgbClr>
                </a:solidFill>
                <a:ln w="13799" cap="flat">
                  <a:noFill/>
                  <a:prstDash val="solid"/>
                  <a:miter/>
                </a:ln>
              </p:spPr>
              <p:txBody>
                <a:bodyPr rtlCol="0" anchor="ctr"/>
                <a:lstStyle/>
                <a:p>
                  <a:pPr algn="l" rtl="0">
                    <a:lnSpc>
                      <a:spcPts val="1560"/>
                    </a:lnSpc>
                  </a:pPr>
                  <a:endParaRPr lang="en-US" sz="1400"/>
                </a:p>
              </p:txBody>
            </p:sp>
          </p:grpSp>
          <p:grpSp>
            <p:nvGrpSpPr>
              <p:cNvPr id="49" name="Graphic 7">
                <a:extLst>
                  <a:ext uri="{FF2B5EF4-FFF2-40B4-BE49-F238E27FC236}">
                    <a16:creationId xmlns:a16="http://schemas.microsoft.com/office/drawing/2014/main" id="{958C671A-3D32-6F2F-6EAD-A88236EABCD8}"/>
                  </a:ext>
                </a:extLst>
              </p:cNvPr>
              <p:cNvGrpSpPr/>
              <p:nvPr/>
            </p:nvGrpSpPr>
            <p:grpSpPr>
              <a:xfrm>
                <a:off x="8343376" y="4960269"/>
                <a:ext cx="715402" cy="513644"/>
                <a:chOff x="8343376" y="4960269"/>
                <a:chExt cx="715402" cy="513644"/>
              </a:xfrm>
            </p:grpSpPr>
            <p:sp>
              <p:nvSpPr>
                <p:cNvPr id="50" name="Freeform 49">
                  <a:extLst>
                    <a:ext uri="{FF2B5EF4-FFF2-40B4-BE49-F238E27FC236}">
                      <a16:creationId xmlns:a16="http://schemas.microsoft.com/office/drawing/2014/main" id="{AD9DADA2-F989-670D-3688-3A38F0F3FB38}"/>
                    </a:ext>
                  </a:extLst>
                </p:cNvPr>
                <p:cNvSpPr/>
                <p:nvPr/>
              </p:nvSpPr>
              <p:spPr>
                <a:xfrm>
                  <a:off x="8343376" y="5167384"/>
                  <a:ext cx="715402" cy="306529"/>
                </a:xfrm>
                <a:custGeom>
                  <a:avLst/>
                  <a:gdLst>
                    <a:gd name="connsiteX0" fmla="*/ 715403 w 715402"/>
                    <a:gd name="connsiteY0" fmla="*/ 0 h 306529"/>
                    <a:gd name="connsiteX1" fmla="*/ 0 w 715402"/>
                    <a:gd name="connsiteY1" fmla="*/ 0 h 306529"/>
                    <a:gd name="connsiteX2" fmla="*/ 0 w 715402"/>
                    <a:gd name="connsiteY2" fmla="*/ 98034 h 306529"/>
                    <a:gd name="connsiteX3" fmla="*/ 357701 w 715402"/>
                    <a:gd name="connsiteY3" fmla="*/ 306529 h 306529"/>
                    <a:gd name="connsiteX4" fmla="*/ 715403 w 715402"/>
                    <a:gd name="connsiteY4" fmla="*/ 98034 h 306529"/>
                    <a:gd name="connsiteX5" fmla="*/ 715403 w 715402"/>
                    <a:gd name="connsiteY5" fmla="*/ 0 h 30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402" h="306529">
                      <a:moveTo>
                        <a:pt x="715403" y="0"/>
                      </a:moveTo>
                      <a:lnTo>
                        <a:pt x="0" y="0"/>
                      </a:lnTo>
                      <a:cubicBezTo>
                        <a:pt x="0" y="0"/>
                        <a:pt x="0" y="96654"/>
                        <a:pt x="0" y="98034"/>
                      </a:cubicBezTo>
                      <a:cubicBezTo>
                        <a:pt x="0" y="212638"/>
                        <a:pt x="160206" y="306529"/>
                        <a:pt x="357701" y="306529"/>
                      </a:cubicBezTo>
                      <a:cubicBezTo>
                        <a:pt x="555196" y="306529"/>
                        <a:pt x="715403" y="212638"/>
                        <a:pt x="715403" y="98034"/>
                      </a:cubicBezTo>
                      <a:cubicBezTo>
                        <a:pt x="715403" y="96654"/>
                        <a:pt x="715403" y="0"/>
                        <a:pt x="715403" y="0"/>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1" name="Freeform 50">
                  <a:extLst>
                    <a:ext uri="{FF2B5EF4-FFF2-40B4-BE49-F238E27FC236}">
                      <a16:creationId xmlns:a16="http://schemas.microsoft.com/office/drawing/2014/main" id="{F2E2E2D6-D3FF-6E3B-2005-61936B6243B8}"/>
                    </a:ext>
                  </a:extLst>
                </p:cNvPr>
                <p:cNvSpPr/>
                <p:nvPr/>
              </p:nvSpPr>
              <p:spPr>
                <a:xfrm>
                  <a:off x="8343376" y="4960269"/>
                  <a:ext cx="715402" cy="416991"/>
                </a:xfrm>
                <a:custGeom>
                  <a:avLst/>
                  <a:gdLst>
                    <a:gd name="connsiteX0" fmla="*/ 715403 w 715402"/>
                    <a:gd name="connsiteY0" fmla="*/ 208496 h 416991"/>
                    <a:gd name="connsiteX1" fmla="*/ 357701 w 715402"/>
                    <a:gd name="connsiteY1" fmla="*/ 416991 h 416991"/>
                    <a:gd name="connsiteX2" fmla="*/ 0 w 715402"/>
                    <a:gd name="connsiteY2" fmla="*/ 208496 h 416991"/>
                    <a:gd name="connsiteX3" fmla="*/ 357701 w 715402"/>
                    <a:gd name="connsiteY3" fmla="*/ 0 h 416991"/>
                    <a:gd name="connsiteX4" fmla="*/ 715403 w 715402"/>
                    <a:gd name="connsiteY4" fmla="*/ 208496 h 41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02" h="416991">
                      <a:moveTo>
                        <a:pt x="715403" y="208496"/>
                      </a:moveTo>
                      <a:cubicBezTo>
                        <a:pt x="715403" y="323644"/>
                        <a:pt x="555254" y="416991"/>
                        <a:pt x="357701" y="416991"/>
                      </a:cubicBezTo>
                      <a:cubicBezTo>
                        <a:pt x="160149" y="416991"/>
                        <a:pt x="0" y="323644"/>
                        <a:pt x="0" y="208496"/>
                      </a:cubicBezTo>
                      <a:cubicBezTo>
                        <a:pt x="0" y="93347"/>
                        <a:pt x="160149" y="0"/>
                        <a:pt x="357701" y="0"/>
                      </a:cubicBezTo>
                      <a:cubicBezTo>
                        <a:pt x="555254" y="0"/>
                        <a:pt x="715403" y="93347"/>
                        <a:pt x="715403" y="208496"/>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7980341" scaled="1"/>
                </a:gradFill>
                <a:ln w="13799" cap="flat">
                  <a:noFill/>
                  <a:prstDash val="solid"/>
                  <a:miter/>
                </a:ln>
              </p:spPr>
              <p:txBody>
                <a:bodyPr rtlCol="0" anchor="ctr"/>
                <a:lstStyle/>
                <a:p>
                  <a:pPr algn="l" rtl="0">
                    <a:lnSpc>
                      <a:spcPts val="1560"/>
                    </a:lnSpc>
                  </a:pPr>
                  <a:endParaRPr lang="en-US" sz="1400"/>
                </a:p>
              </p:txBody>
            </p:sp>
            <p:sp>
              <p:nvSpPr>
                <p:cNvPr id="52" name="Freeform 51">
                  <a:extLst>
                    <a:ext uri="{FF2B5EF4-FFF2-40B4-BE49-F238E27FC236}">
                      <a16:creationId xmlns:a16="http://schemas.microsoft.com/office/drawing/2014/main" id="{3ABBBA4B-94B7-6112-FD30-B93E3CFBF4AB}"/>
                    </a:ext>
                  </a:extLst>
                </p:cNvPr>
                <p:cNvSpPr/>
                <p:nvPr/>
              </p:nvSpPr>
              <p:spPr>
                <a:xfrm>
                  <a:off x="8343376" y="5171526"/>
                  <a:ext cx="715402" cy="212637"/>
                </a:xfrm>
                <a:custGeom>
                  <a:avLst/>
                  <a:gdLst>
                    <a:gd name="connsiteX0" fmla="*/ 357701 w 715402"/>
                    <a:gd name="connsiteY0" fmla="*/ 204353 h 212637"/>
                    <a:gd name="connsiteX1" fmla="*/ 0 w 715402"/>
                    <a:gd name="connsiteY1" fmla="*/ 0 h 212637"/>
                    <a:gd name="connsiteX2" fmla="*/ 0 w 715402"/>
                    <a:gd name="connsiteY2" fmla="*/ 4142 h 212637"/>
                    <a:gd name="connsiteX3" fmla="*/ 357701 w 715402"/>
                    <a:gd name="connsiteY3" fmla="*/ 212638 h 212637"/>
                    <a:gd name="connsiteX4" fmla="*/ 715403 w 715402"/>
                    <a:gd name="connsiteY4" fmla="*/ 4142 h 212637"/>
                    <a:gd name="connsiteX5" fmla="*/ 715403 w 715402"/>
                    <a:gd name="connsiteY5" fmla="*/ 0 h 212637"/>
                    <a:gd name="connsiteX6" fmla="*/ 357701 w 715402"/>
                    <a:gd name="connsiteY6" fmla="*/ 204353 h 2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402" h="212637">
                      <a:moveTo>
                        <a:pt x="357701" y="204353"/>
                      </a:moveTo>
                      <a:cubicBezTo>
                        <a:pt x="161587" y="204353"/>
                        <a:pt x="4143" y="113223"/>
                        <a:pt x="0" y="0"/>
                      </a:cubicBezTo>
                      <a:cubicBezTo>
                        <a:pt x="0" y="1380"/>
                        <a:pt x="0" y="2762"/>
                        <a:pt x="0" y="4142"/>
                      </a:cubicBezTo>
                      <a:cubicBezTo>
                        <a:pt x="0" y="118746"/>
                        <a:pt x="160206" y="212638"/>
                        <a:pt x="357701" y="212638"/>
                      </a:cubicBezTo>
                      <a:cubicBezTo>
                        <a:pt x="555196" y="212638"/>
                        <a:pt x="715403" y="118746"/>
                        <a:pt x="715403" y="4142"/>
                      </a:cubicBezTo>
                      <a:cubicBezTo>
                        <a:pt x="715403" y="2762"/>
                        <a:pt x="715403" y="1380"/>
                        <a:pt x="715403" y="0"/>
                      </a:cubicBezTo>
                      <a:cubicBezTo>
                        <a:pt x="712640" y="113223"/>
                        <a:pt x="553815" y="204353"/>
                        <a:pt x="357701" y="204353"/>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sp>
            <p:nvSpPr>
              <p:cNvPr id="53" name="Freeform 52">
                <a:extLst>
                  <a:ext uri="{FF2B5EF4-FFF2-40B4-BE49-F238E27FC236}">
                    <a16:creationId xmlns:a16="http://schemas.microsoft.com/office/drawing/2014/main" id="{780A10CD-0B02-8665-73FC-96382252D97C}"/>
                  </a:ext>
                </a:extLst>
              </p:cNvPr>
              <p:cNvSpPr/>
              <p:nvPr/>
            </p:nvSpPr>
            <p:spPr>
              <a:xfrm>
                <a:off x="7223315" y="2708239"/>
                <a:ext cx="2958286" cy="876786"/>
              </a:xfrm>
              <a:custGeom>
                <a:avLst/>
                <a:gdLst>
                  <a:gd name="connsiteX0" fmla="*/ 1477762 w 2958286"/>
                  <a:gd name="connsiteY0" fmla="*/ 845029 h 876786"/>
                  <a:gd name="connsiteX1" fmla="*/ 0 w 2958286"/>
                  <a:gd name="connsiteY1" fmla="*/ 0 h 876786"/>
                  <a:gd name="connsiteX2" fmla="*/ 0 w 2958286"/>
                  <a:gd name="connsiteY2" fmla="*/ 15189 h 876786"/>
                  <a:gd name="connsiteX3" fmla="*/ 1479143 w 2958286"/>
                  <a:gd name="connsiteY3" fmla="*/ 876787 h 876786"/>
                  <a:gd name="connsiteX4" fmla="*/ 2958287 w 2958286"/>
                  <a:gd name="connsiteY4" fmla="*/ 15189 h 876786"/>
                  <a:gd name="connsiteX5" fmla="*/ 2958287 w 2958286"/>
                  <a:gd name="connsiteY5" fmla="*/ 0 h 876786"/>
                  <a:gd name="connsiteX6" fmla="*/ 1477762 w 2958286"/>
                  <a:gd name="connsiteY6" fmla="*/ 845029 h 87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8286" h="876786">
                    <a:moveTo>
                      <a:pt x="1477762" y="845029"/>
                    </a:moveTo>
                    <a:cubicBezTo>
                      <a:pt x="669827" y="845029"/>
                      <a:pt x="13811" y="468080"/>
                      <a:pt x="0" y="0"/>
                    </a:cubicBezTo>
                    <a:cubicBezTo>
                      <a:pt x="0" y="5523"/>
                      <a:pt x="0" y="9666"/>
                      <a:pt x="0" y="15189"/>
                    </a:cubicBezTo>
                    <a:cubicBezTo>
                      <a:pt x="0" y="490172"/>
                      <a:pt x="661540" y="876787"/>
                      <a:pt x="1479143" y="876787"/>
                    </a:cubicBezTo>
                    <a:cubicBezTo>
                      <a:pt x="2295365" y="876787"/>
                      <a:pt x="2958287" y="491553"/>
                      <a:pt x="2958287" y="15189"/>
                    </a:cubicBezTo>
                    <a:cubicBezTo>
                      <a:pt x="2958287" y="9666"/>
                      <a:pt x="2958287" y="5523"/>
                      <a:pt x="2958287" y="0"/>
                    </a:cubicBezTo>
                    <a:cubicBezTo>
                      <a:pt x="2941714" y="468080"/>
                      <a:pt x="2285698" y="845029"/>
                      <a:pt x="1477762" y="845029"/>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54" name="Freeform 53">
                <a:extLst>
                  <a:ext uri="{FF2B5EF4-FFF2-40B4-BE49-F238E27FC236}">
                    <a16:creationId xmlns:a16="http://schemas.microsoft.com/office/drawing/2014/main" id="{34679076-4112-5341-AA43-C96127833201}"/>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5" name="Freeform 54">
                <a:extLst>
                  <a:ext uri="{FF2B5EF4-FFF2-40B4-BE49-F238E27FC236}">
                    <a16:creationId xmlns:a16="http://schemas.microsoft.com/office/drawing/2014/main" id="{9B9EFD0F-3863-7ABC-2B8A-89379CDA713B}"/>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sp>
            <p:nvSpPr>
              <p:cNvPr id="56" name="Freeform 55">
                <a:extLst>
                  <a:ext uri="{FF2B5EF4-FFF2-40B4-BE49-F238E27FC236}">
                    <a16:creationId xmlns:a16="http://schemas.microsoft.com/office/drawing/2014/main" id="{E4C11BA0-80EA-27CA-90F6-B79025C89B0C}"/>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7" name="Freeform 56">
                <a:extLst>
                  <a:ext uri="{FF2B5EF4-FFF2-40B4-BE49-F238E27FC236}">
                    <a16:creationId xmlns:a16="http://schemas.microsoft.com/office/drawing/2014/main" id="{F6787593-E110-1EB0-B4F5-F6803A5D7D4B}"/>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sp>
            <p:nvSpPr>
              <p:cNvPr id="58" name="Freeform 57">
                <a:extLst>
                  <a:ext uri="{FF2B5EF4-FFF2-40B4-BE49-F238E27FC236}">
                    <a16:creationId xmlns:a16="http://schemas.microsoft.com/office/drawing/2014/main" id="{906E7821-F51E-DEEC-02A3-53AC2F74DB20}"/>
                  </a:ext>
                </a:extLst>
              </p:cNvPr>
              <p:cNvSpPr/>
              <p:nvPr/>
            </p:nvSpPr>
            <p:spPr>
              <a:xfrm>
                <a:off x="9229601" y="2994718"/>
                <a:ext cx="330159" cy="451570"/>
              </a:xfrm>
              <a:custGeom>
                <a:avLst/>
                <a:gdLst>
                  <a:gd name="connsiteX0" fmla="*/ 297366 w 330159"/>
                  <a:gd name="connsiteY0" fmla="*/ 10385 h 451570"/>
                  <a:gd name="connsiteX1" fmla="*/ 66725 w 330159"/>
                  <a:gd name="connsiteY1" fmla="*/ 158128 h 451570"/>
                  <a:gd name="connsiteX2" fmla="*/ 32198 w 330159"/>
                  <a:gd name="connsiteY2" fmla="*/ 441185 h 451570"/>
                  <a:gd name="connsiteX3" fmla="*/ 262839 w 330159"/>
                  <a:gd name="connsiteY3" fmla="*/ 293443 h 451570"/>
                  <a:gd name="connsiteX4" fmla="*/ 297366 w 330159"/>
                  <a:gd name="connsiteY4" fmla="*/ 10385 h 451570"/>
                  <a:gd name="connsiteX5" fmla="*/ 297366 w 330159"/>
                  <a:gd name="connsiteY5" fmla="*/ 10385 h 4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59" h="451570">
                    <a:moveTo>
                      <a:pt x="297366" y="10385"/>
                    </a:moveTo>
                    <a:cubicBezTo>
                      <a:pt x="243504" y="-26895"/>
                      <a:pt x="139922" y="39382"/>
                      <a:pt x="66725" y="158128"/>
                    </a:cubicBezTo>
                    <a:cubicBezTo>
                      <a:pt x="-6473" y="276874"/>
                      <a:pt x="-21665" y="403904"/>
                      <a:pt x="32198" y="441185"/>
                    </a:cubicBezTo>
                    <a:cubicBezTo>
                      <a:pt x="86060" y="478466"/>
                      <a:pt x="189642" y="412189"/>
                      <a:pt x="262839" y="293443"/>
                    </a:cubicBezTo>
                    <a:cubicBezTo>
                      <a:pt x="336037" y="174697"/>
                      <a:pt x="352610" y="47666"/>
                      <a:pt x="297366" y="10385"/>
                    </a:cubicBezTo>
                    <a:lnTo>
                      <a:pt x="297366" y="10385"/>
                    </a:lnTo>
                    <a:close/>
                  </a:path>
                </a:pathLst>
              </a:custGeom>
              <a:gradFill>
                <a:gsLst>
                  <a:gs pos="0">
                    <a:srgbClr val="FFFFFF"/>
                  </a:gs>
                  <a:gs pos="50000">
                    <a:srgbClr val="D6D9EB"/>
                  </a:gs>
                  <a:gs pos="100000">
                    <a:srgbClr val="AEB3D8"/>
                  </a:gs>
                </a:gsLst>
                <a:lin ang="14251763" scaled="1"/>
              </a:gradFill>
              <a:ln w="13799" cap="flat">
                <a:noFill/>
                <a:prstDash val="solid"/>
                <a:miter/>
              </a:ln>
            </p:spPr>
            <p:txBody>
              <a:bodyPr rtlCol="0" anchor="ctr"/>
              <a:lstStyle/>
              <a:p>
                <a:pPr algn="l" rtl="0">
                  <a:lnSpc>
                    <a:spcPts val="1560"/>
                  </a:lnSpc>
                </a:pPr>
                <a:endParaRPr lang="en-US" sz="1400"/>
              </a:p>
            </p:txBody>
          </p:sp>
          <p:sp>
            <p:nvSpPr>
              <p:cNvPr id="59" name="Freeform 58">
                <a:extLst>
                  <a:ext uri="{FF2B5EF4-FFF2-40B4-BE49-F238E27FC236}">
                    <a16:creationId xmlns:a16="http://schemas.microsoft.com/office/drawing/2014/main" id="{711AEDE3-C1A4-927D-F8FD-8BA007ED1957}"/>
                  </a:ext>
                </a:extLst>
              </p:cNvPr>
              <p:cNvSpPr/>
              <p:nvPr/>
            </p:nvSpPr>
            <p:spPr>
              <a:xfrm>
                <a:off x="9409632" y="2161115"/>
                <a:ext cx="486027" cy="449430"/>
              </a:xfrm>
              <a:custGeom>
                <a:avLst/>
                <a:gdLst>
                  <a:gd name="connsiteX0" fmla="*/ 310687 w 486027"/>
                  <a:gd name="connsiteY0" fmla="*/ 1721 h 449430"/>
                  <a:gd name="connsiteX1" fmla="*/ 9610 w 486027"/>
                  <a:gd name="connsiteY1" fmla="*/ 196410 h 449430"/>
                  <a:gd name="connsiteX2" fmla="*/ 175340 w 486027"/>
                  <a:gd name="connsiteY2" fmla="*/ 447709 h 449430"/>
                  <a:gd name="connsiteX3" fmla="*/ 476417 w 486027"/>
                  <a:gd name="connsiteY3" fmla="*/ 253021 h 449430"/>
                  <a:gd name="connsiteX4" fmla="*/ 310687 w 486027"/>
                  <a:gd name="connsiteY4" fmla="*/ 1721 h 449430"/>
                  <a:gd name="connsiteX5" fmla="*/ 310687 w 486027"/>
                  <a:gd name="connsiteY5" fmla="*/ 1721 h 4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027" h="449430">
                    <a:moveTo>
                      <a:pt x="310687" y="1721"/>
                    </a:moveTo>
                    <a:cubicBezTo>
                      <a:pt x="182246" y="-13467"/>
                      <a:pt x="46899" y="73522"/>
                      <a:pt x="9610" y="196410"/>
                    </a:cubicBezTo>
                    <a:cubicBezTo>
                      <a:pt x="-27679" y="319298"/>
                      <a:pt x="46899" y="431140"/>
                      <a:pt x="175340" y="447709"/>
                    </a:cubicBezTo>
                    <a:cubicBezTo>
                      <a:pt x="303781" y="462898"/>
                      <a:pt x="439128" y="375909"/>
                      <a:pt x="476417" y="253021"/>
                    </a:cubicBezTo>
                    <a:cubicBezTo>
                      <a:pt x="513707" y="130133"/>
                      <a:pt x="439128" y="16910"/>
                      <a:pt x="310687" y="1721"/>
                    </a:cubicBezTo>
                    <a:lnTo>
                      <a:pt x="310687" y="1721"/>
                    </a:lnTo>
                    <a:close/>
                  </a:path>
                </a:pathLst>
              </a:custGeom>
              <a:gradFill>
                <a:gsLst>
                  <a:gs pos="0">
                    <a:srgbClr val="FFFFFF"/>
                  </a:gs>
                  <a:gs pos="50000">
                    <a:srgbClr val="D6D9EB"/>
                  </a:gs>
                  <a:gs pos="100000">
                    <a:srgbClr val="AEB3D8"/>
                  </a:gs>
                </a:gsLst>
                <a:lin ang="15493282" scaled="1"/>
              </a:gradFill>
              <a:ln w="13799" cap="flat">
                <a:noFill/>
                <a:prstDash val="solid"/>
                <a:miter/>
              </a:ln>
            </p:spPr>
            <p:txBody>
              <a:bodyPr rtlCol="0" anchor="ctr"/>
              <a:lstStyle/>
              <a:p>
                <a:pPr algn="l" rtl="0">
                  <a:lnSpc>
                    <a:spcPts val="1560"/>
                  </a:lnSpc>
                </a:pPr>
                <a:endParaRPr lang="en-US" sz="1400"/>
              </a:p>
            </p:txBody>
          </p:sp>
          <p:sp>
            <p:nvSpPr>
              <p:cNvPr id="60" name="Freeform 59">
                <a:extLst>
                  <a:ext uri="{FF2B5EF4-FFF2-40B4-BE49-F238E27FC236}">
                    <a16:creationId xmlns:a16="http://schemas.microsoft.com/office/drawing/2014/main" id="{21D6975B-1B3E-C2ED-95FE-D99A70551CA2}"/>
                  </a:ext>
                </a:extLst>
              </p:cNvPr>
              <p:cNvSpPr/>
              <p:nvPr/>
            </p:nvSpPr>
            <p:spPr>
              <a:xfrm>
                <a:off x="8138309" y="3213976"/>
                <a:ext cx="475044" cy="396908"/>
              </a:xfrm>
              <a:custGeom>
                <a:avLst/>
                <a:gdLst>
                  <a:gd name="connsiteX0" fmla="*/ 218878 w 475044"/>
                  <a:gd name="connsiteY0" fmla="*/ 5147 h 396908"/>
                  <a:gd name="connsiteX1" fmla="*/ 666 w 475044"/>
                  <a:gd name="connsiteY1" fmla="*/ 154270 h 396908"/>
                  <a:gd name="connsiteX2" fmla="*/ 256167 w 475044"/>
                  <a:gd name="connsiteY2" fmla="*/ 391761 h 396908"/>
                  <a:gd name="connsiteX3" fmla="*/ 474379 w 475044"/>
                  <a:gd name="connsiteY3" fmla="*/ 242639 h 396908"/>
                  <a:gd name="connsiteX4" fmla="*/ 218878 w 475044"/>
                  <a:gd name="connsiteY4" fmla="*/ 5147 h 396908"/>
                  <a:gd name="connsiteX5" fmla="*/ 218878 w 475044"/>
                  <a:gd name="connsiteY5" fmla="*/ 5147 h 3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44" h="396908">
                    <a:moveTo>
                      <a:pt x="218878" y="5147"/>
                    </a:moveTo>
                    <a:cubicBezTo>
                      <a:pt x="87675" y="-19707"/>
                      <a:pt x="-9001" y="47950"/>
                      <a:pt x="666" y="154270"/>
                    </a:cubicBezTo>
                    <a:cubicBezTo>
                      <a:pt x="10334" y="260588"/>
                      <a:pt x="124964" y="366908"/>
                      <a:pt x="256167" y="391761"/>
                    </a:cubicBezTo>
                    <a:cubicBezTo>
                      <a:pt x="387370" y="416615"/>
                      <a:pt x="484046" y="348958"/>
                      <a:pt x="474379" y="242639"/>
                    </a:cubicBezTo>
                    <a:cubicBezTo>
                      <a:pt x="463330" y="136319"/>
                      <a:pt x="348700" y="30001"/>
                      <a:pt x="218878" y="5147"/>
                    </a:cubicBezTo>
                    <a:lnTo>
                      <a:pt x="218878" y="5147"/>
                    </a:lnTo>
                    <a:close/>
                  </a:path>
                </a:pathLst>
              </a:custGeom>
              <a:gradFill>
                <a:gsLst>
                  <a:gs pos="0">
                    <a:srgbClr val="FFFFFF"/>
                  </a:gs>
                  <a:gs pos="50000">
                    <a:srgbClr val="D6D9EB"/>
                  </a:gs>
                  <a:gs pos="100000">
                    <a:srgbClr val="AEB3D8"/>
                  </a:gs>
                </a:gsLst>
                <a:lin ang="17602507" scaled="1"/>
              </a:gradFill>
              <a:ln w="13799" cap="flat">
                <a:noFill/>
                <a:prstDash val="solid"/>
                <a:miter/>
              </a:ln>
            </p:spPr>
            <p:txBody>
              <a:bodyPr rtlCol="0" anchor="ctr"/>
              <a:lstStyle/>
              <a:p>
                <a:pPr algn="l" rtl="0">
                  <a:lnSpc>
                    <a:spcPts val="1560"/>
                  </a:lnSpc>
                </a:pPr>
                <a:endParaRPr lang="en-US" sz="1400"/>
              </a:p>
            </p:txBody>
          </p:sp>
          <p:sp>
            <p:nvSpPr>
              <p:cNvPr id="61" name="Freeform 60">
                <a:extLst>
                  <a:ext uri="{FF2B5EF4-FFF2-40B4-BE49-F238E27FC236}">
                    <a16:creationId xmlns:a16="http://schemas.microsoft.com/office/drawing/2014/main" id="{A985B7D9-5ABF-20AA-80F7-B26A621E2CB1}"/>
                  </a:ext>
                </a:extLst>
              </p:cNvPr>
              <p:cNvSpPr/>
              <p:nvPr/>
            </p:nvSpPr>
            <p:spPr>
              <a:xfrm>
                <a:off x="8619935" y="2539879"/>
                <a:ext cx="444027" cy="382174"/>
              </a:xfrm>
              <a:custGeom>
                <a:avLst/>
                <a:gdLst>
                  <a:gd name="connsiteX0" fmla="*/ 268971 w 444027"/>
                  <a:gd name="connsiteY0" fmla="*/ 8191 h 382174"/>
                  <a:gd name="connsiteX1" fmla="*/ 5183 w 444027"/>
                  <a:gd name="connsiteY1" fmla="*/ 245683 h 382174"/>
                  <a:gd name="connsiteX2" fmla="*/ 175056 w 444027"/>
                  <a:gd name="connsiteY2" fmla="*/ 374095 h 382174"/>
                  <a:gd name="connsiteX3" fmla="*/ 438844 w 444027"/>
                  <a:gd name="connsiteY3" fmla="*/ 136603 h 382174"/>
                  <a:gd name="connsiteX4" fmla="*/ 268971 w 444027"/>
                  <a:gd name="connsiteY4" fmla="*/ 8191 h 382174"/>
                  <a:gd name="connsiteX5" fmla="*/ 268971 w 444027"/>
                  <a:gd name="connsiteY5" fmla="*/ 8191 h 3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27" h="382174">
                    <a:moveTo>
                      <a:pt x="268971" y="8191"/>
                    </a:moveTo>
                    <a:cubicBezTo>
                      <a:pt x="148816" y="38568"/>
                      <a:pt x="31424" y="144887"/>
                      <a:pt x="5183" y="245683"/>
                    </a:cubicBezTo>
                    <a:cubicBezTo>
                      <a:pt x="-21058" y="346479"/>
                      <a:pt x="54902" y="404471"/>
                      <a:pt x="175056" y="374095"/>
                    </a:cubicBezTo>
                    <a:cubicBezTo>
                      <a:pt x="295211" y="343718"/>
                      <a:pt x="412603" y="237398"/>
                      <a:pt x="438844" y="136603"/>
                    </a:cubicBezTo>
                    <a:cubicBezTo>
                      <a:pt x="465085" y="34426"/>
                      <a:pt x="389125" y="-22186"/>
                      <a:pt x="268971" y="8191"/>
                    </a:cubicBezTo>
                    <a:lnTo>
                      <a:pt x="268971" y="8191"/>
                    </a:lnTo>
                    <a:close/>
                  </a:path>
                </a:pathLst>
              </a:custGeom>
              <a:gradFill>
                <a:gsLst>
                  <a:gs pos="0">
                    <a:srgbClr val="FFFFFF"/>
                  </a:gs>
                  <a:gs pos="50000">
                    <a:srgbClr val="D6D9EB"/>
                  </a:gs>
                  <a:gs pos="100000">
                    <a:srgbClr val="AEB3D8"/>
                  </a:gs>
                </a:gsLst>
                <a:lin ang="14487811" scaled="1"/>
              </a:gradFill>
              <a:ln w="13799" cap="flat">
                <a:noFill/>
                <a:prstDash val="solid"/>
                <a:miter/>
              </a:ln>
            </p:spPr>
            <p:txBody>
              <a:bodyPr rtlCol="0" anchor="ctr"/>
              <a:lstStyle/>
              <a:p>
                <a:pPr algn="l" rtl="0">
                  <a:lnSpc>
                    <a:spcPts val="1560"/>
                  </a:lnSpc>
                </a:pPr>
                <a:endParaRPr lang="en-US" sz="1400"/>
              </a:p>
            </p:txBody>
          </p:sp>
          <p:grpSp>
            <p:nvGrpSpPr>
              <p:cNvPr id="62" name="Graphic 7">
                <a:extLst>
                  <a:ext uri="{FF2B5EF4-FFF2-40B4-BE49-F238E27FC236}">
                    <a16:creationId xmlns:a16="http://schemas.microsoft.com/office/drawing/2014/main" id="{F7EB1102-F961-3018-7064-C80946959B2B}"/>
                  </a:ext>
                </a:extLst>
              </p:cNvPr>
              <p:cNvGrpSpPr/>
              <p:nvPr/>
            </p:nvGrpSpPr>
            <p:grpSpPr>
              <a:xfrm>
                <a:off x="7832374" y="4123524"/>
                <a:ext cx="1737406" cy="1245451"/>
                <a:chOff x="7832374" y="4123524"/>
                <a:chExt cx="1737406" cy="1245451"/>
              </a:xfrm>
            </p:grpSpPr>
            <p:sp>
              <p:nvSpPr>
                <p:cNvPr id="63" name="Freeform 62">
                  <a:extLst>
                    <a:ext uri="{FF2B5EF4-FFF2-40B4-BE49-F238E27FC236}">
                      <a16:creationId xmlns:a16="http://schemas.microsoft.com/office/drawing/2014/main" id="{AB809404-24BD-79E6-5A7A-0975F6571503}"/>
                    </a:ext>
                  </a:extLst>
                </p:cNvPr>
                <p:cNvSpPr/>
                <p:nvPr/>
              </p:nvSpPr>
              <p:spPr>
                <a:xfrm>
                  <a:off x="8105829" y="4692400"/>
                  <a:ext cx="1190496" cy="676575"/>
                </a:xfrm>
                <a:custGeom>
                  <a:avLst/>
                  <a:gdLst>
                    <a:gd name="connsiteX0" fmla="*/ 595248 w 1190496"/>
                    <a:gd name="connsiteY0" fmla="*/ 230588 h 676575"/>
                    <a:gd name="connsiteX1" fmla="*/ 0 w 1190496"/>
                    <a:gd name="connsiteY1" fmla="*/ 0 h 676575"/>
                    <a:gd name="connsiteX2" fmla="*/ 240309 w 1190496"/>
                    <a:gd name="connsiteY2" fmla="*/ 498456 h 676575"/>
                    <a:gd name="connsiteX3" fmla="*/ 595248 w 1190496"/>
                    <a:gd name="connsiteY3" fmla="*/ 676576 h 676575"/>
                    <a:gd name="connsiteX4" fmla="*/ 950187 w 1190496"/>
                    <a:gd name="connsiteY4" fmla="*/ 498456 h 676575"/>
                    <a:gd name="connsiteX5" fmla="*/ 1190497 w 1190496"/>
                    <a:gd name="connsiteY5" fmla="*/ 0 h 676575"/>
                    <a:gd name="connsiteX6" fmla="*/ 595248 w 1190496"/>
                    <a:gd name="connsiteY6" fmla="*/ 230588 h 6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496" h="676575">
                      <a:moveTo>
                        <a:pt x="595248" y="230588"/>
                      </a:moveTo>
                      <a:cubicBezTo>
                        <a:pt x="327318" y="230588"/>
                        <a:pt x="96676" y="135315"/>
                        <a:pt x="0" y="0"/>
                      </a:cubicBezTo>
                      <a:cubicBezTo>
                        <a:pt x="139490" y="289961"/>
                        <a:pt x="240309" y="498456"/>
                        <a:pt x="240309" y="498456"/>
                      </a:cubicBezTo>
                      <a:cubicBezTo>
                        <a:pt x="274836" y="599253"/>
                        <a:pt x="399134" y="676576"/>
                        <a:pt x="595248" y="676576"/>
                      </a:cubicBezTo>
                      <a:cubicBezTo>
                        <a:pt x="791362" y="676576"/>
                        <a:pt x="918422" y="590968"/>
                        <a:pt x="950187" y="498456"/>
                      </a:cubicBezTo>
                      <a:cubicBezTo>
                        <a:pt x="950187" y="498456"/>
                        <a:pt x="1051007" y="289961"/>
                        <a:pt x="1190497" y="0"/>
                      </a:cubicBezTo>
                      <a:cubicBezTo>
                        <a:pt x="1093821" y="135315"/>
                        <a:pt x="863179" y="230588"/>
                        <a:pt x="595248" y="230588"/>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sp>
              <p:nvSpPr>
                <p:cNvPr id="64" name="Freeform 63">
                  <a:extLst>
                    <a:ext uri="{FF2B5EF4-FFF2-40B4-BE49-F238E27FC236}">
                      <a16:creationId xmlns:a16="http://schemas.microsoft.com/office/drawing/2014/main" id="{1745C638-1AAB-67C8-0E96-3F290A51E983}"/>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65" name="Freeform 64">
                  <a:extLst>
                    <a:ext uri="{FF2B5EF4-FFF2-40B4-BE49-F238E27FC236}">
                      <a16:creationId xmlns:a16="http://schemas.microsoft.com/office/drawing/2014/main" id="{98FE022B-EF93-272A-CAAF-04DCAFE195B2}"/>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66" name="Graphic 7">
                <a:extLst>
                  <a:ext uri="{FF2B5EF4-FFF2-40B4-BE49-F238E27FC236}">
                    <a16:creationId xmlns:a16="http://schemas.microsoft.com/office/drawing/2014/main" id="{BD732EC1-4879-465F-983A-242C88B84131}"/>
                  </a:ext>
                </a:extLst>
              </p:cNvPr>
              <p:cNvGrpSpPr/>
              <p:nvPr/>
            </p:nvGrpSpPr>
            <p:grpSpPr>
              <a:xfrm>
                <a:off x="7226077" y="1824548"/>
                <a:ext cx="2951381" cy="1811565"/>
                <a:chOff x="7226077" y="1824548"/>
                <a:chExt cx="2951381" cy="1811565"/>
              </a:xfrm>
            </p:grpSpPr>
            <p:sp>
              <p:nvSpPr>
                <p:cNvPr id="67" name="Freeform 66">
                  <a:extLst>
                    <a:ext uri="{FF2B5EF4-FFF2-40B4-BE49-F238E27FC236}">
                      <a16:creationId xmlns:a16="http://schemas.microsoft.com/office/drawing/2014/main" id="{61A2594A-1B50-C82C-D557-1AE9F381D52D}"/>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gradFill>
                  <a:gsLst>
                    <a:gs pos="0">
                      <a:srgbClr val="BABEE0"/>
                    </a:gs>
                    <a:gs pos="24750">
                      <a:srgbClr val="E6E8F5"/>
                    </a:gs>
                    <a:gs pos="70200">
                      <a:srgbClr val="B1B6DC"/>
                    </a:gs>
                    <a:gs pos="94710">
                      <a:srgbClr val="BBBFE1"/>
                    </a:gs>
                    <a:gs pos="100000">
                      <a:srgbClr val="BEC2E2"/>
                    </a:gs>
                  </a:gsLst>
                  <a:lin ang="10800000" scaled="1"/>
                </a:gradFill>
                <a:ln w="13799" cap="flat">
                  <a:noFill/>
                  <a:prstDash val="solid"/>
                  <a:miter/>
                </a:ln>
              </p:spPr>
              <p:txBody>
                <a:bodyPr rtlCol="0" anchor="ctr"/>
                <a:lstStyle/>
                <a:p>
                  <a:pPr algn="l" rtl="0">
                    <a:lnSpc>
                      <a:spcPts val="1560"/>
                    </a:lnSpc>
                  </a:pPr>
                  <a:endParaRPr lang="en-US" sz="1400"/>
                </a:p>
              </p:txBody>
            </p:sp>
            <p:sp>
              <p:nvSpPr>
                <p:cNvPr id="68" name="Freeform 67">
                  <a:extLst>
                    <a:ext uri="{FF2B5EF4-FFF2-40B4-BE49-F238E27FC236}">
                      <a16:creationId xmlns:a16="http://schemas.microsoft.com/office/drawing/2014/main" id="{118AB602-B623-C31E-47FF-FDAE49CDBD93}"/>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solidFill>
                  <a:srgbClr val="9AA0C9">
                    <a:alpha val="50000"/>
                  </a:srgbClr>
                </a:solidFill>
                <a:ln w="13799" cap="flat">
                  <a:noFill/>
                  <a:prstDash val="solid"/>
                  <a:miter/>
                </a:ln>
              </p:spPr>
              <p:txBody>
                <a:bodyPr rtlCol="0" anchor="ctr"/>
                <a:lstStyle/>
                <a:p>
                  <a:pPr algn="l" rtl="0">
                    <a:lnSpc>
                      <a:spcPts val="1560"/>
                    </a:lnSpc>
                  </a:pPr>
                  <a:endParaRPr lang="en-US" sz="1400"/>
                </a:p>
              </p:txBody>
            </p:sp>
            <p:sp>
              <p:nvSpPr>
                <p:cNvPr id="69" name="Freeform 68">
                  <a:extLst>
                    <a:ext uri="{FF2B5EF4-FFF2-40B4-BE49-F238E27FC236}">
                      <a16:creationId xmlns:a16="http://schemas.microsoft.com/office/drawing/2014/main" id="{1B0CB366-7F29-CF2B-BDFC-21027165125C}"/>
                    </a:ext>
                  </a:extLst>
                </p:cNvPr>
                <p:cNvSpPr/>
                <p:nvPr/>
              </p:nvSpPr>
              <p:spPr>
                <a:xfrm>
                  <a:off x="7227458" y="1824548"/>
                  <a:ext cx="2950000" cy="1717673"/>
                </a:xfrm>
                <a:custGeom>
                  <a:avLst/>
                  <a:gdLst>
                    <a:gd name="connsiteX0" fmla="*/ 1475000 w 2950000"/>
                    <a:gd name="connsiteY0" fmla="*/ 0 h 1717673"/>
                    <a:gd name="connsiteX1" fmla="*/ 0 w 2950000"/>
                    <a:gd name="connsiteY1" fmla="*/ 858837 h 1717673"/>
                    <a:gd name="connsiteX2" fmla="*/ 1475000 w 2950000"/>
                    <a:gd name="connsiteY2" fmla="*/ 1717674 h 1717673"/>
                    <a:gd name="connsiteX3" fmla="*/ 2950000 w 2950000"/>
                    <a:gd name="connsiteY3" fmla="*/ 860218 h 1717673"/>
                    <a:gd name="connsiteX4" fmla="*/ 1475000 w 2950000"/>
                    <a:gd name="connsiteY4" fmla="*/ 0 h 1717673"/>
                    <a:gd name="connsiteX5" fmla="*/ 1475000 w 2950000"/>
                    <a:gd name="connsiteY5" fmla="*/ 1669347 h 1717673"/>
                    <a:gd name="connsiteX6" fmla="*/ 82865 w 2950000"/>
                    <a:gd name="connsiteY6" fmla="*/ 858837 h 1717673"/>
                    <a:gd name="connsiteX7" fmla="*/ 1475000 w 2950000"/>
                    <a:gd name="connsiteY7" fmla="*/ 48327 h 1717673"/>
                    <a:gd name="connsiteX8" fmla="*/ 2867135 w 2950000"/>
                    <a:gd name="connsiteY8" fmla="*/ 858837 h 1717673"/>
                    <a:gd name="connsiteX9" fmla="*/ 1475000 w 2950000"/>
                    <a:gd name="connsiteY9" fmla="*/ 1669347 h 17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0000" h="1717673">
                      <a:moveTo>
                        <a:pt x="1475000" y="0"/>
                      </a:moveTo>
                      <a:cubicBezTo>
                        <a:pt x="660159" y="0"/>
                        <a:pt x="0" y="385234"/>
                        <a:pt x="0" y="858837"/>
                      </a:cubicBezTo>
                      <a:cubicBezTo>
                        <a:pt x="0" y="1332440"/>
                        <a:pt x="660159" y="1717674"/>
                        <a:pt x="1475000" y="1717674"/>
                      </a:cubicBezTo>
                      <a:cubicBezTo>
                        <a:pt x="2289841" y="1717674"/>
                        <a:pt x="2950000" y="1333820"/>
                        <a:pt x="2950000" y="860218"/>
                      </a:cubicBezTo>
                      <a:cubicBezTo>
                        <a:pt x="2950000" y="386615"/>
                        <a:pt x="2289841" y="0"/>
                        <a:pt x="1475000" y="0"/>
                      </a:cubicBezTo>
                      <a:close/>
                      <a:moveTo>
                        <a:pt x="1475000" y="1669347"/>
                      </a:moveTo>
                      <a:cubicBezTo>
                        <a:pt x="705735" y="1669347"/>
                        <a:pt x="82865" y="1306205"/>
                        <a:pt x="82865" y="858837"/>
                      </a:cubicBezTo>
                      <a:cubicBezTo>
                        <a:pt x="82865" y="411469"/>
                        <a:pt x="705735" y="48327"/>
                        <a:pt x="1475000" y="48327"/>
                      </a:cubicBezTo>
                      <a:cubicBezTo>
                        <a:pt x="2244265" y="48327"/>
                        <a:pt x="2867135" y="411469"/>
                        <a:pt x="2867135" y="858837"/>
                      </a:cubicBezTo>
                      <a:cubicBezTo>
                        <a:pt x="2867135" y="1306205"/>
                        <a:pt x="2242884" y="1669347"/>
                        <a:pt x="1475000" y="1669347"/>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2819799" scaled="1"/>
                </a:gradFill>
                <a:ln w="13799" cap="flat">
                  <a:noFill/>
                  <a:prstDash val="solid"/>
                  <a:miter/>
                </a:ln>
              </p:spPr>
              <p:txBody>
                <a:bodyPr rtlCol="0" anchor="ctr"/>
                <a:lstStyle/>
                <a:p>
                  <a:pPr algn="l" rtl="0">
                    <a:lnSpc>
                      <a:spcPts val="1560"/>
                    </a:lnSpc>
                  </a:pPr>
                  <a:endParaRPr lang="en-US" sz="1400"/>
                </a:p>
              </p:txBody>
            </p:sp>
            <p:grpSp>
              <p:nvGrpSpPr>
                <p:cNvPr id="70" name="Graphic 7">
                  <a:extLst>
                    <a:ext uri="{FF2B5EF4-FFF2-40B4-BE49-F238E27FC236}">
                      <a16:creationId xmlns:a16="http://schemas.microsoft.com/office/drawing/2014/main" id="{FDF7308E-823B-2AB1-2A6A-101FBCF6155E}"/>
                    </a:ext>
                  </a:extLst>
                </p:cNvPr>
                <p:cNvGrpSpPr/>
                <p:nvPr/>
              </p:nvGrpSpPr>
              <p:grpSpPr>
                <a:xfrm>
                  <a:off x="7226077" y="2677862"/>
                  <a:ext cx="2951381" cy="958251"/>
                  <a:chOff x="7226077" y="2677862"/>
                  <a:chExt cx="2951381" cy="958251"/>
                </a:xfrm>
              </p:grpSpPr>
              <p:sp>
                <p:nvSpPr>
                  <p:cNvPr id="71" name="Freeform 70">
                    <a:extLst>
                      <a:ext uri="{FF2B5EF4-FFF2-40B4-BE49-F238E27FC236}">
                        <a16:creationId xmlns:a16="http://schemas.microsoft.com/office/drawing/2014/main" id="{9F8DD9D8-FD54-D7E1-8489-5406FFD5C7E1}"/>
                      </a:ext>
                    </a:extLst>
                  </p:cNvPr>
                  <p:cNvSpPr/>
                  <p:nvPr/>
                </p:nvSpPr>
                <p:spPr>
                  <a:xfrm>
                    <a:off x="10177458" y="2679243"/>
                    <a:ext cx="13810" cy="5522"/>
                  </a:xfrm>
                  <a:custGeom>
                    <a:avLst/>
                    <a:gdLst>
                      <a:gd name="connsiteX0" fmla="*/ 0 w 13810"/>
                      <a:gd name="connsiteY0" fmla="*/ 5523 h 5522"/>
                      <a:gd name="connsiteX1" fmla="*/ 0 w 13810"/>
                      <a:gd name="connsiteY1" fmla="*/ 0 h 5522"/>
                      <a:gd name="connsiteX2" fmla="*/ 0 w 13810"/>
                      <a:gd name="connsiteY2" fmla="*/ 0 h 5522"/>
                      <a:gd name="connsiteX3" fmla="*/ 0 w 13810"/>
                      <a:gd name="connsiteY3" fmla="*/ 5523 h 5522"/>
                    </a:gdLst>
                    <a:ahLst/>
                    <a:cxnLst>
                      <a:cxn ang="0">
                        <a:pos x="connsiteX0" y="connsiteY0"/>
                      </a:cxn>
                      <a:cxn ang="0">
                        <a:pos x="connsiteX1" y="connsiteY1"/>
                      </a:cxn>
                      <a:cxn ang="0">
                        <a:pos x="connsiteX2" y="connsiteY2"/>
                      </a:cxn>
                      <a:cxn ang="0">
                        <a:pos x="connsiteX3" y="connsiteY3"/>
                      </a:cxn>
                    </a:cxnLst>
                    <a:rect l="l" t="t" r="r" b="b"/>
                    <a:pathLst>
                      <a:path w="13810" h="5522">
                        <a:moveTo>
                          <a:pt x="0" y="5523"/>
                        </a:moveTo>
                        <a:lnTo>
                          <a:pt x="0" y="0"/>
                        </a:lnTo>
                        <a:lnTo>
                          <a:pt x="0" y="0"/>
                        </a:lnTo>
                        <a:cubicBezTo>
                          <a:pt x="0" y="1380"/>
                          <a:pt x="0" y="2761"/>
                          <a:pt x="0" y="5523"/>
                        </a:cubicBez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gn="l" rtl="0">
                      <a:lnSpc>
                        <a:spcPts val="1560"/>
                      </a:lnSpc>
                    </a:pPr>
                    <a:endParaRPr lang="en-US" sz="1400"/>
                  </a:p>
                </p:txBody>
              </p:sp>
              <p:sp>
                <p:nvSpPr>
                  <p:cNvPr id="72" name="Freeform 71">
                    <a:extLst>
                      <a:ext uri="{FF2B5EF4-FFF2-40B4-BE49-F238E27FC236}">
                        <a16:creationId xmlns:a16="http://schemas.microsoft.com/office/drawing/2014/main" id="{B258144F-849C-4E2B-CF82-363BFB21723C}"/>
                      </a:ext>
                    </a:extLst>
                  </p:cNvPr>
                  <p:cNvSpPr/>
                  <p:nvPr/>
                </p:nvSpPr>
                <p:spPr>
                  <a:xfrm>
                    <a:off x="7226077" y="2677862"/>
                    <a:ext cx="613" cy="5522"/>
                  </a:xfrm>
                  <a:custGeom>
                    <a:avLst/>
                    <a:gdLst>
                      <a:gd name="connsiteX0" fmla="*/ 0 w 613"/>
                      <a:gd name="connsiteY0" fmla="*/ 0 h 5522"/>
                      <a:gd name="connsiteX1" fmla="*/ 0 w 613"/>
                      <a:gd name="connsiteY1" fmla="*/ 5523 h 5522"/>
                      <a:gd name="connsiteX2" fmla="*/ 0 w 613"/>
                      <a:gd name="connsiteY2" fmla="*/ 0 h 5522"/>
                      <a:gd name="connsiteX3" fmla="*/ 0 w 613"/>
                      <a:gd name="connsiteY3" fmla="*/ 0 h 5522"/>
                    </a:gdLst>
                    <a:ahLst/>
                    <a:cxnLst>
                      <a:cxn ang="0">
                        <a:pos x="connsiteX0" y="connsiteY0"/>
                      </a:cxn>
                      <a:cxn ang="0">
                        <a:pos x="connsiteX1" y="connsiteY1"/>
                      </a:cxn>
                      <a:cxn ang="0">
                        <a:pos x="connsiteX2" y="connsiteY2"/>
                      </a:cxn>
                      <a:cxn ang="0">
                        <a:pos x="connsiteX3" y="connsiteY3"/>
                      </a:cxn>
                    </a:cxnLst>
                    <a:rect l="l" t="t" r="r" b="b"/>
                    <a:pathLst>
                      <a:path w="613" h="5522">
                        <a:moveTo>
                          <a:pt x="0" y="0"/>
                        </a:moveTo>
                        <a:lnTo>
                          <a:pt x="0" y="5523"/>
                        </a:lnTo>
                        <a:cubicBezTo>
                          <a:pt x="0" y="4142"/>
                          <a:pt x="1381" y="2761"/>
                          <a:pt x="0" y="0"/>
                        </a:cubicBezTo>
                        <a:lnTo>
                          <a:pt x="0" y="0"/>
                        </a:ln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gn="l" rtl="0">
                      <a:lnSpc>
                        <a:spcPts val="1560"/>
                      </a:lnSpc>
                    </a:pPr>
                    <a:endParaRPr lang="en-US" sz="1400"/>
                  </a:p>
                </p:txBody>
              </p:sp>
              <p:sp>
                <p:nvSpPr>
                  <p:cNvPr id="73" name="Freeform 72">
                    <a:extLst>
                      <a:ext uri="{FF2B5EF4-FFF2-40B4-BE49-F238E27FC236}">
                        <a16:creationId xmlns:a16="http://schemas.microsoft.com/office/drawing/2014/main" id="{AFF0EBC0-085D-2BFC-AACF-997FD907E7DC}"/>
                      </a:ext>
                    </a:extLst>
                  </p:cNvPr>
                  <p:cNvSpPr/>
                  <p:nvPr/>
                </p:nvSpPr>
                <p:spPr>
                  <a:xfrm>
                    <a:off x="7227458" y="2684766"/>
                    <a:ext cx="2950000" cy="951347"/>
                  </a:xfrm>
                  <a:custGeom>
                    <a:avLst/>
                    <a:gdLst>
                      <a:gd name="connsiteX0" fmla="*/ 2950000 w 2950000"/>
                      <a:gd name="connsiteY0" fmla="*/ 0 h 951347"/>
                      <a:gd name="connsiteX1" fmla="*/ 1475000 w 2950000"/>
                      <a:gd name="connsiteY1" fmla="*/ 858836 h 951347"/>
                      <a:gd name="connsiteX2" fmla="*/ 0 w 2950000"/>
                      <a:gd name="connsiteY2" fmla="*/ 0 h 951347"/>
                      <a:gd name="connsiteX3" fmla="*/ 0 w 2950000"/>
                      <a:gd name="connsiteY3" fmla="*/ 80084 h 951347"/>
                      <a:gd name="connsiteX4" fmla="*/ 0 w 2950000"/>
                      <a:gd name="connsiteY4" fmla="*/ 80084 h 951347"/>
                      <a:gd name="connsiteX5" fmla="*/ 0 w 2950000"/>
                      <a:gd name="connsiteY5" fmla="*/ 92511 h 951347"/>
                      <a:gd name="connsiteX6" fmla="*/ 1475000 w 2950000"/>
                      <a:gd name="connsiteY6" fmla="*/ 951348 h 951347"/>
                      <a:gd name="connsiteX7" fmla="*/ 2950000 w 2950000"/>
                      <a:gd name="connsiteY7" fmla="*/ 91131 h 951347"/>
                      <a:gd name="connsiteX8" fmla="*/ 2950000 w 2950000"/>
                      <a:gd name="connsiteY8" fmla="*/ 78703 h 951347"/>
                      <a:gd name="connsiteX9" fmla="*/ 2950000 w 2950000"/>
                      <a:gd name="connsiteY9" fmla="*/ 78703 h 951347"/>
                      <a:gd name="connsiteX10" fmla="*/ 2950000 w 2950000"/>
                      <a:gd name="connsiteY10" fmla="*/ 0 h 95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00" h="951347">
                        <a:moveTo>
                          <a:pt x="2950000" y="0"/>
                        </a:moveTo>
                        <a:cubicBezTo>
                          <a:pt x="2950000" y="474984"/>
                          <a:pt x="2289841" y="858836"/>
                          <a:pt x="1475000" y="858836"/>
                        </a:cubicBezTo>
                        <a:cubicBezTo>
                          <a:pt x="660159" y="858836"/>
                          <a:pt x="0" y="473603"/>
                          <a:pt x="0" y="0"/>
                        </a:cubicBezTo>
                        <a:lnTo>
                          <a:pt x="0" y="80084"/>
                        </a:lnTo>
                        <a:lnTo>
                          <a:pt x="0" y="80084"/>
                        </a:lnTo>
                        <a:cubicBezTo>
                          <a:pt x="0" y="84227"/>
                          <a:pt x="0" y="88369"/>
                          <a:pt x="0" y="92511"/>
                        </a:cubicBezTo>
                        <a:cubicBezTo>
                          <a:pt x="0" y="567495"/>
                          <a:pt x="660159" y="951348"/>
                          <a:pt x="1475000" y="951348"/>
                        </a:cubicBezTo>
                        <a:cubicBezTo>
                          <a:pt x="2289841" y="951348"/>
                          <a:pt x="2950000" y="564733"/>
                          <a:pt x="2950000" y="91131"/>
                        </a:cubicBezTo>
                        <a:cubicBezTo>
                          <a:pt x="2950000" y="86988"/>
                          <a:pt x="2950000" y="82846"/>
                          <a:pt x="2950000" y="78703"/>
                        </a:cubicBezTo>
                        <a:lnTo>
                          <a:pt x="2950000" y="78703"/>
                        </a:lnTo>
                        <a:lnTo>
                          <a:pt x="2950000" y="0"/>
                        </a:ln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grpSp>
            <p:sp>
              <p:nvSpPr>
                <p:cNvPr id="74" name="Freeform 73">
                  <a:extLst>
                    <a:ext uri="{FF2B5EF4-FFF2-40B4-BE49-F238E27FC236}">
                      <a16:creationId xmlns:a16="http://schemas.microsoft.com/office/drawing/2014/main" id="{4B33ADE8-4CCD-3A6E-727F-016D807A3207}"/>
                    </a:ext>
                  </a:extLst>
                </p:cNvPr>
                <p:cNvSpPr/>
                <p:nvPr/>
              </p:nvSpPr>
              <p:spPr>
                <a:xfrm>
                  <a:off x="7227458" y="2695812"/>
                  <a:ext cx="2950000" cy="874025"/>
                </a:xfrm>
                <a:custGeom>
                  <a:avLst/>
                  <a:gdLst>
                    <a:gd name="connsiteX0" fmla="*/ 1475000 w 2950000"/>
                    <a:gd name="connsiteY0" fmla="*/ 843648 h 874025"/>
                    <a:gd name="connsiteX1" fmla="*/ 0 w 2950000"/>
                    <a:gd name="connsiteY1" fmla="*/ 0 h 874025"/>
                    <a:gd name="connsiteX2" fmla="*/ 0 w 2950000"/>
                    <a:gd name="connsiteY2" fmla="*/ 15189 h 874025"/>
                    <a:gd name="connsiteX3" fmla="*/ 1475000 w 2950000"/>
                    <a:gd name="connsiteY3" fmla="*/ 874025 h 874025"/>
                    <a:gd name="connsiteX4" fmla="*/ 2950000 w 2950000"/>
                    <a:gd name="connsiteY4" fmla="*/ 15189 h 874025"/>
                    <a:gd name="connsiteX5" fmla="*/ 2950000 w 2950000"/>
                    <a:gd name="connsiteY5" fmla="*/ 0 h 874025"/>
                    <a:gd name="connsiteX6" fmla="*/ 1475000 w 2950000"/>
                    <a:gd name="connsiteY6" fmla="*/ 843648 h 87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0000" h="874025">
                      <a:moveTo>
                        <a:pt x="1475000" y="843648"/>
                      </a:moveTo>
                      <a:cubicBezTo>
                        <a:pt x="668446" y="843648"/>
                        <a:pt x="13811" y="466699"/>
                        <a:pt x="0" y="0"/>
                      </a:cubicBezTo>
                      <a:cubicBezTo>
                        <a:pt x="0" y="5523"/>
                        <a:pt x="0" y="9666"/>
                        <a:pt x="0" y="15189"/>
                      </a:cubicBezTo>
                      <a:cubicBezTo>
                        <a:pt x="0" y="490172"/>
                        <a:pt x="660159" y="874025"/>
                        <a:pt x="1475000" y="874025"/>
                      </a:cubicBezTo>
                      <a:cubicBezTo>
                        <a:pt x="2289841" y="874025"/>
                        <a:pt x="2950000" y="488791"/>
                        <a:pt x="2950000" y="15189"/>
                      </a:cubicBezTo>
                      <a:cubicBezTo>
                        <a:pt x="2950000" y="9666"/>
                        <a:pt x="2950000" y="5523"/>
                        <a:pt x="2950000" y="0"/>
                      </a:cubicBezTo>
                      <a:cubicBezTo>
                        <a:pt x="2934808" y="468080"/>
                        <a:pt x="2280174" y="843648"/>
                        <a:pt x="1475000" y="843648"/>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75" name="Graphic 7">
                <a:extLst>
                  <a:ext uri="{FF2B5EF4-FFF2-40B4-BE49-F238E27FC236}">
                    <a16:creationId xmlns:a16="http://schemas.microsoft.com/office/drawing/2014/main" id="{954AD3D1-1D5E-2F56-8F36-9BB35A564EF7}"/>
                  </a:ext>
                </a:extLst>
              </p:cNvPr>
              <p:cNvGrpSpPr/>
              <p:nvPr/>
            </p:nvGrpSpPr>
            <p:grpSpPr>
              <a:xfrm>
                <a:off x="9288565" y="1772472"/>
                <a:ext cx="689491" cy="634366"/>
                <a:chOff x="9288565" y="1772472"/>
                <a:chExt cx="689491" cy="634366"/>
              </a:xfrm>
            </p:grpSpPr>
            <p:sp>
              <p:nvSpPr>
                <p:cNvPr id="76" name="Freeform 75">
                  <a:extLst>
                    <a:ext uri="{FF2B5EF4-FFF2-40B4-BE49-F238E27FC236}">
                      <a16:creationId xmlns:a16="http://schemas.microsoft.com/office/drawing/2014/main" id="{C5700E54-2B38-9EE8-8F82-855C2DBC6ADC}"/>
                    </a:ext>
                  </a:extLst>
                </p:cNvPr>
                <p:cNvSpPr/>
                <p:nvPr/>
              </p:nvSpPr>
              <p:spPr>
                <a:xfrm>
                  <a:off x="9316187" y="1797326"/>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83548F"/>
                </a:solidFill>
                <a:ln w="13799" cap="flat">
                  <a:noFill/>
                  <a:prstDash val="solid"/>
                  <a:miter/>
                </a:ln>
              </p:spPr>
              <p:txBody>
                <a:bodyPr rtlCol="0" anchor="ctr"/>
                <a:lstStyle/>
                <a:p>
                  <a:pPr algn="l" rtl="0">
                    <a:lnSpc>
                      <a:spcPts val="1560"/>
                    </a:lnSpc>
                  </a:pPr>
                  <a:endParaRPr lang="en-US" sz="1400"/>
                </a:p>
              </p:txBody>
            </p:sp>
            <p:sp>
              <p:nvSpPr>
                <p:cNvPr id="77" name="Freeform 76">
                  <a:extLst>
                    <a:ext uri="{FF2B5EF4-FFF2-40B4-BE49-F238E27FC236}">
                      <a16:creationId xmlns:a16="http://schemas.microsoft.com/office/drawing/2014/main" id="{2FC97252-8E95-01B4-855F-703428D841DF}"/>
                    </a:ext>
                  </a:extLst>
                </p:cNvPr>
                <p:cNvSpPr/>
                <p:nvPr/>
              </p:nvSpPr>
              <p:spPr>
                <a:xfrm>
                  <a:off x="9288565" y="1772472"/>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sp>
              <p:nvSpPr>
                <p:cNvPr id="78" name="Freeform 77">
                  <a:extLst>
                    <a:ext uri="{FF2B5EF4-FFF2-40B4-BE49-F238E27FC236}">
                      <a16:creationId xmlns:a16="http://schemas.microsoft.com/office/drawing/2014/main" id="{694AC368-3969-1F12-C017-F302849918EA}"/>
                    </a:ext>
                  </a:extLst>
                </p:cNvPr>
                <p:cNvSpPr/>
                <p:nvPr/>
              </p:nvSpPr>
              <p:spPr>
                <a:xfrm>
                  <a:off x="9393002" y="1820406"/>
                  <a:ext cx="557787" cy="561579"/>
                </a:xfrm>
                <a:custGeom>
                  <a:avLst/>
                  <a:gdLst>
                    <a:gd name="connsiteX0" fmla="*/ 447472 w 557787"/>
                    <a:gd name="connsiteY0" fmla="*/ 0 h 561579"/>
                    <a:gd name="connsiteX1" fmla="*/ 538624 w 557787"/>
                    <a:gd name="connsiteY1" fmla="*/ 291342 h 561579"/>
                    <a:gd name="connsiteX2" fmla="*/ 128441 w 557787"/>
                    <a:gd name="connsiteY2" fmla="*/ 555068 h 561579"/>
                    <a:gd name="connsiteX3" fmla="*/ 0 w 557787"/>
                    <a:gd name="connsiteY3" fmla="*/ 508122 h 561579"/>
                    <a:gd name="connsiteX4" fmla="*/ 133965 w 557787"/>
                    <a:gd name="connsiteY4" fmla="*/ 559210 h 561579"/>
                    <a:gd name="connsiteX5" fmla="*/ 544148 w 557787"/>
                    <a:gd name="connsiteY5" fmla="*/ 295484 h 561579"/>
                    <a:gd name="connsiteX6" fmla="*/ 447472 w 557787"/>
                    <a:gd name="connsiteY6" fmla="*/ 0 h 56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787" h="561579">
                      <a:moveTo>
                        <a:pt x="447472" y="0"/>
                      </a:moveTo>
                      <a:cubicBezTo>
                        <a:pt x="534480" y="62134"/>
                        <a:pt x="574532" y="172596"/>
                        <a:pt x="538624" y="291342"/>
                      </a:cubicBezTo>
                      <a:cubicBezTo>
                        <a:pt x="487523" y="458415"/>
                        <a:pt x="303839" y="577160"/>
                        <a:pt x="128441" y="555068"/>
                      </a:cubicBezTo>
                      <a:cubicBezTo>
                        <a:pt x="78722" y="549545"/>
                        <a:pt x="35908" y="532976"/>
                        <a:pt x="0" y="508122"/>
                      </a:cubicBezTo>
                      <a:cubicBezTo>
                        <a:pt x="37289" y="534357"/>
                        <a:pt x="82865" y="552307"/>
                        <a:pt x="133965" y="559210"/>
                      </a:cubicBezTo>
                      <a:cubicBezTo>
                        <a:pt x="309363" y="579922"/>
                        <a:pt x="493048" y="462557"/>
                        <a:pt x="544148" y="295484"/>
                      </a:cubicBezTo>
                      <a:cubicBezTo>
                        <a:pt x="581437" y="175358"/>
                        <a:pt x="540004" y="62134"/>
                        <a:pt x="447472" y="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79" name="Freeform 78">
                  <a:extLst>
                    <a:ext uri="{FF2B5EF4-FFF2-40B4-BE49-F238E27FC236}">
                      <a16:creationId xmlns:a16="http://schemas.microsoft.com/office/drawing/2014/main" id="{98793E4A-23B2-6065-503C-26BB9F9784D0}"/>
                    </a:ext>
                  </a:extLst>
                </p:cNvPr>
                <p:cNvSpPr/>
                <p:nvPr/>
              </p:nvSpPr>
              <p:spPr>
                <a:xfrm>
                  <a:off x="9419912" y="1903438"/>
                  <a:ext cx="326294" cy="365893"/>
                </a:xfrm>
                <a:custGeom>
                  <a:avLst/>
                  <a:gdLst>
                    <a:gd name="connsiteX0" fmla="*/ 13141 w 326294"/>
                    <a:gd name="connsiteY0" fmla="*/ 329817 h 365893"/>
                    <a:gd name="connsiteX1" fmla="*/ 711 w 326294"/>
                    <a:gd name="connsiteY1" fmla="*/ 310487 h 365893"/>
                    <a:gd name="connsiteX2" fmla="*/ 15903 w 326294"/>
                    <a:gd name="connsiteY2" fmla="*/ 262160 h 365893"/>
                    <a:gd name="connsiteX3" fmla="*/ 80814 w 326294"/>
                    <a:gd name="connsiteY3" fmla="*/ 211071 h 365893"/>
                    <a:gd name="connsiteX4" fmla="*/ 142963 w 326294"/>
                    <a:gd name="connsiteY4" fmla="*/ 190360 h 365893"/>
                    <a:gd name="connsiteX5" fmla="*/ 152631 w 326294"/>
                    <a:gd name="connsiteY5" fmla="*/ 159983 h 365893"/>
                    <a:gd name="connsiteX6" fmla="*/ 137439 w 326294"/>
                    <a:gd name="connsiteY6" fmla="*/ 118560 h 365893"/>
                    <a:gd name="connsiteX7" fmla="*/ 123628 w 326294"/>
                    <a:gd name="connsiteY7" fmla="*/ 95087 h 365893"/>
                    <a:gd name="connsiteX8" fmla="*/ 144344 w 326294"/>
                    <a:gd name="connsiteY8" fmla="*/ 74376 h 365893"/>
                    <a:gd name="connsiteX9" fmla="*/ 256212 w 326294"/>
                    <a:gd name="connsiteY9" fmla="*/ 1195 h 365893"/>
                    <a:gd name="connsiteX10" fmla="*/ 316980 w 326294"/>
                    <a:gd name="connsiteY10" fmla="*/ 96468 h 365893"/>
                    <a:gd name="connsiteX11" fmla="*/ 323885 w 326294"/>
                    <a:gd name="connsiteY11" fmla="*/ 119941 h 365893"/>
                    <a:gd name="connsiteX12" fmla="*/ 296263 w 326294"/>
                    <a:gd name="connsiteY12" fmla="*/ 139272 h 365893"/>
                    <a:gd name="connsiteX13" fmla="*/ 257593 w 326294"/>
                    <a:gd name="connsiteY13" fmla="*/ 173791 h 365893"/>
                    <a:gd name="connsiteX14" fmla="*/ 247925 w 326294"/>
                    <a:gd name="connsiteY14" fmla="*/ 204168 h 365893"/>
                    <a:gd name="connsiteX15" fmla="*/ 293501 w 326294"/>
                    <a:gd name="connsiteY15" fmla="*/ 238687 h 365893"/>
                    <a:gd name="connsiteX16" fmla="*/ 323885 w 326294"/>
                    <a:gd name="connsiteY16" fmla="*/ 302202 h 365893"/>
                    <a:gd name="connsiteX17" fmla="*/ 308693 w 326294"/>
                    <a:gd name="connsiteY17" fmla="*/ 350529 h 365893"/>
                    <a:gd name="connsiteX18" fmla="*/ 286596 w 326294"/>
                    <a:gd name="connsiteY18" fmla="*/ 365717 h 365893"/>
                    <a:gd name="connsiteX19" fmla="*/ 13141 w 326294"/>
                    <a:gd name="connsiteY19" fmla="*/ 329817 h 365893"/>
                    <a:gd name="connsiteX20" fmla="*/ 13141 w 326294"/>
                    <a:gd name="connsiteY20" fmla="*/ 329817 h 3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6294" h="365893">
                      <a:moveTo>
                        <a:pt x="13141" y="329817"/>
                      </a:moveTo>
                      <a:cubicBezTo>
                        <a:pt x="3473" y="328437"/>
                        <a:pt x="-2051" y="320152"/>
                        <a:pt x="711" y="310487"/>
                      </a:cubicBezTo>
                      <a:lnTo>
                        <a:pt x="15903" y="262160"/>
                      </a:lnTo>
                      <a:cubicBezTo>
                        <a:pt x="24189" y="234545"/>
                        <a:pt x="51811" y="213833"/>
                        <a:pt x="80814" y="211071"/>
                      </a:cubicBezTo>
                      <a:cubicBezTo>
                        <a:pt x="102911" y="208310"/>
                        <a:pt x="123628" y="201406"/>
                        <a:pt x="142963" y="190360"/>
                      </a:cubicBezTo>
                      <a:cubicBezTo>
                        <a:pt x="154011" y="183456"/>
                        <a:pt x="158155" y="169648"/>
                        <a:pt x="152631" y="159983"/>
                      </a:cubicBezTo>
                      <a:cubicBezTo>
                        <a:pt x="144344" y="147557"/>
                        <a:pt x="138820" y="133749"/>
                        <a:pt x="137439" y="118560"/>
                      </a:cubicBezTo>
                      <a:cubicBezTo>
                        <a:pt x="129152" y="114418"/>
                        <a:pt x="119484" y="104753"/>
                        <a:pt x="123628" y="95087"/>
                      </a:cubicBezTo>
                      <a:cubicBezTo>
                        <a:pt x="126390" y="84041"/>
                        <a:pt x="136057" y="75756"/>
                        <a:pt x="144344" y="74376"/>
                      </a:cubicBezTo>
                      <a:cubicBezTo>
                        <a:pt x="160917" y="28811"/>
                        <a:pt x="191301" y="-7090"/>
                        <a:pt x="256212" y="1195"/>
                      </a:cubicBezTo>
                      <a:cubicBezTo>
                        <a:pt x="321123" y="9480"/>
                        <a:pt x="328028" y="49522"/>
                        <a:pt x="316980" y="96468"/>
                      </a:cubicBezTo>
                      <a:cubicBezTo>
                        <a:pt x="323885" y="99230"/>
                        <a:pt x="326647" y="108895"/>
                        <a:pt x="323885" y="119941"/>
                      </a:cubicBezTo>
                      <a:cubicBezTo>
                        <a:pt x="321123" y="130987"/>
                        <a:pt x="305931" y="137891"/>
                        <a:pt x="296263" y="139272"/>
                      </a:cubicBezTo>
                      <a:cubicBezTo>
                        <a:pt x="285215" y="153079"/>
                        <a:pt x="271404" y="165506"/>
                        <a:pt x="257593" y="173791"/>
                      </a:cubicBezTo>
                      <a:cubicBezTo>
                        <a:pt x="246544" y="180695"/>
                        <a:pt x="242401" y="194502"/>
                        <a:pt x="247925" y="204168"/>
                      </a:cubicBezTo>
                      <a:cubicBezTo>
                        <a:pt x="258974" y="219356"/>
                        <a:pt x="274166" y="230402"/>
                        <a:pt x="293501" y="238687"/>
                      </a:cubicBezTo>
                      <a:cubicBezTo>
                        <a:pt x="318361" y="248352"/>
                        <a:pt x="332172" y="274587"/>
                        <a:pt x="323885" y="302202"/>
                      </a:cubicBezTo>
                      <a:lnTo>
                        <a:pt x="308693" y="350529"/>
                      </a:lnTo>
                      <a:cubicBezTo>
                        <a:pt x="305931" y="360194"/>
                        <a:pt x="296263" y="367098"/>
                        <a:pt x="286596" y="365717"/>
                      </a:cubicBezTo>
                      <a:lnTo>
                        <a:pt x="13141" y="329817"/>
                      </a:lnTo>
                      <a:lnTo>
                        <a:pt x="13141" y="329817"/>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0" name="Graphic 7">
                <a:extLst>
                  <a:ext uri="{FF2B5EF4-FFF2-40B4-BE49-F238E27FC236}">
                    <a16:creationId xmlns:a16="http://schemas.microsoft.com/office/drawing/2014/main" id="{ED47B964-116B-065E-29CF-B5A622065954}"/>
                  </a:ext>
                </a:extLst>
              </p:cNvPr>
              <p:cNvGrpSpPr/>
              <p:nvPr/>
            </p:nvGrpSpPr>
            <p:grpSpPr>
              <a:xfrm>
                <a:off x="8696799" y="2828465"/>
                <a:ext cx="654770" cy="588062"/>
                <a:chOff x="8696799" y="2828465"/>
                <a:chExt cx="654770" cy="588062"/>
              </a:xfrm>
            </p:grpSpPr>
            <p:sp>
              <p:nvSpPr>
                <p:cNvPr id="81" name="Freeform 80">
                  <a:extLst>
                    <a:ext uri="{FF2B5EF4-FFF2-40B4-BE49-F238E27FC236}">
                      <a16:creationId xmlns:a16="http://schemas.microsoft.com/office/drawing/2014/main" id="{71AB4500-551D-3E2D-98C9-4144ED71BB17}"/>
                    </a:ext>
                  </a:extLst>
                </p:cNvPr>
                <p:cNvSpPr/>
                <p:nvPr/>
              </p:nvSpPr>
              <p:spPr>
                <a:xfrm>
                  <a:off x="8696799" y="2864412"/>
                  <a:ext cx="654770" cy="552114"/>
                </a:xfrm>
                <a:custGeom>
                  <a:avLst/>
                  <a:gdLst>
                    <a:gd name="connsiteX0" fmla="*/ 654770 w 654770"/>
                    <a:gd name="connsiteY0" fmla="*/ 310526 h 552114"/>
                    <a:gd name="connsiteX1" fmla="*/ 649246 w 654770"/>
                    <a:gd name="connsiteY1" fmla="*/ 309145 h 552114"/>
                    <a:gd name="connsiteX2" fmla="*/ 305355 w 654770"/>
                    <a:gd name="connsiteY2" fmla="*/ 6757 h 552114"/>
                    <a:gd name="connsiteX3" fmla="*/ 13946 w 654770"/>
                    <a:gd name="connsiteY3" fmla="*/ 142072 h 552114"/>
                    <a:gd name="connsiteX4" fmla="*/ 8422 w 654770"/>
                    <a:gd name="connsiteY4" fmla="*/ 140691 h 552114"/>
                    <a:gd name="connsiteX5" fmla="*/ 135 w 654770"/>
                    <a:gd name="connsiteY5" fmla="*/ 222157 h 552114"/>
                    <a:gd name="connsiteX6" fmla="*/ 346788 w 654770"/>
                    <a:gd name="connsiteY6" fmla="*/ 545256 h 552114"/>
                    <a:gd name="connsiteX7" fmla="*/ 643721 w 654770"/>
                    <a:gd name="connsiteY7" fmla="*/ 378183 h 552114"/>
                    <a:gd name="connsiteX8" fmla="*/ 654770 w 654770"/>
                    <a:gd name="connsiteY8" fmla="*/ 310526 h 55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770" h="552114">
                      <a:moveTo>
                        <a:pt x="654770" y="310526"/>
                      </a:moveTo>
                      <a:lnTo>
                        <a:pt x="649246" y="309145"/>
                      </a:lnTo>
                      <a:cubicBezTo>
                        <a:pt x="623005" y="171068"/>
                        <a:pt x="473848" y="38515"/>
                        <a:pt x="305355" y="6757"/>
                      </a:cubicBezTo>
                      <a:cubicBezTo>
                        <a:pt x="156198" y="-20858"/>
                        <a:pt x="40187" y="38515"/>
                        <a:pt x="13946" y="142072"/>
                      </a:cubicBezTo>
                      <a:lnTo>
                        <a:pt x="8422" y="140691"/>
                      </a:lnTo>
                      <a:cubicBezTo>
                        <a:pt x="8422" y="140691"/>
                        <a:pt x="-1246" y="208349"/>
                        <a:pt x="135" y="222157"/>
                      </a:cubicBezTo>
                      <a:cubicBezTo>
                        <a:pt x="13946" y="367137"/>
                        <a:pt x="170009" y="512118"/>
                        <a:pt x="346788" y="545256"/>
                      </a:cubicBezTo>
                      <a:cubicBezTo>
                        <a:pt x="509756" y="575633"/>
                        <a:pt x="634054" y="502452"/>
                        <a:pt x="643721" y="378183"/>
                      </a:cubicBezTo>
                      <a:lnTo>
                        <a:pt x="654770" y="310526"/>
                      </a:lnTo>
                      <a:close/>
                    </a:path>
                  </a:pathLst>
                </a:custGeom>
                <a:solidFill>
                  <a:srgbClr val="95B8B8"/>
                </a:solidFill>
                <a:ln w="13799" cap="flat">
                  <a:noFill/>
                  <a:prstDash val="solid"/>
                  <a:miter/>
                </a:ln>
              </p:spPr>
              <p:txBody>
                <a:bodyPr rtlCol="0" anchor="ctr"/>
                <a:lstStyle/>
                <a:p>
                  <a:pPr algn="l" rtl="0">
                    <a:lnSpc>
                      <a:spcPts val="1560"/>
                    </a:lnSpc>
                  </a:pPr>
                  <a:endParaRPr lang="en-US" sz="1400"/>
                </a:p>
              </p:txBody>
            </p:sp>
            <p:sp>
              <p:nvSpPr>
                <p:cNvPr id="82" name="Freeform 81">
                  <a:extLst>
                    <a:ext uri="{FF2B5EF4-FFF2-40B4-BE49-F238E27FC236}">
                      <a16:creationId xmlns:a16="http://schemas.microsoft.com/office/drawing/2014/main" id="{69C5DC8F-FA79-E481-18A6-9643BB9988FD}"/>
                    </a:ext>
                  </a:extLst>
                </p:cNvPr>
                <p:cNvSpPr/>
                <p:nvPr/>
              </p:nvSpPr>
              <p:spPr>
                <a:xfrm>
                  <a:off x="8705614" y="2828465"/>
                  <a:ext cx="645562" cy="539681"/>
                </a:xfrm>
                <a:custGeom>
                  <a:avLst/>
                  <a:gdLst>
                    <a:gd name="connsiteX0" fmla="*/ 297922 w 645562"/>
                    <a:gd name="connsiteY0" fmla="*/ 6805 h 539681"/>
                    <a:gd name="connsiteX1" fmla="*/ 988 w 645562"/>
                    <a:gd name="connsiteY1" fmla="*/ 209778 h 539681"/>
                    <a:gd name="connsiteX2" fmla="*/ 347641 w 645562"/>
                    <a:gd name="connsiteY2" fmla="*/ 532877 h 539681"/>
                    <a:gd name="connsiteX3" fmla="*/ 644574 w 645562"/>
                    <a:gd name="connsiteY3" fmla="*/ 329904 h 539681"/>
                    <a:gd name="connsiteX4" fmla="*/ 297922 w 645562"/>
                    <a:gd name="connsiteY4" fmla="*/ 6805 h 539681"/>
                    <a:gd name="connsiteX5" fmla="*/ 297922 w 645562"/>
                    <a:gd name="connsiteY5" fmla="*/ 6805 h 53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62" h="539681">
                      <a:moveTo>
                        <a:pt x="297922" y="6805"/>
                      </a:moveTo>
                      <a:cubicBezTo>
                        <a:pt x="119762" y="-26334"/>
                        <a:pt x="-12823" y="64797"/>
                        <a:pt x="988" y="209778"/>
                      </a:cubicBezTo>
                      <a:cubicBezTo>
                        <a:pt x="14799" y="354758"/>
                        <a:pt x="170861" y="499739"/>
                        <a:pt x="347641" y="532877"/>
                      </a:cubicBezTo>
                      <a:cubicBezTo>
                        <a:pt x="525801" y="566015"/>
                        <a:pt x="658385" y="474885"/>
                        <a:pt x="644574" y="329904"/>
                      </a:cubicBezTo>
                      <a:cubicBezTo>
                        <a:pt x="630763" y="183543"/>
                        <a:pt x="476082" y="39943"/>
                        <a:pt x="297922" y="6805"/>
                      </a:cubicBezTo>
                      <a:lnTo>
                        <a:pt x="297922" y="6805"/>
                      </a:ln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sp>
              <p:nvSpPr>
                <p:cNvPr id="83" name="Freeform 82">
                  <a:extLst>
                    <a:ext uri="{FF2B5EF4-FFF2-40B4-BE49-F238E27FC236}">
                      <a16:creationId xmlns:a16="http://schemas.microsoft.com/office/drawing/2014/main" id="{BD6FCFE7-B32A-99CB-53C8-47BFB3379534}"/>
                    </a:ext>
                  </a:extLst>
                </p:cNvPr>
                <p:cNvSpPr/>
                <p:nvPr/>
              </p:nvSpPr>
              <p:spPr>
                <a:xfrm>
                  <a:off x="8705220" y="3034100"/>
                  <a:ext cx="645955" cy="332735"/>
                </a:xfrm>
                <a:custGeom>
                  <a:avLst/>
                  <a:gdLst>
                    <a:gd name="connsiteX0" fmla="*/ 644967 w 645955"/>
                    <a:gd name="connsiteY0" fmla="*/ 122888 h 332735"/>
                    <a:gd name="connsiteX1" fmla="*/ 643586 w 645955"/>
                    <a:gd name="connsiteY1" fmla="*/ 114604 h 332735"/>
                    <a:gd name="connsiteX2" fmla="*/ 346653 w 645955"/>
                    <a:gd name="connsiteY2" fmla="*/ 314815 h 332735"/>
                    <a:gd name="connsiteX3" fmla="*/ 0 w 645955"/>
                    <a:gd name="connsiteY3" fmla="*/ 0 h 332735"/>
                    <a:gd name="connsiteX4" fmla="*/ 0 w 645955"/>
                    <a:gd name="connsiteY4" fmla="*/ 2762 h 332735"/>
                    <a:gd name="connsiteX5" fmla="*/ 346653 w 645955"/>
                    <a:gd name="connsiteY5" fmla="*/ 325861 h 332735"/>
                    <a:gd name="connsiteX6" fmla="*/ 644967 w 645955"/>
                    <a:gd name="connsiteY6" fmla="*/ 122888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955" h="332735">
                      <a:moveTo>
                        <a:pt x="644967" y="122888"/>
                      </a:moveTo>
                      <a:cubicBezTo>
                        <a:pt x="644967" y="120127"/>
                        <a:pt x="644967" y="117365"/>
                        <a:pt x="643586" y="114604"/>
                      </a:cubicBezTo>
                      <a:cubicBezTo>
                        <a:pt x="656016" y="258203"/>
                        <a:pt x="523432" y="347953"/>
                        <a:pt x="346653" y="314815"/>
                      </a:cubicBezTo>
                      <a:cubicBezTo>
                        <a:pt x="172636" y="281676"/>
                        <a:pt x="19335" y="142219"/>
                        <a:pt x="0" y="0"/>
                      </a:cubicBezTo>
                      <a:cubicBezTo>
                        <a:pt x="0" y="1381"/>
                        <a:pt x="0" y="1381"/>
                        <a:pt x="0" y="2762"/>
                      </a:cubicBezTo>
                      <a:cubicBezTo>
                        <a:pt x="13811" y="147742"/>
                        <a:pt x="169874" y="292723"/>
                        <a:pt x="346653" y="325861"/>
                      </a:cubicBezTo>
                      <a:cubicBezTo>
                        <a:pt x="526194" y="358999"/>
                        <a:pt x="658778" y="269249"/>
                        <a:pt x="644967" y="122888"/>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84" name="Freeform 83">
                  <a:extLst>
                    <a:ext uri="{FF2B5EF4-FFF2-40B4-BE49-F238E27FC236}">
                      <a16:creationId xmlns:a16="http://schemas.microsoft.com/office/drawing/2014/main" id="{65A7A368-9B75-1EB1-FDB7-4344E245D7F3}"/>
                    </a:ext>
                  </a:extLst>
                </p:cNvPr>
                <p:cNvSpPr/>
                <p:nvPr/>
              </p:nvSpPr>
              <p:spPr>
                <a:xfrm>
                  <a:off x="8883118" y="2945670"/>
                  <a:ext cx="312539" cy="328944"/>
                </a:xfrm>
                <a:custGeom>
                  <a:avLst/>
                  <a:gdLst>
                    <a:gd name="connsiteX0" fmla="*/ 23741 w 312539"/>
                    <a:gd name="connsiteY0" fmla="*/ 276214 h 328944"/>
                    <a:gd name="connsiteX1" fmla="*/ 4406 w 312539"/>
                    <a:gd name="connsiteY1" fmla="*/ 258264 h 328944"/>
                    <a:gd name="connsiteX2" fmla="*/ 263 w 312539"/>
                    <a:gd name="connsiteY2" fmla="*/ 216841 h 328944"/>
                    <a:gd name="connsiteX3" fmla="*/ 43077 w 312539"/>
                    <a:gd name="connsiteY3" fmla="*/ 176798 h 328944"/>
                    <a:gd name="connsiteX4" fmla="*/ 95558 w 312539"/>
                    <a:gd name="connsiteY4" fmla="*/ 162991 h 328944"/>
                    <a:gd name="connsiteX5" fmla="*/ 92796 w 312539"/>
                    <a:gd name="connsiteY5" fmla="*/ 136756 h 328944"/>
                    <a:gd name="connsiteX6" fmla="*/ 62412 w 312539"/>
                    <a:gd name="connsiteY6" fmla="*/ 98095 h 328944"/>
                    <a:gd name="connsiteX7" fmla="*/ 38933 w 312539"/>
                    <a:gd name="connsiteY7" fmla="*/ 76003 h 328944"/>
                    <a:gd name="connsiteX8" fmla="*/ 51363 w 312539"/>
                    <a:gd name="connsiteY8" fmla="*/ 59433 h 328944"/>
                    <a:gd name="connsiteX9" fmla="*/ 131466 w 312539"/>
                    <a:gd name="connsiteY9" fmla="*/ 2822 h 328944"/>
                    <a:gd name="connsiteX10" fmla="*/ 225380 w 312539"/>
                    <a:gd name="connsiteY10" fmla="*/ 92572 h 328944"/>
                    <a:gd name="connsiteX11" fmla="*/ 240572 w 312539"/>
                    <a:gd name="connsiteY11" fmla="*/ 114664 h 328944"/>
                    <a:gd name="connsiteX12" fmla="*/ 221237 w 312539"/>
                    <a:gd name="connsiteY12" fmla="*/ 129852 h 328944"/>
                    <a:gd name="connsiteX13" fmla="*/ 196377 w 312539"/>
                    <a:gd name="connsiteY13" fmla="*/ 157468 h 328944"/>
                    <a:gd name="connsiteX14" fmla="*/ 199140 w 312539"/>
                    <a:gd name="connsiteY14" fmla="*/ 183702 h 328944"/>
                    <a:gd name="connsiteX15" fmla="*/ 255764 w 312539"/>
                    <a:gd name="connsiteY15" fmla="*/ 218221 h 328944"/>
                    <a:gd name="connsiteX16" fmla="*/ 308245 w 312539"/>
                    <a:gd name="connsiteY16" fmla="*/ 276214 h 328944"/>
                    <a:gd name="connsiteX17" fmla="*/ 312388 w 312539"/>
                    <a:gd name="connsiteY17" fmla="*/ 317637 h 328944"/>
                    <a:gd name="connsiteX18" fmla="*/ 295816 w 312539"/>
                    <a:gd name="connsiteY18" fmla="*/ 328683 h 328944"/>
                    <a:gd name="connsiteX19" fmla="*/ 23741 w 312539"/>
                    <a:gd name="connsiteY19" fmla="*/ 276214 h 328944"/>
                    <a:gd name="connsiteX20" fmla="*/ 23741 w 312539"/>
                    <a:gd name="connsiteY20" fmla="*/ 276214 h 32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539" h="328944">
                      <a:moveTo>
                        <a:pt x="23741" y="276214"/>
                      </a:moveTo>
                      <a:cubicBezTo>
                        <a:pt x="14074" y="274833"/>
                        <a:pt x="5787" y="266548"/>
                        <a:pt x="4406" y="258264"/>
                      </a:cubicBezTo>
                      <a:lnTo>
                        <a:pt x="263" y="216841"/>
                      </a:lnTo>
                      <a:cubicBezTo>
                        <a:pt x="-2499" y="193368"/>
                        <a:pt x="16836" y="176798"/>
                        <a:pt x="43077" y="176798"/>
                      </a:cubicBezTo>
                      <a:cubicBezTo>
                        <a:pt x="63793" y="176798"/>
                        <a:pt x="81747" y="171275"/>
                        <a:pt x="95558" y="162991"/>
                      </a:cubicBezTo>
                      <a:cubicBezTo>
                        <a:pt x="103844" y="157468"/>
                        <a:pt x="102463" y="146422"/>
                        <a:pt x="92796" y="136756"/>
                      </a:cubicBezTo>
                      <a:cubicBezTo>
                        <a:pt x="80366" y="125710"/>
                        <a:pt x="69317" y="111903"/>
                        <a:pt x="62412" y="98095"/>
                      </a:cubicBezTo>
                      <a:cubicBezTo>
                        <a:pt x="52744" y="93952"/>
                        <a:pt x="40315" y="84287"/>
                        <a:pt x="38933" y="76003"/>
                      </a:cubicBezTo>
                      <a:cubicBezTo>
                        <a:pt x="37552" y="66337"/>
                        <a:pt x="43077" y="59433"/>
                        <a:pt x="51363" y="59433"/>
                      </a:cubicBezTo>
                      <a:cubicBezTo>
                        <a:pt x="49982" y="20772"/>
                        <a:pt x="66555" y="-9605"/>
                        <a:pt x="131466" y="2822"/>
                      </a:cubicBezTo>
                      <a:cubicBezTo>
                        <a:pt x="196377" y="15249"/>
                        <a:pt x="219856" y="52529"/>
                        <a:pt x="225380" y="92572"/>
                      </a:cubicBezTo>
                      <a:cubicBezTo>
                        <a:pt x="233667" y="95333"/>
                        <a:pt x="240572" y="104999"/>
                        <a:pt x="240572" y="114664"/>
                      </a:cubicBezTo>
                      <a:cubicBezTo>
                        <a:pt x="241953" y="124329"/>
                        <a:pt x="230904" y="128472"/>
                        <a:pt x="221237" y="129852"/>
                      </a:cubicBezTo>
                      <a:cubicBezTo>
                        <a:pt x="215712" y="140899"/>
                        <a:pt x="207426" y="150564"/>
                        <a:pt x="196377" y="157468"/>
                      </a:cubicBezTo>
                      <a:cubicBezTo>
                        <a:pt x="188091" y="162991"/>
                        <a:pt x="189472" y="174037"/>
                        <a:pt x="199140" y="183702"/>
                      </a:cubicBezTo>
                      <a:cubicBezTo>
                        <a:pt x="215712" y="197510"/>
                        <a:pt x="235047" y="209937"/>
                        <a:pt x="255764" y="218221"/>
                      </a:cubicBezTo>
                      <a:cubicBezTo>
                        <a:pt x="283385" y="229268"/>
                        <a:pt x="305483" y="252740"/>
                        <a:pt x="308245" y="276214"/>
                      </a:cubicBezTo>
                      <a:lnTo>
                        <a:pt x="312388" y="317637"/>
                      </a:lnTo>
                      <a:cubicBezTo>
                        <a:pt x="313769" y="325921"/>
                        <a:pt x="305483" y="330063"/>
                        <a:pt x="295816" y="328683"/>
                      </a:cubicBezTo>
                      <a:lnTo>
                        <a:pt x="23741" y="276214"/>
                      </a:lnTo>
                      <a:lnTo>
                        <a:pt x="23741" y="276214"/>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5" name="Graphic 7">
                <a:extLst>
                  <a:ext uri="{FF2B5EF4-FFF2-40B4-BE49-F238E27FC236}">
                    <a16:creationId xmlns:a16="http://schemas.microsoft.com/office/drawing/2014/main" id="{0E07F96F-61CD-ED23-21C7-9065B7E9794A}"/>
                  </a:ext>
                </a:extLst>
              </p:cNvPr>
              <p:cNvGrpSpPr/>
              <p:nvPr/>
            </p:nvGrpSpPr>
            <p:grpSpPr>
              <a:xfrm>
                <a:off x="8227365" y="2200032"/>
                <a:ext cx="626147" cy="537664"/>
                <a:chOff x="8227365" y="2200032"/>
                <a:chExt cx="626147" cy="537664"/>
              </a:xfrm>
            </p:grpSpPr>
            <p:sp>
              <p:nvSpPr>
                <p:cNvPr id="86" name="Freeform 85">
                  <a:extLst>
                    <a:ext uri="{FF2B5EF4-FFF2-40B4-BE49-F238E27FC236}">
                      <a16:creationId xmlns:a16="http://schemas.microsoft.com/office/drawing/2014/main" id="{6E29DD83-1D7C-F7D4-E904-84FE9FA84D42}"/>
                    </a:ext>
                  </a:extLst>
                </p:cNvPr>
                <p:cNvSpPr/>
                <p:nvPr/>
              </p:nvSpPr>
              <p:spPr>
                <a:xfrm>
                  <a:off x="8227365" y="2200032"/>
                  <a:ext cx="626147" cy="537664"/>
                </a:xfrm>
                <a:custGeom>
                  <a:avLst/>
                  <a:gdLst>
                    <a:gd name="connsiteX0" fmla="*/ 600773 w 626147"/>
                    <a:gd name="connsiteY0" fmla="*/ 71885 h 537664"/>
                    <a:gd name="connsiteX1" fmla="*/ 553816 w 626147"/>
                    <a:gd name="connsiteY1" fmla="*/ 15273 h 537664"/>
                    <a:gd name="connsiteX2" fmla="*/ 546910 w 626147"/>
                    <a:gd name="connsiteY2" fmla="*/ 20796 h 537664"/>
                    <a:gd name="connsiteX3" fmla="*/ 372893 w 626147"/>
                    <a:gd name="connsiteY3" fmla="*/ 11131 h 537664"/>
                    <a:gd name="connsiteX4" fmla="*/ 13811 w 626147"/>
                    <a:gd name="connsiteY4" fmla="*/ 334230 h 537664"/>
                    <a:gd name="connsiteX5" fmla="*/ 9668 w 626147"/>
                    <a:gd name="connsiteY5" fmla="*/ 414315 h 537664"/>
                    <a:gd name="connsiteX6" fmla="*/ 0 w 626147"/>
                    <a:gd name="connsiteY6" fmla="*/ 421219 h 537664"/>
                    <a:gd name="connsiteX7" fmla="*/ 56625 w 626147"/>
                    <a:gd name="connsiteY7" fmla="*/ 493019 h 537664"/>
                    <a:gd name="connsiteX8" fmla="*/ 261026 w 626147"/>
                    <a:gd name="connsiteY8" fmla="*/ 527538 h 537664"/>
                    <a:gd name="connsiteX9" fmla="*/ 620108 w 626147"/>
                    <a:gd name="connsiteY9" fmla="*/ 204438 h 537664"/>
                    <a:gd name="connsiteX10" fmla="*/ 600773 w 626147"/>
                    <a:gd name="connsiteY10" fmla="*/ 71885 h 53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147" h="537664">
                      <a:moveTo>
                        <a:pt x="600773" y="71885"/>
                      </a:moveTo>
                      <a:lnTo>
                        <a:pt x="553816" y="15273"/>
                      </a:lnTo>
                      <a:lnTo>
                        <a:pt x="546910" y="20796"/>
                      </a:lnTo>
                      <a:cubicBezTo>
                        <a:pt x="505478" y="-2677"/>
                        <a:pt x="444710" y="-6819"/>
                        <a:pt x="372893" y="11131"/>
                      </a:cubicBezTo>
                      <a:cubicBezTo>
                        <a:pt x="209925" y="52554"/>
                        <a:pt x="49719" y="196154"/>
                        <a:pt x="13811" y="334230"/>
                      </a:cubicBezTo>
                      <a:cubicBezTo>
                        <a:pt x="5525" y="363226"/>
                        <a:pt x="5525" y="390842"/>
                        <a:pt x="9668" y="414315"/>
                      </a:cubicBezTo>
                      <a:lnTo>
                        <a:pt x="0" y="421219"/>
                      </a:lnTo>
                      <a:lnTo>
                        <a:pt x="56625" y="493019"/>
                      </a:lnTo>
                      <a:cubicBezTo>
                        <a:pt x="96676" y="534442"/>
                        <a:pt x="169874" y="549630"/>
                        <a:pt x="261026" y="527538"/>
                      </a:cubicBezTo>
                      <a:cubicBezTo>
                        <a:pt x="423994" y="486115"/>
                        <a:pt x="584200" y="342515"/>
                        <a:pt x="620108" y="204438"/>
                      </a:cubicBezTo>
                      <a:cubicBezTo>
                        <a:pt x="632538" y="149207"/>
                        <a:pt x="625632" y="103642"/>
                        <a:pt x="600773" y="71885"/>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sp>
              <p:nvSpPr>
                <p:cNvPr id="87" name="Freeform 86">
                  <a:extLst>
                    <a:ext uri="{FF2B5EF4-FFF2-40B4-BE49-F238E27FC236}">
                      <a16:creationId xmlns:a16="http://schemas.microsoft.com/office/drawing/2014/main" id="{8C2C9FBF-F83D-F627-404B-2294BA73A3B7}"/>
                    </a:ext>
                  </a:extLst>
                </p:cNvPr>
                <p:cNvSpPr/>
                <p:nvPr/>
              </p:nvSpPr>
              <p:spPr>
                <a:xfrm>
                  <a:off x="8242557" y="2220828"/>
                  <a:ext cx="575744" cy="475125"/>
                </a:xfrm>
                <a:custGeom>
                  <a:avLst/>
                  <a:gdLst>
                    <a:gd name="connsiteX0" fmla="*/ 541386 w 575744"/>
                    <a:gd name="connsiteY0" fmla="*/ 0 h 475125"/>
                    <a:gd name="connsiteX1" fmla="*/ 562102 w 575744"/>
                    <a:gd name="connsiteY1" fmla="*/ 133935 h 475125"/>
                    <a:gd name="connsiteX2" fmla="*/ 203020 w 575744"/>
                    <a:gd name="connsiteY2" fmla="*/ 457034 h 475125"/>
                    <a:gd name="connsiteX3" fmla="*/ 0 w 575744"/>
                    <a:gd name="connsiteY3" fmla="*/ 423895 h 475125"/>
                    <a:gd name="connsiteX4" fmla="*/ 209925 w 575744"/>
                    <a:gd name="connsiteY4" fmla="*/ 463938 h 475125"/>
                    <a:gd name="connsiteX5" fmla="*/ 569008 w 575744"/>
                    <a:gd name="connsiteY5" fmla="*/ 140838 h 475125"/>
                    <a:gd name="connsiteX6" fmla="*/ 541386 w 575744"/>
                    <a:gd name="connsiteY6" fmla="*/ 0 h 4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44" h="475125">
                      <a:moveTo>
                        <a:pt x="541386" y="0"/>
                      </a:moveTo>
                      <a:cubicBezTo>
                        <a:pt x="567627" y="31757"/>
                        <a:pt x="575913" y="78704"/>
                        <a:pt x="562102" y="133935"/>
                      </a:cubicBezTo>
                      <a:cubicBezTo>
                        <a:pt x="526194" y="272011"/>
                        <a:pt x="365988" y="415611"/>
                        <a:pt x="203020" y="457034"/>
                      </a:cubicBezTo>
                      <a:cubicBezTo>
                        <a:pt x="111868" y="480507"/>
                        <a:pt x="40051" y="465318"/>
                        <a:pt x="0" y="423895"/>
                      </a:cubicBezTo>
                      <a:cubicBezTo>
                        <a:pt x="38671" y="470841"/>
                        <a:pt x="113249" y="488791"/>
                        <a:pt x="209925" y="463938"/>
                      </a:cubicBezTo>
                      <a:cubicBezTo>
                        <a:pt x="372893" y="422515"/>
                        <a:pt x="533099" y="278915"/>
                        <a:pt x="569008" y="140838"/>
                      </a:cubicBezTo>
                      <a:cubicBezTo>
                        <a:pt x="584200" y="81465"/>
                        <a:pt x="573151" y="33138"/>
                        <a:pt x="541386" y="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88" name="Freeform 87">
                  <a:extLst>
                    <a:ext uri="{FF2B5EF4-FFF2-40B4-BE49-F238E27FC236}">
                      <a16:creationId xmlns:a16="http://schemas.microsoft.com/office/drawing/2014/main" id="{2B53FBA3-F303-86E5-F268-29736481C663}"/>
                    </a:ext>
                  </a:extLst>
                </p:cNvPr>
                <p:cNvSpPr/>
                <p:nvPr/>
              </p:nvSpPr>
              <p:spPr>
                <a:xfrm>
                  <a:off x="8342665" y="2291140"/>
                  <a:ext cx="297477" cy="319790"/>
                </a:xfrm>
                <a:custGeom>
                  <a:avLst/>
                  <a:gdLst>
                    <a:gd name="connsiteX0" fmla="*/ 13141 w 297477"/>
                    <a:gd name="connsiteY0" fmla="*/ 319064 h 319790"/>
                    <a:gd name="connsiteX1" fmla="*/ 711 w 297477"/>
                    <a:gd name="connsiteY1" fmla="*/ 309399 h 319790"/>
                    <a:gd name="connsiteX2" fmla="*/ 10378 w 297477"/>
                    <a:gd name="connsiteY2" fmla="*/ 269357 h 319790"/>
                    <a:gd name="connsiteX3" fmla="*/ 67003 w 297477"/>
                    <a:gd name="connsiteY3" fmla="*/ 211364 h 319790"/>
                    <a:gd name="connsiteX4" fmla="*/ 122247 w 297477"/>
                    <a:gd name="connsiteY4" fmla="*/ 176845 h 319790"/>
                    <a:gd name="connsiteX5" fmla="*/ 129152 w 297477"/>
                    <a:gd name="connsiteY5" fmla="*/ 151992 h 319790"/>
                    <a:gd name="connsiteX6" fmla="*/ 112579 w 297477"/>
                    <a:gd name="connsiteY6" fmla="*/ 127138 h 319790"/>
                    <a:gd name="connsiteX7" fmla="*/ 97387 w 297477"/>
                    <a:gd name="connsiteY7" fmla="*/ 114711 h 319790"/>
                    <a:gd name="connsiteX8" fmla="*/ 115341 w 297477"/>
                    <a:gd name="connsiteY8" fmla="*/ 93999 h 319790"/>
                    <a:gd name="connsiteX9" fmla="*/ 213398 w 297477"/>
                    <a:gd name="connsiteY9" fmla="*/ 4249 h 319790"/>
                    <a:gd name="connsiteX10" fmla="*/ 275547 w 297477"/>
                    <a:gd name="connsiteY10" fmla="*/ 53957 h 319790"/>
                    <a:gd name="connsiteX11" fmla="*/ 283834 w 297477"/>
                    <a:gd name="connsiteY11" fmla="*/ 69146 h 319790"/>
                    <a:gd name="connsiteX12" fmla="*/ 260355 w 297477"/>
                    <a:gd name="connsiteY12" fmla="*/ 91238 h 319790"/>
                    <a:gd name="connsiteX13" fmla="*/ 227209 w 297477"/>
                    <a:gd name="connsiteY13" fmla="*/ 128518 h 319790"/>
                    <a:gd name="connsiteX14" fmla="*/ 220304 w 297477"/>
                    <a:gd name="connsiteY14" fmla="*/ 153372 h 319790"/>
                    <a:gd name="connsiteX15" fmla="*/ 264498 w 297477"/>
                    <a:gd name="connsiteY15" fmla="*/ 163038 h 319790"/>
                    <a:gd name="connsiteX16" fmla="*/ 296263 w 297477"/>
                    <a:gd name="connsiteY16" fmla="*/ 198938 h 319790"/>
                    <a:gd name="connsiteX17" fmla="*/ 286596 w 297477"/>
                    <a:gd name="connsiteY17" fmla="*/ 238980 h 319790"/>
                    <a:gd name="connsiteX18" fmla="*/ 265879 w 297477"/>
                    <a:gd name="connsiteY18" fmla="*/ 256930 h 319790"/>
                    <a:gd name="connsiteX19" fmla="*/ 13141 w 297477"/>
                    <a:gd name="connsiteY19" fmla="*/ 319064 h 319790"/>
                    <a:gd name="connsiteX20" fmla="*/ 13141 w 297477"/>
                    <a:gd name="connsiteY20" fmla="*/ 319064 h 3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477" h="319790">
                      <a:moveTo>
                        <a:pt x="13141" y="319064"/>
                      </a:moveTo>
                      <a:cubicBezTo>
                        <a:pt x="3473" y="321826"/>
                        <a:pt x="-2051" y="316303"/>
                        <a:pt x="711" y="309399"/>
                      </a:cubicBezTo>
                      <a:lnTo>
                        <a:pt x="10378" y="269357"/>
                      </a:lnTo>
                      <a:cubicBezTo>
                        <a:pt x="15903" y="245884"/>
                        <a:pt x="39381" y="222411"/>
                        <a:pt x="67003" y="211364"/>
                      </a:cubicBezTo>
                      <a:cubicBezTo>
                        <a:pt x="87719" y="203080"/>
                        <a:pt x="105673" y="190653"/>
                        <a:pt x="122247" y="176845"/>
                      </a:cubicBezTo>
                      <a:cubicBezTo>
                        <a:pt x="131914" y="168561"/>
                        <a:pt x="134676" y="157515"/>
                        <a:pt x="129152" y="151992"/>
                      </a:cubicBezTo>
                      <a:cubicBezTo>
                        <a:pt x="120865" y="146469"/>
                        <a:pt x="115341" y="136803"/>
                        <a:pt x="112579" y="127138"/>
                      </a:cubicBezTo>
                      <a:cubicBezTo>
                        <a:pt x="104293" y="127138"/>
                        <a:pt x="96006" y="122995"/>
                        <a:pt x="97387" y="114711"/>
                      </a:cubicBezTo>
                      <a:cubicBezTo>
                        <a:pt x="100149" y="106426"/>
                        <a:pt x="107055" y="96761"/>
                        <a:pt x="115341" y="93999"/>
                      </a:cubicBezTo>
                      <a:cubicBezTo>
                        <a:pt x="127771" y="56719"/>
                        <a:pt x="152631" y="19438"/>
                        <a:pt x="213398" y="4249"/>
                      </a:cubicBezTo>
                      <a:cubicBezTo>
                        <a:pt x="274166" y="-10939"/>
                        <a:pt x="282453" y="16676"/>
                        <a:pt x="275547" y="53957"/>
                      </a:cubicBezTo>
                      <a:cubicBezTo>
                        <a:pt x="282453" y="53957"/>
                        <a:pt x="285215" y="59480"/>
                        <a:pt x="283834" y="69146"/>
                      </a:cubicBezTo>
                      <a:cubicBezTo>
                        <a:pt x="281071" y="77430"/>
                        <a:pt x="268642" y="87095"/>
                        <a:pt x="260355" y="91238"/>
                      </a:cubicBezTo>
                      <a:cubicBezTo>
                        <a:pt x="250687" y="105046"/>
                        <a:pt x="239639" y="117472"/>
                        <a:pt x="227209" y="128518"/>
                      </a:cubicBezTo>
                      <a:cubicBezTo>
                        <a:pt x="217541" y="136803"/>
                        <a:pt x="214779" y="147849"/>
                        <a:pt x="220304" y="153372"/>
                      </a:cubicBezTo>
                      <a:cubicBezTo>
                        <a:pt x="231352" y="160276"/>
                        <a:pt x="246544" y="164418"/>
                        <a:pt x="264498" y="163038"/>
                      </a:cubicBezTo>
                      <a:cubicBezTo>
                        <a:pt x="287977" y="161657"/>
                        <a:pt x="301788" y="176845"/>
                        <a:pt x="296263" y="198938"/>
                      </a:cubicBezTo>
                      <a:lnTo>
                        <a:pt x="286596" y="238980"/>
                      </a:lnTo>
                      <a:cubicBezTo>
                        <a:pt x="285215" y="247264"/>
                        <a:pt x="275547" y="254168"/>
                        <a:pt x="265879" y="256930"/>
                      </a:cubicBezTo>
                      <a:lnTo>
                        <a:pt x="13141" y="319064"/>
                      </a:lnTo>
                      <a:lnTo>
                        <a:pt x="13141" y="319064"/>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9" name="Graphic 7">
                <a:extLst>
                  <a:ext uri="{FF2B5EF4-FFF2-40B4-BE49-F238E27FC236}">
                    <a16:creationId xmlns:a16="http://schemas.microsoft.com/office/drawing/2014/main" id="{457DBB49-D774-AAF0-2BD2-7016403F5482}"/>
                  </a:ext>
                </a:extLst>
              </p:cNvPr>
              <p:cNvGrpSpPr/>
              <p:nvPr/>
            </p:nvGrpSpPr>
            <p:grpSpPr>
              <a:xfrm>
                <a:off x="7909117" y="1394346"/>
                <a:ext cx="690358" cy="656052"/>
                <a:chOff x="7909117" y="1394346"/>
                <a:chExt cx="690358" cy="656052"/>
              </a:xfrm>
            </p:grpSpPr>
            <p:sp>
              <p:nvSpPr>
                <p:cNvPr id="90" name="Freeform 89">
                  <a:extLst>
                    <a:ext uri="{FF2B5EF4-FFF2-40B4-BE49-F238E27FC236}">
                      <a16:creationId xmlns:a16="http://schemas.microsoft.com/office/drawing/2014/main" id="{DA96ED3E-6DD0-6243-C2CB-5B3807648193}"/>
                    </a:ext>
                  </a:extLst>
                </p:cNvPr>
                <p:cNvSpPr/>
                <p:nvPr/>
              </p:nvSpPr>
              <p:spPr>
                <a:xfrm>
                  <a:off x="7909117" y="1400022"/>
                  <a:ext cx="655831" cy="650375"/>
                </a:xfrm>
                <a:custGeom>
                  <a:avLst/>
                  <a:gdLst>
                    <a:gd name="connsiteX0" fmla="*/ 271291 w 655831"/>
                    <a:gd name="connsiteY0" fmla="*/ 631 h 650375"/>
                    <a:gd name="connsiteX1" fmla="*/ 4742 w 655831"/>
                    <a:gd name="connsiteY1" fmla="*/ 345822 h 650375"/>
                    <a:gd name="connsiteX2" fmla="*/ 384540 w 655831"/>
                    <a:gd name="connsiteY2" fmla="*/ 649591 h 650375"/>
                    <a:gd name="connsiteX3" fmla="*/ 651090 w 655831"/>
                    <a:gd name="connsiteY3" fmla="*/ 304400 h 650375"/>
                    <a:gd name="connsiteX4" fmla="*/ 271291 w 655831"/>
                    <a:gd name="connsiteY4" fmla="*/ 631 h 650375"/>
                    <a:gd name="connsiteX5" fmla="*/ 271291 w 655831"/>
                    <a:gd name="connsiteY5" fmla="*/ 631 h 65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375">
                      <a:moveTo>
                        <a:pt x="271291" y="631"/>
                      </a:moveTo>
                      <a:cubicBezTo>
                        <a:pt x="93131" y="11677"/>
                        <a:pt x="-25643" y="166323"/>
                        <a:pt x="4742" y="345822"/>
                      </a:cubicBezTo>
                      <a:cubicBezTo>
                        <a:pt x="36506" y="525322"/>
                        <a:pt x="206380" y="662018"/>
                        <a:pt x="384540" y="649591"/>
                      </a:cubicBezTo>
                      <a:cubicBezTo>
                        <a:pt x="562700" y="638545"/>
                        <a:pt x="681474" y="483899"/>
                        <a:pt x="651090" y="304400"/>
                      </a:cubicBezTo>
                      <a:cubicBezTo>
                        <a:pt x="620706" y="124900"/>
                        <a:pt x="450832" y="-10416"/>
                        <a:pt x="271291" y="631"/>
                      </a:cubicBezTo>
                      <a:lnTo>
                        <a:pt x="271291" y="631"/>
                      </a:lnTo>
                      <a:close/>
                    </a:path>
                  </a:pathLst>
                </a:custGeom>
                <a:solidFill>
                  <a:srgbClr val="C584A1"/>
                </a:solidFill>
                <a:ln w="13799" cap="flat">
                  <a:noFill/>
                  <a:prstDash val="solid"/>
                  <a:miter/>
                </a:ln>
              </p:spPr>
              <p:txBody>
                <a:bodyPr rtlCol="0" anchor="ctr"/>
                <a:lstStyle/>
                <a:p>
                  <a:pPr algn="l" rtl="0">
                    <a:lnSpc>
                      <a:spcPts val="1560"/>
                    </a:lnSpc>
                  </a:pPr>
                  <a:endParaRPr lang="en-US" sz="1400"/>
                </a:p>
              </p:txBody>
            </p:sp>
            <p:sp>
              <p:nvSpPr>
                <p:cNvPr id="91" name="Freeform 90">
                  <a:extLst>
                    <a:ext uri="{FF2B5EF4-FFF2-40B4-BE49-F238E27FC236}">
                      <a16:creationId xmlns:a16="http://schemas.microsoft.com/office/drawing/2014/main" id="{2D4B8167-5CAF-9B6C-41D5-A0439298F67F}"/>
                    </a:ext>
                  </a:extLst>
                </p:cNvPr>
                <p:cNvSpPr/>
                <p:nvPr/>
              </p:nvSpPr>
              <p:spPr>
                <a:xfrm>
                  <a:off x="7943644" y="1394346"/>
                  <a:ext cx="655831" cy="650529"/>
                </a:xfrm>
                <a:custGeom>
                  <a:avLst/>
                  <a:gdLst>
                    <a:gd name="connsiteX0" fmla="*/ 271291 w 655831"/>
                    <a:gd name="connsiteY0" fmla="*/ 785 h 650529"/>
                    <a:gd name="connsiteX1" fmla="*/ 4742 w 655831"/>
                    <a:gd name="connsiteY1" fmla="*/ 345976 h 650529"/>
                    <a:gd name="connsiteX2" fmla="*/ 384540 w 655831"/>
                    <a:gd name="connsiteY2" fmla="*/ 649745 h 650529"/>
                    <a:gd name="connsiteX3" fmla="*/ 651090 w 655831"/>
                    <a:gd name="connsiteY3" fmla="*/ 304553 h 650529"/>
                    <a:gd name="connsiteX4" fmla="*/ 271291 w 655831"/>
                    <a:gd name="connsiteY4" fmla="*/ 785 h 650529"/>
                    <a:gd name="connsiteX5" fmla="*/ 271291 w 655831"/>
                    <a:gd name="connsiteY5" fmla="*/ 785 h 65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529">
                      <a:moveTo>
                        <a:pt x="271291" y="785"/>
                      </a:moveTo>
                      <a:cubicBezTo>
                        <a:pt x="93131" y="11831"/>
                        <a:pt x="-25643" y="166477"/>
                        <a:pt x="4742" y="345976"/>
                      </a:cubicBezTo>
                      <a:cubicBezTo>
                        <a:pt x="36506" y="525476"/>
                        <a:pt x="206380" y="662172"/>
                        <a:pt x="384540" y="649745"/>
                      </a:cubicBezTo>
                      <a:cubicBezTo>
                        <a:pt x="562700" y="638698"/>
                        <a:pt x="681474" y="484053"/>
                        <a:pt x="651090" y="304553"/>
                      </a:cubicBezTo>
                      <a:cubicBezTo>
                        <a:pt x="620706" y="125054"/>
                        <a:pt x="449451" y="-11643"/>
                        <a:pt x="271291" y="785"/>
                      </a:cubicBezTo>
                      <a:lnTo>
                        <a:pt x="271291" y="785"/>
                      </a:ln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sp>
              <p:nvSpPr>
                <p:cNvPr id="92" name="Freeform 91">
                  <a:extLst>
                    <a:ext uri="{FF2B5EF4-FFF2-40B4-BE49-F238E27FC236}">
                      <a16:creationId xmlns:a16="http://schemas.microsoft.com/office/drawing/2014/main" id="{24F688D8-F811-0C5A-375A-ECFB43358681}"/>
                    </a:ext>
                  </a:extLst>
                </p:cNvPr>
                <p:cNvSpPr/>
                <p:nvPr/>
              </p:nvSpPr>
              <p:spPr>
                <a:xfrm>
                  <a:off x="7944425" y="1396511"/>
                  <a:ext cx="405856" cy="648364"/>
                </a:xfrm>
                <a:custGeom>
                  <a:avLst/>
                  <a:gdLst>
                    <a:gd name="connsiteX0" fmla="*/ 392045 w 405856"/>
                    <a:gd name="connsiteY0" fmla="*/ 647580 h 648364"/>
                    <a:gd name="connsiteX1" fmla="*/ 12246 w 405856"/>
                    <a:gd name="connsiteY1" fmla="*/ 343811 h 648364"/>
                    <a:gd name="connsiteX2" fmla="*/ 256699 w 405856"/>
                    <a:gd name="connsiteY2" fmla="*/ 0 h 648364"/>
                    <a:gd name="connsiteX3" fmla="*/ 5341 w 405856"/>
                    <a:gd name="connsiteY3" fmla="*/ 343811 h 648364"/>
                    <a:gd name="connsiteX4" fmla="*/ 385140 w 405856"/>
                    <a:gd name="connsiteY4" fmla="*/ 647580 h 648364"/>
                    <a:gd name="connsiteX5" fmla="*/ 405856 w 405856"/>
                    <a:gd name="connsiteY5" fmla="*/ 644818 h 648364"/>
                    <a:gd name="connsiteX6" fmla="*/ 392045 w 405856"/>
                    <a:gd name="connsiteY6" fmla="*/ 647580 h 64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856" h="648364">
                      <a:moveTo>
                        <a:pt x="392045" y="647580"/>
                      </a:moveTo>
                      <a:cubicBezTo>
                        <a:pt x="213885" y="658626"/>
                        <a:pt x="42630" y="523311"/>
                        <a:pt x="12246" y="343811"/>
                      </a:cubicBezTo>
                      <a:cubicBezTo>
                        <a:pt x="-18138" y="171215"/>
                        <a:pt x="90968" y="22092"/>
                        <a:pt x="256699" y="0"/>
                      </a:cubicBezTo>
                      <a:cubicBezTo>
                        <a:pt x="86825" y="17950"/>
                        <a:pt x="-26424" y="169835"/>
                        <a:pt x="5341" y="343811"/>
                      </a:cubicBezTo>
                      <a:cubicBezTo>
                        <a:pt x="37106" y="523311"/>
                        <a:pt x="206979" y="660007"/>
                        <a:pt x="385140" y="647580"/>
                      </a:cubicBezTo>
                      <a:cubicBezTo>
                        <a:pt x="392045" y="647580"/>
                        <a:pt x="398951" y="646199"/>
                        <a:pt x="405856" y="644818"/>
                      </a:cubicBezTo>
                      <a:cubicBezTo>
                        <a:pt x="401713" y="646199"/>
                        <a:pt x="396188" y="646199"/>
                        <a:pt x="392045" y="64758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93" name="Freeform 92">
                  <a:extLst>
                    <a:ext uri="{FF2B5EF4-FFF2-40B4-BE49-F238E27FC236}">
                      <a16:creationId xmlns:a16="http://schemas.microsoft.com/office/drawing/2014/main" id="{FE9EC85E-8828-6631-1550-E5D5404E6887}"/>
                    </a:ext>
                  </a:extLst>
                </p:cNvPr>
                <p:cNvSpPr/>
                <p:nvPr/>
              </p:nvSpPr>
              <p:spPr>
                <a:xfrm>
                  <a:off x="8136532" y="1532912"/>
                  <a:ext cx="321649" cy="381386"/>
                </a:xfrm>
                <a:custGeom>
                  <a:avLst/>
                  <a:gdLst>
                    <a:gd name="connsiteX0" fmla="*/ 31445 w 321649"/>
                    <a:gd name="connsiteY0" fmla="*/ 381386 h 381386"/>
                    <a:gd name="connsiteX1" fmla="*/ 10729 w 321649"/>
                    <a:gd name="connsiteY1" fmla="*/ 364817 h 381386"/>
                    <a:gd name="connsiteX2" fmla="*/ 1061 w 321649"/>
                    <a:gd name="connsiteY2" fmla="*/ 313729 h 381386"/>
                    <a:gd name="connsiteX3" fmla="*/ 38351 w 321649"/>
                    <a:gd name="connsiteY3" fmla="*/ 248833 h 381386"/>
                    <a:gd name="connsiteX4" fmla="*/ 88070 w 321649"/>
                    <a:gd name="connsiteY4" fmla="*/ 215694 h 381386"/>
                    <a:gd name="connsiteX5" fmla="*/ 82546 w 321649"/>
                    <a:gd name="connsiteY5" fmla="*/ 183937 h 381386"/>
                    <a:gd name="connsiteX6" fmla="*/ 48019 w 321649"/>
                    <a:gd name="connsiteY6" fmla="*/ 143895 h 381386"/>
                    <a:gd name="connsiteX7" fmla="*/ 23159 w 321649"/>
                    <a:gd name="connsiteY7" fmla="*/ 121802 h 381386"/>
                    <a:gd name="connsiteX8" fmla="*/ 32827 w 321649"/>
                    <a:gd name="connsiteY8" fmla="*/ 96949 h 381386"/>
                    <a:gd name="connsiteX9" fmla="*/ 104643 w 321649"/>
                    <a:gd name="connsiteY9" fmla="*/ 295 h 381386"/>
                    <a:gd name="connsiteX10" fmla="*/ 208224 w 321649"/>
                    <a:gd name="connsiteY10" fmla="*/ 84522 h 381386"/>
                    <a:gd name="connsiteX11" fmla="*/ 226179 w 321649"/>
                    <a:gd name="connsiteY11" fmla="*/ 107995 h 381386"/>
                    <a:gd name="connsiteX12" fmla="*/ 208224 w 321649"/>
                    <a:gd name="connsiteY12" fmla="*/ 132848 h 381386"/>
                    <a:gd name="connsiteX13" fmla="*/ 187508 w 321649"/>
                    <a:gd name="connsiteY13" fmla="*/ 175652 h 381386"/>
                    <a:gd name="connsiteX14" fmla="*/ 193033 w 321649"/>
                    <a:gd name="connsiteY14" fmla="*/ 207410 h 381386"/>
                    <a:gd name="connsiteX15" fmla="*/ 252419 w 321649"/>
                    <a:gd name="connsiteY15" fmla="*/ 233645 h 381386"/>
                    <a:gd name="connsiteX16" fmla="*/ 311806 w 321649"/>
                    <a:gd name="connsiteY16" fmla="*/ 291636 h 381386"/>
                    <a:gd name="connsiteX17" fmla="*/ 321474 w 321649"/>
                    <a:gd name="connsiteY17" fmla="*/ 342725 h 381386"/>
                    <a:gd name="connsiteX18" fmla="*/ 306282 w 321649"/>
                    <a:gd name="connsiteY18" fmla="*/ 362056 h 381386"/>
                    <a:gd name="connsiteX19" fmla="*/ 31445 w 321649"/>
                    <a:gd name="connsiteY19" fmla="*/ 381386 h 381386"/>
                    <a:gd name="connsiteX20" fmla="*/ 31445 w 321649"/>
                    <a:gd name="connsiteY20" fmla="*/ 381386 h 3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649" h="381386">
                      <a:moveTo>
                        <a:pt x="31445" y="381386"/>
                      </a:moveTo>
                      <a:cubicBezTo>
                        <a:pt x="21778" y="381386"/>
                        <a:pt x="12110" y="374482"/>
                        <a:pt x="10729" y="364817"/>
                      </a:cubicBezTo>
                      <a:lnTo>
                        <a:pt x="1061" y="313729"/>
                      </a:lnTo>
                      <a:cubicBezTo>
                        <a:pt x="-4463" y="283352"/>
                        <a:pt x="12110" y="257117"/>
                        <a:pt x="38351" y="248833"/>
                      </a:cubicBezTo>
                      <a:cubicBezTo>
                        <a:pt x="57686" y="241929"/>
                        <a:pt x="75640" y="230883"/>
                        <a:pt x="88070" y="215694"/>
                      </a:cubicBezTo>
                      <a:cubicBezTo>
                        <a:pt x="94976" y="206029"/>
                        <a:pt x="92213" y="192222"/>
                        <a:pt x="82546" y="183937"/>
                      </a:cubicBezTo>
                      <a:cubicBezTo>
                        <a:pt x="68735" y="172891"/>
                        <a:pt x="56305" y="159083"/>
                        <a:pt x="48019" y="143895"/>
                      </a:cubicBezTo>
                      <a:cubicBezTo>
                        <a:pt x="38351" y="142514"/>
                        <a:pt x="24540" y="134229"/>
                        <a:pt x="23159" y="121802"/>
                      </a:cubicBezTo>
                      <a:cubicBezTo>
                        <a:pt x="21778" y="110756"/>
                        <a:pt x="25921" y="99710"/>
                        <a:pt x="32827" y="96949"/>
                      </a:cubicBezTo>
                      <a:cubicBezTo>
                        <a:pt x="25921" y="47241"/>
                        <a:pt x="38351" y="4437"/>
                        <a:pt x="104643" y="295"/>
                      </a:cubicBezTo>
                      <a:cubicBezTo>
                        <a:pt x="170935" y="-3847"/>
                        <a:pt x="197176" y="36195"/>
                        <a:pt x="208224" y="84522"/>
                      </a:cubicBezTo>
                      <a:cubicBezTo>
                        <a:pt x="216511" y="85902"/>
                        <a:pt x="224798" y="95568"/>
                        <a:pt x="226179" y="107995"/>
                      </a:cubicBezTo>
                      <a:cubicBezTo>
                        <a:pt x="227560" y="119041"/>
                        <a:pt x="217892" y="128706"/>
                        <a:pt x="208224" y="132848"/>
                      </a:cubicBezTo>
                      <a:cubicBezTo>
                        <a:pt x="204081" y="148037"/>
                        <a:pt x="197176" y="163225"/>
                        <a:pt x="187508" y="175652"/>
                      </a:cubicBezTo>
                      <a:cubicBezTo>
                        <a:pt x="180603" y="185318"/>
                        <a:pt x="181984" y="199125"/>
                        <a:pt x="193033" y="207410"/>
                      </a:cubicBezTo>
                      <a:cubicBezTo>
                        <a:pt x="210987" y="221218"/>
                        <a:pt x="231703" y="229502"/>
                        <a:pt x="252419" y="233645"/>
                      </a:cubicBezTo>
                      <a:cubicBezTo>
                        <a:pt x="281422" y="237787"/>
                        <a:pt x="306282" y="262641"/>
                        <a:pt x="311806" y="291636"/>
                      </a:cubicBezTo>
                      <a:lnTo>
                        <a:pt x="321474" y="342725"/>
                      </a:lnTo>
                      <a:cubicBezTo>
                        <a:pt x="322855" y="352391"/>
                        <a:pt x="315949" y="362056"/>
                        <a:pt x="306282" y="362056"/>
                      </a:cubicBezTo>
                      <a:lnTo>
                        <a:pt x="31445" y="381386"/>
                      </a:lnTo>
                      <a:lnTo>
                        <a:pt x="31445" y="381386"/>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grpSp>
    </p:spTree>
    <p:extLst>
      <p:ext uri="{BB962C8B-B14F-4D97-AF65-F5344CB8AC3E}">
        <p14:creationId xmlns:p14="http://schemas.microsoft.com/office/powerpoint/2010/main" val="271607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9BC2E-1FB8-924F-6F7B-67EC02B86C2F}"/>
              </a:ext>
            </a:extLst>
          </p:cNvPr>
          <p:cNvSpPr>
            <a:spLocks noGrp="1"/>
          </p:cNvSpPr>
          <p:nvPr>
            <p:ph type="body" sz="quarter" idx="18"/>
          </p:nvPr>
        </p:nvSpPr>
        <p:spPr>
          <a:xfrm>
            <a:off x="898358" y="2204165"/>
            <a:ext cx="5375442" cy="3025975"/>
          </a:xfrm>
        </p:spPr>
        <p:txBody>
          <a:bodyPr lIns="91440" tIns="45720" rIns="91440" bIns="45720" anchor="t"/>
          <a:lstStyle/>
          <a:p>
            <a:r>
              <a:rPr lang="en-US" dirty="0" err="1">
                <a:ea typeface="+mn-lt"/>
                <a:cs typeface="+mn-lt"/>
              </a:rPr>
              <a:t>birçok</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şirketinin</a:t>
            </a:r>
            <a:r>
              <a:rPr lang="en-US" dirty="0">
                <a:ea typeface="+mn-lt"/>
                <a:cs typeface="+mn-lt"/>
              </a:rPr>
              <a:t> </a:t>
            </a:r>
            <a:r>
              <a:rPr lang="en-US" b="1" dirty="0" err="1">
                <a:ea typeface="+mn-lt"/>
                <a:cs typeface="+mn-lt"/>
              </a:rPr>
              <a:t>çoklu</a:t>
            </a:r>
            <a:r>
              <a:rPr lang="en-US" b="1" dirty="0">
                <a:ea typeface="+mn-lt"/>
                <a:cs typeface="+mn-lt"/>
              </a:rPr>
              <a:t> </a:t>
            </a:r>
            <a:r>
              <a:rPr lang="en-US" b="1" dirty="0" err="1">
                <a:ea typeface="+mn-lt"/>
                <a:cs typeface="+mn-lt"/>
              </a:rPr>
              <a:t>inovasyon</a:t>
            </a:r>
            <a:r>
              <a:rPr lang="en-US" b="1" dirty="0">
                <a:ea typeface="+mn-lt"/>
                <a:cs typeface="+mn-lt"/>
              </a:rPr>
              <a:t> </a:t>
            </a:r>
            <a:r>
              <a:rPr lang="en-US" b="1" dirty="0" err="1">
                <a:ea typeface="+mn-lt"/>
                <a:cs typeface="+mn-lt"/>
              </a:rPr>
              <a:t>modellerinin</a:t>
            </a:r>
            <a:r>
              <a:rPr lang="en-US" dirty="0">
                <a:ea typeface="+mn-lt"/>
                <a:cs typeface="+mn-lt"/>
              </a:rPr>
              <a:t> </a:t>
            </a:r>
            <a:r>
              <a:rPr lang="en-US" dirty="0" err="1">
                <a:ea typeface="+mn-lt"/>
                <a:cs typeface="+mn-lt"/>
              </a:rPr>
              <a:t>unsurlarını</a:t>
            </a:r>
            <a:r>
              <a:rPr lang="en-US" dirty="0">
                <a:ea typeface="+mn-lt"/>
                <a:cs typeface="+mn-lt"/>
              </a:rPr>
              <a:t> </a:t>
            </a:r>
            <a:r>
              <a:rPr lang="en-US" dirty="0" err="1">
                <a:ea typeface="+mn-lt"/>
                <a:cs typeface="+mn-lt"/>
              </a:rPr>
              <a:t>benimseyebileceği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inovasyon</a:t>
            </a:r>
            <a:r>
              <a:rPr lang="en-US" dirty="0">
                <a:ea typeface="+mn-lt"/>
                <a:cs typeface="+mn-lt"/>
              </a:rPr>
              <a:t> </a:t>
            </a:r>
            <a:r>
              <a:rPr lang="en-US" dirty="0" err="1">
                <a:ea typeface="+mn-lt"/>
                <a:cs typeface="+mn-lt"/>
              </a:rPr>
              <a:t>süreçlerinin</a:t>
            </a:r>
            <a:r>
              <a:rPr lang="en-US" dirty="0">
                <a:ea typeface="+mn-lt"/>
                <a:cs typeface="+mn-lt"/>
              </a:rPr>
              <a:t>, </a:t>
            </a:r>
            <a:r>
              <a:rPr lang="en-US" dirty="0" err="1">
                <a:ea typeface="+mn-lt"/>
                <a:cs typeface="+mn-lt"/>
              </a:rPr>
              <a:t>aynı</a:t>
            </a:r>
            <a:r>
              <a:rPr lang="en-US" dirty="0">
                <a:ea typeface="+mn-lt"/>
                <a:cs typeface="+mn-lt"/>
              </a:rPr>
              <a:t> </a:t>
            </a:r>
            <a:r>
              <a:rPr lang="en-US" dirty="0" err="1">
                <a:ea typeface="+mn-lt"/>
                <a:cs typeface="+mn-lt"/>
              </a:rPr>
              <a:t>şirket</a:t>
            </a:r>
            <a:r>
              <a:rPr lang="en-US" dirty="0">
                <a:ea typeface="+mn-lt"/>
                <a:cs typeface="+mn-lt"/>
              </a:rPr>
              <a:t> </a:t>
            </a:r>
            <a:r>
              <a:rPr lang="en-US" dirty="0" err="1">
                <a:ea typeface="+mn-lt"/>
                <a:cs typeface="+mn-lt"/>
              </a:rPr>
              <a:t>içinde</a:t>
            </a:r>
            <a:r>
              <a:rPr lang="en-US" dirty="0">
                <a:ea typeface="+mn-lt"/>
                <a:cs typeface="+mn-lt"/>
              </a:rPr>
              <a:t> bile, </a:t>
            </a:r>
            <a:r>
              <a:rPr lang="en-US" dirty="0" err="1">
                <a:ea typeface="+mn-lt"/>
                <a:cs typeface="+mn-lt"/>
              </a:rPr>
              <a:t>geliştirilen</a:t>
            </a:r>
            <a:r>
              <a:rPr lang="en-US" dirty="0">
                <a:ea typeface="+mn-lt"/>
                <a:cs typeface="+mn-lt"/>
              </a:rPr>
              <a:t> </a:t>
            </a:r>
            <a:r>
              <a:rPr lang="en-US" dirty="0" err="1">
                <a:ea typeface="+mn-lt"/>
                <a:cs typeface="+mn-lt"/>
              </a:rPr>
              <a:t>belirli</a:t>
            </a:r>
            <a:r>
              <a:rPr lang="en-US" dirty="0">
                <a:ea typeface="+mn-lt"/>
                <a:cs typeface="+mn-lt"/>
              </a:rPr>
              <a:t> </a:t>
            </a:r>
            <a:r>
              <a:rPr lang="en-US" dirty="0" err="1">
                <a:ea typeface="+mn-lt"/>
                <a:cs typeface="+mn-lt"/>
              </a:rPr>
              <a:t>ürün</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projeye</a:t>
            </a:r>
            <a:r>
              <a:rPr lang="en-US" dirty="0">
                <a:ea typeface="+mn-lt"/>
                <a:cs typeface="+mn-lt"/>
              </a:rPr>
              <a:t> </a:t>
            </a:r>
            <a:r>
              <a:rPr lang="en-US" dirty="0" err="1">
                <a:ea typeface="+mn-lt"/>
                <a:cs typeface="+mn-lt"/>
              </a:rPr>
              <a:t>bağlı</a:t>
            </a:r>
            <a:r>
              <a:rPr lang="en-US" dirty="0">
                <a:ea typeface="+mn-lt"/>
                <a:cs typeface="+mn-lt"/>
              </a:rPr>
              <a:t> </a:t>
            </a:r>
            <a:r>
              <a:rPr lang="en-US" dirty="0" err="1">
                <a:ea typeface="+mn-lt"/>
                <a:cs typeface="+mn-lt"/>
              </a:rPr>
              <a:t>olarak</a:t>
            </a:r>
            <a:r>
              <a:rPr lang="en-US" dirty="0">
                <a:ea typeface="+mn-lt"/>
                <a:cs typeface="+mn-lt"/>
              </a:rPr>
              <a:t> </a:t>
            </a:r>
            <a:r>
              <a:rPr lang="en-US" dirty="0" err="1">
                <a:ea typeface="+mn-lt"/>
                <a:cs typeface="+mn-lt"/>
              </a:rPr>
              <a:t>geniş</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şekilde</a:t>
            </a:r>
            <a:r>
              <a:rPr lang="en-US" dirty="0">
                <a:ea typeface="+mn-lt"/>
                <a:cs typeface="+mn-lt"/>
              </a:rPr>
              <a:t> </a:t>
            </a:r>
            <a:r>
              <a:rPr lang="en-US" dirty="0" err="1">
                <a:ea typeface="+mn-lt"/>
                <a:cs typeface="+mn-lt"/>
              </a:rPr>
              <a:t>değişebileceği</a:t>
            </a:r>
            <a:r>
              <a:rPr lang="en-US" dirty="0">
                <a:ea typeface="+mn-lt"/>
                <a:cs typeface="+mn-lt"/>
              </a:rPr>
              <a:t> </a:t>
            </a:r>
            <a:r>
              <a:rPr lang="en-US" dirty="0" err="1">
                <a:ea typeface="+mn-lt"/>
                <a:cs typeface="+mn-lt"/>
              </a:rPr>
              <a:t>unutulmamalıdır</a:t>
            </a:r>
            <a:r>
              <a:rPr lang="en-US" dirty="0">
                <a:ea typeface="+mn-lt"/>
                <a:cs typeface="+mn-lt"/>
              </a:rPr>
              <a:t>.</a:t>
            </a:r>
            <a:endParaRPr lang="tr-TR" dirty="0"/>
          </a:p>
        </p:txBody>
      </p:sp>
      <p:sp>
        <p:nvSpPr>
          <p:cNvPr id="3" name="Text Placeholder 2">
            <a:extLst>
              <a:ext uri="{FF2B5EF4-FFF2-40B4-BE49-F238E27FC236}">
                <a16:creationId xmlns:a16="http://schemas.microsoft.com/office/drawing/2014/main" id="{2099D5D5-EABA-BC80-479D-3D02C33128C5}"/>
              </a:ext>
            </a:extLst>
          </p:cNvPr>
          <p:cNvSpPr>
            <a:spLocks noGrp="1"/>
          </p:cNvSpPr>
          <p:nvPr>
            <p:ph type="body" sz="quarter" idx="16"/>
          </p:nvPr>
        </p:nvSpPr>
        <p:spPr/>
        <p:txBody>
          <a:bodyPr/>
          <a:lstStyle/>
          <a:p>
            <a:pPr algn="l" rtl="0"/>
            <a:r>
              <a:rPr lang="en-IE"/>
              <a:t>Esneklik ve Değişkenlik</a:t>
            </a:r>
          </a:p>
        </p:txBody>
      </p:sp>
      <p:pic>
        <p:nvPicPr>
          <p:cNvPr id="6" name="Picture Placeholder 5" descr="Volume indicators">
            <a:extLst>
              <a:ext uri="{FF2B5EF4-FFF2-40B4-BE49-F238E27FC236}">
                <a16:creationId xmlns:a16="http://schemas.microsoft.com/office/drawing/2014/main" id="{558FA9EA-16AB-5855-7839-3A139D5CFC6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784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EA08B-C98B-343C-65C0-DCC702D739BB}"/>
              </a:ext>
            </a:extLst>
          </p:cNvPr>
          <p:cNvSpPr>
            <a:spLocks noGrp="1"/>
          </p:cNvSpPr>
          <p:nvPr>
            <p:ph type="body" sz="quarter" idx="16"/>
          </p:nvPr>
        </p:nvSpPr>
        <p:spPr>
          <a:xfrm>
            <a:off x="5278758" y="2930184"/>
            <a:ext cx="6608442" cy="3066422"/>
          </a:xfrm>
        </p:spPr>
        <p:txBody>
          <a:bodyPr/>
          <a:lstStyle/>
          <a:p>
            <a:pPr algn="l" rtl="0"/>
            <a:r>
              <a:rPr lang="en-US" dirty="0" err="1"/>
              <a:t>İnovasyon</a:t>
            </a:r>
            <a:r>
              <a:rPr lang="en-US" dirty="0"/>
              <a:t> </a:t>
            </a:r>
            <a:r>
              <a:rPr lang="en-US" dirty="0" err="1"/>
              <a:t>Yolculuğunuza</a:t>
            </a:r>
            <a:r>
              <a:rPr lang="en-US" dirty="0"/>
              <a:t> </a:t>
            </a:r>
            <a:r>
              <a:rPr lang="en-US" dirty="0" err="1"/>
              <a:t>Başlarken</a:t>
            </a:r>
            <a:endParaRPr lang="en-US" dirty="0"/>
          </a:p>
          <a:p>
            <a:pPr algn="l" rtl="0"/>
            <a:endParaRPr lang="en-IE" dirty="0"/>
          </a:p>
        </p:txBody>
      </p:sp>
      <p:sp>
        <p:nvSpPr>
          <p:cNvPr id="3" name="Text Placeholder 2">
            <a:extLst>
              <a:ext uri="{FF2B5EF4-FFF2-40B4-BE49-F238E27FC236}">
                <a16:creationId xmlns:a16="http://schemas.microsoft.com/office/drawing/2014/main" id="{F05A5020-E382-82C9-3100-45BC9E8FECC2}"/>
              </a:ext>
            </a:extLst>
          </p:cNvPr>
          <p:cNvSpPr>
            <a:spLocks noGrp="1"/>
          </p:cNvSpPr>
          <p:nvPr>
            <p:ph type="body" sz="quarter" idx="17"/>
          </p:nvPr>
        </p:nvSpPr>
        <p:spPr/>
        <p:txBody>
          <a:bodyPr/>
          <a:lstStyle/>
          <a:p>
            <a:pPr algn="l" rtl="0"/>
            <a:r>
              <a:rPr lang="en-IE"/>
              <a:t>04</a:t>
            </a:r>
          </a:p>
        </p:txBody>
      </p:sp>
    </p:spTree>
    <p:extLst>
      <p:ext uri="{BB962C8B-B14F-4D97-AF65-F5344CB8AC3E}">
        <p14:creationId xmlns:p14="http://schemas.microsoft.com/office/powerpoint/2010/main" val="104188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24809" y="1761924"/>
            <a:ext cx="6905702" cy="3849918"/>
          </a:xfrm>
        </p:spPr>
        <p:txBody>
          <a:bodyPr lIns="91440" tIns="45720" rIns="91440" bIns="45720" anchor="t"/>
          <a:lstStyle/>
          <a:p>
            <a:r>
              <a:rPr lang="en-US" dirty="0" err="1"/>
              <a:t>İnovasyonun</a:t>
            </a:r>
            <a:r>
              <a:rPr lang="en-US" dirty="0"/>
              <a:t> </a:t>
            </a:r>
            <a:r>
              <a:rPr lang="en-US" dirty="0" err="1"/>
              <a:t>pek</a:t>
            </a:r>
            <a:r>
              <a:rPr lang="en-US" dirty="0"/>
              <a:t> </a:t>
            </a:r>
            <a:r>
              <a:rPr lang="en-US" dirty="0" err="1"/>
              <a:t>çok</a:t>
            </a:r>
            <a:r>
              <a:rPr lang="en-US" dirty="0"/>
              <a:t> </a:t>
            </a:r>
            <a:r>
              <a:rPr lang="en-US" dirty="0" err="1"/>
              <a:t>farklı</a:t>
            </a:r>
            <a:r>
              <a:rPr lang="en-US" dirty="0"/>
              <a:t> </a:t>
            </a:r>
            <a:r>
              <a:rPr lang="en-US" dirty="0" err="1"/>
              <a:t>türü</a:t>
            </a:r>
            <a:r>
              <a:rPr lang="en-US" dirty="0"/>
              <a:t> </a:t>
            </a:r>
            <a:r>
              <a:rPr lang="en-US" dirty="0" err="1"/>
              <a:t>olduğu</a:t>
            </a:r>
            <a:r>
              <a:rPr lang="en-US" dirty="0"/>
              <a:t> </a:t>
            </a:r>
            <a:r>
              <a:rPr lang="en-US" dirty="0" err="1"/>
              <a:t>için</a:t>
            </a:r>
            <a:r>
              <a:rPr lang="en-US" dirty="0"/>
              <a:t> </a:t>
            </a:r>
            <a:r>
              <a:rPr lang="en-US" dirty="0" err="1"/>
              <a:t>bu</a:t>
            </a:r>
            <a:r>
              <a:rPr lang="en-US" dirty="0"/>
              <a:t> </a:t>
            </a:r>
            <a:r>
              <a:rPr lang="en-US" dirty="0" err="1"/>
              <a:t>konu</a:t>
            </a:r>
            <a:r>
              <a:rPr lang="en-US" dirty="0"/>
              <a:t> </a:t>
            </a:r>
            <a:r>
              <a:rPr lang="en-US" dirty="0" err="1"/>
              <a:t>kafa</a:t>
            </a:r>
            <a:r>
              <a:rPr lang="en-US" dirty="0"/>
              <a:t> </a:t>
            </a:r>
            <a:r>
              <a:rPr lang="en-US" dirty="0" err="1"/>
              <a:t>karıştırıcı</a:t>
            </a:r>
            <a:r>
              <a:rPr lang="en-US" dirty="0"/>
              <a:t> </a:t>
            </a:r>
            <a:r>
              <a:rPr lang="en-US" dirty="0" err="1"/>
              <a:t>olabilir</a:t>
            </a:r>
            <a:r>
              <a:rPr lang="en-US" dirty="0"/>
              <a:t>. </a:t>
            </a:r>
            <a:r>
              <a:rPr lang="en-US" dirty="0" err="1"/>
              <a:t>İnovasyon</a:t>
            </a:r>
            <a:r>
              <a:rPr lang="en-US" dirty="0"/>
              <a:t> </a:t>
            </a:r>
            <a:r>
              <a:rPr lang="en-US" dirty="0" err="1"/>
              <a:t>terimini</a:t>
            </a:r>
            <a:r>
              <a:rPr lang="en-US" dirty="0"/>
              <a:t> </a:t>
            </a:r>
            <a:r>
              <a:rPr lang="en-US" dirty="0" err="1"/>
              <a:t>genellikle</a:t>
            </a:r>
            <a:r>
              <a:rPr lang="en-US" dirty="0"/>
              <a:t> </a:t>
            </a:r>
            <a:r>
              <a:rPr lang="en-US" dirty="0" err="1"/>
              <a:t>teknolojik</a:t>
            </a:r>
            <a:r>
              <a:rPr lang="en-US" dirty="0"/>
              <a:t> </a:t>
            </a:r>
            <a:r>
              <a:rPr lang="en-US" dirty="0" err="1"/>
              <a:t>boyutuyla</a:t>
            </a:r>
            <a:r>
              <a:rPr lang="en-US" dirty="0"/>
              <a:t> </a:t>
            </a:r>
            <a:r>
              <a:rPr lang="en-US" dirty="0" err="1"/>
              <a:t>duyarsınız</a:t>
            </a:r>
            <a:r>
              <a:rPr lang="en-US" dirty="0"/>
              <a:t>. </a:t>
            </a:r>
            <a:r>
              <a:rPr lang="en-US" dirty="0" err="1"/>
              <a:t>Teknolojik</a:t>
            </a:r>
            <a:r>
              <a:rPr lang="en-US" dirty="0"/>
              <a:t> </a:t>
            </a:r>
            <a:r>
              <a:rPr lang="en-US" dirty="0" err="1"/>
              <a:t>inovasyonun</a:t>
            </a:r>
            <a:r>
              <a:rPr lang="en-US" dirty="0"/>
              <a:t> </a:t>
            </a:r>
            <a:r>
              <a:rPr lang="en-US" dirty="0" err="1"/>
              <a:t>en</a:t>
            </a:r>
            <a:r>
              <a:rPr lang="en-US" dirty="0"/>
              <a:t> </a:t>
            </a:r>
            <a:r>
              <a:rPr lang="en-US" dirty="0" err="1"/>
              <a:t>belirgin</a:t>
            </a:r>
            <a:r>
              <a:rPr lang="en-US" dirty="0"/>
              <a:t> </a:t>
            </a:r>
            <a:r>
              <a:rPr lang="en-US" dirty="0" err="1"/>
              <a:t>inovasyon</a:t>
            </a:r>
            <a:r>
              <a:rPr lang="en-US" dirty="0"/>
              <a:t> </a:t>
            </a:r>
            <a:r>
              <a:rPr lang="en-US" dirty="0" err="1"/>
              <a:t>türü</a:t>
            </a:r>
            <a:r>
              <a:rPr lang="en-US" dirty="0"/>
              <a:t> </a:t>
            </a:r>
            <a:r>
              <a:rPr lang="en-US" dirty="0" err="1"/>
              <a:t>olduğu</a:t>
            </a:r>
            <a:r>
              <a:rPr lang="en-US" dirty="0"/>
              <a:t> </a:t>
            </a:r>
            <a:r>
              <a:rPr lang="en-US" dirty="0" err="1"/>
              <a:t>doğrudur</a:t>
            </a:r>
            <a:r>
              <a:rPr lang="en-US" dirty="0"/>
              <a:t> </a:t>
            </a:r>
            <a:r>
              <a:rPr lang="en-US" dirty="0" err="1"/>
              <a:t>ve</a:t>
            </a:r>
            <a:r>
              <a:rPr lang="en-US" dirty="0"/>
              <a:t> </a:t>
            </a:r>
            <a:r>
              <a:rPr lang="en-US" dirty="0" err="1"/>
              <a:t>muhtemelen</a:t>
            </a:r>
            <a:r>
              <a:rPr lang="en-US" dirty="0"/>
              <a:t> </a:t>
            </a:r>
            <a:r>
              <a:rPr lang="en-US" dirty="0" err="1"/>
              <a:t>bu</a:t>
            </a:r>
            <a:r>
              <a:rPr lang="en-US" dirty="0"/>
              <a:t> </a:t>
            </a:r>
            <a:r>
              <a:rPr lang="en-US" dirty="0" err="1"/>
              <a:t>şekilde</a:t>
            </a:r>
            <a:r>
              <a:rPr lang="en-US" dirty="0"/>
              <a:t> </a:t>
            </a:r>
            <a:r>
              <a:rPr lang="en-US" dirty="0" err="1"/>
              <a:t>devam</a:t>
            </a:r>
            <a:r>
              <a:rPr lang="en-US" dirty="0"/>
              <a:t> </a:t>
            </a:r>
            <a:r>
              <a:rPr lang="en-US" dirty="0" err="1"/>
              <a:t>edecektir</a:t>
            </a:r>
            <a:r>
              <a:rPr lang="en-US" dirty="0"/>
              <a:t>, </a:t>
            </a:r>
            <a:r>
              <a:rPr lang="en-US" dirty="0" err="1"/>
              <a:t>fakat</a:t>
            </a:r>
            <a:r>
              <a:rPr lang="en-US" dirty="0"/>
              <a:t> </a:t>
            </a:r>
            <a:r>
              <a:rPr lang="en-US" dirty="0" err="1"/>
              <a:t>inovasyon</a:t>
            </a:r>
            <a:r>
              <a:rPr lang="en-US" dirty="0"/>
              <a:t> </a:t>
            </a:r>
            <a:r>
              <a:rPr lang="en-US" dirty="0" err="1"/>
              <a:t>diğer</a:t>
            </a:r>
            <a:r>
              <a:rPr lang="en-US" dirty="0"/>
              <a:t> </a:t>
            </a:r>
            <a:r>
              <a:rPr lang="en-US" dirty="0" err="1"/>
              <a:t>biçimlerde</a:t>
            </a:r>
            <a:r>
              <a:rPr lang="en-US" dirty="0"/>
              <a:t> de </a:t>
            </a:r>
            <a:r>
              <a:rPr lang="en-US" dirty="0" err="1"/>
              <a:t>mevcuttur</a:t>
            </a:r>
            <a:r>
              <a:rPr lang="en-US" dirty="0"/>
              <a:t>.</a:t>
            </a:r>
          </a:p>
          <a:p>
            <a:r>
              <a:rPr lang="en-US" dirty="0" err="1"/>
              <a:t>Yeniliklerin</a:t>
            </a:r>
            <a:r>
              <a:rPr lang="en-US" dirty="0"/>
              <a:t> </a:t>
            </a:r>
            <a:r>
              <a:rPr lang="en-US" dirty="0" err="1"/>
              <a:t>çoğu</a:t>
            </a:r>
            <a:r>
              <a:rPr lang="en-US" dirty="0"/>
              <a:t>, </a:t>
            </a:r>
            <a:r>
              <a:rPr lang="en-US" dirty="0" err="1"/>
              <a:t>mevcut</a:t>
            </a:r>
            <a:r>
              <a:rPr lang="en-US" dirty="0"/>
              <a:t> </a:t>
            </a:r>
            <a:r>
              <a:rPr lang="en-US" dirty="0" err="1"/>
              <a:t>ürünler</a:t>
            </a:r>
            <a:r>
              <a:rPr lang="en-US" dirty="0"/>
              <a:t>, </a:t>
            </a:r>
            <a:r>
              <a:rPr lang="en-US" dirty="0" err="1"/>
              <a:t>süreçler</a:t>
            </a:r>
            <a:r>
              <a:rPr lang="en-US" dirty="0"/>
              <a:t> </a:t>
            </a:r>
            <a:r>
              <a:rPr lang="en-US" dirty="0" err="1"/>
              <a:t>ve</a:t>
            </a:r>
            <a:r>
              <a:rPr lang="en-US" dirty="0"/>
              <a:t> </a:t>
            </a:r>
            <a:r>
              <a:rPr lang="en-US" dirty="0" err="1"/>
              <a:t>hizmetler</a:t>
            </a:r>
            <a:r>
              <a:rPr lang="en-US" dirty="0"/>
              <a:t> </a:t>
            </a:r>
            <a:r>
              <a:rPr lang="en-US" dirty="0" err="1"/>
              <a:t>üzerinde</a:t>
            </a:r>
            <a:r>
              <a:rPr lang="en-US" dirty="0"/>
              <a:t> </a:t>
            </a:r>
            <a:r>
              <a:rPr lang="en-US" dirty="0" err="1"/>
              <a:t>daha</a:t>
            </a:r>
            <a:r>
              <a:rPr lang="en-US" dirty="0"/>
              <a:t> </a:t>
            </a:r>
            <a:r>
              <a:rPr lang="en-US" dirty="0" err="1"/>
              <a:t>küçük</a:t>
            </a:r>
            <a:r>
              <a:rPr lang="en-US" dirty="0"/>
              <a:t>, </a:t>
            </a:r>
            <a:r>
              <a:rPr lang="en-US" dirty="0" err="1"/>
              <a:t>kademeli</a:t>
            </a:r>
            <a:r>
              <a:rPr lang="en-US" dirty="0"/>
              <a:t> </a:t>
            </a:r>
            <a:r>
              <a:rPr lang="en-US" dirty="0" err="1"/>
              <a:t>iyileştirmeler</a:t>
            </a:r>
            <a:r>
              <a:rPr lang="en-US" dirty="0"/>
              <a:t>, </a:t>
            </a:r>
            <a:r>
              <a:rPr lang="en-US" dirty="0" err="1"/>
              <a:t>yenilikler</a:t>
            </a:r>
            <a:r>
              <a:rPr lang="en-US" dirty="0"/>
              <a:t> </a:t>
            </a:r>
            <a:r>
              <a:rPr lang="en-US" dirty="0" err="1"/>
              <a:t>ise</a:t>
            </a:r>
            <a:r>
              <a:rPr lang="en-US" dirty="0"/>
              <a:t> </a:t>
            </a:r>
            <a:r>
              <a:rPr lang="en-US" dirty="0" err="1"/>
              <a:t>endüstrileri</a:t>
            </a:r>
            <a:r>
              <a:rPr lang="en-US" dirty="0"/>
              <a:t> </a:t>
            </a:r>
            <a:r>
              <a:rPr lang="en-US" dirty="0" err="1"/>
              <a:t>dönüştüren</a:t>
            </a:r>
            <a:r>
              <a:rPr lang="en-US" dirty="0"/>
              <a:t> </a:t>
            </a:r>
            <a:r>
              <a:rPr lang="en-US" dirty="0" err="1"/>
              <a:t>çığır</a:t>
            </a:r>
            <a:r>
              <a:rPr lang="en-US" dirty="0"/>
              <a:t> </a:t>
            </a:r>
            <a:r>
              <a:rPr lang="en-US" dirty="0" err="1"/>
              <a:t>açan</a:t>
            </a:r>
            <a:r>
              <a:rPr lang="en-US" dirty="0"/>
              <a:t> </a:t>
            </a:r>
            <a:r>
              <a:rPr lang="en-US" dirty="0" err="1"/>
              <a:t>buluşlar</a:t>
            </a:r>
            <a:r>
              <a:rPr lang="en-US" dirty="0"/>
              <a:t> </a:t>
            </a:r>
            <a:r>
              <a:rPr lang="en-US" dirty="0" err="1"/>
              <a:t>veya</a:t>
            </a:r>
            <a:r>
              <a:rPr lang="en-US" dirty="0"/>
              <a:t> </a:t>
            </a:r>
            <a:r>
              <a:rPr lang="en-US" dirty="0" err="1"/>
              <a:t>iş</a:t>
            </a:r>
            <a:r>
              <a:rPr lang="en-US" dirty="0"/>
              <a:t> </a:t>
            </a:r>
            <a:r>
              <a:rPr lang="en-US" dirty="0" err="1"/>
              <a:t>modelleri</a:t>
            </a:r>
            <a:r>
              <a:rPr lang="en-US" dirty="0"/>
              <a:t> </a:t>
            </a:r>
            <a:r>
              <a:rPr lang="en-US" dirty="0" err="1"/>
              <a:t>olabilir</a:t>
            </a:r>
            <a:r>
              <a:rPr lang="en-US" dirty="0"/>
              <a:t>.</a:t>
            </a:r>
            <a:endParaRPr lang="en-US" dirty="0">
              <a:cs typeface="Calibri"/>
            </a:endParaRPr>
          </a:p>
          <a:p>
            <a:pPr algn="l" rtl="0"/>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algn="l" rtl="0"/>
            <a:r>
              <a:rPr lang="en-US" b="1"/>
              <a:t>İnovasyonun ne olduğunu özetleyerek başlayalım…</a:t>
            </a:r>
          </a:p>
          <a:p>
            <a:pPr algn="l" rtl="0"/>
            <a:endParaRPr lang="en-US" b="1"/>
          </a:p>
        </p:txBody>
      </p:sp>
      <p:pic>
        <p:nvPicPr>
          <p:cNvPr id="3" name="Picture 2" descr="One glowing light up arrow among other down arrows on green pastel color background">
            <a:extLst>
              <a:ext uri="{FF2B5EF4-FFF2-40B4-BE49-F238E27FC236}">
                <a16:creationId xmlns:a16="http://schemas.microsoft.com/office/drawing/2014/main" id="{462C44C1-8784-E878-1E4D-3DD664CD6F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04749" y="1881352"/>
            <a:ext cx="4177347" cy="3400096"/>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3C887FF-007E-6141-2870-B2EE8C984A6F}"/>
              </a:ext>
            </a:extLst>
          </p:cNvPr>
          <p:cNvSpPr>
            <a:spLocks noGrp="1"/>
          </p:cNvSpPr>
          <p:nvPr>
            <p:ph type="body" sz="quarter" idx="16"/>
          </p:nvPr>
        </p:nvSpPr>
        <p:spPr>
          <a:xfrm>
            <a:off x="798513" y="444500"/>
            <a:ext cx="10594975" cy="803275"/>
          </a:xfrm>
        </p:spPr>
        <p:txBody>
          <a:bodyPr>
            <a:normAutofit/>
          </a:bodyPr>
          <a:lstStyle/>
          <a:p>
            <a:pPr algn="l" rtl="0"/>
            <a:r>
              <a:rPr lang="en-US" sz="3300" b="1"/>
              <a:t>Doblin'in On İnovasyon Türü</a:t>
            </a:r>
            <a:endParaRPr lang="en-IE" sz="3300" b="1"/>
          </a:p>
        </p:txBody>
      </p:sp>
      <p:sp>
        <p:nvSpPr>
          <p:cNvPr id="5" name="Text Placeholder 1">
            <a:extLst>
              <a:ext uri="{FF2B5EF4-FFF2-40B4-BE49-F238E27FC236}">
                <a16:creationId xmlns:a16="http://schemas.microsoft.com/office/drawing/2014/main" id="{17BC1DD9-15B0-0EEC-36C0-7DB81B88BC82}"/>
              </a:ext>
            </a:extLst>
          </p:cNvPr>
          <p:cNvSpPr>
            <a:spLocks noGrp="1"/>
          </p:cNvSpPr>
          <p:nvPr>
            <p:ph type="body" sz="quarter" idx="18"/>
          </p:nvPr>
        </p:nvSpPr>
        <p:spPr>
          <a:xfrm>
            <a:off x="1113575" y="1884880"/>
            <a:ext cx="11078425" cy="4037847"/>
          </a:xfrm>
        </p:spPr>
        <p:txBody>
          <a:bodyPr lIns="91440" tIns="45720" rIns="91440" bIns="45720" anchor="t">
            <a:normAutofit fontScale="92500" lnSpcReduction="20000"/>
          </a:bodyPr>
          <a:lstStyle/>
          <a:p>
            <a:pPr indent="0" algn="l" rtl="0">
              <a:lnSpc>
                <a:spcPct val="120000"/>
              </a:lnSpc>
              <a:spcBef>
                <a:spcPts val="600"/>
              </a:spcBef>
            </a:pPr>
            <a:r>
              <a:rPr lang="en-US" dirty="0"/>
              <a:t>Daha </a:t>
            </a:r>
            <a:r>
              <a:rPr lang="en-US" dirty="0" err="1"/>
              <a:t>önce</a:t>
            </a:r>
            <a:r>
              <a:rPr lang="en-US" dirty="0"/>
              <a:t> de </a:t>
            </a:r>
            <a:r>
              <a:rPr lang="en-US" dirty="0" err="1"/>
              <a:t>belirtildiği</a:t>
            </a:r>
            <a:r>
              <a:rPr lang="en-US" dirty="0"/>
              <a:t> </a:t>
            </a:r>
            <a:r>
              <a:rPr lang="en-US" dirty="0" err="1"/>
              <a:t>gibi</a:t>
            </a:r>
            <a:r>
              <a:rPr lang="en-US" dirty="0"/>
              <a:t>, </a:t>
            </a:r>
            <a:r>
              <a:rPr lang="en-US" dirty="0" err="1"/>
              <a:t>insanların</a:t>
            </a:r>
            <a:r>
              <a:rPr lang="en-US" dirty="0"/>
              <a:t> </a:t>
            </a:r>
            <a:r>
              <a:rPr lang="en-US" dirty="0" err="1"/>
              <a:t>yenilik</a:t>
            </a:r>
            <a:r>
              <a:rPr lang="en-US" dirty="0"/>
              <a:t> </a:t>
            </a:r>
            <a:r>
              <a:rPr lang="en-US" dirty="0" err="1"/>
              <a:t>hakkında</a:t>
            </a:r>
            <a:r>
              <a:rPr lang="en-US" dirty="0"/>
              <a:t> </a:t>
            </a:r>
            <a:r>
              <a:rPr lang="en-US" dirty="0" err="1"/>
              <a:t>konuştuğunu</a:t>
            </a:r>
            <a:r>
              <a:rPr lang="en-US" dirty="0"/>
              <a:t> </a:t>
            </a:r>
            <a:r>
              <a:rPr lang="en-US" dirty="0" err="1"/>
              <a:t>duyduğumuzda</a:t>
            </a:r>
            <a:r>
              <a:rPr lang="en-US" dirty="0"/>
              <a:t>, </a:t>
            </a:r>
            <a:r>
              <a:rPr lang="en-US" dirty="0" err="1"/>
              <a:t>bunun</a:t>
            </a:r>
            <a:r>
              <a:rPr lang="en-US" dirty="0"/>
              <a:t> </a:t>
            </a:r>
            <a:r>
              <a:rPr lang="en-US" dirty="0" err="1"/>
              <a:t>genellikle</a:t>
            </a:r>
            <a:r>
              <a:rPr lang="en-US" dirty="0"/>
              <a:t> yeni </a:t>
            </a:r>
            <a:r>
              <a:rPr lang="en-US" dirty="0" err="1"/>
              <a:t>ürünlerle</a:t>
            </a:r>
            <a:r>
              <a:rPr lang="en-US" dirty="0"/>
              <a:t> </a:t>
            </a:r>
            <a:r>
              <a:rPr lang="en-US" dirty="0" err="1"/>
              <a:t>veya</a:t>
            </a:r>
            <a:r>
              <a:rPr lang="en-US" dirty="0"/>
              <a:t> </a:t>
            </a:r>
            <a:r>
              <a:rPr lang="en-US" dirty="0" err="1"/>
              <a:t>belki</a:t>
            </a:r>
            <a:r>
              <a:rPr lang="en-US" dirty="0"/>
              <a:t> de </a:t>
            </a:r>
            <a:r>
              <a:rPr lang="en-US" dirty="0" err="1"/>
              <a:t>mevcut</a:t>
            </a:r>
            <a:r>
              <a:rPr lang="en-US" dirty="0"/>
              <a:t> </a:t>
            </a:r>
            <a:r>
              <a:rPr lang="en-US" dirty="0" err="1"/>
              <a:t>ürünlerdeki</a:t>
            </a:r>
            <a:r>
              <a:rPr lang="en-US" dirty="0"/>
              <a:t> yeni </a:t>
            </a:r>
            <a:r>
              <a:rPr lang="en-US" dirty="0" err="1"/>
              <a:t>özelliklerle</a:t>
            </a:r>
            <a:r>
              <a:rPr lang="en-US" dirty="0"/>
              <a:t> </a:t>
            </a:r>
            <a:r>
              <a:rPr lang="en-US" dirty="0" err="1"/>
              <a:t>eşanlamlı</a:t>
            </a:r>
            <a:r>
              <a:rPr lang="en-US" dirty="0"/>
              <a:t> </a:t>
            </a:r>
            <a:r>
              <a:rPr lang="en-US" dirty="0" err="1"/>
              <a:t>olarak</a:t>
            </a:r>
            <a:r>
              <a:rPr lang="en-US" dirty="0"/>
              <a:t> </a:t>
            </a:r>
            <a:r>
              <a:rPr lang="en-US" dirty="0" err="1"/>
              <a:t>kullanıldığını</a:t>
            </a:r>
            <a:r>
              <a:rPr lang="en-US" dirty="0"/>
              <a:t> </a:t>
            </a:r>
            <a:r>
              <a:rPr lang="en-US" dirty="0" err="1"/>
              <a:t>duyarız</a:t>
            </a:r>
            <a:r>
              <a:rPr lang="en-US" dirty="0"/>
              <a:t>. Bu, </a:t>
            </a:r>
            <a:r>
              <a:rPr lang="en-US" dirty="0" err="1"/>
              <a:t>inovasyona</a:t>
            </a:r>
            <a:r>
              <a:rPr lang="en-US" dirty="0"/>
              <a:t> </a:t>
            </a:r>
            <a:r>
              <a:rPr lang="en-US" dirty="0" err="1"/>
              <a:t>oldukça</a:t>
            </a:r>
            <a:r>
              <a:rPr lang="en-US" dirty="0"/>
              <a:t> </a:t>
            </a:r>
            <a:r>
              <a:rPr lang="en-US" dirty="0" err="1"/>
              <a:t>dar</a:t>
            </a:r>
            <a:r>
              <a:rPr lang="en-US" dirty="0"/>
              <a:t> </a:t>
            </a:r>
            <a:r>
              <a:rPr lang="en-US" dirty="0" err="1"/>
              <a:t>bir</a:t>
            </a:r>
            <a:r>
              <a:rPr lang="en-US" dirty="0"/>
              <a:t> </a:t>
            </a:r>
            <a:r>
              <a:rPr lang="en-US" dirty="0" err="1"/>
              <a:t>bakış</a:t>
            </a:r>
            <a:r>
              <a:rPr lang="en-US" dirty="0"/>
              <a:t> </a:t>
            </a:r>
            <a:r>
              <a:rPr lang="en-US" dirty="0" err="1"/>
              <a:t>açısıdır</a:t>
            </a:r>
            <a:r>
              <a:rPr lang="en-US" dirty="0"/>
              <a:t> </a:t>
            </a:r>
            <a:r>
              <a:rPr lang="en-US" dirty="0" err="1"/>
              <a:t>ve</a:t>
            </a:r>
            <a:r>
              <a:rPr lang="en-US" dirty="0"/>
              <a:t> </a:t>
            </a:r>
            <a:r>
              <a:rPr lang="en-US" dirty="0" err="1"/>
              <a:t>deneyimsiz</a:t>
            </a:r>
            <a:r>
              <a:rPr lang="en-US" dirty="0"/>
              <a:t> </a:t>
            </a:r>
            <a:r>
              <a:rPr lang="en-US" dirty="0" err="1"/>
              <a:t>yenilikçilerin</a:t>
            </a:r>
            <a:r>
              <a:rPr lang="en-US" dirty="0"/>
              <a:t> </a:t>
            </a:r>
            <a:r>
              <a:rPr lang="en-US" dirty="0" err="1"/>
              <a:t>yaptığı</a:t>
            </a:r>
            <a:r>
              <a:rPr lang="en-US" dirty="0"/>
              <a:t> </a:t>
            </a:r>
            <a:r>
              <a:rPr lang="en-US" dirty="0" err="1"/>
              <a:t>hataların</a:t>
            </a:r>
            <a:r>
              <a:rPr lang="en-US" dirty="0"/>
              <a:t> </a:t>
            </a:r>
            <a:r>
              <a:rPr lang="en-US" dirty="0" err="1"/>
              <a:t>temel</a:t>
            </a:r>
            <a:r>
              <a:rPr lang="en-US" dirty="0"/>
              <a:t> </a:t>
            </a:r>
            <a:r>
              <a:rPr lang="en-US" dirty="0" err="1"/>
              <a:t>nedenlerinden</a:t>
            </a:r>
            <a:r>
              <a:rPr lang="en-US" dirty="0"/>
              <a:t> </a:t>
            </a:r>
            <a:r>
              <a:rPr lang="en-US" dirty="0" err="1"/>
              <a:t>biridir</a:t>
            </a:r>
            <a:r>
              <a:rPr lang="en-US" dirty="0"/>
              <a:t>.</a:t>
            </a:r>
          </a:p>
          <a:p>
            <a:pPr indent="0" algn="l" rtl="0">
              <a:lnSpc>
                <a:spcPct val="120000"/>
              </a:lnSpc>
              <a:spcBef>
                <a:spcPts val="600"/>
              </a:spcBef>
            </a:pPr>
            <a:r>
              <a:rPr lang="en-US" dirty="0"/>
              <a:t>Bunun </a:t>
            </a:r>
            <a:r>
              <a:rPr lang="en-US" dirty="0" err="1"/>
              <a:t>neden</a:t>
            </a:r>
            <a:r>
              <a:rPr lang="en-US" dirty="0"/>
              <a:t> </a:t>
            </a:r>
            <a:r>
              <a:rPr lang="en-US" dirty="0" err="1"/>
              <a:t>olduğu</a:t>
            </a:r>
            <a:r>
              <a:rPr lang="en-US" dirty="0"/>
              <a:t> </a:t>
            </a:r>
            <a:r>
              <a:rPr lang="en-US" dirty="0" err="1"/>
              <a:t>sonuçların</a:t>
            </a:r>
            <a:r>
              <a:rPr lang="en-US" dirty="0"/>
              <a:t> </a:t>
            </a:r>
            <a:r>
              <a:rPr lang="en-US" dirty="0" err="1"/>
              <a:t>üstesinden</a:t>
            </a:r>
            <a:r>
              <a:rPr lang="en-US" dirty="0"/>
              <a:t> </a:t>
            </a:r>
            <a:r>
              <a:rPr lang="en-US" dirty="0" err="1"/>
              <a:t>gelmek</a:t>
            </a:r>
            <a:r>
              <a:rPr lang="en-US" dirty="0"/>
              <a:t>, </a:t>
            </a:r>
            <a:r>
              <a:rPr lang="en-US" dirty="0" err="1"/>
              <a:t>özellikle</a:t>
            </a:r>
            <a:r>
              <a:rPr lang="en-US" dirty="0"/>
              <a:t> </a:t>
            </a:r>
            <a:r>
              <a:rPr lang="en-US" dirty="0" err="1"/>
              <a:t>herkesin</a:t>
            </a:r>
            <a:r>
              <a:rPr lang="en-US" dirty="0"/>
              <a:t> </a:t>
            </a:r>
            <a:r>
              <a:rPr lang="en-US" dirty="0" err="1"/>
              <a:t>inovasyona</a:t>
            </a:r>
            <a:r>
              <a:rPr lang="en-US" dirty="0"/>
              <a:t> </a:t>
            </a:r>
            <a:r>
              <a:rPr lang="en-US" dirty="0" err="1"/>
              <a:t>aşina</a:t>
            </a:r>
            <a:r>
              <a:rPr lang="en-US" dirty="0"/>
              <a:t> </a:t>
            </a:r>
            <a:r>
              <a:rPr lang="en-US" dirty="0" err="1"/>
              <a:t>olmadığı</a:t>
            </a:r>
            <a:r>
              <a:rPr lang="en-US" dirty="0"/>
              <a:t> </a:t>
            </a:r>
            <a:r>
              <a:rPr lang="en-US" dirty="0" err="1"/>
              <a:t>daha</a:t>
            </a:r>
            <a:r>
              <a:rPr lang="en-US" dirty="0"/>
              <a:t> </a:t>
            </a:r>
            <a:r>
              <a:rPr lang="en-US" dirty="0" err="1"/>
              <a:t>büyük</a:t>
            </a:r>
            <a:r>
              <a:rPr lang="en-US" dirty="0"/>
              <a:t> </a:t>
            </a:r>
            <a:r>
              <a:rPr lang="en-US" dirty="0" err="1"/>
              <a:t>KOBİ'lerde</a:t>
            </a:r>
            <a:r>
              <a:rPr lang="en-US" dirty="0"/>
              <a:t> </a:t>
            </a:r>
            <a:r>
              <a:rPr lang="en-US" dirty="0" err="1"/>
              <a:t>genellikle</a:t>
            </a:r>
            <a:r>
              <a:rPr lang="en-US" dirty="0"/>
              <a:t> </a:t>
            </a:r>
            <a:r>
              <a:rPr lang="en-US" dirty="0" err="1"/>
              <a:t>zor</a:t>
            </a:r>
            <a:r>
              <a:rPr lang="en-US" dirty="0"/>
              <a:t> </a:t>
            </a:r>
            <a:r>
              <a:rPr lang="en-US" dirty="0" err="1"/>
              <a:t>olabilir</a:t>
            </a:r>
            <a:r>
              <a:rPr lang="en-US" dirty="0"/>
              <a:t>.</a:t>
            </a:r>
            <a:endParaRPr lang="en-US" dirty="0">
              <a:cs typeface="Calibri"/>
            </a:endParaRPr>
          </a:p>
          <a:p>
            <a:pPr>
              <a:lnSpc>
                <a:spcPct val="120000"/>
              </a:lnSpc>
              <a:spcBef>
                <a:spcPts val="600"/>
              </a:spcBef>
            </a:pPr>
            <a:r>
              <a:rPr lang="en-US" dirty="0">
                <a:cs typeface="Calibri"/>
              </a:rPr>
              <a:t>Bu </a:t>
            </a:r>
            <a:r>
              <a:rPr lang="en-US" dirty="0" err="1">
                <a:cs typeface="Calibri"/>
              </a:rPr>
              <a:t>zorluklar</a:t>
            </a:r>
            <a:r>
              <a:rPr lang="en-US" dirty="0">
                <a:cs typeface="Calibri"/>
              </a:rPr>
              <a:t>, </a:t>
            </a:r>
            <a:r>
              <a:rPr lang="en-US" dirty="0" err="1">
                <a:cs typeface="Calibri"/>
              </a:rPr>
              <a:t>ancak</a:t>
            </a:r>
            <a:r>
              <a:rPr lang="en-US" dirty="0">
                <a:cs typeface="Calibri"/>
              </a:rPr>
              <a:t> yeni </a:t>
            </a:r>
            <a:r>
              <a:rPr lang="en-US" dirty="0" err="1">
                <a:cs typeface="Calibri"/>
              </a:rPr>
              <a:t>bir</a:t>
            </a:r>
            <a:r>
              <a:rPr lang="en-US" dirty="0">
                <a:cs typeface="Calibri"/>
              </a:rPr>
              <a:t> </a:t>
            </a:r>
            <a:r>
              <a:rPr lang="en-US" dirty="0" err="1">
                <a:cs typeface="Calibri"/>
              </a:rPr>
              <a:t>şey</a:t>
            </a:r>
            <a:r>
              <a:rPr lang="en-US" dirty="0">
                <a:cs typeface="Calibri"/>
              </a:rPr>
              <a:t> </a:t>
            </a:r>
            <a:r>
              <a:rPr lang="en-US" dirty="0" err="1">
                <a:cs typeface="Calibri"/>
              </a:rPr>
              <a:t>değildir</a:t>
            </a:r>
            <a:r>
              <a:rPr lang="en-US" dirty="0">
                <a:cs typeface="Calibri"/>
              </a:rPr>
              <a:t>. </a:t>
            </a:r>
            <a:r>
              <a:rPr lang="en-US" dirty="0" err="1">
                <a:cs typeface="Calibri"/>
              </a:rPr>
              <a:t>İnovasyon</a:t>
            </a:r>
            <a:r>
              <a:rPr lang="en-US" dirty="0">
                <a:cs typeface="Calibri"/>
              </a:rPr>
              <a:t> </a:t>
            </a:r>
            <a:r>
              <a:rPr lang="en-US" dirty="0" err="1">
                <a:cs typeface="Calibri"/>
              </a:rPr>
              <a:t>danışmanlığı</a:t>
            </a:r>
            <a:r>
              <a:rPr lang="en-US" dirty="0">
                <a:cs typeface="Calibri"/>
              </a:rPr>
              <a:t> </a:t>
            </a:r>
            <a:r>
              <a:rPr lang="en-US" dirty="0" err="1">
                <a:cs typeface="Calibri"/>
              </a:rPr>
              <a:t>yapan</a:t>
            </a:r>
            <a:r>
              <a:rPr lang="en-US" dirty="0">
                <a:cs typeface="Calibri"/>
              </a:rPr>
              <a:t> </a:t>
            </a:r>
            <a:r>
              <a:rPr lang="en-US" dirty="0">
                <a:cs typeface="Calibri"/>
                <a:hlinkClick r:id="rId2"/>
              </a:rPr>
              <a:t>Doblin</a:t>
            </a:r>
            <a:r>
              <a:rPr lang="en-US" dirty="0">
                <a:cs typeface="Calibri"/>
              </a:rPr>
              <a:t>, </a:t>
            </a:r>
            <a:r>
              <a:rPr lang="en-US" dirty="0" err="1">
                <a:cs typeface="Calibri"/>
              </a:rPr>
              <a:t>bunu</a:t>
            </a:r>
            <a:r>
              <a:rPr lang="en-US" dirty="0">
                <a:cs typeface="Calibri"/>
              </a:rPr>
              <a:t> 90'lı </a:t>
            </a:r>
            <a:r>
              <a:rPr lang="en-US" dirty="0" err="1">
                <a:cs typeface="Calibri"/>
              </a:rPr>
              <a:t>yıllarda</a:t>
            </a:r>
            <a:r>
              <a:rPr lang="en-US" dirty="0">
                <a:cs typeface="Calibri"/>
              </a:rPr>
              <a:t> fark </a:t>
            </a:r>
            <a:r>
              <a:rPr lang="en-US" dirty="0" err="1">
                <a:cs typeface="Calibri"/>
              </a:rPr>
              <a:t>etti</a:t>
            </a:r>
            <a:r>
              <a:rPr lang="en-US" dirty="0">
                <a:cs typeface="Calibri"/>
              </a:rPr>
              <a:t> </a:t>
            </a:r>
            <a:r>
              <a:rPr lang="en-US" dirty="0" err="1">
                <a:cs typeface="Calibri"/>
              </a:rPr>
              <a:t>ve</a:t>
            </a:r>
            <a:r>
              <a:rPr lang="en-US" dirty="0">
                <a:cs typeface="Calibri"/>
              </a:rPr>
              <a:t> </a:t>
            </a:r>
            <a:r>
              <a:rPr lang="en-US" dirty="0" err="1">
                <a:cs typeface="Calibri"/>
              </a:rPr>
              <a:t>problemi</a:t>
            </a:r>
            <a:r>
              <a:rPr lang="en-US" dirty="0">
                <a:cs typeface="Calibri"/>
              </a:rPr>
              <a:t> </a:t>
            </a:r>
            <a:r>
              <a:rPr lang="en-US" dirty="0" err="1">
                <a:cs typeface="Calibri"/>
              </a:rPr>
              <a:t>çözmeye</a:t>
            </a:r>
            <a:r>
              <a:rPr lang="en-US" dirty="0">
                <a:cs typeface="Calibri"/>
              </a:rPr>
              <a:t> </a:t>
            </a:r>
            <a:r>
              <a:rPr lang="en-US" dirty="0" err="1">
                <a:cs typeface="Calibri"/>
              </a:rPr>
              <a:t>yardımcı</a:t>
            </a:r>
            <a:r>
              <a:rPr lang="en-US" dirty="0">
                <a:cs typeface="Calibri"/>
              </a:rPr>
              <a:t> </a:t>
            </a:r>
            <a:r>
              <a:rPr lang="en-US" dirty="0" err="1">
                <a:cs typeface="Calibri"/>
              </a:rPr>
              <a:t>olmak</a:t>
            </a:r>
            <a:r>
              <a:rPr lang="en-US" dirty="0">
                <a:cs typeface="Calibri"/>
              </a:rPr>
              <a:t> </a:t>
            </a:r>
            <a:r>
              <a:rPr lang="en-US" dirty="0" err="1">
                <a:cs typeface="Calibri"/>
              </a:rPr>
              <a:t>için</a:t>
            </a:r>
            <a:r>
              <a:rPr lang="en-US" dirty="0">
                <a:cs typeface="Calibri"/>
              </a:rPr>
              <a:t> '</a:t>
            </a:r>
            <a:r>
              <a:rPr lang="en-US" b="1" dirty="0" err="1">
                <a:cs typeface="Calibri"/>
              </a:rPr>
              <a:t>İnovasyonun</a:t>
            </a:r>
            <a:r>
              <a:rPr lang="en-US" b="1" dirty="0">
                <a:cs typeface="Calibri"/>
              </a:rPr>
              <a:t> On </a:t>
            </a:r>
            <a:r>
              <a:rPr lang="en-US" b="1" dirty="0" err="1">
                <a:cs typeface="Calibri"/>
              </a:rPr>
              <a:t>Türü</a:t>
            </a:r>
            <a:r>
              <a:rPr lang="en-US" b="1" dirty="0">
                <a:cs typeface="Calibri"/>
              </a:rPr>
              <a:t> </a:t>
            </a:r>
            <a:r>
              <a:rPr lang="en-US" b="1" dirty="0" err="1">
                <a:cs typeface="Calibri"/>
              </a:rPr>
              <a:t>Çerçevesi</a:t>
            </a:r>
            <a:r>
              <a:rPr lang="en-US" dirty="0" err="1">
                <a:cs typeface="Calibri"/>
              </a:rPr>
              <a:t>'ni</a:t>
            </a:r>
            <a:r>
              <a:rPr lang="en-US" dirty="0">
                <a:cs typeface="Calibri"/>
              </a:rPr>
              <a:t> </a:t>
            </a:r>
            <a:r>
              <a:rPr lang="en-US" dirty="0" err="1">
                <a:cs typeface="Calibri"/>
              </a:rPr>
              <a:t>geliştirdi</a:t>
            </a:r>
            <a:r>
              <a:rPr lang="en-US" dirty="0">
                <a:cs typeface="Calibri"/>
              </a:rPr>
              <a:t>. Bu, her </a:t>
            </a:r>
            <a:r>
              <a:rPr lang="en-US" dirty="0" err="1">
                <a:cs typeface="Calibri"/>
              </a:rPr>
              <a:t>inovatörün</a:t>
            </a:r>
            <a:r>
              <a:rPr lang="en-US" dirty="0">
                <a:cs typeface="Calibri"/>
              </a:rPr>
              <a:t> </a:t>
            </a:r>
            <a:r>
              <a:rPr lang="en-US" dirty="0" err="1">
                <a:cs typeface="Calibri"/>
              </a:rPr>
              <a:t>faydalanabileceği</a:t>
            </a:r>
            <a:r>
              <a:rPr lang="en-US" dirty="0">
                <a:cs typeface="Calibri"/>
              </a:rPr>
              <a:t> </a:t>
            </a:r>
            <a:r>
              <a:rPr lang="en-US" dirty="0" err="1">
                <a:cs typeface="Calibri"/>
              </a:rPr>
              <a:t>basit</a:t>
            </a:r>
            <a:r>
              <a:rPr lang="en-US" dirty="0">
                <a:cs typeface="Calibri"/>
              </a:rPr>
              <a:t>, </a:t>
            </a:r>
            <a:r>
              <a:rPr lang="en-US" dirty="0" err="1">
                <a:cs typeface="Calibri"/>
              </a:rPr>
              <a:t>zarif</a:t>
            </a:r>
            <a:r>
              <a:rPr lang="en-US" dirty="0">
                <a:cs typeface="Calibri"/>
              </a:rPr>
              <a:t> </a:t>
            </a:r>
            <a:r>
              <a:rPr lang="en-US" dirty="0" err="1">
                <a:cs typeface="Calibri"/>
              </a:rPr>
              <a:t>ve</a:t>
            </a:r>
            <a:r>
              <a:rPr lang="en-US" dirty="0">
                <a:cs typeface="Calibri"/>
              </a:rPr>
              <a:t> </a:t>
            </a:r>
            <a:r>
              <a:rPr lang="en-US" dirty="0" err="1">
                <a:cs typeface="Calibri"/>
              </a:rPr>
              <a:t>pratik</a:t>
            </a:r>
            <a:r>
              <a:rPr lang="en-US" dirty="0">
                <a:cs typeface="Calibri"/>
              </a:rPr>
              <a:t> </a:t>
            </a:r>
            <a:r>
              <a:rPr lang="en-US" dirty="0" err="1">
                <a:cs typeface="Calibri"/>
              </a:rPr>
              <a:t>bir</a:t>
            </a:r>
            <a:r>
              <a:rPr lang="en-US" dirty="0">
                <a:cs typeface="Calibri"/>
              </a:rPr>
              <a:t> </a:t>
            </a:r>
            <a:r>
              <a:rPr lang="en-US" dirty="0" err="1">
                <a:cs typeface="Calibri"/>
              </a:rPr>
              <a:t>araçtır</a:t>
            </a:r>
            <a:r>
              <a:rPr lang="en-US" dirty="0">
                <a:cs typeface="Calibri"/>
              </a:rPr>
              <a:t>! Doblin, </a:t>
            </a:r>
            <a:r>
              <a:rPr lang="en-US" dirty="0" err="1">
                <a:cs typeface="Calibri"/>
              </a:rPr>
              <a:t>kapsamlı</a:t>
            </a:r>
            <a:r>
              <a:rPr lang="en-US" dirty="0">
                <a:cs typeface="Calibri"/>
              </a:rPr>
              <a:t> </a:t>
            </a:r>
            <a:r>
              <a:rPr lang="en-US" dirty="0" err="1">
                <a:cs typeface="Calibri"/>
              </a:rPr>
              <a:t>araştırmaların</a:t>
            </a:r>
            <a:r>
              <a:rPr lang="en-US" dirty="0">
                <a:cs typeface="Calibri"/>
              </a:rPr>
              <a:t> </a:t>
            </a:r>
            <a:r>
              <a:rPr lang="en-US" dirty="0" err="1">
                <a:cs typeface="Calibri"/>
              </a:rPr>
              <a:t>ardından</a:t>
            </a:r>
            <a:r>
              <a:rPr lang="en-US" dirty="0">
                <a:cs typeface="Calibri"/>
              </a:rPr>
              <a:t>, </a:t>
            </a:r>
            <a:r>
              <a:rPr lang="en-US" dirty="0" err="1">
                <a:cs typeface="Calibri"/>
              </a:rPr>
              <a:t>tüm</a:t>
            </a:r>
            <a:r>
              <a:rPr lang="en-US" dirty="0">
                <a:cs typeface="Calibri"/>
              </a:rPr>
              <a:t> </a:t>
            </a:r>
            <a:r>
              <a:rPr lang="en-US" dirty="0" err="1">
                <a:cs typeface="Calibri"/>
              </a:rPr>
              <a:t>inovasyonların</a:t>
            </a:r>
            <a:r>
              <a:rPr lang="en-US" dirty="0">
                <a:cs typeface="Calibri"/>
              </a:rPr>
              <a:t> </a:t>
            </a:r>
            <a:r>
              <a:rPr lang="en-US" dirty="0" err="1">
                <a:cs typeface="Calibri"/>
              </a:rPr>
              <a:t>aslında</a:t>
            </a:r>
            <a:r>
              <a:rPr lang="en-US" dirty="0">
                <a:cs typeface="Calibri"/>
              </a:rPr>
              <a:t> </a:t>
            </a:r>
            <a:r>
              <a:rPr lang="en-US" dirty="0" err="1">
                <a:cs typeface="Calibri"/>
              </a:rPr>
              <a:t>aynı</a:t>
            </a:r>
            <a:r>
              <a:rPr lang="en-US" dirty="0">
                <a:cs typeface="Calibri"/>
              </a:rPr>
              <a:t> </a:t>
            </a:r>
            <a:r>
              <a:rPr lang="en-US" b="1" dirty="0">
                <a:cs typeface="Calibri"/>
              </a:rPr>
              <a:t>10 </a:t>
            </a:r>
            <a:r>
              <a:rPr lang="en-US" b="1" dirty="0" err="1">
                <a:cs typeface="Calibri"/>
              </a:rPr>
              <a:t>temel</a:t>
            </a:r>
            <a:r>
              <a:rPr lang="en-US" b="1" dirty="0">
                <a:cs typeface="Calibri"/>
              </a:rPr>
              <a:t> </a:t>
            </a:r>
            <a:r>
              <a:rPr lang="en-US" b="1" dirty="0" err="1">
                <a:cs typeface="Calibri"/>
              </a:rPr>
              <a:t>unsurun</a:t>
            </a:r>
            <a:r>
              <a:rPr lang="en-US" dirty="0">
                <a:cs typeface="Calibri"/>
              </a:rPr>
              <a:t> </a:t>
            </a:r>
            <a:r>
              <a:rPr lang="en-US" dirty="0" err="1">
                <a:cs typeface="Calibri"/>
              </a:rPr>
              <a:t>birleşiminden</a:t>
            </a:r>
            <a:r>
              <a:rPr lang="en-US" dirty="0">
                <a:cs typeface="Calibri"/>
              </a:rPr>
              <a:t> </a:t>
            </a:r>
            <a:r>
              <a:rPr lang="en-US" dirty="0" err="1">
                <a:cs typeface="Calibri"/>
              </a:rPr>
              <a:t>oluştuğunu</a:t>
            </a:r>
            <a:r>
              <a:rPr lang="en-US" dirty="0">
                <a:cs typeface="Calibri"/>
              </a:rPr>
              <a:t> </a:t>
            </a:r>
            <a:r>
              <a:rPr lang="en-US" dirty="0" err="1">
                <a:cs typeface="Calibri"/>
              </a:rPr>
              <a:t>keşfetti</a:t>
            </a:r>
            <a:r>
              <a:rPr lang="en-US" dirty="0">
                <a:cs typeface="Calibri"/>
              </a:rPr>
              <a:t>.</a:t>
            </a: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US" dirty="0"/>
          </a:p>
          <a:p>
            <a:pPr indent="0" algn="l" rtl="0">
              <a:lnSpc>
                <a:spcPct val="120000"/>
              </a:lnSpc>
              <a:spcBef>
                <a:spcPts val="600"/>
              </a:spcBef>
            </a:pPr>
            <a:endParaRPr lang="en-IE" dirty="0"/>
          </a:p>
        </p:txBody>
      </p:sp>
    </p:spTree>
    <p:extLst>
      <p:ext uri="{BB962C8B-B14F-4D97-AF65-F5344CB8AC3E}">
        <p14:creationId xmlns:p14="http://schemas.microsoft.com/office/powerpoint/2010/main" val="287793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32F4A4C-6EEC-360E-0CA5-EE5707C293A0}"/>
              </a:ext>
            </a:extLst>
          </p:cNvPr>
          <p:cNvSpPr txBox="1">
            <a:spLocks/>
          </p:cNvSpPr>
          <p:nvPr/>
        </p:nvSpPr>
        <p:spPr>
          <a:xfrm>
            <a:off x="1" y="253498"/>
            <a:ext cx="11393172" cy="711684"/>
          </a:xfrm>
          <a:prstGeom prst="rect">
            <a:avLst/>
          </a:prstGeom>
          <a:solidFill>
            <a:srgbClr val="F79037"/>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0" algn="l" rtl="0">
              <a:buNone/>
            </a:pPr>
            <a:r>
              <a:rPr lang="en-US" b="1" dirty="0" err="1">
                <a:solidFill>
                  <a:schemeClr val="bg1"/>
                </a:solidFill>
              </a:rPr>
              <a:t>Doblin'in</a:t>
            </a:r>
            <a:r>
              <a:rPr lang="en-US" b="1" dirty="0">
                <a:solidFill>
                  <a:schemeClr val="bg1"/>
                </a:solidFill>
              </a:rPr>
              <a:t> On </a:t>
            </a:r>
            <a:r>
              <a:rPr lang="en-US" b="1" dirty="0" err="1">
                <a:solidFill>
                  <a:schemeClr val="bg1"/>
                </a:solidFill>
              </a:rPr>
              <a:t>İnovasyon</a:t>
            </a:r>
            <a:r>
              <a:rPr lang="en-US" b="1" dirty="0">
                <a:solidFill>
                  <a:schemeClr val="bg1"/>
                </a:solidFill>
              </a:rPr>
              <a:t> </a:t>
            </a:r>
            <a:r>
              <a:rPr lang="en-US" b="1" dirty="0" err="1">
                <a:solidFill>
                  <a:schemeClr val="bg1"/>
                </a:solidFill>
              </a:rPr>
              <a:t>Çerçevesi</a:t>
            </a:r>
            <a:endParaRPr lang="en-US" b="1" dirty="0" err="1">
              <a:solidFill>
                <a:schemeClr val="bg1"/>
              </a:solidFill>
              <a:cs typeface="Calibri"/>
            </a:endParaRPr>
          </a:p>
        </p:txBody>
      </p:sp>
      <p:sp>
        <p:nvSpPr>
          <p:cNvPr id="3" name="Rectangle 2">
            <a:extLst>
              <a:ext uri="{FF2B5EF4-FFF2-40B4-BE49-F238E27FC236}">
                <a16:creationId xmlns:a16="http://schemas.microsoft.com/office/drawing/2014/main" id="{B577D5BC-F87E-6D92-CDB1-B20404B068FC}"/>
              </a:ext>
            </a:extLst>
          </p:cNvPr>
          <p:cNvSpPr/>
          <p:nvPr/>
        </p:nvSpPr>
        <p:spPr>
          <a:xfrm>
            <a:off x="1813561"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Kâr</a:t>
            </a:r>
          </a:p>
          <a:p>
            <a:pPr algn="ctr" rtl="0"/>
            <a:r>
              <a:rPr lang="en-US" sz="1000" b="1">
                <a:solidFill>
                  <a:schemeClr val="bg1"/>
                </a:solidFill>
              </a:rPr>
              <a:t>modeli</a:t>
            </a:r>
            <a:endParaRPr lang="en-IE" sz="1000" b="1">
              <a:solidFill>
                <a:schemeClr val="bg1"/>
              </a:solidFill>
            </a:endParaRPr>
          </a:p>
        </p:txBody>
      </p:sp>
      <p:sp>
        <p:nvSpPr>
          <p:cNvPr id="4" name="Rectangle 3">
            <a:extLst>
              <a:ext uri="{FF2B5EF4-FFF2-40B4-BE49-F238E27FC236}">
                <a16:creationId xmlns:a16="http://schemas.microsoft.com/office/drawing/2014/main" id="{C4B7A09F-5CD5-5CCA-B411-1E89BBD4D212}"/>
              </a:ext>
            </a:extLst>
          </p:cNvPr>
          <p:cNvSpPr/>
          <p:nvPr/>
        </p:nvSpPr>
        <p:spPr>
          <a:xfrm>
            <a:off x="2680857"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50" b="1">
                <a:solidFill>
                  <a:schemeClr val="bg1"/>
                </a:solidFill>
              </a:rPr>
              <a:t>Ağ</a:t>
            </a:r>
            <a:endParaRPr lang="en-IE" sz="950" b="1">
              <a:solidFill>
                <a:schemeClr val="bg1"/>
              </a:solidFill>
            </a:endParaRPr>
          </a:p>
        </p:txBody>
      </p:sp>
      <p:sp>
        <p:nvSpPr>
          <p:cNvPr id="5" name="Rectangle 4">
            <a:extLst>
              <a:ext uri="{FF2B5EF4-FFF2-40B4-BE49-F238E27FC236}">
                <a16:creationId xmlns:a16="http://schemas.microsoft.com/office/drawing/2014/main" id="{DFCB81D5-A441-AE86-21FB-672C5828DD30}"/>
              </a:ext>
            </a:extLst>
          </p:cNvPr>
          <p:cNvSpPr/>
          <p:nvPr/>
        </p:nvSpPr>
        <p:spPr>
          <a:xfrm>
            <a:off x="3558541"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00" b="1">
                <a:solidFill>
                  <a:schemeClr val="bg1"/>
                </a:solidFill>
              </a:rPr>
              <a:t>Yapı</a:t>
            </a:r>
            <a:endParaRPr lang="en-IE" sz="900" b="1">
              <a:solidFill>
                <a:schemeClr val="bg1"/>
              </a:solidFill>
            </a:endParaRPr>
          </a:p>
        </p:txBody>
      </p:sp>
      <p:sp>
        <p:nvSpPr>
          <p:cNvPr id="6" name="Rectangle 5">
            <a:extLst>
              <a:ext uri="{FF2B5EF4-FFF2-40B4-BE49-F238E27FC236}">
                <a16:creationId xmlns:a16="http://schemas.microsoft.com/office/drawing/2014/main" id="{0BBE7329-0123-94B7-ABAB-A23868928EB8}"/>
              </a:ext>
            </a:extLst>
          </p:cNvPr>
          <p:cNvSpPr/>
          <p:nvPr/>
        </p:nvSpPr>
        <p:spPr>
          <a:xfrm>
            <a:off x="4445924"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İşlem</a:t>
            </a:r>
            <a:endParaRPr lang="en-IE" sz="1000" b="1">
              <a:solidFill>
                <a:schemeClr val="bg1"/>
              </a:solidFill>
            </a:endParaRPr>
          </a:p>
        </p:txBody>
      </p:sp>
      <p:sp>
        <p:nvSpPr>
          <p:cNvPr id="7" name="Rectangle 6">
            <a:extLst>
              <a:ext uri="{FF2B5EF4-FFF2-40B4-BE49-F238E27FC236}">
                <a16:creationId xmlns:a16="http://schemas.microsoft.com/office/drawing/2014/main" id="{78C3CC69-0BF6-63A7-890F-2DC79AB43D8F}"/>
              </a:ext>
            </a:extLst>
          </p:cNvPr>
          <p:cNvSpPr/>
          <p:nvPr/>
        </p:nvSpPr>
        <p:spPr>
          <a:xfrm>
            <a:off x="5343699"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dirty="0" err="1">
                <a:solidFill>
                  <a:schemeClr val="bg1"/>
                </a:solidFill>
              </a:rPr>
              <a:t>Ürün</a:t>
            </a:r>
            <a:r>
              <a:rPr lang="en-US" sz="1000" b="1" dirty="0">
                <a:solidFill>
                  <a:schemeClr val="bg1"/>
                </a:solidFill>
              </a:rPr>
              <a:t>   </a:t>
            </a:r>
            <a:r>
              <a:rPr lang="en-US" sz="1000" b="1" dirty="0" err="1">
                <a:solidFill>
                  <a:schemeClr val="bg1"/>
                </a:solidFill>
              </a:rPr>
              <a:t>Perfor-mansı</a:t>
            </a:r>
            <a:endParaRPr lang="en-US" sz="1000" b="1" dirty="0" err="1">
              <a:solidFill>
                <a:schemeClr val="bg1"/>
              </a:solidFill>
              <a:cs typeface="Calibri"/>
            </a:endParaRPr>
          </a:p>
        </p:txBody>
      </p:sp>
      <p:sp>
        <p:nvSpPr>
          <p:cNvPr id="8" name="Rectangle 7">
            <a:extLst>
              <a:ext uri="{FF2B5EF4-FFF2-40B4-BE49-F238E27FC236}">
                <a16:creationId xmlns:a16="http://schemas.microsoft.com/office/drawing/2014/main" id="{2AF7C797-7736-2183-9B18-B422D2CAC3C4}"/>
              </a:ext>
            </a:extLst>
          </p:cNvPr>
          <p:cNvSpPr/>
          <p:nvPr/>
        </p:nvSpPr>
        <p:spPr>
          <a:xfrm>
            <a:off x="6241474"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Ürün</a:t>
            </a:r>
          </a:p>
          <a:p>
            <a:pPr algn="ctr" rtl="0"/>
            <a:r>
              <a:rPr lang="en-US" sz="1000" b="1">
                <a:solidFill>
                  <a:schemeClr val="bg1"/>
                </a:solidFill>
              </a:rPr>
              <a:t>sistem</a:t>
            </a:r>
            <a:endParaRPr lang="en-IE" sz="1000" b="1">
              <a:solidFill>
                <a:schemeClr val="bg1"/>
              </a:solidFill>
            </a:endParaRPr>
          </a:p>
        </p:txBody>
      </p:sp>
      <p:sp>
        <p:nvSpPr>
          <p:cNvPr id="9" name="Rectangle 8">
            <a:extLst>
              <a:ext uri="{FF2B5EF4-FFF2-40B4-BE49-F238E27FC236}">
                <a16:creationId xmlns:a16="http://schemas.microsoft.com/office/drawing/2014/main" id="{66519DF9-1C4A-EAA4-68A7-F4CE4570098C}"/>
              </a:ext>
            </a:extLst>
          </p:cNvPr>
          <p:cNvSpPr/>
          <p:nvPr/>
        </p:nvSpPr>
        <p:spPr>
          <a:xfrm>
            <a:off x="7108770"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Hizmet</a:t>
            </a:r>
            <a:endParaRPr lang="en-IE" sz="1000" b="1">
              <a:solidFill>
                <a:schemeClr val="bg1"/>
              </a:solidFill>
            </a:endParaRPr>
          </a:p>
        </p:txBody>
      </p:sp>
      <p:sp>
        <p:nvSpPr>
          <p:cNvPr id="10" name="Rectangle 9">
            <a:extLst>
              <a:ext uri="{FF2B5EF4-FFF2-40B4-BE49-F238E27FC236}">
                <a16:creationId xmlns:a16="http://schemas.microsoft.com/office/drawing/2014/main" id="{DA6590C3-C0A3-084E-02EF-FA5DDF7328EE}"/>
              </a:ext>
            </a:extLst>
          </p:cNvPr>
          <p:cNvSpPr/>
          <p:nvPr/>
        </p:nvSpPr>
        <p:spPr>
          <a:xfrm>
            <a:off x="7949738"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Kanal</a:t>
            </a:r>
            <a:endParaRPr lang="en-IE" sz="1000" b="1">
              <a:solidFill>
                <a:schemeClr val="bg1"/>
              </a:solidFill>
            </a:endParaRPr>
          </a:p>
        </p:txBody>
      </p:sp>
      <p:sp>
        <p:nvSpPr>
          <p:cNvPr id="11" name="Rectangle 10">
            <a:extLst>
              <a:ext uri="{FF2B5EF4-FFF2-40B4-BE49-F238E27FC236}">
                <a16:creationId xmlns:a16="http://schemas.microsoft.com/office/drawing/2014/main" id="{F72E4EFE-B98E-89F2-240C-233FCB72407D}"/>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Marka</a:t>
            </a:r>
            <a:endParaRPr lang="en-IE" sz="1000" b="1">
              <a:solidFill>
                <a:schemeClr val="bg1"/>
              </a:solidFill>
            </a:endParaRPr>
          </a:p>
        </p:txBody>
      </p:sp>
      <p:sp>
        <p:nvSpPr>
          <p:cNvPr id="12" name="Rectangle 11">
            <a:extLst>
              <a:ext uri="{FF2B5EF4-FFF2-40B4-BE49-F238E27FC236}">
                <a16:creationId xmlns:a16="http://schemas.microsoft.com/office/drawing/2014/main" id="{5DA6C442-0016-C1FB-55A1-FBF10D2B5ADF}"/>
              </a:ext>
            </a:extLst>
          </p:cNvPr>
          <p:cNvSpPr/>
          <p:nvPr/>
        </p:nvSpPr>
        <p:spPr>
          <a:xfrm>
            <a:off x="9639993"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US" sz="850" b="1" dirty="0" err="1">
                <a:solidFill>
                  <a:schemeClr val="bg1"/>
                </a:solidFill>
              </a:rPr>
              <a:t>Müşteri</a:t>
            </a:r>
            <a:endParaRPr lang="en-US" sz="850" b="1" dirty="0" err="1">
              <a:solidFill>
                <a:schemeClr val="bg1"/>
              </a:solidFill>
              <a:cs typeface="Calibri"/>
            </a:endParaRPr>
          </a:p>
          <a:p>
            <a:pPr algn="ctr" rtl="0"/>
            <a:r>
              <a:rPr lang="en-US" sz="900" b="1" dirty="0" err="1">
                <a:solidFill>
                  <a:schemeClr val="bg1"/>
                </a:solidFill>
                <a:ea typeface="Calibri"/>
                <a:cs typeface="Calibri"/>
              </a:rPr>
              <a:t>Etkileşi</a:t>
            </a:r>
            <a:r>
              <a:rPr lang="en-US" sz="900" b="1" dirty="0">
                <a:solidFill>
                  <a:schemeClr val="bg1"/>
                </a:solidFill>
                <a:ea typeface="Calibri"/>
                <a:cs typeface="Calibri"/>
              </a:rPr>
              <a:t>-mi</a:t>
            </a:r>
          </a:p>
        </p:txBody>
      </p:sp>
      <p:sp>
        <p:nvSpPr>
          <p:cNvPr id="13" name="Rectangle 12">
            <a:extLst>
              <a:ext uri="{FF2B5EF4-FFF2-40B4-BE49-F238E27FC236}">
                <a16:creationId xmlns:a16="http://schemas.microsoft.com/office/drawing/2014/main" id="{B9460A84-1669-F662-8F77-1FBBC1B8425D}"/>
              </a:ext>
            </a:extLst>
          </p:cNvPr>
          <p:cNvSpPr/>
          <p:nvPr/>
        </p:nvSpPr>
        <p:spPr>
          <a:xfrm>
            <a:off x="1813561" y="3649287"/>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bg1"/>
                </a:solidFill>
              </a:rPr>
              <a:t>Yapılandırma</a:t>
            </a:r>
            <a:endParaRPr lang="en-IE" sz="1400" b="1">
              <a:solidFill>
                <a:schemeClr val="bg1"/>
              </a:solidFill>
            </a:endParaRPr>
          </a:p>
        </p:txBody>
      </p:sp>
      <p:sp>
        <p:nvSpPr>
          <p:cNvPr id="14" name="Rectangle 13">
            <a:extLst>
              <a:ext uri="{FF2B5EF4-FFF2-40B4-BE49-F238E27FC236}">
                <a16:creationId xmlns:a16="http://schemas.microsoft.com/office/drawing/2014/main" id="{45B150F1-AB95-3D65-A250-428D37601062}"/>
              </a:ext>
            </a:extLst>
          </p:cNvPr>
          <p:cNvSpPr/>
          <p:nvPr/>
        </p:nvSpPr>
        <p:spPr>
          <a:xfrm>
            <a:off x="7105996" y="3649287"/>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bg1"/>
                </a:solidFill>
              </a:rPr>
              <a:t>Deneyim</a:t>
            </a:r>
            <a:endParaRPr lang="en-IE" sz="1400" b="1">
              <a:solidFill>
                <a:schemeClr val="bg1"/>
              </a:solidFill>
            </a:endParaRPr>
          </a:p>
        </p:txBody>
      </p:sp>
      <p:sp>
        <p:nvSpPr>
          <p:cNvPr id="15" name="Rectangle 14">
            <a:extLst>
              <a:ext uri="{FF2B5EF4-FFF2-40B4-BE49-F238E27FC236}">
                <a16:creationId xmlns:a16="http://schemas.microsoft.com/office/drawing/2014/main" id="{C9AC2046-D083-9483-5A5E-E59EC4FB82BA}"/>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t>Teklif</a:t>
            </a:r>
            <a:endParaRPr lang="en-IE" sz="1400" b="1"/>
          </a:p>
        </p:txBody>
      </p:sp>
      <p:cxnSp>
        <p:nvCxnSpPr>
          <p:cNvPr id="16" name="Straight Connector 15">
            <a:extLst>
              <a:ext uri="{FF2B5EF4-FFF2-40B4-BE49-F238E27FC236}">
                <a16:creationId xmlns:a16="http://schemas.microsoft.com/office/drawing/2014/main" id="{7AF44C55-3AC6-9A97-385F-A4E6C67F4B4C}"/>
              </a:ext>
            </a:extLst>
          </p:cNvPr>
          <p:cNvCxnSpPr/>
          <p:nvPr/>
        </p:nvCxnSpPr>
        <p:spPr>
          <a:xfrm>
            <a:off x="2579718"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4F6F77-E68D-9E4B-4C6D-6C2B00966FE2}"/>
              </a:ext>
            </a:extLst>
          </p:cNvPr>
          <p:cNvCxnSpPr/>
          <p:nvPr/>
        </p:nvCxnSpPr>
        <p:spPr>
          <a:xfrm>
            <a:off x="7869384" y="2048395"/>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6CF206-11F9-5B02-C049-9CCC18E2611B}"/>
              </a:ext>
            </a:extLst>
          </p:cNvPr>
          <p:cNvCxnSpPr/>
          <p:nvPr/>
        </p:nvCxnSpPr>
        <p:spPr>
          <a:xfrm>
            <a:off x="6174972"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41DD9-9756-BAA3-5A33-15E34E867003}"/>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1CB76A-C5AE-51F8-9360-3691F6CB8839}"/>
              </a:ext>
            </a:extLst>
          </p:cNvPr>
          <p:cNvCxnSpPr/>
          <p:nvPr/>
        </p:nvCxnSpPr>
        <p:spPr>
          <a:xfrm>
            <a:off x="9570722"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B58AC5-9C8D-42C8-6317-6430776B1168}"/>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10C868-4A7F-8402-7EBE-EF4CC9AEC63C}"/>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AA6D2A-8CCC-AB7C-74FC-974C19A778DC}"/>
              </a:ext>
            </a:extLst>
          </p:cNvPr>
          <p:cNvCxnSpPr/>
          <p:nvPr/>
        </p:nvCxnSpPr>
        <p:spPr>
          <a:xfrm>
            <a:off x="5268884"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F5318A-D7AB-FA2F-97FA-2937A57AEE1C}"/>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75ACEA-84AD-AB6A-67B2-8F9B5A0522D4}"/>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A69735-E540-31CF-B621-E5AD2062AF52}"/>
              </a:ext>
            </a:extLst>
          </p:cNvPr>
          <p:cNvSpPr txBox="1"/>
          <p:nvPr/>
        </p:nvSpPr>
        <p:spPr>
          <a:xfrm>
            <a:off x="1895303" y="4314998"/>
            <a:ext cx="1072342" cy="946413"/>
          </a:xfrm>
          <a:prstGeom prst="rect">
            <a:avLst/>
          </a:prstGeom>
          <a:noFill/>
        </p:spPr>
        <p:txBody>
          <a:bodyPr wrap="square" rtlCol="0">
            <a:spAutoFit/>
          </a:bodyPr>
          <a:lstStyle/>
          <a:p>
            <a:pPr algn="l" rtl="0"/>
            <a:r>
              <a:rPr lang="en-US" sz="1200" b="1">
                <a:solidFill>
                  <a:srgbClr val="000000"/>
                </a:solidFill>
              </a:rPr>
              <a:t>Kâr Modeli</a:t>
            </a:r>
          </a:p>
          <a:p>
            <a:pPr algn="l" rtl="0"/>
            <a:endParaRPr lang="en-US" sz="1200" b="1">
              <a:solidFill>
                <a:schemeClr val="bg2">
                  <a:lumMod val="50000"/>
                </a:schemeClr>
              </a:solidFill>
            </a:endParaRPr>
          </a:p>
          <a:p>
            <a:pPr algn="l" rtl="0"/>
            <a:r>
              <a:rPr lang="en-US" sz="1050">
                <a:solidFill>
                  <a:schemeClr val="bg2">
                    <a:lumMod val="50000"/>
                  </a:schemeClr>
                </a:solidFill>
              </a:rPr>
              <a:t>Para kazanma yönteminiz</a:t>
            </a:r>
            <a:endParaRPr lang="en-IE" sz="1050">
              <a:solidFill>
                <a:schemeClr val="bg2">
                  <a:lumMod val="50000"/>
                </a:schemeClr>
              </a:solidFill>
            </a:endParaRPr>
          </a:p>
        </p:txBody>
      </p:sp>
      <p:sp>
        <p:nvSpPr>
          <p:cNvPr id="27" name="TextBox 26">
            <a:extLst>
              <a:ext uri="{FF2B5EF4-FFF2-40B4-BE49-F238E27FC236}">
                <a16:creationId xmlns:a16="http://schemas.microsoft.com/office/drawing/2014/main" id="{7B3732FC-05D3-1FF2-A884-D0CD0B24EC11}"/>
              </a:ext>
            </a:extLst>
          </p:cNvPr>
          <p:cNvSpPr txBox="1"/>
          <p:nvPr/>
        </p:nvSpPr>
        <p:spPr>
          <a:xfrm>
            <a:off x="3558541" y="4328160"/>
            <a:ext cx="1072342" cy="946413"/>
          </a:xfrm>
          <a:prstGeom prst="rect">
            <a:avLst/>
          </a:prstGeom>
          <a:noFill/>
        </p:spPr>
        <p:txBody>
          <a:bodyPr wrap="square" rtlCol="0">
            <a:spAutoFit/>
          </a:bodyPr>
          <a:lstStyle/>
          <a:p>
            <a:pPr algn="l" rtl="0"/>
            <a:r>
              <a:rPr lang="en-US" sz="1200" b="1">
                <a:solidFill>
                  <a:srgbClr val="000000"/>
                </a:solidFill>
              </a:rPr>
              <a:t>Yapı</a:t>
            </a:r>
          </a:p>
          <a:p>
            <a:pPr algn="l" rtl="0"/>
            <a:endParaRPr lang="en-US" sz="1200" b="1">
              <a:solidFill>
                <a:schemeClr val="bg2">
                  <a:lumMod val="50000"/>
                </a:schemeClr>
              </a:solidFill>
            </a:endParaRPr>
          </a:p>
          <a:p>
            <a:pPr algn="l" rtl="0"/>
            <a:r>
              <a:rPr lang="en-US" sz="1050">
                <a:solidFill>
                  <a:schemeClr val="bg2">
                    <a:lumMod val="50000"/>
                  </a:schemeClr>
                </a:solidFill>
              </a:rPr>
              <a:t>Yeteneğinizin ve varlıklarınızın hizalanması</a:t>
            </a:r>
            <a:endParaRPr lang="en-IE" sz="1050">
              <a:solidFill>
                <a:schemeClr val="bg2">
                  <a:lumMod val="50000"/>
                </a:schemeClr>
              </a:solidFill>
            </a:endParaRPr>
          </a:p>
        </p:txBody>
      </p:sp>
      <p:sp>
        <p:nvSpPr>
          <p:cNvPr id="28" name="TextBox 27">
            <a:extLst>
              <a:ext uri="{FF2B5EF4-FFF2-40B4-BE49-F238E27FC236}">
                <a16:creationId xmlns:a16="http://schemas.microsoft.com/office/drawing/2014/main" id="{74BA8C73-82E0-3FFF-314E-120D6BFBA748}"/>
              </a:ext>
            </a:extLst>
          </p:cNvPr>
          <p:cNvSpPr txBox="1"/>
          <p:nvPr/>
        </p:nvSpPr>
        <p:spPr>
          <a:xfrm>
            <a:off x="5348201" y="4312920"/>
            <a:ext cx="1072342" cy="1131079"/>
          </a:xfrm>
          <a:prstGeom prst="rect">
            <a:avLst/>
          </a:prstGeom>
          <a:noFill/>
        </p:spPr>
        <p:txBody>
          <a:bodyPr wrap="square" lIns="91440" tIns="45720" rIns="91440" bIns="45720" rtlCol="0" anchor="t">
            <a:spAutoFit/>
          </a:bodyPr>
          <a:lstStyle/>
          <a:p>
            <a:r>
              <a:rPr lang="en-US" sz="1200" b="1" dirty="0" err="1">
                <a:solidFill>
                  <a:srgbClr val="000000"/>
                </a:solidFill>
              </a:rPr>
              <a:t>Ürün</a:t>
            </a:r>
            <a:r>
              <a:rPr lang="en-US" sz="1200" b="1" dirty="0">
                <a:solidFill>
                  <a:srgbClr val="000000"/>
                </a:solidFill>
              </a:rPr>
              <a:t> </a:t>
            </a:r>
            <a:r>
              <a:rPr lang="en-US" sz="1200" b="1" dirty="0" err="1">
                <a:solidFill>
                  <a:srgbClr val="000000"/>
                </a:solidFill>
              </a:rPr>
              <a:t>Performansı</a:t>
            </a:r>
            <a:endParaRPr lang="en-US" sz="1200" b="1" dirty="0" err="1">
              <a:solidFill>
                <a:srgbClr val="000000"/>
              </a:solidFill>
              <a:cs typeface="Calibri"/>
            </a:endParaRPr>
          </a:p>
          <a:p>
            <a:pPr algn="l" rtl="0"/>
            <a:endParaRPr lang="en-US" sz="1200" b="1">
              <a:solidFill>
                <a:schemeClr val="bg2">
                  <a:lumMod val="50000"/>
                </a:schemeClr>
              </a:solidFill>
            </a:endParaRPr>
          </a:p>
          <a:p>
            <a:pPr algn="l" rtl="0"/>
            <a:r>
              <a:rPr lang="en-US" sz="1050" dirty="0" err="1">
                <a:solidFill>
                  <a:schemeClr val="bg2">
                    <a:lumMod val="50000"/>
                  </a:schemeClr>
                </a:solidFill>
              </a:rPr>
              <a:t>Ayırt</a:t>
            </a:r>
            <a:r>
              <a:rPr lang="en-US" sz="1050" dirty="0">
                <a:solidFill>
                  <a:schemeClr val="bg2">
                    <a:lumMod val="50000"/>
                  </a:schemeClr>
                </a:solidFill>
              </a:rPr>
              <a:t> </a:t>
            </a:r>
            <a:r>
              <a:rPr lang="en-US" sz="1050" dirty="0" err="1">
                <a:solidFill>
                  <a:schemeClr val="bg2">
                    <a:lumMod val="50000"/>
                  </a:schemeClr>
                </a:solidFill>
              </a:rPr>
              <a:t>edici</a:t>
            </a:r>
            <a:r>
              <a:rPr lang="en-US" sz="1050" dirty="0">
                <a:solidFill>
                  <a:schemeClr val="bg2">
                    <a:lumMod val="50000"/>
                  </a:schemeClr>
                </a:solidFill>
              </a:rPr>
              <a:t> </a:t>
            </a:r>
            <a:r>
              <a:rPr lang="en-US" sz="1050" dirty="0" err="1">
                <a:solidFill>
                  <a:schemeClr val="bg2">
                    <a:lumMod val="50000"/>
                  </a:schemeClr>
                </a:solidFill>
              </a:rPr>
              <a:t>özellikler</a:t>
            </a:r>
            <a:r>
              <a:rPr lang="en-US" sz="1050" dirty="0">
                <a:solidFill>
                  <a:schemeClr val="bg2">
                    <a:lumMod val="50000"/>
                  </a:schemeClr>
                </a:solidFill>
              </a:rPr>
              <a:t> </a:t>
            </a:r>
            <a:r>
              <a:rPr lang="en-US" sz="1050" dirty="0" err="1">
                <a:solidFill>
                  <a:schemeClr val="bg2">
                    <a:lumMod val="50000"/>
                  </a:schemeClr>
                </a:solidFill>
              </a:rPr>
              <a:t>ve</a:t>
            </a:r>
            <a:r>
              <a:rPr lang="en-US" sz="1050" dirty="0">
                <a:solidFill>
                  <a:schemeClr val="bg2">
                    <a:lumMod val="50000"/>
                  </a:schemeClr>
                </a:solidFill>
              </a:rPr>
              <a:t> </a:t>
            </a:r>
            <a:r>
              <a:rPr lang="en-US" sz="1050" dirty="0" err="1">
                <a:solidFill>
                  <a:schemeClr val="bg2">
                    <a:lumMod val="50000"/>
                  </a:schemeClr>
                </a:solidFill>
              </a:rPr>
              <a:t>işlevsellik</a:t>
            </a:r>
            <a:endParaRPr lang="en-IE" sz="1050" dirty="0" err="1">
              <a:solidFill>
                <a:schemeClr val="bg2">
                  <a:lumMod val="50000"/>
                </a:schemeClr>
              </a:solidFill>
            </a:endParaRPr>
          </a:p>
        </p:txBody>
      </p:sp>
      <p:sp>
        <p:nvSpPr>
          <p:cNvPr id="29" name="TextBox 28">
            <a:extLst>
              <a:ext uri="{FF2B5EF4-FFF2-40B4-BE49-F238E27FC236}">
                <a16:creationId xmlns:a16="http://schemas.microsoft.com/office/drawing/2014/main" id="{C9DBCF4A-8A4C-F8C8-BD84-E0EDC8ED9612}"/>
              </a:ext>
            </a:extLst>
          </p:cNvPr>
          <p:cNvSpPr txBox="1"/>
          <p:nvPr/>
        </p:nvSpPr>
        <p:spPr>
          <a:xfrm>
            <a:off x="7137861" y="4314998"/>
            <a:ext cx="1072342" cy="946413"/>
          </a:xfrm>
          <a:prstGeom prst="rect">
            <a:avLst/>
          </a:prstGeom>
          <a:noFill/>
        </p:spPr>
        <p:txBody>
          <a:bodyPr wrap="square" lIns="91440" tIns="45720" rIns="91440" bIns="45720" rtlCol="0" anchor="t">
            <a:spAutoFit/>
          </a:bodyPr>
          <a:lstStyle/>
          <a:p>
            <a:pPr algn="l" rtl="0"/>
            <a:r>
              <a:rPr lang="en-US" sz="1200" b="1" dirty="0" err="1">
                <a:solidFill>
                  <a:srgbClr val="000000"/>
                </a:solidFill>
              </a:rPr>
              <a:t>Hizmet</a:t>
            </a:r>
            <a:endParaRPr lang="en-US" sz="1200" b="1" dirty="0" err="1">
              <a:solidFill>
                <a:srgbClr val="000000"/>
              </a:solidFill>
              <a:ea typeface="Calibri"/>
              <a:cs typeface="Calibri"/>
            </a:endParaRPr>
          </a:p>
          <a:p>
            <a:pPr algn="l" rtl="0"/>
            <a:endParaRPr lang="en-US" sz="1200" b="1">
              <a:solidFill>
                <a:schemeClr val="bg2">
                  <a:lumMod val="50000"/>
                </a:schemeClr>
              </a:solidFill>
            </a:endParaRPr>
          </a:p>
          <a:p>
            <a:pPr algn="l" rtl="0"/>
            <a:r>
              <a:rPr lang="en-US" sz="1050" dirty="0" err="1">
                <a:solidFill>
                  <a:schemeClr val="bg2">
                    <a:lumMod val="50000"/>
                  </a:schemeClr>
                </a:solidFill>
              </a:rPr>
              <a:t>Tekliflerinizi</a:t>
            </a:r>
            <a:r>
              <a:rPr lang="en-US" sz="1050" dirty="0">
                <a:solidFill>
                  <a:schemeClr val="bg2">
                    <a:lumMod val="50000"/>
                  </a:schemeClr>
                </a:solidFill>
              </a:rPr>
              <a:t> </a:t>
            </a:r>
            <a:r>
              <a:rPr lang="en-US" sz="1050" dirty="0" err="1">
                <a:solidFill>
                  <a:schemeClr val="bg2">
                    <a:lumMod val="50000"/>
                  </a:schemeClr>
                </a:solidFill>
              </a:rPr>
              <a:t>çevreleyen</a:t>
            </a:r>
            <a:r>
              <a:rPr lang="en-US" sz="1050" dirty="0">
                <a:solidFill>
                  <a:schemeClr val="bg2">
                    <a:lumMod val="50000"/>
                  </a:schemeClr>
                </a:solidFill>
              </a:rPr>
              <a:t> </a:t>
            </a:r>
            <a:r>
              <a:rPr lang="en-US" sz="1050" dirty="0" err="1">
                <a:solidFill>
                  <a:schemeClr val="bg2">
                    <a:lumMod val="50000"/>
                  </a:schemeClr>
                </a:solidFill>
              </a:rPr>
              <a:t>destekler</a:t>
            </a:r>
            <a:endParaRPr lang="en-US" sz="1050" dirty="0" err="1">
              <a:solidFill>
                <a:schemeClr val="bg2">
                  <a:lumMod val="50000"/>
                </a:schemeClr>
              </a:solidFill>
              <a:ea typeface="Calibri"/>
              <a:cs typeface="Calibri"/>
            </a:endParaRPr>
          </a:p>
        </p:txBody>
      </p:sp>
      <p:sp>
        <p:nvSpPr>
          <p:cNvPr id="30" name="TextBox 29">
            <a:extLst>
              <a:ext uri="{FF2B5EF4-FFF2-40B4-BE49-F238E27FC236}">
                <a16:creationId xmlns:a16="http://schemas.microsoft.com/office/drawing/2014/main" id="{366EC0AD-F5F6-C6BD-486C-139327E1F34F}"/>
              </a:ext>
            </a:extLst>
          </p:cNvPr>
          <p:cNvSpPr txBox="1"/>
          <p:nvPr/>
        </p:nvSpPr>
        <p:spPr>
          <a:xfrm>
            <a:off x="9069097" y="4328160"/>
            <a:ext cx="1134683" cy="946413"/>
          </a:xfrm>
          <a:prstGeom prst="rect">
            <a:avLst/>
          </a:prstGeom>
          <a:noFill/>
        </p:spPr>
        <p:txBody>
          <a:bodyPr wrap="square" rtlCol="0">
            <a:spAutoFit/>
          </a:bodyPr>
          <a:lstStyle/>
          <a:p>
            <a:pPr algn="l" rtl="0"/>
            <a:r>
              <a:rPr lang="en-US" sz="1200" b="1">
                <a:solidFill>
                  <a:srgbClr val="000000"/>
                </a:solidFill>
              </a:rPr>
              <a:t>Marka</a:t>
            </a:r>
          </a:p>
          <a:p>
            <a:pPr algn="l" rtl="0"/>
            <a:endParaRPr lang="en-US" sz="1200" b="1">
              <a:solidFill>
                <a:schemeClr val="bg2">
                  <a:lumMod val="50000"/>
                </a:schemeClr>
              </a:solidFill>
            </a:endParaRPr>
          </a:p>
          <a:p>
            <a:pPr algn="l" rtl="0"/>
            <a:r>
              <a:rPr lang="en-US" sz="1050">
                <a:solidFill>
                  <a:schemeClr val="bg2">
                    <a:lumMod val="50000"/>
                  </a:schemeClr>
                </a:solidFill>
              </a:rPr>
              <a:t>Tekliflerinizin ve işinizin temsili</a:t>
            </a:r>
            <a:endParaRPr lang="en-IE" sz="1050">
              <a:solidFill>
                <a:schemeClr val="bg2">
                  <a:lumMod val="50000"/>
                </a:schemeClr>
              </a:solidFill>
            </a:endParaRPr>
          </a:p>
        </p:txBody>
      </p:sp>
      <p:sp>
        <p:nvSpPr>
          <p:cNvPr id="31" name="TextBox 30">
            <a:extLst>
              <a:ext uri="{FF2B5EF4-FFF2-40B4-BE49-F238E27FC236}">
                <a16:creationId xmlns:a16="http://schemas.microsoft.com/office/drawing/2014/main" id="{6E1233FD-2CAD-95D0-EDBF-AF6589C64A89}"/>
              </a:ext>
            </a:extLst>
          </p:cNvPr>
          <p:cNvSpPr txBox="1"/>
          <p:nvPr/>
        </p:nvSpPr>
        <p:spPr>
          <a:xfrm>
            <a:off x="9646920" y="1328429"/>
            <a:ext cx="1072342" cy="1069524"/>
          </a:xfrm>
          <a:prstGeom prst="rect">
            <a:avLst/>
          </a:prstGeom>
          <a:noFill/>
        </p:spPr>
        <p:txBody>
          <a:bodyPr wrap="square" rtlCol="0">
            <a:spAutoFit/>
          </a:bodyPr>
          <a:lstStyle/>
          <a:p>
            <a:pPr algn="l" rtl="0"/>
            <a:r>
              <a:rPr lang="en-US" sz="1200" b="1">
                <a:solidFill>
                  <a:srgbClr val="000000"/>
                </a:solidFill>
              </a:rPr>
              <a:t>Müşteri Etkileşimi</a:t>
            </a:r>
          </a:p>
          <a:p>
            <a:pPr algn="l" rtl="0"/>
            <a:endParaRPr lang="en-US" sz="800" b="1">
              <a:solidFill>
                <a:schemeClr val="bg2">
                  <a:lumMod val="50000"/>
                </a:schemeClr>
              </a:solidFill>
            </a:endParaRPr>
          </a:p>
          <a:p>
            <a:pPr algn="l" rtl="0"/>
            <a:r>
              <a:rPr lang="en-US" sz="1050">
                <a:solidFill>
                  <a:schemeClr val="bg2">
                    <a:lumMod val="50000"/>
                  </a:schemeClr>
                </a:solidFill>
              </a:rPr>
              <a:t>Teşvik ettiğiniz farklı etkileşimler</a:t>
            </a:r>
            <a:endParaRPr lang="en-IE" sz="1050">
              <a:solidFill>
                <a:schemeClr val="bg2">
                  <a:lumMod val="50000"/>
                </a:schemeClr>
              </a:solidFill>
            </a:endParaRPr>
          </a:p>
        </p:txBody>
      </p:sp>
      <p:sp>
        <p:nvSpPr>
          <p:cNvPr id="32" name="TextBox 31">
            <a:extLst>
              <a:ext uri="{FF2B5EF4-FFF2-40B4-BE49-F238E27FC236}">
                <a16:creationId xmlns:a16="http://schemas.microsoft.com/office/drawing/2014/main" id="{25A3567F-3254-EE35-4F93-90EBC2E63660}"/>
              </a:ext>
            </a:extLst>
          </p:cNvPr>
          <p:cNvSpPr txBox="1"/>
          <p:nvPr/>
        </p:nvSpPr>
        <p:spPr>
          <a:xfrm>
            <a:off x="4427624" y="1331488"/>
            <a:ext cx="1231831" cy="884858"/>
          </a:xfrm>
          <a:prstGeom prst="rect">
            <a:avLst/>
          </a:prstGeom>
          <a:noFill/>
        </p:spPr>
        <p:txBody>
          <a:bodyPr wrap="square" lIns="91440" tIns="45720" rIns="91440" bIns="45720" rtlCol="0" anchor="t">
            <a:spAutoFit/>
          </a:bodyPr>
          <a:lstStyle/>
          <a:p>
            <a:pPr algn="l" rtl="0"/>
            <a:r>
              <a:rPr lang="en-US" sz="1200" b="1" dirty="0" err="1">
                <a:solidFill>
                  <a:srgbClr val="000000"/>
                </a:solidFill>
              </a:rPr>
              <a:t>İşlem</a:t>
            </a:r>
            <a:endParaRPr lang="en-US" sz="1200" b="1" dirty="0" err="1">
              <a:solidFill>
                <a:srgbClr val="000000"/>
              </a:solidFill>
              <a:ea typeface="Calibri"/>
              <a:cs typeface="Calibri"/>
            </a:endParaRPr>
          </a:p>
          <a:p>
            <a:pPr algn="l" rtl="0"/>
            <a:endParaRPr lang="en-US" sz="800" b="1">
              <a:solidFill>
                <a:schemeClr val="bg2">
                  <a:lumMod val="50000"/>
                </a:schemeClr>
              </a:solidFill>
            </a:endParaRPr>
          </a:p>
          <a:p>
            <a:r>
              <a:rPr lang="en-US" sz="1050" dirty="0" err="1">
                <a:solidFill>
                  <a:schemeClr val="bg2">
                    <a:lumMod val="50000"/>
                  </a:schemeClr>
                </a:solidFill>
              </a:rPr>
              <a:t>İşinizi</a:t>
            </a:r>
            <a:r>
              <a:rPr lang="en-US" sz="1050" dirty="0">
                <a:solidFill>
                  <a:schemeClr val="bg2">
                    <a:lumMod val="50000"/>
                  </a:schemeClr>
                </a:solidFill>
              </a:rPr>
              <a:t> </a:t>
            </a:r>
            <a:r>
              <a:rPr lang="en-US" sz="1050" dirty="0" err="1">
                <a:solidFill>
                  <a:schemeClr val="bg2">
                    <a:lumMod val="50000"/>
                  </a:schemeClr>
                </a:solidFill>
              </a:rPr>
              <a:t>yapmak</a:t>
            </a:r>
            <a:r>
              <a:rPr lang="en-US" sz="1050" dirty="0">
                <a:solidFill>
                  <a:schemeClr val="bg2">
                    <a:lumMod val="50000"/>
                  </a:schemeClr>
                </a:solidFill>
              </a:rPr>
              <a:t> </a:t>
            </a:r>
            <a:r>
              <a:rPr lang="en-US" sz="1050" dirty="0" err="1">
                <a:solidFill>
                  <a:schemeClr val="bg2">
                    <a:lumMod val="50000"/>
                  </a:schemeClr>
                </a:solidFill>
              </a:rPr>
              <a:t>için</a:t>
            </a:r>
            <a:r>
              <a:rPr lang="en-US" sz="1050" dirty="0">
                <a:solidFill>
                  <a:schemeClr val="bg2">
                    <a:lumMod val="50000"/>
                  </a:schemeClr>
                </a:solidFill>
              </a:rPr>
              <a:t> </a:t>
            </a:r>
            <a:r>
              <a:rPr lang="en-US" sz="1050" dirty="0" err="1">
                <a:solidFill>
                  <a:schemeClr val="bg2">
                    <a:lumMod val="50000"/>
                  </a:schemeClr>
                </a:solidFill>
              </a:rPr>
              <a:t>eşsiz</a:t>
            </a:r>
            <a:r>
              <a:rPr lang="en-US" sz="1050" dirty="0">
                <a:solidFill>
                  <a:schemeClr val="bg2">
                    <a:lumMod val="50000"/>
                  </a:schemeClr>
                </a:solidFill>
              </a:rPr>
              <a:t> </a:t>
            </a:r>
            <a:r>
              <a:rPr lang="en-US" sz="1050" dirty="0" err="1">
                <a:solidFill>
                  <a:schemeClr val="bg2">
                    <a:lumMod val="50000"/>
                  </a:schemeClr>
                </a:solidFill>
              </a:rPr>
              <a:t>veya</a:t>
            </a:r>
            <a:r>
              <a:rPr lang="en-US" sz="1050" dirty="0">
                <a:solidFill>
                  <a:schemeClr val="bg2">
                    <a:lumMod val="50000"/>
                  </a:schemeClr>
                </a:solidFill>
              </a:rPr>
              <a:t> </a:t>
            </a:r>
            <a:r>
              <a:rPr lang="en-US" sz="1050" dirty="0" err="1">
                <a:solidFill>
                  <a:schemeClr val="bg2">
                    <a:lumMod val="50000"/>
                  </a:schemeClr>
                </a:solidFill>
              </a:rPr>
              <a:t>üstün</a:t>
            </a:r>
            <a:r>
              <a:rPr lang="en-US" sz="1050" dirty="0">
                <a:solidFill>
                  <a:schemeClr val="bg2">
                    <a:lumMod val="50000"/>
                  </a:schemeClr>
                </a:solidFill>
              </a:rPr>
              <a:t> </a:t>
            </a:r>
            <a:r>
              <a:rPr lang="en-US" sz="1050" dirty="0" err="1">
                <a:solidFill>
                  <a:schemeClr val="bg2">
                    <a:lumMod val="50000"/>
                  </a:schemeClr>
                </a:solidFill>
              </a:rPr>
              <a:t>yöntemler</a:t>
            </a:r>
            <a:endParaRPr lang="en-IE" sz="1050" dirty="0" err="1">
              <a:solidFill>
                <a:schemeClr val="bg2">
                  <a:lumMod val="50000"/>
                </a:schemeClr>
              </a:solidFill>
            </a:endParaRPr>
          </a:p>
        </p:txBody>
      </p:sp>
      <p:sp>
        <p:nvSpPr>
          <p:cNvPr id="33" name="TextBox 32">
            <a:extLst>
              <a:ext uri="{FF2B5EF4-FFF2-40B4-BE49-F238E27FC236}">
                <a16:creationId xmlns:a16="http://schemas.microsoft.com/office/drawing/2014/main" id="{7F2C7E72-4EFF-8BDD-4CD0-8A4CA7975841}"/>
              </a:ext>
            </a:extLst>
          </p:cNvPr>
          <p:cNvSpPr txBox="1"/>
          <p:nvPr/>
        </p:nvSpPr>
        <p:spPr>
          <a:xfrm>
            <a:off x="6243552" y="1328429"/>
            <a:ext cx="1072342" cy="1069524"/>
          </a:xfrm>
          <a:prstGeom prst="rect">
            <a:avLst/>
          </a:prstGeom>
          <a:noFill/>
        </p:spPr>
        <p:txBody>
          <a:bodyPr wrap="square" rtlCol="0">
            <a:spAutoFit/>
          </a:bodyPr>
          <a:lstStyle/>
          <a:p>
            <a:pPr algn="l" rtl="0"/>
            <a:r>
              <a:rPr lang="en-US" sz="1200" b="1">
                <a:solidFill>
                  <a:srgbClr val="000000"/>
                </a:solidFill>
              </a:rPr>
              <a:t>Ürün Sistemi</a:t>
            </a:r>
          </a:p>
          <a:p>
            <a:pPr algn="l" rtl="0"/>
            <a:endParaRPr lang="en-US" sz="800" b="1">
              <a:solidFill>
                <a:schemeClr val="bg2">
                  <a:lumMod val="50000"/>
                </a:schemeClr>
              </a:solidFill>
            </a:endParaRPr>
          </a:p>
          <a:p>
            <a:pPr algn="l" rtl="0"/>
            <a:r>
              <a:rPr lang="en-US" sz="1050">
                <a:solidFill>
                  <a:schemeClr val="bg2">
                    <a:lumMod val="50000"/>
                  </a:schemeClr>
                </a:solidFill>
              </a:rPr>
              <a:t>Tamamlayıcı ürün ve hizmetler</a:t>
            </a:r>
            <a:endParaRPr lang="en-IE" sz="1050">
              <a:solidFill>
                <a:schemeClr val="bg2">
                  <a:lumMod val="50000"/>
                </a:schemeClr>
              </a:solidFill>
            </a:endParaRPr>
          </a:p>
        </p:txBody>
      </p:sp>
      <p:sp>
        <p:nvSpPr>
          <p:cNvPr id="34" name="TextBox 33">
            <a:extLst>
              <a:ext uri="{FF2B5EF4-FFF2-40B4-BE49-F238E27FC236}">
                <a16:creationId xmlns:a16="http://schemas.microsoft.com/office/drawing/2014/main" id="{E128AFA7-BD4A-B2A4-970B-C88AE2AD2738}"/>
              </a:ext>
            </a:extLst>
          </p:cNvPr>
          <p:cNvSpPr txBox="1"/>
          <p:nvPr/>
        </p:nvSpPr>
        <p:spPr>
          <a:xfrm>
            <a:off x="7937962" y="1328702"/>
            <a:ext cx="1264225" cy="1046440"/>
          </a:xfrm>
          <a:prstGeom prst="rect">
            <a:avLst/>
          </a:prstGeom>
          <a:noFill/>
        </p:spPr>
        <p:txBody>
          <a:bodyPr wrap="square" rtlCol="0">
            <a:spAutoFit/>
          </a:bodyPr>
          <a:lstStyle/>
          <a:p>
            <a:pPr algn="l" rtl="0"/>
            <a:r>
              <a:rPr lang="en-US" sz="1200" b="1">
                <a:solidFill>
                  <a:srgbClr val="000000"/>
                </a:solidFill>
              </a:rPr>
              <a:t>Kanal</a:t>
            </a:r>
          </a:p>
          <a:p>
            <a:pPr algn="l" rtl="0"/>
            <a:endParaRPr lang="en-US" sz="800" b="1">
              <a:solidFill>
                <a:schemeClr val="bg2">
                  <a:lumMod val="50000"/>
                </a:schemeClr>
              </a:solidFill>
            </a:endParaRPr>
          </a:p>
          <a:p>
            <a:pPr algn="l" rtl="0"/>
            <a:r>
              <a:rPr lang="en-US" sz="1050">
                <a:solidFill>
                  <a:schemeClr val="bg2">
                    <a:lumMod val="50000"/>
                  </a:schemeClr>
                </a:solidFill>
              </a:rPr>
              <a:t>Teklifleriniz müşterilere ve kullanıcılara nasıl sunulur?</a:t>
            </a:r>
            <a:endParaRPr lang="en-IE" sz="1050">
              <a:solidFill>
                <a:schemeClr val="bg2">
                  <a:lumMod val="50000"/>
                </a:schemeClr>
              </a:solidFill>
            </a:endParaRPr>
          </a:p>
        </p:txBody>
      </p:sp>
      <p:sp>
        <p:nvSpPr>
          <p:cNvPr id="35" name="TextBox 34">
            <a:extLst>
              <a:ext uri="{FF2B5EF4-FFF2-40B4-BE49-F238E27FC236}">
                <a16:creationId xmlns:a16="http://schemas.microsoft.com/office/drawing/2014/main" id="{DB974C56-D293-2112-194F-1DE522DEF542}"/>
              </a:ext>
            </a:extLst>
          </p:cNvPr>
          <p:cNvSpPr txBox="1"/>
          <p:nvPr/>
        </p:nvSpPr>
        <p:spPr>
          <a:xfrm>
            <a:off x="2579718" y="1389984"/>
            <a:ext cx="1072342" cy="946413"/>
          </a:xfrm>
          <a:prstGeom prst="rect">
            <a:avLst/>
          </a:prstGeom>
          <a:noFill/>
        </p:spPr>
        <p:txBody>
          <a:bodyPr wrap="square" rtlCol="0">
            <a:spAutoFit/>
          </a:bodyPr>
          <a:lstStyle/>
          <a:p>
            <a:pPr algn="l" rtl="0"/>
            <a:r>
              <a:rPr lang="en-US" sz="1200" b="1">
                <a:solidFill>
                  <a:srgbClr val="000000"/>
                </a:solidFill>
              </a:rPr>
              <a:t>Kâr Modeli</a:t>
            </a:r>
          </a:p>
          <a:p>
            <a:pPr algn="l" rtl="0"/>
            <a:endParaRPr lang="en-US" sz="1200" b="1">
              <a:solidFill>
                <a:schemeClr val="bg2">
                  <a:lumMod val="50000"/>
                </a:schemeClr>
              </a:solidFill>
            </a:endParaRPr>
          </a:p>
          <a:p>
            <a:pPr algn="l" rtl="0"/>
            <a:r>
              <a:rPr lang="en-US" sz="1050">
                <a:solidFill>
                  <a:schemeClr val="bg2">
                    <a:lumMod val="50000"/>
                  </a:schemeClr>
                </a:solidFill>
              </a:rPr>
              <a:t>Para kazanma yönteminiz</a:t>
            </a:r>
            <a:endParaRPr lang="en-IE" sz="1050">
              <a:solidFill>
                <a:schemeClr val="bg2">
                  <a:lumMod val="50000"/>
                </a:schemeClr>
              </a:solidFill>
            </a:endParaRPr>
          </a:p>
        </p:txBody>
      </p:sp>
    </p:spTree>
    <p:extLst>
      <p:ext uri="{BB962C8B-B14F-4D97-AF65-F5344CB8AC3E}">
        <p14:creationId xmlns:p14="http://schemas.microsoft.com/office/powerpoint/2010/main" val="247714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12C07C-CF58-73C6-4954-7A1D59F8CA45}"/>
              </a:ext>
            </a:extLst>
          </p:cNvPr>
          <p:cNvSpPr>
            <a:spLocks noGrp="1"/>
          </p:cNvSpPr>
          <p:nvPr>
            <p:ph type="body" sz="quarter" idx="16"/>
          </p:nvPr>
        </p:nvSpPr>
        <p:spPr>
          <a:xfrm>
            <a:off x="603159" y="623422"/>
            <a:ext cx="5631900" cy="992187"/>
          </a:xfrm>
        </p:spPr>
        <p:txBody>
          <a:bodyPr lIns="91440" tIns="45720" rIns="91440" bIns="45720" anchor="t">
            <a:normAutofit/>
          </a:bodyPr>
          <a:lstStyle/>
          <a:p>
            <a:r>
              <a:rPr lang="en-US" sz="3300" dirty="0" err="1"/>
              <a:t>Doblin'in</a:t>
            </a:r>
            <a:r>
              <a:rPr lang="en-US" sz="3300" dirty="0"/>
              <a:t> </a:t>
            </a:r>
            <a:r>
              <a:rPr lang="en-US" sz="3300" dirty="0" err="1"/>
              <a:t>Çerçevesini</a:t>
            </a:r>
            <a:r>
              <a:rPr lang="en-US" sz="3300" dirty="0"/>
              <a:t> </a:t>
            </a:r>
            <a:r>
              <a:rPr lang="en-US" sz="3300" dirty="0" err="1"/>
              <a:t>açıklarsak</a:t>
            </a:r>
            <a:endParaRPr lang="en-US" sz="3300" dirty="0" err="1">
              <a:ea typeface="Calibri"/>
              <a:cs typeface="Calibri"/>
            </a:endParaRPr>
          </a:p>
        </p:txBody>
      </p:sp>
      <p:sp>
        <p:nvSpPr>
          <p:cNvPr id="6" name="Text Placeholder 2">
            <a:extLst>
              <a:ext uri="{FF2B5EF4-FFF2-40B4-BE49-F238E27FC236}">
                <a16:creationId xmlns:a16="http://schemas.microsoft.com/office/drawing/2014/main" id="{D0F91430-C502-1FBA-2B79-C864C0222226}"/>
              </a:ext>
            </a:extLst>
          </p:cNvPr>
          <p:cNvSpPr>
            <a:spLocks noGrp="1"/>
          </p:cNvSpPr>
          <p:nvPr>
            <p:ph type="body" sz="quarter" idx="18"/>
          </p:nvPr>
        </p:nvSpPr>
        <p:spPr>
          <a:xfrm>
            <a:off x="764118" y="1275778"/>
            <a:ext cx="5727700" cy="4157662"/>
          </a:xfrm>
        </p:spPr>
        <p:txBody>
          <a:bodyPr lIns="91440" tIns="45720" rIns="91440" bIns="45720" anchor="t">
            <a:noAutofit/>
          </a:bodyPr>
          <a:lstStyle/>
          <a:p>
            <a:pPr algn="l" rtl="0">
              <a:lnSpc>
                <a:spcPct val="110000"/>
              </a:lnSpc>
              <a:spcBef>
                <a:spcPts val="600"/>
              </a:spcBef>
            </a:pPr>
            <a:r>
              <a:rPr lang="en-US" sz="2200" dirty="0"/>
              <a:t>On </a:t>
            </a:r>
            <a:r>
              <a:rPr lang="en-US" sz="2200" dirty="0" err="1"/>
              <a:t>öğe</a:t>
            </a:r>
            <a:r>
              <a:rPr lang="en-US" sz="2200" dirty="0"/>
              <a:t> </a:t>
            </a:r>
            <a:r>
              <a:rPr lang="en-US" sz="2200" dirty="0" err="1"/>
              <a:t>ayrıca</a:t>
            </a:r>
            <a:r>
              <a:rPr lang="en-US" sz="2200" dirty="0"/>
              <a:t> </a:t>
            </a:r>
            <a:r>
              <a:rPr lang="en-US" sz="2200" dirty="0" err="1"/>
              <a:t>üç</a:t>
            </a:r>
            <a:r>
              <a:rPr lang="en-US" sz="2200" dirty="0"/>
              <a:t> ana </a:t>
            </a:r>
            <a:r>
              <a:rPr lang="en-US" sz="2200" dirty="0" err="1"/>
              <a:t>alanda</a:t>
            </a:r>
            <a:r>
              <a:rPr lang="en-US" sz="2200" dirty="0"/>
              <a:t> </a:t>
            </a:r>
            <a:r>
              <a:rPr lang="en-US" sz="2200" dirty="0" err="1"/>
              <a:t>gruplandırılmıştır</a:t>
            </a:r>
            <a:r>
              <a:rPr lang="en-US" sz="2200" dirty="0"/>
              <a:t>:</a:t>
            </a:r>
          </a:p>
          <a:p>
            <a:pPr marL="565150" indent="-457200">
              <a:lnSpc>
                <a:spcPct val="110000"/>
              </a:lnSpc>
              <a:spcBef>
                <a:spcPts val="600"/>
              </a:spcBef>
              <a:buAutoNum type="arabicPeriod"/>
            </a:pPr>
            <a:r>
              <a:rPr lang="en-US" sz="2200" b="1" dirty="0" err="1">
                <a:solidFill>
                  <a:srgbClr val="0070C0"/>
                </a:solidFill>
              </a:rPr>
              <a:t>Yapılandırma</a:t>
            </a:r>
            <a:r>
              <a:rPr lang="en-US" sz="2200" b="1" dirty="0">
                <a:solidFill>
                  <a:srgbClr val="0070C0"/>
                </a:solidFill>
              </a:rPr>
              <a:t>: </a:t>
            </a:r>
            <a:r>
              <a:rPr lang="en-US" sz="2200" dirty="0" err="1"/>
              <a:t>esasen</a:t>
            </a:r>
            <a:r>
              <a:rPr lang="en-US" sz="2200" dirty="0"/>
              <a:t> </a:t>
            </a:r>
            <a:r>
              <a:rPr lang="en-US" sz="2200" dirty="0" err="1">
                <a:ea typeface="+mn-lt"/>
                <a:cs typeface="+mn-lt"/>
              </a:rPr>
              <a:t>organizasyon</a:t>
            </a:r>
            <a:r>
              <a:rPr lang="en-US" sz="2200" dirty="0">
                <a:ea typeface="+mn-lt"/>
                <a:cs typeface="+mn-lt"/>
              </a:rPr>
              <a:t> </a:t>
            </a:r>
            <a:r>
              <a:rPr lang="en-US" sz="2200" dirty="0" err="1">
                <a:ea typeface="+mn-lt"/>
                <a:cs typeface="+mn-lt"/>
              </a:rPr>
              <a:t>ve</a:t>
            </a:r>
            <a:r>
              <a:rPr lang="en-US" sz="2200" dirty="0">
                <a:ea typeface="+mn-lt"/>
                <a:cs typeface="+mn-lt"/>
              </a:rPr>
              <a:t> </a:t>
            </a:r>
            <a:r>
              <a:rPr lang="en-US" sz="2200" dirty="0" err="1">
                <a:ea typeface="+mn-lt"/>
                <a:cs typeface="+mn-lt"/>
              </a:rPr>
              <a:t>iş</a:t>
            </a:r>
            <a:r>
              <a:rPr lang="en-US" sz="2200" dirty="0">
                <a:ea typeface="+mn-lt"/>
                <a:cs typeface="+mn-lt"/>
              </a:rPr>
              <a:t> </a:t>
            </a:r>
            <a:r>
              <a:rPr lang="en-US" sz="2200" dirty="0" err="1">
                <a:ea typeface="+mn-lt"/>
                <a:cs typeface="+mn-lt"/>
              </a:rPr>
              <a:t>modeli</a:t>
            </a:r>
            <a:r>
              <a:rPr lang="en-US" sz="2200" dirty="0">
                <a:ea typeface="+mn-lt"/>
                <a:cs typeface="+mn-lt"/>
              </a:rPr>
              <a:t> vb.</a:t>
            </a:r>
            <a:r>
              <a:rPr lang="en-US" sz="2200" dirty="0"/>
              <a:t> </a:t>
            </a:r>
            <a:r>
              <a:rPr lang="en-US" sz="2200" dirty="0" err="1"/>
              <a:t>iç</a:t>
            </a:r>
            <a:r>
              <a:rPr lang="en-US" sz="2200" dirty="0"/>
              <a:t> </a:t>
            </a:r>
            <a:r>
              <a:rPr lang="en-US" sz="2200" dirty="0" err="1"/>
              <a:t>işleyişini</a:t>
            </a:r>
            <a:r>
              <a:rPr lang="en-US" sz="2200" dirty="0"/>
              <a:t> </a:t>
            </a:r>
            <a:r>
              <a:rPr lang="en-US" sz="2200" dirty="0" err="1"/>
              <a:t>kapsar</a:t>
            </a:r>
            <a:endParaRPr lang="en-US" sz="2200" dirty="0" err="1">
              <a:ea typeface="Calibri" panose="020F0502020204030204"/>
              <a:cs typeface="Calibri" panose="020F0502020204030204"/>
            </a:endParaRPr>
          </a:p>
          <a:p>
            <a:pPr marL="565150" indent="-457200">
              <a:lnSpc>
                <a:spcPct val="110000"/>
              </a:lnSpc>
              <a:spcBef>
                <a:spcPts val="600"/>
              </a:spcBef>
              <a:buAutoNum type="arabicPeriod"/>
            </a:pPr>
            <a:r>
              <a:rPr lang="en-US" sz="2200" b="1" dirty="0" err="1">
                <a:solidFill>
                  <a:srgbClr val="F79037"/>
                </a:solidFill>
              </a:rPr>
              <a:t>Teklif</a:t>
            </a:r>
            <a:r>
              <a:rPr lang="en-US" sz="2200" b="1" dirty="0">
                <a:solidFill>
                  <a:srgbClr val="F79037"/>
                </a:solidFill>
              </a:rPr>
              <a:t>: </a:t>
            </a:r>
            <a:r>
              <a:rPr lang="en-US" sz="2200" dirty="0" err="1"/>
              <a:t>kuruluşun</a:t>
            </a:r>
            <a:r>
              <a:rPr lang="en-US" sz="2200" dirty="0"/>
              <a:t> </a:t>
            </a:r>
            <a:r>
              <a:rPr lang="en-US" sz="2200" dirty="0" err="1"/>
              <a:t>sunduğu</a:t>
            </a:r>
            <a:r>
              <a:rPr lang="en-US" sz="2200" dirty="0"/>
              <a:t> </a:t>
            </a:r>
            <a:r>
              <a:rPr lang="en-US" sz="2200" dirty="0" err="1"/>
              <a:t>ürün</a:t>
            </a:r>
            <a:r>
              <a:rPr lang="en-US" sz="2200" dirty="0"/>
              <a:t> </a:t>
            </a:r>
            <a:r>
              <a:rPr lang="en-US" sz="2200" dirty="0" err="1"/>
              <a:t>ve</a:t>
            </a:r>
            <a:r>
              <a:rPr lang="en-US" sz="2200" dirty="0"/>
              <a:t>/</a:t>
            </a:r>
            <a:r>
              <a:rPr lang="en-US" sz="2200" dirty="0" err="1"/>
              <a:t>veya</a:t>
            </a:r>
            <a:r>
              <a:rPr lang="en-US" sz="2200" dirty="0"/>
              <a:t> </a:t>
            </a:r>
            <a:r>
              <a:rPr lang="en-US" sz="2200" dirty="0" err="1"/>
              <a:t>hizmetlerin</a:t>
            </a:r>
            <a:r>
              <a:rPr lang="en-US" sz="2200" dirty="0"/>
              <a:t> </a:t>
            </a:r>
            <a:r>
              <a:rPr lang="en-US" sz="2200" dirty="0" err="1"/>
              <a:t>temel</a:t>
            </a:r>
            <a:r>
              <a:rPr lang="en-US" sz="2200" dirty="0"/>
              <a:t> </a:t>
            </a:r>
            <a:r>
              <a:rPr lang="en-US" sz="2200" dirty="0" err="1"/>
              <a:t>özelliklerini</a:t>
            </a:r>
            <a:r>
              <a:rPr lang="en-US" sz="2200" dirty="0"/>
              <a:t> </a:t>
            </a:r>
            <a:r>
              <a:rPr lang="en-US" sz="2200" dirty="0" err="1"/>
              <a:t>kapsar</a:t>
            </a:r>
            <a:r>
              <a:rPr lang="en-US" sz="2200" dirty="0"/>
              <a:t>.</a:t>
            </a:r>
            <a:endParaRPr lang="en-US" sz="2200" dirty="0">
              <a:ea typeface="Calibri"/>
              <a:cs typeface="Calibri"/>
            </a:endParaRPr>
          </a:p>
          <a:p>
            <a:pPr marL="565150" indent="-457200">
              <a:lnSpc>
                <a:spcPct val="110000"/>
              </a:lnSpc>
              <a:spcBef>
                <a:spcPts val="600"/>
              </a:spcBef>
              <a:buAutoNum type="arabicPeriod"/>
            </a:pPr>
            <a:r>
              <a:rPr lang="en-US" sz="2200" dirty="0"/>
              <a:t>Son </a:t>
            </a:r>
            <a:r>
              <a:rPr lang="en-US" sz="2200" dirty="0" err="1"/>
              <a:t>olarak</a:t>
            </a:r>
            <a:r>
              <a:rPr lang="en-US" sz="2200" dirty="0"/>
              <a:t> </a:t>
            </a:r>
            <a:r>
              <a:rPr lang="en-US" sz="2200" dirty="0" err="1"/>
              <a:t>müşteri</a:t>
            </a:r>
            <a:r>
              <a:rPr lang="en-US" sz="2200" dirty="0"/>
              <a:t> </a:t>
            </a:r>
            <a:r>
              <a:rPr lang="en-US" sz="2200" b="1" dirty="0" err="1">
                <a:solidFill>
                  <a:srgbClr val="E8669E"/>
                </a:solidFill>
                <a:ea typeface="+mn-lt"/>
                <a:cs typeface="+mn-lt"/>
              </a:rPr>
              <a:t>deneyimi</a:t>
            </a:r>
            <a:r>
              <a:rPr lang="en-US" sz="2200" b="1" dirty="0">
                <a:solidFill>
                  <a:srgbClr val="E8669E"/>
                </a:solidFill>
              </a:rPr>
              <a:t>:</a:t>
            </a:r>
            <a:r>
              <a:rPr lang="en-US" sz="2200" dirty="0"/>
              <a:t> </a:t>
            </a:r>
            <a:r>
              <a:rPr lang="en-US" sz="2200" dirty="0" err="1"/>
              <a:t>işletmenin</a:t>
            </a:r>
            <a:r>
              <a:rPr lang="en-US" sz="2200" dirty="0"/>
              <a:t> </a:t>
            </a:r>
            <a:r>
              <a:rPr lang="en-US" sz="2200" dirty="0" err="1"/>
              <a:t>dışa</a:t>
            </a:r>
            <a:r>
              <a:rPr lang="en-US" sz="2200" dirty="0"/>
              <a:t> </a:t>
            </a:r>
            <a:r>
              <a:rPr lang="en-US" sz="2200" dirty="0" err="1"/>
              <a:t>dönük</a:t>
            </a:r>
            <a:r>
              <a:rPr lang="en-US" sz="2200" dirty="0"/>
              <a:t> </a:t>
            </a:r>
            <a:r>
              <a:rPr lang="en-US" sz="2200" dirty="0" err="1"/>
              <a:t>unsurları</a:t>
            </a:r>
            <a:r>
              <a:rPr lang="en-US" sz="2200" dirty="0"/>
              <a:t> </a:t>
            </a:r>
            <a:r>
              <a:rPr lang="en-US" sz="2200" dirty="0" err="1"/>
              <a:t>veya</a:t>
            </a:r>
            <a:r>
              <a:rPr lang="en-US" sz="2200" dirty="0"/>
              <a:t> </a:t>
            </a:r>
            <a:r>
              <a:rPr lang="en-US" sz="2200" dirty="0" err="1"/>
              <a:t>diğer</a:t>
            </a:r>
            <a:r>
              <a:rPr lang="en-US" sz="2200" dirty="0"/>
              <a:t> </a:t>
            </a:r>
            <a:r>
              <a:rPr lang="en-US" sz="2200" dirty="0" err="1"/>
              <a:t>bir</a:t>
            </a:r>
            <a:r>
              <a:rPr lang="en-US" sz="2200" dirty="0"/>
              <a:t> </a:t>
            </a:r>
            <a:r>
              <a:rPr lang="en-US" sz="2200" dirty="0" err="1"/>
              <a:t>deyişle</a:t>
            </a:r>
            <a:r>
              <a:rPr lang="en-US" sz="2200" dirty="0"/>
              <a:t> </a:t>
            </a:r>
            <a:r>
              <a:rPr lang="en-US" sz="2200" dirty="0" err="1"/>
              <a:t>bütününü</a:t>
            </a:r>
            <a:r>
              <a:rPr lang="en-US" sz="2200" dirty="0"/>
              <a:t> </a:t>
            </a:r>
            <a:r>
              <a:rPr lang="en-US" sz="2200" dirty="0" err="1"/>
              <a:t>kapsar</a:t>
            </a:r>
            <a:r>
              <a:rPr lang="en-US" sz="2200" dirty="0"/>
              <a:t>.</a:t>
            </a:r>
            <a:endParaRPr lang="en-US" sz="2200" dirty="0">
              <a:ea typeface="Calibri"/>
              <a:cs typeface="Calibri"/>
            </a:endParaRPr>
          </a:p>
          <a:p>
            <a:pPr algn="l" rtl="0">
              <a:lnSpc>
                <a:spcPct val="110000"/>
              </a:lnSpc>
              <a:spcBef>
                <a:spcPts val="600"/>
              </a:spcBef>
            </a:pPr>
            <a:r>
              <a:rPr lang="en-IE" sz="2200" dirty="0"/>
              <a:t>Doblin, </a:t>
            </a:r>
            <a:r>
              <a:rPr lang="en-IE" sz="2200" dirty="0" err="1"/>
              <a:t>araştırmalarına</a:t>
            </a:r>
            <a:r>
              <a:rPr lang="en-IE" sz="2200" dirty="0"/>
              <a:t> </a:t>
            </a:r>
            <a:r>
              <a:rPr lang="en-IE" sz="2200" dirty="0" err="1"/>
              <a:t>dayanarak</a:t>
            </a:r>
            <a:r>
              <a:rPr lang="en-IE" sz="2200" dirty="0"/>
              <a:t>, </a:t>
            </a:r>
            <a:r>
              <a:rPr lang="en-IE" sz="2200" dirty="0" err="1"/>
              <a:t>bir</a:t>
            </a:r>
            <a:r>
              <a:rPr lang="en-IE" sz="2200" dirty="0"/>
              <a:t> </a:t>
            </a:r>
            <a:r>
              <a:rPr lang="en-IE" sz="2200" dirty="0" err="1"/>
              <a:t>kuruluşun</a:t>
            </a:r>
            <a:r>
              <a:rPr lang="en-IE" sz="2200" dirty="0"/>
              <a:t> ne </a:t>
            </a:r>
            <a:r>
              <a:rPr lang="en-IE" sz="2200" dirty="0" err="1"/>
              <a:t>kadar</a:t>
            </a:r>
            <a:r>
              <a:rPr lang="en-IE" sz="2200" dirty="0"/>
              <a:t> </a:t>
            </a:r>
            <a:r>
              <a:rPr lang="en-IE" sz="2200" dirty="0" err="1"/>
              <a:t>çok</a:t>
            </a:r>
            <a:r>
              <a:rPr lang="en-IE" sz="2200" dirty="0"/>
              <a:t> </a:t>
            </a:r>
            <a:r>
              <a:rPr lang="en-IE" sz="2200" dirty="0" err="1"/>
              <a:t>yenilik</a:t>
            </a:r>
            <a:r>
              <a:rPr lang="en-IE" sz="2200" dirty="0"/>
              <a:t> </a:t>
            </a:r>
            <a:r>
              <a:rPr lang="en-IE" sz="2200" dirty="0" err="1"/>
              <a:t>türü</a:t>
            </a:r>
            <a:r>
              <a:rPr lang="en-IE" sz="2200" dirty="0"/>
              <a:t> </a:t>
            </a:r>
            <a:r>
              <a:rPr lang="en-IE" sz="2200" dirty="0" err="1"/>
              <a:t>kullanırsa</a:t>
            </a:r>
            <a:r>
              <a:rPr lang="en-IE" sz="2200" dirty="0"/>
              <a:t> </a:t>
            </a:r>
            <a:r>
              <a:rPr lang="en-IE" sz="2200" dirty="0" err="1"/>
              <a:t>performansının</a:t>
            </a:r>
            <a:r>
              <a:rPr lang="en-IE" sz="2200" dirty="0"/>
              <a:t> o </a:t>
            </a:r>
            <a:r>
              <a:rPr lang="en-IE" sz="2200" dirty="0" err="1"/>
              <a:t>kadar</a:t>
            </a:r>
            <a:r>
              <a:rPr lang="en-IE" sz="2200" dirty="0"/>
              <a:t> iyi </a:t>
            </a:r>
            <a:r>
              <a:rPr lang="en-IE" sz="2200" dirty="0" err="1"/>
              <a:t>olduğunun</a:t>
            </a:r>
            <a:r>
              <a:rPr lang="en-IE" sz="2200" dirty="0"/>
              <a:t> </a:t>
            </a:r>
            <a:r>
              <a:rPr lang="en-IE" sz="2200" dirty="0" err="1"/>
              <a:t>altını</a:t>
            </a:r>
            <a:r>
              <a:rPr lang="en-IE" sz="2200" dirty="0"/>
              <a:t> </a:t>
            </a:r>
            <a:r>
              <a:rPr lang="en-IE" sz="2200" dirty="0" err="1"/>
              <a:t>çizer</a:t>
            </a:r>
            <a:r>
              <a:rPr lang="en-IE" sz="2200" dirty="0"/>
              <a:t>.</a:t>
            </a:r>
            <a:endParaRPr lang="en-IE" sz="2200" dirty="0">
              <a:ea typeface="Calibri"/>
              <a:cs typeface="Calibri"/>
            </a:endParaRPr>
          </a:p>
        </p:txBody>
      </p:sp>
      <p:pic>
        <p:nvPicPr>
          <p:cNvPr id="7" name="Picture 2" descr="Top Innovator Performance">
            <a:extLst>
              <a:ext uri="{FF2B5EF4-FFF2-40B4-BE49-F238E27FC236}">
                <a16:creationId xmlns:a16="http://schemas.microsoft.com/office/drawing/2014/main" id="{2B0B6394-AFDD-A6EB-98E8-17064BC2C4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3218" y="172851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DE8B11-B10A-0677-8B2A-3F308CFC132E}"/>
              </a:ext>
            </a:extLst>
          </p:cNvPr>
          <p:cNvSpPr txBox="1"/>
          <p:nvPr/>
        </p:nvSpPr>
        <p:spPr>
          <a:xfrm rot="16200000">
            <a:off x="5322514" y="3289141"/>
            <a:ext cx="3252533" cy="338554"/>
          </a:xfrm>
          <a:prstGeom prst="rect">
            <a:avLst/>
          </a:prstGeom>
          <a:solidFill>
            <a:schemeClr val="tx2"/>
          </a:solidFill>
        </p:spPr>
        <p:txBody>
          <a:bodyPr wrap="square" lIns="91440" tIns="45720" rIns="91440" bIns="45720" rtlCol="0" anchor="t">
            <a:spAutoFit/>
          </a:bodyPr>
          <a:lstStyle/>
          <a:p>
            <a:pPr algn="l" rtl="0"/>
            <a:r>
              <a:rPr lang="en-US" sz="1600" b="1"/>
              <a:t>Hisse senedi fiyatı (100'e endeksli)</a:t>
            </a:r>
            <a:endParaRPr lang="en-IE" sz="1600" b="1"/>
          </a:p>
        </p:txBody>
      </p:sp>
      <p:sp>
        <p:nvSpPr>
          <p:cNvPr id="9" name="TextBox 8">
            <a:extLst>
              <a:ext uri="{FF2B5EF4-FFF2-40B4-BE49-F238E27FC236}">
                <a16:creationId xmlns:a16="http://schemas.microsoft.com/office/drawing/2014/main" id="{ADF73692-EE5F-244B-A833-35C1CBF023B9}"/>
              </a:ext>
            </a:extLst>
          </p:cNvPr>
          <p:cNvSpPr txBox="1"/>
          <p:nvPr/>
        </p:nvSpPr>
        <p:spPr>
          <a:xfrm>
            <a:off x="11582768" y="2442502"/>
            <a:ext cx="525517" cy="369332"/>
          </a:xfrm>
          <a:prstGeom prst="rect">
            <a:avLst/>
          </a:prstGeom>
          <a:solidFill>
            <a:schemeClr val="bg2"/>
          </a:solidFill>
        </p:spPr>
        <p:txBody>
          <a:bodyPr wrap="square" rtlCol="0">
            <a:spAutoFit/>
          </a:bodyPr>
          <a:lstStyle/>
          <a:p>
            <a:pPr algn="l" rtl="0"/>
            <a:r>
              <a:rPr lang="en-US" sz="900" b="1"/>
              <a:t>5+ Tip</a:t>
            </a:r>
            <a:endParaRPr lang="en-IE" sz="900" b="1"/>
          </a:p>
        </p:txBody>
      </p:sp>
      <p:sp>
        <p:nvSpPr>
          <p:cNvPr id="10" name="TextBox 9">
            <a:extLst>
              <a:ext uri="{FF2B5EF4-FFF2-40B4-BE49-F238E27FC236}">
                <a16:creationId xmlns:a16="http://schemas.microsoft.com/office/drawing/2014/main" id="{1165F66D-0E16-D909-55F9-3F6A08F47EB2}"/>
              </a:ext>
            </a:extLst>
          </p:cNvPr>
          <p:cNvSpPr txBox="1"/>
          <p:nvPr/>
        </p:nvSpPr>
        <p:spPr>
          <a:xfrm>
            <a:off x="11582768" y="3085944"/>
            <a:ext cx="525517" cy="369332"/>
          </a:xfrm>
          <a:prstGeom prst="rect">
            <a:avLst/>
          </a:prstGeom>
          <a:solidFill>
            <a:schemeClr val="bg2"/>
          </a:solidFill>
        </p:spPr>
        <p:txBody>
          <a:bodyPr wrap="square" rtlCol="0">
            <a:spAutoFit/>
          </a:bodyPr>
          <a:lstStyle/>
          <a:p>
            <a:pPr algn="l" rtl="0"/>
            <a:r>
              <a:rPr lang="en-US" sz="900" b="1"/>
              <a:t>3-4 Tip</a:t>
            </a:r>
            <a:endParaRPr lang="en-IE" sz="900" b="1"/>
          </a:p>
        </p:txBody>
      </p:sp>
      <p:sp>
        <p:nvSpPr>
          <p:cNvPr id="11" name="TextBox 10">
            <a:extLst>
              <a:ext uri="{FF2B5EF4-FFF2-40B4-BE49-F238E27FC236}">
                <a16:creationId xmlns:a16="http://schemas.microsoft.com/office/drawing/2014/main" id="{736EC1C7-C121-6EEA-DEAE-CAD990EE3C55}"/>
              </a:ext>
            </a:extLst>
          </p:cNvPr>
          <p:cNvSpPr txBox="1"/>
          <p:nvPr/>
        </p:nvSpPr>
        <p:spPr>
          <a:xfrm>
            <a:off x="11572258" y="3406826"/>
            <a:ext cx="525517" cy="369332"/>
          </a:xfrm>
          <a:prstGeom prst="rect">
            <a:avLst/>
          </a:prstGeom>
          <a:solidFill>
            <a:schemeClr val="bg2"/>
          </a:solidFill>
        </p:spPr>
        <p:txBody>
          <a:bodyPr wrap="square" rtlCol="0">
            <a:spAutoFit/>
          </a:bodyPr>
          <a:lstStyle/>
          <a:p>
            <a:pPr algn="l" rtl="0"/>
            <a:r>
              <a:rPr lang="en-US" sz="900" b="1"/>
              <a:t>1 -2 Tip</a:t>
            </a:r>
            <a:endParaRPr lang="en-IE" sz="900" b="1"/>
          </a:p>
        </p:txBody>
      </p:sp>
      <p:sp>
        <p:nvSpPr>
          <p:cNvPr id="12" name="TextBox 11">
            <a:extLst>
              <a:ext uri="{FF2B5EF4-FFF2-40B4-BE49-F238E27FC236}">
                <a16:creationId xmlns:a16="http://schemas.microsoft.com/office/drawing/2014/main" id="{804E15BD-A113-DFE8-E0A2-8661644D7BDA}"/>
              </a:ext>
            </a:extLst>
          </p:cNvPr>
          <p:cNvSpPr txBox="1"/>
          <p:nvPr/>
        </p:nvSpPr>
        <p:spPr>
          <a:xfrm>
            <a:off x="11593278" y="3912374"/>
            <a:ext cx="525517" cy="369332"/>
          </a:xfrm>
          <a:prstGeom prst="rect">
            <a:avLst/>
          </a:prstGeom>
          <a:solidFill>
            <a:schemeClr val="bg2"/>
          </a:solidFill>
        </p:spPr>
        <p:txBody>
          <a:bodyPr wrap="square" rtlCol="0">
            <a:spAutoFit/>
          </a:bodyPr>
          <a:lstStyle/>
          <a:p>
            <a:pPr algn="l" rtl="0"/>
            <a:r>
              <a:rPr lang="en-US" sz="900" b="1"/>
              <a:t>S&amp;P 500</a:t>
            </a:r>
            <a:endParaRPr lang="en-IE" sz="900" b="1"/>
          </a:p>
        </p:txBody>
      </p:sp>
      <p:sp>
        <p:nvSpPr>
          <p:cNvPr id="13" name="TextBox 12">
            <a:extLst>
              <a:ext uri="{FF2B5EF4-FFF2-40B4-BE49-F238E27FC236}">
                <a16:creationId xmlns:a16="http://schemas.microsoft.com/office/drawing/2014/main" id="{CF4453F1-6AA6-C5AB-540A-EB012CCFEC57}"/>
              </a:ext>
            </a:extLst>
          </p:cNvPr>
          <p:cNvSpPr txBox="1"/>
          <p:nvPr/>
        </p:nvSpPr>
        <p:spPr>
          <a:xfrm>
            <a:off x="7983940" y="5433440"/>
            <a:ext cx="3609338" cy="523220"/>
          </a:xfrm>
          <a:prstGeom prst="rect">
            <a:avLst/>
          </a:prstGeom>
          <a:noFill/>
        </p:spPr>
        <p:txBody>
          <a:bodyPr wrap="square">
            <a:spAutoFit/>
          </a:bodyPr>
          <a:lstStyle/>
          <a:p>
            <a:pPr algn="l" rtl="0"/>
            <a:r>
              <a:rPr lang="en-US" sz="1400" b="0" i="1">
                <a:solidFill>
                  <a:srgbClr val="999999"/>
                </a:solidFill>
                <a:effectLst/>
              </a:rPr>
              <a:t>Kaynak: İnovasyonun On Türü: Buluşlar Geliştirme Disiplini, 2013, Wiley</a:t>
            </a:r>
            <a:endParaRPr lang="en-IE" sz="1400"/>
          </a:p>
        </p:txBody>
      </p:sp>
      <p:sp>
        <p:nvSpPr>
          <p:cNvPr id="3" name="TextBox 2">
            <a:extLst>
              <a:ext uri="{FF2B5EF4-FFF2-40B4-BE49-F238E27FC236}">
                <a16:creationId xmlns:a16="http://schemas.microsoft.com/office/drawing/2014/main" id="{41D651E0-5311-CA27-497E-6A37648A2F94}"/>
              </a:ext>
            </a:extLst>
          </p:cNvPr>
          <p:cNvSpPr txBox="1"/>
          <p:nvPr/>
        </p:nvSpPr>
        <p:spPr>
          <a:xfrm>
            <a:off x="6899677" y="1711978"/>
            <a:ext cx="4218323" cy="338554"/>
          </a:xfrm>
          <a:prstGeom prst="rect">
            <a:avLst/>
          </a:prstGeom>
          <a:solidFill>
            <a:schemeClr val="tx2"/>
          </a:solidFill>
        </p:spPr>
        <p:txBody>
          <a:bodyPr wrap="square" lIns="91440" tIns="45720" rIns="91440" bIns="45720" rtlCol="0" anchor="t">
            <a:spAutoFit/>
          </a:bodyPr>
          <a:lstStyle/>
          <a:p>
            <a:r>
              <a:rPr lang="en-US" sz="1600" b="1" dirty="0" err="1">
                <a:ea typeface="Calibri"/>
                <a:cs typeface="Calibri"/>
              </a:rPr>
              <a:t>Numaralarla</a:t>
            </a:r>
            <a:r>
              <a:rPr lang="en-US" sz="1600" b="1" dirty="0">
                <a:ea typeface="Calibri"/>
                <a:cs typeface="Calibri"/>
              </a:rPr>
              <a:t> En İyi </a:t>
            </a:r>
            <a:r>
              <a:rPr lang="en-US" sz="1600" b="1" dirty="0" err="1">
                <a:ea typeface="Calibri"/>
                <a:cs typeface="Calibri"/>
              </a:rPr>
              <a:t>İnovasyon</a:t>
            </a:r>
            <a:r>
              <a:rPr lang="en-US" sz="1600" b="1" dirty="0">
                <a:ea typeface="Calibri"/>
                <a:cs typeface="Calibri"/>
              </a:rPr>
              <a:t> </a:t>
            </a:r>
            <a:r>
              <a:rPr lang="en-US" sz="1600" b="1" dirty="0" err="1">
                <a:ea typeface="Calibri"/>
                <a:cs typeface="Calibri"/>
              </a:rPr>
              <a:t>Performansları</a:t>
            </a:r>
          </a:p>
        </p:txBody>
      </p:sp>
    </p:spTree>
    <p:extLst>
      <p:ext uri="{BB962C8B-B14F-4D97-AF65-F5344CB8AC3E}">
        <p14:creationId xmlns:p14="http://schemas.microsoft.com/office/powerpoint/2010/main" val="1493051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Badge 1 with solid fill">
            <a:extLst>
              <a:ext uri="{FF2B5EF4-FFF2-40B4-BE49-F238E27FC236}">
                <a16:creationId xmlns:a16="http://schemas.microsoft.com/office/drawing/2014/main" id="{625E3359-AF8C-B1CD-FAC6-9EBC1AC61D1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08344" y="1993155"/>
            <a:ext cx="1722437" cy="1724025"/>
          </a:xfrm>
        </p:spPr>
      </p:pic>
      <p:pic>
        <p:nvPicPr>
          <p:cNvPr id="17" name="Picture Placeholder 16" descr="Badge with solid fill">
            <a:extLst>
              <a:ext uri="{FF2B5EF4-FFF2-40B4-BE49-F238E27FC236}">
                <a16:creationId xmlns:a16="http://schemas.microsoft.com/office/drawing/2014/main" id="{42B228F5-6268-0735-B802-A2DA473BF5C7}"/>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p:blipFill>
        <p:spPr>
          <a:xfrm>
            <a:off x="5226050" y="1993155"/>
            <a:ext cx="1724025" cy="1724025"/>
          </a:xfrm>
        </p:spPr>
      </p:pic>
      <p:pic>
        <p:nvPicPr>
          <p:cNvPr id="19" name="Picture Placeholder 18" descr="Badge 3 with solid fill">
            <a:extLst>
              <a:ext uri="{FF2B5EF4-FFF2-40B4-BE49-F238E27FC236}">
                <a16:creationId xmlns:a16="http://schemas.microsoft.com/office/drawing/2014/main" id="{6D2B79E1-1B1F-9111-778E-D4782748C402}"/>
              </a:ext>
            </a:extLst>
          </p:cNvPr>
          <p:cNvPicPr>
            <a:picLocks noGrp="1" noChangeAspect="1"/>
          </p:cNvPicPr>
          <p:nvPr>
            <p:ph type="pic" sz="quarter" idx="12"/>
          </p:nvPr>
        </p:nvPicPr>
        <p:blipFill>
          <a:blip r:embed="rId6">
            <a:extLst>
              <a:ext uri="{96DAC541-7B7A-43D3-8B79-37D633B846F1}">
                <asvg:svgBlip xmlns:asvg="http://schemas.microsoft.com/office/drawing/2016/SVG/main" r:embed="rId7"/>
              </a:ext>
            </a:extLst>
          </a:blip>
          <a:srcRect/>
          <a:stretch/>
        </p:blipFill>
        <p:spPr>
          <a:xfrm>
            <a:off x="8561221" y="1988393"/>
            <a:ext cx="1724025" cy="1724025"/>
          </a:xfrm>
        </p:spPr>
      </p:pic>
      <p:sp>
        <p:nvSpPr>
          <p:cNvPr id="20" name="Text Placeholder 4">
            <a:extLst>
              <a:ext uri="{FF2B5EF4-FFF2-40B4-BE49-F238E27FC236}">
                <a16:creationId xmlns:a16="http://schemas.microsoft.com/office/drawing/2014/main" id="{18D4F1BC-3546-A64D-D74A-A8EEFA9A19CA}"/>
              </a:ext>
            </a:extLst>
          </p:cNvPr>
          <p:cNvSpPr txBox="1">
            <a:spLocks/>
          </p:cNvSpPr>
          <p:nvPr/>
        </p:nvSpPr>
        <p:spPr>
          <a:xfrm>
            <a:off x="592812" y="675505"/>
            <a:ext cx="11025353" cy="763507"/>
          </a:xfrm>
          <a:prstGeom prst="rect">
            <a:avLst/>
          </a:prstGeom>
          <a:solidFill>
            <a:srgbClr val="B2DEDD"/>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a:solidFill>
                  <a:srgbClr val="000000"/>
                </a:solidFill>
              </a:rPr>
              <a:t>Çerçeve, yeni yenilikler tasarlamanın yanı sıra aşağıdakiler için de kullanılabilen çok yönlü ve pratik bir araçtır:</a:t>
            </a:r>
          </a:p>
          <a:p>
            <a:pPr algn="l" rtl="0"/>
            <a:endParaRPr lang="en-IE">
              <a:solidFill>
                <a:srgbClr val="000000"/>
              </a:solidFill>
            </a:endParaRPr>
          </a:p>
        </p:txBody>
      </p:sp>
      <p:sp>
        <p:nvSpPr>
          <p:cNvPr id="21" name="TextBox 20">
            <a:extLst>
              <a:ext uri="{FF2B5EF4-FFF2-40B4-BE49-F238E27FC236}">
                <a16:creationId xmlns:a16="http://schemas.microsoft.com/office/drawing/2014/main" id="{0013D774-4941-AD17-48F3-B87C67EBF9CB}"/>
              </a:ext>
            </a:extLst>
          </p:cNvPr>
          <p:cNvSpPr txBox="1"/>
          <p:nvPr/>
        </p:nvSpPr>
        <p:spPr>
          <a:xfrm>
            <a:off x="592812" y="126124"/>
            <a:ext cx="11006376" cy="549381"/>
          </a:xfrm>
          <a:prstGeom prst="rect">
            <a:avLst/>
          </a:prstGeom>
          <a:solidFill>
            <a:srgbClr val="B2DEDD"/>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err="1">
                <a:ln>
                  <a:noFill/>
                </a:ln>
                <a:solidFill>
                  <a:srgbClr val="000000"/>
                </a:solidFill>
                <a:effectLst/>
                <a:uLnTx/>
                <a:uFillTx/>
                <a:latin typeface="Calibri" panose="020F0502020204030204"/>
                <a:ea typeface="+mn-ea"/>
                <a:cs typeface="+mn-cs"/>
              </a:rPr>
              <a:t>Çerçeveyi</a:t>
            </a: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300" b="1" i="0" u="none" strike="noStrike" kern="1200" cap="none" spc="0" normalizeH="0" baseline="0" noProof="0" dirty="0" err="1">
                <a:ln>
                  <a:noFill/>
                </a:ln>
                <a:solidFill>
                  <a:srgbClr val="000000"/>
                </a:solidFill>
                <a:effectLst/>
                <a:uLnTx/>
                <a:uFillTx/>
                <a:latin typeface="Calibri" panose="020F0502020204030204"/>
                <a:ea typeface="+mn-ea"/>
                <a:cs typeface="+mn-cs"/>
              </a:rPr>
              <a:t>Kullanma</a:t>
            </a:r>
            <a:endParaRPr kumimoji="0" lang="en-IE" sz="33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 Placeholder 1">
            <a:extLst>
              <a:ext uri="{FF2B5EF4-FFF2-40B4-BE49-F238E27FC236}">
                <a16:creationId xmlns:a16="http://schemas.microsoft.com/office/drawing/2014/main" id="{169CA855-BB9E-D615-959D-8F1193B08AFA}"/>
              </a:ext>
            </a:extLst>
          </p:cNvPr>
          <p:cNvSpPr txBox="1">
            <a:spLocks/>
          </p:cNvSpPr>
          <p:nvPr/>
        </p:nvSpPr>
        <p:spPr>
          <a:xfrm>
            <a:off x="1237388" y="3685517"/>
            <a:ext cx="3064347" cy="198805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err="1">
                <a:solidFill>
                  <a:srgbClr val="000000"/>
                </a:solidFill>
              </a:rPr>
              <a:t>İşinizin</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ürün</a:t>
            </a:r>
            <a:r>
              <a:rPr lang="en-US" sz="2400" dirty="0">
                <a:solidFill>
                  <a:srgbClr val="000000"/>
                </a:solidFill>
              </a:rPr>
              <a:t>/</a:t>
            </a:r>
            <a:r>
              <a:rPr lang="en-US" sz="2400" dirty="0" err="1">
                <a:solidFill>
                  <a:srgbClr val="000000"/>
                </a:solidFill>
              </a:rPr>
              <a:t>hizmetlerinizin</a:t>
            </a:r>
            <a:r>
              <a:rPr lang="en-US" sz="2400" dirty="0">
                <a:solidFill>
                  <a:srgbClr val="000000"/>
                </a:solidFill>
              </a:rPr>
              <a:t> </a:t>
            </a:r>
            <a:r>
              <a:rPr lang="en-US" sz="2400" b="1" dirty="0">
                <a:solidFill>
                  <a:srgbClr val="000000"/>
                </a:solidFill>
              </a:rPr>
              <a:t>ne </a:t>
            </a:r>
            <a:r>
              <a:rPr lang="en-US" sz="2400" b="1" dirty="0" err="1">
                <a:solidFill>
                  <a:srgbClr val="000000"/>
                </a:solidFill>
              </a:rPr>
              <a:t>kadar</a:t>
            </a:r>
            <a:r>
              <a:rPr lang="en-US" sz="2400" b="1" dirty="0">
                <a:solidFill>
                  <a:srgbClr val="000000"/>
                </a:solidFill>
              </a:rPr>
              <a:t> </a:t>
            </a:r>
            <a:r>
              <a:rPr lang="en-US" sz="2400" b="1" dirty="0" err="1">
                <a:solidFill>
                  <a:srgbClr val="000000"/>
                </a:solidFill>
              </a:rPr>
              <a:t>yenilikçi</a:t>
            </a:r>
            <a:r>
              <a:rPr lang="en-US" sz="2400" b="1" dirty="0">
                <a:solidFill>
                  <a:srgbClr val="000000"/>
                </a:solidFill>
              </a:rPr>
              <a:t> </a:t>
            </a:r>
            <a:r>
              <a:rPr lang="en-US" sz="2400" dirty="0" err="1">
                <a:solidFill>
                  <a:srgbClr val="000000"/>
                </a:solidFill>
              </a:rPr>
              <a:t>olduğunu</a:t>
            </a:r>
            <a:r>
              <a:rPr lang="en-US" sz="2400" dirty="0">
                <a:solidFill>
                  <a:srgbClr val="000000"/>
                </a:solidFill>
              </a:rPr>
              <a:t> </a:t>
            </a:r>
            <a:r>
              <a:rPr lang="en-US" sz="2400" dirty="0" err="1">
                <a:solidFill>
                  <a:srgbClr val="000000"/>
                </a:solidFill>
              </a:rPr>
              <a:t>belirlemek</a:t>
            </a:r>
            <a:r>
              <a:rPr lang="en-US" sz="2400" dirty="0">
                <a:solidFill>
                  <a:srgbClr val="000000"/>
                </a:solidFill>
              </a:rPr>
              <a:t> </a:t>
            </a:r>
            <a:r>
              <a:rPr lang="en-US" sz="2400" dirty="0" err="1">
                <a:solidFill>
                  <a:srgbClr val="000000"/>
                </a:solidFill>
              </a:rPr>
              <a:t>için</a:t>
            </a:r>
            <a:endParaRPr lang="en-US" sz="2400" dirty="0" err="1">
              <a:solidFill>
                <a:srgbClr val="000000"/>
              </a:solidFill>
              <a:ea typeface="Calibri"/>
              <a:cs typeface="Calibri"/>
            </a:endParaRPr>
          </a:p>
        </p:txBody>
      </p:sp>
      <p:sp>
        <p:nvSpPr>
          <p:cNvPr id="23" name="Text Placeholder 2">
            <a:extLst>
              <a:ext uri="{FF2B5EF4-FFF2-40B4-BE49-F238E27FC236}">
                <a16:creationId xmlns:a16="http://schemas.microsoft.com/office/drawing/2014/main" id="{20601CDF-8130-834B-893E-0D82695D2659}"/>
              </a:ext>
            </a:extLst>
          </p:cNvPr>
          <p:cNvSpPr txBox="1">
            <a:spLocks/>
          </p:cNvSpPr>
          <p:nvPr/>
        </p:nvSpPr>
        <p:spPr>
          <a:xfrm>
            <a:off x="4627558" y="3685517"/>
            <a:ext cx="2918097" cy="198805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err="1">
                <a:solidFill>
                  <a:srgbClr val="000000"/>
                </a:solidFill>
              </a:rPr>
              <a:t>bir</a:t>
            </a:r>
            <a:r>
              <a:rPr lang="en-US" sz="2400" b="1" dirty="0">
                <a:solidFill>
                  <a:srgbClr val="000000"/>
                </a:solidFill>
              </a:rPr>
              <a:t> </a:t>
            </a:r>
            <a:r>
              <a:rPr lang="en-US" sz="2400" b="1" dirty="0" err="1">
                <a:solidFill>
                  <a:srgbClr val="000000"/>
                </a:solidFill>
              </a:rPr>
              <a:t>pazarı</a:t>
            </a:r>
            <a:r>
              <a:rPr lang="en-US" sz="2400" b="1" dirty="0">
                <a:solidFill>
                  <a:srgbClr val="000000"/>
                </a:solidFill>
              </a:rPr>
              <a:t> </a:t>
            </a:r>
            <a:r>
              <a:rPr lang="en-US" sz="2400" b="1" dirty="0" err="1">
                <a:solidFill>
                  <a:srgbClr val="000000"/>
                </a:solidFill>
              </a:rPr>
              <a:t>anlamak</a:t>
            </a:r>
            <a:r>
              <a:rPr lang="en-US" sz="2400" b="1"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bu</a:t>
            </a:r>
            <a:r>
              <a:rPr lang="en-US" sz="2400" dirty="0">
                <a:solidFill>
                  <a:srgbClr val="000000"/>
                </a:solidFill>
              </a:rPr>
              <a:t> </a:t>
            </a:r>
            <a:r>
              <a:rPr lang="en-US" sz="2400" dirty="0" err="1">
                <a:solidFill>
                  <a:srgbClr val="000000"/>
                </a:solidFill>
              </a:rPr>
              <a:t>pazardaki</a:t>
            </a:r>
            <a:r>
              <a:rPr lang="en-US" sz="2400" dirty="0">
                <a:solidFill>
                  <a:srgbClr val="000000"/>
                </a:solidFill>
              </a:rPr>
              <a:t> </a:t>
            </a:r>
            <a:r>
              <a:rPr lang="en-US" sz="2400" dirty="0" err="1">
                <a:solidFill>
                  <a:srgbClr val="000000"/>
                </a:solidFill>
              </a:rPr>
              <a:t>yenilik</a:t>
            </a:r>
            <a:r>
              <a:rPr lang="en-US" sz="2400" dirty="0">
                <a:solidFill>
                  <a:srgbClr val="000000"/>
                </a:solidFill>
              </a:rPr>
              <a:t> </a:t>
            </a:r>
            <a:r>
              <a:rPr lang="en-US" sz="2400" dirty="0" err="1">
                <a:solidFill>
                  <a:srgbClr val="000000"/>
                </a:solidFill>
              </a:rPr>
              <a:t>yapılabilecek</a:t>
            </a:r>
            <a:r>
              <a:rPr lang="en-US" sz="2400" dirty="0">
                <a:solidFill>
                  <a:srgbClr val="000000"/>
                </a:solidFill>
              </a:rPr>
              <a:t> </a:t>
            </a:r>
            <a:r>
              <a:rPr lang="en-US" sz="2400" b="1" dirty="0" err="1">
                <a:solidFill>
                  <a:srgbClr val="000000"/>
                </a:solidFill>
              </a:rPr>
              <a:t>fırsatları</a:t>
            </a:r>
            <a:r>
              <a:rPr lang="en-US" sz="2400" b="1" dirty="0">
                <a:solidFill>
                  <a:srgbClr val="000000"/>
                </a:solidFill>
              </a:rPr>
              <a:t> </a:t>
            </a:r>
            <a:r>
              <a:rPr lang="en-US" sz="2400" b="1" dirty="0" err="1">
                <a:solidFill>
                  <a:srgbClr val="000000"/>
                </a:solidFill>
              </a:rPr>
              <a:t>belirlemek</a:t>
            </a:r>
            <a:r>
              <a:rPr lang="en-US" sz="2400" dirty="0">
                <a:solidFill>
                  <a:srgbClr val="000000"/>
                </a:solidFill>
              </a:rPr>
              <a:t> </a:t>
            </a:r>
            <a:r>
              <a:rPr lang="en-US" sz="2400" dirty="0" err="1">
                <a:solidFill>
                  <a:srgbClr val="000000"/>
                </a:solidFill>
              </a:rPr>
              <a:t>için</a:t>
            </a:r>
            <a:r>
              <a:rPr lang="en-US" sz="2400" dirty="0">
                <a:solidFill>
                  <a:srgbClr val="000000"/>
                </a:solidFill>
              </a:rPr>
              <a:t>.</a:t>
            </a:r>
          </a:p>
          <a:p>
            <a:pPr marL="0" indent="0" algn="ctr" rtl="0">
              <a:buNone/>
            </a:pPr>
            <a:endParaRPr lang="en-IE" sz="2400" dirty="0">
              <a:solidFill>
                <a:srgbClr val="000000"/>
              </a:solidFill>
            </a:endParaRPr>
          </a:p>
        </p:txBody>
      </p:sp>
      <p:sp>
        <p:nvSpPr>
          <p:cNvPr id="24" name="Text Placeholder 3">
            <a:extLst>
              <a:ext uri="{FF2B5EF4-FFF2-40B4-BE49-F238E27FC236}">
                <a16:creationId xmlns:a16="http://schemas.microsoft.com/office/drawing/2014/main" id="{2C38CE6E-A393-6CB8-C53B-10E2B019C817}"/>
              </a:ext>
            </a:extLst>
          </p:cNvPr>
          <p:cNvSpPr txBox="1">
            <a:spLocks/>
          </p:cNvSpPr>
          <p:nvPr/>
        </p:nvSpPr>
        <p:spPr>
          <a:xfrm>
            <a:off x="7871478" y="3685517"/>
            <a:ext cx="3708381" cy="198805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0000"/>
                </a:solidFill>
                <a:ea typeface="+mn-lt"/>
                <a:cs typeface="+mn-lt"/>
              </a:rPr>
              <a:t>Tek </a:t>
            </a:r>
            <a:r>
              <a:rPr lang="en-US" sz="2400" dirty="0" err="1">
                <a:solidFill>
                  <a:srgbClr val="000000"/>
                </a:solidFill>
                <a:ea typeface="+mn-lt"/>
                <a:cs typeface="+mn-lt"/>
              </a:rPr>
              <a:t>tek</a:t>
            </a:r>
            <a:r>
              <a:rPr lang="en-US" sz="2400" dirty="0">
                <a:solidFill>
                  <a:srgbClr val="000000"/>
                </a:solidFill>
                <a:ea typeface="+mn-lt"/>
                <a:cs typeface="+mn-lt"/>
              </a:rPr>
              <a:t> on unsurun her birini, </a:t>
            </a:r>
            <a:r>
              <a:rPr lang="en-US" sz="2400" b="1" dirty="0">
                <a:solidFill>
                  <a:srgbClr val="000000"/>
                </a:solidFill>
                <a:ea typeface="+mn-lt"/>
                <a:cs typeface="+mn-lt"/>
              </a:rPr>
              <a:t>tekliflerinizi veya pazarı değerlendirin</a:t>
            </a:r>
            <a:r>
              <a:rPr lang="en-US" sz="2400" dirty="0">
                <a:solidFill>
                  <a:srgbClr val="000000"/>
                </a:solidFill>
                <a:ea typeface="+mn-lt"/>
                <a:cs typeface="+mn-lt"/>
              </a:rPr>
              <a:t> </a:t>
            </a:r>
            <a:r>
              <a:rPr lang="en-US" sz="2400" dirty="0" err="1">
                <a:solidFill>
                  <a:srgbClr val="000000"/>
                </a:solidFill>
                <a:ea typeface="+mn-lt"/>
                <a:cs typeface="+mn-lt"/>
              </a:rPr>
              <a:t>ve</a:t>
            </a:r>
            <a:r>
              <a:rPr lang="en-US" sz="2400" dirty="0">
                <a:solidFill>
                  <a:srgbClr val="000000"/>
                </a:solidFill>
                <a:ea typeface="+mn-lt"/>
                <a:cs typeface="+mn-lt"/>
              </a:rPr>
              <a:t> iyi </a:t>
            </a:r>
            <a:r>
              <a:rPr lang="en-US" sz="2400" dirty="0" err="1">
                <a:solidFill>
                  <a:srgbClr val="000000"/>
                </a:solidFill>
                <a:ea typeface="+mn-lt"/>
                <a:cs typeface="+mn-lt"/>
              </a:rPr>
              <a:t>yapılan</a:t>
            </a:r>
            <a:r>
              <a:rPr lang="en-US" sz="2400" dirty="0">
                <a:solidFill>
                  <a:srgbClr val="000000"/>
                </a:solidFill>
                <a:ea typeface="+mn-lt"/>
                <a:cs typeface="+mn-lt"/>
              </a:rPr>
              <a:t> </a:t>
            </a:r>
            <a:r>
              <a:rPr lang="en-US" sz="2400" dirty="0" err="1">
                <a:solidFill>
                  <a:srgbClr val="000000"/>
                </a:solidFill>
                <a:ea typeface="+mn-lt"/>
                <a:cs typeface="+mn-lt"/>
              </a:rPr>
              <a:t>şeyleri</a:t>
            </a:r>
            <a:r>
              <a:rPr lang="en-US" sz="2400" dirty="0">
                <a:solidFill>
                  <a:srgbClr val="000000"/>
                </a:solidFill>
                <a:ea typeface="+mn-lt"/>
                <a:cs typeface="+mn-lt"/>
              </a:rPr>
              <a:t> </a:t>
            </a:r>
            <a:r>
              <a:rPr lang="en-US" sz="2400" dirty="0" err="1">
                <a:solidFill>
                  <a:srgbClr val="000000"/>
                </a:solidFill>
                <a:ea typeface="+mn-lt"/>
                <a:cs typeface="+mn-lt"/>
              </a:rPr>
              <a:t>ve</a:t>
            </a:r>
            <a:r>
              <a:rPr lang="en-US" sz="2400" dirty="0">
                <a:solidFill>
                  <a:srgbClr val="000000"/>
                </a:solidFill>
                <a:ea typeface="+mn-lt"/>
                <a:cs typeface="+mn-lt"/>
              </a:rPr>
              <a:t> </a:t>
            </a:r>
            <a:r>
              <a:rPr lang="en-US" sz="2400" dirty="0" err="1">
                <a:solidFill>
                  <a:srgbClr val="000000"/>
                </a:solidFill>
                <a:ea typeface="+mn-lt"/>
                <a:cs typeface="+mn-lt"/>
              </a:rPr>
              <a:t>inovasyonun</a:t>
            </a:r>
            <a:r>
              <a:rPr lang="en-US" sz="2400" dirty="0">
                <a:solidFill>
                  <a:srgbClr val="000000"/>
                </a:solidFill>
                <a:ea typeface="+mn-lt"/>
                <a:cs typeface="+mn-lt"/>
              </a:rPr>
              <a:t> </a:t>
            </a:r>
            <a:r>
              <a:rPr lang="en-US" sz="2400" dirty="0" err="1">
                <a:solidFill>
                  <a:srgbClr val="000000"/>
                </a:solidFill>
                <a:ea typeface="+mn-lt"/>
                <a:cs typeface="+mn-lt"/>
              </a:rPr>
              <a:t>mümkün</a:t>
            </a:r>
            <a:r>
              <a:rPr lang="en-US" sz="2400" dirty="0">
                <a:solidFill>
                  <a:srgbClr val="000000"/>
                </a:solidFill>
                <a:ea typeface="+mn-lt"/>
                <a:cs typeface="+mn-lt"/>
              </a:rPr>
              <a:t> </a:t>
            </a:r>
            <a:r>
              <a:rPr lang="en-US" sz="2400" dirty="0" err="1">
                <a:solidFill>
                  <a:srgbClr val="000000"/>
                </a:solidFill>
                <a:ea typeface="+mn-lt"/>
                <a:cs typeface="+mn-lt"/>
              </a:rPr>
              <a:t>olduğu</a:t>
            </a:r>
            <a:r>
              <a:rPr lang="en-US" sz="2400" dirty="0">
                <a:solidFill>
                  <a:srgbClr val="000000"/>
                </a:solidFill>
                <a:ea typeface="+mn-lt"/>
                <a:cs typeface="+mn-lt"/>
              </a:rPr>
              <a:t> </a:t>
            </a:r>
            <a:r>
              <a:rPr lang="en-US" sz="2400" dirty="0" err="1">
                <a:solidFill>
                  <a:srgbClr val="000000"/>
                </a:solidFill>
                <a:ea typeface="+mn-lt"/>
                <a:cs typeface="+mn-lt"/>
              </a:rPr>
              <a:t>alanları</a:t>
            </a:r>
            <a:r>
              <a:rPr lang="en-US" sz="2400" dirty="0">
                <a:solidFill>
                  <a:srgbClr val="000000"/>
                </a:solidFill>
                <a:ea typeface="+mn-lt"/>
                <a:cs typeface="+mn-lt"/>
              </a:rPr>
              <a:t> </a:t>
            </a:r>
            <a:r>
              <a:rPr lang="en-US" sz="2400" dirty="0" err="1">
                <a:solidFill>
                  <a:srgbClr val="000000"/>
                </a:solidFill>
                <a:ea typeface="+mn-lt"/>
                <a:cs typeface="+mn-lt"/>
              </a:rPr>
              <a:t>belirleyin</a:t>
            </a:r>
            <a:endParaRPr lang="en-US" sz="2400" dirty="0"/>
          </a:p>
          <a:p>
            <a:pPr marL="0" indent="0" algn="ctr" rtl="0">
              <a:buNone/>
            </a:pPr>
            <a:endParaRPr lang="en-IE" sz="2400" dirty="0">
              <a:solidFill>
                <a:srgbClr val="000000"/>
              </a:solidFill>
            </a:endParaRPr>
          </a:p>
        </p:txBody>
      </p:sp>
    </p:spTree>
    <p:extLst>
      <p:ext uri="{BB962C8B-B14F-4D97-AF65-F5344CB8AC3E}">
        <p14:creationId xmlns:p14="http://schemas.microsoft.com/office/powerpoint/2010/main" val="193926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3588A14-29E7-FC49-5E23-5ED30C34A170}"/>
              </a:ext>
            </a:extLst>
          </p:cNvPr>
          <p:cNvSpPr>
            <a:spLocks noGrp="1"/>
          </p:cNvSpPr>
          <p:nvPr>
            <p:ph type="body" sz="quarter" idx="16"/>
          </p:nvPr>
        </p:nvSpPr>
        <p:spPr>
          <a:xfrm>
            <a:off x="798513" y="762000"/>
            <a:ext cx="10594975" cy="803275"/>
          </a:xfrm>
        </p:spPr>
        <p:txBody>
          <a:bodyPr>
            <a:normAutofit/>
          </a:bodyPr>
          <a:lstStyle/>
          <a:p>
            <a:pPr algn="l" rtl="0"/>
            <a:r>
              <a:rPr lang="en-US" sz="3300"/>
              <a:t>İnovasyona Başlarken…</a:t>
            </a:r>
            <a:endParaRPr lang="en-IE" sz="3300"/>
          </a:p>
        </p:txBody>
      </p:sp>
      <p:grpSp>
        <p:nvGrpSpPr>
          <p:cNvPr id="5" name="Group 4">
            <a:extLst>
              <a:ext uri="{FF2B5EF4-FFF2-40B4-BE49-F238E27FC236}">
                <a16:creationId xmlns:a16="http://schemas.microsoft.com/office/drawing/2014/main" id="{0B809C61-8101-A3DA-893B-6197670D9EF7}"/>
              </a:ext>
            </a:extLst>
          </p:cNvPr>
          <p:cNvGrpSpPr/>
          <p:nvPr/>
        </p:nvGrpSpPr>
        <p:grpSpPr>
          <a:xfrm>
            <a:off x="9588568" y="509363"/>
            <a:ext cx="1308523" cy="1308547"/>
            <a:chOff x="8736336" y="773976"/>
            <a:chExt cx="925001" cy="925018"/>
          </a:xfrm>
        </p:grpSpPr>
        <p:grpSp>
          <p:nvGrpSpPr>
            <p:cNvPr id="6" name="Graphic 2">
              <a:extLst>
                <a:ext uri="{FF2B5EF4-FFF2-40B4-BE49-F238E27FC236}">
                  <a16:creationId xmlns:a16="http://schemas.microsoft.com/office/drawing/2014/main" id="{15DBB4C2-05D4-D5C3-E1EE-B512A33E50CB}"/>
                </a:ext>
              </a:extLst>
            </p:cNvPr>
            <p:cNvGrpSpPr/>
            <p:nvPr/>
          </p:nvGrpSpPr>
          <p:grpSpPr>
            <a:xfrm>
              <a:off x="8736336" y="773976"/>
              <a:ext cx="925001" cy="925018"/>
              <a:chOff x="8736336" y="773976"/>
              <a:chExt cx="925001" cy="925018"/>
            </a:xfrm>
            <a:solidFill>
              <a:srgbClr val="010101"/>
            </a:solidFill>
          </p:grpSpPr>
          <p:sp>
            <p:nvSpPr>
              <p:cNvPr id="9" name="Freeform 527">
                <a:extLst>
                  <a:ext uri="{FF2B5EF4-FFF2-40B4-BE49-F238E27FC236}">
                    <a16:creationId xmlns:a16="http://schemas.microsoft.com/office/drawing/2014/main" id="{B39E8816-9B23-4D8E-FACE-3B355CC2364B}"/>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0" name="Freeform 528">
                <a:extLst>
                  <a:ext uri="{FF2B5EF4-FFF2-40B4-BE49-F238E27FC236}">
                    <a16:creationId xmlns:a16="http://schemas.microsoft.com/office/drawing/2014/main" id="{737F2CF8-D538-8575-BC28-587893EFB337}"/>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11" name="Freeform 529">
                <a:extLst>
                  <a:ext uri="{FF2B5EF4-FFF2-40B4-BE49-F238E27FC236}">
                    <a16:creationId xmlns:a16="http://schemas.microsoft.com/office/drawing/2014/main" id="{5F9C96A5-B1C7-0F6D-9099-14BC9DF22BCE}"/>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12" name="Freeform 530">
                <a:extLst>
                  <a:ext uri="{FF2B5EF4-FFF2-40B4-BE49-F238E27FC236}">
                    <a16:creationId xmlns:a16="http://schemas.microsoft.com/office/drawing/2014/main" id="{51D5A4EF-A1E4-489C-54C5-951C5A3F2EBF}"/>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531">
                <a:extLst>
                  <a:ext uri="{FF2B5EF4-FFF2-40B4-BE49-F238E27FC236}">
                    <a16:creationId xmlns:a16="http://schemas.microsoft.com/office/drawing/2014/main" id="{37CEF727-9AF2-C8B6-A916-7A27FDB87D7F}"/>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14" name="Freeform 532">
                <a:extLst>
                  <a:ext uri="{FF2B5EF4-FFF2-40B4-BE49-F238E27FC236}">
                    <a16:creationId xmlns:a16="http://schemas.microsoft.com/office/drawing/2014/main" id="{9BD8E1DC-4BAF-13E7-472E-0D2883A6216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533">
                <a:extLst>
                  <a:ext uri="{FF2B5EF4-FFF2-40B4-BE49-F238E27FC236}">
                    <a16:creationId xmlns:a16="http://schemas.microsoft.com/office/drawing/2014/main" id="{1C4B3081-C901-6212-71D2-AE11CE7519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7" name="Freeform 525">
              <a:extLst>
                <a:ext uri="{FF2B5EF4-FFF2-40B4-BE49-F238E27FC236}">
                  <a16:creationId xmlns:a16="http://schemas.microsoft.com/office/drawing/2014/main" id="{6724F4AE-D888-7105-17CE-D1F8D6BE5E4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a:p>
          </p:txBody>
        </p:sp>
        <p:sp>
          <p:nvSpPr>
            <p:cNvPr id="8" name="Freeform 526">
              <a:extLst>
                <a:ext uri="{FF2B5EF4-FFF2-40B4-BE49-F238E27FC236}">
                  <a16:creationId xmlns:a16="http://schemas.microsoft.com/office/drawing/2014/main" id="{9D19D2D9-D9F4-DB0E-7B71-D40020E152D2}"/>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
        <p:nvSpPr>
          <p:cNvPr id="16" name="Text Placeholder 1">
            <a:extLst>
              <a:ext uri="{FF2B5EF4-FFF2-40B4-BE49-F238E27FC236}">
                <a16:creationId xmlns:a16="http://schemas.microsoft.com/office/drawing/2014/main" id="{BB70E9E4-A2C9-EAF1-6CDC-6325CA9FA30C}"/>
              </a:ext>
            </a:extLst>
          </p:cNvPr>
          <p:cNvSpPr>
            <a:spLocks noGrp="1"/>
          </p:cNvSpPr>
          <p:nvPr>
            <p:ph type="body" sz="quarter" idx="18"/>
          </p:nvPr>
        </p:nvSpPr>
        <p:spPr>
          <a:xfrm>
            <a:off x="798513" y="1790178"/>
            <a:ext cx="11034366" cy="4105797"/>
          </a:xfrm>
        </p:spPr>
        <p:txBody>
          <a:bodyPr vert="horz" lIns="91440" tIns="45720" rIns="91440" bIns="45720" rtlCol="0" anchor="t">
            <a:noAutofit/>
          </a:bodyPr>
          <a:lstStyle/>
          <a:p>
            <a:pPr>
              <a:lnSpc>
                <a:spcPct val="100000"/>
              </a:lnSpc>
            </a:pPr>
            <a:r>
              <a:rPr lang="en-US" dirty="0"/>
              <a:t>İster yeniliğe yeni başlıyor olun, ister ondan bazı başarılı deneyimler edinmiş olun, ister savaşta yaralanmış kıdemli bir yenilikçi olun, yine de </a:t>
            </a:r>
            <a:r>
              <a:rPr lang="en-US" dirty="0">
                <a:ea typeface="+mn-lt"/>
                <a:cs typeface="+mn-lt"/>
              </a:rPr>
              <a:t>mevcut seviyeniz ne olursa olsun </a:t>
            </a:r>
            <a:r>
              <a:rPr lang="en-US" b="1" dirty="0"/>
              <a:t>etik gıda KOBİ'nizde yeni büyüme fırsatları </a:t>
            </a:r>
            <a:r>
              <a:rPr lang="en-US" b="1" dirty="0" err="1"/>
              <a:t>bulmaya</a:t>
            </a:r>
            <a:r>
              <a:rPr lang="en-US" b="1" dirty="0"/>
              <a:t> </a:t>
            </a:r>
            <a:r>
              <a:rPr lang="en-US" b="1" dirty="0" err="1"/>
              <a:t>çalışabilirsiniz</a:t>
            </a:r>
            <a:r>
              <a:rPr lang="en-US" b="1" dirty="0"/>
              <a:t>. </a:t>
            </a:r>
            <a:r>
              <a:rPr lang="en-US" dirty="0" err="1"/>
              <a:t>İnovasyona</a:t>
            </a:r>
            <a:r>
              <a:rPr lang="en-US" dirty="0"/>
              <a:t> </a:t>
            </a:r>
            <a:r>
              <a:rPr lang="en-US" dirty="0" err="1"/>
              <a:t>yaklaşımınız</a:t>
            </a:r>
            <a:r>
              <a:rPr lang="en-US" dirty="0"/>
              <a:t> </a:t>
            </a:r>
            <a:r>
              <a:rPr lang="en-US" dirty="0" err="1"/>
              <a:t>temel</a:t>
            </a:r>
            <a:r>
              <a:rPr lang="en-US" dirty="0"/>
              <a:t> olarak benzersiz yeteneklerinize ve stratejik hedeflerinize bağlıdır. Nihayetinde, inovasyonu yönetmek, diğer büyük değişiklikleri yönetmekten farklı değildir ve aşağı yukarı aynı ilkeler geçerlidir.</a:t>
            </a:r>
          </a:p>
          <a:p>
            <a:pPr>
              <a:lnSpc>
                <a:spcPct val="100000"/>
              </a:lnSpc>
            </a:pPr>
            <a:r>
              <a:rPr lang="en-US" dirty="0"/>
              <a:t>Hızlı hareket etmek önemli olsa da çiğneyebileceğinizden fazlasını ısırmayın. Gereksiz tahribattan kaçınmak için, çerçeveyi </a:t>
            </a:r>
            <a:r>
              <a:rPr lang="en-US" dirty="0" err="1"/>
              <a:t>analiz</a:t>
            </a:r>
            <a:r>
              <a:rPr lang="en-US" dirty="0"/>
              <a:t> </a:t>
            </a:r>
            <a:r>
              <a:rPr lang="en-US" dirty="0" err="1"/>
              <a:t>edin</a:t>
            </a:r>
            <a:r>
              <a:rPr lang="en-US" dirty="0"/>
              <a:t> ve ardından:</a:t>
            </a:r>
            <a:endParaRPr lang="en-US" dirty="0">
              <a:cs typeface="Calibri"/>
            </a:endParaRPr>
          </a:p>
          <a:p>
            <a:pPr marL="342900" indent="0" algn="l" rtl="0">
              <a:lnSpc>
                <a:spcPct val="100000"/>
              </a:lnSpc>
              <a:spcBef>
                <a:spcPts val="600"/>
              </a:spcBef>
              <a:buFont typeface="Arial" panose="020B0604020202020204" pitchFamily="34" charset="0"/>
              <a:buChar char="•"/>
            </a:pPr>
            <a:r>
              <a:rPr lang="en-US" b="1" dirty="0" err="1"/>
              <a:t>Stratejik</a:t>
            </a:r>
            <a:r>
              <a:rPr lang="en-US" b="1" dirty="0"/>
              <a:t> </a:t>
            </a:r>
            <a:r>
              <a:rPr lang="en-US" b="1" dirty="0" err="1"/>
              <a:t>hedeflerinizi</a:t>
            </a:r>
            <a:r>
              <a:rPr lang="en-US" b="1" dirty="0"/>
              <a:t> </a:t>
            </a:r>
            <a:r>
              <a:rPr lang="en-US" b="1" dirty="0" err="1"/>
              <a:t>daha</a:t>
            </a:r>
            <a:r>
              <a:rPr lang="en-US" b="1" dirty="0"/>
              <a:t> </a:t>
            </a:r>
            <a:r>
              <a:rPr lang="en-US" b="1" dirty="0" err="1"/>
              <a:t>küçük</a:t>
            </a:r>
            <a:r>
              <a:rPr lang="en-US" b="1" dirty="0"/>
              <a:t>, </a:t>
            </a:r>
            <a:r>
              <a:rPr lang="en-US" b="1" dirty="0" err="1"/>
              <a:t>kolay</a:t>
            </a:r>
            <a:r>
              <a:rPr lang="en-US" b="1" dirty="0"/>
              <a:t> </a:t>
            </a:r>
            <a:r>
              <a:rPr lang="en-US" b="1" dirty="0" err="1"/>
              <a:t>uygulanabilir</a:t>
            </a:r>
            <a:r>
              <a:rPr lang="en-US" b="1" dirty="0"/>
              <a:t> </a:t>
            </a:r>
            <a:r>
              <a:rPr lang="en-US" b="1" dirty="0" err="1"/>
              <a:t>parçalara</a:t>
            </a:r>
            <a:r>
              <a:rPr lang="en-US" b="1" dirty="0"/>
              <a:t> </a:t>
            </a:r>
            <a:r>
              <a:rPr lang="en-US" b="1" dirty="0" err="1"/>
              <a:t>ayırın</a:t>
            </a:r>
            <a:endParaRPr lang="en-US" b="1" dirty="0" err="1">
              <a:cs typeface="Calibri"/>
            </a:endParaRPr>
          </a:p>
          <a:p>
            <a:pPr marL="342900" indent="0" algn="l" rtl="0">
              <a:lnSpc>
                <a:spcPct val="100000"/>
              </a:lnSpc>
              <a:spcBef>
                <a:spcPts val="600"/>
              </a:spcBef>
              <a:buFont typeface="Arial" panose="020B0604020202020204" pitchFamily="34" charset="0"/>
              <a:buChar char="•"/>
            </a:pPr>
            <a:r>
              <a:rPr lang="en-US" b="1" dirty="0" err="1"/>
              <a:t>Sürece</a:t>
            </a:r>
            <a:r>
              <a:rPr lang="en-US" b="1" dirty="0"/>
              <a:t> </a:t>
            </a:r>
            <a:r>
              <a:rPr lang="en-US" b="1" dirty="0" err="1"/>
              <a:t>bağlı</a:t>
            </a:r>
            <a:r>
              <a:rPr lang="en-US" b="1" dirty="0"/>
              <a:t> </a:t>
            </a:r>
            <a:r>
              <a:rPr lang="en-US" b="1" dirty="0" err="1"/>
              <a:t>kalın</a:t>
            </a:r>
            <a:endParaRPr lang="en-IE" b="1" dirty="0" err="1">
              <a:cs typeface="Calibri"/>
            </a:endParaRPr>
          </a:p>
        </p:txBody>
      </p:sp>
    </p:spTree>
    <p:extLst>
      <p:ext uri="{BB962C8B-B14F-4D97-AF65-F5344CB8AC3E}">
        <p14:creationId xmlns:p14="http://schemas.microsoft.com/office/powerpoint/2010/main" val="1357009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text, application, chat or text message">
            <a:extLst>
              <a:ext uri="{FF2B5EF4-FFF2-40B4-BE49-F238E27FC236}">
                <a16:creationId xmlns:a16="http://schemas.microsoft.com/office/drawing/2014/main" id="{13795054-08A9-9E4C-6459-1B3CD06FA8C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4" name="Text Placeholder 3">
            <a:extLst>
              <a:ext uri="{FF2B5EF4-FFF2-40B4-BE49-F238E27FC236}">
                <a16:creationId xmlns:a16="http://schemas.microsoft.com/office/drawing/2014/main" id="{9BC72A0D-9EBA-8338-E4E3-460FA2E35547}"/>
              </a:ext>
            </a:extLst>
          </p:cNvPr>
          <p:cNvSpPr>
            <a:spLocks noGrp="1"/>
          </p:cNvSpPr>
          <p:nvPr>
            <p:ph type="body" sz="quarter" idx="16"/>
          </p:nvPr>
        </p:nvSpPr>
        <p:spPr>
          <a:xfrm>
            <a:off x="835671" y="935649"/>
            <a:ext cx="5818626" cy="992652"/>
          </a:xfrm>
        </p:spPr>
        <p:txBody>
          <a:bodyPr/>
          <a:lstStyle/>
          <a:p>
            <a:pPr algn="l" rtl="0"/>
            <a:r>
              <a:rPr lang="en-IE"/>
              <a:t>Sorulacak Etik Soru…</a:t>
            </a:r>
          </a:p>
        </p:txBody>
      </p:sp>
      <p:sp>
        <p:nvSpPr>
          <p:cNvPr id="5" name="Text Placeholder 2">
            <a:extLst>
              <a:ext uri="{FF2B5EF4-FFF2-40B4-BE49-F238E27FC236}">
                <a16:creationId xmlns:a16="http://schemas.microsoft.com/office/drawing/2014/main" id="{B7DC6E24-9D37-C104-1B1F-31FE11D75E8D}"/>
              </a:ext>
            </a:extLst>
          </p:cNvPr>
          <p:cNvSpPr>
            <a:spLocks noGrp="1"/>
          </p:cNvSpPr>
          <p:nvPr>
            <p:ph type="body" sz="quarter" idx="18"/>
          </p:nvPr>
        </p:nvSpPr>
        <p:spPr>
          <a:xfrm>
            <a:off x="1880342" y="2461134"/>
            <a:ext cx="5514807" cy="1573924"/>
          </a:xfrm>
        </p:spPr>
        <p:txBody>
          <a:bodyPr>
            <a:normAutofit/>
          </a:bodyPr>
          <a:lstStyle/>
          <a:p>
            <a:pPr algn="ctr" rtl="0"/>
            <a:endParaRPr lang="en-US" sz="1100"/>
          </a:p>
          <a:p>
            <a:pPr algn="ctr" rtl="0"/>
            <a:r>
              <a:rPr lang="en-US"/>
              <a:t>Bir Problem = Bir Fırsat</a:t>
            </a:r>
          </a:p>
          <a:p>
            <a:pPr algn="ctr" rtl="0"/>
            <a:endParaRPr lang="en-US" sz="800"/>
          </a:p>
          <a:p>
            <a:pPr algn="ctr" rtl="0"/>
            <a:r>
              <a:rPr lang="en-US"/>
              <a:t>BÜYÜK BİR SORUN = BÜYÜK BİR FIRSAT</a:t>
            </a:r>
            <a:endParaRPr lang="en-IE"/>
          </a:p>
        </p:txBody>
      </p:sp>
      <p:sp>
        <p:nvSpPr>
          <p:cNvPr id="6" name="TextBox 5">
            <a:extLst>
              <a:ext uri="{FF2B5EF4-FFF2-40B4-BE49-F238E27FC236}">
                <a16:creationId xmlns:a16="http://schemas.microsoft.com/office/drawing/2014/main" id="{A29A676C-F4B2-1283-3FD9-8D5E3C643DDF}"/>
              </a:ext>
            </a:extLst>
          </p:cNvPr>
          <p:cNvSpPr txBox="1"/>
          <p:nvPr/>
        </p:nvSpPr>
        <p:spPr>
          <a:xfrm>
            <a:off x="2022870" y="1768707"/>
            <a:ext cx="4698124" cy="646331"/>
          </a:xfrm>
          <a:prstGeom prst="rect">
            <a:avLst/>
          </a:prstGeom>
          <a:noFill/>
        </p:spPr>
        <p:txBody>
          <a:bodyPr wrap="square" rtlCol="0">
            <a:spAutoFit/>
          </a:bodyPr>
          <a:lstStyle/>
          <a:p>
            <a:pPr algn="l" rtl="0"/>
            <a:r>
              <a:rPr lang="en-US" sz="3600" b="1">
                <a:solidFill>
                  <a:srgbClr val="F79037"/>
                </a:solidFill>
              </a:rPr>
              <a:t>Sorun nedir??</a:t>
            </a:r>
            <a:endParaRPr lang="en-IE" sz="3600" b="1">
              <a:solidFill>
                <a:srgbClr val="F79037"/>
              </a:solidFill>
            </a:endParaRPr>
          </a:p>
        </p:txBody>
      </p:sp>
      <p:sp>
        <p:nvSpPr>
          <p:cNvPr id="7" name="TextBox 6">
            <a:extLst>
              <a:ext uri="{FF2B5EF4-FFF2-40B4-BE49-F238E27FC236}">
                <a16:creationId xmlns:a16="http://schemas.microsoft.com/office/drawing/2014/main" id="{616B481C-94F8-6024-62C4-5E2DBE62E896}"/>
              </a:ext>
            </a:extLst>
          </p:cNvPr>
          <p:cNvSpPr txBox="1"/>
          <p:nvPr/>
        </p:nvSpPr>
        <p:spPr>
          <a:xfrm>
            <a:off x="1110887" y="4117059"/>
            <a:ext cx="7043416" cy="1200329"/>
          </a:xfrm>
          <a:prstGeom prst="rect">
            <a:avLst/>
          </a:prstGeom>
          <a:noFill/>
        </p:spPr>
        <p:txBody>
          <a:bodyPr wrap="square" lIns="91440" tIns="45720" rIns="91440" bIns="45720" rtlCol="0" anchor="t">
            <a:spAutoFit/>
          </a:bodyPr>
          <a:lstStyle/>
          <a:p>
            <a:pPr algn="ctr"/>
            <a:r>
              <a:rPr lang="en-US" sz="3600" b="1" dirty="0" err="1">
                <a:solidFill>
                  <a:srgbClr val="000000"/>
                </a:solidFill>
              </a:rPr>
              <a:t>Tasarım</a:t>
            </a:r>
            <a:r>
              <a:rPr lang="en-US" sz="3600" b="1" dirty="0">
                <a:solidFill>
                  <a:srgbClr val="000000"/>
                </a:solidFill>
              </a:rPr>
              <a:t> </a:t>
            </a:r>
            <a:r>
              <a:rPr lang="en-US" sz="3600" b="1" dirty="0" err="1">
                <a:solidFill>
                  <a:srgbClr val="000000"/>
                </a:solidFill>
              </a:rPr>
              <a:t>odaklı</a:t>
            </a:r>
            <a:r>
              <a:rPr lang="en-US" sz="3600" b="1" dirty="0">
                <a:solidFill>
                  <a:srgbClr val="000000"/>
                </a:solidFill>
              </a:rPr>
              <a:t> </a:t>
            </a:r>
            <a:r>
              <a:rPr lang="en-US" sz="3600" b="1" dirty="0" err="1">
                <a:solidFill>
                  <a:srgbClr val="000000"/>
                </a:solidFill>
              </a:rPr>
              <a:t>düşünce</a:t>
            </a:r>
            <a:r>
              <a:rPr lang="en-US" sz="3600" b="1" dirty="0">
                <a:solidFill>
                  <a:srgbClr val="000000"/>
                </a:solidFill>
              </a:rPr>
              <a:t> ÇÖZÜMLER </a:t>
            </a:r>
            <a:r>
              <a:rPr lang="en-US" sz="3600" b="1" dirty="0" err="1">
                <a:solidFill>
                  <a:srgbClr val="000000"/>
                </a:solidFill>
              </a:rPr>
              <a:t>bulmamıza</a:t>
            </a:r>
            <a:r>
              <a:rPr lang="en-US" sz="3600" b="1" dirty="0">
                <a:solidFill>
                  <a:srgbClr val="000000"/>
                </a:solidFill>
              </a:rPr>
              <a:t> </a:t>
            </a:r>
            <a:r>
              <a:rPr lang="en-US" sz="3600" b="1" dirty="0" err="1">
                <a:solidFill>
                  <a:srgbClr val="000000"/>
                </a:solidFill>
              </a:rPr>
              <a:t>yardımcı</a:t>
            </a:r>
            <a:r>
              <a:rPr lang="en-US" sz="3600" b="1" dirty="0">
                <a:solidFill>
                  <a:srgbClr val="000000"/>
                </a:solidFill>
              </a:rPr>
              <a:t> </a:t>
            </a:r>
            <a:r>
              <a:rPr lang="en-US" sz="3600" b="1" dirty="0" err="1">
                <a:solidFill>
                  <a:srgbClr val="000000"/>
                </a:solidFill>
              </a:rPr>
              <a:t>olur</a:t>
            </a:r>
            <a:r>
              <a:rPr lang="en-US" sz="3600" b="1" dirty="0">
                <a:solidFill>
                  <a:srgbClr val="000000"/>
                </a:solidFill>
              </a:rPr>
              <a:t>!</a:t>
            </a:r>
            <a:endParaRPr lang="en-IE" sz="3600" b="1" dirty="0">
              <a:solidFill>
                <a:srgbClr val="000000"/>
              </a:solidFill>
            </a:endParaRPr>
          </a:p>
        </p:txBody>
      </p:sp>
    </p:spTree>
    <p:extLst>
      <p:ext uri="{BB962C8B-B14F-4D97-AF65-F5344CB8AC3E}">
        <p14:creationId xmlns:p14="http://schemas.microsoft.com/office/powerpoint/2010/main" val="4170161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B37A08C-E6B1-382B-75FB-D2F0E509B4FF}"/>
              </a:ext>
            </a:extLst>
          </p:cNvPr>
          <p:cNvSpPr>
            <a:spLocks noGrp="1"/>
          </p:cNvSpPr>
          <p:nvPr>
            <p:ph type="body" sz="quarter" idx="13"/>
          </p:nvPr>
        </p:nvSpPr>
        <p:spPr>
          <a:xfrm>
            <a:off x="855663" y="1525588"/>
            <a:ext cx="5056187" cy="3806825"/>
          </a:xfrm>
        </p:spPr>
        <p:txBody>
          <a:bodyPr lIns="91440" tIns="45720" rIns="91440" bIns="45720" anchor="ctr">
            <a:normAutofit/>
          </a:bodyPr>
          <a:lstStyle/>
          <a:p>
            <a:pPr>
              <a:lnSpc>
                <a:spcPct val="100000"/>
              </a:lnSpc>
              <a:spcBef>
                <a:spcPts val="600"/>
              </a:spcBef>
            </a:pPr>
            <a:r>
              <a:rPr lang="en-US" b="1" dirty="0" err="1">
                <a:ea typeface="+mn-lt"/>
                <a:cs typeface="+mn-lt"/>
              </a:rPr>
              <a:t>Tasarım</a:t>
            </a:r>
            <a:r>
              <a:rPr lang="en-US" b="1" dirty="0">
                <a:ea typeface="+mn-lt"/>
                <a:cs typeface="+mn-lt"/>
              </a:rPr>
              <a:t> </a:t>
            </a:r>
            <a:r>
              <a:rPr lang="en-US" b="1" dirty="0" err="1">
                <a:ea typeface="+mn-lt"/>
                <a:cs typeface="+mn-lt"/>
              </a:rPr>
              <a:t>odaklı</a:t>
            </a:r>
            <a:r>
              <a:rPr lang="en-US" b="1" dirty="0">
                <a:ea typeface="+mn-lt"/>
                <a:cs typeface="+mn-lt"/>
              </a:rPr>
              <a:t> </a:t>
            </a:r>
            <a:r>
              <a:rPr lang="en-US" b="1" dirty="0" err="1">
                <a:ea typeface="+mn-lt"/>
                <a:cs typeface="+mn-lt"/>
              </a:rPr>
              <a:t>düşünce</a:t>
            </a:r>
            <a:r>
              <a:rPr lang="en-US" b="1" dirty="0">
                <a:ea typeface="+mn-lt"/>
                <a:cs typeface="+mn-lt"/>
              </a:rPr>
              <a:t>, </a:t>
            </a:r>
            <a:r>
              <a:rPr lang="en-US" dirty="0" err="1">
                <a:ea typeface="+mn-lt"/>
                <a:cs typeface="+mn-lt"/>
              </a:rPr>
              <a:t>insan</a:t>
            </a:r>
            <a:r>
              <a:rPr lang="en-US" dirty="0">
                <a:ea typeface="+mn-lt"/>
                <a:cs typeface="+mn-lt"/>
              </a:rPr>
              <a:t> </a:t>
            </a:r>
            <a:r>
              <a:rPr lang="en-US" dirty="0" err="1">
                <a:ea typeface="+mn-lt"/>
                <a:cs typeface="+mn-lt"/>
              </a:rPr>
              <a:t>merkezli</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inovasyon</a:t>
            </a:r>
            <a:r>
              <a:rPr lang="en-US" dirty="0">
                <a:ea typeface="+mn-lt"/>
                <a:cs typeface="+mn-lt"/>
              </a:rPr>
              <a:t> </a:t>
            </a:r>
            <a:r>
              <a:rPr lang="en-US" dirty="0" err="1">
                <a:ea typeface="+mn-lt"/>
                <a:cs typeface="+mn-lt"/>
              </a:rPr>
              <a:t>yaklaşımıdır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tasarımcının</a:t>
            </a:r>
            <a:r>
              <a:rPr lang="en-US" dirty="0">
                <a:ea typeface="+mn-lt"/>
                <a:cs typeface="+mn-lt"/>
              </a:rPr>
              <a:t> </a:t>
            </a:r>
            <a:r>
              <a:rPr lang="en-US" dirty="0" err="1">
                <a:ea typeface="+mn-lt"/>
                <a:cs typeface="+mn-lt"/>
              </a:rPr>
              <a:t>araçlardan</a:t>
            </a:r>
            <a:r>
              <a:rPr lang="en-US" dirty="0">
                <a:ea typeface="+mn-lt"/>
                <a:cs typeface="+mn-lt"/>
              </a:rPr>
              <a:t> </a:t>
            </a:r>
            <a:r>
              <a:rPr lang="en-US" dirty="0" err="1">
                <a:ea typeface="+mn-lt"/>
                <a:cs typeface="+mn-lt"/>
              </a:rPr>
              <a:t>faydalanarak</a:t>
            </a:r>
            <a:r>
              <a:rPr lang="en-US" dirty="0">
                <a:ea typeface="+mn-lt"/>
                <a:cs typeface="+mn-lt"/>
              </a:rPr>
              <a:t> </a:t>
            </a:r>
            <a:r>
              <a:rPr lang="en-US" dirty="0" err="1">
                <a:ea typeface="+mn-lt"/>
                <a:cs typeface="+mn-lt"/>
              </a:rPr>
              <a:t>insanların</a:t>
            </a:r>
            <a:r>
              <a:rPr lang="en-US" dirty="0">
                <a:ea typeface="+mn-lt"/>
                <a:cs typeface="+mn-lt"/>
              </a:rPr>
              <a:t> </a:t>
            </a:r>
            <a:r>
              <a:rPr lang="en-US" dirty="0" err="1">
                <a:ea typeface="+mn-lt"/>
                <a:cs typeface="+mn-lt"/>
              </a:rPr>
              <a:t>ihtiyaçlarını</a:t>
            </a:r>
            <a:r>
              <a:rPr lang="en-US" dirty="0">
                <a:ea typeface="+mn-lt"/>
                <a:cs typeface="+mn-lt"/>
              </a:rPr>
              <a:t>, </a:t>
            </a:r>
            <a:r>
              <a:rPr lang="en-US" dirty="0" err="1">
                <a:ea typeface="+mn-lt"/>
                <a:cs typeface="+mn-lt"/>
              </a:rPr>
              <a:t>teknolojinin</a:t>
            </a:r>
            <a:r>
              <a:rPr lang="en-US" dirty="0">
                <a:ea typeface="+mn-lt"/>
                <a:cs typeface="+mn-lt"/>
              </a:rPr>
              <a:t> </a:t>
            </a:r>
            <a:r>
              <a:rPr lang="en-US" dirty="0" err="1">
                <a:ea typeface="+mn-lt"/>
                <a:cs typeface="+mn-lt"/>
              </a:rPr>
              <a:t>olanaklarını</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iş</a:t>
            </a:r>
            <a:r>
              <a:rPr lang="en-US" dirty="0">
                <a:ea typeface="+mn-lt"/>
                <a:cs typeface="+mn-lt"/>
              </a:rPr>
              <a:t> </a:t>
            </a:r>
            <a:r>
              <a:rPr lang="en-US" dirty="0" err="1">
                <a:ea typeface="+mn-lt"/>
                <a:cs typeface="+mn-lt"/>
              </a:rPr>
              <a:t>başarısı</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gereksinimleri</a:t>
            </a:r>
            <a:r>
              <a:rPr lang="en-US" dirty="0">
                <a:ea typeface="+mn-lt"/>
                <a:cs typeface="+mn-lt"/>
              </a:rPr>
              <a:t> </a:t>
            </a:r>
            <a:r>
              <a:rPr lang="en-US" dirty="0" err="1">
                <a:ea typeface="+mn-lt"/>
                <a:cs typeface="+mn-lt"/>
              </a:rPr>
              <a:t>entegre</a:t>
            </a:r>
            <a:r>
              <a:rPr lang="en-US" dirty="0">
                <a:ea typeface="+mn-lt"/>
                <a:cs typeface="+mn-lt"/>
              </a:rPr>
              <a:t> </a:t>
            </a:r>
            <a:r>
              <a:rPr lang="en-US" dirty="0" err="1">
                <a:ea typeface="+mn-lt"/>
                <a:cs typeface="+mn-lt"/>
              </a:rPr>
              <a:t>etmeye</a:t>
            </a:r>
            <a:r>
              <a:rPr lang="en-US" dirty="0">
                <a:ea typeface="+mn-lt"/>
                <a:cs typeface="+mn-lt"/>
              </a:rPr>
              <a:t> </a:t>
            </a:r>
            <a:r>
              <a:rPr lang="en-US" dirty="0" err="1">
                <a:ea typeface="+mn-lt"/>
                <a:cs typeface="+mn-lt"/>
              </a:rPr>
              <a:t>dayanır</a:t>
            </a:r>
            <a:r>
              <a:rPr lang="en-US" dirty="0">
                <a:ea typeface="+mn-lt"/>
                <a:cs typeface="+mn-lt"/>
              </a:rPr>
              <a:t>.</a:t>
            </a:r>
            <a:endParaRPr lang="en-US" dirty="0">
              <a:cs typeface="Calibri"/>
            </a:endParaRPr>
          </a:p>
        </p:txBody>
      </p:sp>
      <p:grpSp>
        <p:nvGrpSpPr>
          <p:cNvPr id="5" name="Group 4">
            <a:extLst>
              <a:ext uri="{FF2B5EF4-FFF2-40B4-BE49-F238E27FC236}">
                <a16:creationId xmlns:a16="http://schemas.microsoft.com/office/drawing/2014/main" id="{BE8BFC22-3026-E9C2-0986-4C8848494612}"/>
              </a:ext>
            </a:extLst>
          </p:cNvPr>
          <p:cNvGrpSpPr/>
          <p:nvPr/>
        </p:nvGrpSpPr>
        <p:grpSpPr>
          <a:xfrm>
            <a:off x="2716038" y="371192"/>
            <a:ext cx="1177027" cy="809484"/>
            <a:chOff x="3400450" y="986392"/>
            <a:chExt cx="1487826" cy="1083162"/>
          </a:xfrm>
        </p:grpSpPr>
        <p:sp>
          <p:nvSpPr>
            <p:cNvPr id="6" name="Freeform 10">
              <a:extLst>
                <a:ext uri="{FF2B5EF4-FFF2-40B4-BE49-F238E27FC236}">
                  <a16:creationId xmlns:a16="http://schemas.microsoft.com/office/drawing/2014/main" id="{F9162C59-C0BD-9A0B-3312-1E2DA0BCF7A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7" name="Freeform 11">
              <a:extLst>
                <a:ext uri="{FF2B5EF4-FFF2-40B4-BE49-F238E27FC236}">
                  <a16:creationId xmlns:a16="http://schemas.microsoft.com/office/drawing/2014/main" id="{C1514D1F-138E-DE07-0D30-BB3F6318D240}"/>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8" name="TextBox 7">
            <a:extLst>
              <a:ext uri="{FF2B5EF4-FFF2-40B4-BE49-F238E27FC236}">
                <a16:creationId xmlns:a16="http://schemas.microsoft.com/office/drawing/2014/main" id="{EF5A3DE8-35ED-3C01-EF7D-79F755296FA8}"/>
              </a:ext>
            </a:extLst>
          </p:cNvPr>
          <p:cNvSpPr txBox="1"/>
          <p:nvPr/>
        </p:nvSpPr>
        <p:spPr>
          <a:xfrm>
            <a:off x="2779414" y="5424165"/>
            <a:ext cx="3431263" cy="369332"/>
          </a:xfrm>
          <a:prstGeom prst="rect">
            <a:avLst/>
          </a:prstGeom>
          <a:noFill/>
        </p:spPr>
        <p:txBody>
          <a:bodyPr wrap="square">
            <a:spAutoFit/>
          </a:bodyPr>
          <a:lstStyle/>
          <a:p>
            <a:pPr algn="l" rtl="0"/>
            <a:r>
              <a:rPr lang="en-US">
                <a:solidFill>
                  <a:schemeClr val="bg2">
                    <a:lumMod val="50000"/>
                  </a:schemeClr>
                </a:solidFill>
              </a:rPr>
              <a:t>- Tim Brown yönetici koltuğu IDEO</a:t>
            </a:r>
            <a:endParaRPr lang="en-IE">
              <a:solidFill>
                <a:schemeClr val="bg2">
                  <a:lumMod val="50000"/>
                </a:schemeClr>
              </a:solidFill>
            </a:endParaRPr>
          </a:p>
        </p:txBody>
      </p:sp>
      <p:pic>
        <p:nvPicPr>
          <p:cNvPr id="11" name="Picture Placeholder 8" descr="A picture containing indoor, arranged  Description automatically generated">
            <a:extLst>
              <a:ext uri="{FF2B5EF4-FFF2-40B4-BE49-F238E27FC236}">
                <a16:creationId xmlns:a16="http://schemas.microsoft.com/office/drawing/2014/main" id="{1E670FAA-02B3-0591-F135-0F34909B11D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1727" r="11727"/>
          <a:stretch/>
        </p:blipFill>
        <p:spPr>
          <a:xfrm>
            <a:off x="6096000" y="1404938"/>
            <a:ext cx="5240338" cy="4703762"/>
          </a:xfrm>
        </p:spPr>
      </p:pic>
    </p:spTree>
    <p:extLst>
      <p:ext uri="{BB962C8B-B14F-4D97-AF65-F5344CB8AC3E}">
        <p14:creationId xmlns:p14="http://schemas.microsoft.com/office/powerpoint/2010/main" val="298709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C4AF82-5B2B-38AB-4ACB-69FA6C162C20}"/>
              </a:ext>
            </a:extLst>
          </p:cNvPr>
          <p:cNvSpPr>
            <a:spLocks noGrp="1"/>
          </p:cNvSpPr>
          <p:nvPr>
            <p:ph type="pic" sz="quarter" idx="10"/>
          </p:nvPr>
        </p:nvSpPr>
        <p:spPr/>
        <p:txBody>
          <a:bodyPr/>
          <a:lstStyle/>
          <a:p>
            <a:endParaRPr lang="en-IE"/>
          </a:p>
        </p:txBody>
      </p:sp>
      <p:sp>
        <p:nvSpPr>
          <p:cNvPr id="5" name="Text Placeholder 2">
            <a:extLst>
              <a:ext uri="{FF2B5EF4-FFF2-40B4-BE49-F238E27FC236}">
                <a16:creationId xmlns:a16="http://schemas.microsoft.com/office/drawing/2014/main" id="{3BDF8CD6-ABA0-EF3A-9C7F-DDB56123265C}"/>
              </a:ext>
            </a:extLst>
          </p:cNvPr>
          <p:cNvSpPr>
            <a:spLocks noGrp="1"/>
          </p:cNvSpPr>
          <p:nvPr>
            <p:ph type="body" sz="quarter" idx="16"/>
          </p:nvPr>
        </p:nvSpPr>
        <p:spPr>
          <a:xfrm>
            <a:off x="898524" y="890588"/>
            <a:ext cx="5749343" cy="992187"/>
          </a:xfrm>
        </p:spPr>
        <p:txBody>
          <a:bodyPr>
            <a:noAutofit/>
          </a:bodyPr>
          <a:lstStyle/>
          <a:p>
            <a:pPr algn="l" rtl="0"/>
            <a:r>
              <a:rPr lang="en-US" dirty="0" err="1"/>
              <a:t>İnsan</a:t>
            </a:r>
            <a:r>
              <a:rPr lang="en-US" dirty="0"/>
              <a:t> </a:t>
            </a:r>
            <a:r>
              <a:rPr lang="en-US" dirty="0" err="1"/>
              <a:t>Odaklı</a:t>
            </a:r>
            <a:r>
              <a:rPr lang="en-US" dirty="0"/>
              <a:t> Problem </a:t>
            </a:r>
            <a:r>
              <a:rPr lang="en-US" dirty="0" err="1"/>
              <a:t>Çözme</a:t>
            </a:r>
            <a:endParaRPr lang="en-IE" dirty="0"/>
          </a:p>
        </p:txBody>
      </p:sp>
      <p:sp>
        <p:nvSpPr>
          <p:cNvPr id="6" name="Text Placeholder 1">
            <a:extLst>
              <a:ext uri="{FF2B5EF4-FFF2-40B4-BE49-F238E27FC236}">
                <a16:creationId xmlns:a16="http://schemas.microsoft.com/office/drawing/2014/main" id="{7D6F8F0B-46E7-FB60-173E-94D01895EDC5}"/>
              </a:ext>
            </a:extLst>
          </p:cNvPr>
          <p:cNvSpPr>
            <a:spLocks noGrp="1"/>
          </p:cNvSpPr>
          <p:nvPr>
            <p:ph type="body" sz="quarter" idx="18"/>
          </p:nvPr>
        </p:nvSpPr>
        <p:spPr>
          <a:xfrm>
            <a:off x="898523" y="1882775"/>
            <a:ext cx="5749343" cy="3290887"/>
          </a:xfrm>
        </p:spPr>
        <p:txBody>
          <a:bodyPr vert="horz" lIns="91440" tIns="45720" rIns="91440" bIns="45720" rtlCol="0" anchor="t">
            <a:noAutofit/>
          </a:bodyPr>
          <a:lstStyle/>
          <a:p>
            <a:pPr>
              <a:lnSpc>
                <a:spcPct val="100000"/>
              </a:lnSpc>
            </a:pPr>
            <a:r>
              <a:rPr lang="en-US" dirty="0" err="1">
                <a:solidFill>
                  <a:srgbClr val="030303"/>
                </a:solidFill>
                <a:ea typeface="Roboto"/>
              </a:rPr>
              <a:t>Tasarım</a:t>
            </a:r>
            <a:r>
              <a:rPr lang="en-US" dirty="0">
                <a:solidFill>
                  <a:srgbClr val="030303"/>
                </a:solidFill>
                <a:ea typeface="Roboto"/>
              </a:rPr>
              <a:t> </a:t>
            </a:r>
            <a:r>
              <a:rPr lang="en-US" dirty="0" err="1">
                <a:solidFill>
                  <a:srgbClr val="030303"/>
                </a:solidFill>
                <a:ea typeface="Roboto"/>
              </a:rPr>
              <a:t>Odaklı</a:t>
            </a:r>
            <a:r>
              <a:rPr lang="en-US" dirty="0">
                <a:solidFill>
                  <a:srgbClr val="030303"/>
                </a:solidFill>
                <a:ea typeface="Roboto"/>
              </a:rPr>
              <a:t> </a:t>
            </a:r>
            <a:r>
              <a:rPr lang="en-US" dirty="0" err="1">
                <a:solidFill>
                  <a:srgbClr val="030303"/>
                </a:solidFill>
                <a:ea typeface="Roboto"/>
              </a:rPr>
              <a:t>Düşünce</a:t>
            </a:r>
            <a:r>
              <a:rPr lang="en-US" dirty="0">
                <a:solidFill>
                  <a:srgbClr val="030303"/>
                </a:solidFill>
                <a:ea typeface="Roboto"/>
              </a:rPr>
              <a:t> </a:t>
            </a:r>
            <a:r>
              <a:rPr lang="en-US" b="1" dirty="0">
                <a:solidFill>
                  <a:srgbClr val="030303"/>
                </a:solidFill>
                <a:ea typeface="Roboto"/>
              </a:rPr>
              <a:t>5 </a:t>
            </a:r>
            <a:r>
              <a:rPr lang="en-US" b="1" i="0" dirty="0" err="1">
                <a:solidFill>
                  <a:srgbClr val="030303"/>
                </a:solidFill>
                <a:effectLst/>
                <a:ea typeface="Roboto"/>
              </a:rPr>
              <a:t>adımlı</a:t>
            </a:r>
            <a:r>
              <a:rPr lang="en-US" b="1" i="0" dirty="0">
                <a:solidFill>
                  <a:srgbClr val="030303"/>
                </a:solidFill>
                <a:effectLst/>
                <a:ea typeface="Roboto"/>
              </a:rPr>
              <a:t> </a:t>
            </a:r>
            <a:r>
              <a:rPr lang="en-US" b="1" dirty="0" err="1">
                <a:solidFill>
                  <a:srgbClr val="030303"/>
                </a:solidFill>
                <a:ea typeface="Roboto"/>
              </a:rPr>
              <a:t>bir</a:t>
            </a:r>
            <a:r>
              <a:rPr lang="en-US" b="1" dirty="0">
                <a:solidFill>
                  <a:srgbClr val="030303"/>
                </a:solidFill>
                <a:ea typeface="Roboto"/>
              </a:rPr>
              <a:t> </a:t>
            </a:r>
            <a:r>
              <a:rPr lang="en-US" b="1" dirty="0" err="1">
                <a:solidFill>
                  <a:srgbClr val="030303"/>
                </a:solidFill>
                <a:ea typeface="Roboto"/>
              </a:rPr>
              <a:t>süreçtir</a:t>
            </a:r>
            <a:r>
              <a:rPr lang="en-US" b="1" dirty="0">
                <a:solidFill>
                  <a:srgbClr val="030303"/>
                </a:solidFill>
                <a:ea typeface="Roboto"/>
              </a:rPr>
              <a:t> </a:t>
            </a:r>
            <a:r>
              <a:rPr lang="en-US" dirty="0" err="1">
                <a:solidFill>
                  <a:srgbClr val="030303"/>
                </a:solidFill>
                <a:ea typeface="Roboto"/>
              </a:rPr>
              <a:t>ve</a:t>
            </a:r>
            <a:r>
              <a:rPr lang="en-US" dirty="0">
                <a:solidFill>
                  <a:srgbClr val="030303"/>
                </a:solidFill>
                <a:ea typeface="Roboto"/>
              </a:rPr>
              <a:t> </a:t>
            </a:r>
            <a:r>
              <a:rPr lang="en-US" dirty="0" err="1">
                <a:solidFill>
                  <a:srgbClr val="030303"/>
                </a:solidFill>
                <a:ea typeface="Roboto"/>
              </a:rPr>
              <a:t>belirli</a:t>
            </a:r>
            <a:r>
              <a:rPr lang="en-US" b="0" i="0" dirty="0">
                <a:solidFill>
                  <a:srgbClr val="030303"/>
                </a:solidFill>
                <a:effectLst/>
                <a:ea typeface="Roboto"/>
              </a:rPr>
              <a:t> </a:t>
            </a:r>
            <a:r>
              <a:rPr lang="en-US" b="0" i="0" dirty="0" err="1">
                <a:solidFill>
                  <a:srgbClr val="030303"/>
                </a:solidFill>
                <a:effectLst/>
                <a:ea typeface="Roboto"/>
              </a:rPr>
              <a:t>bir</a:t>
            </a:r>
            <a:r>
              <a:rPr lang="en-US" b="0" i="0" dirty="0">
                <a:solidFill>
                  <a:srgbClr val="030303"/>
                </a:solidFill>
                <a:effectLst/>
                <a:ea typeface="Roboto"/>
              </a:rPr>
              <a:t> </a:t>
            </a:r>
            <a:r>
              <a:rPr lang="en-US" b="0" i="0" dirty="0" err="1">
                <a:solidFill>
                  <a:srgbClr val="030303"/>
                </a:solidFill>
                <a:effectLst/>
                <a:ea typeface="Roboto"/>
              </a:rPr>
              <a:t>grup</a:t>
            </a:r>
            <a:r>
              <a:rPr lang="en-US" b="0" i="0" dirty="0">
                <a:solidFill>
                  <a:srgbClr val="030303"/>
                </a:solidFill>
                <a:effectLst/>
                <a:ea typeface="Roboto"/>
              </a:rPr>
              <a:t> </a:t>
            </a:r>
            <a:r>
              <a:rPr lang="en-US" b="0" i="0" dirty="0" err="1">
                <a:solidFill>
                  <a:srgbClr val="030303"/>
                </a:solidFill>
                <a:effectLst/>
                <a:ea typeface="Roboto"/>
              </a:rPr>
              <a:t>insan</a:t>
            </a:r>
            <a:r>
              <a:rPr lang="en-US" b="0" i="0" dirty="0">
                <a:solidFill>
                  <a:srgbClr val="030303"/>
                </a:solidFill>
                <a:effectLst/>
                <a:ea typeface="Roboto"/>
              </a:rPr>
              <a:t> </a:t>
            </a:r>
            <a:r>
              <a:rPr lang="en-US" b="0" i="0" dirty="0" err="1">
                <a:solidFill>
                  <a:srgbClr val="030303"/>
                </a:solidFill>
                <a:effectLst/>
                <a:ea typeface="Roboto"/>
              </a:rPr>
              <a:t>için</a:t>
            </a:r>
            <a:r>
              <a:rPr lang="en-US" b="0" i="0" dirty="0">
                <a:solidFill>
                  <a:srgbClr val="030303"/>
                </a:solidFill>
                <a:effectLst/>
                <a:ea typeface="Roboto"/>
              </a:rPr>
              <a:t> </a:t>
            </a:r>
            <a:r>
              <a:rPr lang="en-US" b="0" i="0" dirty="0" err="1">
                <a:solidFill>
                  <a:srgbClr val="030303"/>
                </a:solidFill>
                <a:effectLst/>
                <a:ea typeface="Roboto"/>
              </a:rPr>
              <a:t>gerçek</a:t>
            </a:r>
            <a:r>
              <a:rPr lang="en-US" b="0" i="0" dirty="0">
                <a:solidFill>
                  <a:srgbClr val="030303"/>
                </a:solidFill>
                <a:effectLst/>
                <a:ea typeface="Roboto"/>
              </a:rPr>
              <a:t> </a:t>
            </a:r>
            <a:r>
              <a:rPr lang="en-US" b="0" i="0" dirty="0" err="1">
                <a:solidFill>
                  <a:srgbClr val="030303"/>
                </a:solidFill>
                <a:effectLst/>
                <a:ea typeface="Roboto"/>
              </a:rPr>
              <a:t>sorunları</a:t>
            </a:r>
            <a:r>
              <a:rPr lang="en-US" b="0" i="0" dirty="0">
                <a:solidFill>
                  <a:srgbClr val="030303"/>
                </a:solidFill>
                <a:effectLst/>
                <a:ea typeface="Roboto"/>
              </a:rPr>
              <a:t> </a:t>
            </a:r>
            <a:r>
              <a:rPr lang="en-US" b="0" i="0" dirty="0" err="1">
                <a:solidFill>
                  <a:srgbClr val="030303"/>
                </a:solidFill>
                <a:effectLst/>
                <a:ea typeface="Roboto"/>
              </a:rPr>
              <a:t>çözen</a:t>
            </a:r>
            <a:r>
              <a:rPr lang="en-US" b="0" i="0" dirty="0">
                <a:solidFill>
                  <a:srgbClr val="030303"/>
                </a:solidFill>
                <a:effectLst/>
                <a:ea typeface="Roboto"/>
              </a:rPr>
              <a:t> </a:t>
            </a:r>
            <a:r>
              <a:rPr lang="en-US" b="0" i="0" dirty="0" err="1">
                <a:solidFill>
                  <a:srgbClr val="030303"/>
                </a:solidFill>
                <a:effectLst/>
                <a:ea typeface="Roboto"/>
              </a:rPr>
              <a:t>anlamlı</a:t>
            </a:r>
            <a:r>
              <a:rPr lang="en-US" b="0" i="0" dirty="0">
                <a:solidFill>
                  <a:srgbClr val="030303"/>
                </a:solidFill>
                <a:effectLst/>
                <a:ea typeface="Roboto"/>
              </a:rPr>
              <a:t> </a:t>
            </a:r>
            <a:r>
              <a:rPr lang="en-US" b="0" i="0" dirty="0" err="1">
                <a:solidFill>
                  <a:srgbClr val="030303"/>
                </a:solidFill>
                <a:effectLst/>
                <a:ea typeface="Roboto"/>
              </a:rPr>
              <a:t>fikirler</a:t>
            </a:r>
            <a:r>
              <a:rPr lang="en-US" b="0" i="0" dirty="0">
                <a:solidFill>
                  <a:srgbClr val="030303"/>
                </a:solidFill>
                <a:effectLst/>
                <a:ea typeface="Roboto"/>
              </a:rPr>
              <a:t> </a:t>
            </a:r>
            <a:r>
              <a:rPr lang="en-US" dirty="0" err="1">
                <a:solidFill>
                  <a:srgbClr val="030303"/>
                </a:solidFill>
                <a:ea typeface="Roboto"/>
              </a:rPr>
              <a:t>yaratmayı</a:t>
            </a:r>
            <a:r>
              <a:rPr lang="en-US" dirty="0">
                <a:solidFill>
                  <a:srgbClr val="030303"/>
                </a:solidFill>
                <a:ea typeface="Roboto"/>
              </a:rPr>
              <a:t> </a:t>
            </a:r>
            <a:r>
              <a:rPr lang="en-US" dirty="0" err="1">
                <a:solidFill>
                  <a:srgbClr val="030303"/>
                </a:solidFill>
                <a:ea typeface="Roboto"/>
              </a:rPr>
              <a:t>amaçlar</a:t>
            </a:r>
            <a:r>
              <a:rPr lang="en-US" b="0" i="0" dirty="0">
                <a:solidFill>
                  <a:srgbClr val="030303"/>
                </a:solidFill>
                <a:effectLst/>
                <a:ea typeface="Roboto"/>
              </a:rPr>
              <a:t>.</a:t>
            </a:r>
            <a:endParaRPr lang="en-US" b="0" i="0" dirty="0">
              <a:solidFill>
                <a:srgbClr val="030303"/>
              </a:solidFill>
              <a:effectLst/>
              <a:ea typeface="Roboto"/>
              <a:cs typeface="Calibri"/>
            </a:endParaRPr>
          </a:p>
          <a:p>
            <a:pPr>
              <a:lnSpc>
                <a:spcPct val="100000"/>
              </a:lnSpc>
            </a:pPr>
            <a:r>
              <a:rPr lang="en-US" dirty="0">
                <a:solidFill>
                  <a:srgbClr val="030303"/>
                </a:solidFill>
                <a:ea typeface="+mn-lt"/>
                <a:cs typeface="+mn-lt"/>
              </a:rPr>
              <a:t>Bu </a:t>
            </a:r>
            <a:r>
              <a:rPr lang="en-US" dirty="0" err="1">
                <a:solidFill>
                  <a:srgbClr val="030303"/>
                </a:solidFill>
                <a:ea typeface="+mn-lt"/>
                <a:cs typeface="+mn-lt"/>
              </a:rPr>
              <a:t>süreç</a:t>
            </a:r>
            <a:r>
              <a:rPr lang="en-US" dirty="0">
                <a:solidFill>
                  <a:srgbClr val="030303"/>
                </a:solidFill>
                <a:ea typeface="+mn-lt"/>
                <a:cs typeface="+mn-lt"/>
              </a:rPr>
              <a:t>, </a:t>
            </a:r>
            <a:r>
              <a:rPr lang="en-US" b="0" i="0" dirty="0" err="1">
                <a:solidFill>
                  <a:srgbClr val="030303"/>
                </a:solidFill>
                <a:effectLst/>
                <a:ea typeface="+mn-lt"/>
                <a:cs typeface="+mn-lt"/>
              </a:rPr>
              <a:t>birçok</a:t>
            </a:r>
            <a:r>
              <a:rPr lang="en-US" b="0" i="0" dirty="0">
                <a:solidFill>
                  <a:srgbClr val="030303"/>
                </a:solidFill>
                <a:effectLst/>
                <a:ea typeface="+mn-lt"/>
                <a:cs typeface="+mn-lt"/>
              </a:rPr>
              <a:t> </a:t>
            </a:r>
            <a:r>
              <a:rPr lang="en-US" b="0" i="0" dirty="0" err="1">
                <a:solidFill>
                  <a:srgbClr val="030303"/>
                </a:solidFill>
                <a:effectLst/>
                <a:ea typeface="+mn-lt"/>
                <a:cs typeface="+mn-lt"/>
              </a:rPr>
              <a:t>işletmeye</a:t>
            </a:r>
            <a:r>
              <a:rPr lang="en-US" b="0" i="0" dirty="0">
                <a:solidFill>
                  <a:srgbClr val="030303"/>
                </a:solidFill>
                <a:effectLst/>
                <a:ea typeface="+mn-lt"/>
                <a:cs typeface="+mn-lt"/>
              </a:rPr>
              <a:t> </a:t>
            </a:r>
            <a:r>
              <a:rPr lang="en-US" b="0" i="0" dirty="0" err="1">
                <a:solidFill>
                  <a:srgbClr val="030303"/>
                </a:solidFill>
                <a:effectLst/>
                <a:ea typeface="+mn-lt"/>
                <a:cs typeface="+mn-lt"/>
              </a:rPr>
              <a:t>mutlu</a:t>
            </a:r>
            <a:r>
              <a:rPr lang="en-US" b="0" i="0" dirty="0">
                <a:solidFill>
                  <a:srgbClr val="030303"/>
                </a:solidFill>
                <a:effectLst/>
                <a:ea typeface="+mn-lt"/>
                <a:cs typeface="+mn-lt"/>
              </a:rPr>
              <a:t> </a:t>
            </a:r>
            <a:r>
              <a:rPr lang="en-US" dirty="0" err="1">
                <a:solidFill>
                  <a:srgbClr val="030303"/>
                </a:solidFill>
                <a:ea typeface="+mn-lt"/>
                <a:cs typeface="+mn-lt"/>
              </a:rPr>
              <a:t>müşteriler</a:t>
            </a:r>
            <a:r>
              <a:rPr lang="en-US" dirty="0">
                <a:solidFill>
                  <a:srgbClr val="030303"/>
                </a:solidFill>
                <a:ea typeface="+mn-lt"/>
                <a:cs typeface="+mn-lt"/>
              </a:rPr>
              <a:t> </a:t>
            </a:r>
            <a:r>
              <a:rPr lang="en-US" dirty="0" err="1">
                <a:solidFill>
                  <a:srgbClr val="030303"/>
                </a:solidFill>
                <a:ea typeface="+mn-lt"/>
                <a:cs typeface="+mn-lt"/>
              </a:rPr>
              <a:t>getirmiştir</a:t>
            </a:r>
            <a:r>
              <a:rPr lang="en-US" dirty="0">
                <a:solidFill>
                  <a:srgbClr val="030303"/>
                </a:solidFill>
                <a:ea typeface="+mn-lt"/>
                <a:cs typeface="+mn-lt"/>
              </a:rPr>
              <a:t> </a:t>
            </a:r>
            <a:r>
              <a:rPr lang="en-US" dirty="0" err="1">
                <a:solidFill>
                  <a:srgbClr val="030303"/>
                </a:solidFill>
                <a:ea typeface="+mn-lt"/>
                <a:cs typeface="+mn-lt"/>
              </a:rPr>
              <a:t>ve</a:t>
            </a:r>
            <a:r>
              <a:rPr lang="en-US" dirty="0">
                <a:solidFill>
                  <a:srgbClr val="030303"/>
                </a:solidFill>
                <a:ea typeface="+mn-lt"/>
                <a:cs typeface="+mn-lt"/>
              </a:rPr>
              <a:t> </a:t>
            </a:r>
            <a:r>
              <a:rPr lang="en-US" dirty="0" err="1">
                <a:solidFill>
                  <a:srgbClr val="030303"/>
                </a:solidFill>
                <a:ea typeface="+mn-lt"/>
                <a:cs typeface="+mn-lt"/>
              </a:rPr>
              <a:t>dünya</a:t>
            </a:r>
            <a:r>
              <a:rPr lang="en-US" dirty="0">
                <a:solidFill>
                  <a:srgbClr val="030303"/>
                </a:solidFill>
                <a:ea typeface="+mn-lt"/>
                <a:cs typeface="+mn-lt"/>
              </a:rPr>
              <a:t> </a:t>
            </a:r>
            <a:r>
              <a:rPr lang="en-US" dirty="0" err="1">
                <a:solidFill>
                  <a:srgbClr val="030303"/>
                </a:solidFill>
                <a:ea typeface="+mn-lt"/>
                <a:cs typeface="+mn-lt"/>
              </a:rPr>
              <a:t>genelinden</a:t>
            </a:r>
            <a:r>
              <a:rPr lang="en-US" dirty="0">
                <a:solidFill>
                  <a:srgbClr val="030303"/>
                </a:solidFill>
                <a:ea typeface="+mn-lt"/>
                <a:cs typeface="+mn-lt"/>
              </a:rPr>
              <a:t> </a:t>
            </a:r>
            <a:r>
              <a:rPr lang="en-US" dirty="0" err="1">
                <a:solidFill>
                  <a:srgbClr val="030303"/>
                </a:solidFill>
                <a:ea typeface="+mn-lt"/>
                <a:cs typeface="+mn-lt"/>
              </a:rPr>
              <a:t>girişimcilerin</a:t>
            </a:r>
            <a:r>
              <a:rPr lang="en-US" dirty="0">
                <a:solidFill>
                  <a:srgbClr val="030303"/>
                </a:solidFill>
                <a:ea typeface="+mn-lt"/>
                <a:cs typeface="+mn-lt"/>
              </a:rPr>
              <a:t> </a:t>
            </a:r>
            <a:r>
              <a:rPr lang="en-US" dirty="0" err="1">
                <a:solidFill>
                  <a:srgbClr val="030303"/>
                </a:solidFill>
                <a:ea typeface="+mn-lt"/>
                <a:cs typeface="+mn-lt"/>
              </a:rPr>
              <a:t>yenilikçi</a:t>
            </a:r>
            <a:r>
              <a:rPr lang="en-US" b="0" i="0" dirty="0">
                <a:solidFill>
                  <a:srgbClr val="030303"/>
                </a:solidFill>
                <a:effectLst/>
                <a:ea typeface="+mn-lt"/>
                <a:cs typeface="+mn-lt"/>
              </a:rPr>
              <a:t> </a:t>
            </a:r>
            <a:r>
              <a:rPr lang="en-US" b="0" i="0" dirty="0" err="1">
                <a:solidFill>
                  <a:srgbClr val="030303"/>
                </a:solidFill>
                <a:effectLst/>
                <a:ea typeface="+mn-lt"/>
                <a:cs typeface="+mn-lt"/>
              </a:rPr>
              <a:t>çözümlerle</a:t>
            </a:r>
            <a:r>
              <a:rPr lang="en-US" b="0" i="0" dirty="0">
                <a:solidFill>
                  <a:srgbClr val="030303"/>
                </a:solidFill>
                <a:effectLst/>
                <a:ea typeface="+mn-lt"/>
                <a:cs typeface="+mn-lt"/>
              </a:rPr>
              <a:t> </a:t>
            </a:r>
            <a:r>
              <a:rPr lang="en-US" b="0" i="0" dirty="0" err="1">
                <a:solidFill>
                  <a:srgbClr val="030303"/>
                </a:solidFill>
                <a:effectLst/>
                <a:ea typeface="+mn-lt"/>
                <a:cs typeface="+mn-lt"/>
              </a:rPr>
              <a:t>sorunları</a:t>
            </a:r>
            <a:r>
              <a:rPr lang="en-US" b="0" i="0" dirty="0">
                <a:solidFill>
                  <a:srgbClr val="030303"/>
                </a:solidFill>
                <a:effectLst/>
                <a:ea typeface="+mn-lt"/>
                <a:cs typeface="+mn-lt"/>
              </a:rPr>
              <a:t> </a:t>
            </a:r>
            <a:r>
              <a:rPr lang="en-US" dirty="0" err="1">
                <a:solidFill>
                  <a:srgbClr val="030303"/>
                </a:solidFill>
                <a:ea typeface="+mn-lt"/>
                <a:cs typeface="+mn-lt"/>
              </a:rPr>
              <a:t>çözmelerine</a:t>
            </a:r>
            <a:r>
              <a:rPr lang="en-US" dirty="0">
                <a:solidFill>
                  <a:srgbClr val="030303"/>
                </a:solidFill>
                <a:ea typeface="+mn-lt"/>
                <a:cs typeface="+mn-lt"/>
              </a:rPr>
              <a:t> </a:t>
            </a:r>
            <a:r>
              <a:rPr lang="en-US" dirty="0" err="1">
                <a:solidFill>
                  <a:srgbClr val="030303"/>
                </a:solidFill>
                <a:ea typeface="+mn-lt"/>
                <a:cs typeface="+mn-lt"/>
              </a:rPr>
              <a:t>yardımcı</a:t>
            </a:r>
            <a:r>
              <a:rPr lang="en-US" dirty="0">
                <a:solidFill>
                  <a:srgbClr val="030303"/>
                </a:solidFill>
                <a:ea typeface="+mn-lt"/>
                <a:cs typeface="+mn-lt"/>
              </a:rPr>
              <a:t> </a:t>
            </a:r>
            <a:r>
              <a:rPr lang="en-US" dirty="0" err="1">
                <a:solidFill>
                  <a:srgbClr val="030303"/>
                </a:solidFill>
                <a:ea typeface="+mn-lt"/>
                <a:cs typeface="+mn-lt"/>
              </a:rPr>
              <a:t>olmuştur</a:t>
            </a:r>
            <a:r>
              <a:rPr lang="en-US" b="0" i="0" dirty="0">
                <a:solidFill>
                  <a:srgbClr val="030303"/>
                </a:solidFill>
                <a:effectLst/>
                <a:ea typeface="+mn-lt"/>
                <a:cs typeface="+mn-lt"/>
              </a:rPr>
              <a:t>.</a:t>
            </a:r>
            <a:endParaRPr lang="en-US" dirty="0">
              <a:solidFill>
                <a:srgbClr val="030303"/>
              </a:solidFill>
              <a:ea typeface="+mn-lt"/>
              <a:cs typeface="+mn-lt"/>
            </a:endParaRPr>
          </a:p>
        </p:txBody>
      </p:sp>
      <p:pic>
        <p:nvPicPr>
          <p:cNvPr id="7" name="Online Media 6" title="The Design Thinking Process">
            <a:hlinkClick r:id="" action="ppaction://media"/>
            <a:extLst>
              <a:ext uri="{FF2B5EF4-FFF2-40B4-BE49-F238E27FC236}">
                <a16:creationId xmlns:a16="http://schemas.microsoft.com/office/drawing/2014/main" id="{ACE3EB7E-5481-193C-CFE9-DC886C0CD6A6}"/>
              </a:ext>
            </a:extLst>
          </p:cNvPr>
          <p:cNvPicPr>
            <a:picLocks noRot="1" noChangeAspect="1"/>
          </p:cNvPicPr>
          <p:nvPr>
            <a:videoFile r:link="rId1"/>
          </p:nvPr>
        </p:nvPicPr>
        <p:blipFill>
          <a:blip r:embed="rId3"/>
          <a:stretch>
            <a:fillRect/>
          </a:stretch>
        </p:blipFill>
        <p:spPr>
          <a:xfrm>
            <a:off x="6905142" y="1333500"/>
            <a:ext cx="5286858" cy="4052094"/>
          </a:xfrm>
          <a:prstGeom prst="rect">
            <a:avLst/>
          </a:prstGeom>
        </p:spPr>
      </p:pic>
      <p:sp>
        <p:nvSpPr>
          <p:cNvPr id="8" name="TextBox 7">
            <a:extLst>
              <a:ext uri="{FF2B5EF4-FFF2-40B4-BE49-F238E27FC236}">
                <a16:creationId xmlns:a16="http://schemas.microsoft.com/office/drawing/2014/main" id="{0BFEFF35-7B4C-42AF-98AD-653B140A4D5A}"/>
              </a:ext>
            </a:extLst>
          </p:cNvPr>
          <p:cNvSpPr txBox="1"/>
          <p:nvPr/>
        </p:nvSpPr>
        <p:spPr>
          <a:xfrm>
            <a:off x="551868" y="6062091"/>
            <a:ext cx="6096000" cy="369332"/>
          </a:xfrm>
          <a:prstGeom prst="rect">
            <a:avLst/>
          </a:prstGeom>
          <a:noFill/>
        </p:spPr>
        <p:txBody>
          <a:bodyPr wrap="square" lIns="91440" tIns="45720" rIns="91440" bIns="45720" anchor="t">
            <a:spAutoFit/>
          </a:bodyPr>
          <a:lstStyle/>
          <a:p>
            <a:r>
              <a:rPr lang="en-US" dirty="0">
                <a:solidFill>
                  <a:srgbClr val="000000"/>
                </a:solidFill>
                <a:hlinkClick r:id="rId4">
                  <a:extLst>
                    <a:ext uri="{A12FA001-AC4F-418D-AE19-62706E023703}">
                      <ahyp:hlinkClr xmlns:ahyp="http://schemas.microsoft.com/office/drawing/2018/hyperlinkcolor" val="tx"/>
                    </a:ext>
                  </a:extLst>
                </a:hlinkClick>
              </a:rPr>
              <a:t>Tasarım Düşünme Süreci - YouTub</a:t>
            </a:r>
            <a:r>
              <a:rPr lang="en-US" dirty="0">
                <a:solidFill>
                  <a:srgbClr val="000000"/>
                </a:solidFill>
              </a:rPr>
              <a:t>e</a:t>
            </a:r>
            <a:endParaRPr lang="en-IE" dirty="0">
              <a:solidFill>
                <a:srgbClr val="000000"/>
              </a:solidFill>
            </a:endParaRPr>
          </a:p>
        </p:txBody>
      </p:sp>
    </p:spTree>
    <p:extLst>
      <p:ext uri="{BB962C8B-B14F-4D97-AF65-F5344CB8AC3E}">
        <p14:creationId xmlns:p14="http://schemas.microsoft.com/office/powerpoint/2010/main" val="7488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710A6A-B374-8AAC-D77B-688415231896}"/>
              </a:ext>
            </a:extLst>
          </p:cNvPr>
          <p:cNvSpPr txBox="1">
            <a:spLocks/>
          </p:cNvSpPr>
          <p:nvPr/>
        </p:nvSpPr>
        <p:spPr>
          <a:xfrm>
            <a:off x="734713" y="168166"/>
            <a:ext cx="10763604" cy="1057027"/>
          </a:xfrm>
          <a:prstGeom prst="rect">
            <a:avLst/>
          </a:prstGeom>
          <a:solidFill>
            <a:srgbClr val="B2DEDD"/>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err="1">
                <a:solidFill>
                  <a:srgbClr val="000000"/>
                </a:solidFill>
              </a:rPr>
              <a:t>Tasarım</a:t>
            </a:r>
            <a:r>
              <a:rPr lang="en-US" sz="3600" b="1" dirty="0">
                <a:solidFill>
                  <a:srgbClr val="000000"/>
                </a:solidFill>
              </a:rPr>
              <a:t> </a:t>
            </a:r>
            <a:r>
              <a:rPr lang="en-US" sz="3600" b="1" dirty="0" err="1">
                <a:solidFill>
                  <a:srgbClr val="000000"/>
                </a:solidFill>
              </a:rPr>
              <a:t>Odaklı</a:t>
            </a:r>
            <a:r>
              <a:rPr lang="en-US" sz="3600" b="1" dirty="0">
                <a:solidFill>
                  <a:srgbClr val="000000"/>
                </a:solidFill>
              </a:rPr>
              <a:t> </a:t>
            </a:r>
            <a:r>
              <a:rPr lang="en-US" sz="3600" b="1" dirty="0" err="1">
                <a:solidFill>
                  <a:srgbClr val="000000"/>
                </a:solidFill>
              </a:rPr>
              <a:t>Düşünce</a:t>
            </a:r>
            <a:r>
              <a:rPr lang="en-US" sz="3600" b="1" dirty="0">
                <a:solidFill>
                  <a:srgbClr val="000000"/>
                </a:solidFill>
              </a:rPr>
              <a:t> </a:t>
            </a:r>
            <a:r>
              <a:rPr lang="en-US" sz="3600" b="1" dirty="0" err="1">
                <a:solidFill>
                  <a:srgbClr val="000000"/>
                </a:solidFill>
              </a:rPr>
              <a:t>Sürecindeki</a:t>
            </a:r>
            <a:r>
              <a:rPr lang="en-US" sz="3600" b="1" dirty="0">
                <a:solidFill>
                  <a:srgbClr val="000000"/>
                </a:solidFill>
              </a:rPr>
              <a:t> 5 </a:t>
            </a:r>
            <a:r>
              <a:rPr lang="en-US" sz="3600" b="1" dirty="0" err="1">
                <a:solidFill>
                  <a:srgbClr val="000000"/>
                </a:solidFill>
              </a:rPr>
              <a:t>Aşama</a:t>
            </a:r>
            <a:endParaRPr lang="en-IE" sz="3600" b="1" dirty="0" err="1">
              <a:solidFill>
                <a:srgbClr val="000000"/>
              </a:solidFill>
            </a:endParaRPr>
          </a:p>
        </p:txBody>
      </p:sp>
      <p:sp>
        <p:nvSpPr>
          <p:cNvPr id="3" name="Hexagon 2">
            <a:extLst>
              <a:ext uri="{FF2B5EF4-FFF2-40B4-BE49-F238E27FC236}">
                <a16:creationId xmlns:a16="http://schemas.microsoft.com/office/drawing/2014/main" id="{130CF9B3-9122-0D56-0BC7-9C17B9074E7D}"/>
              </a:ext>
            </a:extLst>
          </p:cNvPr>
          <p:cNvSpPr/>
          <p:nvPr/>
        </p:nvSpPr>
        <p:spPr>
          <a:xfrm>
            <a:off x="1697804" y="1902372"/>
            <a:ext cx="2039007" cy="1734207"/>
          </a:xfrm>
          <a:prstGeom prst="hexagon">
            <a:avLst/>
          </a:prstGeom>
          <a:solidFill>
            <a:srgbClr val="B2DED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err="1">
                <a:solidFill>
                  <a:schemeClr val="bg1"/>
                </a:solidFill>
              </a:rPr>
              <a:t>Empati</a:t>
            </a:r>
            <a:r>
              <a:rPr lang="en-US" sz="2400" b="1" dirty="0">
                <a:solidFill>
                  <a:schemeClr val="bg1"/>
                </a:solidFill>
              </a:rPr>
              <a:t> </a:t>
            </a:r>
            <a:r>
              <a:rPr lang="en-US" sz="2400" b="1" dirty="0" err="1">
                <a:solidFill>
                  <a:schemeClr val="bg1"/>
                </a:solidFill>
              </a:rPr>
              <a:t>kur</a:t>
            </a:r>
            <a:endParaRPr lang="en-IE" sz="2400" b="1" dirty="0">
              <a:solidFill>
                <a:schemeClr val="bg1"/>
              </a:solidFill>
            </a:endParaRPr>
          </a:p>
        </p:txBody>
      </p:sp>
      <p:sp>
        <p:nvSpPr>
          <p:cNvPr id="4" name="Hexagon 3">
            <a:extLst>
              <a:ext uri="{FF2B5EF4-FFF2-40B4-BE49-F238E27FC236}">
                <a16:creationId xmlns:a16="http://schemas.microsoft.com/office/drawing/2014/main" id="{3BBD8AF0-EC85-8912-2323-CB606AC128B7}"/>
              </a:ext>
            </a:extLst>
          </p:cNvPr>
          <p:cNvSpPr/>
          <p:nvPr/>
        </p:nvSpPr>
        <p:spPr>
          <a:xfrm>
            <a:off x="3526987" y="2916620"/>
            <a:ext cx="2154193" cy="1734207"/>
          </a:xfrm>
          <a:prstGeom prst="hexagon">
            <a:avLst/>
          </a:prstGeom>
          <a:solidFill>
            <a:srgbClr val="F790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US" sz="2400" b="1">
                <a:solidFill>
                  <a:schemeClr val="bg1"/>
                </a:solidFill>
              </a:rPr>
              <a:t>Tanımla</a:t>
            </a:r>
            <a:endParaRPr lang="en-US" sz="2400" b="1">
              <a:solidFill>
                <a:schemeClr val="bg1"/>
              </a:solidFill>
              <a:cs typeface="Calibri"/>
            </a:endParaRPr>
          </a:p>
        </p:txBody>
      </p:sp>
      <p:sp>
        <p:nvSpPr>
          <p:cNvPr id="5" name="Hexagon 4">
            <a:extLst>
              <a:ext uri="{FF2B5EF4-FFF2-40B4-BE49-F238E27FC236}">
                <a16:creationId xmlns:a16="http://schemas.microsoft.com/office/drawing/2014/main" id="{E75602FF-78E8-6933-AC92-63020BF4B063}"/>
              </a:ext>
            </a:extLst>
          </p:cNvPr>
          <p:cNvSpPr/>
          <p:nvPr/>
        </p:nvSpPr>
        <p:spPr>
          <a:xfrm>
            <a:off x="5382830" y="1902372"/>
            <a:ext cx="2039007" cy="1734207"/>
          </a:xfrm>
          <a:prstGeom prst="hexagon">
            <a:avLst/>
          </a:prstGeom>
          <a:solidFill>
            <a:srgbClr val="F1A0C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rPr>
              <a:t>Fikire dönüştür</a:t>
            </a:r>
            <a:endParaRPr lang="en-IE" sz="2400" b="1">
              <a:solidFill>
                <a:schemeClr val="bg1"/>
              </a:solidFill>
            </a:endParaRPr>
          </a:p>
        </p:txBody>
      </p:sp>
      <p:sp>
        <p:nvSpPr>
          <p:cNvPr id="6" name="Hexagon 5">
            <a:extLst>
              <a:ext uri="{FF2B5EF4-FFF2-40B4-BE49-F238E27FC236}">
                <a16:creationId xmlns:a16="http://schemas.microsoft.com/office/drawing/2014/main" id="{EB53A0E8-4669-1270-1B9A-5EA64F717691}"/>
              </a:ext>
            </a:extLst>
          </p:cNvPr>
          <p:cNvSpPr/>
          <p:nvPr/>
        </p:nvSpPr>
        <p:spPr>
          <a:xfrm>
            <a:off x="7185353" y="2916619"/>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t>Prototip</a:t>
            </a:r>
            <a:endParaRPr lang="en-IE" sz="2400" b="1"/>
          </a:p>
        </p:txBody>
      </p:sp>
      <p:sp>
        <p:nvSpPr>
          <p:cNvPr id="7" name="Hexagon 6">
            <a:extLst>
              <a:ext uri="{FF2B5EF4-FFF2-40B4-BE49-F238E27FC236}">
                <a16:creationId xmlns:a16="http://schemas.microsoft.com/office/drawing/2014/main" id="{57DD0F70-AB6B-D650-A7A6-E46E34950C86}"/>
              </a:ext>
            </a:extLst>
          </p:cNvPr>
          <p:cNvSpPr/>
          <p:nvPr/>
        </p:nvSpPr>
        <p:spPr>
          <a:xfrm>
            <a:off x="8987876" y="3930866"/>
            <a:ext cx="2039007" cy="1734207"/>
          </a:xfrm>
          <a:prstGeom prst="hexagon">
            <a:avLst/>
          </a:prstGeom>
          <a:solidFill>
            <a:srgbClr val="F9B27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solidFill>
                  <a:schemeClr val="bg1"/>
                </a:solidFill>
              </a:rPr>
              <a:t>Ölçek</a:t>
            </a:r>
            <a:endParaRPr lang="en-IE" sz="2400" b="1">
              <a:solidFill>
                <a:schemeClr val="bg1"/>
              </a:solidFill>
            </a:endParaRPr>
          </a:p>
        </p:txBody>
      </p:sp>
    </p:spTree>
    <p:extLst>
      <p:ext uri="{BB962C8B-B14F-4D97-AF65-F5344CB8AC3E}">
        <p14:creationId xmlns:p14="http://schemas.microsoft.com/office/powerpoint/2010/main" val="4791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uits and vegetable slices spread on a pink background">
            <a:extLst>
              <a:ext uri="{FF2B5EF4-FFF2-40B4-BE49-F238E27FC236}">
                <a16:creationId xmlns:a16="http://schemas.microsoft.com/office/drawing/2014/main" id="{02F8148F-8F92-CC54-DB79-91E3A036D387}"/>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6" name="Text Placeholder 2">
            <a:extLst>
              <a:ext uri="{FF2B5EF4-FFF2-40B4-BE49-F238E27FC236}">
                <a16:creationId xmlns:a16="http://schemas.microsoft.com/office/drawing/2014/main" id="{EAE44D71-9F48-27C5-6584-82CF621B174D}"/>
              </a:ext>
            </a:extLst>
          </p:cNvPr>
          <p:cNvSpPr>
            <a:spLocks noGrp="1"/>
          </p:cNvSpPr>
          <p:nvPr>
            <p:ph type="body" sz="quarter" idx="13"/>
          </p:nvPr>
        </p:nvSpPr>
        <p:spPr>
          <a:xfrm>
            <a:off x="427038" y="1504950"/>
            <a:ext cx="5056187" cy="3808413"/>
          </a:xfrm>
        </p:spPr>
        <p:txBody>
          <a:bodyPr lIns="91440" tIns="45720" rIns="91440" bIns="45720" anchor="ctr">
            <a:normAutofit/>
          </a:bodyPr>
          <a:lstStyle/>
          <a:p>
            <a:pPr algn="l"/>
            <a:r>
              <a:rPr lang="en-US" b="1" i="1">
                <a:solidFill>
                  <a:srgbClr val="2E2E2E"/>
                </a:solidFill>
                <a:effectLst/>
              </a:rPr>
              <a:t>Gıda Tasarımı </a:t>
            </a:r>
            <a:r>
              <a:rPr lang="en-US" b="1">
                <a:solidFill>
                  <a:srgbClr val="2E2E2E"/>
                </a:solidFill>
              </a:rPr>
              <a:t>Düşüncesi </a:t>
            </a:r>
            <a:r>
              <a:rPr lang="en-US">
                <a:solidFill>
                  <a:srgbClr val="2E2E2E"/>
                </a:solidFill>
              </a:rPr>
              <a:t>yaratıcılığı</a:t>
            </a:r>
            <a:r>
              <a:rPr lang="en-US" i="1">
                <a:solidFill>
                  <a:srgbClr val="2E2E2E"/>
                </a:solidFill>
                <a:effectLst/>
              </a:rPr>
              <a:t> tetikleyen ve yeni yemekler, gıda ürünleri, gıda etkinlikleri, gıda hizmetleri, gıda sistemleri ve bunların arasındaki her şey için yenilikçi, anlamlı ve sürdürülebilir önermelere yol açan süreçtir.</a:t>
            </a:r>
            <a:endParaRPr lang="en-IE"/>
          </a:p>
        </p:txBody>
      </p:sp>
      <p:sp>
        <p:nvSpPr>
          <p:cNvPr id="8" name="TextBox 7">
            <a:extLst>
              <a:ext uri="{FF2B5EF4-FFF2-40B4-BE49-F238E27FC236}">
                <a16:creationId xmlns:a16="http://schemas.microsoft.com/office/drawing/2014/main" id="{4B6B6390-81F3-B09E-2A96-5D40662B117A}"/>
              </a:ext>
            </a:extLst>
          </p:cNvPr>
          <p:cNvSpPr txBox="1"/>
          <p:nvPr/>
        </p:nvSpPr>
        <p:spPr>
          <a:xfrm>
            <a:off x="3805317" y="5346449"/>
            <a:ext cx="1677908" cy="646331"/>
          </a:xfrm>
          <a:prstGeom prst="rect">
            <a:avLst/>
          </a:prstGeom>
          <a:noFill/>
        </p:spPr>
        <p:txBody>
          <a:bodyPr wrap="square">
            <a:spAutoFit/>
          </a:bodyPr>
          <a:lstStyle/>
          <a:p>
            <a:pPr algn="l" rtl="0" fontAlgn="base"/>
            <a:r>
              <a:rPr lang="en-IE" b="0" i="0" u="none" strike="noStrike">
                <a:solidFill>
                  <a:srgbClr val="F68F37"/>
                </a:solidFill>
                <a:effectLst/>
                <a:latin typeface="brandon-grot-w01-light"/>
                <a:hlinkClick r:id="rId3">
                  <a:extLst>
                    <a:ext uri="{A12FA001-AC4F-418D-AE19-62706E023703}">
                      <ahyp:hlinkClr xmlns:ahyp="http://schemas.microsoft.com/office/drawing/2018/hyperlinkcolor" val="tx"/>
                    </a:ext>
                  </a:extLst>
                </a:hlinkClick>
              </a:rPr>
              <a:t>FRANCESCA</a:t>
            </a:r>
            <a:endParaRPr lang="en-IE" b="0" i="0">
              <a:solidFill>
                <a:srgbClr val="F68F37"/>
              </a:solidFill>
              <a:effectLst/>
            </a:endParaRPr>
          </a:p>
          <a:p>
            <a:pPr algn="l" rtl="0" fontAlgn="base"/>
            <a:r>
              <a:rPr lang="en-IE" b="0" i="0">
                <a:solidFill>
                  <a:srgbClr val="F68F37"/>
                </a:solidFill>
                <a:effectLst/>
                <a:latin typeface="brandon-grot-w01-light"/>
              </a:rPr>
              <a:t>ZAMPOLLO</a:t>
            </a:r>
            <a:endParaRPr lang="en-IE" b="0" i="0">
              <a:solidFill>
                <a:srgbClr val="F68F37"/>
              </a:solidFill>
              <a:effectLst/>
            </a:endParaRPr>
          </a:p>
        </p:txBody>
      </p:sp>
    </p:spTree>
    <p:extLst>
      <p:ext uri="{BB962C8B-B14F-4D97-AF65-F5344CB8AC3E}">
        <p14:creationId xmlns:p14="http://schemas.microsoft.com/office/powerpoint/2010/main" val="48324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04E4A50-69CD-6800-C606-52A42E1ABE56}"/>
              </a:ext>
            </a:extLst>
          </p:cNvPr>
          <p:cNvSpPr txBox="1"/>
          <p:nvPr/>
        </p:nvSpPr>
        <p:spPr>
          <a:xfrm>
            <a:off x="7010400" y="1438389"/>
            <a:ext cx="5181600" cy="3981222"/>
          </a:xfrm>
          <a:prstGeom prst="rect">
            <a:avLst/>
          </a:prstGeom>
          <a:solidFill>
            <a:schemeClr val="bg1"/>
          </a:solidFill>
        </p:spPr>
        <p:txBody>
          <a:bodyPr wrap="square" rtlCol="0">
            <a:spAutoFit/>
          </a:bodyPr>
          <a:lstStyle/>
          <a:p>
            <a:pPr algn="l" rtl="0"/>
            <a:endParaRPr lang="en-IE"/>
          </a:p>
        </p:txBody>
      </p:sp>
      <p:sp>
        <p:nvSpPr>
          <p:cNvPr id="2" name="Text Placeholder 1">
            <a:extLst>
              <a:ext uri="{FF2B5EF4-FFF2-40B4-BE49-F238E27FC236}">
                <a16:creationId xmlns:a16="http://schemas.microsoft.com/office/drawing/2014/main" id="{CF6A73ED-5D18-1738-2407-57BE0E4F5A29}"/>
              </a:ext>
            </a:extLst>
          </p:cNvPr>
          <p:cNvSpPr>
            <a:spLocks noGrp="1"/>
          </p:cNvSpPr>
          <p:nvPr>
            <p:ph type="body" sz="quarter" idx="18"/>
          </p:nvPr>
        </p:nvSpPr>
        <p:spPr>
          <a:xfrm>
            <a:off x="912499" y="1438389"/>
            <a:ext cx="5181600" cy="3291086"/>
          </a:xfrm>
        </p:spPr>
        <p:txBody>
          <a:bodyPr lIns="91440" tIns="45720" rIns="91440" bIns="45720" anchor="t"/>
          <a:lstStyle/>
          <a:p>
            <a:r>
              <a:rPr lang="en-US" dirty="0" err="1">
                <a:ea typeface="+mn-lt"/>
                <a:cs typeface="+mn-lt"/>
              </a:rPr>
              <a:t>İnovasyonu</a:t>
            </a:r>
            <a:r>
              <a:rPr lang="en-US" dirty="0">
                <a:ea typeface="+mn-lt"/>
                <a:cs typeface="+mn-lt"/>
              </a:rPr>
              <a:t> </a:t>
            </a:r>
            <a:r>
              <a:rPr lang="en-US" dirty="0" err="1">
                <a:ea typeface="+mn-lt"/>
                <a:cs typeface="+mn-lt"/>
              </a:rPr>
              <a:t>sınıflandırmanın</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yolu</a:t>
            </a:r>
            <a:r>
              <a:rPr lang="en-US" dirty="0">
                <a:ea typeface="+mn-lt"/>
                <a:cs typeface="+mn-lt"/>
              </a:rPr>
              <a:t>, </a:t>
            </a:r>
            <a:r>
              <a:rPr lang="en-US" dirty="0" err="1">
                <a:ea typeface="+mn-lt"/>
                <a:cs typeface="+mn-lt"/>
              </a:rPr>
              <a:t>onu</a:t>
            </a:r>
            <a:r>
              <a:rPr lang="en-US" dirty="0">
                <a:ea typeface="+mn-lt"/>
                <a:cs typeface="+mn-lt"/>
              </a:rPr>
              <a:t> </a:t>
            </a:r>
            <a:r>
              <a:rPr lang="en-US" dirty="0" err="1">
                <a:ea typeface="+mn-lt"/>
                <a:cs typeface="+mn-lt"/>
              </a:rPr>
              <a:t>kullandığı</a:t>
            </a:r>
            <a:r>
              <a:rPr lang="en-US" dirty="0">
                <a:ea typeface="+mn-lt"/>
                <a:cs typeface="+mn-lt"/>
              </a:rPr>
              <a:t> </a:t>
            </a:r>
            <a:r>
              <a:rPr lang="en-US" dirty="0" err="1">
                <a:ea typeface="+mn-lt"/>
                <a:cs typeface="+mn-lt"/>
              </a:rPr>
              <a:t>teknoloji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işletildiği</a:t>
            </a:r>
            <a:r>
              <a:rPr lang="en-US" dirty="0">
                <a:ea typeface="+mn-lt"/>
                <a:cs typeface="+mn-lt"/>
              </a:rPr>
              <a:t> </a:t>
            </a:r>
            <a:r>
              <a:rPr lang="en-US" dirty="0" err="1">
                <a:ea typeface="+mn-lt"/>
                <a:cs typeface="+mn-lt"/>
              </a:rPr>
              <a:t>sektör</a:t>
            </a:r>
            <a:r>
              <a:rPr lang="en-US" dirty="0">
                <a:ea typeface="+mn-lt"/>
                <a:cs typeface="+mn-lt"/>
              </a:rPr>
              <a:t> </a:t>
            </a:r>
            <a:r>
              <a:rPr lang="en-US" dirty="0" err="1">
                <a:ea typeface="+mn-lt"/>
                <a:cs typeface="+mn-lt"/>
              </a:rPr>
              <a:t>temelinde</a:t>
            </a:r>
            <a:r>
              <a:rPr lang="en-US" dirty="0">
                <a:ea typeface="+mn-lt"/>
                <a:cs typeface="+mn-lt"/>
              </a:rPr>
              <a:t> </a:t>
            </a:r>
            <a:r>
              <a:rPr lang="en-US" dirty="0" err="1">
                <a:ea typeface="+mn-lt"/>
                <a:cs typeface="+mn-lt"/>
              </a:rPr>
              <a:t>sınıflandırmaktır</a:t>
            </a:r>
            <a:endParaRPr lang="tr-TR" dirty="0"/>
          </a:p>
          <a:p>
            <a:r>
              <a:rPr lang="en-US" dirty="0" err="1">
                <a:ea typeface="+mn-lt"/>
                <a:cs typeface="+mn-lt"/>
              </a:rPr>
              <a:t>Inovasyon</a:t>
            </a:r>
            <a:r>
              <a:rPr lang="en-US" dirty="0">
                <a:ea typeface="+mn-lt"/>
                <a:cs typeface="+mn-lt"/>
              </a:rPr>
              <a:t> </a:t>
            </a:r>
            <a:r>
              <a:rPr lang="en-US" dirty="0" err="1">
                <a:ea typeface="+mn-lt"/>
                <a:cs typeface="+mn-lt"/>
              </a:rPr>
              <a:t>matrisini</a:t>
            </a:r>
            <a:r>
              <a:rPr lang="en-US" dirty="0">
                <a:ea typeface="+mn-lt"/>
                <a:cs typeface="+mn-lt"/>
              </a:rPr>
              <a:t> </a:t>
            </a:r>
            <a:r>
              <a:rPr lang="en-US" dirty="0" err="1">
                <a:ea typeface="+mn-lt"/>
                <a:cs typeface="+mn-lt"/>
              </a:rPr>
              <a:t>kullanarak</a:t>
            </a:r>
            <a:r>
              <a:rPr lang="en-US" dirty="0">
                <a:ea typeface="+mn-lt"/>
                <a:cs typeface="+mn-lt"/>
              </a:rPr>
              <a:t> </a:t>
            </a:r>
            <a:r>
              <a:rPr lang="en-US" dirty="0" err="1">
                <a:ea typeface="+mn-lt"/>
                <a:cs typeface="+mn-lt"/>
              </a:rPr>
              <a:t>dört</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yaygın</a:t>
            </a:r>
            <a:r>
              <a:rPr lang="en-US" dirty="0">
                <a:ea typeface="+mn-lt"/>
                <a:cs typeface="+mn-lt"/>
              </a:rPr>
              <a:t> </a:t>
            </a:r>
            <a:r>
              <a:rPr lang="en-US" dirty="0" err="1">
                <a:ea typeface="+mn-lt"/>
                <a:cs typeface="+mn-lt"/>
              </a:rPr>
              <a:t>inovasyon</a:t>
            </a:r>
            <a:r>
              <a:rPr lang="en-US" dirty="0">
                <a:ea typeface="+mn-lt"/>
                <a:cs typeface="+mn-lt"/>
              </a:rPr>
              <a:t> </a:t>
            </a:r>
            <a:r>
              <a:rPr lang="en-US" dirty="0" err="1">
                <a:ea typeface="+mn-lt"/>
                <a:cs typeface="+mn-lt"/>
              </a:rPr>
              <a:t>türünü</a:t>
            </a:r>
            <a:r>
              <a:rPr lang="en-US" dirty="0">
                <a:ea typeface="+mn-lt"/>
                <a:cs typeface="+mn-lt"/>
              </a:rPr>
              <a:t> </a:t>
            </a:r>
            <a:r>
              <a:rPr lang="en-US" dirty="0" err="1">
                <a:ea typeface="+mn-lt"/>
                <a:cs typeface="+mn-lt"/>
              </a:rPr>
              <a:t>görselleştirebiliriz</a:t>
            </a:r>
            <a:r>
              <a:rPr lang="en-US" dirty="0">
                <a:ea typeface="+mn-lt"/>
                <a:cs typeface="+mn-lt"/>
              </a:rPr>
              <a:t>:</a:t>
            </a:r>
          </a:p>
          <a:p>
            <a:pPr marL="1143000" lvl="1" indent="-457200" algn="l" rtl="0">
              <a:buFont typeface="+mj-lt"/>
              <a:buAutoNum type="arabicPeriod"/>
            </a:pPr>
            <a:r>
              <a:rPr lang="en-US" sz="2400" b="1" dirty="0" err="1">
                <a:solidFill>
                  <a:srgbClr val="000000"/>
                </a:solidFill>
                <a:latin typeface="+mn-lt"/>
                <a:cs typeface="Calibri"/>
              </a:rPr>
              <a:t>Kademeli</a:t>
            </a:r>
            <a:endParaRPr lang="en-US" sz="2400" b="1" dirty="0">
              <a:solidFill>
                <a:srgbClr val="000000"/>
              </a:solidFill>
              <a:latin typeface="+mn-lt"/>
              <a:cs typeface="Calibri"/>
            </a:endParaRPr>
          </a:p>
          <a:p>
            <a:pPr marL="1143000" lvl="1" indent="-457200" algn="l" rtl="0">
              <a:buFont typeface="+mj-lt"/>
              <a:buAutoNum type="arabicPeriod"/>
            </a:pPr>
            <a:r>
              <a:rPr lang="en-US" sz="2400" b="1" dirty="0" err="1">
                <a:solidFill>
                  <a:srgbClr val="000000"/>
                </a:solidFill>
                <a:latin typeface="+mn-lt"/>
              </a:rPr>
              <a:t>Yıkıcı</a:t>
            </a:r>
            <a:endParaRPr lang="en-US" sz="2400" b="1" dirty="0">
              <a:solidFill>
                <a:srgbClr val="000000"/>
              </a:solidFill>
              <a:latin typeface="+mn-lt"/>
              <a:cs typeface="Calibri"/>
            </a:endParaRPr>
          </a:p>
          <a:p>
            <a:pPr marL="1143000" lvl="1" indent="-457200" algn="l" rtl="0">
              <a:buFont typeface="+mj-lt"/>
              <a:buAutoNum type="arabicPeriod"/>
            </a:pPr>
            <a:r>
              <a:rPr lang="en-US" sz="2400" b="1" dirty="0" err="1">
                <a:solidFill>
                  <a:srgbClr val="000000"/>
                </a:solidFill>
                <a:latin typeface="+mn-lt"/>
              </a:rPr>
              <a:t>Sürekli</a:t>
            </a:r>
            <a:endParaRPr lang="en-US" sz="2400" b="1" dirty="0">
              <a:solidFill>
                <a:srgbClr val="000000"/>
              </a:solidFill>
              <a:latin typeface="+mn-lt"/>
              <a:cs typeface="Calibri"/>
            </a:endParaRPr>
          </a:p>
          <a:p>
            <a:pPr marL="1143000" lvl="1" indent="-457200" algn="l" rtl="0">
              <a:buFont typeface="+mj-lt"/>
              <a:buAutoNum type="arabicPeriod"/>
            </a:pPr>
            <a:r>
              <a:rPr lang="en-US" sz="2400" b="1" dirty="0">
                <a:solidFill>
                  <a:srgbClr val="000000"/>
                </a:solidFill>
                <a:latin typeface="+mn-lt"/>
              </a:rPr>
              <a:t>Radikal</a:t>
            </a:r>
            <a:endParaRPr lang="en-IE" sz="2400" b="1" dirty="0">
              <a:solidFill>
                <a:srgbClr val="000000"/>
              </a:solidFill>
              <a:latin typeface="+mn-lt"/>
            </a:endParaRPr>
          </a:p>
          <a:p>
            <a:pPr algn="l" rtl="0"/>
            <a:endParaRPr lang="en-IE" dirty="0"/>
          </a:p>
        </p:txBody>
      </p:sp>
      <p:sp>
        <p:nvSpPr>
          <p:cNvPr id="3" name="Text Placeholder 2">
            <a:extLst>
              <a:ext uri="{FF2B5EF4-FFF2-40B4-BE49-F238E27FC236}">
                <a16:creationId xmlns:a16="http://schemas.microsoft.com/office/drawing/2014/main" id="{9731F3C6-04BD-0B7B-6F44-EB8F94E056ED}"/>
              </a:ext>
            </a:extLst>
          </p:cNvPr>
          <p:cNvSpPr>
            <a:spLocks noGrp="1"/>
          </p:cNvSpPr>
          <p:nvPr>
            <p:ph type="body" sz="quarter" idx="16"/>
          </p:nvPr>
        </p:nvSpPr>
        <p:spPr>
          <a:xfrm>
            <a:off x="895283" y="770932"/>
            <a:ext cx="4990998" cy="992652"/>
          </a:xfrm>
        </p:spPr>
        <p:txBody>
          <a:bodyPr/>
          <a:lstStyle/>
          <a:p>
            <a:pPr algn="l" rtl="0"/>
            <a:r>
              <a:rPr lang="en-US" sz="3600" b="1"/>
              <a:t>İnovasyon Matrisi</a:t>
            </a:r>
            <a:endParaRPr lang="en-IE" sz="3600" b="1"/>
          </a:p>
          <a:p>
            <a:pPr algn="l" rtl="0"/>
            <a:endParaRPr lang="en-IE"/>
          </a:p>
        </p:txBody>
      </p:sp>
      <p:sp>
        <p:nvSpPr>
          <p:cNvPr id="7" name="TextBox 6">
            <a:extLst>
              <a:ext uri="{FF2B5EF4-FFF2-40B4-BE49-F238E27FC236}">
                <a16:creationId xmlns:a16="http://schemas.microsoft.com/office/drawing/2014/main" id="{FF330B0D-4D6C-5187-B441-4230DCCDF8A6}"/>
              </a:ext>
            </a:extLst>
          </p:cNvPr>
          <p:cNvSpPr txBox="1"/>
          <p:nvPr/>
        </p:nvSpPr>
        <p:spPr>
          <a:xfrm>
            <a:off x="7915365" y="1763584"/>
            <a:ext cx="1790007" cy="1308050"/>
          </a:xfrm>
          <a:prstGeom prst="rect">
            <a:avLst/>
          </a:prstGeom>
          <a:solidFill>
            <a:srgbClr val="85D2E1"/>
          </a:solidFill>
        </p:spPr>
        <p:txBody>
          <a:bodyPr wrap="square" lIns="91440" tIns="45720" rIns="91440" bIns="45720" rtlCol="0" anchor="t">
            <a:spAutoFit/>
          </a:bodyPr>
          <a:lstStyle/>
          <a:p>
            <a:pPr algn="ctr" rtl="0"/>
            <a:r>
              <a:rPr lang="en-US" sz="1400" b="1" u="sng" err="1"/>
              <a:t>Sürekli</a:t>
            </a:r>
            <a:endParaRPr lang="en-US" sz="1400" b="1" u="sng" err="1">
              <a:cs typeface="Calibri"/>
            </a:endParaRPr>
          </a:p>
          <a:p>
            <a:pPr algn="ctr" rtl="0"/>
            <a:r>
              <a:rPr lang="en-US" sz="1300" err="1"/>
              <a:t>Mevcut</a:t>
            </a:r>
            <a:r>
              <a:rPr lang="en-US" sz="1300"/>
              <a:t> </a:t>
            </a:r>
            <a:r>
              <a:rPr lang="en-US" sz="1300" err="1"/>
              <a:t>bir</a:t>
            </a:r>
            <a:r>
              <a:rPr lang="en-US" sz="1300"/>
              <a:t> </a:t>
            </a:r>
            <a:r>
              <a:rPr lang="en-US" sz="1300" err="1"/>
              <a:t>pazardaki</a:t>
            </a:r>
            <a:r>
              <a:rPr lang="en-US" sz="1300"/>
              <a:t> </a:t>
            </a:r>
            <a:r>
              <a:rPr lang="en-US" sz="1300" err="1"/>
              <a:t>konumunu</a:t>
            </a:r>
            <a:r>
              <a:rPr lang="en-US" sz="1300"/>
              <a:t> </a:t>
            </a:r>
            <a:r>
              <a:rPr lang="en-US" sz="1300" err="1"/>
              <a:t>sürdürmeyi</a:t>
            </a:r>
            <a:r>
              <a:rPr lang="en-US" sz="1300"/>
              <a:t> </a:t>
            </a:r>
            <a:r>
              <a:rPr lang="en-US" sz="1300" err="1"/>
              <a:t>amaçlayan</a:t>
            </a:r>
            <a:r>
              <a:rPr lang="en-US" sz="1300"/>
              <a:t> </a:t>
            </a:r>
            <a:r>
              <a:rPr lang="en-US" sz="1300" err="1"/>
              <a:t>bir</a:t>
            </a:r>
            <a:r>
              <a:rPr lang="en-US" sz="1300"/>
              <a:t> </a:t>
            </a:r>
            <a:r>
              <a:rPr lang="en-US" sz="1300" err="1"/>
              <a:t>ürün</a:t>
            </a:r>
            <a:r>
              <a:rPr lang="en-US" sz="1300"/>
              <a:t> </a:t>
            </a:r>
            <a:r>
              <a:rPr lang="en-US" sz="1300" err="1"/>
              <a:t>üzerinde</a:t>
            </a:r>
            <a:r>
              <a:rPr lang="en-US" sz="1300"/>
              <a:t> </a:t>
            </a:r>
            <a:r>
              <a:rPr lang="en-US" sz="1300" err="1"/>
              <a:t>önemli</a:t>
            </a:r>
            <a:r>
              <a:rPr lang="en-US" sz="1300"/>
              <a:t> </a:t>
            </a:r>
            <a:r>
              <a:rPr lang="en-US" sz="1300" err="1"/>
              <a:t>bir</a:t>
            </a:r>
            <a:r>
              <a:rPr lang="en-US" sz="1300"/>
              <a:t> </a:t>
            </a:r>
            <a:r>
              <a:rPr lang="en-US" sz="1300" err="1"/>
              <a:t>gelişme</a:t>
            </a:r>
            <a:r>
              <a:rPr lang="en-US" sz="1300"/>
              <a:t>.</a:t>
            </a:r>
            <a:endParaRPr lang="en-IE" sz="1300"/>
          </a:p>
        </p:txBody>
      </p:sp>
      <p:sp>
        <p:nvSpPr>
          <p:cNvPr id="8" name="TextBox 7">
            <a:extLst>
              <a:ext uri="{FF2B5EF4-FFF2-40B4-BE49-F238E27FC236}">
                <a16:creationId xmlns:a16="http://schemas.microsoft.com/office/drawing/2014/main" id="{A8A7968C-F4F8-055F-79F4-2EC5EF2F6559}"/>
              </a:ext>
            </a:extLst>
          </p:cNvPr>
          <p:cNvSpPr txBox="1"/>
          <p:nvPr/>
        </p:nvSpPr>
        <p:spPr>
          <a:xfrm>
            <a:off x="9896565" y="1764810"/>
            <a:ext cx="1790007" cy="1384995"/>
          </a:xfrm>
          <a:prstGeom prst="rect">
            <a:avLst/>
          </a:prstGeom>
          <a:solidFill>
            <a:srgbClr val="8CBF4B"/>
          </a:solidFill>
        </p:spPr>
        <p:txBody>
          <a:bodyPr wrap="square" rtlCol="0">
            <a:spAutoFit/>
          </a:bodyPr>
          <a:lstStyle/>
          <a:p>
            <a:pPr algn="ctr" rtl="0"/>
            <a:r>
              <a:rPr lang="en-US" sz="1400" b="1" u="sng"/>
              <a:t>Yıkıcı</a:t>
            </a:r>
          </a:p>
          <a:p>
            <a:pPr algn="ctr" rtl="0"/>
            <a:r>
              <a:rPr lang="en-US" sz="1400"/>
              <a:t>Mevcut pazarı bozan teknoloji veya yeni iş modeli</a:t>
            </a:r>
          </a:p>
          <a:p>
            <a:pPr algn="ctr" rtl="0"/>
            <a:endParaRPr lang="en-IE" sz="1400"/>
          </a:p>
        </p:txBody>
      </p:sp>
      <p:sp>
        <p:nvSpPr>
          <p:cNvPr id="9" name="TextBox 8">
            <a:extLst>
              <a:ext uri="{FF2B5EF4-FFF2-40B4-BE49-F238E27FC236}">
                <a16:creationId xmlns:a16="http://schemas.microsoft.com/office/drawing/2014/main" id="{BA016DE7-737B-6FF6-20A6-20BAEED60277}"/>
              </a:ext>
            </a:extLst>
          </p:cNvPr>
          <p:cNvSpPr txBox="1"/>
          <p:nvPr/>
        </p:nvSpPr>
        <p:spPr>
          <a:xfrm>
            <a:off x="7915365" y="3320735"/>
            <a:ext cx="1773382" cy="1384995"/>
          </a:xfrm>
          <a:prstGeom prst="rect">
            <a:avLst/>
          </a:prstGeom>
          <a:solidFill>
            <a:srgbClr val="FFD100"/>
          </a:solidFill>
        </p:spPr>
        <p:txBody>
          <a:bodyPr wrap="square" lIns="91440" tIns="45720" rIns="91440" bIns="45720" rtlCol="0" anchor="t">
            <a:spAutoFit/>
          </a:bodyPr>
          <a:lstStyle/>
          <a:p>
            <a:pPr algn="ctr" rtl="0"/>
            <a:r>
              <a:rPr lang="en-US" sz="1400" b="1" u="sng" err="1">
                <a:cs typeface="Calibri"/>
              </a:rPr>
              <a:t>Kademeli</a:t>
            </a:r>
          </a:p>
          <a:p>
            <a:pPr algn="ctr" rtl="0"/>
            <a:r>
              <a:rPr lang="en-US" sz="1400" err="1"/>
              <a:t>Mevcut</a:t>
            </a:r>
            <a:r>
              <a:rPr lang="en-US" sz="1400"/>
              <a:t> </a:t>
            </a:r>
            <a:r>
              <a:rPr lang="en-US" sz="1400" err="1"/>
              <a:t>ürün</a:t>
            </a:r>
            <a:r>
              <a:rPr lang="en-US" sz="1400"/>
              <a:t> </a:t>
            </a:r>
            <a:r>
              <a:rPr lang="en-US" sz="1400" err="1"/>
              <a:t>ve</a:t>
            </a:r>
            <a:r>
              <a:rPr lang="en-US" sz="1400"/>
              <a:t> </a:t>
            </a:r>
            <a:r>
              <a:rPr lang="en-US" sz="1400" err="1"/>
              <a:t>hizmetlerde</a:t>
            </a:r>
            <a:r>
              <a:rPr lang="en-US" sz="1400"/>
              <a:t> </a:t>
            </a:r>
            <a:r>
              <a:rPr lang="en-US" sz="1400" err="1"/>
              <a:t>kademeli</a:t>
            </a:r>
            <a:r>
              <a:rPr lang="en-US" sz="1400"/>
              <a:t>, </a:t>
            </a:r>
            <a:r>
              <a:rPr lang="en-US" sz="1400" err="1"/>
              <a:t>sürekli</a:t>
            </a:r>
            <a:r>
              <a:rPr lang="en-US" sz="1400"/>
              <a:t> </a:t>
            </a:r>
            <a:r>
              <a:rPr lang="en-US" sz="1400" err="1"/>
              <a:t>iyileştirmeler</a:t>
            </a:r>
            <a:endParaRPr lang="en-US" sz="1400" err="1">
              <a:cs typeface="Calibri"/>
            </a:endParaRPr>
          </a:p>
          <a:p>
            <a:pPr algn="ctr" rtl="0"/>
            <a:endParaRPr lang="en-IE" sz="1400"/>
          </a:p>
        </p:txBody>
      </p:sp>
      <p:sp>
        <p:nvSpPr>
          <p:cNvPr id="10" name="TextBox 9">
            <a:extLst>
              <a:ext uri="{FF2B5EF4-FFF2-40B4-BE49-F238E27FC236}">
                <a16:creationId xmlns:a16="http://schemas.microsoft.com/office/drawing/2014/main" id="{BCAA8779-9A25-AD7C-3FD4-4FA35A491646}"/>
              </a:ext>
            </a:extLst>
          </p:cNvPr>
          <p:cNvSpPr txBox="1"/>
          <p:nvPr/>
        </p:nvSpPr>
        <p:spPr>
          <a:xfrm>
            <a:off x="9896565" y="3320735"/>
            <a:ext cx="1773382" cy="1384995"/>
          </a:xfrm>
          <a:prstGeom prst="rect">
            <a:avLst/>
          </a:prstGeom>
          <a:solidFill>
            <a:srgbClr val="003366"/>
          </a:solidFill>
        </p:spPr>
        <p:txBody>
          <a:bodyPr wrap="square" lIns="91440" tIns="45720" rIns="91440" bIns="45720" rtlCol="0" anchor="t">
            <a:spAutoFit/>
          </a:bodyPr>
          <a:lstStyle/>
          <a:p>
            <a:pPr algn="ctr" rtl="0"/>
            <a:r>
              <a:rPr lang="en-US" sz="1400" b="1" u="sng">
                <a:solidFill>
                  <a:srgbClr val="85D2E1"/>
                </a:solidFill>
              </a:rPr>
              <a:t>Radikal</a:t>
            </a:r>
            <a:endParaRPr lang="en-US" sz="1400" b="1" u="sng">
              <a:solidFill>
                <a:srgbClr val="85D2E1"/>
              </a:solidFill>
              <a:cs typeface="Calibri"/>
            </a:endParaRPr>
          </a:p>
          <a:p>
            <a:pPr algn="ctr" rtl="0"/>
            <a:r>
              <a:rPr lang="en-US" sz="1400" err="1">
                <a:solidFill>
                  <a:srgbClr val="85D2E1"/>
                </a:solidFill>
              </a:rPr>
              <a:t>Endüstrileri</a:t>
            </a:r>
            <a:r>
              <a:rPr lang="en-US" sz="1400">
                <a:solidFill>
                  <a:srgbClr val="85D2E1"/>
                </a:solidFill>
              </a:rPr>
              <a:t> </a:t>
            </a:r>
            <a:r>
              <a:rPr lang="en-US" sz="1400" err="1">
                <a:solidFill>
                  <a:srgbClr val="85D2E1"/>
                </a:solidFill>
              </a:rPr>
              <a:t>dönüştüren</a:t>
            </a:r>
            <a:r>
              <a:rPr lang="en-US" sz="1400">
                <a:solidFill>
                  <a:srgbClr val="85D2E1"/>
                </a:solidFill>
              </a:rPr>
              <a:t> </a:t>
            </a:r>
            <a:r>
              <a:rPr lang="en-US" sz="1400" err="1">
                <a:solidFill>
                  <a:srgbClr val="85D2E1"/>
                </a:solidFill>
              </a:rPr>
              <a:t>teknolojik</a:t>
            </a:r>
            <a:r>
              <a:rPr lang="en-US" sz="1400">
                <a:solidFill>
                  <a:srgbClr val="85D2E1"/>
                </a:solidFill>
              </a:rPr>
              <a:t> </a:t>
            </a:r>
            <a:r>
              <a:rPr lang="en-US" sz="1400" err="1">
                <a:solidFill>
                  <a:srgbClr val="85D2E1"/>
                </a:solidFill>
              </a:rPr>
              <a:t>atılım</a:t>
            </a:r>
            <a:r>
              <a:rPr lang="en-US" sz="1400">
                <a:solidFill>
                  <a:srgbClr val="85D2E1"/>
                </a:solidFill>
              </a:rPr>
              <a:t>, </a:t>
            </a:r>
            <a:r>
              <a:rPr lang="en-US" sz="1400" err="1">
                <a:solidFill>
                  <a:srgbClr val="85D2E1"/>
                </a:solidFill>
              </a:rPr>
              <a:t>genellikle</a:t>
            </a:r>
            <a:r>
              <a:rPr lang="en-US" sz="1400">
                <a:solidFill>
                  <a:srgbClr val="85D2E1"/>
                </a:solidFill>
              </a:rPr>
              <a:t> yeni </a:t>
            </a:r>
            <a:r>
              <a:rPr lang="en-US" sz="1400" err="1">
                <a:solidFill>
                  <a:srgbClr val="85D2E1"/>
                </a:solidFill>
              </a:rPr>
              <a:t>bir</a:t>
            </a:r>
            <a:r>
              <a:rPr lang="en-US" sz="1400">
                <a:solidFill>
                  <a:srgbClr val="85D2E1"/>
                </a:solidFill>
              </a:rPr>
              <a:t> </a:t>
            </a:r>
            <a:r>
              <a:rPr lang="en-US" sz="1400" err="1">
                <a:solidFill>
                  <a:srgbClr val="85D2E1"/>
                </a:solidFill>
              </a:rPr>
              <a:t>pazar</a:t>
            </a:r>
            <a:r>
              <a:rPr lang="en-US" sz="1400">
                <a:solidFill>
                  <a:srgbClr val="85D2E1"/>
                </a:solidFill>
              </a:rPr>
              <a:t> </a:t>
            </a:r>
            <a:r>
              <a:rPr lang="en-US" sz="1400" err="1">
                <a:solidFill>
                  <a:srgbClr val="85D2E1"/>
                </a:solidFill>
              </a:rPr>
              <a:t>yaratır</a:t>
            </a:r>
            <a:endParaRPr lang="en-IE" sz="1400" err="1">
              <a:solidFill>
                <a:srgbClr val="85D2E1"/>
              </a:solidFill>
            </a:endParaRPr>
          </a:p>
        </p:txBody>
      </p:sp>
      <p:sp>
        <p:nvSpPr>
          <p:cNvPr id="11" name="Arrow: Up 10">
            <a:extLst>
              <a:ext uri="{FF2B5EF4-FFF2-40B4-BE49-F238E27FC236}">
                <a16:creationId xmlns:a16="http://schemas.microsoft.com/office/drawing/2014/main" id="{89A0870E-40D6-DBE1-ED15-92F1871E401B}"/>
              </a:ext>
            </a:extLst>
          </p:cNvPr>
          <p:cNvSpPr/>
          <p:nvPr/>
        </p:nvSpPr>
        <p:spPr>
          <a:xfrm>
            <a:off x="7643816" y="1575521"/>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Arrow: Up 11">
            <a:extLst>
              <a:ext uri="{FF2B5EF4-FFF2-40B4-BE49-F238E27FC236}">
                <a16:creationId xmlns:a16="http://schemas.microsoft.com/office/drawing/2014/main" id="{C73119CC-3BBE-B55A-417A-861525048092}"/>
              </a:ext>
            </a:extLst>
          </p:cNvPr>
          <p:cNvSpPr/>
          <p:nvPr/>
        </p:nvSpPr>
        <p:spPr>
          <a:xfrm rot="5400000">
            <a:off x="9684590" y="2915716"/>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3" name="TextBox 12">
            <a:extLst>
              <a:ext uri="{FF2B5EF4-FFF2-40B4-BE49-F238E27FC236}">
                <a16:creationId xmlns:a16="http://schemas.microsoft.com/office/drawing/2014/main" id="{1EFAA6D7-13EF-5EE1-B816-DBE164AFCFAE}"/>
              </a:ext>
            </a:extLst>
          </p:cNvPr>
          <p:cNvSpPr txBox="1"/>
          <p:nvPr/>
        </p:nvSpPr>
        <p:spPr>
          <a:xfrm rot="16200000">
            <a:off x="6359395" y="3166846"/>
            <a:ext cx="2128059" cy="307777"/>
          </a:xfrm>
          <a:prstGeom prst="rect">
            <a:avLst/>
          </a:prstGeom>
          <a:noFill/>
        </p:spPr>
        <p:txBody>
          <a:bodyPr wrap="square" rtlCol="0">
            <a:spAutoFit/>
          </a:bodyPr>
          <a:lstStyle/>
          <a:p>
            <a:pPr algn="l" rtl="0"/>
            <a:r>
              <a:rPr lang="en-US" sz="1400" b="1">
                <a:solidFill>
                  <a:srgbClr val="1BA19A"/>
                </a:solidFill>
              </a:rPr>
              <a:t>PİYASA ÜZERİNDEKİ ETKİ</a:t>
            </a:r>
            <a:endParaRPr lang="en-IE" sz="1400" b="1">
              <a:solidFill>
                <a:srgbClr val="1BA19A"/>
              </a:solidFill>
            </a:endParaRPr>
          </a:p>
        </p:txBody>
      </p:sp>
      <p:sp>
        <p:nvSpPr>
          <p:cNvPr id="14" name="TextBox 13">
            <a:extLst>
              <a:ext uri="{FF2B5EF4-FFF2-40B4-BE49-F238E27FC236}">
                <a16:creationId xmlns:a16="http://schemas.microsoft.com/office/drawing/2014/main" id="{468E7E74-8EE4-B22F-A1CE-C76752A45DE3}"/>
              </a:ext>
            </a:extLst>
          </p:cNvPr>
          <p:cNvSpPr txBox="1"/>
          <p:nvPr/>
        </p:nvSpPr>
        <p:spPr>
          <a:xfrm>
            <a:off x="8810473" y="5166544"/>
            <a:ext cx="2171007" cy="307777"/>
          </a:xfrm>
          <a:prstGeom prst="rect">
            <a:avLst/>
          </a:prstGeom>
          <a:noFill/>
        </p:spPr>
        <p:txBody>
          <a:bodyPr wrap="square" rtlCol="0">
            <a:spAutoFit/>
          </a:bodyPr>
          <a:lstStyle/>
          <a:p>
            <a:pPr algn="l" rtl="0"/>
            <a:r>
              <a:rPr lang="en-US" sz="1400" b="1"/>
              <a:t>TEKNOLOJİ YENİLİKLERİ</a:t>
            </a:r>
            <a:endParaRPr lang="en-IE" sz="1400" b="1"/>
          </a:p>
        </p:txBody>
      </p:sp>
      <p:sp>
        <p:nvSpPr>
          <p:cNvPr id="15" name="TextBox 14">
            <a:extLst>
              <a:ext uri="{FF2B5EF4-FFF2-40B4-BE49-F238E27FC236}">
                <a16:creationId xmlns:a16="http://schemas.microsoft.com/office/drawing/2014/main" id="{C2B732CE-B683-000D-96D4-B3677EF35B9E}"/>
              </a:ext>
            </a:extLst>
          </p:cNvPr>
          <p:cNvSpPr txBox="1"/>
          <p:nvPr/>
        </p:nvSpPr>
        <p:spPr>
          <a:xfrm>
            <a:off x="7579140" y="4986085"/>
            <a:ext cx="779203" cy="307777"/>
          </a:xfrm>
          <a:prstGeom prst="rect">
            <a:avLst/>
          </a:prstGeom>
          <a:noFill/>
        </p:spPr>
        <p:txBody>
          <a:bodyPr wrap="square" rtlCol="0">
            <a:spAutoFit/>
          </a:bodyPr>
          <a:lstStyle/>
          <a:p>
            <a:pPr algn="l" rtl="0"/>
            <a:r>
              <a:rPr lang="en-US" sz="1400"/>
              <a:t>DÜŞÜK</a:t>
            </a:r>
            <a:endParaRPr lang="en-IE" sz="1400"/>
          </a:p>
        </p:txBody>
      </p:sp>
      <p:sp>
        <p:nvSpPr>
          <p:cNvPr id="16" name="TextBox 15">
            <a:extLst>
              <a:ext uri="{FF2B5EF4-FFF2-40B4-BE49-F238E27FC236}">
                <a16:creationId xmlns:a16="http://schemas.microsoft.com/office/drawing/2014/main" id="{D4C5FF4D-F203-BAB9-8DB5-D2DADBAD2B12}"/>
              </a:ext>
            </a:extLst>
          </p:cNvPr>
          <p:cNvSpPr txBox="1"/>
          <p:nvPr/>
        </p:nvSpPr>
        <p:spPr>
          <a:xfrm>
            <a:off x="11126848" y="4986084"/>
            <a:ext cx="882111" cy="307777"/>
          </a:xfrm>
          <a:prstGeom prst="rect">
            <a:avLst/>
          </a:prstGeom>
          <a:noFill/>
        </p:spPr>
        <p:txBody>
          <a:bodyPr wrap="square" rtlCol="0">
            <a:spAutoFit/>
          </a:bodyPr>
          <a:lstStyle/>
          <a:p>
            <a:pPr algn="l" rtl="0"/>
            <a:r>
              <a:rPr lang="en-US" sz="1400"/>
              <a:t>YÜKSEK</a:t>
            </a:r>
            <a:endParaRPr lang="en-IE" sz="1400"/>
          </a:p>
        </p:txBody>
      </p:sp>
    </p:spTree>
    <p:extLst>
      <p:ext uri="{BB962C8B-B14F-4D97-AF65-F5344CB8AC3E}">
        <p14:creationId xmlns:p14="http://schemas.microsoft.com/office/powerpoint/2010/main" val="431597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AD141BA-AD27-827E-6541-7E7120ADFCC9}"/>
              </a:ext>
            </a:extLst>
          </p:cNvPr>
          <p:cNvSpPr>
            <a:spLocks noGrp="1"/>
          </p:cNvSpPr>
          <p:nvPr>
            <p:ph type="body" sz="quarter" idx="16"/>
          </p:nvPr>
        </p:nvSpPr>
        <p:spPr>
          <a:xfrm>
            <a:off x="898525" y="546908"/>
            <a:ext cx="4991100" cy="623777"/>
          </a:xfrm>
        </p:spPr>
        <p:txBody>
          <a:bodyPr lIns="91440" tIns="45720" rIns="91440" bIns="45720" anchor="t">
            <a:normAutofit/>
          </a:bodyPr>
          <a:lstStyle/>
          <a:p>
            <a:r>
              <a:rPr lang="en-US" sz="3300" dirty="0"/>
              <a:t>1. </a:t>
            </a:r>
            <a:r>
              <a:rPr lang="en-US" sz="3300" dirty="0" err="1"/>
              <a:t>Aşama</a:t>
            </a:r>
            <a:r>
              <a:rPr lang="en-US" sz="3300" dirty="0"/>
              <a:t>: </a:t>
            </a:r>
            <a:r>
              <a:rPr lang="en-US" sz="3300" dirty="0" err="1"/>
              <a:t>Empati</a:t>
            </a:r>
            <a:endParaRPr lang="en-IE" sz="3300" dirty="0" err="1"/>
          </a:p>
        </p:txBody>
      </p:sp>
      <p:sp>
        <p:nvSpPr>
          <p:cNvPr id="6" name="Text Placeholder 2">
            <a:extLst>
              <a:ext uri="{FF2B5EF4-FFF2-40B4-BE49-F238E27FC236}">
                <a16:creationId xmlns:a16="http://schemas.microsoft.com/office/drawing/2014/main" id="{BBF8F266-E574-42DE-20EA-B0BE459B759F}"/>
              </a:ext>
            </a:extLst>
          </p:cNvPr>
          <p:cNvSpPr>
            <a:spLocks noGrp="1"/>
          </p:cNvSpPr>
          <p:nvPr>
            <p:ph type="body" sz="quarter" idx="18"/>
          </p:nvPr>
        </p:nvSpPr>
        <p:spPr>
          <a:xfrm>
            <a:off x="898524" y="1169773"/>
            <a:ext cx="6284853" cy="4656137"/>
          </a:xfrm>
        </p:spPr>
        <p:txBody>
          <a:bodyPr lIns="91440" tIns="45720" rIns="91440" bIns="45720" anchor="t">
            <a:noAutofit/>
          </a:bodyPr>
          <a:lstStyle/>
          <a:p>
            <a:pPr>
              <a:lnSpc>
                <a:spcPct val="100000"/>
              </a:lnSpc>
              <a:spcBef>
                <a:spcPts val="600"/>
              </a:spcBef>
            </a:pPr>
            <a:r>
              <a:rPr lang="tr-TR" sz="2100" dirty="0"/>
              <a:t>Birinci aşamanın amacı, kullanıcıların gerçekten neyi önemsediği hakkında daha iyi bir anlayış geliştirmek ve-ya gelişmiş bir fikir elde etmek için kullanıcının yerine geçmektir. Müşterilerin hikayelerini geliştirmeli, yaşanan sorunu ve onu yaşayanları öğrenmeliyiz.</a:t>
            </a:r>
            <a:endParaRPr lang="tr-TR" sz="2100" dirty="0">
              <a:cs typeface="Calibri"/>
            </a:endParaRPr>
          </a:p>
          <a:p>
            <a:pPr>
              <a:lnSpc>
                <a:spcPct val="100000"/>
              </a:lnSpc>
              <a:spcBef>
                <a:spcPts val="600"/>
              </a:spcBef>
            </a:pPr>
            <a:r>
              <a:rPr lang="tr-TR" sz="2100" dirty="0"/>
              <a:t>Örneğin, tüketicilerin daha sürdürülebilir gıda sistemlerini kullanmalarına yardımcı olmak istiyorsanız, daha kısa tedarik zincirleri veya gıdanın menşei hakkında bilgi istediklerini görebilirsiniz. Konuşmalarınızda, bunu yapmak istedikleri farklı yolları paylaşabilirler. Röportajın ilerleyen kısımlarında biraz daha derine inerek kişisel hikayeleri ve yaşanan zorlukları bulabileceksiniz. İdeal olarak, aynı sorun veya ihtiyaçlara sahip birçok insanla süreci yeniden </a:t>
            </a:r>
            <a:r>
              <a:rPr lang="en-IE" sz="2100" dirty="0"/>
              <a:t>	</a:t>
            </a:r>
            <a:r>
              <a:rPr lang="tr-TR" sz="2100" dirty="0"/>
              <a:t>planlayabilirsiniz.</a:t>
            </a:r>
            <a:endParaRPr lang="tr-TR" sz="2100" dirty="0">
              <a:cs typeface="Calibri"/>
            </a:endParaRPr>
          </a:p>
        </p:txBody>
      </p:sp>
      <p:grpSp>
        <p:nvGrpSpPr>
          <p:cNvPr id="7" name="Group 6">
            <a:extLst>
              <a:ext uri="{FF2B5EF4-FFF2-40B4-BE49-F238E27FC236}">
                <a16:creationId xmlns:a16="http://schemas.microsoft.com/office/drawing/2014/main" id="{6BE63761-A58B-0295-291F-B24431A96FEC}"/>
              </a:ext>
            </a:extLst>
          </p:cNvPr>
          <p:cNvGrpSpPr/>
          <p:nvPr/>
        </p:nvGrpSpPr>
        <p:grpSpPr>
          <a:xfrm>
            <a:off x="8387399" y="1892122"/>
            <a:ext cx="2381060" cy="2333583"/>
            <a:chOff x="5297313" y="4260296"/>
            <a:chExt cx="2997029" cy="2761463"/>
          </a:xfrm>
        </p:grpSpPr>
        <p:sp>
          <p:nvSpPr>
            <p:cNvPr id="8" name="Freeform 587">
              <a:extLst>
                <a:ext uri="{FF2B5EF4-FFF2-40B4-BE49-F238E27FC236}">
                  <a16:creationId xmlns:a16="http://schemas.microsoft.com/office/drawing/2014/main" id="{1F720A03-E89E-8F0F-859D-8FBD6ED673F7}"/>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9" name="Graphic 500">
              <a:extLst>
                <a:ext uri="{FF2B5EF4-FFF2-40B4-BE49-F238E27FC236}">
                  <a16:creationId xmlns:a16="http://schemas.microsoft.com/office/drawing/2014/main" id="{DA2902E4-B163-53CC-6354-079CE2E02438}"/>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456F1485-1281-1932-96A0-4562CA6B158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1" name="Freeform 590">
                <a:extLst>
                  <a:ext uri="{FF2B5EF4-FFF2-40B4-BE49-F238E27FC236}">
                    <a16:creationId xmlns:a16="http://schemas.microsoft.com/office/drawing/2014/main" id="{CC7635E1-8A37-5931-79DD-0C4A1BBD9DCB}"/>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91">
                <a:extLst>
                  <a:ext uri="{FF2B5EF4-FFF2-40B4-BE49-F238E27FC236}">
                    <a16:creationId xmlns:a16="http://schemas.microsoft.com/office/drawing/2014/main" id="{80C30DBD-ADA9-857B-C0B2-4B8EC572E118}"/>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3" name="TextBox 12">
            <a:extLst>
              <a:ext uri="{FF2B5EF4-FFF2-40B4-BE49-F238E27FC236}">
                <a16:creationId xmlns:a16="http://schemas.microsoft.com/office/drawing/2014/main" id="{E10CF209-AA69-34F5-2321-671B4188212C}"/>
              </a:ext>
            </a:extLst>
          </p:cNvPr>
          <p:cNvSpPr txBox="1"/>
          <p:nvPr/>
        </p:nvSpPr>
        <p:spPr>
          <a:xfrm>
            <a:off x="7714593" y="4866290"/>
            <a:ext cx="3867807" cy="830997"/>
          </a:xfrm>
          <a:prstGeom prst="rect">
            <a:avLst/>
          </a:prstGeom>
          <a:noFill/>
        </p:spPr>
        <p:txBody>
          <a:bodyPr wrap="square" rtlCol="0">
            <a:spAutoFit/>
          </a:bodyPr>
          <a:lstStyle/>
          <a:p>
            <a:pPr algn="ctr" rtl="0"/>
            <a:r>
              <a:rPr lang="en-US" sz="2400" b="1">
                <a:solidFill>
                  <a:srgbClr val="1188A3"/>
                </a:solidFill>
              </a:rPr>
              <a:t>Anlayış veya Empati Oluşturma</a:t>
            </a:r>
            <a:endParaRPr lang="en-IE" sz="2400" b="1">
              <a:solidFill>
                <a:srgbClr val="1188A3"/>
              </a:solidFill>
            </a:endParaRPr>
          </a:p>
        </p:txBody>
      </p:sp>
    </p:spTree>
    <p:extLst>
      <p:ext uri="{BB962C8B-B14F-4D97-AF65-F5344CB8AC3E}">
        <p14:creationId xmlns:p14="http://schemas.microsoft.com/office/powerpoint/2010/main" val="1681751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021278"/>
            <a:ext cx="6054486" cy="372251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tr-TR" b="1">
                <a:solidFill>
                  <a:srgbClr val="000000"/>
                </a:solidFill>
              </a:rPr>
              <a:t>Hedefler:</a:t>
            </a:r>
            <a:endParaRPr lang="tr-TR" b="1">
              <a:solidFill>
                <a:srgbClr val="000000"/>
              </a:solidFill>
              <a:cs typeface="Calibri"/>
            </a:endParaRPr>
          </a:p>
          <a:p>
            <a:pPr marL="342900" indent="-342900">
              <a:buClr>
                <a:srgbClr val="F1A0C2"/>
              </a:buClr>
            </a:pPr>
            <a:r>
              <a:rPr lang="tr-TR" sz="2400" dirty="0">
                <a:solidFill>
                  <a:srgbClr val="000000"/>
                </a:solidFill>
              </a:rPr>
              <a:t>Kullanıcının kendisi ve yaşadığı sorunları hakkında bilgi edinin</a:t>
            </a:r>
            <a:endParaRPr lang="tr-TR" sz="2400" dirty="0">
              <a:solidFill>
                <a:srgbClr val="000000"/>
              </a:solidFill>
              <a:cs typeface="Calibri"/>
            </a:endParaRPr>
          </a:p>
          <a:p>
            <a:pPr marL="342900" indent="-342900" algn="l" rtl="0">
              <a:buClr>
                <a:srgbClr val="F1A0C2"/>
              </a:buClr>
            </a:pPr>
            <a:r>
              <a:rPr lang="tr-TR" sz="2400" dirty="0">
                <a:solidFill>
                  <a:srgbClr val="000000"/>
                </a:solidFill>
              </a:rPr>
              <a:t>Sorunun arka planı, ürünün kullanım yeri ve çalışma ortamı hakkında bilgi edinin</a:t>
            </a:r>
            <a:endParaRPr lang="tr-TR" sz="2400" dirty="0">
              <a:solidFill>
                <a:srgbClr val="000000"/>
              </a:solidFill>
              <a:cs typeface="Calibri"/>
            </a:endParaRPr>
          </a:p>
          <a:p>
            <a:pPr marL="342900" indent="-342900">
              <a:buClr>
                <a:srgbClr val="F1A0C2"/>
              </a:buClr>
            </a:pPr>
            <a:r>
              <a:rPr lang="tr-TR" sz="2400" dirty="0">
                <a:solidFill>
                  <a:srgbClr val="000000"/>
                </a:solidFill>
              </a:rPr>
              <a:t>Karşılaşılan zorluğa ilişkin ortak bir anlayış geliştirin</a:t>
            </a:r>
            <a:endParaRPr lang="tr-TR" sz="2400" dirty="0">
              <a:solidFill>
                <a:srgbClr val="000000"/>
              </a:solidFill>
              <a:cs typeface="Calibri"/>
            </a:endParaRPr>
          </a:p>
          <a:p>
            <a:pPr marL="342900" indent="-342900" algn="l" rtl="0">
              <a:buClr>
                <a:srgbClr val="F1A0C2"/>
              </a:buClr>
            </a:pPr>
            <a:r>
              <a:rPr lang="tr-TR" sz="2400" dirty="0">
                <a:solidFill>
                  <a:srgbClr val="000000"/>
                </a:solidFill>
              </a:rPr>
              <a:t>Proje hakkında uzmanlık bilginizi geliştirin</a:t>
            </a:r>
            <a:endParaRPr lang="tr-TR" sz="2400" dirty="0">
              <a:solidFill>
                <a:srgbClr val="000000"/>
              </a:solidFill>
              <a:cs typeface="Calibri"/>
            </a:endParaRPr>
          </a:p>
          <a:p>
            <a:pPr algn="l" rtl="0"/>
            <a:endParaRPr lang="tr-TR" dirty="0">
              <a:solidFill>
                <a:srgbClr val="000000"/>
              </a:solidFill>
              <a:cs typeface="Calibri"/>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00"/>
                </a:solidFill>
              </a:rPr>
              <a:t>Empati</a:t>
            </a:r>
            <a:r>
              <a:rPr lang="en-US" b="1" dirty="0">
                <a:solidFill>
                  <a:srgbClr val="000000"/>
                </a:solidFill>
              </a:rPr>
              <a:t> </a:t>
            </a:r>
            <a:r>
              <a:rPr lang="en-US" b="1" dirty="0" err="1">
                <a:solidFill>
                  <a:srgbClr val="000000"/>
                </a:solidFill>
              </a:rPr>
              <a:t>kur</a:t>
            </a:r>
            <a:r>
              <a:rPr lang="en-US" b="1" dirty="0">
                <a:solidFill>
                  <a:srgbClr val="000000"/>
                </a:solidFill>
              </a:rPr>
              <a:t> - </a:t>
            </a:r>
            <a:r>
              <a:rPr lang="en-US" dirty="0" err="1">
                <a:solidFill>
                  <a:srgbClr val="000000"/>
                </a:solidFill>
              </a:rPr>
              <a:t>Müşteri</a:t>
            </a:r>
            <a:r>
              <a:rPr lang="en-US" dirty="0">
                <a:solidFill>
                  <a:srgbClr val="000000"/>
                </a:solidFill>
              </a:rPr>
              <a:t> </a:t>
            </a:r>
            <a:r>
              <a:rPr lang="en-US" dirty="0" err="1">
                <a:solidFill>
                  <a:srgbClr val="000000"/>
                </a:solidFill>
              </a:rPr>
              <a:t>davranışını</a:t>
            </a:r>
            <a:r>
              <a:rPr lang="en-US" dirty="0">
                <a:solidFill>
                  <a:srgbClr val="000000"/>
                </a:solidFill>
              </a:rPr>
              <a:t> </a:t>
            </a:r>
            <a:r>
              <a:rPr lang="en-US" dirty="0" err="1">
                <a:solidFill>
                  <a:srgbClr val="000000"/>
                </a:solidFill>
              </a:rPr>
              <a:t>doğal</a:t>
            </a:r>
            <a:r>
              <a:rPr lang="en-US" dirty="0">
                <a:solidFill>
                  <a:srgbClr val="000000"/>
                </a:solidFill>
              </a:rPr>
              <a:t> </a:t>
            </a:r>
            <a:r>
              <a:rPr lang="en-US" dirty="0" err="1">
                <a:solidFill>
                  <a:srgbClr val="000000"/>
                </a:solidFill>
              </a:rPr>
              <a:t>ortamlarında</a:t>
            </a:r>
            <a:r>
              <a:rPr lang="en-US" dirty="0">
                <a:solidFill>
                  <a:srgbClr val="000000"/>
                </a:solidFill>
              </a:rPr>
              <a:t> </a:t>
            </a:r>
            <a:r>
              <a:rPr lang="en-US" dirty="0" err="1">
                <a:solidFill>
                  <a:srgbClr val="000000"/>
                </a:solidFill>
              </a:rPr>
              <a:t>gözlemle</a:t>
            </a:r>
            <a:endParaRPr lang="en-US" dirty="0" err="1">
              <a:solidFill>
                <a:srgbClr val="000000"/>
              </a:solidFill>
              <a:cs typeface="Calibri"/>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000000"/>
                </a:solidFill>
              </a:rPr>
              <a:t>Empati aşamasında kullanılabilecek araç </a:t>
            </a:r>
            <a:r>
              <a:rPr lang="en-US" sz="2000" b="1" dirty="0">
                <a:solidFill>
                  <a:srgbClr val="000000"/>
                </a:solidFill>
              </a:rPr>
              <a:t>örnekleri:</a:t>
            </a:r>
          </a:p>
          <a:p>
            <a:pPr marL="342900" indent="-342900" algn="l" rtl="0"/>
            <a:r>
              <a:rPr lang="en-US" sz="2000" dirty="0" err="1">
                <a:solidFill>
                  <a:srgbClr val="000000"/>
                </a:solidFill>
              </a:rPr>
              <a:t>Anketler</a:t>
            </a:r>
            <a:endParaRPr lang="en-US" sz="2000" dirty="0" err="1">
              <a:solidFill>
                <a:srgbClr val="000000"/>
              </a:solidFill>
              <a:cs typeface="Calibri"/>
            </a:endParaRPr>
          </a:p>
          <a:p>
            <a:pPr marL="342900" indent="-342900" algn="l" rtl="0"/>
            <a:r>
              <a:rPr lang="en-US" sz="2000" dirty="0" err="1">
                <a:solidFill>
                  <a:srgbClr val="000000"/>
                </a:solidFill>
              </a:rPr>
              <a:t>Hedef</a:t>
            </a:r>
            <a:r>
              <a:rPr lang="en-US" sz="2000" dirty="0">
                <a:solidFill>
                  <a:srgbClr val="000000"/>
                </a:solidFill>
              </a:rPr>
              <a:t> </a:t>
            </a:r>
            <a:r>
              <a:rPr lang="en-US" sz="2000" dirty="0" err="1">
                <a:solidFill>
                  <a:srgbClr val="000000"/>
                </a:solidFill>
              </a:rPr>
              <a:t>grup</a:t>
            </a:r>
            <a:r>
              <a:rPr lang="en-US" sz="2000" dirty="0">
                <a:solidFill>
                  <a:srgbClr val="000000"/>
                </a:solidFill>
              </a:rPr>
              <a:t> </a:t>
            </a:r>
            <a:r>
              <a:rPr lang="en-US" sz="2000" dirty="0" err="1">
                <a:solidFill>
                  <a:srgbClr val="000000"/>
                </a:solidFill>
              </a:rPr>
              <a:t>gözlemi</a:t>
            </a:r>
            <a:endParaRPr lang="en-US" sz="2000" dirty="0" err="1">
              <a:solidFill>
                <a:srgbClr val="000000"/>
              </a:solidFill>
              <a:cs typeface="Calibri"/>
            </a:endParaRPr>
          </a:p>
          <a:p>
            <a:pPr marL="342900" indent="-342900" algn="l" rtl="0"/>
            <a:r>
              <a:rPr lang="en-US" sz="2000" dirty="0" err="1">
                <a:solidFill>
                  <a:srgbClr val="000000"/>
                </a:solidFill>
              </a:rPr>
              <a:t>Röportajlar</a:t>
            </a:r>
            <a:endParaRPr lang="en-US" sz="2000" dirty="0" err="1">
              <a:solidFill>
                <a:srgbClr val="000000"/>
              </a:solidFill>
              <a:cs typeface="Calibri"/>
            </a:endParaRPr>
          </a:p>
          <a:p>
            <a:pPr marL="342900" indent="-342900" algn="l" rtl="0"/>
            <a:r>
              <a:rPr lang="en-US" sz="2000" dirty="0">
                <a:solidFill>
                  <a:srgbClr val="000000"/>
                </a:solidFill>
              </a:rPr>
              <a:t>Son </a:t>
            </a:r>
            <a:r>
              <a:rPr lang="en-US" sz="2000" dirty="0" err="1">
                <a:solidFill>
                  <a:srgbClr val="000000"/>
                </a:solidFill>
              </a:rPr>
              <a:t>kullanıcıyı</a:t>
            </a:r>
            <a:r>
              <a:rPr lang="en-US" sz="2000" dirty="0">
                <a:solidFill>
                  <a:srgbClr val="000000"/>
                </a:solidFill>
              </a:rPr>
              <a:t> </a:t>
            </a:r>
            <a:r>
              <a:rPr lang="en-US" sz="2000" dirty="0" err="1">
                <a:solidFill>
                  <a:srgbClr val="000000"/>
                </a:solidFill>
              </a:rPr>
              <a:t>dinlemek</a:t>
            </a:r>
            <a:endParaRPr lang="en-US" sz="2000" dirty="0" err="1">
              <a:solidFill>
                <a:srgbClr val="000000"/>
              </a:solidFill>
              <a:cs typeface="Calibri"/>
            </a:endParaRPr>
          </a:p>
          <a:p>
            <a:pPr marL="342900" indent="-342900"/>
            <a:r>
              <a:rPr lang="en-US" sz="2000">
                <a:solidFill>
                  <a:srgbClr val="000000"/>
                </a:solidFill>
              </a:rPr>
              <a:t>Gölgeleme</a:t>
            </a:r>
            <a:endParaRPr lang="en-US" sz="2000" dirty="0">
              <a:solidFill>
                <a:srgbClr val="000000"/>
              </a:solidFill>
              <a:cs typeface="Calibri"/>
            </a:endParaRPr>
          </a:p>
          <a:p>
            <a:pPr marL="342900" indent="-342900" algn="l" rtl="0"/>
            <a:r>
              <a:rPr lang="en-US" sz="2000" dirty="0" err="1">
                <a:solidFill>
                  <a:srgbClr val="000000"/>
                </a:solidFill>
              </a:rPr>
              <a:t>Vücut</a:t>
            </a:r>
            <a:r>
              <a:rPr lang="en-US" sz="2000" dirty="0">
                <a:solidFill>
                  <a:srgbClr val="000000"/>
                </a:solidFill>
              </a:rPr>
              <a:t> </a:t>
            </a:r>
            <a:r>
              <a:rPr lang="en-US" sz="2000" dirty="0" err="1">
                <a:solidFill>
                  <a:srgbClr val="000000"/>
                </a:solidFill>
              </a:rPr>
              <a:t>fırtınası</a:t>
            </a:r>
            <a:endParaRPr lang="en-US" sz="2000" dirty="0" err="1">
              <a:solidFill>
                <a:srgbClr val="000000"/>
              </a:solidFill>
              <a:cs typeface="Calibri"/>
            </a:endParaRPr>
          </a:p>
          <a:p>
            <a:pPr marL="342900" indent="-342900" algn="l" rtl="0"/>
            <a:r>
              <a:rPr lang="en-US" sz="2000" dirty="0">
                <a:solidFill>
                  <a:srgbClr val="000000"/>
                </a:solidFill>
              </a:rPr>
              <a:t>Rol </a:t>
            </a:r>
            <a:r>
              <a:rPr lang="en-US" sz="2000" dirty="0" err="1">
                <a:solidFill>
                  <a:srgbClr val="000000"/>
                </a:solidFill>
              </a:rPr>
              <a:t>yapma</a:t>
            </a:r>
            <a:r>
              <a:rPr lang="en-US" sz="2000" dirty="0">
                <a:solidFill>
                  <a:srgbClr val="000000"/>
                </a:solidFill>
              </a:rPr>
              <a:t> </a:t>
            </a:r>
            <a:r>
              <a:rPr lang="en-US" sz="2000" dirty="0" err="1">
                <a:solidFill>
                  <a:srgbClr val="000000"/>
                </a:solidFill>
              </a:rPr>
              <a:t>oyunu</a:t>
            </a:r>
            <a:endParaRPr lang="en-IE" sz="2000" dirty="0" err="1">
              <a:solidFill>
                <a:srgbClr val="000000"/>
              </a:solidFill>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369332"/>
          </a:xfrm>
          <a:prstGeom prst="rect">
            <a:avLst/>
          </a:prstGeom>
          <a:solidFill>
            <a:srgbClr val="F68F37"/>
          </a:solidFill>
        </p:spPr>
        <p:txBody>
          <a:bodyPr wrap="square" lIns="91440" tIns="45720" rIns="91440" bIns="45720" anchor="t">
            <a:spAutoFit/>
          </a:bodyPr>
          <a:lstStyle/>
          <a:p>
            <a:pPr algn="ctr"/>
            <a:r>
              <a:rPr lang="pl-PL" sz="1800" b="1" dirty="0" err="1">
                <a:solidFill>
                  <a:srgbClr val="000000"/>
                </a:solidFill>
              </a:rPr>
              <a:t>Bu</a:t>
            </a:r>
            <a:r>
              <a:rPr lang="pl-PL" sz="1800" b="1" dirty="0">
                <a:solidFill>
                  <a:srgbClr val="000000"/>
                </a:solidFill>
              </a:rPr>
              <a:t> </a:t>
            </a:r>
            <a:r>
              <a:rPr lang="pl-PL" sz="1800" b="1" dirty="0" err="1">
                <a:solidFill>
                  <a:srgbClr val="000000"/>
                </a:solidFill>
              </a:rPr>
              <a:t>aşamada</a:t>
            </a:r>
            <a:r>
              <a:rPr lang="pl-PL" b="1" dirty="0">
                <a:solidFill>
                  <a:srgbClr val="000000"/>
                </a:solidFill>
              </a:rPr>
              <a:t> </a:t>
            </a:r>
            <a:r>
              <a:rPr lang="pl-PL" b="1" dirty="0" err="1">
                <a:solidFill>
                  <a:srgbClr val="000000"/>
                </a:solidFill>
              </a:rPr>
              <a:t>henüz</a:t>
            </a:r>
            <a:r>
              <a:rPr lang="pl-PL" b="1" dirty="0">
                <a:solidFill>
                  <a:srgbClr val="000000"/>
                </a:solidFill>
              </a:rPr>
              <a:t> </a:t>
            </a:r>
            <a:r>
              <a:rPr lang="pl-PL" b="1" dirty="0" err="1">
                <a:solidFill>
                  <a:srgbClr val="000000"/>
                </a:solidFill>
              </a:rPr>
              <a:t>bir</a:t>
            </a:r>
            <a:r>
              <a:rPr lang="pl-PL" b="1" dirty="0">
                <a:solidFill>
                  <a:srgbClr val="000000"/>
                </a:solidFill>
              </a:rPr>
              <a:t> </a:t>
            </a:r>
            <a:r>
              <a:rPr lang="pl-PL" b="1" dirty="0" err="1">
                <a:solidFill>
                  <a:srgbClr val="000000"/>
                </a:solidFill>
              </a:rPr>
              <a:t>sonuca</a:t>
            </a:r>
            <a:r>
              <a:rPr lang="pl-PL" b="1" dirty="0">
                <a:solidFill>
                  <a:srgbClr val="000000"/>
                </a:solidFill>
              </a:rPr>
              <a:t> </a:t>
            </a:r>
            <a:r>
              <a:rPr lang="pl-PL" b="1" dirty="0" err="1">
                <a:solidFill>
                  <a:srgbClr val="000000"/>
                </a:solidFill>
              </a:rPr>
              <a:t>vermamalıyız</a:t>
            </a:r>
            <a:r>
              <a:rPr lang="pl-PL" b="1" dirty="0">
                <a:solidFill>
                  <a:srgbClr val="000000"/>
                </a:solidFill>
              </a:rPr>
              <a:t>.</a:t>
            </a:r>
            <a:endParaRPr lang="pl-PL" sz="1800" b="1" dirty="0">
              <a:solidFill>
                <a:srgbClr val="000000"/>
              </a:solidFill>
              <a:cs typeface="Calibri"/>
            </a:endParaRPr>
          </a:p>
        </p:txBody>
      </p:sp>
      <p:pic>
        <p:nvPicPr>
          <p:cNvPr id="11" name="Graphic 10" descr="Badge 1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576B394B-3186-AA42-0045-9B8C610FCFA2}"/>
              </a:ext>
            </a:extLst>
          </p:cNvPr>
          <p:cNvGrpSpPr/>
          <p:nvPr/>
        </p:nvGrpSpPr>
        <p:grpSpPr>
          <a:xfrm>
            <a:off x="1852572" y="152549"/>
            <a:ext cx="2024070" cy="1956563"/>
            <a:chOff x="5297313" y="4260296"/>
            <a:chExt cx="2997029" cy="2761463"/>
          </a:xfrm>
        </p:grpSpPr>
        <p:sp>
          <p:nvSpPr>
            <p:cNvPr id="13" name="Freeform 587">
              <a:extLst>
                <a:ext uri="{FF2B5EF4-FFF2-40B4-BE49-F238E27FC236}">
                  <a16:creationId xmlns:a16="http://schemas.microsoft.com/office/drawing/2014/main" id="{767EBDF1-6127-876B-0DAB-7D87BA080588}"/>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14" name="Graphic 500">
              <a:extLst>
                <a:ext uri="{FF2B5EF4-FFF2-40B4-BE49-F238E27FC236}">
                  <a16:creationId xmlns:a16="http://schemas.microsoft.com/office/drawing/2014/main" id="{8D57DF38-90A6-65BB-4784-10C7D04BF193}"/>
                </a:ext>
              </a:extLst>
            </p:cNvPr>
            <p:cNvGrpSpPr/>
            <p:nvPr/>
          </p:nvGrpSpPr>
          <p:grpSpPr>
            <a:xfrm>
              <a:off x="5297313" y="4260296"/>
              <a:ext cx="2997029" cy="2761463"/>
              <a:chOff x="6245479" y="2229503"/>
              <a:chExt cx="2997029" cy="2761463"/>
            </a:xfrm>
            <a:solidFill>
              <a:srgbClr val="000000"/>
            </a:solidFill>
          </p:grpSpPr>
          <p:sp>
            <p:nvSpPr>
              <p:cNvPr id="15" name="Freeform 589">
                <a:extLst>
                  <a:ext uri="{FF2B5EF4-FFF2-40B4-BE49-F238E27FC236}">
                    <a16:creationId xmlns:a16="http://schemas.microsoft.com/office/drawing/2014/main" id="{01F5B971-C7C2-2AC3-FA3B-6F62CFB405B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90">
                <a:extLst>
                  <a:ext uri="{FF2B5EF4-FFF2-40B4-BE49-F238E27FC236}">
                    <a16:creationId xmlns:a16="http://schemas.microsoft.com/office/drawing/2014/main" id="{30474E0A-BC37-EF7E-90F3-8EC4545766AD}"/>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7" name="Freeform 591">
                <a:extLst>
                  <a:ext uri="{FF2B5EF4-FFF2-40B4-BE49-F238E27FC236}">
                    <a16:creationId xmlns:a16="http://schemas.microsoft.com/office/drawing/2014/main" id="{2B67FEC7-D786-B7A0-C8C9-D9B16ECFF73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cxnSp>
        <p:nvCxnSpPr>
          <p:cNvPr id="18" name="Straight Connector 17">
            <a:extLst>
              <a:ext uri="{FF2B5EF4-FFF2-40B4-BE49-F238E27FC236}">
                <a16:creationId xmlns:a16="http://schemas.microsoft.com/office/drawing/2014/main" id="{94C0831A-EE1A-7487-3EA4-2B4675BACBED}"/>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8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mpathy">
            <a:hlinkClick r:id="" action="ppaction://media"/>
            <a:extLst>
              <a:ext uri="{FF2B5EF4-FFF2-40B4-BE49-F238E27FC236}">
                <a16:creationId xmlns:a16="http://schemas.microsoft.com/office/drawing/2014/main" id="{26C7EF78-2A26-63E0-0882-69304528E514}"/>
              </a:ext>
            </a:extLst>
          </p:cNvPr>
          <p:cNvPicPr>
            <a:picLocks noRot="1" noChangeAspect="1"/>
          </p:cNvPicPr>
          <p:nvPr>
            <a:videoFile r:link="rId1"/>
          </p:nvPr>
        </p:nvPicPr>
        <p:blipFill>
          <a:blip r:embed="rId3"/>
          <a:stretch>
            <a:fillRect/>
          </a:stretch>
        </p:blipFill>
        <p:spPr>
          <a:xfrm>
            <a:off x="5260567" y="1150182"/>
            <a:ext cx="6780542" cy="4082721"/>
          </a:xfrm>
          <a:prstGeom prst="rect">
            <a:avLst/>
          </a:prstGeom>
        </p:spPr>
      </p:pic>
      <p:sp>
        <p:nvSpPr>
          <p:cNvPr id="6" name="TextBox 5">
            <a:extLst>
              <a:ext uri="{FF2B5EF4-FFF2-40B4-BE49-F238E27FC236}">
                <a16:creationId xmlns:a16="http://schemas.microsoft.com/office/drawing/2014/main" id="{3376F2DD-29CC-68E4-E555-DE2971E9027D}"/>
              </a:ext>
            </a:extLst>
          </p:cNvPr>
          <p:cNvSpPr txBox="1"/>
          <p:nvPr/>
        </p:nvSpPr>
        <p:spPr>
          <a:xfrm>
            <a:off x="1011179" y="6047932"/>
            <a:ext cx="2510619" cy="369332"/>
          </a:xfrm>
          <a:prstGeom prst="rect">
            <a:avLst/>
          </a:prstGeom>
          <a:noFill/>
        </p:spPr>
        <p:txBody>
          <a:bodyPr wrap="square">
            <a:spAutoFit/>
          </a:bodyPr>
          <a:lstStyle/>
          <a:p>
            <a:pPr algn="l" rtl="0"/>
            <a:r>
              <a:rPr lang="en-IE">
                <a:solidFill>
                  <a:srgbClr val="000000"/>
                </a:solidFill>
                <a:hlinkClick r:id="rId4">
                  <a:extLst>
                    <a:ext uri="{A12FA001-AC4F-418D-AE19-62706E023703}">
                      <ahyp:hlinkClr xmlns:ahyp="http://schemas.microsoft.com/office/drawing/2018/hyperlinkcolor" val="tx"/>
                    </a:ext>
                  </a:extLst>
                </a:hlinkClick>
              </a:rPr>
              <a:t>Empati - YouTube</a:t>
            </a:r>
            <a:endParaRPr lang="en-IE">
              <a:solidFill>
                <a:srgbClr val="000000"/>
              </a:solidFill>
            </a:endParaRPr>
          </a:p>
        </p:txBody>
      </p:sp>
      <p:sp>
        <p:nvSpPr>
          <p:cNvPr id="7" name="Text Placeholder 2">
            <a:extLst>
              <a:ext uri="{FF2B5EF4-FFF2-40B4-BE49-F238E27FC236}">
                <a16:creationId xmlns:a16="http://schemas.microsoft.com/office/drawing/2014/main" id="{7CBD5FD3-8895-315E-E12B-C28598174C5D}"/>
              </a:ext>
            </a:extLst>
          </p:cNvPr>
          <p:cNvSpPr>
            <a:spLocks noGrp="1"/>
          </p:cNvSpPr>
          <p:nvPr>
            <p:ph type="body" sz="quarter" idx="16"/>
          </p:nvPr>
        </p:nvSpPr>
        <p:spPr>
          <a:xfrm>
            <a:off x="756758" y="562751"/>
            <a:ext cx="4991100" cy="992187"/>
          </a:xfrm>
        </p:spPr>
        <p:txBody>
          <a:bodyPr/>
          <a:lstStyle/>
          <a:p>
            <a:pPr algn="l" rtl="0"/>
            <a:r>
              <a:rPr lang="en-US" b="1"/>
              <a:t>Bir araç olarak empati</a:t>
            </a:r>
            <a:endParaRPr lang="en-IE" b="1"/>
          </a:p>
        </p:txBody>
      </p:sp>
      <p:sp>
        <p:nvSpPr>
          <p:cNvPr id="8" name="Text Placeholder 1">
            <a:extLst>
              <a:ext uri="{FF2B5EF4-FFF2-40B4-BE49-F238E27FC236}">
                <a16:creationId xmlns:a16="http://schemas.microsoft.com/office/drawing/2014/main" id="{D3F66222-6407-AC54-37EF-E2DAEDC22F3D}"/>
              </a:ext>
            </a:extLst>
          </p:cNvPr>
          <p:cNvSpPr>
            <a:spLocks noGrp="1"/>
          </p:cNvSpPr>
          <p:nvPr>
            <p:ph type="body" sz="quarter" idx="18"/>
          </p:nvPr>
        </p:nvSpPr>
        <p:spPr>
          <a:xfrm>
            <a:off x="898525" y="1783556"/>
            <a:ext cx="3810000" cy="3290887"/>
          </a:xfrm>
        </p:spPr>
        <p:txBody>
          <a:bodyPr lIns="91440" tIns="45720" rIns="91440" bIns="45720" anchor="t"/>
          <a:lstStyle/>
          <a:p>
            <a:r>
              <a:rPr lang="en-US" dirty="0"/>
              <a:t>Bu </a:t>
            </a:r>
            <a:r>
              <a:rPr lang="en-US" dirty="0" err="1"/>
              <a:t>kısa</a:t>
            </a:r>
            <a:r>
              <a:rPr lang="en-US" dirty="0"/>
              <a:t> video, </a:t>
            </a:r>
            <a:r>
              <a:rPr lang="en-US" dirty="0" err="1"/>
              <a:t>empatinin</a:t>
            </a:r>
            <a:r>
              <a:rPr lang="en-US" dirty="0"/>
              <a:t> ne </a:t>
            </a:r>
            <a:r>
              <a:rPr lang="en-US" dirty="0" err="1"/>
              <a:t>olduğunu</a:t>
            </a:r>
            <a:r>
              <a:rPr lang="en-US" dirty="0"/>
              <a:t> </a:t>
            </a:r>
            <a:r>
              <a:rPr lang="en-US" dirty="0" err="1"/>
              <a:t>tanımlıyor</a:t>
            </a:r>
            <a:r>
              <a:rPr lang="en-US" dirty="0"/>
              <a:t> </a:t>
            </a:r>
            <a:r>
              <a:rPr lang="en-US" dirty="0" err="1"/>
              <a:t>ve</a:t>
            </a:r>
            <a:r>
              <a:rPr lang="en-US" dirty="0"/>
              <a:t> </a:t>
            </a:r>
            <a:r>
              <a:rPr lang="en-US" dirty="0" err="1"/>
              <a:t>sorunlarını</a:t>
            </a:r>
            <a:r>
              <a:rPr lang="en-US" dirty="0"/>
              <a:t> </a:t>
            </a:r>
            <a:r>
              <a:rPr lang="en-US" dirty="0" err="1"/>
              <a:t>çözmek</a:t>
            </a:r>
            <a:r>
              <a:rPr lang="en-US" dirty="0"/>
              <a:t> </a:t>
            </a:r>
            <a:r>
              <a:rPr lang="en-US" dirty="0" err="1"/>
              <a:t>için</a:t>
            </a:r>
            <a:r>
              <a:rPr lang="en-US" dirty="0"/>
              <a:t> </a:t>
            </a:r>
            <a:r>
              <a:rPr lang="en-US" dirty="0" err="1"/>
              <a:t>empati</a:t>
            </a:r>
            <a:r>
              <a:rPr lang="en-US" dirty="0"/>
              <a:t> </a:t>
            </a:r>
            <a:r>
              <a:rPr lang="en-US" dirty="0" err="1"/>
              <a:t>kurmanın</a:t>
            </a:r>
            <a:r>
              <a:rPr lang="en-US" dirty="0"/>
              <a:t> </a:t>
            </a:r>
            <a:r>
              <a:rPr lang="en-US" dirty="0" err="1"/>
              <a:t>veya</a:t>
            </a:r>
            <a:r>
              <a:rPr lang="en-US" dirty="0"/>
              <a:t> son </a:t>
            </a:r>
            <a:r>
              <a:rPr lang="en-US" dirty="0" err="1"/>
              <a:t>kullanıcınıza</a:t>
            </a:r>
            <a:r>
              <a:rPr lang="en-US" dirty="0"/>
              <a:t> </a:t>
            </a:r>
            <a:r>
              <a:rPr lang="en-US" dirty="0" err="1"/>
              <a:t>odaklanmanın</a:t>
            </a:r>
            <a:r>
              <a:rPr lang="en-US" dirty="0"/>
              <a:t> </a:t>
            </a:r>
            <a:r>
              <a:rPr lang="en-US" dirty="0" err="1"/>
              <a:t>önemini</a:t>
            </a:r>
            <a:r>
              <a:rPr lang="en-US" dirty="0"/>
              <a:t> </a:t>
            </a:r>
            <a:r>
              <a:rPr lang="en-US" dirty="0" err="1"/>
              <a:t>vurguluyor</a:t>
            </a:r>
            <a:r>
              <a:rPr lang="en-US" dirty="0"/>
              <a:t>.</a:t>
            </a:r>
            <a:endParaRPr lang="en-US" dirty="0">
              <a:cs typeface="Calibri" panose="020F0502020204030204"/>
            </a:endParaRPr>
          </a:p>
        </p:txBody>
      </p:sp>
    </p:spTree>
    <p:extLst>
      <p:ext uri="{BB962C8B-B14F-4D97-AF65-F5344CB8AC3E}">
        <p14:creationId xmlns:p14="http://schemas.microsoft.com/office/powerpoint/2010/main" val="40268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ABBB36-2CA1-3348-FEEC-2FDB31987118}"/>
              </a:ext>
            </a:extLst>
          </p:cNvPr>
          <p:cNvSpPr>
            <a:spLocks noGrp="1"/>
          </p:cNvSpPr>
          <p:nvPr>
            <p:ph type="body" sz="quarter" idx="16"/>
          </p:nvPr>
        </p:nvSpPr>
        <p:spPr>
          <a:xfrm>
            <a:off x="898525" y="688975"/>
            <a:ext cx="5558169" cy="992188"/>
          </a:xfrm>
        </p:spPr>
        <p:txBody>
          <a:bodyPr>
            <a:normAutofit/>
          </a:bodyPr>
          <a:lstStyle/>
          <a:p>
            <a:pPr algn="l" rtl="0"/>
            <a:r>
              <a:rPr lang="en-US" sz="3300"/>
              <a:t>Aşama 2: Problemi Tanımlayın</a:t>
            </a:r>
            <a:endParaRPr lang="en-IE" sz="3300"/>
          </a:p>
        </p:txBody>
      </p:sp>
      <p:sp>
        <p:nvSpPr>
          <p:cNvPr id="6" name="Text Placeholder 2">
            <a:extLst>
              <a:ext uri="{FF2B5EF4-FFF2-40B4-BE49-F238E27FC236}">
                <a16:creationId xmlns:a16="http://schemas.microsoft.com/office/drawing/2014/main" id="{44193265-F488-FA85-8C5A-60E41BA069AB}"/>
              </a:ext>
            </a:extLst>
          </p:cNvPr>
          <p:cNvSpPr>
            <a:spLocks noGrp="1"/>
          </p:cNvSpPr>
          <p:nvPr>
            <p:ph type="body" sz="quarter" idx="18"/>
          </p:nvPr>
        </p:nvSpPr>
        <p:spPr>
          <a:xfrm>
            <a:off x="898525" y="1330860"/>
            <a:ext cx="6054536" cy="4279366"/>
          </a:xfrm>
        </p:spPr>
        <p:txBody>
          <a:bodyPr lIns="91440" tIns="45720" rIns="91440" bIns="45720" anchor="t">
            <a:noAutofit/>
          </a:bodyPr>
          <a:lstStyle/>
          <a:p>
            <a:pPr>
              <a:lnSpc>
                <a:spcPct val="100000"/>
              </a:lnSpc>
            </a:pPr>
            <a:r>
              <a:rPr lang="en-US" sz="2200" dirty="0" err="1">
                <a:solidFill>
                  <a:srgbClr val="030303"/>
                </a:solidFill>
              </a:rPr>
              <a:t>Problemi</a:t>
            </a:r>
            <a:r>
              <a:rPr lang="en-US" sz="2200" dirty="0">
                <a:solidFill>
                  <a:srgbClr val="030303"/>
                </a:solidFill>
              </a:rPr>
              <a:t> </a:t>
            </a:r>
            <a:r>
              <a:rPr lang="en-US" sz="2200" dirty="0" err="1">
                <a:solidFill>
                  <a:srgbClr val="030303"/>
                </a:solidFill>
              </a:rPr>
              <a:t>tanımlama</a:t>
            </a:r>
            <a:r>
              <a:rPr lang="en-US" sz="2200" b="0" i="0" dirty="0">
                <a:solidFill>
                  <a:srgbClr val="030303"/>
                </a:solidFill>
                <a:effectLst/>
              </a:rPr>
              <a:t> </a:t>
            </a:r>
            <a:r>
              <a:rPr lang="en-US" sz="2200" b="0" i="0" dirty="0" err="1">
                <a:solidFill>
                  <a:srgbClr val="030303"/>
                </a:solidFill>
                <a:effectLst/>
              </a:rPr>
              <a:t>aşaması</a:t>
            </a:r>
            <a:r>
              <a:rPr lang="en-US" sz="2200" b="0" i="0" dirty="0">
                <a:solidFill>
                  <a:srgbClr val="030303"/>
                </a:solidFill>
                <a:effectLst/>
              </a:rPr>
              <a:t> </a:t>
            </a:r>
            <a:r>
              <a:rPr lang="en-US" sz="2200" b="0" i="0" dirty="0" err="1">
                <a:solidFill>
                  <a:srgbClr val="030303"/>
                </a:solidFill>
                <a:effectLst/>
              </a:rPr>
              <a:t>genellikle</a:t>
            </a:r>
            <a:r>
              <a:rPr lang="en-US" sz="2200" b="0" i="0" dirty="0">
                <a:solidFill>
                  <a:srgbClr val="030303"/>
                </a:solidFill>
                <a:effectLst/>
              </a:rPr>
              <a:t> </a:t>
            </a:r>
            <a:r>
              <a:rPr lang="en-US" sz="2200" b="0" i="0" dirty="0" err="1">
                <a:solidFill>
                  <a:srgbClr val="030303"/>
                </a:solidFill>
                <a:effectLst/>
              </a:rPr>
              <a:t>en</a:t>
            </a:r>
            <a:r>
              <a:rPr lang="en-US" sz="2200" b="0" i="0" dirty="0">
                <a:solidFill>
                  <a:srgbClr val="030303"/>
                </a:solidFill>
                <a:effectLst/>
              </a:rPr>
              <a:t> </a:t>
            </a:r>
            <a:r>
              <a:rPr lang="en-US" sz="2200" b="0" i="0" dirty="0" err="1">
                <a:solidFill>
                  <a:srgbClr val="030303"/>
                </a:solidFill>
                <a:effectLst/>
              </a:rPr>
              <a:t>uzun</a:t>
            </a:r>
            <a:r>
              <a:rPr lang="en-US" sz="2200" b="0" i="0" dirty="0">
                <a:solidFill>
                  <a:srgbClr val="030303"/>
                </a:solidFill>
                <a:effectLst/>
              </a:rPr>
              <a:t> </a:t>
            </a:r>
            <a:r>
              <a:rPr lang="en-US" sz="2200" dirty="0" err="1">
                <a:solidFill>
                  <a:srgbClr val="030303"/>
                </a:solidFill>
              </a:rPr>
              <a:t>aşamadır</a:t>
            </a:r>
            <a:r>
              <a:rPr lang="en-US" sz="2200" b="0" i="0" dirty="0">
                <a:solidFill>
                  <a:srgbClr val="030303"/>
                </a:solidFill>
                <a:effectLst/>
              </a:rPr>
              <a:t>, </a:t>
            </a:r>
            <a:r>
              <a:rPr lang="en-US" sz="2200" b="0" i="0" dirty="0" err="1">
                <a:solidFill>
                  <a:srgbClr val="030303"/>
                </a:solidFill>
                <a:effectLst/>
              </a:rPr>
              <a:t>ancak</a:t>
            </a:r>
            <a:r>
              <a:rPr lang="en-US" sz="2200" b="0" i="0" dirty="0">
                <a:solidFill>
                  <a:srgbClr val="030303"/>
                </a:solidFill>
                <a:effectLst/>
              </a:rPr>
              <a:t> </a:t>
            </a:r>
            <a:r>
              <a:rPr lang="en-US" sz="2200" b="0" i="0" dirty="0" err="1">
                <a:solidFill>
                  <a:srgbClr val="030303"/>
                </a:solidFill>
                <a:effectLst/>
              </a:rPr>
              <a:t>empati</a:t>
            </a:r>
            <a:r>
              <a:rPr lang="en-US" sz="2200" dirty="0">
                <a:solidFill>
                  <a:srgbClr val="030303"/>
                </a:solidFill>
              </a:rPr>
              <a:t> </a:t>
            </a:r>
            <a:r>
              <a:rPr lang="en-US" sz="2200" dirty="0" err="1">
                <a:solidFill>
                  <a:srgbClr val="030303"/>
                </a:solidFill>
              </a:rPr>
              <a:t>geliştirme</a:t>
            </a:r>
            <a:r>
              <a:rPr lang="en-US" sz="2200" dirty="0">
                <a:solidFill>
                  <a:srgbClr val="030303"/>
                </a:solidFill>
              </a:rPr>
              <a:t>, </a:t>
            </a:r>
            <a:r>
              <a:rPr lang="en-US" sz="2200" dirty="0" err="1">
                <a:solidFill>
                  <a:srgbClr val="030303"/>
                </a:solidFill>
              </a:rPr>
              <a:t>haritalama</a:t>
            </a:r>
            <a:r>
              <a:rPr lang="en-US" sz="2200" b="0" i="0" dirty="0">
                <a:solidFill>
                  <a:srgbClr val="030303"/>
                </a:solidFill>
                <a:effectLst/>
              </a:rPr>
              <a:t> </a:t>
            </a:r>
            <a:r>
              <a:rPr lang="en-US" sz="2200" b="0" i="0" dirty="0" err="1">
                <a:solidFill>
                  <a:srgbClr val="030303"/>
                </a:solidFill>
                <a:effectLst/>
              </a:rPr>
              <a:t>veya</a:t>
            </a:r>
            <a:r>
              <a:rPr lang="en-US" sz="2200" b="0" i="0" dirty="0">
                <a:solidFill>
                  <a:srgbClr val="030303"/>
                </a:solidFill>
                <a:effectLst/>
              </a:rPr>
              <a:t> </a:t>
            </a:r>
            <a:r>
              <a:rPr lang="en-US" sz="2200" b="0" i="0" dirty="0" err="1">
                <a:solidFill>
                  <a:srgbClr val="030303"/>
                </a:solidFill>
                <a:effectLst/>
              </a:rPr>
              <a:t>insanların</a:t>
            </a:r>
            <a:r>
              <a:rPr lang="en-US" sz="2200" b="0" i="0" dirty="0">
                <a:solidFill>
                  <a:srgbClr val="030303"/>
                </a:solidFill>
                <a:effectLst/>
              </a:rPr>
              <a:t> </a:t>
            </a:r>
            <a:r>
              <a:rPr lang="en-US" sz="2200" b="0" i="0" dirty="0" err="1">
                <a:solidFill>
                  <a:srgbClr val="030303"/>
                </a:solidFill>
                <a:effectLst/>
              </a:rPr>
              <a:t>sorunlarından</a:t>
            </a:r>
            <a:r>
              <a:rPr lang="en-US" sz="2200" b="0" i="0" dirty="0">
                <a:solidFill>
                  <a:srgbClr val="030303"/>
                </a:solidFill>
                <a:effectLst/>
              </a:rPr>
              <a:t> </a:t>
            </a:r>
            <a:r>
              <a:rPr lang="en-US" sz="2200" b="0" i="0" dirty="0" err="1">
                <a:solidFill>
                  <a:srgbClr val="030303"/>
                </a:solidFill>
                <a:effectLst/>
              </a:rPr>
              <a:t>bahsederken</a:t>
            </a:r>
            <a:r>
              <a:rPr lang="en-US" sz="2200" b="0" i="0" dirty="0">
                <a:solidFill>
                  <a:srgbClr val="030303"/>
                </a:solidFill>
                <a:effectLst/>
              </a:rPr>
              <a:t> </a:t>
            </a:r>
            <a:r>
              <a:rPr lang="en-US" sz="2200" b="0" i="0" dirty="0" err="1">
                <a:solidFill>
                  <a:srgbClr val="030303"/>
                </a:solidFill>
                <a:effectLst/>
              </a:rPr>
              <a:t>bahsettiği</a:t>
            </a:r>
            <a:r>
              <a:rPr lang="en-US" sz="2200" b="0" i="0" dirty="0">
                <a:solidFill>
                  <a:srgbClr val="030303"/>
                </a:solidFill>
                <a:effectLst/>
              </a:rPr>
              <a:t> </a:t>
            </a:r>
            <a:r>
              <a:rPr lang="en-US" sz="2200" b="0" i="0" dirty="0" err="1">
                <a:solidFill>
                  <a:srgbClr val="030303"/>
                </a:solidFill>
                <a:effectLst/>
              </a:rPr>
              <a:t>fiillerin</a:t>
            </a:r>
            <a:r>
              <a:rPr lang="en-US" sz="2200" b="0" i="0" dirty="0">
                <a:solidFill>
                  <a:srgbClr val="030303"/>
                </a:solidFill>
                <a:effectLst/>
              </a:rPr>
              <a:t> </a:t>
            </a:r>
            <a:r>
              <a:rPr lang="en-US" sz="2200" b="0" i="0" dirty="0" err="1">
                <a:solidFill>
                  <a:srgbClr val="030303"/>
                </a:solidFill>
                <a:effectLst/>
              </a:rPr>
              <a:t>veya</a:t>
            </a:r>
            <a:r>
              <a:rPr lang="en-US" sz="2200" b="0" i="0" dirty="0">
                <a:solidFill>
                  <a:srgbClr val="030303"/>
                </a:solidFill>
                <a:effectLst/>
              </a:rPr>
              <a:t> </a:t>
            </a:r>
            <a:r>
              <a:rPr lang="en-US" sz="2200" b="0" i="0" dirty="0" err="1">
                <a:solidFill>
                  <a:srgbClr val="030303"/>
                </a:solidFill>
                <a:effectLst/>
              </a:rPr>
              <a:t>etkinliklerin</a:t>
            </a:r>
            <a:r>
              <a:rPr lang="en-US" sz="2200" b="0" i="0" dirty="0">
                <a:solidFill>
                  <a:srgbClr val="030303"/>
                </a:solidFill>
                <a:effectLst/>
              </a:rPr>
              <a:t> </a:t>
            </a:r>
            <a:r>
              <a:rPr lang="en-US" sz="2200" b="0" i="0" dirty="0" err="1">
                <a:solidFill>
                  <a:srgbClr val="030303"/>
                </a:solidFill>
                <a:effectLst/>
              </a:rPr>
              <a:t>altını</a:t>
            </a:r>
            <a:r>
              <a:rPr lang="en-US" sz="2200" b="0" i="0" dirty="0">
                <a:solidFill>
                  <a:srgbClr val="030303"/>
                </a:solidFill>
                <a:effectLst/>
              </a:rPr>
              <a:t> </a:t>
            </a:r>
            <a:r>
              <a:rPr lang="en-US" sz="2200" b="0" i="0" dirty="0" err="1">
                <a:solidFill>
                  <a:srgbClr val="030303"/>
                </a:solidFill>
                <a:effectLst/>
              </a:rPr>
              <a:t>çizme</a:t>
            </a:r>
            <a:r>
              <a:rPr lang="en-US" sz="2200" b="0" i="0" dirty="0">
                <a:solidFill>
                  <a:srgbClr val="030303"/>
                </a:solidFill>
                <a:effectLst/>
              </a:rPr>
              <a:t> </a:t>
            </a:r>
            <a:r>
              <a:rPr lang="en-US" sz="2200" b="0" i="0" dirty="0" err="1">
                <a:solidFill>
                  <a:srgbClr val="030303"/>
                </a:solidFill>
                <a:effectLst/>
              </a:rPr>
              <a:t>gibi</a:t>
            </a:r>
            <a:r>
              <a:rPr lang="en-US" sz="2200" b="0" i="0" dirty="0">
                <a:solidFill>
                  <a:srgbClr val="030303"/>
                </a:solidFill>
                <a:effectLst/>
              </a:rPr>
              <a:t> </a:t>
            </a:r>
            <a:r>
              <a:rPr lang="en-US" sz="2200" b="0" i="0" dirty="0" err="1">
                <a:solidFill>
                  <a:srgbClr val="030303"/>
                </a:solidFill>
                <a:effectLst/>
              </a:rPr>
              <a:t>belirli</a:t>
            </a:r>
            <a:r>
              <a:rPr lang="en-US" sz="2200" b="0" i="0" dirty="0">
                <a:solidFill>
                  <a:srgbClr val="030303"/>
                </a:solidFill>
                <a:effectLst/>
              </a:rPr>
              <a:t> </a:t>
            </a:r>
            <a:r>
              <a:rPr lang="en-US" sz="2200" dirty="0" err="1">
                <a:solidFill>
                  <a:srgbClr val="030303"/>
                </a:solidFill>
              </a:rPr>
              <a:t>yaklaşımlarla</a:t>
            </a:r>
            <a:r>
              <a:rPr lang="en-US" sz="2200" dirty="0">
                <a:solidFill>
                  <a:srgbClr val="030303"/>
                </a:solidFill>
              </a:rPr>
              <a:t>,</a:t>
            </a:r>
            <a:r>
              <a:rPr lang="en-US" sz="2200" b="0" i="0" dirty="0">
                <a:solidFill>
                  <a:srgbClr val="030303"/>
                </a:solidFill>
                <a:effectLst/>
              </a:rPr>
              <a:t> </a:t>
            </a:r>
            <a:r>
              <a:rPr lang="en-US" sz="2200" b="0" i="0" dirty="0" err="1">
                <a:solidFill>
                  <a:srgbClr val="030303"/>
                </a:solidFill>
                <a:effectLst/>
              </a:rPr>
              <a:t>insanların</a:t>
            </a:r>
            <a:r>
              <a:rPr lang="en-US" sz="2200" b="0" i="0" dirty="0">
                <a:solidFill>
                  <a:srgbClr val="030303"/>
                </a:solidFill>
                <a:effectLst/>
              </a:rPr>
              <a:t> </a:t>
            </a:r>
            <a:r>
              <a:rPr lang="en-US" sz="2200" b="0" i="0" dirty="0" err="1">
                <a:solidFill>
                  <a:srgbClr val="030303"/>
                </a:solidFill>
                <a:effectLst/>
              </a:rPr>
              <a:t>gerçek</a:t>
            </a:r>
            <a:r>
              <a:rPr lang="en-US" sz="2200" b="0" i="0" dirty="0">
                <a:solidFill>
                  <a:srgbClr val="030303"/>
                </a:solidFill>
                <a:effectLst/>
              </a:rPr>
              <a:t> </a:t>
            </a:r>
            <a:r>
              <a:rPr lang="en-US" sz="2200" b="0" i="0" dirty="0" err="1">
                <a:solidFill>
                  <a:srgbClr val="030303"/>
                </a:solidFill>
                <a:effectLst/>
              </a:rPr>
              <a:t>ihtiyaçlarını</a:t>
            </a:r>
            <a:r>
              <a:rPr lang="en-US" sz="2200" b="0" i="0" dirty="0">
                <a:solidFill>
                  <a:srgbClr val="030303"/>
                </a:solidFill>
                <a:effectLst/>
              </a:rPr>
              <a:t> </a:t>
            </a:r>
            <a:r>
              <a:rPr lang="en-US" sz="2200" b="0" i="0" dirty="0" err="1">
                <a:solidFill>
                  <a:srgbClr val="030303"/>
                </a:solidFill>
                <a:effectLst/>
              </a:rPr>
              <a:t>daha</a:t>
            </a:r>
            <a:r>
              <a:rPr lang="en-US" sz="2200" b="0" i="0" dirty="0">
                <a:solidFill>
                  <a:srgbClr val="030303"/>
                </a:solidFill>
                <a:effectLst/>
              </a:rPr>
              <a:t> iyi </a:t>
            </a:r>
            <a:r>
              <a:rPr lang="en-US" sz="2200" b="0" i="0" dirty="0" err="1">
                <a:solidFill>
                  <a:srgbClr val="030303"/>
                </a:solidFill>
                <a:effectLst/>
              </a:rPr>
              <a:t>anlamak</a:t>
            </a:r>
            <a:r>
              <a:rPr lang="en-US" sz="2200" dirty="0">
                <a:solidFill>
                  <a:srgbClr val="030303"/>
                </a:solidFill>
              </a:rPr>
              <a:t> </a:t>
            </a:r>
            <a:r>
              <a:rPr lang="en-US" sz="2200" dirty="0" err="1">
                <a:solidFill>
                  <a:srgbClr val="030303"/>
                </a:solidFill>
              </a:rPr>
              <a:t>açısından</a:t>
            </a:r>
            <a:r>
              <a:rPr lang="en-US" sz="2200" dirty="0">
                <a:solidFill>
                  <a:srgbClr val="030303"/>
                </a:solidFill>
              </a:rPr>
              <a:t> </a:t>
            </a:r>
            <a:r>
              <a:rPr lang="en-US" sz="2200" dirty="0" err="1">
                <a:solidFill>
                  <a:srgbClr val="030303"/>
                </a:solidFill>
              </a:rPr>
              <a:t>değerlidir</a:t>
            </a:r>
            <a:r>
              <a:rPr lang="en-US" sz="2200" b="0" i="0" dirty="0">
                <a:solidFill>
                  <a:srgbClr val="030303"/>
                </a:solidFill>
                <a:effectLst/>
              </a:rPr>
              <a:t>: </a:t>
            </a:r>
            <a:r>
              <a:rPr lang="en-US" sz="2200" dirty="0" err="1">
                <a:solidFill>
                  <a:srgbClr val="030303"/>
                </a:solidFill>
              </a:rPr>
              <a:t>örneğin</a:t>
            </a:r>
            <a:r>
              <a:rPr lang="en-US" sz="2200" dirty="0">
                <a:solidFill>
                  <a:srgbClr val="030303"/>
                </a:solidFill>
              </a:rPr>
              <a:t> </a:t>
            </a:r>
            <a:r>
              <a:rPr lang="en-US" sz="2200" dirty="0" err="1">
                <a:solidFill>
                  <a:srgbClr val="030303"/>
                </a:solidFill>
              </a:rPr>
              <a:t>yerel</a:t>
            </a:r>
            <a:r>
              <a:rPr lang="en-US" sz="2200" b="0" i="0" dirty="0">
                <a:solidFill>
                  <a:srgbClr val="030303"/>
                </a:solidFill>
                <a:effectLst/>
              </a:rPr>
              <a:t> </a:t>
            </a:r>
            <a:r>
              <a:rPr lang="en-US" sz="2200" b="0" i="0" dirty="0" err="1">
                <a:solidFill>
                  <a:srgbClr val="030303"/>
                </a:solidFill>
                <a:effectLst/>
              </a:rPr>
              <a:t>mevsimlik</a:t>
            </a:r>
            <a:r>
              <a:rPr lang="en-US" sz="2200" b="0" i="0" dirty="0">
                <a:solidFill>
                  <a:srgbClr val="030303"/>
                </a:solidFill>
                <a:effectLst/>
              </a:rPr>
              <a:t> </a:t>
            </a:r>
            <a:r>
              <a:rPr lang="en-US" sz="2200" b="0" i="0" dirty="0" err="1">
                <a:solidFill>
                  <a:srgbClr val="030303"/>
                </a:solidFill>
                <a:effectLst/>
              </a:rPr>
              <a:t>ürünler</a:t>
            </a:r>
            <a:r>
              <a:rPr lang="en-US" sz="2200" dirty="0">
                <a:solidFill>
                  <a:srgbClr val="030303"/>
                </a:solidFill>
              </a:rPr>
              <a:t>, </a:t>
            </a:r>
            <a:r>
              <a:rPr lang="en-US" sz="2200" b="0" i="0" dirty="0" err="1">
                <a:solidFill>
                  <a:srgbClr val="030303"/>
                </a:solidFill>
                <a:effectLst/>
              </a:rPr>
              <a:t>sağlıklı</a:t>
            </a:r>
            <a:r>
              <a:rPr lang="en-US" sz="2200" b="0" i="0" dirty="0">
                <a:solidFill>
                  <a:srgbClr val="030303"/>
                </a:solidFill>
                <a:effectLst/>
              </a:rPr>
              <a:t> </a:t>
            </a:r>
            <a:r>
              <a:rPr lang="en-US" sz="2200" b="0" i="0" dirty="0" err="1">
                <a:solidFill>
                  <a:srgbClr val="030303"/>
                </a:solidFill>
                <a:effectLst/>
              </a:rPr>
              <a:t>seçenekler</a:t>
            </a:r>
            <a:r>
              <a:rPr lang="en-US" sz="2200" dirty="0">
                <a:solidFill>
                  <a:srgbClr val="030303"/>
                </a:solidFill>
              </a:rPr>
              <a:t>, </a:t>
            </a:r>
            <a:r>
              <a:rPr lang="en-US" sz="2200" dirty="0" err="1">
                <a:solidFill>
                  <a:srgbClr val="030303"/>
                </a:solidFill>
              </a:rPr>
              <a:t>gıdaya</a:t>
            </a:r>
            <a:r>
              <a:rPr lang="en-US" sz="2200" dirty="0">
                <a:solidFill>
                  <a:srgbClr val="030303"/>
                </a:solidFill>
              </a:rPr>
              <a:t> </a:t>
            </a:r>
            <a:r>
              <a:rPr lang="en-US" sz="2200" dirty="0" err="1">
                <a:solidFill>
                  <a:srgbClr val="030303"/>
                </a:solidFill>
              </a:rPr>
              <a:t>ulaşım</a:t>
            </a:r>
            <a:r>
              <a:rPr lang="en-US" sz="2200" b="0" i="0" dirty="0">
                <a:solidFill>
                  <a:srgbClr val="030303"/>
                </a:solidFill>
                <a:effectLst/>
              </a:rPr>
              <a:t> </a:t>
            </a:r>
            <a:r>
              <a:rPr lang="en-US" sz="2200" b="0" i="0" dirty="0" err="1">
                <a:solidFill>
                  <a:srgbClr val="030303"/>
                </a:solidFill>
                <a:effectLst/>
              </a:rPr>
              <a:t>ve</a:t>
            </a:r>
            <a:r>
              <a:rPr lang="en-US" sz="2200" b="0" i="0" dirty="0">
                <a:solidFill>
                  <a:srgbClr val="030303"/>
                </a:solidFill>
                <a:effectLst/>
              </a:rPr>
              <a:t> </a:t>
            </a:r>
            <a:r>
              <a:rPr lang="en-US" sz="2200" b="0" i="0" dirty="0" err="1">
                <a:solidFill>
                  <a:srgbClr val="030303"/>
                </a:solidFill>
                <a:effectLst/>
              </a:rPr>
              <a:t>karbon</a:t>
            </a:r>
            <a:r>
              <a:rPr lang="en-US" sz="2200" b="0" i="0" dirty="0">
                <a:solidFill>
                  <a:srgbClr val="030303"/>
                </a:solidFill>
                <a:effectLst/>
              </a:rPr>
              <a:t> </a:t>
            </a:r>
            <a:r>
              <a:rPr lang="en-US" sz="2200" b="0" i="0" dirty="0" err="1">
                <a:solidFill>
                  <a:srgbClr val="030303"/>
                </a:solidFill>
                <a:effectLst/>
              </a:rPr>
              <a:t>ayak</a:t>
            </a:r>
            <a:r>
              <a:rPr lang="en-US" sz="2200" b="0" i="0" dirty="0">
                <a:solidFill>
                  <a:srgbClr val="030303"/>
                </a:solidFill>
                <a:effectLst/>
              </a:rPr>
              <a:t> </a:t>
            </a:r>
            <a:r>
              <a:rPr lang="en-US" sz="2200" b="0" i="0" dirty="0" err="1">
                <a:solidFill>
                  <a:srgbClr val="030303"/>
                </a:solidFill>
                <a:effectLst/>
              </a:rPr>
              <a:t>izi</a:t>
            </a:r>
            <a:r>
              <a:rPr lang="en-US" sz="2200" b="0" i="0" dirty="0">
                <a:solidFill>
                  <a:srgbClr val="030303"/>
                </a:solidFill>
                <a:effectLst/>
              </a:rPr>
              <a:t> </a:t>
            </a:r>
            <a:r>
              <a:rPr lang="en-US" sz="2200" b="0" i="0" dirty="0" err="1">
                <a:solidFill>
                  <a:srgbClr val="030303"/>
                </a:solidFill>
                <a:effectLst/>
              </a:rPr>
              <a:t>hakkında</a:t>
            </a:r>
            <a:r>
              <a:rPr lang="en-US" sz="2200" b="0" i="0" dirty="0">
                <a:solidFill>
                  <a:srgbClr val="030303"/>
                </a:solidFill>
                <a:effectLst/>
              </a:rPr>
              <a:t> </a:t>
            </a:r>
            <a:r>
              <a:rPr lang="en-US" sz="2200" b="0" i="0" dirty="0" err="1">
                <a:solidFill>
                  <a:srgbClr val="030303"/>
                </a:solidFill>
                <a:effectLst/>
              </a:rPr>
              <a:t>bilgi</a:t>
            </a:r>
            <a:r>
              <a:rPr lang="en-US" sz="2200" b="0" i="0" dirty="0">
                <a:solidFill>
                  <a:srgbClr val="030303"/>
                </a:solidFill>
                <a:effectLst/>
              </a:rPr>
              <a:t> </a:t>
            </a:r>
            <a:r>
              <a:rPr lang="en-US" sz="2200" b="0" i="0" dirty="0" err="1">
                <a:solidFill>
                  <a:srgbClr val="030303"/>
                </a:solidFill>
                <a:effectLst/>
              </a:rPr>
              <a:t>sahibi</a:t>
            </a:r>
            <a:r>
              <a:rPr lang="en-US" sz="2200" b="0" i="0" dirty="0">
                <a:solidFill>
                  <a:srgbClr val="030303"/>
                </a:solidFill>
                <a:effectLst/>
              </a:rPr>
              <a:t> </a:t>
            </a:r>
            <a:r>
              <a:rPr lang="en-US" sz="2200" b="0" i="0" dirty="0" err="1">
                <a:solidFill>
                  <a:srgbClr val="030303"/>
                </a:solidFill>
                <a:effectLst/>
              </a:rPr>
              <a:t>olmak</a:t>
            </a:r>
            <a:r>
              <a:rPr lang="en-US" sz="2200" b="0" i="0" dirty="0">
                <a:solidFill>
                  <a:srgbClr val="030303"/>
                </a:solidFill>
                <a:effectLst/>
              </a:rPr>
              <a:t> </a:t>
            </a:r>
            <a:r>
              <a:rPr lang="en-US" sz="2200" b="0" i="0" dirty="0" err="1">
                <a:solidFill>
                  <a:srgbClr val="030303"/>
                </a:solidFill>
                <a:effectLst/>
              </a:rPr>
              <a:t>gibi</a:t>
            </a:r>
            <a:r>
              <a:rPr lang="en-US" sz="2200" b="0" i="0" dirty="0">
                <a:solidFill>
                  <a:srgbClr val="030303"/>
                </a:solidFill>
                <a:effectLst/>
              </a:rPr>
              <a:t>.</a:t>
            </a:r>
          </a:p>
          <a:p>
            <a:pPr>
              <a:lnSpc>
                <a:spcPct val="100000"/>
              </a:lnSpc>
            </a:pPr>
            <a:r>
              <a:rPr lang="en-US" sz="2200" b="1" dirty="0" err="1">
                <a:solidFill>
                  <a:srgbClr val="030303"/>
                </a:solidFill>
              </a:rPr>
              <a:t>Sorunun</a:t>
            </a:r>
            <a:r>
              <a:rPr lang="en-US" sz="2200" b="1" dirty="0">
                <a:solidFill>
                  <a:srgbClr val="030303"/>
                </a:solidFill>
              </a:rPr>
              <a:t> her</a:t>
            </a:r>
            <a:r>
              <a:rPr lang="en-US" sz="2200" b="1" i="0" dirty="0">
                <a:solidFill>
                  <a:srgbClr val="030303"/>
                </a:solidFill>
                <a:effectLst/>
              </a:rPr>
              <a:t> zaman </a:t>
            </a:r>
            <a:r>
              <a:rPr lang="en-US" sz="2200" b="1" i="0" dirty="0" err="1">
                <a:solidFill>
                  <a:srgbClr val="030303"/>
                </a:solidFill>
                <a:effectLst/>
              </a:rPr>
              <a:t>yemekle</a:t>
            </a:r>
            <a:r>
              <a:rPr lang="en-US" sz="2200" b="1" i="0" dirty="0">
                <a:solidFill>
                  <a:srgbClr val="030303"/>
                </a:solidFill>
                <a:effectLst/>
              </a:rPr>
              <a:t> </a:t>
            </a:r>
            <a:r>
              <a:rPr lang="en-US" sz="2200" b="1" i="0" dirty="0" err="1">
                <a:solidFill>
                  <a:srgbClr val="030303"/>
                </a:solidFill>
                <a:effectLst/>
              </a:rPr>
              <a:t>ilgili</a:t>
            </a:r>
            <a:r>
              <a:rPr lang="en-US" sz="2200" b="1" i="0" dirty="0">
                <a:solidFill>
                  <a:srgbClr val="030303"/>
                </a:solidFill>
                <a:effectLst/>
              </a:rPr>
              <a:t> </a:t>
            </a:r>
            <a:r>
              <a:rPr lang="en-US" sz="2200" b="1" i="0" dirty="0" err="1">
                <a:solidFill>
                  <a:srgbClr val="030303"/>
                </a:solidFill>
                <a:effectLst/>
              </a:rPr>
              <a:t>değil</a:t>
            </a:r>
            <a:r>
              <a:rPr lang="en-US" sz="2200" b="1" i="0" dirty="0">
                <a:solidFill>
                  <a:srgbClr val="030303"/>
                </a:solidFill>
                <a:effectLst/>
              </a:rPr>
              <a:t>, </a:t>
            </a:r>
            <a:r>
              <a:rPr lang="en-US" sz="2200" b="1" i="0" dirty="0" err="1">
                <a:solidFill>
                  <a:srgbClr val="030303"/>
                </a:solidFill>
                <a:effectLst/>
              </a:rPr>
              <a:t>daha</a:t>
            </a:r>
            <a:r>
              <a:rPr lang="en-US" sz="2200" b="1" i="0" dirty="0">
                <a:solidFill>
                  <a:srgbClr val="030303"/>
                </a:solidFill>
                <a:effectLst/>
              </a:rPr>
              <a:t> </a:t>
            </a:r>
            <a:r>
              <a:rPr lang="en-US" sz="2200" b="1" i="0" dirty="0" err="1">
                <a:solidFill>
                  <a:srgbClr val="030303"/>
                </a:solidFill>
                <a:effectLst/>
              </a:rPr>
              <a:t>çok</a:t>
            </a:r>
            <a:r>
              <a:rPr lang="en-US" sz="2200" b="1" i="0" dirty="0">
                <a:solidFill>
                  <a:srgbClr val="030303"/>
                </a:solidFill>
                <a:effectLst/>
              </a:rPr>
              <a:t> </a:t>
            </a:r>
            <a:r>
              <a:rPr lang="en-US" sz="2200" b="1" i="0" dirty="0" err="1">
                <a:solidFill>
                  <a:srgbClr val="030303"/>
                </a:solidFill>
                <a:effectLst/>
              </a:rPr>
              <a:t>onu</a:t>
            </a:r>
            <a:r>
              <a:rPr lang="en-US" sz="2200" b="1" i="0" dirty="0">
                <a:solidFill>
                  <a:srgbClr val="030303"/>
                </a:solidFill>
                <a:effectLst/>
              </a:rPr>
              <a:t> </a:t>
            </a:r>
            <a:r>
              <a:rPr lang="en-US" sz="2200" b="1" i="0" dirty="0" err="1">
                <a:solidFill>
                  <a:srgbClr val="030303"/>
                </a:solidFill>
                <a:effectLst/>
              </a:rPr>
              <a:t>çevreleyen</a:t>
            </a:r>
            <a:r>
              <a:rPr lang="en-US" sz="2200" b="1" i="0" dirty="0">
                <a:solidFill>
                  <a:srgbClr val="030303"/>
                </a:solidFill>
                <a:effectLst/>
              </a:rPr>
              <a:t> </a:t>
            </a:r>
            <a:r>
              <a:rPr lang="en-US" sz="2200" b="1" i="0" dirty="0" err="1">
                <a:solidFill>
                  <a:srgbClr val="030303"/>
                </a:solidFill>
                <a:effectLst/>
              </a:rPr>
              <a:t>görevlerle</a:t>
            </a:r>
            <a:r>
              <a:rPr lang="en-US" sz="2200" b="1" i="0" dirty="0">
                <a:solidFill>
                  <a:srgbClr val="030303"/>
                </a:solidFill>
                <a:effectLst/>
              </a:rPr>
              <a:t> </a:t>
            </a:r>
            <a:r>
              <a:rPr lang="en-US" sz="2200" b="1" i="0" dirty="0" err="1">
                <a:solidFill>
                  <a:srgbClr val="030303"/>
                </a:solidFill>
                <a:effectLst/>
              </a:rPr>
              <a:t>ilgili</a:t>
            </a:r>
            <a:r>
              <a:rPr lang="en-US" sz="2200" b="1" dirty="0">
                <a:solidFill>
                  <a:srgbClr val="030303"/>
                </a:solidFill>
              </a:rPr>
              <a:t> </a:t>
            </a:r>
            <a:r>
              <a:rPr lang="en-US" sz="2200" b="1" dirty="0" err="1">
                <a:solidFill>
                  <a:srgbClr val="030303"/>
                </a:solidFill>
              </a:rPr>
              <a:t>olduğunu</a:t>
            </a:r>
            <a:r>
              <a:rPr lang="en-US" sz="2200" b="1" dirty="0">
                <a:solidFill>
                  <a:srgbClr val="030303"/>
                </a:solidFill>
              </a:rPr>
              <a:t> da fark </a:t>
            </a:r>
            <a:r>
              <a:rPr lang="en-US" sz="2200" b="1" dirty="0" err="1">
                <a:solidFill>
                  <a:srgbClr val="030303"/>
                </a:solidFill>
              </a:rPr>
              <a:t>edebilirsiniz</a:t>
            </a:r>
            <a:r>
              <a:rPr lang="en-US" sz="2200" b="1" i="0" dirty="0">
                <a:solidFill>
                  <a:srgbClr val="030303"/>
                </a:solidFill>
                <a:effectLst/>
              </a:rPr>
              <a:t>.</a:t>
            </a:r>
            <a:r>
              <a:rPr lang="en-US" sz="2200" b="1" dirty="0">
                <a:solidFill>
                  <a:srgbClr val="030303"/>
                </a:solidFill>
              </a:rPr>
              <a:t> </a:t>
            </a:r>
            <a:r>
              <a:rPr lang="en-US" sz="2200" b="0" i="0" dirty="0" err="1">
                <a:solidFill>
                  <a:srgbClr val="030303"/>
                </a:solidFill>
                <a:effectLst/>
              </a:rPr>
              <a:t>Analizinizden</a:t>
            </a:r>
            <a:r>
              <a:rPr lang="en-US" sz="2200" b="0" i="0" dirty="0">
                <a:solidFill>
                  <a:srgbClr val="030303"/>
                </a:solidFill>
                <a:effectLst/>
              </a:rPr>
              <a:t> </a:t>
            </a:r>
            <a:r>
              <a:rPr lang="en-US" sz="2200" b="0" i="0" dirty="0" err="1">
                <a:solidFill>
                  <a:srgbClr val="030303"/>
                </a:solidFill>
                <a:effectLst/>
              </a:rPr>
              <a:t>sonra</a:t>
            </a:r>
            <a:r>
              <a:rPr lang="en-US" sz="2200" b="0" i="0" dirty="0">
                <a:solidFill>
                  <a:srgbClr val="030303"/>
                </a:solidFill>
                <a:effectLst/>
              </a:rPr>
              <a:t>, </a:t>
            </a:r>
            <a:r>
              <a:rPr lang="en-US" sz="2200" dirty="0" err="1">
                <a:solidFill>
                  <a:srgbClr val="030303"/>
                </a:solidFill>
              </a:rPr>
              <a:t>soruna</a:t>
            </a:r>
            <a:r>
              <a:rPr lang="en-US" sz="2200" b="0" i="0" dirty="0">
                <a:solidFill>
                  <a:srgbClr val="030303"/>
                </a:solidFill>
                <a:effectLst/>
              </a:rPr>
              <a:t> </a:t>
            </a:r>
            <a:r>
              <a:rPr lang="en-US" sz="2200" b="0" i="0" dirty="0" err="1">
                <a:solidFill>
                  <a:srgbClr val="030303"/>
                </a:solidFill>
                <a:effectLst/>
              </a:rPr>
              <a:t>uygun</a:t>
            </a:r>
            <a:r>
              <a:rPr lang="en-US" sz="2200" b="0" i="0" dirty="0">
                <a:solidFill>
                  <a:srgbClr val="030303"/>
                </a:solidFill>
                <a:effectLst/>
              </a:rPr>
              <a:t> </a:t>
            </a:r>
            <a:r>
              <a:rPr lang="en-US" sz="2200" b="0" i="0" dirty="0" err="1">
                <a:solidFill>
                  <a:srgbClr val="030303"/>
                </a:solidFill>
                <a:effectLst/>
              </a:rPr>
              <a:t>bir</a:t>
            </a:r>
            <a:r>
              <a:rPr lang="en-US" sz="2200" dirty="0">
                <a:solidFill>
                  <a:srgbClr val="030303"/>
                </a:solidFill>
              </a:rPr>
              <a:t> </a:t>
            </a:r>
            <a:r>
              <a:rPr lang="en-US" sz="2200" dirty="0" err="1">
                <a:solidFill>
                  <a:srgbClr val="030303"/>
                </a:solidFill>
              </a:rPr>
              <a:t>çözüm</a:t>
            </a:r>
            <a:r>
              <a:rPr lang="en-US" sz="2200" dirty="0">
                <a:solidFill>
                  <a:srgbClr val="030303"/>
                </a:solidFill>
              </a:rPr>
              <a:t> </a:t>
            </a:r>
            <a:r>
              <a:rPr lang="en-US" sz="2200" dirty="0" err="1">
                <a:solidFill>
                  <a:srgbClr val="030303"/>
                </a:solidFill>
              </a:rPr>
              <a:t>geliştirin</a:t>
            </a:r>
            <a:r>
              <a:rPr lang="en-US" sz="2200" dirty="0">
                <a:solidFill>
                  <a:srgbClr val="030303"/>
                </a:solidFill>
              </a:rPr>
              <a:t>.</a:t>
            </a:r>
            <a:endParaRPr lang="en-US" sz="2200" dirty="0">
              <a:solidFill>
                <a:srgbClr val="030303"/>
              </a:solidFill>
              <a:ea typeface="Calibri"/>
              <a:cs typeface="Calibri"/>
            </a:endParaRPr>
          </a:p>
        </p:txBody>
      </p:sp>
      <p:grpSp>
        <p:nvGrpSpPr>
          <p:cNvPr id="7" name="Group 6">
            <a:extLst>
              <a:ext uri="{FF2B5EF4-FFF2-40B4-BE49-F238E27FC236}">
                <a16:creationId xmlns:a16="http://schemas.microsoft.com/office/drawing/2014/main" id="{47912B79-2574-90F5-E9A3-10525C288E34}"/>
              </a:ext>
            </a:extLst>
          </p:cNvPr>
          <p:cNvGrpSpPr/>
          <p:nvPr/>
        </p:nvGrpSpPr>
        <p:grpSpPr>
          <a:xfrm>
            <a:off x="8862938" y="2014276"/>
            <a:ext cx="1673995" cy="1931125"/>
            <a:chOff x="3258209" y="1217582"/>
            <a:chExt cx="4712093" cy="4711281"/>
          </a:xfrm>
        </p:grpSpPr>
        <p:sp>
          <p:nvSpPr>
            <p:cNvPr id="8" name="Freeform 568">
              <a:extLst>
                <a:ext uri="{FF2B5EF4-FFF2-40B4-BE49-F238E27FC236}">
                  <a16:creationId xmlns:a16="http://schemas.microsoft.com/office/drawing/2014/main" id="{65FA4AB4-8918-D227-4064-05FA6C85730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pPr algn="l" rtl="0"/>
              <a:endParaRPr lang="en-US"/>
            </a:p>
          </p:txBody>
        </p:sp>
        <p:sp>
          <p:nvSpPr>
            <p:cNvPr id="9" name="Freeform 569">
              <a:extLst>
                <a:ext uri="{FF2B5EF4-FFF2-40B4-BE49-F238E27FC236}">
                  <a16:creationId xmlns:a16="http://schemas.microsoft.com/office/drawing/2014/main" id="{3D73C2B3-937E-EA9F-464E-EF23B272422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pPr algn="l" rtl="0"/>
              <a:endParaRPr lang="en-US"/>
            </a:p>
          </p:txBody>
        </p:sp>
        <p:grpSp>
          <p:nvGrpSpPr>
            <p:cNvPr id="10" name="Group 9">
              <a:extLst>
                <a:ext uri="{FF2B5EF4-FFF2-40B4-BE49-F238E27FC236}">
                  <a16:creationId xmlns:a16="http://schemas.microsoft.com/office/drawing/2014/main" id="{DE0E4F5B-489C-08F3-6D6F-5351FF2B0B3E}"/>
                </a:ext>
              </a:extLst>
            </p:cNvPr>
            <p:cNvGrpSpPr/>
            <p:nvPr/>
          </p:nvGrpSpPr>
          <p:grpSpPr>
            <a:xfrm>
              <a:off x="3258209" y="1217582"/>
              <a:ext cx="4712093" cy="4711281"/>
              <a:chOff x="3258209" y="1217582"/>
              <a:chExt cx="4712093" cy="4711281"/>
            </a:xfrm>
          </p:grpSpPr>
          <p:sp>
            <p:nvSpPr>
              <p:cNvPr id="11" name="Freeform 571">
                <a:extLst>
                  <a:ext uri="{FF2B5EF4-FFF2-40B4-BE49-F238E27FC236}">
                    <a16:creationId xmlns:a16="http://schemas.microsoft.com/office/drawing/2014/main" id="{456952C0-081D-DAF9-635C-5E5DF66849CD}"/>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72">
                <a:extLst>
                  <a:ext uri="{FF2B5EF4-FFF2-40B4-BE49-F238E27FC236}">
                    <a16:creationId xmlns:a16="http://schemas.microsoft.com/office/drawing/2014/main" id="{8C0C971F-488D-027D-CF8E-14C0910564B0}"/>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13" name="Freeform 573">
                <a:extLst>
                  <a:ext uri="{FF2B5EF4-FFF2-40B4-BE49-F238E27FC236}">
                    <a16:creationId xmlns:a16="http://schemas.microsoft.com/office/drawing/2014/main" id="{B54F6332-94B7-EB8B-88E8-52E4C81DD642}"/>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14" name="Freeform 574">
                <a:extLst>
                  <a:ext uri="{FF2B5EF4-FFF2-40B4-BE49-F238E27FC236}">
                    <a16:creationId xmlns:a16="http://schemas.microsoft.com/office/drawing/2014/main" id="{BD47B75A-BF8B-A392-6A7B-5093F354029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15" name="Freeform 575">
                <a:extLst>
                  <a:ext uri="{FF2B5EF4-FFF2-40B4-BE49-F238E27FC236}">
                    <a16:creationId xmlns:a16="http://schemas.microsoft.com/office/drawing/2014/main" id="{F6EA8B21-92B1-7EDB-1871-9810C14B2B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76">
                <a:extLst>
                  <a:ext uri="{FF2B5EF4-FFF2-40B4-BE49-F238E27FC236}">
                    <a16:creationId xmlns:a16="http://schemas.microsoft.com/office/drawing/2014/main" id="{9ED00F2C-7E8B-E7A9-B2D2-F8DA89978DE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7" name="Freeform 577">
                <a:extLst>
                  <a:ext uri="{FF2B5EF4-FFF2-40B4-BE49-F238E27FC236}">
                    <a16:creationId xmlns:a16="http://schemas.microsoft.com/office/drawing/2014/main" id="{A4A75BC9-DCF5-57BB-077C-8D3D7151A75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8" name="Freeform 578">
                <a:extLst>
                  <a:ext uri="{FF2B5EF4-FFF2-40B4-BE49-F238E27FC236}">
                    <a16:creationId xmlns:a16="http://schemas.microsoft.com/office/drawing/2014/main" id="{4CEBE313-4D52-F3D1-1ED4-1526D47186C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19" name="Freeform 579">
                <a:extLst>
                  <a:ext uri="{FF2B5EF4-FFF2-40B4-BE49-F238E27FC236}">
                    <a16:creationId xmlns:a16="http://schemas.microsoft.com/office/drawing/2014/main" id="{5804FAE8-7AD8-5D14-99B6-E7E2534A04C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0" name="Freeform 580">
                <a:extLst>
                  <a:ext uri="{FF2B5EF4-FFF2-40B4-BE49-F238E27FC236}">
                    <a16:creationId xmlns:a16="http://schemas.microsoft.com/office/drawing/2014/main" id="{2C847AA3-C833-F848-F237-C4A1930DB50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1" name="Freeform 581">
                <a:extLst>
                  <a:ext uri="{FF2B5EF4-FFF2-40B4-BE49-F238E27FC236}">
                    <a16:creationId xmlns:a16="http://schemas.microsoft.com/office/drawing/2014/main" id="{95B98656-B96A-5384-5F6B-868A2C8DAEF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82">
                <a:extLst>
                  <a:ext uri="{FF2B5EF4-FFF2-40B4-BE49-F238E27FC236}">
                    <a16:creationId xmlns:a16="http://schemas.microsoft.com/office/drawing/2014/main" id="{980EC4FD-F9C3-6B55-EE55-77DDE280765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23" name="Freeform 583">
                <a:extLst>
                  <a:ext uri="{FF2B5EF4-FFF2-40B4-BE49-F238E27FC236}">
                    <a16:creationId xmlns:a16="http://schemas.microsoft.com/office/drawing/2014/main" id="{481A9AA0-A25D-9C13-7B3C-BFB12DC31D0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24" name="Freeform 584">
                <a:extLst>
                  <a:ext uri="{FF2B5EF4-FFF2-40B4-BE49-F238E27FC236}">
                    <a16:creationId xmlns:a16="http://schemas.microsoft.com/office/drawing/2014/main" id="{0EDB1A32-7637-8E7F-0EC4-73F9B3A292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25" name="Freeform 585">
                <a:extLst>
                  <a:ext uri="{FF2B5EF4-FFF2-40B4-BE49-F238E27FC236}">
                    <a16:creationId xmlns:a16="http://schemas.microsoft.com/office/drawing/2014/main" id="{1FCC6023-F366-FD5F-22CC-47C2EA3A828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26" name="TextBox 25">
            <a:extLst>
              <a:ext uri="{FF2B5EF4-FFF2-40B4-BE49-F238E27FC236}">
                <a16:creationId xmlns:a16="http://schemas.microsoft.com/office/drawing/2014/main" id="{B77F0320-9D6F-297D-7B72-6C27C56DA5A2}"/>
              </a:ext>
            </a:extLst>
          </p:cNvPr>
          <p:cNvSpPr txBox="1"/>
          <p:nvPr/>
        </p:nvSpPr>
        <p:spPr>
          <a:xfrm>
            <a:off x="7714593" y="4324629"/>
            <a:ext cx="3867807" cy="1200329"/>
          </a:xfrm>
          <a:prstGeom prst="rect">
            <a:avLst/>
          </a:prstGeom>
          <a:noFill/>
        </p:spPr>
        <p:txBody>
          <a:bodyPr wrap="square" lIns="91440" tIns="45720" rIns="91440" bIns="45720" rtlCol="0" anchor="t">
            <a:spAutoFit/>
          </a:bodyPr>
          <a:lstStyle/>
          <a:p>
            <a:pPr algn="ctr"/>
            <a:r>
              <a:rPr lang="en-US" sz="2400" b="1" dirty="0" err="1">
                <a:solidFill>
                  <a:srgbClr val="1188A3"/>
                </a:solidFill>
              </a:rPr>
              <a:t>Sorunları</a:t>
            </a:r>
            <a:r>
              <a:rPr lang="en-US" sz="2400" b="1" dirty="0">
                <a:solidFill>
                  <a:srgbClr val="1188A3"/>
                </a:solidFill>
              </a:rPr>
              <a:t> </a:t>
            </a:r>
            <a:r>
              <a:rPr lang="en-US" sz="2400" b="1" dirty="0" err="1">
                <a:solidFill>
                  <a:srgbClr val="1188A3"/>
                </a:solidFill>
              </a:rPr>
              <a:t>ve</a:t>
            </a:r>
            <a:r>
              <a:rPr lang="en-US" sz="2400" b="1" dirty="0">
                <a:solidFill>
                  <a:srgbClr val="1188A3"/>
                </a:solidFill>
              </a:rPr>
              <a:t> </a:t>
            </a:r>
            <a:r>
              <a:rPr lang="en-US" sz="2400" b="1" dirty="0" err="1">
                <a:solidFill>
                  <a:srgbClr val="1188A3"/>
                </a:solidFill>
              </a:rPr>
              <a:t>kullanıcı</a:t>
            </a:r>
            <a:r>
              <a:rPr lang="en-US" sz="2400" b="1" dirty="0">
                <a:solidFill>
                  <a:srgbClr val="1188A3"/>
                </a:solidFill>
              </a:rPr>
              <a:t> </a:t>
            </a:r>
            <a:r>
              <a:rPr lang="en-US" sz="2400" b="1" dirty="0" err="1">
                <a:solidFill>
                  <a:srgbClr val="1188A3"/>
                </a:solidFill>
              </a:rPr>
              <a:t>ihtiyaçlarını</a:t>
            </a:r>
            <a:r>
              <a:rPr lang="en-US" sz="2400" b="1" dirty="0">
                <a:solidFill>
                  <a:srgbClr val="1188A3"/>
                </a:solidFill>
              </a:rPr>
              <a:t> </a:t>
            </a:r>
            <a:r>
              <a:rPr lang="en-US" sz="2400" b="1" dirty="0" err="1">
                <a:solidFill>
                  <a:srgbClr val="1188A3"/>
                </a:solidFill>
              </a:rPr>
              <a:t>spesifik</a:t>
            </a:r>
            <a:r>
              <a:rPr lang="en-US" sz="2400" b="1" dirty="0">
                <a:solidFill>
                  <a:srgbClr val="1188A3"/>
                </a:solidFill>
              </a:rPr>
              <a:t> </a:t>
            </a:r>
            <a:r>
              <a:rPr lang="en-US" sz="2400" b="1" dirty="0" err="1">
                <a:solidFill>
                  <a:srgbClr val="1188A3"/>
                </a:solidFill>
              </a:rPr>
              <a:t>olarak</a:t>
            </a:r>
            <a:r>
              <a:rPr lang="en-US" sz="2400" b="1" dirty="0">
                <a:solidFill>
                  <a:srgbClr val="1188A3"/>
                </a:solidFill>
              </a:rPr>
              <a:t> </a:t>
            </a:r>
            <a:r>
              <a:rPr lang="en-US" sz="2400" b="1" dirty="0" err="1">
                <a:solidFill>
                  <a:srgbClr val="1188A3"/>
                </a:solidFill>
              </a:rPr>
              <a:t>tanımlayın</a:t>
            </a:r>
            <a:endParaRPr lang="en-IE" sz="2400" b="1" dirty="0" err="1">
              <a:solidFill>
                <a:srgbClr val="1188A3"/>
              </a:solidFill>
            </a:endParaRPr>
          </a:p>
        </p:txBody>
      </p:sp>
    </p:spTree>
    <p:extLst>
      <p:ext uri="{BB962C8B-B14F-4D97-AF65-F5344CB8AC3E}">
        <p14:creationId xmlns:p14="http://schemas.microsoft.com/office/powerpoint/2010/main" val="3352387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106264"/>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a:solidFill>
                  <a:srgbClr val="000000"/>
                </a:solidFill>
              </a:rPr>
              <a:t>Hedefler:</a:t>
            </a:r>
          </a:p>
          <a:p>
            <a:pPr marL="342900" indent="-342900" algn="l" rtl="0">
              <a:buClr>
                <a:srgbClr val="F1A0C2"/>
              </a:buClr>
            </a:pPr>
            <a:r>
              <a:rPr lang="en-US" sz="2400">
                <a:solidFill>
                  <a:srgbClr val="000000"/>
                </a:solidFill>
              </a:rPr>
              <a:t>Buradaki amaç, sorun ve sorunu yaşayan/etkilenen kişiler hakkında daha fazla bilgi sahibi olmaktır. (Hedef Grubunuz)</a:t>
            </a:r>
          </a:p>
          <a:p>
            <a:pPr marL="342900" indent="-342900" algn="l" rtl="0">
              <a:buClr>
                <a:srgbClr val="F1A0C2"/>
              </a:buClr>
            </a:pPr>
            <a:r>
              <a:rPr lang="en-US" sz="2400">
                <a:solidFill>
                  <a:srgbClr val="000000"/>
                </a:solidFill>
              </a:rPr>
              <a:t>Ardından öğrendiklerinizi, edindiğiniz içgörüleri toplayın ve potansiyel kullanıcının gerçek ihtiyaçlarını/isteklerini dile getirmeye başlayın.</a:t>
            </a:r>
          </a:p>
          <a:p>
            <a:pPr marL="342900" indent="-342900" algn="l" rtl="0">
              <a:buClr>
                <a:srgbClr val="F1A0C2"/>
              </a:buClr>
            </a:pPr>
            <a:r>
              <a:rPr lang="en-US" sz="2400">
                <a:solidFill>
                  <a:srgbClr val="000000"/>
                </a:solidFill>
              </a:rPr>
              <a:t>Sorun Bildirimini Geliştirin</a:t>
            </a:r>
          </a:p>
          <a:p>
            <a:pPr algn="l" rtl="0"/>
            <a:endParaRPr lang="en-IE">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00"/>
                </a:solidFill>
              </a:rPr>
              <a:t>Problemi</a:t>
            </a:r>
            <a:r>
              <a:rPr lang="en-US" b="1" dirty="0">
                <a:solidFill>
                  <a:srgbClr val="000000"/>
                </a:solidFill>
              </a:rPr>
              <a:t> </a:t>
            </a:r>
            <a:r>
              <a:rPr lang="en-US" b="1" dirty="0" err="1">
                <a:solidFill>
                  <a:srgbClr val="000000"/>
                </a:solidFill>
              </a:rPr>
              <a:t>tanımla</a:t>
            </a:r>
            <a:r>
              <a:rPr lang="en-US" b="1" dirty="0">
                <a:solidFill>
                  <a:srgbClr val="000000"/>
                </a:solidFill>
              </a:rPr>
              <a:t> -</a:t>
            </a:r>
            <a:r>
              <a:rPr lang="en-US" dirty="0" err="1">
                <a:solidFill>
                  <a:srgbClr val="000000"/>
                </a:solidFill>
              </a:rPr>
              <a:t>Gerçek</a:t>
            </a:r>
            <a:r>
              <a:rPr lang="en-US" dirty="0">
                <a:solidFill>
                  <a:srgbClr val="000000"/>
                </a:solidFill>
              </a:rPr>
              <a:t> </a:t>
            </a:r>
            <a:r>
              <a:rPr lang="en-US" dirty="0" err="1">
                <a:solidFill>
                  <a:srgbClr val="000000"/>
                </a:solidFill>
              </a:rPr>
              <a:t>ihtiyaçların</a:t>
            </a:r>
            <a:r>
              <a:rPr lang="en-US" dirty="0">
                <a:solidFill>
                  <a:srgbClr val="000000"/>
                </a:solidFill>
              </a:rPr>
              <a:t> </a:t>
            </a:r>
            <a:r>
              <a:rPr lang="en-US" dirty="0" err="1">
                <a:solidFill>
                  <a:srgbClr val="000000"/>
                </a:solidFill>
              </a:rPr>
              <a:t>değerlendirilmesi</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sorunun</a:t>
            </a:r>
            <a:r>
              <a:rPr lang="en-US" dirty="0">
                <a:solidFill>
                  <a:srgbClr val="000000"/>
                </a:solidFill>
              </a:rPr>
              <a:t> </a:t>
            </a:r>
            <a:r>
              <a:rPr lang="en-US" dirty="0" err="1">
                <a:solidFill>
                  <a:srgbClr val="000000"/>
                </a:solidFill>
              </a:rPr>
              <a:t>formüle</a:t>
            </a:r>
            <a:r>
              <a:rPr lang="en-US" dirty="0">
                <a:solidFill>
                  <a:srgbClr val="000000"/>
                </a:solidFill>
              </a:rPr>
              <a:t> </a:t>
            </a:r>
            <a:r>
              <a:rPr lang="en-US" dirty="0" err="1">
                <a:solidFill>
                  <a:srgbClr val="000000"/>
                </a:solidFill>
              </a:rPr>
              <a:t>edilmesi</a:t>
            </a:r>
            <a:endParaRPr lang="en-US" dirty="0" err="1">
              <a:solidFill>
                <a:srgbClr val="000000"/>
              </a:solidFill>
              <a:ea typeface="Calibri"/>
              <a:cs typeface="Calibri"/>
            </a:endParaRPr>
          </a:p>
          <a:p>
            <a:pPr algn="l" rtl="0"/>
            <a:endParaRPr lang="en-IE" b="1">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11733" y="2723499"/>
            <a:ext cx="3837576" cy="343396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solidFill>
                  <a:srgbClr val="000000"/>
                </a:solidFill>
              </a:rPr>
              <a:t>Sorunu</a:t>
            </a:r>
            <a:r>
              <a:rPr lang="en-US" sz="2000" b="1" dirty="0">
                <a:solidFill>
                  <a:srgbClr val="000000"/>
                </a:solidFill>
              </a:rPr>
              <a:t> </a:t>
            </a:r>
            <a:r>
              <a:rPr lang="en-US" sz="2000" b="1" dirty="0" err="1">
                <a:solidFill>
                  <a:srgbClr val="000000"/>
                </a:solidFill>
              </a:rPr>
              <a:t>tanımlama</a:t>
            </a:r>
            <a:r>
              <a:rPr lang="en-US" sz="2000" b="1" dirty="0">
                <a:solidFill>
                  <a:srgbClr val="000000"/>
                </a:solidFill>
              </a:rPr>
              <a:t> </a:t>
            </a:r>
            <a:r>
              <a:rPr lang="en-US" sz="2000" b="1" dirty="0" err="1">
                <a:solidFill>
                  <a:srgbClr val="000000"/>
                </a:solidFill>
              </a:rPr>
              <a:t>aşaması</a:t>
            </a:r>
            <a:r>
              <a:rPr lang="en-US" sz="2000" b="1" dirty="0">
                <a:solidFill>
                  <a:srgbClr val="000000"/>
                </a:solidFill>
              </a:rPr>
              <a:t> </a:t>
            </a:r>
            <a:r>
              <a:rPr lang="en-US" sz="2000" b="1" dirty="0" err="1">
                <a:solidFill>
                  <a:srgbClr val="000000"/>
                </a:solidFill>
              </a:rPr>
              <a:t>için</a:t>
            </a:r>
            <a:r>
              <a:rPr lang="en-US" sz="2000" b="1" dirty="0">
                <a:solidFill>
                  <a:srgbClr val="000000"/>
                </a:solidFill>
              </a:rPr>
              <a:t> </a:t>
            </a:r>
            <a:r>
              <a:rPr lang="en-US" sz="2000" b="1" dirty="0" err="1">
                <a:solidFill>
                  <a:srgbClr val="000000"/>
                </a:solidFill>
              </a:rPr>
              <a:t>kullanılabilecek</a:t>
            </a:r>
            <a:r>
              <a:rPr lang="en-US" sz="2000" b="1" dirty="0">
                <a:solidFill>
                  <a:srgbClr val="000000"/>
                </a:solidFill>
              </a:rPr>
              <a:t> </a:t>
            </a:r>
            <a:r>
              <a:rPr lang="en-US" sz="2000" b="1" dirty="0" err="1">
                <a:solidFill>
                  <a:srgbClr val="000000"/>
                </a:solidFill>
              </a:rPr>
              <a:t>araç</a:t>
            </a:r>
            <a:r>
              <a:rPr lang="en-US" sz="2000" b="1" dirty="0">
                <a:solidFill>
                  <a:srgbClr val="000000"/>
                </a:solidFill>
              </a:rPr>
              <a:t>+ </a:t>
            </a:r>
            <a:r>
              <a:rPr lang="en-US" sz="2000" b="1" dirty="0" err="1">
                <a:solidFill>
                  <a:srgbClr val="000000"/>
                </a:solidFill>
              </a:rPr>
              <a:t>örnekleri</a:t>
            </a:r>
            <a:r>
              <a:rPr lang="en-US" sz="2000" b="1" dirty="0">
                <a:solidFill>
                  <a:srgbClr val="000000"/>
                </a:solidFill>
              </a:rPr>
              <a:t>:</a:t>
            </a:r>
          </a:p>
          <a:p>
            <a:pPr marL="342900" indent="-342900" algn="l" rtl="0">
              <a:buFont typeface="Arial" panose="020B0604020202020204" pitchFamily="34" charset="0"/>
              <a:buChar char="•"/>
            </a:pPr>
            <a:r>
              <a:rPr lang="en-US" sz="2000" dirty="0" err="1">
                <a:solidFill>
                  <a:srgbClr val="000000"/>
                </a:solidFill>
              </a:rPr>
              <a:t>Empati</a:t>
            </a:r>
            <a:r>
              <a:rPr lang="en-US" sz="2000" dirty="0">
                <a:solidFill>
                  <a:srgbClr val="000000"/>
                </a:solidFill>
              </a:rPr>
              <a:t> </a:t>
            </a:r>
            <a:r>
              <a:rPr lang="en-US" sz="2000" dirty="0" err="1">
                <a:solidFill>
                  <a:srgbClr val="000000"/>
                </a:solidFill>
              </a:rPr>
              <a:t>haritalama</a:t>
            </a:r>
            <a:endParaRPr lang="en-US" sz="2000" dirty="0" err="1">
              <a:solidFill>
                <a:srgbClr val="000000"/>
              </a:solidFill>
              <a:ea typeface="Calibri"/>
              <a:cs typeface="Calibri"/>
            </a:endParaRPr>
          </a:p>
          <a:p>
            <a:pPr marL="342900" indent="-342900"/>
            <a:r>
              <a:rPr lang="en-US" sz="2000" dirty="0" err="1">
                <a:solidFill>
                  <a:srgbClr val="000000"/>
                </a:solidFill>
              </a:rPr>
              <a:t>Kişilik</a:t>
            </a:r>
            <a:r>
              <a:rPr lang="en-US" sz="2000" dirty="0">
                <a:solidFill>
                  <a:srgbClr val="000000"/>
                </a:solidFill>
              </a:rPr>
              <a:t> (persona) </a:t>
            </a:r>
            <a:r>
              <a:rPr lang="en-US" sz="2000" dirty="0" err="1">
                <a:solidFill>
                  <a:srgbClr val="000000"/>
                </a:solidFill>
              </a:rPr>
              <a:t>Oluşturma</a:t>
            </a:r>
            <a:endParaRPr lang="en-US" sz="2000" dirty="0" err="1">
              <a:solidFill>
                <a:srgbClr val="000000"/>
              </a:solidFill>
              <a:ea typeface="Calibri"/>
              <a:cs typeface="Calibri"/>
            </a:endParaRPr>
          </a:p>
          <a:p>
            <a:pPr marL="342900" indent="-342900" algn="l" rtl="0">
              <a:buFont typeface="Arial" panose="020B0604020202020204" pitchFamily="34" charset="0"/>
              <a:buChar char="•"/>
            </a:pPr>
            <a:r>
              <a:rPr lang="en-US" sz="2000" dirty="0" err="1">
                <a:solidFill>
                  <a:srgbClr val="000000"/>
                </a:solidFill>
              </a:rPr>
              <a:t>Hikaye</a:t>
            </a:r>
            <a:r>
              <a:rPr lang="en-US" sz="2000" dirty="0">
                <a:solidFill>
                  <a:srgbClr val="000000"/>
                </a:solidFill>
              </a:rPr>
              <a:t> </a:t>
            </a:r>
            <a:r>
              <a:rPr lang="en-US" sz="2000" dirty="0" err="1">
                <a:solidFill>
                  <a:srgbClr val="000000"/>
                </a:solidFill>
              </a:rPr>
              <a:t>anlatımı</a:t>
            </a:r>
            <a:endParaRPr lang="en-US" sz="2000" dirty="0" err="1">
              <a:solidFill>
                <a:srgbClr val="000000"/>
              </a:solidFill>
              <a:ea typeface="Calibri"/>
              <a:cs typeface="Calibri"/>
            </a:endParaRPr>
          </a:p>
          <a:p>
            <a:pPr marL="342900" indent="-342900" algn="l" rtl="0">
              <a:buFont typeface="Arial" panose="020B0604020202020204" pitchFamily="34" charset="0"/>
              <a:buChar char="•"/>
            </a:pPr>
            <a:r>
              <a:rPr lang="en-US" sz="2000" dirty="0" err="1">
                <a:solidFill>
                  <a:srgbClr val="000000"/>
                </a:solidFill>
              </a:rPr>
              <a:t>Müşteri</a:t>
            </a:r>
            <a:r>
              <a:rPr lang="en-US" sz="2000" dirty="0">
                <a:solidFill>
                  <a:srgbClr val="000000"/>
                </a:solidFill>
              </a:rPr>
              <a:t> </a:t>
            </a:r>
            <a:r>
              <a:rPr lang="en-US" sz="2000" dirty="0" err="1">
                <a:solidFill>
                  <a:srgbClr val="000000"/>
                </a:solidFill>
              </a:rPr>
              <a:t>yolu</a:t>
            </a:r>
            <a:r>
              <a:rPr lang="en-US" sz="2000" dirty="0">
                <a:solidFill>
                  <a:srgbClr val="000000"/>
                </a:solidFill>
              </a:rPr>
              <a:t> </a:t>
            </a:r>
            <a:r>
              <a:rPr lang="en-US" sz="2000" dirty="0" err="1">
                <a:solidFill>
                  <a:srgbClr val="000000"/>
                </a:solidFill>
              </a:rPr>
              <a:t>eşleme</a:t>
            </a:r>
            <a:endParaRPr lang="en-US" sz="2000" dirty="0" err="1">
              <a:solidFill>
                <a:srgbClr val="000000"/>
              </a:solidFill>
              <a:ea typeface="Calibri"/>
              <a:cs typeface="Calibri"/>
            </a:endParaRPr>
          </a:p>
          <a:p>
            <a:pPr marL="342900" indent="-342900" algn="l" rtl="0">
              <a:buFont typeface="Arial" panose="020B0604020202020204" pitchFamily="34" charset="0"/>
              <a:buChar char="•"/>
            </a:pPr>
            <a:r>
              <a:rPr lang="en-US" sz="2000" dirty="0" err="1">
                <a:solidFill>
                  <a:srgbClr val="000000"/>
                </a:solidFill>
              </a:rPr>
              <a:t>Yalın</a:t>
            </a:r>
            <a:r>
              <a:rPr lang="en-US" sz="2000" dirty="0">
                <a:solidFill>
                  <a:srgbClr val="000000"/>
                </a:solidFill>
              </a:rPr>
              <a:t> Kanvas</a:t>
            </a:r>
            <a:endParaRPr lang="en-US" sz="2000" dirty="0">
              <a:solidFill>
                <a:srgbClr val="000000"/>
              </a:solidFill>
              <a:ea typeface="Calibri"/>
              <a:cs typeface="Calibri"/>
            </a:endParaRPr>
          </a:p>
          <a:p>
            <a:pPr marL="342900" indent="-342900"/>
            <a:r>
              <a:rPr lang="en-US" sz="2000" dirty="0">
                <a:solidFill>
                  <a:srgbClr val="000000"/>
                </a:solidFill>
              </a:rPr>
              <a:t>Trello, Asana, Evernote, OneNote </a:t>
            </a:r>
            <a:r>
              <a:rPr lang="en-US" sz="2000" dirty="0" err="1">
                <a:solidFill>
                  <a:srgbClr val="000000"/>
                </a:solidFill>
              </a:rPr>
              <a:t>gibi</a:t>
            </a:r>
            <a:r>
              <a:rPr lang="en-US" sz="2000" dirty="0">
                <a:solidFill>
                  <a:srgbClr val="000000"/>
                </a:solidFill>
              </a:rPr>
              <a:t> </a:t>
            </a:r>
            <a:r>
              <a:rPr lang="en-US" sz="2000" dirty="0" err="1">
                <a:solidFill>
                  <a:srgbClr val="000000"/>
                </a:solidFill>
              </a:rPr>
              <a:t>uygulamalar</a:t>
            </a:r>
            <a:endParaRPr lang="en-US" sz="2000" dirty="0" err="1">
              <a:solidFill>
                <a:srgbClr val="000000"/>
              </a:solidFill>
              <a:ea typeface="Calibri"/>
              <a:cs typeface="Calibri"/>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369332"/>
          </a:xfrm>
          <a:prstGeom prst="rect">
            <a:avLst/>
          </a:prstGeom>
          <a:solidFill>
            <a:srgbClr val="F68F37"/>
          </a:solidFill>
        </p:spPr>
        <p:txBody>
          <a:bodyPr wrap="square" lIns="91440" tIns="45720" rIns="91440" bIns="45720" anchor="t">
            <a:spAutoFit/>
          </a:bodyPr>
          <a:lstStyle/>
          <a:p>
            <a:pPr algn="ctr" rtl="0"/>
            <a:r>
              <a:rPr lang="en-US" b="1" dirty="0" err="1">
                <a:solidFill>
                  <a:srgbClr val="000000"/>
                </a:solidFill>
              </a:rPr>
              <a:t>Gerçek</a:t>
            </a:r>
            <a:r>
              <a:rPr lang="en-US" sz="1800" b="1" dirty="0">
                <a:solidFill>
                  <a:srgbClr val="000000"/>
                </a:solidFill>
              </a:rPr>
              <a:t> </a:t>
            </a:r>
            <a:r>
              <a:rPr lang="en-US" sz="1800" b="1" dirty="0" err="1">
                <a:solidFill>
                  <a:srgbClr val="000000"/>
                </a:solidFill>
              </a:rPr>
              <a:t>sorunları</a:t>
            </a:r>
            <a:r>
              <a:rPr lang="en-US" sz="1800" b="1" dirty="0">
                <a:solidFill>
                  <a:srgbClr val="000000"/>
                </a:solidFill>
              </a:rPr>
              <a:t> </a:t>
            </a:r>
            <a:r>
              <a:rPr lang="en-US" sz="1800" b="1" dirty="0" err="1">
                <a:solidFill>
                  <a:srgbClr val="000000"/>
                </a:solidFill>
              </a:rPr>
              <a:t>ve</a:t>
            </a:r>
            <a:r>
              <a:rPr lang="en-US" sz="1800" b="1" dirty="0">
                <a:solidFill>
                  <a:srgbClr val="000000"/>
                </a:solidFill>
              </a:rPr>
              <a:t> </a:t>
            </a:r>
            <a:r>
              <a:rPr lang="en-US" sz="1800" b="1" dirty="0" err="1">
                <a:solidFill>
                  <a:srgbClr val="000000"/>
                </a:solidFill>
              </a:rPr>
              <a:t>ihtiyaçları</a:t>
            </a:r>
            <a:r>
              <a:rPr lang="en-US" sz="1800" b="1" dirty="0">
                <a:solidFill>
                  <a:srgbClr val="000000"/>
                </a:solidFill>
              </a:rPr>
              <a:t> </a:t>
            </a:r>
            <a:r>
              <a:rPr lang="en-US" b="1" dirty="0" err="1">
                <a:solidFill>
                  <a:srgbClr val="000000"/>
                </a:solidFill>
              </a:rPr>
              <a:t>belirlemeliyiz</a:t>
            </a:r>
            <a:endParaRPr lang="en-US" sz="1800" b="1" dirty="0" err="1">
              <a:solidFill>
                <a:srgbClr val="000000"/>
              </a:solidFill>
              <a:ea typeface="Calibri"/>
              <a:cs typeface="Calibri"/>
            </a:endParaRPr>
          </a:p>
        </p:txBody>
      </p:sp>
      <p:pic>
        <p:nvPicPr>
          <p:cNvPr id="11" name="Graphic 10" descr="Badge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grpSp>
        <p:nvGrpSpPr>
          <p:cNvPr id="5" name="Group 4">
            <a:extLst>
              <a:ext uri="{FF2B5EF4-FFF2-40B4-BE49-F238E27FC236}">
                <a16:creationId xmlns:a16="http://schemas.microsoft.com/office/drawing/2014/main" id="{9C2AC120-3EFE-69B7-F6C6-24933A8A64DC}"/>
              </a:ext>
            </a:extLst>
          </p:cNvPr>
          <p:cNvGrpSpPr/>
          <p:nvPr/>
        </p:nvGrpSpPr>
        <p:grpSpPr>
          <a:xfrm>
            <a:off x="2136185" y="330642"/>
            <a:ext cx="1565419" cy="1683735"/>
            <a:chOff x="3258209" y="1217582"/>
            <a:chExt cx="4712093" cy="4711282"/>
          </a:xfrm>
        </p:grpSpPr>
        <p:sp>
          <p:nvSpPr>
            <p:cNvPr id="7" name="Freeform 568">
              <a:extLst>
                <a:ext uri="{FF2B5EF4-FFF2-40B4-BE49-F238E27FC236}">
                  <a16:creationId xmlns:a16="http://schemas.microsoft.com/office/drawing/2014/main" id="{14F47727-CB3A-EF7E-9D8C-46FBDFA9FA6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pPr algn="l" rtl="0"/>
              <a:endParaRPr lang="en-US"/>
            </a:p>
          </p:txBody>
        </p:sp>
        <p:sp>
          <p:nvSpPr>
            <p:cNvPr id="8" name="Freeform 569">
              <a:extLst>
                <a:ext uri="{FF2B5EF4-FFF2-40B4-BE49-F238E27FC236}">
                  <a16:creationId xmlns:a16="http://schemas.microsoft.com/office/drawing/2014/main" id="{77330E77-7BF7-0153-68E0-67B4AFC4473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pPr algn="l" rtl="0"/>
              <a:endParaRPr lang="en-US"/>
            </a:p>
          </p:txBody>
        </p:sp>
        <p:grpSp>
          <p:nvGrpSpPr>
            <p:cNvPr id="9" name="Group 8">
              <a:extLst>
                <a:ext uri="{FF2B5EF4-FFF2-40B4-BE49-F238E27FC236}">
                  <a16:creationId xmlns:a16="http://schemas.microsoft.com/office/drawing/2014/main" id="{C94ABF19-1DDF-8DD7-51CE-5B8A453AB974}"/>
                </a:ext>
              </a:extLst>
            </p:cNvPr>
            <p:cNvGrpSpPr/>
            <p:nvPr/>
          </p:nvGrpSpPr>
          <p:grpSpPr>
            <a:xfrm>
              <a:off x="3258209" y="1217582"/>
              <a:ext cx="4712093" cy="4711282"/>
              <a:chOff x="3258209" y="1217582"/>
              <a:chExt cx="4712093" cy="4711282"/>
            </a:xfrm>
          </p:grpSpPr>
          <p:sp>
            <p:nvSpPr>
              <p:cNvPr id="10" name="Freeform 571">
                <a:extLst>
                  <a:ext uri="{FF2B5EF4-FFF2-40B4-BE49-F238E27FC236}">
                    <a16:creationId xmlns:a16="http://schemas.microsoft.com/office/drawing/2014/main" id="{F85BBD16-4E9F-30B7-B5D4-79F5DDAB97A8}"/>
                  </a:ext>
                </a:extLst>
              </p:cNvPr>
              <p:cNvSpPr/>
              <p:nvPr/>
            </p:nvSpPr>
            <p:spPr>
              <a:xfrm>
                <a:off x="3258209" y="1217582"/>
                <a:ext cx="4712093" cy="4711282"/>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a:p>
            </p:txBody>
          </p:sp>
          <p:sp>
            <p:nvSpPr>
              <p:cNvPr id="18" name="Freeform 572">
                <a:extLst>
                  <a:ext uri="{FF2B5EF4-FFF2-40B4-BE49-F238E27FC236}">
                    <a16:creationId xmlns:a16="http://schemas.microsoft.com/office/drawing/2014/main" id="{01D01FBB-3728-F66D-FDC5-2F424D28CF3C}"/>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19" name="Freeform 573">
                <a:extLst>
                  <a:ext uri="{FF2B5EF4-FFF2-40B4-BE49-F238E27FC236}">
                    <a16:creationId xmlns:a16="http://schemas.microsoft.com/office/drawing/2014/main" id="{44206436-5BF8-B64C-8934-46FC7E47088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20" name="Freeform 574">
                <a:extLst>
                  <a:ext uri="{FF2B5EF4-FFF2-40B4-BE49-F238E27FC236}">
                    <a16:creationId xmlns:a16="http://schemas.microsoft.com/office/drawing/2014/main" id="{F34FF97F-9D52-3539-A0D4-0D13362D6C0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21" name="Freeform 575">
                <a:extLst>
                  <a:ext uri="{FF2B5EF4-FFF2-40B4-BE49-F238E27FC236}">
                    <a16:creationId xmlns:a16="http://schemas.microsoft.com/office/drawing/2014/main" id="{CC4F4BD5-169D-B31A-0805-C77C350F81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76">
                <a:extLst>
                  <a:ext uri="{FF2B5EF4-FFF2-40B4-BE49-F238E27FC236}">
                    <a16:creationId xmlns:a16="http://schemas.microsoft.com/office/drawing/2014/main" id="{1CEF58CD-9290-F024-6737-54E353938A3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3" name="Freeform 577">
                <a:extLst>
                  <a:ext uri="{FF2B5EF4-FFF2-40B4-BE49-F238E27FC236}">
                    <a16:creationId xmlns:a16="http://schemas.microsoft.com/office/drawing/2014/main" id="{387667F4-CA9C-99DB-699C-F446AA59F7A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4" name="Freeform 578">
                <a:extLst>
                  <a:ext uri="{FF2B5EF4-FFF2-40B4-BE49-F238E27FC236}">
                    <a16:creationId xmlns:a16="http://schemas.microsoft.com/office/drawing/2014/main" id="{4E39B910-9DD0-91FB-E452-DEE3CDCB7A5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25" name="Freeform 579">
                <a:extLst>
                  <a:ext uri="{FF2B5EF4-FFF2-40B4-BE49-F238E27FC236}">
                    <a16:creationId xmlns:a16="http://schemas.microsoft.com/office/drawing/2014/main" id="{3EC87FD4-8CD8-9F28-804B-161911270EC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6" name="Freeform 580">
                <a:extLst>
                  <a:ext uri="{FF2B5EF4-FFF2-40B4-BE49-F238E27FC236}">
                    <a16:creationId xmlns:a16="http://schemas.microsoft.com/office/drawing/2014/main" id="{73D7D7FB-A2A3-8126-E0EE-A627516C2434}"/>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7" name="Freeform 581">
                <a:extLst>
                  <a:ext uri="{FF2B5EF4-FFF2-40B4-BE49-F238E27FC236}">
                    <a16:creationId xmlns:a16="http://schemas.microsoft.com/office/drawing/2014/main" id="{4A3FF12E-5EA4-3A06-6B97-D6390CE8D2B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28" name="Freeform 582">
                <a:extLst>
                  <a:ext uri="{FF2B5EF4-FFF2-40B4-BE49-F238E27FC236}">
                    <a16:creationId xmlns:a16="http://schemas.microsoft.com/office/drawing/2014/main" id="{0E794523-B420-A4E7-B1E1-6530DF420E1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29" name="Freeform 583">
                <a:extLst>
                  <a:ext uri="{FF2B5EF4-FFF2-40B4-BE49-F238E27FC236}">
                    <a16:creationId xmlns:a16="http://schemas.microsoft.com/office/drawing/2014/main" id="{4343CDE3-6CDF-1B55-2614-DF17511C61A0}"/>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30" name="Freeform 584">
                <a:extLst>
                  <a:ext uri="{FF2B5EF4-FFF2-40B4-BE49-F238E27FC236}">
                    <a16:creationId xmlns:a16="http://schemas.microsoft.com/office/drawing/2014/main" id="{7287D3DC-3064-0BC6-B1D8-B57EE6C7E8CD}"/>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31" name="Freeform 585">
                <a:extLst>
                  <a:ext uri="{FF2B5EF4-FFF2-40B4-BE49-F238E27FC236}">
                    <a16:creationId xmlns:a16="http://schemas.microsoft.com/office/drawing/2014/main" id="{C13EC358-9556-4D88-4127-96C7DF9369A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cxnSp>
        <p:nvCxnSpPr>
          <p:cNvPr id="32" name="Straight Connector 31">
            <a:extLst>
              <a:ext uri="{FF2B5EF4-FFF2-40B4-BE49-F238E27FC236}">
                <a16:creationId xmlns:a16="http://schemas.microsoft.com/office/drawing/2014/main" id="{1CC224A1-027B-4B5C-98FF-F8EF534BAA5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50C18-2E0F-E239-3037-836D6F83BAF1}"/>
              </a:ext>
            </a:extLst>
          </p:cNvPr>
          <p:cNvSpPr>
            <a:spLocks noGrp="1"/>
          </p:cNvSpPr>
          <p:nvPr>
            <p:ph type="body" idx="1"/>
          </p:nvPr>
        </p:nvSpPr>
        <p:spPr/>
        <p:txBody>
          <a:bodyPr>
            <a:noAutofit/>
          </a:bodyPr>
          <a:lstStyle/>
          <a:p>
            <a:pPr algn="l" rtl="0"/>
            <a:r>
              <a:rPr lang="en-IE">
                <a:solidFill>
                  <a:srgbClr val="000000"/>
                </a:solidFill>
              </a:rPr>
              <a:t>Problem Keşfi</a:t>
            </a:r>
          </a:p>
          <a:p>
            <a:pPr algn="l" rtl="0"/>
            <a:endParaRPr lang="en-IE">
              <a:solidFill>
                <a:srgbClr val="000000"/>
              </a:solidFill>
            </a:endParaRPr>
          </a:p>
        </p:txBody>
      </p:sp>
      <p:sp>
        <p:nvSpPr>
          <p:cNvPr id="6" name="Text Placeholder 5">
            <a:extLst>
              <a:ext uri="{FF2B5EF4-FFF2-40B4-BE49-F238E27FC236}">
                <a16:creationId xmlns:a16="http://schemas.microsoft.com/office/drawing/2014/main" id="{630DCD41-6BA1-85D1-2288-574422687487}"/>
              </a:ext>
            </a:extLst>
          </p:cNvPr>
          <p:cNvSpPr>
            <a:spLocks noGrp="1"/>
          </p:cNvSpPr>
          <p:nvPr>
            <p:ph type="body" idx="10"/>
          </p:nvPr>
        </p:nvSpPr>
        <p:spPr>
          <a:xfrm>
            <a:off x="3171528" y="2669514"/>
            <a:ext cx="586612" cy="597538"/>
          </a:xfrm>
        </p:spPr>
        <p:txBody>
          <a:bodyPr/>
          <a:lstStyle/>
          <a:p>
            <a:pPr rtl="0"/>
            <a:r>
              <a:rPr lang="en-IE">
                <a:solidFill>
                  <a:srgbClr val="79C5C3"/>
                </a:solidFill>
              </a:rPr>
              <a:t>2</a:t>
            </a:r>
          </a:p>
        </p:txBody>
      </p:sp>
      <p:sp>
        <p:nvSpPr>
          <p:cNvPr id="7" name="Text Placeholder 6">
            <a:extLst>
              <a:ext uri="{FF2B5EF4-FFF2-40B4-BE49-F238E27FC236}">
                <a16:creationId xmlns:a16="http://schemas.microsoft.com/office/drawing/2014/main" id="{12350B51-9FC0-93DE-AD60-344DE82A7D8D}"/>
              </a:ext>
            </a:extLst>
          </p:cNvPr>
          <p:cNvSpPr>
            <a:spLocks noGrp="1"/>
          </p:cNvSpPr>
          <p:nvPr>
            <p:ph type="body" idx="11"/>
          </p:nvPr>
        </p:nvSpPr>
        <p:spPr>
          <a:xfrm>
            <a:off x="5509388" y="2587390"/>
            <a:ext cx="586612" cy="597538"/>
          </a:xfrm>
        </p:spPr>
        <p:txBody>
          <a:bodyPr/>
          <a:lstStyle/>
          <a:p>
            <a:pPr rtl="0"/>
            <a:r>
              <a:rPr lang="en-IE">
                <a:solidFill>
                  <a:srgbClr val="F1A0C2"/>
                </a:solidFill>
              </a:rPr>
              <a:t>3</a:t>
            </a:r>
          </a:p>
        </p:txBody>
      </p:sp>
      <p:sp>
        <p:nvSpPr>
          <p:cNvPr id="9" name="Text Placeholder 8">
            <a:extLst>
              <a:ext uri="{FF2B5EF4-FFF2-40B4-BE49-F238E27FC236}">
                <a16:creationId xmlns:a16="http://schemas.microsoft.com/office/drawing/2014/main" id="{2F70FD30-DC22-2BE0-3204-426405A317C7}"/>
              </a:ext>
            </a:extLst>
          </p:cNvPr>
          <p:cNvSpPr>
            <a:spLocks noGrp="1"/>
          </p:cNvSpPr>
          <p:nvPr>
            <p:ph type="body" idx="13"/>
          </p:nvPr>
        </p:nvSpPr>
        <p:spPr>
          <a:xfrm>
            <a:off x="816518" y="2746401"/>
            <a:ext cx="586612" cy="597538"/>
          </a:xfrm>
        </p:spPr>
        <p:txBody>
          <a:bodyPr/>
          <a:lstStyle/>
          <a:p>
            <a:pPr rtl="0"/>
            <a:r>
              <a:rPr lang="en-IE">
                <a:solidFill>
                  <a:srgbClr val="F68F37"/>
                </a:solidFill>
              </a:rPr>
              <a:t>1</a:t>
            </a:r>
          </a:p>
        </p:txBody>
      </p:sp>
      <p:sp>
        <p:nvSpPr>
          <p:cNvPr id="11" name="Text Placeholder 10">
            <a:extLst>
              <a:ext uri="{FF2B5EF4-FFF2-40B4-BE49-F238E27FC236}">
                <a16:creationId xmlns:a16="http://schemas.microsoft.com/office/drawing/2014/main" id="{B3BD79D5-2C5D-ED78-D7A9-92ED616EE24D}"/>
              </a:ext>
            </a:extLst>
          </p:cNvPr>
          <p:cNvSpPr>
            <a:spLocks noGrp="1"/>
          </p:cNvSpPr>
          <p:nvPr>
            <p:ph type="body" idx="15"/>
          </p:nvPr>
        </p:nvSpPr>
        <p:spPr>
          <a:xfrm>
            <a:off x="10074739" y="2582409"/>
            <a:ext cx="586612" cy="597538"/>
          </a:xfrm>
        </p:spPr>
        <p:txBody>
          <a:bodyPr/>
          <a:lstStyle/>
          <a:p>
            <a:pPr rtl="0"/>
            <a:r>
              <a:rPr lang="en-IE">
                <a:solidFill>
                  <a:srgbClr val="79C5C3"/>
                </a:solidFill>
              </a:rPr>
              <a:t>5</a:t>
            </a:r>
          </a:p>
        </p:txBody>
      </p:sp>
      <p:sp>
        <p:nvSpPr>
          <p:cNvPr id="12" name="Text Placeholder 11">
            <a:extLst>
              <a:ext uri="{FF2B5EF4-FFF2-40B4-BE49-F238E27FC236}">
                <a16:creationId xmlns:a16="http://schemas.microsoft.com/office/drawing/2014/main" id="{7B75524C-4450-203B-4077-28DCD3A44B41}"/>
              </a:ext>
            </a:extLst>
          </p:cNvPr>
          <p:cNvSpPr>
            <a:spLocks noGrp="1"/>
          </p:cNvSpPr>
          <p:nvPr>
            <p:ph type="body" idx="6"/>
          </p:nvPr>
        </p:nvSpPr>
        <p:spPr>
          <a:xfrm>
            <a:off x="7719729" y="2605753"/>
            <a:ext cx="586612" cy="597538"/>
          </a:xfrm>
        </p:spPr>
        <p:txBody>
          <a:bodyPr/>
          <a:lstStyle/>
          <a:p>
            <a:pPr rtl="0"/>
            <a:r>
              <a:rPr lang="en-IE">
                <a:solidFill>
                  <a:srgbClr val="F68F37"/>
                </a:solidFill>
              </a:rPr>
              <a:t>4</a:t>
            </a:r>
          </a:p>
        </p:txBody>
      </p:sp>
      <p:sp>
        <p:nvSpPr>
          <p:cNvPr id="13" name="Text Placeholder 1">
            <a:extLst>
              <a:ext uri="{FF2B5EF4-FFF2-40B4-BE49-F238E27FC236}">
                <a16:creationId xmlns:a16="http://schemas.microsoft.com/office/drawing/2014/main" id="{DD3DCBEE-A854-8E7D-CB76-C8B32B82DB45}"/>
              </a:ext>
            </a:extLst>
          </p:cNvPr>
          <p:cNvSpPr txBox="1">
            <a:spLocks/>
          </p:cNvSpPr>
          <p:nvPr/>
        </p:nvSpPr>
        <p:spPr>
          <a:xfrm>
            <a:off x="676544" y="1378075"/>
            <a:ext cx="4312551" cy="748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400">
                <a:solidFill>
                  <a:srgbClr val="000000"/>
                </a:solidFill>
              </a:rPr>
              <a:t>Problemi Parçalamak</a:t>
            </a:r>
            <a:endParaRPr lang="en-IE" sz="2400">
              <a:solidFill>
                <a:srgbClr val="000000"/>
              </a:solidFill>
            </a:endParaRPr>
          </a:p>
        </p:txBody>
      </p:sp>
      <p:sp>
        <p:nvSpPr>
          <p:cNvPr id="14" name="Text Placeholder 3">
            <a:extLst>
              <a:ext uri="{FF2B5EF4-FFF2-40B4-BE49-F238E27FC236}">
                <a16:creationId xmlns:a16="http://schemas.microsoft.com/office/drawing/2014/main" id="{69EE9704-6CE6-B2A7-9400-305B311EBEDC}"/>
              </a:ext>
            </a:extLst>
          </p:cNvPr>
          <p:cNvSpPr txBox="1">
            <a:spLocks/>
          </p:cNvSpPr>
          <p:nvPr/>
        </p:nvSpPr>
        <p:spPr>
          <a:xfrm>
            <a:off x="668472" y="4287193"/>
            <a:ext cx="1740791" cy="697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SEÇTİĞİNİZ PROBLEMİ</a:t>
            </a:r>
            <a:endParaRPr lang="en-IE" sz="1600" b="1" dirty="0">
              <a:solidFill>
                <a:srgbClr val="000000"/>
              </a:solidFill>
            </a:endParaRPr>
          </a:p>
        </p:txBody>
      </p:sp>
      <p:sp>
        <p:nvSpPr>
          <p:cNvPr id="15" name="Text Placeholder 4">
            <a:extLst>
              <a:ext uri="{FF2B5EF4-FFF2-40B4-BE49-F238E27FC236}">
                <a16:creationId xmlns:a16="http://schemas.microsoft.com/office/drawing/2014/main" id="{2EF8DF6B-9581-E768-9DF8-D989C5C0F5D2}"/>
              </a:ext>
            </a:extLst>
          </p:cNvPr>
          <p:cNvSpPr txBox="1">
            <a:spLocks/>
          </p:cNvSpPr>
          <p:nvPr/>
        </p:nvSpPr>
        <p:spPr>
          <a:xfrm>
            <a:off x="548485" y="3682092"/>
            <a:ext cx="2003549" cy="54501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GÖZDEN GEÇİRİN</a:t>
            </a:r>
            <a:endParaRPr lang="en-IE" sz="2000" b="1" dirty="0">
              <a:solidFill>
                <a:srgbClr val="000000"/>
              </a:solidFill>
            </a:endParaRPr>
          </a:p>
        </p:txBody>
      </p:sp>
      <p:sp>
        <p:nvSpPr>
          <p:cNvPr id="16" name="Text Placeholder 6">
            <a:extLst>
              <a:ext uri="{FF2B5EF4-FFF2-40B4-BE49-F238E27FC236}">
                <a16:creationId xmlns:a16="http://schemas.microsoft.com/office/drawing/2014/main" id="{5B5C42DC-0BA8-AC12-052E-A15553C3ACA4}"/>
              </a:ext>
            </a:extLst>
          </p:cNvPr>
          <p:cNvSpPr txBox="1">
            <a:spLocks/>
          </p:cNvSpPr>
          <p:nvPr/>
        </p:nvSpPr>
        <p:spPr>
          <a:xfrm>
            <a:off x="3049980" y="3635442"/>
            <a:ext cx="1853076" cy="23846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TANIMLAYIN</a:t>
            </a:r>
            <a:endParaRPr lang="en-IE" sz="2000" b="1" dirty="0">
              <a:solidFill>
                <a:srgbClr val="000000"/>
              </a:solidFill>
            </a:endParaRPr>
          </a:p>
        </p:txBody>
      </p:sp>
      <p:sp>
        <p:nvSpPr>
          <p:cNvPr id="17" name="Text Placeholder 5">
            <a:extLst>
              <a:ext uri="{FF2B5EF4-FFF2-40B4-BE49-F238E27FC236}">
                <a16:creationId xmlns:a16="http://schemas.microsoft.com/office/drawing/2014/main" id="{105215E6-5239-F3F8-3B6A-9AD82062ECE5}"/>
              </a:ext>
            </a:extLst>
          </p:cNvPr>
          <p:cNvSpPr txBox="1">
            <a:spLocks/>
          </p:cNvSpPr>
          <p:nvPr/>
        </p:nvSpPr>
        <p:spPr>
          <a:xfrm>
            <a:off x="2921638" y="3949488"/>
            <a:ext cx="1853076" cy="8394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SORUNUNUZUN TÜM NEDENLERİNİ</a:t>
            </a:r>
            <a:endParaRPr lang="en-IE" sz="1600" b="1" dirty="0">
              <a:solidFill>
                <a:srgbClr val="000000"/>
              </a:solidFill>
            </a:endParaRPr>
          </a:p>
        </p:txBody>
      </p:sp>
      <p:sp>
        <p:nvSpPr>
          <p:cNvPr id="18" name="Text Placeholder 11">
            <a:extLst>
              <a:ext uri="{FF2B5EF4-FFF2-40B4-BE49-F238E27FC236}">
                <a16:creationId xmlns:a16="http://schemas.microsoft.com/office/drawing/2014/main" id="{B2368C5D-582C-9AD2-E4C6-AB00841CE259}"/>
              </a:ext>
            </a:extLst>
          </p:cNvPr>
          <p:cNvSpPr txBox="1">
            <a:spLocks/>
          </p:cNvSpPr>
          <p:nvPr/>
        </p:nvSpPr>
        <p:spPr>
          <a:xfrm>
            <a:off x="5261645" y="4082598"/>
            <a:ext cx="1740791" cy="8807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0000"/>
                </a:solidFill>
              </a:rPr>
              <a:t>HER SEBEP İÇİN TÜM TEMA VEYA ALT TEMALARDA</a:t>
            </a:r>
            <a:endParaRPr lang="en-US" sz="1600" b="1" dirty="0">
              <a:solidFill>
                <a:srgbClr val="000000"/>
              </a:solidFill>
              <a:ea typeface="Calibri"/>
              <a:cs typeface="Calibri"/>
            </a:endParaRPr>
          </a:p>
        </p:txBody>
      </p:sp>
      <p:sp>
        <p:nvSpPr>
          <p:cNvPr id="19" name="Text Placeholder 6">
            <a:extLst>
              <a:ext uri="{FF2B5EF4-FFF2-40B4-BE49-F238E27FC236}">
                <a16:creationId xmlns:a16="http://schemas.microsoft.com/office/drawing/2014/main" id="{B64FB12F-D9B2-0D83-A6DC-0B896C103D7E}"/>
              </a:ext>
            </a:extLst>
          </p:cNvPr>
          <p:cNvSpPr txBox="1">
            <a:spLocks/>
          </p:cNvSpPr>
          <p:nvPr/>
        </p:nvSpPr>
        <p:spPr>
          <a:xfrm>
            <a:off x="5070678" y="3429000"/>
            <a:ext cx="2089558" cy="67639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000000"/>
                </a:solidFill>
              </a:rPr>
              <a:t> '</a:t>
            </a:r>
            <a:r>
              <a:rPr lang="en-US" sz="2000" b="1" i="1" dirty="0">
                <a:solidFill>
                  <a:srgbClr val="000000"/>
                </a:solidFill>
              </a:rPr>
              <a:t>NEDEN?' DİYE SORUN</a:t>
            </a:r>
            <a:endParaRPr lang="en-IE" sz="2000" b="1" dirty="0">
              <a:solidFill>
                <a:srgbClr val="000000"/>
              </a:solidFill>
            </a:endParaRPr>
          </a:p>
        </p:txBody>
      </p:sp>
      <p:sp>
        <p:nvSpPr>
          <p:cNvPr id="20" name="Text Placeholder 6">
            <a:extLst>
              <a:ext uri="{FF2B5EF4-FFF2-40B4-BE49-F238E27FC236}">
                <a16:creationId xmlns:a16="http://schemas.microsoft.com/office/drawing/2014/main" id="{FEB686CF-0450-03A1-93AE-E6D5EEB2A974}"/>
              </a:ext>
            </a:extLst>
          </p:cNvPr>
          <p:cNvSpPr txBox="1">
            <a:spLocks/>
          </p:cNvSpPr>
          <p:nvPr/>
        </p:nvSpPr>
        <p:spPr>
          <a:xfrm>
            <a:off x="7540637" y="3637931"/>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a:solidFill>
                  <a:srgbClr val="000000"/>
                </a:solidFill>
              </a:rPr>
              <a:t>LİSTE</a:t>
            </a:r>
            <a:endParaRPr lang="en-IE" sz="2000" b="1">
              <a:solidFill>
                <a:srgbClr val="000000"/>
              </a:solidFill>
            </a:endParaRPr>
          </a:p>
        </p:txBody>
      </p:sp>
      <p:sp>
        <p:nvSpPr>
          <p:cNvPr id="21" name="Text Placeholder 6">
            <a:extLst>
              <a:ext uri="{FF2B5EF4-FFF2-40B4-BE49-F238E27FC236}">
                <a16:creationId xmlns:a16="http://schemas.microsoft.com/office/drawing/2014/main" id="{68E09EE6-1F73-C09D-CEA2-CB26BA9D4A95}"/>
              </a:ext>
            </a:extLst>
          </p:cNvPr>
          <p:cNvSpPr txBox="1">
            <a:spLocks/>
          </p:cNvSpPr>
          <p:nvPr/>
        </p:nvSpPr>
        <p:spPr>
          <a:xfrm>
            <a:off x="10074739" y="363292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a:solidFill>
                  <a:srgbClr val="000000"/>
                </a:solidFill>
              </a:rPr>
              <a:t>YARATMAK</a:t>
            </a:r>
            <a:endParaRPr lang="en-IE" sz="2000" b="1">
              <a:solidFill>
                <a:srgbClr val="000000"/>
              </a:solidFill>
            </a:endParaRPr>
          </a:p>
        </p:txBody>
      </p:sp>
      <p:sp>
        <p:nvSpPr>
          <p:cNvPr id="22" name="Text Placeholder 7">
            <a:extLst>
              <a:ext uri="{FF2B5EF4-FFF2-40B4-BE49-F238E27FC236}">
                <a16:creationId xmlns:a16="http://schemas.microsoft.com/office/drawing/2014/main" id="{800D6504-96FC-C7A6-859B-3C6348DC5A8D}"/>
              </a:ext>
            </a:extLst>
          </p:cNvPr>
          <p:cNvSpPr txBox="1">
            <a:spLocks/>
          </p:cNvSpPr>
          <p:nvPr/>
        </p:nvSpPr>
        <p:spPr>
          <a:xfrm>
            <a:off x="7401694" y="3952785"/>
            <a:ext cx="2130961" cy="88076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0000"/>
                </a:solidFill>
              </a:rPr>
              <a:t>SORUNUN ETKİLERİNİ</a:t>
            </a:r>
            <a:endParaRPr lang="en-US" sz="1600" b="1" dirty="0">
              <a:solidFill>
                <a:srgbClr val="000000"/>
              </a:solidFill>
              <a:ea typeface="Calibri"/>
              <a:cs typeface="Calibri"/>
            </a:endParaRPr>
          </a:p>
        </p:txBody>
      </p:sp>
      <p:sp>
        <p:nvSpPr>
          <p:cNvPr id="23" name="Text Placeholder 9">
            <a:extLst>
              <a:ext uri="{FF2B5EF4-FFF2-40B4-BE49-F238E27FC236}">
                <a16:creationId xmlns:a16="http://schemas.microsoft.com/office/drawing/2014/main" id="{C6D5D366-3CA3-C477-5C06-7EB8D4ACEA8A}"/>
              </a:ext>
            </a:extLst>
          </p:cNvPr>
          <p:cNvSpPr txBox="1">
            <a:spLocks/>
          </p:cNvSpPr>
          <p:nvPr/>
        </p:nvSpPr>
        <p:spPr>
          <a:xfrm>
            <a:off x="9562900" y="3958683"/>
            <a:ext cx="2333958"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OLASI SORUN AÇIKLAMALARI</a:t>
            </a:r>
            <a:endParaRPr lang="en-IE" sz="1600" b="1" dirty="0">
              <a:solidFill>
                <a:srgbClr val="000000"/>
              </a:solidFill>
            </a:endParaRPr>
          </a:p>
        </p:txBody>
      </p:sp>
    </p:spTree>
    <p:extLst>
      <p:ext uri="{BB962C8B-B14F-4D97-AF65-F5344CB8AC3E}">
        <p14:creationId xmlns:p14="http://schemas.microsoft.com/office/powerpoint/2010/main" val="559138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E49058-5DA6-9C3C-75E1-B0E6722FD828}"/>
              </a:ext>
            </a:extLst>
          </p:cNvPr>
          <p:cNvSpPr>
            <a:spLocks noGrp="1"/>
          </p:cNvSpPr>
          <p:nvPr>
            <p:ph type="body" sz="quarter" idx="16"/>
          </p:nvPr>
        </p:nvSpPr>
        <p:spPr/>
        <p:txBody>
          <a:bodyPr/>
          <a:lstStyle/>
          <a:p>
            <a:pPr algn="l" rtl="0"/>
            <a:r>
              <a:rPr lang="en-IE"/>
              <a:t>Diğer sorular:</a:t>
            </a:r>
          </a:p>
        </p:txBody>
      </p:sp>
      <p:pic>
        <p:nvPicPr>
          <p:cNvPr id="7" name="Picture Placeholder 6" descr="Light bulb on green grass">
            <a:extLst>
              <a:ext uri="{FF2B5EF4-FFF2-40B4-BE49-F238E27FC236}">
                <a16:creationId xmlns:a16="http://schemas.microsoft.com/office/drawing/2014/main" id="{2B1F8491-F5FB-31D5-84B6-6A31A85885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2">
            <a:extLst>
              <a:ext uri="{FF2B5EF4-FFF2-40B4-BE49-F238E27FC236}">
                <a16:creationId xmlns:a16="http://schemas.microsoft.com/office/drawing/2014/main" id="{5C8051F0-47CC-5F2E-D4F2-0BBCA9FA985B}"/>
              </a:ext>
            </a:extLst>
          </p:cNvPr>
          <p:cNvSpPr>
            <a:spLocks noGrp="1"/>
          </p:cNvSpPr>
          <p:nvPr>
            <p:ph type="body" sz="quarter" idx="18"/>
          </p:nvPr>
        </p:nvSpPr>
        <p:spPr>
          <a:xfrm>
            <a:off x="898525" y="1593850"/>
            <a:ext cx="5404121" cy="4016375"/>
          </a:xfrm>
        </p:spPr>
        <p:txBody>
          <a:bodyPr lIns="91440" tIns="45720" rIns="91440" bIns="45720" anchor="t"/>
          <a:lstStyle/>
          <a:p>
            <a:pPr marL="414655" indent="-342900" algn="l" rtl="0">
              <a:buFont typeface="Arial" panose="020B0604020202020204" pitchFamily="34" charset="0"/>
              <a:buChar char="•"/>
            </a:pPr>
            <a:r>
              <a:rPr lang="en-US" dirty="0"/>
              <a:t>Bu </a:t>
            </a:r>
            <a:r>
              <a:rPr lang="en-US" dirty="0" err="1"/>
              <a:t>sorundan</a:t>
            </a:r>
            <a:r>
              <a:rPr lang="en-US" dirty="0"/>
              <a:t> </a:t>
            </a:r>
            <a:r>
              <a:rPr lang="en-US" dirty="0" err="1"/>
              <a:t>kimler</a:t>
            </a:r>
            <a:r>
              <a:rPr lang="en-US" dirty="0"/>
              <a:t> </a:t>
            </a:r>
            <a:r>
              <a:rPr lang="en-US" dirty="0" err="1"/>
              <a:t>etkilenir</a:t>
            </a:r>
            <a:r>
              <a:rPr lang="en-US" dirty="0"/>
              <a:t>?</a:t>
            </a:r>
          </a:p>
          <a:p>
            <a:pPr marL="414655" indent="-342900" algn="l" rtl="0">
              <a:buFont typeface="Arial" panose="020B0604020202020204" pitchFamily="34" charset="0"/>
              <a:buChar char="•"/>
            </a:pPr>
            <a:r>
              <a:rPr lang="en-US" dirty="0"/>
              <a:t>Bu </a:t>
            </a:r>
            <a:r>
              <a:rPr lang="en-US" dirty="0" err="1"/>
              <a:t>sorun</a:t>
            </a:r>
            <a:r>
              <a:rPr lang="en-US" dirty="0"/>
              <a:t> </a:t>
            </a:r>
            <a:r>
              <a:rPr lang="en-US" dirty="0" err="1"/>
              <a:t>kimin</a:t>
            </a:r>
            <a:r>
              <a:rPr lang="en-US" dirty="0"/>
              <a:t> </a:t>
            </a:r>
            <a:r>
              <a:rPr lang="en-US" dirty="0" err="1"/>
              <a:t>umurunda</a:t>
            </a:r>
            <a:r>
              <a:rPr lang="en-US" dirty="0"/>
              <a:t>?</a:t>
            </a:r>
            <a:endParaRPr lang="en-US" dirty="0">
              <a:ea typeface="Calibri"/>
              <a:cs typeface="Calibri"/>
            </a:endParaRPr>
          </a:p>
          <a:p>
            <a:pPr marL="414655" indent="-342900" algn="l" rtl="0">
              <a:buFont typeface="Arial" panose="020B0604020202020204" pitchFamily="34" charset="0"/>
              <a:buChar char="•"/>
            </a:pPr>
            <a:r>
              <a:rPr lang="en-US" dirty="0" err="1"/>
              <a:t>Bunlardan</a:t>
            </a:r>
            <a:r>
              <a:rPr lang="en-US" dirty="0"/>
              <a:t> </a:t>
            </a:r>
            <a:r>
              <a:rPr lang="en-US" dirty="0" err="1"/>
              <a:t>hangisi</a:t>
            </a:r>
            <a:r>
              <a:rPr lang="en-US" dirty="0"/>
              <a:t> SİZİN </a:t>
            </a:r>
            <a:r>
              <a:rPr lang="en-US" dirty="0" err="1"/>
              <a:t>hedef</a:t>
            </a:r>
            <a:r>
              <a:rPr lang="en-US" dirty="0"/>
              <a:t> </a:t>
            </a:r>
            <a:r>
              <a:rPr lang="en-US" dirty="0" err="1"/>
              <a:t>grubunuz</a:t>
            </a:r>
            <a:r>
              <a:rPr lang="en-US" dirty="0"/>
              <a:t> </a:t>
            </a:r>
            <a:r>
              <a:rPr lang="en-US" dirty="0" err="1"/>
              <a:t>olacak</a:t>
            </a:r>
            <a:r>
              <a:rPr lang="en-US" dirty="0"/>
              <a:t>?</a:t>
            </a:r>
            <a:endParaRPr lang="en-US" dirty="0">
              <a:ea typeface="Calibri"/>
              <a:cs typeface="Calibri"/>
            </a:endParaRPr>
          </a:p>
          <a:p>
            <a:pPr marL="414655" indent="-342900">
              <a:buFont typeface="Arial" panose="020B0604020202020204" pitchFamily="34" charset="0"/>
              <a:buChar char="•"/>
            </a:pPr>
            <a:r>
              <a:rPr lang="en-US" dirty="0"/>
              <a:t>Hali </a:t>
            </a:r>
            <a:r>
              <a:rPr lang="en-US" dirty="0" err="1"/>
              <a:t>Hazırda</a:t>
            </a:r>
            <a:r>
              <a:rPr lang="en-US" dirty="0"/>
              <a:t> </a:t>
            </a:r>
            <a:r>
              <a:rPr lang="en-US" dirty="0" err="1"/>
              <a:t>bir</a:t>
            </a:r>
            <a:r>
              <a:rPr lang="en-US" dirty="0"/>
              <a:t> </a:t>
            </a:r>
            <a:r>
              <a:rPr lang="en-US" dirty="0" err="1"/>
              <a:t>fikir</a:t>
            </a:r>
            <a:r>
              <a:rPr lang="en-US" dirty="0"/>
              <a:t> var </a:t>
            </a:r>
            <a:r>
              <a:rPr lang="en-US" dirty="0" err="1"/>
              <a:t>mı</a:t>
            </a:r>
            <a:r>
              <a:rPr lang="en-US" dirty="0"/>
              <a:t>?</a:t>
            </a:r>
            <a:endParaRPr lang="en-US" dirty="0">
              <a:ea typeface="Calibri"/>
              <a:cs typeface="Calibri"/>
            </a:endParaRPr>
          </a:p>
          <a:p>
            <a:pPr marL="414655" indent="-342900">
              <a:buFont typeface="Arial" panose="020B0604020202020204" pitchFamily="34" charset="0"/>
              <a:buChar char="•"/>
            </a:pPr>
            <a:r>
              <a:rPr lang="en-US" dirty="0"/>
              <a:t>Hali </a:t>
            </a:r>
            <a:r>
              <a:rPr lang="en-US" dirty="0" err="1"/>
              <a:t>hazırda</a:t>
            </a:r>
            <a:r>
              <a:rPr lang="en-US" dirty="0"/>
              <a:t> </a:t>
            </a:r>
            <a:r>
              <a:rPr lang="en-US" dirty="0" err="1"/>
              <a:t>birçözüm</a:t>
            </a:r>
            <a:r>
              <a:rPr lang="en-US" dirty="0"/>
              <a:t> var </a:t>
            </a:r>
            <a:r>
              <a:rPr lang="en-US" dirty="0" err="1"/>
              <a:t>mı</a:t>
            </a:r>
            <a:r>
              <a:rPr lang="en-US" dirty="0"/>
              <a:t>?</a:t>
            </a:r>
            <a:endParaRPr lang="en-US" dirty="0">
              <a:ea typeface="Calibri"/>
              <a:cs typeface="Calibri"/>
            </a:endParaRPr>
          </a:p>
          <a:p>
            <a:pPr marL="414655" indent="-342900" algn="l" rtl="0">
              <a:buFont typeface="Arial" panose="020B0604020202020204" pitchFamily="34" charset="0"/>
              <a:buChar char="•"/>
            </a:pPr>
            <a:r>
              <a:rPr lang="en-US" dirty="0" err="1"/>
              <a:t>Bunlar</a:t>
            </a:r>
            <a:r>
              <a:rPr lang="en-US" dirty="0"/>
              <a:t> </a:t>
            </a:r>
            <a:r>
              <a:rPr lang="en-US" dirty="0" err="1"/>
              <a:t>kimde</a:t>
            </a:r>
            <a:r>
              <a:rPr lang="en-US" dirty="0"/>
              <a:t> var?</a:t>
            </a:r>
            <a:endParaRPr lang="en-US" dirty="0">
              <a:ea typeface="Calibri"/>
              <a:cs typeface="Calibri"/>
            </a:endParaRPr>
          </a:p>
          <a:p>
            <a:pPr marL="414655" indent="-342900" algn="l" rtl="0">
              <a:buFont typeface="Arial" panose="020B0604020202020204" pitchFamily="34" charset="0"/>
              <a:buChar char="•"/>
            </a:pPr>
            <a:r>
              <a:rPr lang="en-US" b="1" dirty="0" err="1"/>
              <a:t>Nasıl</a:t>
            </a:r>
            <a:r>
              <a:rPr lang="en-US" b="1" dirty="0"/>
              <a:t> </a:t>
            </a:r>
            <a:r>
              <a:rPr lang="en-US" b="1" dirty="0" err="1"/>
              <a:t>daha</a:t>
            </a:r>
            <a:r>
              <a:rPr lang="en-US" b="1" dirty="0"/>
              <a:t> </a:t>
            </a:r>
            <a:r>
              <a:rPr lang="en-US" b="1" dirty="0" err="1"/>
              <a:t>iyisini</a:t>
            </a:r>
            <a:r>
              <a:rPr lang="en-US" b="1" dirty="0"/>
              <a:t> </a:t>
            </a:r>
            <a:r>
              <a:rPr lang="en-US" b="1" dirty="0" err="1"/>
              <a:t>yapabilirsin</a:t>
            </a:r>
            <a:r>
              <a:rPr lang="en-US" b="1" dirty="0"/>
              <a:t>?</a:t>
            </a:r>
            <a:endParaRPr lang="en-US" b="1" dirty="0">
              <a:ea typeface="Calibri"/>
              <a:cs typeface="Calibri"/>
            </a:endParaRPr>
          </a:p>
          <a:p>
            <a:pPr marL="414900" indent="-342900" algn="l" rtl="0">
              <a:buFont typeface="Arial" panose="020B0604020202020204" pitchFamily="34" charset="0"/>
              <a:buChar char="•"/>
            </a:pPr>
            <a:endParaRPr lang="en-IE"/>
          </a:p>
        </p:txBody>
      </p:sp>
    </p:spTree>
    <p:extLst>
      <p:ext uri="{BB962C8B-B14F-4D97-AF65-F5344CB8AC3E}">
        <p14:creationId xmlns:p14="http://schemas.microsoft.com/office/powerpoint/2010/main" val="3251295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D624E-D135-4346-8066-EEB731970F7D}"/>
              </a:ext>
            </a:extLst>
          </p:cNvPr>
          <p:cNvSpPr>
            <a:spLocks noGrp="1"/>
          </p:cNvSpPr>
          <p:nvPr>
            <p:ph type="body" sz="quarter" idx="18"/>
          </p:nvPr>
        </p:nvSpPr>
        <p:spPr>
          <a:xfrm>
            <a:off x="898358" y="1783457"/>
            <a:ext cx="3872818" cy="3291086"/>
          </a:xfrm>
        </p:spPr>
        <p:txBody>
          <a:bodyPr lIns="91440" tIns="45720" rIns="91440" bIns="45720" anchor="t"/>
          <a:lstStyle/>
          <a:p>
            <a:r>
              <a:rPr lang="en-US" dirty="0" err="1"/>
              <a:t>Müşteri</a:t>
            </a:r>
            <a:r>
              <a:rPr lang="en-US" dirty="0"/>
              <a:t> </a:t>
            </a:r>
            <a:r>
              <a:rPr lang="en-US" dirty="0" err="1"/>
              <a:t>Empati</a:t>
            </a:r>
            <a:r>
              <a:rPr lang="en-US" dirty="0"/>
              <a:t> </a:t>
            </a:r>
            <a:r>
              <a:rPr lang="en-US" dirty="0" err="1"/>
              <a:t>Haritasına</a:t>
            </a:r>
            <a:r>
              <a:rPr lang="en-US" dirty="0"/>
              <a:t> </a:t>
            </a:r>
            <a:r>
              <a:rPr lang="en-US" dirty="0" err="1"/>
              <a:t>genel</a:t>
            </a:r>
            <a:r>
              <a:rPr lang="en-US" dirty="0"/>
              <a:t> </a:t>
            </a:r>
            <a:r>
              <a:rPr lang="en-US" dirty="0" err="1"/>
              <a:t>bir</a:t>
            </a:r>
            <a:r>
              <a:rPr lang="en-US" dirty="0"/>
              <a:t> </a:t>
            </a:r>
            <a:r>
              <a:rPr lang="en-US" dirty="0" err="1"/>
              <a:t>bakış</a:t>
            </a:r>
            <a:r>
              <a:rPr lang="en-US" dirty="0"/>
              <a:t> </a:t>
            </a:r>
            <a:r>
              <a:rPr lang="en-US" dirty="0" err="1"/>
              <a:t>içeren</a:t>
            </a:r>
            <a:r>
              <a:rPr lang="en-US" dirty="0"/>
              <a:t> </a:t>
            </a:r>
            <a:r>
              <a:rPr lang="en-US" dirty="0" err="1"/>
              <a:t>kısa</a:t>
            </a:r>
            <a:r>
              <a:rPr lang="en-US" dirty="0"/>
              <a:t> </a:t>
            </a:r>
            <a:r>
              <a:rPr lang="en-US" dirty="0" err="1"/>
              <a:t>bir</a:t>
            </a:r>
            <a:r>
              <a:rPr lang="en-US" dirty="0"/>
              <a:t> </a:t>
            </a:r>
            <a:r>
              <a:rPr lang="en-US" dirty="0" err="1"/>
              <a:t>videoyu</a:t>
            </a:r>
            <a:r>
              <a:rPr lang="en-US" dirty="0"/>
              <a:t> </a:t>
            </a:r>
            <a:r>
              <a:rPr lang="en-US" dirty="0" err="1"/>
              <a:t>yanda</a:t>
            </a:r>
            <a:r>
              <a:rPr lang="en-US" dirty="0"/>
              <a:t> </a:t>
            </a:r>
            <a:r>
              <a:rPr lang="en-US" dirty="0" err="1"/>
              <a:t>görebilirsiniz</a:t>
            </a:r>
            <a:r>
              <a:rPr lang="en-US" dirty="0"/>
              <a:t>. Bu, </a:t>
            </a:r>
            <a:r>
              <a:rPr lang="en-US" dirty="0" err="1"/>
              <a:t>işletmelerin</a:t>
            </a:r>
            <a:r>
              <a:rPr lang="en-US" dirty="0"/>
              <a:t> </a:t>
            </a:r>
            <a:r>
              <a:rPr lang="en-US" dirty="0" err="1"/>
              <a:t>müşterilerini</a:t>
            </a:r>
            <a:r>
              <a:rPr lang="en-US" dirty="0"/>
              <a:t> </a:t>
            </a:r>
            <a:r>
              <a:rPr lang="en-US" dirty="0" err="1"/>
              <a:t>daha</a:t>
            </a:r>
            <a:r>
              <a:rPr lang="en-US" dirty="0"/>
              <a:t> iyi </a:t>
            </a:r>
            <a:r>
              <a:rPr lang="en-US" dirty="0" err="1"/>
              <a:t>anlamalarına</a:t>
            </a:r>
            <a:r>
              <a:rPr lang="en-US" dirty="0"/>
              <a:t> </a:t>
            </a:r>
            <a:r>
              <a:rPr lang="en-US" dirty="0" err="1"/>
              <a:t>ve</a:t>
            </a:r>
            <a:r>
              <a:rPr lang="en-US" dirty="0"/>
              <a:t> </a:t>
            </a:r>
            <a:r>
              <a:rPr lang="en-US" dirty="0" err="1"/>
              <a:t>müşterinin</a:t>
            </a:r>
            <a:r>
              <a:rPr lang="en-US" dirty="0"/>
              <a:t> </a:t>
            </a:r>
            <a:r>
              <a:rPr lang="en-US" dirty="0" err="1"/>
              <a:t>yaşadığı</a:t>
            </a:r>
            <a:r>
              <a:rPr lang="en-US" dirty="0"/>
              <a:t> </a:t>
            </a:r>
            <a:r>
              <a:rPr lang="en-US" dirty="0" err="1"/>
              <a:t>gerçek</a:t>
            </a:r>
            <a:r>
              <a:rPr lang="en-US" dirty="0"/>
              <a:t> </a:t>
            </a:r>
            <a:r>
              <a:rPr lang="en-US" dirty="0" err="1"/>
              <a:t>sorunu</a:t>
            </a:r>
            <a:r>
              <a:rPr lang="en-US" dirty="0"/>
              <a:t> </a:t>
            </a:r>
            <a:r>
              <a:rPr lang="en-US" dirty="0" err="1"/>
              <a:t>keşfetmelerine</a:t>
            </a:r>
            <a:r>
              <a:rPr lang="en-US" dirty="0"/>
              <a:t> </a:t>
            </a:r>
            <a:r>
              <a:rPr lang="en-US" dirty="0" err="1"/>
              <a:t>ve</a:t>
            </a:r>
            <a:r>
              <a:rPr lang="en-US" dirty="0"/>
              <a:t> </a:t>
            </a:r>
            <a:r>
              <a:rPr lang="en-US" dirty="0" err="1"/>
              <a:t>tanımlamalarına</a:t>
            </a:r>
            <a:r>
              <a:rPr lang="en-US" dirty="0"/>
              <a:t> </a:t>
            </a:r>
            <a:r>
              <a:rPr lang="en-US" dirty="0" err="1"/>
              <a:t>yardımcı</a:t>
            </a:r>
            <a:r>
              <a:rPr lang="en-US" dirty="0"/>
              <a:t> </a:t>
            </a:r>
            <a:r>
              <a:rPr lang="en-US" dirty="0" err="1"/>
              <a:t>olmak</a:t>
            </a:r>
            <a:r>
              <a:rPr lang="en-US" dirty="0"/>
              <a:t> </a:t>
            </a:r>
            <a:r>
              <a:rPr lang="en-US" dirty="0" err="1"/>
              <a:t>için</a:t>
            </a:r>
            <a:r>
              <a:rPr lang="en-US" dirty="0"/>
              <a:t> </a:t>
            </a:r>
            <a:r>
              <a:rPr lang="en-US" dirty="0" err="1"/>
              <a:t>kullanılabilecek</a:t>
            </a:r>
            <a:r>
              <a:rPr lang="en-US" dirty="0"/>
              <a:t> </a:t>
            </a:r>
            <a:r>
              <a:rPr lang="en-US" dirty="0" err="1"/>
              <a:t>kullanışlı</a:t>
            </a:r>
            <a:r>
              <a:rPr lang="en-US" dirty="0"/>
              <a:t> </a:t>
            </a:r>
            <a:r>
              <a:rPr lang="en-US" dirty="0" err="1"/>
              <a:t>bir</a:t>
            </a:r>
            <a:r>
              <a:rPr lang="en-US" dirty="0"/>
              <a:t> </a:t>
            </a:r>
            <a:r>
              <a:rPr lang="en-US" dirty="0" err="1"/>
              <a:t>araçtır</a:t>
            </a:r>
            <a:r>
              <a:rPr lang="en-US" dirty="0"/>
              <a:t>.</a:t>
            </a:r>
            <a:endParaRPr lang="en-IE" dirty="0"/>
          </a:p>
        </p:txBody>
      </p:sp>
      <p:sp>
        <p:nvSpPr>
          <p:cNvPr id="3" name="Text Placeholder 2">
            <a:extLst>
              <a:ext uri="{FF2B5EF4-FFF2-40B4-BE49-F238E27FC236}">
                <a16:creationId xmlns:a16="http://schemas.microsoft.com/office/drawing/2014/main" id="{8DC6FBA9-2BE6-66B7-53A6-C3B9975B9E40}"/>
              </a:ext>
            </a:extLst>
          </p:cNvPr>
          <p:cNvSpPr>
            <a:spLocks noGrp="1"/>
          </p:cNvSpPr>
          <p:nvPr>
            <p:ph type="body" sz="quarter" idx="16"/>
          </p:nvPr>
        </p:nvSpPr>
        <p:spPr/>
        <p:txBody>
          <a:bodyPr/>
          <a:lstStyle/>
          <a:p>
            <a:pPr algn="l" rtl="0"/>
            <a:r>
              <a:rPr lang="en-IE"/>
              <a:t>Empati Haritaları</a:t>
            </a:r>
          </a:p>
        </p:txBody>
      </p:sp>
      <p:sp>
        <p:nvSpPr>
          <p:cNvPr id="5" name="TextBox 4">
            <a:extLst>
              <a:ext uri="{FF2B5EF4-FFF2-40B4-BE49-F238E27FC236}">
                <a16:creationId xmlns:a16="http://schemas.microsoft.com/office/drawing/2014/main" id="{68CEB60F-CC50-2E1F-957D-F9ED32957286}"/>
              </a:ext>
            </a:extLst>
          </p:cNvPr>
          <p:cNvSpPr txBox="1"/>
          <p:nvPr/>
        </p:nvSpPr>
        <p:spPr>
          <a:xfrm>
            <a:off x="321441" y="5884235"/>
            <a:ext cx="4449735" cy="646331"/>
          </a:xfrm>
          <a:prstGeom prst="rect">
            <a:avLst/>
          </a:prstGeom>
          <a:noFill/>
        </p:spPr>
        <p:txBody>
          <a:bodyPr wrap="square">
            <a:spAutoFit/>
          </a:bodyPr>
          <a:lstStyle/>
          <a:p>
            <a:pPr algn="l" rtl="0"/>
            <a:r>
              <a:rPr lang="en-US">
                <a:solidFill>
                  <a:srgbClr val="000000"/>
                </a:solidFill>
                <a:hlinkClick r:id="rId3">
                  <a:extLst>
                    <a:ext uri="{A12FA001-AC4F-418D-AE19-62706E023703}">
                      <ahyp:hlinkClr xmlns:ahyp="http://schemas.microsoft.com/office/drawing/2018/hyperlinkcolor" val="tx"/>
                    </a:ext>
                  </a:extLst>
                </a:hlinkClick>
              </a:rPr>
              <a:t>Müşterileri Anlamak - Müşteri Empati Haritalamaya Giriş - YouTube</a:t>
            </a:r>
            <a:endParaRPr lang="en-IE">
              <a:solidFill>
                <a:srgbClr val="000000"/>
              </a:solidFill>
            </a:endParaRPr>
          </a:p>
        </p:txBody>
      </p:sp>
      <p:pic>
        <p:nvPicPr>
          <p:cNvPr id="6" name="Online Media 5" title="Understanding Customers - An Introduction to Customer Empathy Mapping">
            <a:hlinkClick r:id="" action="ppaction://media"/>
            <a:extLst>
              <a:ext uri="{FF2B5EF4-FFF2-40B4-BE49-F238E27FC236}">
                <a16:creationId xmlns:a16="http://schemas.microsoft.com/office/drawing/2014/main" id="{06A3A9BC-9B60-EB9A-9870-322E9070FD57}"/>
              </a:ext>
            </a:extLst>
          </p:cNvPr>
          <p:cNvPicPr>
            <a:picLocks noRot="1" noChangeAspect="1"/>
          </p:cNvPicPr>
          <p:nvPr>
            <a:videoFile r:link="rId1"/>
          </p:nvPr>
        </p:nvPicPr>
        <p:blipFill>
          <a:blip r:embed="rId4"/>
          <a:stretch>
            <a:fillRect/>
          </a:stretch>
        </p:blipFill>
        <p:spPr>
          <a:xfrm>
            <a:off x="5260567" y="1159446"/>
            <a:ext cx="6753382" cy="4173045"/>
          </a:xfrm>
          <a:prstGeom prst="rect">
            <a:avLst/>
          </a:prstGeom>
        </p:spPr>
      </p:pic>
    </p:spTree>
    <p:extLst>
      <p:ext uri="{BB962C8B-B14F-4D97-AF65-F5344CB8AC3E}">
        <p14:creationId xmlns:p14="http://schemas.microsoft.com/office/powerpoint/2010/main" val="4058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4B1F6-33B2-2FB6-53F5-0BEFBB14E7AD}"/>
              </a:ext>
            </a:extLst>
          </p:cNvPr>
          <p:cNvSpPr>
            <a:spLocks noGrp="1"/>
          </p:cNvSpPr>
          <p:nvPr>
            <p:ph type="body" sz="quarter" idx="16"/>
          </p:nvPr>
        </p:nvSpPr>
        <p:spPr>
          <a:xfrm>
            <a:off x="798379" y="426625"/>
            <a:ext cx="10595237" cy="535753"/>
          </a:xfrm>
        </p:spPr>
        <p:txBody>
          <a:bodyPr lIns="91440" tIns="45720" rIns="91440" bIns="45720" anchor="t">
            <a:noAutofit/>
          </a:bodyPr>
          <a:lstStyle/>
          <a:p>
            <a:r>
              <a:rPr lang="en-IE" dirty="0" err="1"/>
              <a:t>Empati</a:t>
            </a:r>
            <a:r>
              <a:rPr lang="en-IE" dirty="0"/>
              <a:t> </a:t>
            </a:r>
            <a:r>
              <a:rPr lang="en-IE" dirty="0" err="1"/>
              <a:t>Haritaları</a:t>
            </a:r>
            <a:r>
              <a:rPr lang="en-IE" dirty="0"/>
              <a:t> </a:t>
            </a:r>
            <a:r>
              <a:rPr lang="en-IE" dirty="0" err="1"/>
              <a:t>Aracılığıyla</a:t>
            </a:r>
            <a:r>
              <a:rPr lang="en-IE" dirty="0"/>
              <a:t> </a:t>
            </a:r>
            <a:r>
              <a:rPr lang="en-IE" dirty="0" err="1"/>
              <a:t>Müşterileri</a:t>
            </a:r>
            <a:r>
              <a:rPr lang="en-IE" dirty="0"/>
              <a:t> </a:t>
            </a:r>
            <a:r>
              <a:rPr lang="en-IE" dirty="0" err="1"/>
              <a:t>Anlamak</a:t>
            </a:r>
            <a:endParaRPr lang="en-IE" dirty="0" err="1">
              <a:ea typeface="Calibri"/>
              <a:cs typeface="Calibri"/>
            </a:endParaRPr>
          </a:p>
        </p:txBody>
      </p:sp>
      <p:pic>
        <p:nvPicPr>
          <p:cNvPr id="4" name="Picture 3">
            <a:extLst>
              <a:ext uri="{FF2B5EF4-FFF2-40B4-BE49-F238E27FC236}">
                <a16:creationId xmlns:a16="http://schemas.microsoft.com/office/drawing/2014/main" id="{F5C56D48-937B-EEA8-A026-464A1BAE0203}"/>
              </a:ext>
            </a:extLst>
          </p:cNvPr>
          <p:cNvPicPr>
            <a:picLocks noChangeAspect="1"/>
          </p:cNvPicPr>
          <p:nvPr/>
        </p:nvPicPr>
        <p:blipFill>
          <a:blip r:embed="rId2"/>
          <a:stretch>
            <a:fillRect/>
          </a:stretch>
        </p:blipFill>
        <p:spPr>
          <a:xfrm>
            <a:off x="3547241" y="1107498"/>
            <a:ext cx="7756634" cy="5559691"/>
          </a:xfrm>
          <a:prstGeom prst="rect">
            <a:avLst/>
          </a:prstGeom>
        </p:spPr>
      </p:pic>
      <p:sp>
        <p:nvSpPr>
          <p:cNvPr id="5" name="Flowchart: Connector 4">
            <a:extLst>
              <a:ext uri="{FF2B5EF4-FFF2-40B4-BE49-F238E27FC236}">
                <a16:creationId xmlns:a16="http://schemas.microsoft.com/office/drawing/2014/main" id="{CCB16E41-514F-8239-AD6D-BF4320713EAC}"/>
              </a:ext>
            </a:extLst>
          </p:cNvPr>
          <p:cNvSpPr/>
          <p:nvPr/>
        </p:nvSpPr>
        <p:spPr>
          <a:xfrm>
            <a:off x="6342992" y="2446829"/>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t>İsim:</a:t>
            </a:r>
          </a:p>
          <a:p>
            <a:pPr algn="ctr" rtl="0"/>
            <a:r>
              <a:rPr lang="en-US"/>
              <a:t>Yaş:</a:t>
            </a:r>
          </a:p>
          <a:p>
            <a:pPr algn="ctr" rtl="0"/>
            <a:r>
              <a:rPr lang="en-US"/>
              <a:t>Durum:</a:t>
            </a:r>
          </a:p>
          <a:p>
            <a:pPr algn="ctr" rtl="0"/>
            <a:endParaRPr lang="en-IE"/>
          </a:p>
        </p:txBody>
      </p:sp>
      <p:sp>
        <p:nvSpPr>
          <p:cNvPr id="6" name="TextBox 5">
            <a:extLst>
              <a:ext uri="{FF2B5EF4-FFF2-40B4-BE49-F238E27FC236}">
                <a16:creationId xmlns:a16="http://schemas.microsoft.com/office/drawing/2014/main" id="{C12D4578-8939-E91C-7454-812D84F2BAAE}"/>
              </a:ext>
            </a:extLst>
          </p:cNvPr>
          <p:cNvSpPr txBox="1"/>
          <p:nvPr/>
        </p:nvSpPr>
        <p:spPr>
          <a:xfrm>
            <a:off x="6029435" y="1420491"/>
            <a:ext cx="2795750" cy="923330"/>
          </a:xfrm>
          <a:prstGeom prst="rect">
            <a:avLst/>
          </a:prstGeom>
          <a:solidFill>
            <a:schemeClr val="bg1"/>
          </a:solidFill>
        </p:spPr>
        <p:txBody>
          <a:bodyPr wrap="square" lIns="91440" tIns="45720" rIns="91440" bIns="45720" rtlCol="0" anchor="t">
            <a:spAutoFit/>
          </a:bodyPr>
          <a:lstStyle/>
          <a:p>
            <a:pPr algn="ctr" rtl="0"/>
            <a:r>
              <a:rPr lang="en-US" b="1" dirty="0" err="1">
                <a:solidFill>
                  <a:srgbClr val="C32F79"/>
                </a:solidFill>
              </a:rPr>
              <a:t>Düşün</a:t>
            </a:r>
            <a:r>
              <a:rPr lang="en-US" b="1" dirty="0">
                <a:solidFill>
                  <a:srgbClr val="C32F79"/>
                </a:solidFill>
              </a:rPr>
              <a:t> </a:t>
            </a:r>
            <a:r>
              <a:rPr lang="en-US" b="1" dirty="0" err="1">
                <a:solidFill>
                  <a:srgbClr val="C32F79"/>
                </a:solidFill>
              </a:rPr>
              <a:t>ve</a:t>
            </a:r>
            <a:r>
              <a:rPr lang="en-US" b="1" dirty="0">
                <a:solidFill>
                  <a:srgbClr val="C32F79"/>
                </a:solidFill>
              </a:rPr>
              <a:t> </a:t>
            </a:r>
            <a:r>
              <a:rPr lang="en-US" b="1" dirty="0" err="1">
                <a:solidFill>
                  <a:srgbClr val="C32F79"/>
                </a:solidFill>
              </a:rPr>
              <a:t>Hisset</a:t>
            </a:r>
            <a:r>
              <a:rPr lang="en-US" b="1" dirty="0">
                <a:solidFill>
                  <a:srgbClr val="C32F79"/>
                </a:solidFill>
              </a:rPr>
              <a:t>?</a:t>
            </a:r>
          </a:p>
          <a:p>
            <a:pPr algn="ctr" rtl="0"/>
            <a:r>
              <a:rPr lang="en-US" dirty="0" err="1">
                <a:solidFill>
                  <a:srgbClr val="C32F79"/>
                </a:solidFill>
              </a:rPr>
              <a:t>Gerçekten</a:t>
            </a:r>
            <a:r>
              <a:rPr lang="en-US" dirty="0">
                <a:solidFill>
                  <a:srgbClr val="C32F79"/>
                </a:solidFill>
              </a:rPr>
              <a:t> </a:t>
            </a:r>
            <a:r>
              <a:rPr lang="en-US" dirty="0" err="1">
                <a:solidFill>
                  <a:srgbClr val="C32F79"/>
                </a:solidFill>
              </a:rPr>
              <a:t>önemli</a:t>
            </a:r>
            <a:r>
              <a:rPr lang="en-US" dirty="0">
                <a:solidFill>
                  <a:srgbClr val="C32F79"/>
                </a:solidFill>
              </a:rPr>
              <a:t> </a:t>
            </a:r>
            <a:r>
              <a:rPr lang="en-US" dirty="0" err="1">
                <a:solidFill>
                  <a:srgbClr val="C32F79"/>
                </a:solidFill>
              </a:rPr>
              <a:t>olan</a:t>
            </a:r>
            <a:r>
              <a:rPr lang="en-US" dirty="0">
                <a:solidFill>
                  <a:srgbClr val="C32F79"/>
                </a:solidFill>
              </a:rPr>
              <a:t> ne?</a:t>
            </a:r>
          </a:p>
          <a:p>
            <a:pPr algn="ctr" rtl="0"/>
            <a:r>
              <a:rPr lang="en-US" dirty="0" err="1">
                <a:solidFill>
                  <a:srgbClr val="C32F79"/>
                </a:solidFill>
              </a:rPr>
              <a:t>Endişeler</a:t>
            </a:r>
            <a:r>
              <a:rPr lang="en-US" dirty="0">
                <a:solidFill>
                  <a:srgbClr val="C32F79"/>
                </a:solidFill>
              </a:rPr>
              <a:t> / </a:t>
            </a:r>
            <a:r>
              <a:rPr lang="en-US" dirty="0" err="1">
                <a:solidFill>
                  <a:srgbClr val="C32F79"/>
                </a:solidFill>
              </a:rPr>
              <a:t>Özlemler</a:t>
            </a:r>
            <a:r>
              <a:rPr lang="en-US" dirty="0">
                <a:solidFill>
                  <a:srgbClr val="C32F79"/>
                </a:solidFill>
              </a:rPr>
              <a:t>!</a:t>
            </a:r>
            <a:endParaRPr lang="en-IE" dirty="0">
              <a:solidFill>
                <a:srgbClr val="C32F79"/>
              </a:solidFill>
            </a:endParaRPr>
          </a:p>
        </p:txBody>
      </p:sp>
      <p:sp>
        <p:nvSpPr>
          <p:cNvPr id="7" name="TextBox 6">
            <a:extLst>
              <a:ext uri="{FF2B5EF4-FFF2-40B4-BE49-F238E27FC236}">
                <a16:creationId xmlns:a16="http://schemas.microsoft.com/office/drawing/2014/main" id="{2E5826BF-A9F4-6787-5B85-8017616EC164}"/>
              </a:ext>
            </a:extLst>
          </p:cNvPr>
          <p:cNvSpPr txBox="1"/>
          <p:nvPr/>
        </p:nvSpPr>
        <p:spPr>
          <a:xfrm>
            <a:off x="3771461" y="2500328"/>
            <a:ext cx="2354317" cy="1754326"/>
          </a:xfrm>
          <a:prstGeom prst="rect">
            <a:avLst/>
          </a:prstGeom>
          <a:solidFill>
            <a:schemeClr val="bg1"/>
          </a:solidFill>
        </p:spPr>
        <p:txBody>
          <a:bodyPr wrap="square" lIns="91440" tIns="45720" rIns="91440" bIns="45720" rtlCol="0" anchor="t">
            <a:spAutoFit/>
          </a:bodyPr>
          <a:lstStyle/>
          <a:p>
            <a:pPr algn="ctr" rtl="0"/>
            <a:r>
              <a:rPr lang="en-US" b="1" dirty="0" err="1">
                <a:solidFill>
                  <a:srgbClr val="7030A0"/>
                </a:solidFill>
              </a:rPr>
              <a:t>Duymak</a:t>
            </a:r>
            <a:r>
              <a:rPr lang="en-US" b="1" dirty="0">
                <a:solidFill>
                  <a:srgbClr val="7030A0"/>
                </a:solidFill>
              </a:rPr>
              <a:t>?</a:t>
            </a:r>
          </a:p>
          <a:p>
            <a:pPr algn="ctr" rtl="0"/>
            <a:r>
              <a:rPr lang="en-US" dirty="0" err="1">
                <a:solidFill>
                  <a:srgbClr val="7030A0"/>
                </a:solidFill>
              </a:rPr>
              <a:t>arkadaşlar</a:t>
            </a:r>
            <a:r>
              <a:rPr lang="en-US" dirty="0">
                <a:solidFill>
                  <a:srgbClr val="7030A0"/>
                </a:solidFill>
              </a:rPr>
              <a:t> ne </a:t>
            </a:r>
            <a:r>
              <a:rPr lang="en-US" dirty="0" err="1">
                <a:solidFill>
                  <a:srgbClr val="7030A0"/>
                </a:solidFill>
              </a:rPr>
              <a:t>diyor</a:t>
            </a:r>
            <a:r>
              <a:rPr lang="en-US" dirty="0">
                <a:solidFill>
                  <a:srgbClr val="7030A0"/>
                </a:solidFill>
              </a:rPr>
              <a:t>?</a:t>
            </a:r>
            <a:endParaRPr lang="en-US" dirty="0">
              <a:solidFill>
                <a:srgbClr val="7030A0"/>
              </a:solidFill>
              <a:ea typeface="Calibri"/>
              <a:cs typeface="Calibri"/>
            </a:endParaRPr>
          </a:p>
          <a:p>
            <a:pPr algn="ctr" rtl="0"/>
            <a:r>
              <a:rPr lang="en-US" dirty="0" err="1">
                <a:solidFill>
                  <a:srgbClr val="7030A0"/>
                </a:solidFill>
              </a:rPr>
              <a:t>aile</a:t>
            </a:r>
            <a:r>
              <a:rPr lang="en-US" dirty="0">
                <a:solidFill>
                  <a:srgbClr val="7030A0"/>
                </a:solidFill>
              </a:rPr>
              <a:t> ne </a:t>
            </a:r>
            <a:r>
              <a:rPr lang="en-US" dirty="0" err="1">
                <a:solidFill>
                  <a:srgbClr val="7030A0"/>
                </a:solidFill>
              </a:rPr>
              <a:t>diyor</a:t>
            </a:r>
            <a:r>
              <a:rPr lang="en-US" dirty="0">
                <a:solidFill>
                  <a:srgbClr val="7030A0"/>
                </a:solidFill>
              </a:rPr>
              <a:t>?</a:t>
            </a:r>
            <a:endParaRPr lang="en-US" dirty="0">
              <a:solidFill>
                <a:srgbClr val="7030A0"/>
              </a:solidFill>
              <a:ea typeface="Calibri"/>
              <a:cs typeface="Calibri"/>
            </a:endParaRPr>
          </a:p>
          <a:p>
            <a:pPr algn="ctr" rtl="0"/>
            <a:r>
              <a:rPr lang="en-US" dirty="0">
                <a:solidFill>
                  <a:srgbClr val="7030A0"/>
                </a:solidFill>
              </a:rPr>
              <a:t>Patron/ </a:t>
            </a:r>
            <a:r>
              <a:rPr lang="en-US" dirty="0" err="1">
                <a:solidFill>
                  <a:srgbClr val="7030A0"/>
                </a:solidFill>
              </a:rPr>
              <a:t>meslektaşlar</a:t>
            </a:r>
            <a:r>
              <a:rPr lang="en-US" dirty="0">
                <a:solidFill>
                  <a:srgbClr val="7030A0"/>
                </a:solidFill>
              </a:rPr>
              <a:t> ne </a:t>
            </a:r>
            <a:r>
              <a:rPr lang="en-US" dirty="0" err="1">
                <a:solidFill>
                  <a:srgbClr val="7030A0"/>
                </a:solidFill>
              </a:rPr>
              <a:t>diyor</a:t>
            </a:r>
            <a:r>
              <a:rPr lang="en-US" dirty="0">
                <a:solidFill>
                  <a:srgbClr val="7030A0"/>
                </a:solidFill>
              </a:rPr>
              <a:t>?</a:t>
            </a:r>
            <a:endParaRPr lang="en-US" dirty="0">
              <a:solidFill>
                <a:srgbClr val="7030A0"/>
              </a:solidFill>
              <a:ea typeface="Calibri"/>
              <a:cs typeface="Calibri"/>
            </a:endParaRPr>
          </a:p>
          <a:p>
            <a:pPr algn="ctr" rtl="0"/>
            <a:r>
              <a:rPr lang="en-US" dirty="0" err="1">
                <a:solidFill>
                  <a:srgbClr val="7030A0"/>
                </a:solidFill>
              </a:rPr>
              <a:t>Etkileyenler</a:t>
            </a:r>
            <a:r>
              <a:rPr lang="en-US" dirty="0">
                <a:solidFill>
                  <a:srgbClr val="7030A0"/>
                </a:solidFill>
              </a:rPr>
              <a:t> ne </a:t>
            </a:r>
            <a:r>
              <a:rPr lang="en-US" dirty="0" err="1">
                <a:solidFill>
                  <a:srgbClr val="7030A0"/>
                </a:solidFill>
              </a:rPr>
              <a:t>diyor</a:t>
            </a:r>
            <a:r>
              <a:rPr lang="en-US" dirty="0">
                <a:solidFill>
                  <a:srgbClr val="7030A0"/>
                </a:solidFill>
              </a:rPr>
              <a:t>?</a:t>
            </a:r>
            <a:endParaRPr lang="en-IE" dirty="0">
              <a:solidFill>
                <a:srgbClr val="7030A0"/>
              </a:solidFill>
            </a:endParaRPr>
          </a:p>
        </p:txBody>
      </p:sp>
      <p:sp>
        <p:nvSpPr>
          <p:cNvPr id="8" name="TextBox 7">
            <a:extLst>
              <a:ext uri="{FF2B5EF4-FFF2-40B4-BE49-F238E27FC236}">
                <a16:creationId xmlns:a16="http://schemas.microsoft.com/office/drawing/2014/main" id="{183C2500-E82C-7C91-F619-4CF63C1561E3}"/>
              </a:ext>
            </a:extLst>
          </p:cNvPr>
          <p:cNvSpPr txBox="1"/>
          <p:nvPr/>
        </p:nvSpPr>
        <p:spPr>
          <a:xfrm>
            <a:off x="8695557" y="2447634"/>
            <a:ext cx="2419130" cy="2031325"/>
          </a:xfrm>
          <a:prstGeom prst="rect">
            <a:avLst/>
          </a:prstGeom>
          <a:solidFill>
            <a:schemeClr val="bg1"/>
          </a:solidFill>
        </p:spPr>
        <p:txBody>
          <a:bodyPr wrap="square" rtlCol="0">
            <a:spAutoFit/>
          </a:bodyPr>
          <a:lstStyle/>
          <a:p>
            <a:pPr algn="ctr" rtl="0"/>
            <a:r>
              <a:rPr lang="en-US" b="1">
                <a:solidFill>
                  <a:srgbClr val="0070C0"/>
                </a:solidFill>
              </a:rPr>
              <a:t>Görmek?</a:t>
            </a:r>
          </a:p>
          <a:p>
            <a:pPr algn="ctr" rtl="0"/>
            <a:r>
              <a:rPr lang="en-US">
                <a:solidFill>
                  <a:srgbClr val="0070C0"/>
                </a:solidFill>
              </a:rPr>
              <a:t>Çevre</a:t>
            </a:r>
          </a:p>
          <a:p>
            <a:pPr algn="ctr" rtl="0"/>
            <a:r>
              <a:rPr lang="en-US">
                <a:solidFill>
                  <a:srgbClr val="0070C0"/>
                </a:solidFill>
              </a:rPr>
              <a:t>Sosyal Medya/ arkadaşlar</a:t>
            </a:r>
          </a:p>
          <a:p>
            <a:pPr algn="ctr" rtl="0"/>
            <a:r>
              <a:rPr lang="en-US">
                <a:solidFill>
                  <a:srgbClr val="0070C0"/>
                </a:solidFill>
              </a:rPr>
              <a:t>Web siteleri</a:t>
            </a:r>
          </a:p>
          <a:p>
            <a:pPr algn="ctr" rtl="0"/>
            <a:r>
              <a:rPr lang="en-US">
                <a:solidFill>
                  <a:srgbClr val="0070C0"/>
                </a:solidFill>
              </a:rPr>
              <a:t>Dergiler</a:t>
            </a:r>
          </a:p>
          <a:p>
            <a:pPr algn="ctr" rtl="0"/>
            <a:r>
              <a:rPr lang="en-US">
                <a:solidFill>
                  <a:srgbClr val="0070C0"/>
                </a:solidFill>
              </a:rPr>
              <a:t>Pazarlama</a:t>
            </a:r>
            <a:endParaRPr lang="en-IE">
              <a:solidFill>
                <a:srgbClr val="0070C0"/>
              </a:solidFill>
            </a:endParaRPr>
          </a:p>
        </p:txBody>
      </p:sp>
      <p:sp>
        <p:nvSpPr>
          <p:cNvPr id="9" name="TextBox 8">
            <a:extLst>
              <a:ext uri="{FF2B5EF4-FFF2-40B4-BE49-F238E27FC236}">
                <a16:creationId xmlns:a16="http://schemas.microsoft.com/office/drawing/2014/main" id="{5A1E17EE-B718-2AE8-D42E-03D1049B870E}"/>
              </a:ext>
            </a:extLst>
          </p:cNvPr>
          <p:cNvSpPr txBox="1"/>
          <p:nvPr/>
        </p:nvSpPr>
        <p:spPr>
          <a:xfrm>
            <a:off x="6119451" y="4457063"/>
            <a:ext cx="2380986" cy="923330"/>
          </a:xfrm>
          <a:prstGeom prst="rect">
            <a:avLst/>
          </a:prstGeom>
          <a:solidFill>
            <a:schemeClr val="bg1"/>
          </a:solidFill>
        </p:spPr>
        <p:txBody>
          <a:bodyPr wrap="square" rtlCol="0">
            <a:spAutoFit/>
          </a:bodyPr>
          <a:lstStyle/>
          <a:p>
            <a:pPr algn="ctr" rtl="0"/>
            <a:r>
              <a:rPr lang="en-US" b="1">
                <a:solidFill>
                  <a:srgbClr val="1BA19A"/>
                </a:solidFill>
              </a:rPr>
              <a:t>Söyle ve Yap?</a:t>
            </a:r>
          </a:p>
          <a:p>
            <a:pPr algn="ctr" rtl="0"/>
            <a:r>
              <a:rPr lang="en-US">
                <a:solidFill>
                  <a:srgbClr val="1BA19A"/>
                </a:solidFill>
              </a:rPr>
              <a:t>Dış görünüş</a:t>
            </a:r>
          </a:p>
          <a:p>
            <a:pPr algn="ctr" rtl="0"/>
            <a:r>
              <a:rPr lang="en-US">
                <a:solidFill>
                  <a:srgbClr val="1BA19A"/>
                </a:solidFill>
              </a:rPr>
              <a:t>toplum içinde tutum</a:t>
            </a:r>
            <a:endParaRPr lang="en-IE">
              <a:solidFill>
                <a:srgbClr val="1BA19A"/>
              </a:solidFill>
            </a:endParaRPr>
          </a:p>
        </p:txBody>
      </p:sp>
      <p:sp>
        <p:nvSpPr>
          <p:cNvPr id="10" name="TextBox 9">
            <a:extLst>
              <a:ext uri="{FF2B5EF4-FFF2-40B4-BE49-F238E27FC236}">
                <a16:creationId xmlns:a16="http://schemas.microsoft.com/office/drawing/2014/main" id="{045A2424-7309-2DFB-8ACD-41091E7269BA}"/>
              </a:ext>
            </a:extLst>
          </p:cNvPr>
          <p:cNvSpPr txBox="1"/>
          <p:nvPr/>
        </p:nvSpPr>
        <p:spPr>
          <a:xfrm>
            <a:off x="4166298" y="5535343"/>
            <a:ext cx="2343807" cy="922688"/>
          </a:xfrm>
          <a:prstGeom prst="rect">
            <a:avLst/>
          </a:prstGeom>
          <a:solidFill>
            <a:schemeClr val="bg1"/>
          </a:solidFill>
        </p:spPr>
        <p:txBody>
          <a:bodyPr wrap="square" lIns="91440" tIns="45720" rIns="91440" bIns="45720" rtlCol="0" anchor="t">
            <a:spAutoFit/>
          </a:bodyPr>
          <a:lstStyle/>
          <a:p>
            <a:pPr algn="ctr" rtl="0">
              <a:lnSpc>
                <a:spcPts val="1600"/>
              </a:lnSpc>
            </a:pPr>
            <a:r>
              <a:rPr lang="en-US" b="1" dirty="0" err="1">
                <a:solidFill>
                  <a:srgbClr val="1D599B"/>
                </a:solidFill>
              </a:rPr>
              <a:t>Sorunlar</a:t>
            </a:r>
            <a:endParaRPr lang="en-US" b="1" dirty="0" err="1">
              <a:solidFill>
                <a:srgbClr val="1D599B"/>
              </a:solidFill>
              <a:ea typeface="Calibri"/>
              <a:cs typeface="Calibri"/>
            </a:endParaRPr>
          </a:p>
          <a:p>
            <a:pPr algn="ctr" rtl="0">
              <a:lnSpc>
                <a:spcPts val="1600"/>
              </a:lnSpc>
            </a:pPr>
            <a:r>
              <a:rPr lang="en-US" dirty="0" err="1">
                <a:solidFill>
                  <a:srgbClr val="1D599B"/>
                </a:solidFill>
              </a:rPr>
              <a:t>korkular</a:t>
            </a:r>
            <a:endParaRPr lang="en-US" dirty="0" err="1">
              <a:solidFill>
                <a:srgbClr val="1D599B"/>
              </a:solidFill>
              <a:ea typeface="Calibri"/>
              <a:cs typeface="Calibri"/>
            </a:endParaRPr>
          </a:p>
          <a:p>
            <a:pPr algn="ctr" rtl="0">
              <a:lnSpc>
                <a:spcPts val="1600"/>
              </a:lnSpc>
            </a:pPr>
            <a:r>
              <a:rPr lang="en-US" dirty="0" err="1">
                <a:solidFill>
                  <a:srgbClr val="1D599B"/>
                </a:solidFill>
              </a:rPr>
              <a:t>hayal</a:t>
            </a:r>
            <a:r>
              <a:rPr lang="en-US" dirty="0">
                <a:solidFill>
                  <a:srgbClr val="1D599B"/>
                </a:solidFill>
              </a:rPr>
              <a:t> </a:t>
            </a:r>
            <a:r>
              <a:rPr lang="en-US" dirty="0" err="1">
                <a:solidFill>
                  <a:srgbClr val="1D599B"/>
                </a:solidFill>
              </a:rPr>
              <a:t>kırıklıkları</a:t>
            </a:r>
            <a:endParaRPr lang="en-US" dirty="0" err="1">
              <a:solidFill>
                <a:srgbClr val="1D599B"/>
              </a:solidFill>
              <a:ea typeface="Calibri"/>
              <a:cs typeface="Calibri"/>
            </a:endParaRPr>
          </a:p>
          <a:p>
            <a:pPr algn="ctr" rtl="0">
              <a:lnSpc>
                <a:spcPts val="1600"/>
              </a:lnSpc>
            </a:pPr>
            <a:r>
              <a:rPr lang="en-US" dirty="0" err="1">
                <a:solidFill>
                  <a:srgbClr val="1D599B"/>
                </a:solidFill>
              </a:rPr>
              <a:t>engeller</a:t>
            </a:r>
            <a:endParaRPr lang="en-IE" dirty="0" err="1">
              <a:solidFill>
                <a:srgbClr val="1D599B"/>
              </a:solidFill>
            </a:endParaRPr>
          </a:p>
        </p:txBody>
      </p:sp>
      <p:sp>
        <p:nvSpPr>
          <p:cNvPr id="11" name="TextBox 10">
            <a:extLst>
              <a:ext uri="{FF2B5EF4-FFF2-40B4-BE49-F238E27FC236}">
                <a16:creationId xmlns:a16="http://schemas.microsoft.com/office/drawing/2014/main" id="{2D96AFE2-BE7D-8C9B-C6A5-C59E9F965B90}"/>
              </a:ext>
            </a:extLst>
          </p:cNvPr>
          <p:cNvSpPr txBox="1"/>
          <p:nvPr/>
        </p:nvSpPr>
        <p:spPr>
          <a:xfrm>
            <a:off x="7903778" y="5542096"/>
            <a:ext cx="2685393" cy="922688"/>
          </a:xfrm>
          <a:prstGeom prst="rect">
            <a:avLst/>
          </a:prstGeom>
          <a:solidFill>
            <a:schemeClr val="bg1"/>
          </a:solidFill>
        </p:spPr>
        <p:txBody>
          <a:bodyPr wrap="square" lIns="91440" tIns="45720" rIns="91440" bIns="45720" rtlCol="0" anchor="t">
            <a:spAutoFit/>
          </a:bodyPr>
          <a:lstStyle/>
          <a:p>
            <a:pPr algn="ctr" rtl="0">
              <a:lnSpc>
                <a:spcPts val="1600"/>
              </a:lnSpc>
            </a:pPr>
            <a:r>
              <a:rPr lang="en-US" b="1" dirty="0" err="1">
                <a:solidFill>
                  <a:srgbClr val="E78E0B"/>
                </a:solidFill>
              </a:rPr>
              <a:t>Kazançlar</a:t>
            </a:r>
            <a:endParaRPr lang="en-US" b="1" dirty="0" err="1">
              <a:solidFill>
                <a:srgbClr val="E78E0B"/>
              </a:solidFill>
              <a:ea typeface="Calibri"/>
              <a:cs typeface="Calibri"/>
            </a:endParaRPr>
          </a:p>
          <a:p>
            <a:pPr algn="ctr" rtl="0">
              <a:lnSpc>
                <a:spcPts val="1600"/>
              </a:lnSpc>
            </a:pPr>
            <a:r>
              <a:rPr lang="en-US" dirty="0" err="1">
                <a:solidFill>
                  <a:srgbClr val="E78E0B"/>
                </a:solidFill>
              </a:rPr>
              <a:t>İstekler</a:t>
            </a:r>
            <a:r>
              <a:rPr lang="en-US" dirty="0">
                <a:solidFill>
                  <a:srgbClr val="E78E0B"/>
                </a:solidFill>
              </a:rPr>
              <a:t> / </a:t>
            </a:r>
            <a:r>
              <a:rPr lang="en-US" dirty="0" err="1">
                <a:solidFill>
                  <a:srgbClr val="E78E0B"/>
                </a:solidFill>
              </a:rPr>
              <a:t>İhtiyaçlar</a:t>
            </a:r>
            <a:endParaRPr lang="en-US" dirty="0" err="1">
              <a:solidFill>
                <a:srgbClr val="E78E0B"/>
              </a:solidFill>
              <a:ea typeface="Calibri"/>
              <a:cs typeface="Calibri"/>
            </a:endParaRPr>
          </a:p>
          <a:p>
            <a:pPr algn="ctr" rtl="0">
              <a:lnSpc>
                <a:spcPts val="1600"/>
              </a:lnSpc>
            </a:pPr>
            <a:r>
              <a:rPr lang="en-US" dirty="0" err="1">
                <a:solidFill>
                  <a:srgbClr val="E78E0B"/>
                </a:solidFill>
              </a:rPr>
              <a:t>Başarı</a:t>
            </a:r>
            <a:r>
              <a:rPr lang="en-US" dirty="0">
                <a:solidFill>
                  <a:srgbClr val="E78E0B"/>
                </a:solidFill>
              </a:rPr>
              <a:t> </a:t>
            </a:r>
            <a:r>
              <a:rPr lang="en-US" dirty="0" err="1">
                <a:solidFill>
                  <a:srgbClr val="E78E0B"/>
                </a:solidFill>
              </a:rPr>
              <a:t>ölçüsü</a:t>
            </a:r>
            <a:endParaRPr lang="en-US" dirty="0" err="1">
              <a:solidFill>
                <a:srgbClr val="E78E0B"/>
              </a:solidFill>
              <a:ea typeface="Calibri"/>
              <a:cs typeface="Calibri"/>
            </a:endParaRPr>
          </a:p>
          <a:p>
            <a:pPr algn="ctr" rtl="0">
              <a:lnSpc>
                <a:spcPts val="1600"/>
              </a:lnSpc>
            </a:pPr>
            <a:r>
              <a:rPr lang="en-US" dirty="0" err="1">
                <a:solidFill>
                  <a:srgbClr val="E78E0B"/>
                </a:solidFill>
              </a:rPr>
              <a:t>Hedefler</a:t>
            </a:r>
            <a:endParaRPr lang="en-IE" dirty="0" err="1">
              <a:solidFill>
                <a:srgbClr val="E78E0B"/>
              </a:solidFill>
            </a:endParaRPr>
          </a:p>
        </p:txBody>
      </p:sp>
      <p:pic>
        <p:nvPicPr>
          <p:cNvPr id="12" name="Picture 8" descr="Icon  Description automatically generated">
            <a:extLst>
              <a:ext uri="{FF2B5EF4-FFF2-40B4-BE49-F238E27FC236}">
                <a16:creationId xmlns:a16="http://schemas.microsoft.com/office/drawing/2014/main" id="{23400384-DCDC-485B-F794-ED15D06B3B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76" y="2276687"/>
            <a:ext cx="2741632" cy="2096219"/>
          </a:xfrm>
          <a:prstGeom prst="rect">
            <a:avLst/>
          </a:prstGeom>
        </p:spPr>
      </p:pic>
    </p:spTree>
    <p:extLst>
      <p:ext uri="{BB962C8B-B14F-4D97-AF65-F5344CB8AC3E}">
        <p14:creationId xmlns:p14="http://schemas.microsoft.com/office/powerpoint/2010/main" val="208052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pPr algn="l" rtl="0"/>
            <a:r>
              <a:rPr lang="en-IE"/>
              <a:t>Öğrenci Alıştırması:</a:t>
            </a:r>
          </a:p>
        </p:txBody>
      </p:sp>
      <p:sp>
        <p:nvSpPr>
          <p:cNvPr id="4" name="Text Placeholder 1">
            <a:extLst>
              <a:ext uri="{FF2B5EF4-FFF2-40B4-BE49-F238E27FC236}">
                <a16:creationId xmlns:a16="http://schemas.microsoft.com/office/drawing/2014/main" id="{AEA4CA22-F454-90DF-DA67-6449103F0DE4}"/>
              </a:ext>
            </a:extLst>
          </p:cNvPr>
          <p:cNvSpPr>
            <a:spLocks noGrp="1"/>
          </p:cNvSpPr>
          <p:nvPr>
            <p:ph type="body" sz="quarter" idx="18"/>
          </p:nvPr>
        </p:nvSpPr>
        <p:spPr>
          <a:xfrm>
            <a:off x="798513" y="1231900"/>
            <a:ext cx="10594975" cy="4664075"/>
          </a:xfrm>
        </p:spPr>
        <p:txBody>
          <a:bodyPr lIns="91440" tIns="45720" rIns="91440" bIns="45720" anchor="t"/>
          <a:lstStyle/>
          <a:p>
            <a:pPr marL="0" indent="0" algn="l" rtl="0"/>
            <a:r>
              <a:rPr lang="en-US" b="1" dirty="0" err="1">
                <a:solidFill>
                  <a:srgbClr val="1D599B"/>
                </a:solidFill>
              </a:rPr>
              <a:t>Hedefinizi</a:t>
            </a:r>
            <a:r>
              <a:rPr lang="en-US" b="1" dirty="0">
                <a:solidFill>
                  <a:srgbClr val="1D599B"/>
                </a:solidFill>
              </a:rPr>
              <a:t> </a:t>
            </a:r>
            <a:r>
              <a:rPr lang="en-US" b="1" dirty="0" err="1">
                <a:solidFill>
                  <a:srgbClr val="1D599B"/>
                </a:solidFill>
              </a:rPr>
              <a:t>veya</a:t>
            </a:r>
            <a:r>
              <a:rPr lang="en-US" b="1" dirty="0">
                <a:solidFill>
                  <a:srgbClr val="1D599B"/>
                </a:solidFill>
              </a:rPr>
              <a:t> </a:t>
            </a:r>
            <a:r>
              <a:rPr lang="en-US" b="1" dirty="0" err="1">
                <a:solidFill>
                  <a:srgbClr val="1D599B"/>
                </a:solidFill>
              </a:rPr>
              <a:t>potansiyel</a:t>
            </a:r>
            <a:r>
              <a:rPr lang="en-US" b="1" dirty="0">
                <a:solidFill>
                  <a:srgbClr val="1D599B"/>
                </a:solidFill>
              </a:rPr>
              <a:t> </a:t>
            </a:r>
            <a:r>
              <a:rPr lang="en-US" b="1" dirty="0" err="1">
                <a:solidFill>
                  <a:srgbClr val="1D599B"/>
                </a:solidFill>
              </a:rPr>
              <a:t>müşterinizi</a:t>
            </a:r>
            <a:r>
              <a:rPr lang="en-US" b="1" dirty="0">
                <a:solidFill>
                  <a:srgbClr val="1D599B"/>
                </a:solidFill>
              </a:rPr>
              <a:t> </a:t>
            </a:r>
            <a:r>
              <a:rPr lang="en-US" b="1" dirty="0" err="1">
                <a:solidFill>
                  <a:srgbClr val="1D599B"/>
                </a:solidFill>
              </a:rPr>
              <a:t>düşünmeye</a:t>
            </a:r>
            <a:r>
              <a:rPr lang="en-US" b="1" dirty="0">
                <a:solidFill>
                  <a:srgbClr val="1D599B"/>
                </a:solidFill>
              </a:rPr>
              <a:t> </a:t>
            </a:r>
            <a:r>
              <a:rPr lang="en-US" b="1" dirty="0" err="1">
                <a:solidFill>
                  <a:srgbClr val="1D599B"/>
                </a:solidFill>
              </a:rPr>
              <a:t>başlayın</a:t>
            </a:r>
            <a:r>
              <a:rPr lang="en-US" b="1" dirty="0">
                <a:solidFill>
                  <a:srgbClr val="1D599B"/>
                </a:solidFill>
              </a:rPr>
              <a:t>…</a:t>
            </a:r>
          </a:p>
          <a:p>
            <a:pPr marL="0" indent="0" algn="l" rtl="0"/>
            <a:endParaRPr lang="en-US" sz="800" b="1" dirty="0">
              <a:solidFill>
                <a:srgbClr val="1D599B"/>
              </a:solidFill>
            </a:endParaRPr>
          </a:p>
          <a:p>
            <a:r>
              <a:rPr lang="en-US" b="1" dirty="0"/>
              <a:t>Bir </a:t>
            </a:r>
            <a:r>
              <a:rPr lang="en-US" b="1" dirty="0" err="1"/>
              <a:t>kağıt</a:t>
            </a:r>
            <a:r>
              <a:rPr lang="en-US" b="1" dirty="0"/>
              <a:t> </a:t>
            </a:r>
            <a:r>
              <a:rPr lang="en-US" b="1" dirty="0" err="1"/>
              <a:t>alın</a:t>
            </a:r>
            <a:r>
              <a:rPr lang="en-US" b="1" dirty="0"/>
              <a:t> </a:t>
            </a:r>
            <a:r>
              <a:rPr lang="en-US" b="1" dirty="0" err="1"/>
              <a:t>veya</a:t>
            </a:r>
            <a:r>
              <a:rPr lang="en-US" b="1" dirty="0"/>
              <a:t> </a:t>
            </a:r>
            <a:r>
              <a:rPr lang="en-US" b="1" dirty="0">
                <a:solidFill>
                  <a:srgbClr val="1D599B"/>
                </a:solidFill>
                <a:hlinkClick r:id="rId2">
                  <a:extLst>
                    <a:ext uri="{A12FA001-AC4F-418D-AE19-62706E023703}">
                      <ahyp:hlinkClr xmlns:ahyp="http://schemas.microsoft.com/office/drawing/2018/hyperlinkcolor" val="tx"/>
                    </a:ext>
                  </a:extLst>
                </a:hlinkClick>
              </a:rPr>
              <a:t>Online Yazı Tahtas</a:t>
            </a:r>
            <a:r>
              <a:rPr lang="en-US" b="1" dirty="0">
                <a:solidFill>
                  <a:srgbClr val="1D599B"/>
                </a:solidFill>
              </a:rPr>
              <a:t>ı </a:t>
            </a:r>
            <a:r>
              <a:rPr lang="en-US" b="1" dirty="0" err="1"/>
              <a:t>üzerinde</a:t>
            </a:r>
            <a:r>
              <a:rPr lang="en-US" b="1" dirty="0"/>
              <a:t> </a:t>
            </a:r>
            <a:r>
              <a:rPr lang="en-US" b="1" dirty="0" err="1"/>
              <a:t>çalışın</a:t>
            </a:r>
            <a:r>
              <a:rPr lang="en-US" b="1" dirty="0"/>
              <a:t>, </a:t>
            </a:r>
            <a:r>
              <a:rPr lang="en-US" b="1" dirty="0" err="1"/>
              <a:t>ve</a:t>
            </a:r>
            <a:r>
              <a:rPr lang="en-US" b="1" dirty="0"/>
              <a:t> </a:t>
            </a:r>
            <a:r>
              <a:rPr lang="en-US" b="1" dirty="0" err="1"/>
              <a:t>kendi</a:t>
            </a:r>
            <a:r>
              <a:rPr lang="en-US" b="1" dirty="0"/>
              <a:t> </a:t>
            </a:r>
            <a:r>
              <a:rPr lang="en-US" b="1" dirty="0">
                <a:solidFill>
                  <a:srgbClr val="1D599B"/>
                </a:solidFill>
              </a:rPr>
              <a:t>EMPATİ HARİTANIZA </a:t>
            </a:r>
            <a:r>
              <a:rPr lang="en-US" b="1" dirty="0" err="1"/>
              <a:t>başlayın</a:t>
            </a:r>
            <a:r>
              <a:rPr lang="en-US" b="1" dirty="0"/>
              <a:t>.</a:t>
            </a:r>
            <a:endParaRPr lang="en-US" b="1" dirty="0" err="1">
              <a:ea typeface="Calibri"/>
              <a:cs typeface="Calibri"/>
            </a:endParaRPr>
          </a:p>
          <a:p>
            <a:pPr marL="0" indent="0" algn="l" rtl="0"/>
            <a:r>
              <a:rPr lang="en-IE" b="1" dirty="0">
                <a:solidFill>
                  <a:srgbClr val="1D599B"/>
                </a:solidFill>
              </a:rPr>
              <a:t>Not :</a:t>
            </a:r>
            <a:endParaRPr lang="en-IE" b="1" dirty="0">
              <a:solidFill>
                <a:srgbClr val="C32F79"/>
              </a:solidFill>
            </a:endParaRPr>
          </a:p>
          <a:p>
            <a:pPr marL="342900" indent="-342900" algn="l" rtl="0">
              <a:buFont typeface="Arial" panose="020B0604020202020204" pitchFamily="34" charset="0"/>
              <a:buChar char="•"/>
            </a:pPr>
            <a:r>
              <a:rPr lang="en-IE" dirty="0" err="1"/>
              <a:t>Nasıl</a:t>
            </a:r>
            <a:r>
              <a:rPr lang="en-IE" dirty="0"/>
              <a:t> </a:t>
            </a:r>
            <a:r>
              <a:rPr lang="en-IE" dirty="0" err="1"/>
              <a:t>düşünüyor</a:t>
            </a:r>
            <a:r>
              <a:rPr lang="en-IE" dirty="0"/>
              <a:t> </a:t>
            </a:r>
            <a:r>
              <a:rPr lang="en-IE" dirty="0" err="1"/>
              <a:t>ve</a:t>
            </a:r>
            <a:r>
              <a:rPr lang="en-IE" dirty="0"/>
              <a:t> </a:t>
            </a:r>
            <a:r>
              <a:rPr lang="en-IE" dirty="0" err="1"/>
              <a:t>hissediyorlar</a:t>
            </a:r>
            <a:r>
              <a:rPr lang="en-IE" dirty="0"/>
              <a:t>?</a:t>
            </a:r>
            <a:endParaRPr lang="en-IE" dirty="0">
              <a:ea typeface="Calibri"/>
              <a:cs typeface="Calibri"/>
            </a:endParaRPr>
          </a:p>
          <a:p>
            <a:pPr marL="342900" indent="-342900" algn="l" rtl="0">
              <a:buFont typeface="Arial" panose="020B0604020202020204" pitchFamily="34" charset="0"/>
              <a:buChar char="•"/>
            </a:pPr>
            <a:r>
              <a:rPr lang="en-IE" dirty="0" err="1"/>
              <a:t>Düzenli</a:t>
            </a:r>
            <a:r>
              <a:rPr lang="en-IE" dirty="0"/>
              <a:t> </a:t>
            </a:r>
            <a:r>
              <a:rPr lang="en-IE" dirty="0" err="1"/>
              <a:t>olarak</a:t>
            </a:r>
            <a:r>
              <a:rPr lang="en-IE" dirty="0"/>
              <a:t> ne </a:t>
            </a:r>
            <a:r>
              <a:rPr lang="en-IE" dirty="0" err="1"/>
              <a:t>görüyorlar</a:t>
            </a:r>
            <a:r>
              <a:rPr lang="en-IE" dirty="0"/>
              <a:t>/</a:t>
            </a:r>
            <a:r>
              <a:rPr lang="en-IE" dirty="0" err="1"/>
              <a:t>gözlemliyorlar</a:t>
            </a:r>
            <a:r>
              <a:rPr lang="en-IE" dirty="0"/>
              <a:t>?</a:t>
            </a:r>
            <a:endParaRPr lang="en-IE" dirty="0">
              <a:ea typeface="Calibri"/>
              <a:cs typeface="Calibri"/>
            </a:endParaRPr>
          </a:p>
          <a:p>
            <a:pPr marL="342900" indent="-342900">
              <a:buFont typeface="Arial" panose="020B0604020202020204" pitchFamily="34" charset="0"/>
              <a:buChar char="•"/>
            </a:pPr>
            <a:r>
              <a:rPr lang="en-IE" dirty="0"/>
              <a:t>Ne </a:t>
            </a:r>
            <a:r>
              <a:rPr lang="en-IE" dirty="0" err="1"/>
              <a:t>duyuyorlar</a:t>
            </a:r>
            <a:r>
              <a:rPr lang="en-IE" dirty="0"/>
              <a:t> </a:t>
            </a:r>
            <a:r>
              <a:rPr lang="en-IE" dirty="0" err="1"/>
              <a:t>ve</a:t>
            </a:r>
            <a:r>
              <a:rPr lang="en-IE" dirty="0"/>
              <a:t> </a:t>
            </a:r>
            <a:r>
              <a:rPr lang="en-IE" dirty="0" err="1"/>
              <a:t>kimden</a:t>
            </a:r>
            <a:r>
              <a:rPr lang="en-IE" dirty="0"/>
              <a:t> </a:t>
            </a:r>
            <a:r>
              <a:rPr lang="en-IE" dirty="0" err="1"/>
              <a:t>duyuyorlar</a:t>
            </a:r>
            <a:r>
              <a:rPr lang="en-IE" dirty="0"/>
              <a:t>… </a:t>
            </a:r>
            <a:r>
              <a:rPr lang="en-IE" dirty="0" err="1"/>
              <a:t>onları</a:t>
            </a:r>
            <a:r>
              <a:rPr lang="en-IE" dirty="0"/>
              <a:t> </a:t>
            </a:r>
            <a:r>
              <a:rPr lang="en-IE" dirty="0" err="1"/>
              <a:t>kim</a:t>
            </a:r>
            <a:r>
              <a:rPr lang="en-IE" dirty="0"/>
              <a:t> </a:t>
            </a:r>
            <a:r>
              <a:rPr lang="en-IE" dirty="0" err="1"/>
              <a:t>etkiliyor</a:t>
            </a:r>
            <a:r>
              <a:rPr lang="en-IE" dirty="0"/>
              <a:t>?</a:t>
            </a:r>
            <a:endParaRPr lang="en-IE" dirty="0">
              <a:ea typeface="Calibri"/>
              <a:cs typeface="Calibri"/>
            </a:endParaRPr>
          </a:p>
          <a:p>
            <a:pPr marL="342900" indent="-342900" algn="l" rtl="0">
              <a:buFont typeface="Arial" panose="020B0604020202020204" pitchFamily="34" charset="0"/>
              <a:buChar char="•"/>
            </a:pPr>
            <a:r>
              <a:rPr lang="en-IE" dirty="0" err="1"/>
              <a:t>Nasıl</a:t>
            </a:r>
            <a:r>
              <a:rPr lang="en-IE" dirty="0"/>
              <a:t> </a:t>
            </a:r>
            <a:r>
              <a:rPr lang="en-IE" dirty="0" err="1"/>
              <a:t>davranıyorlar</a:t>
            </a:r>
            <a:r>
              <a:rPr lang="en-IE" dirty="0"/>
              <a:t>… ne </a:t>
            </a:r>
            <a:r>
              <a:rPr lang="en-IE" dirty="0" err="1"/>
              <a:t>diyorlar</a:t>
            </a:r>
            <a:r>
              <a:rPr lang="en-IE" dirty="0"/>
              <a:t> </a:t>
            </a:r>
            <a:r>
              <a:rPr lang="en-IE" dirty="0" err="1"/>
              <a:t>ve</a:t>
            </a:r>
            <a:r>
              <a:rPr lang="en-IE" dirty="0"/>
              <a:t> ne </a:t>
            </a:r>
            <a:r>
              <a:rPr lang="en-IE" dirty="0" err="1"/>
              <a:t>yapıyorlar</a:t>
            </a:r>
            <a:r>
              <a:rPr lang="en-IE" dirty="0"/>
              <a:t>?</a:t>
            </a:r>
            <a:endParaRPr lang="en-IE" dirty="0">
              <a:ea typeface="Calibri"/>
              <a:cs typeface="Calibri"/>
            </a:endParaRPr>
          </a:p>
          <a:p>
            <a:r>
              <a:rPr lang="en-IE" dirty="0" err="1"/>
              <a:t>Müşterinizin</a:t>
            </a:r>
            <a:r>
              <a:rPr lang="en-IE" dirty="0"/>
              <a:t> </a:t>
            </a:r>
            <a:r>
              <a:rPr lang="en-IE" dirty="0" err="1"/>
              <a:t>bir</a:t>
            </a:r>
            <a:r>
              <a:rPr lang="en-IE" dirty="0"/>
              <a:t> </a:t>
            </a:r>
            <a:r>
              <a:rPr lang="en-IE" dirty="0" err="1"/>
              <a:t>resmini</a:t>
            </a:r>
            <a:r>
              <a:rPr lang="en-IE" dirty="0"/>
              <a:t> </a:t>
            </a:r>
            <a:r>
              <a:rPr lang="en-IE" dirty="0" err="1"/>
              <a:t>oluşturduktan</a:t>
            </a:r>
            <a:r>
              <a:rPr lang="en-IE" dirty="0"/>
              <a:t> </a:t>
            </a:r>
            <a:r>
              <a:rPr lang="en-IE" dirty="0" err="1"/>
              <a:t>sonra</a:t>
            </a:r>
            <a:r>
              <a:rPr lang="en-IE" dirty="0"/>
              <a:t>, </a:t>
            </a:r>
            <a:r>
              <a:rPr lang="en-IE" dirty="0" err="1"/>
              <a:t>artık</a:t>
            </a:r>
            <a:r>
              <a:rPr lang="en-IE" dirty="0"/>
              <a:t> </a:t>
            </a:r>
            <a:r>
              <a:rPr lang="en-IE" b="1" dirty="0" err="1">
                <a:solidFill>
                  <a:srgbClr val="1D599B"/>
                </a:solidFill>
              </a:rPr>
              <a:t>sorunlar</a:t>
            </a:r>
            <a:r>
              <a:rPr lang="en-IE" b="1" dirty="0">
                <a:solidFill>
                  <a:srgbClr val="1D599B"/>
                </a:solidFill>
              </a:rPr>
              <a:t> </a:t>
            </a:r>
            <a:r>
              <a:rPr lang="en-IE" dirty="0" err="1"/>
              <a:t>ve</a:t>
            </a:r>
            <a:r>
              <a:rPr lang="en-IE" b="1" dirty="0"/>
              <a:t> </a:t>
            </a:r>
            <a:r>
              <a:rPr lang="en-IE" b="1" dirty="0" err="1">
                <a:solidFill>
                  <a:srgbClr val="E78E0B"/>
                </a:solidFill>
              </a:rPr>
              <a:t>kazançların</a:t>
            </a:r>
            <a:r>
              <a:rPr lang="en-IE" b="1" dirty="0">
                <a:solidFill>
                  <a:srgbClr val="E78E0B"/>
                </a:solidFill>
              </a:rPr>
              <a:t> </a:t>
            </a:r>
            <a:r>
              <a:rPr lang="en-IE" dirty="0" err="1"/>
              <a:t>bazılarını</a:t>
            </a:r>
            <a:r>
              <a:rPr lang="en-IE" dirty="0"/>
              <a:t> </a:t>
            </a:r>
            <a:r>
              <a:rPr lang="en-IE" dirty="0" err="1"/>
              <a:t>tanımlayabilmeniz</a:t>
            </a:r>
            <a:r>
              <a:rPr lang="en-IE" dirty="0"/>
              <a:t> </a:t>
            </a:r>
            <a:r>
              <a:rPr lang="en-IE" dirty="0" err="1"/>
              <a:t>gerekir</a:t>
            </a:r>
            <a:r>
              <a:rPr lang="en-IE" dirty="0"/>
              <a:t>.</a:t>
            </a:r>
            <a:endParaRPr lang="en-IE" b="1" dirty="0">
              <a:solidFill>
                <a:srgbClr val="E78E0B"/>
              </a:solidFill>
            </a:endParaRPr>
          </a:p>
        </p:txBody>
      </p:sp>
      <p:pic>
        <p:nvPicPr>
          <p:cNvPr id="5" name="Picture 3" descr="A picture containing text  Description automatically generated">
            <a:extLst>
              <a:ext uri="{FF2B5EF4-FFF2-40B4-BE49-F238E27FC236}">
                <a16:creationId xmlns:a16="http://schemas.microsoft.com/office/drawing/2014/main" id="{10D4A29D-58A4-E672-E4A6-D153AF6D2659}"/>
              </a:ext>
            </a:extLst>
          </p:cNvPr>
          <p:cNvPicPr>
            <a:picLocks noChangeAspect="1"/>
          </p:cNvPicPr>
          <p:nvPr/>
        </p:nvPicPr>
        <p:blipFill>
          <a:blip r:embed="rId3"/>
          <a:stretch>
            <a:fillRect/>
          </a:stretch>
        </p:blipFill>
        <p:spPr>
          <a:xfrm>
            <a:off x="9156295" y="304282"/>
            <a:ext cx="1997228" cy="1491839"/>
          </a:xfrm>
          <a:prstGeom prst="rect">
            <a:avLst/>
          </a:prstGeom>
        </p:spPr>
      </p:pic>
    </p:spTree>
    <p:extLst>
      <p:ext uri="{BB962C8B-B14F-4D97-AF65-F5344CB8AC3E}">
        <p14:creationId xmlns:p14="http://schemas.microsoft.com/office/powerpoint/2010/main" val="381699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95435-D4D8-A754-33FC-AD26995407F8}"/>
              </a:ext>
            </a:extLst>
          </p:cNvPr>
          <p:cNvSpPr>
            <a:spLocks noGrp="1"/>
          </p:cNvSpPr>
          <p:nvPr>
            <p:ph type="body" sz="quarter" idx="18"/>
          </p:nvPr>
        </p:nvSpPr>
        <p:spPr>
          <a:xfrm>
            <a:off x="6758936" y="1568303"/>
            <a:ext cx="4887311" cy="4315584"/>
          </a:xfrm>
        </p:spPr>
        <p:txBody>
          <a:bodyPr lIns="91440" tIns="45720" rIns="91440" bIns="45720" anchor="t"/>
          <a:lstStyle/>
          <a:p>
            <a:r>
              <a:rPr lang="tr-TR" dirty="0">
                <a:ea typeface="+mn-lt"/>
                <a:cs typeface="+mn-lt"/>
              </a:rPr>
              <a:t>Bu videoda, inovasyonu sınıflandırmanın en yaygın yolları açıklanmaktadır. Sadece gıda odaklı bir video değil, ancak inovasyonun gerçekten nasıl işlediğini daha iyi anlamak için, konuyu farklı açılardan incelememize teşvik etmektedir.</a:t>
            </a:r>
            <a:endParaRPr lang="tr-TR" dirty="0"/>
          </a:p>
          <a:p>
            <a:r>
              <a:rPr lang="tr-TR" err="1">
                <a:ea typeface="+mn-lt"/>
                <a:cs typeface="+mn-lt"/>
              </a:rPr>
              <a:t>Viima</a:t>
            </a:r>
            <a:r>
              <a:rPr lang="tr-TR" dirty="0">
                <a:ea typeface="+mn-lt"/>
                <a:cs typeface="+mn-lt"/>
              </a:rPr>
              <a:t>, dünya genelinde daha fazla inovasyon yapılmasına yardımcı olma misyonu taşımaktadır. </a:t>
            </a:r>
            <a:r>
              <a:rPr lang="tr-TR" err="1">
                <a:ea typeface="+mn-lt"/>
                <a:cs typeface="+mn-lt"/>
              </a:rPr>
              <a:t>Viima'nın</a:t>
            </a:r>
            <a:r>
              <a:rPr lang="tr-TR" dirty="0">
                <a:ea typeface="+mn-lt"/>
                <a:cs typeface="+mn-lt"/>
              </a:rPr>
              <a:t> YouTube kanalını ziyaret edin - </a:t>
            </a:r>
            <a:r>
              <a:rPr lang="tr-TR" dirty="0">
                <a:solidFill>
                  <a:srgbClr val="F79037"/>
                </a:solidFill>
                <a:hlinkClick r:id="rId3">
                  <a:extLst>
                    <a:ext uri="{A12FA001-AC4F-418D-AE19-62706E023703}">
                      <ahyp:hlinkClr xmlns:ahyp="http://schemas.microsoft.com/office/drawing/2018/hyperlinkcolor" val="tx"/>
                    </a:ext>
                  </a:extLst>
                </a:hlinkClick>
              </a:rPr>
              <a:t>Viima- Youtube</a:t>
            </a:r>
            <a:endParaRPr lang="tr-TR" dirty="0">
              <a:solidFill>
                <a:srgbClr val="F79037"/>
              </a:solidFill>
              <a:cs typeface="Calibri"/>
              <a:hlinkClick r:id="rId3">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691B9507-1F96-F62C-446E-5DB522816413}"/>
              </a:ext>
            </a:extLst>
          </p:cNvPr>
          <p:cNvSpPr>
            <a:spLocks noGrp="1"/>
          </p:cNvSpPr>
          <p:nvPr>
            <p:ph type="body" sz="quarter" idx="16"/>
          </p:nvPr>
        </p:nvSpPr>
        <p:spPr/>
        <p:txBody>
          <a:bodyPr lIns="91440" tIns="45720" rIns="91440" bIns="45720" anchor="t">
            <a:noAutofit/>
          </a:bodyPr>
          <a:lstStyle/>
          <a:p>
            <a:pPr algn="l" rtl="0"/>
            <a:r>
              <a:rPr lang="en-US" b="1" err="1"/>
              <a:t>İnovasyon</a:t>
            </a:r>
            <a:r>
              <a:rPr lang="en-US" b="1"/>
              <a:t> </a:t>
            </a:r>
            <a:r>
              <a:rPr lang="en-US" b="1" err="1"/>
              <a:t>Sınıflandırması</a:t>
            </a:r>
            <a:r>
              <a:rPr lang="en-US" b="1"/>
              <a:t> </a:t>
            </a:r>
            <a:r>
              <a:rPr lang="en-US" b="1" err="1"/>
              <a:t>ve</a:t>
            </a:r>
            <a:r>
              <a:rPr lang="en-US" b="1"/>
              <a:t> </a:t>
            </a:r>
            <a:r>
              <a:rPr lang="en-US" b="1" err="1"/>
              <a:t>Türlerine</a:t>
            </a:r>
            <a:r>
              <a:rPr lang="en-US" b="1"/>
              <a:t> </a:t>
            </a:r>
            <a:r>
              <a:rPr lang="en-US" b="1" err="1"/>
              <a:t>Giriş</a:t>
            </a:r>
            <a:endParaRPr lang="en-IE" b="1" err="1"/>
          </a:p>
          <a:p>
            <a:pPr algn="l" rtl="0"/>
            <a:endParaRPr lang="en-IE"/>
          </a:p>
        </p:txBody>
      </p:sp>
      <p:pic>
        <p:nvPicPr>
          <p:cNvPr id="4" name="Picture 3">
            <a:extLst>
              <a:ext uri="{FF2B5EF4-FFF2-40B4-BE49-F238E27FC236}">
                <a16:creationId xmlns:a16="http://schemas.microsoft.com/office/drawing/2014/main" id="{0DB3E2B9-DC71-F598-C7A7-97C35B023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Different Types of Innovation Explained">
            <a:hlinkClick r:id="" action="ppaction://media"/>
            <a:extLst>
              <a:ext uri="{FF2B5EF4-FFF2-40B4-BE49-F238E27FC236}">
                <a16:creationId xmlns:a16="http://schemas.microsoft.com/office/drawing/2014/main" id="{9AA91B98-4F7E-9D41-5775-6F746DBDC17D}"/>
              </a:ext>
            </a:extLst>
          </p:cNvPr>
          <p:cNvPicPr>
            <a:picLocks noRot="1" noChangeAspect="1"/>
          </p:cNvPicPr>
          <p:nvPr>
            <a:videoFile r:link="rId1"/>
          </p:nvPr>
        </p:nvPicPr>
        <p:blipFill>
          <a:blip r:embed="rId5"/>
          <a:stretch>
            <a:fillRect/>
          </a:stretch>
        </p:blipFill>
        <p:spPr>
          <a:xfrm>
            <a:off x="1209175" y="1934034"/>
            <a:ext cx="4975672" cy="3100421"/>
          </a:xfrm>
          <a:prstGeom prst="rect">
            <a:avLst/>
          </a:prstGeom>
        </p:spPr>
      </p:pic>
      <p:sp>
        <p:nvSpPr>
          <p:cNvPr id="6" name="TextBox 5">
            <a:extLst>
              <a:ext uri="{FF2B5EF4-FFF2-40B4-BE49-F238E27FC236}">
                <a16:creationId xmlns:a16="http://schemas.microsoft.com/office/drawing/2014/main" id="{BC2EACBE-2FC9-8F6C-0478-7E62EEC67F80}"/>
              </a:ext>
            </a:extLst>
          </p:cNvPr>
          <p:cNvSpPr txBox="1"/>
          <p:nvPr/>
        </p:nvSpPr>
        <p:spPr>
          <a:xfrm>
            <a:off x="106326" y="6096397"/>
            <a:ext cx="7238037" cy="461665"/>
          </a:xfrm>
          <a:prstGeom prst="rect">
            <a:avLst/>
          </a:prstGeom>
          <a:noFill/>
        </p:spPr>
        <p:txBody>
          <a:bodyPr wrap="square">
            <a:spAutoFit/>
          </a:bodyPr>
          <a:lstStyle/>
          <a:p>
            <a:pPr algn="l" rtl="0"/>
            <a:r>
              <a:rPr lang="en-US" sz="2400">
                <a:solidFill>
                  <a:schemeClr val="bg2"/>
                </a:solidFill>
                <a:hlinkClick r:id="rId6">
                  <a:extLst>
                    <a:ext uri="{A12FA001-AC4F-418D-AE19-62706E023703}">
                      <ahyp:hlinkClr xmlns:ahyp="http://schemas.microsoft.com/office/drawing/2018/hyperlinkcolor" val="tx"/>
                    </a:ext>
                  </a:extLst>
                </a:hlinkClick>
              </a:rPr>
              <a:t>Farklı İnovasyon Türlerinin Açıklanması - YouTube</a:t>
            </a:r>
            <a:endParaRPr lang="en-IE" sz="2400">
              <a:solidFill>
                <a:schemeClr val="bg2"/>
              </a:solidFill>
            </a:endParaRPr>
          </a:p>
        </p:txBody>
      </p:sp>
    </p:spTree>
    <p:extLst>
      <p:ext uri="{BB962C8B-B14F-4D97-AF65-F5344CB8AC3E}">
        <p14:creationId xmlns:p14="http://schemas.microsoft.com/office/powerpoint/2010/main" val="2097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80873-7C01-5192-19C1-20BD103540FF}"/>
              </a:ext>
            </a:extLst>
          </p:cNvPr>
          <p:cNvSpPr>
            <a:spLocks noGrp="1"/>
          </p:cNvSpPr>
          <p:nvPr>
            <p:ph type="body" sz="quarter" idx="16"/>
          </p:nvPr>
        </p:nvSpPr>
        <p:spPr/>
        <p:txBody>
          <a:bodyPr/>
          <a:lstStyle/>
          <a:p>
            <a:pPr algn="l" rtl="0"/>
            <a:r>
              <a:rPr lang="en-IE"/>
              <a:t>Aşama 3: Fikir Oluşturun</a:t>
            </a:r>
          </a:p>
        </p:txBody>
      </p:sp>
      <p:sp>
        <p:nvSpPr>
          <p:cNvPr id="5" name="Text Placeholder 2">
            <a:extLst>
              <a:ext uri="{FF2B5EF4-FFF2-40B4-BE49-F238E27FC236}">
                <a16:creationId xmlns:a16="http://schemas.microsoft.com/office/drawing/2014/main" id="{B3967464-5E63-F6AA-3416-E586F0F7EF02}"/>
              </a:ext>
            </a:extLst>
          </p:cNvPr>
          <p:cNvSpPr>
            <a:spLocks noGrp="1"/>
          </p:cNvSpPr>
          <p:nvPr>
            <p:ph type="body" sz="quarter" idx="18"/>
          </p:nvPr>
        </p:nvSpPr>
        <p:spPr>
          <a:xfrm>
            <a:off x="898357" y="1681795"/>
            <a:ext cx="5746750" cy="4157662"/>
          </a:xfrm>
        </p:spPr>
        <p:txBody>
          <a:bodyPr lIns="91440" tIns="45720" rIns="91440" bIns="45720" anchor="t">
            <a:normAutofit/>
          </a:bodyPr>
          <a:lstStyle/>
          <a:p>
            <a:pPr>
              <a:lnSpc>
                <a:spcPct val="100000"/>
              </a:lnSpc>
            </a:pPr>
            <a:r>
              <a:rPr lang="en-US" dirty="0" err="1"/>
              <a:t>Şimdi</a:t>
            </a:r>
            <a:r>
              <a:rPr lang="en-US" dirty="0"/>
              <a:t> </a:t>
            </a:r>
            <a:r>
              <a:rPr lang="en-US" dirty="0" err="1"/>
              <a:t>sadece</a:t>
            </a:r>
            <a:r>
              <a:rPr lang="en-US" dirty="0"/>
              <a:t> </a:t>
            </a:r>
            <a:r>
              <a:rPr lang="en-US" dirty="0" err="1"/>
              <a:t>sorun</a:t>
            </a:r>
            <a:r>
              <a:rPr lang="en-US" dirty="0"/>
              <a:t> </a:t>
            </a:r>
            <a:r>
              <a:rPr lang="en-US" dirty="0" err="1"/>
              <a:t>bildirimine</a:t>
            </a:r>
            <a:r>
              <a:rPr lang="en-US" dirty="0"/>
              <a:t> </a:t>
            </a:r>
            <a:r>
              <a:rPr lang="en-US" dirty="0" err="1"/>
              <a:t>odaklanın</a:t>
            </a:r>
            <a:r>
              <a:rPr lang="en-US" dirty="0"/>
              <a:t> </a:t>
            </a:r>
            <a:r>
              <a:rPr lang="en-US" dirty="0" err="1"/>
              <a:t>ve</a:t>
            </a:r>
            <a:r>
              <a:rPr lang="en-US" dirty="0"/>
              <a:t> </a:t>
            </a:r>
            <a:r>
              <a:rPr lang="en-US" dirty="0" err="1"/>
              <a:t>sorunu</a:t>
            </a:r>
            <a:r>
              <a:rPr lang="en-US" dirty="0"/>
              <a:t> </a:t>
            </a:r>
            <a:r>
              <a:rPr lang="en-US" dirty="0" err="1"/>
              <a:t>çözen</a:t>
            </a:r>
            <a:r>
              <a:rPr lang="en-US" dirty="0"/>
              <a:t> </a:t>
            </a:r>
            <a:r>
              <a:rPr lang="en-US" dirty="0" err="1"/>
              <a:t>fikirler</a:t>
            </a:r>
            <a:r>
              <a:rPr lang="en-US" dirty="0"/>
              <a:t> </a:t>
            </a:r>
            <a:r>
              <a:rPr lang="en-US" dirty="0" err="1"/>
              <a:t>bulun</a:t>
            </a:r>
            <a:r>
              <a:rPr lang="en-US" dirty="0"/>
              <a:t>. </a:t>
            </a:r>
            <a:r>
              <a:rPr lang="en-US" dirty="0" err="1"/>
              <a:t>Önemli</a:t>
            </a:r>
            <a:r>
              <a:rPr lang="en-US" dirty="0"/>
              <a:t> </a:t>
            </a:r>
            <a:r>
              <a:rPr lang="en-US" dirty="0" err="1"/>
              <a:t>olan</a:t>
            </a:r>
            <a:r>
              <a:rPr lang="en-US" dirty="0"/>
              <a:t> </a:t>
            </a:r>
            <a:r>
              <a:rPr lang="en-US" dirty="0" err="1"/>
              <a:t>mükemmel</a:t>
            </a:r>
            <a:r>
              <a:rPr lang="en-US" dirty="0"/>
              <a:t> </a:t>
            </a:r>
            <a:r>
              <a:rPr lang="en-US" dirty="0" err="1"/>
              <a:t>bir</a:t>
            </a:r>
            <a:r>
              <a:rPr lang="en-US" dirty="0"/>
              <a:t> </a:t>
            </a:r>
            <a:r>
              <a:rPr lang="en-US" dirty="0" err="1"/>
              <a:t>fikir</a:t>
            </a:r>
            <a:r>
              <a:rPr lang="en-US" dirty="0"/>
              <a:t> </a:t>
            </a:r>
            <a:r>
              <a:rPr lang="en-US" dirty="0" err="1"/>
              <a:t>edinmek</a:t>
            </a:r>
            <a:r>
              <a:rPr lang="en-US" dirty="0"/>
              <a:t> </a:t>
            </a:r>
            <a:r>
              <a:rPr lang="en-US" dirty="0" err="1"/>
              <a:t>değil</a:t>
            </a:r>
            <a:r>
              <a:rPr lang="en-US" dirty="0"/>
              <a:t>, </a:t>
            </a:r>
            <a:r>
              <a:rPr lang="en-US" dirty="0" err="1"/>
              <a:t>mümkün</a:t>
            </a:r>
            <a:r>
              <a:rPr lang="en-US" dirty="0"/>
              <a:t> </a:t>
            </a:r>
            <a:r>
              <a:rPr lang="en-US" dirty="0" err="1"/>
              <a:t>olduğu</a:t>
            </a:r>
            <a:r>
              <a:rPr lang="en-US" dirty="0"/>
              <a:t> </a:t>
            </a:r>
            <a:r>
              <a:rPr lang="en-US" dirty="0" err="1"/>
              <a:t>kadar</a:t>
            </a:r>
            <a:r>
              <a:rPr lang="en-US" dirty="0"/>
              <a:t> </a:t>
            </a:r>
            <a:r>
              <a:rPr lang="en-US" dirty="0" err="1"/>
              <a:t>çok</a:t>
            </a:r>
            <a:r>
              <a:rPr lang="en-US" dirty="0"/>
              <a:t> </a:t>
            </a:r>
            <a:r>
              <a:rPr lang="en-US" dirty="0" err="1"/>
              <a:t>fikir</a:t>
            </a:r>
            <a:r>
              <a:rPr lang="en-US" dirty="0"/>
              <a:t> </a:t>
            </a:r>
            <a:r>
              <a:rPr lang="en-US" dirty="0" err="1"/>
              <a:t>bulmaktır</a:t>
            </a:r>
            <a:r>
              <a:rPr lang="en-US" dirty="0"/>
              <a:t>: </a:t>
            </a:r>
            <a:r>
              <a:rPr lang="en-US" dirty="0" err="1"/>
              <a:t>benzersiz</a:t>
            </a:r>
            <a:r>
              <a:rPr lang="en-US" dirty="0"/>
              <a:t> </a:t>
            </a:r>
            <a:r>
              <a:rPr lang="en-US" dirty="0" err="1"/>
              <a:t>sanal</a:t>
            </a:r>
            <a:r>
              <a:rPr lang="en-US" dirty="0"/>
              <a:t> </a:t>
            </a:r>
            <a:r>
              <a:rPr lang="en-US" dirty="0" err="1"/>
              <a:t>gerçeklik</a:t>
            </a:r>
            <a:r>
              <a:rPr lang="en-US" dirty="0"/>
              <a:t> </a:t>
            </a:r>
            <a:r>
              <a:rPr lang="en-US" dirty="0" err="1"/>
              <a:t>deneyimleri</a:t>
            </a:r>
            <a:r>
              <a:rPr lang="en-US" dirty="0"/>
              <a:t>, </a:t>
            </a:r>
            <a:r>
              <a:rPr lang="en-US" dirty="0" err="1"/>
              <a:t>sıfır</a:t>
            </a:r>
            <a:r>
              <a:rPr lang="en-US" dirty="0"/>
              <a:t> </a:t>
            </a:r>
            <a:r>
              <a:rPr lang="en-US" dirty="0" err="1"/>
              <a:t>pişirme</a:t>
            </a:r>
            <a:r>
              <a:rPr lang="en-US" dirty="0"/>
              <a:t> </a:t>
            </a:r>
            <a:r>
              <a:rPr lang="en-US" dirty="0" err="1"/>
              <a:t>sağlıklı</a:t>
            </a:r>
            <a:r>
              <a:rPr lang="en-US" dirty="0"/>
              <a:t> </a:t>
            </a:r>
            <a:r>
              <a:rPr lang="en-US" dirty="0" err="1"/>
              <a:t>seçenekler</a:t>
            </a:r>
            <a:r>
              <a:rPr lang="en-US" dirty="0"/>
              <a:t>, </a:t>
            </a:r>
            <a:r>
              <a:rPr lang="en-US" dirty="0" err="1"/>
              <a:t>sıfır</a:t>
            </a:r>
            <a:r>
              <a:rPr lang="en-US" dirty="0"/>
              <a:t> </a:t>
            </a:r>
            <a:r>
              <a:rPr lang="en-US" dirty="0" err="1"/>
              <a:t>atık</a:t>
            </a:r>
            <a:r>
              <a:rPr lang="en-US" dirty="0"/>
              <a:t> </a:t>
            </a:r>
            <a:r>
              <a:rPr lang="en-US" dirty="0" err="1"/>
              <a:t>gibi</a:t>
            </a:r>
            <a:r>
              <a:rPr lang="en-US" dirty="0"/>
              <a:t> </a:t>
            </a:r>
            <a:r>
              <a:rPr lang="en-US" dirty="0" err="1"/>
              <a:t>konularda</a:t>
            </a:r>
            <a:r>
              <a:rPr lang="en-US" dirty="0"/>
              <a:t> </a:t>
            </a:r>
            <a:r>
              <a:rPr lang="en-US" dirty="0" err="1"/>
              <a:t>bilgi</a:t>
            </a:r>
            <a:r>
              <a:rPr lang="en-US" dirty="0"/>
              <a:t> </a:t>
            </a:r>
            <a:r>
              <a:rPr lang="en-US" dirty="0" err="1"/>
              <a:t>sunmak</a:t>
            </a:r>
            <a:r>
              <a:rPr lang="en-US" dirty="0"/>
              <a:t> </a:t>
            </a:r>
            <a:r>
              <a:rPr lang="en-US" dirty="0" err="1"/>
              <a:t>gibi</a:t>
            </a:r>
            <a:r>
              <a:rPr lang="en-US" dirty="0"/>
              <a:t>. Her ne </a:t>
            </a:r>
            <a:r>
              <a:rPr lang="en-US" dirty="0" err="1"/>
              <a:t>ise</a:t>
            </a:r>
            <a:r>
              <a:rPr lang="en-US" dirty="0"/>
              <a:t>, </a:t>
            </a:r>
            <a:r>
              <a:rPr lang="en-US" dirty="0" err="1"/>
              <a:t>en</a:t>
            </a:r>
            <a:r>
              <a:rPr lang="en-US" dirty="0"/>
              <a:t> iyi </a:t>
            </a:r>
            <a:r>
              <a:rPr lang="en-US" dirty="0" err="1"/>
              <a:t>fikirlerinizi</a:t>
            </a:r>
            <a:r>
              <a:rPr lang="en-US" dirty="0"/>
              <a:t> </a:t>
            </a:r>
            <a:r>
              <a:rPr lang="en-US" dirty="0" err="1"/>
              <a:t>çizin</a:t>
            </a:r>
            <a:r>
              <a:rPr lang="en-US" dirty="0"/>
              <a:t> </a:t>
            </a:r>
            <a:r>
              <a:rPr lang="en-US" dirty="0" err="1"/>
              <a:t>ve</a:t>
            </a:r>
            <a:r>
              <a:rPr lang="en-US" dirty="0"/>
              <a:t> </a:t>
            </a:r>
            <a:r>
              <a:rPr lang="en-US" dirty="0" err="1"/>
              <a:t>onları</a:t>
            </a:r>
            <a:r>
              <a:rPr lang="en-US" dirty="0"/>
              <a:t> </a:t>
            </a:r>
            <a:r>
              <a:rPr lang="en-US" dirty="0" err="1"/>
              <a:t>yardım</a:t>
            </a:r>
            <a:r>
              <a:rPr lang="en-US" dirty="0"/>
              <a:t> </a:t>
            </a:r>
            <a:r>
              <a:rPr lang="en-US" dirty="0" err="1"/>
              <a:t>etmeye</a:t>
            </a:r>
            <a:r>
              <a:rPr lang="en-US" dirty="0"/>
              <a:t> </a:t>
            </a:r>
            <a:r>
              <a:rPr lang="en-US" dirty="0" err="1"/>
              <a:t>çalıştığınız</a:t>
            </a:r>
            <a:r>
              <a:rPr lang="en-US" dirty="0"/>
              <a:t> </a:t>
            </a:r>
            <a:r>
              <a:rPr lang="en-US" dirty="0" err="1"/>
              <a:t>insanlara</a:t>
            </a:r>
            <a:r>
              <a:rPr lang="en-US" dirty="0"/>
              <a:t> </a:t>
            </a:r>
            <a:r>
              <a:rPr lang="en-US" dirty="0" err="1"/>
              <a:t>gösterin</a:t>
            </a:r>
            <a:r>
              <a:rPr lang="en-US" dirty="0"/>
              <a:t>, </a:t>
            </a:r>
            <a:r>
              <a:rPr lang="en-US" dirty="0" err="1"/>
              <a:t>böylece</a:t>
            </a:r>
            <a:r>
              <a:rPr lang="en-US" dirty="0"/>
              <a:t> </a:t>
            </a:r>
            <a:r>
              <a:rPr lang="en-US" dirty="0" err="1"/>
              <a:t>geri</a:t>
            </a:r>
            <a:r>
              <a:rPr lang="en-US" dirty="0"/>
              <a:t> </a:t>
            </a:r>
            <a:r>
              <a:rPr lang="en-US" dirty="0" err="1"/>
              <a:t>bildirimlerini</a:t>
            </a:r>
            <a:r>
              <a:rPr lang="en-US" dirty="0"/>
              <a:t> </a:t>
            </a:r>
            <a:r>
              <a:rPr lang="en-US" dirty="0" err="1"/>
              <a:t>alın</a:t>
            </a:r>
            <a:r>
              <a:rPr lang="en-US" dirty="0"/>
              <a:t>.</a:t>
            </a:r>
            <a:br>
              <a:rPr lang="en-US" dirty="0"/>
            </a:br>
            <a:endParaRPr lang="en-IE" dirty="0"/>
          </a:p>
        </p:txBody>
      </p:sp>
      <p:grpSp>
        <p:nvGrpSpPr>
          <p:cNvPr id="6" name="Group 5">
            <a:extLst>
              <a:ext uri="{FF2B5EF4-FFF2-40B4-BE49-F238E27FC236}">
                <a16:creationId xmlns:a16="http://schemas.microsoft.com/office/drawing/2014/main" id="{4C8B6F79-5149-2807-74C1-C168832534F4}"/>
              </a:ext>
            </a:extLst>
          </p:cNvPr>
          <p:cNvGrpSpPr/>
          <p:nvPr/>
        </p:nvGrpSpPr>
        <p:grpSpPr>
          <a:xfrm>
            <a:off x="8503291" y="1684060"/>
            <a:ext cx="2153776" cy="2297217"/>
            <a:chOff x="8736336" y="773976"/>
            <a:chExt cx="925001" cy="925018"/>
          </a:xfrm>
        </p:grpSpPr>
        <p:grpSp>
          <p:nvGrpSpPr>
            <p:cNvPr id="7" name="Graphic 2">
              <a:extLst>
                <a:ext uri="{FF2B5EF4-FFF2-40B4-BE49-F238E27FC236}">
                  <a16:creationId xmlns:a16="http://schemas.microsoft.com/office/drawing/2014/main" id="{8417528D-7FC7-1EF1-413D-5A98468AB6DF}"/>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061B3C1C-3327-B932-B326-539769DD8C68}"/>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1" name="Freeform 528">
                <a:extLst>
                  <a:ext uri="{FF2B5EF4-FFF2-40B4-BE49-F238E27FC236}">
                    <a16:creationId xmlns:a16="http://schemas.microsoft.com/office/drawing/2014/main" id="{43715CF7-5B05-15CC-A9EE-E29E0AD85CD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12" name="Freeform 529">
                <a:extLst>
                  <a:ext uri="{FF2B5EF4-FFF2-40B4-BE49-F238E27FC236}">
                    <a16:creationId xmlns:a16="http://schemas.microsoft.com/office/drawing/2014/main" id="{7521F089-444D-E070-6FE8-166DEE27D2D5}"/>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530">
                <a:extLst>
                  <a:ext uri="{FF2B5EF4-FFF2-40B4-BE49-F238E27FC236}">
                    <a16:creationId xmlns:a16="http://schemas.microsoft.com/office/drawing/2014/main" id="{5641F853-2E8A-025B-C537-C54CC063D58E}"/>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14" name="Freeform 531">
                <a:extLst>
                  <a:ext uri="{FF2B5EF4-FFF2-40B4-BE49-F238E27FC236}">
                    <a16:creationId xmlns:a16="http://schemas.microsoft.com/office/drawing/2014/main" id="{F872678F-A381-E817-276A-DF340DE8DDF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532">
                <a:extLst>
                  <a:ext uri="{FF2B5EF4-FFF2-40B4-BE49-F238E27FC236}">
                    <a16:creationId xmlns:a16="http://schemas.microsoft.com/office/drawing/2014/main" id="{A6877E0E-9635-2BBC-2CC0-B8AF00D34DBC}"/>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16" name="Freeform 533">
                <a:extLst>
                  <a:ext uri="{FF2B5EF4-FFF2-40B4-BE49-F238E27FC236}">
                    <a16:creationId xmlns:a16="http://schemas.microsoft.com/office/drawing/2014/main" id="{1B813535-C92C-8932-6AF4-CEF542BCD190}"/>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8" name="Freeform 525">
              <a:extLst>
                <a:ext uri="{FF2B5EF4-FFF2-40B4-BE49-F238E27FC236}">
                  <a16:creationId xmlns:a16="http://schemas.microsoft.com/office/drawing/2014/main" id="{5FE66BE4-595C-B1B3-7C49-AE020824309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a:p>
          </p:txBody>
        </p:sp>
        <p:sp>
          <p:nvSpPr>
            <p:cNvPr id="9" name="Freeform 526">
              <a:extLst>
                <a:ext uri="{FF2B5EF4-FFF2-40B4-BE49-F238E27FC236}">
                  <a16:creationId xmlns:a16="http://schemas.microsoft.com/office/drawing/2014/main" id="{B532ECF9-6E68-1B09-1A2C-893A41304BD6}"/>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
        <p:nvSpPr>
          <p:cNvPr id="17" name="TextBox 16">
            <a:extLst>
              <a:ext uri="{FF2B5EF4-FFF2-40B4-BE49-F238E27FC236}">
                <a16:creationId xmlns:a16="http://schemas.microsoft.com/office/drawing/2014/main" id="{98E750FD-9386-04A1-B016-B980F046C8C4}"/>
              </a:ext>
            </a:extLst>
          </p:cNvPr>
          <p:cNvSpPr txBox="1"/>
          <p:nvPr/>
        </p:nvSpPr>
        <p:spPr>
          <a:xfrm>
            <a:off x="7577959" y="4432583"/>
            <a:ext cx="4004441" cy="830997"/>
          </a:xfrm>
          <a:prstGeom prst="rect">
            <a:avLst/>
          </a:prstGeom>
          <a:noFill/>
        </p:spPr>
        <p:txBody>
          <a:bodyPr wrap="square" lIns="91440" tIns="45720" rIns="91440" bIns="45720" rtlCol="0" anchor="t">
            <a:spAutoFit/>
          </a:bodyPr>
          <a:lstStyle/>
          <a:p>
            <a:pPr algn="ctr"/>
            <a:r>
              <a:rPr lang="en-US" sz="2400" b="1" dirty="0" err="1">
                <a:solidFill>
                  <a:srgbClr val="1188A3"/>
                </a:solidFill>
              </a:rPr>
              <a:t>beyin</a:t>
            </a:r>
            <a:r>
              <a:rPr lang="en-US" sz="2400" b="1" dirty="0">
                <a:solidFill>
                  <a:srgbClr val="1188A3"/>
                </a:solidFill>
              </a:rPr>
              <a:t> </a:t>
            </a:r>
            <a:r>
              <a:rPr lang="en-US" sz="2400" b="1" dirty="0" err="1">
                <a:solidFill>
                  <a:srgbClr val="1188A3"/>
                </a:solidFill>
              </a:rPr>
              <a:t>fırtınası</a:t>
            </a:r>
            <a:r>
              <a:rPr lang="en-US" sz="2400" b="1" dirty="0">
                <a:solidFill>
                  <a:srgbClr val="1188A3"/>
                </a:solidFill>
              </a:rPr>
              <a:t> </a:t>
            </a:r>
            <a:r>
              <a:rPr lang="en-US" sz="2400" b="1" dirty="0" err="1">
                <a:solidFill>
                  <a:srgbClr val="1188A3"/>
                </a:solidFill>
              </a:rPr>
              <a:t>yapın</a:t>
            </a:r>
            <a:r>
              <a:rPr lang="en-US" sz="2400" b="1" dirty="0">
                <a:solidFill>
                  <a:srgbClr val="1188A3"/>
                </a:solidFill>
              </a:rPr>
              <a:t> </a:t>
            </a:r>
            <a:r>
              <a:rPr lang="en-US" sz="2400" b="1" dirty="0" err="1">
                <a:solidFill>
                  <a:srgbClr val="1188A3"/>
                </a:solidFill>
              </a:rPr>
              <a:t>ve</a:t>
            </a:r>
            <a:endParaRPr lang="en-US" sz="2400" b="1" dirty="0" err="1">
              <a:solidFill>
                <a:srgbClr val="1188A3"/>
              </a:solidFill>
              <a:ea typeface="Calibri"/>
              <a:cs typeface="Calibri"/>
            </a:endParaRPr>
          </a:p>
          <a:p>
            <a:pPr algn="ctr"/>
            <a:r>
              <a:rPr lang="en-US" sz="2400" b="1" dirty="0" err="1">
                <a:solidFill>
                  <a:srgbClr val="1188A3"/>
                </a:solidFill>
              </a:rPr>
              <a:t>yaratıcı</a:t>
            </a:r>
            <a:r>
              <a:rPr lang="en-US" sz="2400" b="1" dirty="0">
                <a:solidFill>
                  <a:srgbClr val="1188A3"/>
                </a:solidFill>
              </a:rPr>
              <a:t> </a:t>
            </a:r>
            <a:r>
              <a:rPr lang="en-US" sz="2400" b="1" dirty="0" err="1">
                <a:solidFill>
                  <a:srgbClr val="1188A3"/>
                </a:solidFill>
              </a:rPr>
              <a:t>çözümler</a:t>
            </a:r>
            <a:r>
              <a:rPr lang="en-US" sz="2400" b="1" dirty="0">
                <a:solidFill>
                  <a:srgbClr val="1188A3"/>
                </a:solidFill>
              </a:rPr>
              <a:t> </a:t>
            </a:r>
            <a:r>
              <a:rPr lang="en-US" sz="2400" b="1" dirty="0" err="1">
                <a:solidFill>
                  <a:srgbClr val="1188A3"/>
                </a:solidFill>
              </a:rPr>
              <a:t>sunun</a:t>
            </a:r>
            <a:endParaRPr lang="en-IE" sz="2400" b="1" dirty="0" err="1">
              <a:solidFill>
                <a:srgbClr val="1188A3"/>
              </a:solidFill>
            </a:endParaRPr>
          </a:p>
        </p:txBody>
      </p:sp>
    </p:spTree>
    <p:extLst>
      <p:ext uri="{BB962C8B-B14F-4D97-AF65-F5344CB8AC3E}">
        <p14:creationId xmlns:p14="http://schemas.microsoft.com/office/powerpoint/2010/main" val="1135478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2147680"/>
            <a:ext cx="6054486" cy="372251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err="1">
                <a:solidFill>
                  <a:srgbClr val="000000"/>
                </a:solidFill>
              </a:rPr>
              <a:t>Hedefler</a:t>
            </a:r>
            <a:r>
              <a:rPr lang="en-US" b="1" dirty="0">
                <a:solidFill>
                  <a:srgbClr val="000000"/>
                </a:solidFill>
              </a:rPr>
              <a:t>:</a:t>
            </a:r>
          </a:p>
          <a:p>
            <a:pPr marL="342900" indent="-342900" algn="l" rtl="0">
              <a:buClr>
                <a:srgbClr val="F1A0C2"/>
              </a:buClr>
            </a:pPr>
            <a:r>
              <a:rPr lang="en-US" sz="2400" dirty="0" err="1">
                <a:solidFill>
                  <a:srgbClr val="000000"/>
                </a:solidFill>
              </a:rPr>
              <a:t>İşbirlikçi</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şekilde</a:t>
            </a:r>
            <a:r>
              <a:rPr lang="en-US" sz="2400" dirty="0">
                <a:solidFill>
                  <a:srgbClr val="000000"/>
                </a:solidFill>
              </a:rPr>
              <a:t> </a:t>
            </a:r>
            <a:r>
              <a:rPr lang="en-US" sz="2400" dirty="0" err="1">
                <a:solidFill>
                  <a:srgbClr val="000000"/>
                </a:solidFill>
              </a:rPr>
              <a:t>mümkün</a:t>
            </a:r>
            <a:r>
              <a:rPr lang="en-US" sz="2400" dirty="0">
                <a:solidFill>
                  <a:srgbClr val="000000"/>
                </a:solidFill>
              </a:rPr>
              <a:t> </a:t>
            </a:r>
            <a:r>
              <a:rPr lang="en-US" sz="2400" dirty="0" err="1">
                <a:solidFill>
                  <a:srgbClr val="000000"/>
                </a:solidFill>
              </a:rPr>
              <a:t>olduğunca</a:t>
            </a:r>
            <a:r>
              <a:rPr lang="en-US" sz="2400" dirty="0">
                <a:solidFill>
                  <a:srgbClr val="000000"/>
                </a:solidFill>
              </a:rPr>
              <a:t> </a:t>
            </a:r>
            <a:r>
              <a:rPr lang="en-US" sz="2400" dirty="0" err="1">
                <a:solidFill>
                  <a:srgbClr val="000000"/>
                </a:solidFill>
              </a:rPr>
              <a:t>çok</a:t>
            </a:r>
            <a:r>
              <a:rPr lang="en-US" sz="2400" dirty="0">
                <a:solidFill>
                  <a:srgbClr val="000000"/>
                </a:solidFill>
              </a:rPr>
              <a:t> </a:t>
            </a:r>
            <a:r>
              <a:rPr lang="en-US" sz="2400" dirty="0" err="1">
                <a:solidFill>
                  <a:srgbClr val="000000"/>
                </a:solidFill>
              </a:rPr>
              <a:t>fikir</a:t>
            </a:r>
            <a:r>
              <a:rPr lang="en-US" sz="2400" dirty="0">
                <a:solidFill>
                  <a:srgbClr val="000000"/>
                </a:solidFill>
              </a:rPr>
              <a:t> </a:t>
            </a:r>
            <a:r>
              <a:rPr lang="en-US" sz="2400" dirty="0" err="1">
                <a:solidFill>
                  <a:srgbClr val="000000"/>
                </a:solidFill>
              </a:rPr>
              <a:t>üretin</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toplayın</a:t>
            </a:r>
            <a:endParaRPr lang="en-US" sz="2400" dirty="0" err="1">
              <a:solidFill>
                <a:srgbClr val="000000"/>
              </a:solidFill>
              <a:ea typeface="Calibri"/>
              <a:cs typeface="Calibri"/>
            </a:endParaRPr>
          </a:p>
          <a:p>
            <a:pPr marL="342900" indent="-342900">
              <a:buClr>
                <a:srgbClr val="F1A0C2"/>
              </a:buClr>
            </a:pPr>
            <a:r>
              <a:rPr lang="en-US" sz="2400" dirty="0" err="1">
                <a:solidFill>
                  <a:srgbClr val="000000"/>
                </a:solidFill>
              </a:rPr>
              <a:t>Fikirleri</a:t>
            </a:r>
            <a:r>
              <a:rPr lang="en-US" sz="2400" dirty="0">
                <a:solidFill>
                  <a:srgbClr val="000000"/>
                </a:solidFill>
              </a:rPr>
              <a:t> </a:t>
            </a:r>
            <a:r>
              <a:rPr lang="en-US" sz="2400" dirty="0" err="1">
                <a:solidFill>
                  <a:srgbClr val="000000"/>
                </a:solidFill>
              </a:rPr>
              <a:t>analiz</a:t>
            </a:r>
            <a:r>
              <a:rPr lang="en-US" sz="2400" dirty="0">
                <a:solidFill>
                  <a:srgbClr val="000000"/>
                </a:solidFill>
              </a:rPr>
              <a:t> et </a:t>
            </a:r>
            <a:r>
              <a:rPr lang="en-US" sz="2400" dirty="0" err="1">
                <a:solidFill>
                  <a:srgbClr val="000000"/>
                </a:solidFill>
              </a:rPr>
              <a:t>ve</a:t>
            </a:r>
            <a:r>
              <a:rPr lang="en-US" sz="2400" dirty="0">
                <a:solidFill>
                  <a:srgbClr val="000000"/>
                </a:solidFill>
              </a:rPr>
              <a:t> </a:t>
            </a:r>
            <a:r>
              <a:rPr lang="en-US" sz="2400" dirty="0" err="1">
                <a:solidFill>
                  <a:srgbClr val="000000"/>
                </a:solidFill>
              </a:rPr>
              <a:t>en</a:t>
            </a:r>
            <a:r>
              <a:rPr lang="en-US" sz="2400" dirty="0">
                <a:solidFill>
                  <a:srgbClr val="000000"/>
                </a:solidFill>
              </a:rPr>
              <a:t> </a:t>
            </a:r>
            <a:r>
              <a:rPr lang="en-US" sz="2400" dirty="0" err="1">
                <a:solidFill>
                  <a:srgbClr val="000000"/>
                </a:solidFill>
              </a:rPr>
              <a:t>uygun</a:t>
            </a:r>
            <a:r>
              <a:rPr lang="en-US" sz="2400" dirty="0">
                <a:solidFill>
                  <a:srgbClr val="000000"/>
                </a:solidFill>
              </a:rPr>
              <a:t> </a:t>
            </a:r>
            <a:r>
              <a:rPr lang="en-US" sz="2400" dirty="0" err="1">
                <a:solidFill>
                  <a:srgbClr val="000000"/>
                </a:solidFill>
              </a:rPr>
              <a:t>olanı</a:t>
            </a:r>
            <a:r>
              <a:rPr lang="en-US" sz="2400" dirty="0">
                <a:solidFill>
                  <a:srgbClr val="000000"/>
                </a:solidFill>
              </a:rPr>
              <a:t> </a:t>
            </a:r>
            <a:r>
              <a:rPr lang="en-US" sz="2400" dirty="0" err="1">
                <a:solidFill>
                  <a:srgbClr val="000000"/>
                </a:solidFill>
              </a:rPr>
              <a:t>seçin</a:t>
            </a:r>
            <a:endParaRPr lang="en-US" sz="2400" dirty="0" err="1">
              <a:solidFill>
                <a:srgbClr val="000000"/>
              </a:solidFill>
              <a:ea typeface="Calibri"/>
              <a:cs typeface="Calibri"/>
            </a:endParaRPr>
          </a:p>
          <a:p>
            <a:pPr marL="342900" indent="-342900" algn="l" rtl="0">
              <a:buClr>
                <a:srgbClr val="F1A0C2"/>
              </a:buClr>
            </a:pPr>
            <a:r>
              <a:rPr lang="en-US" sz="2400" dirty="0" err="1">
                <a:solidFill>
                  <a:srgbClr val="000000"/>
                </a:solidFill>
              </a:rPr>
              <a:t>Gerçek</a:t>
            </a:r>
            <a:r>
              <a:rPr lang="en-US" sz="2400" dirty="0">
                <a:solidFill>
                  <a:srgbClr val="000000"/>
                </a:solidFill>
              </a:rPr>
              <a:t> </a:t>
            </a:r>
            <a:r>
              <a:rPr lang="en-US" sz="2400" dirty="0" err="1">
                <a:solidFill>
                  <a:srgbClr val="000000"/>
                </a:solidFill>
              </a:rPr>
              <a:t>kavramlar</a:t>
            </a:r>
            <a:r>
              <a:rPr lang="en-US" sz="2400" dirty="0">
                <a:solidFill>
                  <a:srgbClr val="000000"/>
                </a:solidFill>
              </a:rPr>
              <a:t> </a:t>
            </a:r>
            <a:r>
              <a:rPr lang="en-US" sz="2400" dirty="0" err="1">
                <a:solidFill>
                  <a:srgbClr val="000000"/>
                </a:solidFill>
              </a:rPr>
              <a:t>oluşturun</a:t>
            </a:r>
            <a:endParaRPr lang="en-US" sz="2400" dirty="0" err="1">
              <a:solidFill>
                <a:srgbClr val="000000"/>
              </a:solidFill>
              <a:ea typeface="Calibri"/>
              <a:cs typeface="Calibri"/>
            </a:endParaRPr>
          </a:p>
          <a:p>
            <a:pPr marL="342900" indent="-342900" algn="l" rtl="0">
              <a:buClr>
                <a:srgbClr val="F1A0C2"/>
              </a:buClr>
            </a:pPr>
            <a:r>
              <a:rPr lang="en-US" sz="2400" dirty="0">
                <a:solidFill>
                  <a:srgbClr val="000000"/>
                </a:solidFill>
              </a:rPr>
              <a:t>Optimum </a:t>
            </a:r>
            <a:r>
              <a:rPr lang="en-US" sz="2400" dirty="0" err="1">
                <a:solidFill>
                  <a:srgbClr val="000000"/>
                </a:solidFill>
              </a:rPr>
              <a:t>çözümü</a:t>
            </a:r>
            <a:r>
              <a:rPr lang="en-US" sz="2400" dirty="0">
                <a:solidFill>
                  <a:srgbClr val="000000"/>
                </a:solidFill>
              </a:rPr>
              <a:t> </a:t>
            </a:r>
            <a:r>
              <a:rPr lang="en-US" sz="2400" dirty="0" err="1">
                <a:solidFill>
                  <a:srgbClr val="000000"/>
                </a:solidFill>
              </a:rPr>
              <a:t>elde</a:t>
            </a:r>
            <a:r>
              <a:rPr lang="en-US" sz="2400" dirty="0">
                <a:solidFill>
                  <a:srgbClr val="000000"/>
                </a:solidFill>
              </a:rPr>
              <a:t> </a:t>
            </a:r>
            <a:r>
              <a:rPr lang="en-US" sz="2400" dirty="0" err="1">
                <a:solidFill>
                  <a:srgbClr val="000000"/>
                </a:solidFill>
              </a:rPr>
              <a:t>edin</a:t>
            </a:r>
            <a:endParaRPr lang="en-US" sz="2400" dirty="0" err="1">
              <a:solidFill>
                <a:srgbClr val="000000"/>
              </a:solidFill>
              <a:ea typeface="Calibri"/>
              <a:cs typeface="Calibri"/>
            </a:endParaRPr>
          </a:p>
          <a:p>
            <a:pPr marL="0" indent="0" algn="l" rtl="0">
              <a:buNone/>
            </a:pPr>
            <a:endParaRPr lang="en-IE">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a:solidFill>
                  <a:srgbClr val="000000"/>
                </a:solidFill>
              </a:rPr>
              <a:t>Fikir çözümleri –</a:t>
            </a:r>
            <a:r>
              <a:rPr lang="en-US">
                <a:solidFill>
                  <a:srgbClr val="000000"/>
                </a:solidFill>
              </a:rPr>
              <a:t>Beyin fırtınası yapın ve yaratıcı çözümler bulun</a:t>
            </a:r>
          </a:p>
          <a:p>
            <a:pPr algn="l" rtl="0"/>
            <a:endParaRPr lang="en-IE" b="1">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896886" y="3225163"/>
            <a:ext cx="4416732" cy="3433969"/>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Fikre </a:t>
            </a:r>
            <a:r>
              <a:rPr lang="en-US" sz="2000" b="1" dirty="0" err="1">
                <a:solidFill>
                  <a:srgbClr val="000000"/>
                </a:solidFill>
              </a:rPr>
              <a:t>dökme</a:t>
            </a:r>
            <a:r>
              <a:rPr lang="en-US" sz="2000" b="1" dirty="0">
                <a:solidFill>
                  <a:srgbClr val="000000"/>
                </a:solidFill>
              </a:rPr>
              <a:t> </a:t>
            </a:r>
            <a:r>
              <a:rPr lang="en-US" sz="2000" b="1" dirty="0" err="1">
                <a:solidFill>
                  <a:srgbClr val="000000"/>
                </a:solidFill>
              </a:rPr>
              <a:t>aşaması</a:t>
            </a:r>
            <a:r>
              <a:rPr lang="en-US" sz="2000" b="1" dirty="0">
                <a:solidFill>
                  <a:srgbClr val="000000"/>
                </a:solidFill>
              </a:rPr>
              <a:t> </a:t>
            </a:r>
            <a:r>
              <a:rPr lang="en-US" sz="2000" b="1" dirty="0" err="1">
                <a:solidFill>
                  <a:srgbClr val="000000"/>
                </a:solidFill>
              </a:rPr>
              <a:t>için</a:t>
            </a:r>
            <a:r>
              <a:rPr lang="en-US" sz="2000" b="1" dirty="0">
                <a:solidFill>
                  <a:srgbClr val="000000"/>
                </a:solidFill>
              </a:rPr>
              <a:t> </a:t>
            </a:r>
            <a:r>
              <a:rPr lang="en-US" sz="2000" b="1" dirty="0" err="1">
                <a:solidFill>
                  <a:srgbClr val="000000"/>
                </a:solidFill>
              </a:rPr>
              <a:t>kullanılabilecek</a:t>
            </a:r>
            <a:r>
              <a:rPr lang="en-US" sz="2000" b="1" dirty="0">
                <a:solidFill>
                  <a:srgbClr val="000000"/>
                </a:solidFill>
              </a:rPr>
              <a:t> </a:t>
            </a:r>
            <a:r>
              <a:rPr lang="en-US" sz="2000" b="1" dirty="0" err="1">
                <a:solidFill>
                  <a:srgbClr val="000000"/>
                </a:solidFill>
              </a:rPr>
              <a:t>araç</a:t>
            </a:r>
            <a:r>
              <a:rPr lang="en-US" sz="2000" b="1" dirty="0">
                <a:solidFill>
                  <a:srgbClr val="000000"/>
                </a:solidFill>
              </a:rPr>
              <a:t> </a:t>
            </a:r>
            <a:r>
              <a:rPr lang="en-US" sz="2000" b="1" dirty="0" err="1">
                <a:solidFill>
                  <a:srgbClr val="000000"/>
                </a:solidFill>
              </a:rPr>
              <a:t>örnekleri</a:t>
            </a:r>
            <a:r>
              <a:rPr lang="en-US" sz="2000" b="1" dirty="0">
                <a:solidFill>
                  <a:srgbClr val="000000"/>
                </a:solidFill>
              </a:rPr>
              <a:t>:</a:t>
            </a:r>
          </a:p>
          <a:p>
            <a:pPr marL="342900" indent="-342900" algn="l" rtl="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Beyin fırtınası</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Beyin boşaltm</a:t>
            </a:r>
            <a:r>
              <a:rPr lang="en-US" sz="2000" dirty="0">
                <a:solidFill>
                  <a:srgbClr val="000000"/>
                </a:solidFill>
              </a:rPr>
              <a:t>a</a:t>
            </a:r>
            <a:endParaRPr lang="en-US" sz="2000" dirty="0">
              <a:solidFill>
                <a:srgbClr val="000000"/>
              </a:solidFill>
              <a:ea typeface="Calibri"/>
              <a:cs typeface="Calibri"/>
            </a:endParaRPr>
          </a:p>
          <a:p>
            <a:pPr marL="342900" indent="-342900" algn="l" rtl="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Akıldan yazmak</a:t>
            </a:r>
            <a:endParaRPr lang="en-US" sz="2000" dirty="0">
              <a:solidFill>
                <a:srgbClr val="000000"/>
              </a:solidFill>
              <a:ea typeface="Calibri"/>
              <a:cs typeface="Calibri"/>
              <a:hlinkClick r:id="rId3">
                <a:extLst>
                  <a:ext uri="{A12FA001-AC4F-418D-AE19-62706E023703}">
                    <ahyp:hlinkClr xmlns:ahyp="http://schemas.microsoft.com/office/drawing/2018/hyperlinkcolor" val="tx"/>
                  </a:ext>
                </a:extLst>
              </a:hlinkClick>
            </a:endParaRPr>
          </a:p>
          <a:p>
            <a:pPr marL="342900" indent="-342900" algn="l" rtl="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Beyin Yürüyüşü</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6 Şapkalı düşünme yöntemi</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5">
                  <a:extLst>
                    <a:ext uri="{A12FA001-AC4F-418D-AE19-62706E023703}">
                      <ahyp:hlinkClr xmlns:ahyp="http://schemas.microsoft.com/office/drawing/2018/hyperlinkcolor" val="tx"/>
                    </a:ext>
                  </a:extLst>
                </a:hlinkClick>
              </a:rPr>
              <a:t>SWOT / PEST analizi</a:t>
            </a:r>
            <a:endParaRPr lang="en-US" sz="2000" dirty="0">
              <a:solidFill>
                <a:srgbClr val="000000"/>
              </a:solidFill>
            </a:endParaRPr>
          </a:p>
          <a:p>
            <a:pPr marL="342900" indent="-342900" algn="l" rtl="0">
              <a:buFont typeface="Arial" panose="020B0604020202020204" pitchFamily="34" charset="0"/>
              <a:buChar char="•"/>
            </a:pPr>
            <a:r>
              <a:rPr lang="en-US" sz="2000" dirty="0" err="1">
                <a:solidFill>
                  <a:srgbClr val="000000"/>
                </a:solidFill>
              </a:rPr>
              <a:t>Eskiz</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lIns="91440" tIns="45720" rIns="91440" bIns="45720" anchor="t">
            <a:spAutoFit/>
          </a:bodyPr>
          <a:lstStyle/>
          <a:p>
            <a:pPr algn="ctr" rtl="0"/>
            <a:r>
              <a:rPr lang="pl-PL" sz="1800" b="1" dirty="0" err="1">
                <a:solidFill>
                  <a:srgbClr val="000000"/>
                </a:solidFill>
              </a:rPr>
              <a:t>Bu</a:t>
            </a:r>
            <a:r>
              <a:rPr lang="pl-PL" sz="1800" b="1" dirty="0">
                <a:solidFill>
                  <a:srgbClr val="000000"/>
                </a:solidFill>
              </a:rPr>
              <a:t> </a:t>
            </a:r>
            <a:r>
              <a:rPr lang="pl-PL" sz="1800" b="1" dirty="0" err="1">
                <a:solidFill>
                  <a:srgbClr val="000000"/>
                </a:solidFill>
              </a:rPr>
              <a:t>aşama</a:t>
            </a:r>
            <a:r>
              <a:rPr lang="pl-PL" sz="1800" b="1" dirty="0">
                <a:solidFill>
                  <a:srgbClr val="000000"/>
                </a:solidFill>
              </a:rPr>
              <a:t> </a:t>
            </a:r>
            <a:r>
              <a:rPr lang="pl-PL" sz="1800" b="1" dirty="0" err="1">
                <a:solidFill>
                  <a:srgbClr val="000000"/>
                </a:solidFill>
              </a:rPr>
              <a:t>eleştiriyi</a:t>
            </a:r>
            <a:r>
              <a:rPr lang="pl-PL" sz="1800" b="1" dirty="0">
                <a:solidFill>
                  <a:srgbClr val="000000"/>
                </a:solidFill>
              </a:rPr>
              <a:t> </a:t>
            </a:r>
            <a:r>
              <a:rPr lang="pl-PL" sz="1800" b="1" dirty="0" err="1">
                <a:solidFill>
                  <a:srgbClr val="000000"/>
                </a:solidFill>
              </a:rPr>
              <a:t>sınırlandırmalı</a:t>
            </a:r>
            <a:endParaRPr lang="pl-PL" sz="1800" b="1" dirty="0" err="1">
              <a:solidFill>
                <a:srgbClr val="000000"/>
              </a:solidFill>
              <a:ea typeface="Calibri"/>
              <a:cs typeface="Calibri"/>
            </a:endParaRPr>
          </a:p>
          <a:p>
            <a:pPr algn="ctr" rtl="0"/>
            <a:r>
              <a:rPr lang="pl-PL" b="1" dirty="0" err="1">
                <a:solidFill>
                  <a:srgbClr val="000000"/>
                </a:solidFill>
              </a:rPr>
              <a:t>Önemli</a:t>
            </a:r>
            <a:r>
              <a:rPr lang="pl-PL" sz="1800" b="1" dirty="0">
                <a:solidFill>
                  <a:srgbClr val="000000"/>
                </a:solidFill>
              </a:rPr>
              <a:t> </a:t>
            </a:r>
            <a:r>
              <a:rPr lang="pl-PL" sz="1800" b="1" dirty="0" err="1">
                <a:solidFill>
                  <a:srgbClr val="000000"/>
                </a:solidFill>
              </a:rPr>
              <a:t>olan</a:t>
            </a:r>
            <a:r>
              <a:rPr lang="pl-PL" sz="1800" b="1" dirty="0">
                <a:solidFill>
                  <a:srgbClr val="000000"/>
                </a:solidFill>
              </a:rPr>
              <a:t> </a:t>
            </a:r>
            <a:r>
              <a:rPr lang="pl-PL" sz="1800" b="1" dirty="0" err="1">
                <a:solidFill>
                  <a:srgbClr val="000000"/>
                </a:solidFill>
              </a:rPr>
              <a:t>nitelik</a:t>
            </a:r>
            <a:r>
              <a:rPr lang="pl-PL" sz="1800" b="1" dirty="0">
                <a:solidFill>
                  <a:srgbClr val="000000"/>
                </a:solidFill>
              </a:rPr>
              <a:t> </a:t>
            </a:r>
            <a:r>
              <a:rPr lang="pl-PL" sz="1800" b="1" dirty="0" err="1">
                <a:solidFill>
                  <a:srgbClr val="000000"/>
                </a:solidFill>
              </a:rPr>
              <a:t>değil</a:t>
            </a:r>
            <a:r>
              <a:rPr lang="pl-PL" sz="1800" b="1" dirty="0">
                <a:solidFill>
                  <a:srgbClr val="000000"/>
                </a:solidFill>
              </a:rPr>
              <a:t>, </a:t>
            </a:r>
            <a:r>
              <a:rPr lang="pl-PL" sz="1800" b="1" dirty="0" err="1">
                <a:solidFill>
                  <a:srgbClr val="000000"/>
                </a:solidFill>
              </a:rPr>
              <a:t>niceliktir</a:t>
            </a:r>
            <a:endParaRPr lang="pl-PL" sz="1800" b="1" dirty="0" err="1">
              <a:solidFill>
                <a:srgbClr val="000000"/>
              </a:solidFill>
              <a:ea typeface="Calibri"/>
              <a:cs typeface="Calibri"/>
            </a:endParaRPr>
          </a:p>
          <a:p>
            <a:pPr algn="ctr" rtl="0"/>
            <a:r>
              <a:rPr lang="en-US" sz="1800" b="1" dirty="0" err="1">
                <a:solidFill>
                  <a:srgbClr val="000000"/>
                </a:solidFill>
              </a:rPr>
              <a:t>Aptalca</a:t>
            </a:r>
            <a:r>
              <a:rPr lang="en-US" sz="1800" b="1" dirty="0">
                <a:solidFill>
                  <a:srgbClr val="000000"/>
                </a:solidFill>
              </a:rPr>
              <a:t> </a:t>
            </a:r>
            <a:r>
              <a:rPr lang="en-US" sz="1800" b="1" dirty="0" err="1">
                <a:solidFill>
                  <a:srgbClr val="000000"/>
                </a:solidFill>
              </a:rPr>
              <a:t>veya</a:t>
            </a:r>
            <a:r>
              <a:rPr lang="en-US" sz="1800" b="1" dirty="0">
                <a:solidFill>
                  <a:srgbClr val="000000"/>
                </a:solidFill>
              </a:rPr>
              <a:t> </a:t>
            </a:r>
            <a:r>
              <a:rPr lang="en-US" sz="1800" b="1" dirty="0" err="1">
                <a:solidFill>
                  <a:srgbClr val="000000"/>
                </a:solidFill>
              </a:rPr>
              <a:t>yanlış</a:t>
            </a:r>
            <a:r>
              <a:rPr lang="en-US" sz="1800" b="1" dirty="0">
                <a:solidFill>
                  <a:srgbClr val="000000"/>
                </a:solidFill>
              </a:rPr>
              <a:t> </a:t>
            </a:r>
            <a:r>
              <a:rPr lang="en-US" sz="1800" b="1" dirty="0" err="1">
                <a:solidFill>
                  <a:srgbClr val="000000"/>
                </a:solidFill>
              </a:rPr>
              <a:t>fikir</a:t>
            </a:r>
            <a:r>
              <a:rPr lang="en-US" sz="1800" b="1" dirty="0">
                <a:solidFill>
                  <a:srgbClr val="000000"/>
                </a:solidFill>
              </a:rPr>
              <a:t> </a:t>
            </a:r>
            <a:r>
              <a:rPr lang="en-US" sz="1800" b="1" dirty="0" err="1">
                <a:solidFill>
                  <a:srgbClr val="000000"/>
                </a:solidFill>
              </a:rPr>
              <a:t>yoktur</a:t>
            </a:r>
            <a:r>
              <a:rPr lang="en-US" sz="1800" b="1" dirty="0">
                <a:solidFill>
                  <a:srgbClr val="000000"/>
                </a:solidFill>
              </a:rPr>
              <a:t>!</a:t>
            </a:r>
            <a:endParaRPr lang="pl-PL" sz="1800" b="1" dirty="0">
              <a:solidFill>
                <a:srgbClr val="000000"/>
              </a:solidFill>
            </a:endParaRPr>
          </a:p>
        </p:txBody>
      </p:sp>
      <p:pic>
        <p:nvPicPr>
          <p:cNvPr id="11" name="Graphic 10" descr="Badge 3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3B8638B5-74EB-53F0-721A-033AB3A68BE2}"/>
              </a:ext>
            </a:extLst>
          </p:cNvPr>
          <p:cNvGrpSpPr/>
          <p:nvPr/>
        </p:nvGrpSpPr>
        <p:grpSpPr>
          <a:xfrm>
            <a:off x="1904246" y="300940"/>
            <a:ext cx="1535538" cy="1606307"/>
            <a:chOff x="8736336" y="773976"/>
            <a:chExt cx="925001" cy="925018"/>
          </a:xfrm>
        </p:grpSpPr>
        <p:grpSp>
          <p:nvGrpSpPr>
            <p:cNvPr id="13" name="Graphic 2">
              <a:extLst>
                <a:ext uri="{FF2B5EF4-FFF2-40B4-BE49-F238E27FC236}">
                  <a16:creationId xmlns:a16="http://schemas.microsoft.com/office/drawing/2014/main" id="{990EA60C-E304-027B-8095-A59D0FAB923E}"/>
                </a:ext>
              </a:extLst>
            </p:cNvPr>
            <p:cNvGrpSpPr/>
            <p:nvPr/>
          </p:nvGrpSpPr>
          <p:grpSpPr>
            <a:xfrm>
              <a:off x="8736336" y="773976"/>
              <a:ext cx="925001" cy="925018"/>
              <a:chOff x="8736336" y="773976"/>
              <a:chExt cx="925001" cy="925018"/>
            </a:xfrm>
            <a:solidFill>
              <a:srgbClr val="010101"/>
            </a:solidFill>
          </p:grpSpPr>
          <p:sp>
            <p:nvSpPr>
              <p:cNvPr id="16" name="Freeform 527">
                <a:extLst>
                  <a:ext uri="{FF2B5EF4-FFF2-40B4-BE49-F238E27FC236}">
                    <a16:creationId xmlns:a16="http://schemas.microsoft.com/office/drawing/2014/main" id="{68AD2B16-F12C-99B7-6CB9-DE5A42979FFE}"/>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7" name="Freeform 528">
                <a:extLst>
                  <a:ext uri="{FF2B5EF4-FFF2-40B4-BE49-F238E27FC236}">
                    <a16:creationId xmlns:a16="http://schemas.microsoft.com/office/drawing/2014/main" id="{6DC1D125-66D2-7854-0C03-77786A163BA2}"/>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32" name="Freeform 529">
                <a:extLst>
                  <a:ext uri="{FF2B5EF4-FFF2-40B4-BE49-F238E27FC236}">
                    <a16:creationId xmlns:a16="http://schemas.microsoft.com/office/drawing/2014/main" id="{625D25F3-884C-B4AB-B0CC-203319B7014B}"/>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33" name="Freeform 530">
                <a:extLst>
                  <a:ext uri="{FF2B5EF4-FFF2-40B4-BE49-F238E27FC236}">
                    <a16:creationId xmlns:a16="http://schemas.microsoft.com/office/drawing/2014/main" id="{0C091E06-9027-7CAE-67AA-0E1B6BB2B995}"/>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34" name="Freeform 531">
                <a:extLst>
                  <a:ext uri="{FF2B5EF4-FFF2-40B4-BE49-F238E27FC236}">
                    <a16:creationId xmlns:a16="http://schemas.microsoft.com/office/drawing/2014/main" id="{6B9DAE08-AC27-F840-ADD1-3C68765E818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35" name="Freeform 532">
                <a:extLst>
                  <a:ext uri="{FF2B5EF4-FFF2-40B4-BE49-F238E27FC236}">
                    <a16:creationId xmlns:a16="http://schemas.microsoft.com/office/drawing/2014/main" id="{11506203-ACCF-F938-C515-FF58E725B936}"/>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36" name="Freeform 533">
                <a:extLst>
                  <a:ext uri="{FF2B5EF4-FFF2-40B4-BE49-F238E27FC236}">
                    <a16:creationId xmlns:a16="http://schemas.microsoft.com/office/drawing/2014/main" id="{A82A4691-ED33-560F-0F2E-B1B13A9E5059}"/>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14" name="Freeform 525">
              <a:extLst>
                <a:ext uri="{FF2B5EF4-FFF2-40B4-BE49-F238E27FC236}">
                  <a16:creationId xmlns:a16="http://schemas.microsoft.com/office/drawing/2014/main" id="{4F87A4CB-BB92-18BA-0BFC-38DEAE5B97C1}"/>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a:p>
          </p:txBody>
        </p:sp>
        <p:sp>
          <p:nvSpPr>
            <p:cNvPr id="15" name="Freeform 526">
              <a:extLst>
                <a:ext uri="{FF2B5EF4-FFF2-40B4-BE49-F238E27FC236}">
                  <a16:creationId xmlns:a16="http://schemas.microsoft.com/office/drawing/2014/main" id="{DC468077-5AB9-8911-C842-211E0BDCD9C0}"/>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49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E5B9E-CDBA-9172-184E-B57C8600CABD}"/>
              </a:ext>
            </a:extLst>
          </p:cNvPr>
          <p:cNvSpPr>
            <a:spLocks noGrp="1"/>
          </p:cNvSpPr>
          <p:nvPr>
            <p:ph type="body" sz="quarter" idx="18"/>
          </p:nvPr>
        </p:nvSpPr>
        <p:spPr>
          <a:xfrm>
            <a:off x="898359" y="1783457"/>
            <a:ext cx="3881872" cy="3291086"/>
          </a:xfrm>
        </p:spPr>
        <p:txBody>
          <a:bodyPr lIns="91440" tIns="45720" rIns="91440" bIns="45720" anchor="t"/>
          <a:lstStyle/>
          <a:p>
            <a:r>
              <a:rPr lang="en-US" dirty="0"/>
              <a:t>Bu video, </a:t>
            </a:r>
            <a:r>
              <a:rPr lang="en-US" dirty="0" err="1"/>
              <a:t>Tasarım</a:t>
            </a:r>
            <a:r>
              <a:rPr lang="en-US" dirty="0"/>
              <a:t> </a:t>
            </a:r>
            <a:r>
              <a:rPr lang="en-US" dirty="0" err="1"/>
              <a:t>Odaklı</a:t>
            </a:r>
            <a:r>
              <a:rPr lang="en-US" dirty="0"/>
              <a:t> </a:t>
            </a:r>
            <a:r>
              <a:rPr lang="en-US" dirty="0" err="1"/>
              <a:t>Odaklı</a:t>
            </a:r>
            <a:r>
              <a:rPr lang="en-US" dirty="0"/>
              <a:t> </a:t>
            </a:r>
            <a:r>
              <a:rPr lang="en-US" dirty="0" err="1"/>
              <a:t>Düşünme</a:t>
            </a:r>
            <a:r>
              <a:rPr lang="en-US" dirty="0"/>
              <a:t> </a:t>
            </a:r>
            <a:r>
              <a:rPr lang="en-US" dirty="0" err="1"/>
              <a:t>sürecinin</a:t>
            </a:r>
            <a:r>
              <a:rPr lang="en-US" dirty="0"/>
              <a:t> Fikir </a:t>
            </a:r>
            <a:r>
              <a:rPr lang="en-US" dirty="0" err="1"/>
              <a:t>Oluşturma</a:t>
            </a:r>
            <a:r>
              <a:rPr lang="en-US" dirty="0"/>
              <a:t> </a:t>
            </a:r>
            <a:r>
              <a:rPr lang="en-US" dirty="0" err="1"/>
              <a:t>aşamasını</a:t>
            </a:r>
            <a:r>
              <a:rPr lang="en-US" dirty="0"/>
              <a:t> </a:t>
            </a:r>
            <a:r>
              <a:rPr lang="en-US" dirty="0" err="1"/>
              <a:t>anlatan</a:t>
            </a:r>
            <a:r>
              <a:rPr lang="en-US" dirty="0"/>
              <a:t> </a:t>
            </a:r>
            <a:r>
              <a:rPr lang="en-US" dirty="0" err="1"/>
              <a:t>kısa</a:t>
            </a:r>
            <a:r>
              <a:rPr lang="en-US" dirty="0"/>
              <a:t> </a:t>
            </a:r>
            <a:r>
              <a:rPr lang="en-US" dirty="0" err="1"/>
              <a:t>bir</a:t>
            </a:r>
            <a:r>
              <a:rPr lang="en-US" dirty="0"/>
              <a:t> </a:t>
            </a:r>
            <a:r>
              <a:rPr lang="en-US" dirty="0" err="1"/>
              <a:t>taslağıdır</a:t>
            </a:r>
            <a:r>
              <a:rPr lang="en-US" dirty="0"/>
              <a:t>. </a:t>
            </a:r>
            <a:r>
              <a:rPr lang="en-US" dirty="0" err="1"/>
              <a:t>Nicelik</a:t>
            </a:r>
            <a:r>
              <a:rPr lang="en-US" dirty="0"/>
              <a:t> </a:t>
            </a:r>
            <a:r>
              <a:rPr lang="en-US" dirty="0" err="1"/>
              <a:t>başlangıçta</a:t>
            </a:r>
            <a:r>
              <a:rPr lang="en-US" dirty="0"/>
              <a:t> </a:t>
            </a:r>
            <a:r>
              <a:rPr lang="en-US" dirty="0" err="1"/>
              <a:t>nitelikten</a:t>
            </a:r>
            <a:r>
              <a:rPr lang="en-US" dirty="0"/>
              <a:t> </a:t>
            </a:r>
            <a:r>
              <a:rPr lang="en-US" dirty="0" err="1"/>
              <a:t>daha</a:t>
            </a:r>
            <a:r>
              <a:rPr lang="en-US" dirty="0"/>
              <a:t> </a:t>
            </a:r>
            <a:r>
              <a:rPr lang="en-US" dirty="0" err="1"/>
              <a:t>önemlidir</a:t>
            </a:r>
            <a:r>
              <a:rPr lang="en-US" dirty="0"/>
              <a:t>. </a:t>
            </a:r>
            <a:r>
              <a:rPr lang="en-US" dirty="0" err="1"/>
              <a:t>Ardından</a:t>
            </a:r>
            <a:r>
              <a:rPr lang="en-US" dirty="0"/>
              <a:t> </a:t>
            </a:r>
            <a:r>
              <a:rPr lang="en-US" dirty="0" err="1"/>
              <a:t>tekrar</a:t>
            </a:r>
            <a:r>
              <a:rPr lang="en-US" dirty="0"/>
              <a:t> </a:t>
            </a:r>
            <a:r>
              <a:rPr lang="en-US" dirty="0" err="1"/>
              <a:t>yakınsama</a:t>
            </a:r>
            <a:r>
              <a:rPr lang="en-US" dirty="0"/>
              <a:t> </a:t>
            </a:r>
            <a:r>
              <a:rPr lang="en-US" dirty="0" err="1"/>
              <a:t>yapabilir</a:t>
            </a:r>
            <a:r>
              <a:rPr lang="en-US" dirty="0"/>
              <a:t> </a:t>
            </a:r>
            <a:r>
              <a:rPr lang="en-US" dirty="0" err="1"/>
              <a:t>ve</a:t>
            </a:r>
            <a:r>
              <a:rPr lang="en-US" dirty="0"/>
              <a:t> </a:t>
            </a:r>
            <a:r>
              <a:rPr lang="en-US" dirty="0" err="1"/>
              <a:t>probleme</a:t>
            </a:r>
            <a:r>
              <a:rPr lang="en-US" dirty="0"/>
              <a:t> </a:t>
            </a:r>
            <a:r>
              <a:rPr lang="en-US" dirty="0" err="1"/>
              <a:t>en</a:t>
            </a:r>
            <a:r>
              <a:rPr lang="en-US" dirty="0"/>
              <a:t> </a:t>
            </a:r>
            <a:r>
              <a:rPr lang="en-US" dirty="0" err="1"/>
              <a:t>uygun</a:t>
            </a:r>
            <a:r>
              <a:rPr lang="en-US" dirty="0"/>
              <a:t> </a:t>
            </a:r>
            <a:r>
              <a:rPr lang="en-US" dirty="0" err="1"/>
              <a:t>çözümü</a:t>
            </a:r>
            <a:r>
              <a:rPr lang="en-US" dirty="0"/>
              <a:t> </a:t>
            </a:r>
            <a:r>
              <a:rPr lang="en-US" dirty="0" err="1"/>
              <a:t>seçerek</a:t>
            </a:r>
            <a:r>
              <a:rPr lang="en-US" dirty="0"/>
              <a:t> </a:t>
            </a:r>
            <a:r>
              <a:rPr lang="en-US" dirty="0" err="1"/>
              <a:t>prototip</a:t>
            </a:r>
            <a:r>
              <a:rPr lang="en-US" dirty="0"/>
              <a:t> </a:t>
            </a:r>
            <a:r>
              <a:rPr lang="en-US" dirty="0" err="1"/>
              <a:t>aşamasına</a:t>
            </a:r>
            <a:r>
              <a:rPr lang="en-US" dirty="0"/>
              <a:t> </a:t>
            </a:r>
            <a:r>
              <a:rPr lang="en-US" dirty="0" err="1"/>
              <a:t>getirebilirsiniz</a:t>
            </a:r>
            <a:r>
              <a:rPr lang="en-US" dirty="0"/>
              <a:t>.</a:t>
            </a:r>
          </a:p>
          <a:p>
            <a:pPr algn="l" rtl="0"/>
            <a:endParaRPr lang="en-IE"/>
          </a:p>
        </p:txBody>
      </p:sp>
      <p:sp>
        <p:nvSpPr>
          <p:cNvPr id="3" name="Text Placeholder 2">
            <a:extLst>
              <a:ext uri="{FF2B5EF4-FFF2-40B4-BE49-F238E27FC236}">
                <a16:creationId xmlns:a16="http://schemas.microsoft.com/office/drawing/2014/main" id="{575A1C35-C3AB-1EC2-4311-727C6C8ED2D7}"/>
              </a:ext>
            </a:extLst>
          </p:cNvPr>
          <p:cNvSpPr>
            <a:spLocks noGrp="1"/>
          </p:cNvSpPr>
          <p:nvPr>
            <p:ph type="body" sz="quarter" idx="16"/>
          </p:nvPr>
        </p:nvSpPr>
        <p:spPr/>
        <p:txBody>
          <a:bodyPr/>
          <a:lstStyle/>
          <a:p>
            <a:pPr algn="l" rtl="0"/>
            <a:r>
              <a:rPr lang="en-IE"/>
              <a:t>Nasıl Fikir Üretilir?</a:t>
            </a:r>
          </a:p>
        </p:txBody>
      </p:sp>
      <p:sp>
        <p:nvSpPr>
          <p:cNvPr id="5" name="TextBox 4">
            <a:extLst>
              <a:ext uri="{FF2B5EF4-FFF2-40B4-BE49-F238E27FC236}">
                <a16:creationId xmlns:a16="http://schemas.microsoft.com/office/drawing/2014/main" id="{161F12BD-3C4E-9A89-956D-CEDF5E7A1186}"/>
              </a:ext>
            </a:extLst>
          </p:cNvPr>
          <p:cNvSpPr txBox="1"/>
          <p:nvPr/>
        </p:nvSpPr>
        <p:spPr>
          <a:xfrm>
            <a:off x="168773" y="6042713"/>
            <a:ext cx="6096000" cy="369332"/>
          </a:xfrm>
          <a:prstGeom prst="rect">
            <a:avLst/>
          </a:prstGeom>
          <a:noFill/>
        </p:spPr>
        <p:txBody>
          <a:bodyPr wrap="square">
            <a:spAutoFit/>
          </a:bodyPr>
          <a:lstStyle/>
          <a:p>
            <a:pPr algn="l" rtl="0"/>
            <a:r>
              <a:rPr lang="en-US">
                <a:solidFill>
                  <a:srgbClr val="000000"/>
                </a:solidFill>
                <a:hlinkClick r:id="rId3">
                  <a:extLst>
                    <a:ext uri="{A12FA001-AC4F-418D-AE19-62706E023703}">
                      <ahyp:hlinkClr xmlns:ahyp="http://schemas.microsoft.com/office/drawing/2018/hyperlinkcolor" val="tx"/>
                    </a:ext>
                  </a:extLst>
                </a:hlinkClick>
              </a:rPr>
              <a:t>Design Thinking 3. Adım: Fikir Üretin - YouTube</a:t>
            </a:r>
            <a:endParaRPr lang="en-IE">
              <a:solidFill>
                <a:srgbClr val="000000"/>
              </a:solidFill>
            </a:endParaRPr>
          </a:p>
        </p:txBody>
      </p:sp>
      <p:pic>
        <p:nvPicPr>
          <p:cNvPr id="6" name="Online Media 5" title="Design Thinking Step 3: Ideate">
            <a:hlinkClick r:id="" action="ppaction://media"/>
            <a:extLst>
              <a:ext uri="{FF2B5EF4-FFF2-40B4-BE49-F238E27FC236}">
                <a16:creationId xmlns:a16="http://schemas.microsoft.com/office/drawing/2014/main" id="{48E5033F-92F4-9B89-9820-5D2F27C0AD34}"/>
              </a:ext>
            </a:extLst>
          </p:cNvPr>
          <p:cNvPicPr>
            <a:picLocks noRot="1" noChangeAspect="1"/>
          </p:cNvPicPr>
          <p:nvPr>
            <a:videoFile r:link="rId1"/>
          </p:nvPr>
        </p:nvPicPr>
        <p:blipFill>
          <a:blip r:embed="rId4"/>
          <a:stretch>
            <a:fillRect/>
          </a:stretch>
        </p:blipFill>
        <p:spPr>
          <a:xfrm>
            <a:off x="5215299" y="1199777"/>
            <a:ext cx="6825810" cy="4051233"/>
          </a:xfrm>
          <a:prstGeom prst="rect">
            <a:avLst/>
          </a:prstGeom>
        </p:spPr>
      </p:pic>
    </p:spTree>
    <p:extLst>
      <p:ext uri="{BB962C8B-B14F-4D97-AF65-F5344CB8AC3E}">
        <p14:creationId xmlns:p14="http://schemas.microsoft.com/office/powerpoint/2010/main" val="7593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7D9CB-8D19-5385-09E3-432F5EFD5A1C}"/>
              </a:ext>
            </a:extLst>
          </p:cNvPr>
          <p:cNvSpPr>
            <a:spLocks noGrp="1"/>
          </p:cNvSpPr>
          <p:nvPr>
            <p:ph type="body" sz="quarter" idx="18"/>
          </p:nvPr>
        </p:nvSpPr>
        <p:spPr>
          <a:xfrm>
            <a:off x="898357" y="1690636"/>
            <a:ext cx="5746887" cy="3501141"/>
          </a:xfrm>
        </p:spPr>
        <p:txBody>
          <a:bodyPr lIns="91440" tIns="45720" rIns="91440" bIns="45720" anchor="t"/>
          <a:lstStyle/>
          <a:p>
            <a:pPr algn="l" rtl="0"/>
            <a:r>
              <a:rPr lang="en-US" dirty="0" err="1"/>
              <a:t>Ardından</a:t>
            </a:r>
            <a:r>
              <a:rPr lang="en-US" dirty="0"/>
              <a:t>, '</a:t>
            </a:r>
            <a:r>
              <a:rPr lang="en-US" dirty="0" err="1"/>
              <a:t>kullanıcılarınız</a:t>
            </a:r>
            <a:r>
              <a:rPr lang="en-US" dirty="0"/>
              <a:t>' </a:t>
            </a:r>
            <a:r>
              <a:rPr lang="en-US" dirty="0" err="1"/>
              <a:t>ile</a:t>
            </a:r>
            <a:r>
              <a:rPr lang="en-US" dirty="0"/>
              <a:t> </a:t>
            </a:r>
            <a:r>
              <a:rPr lang="en-US" dirty="0" err="1"/>
              <a:t>farklı</a:t>
            </a:r>
            <a:r>
              <a:rPr lang="en-US" dirty="0"/>
              <a:t> </a:t>
            </a:r>
            <a:r>
              <a:rPr lang="en-US" dirty="0" err="1"/>
              <a:t>fikirler</a:t>
            </a:r>
            <a:r>
              <a:rPr lang="en-US" dirty="0"/>
              <a:t> </a:t>
            </a:r>
            <a:r>
              <a:rPr lang="en-US" dirty="0" err="1"/>
              <a:t>hakkında</a:t>
            </a:r>
            <a:r>
              <a:rPr lang="en-US" dirty="0"/>
              <a:t> </a:t>
            </a:r>
            <a:r>
              <a:rPr lang="en-US" dirty="0" err="1"/>
              <a:t>yaptığınız</a:t>
            </a:r>
            <a:r>
              <a:rPr lang="en-US" dirty="0"/>
              <a:t> </a:t>
            </a:r>
            <a:r>
              <a:rPr lang="en-US" dirty="0" err="1"/>
              <a:t>konuşmalardan</a:t>
            </a:r>
            <a:r>
              <a:rPr lang="en-US" dirty="0"/>
              <a:t> </a:t>
            </a:r>
            <a:r>
              <a:rPr lang="en-US" dirty="0" err="1"/>
              <a:t>öğrendiklerinizi</a:t>
            </a:r>
            <a:r>
              <a:rPr lang="en-US" dirty="0"/>
              <a:t> </a:t>
            </a:r>
            <a:r>
              <a:rPr lang="en-US" dirty="0" err="1"/>
              <a:t>yansıtmak</a:t>
            </a:r>
            <a:r>
              <a:rPr lang="en-US" dirty="0"/>
              <a:t> </a:t>
            </a:r>
            <a:r>
              <a:rPr lang="en-US" dirty="0" err="1"/>
              <a:t>için</a:t>
            </a:r>
            <a:r>
              <a:rPr lang="en-US" dirty="0"/>
              <a:t> </a:t>
            </a:r>
            <a:r>
              <a:rPr lang="en-US" dirty="0" err="1"/>
              <a:t>bir</a:t>
            </a:r>
            <a:r>
              <a:rPr lang="en-US" dirty="0"/>
              <a:t> </a:t>
            </a:r>
            <a:r>
              <a:rPr lang="en-US" dirty="0" err="1"/>
              <a:t>dakikanızı</a:t>
            </a:r>
            <a:r>
              <a:rPr lang="en-US" dirty="0"/>
              <a:t> </a:t>
            </a:r>
            <a:r>
              <a:rPr lang="en-US" dirty="0" err="1"/>
              <a:t>ayırın</a:t>
            </a:r>
            <a:r>
              <a:rPr lang="en-US" dirty="0"/>
              <a:t>. </a:t>
            </a:r>
            <a:r>
              <a:rPr lang="en-US" dirty="0" err="1"/>
              <a:t>Kendinize</a:t>
            </a:r>
            <a:r>
              <a:rPr lang="en-US" dirty="0"/>
              <a:t> </a:t>
            </a:r>
            <a:r>
              <a:rPr lang="en-US" dirty="0" err="1"/>
              <a:t>sorun</a:t>
            </a:r>
            <a:r>
              <a:rPr lang="en-US" dirty="0"/>
              <a:t>, </a:t>
            </a:r>
            <a:r>
              <a:rPr lang="en-US" dirty="0" err="1"/>
              <a:t>fikriniz</a:t>
            </a:r>
            <a:r>
              <a:rPr lang="en-US" dirty="0"/>
              <a:t> </a:t>
            </a:r>
            <a:r>
              <a:rPr lang="en-US" dirty="0" err="1"/>
              <a:t>insanların</a:t>
            </a:r>
            <a:r>
              <a:rPr lang="en-US" dirty="0"/>
              <a:t> </a:t>
            </a:r>
            <a:r>
              <a:rPr lang="en-US" dirty="0" err="1"/>
              <a:t>gerçek</a:t>
            </a:r>
            <a:r>
              <a:rPr lang="en-US" dirty="0"/>
              <a:t> </a:t>
            </a:r>
            <a:r>
              <a:rPr lang="en-US" dirty="0" err="1"/>
              <a:t>yaşamlarına</a:t>
            </a:r>
            <a:r>
              <a:rPr lang="en-US" dirty="0"/>
              <a:t> </a:t>
            </a:r>
            <a:r>
              <a:rPr lang="en-US" dirty="0" err="1"/>
              <a:t>nasıl</a:t>
            </a:r>
            <a:r>
              <a:rPr lang="en-US" dirty="0"/>
              <a:t> </a:t>
            </a:r>
            <a:r>
              <a:rPr lang="en-US" dirty="0" err="1"/>
              <a:t>uyuyor</a:t>
            </a:r>
            <a:r>
              <a:rPr lang="en-US" dirty="0"/>
              <a:t>? </a:t>
            </a:r>
            <a:r>
              <a:rPr lang="en-US" dirty="0" err="1"/>
              <a:t>Çözümünüz</a:t>
            </a:r>
            <a:r>
              <a:rPr lang="en-US" dirty="0"/>
              <a:t>, yeni </a:t>
            </a:r>
            <a:r>
              <a:rPr lang="en-US" dirty="0" err="1"/>
              <a:t>bir</a:t>
            </a:r>
            <a:r>
              <a:rPr lang="en-US" dirty="0"/>
              <a:t> </a:t>
            </a:r>
            <a:r>
              <a:rPr lang="en-US" dirty="0" err="1"/>
              <a:t>fikrin</a:t>
            </a:r>
            <a:r>
              <a:rPr lang="en-US" dirty="0"/>
              <a:t> </a:t>
            </a:r>
            <a:r>
              <a:rPr lang="en-US" dirty="0" err="1"/>
              <a:t>ve</a:t>
            </a:r>
            <a:r>
              <a:rPr lang="en-US" dirty="0"/>
              <a:t> </a:t>
            </a:r>
            <a:r>
              <a:rPr lang="en-US" dirty="0" err="1"/>
              <a:t>halihazırda</a:t>
            </a:r>
            <a:r>
              <a:rPr lang="en-US" dirty="0"/>
              <a:t> </a:t>
            </a:r>
            <a:r>
              <a:rPr lang="en-US" dirty="0" err="1"/>
              <a:t>kullanılmakta</a:t>
            </a:r>
            <a:r>
              <a:rPr lang="en-US" dirty="0"/>
              <a:t> </a:t>
            </a:r>
            <a:r>
              <a:rPr lang="en-US" dirty="0" err="1"/>
              <a:t>olanın</a:t>
            </a:r>
            <a:r>
              <a:rPr lang="en-US" dirty="0"/>
              <a:t> </a:t>
            </a:r>
            <a:r>
              <a:rPr lang="en-US" dirty="0" err="1"/>
              <a:t>bir</a:t>
            </a:r>
            <a:r>
              <a:rPr lang="en-US" dirty="0"/>
              <a:t> </a:t>
            </a:r>
            <a:r>
              <a:rPr lang="en-US" dirty="0" err="1"/>
              <a:t>kombinasyonu</a:t>
            </a:r>
            <a:r>
              <a:rPr lang="en-US" dirty="0"/>
              <a:t> </a:t>
            </a:r>
            <a:r>
              <a:rPr lang="en-US" dirty="0" err="1"/>
              <a:t>olabilir</a:t>
            </a:r>
            <a:r>
              <a:rPr lang="en-US" dirty="0"/>
              <a:t>. </a:t>
            </a:r>
            <a:r>
              <a:rPr lang="en-US" dirty="0" err="1"/>
              <a:t>Ardından</a:t>
            </a:r>
            <a:r>
              <a:rPr lang="en-US" dirty="0"/>
              <a:t> </a:t>
            </a:r>
            <a:r>
              <a:rPr lang="en-US" dirty="0" err="1"/>
              <a:t>noktaları</a:t>
            </a:r>
            <a:r>
              <a:rPr lang="en-US" dirty="0"/>
              <a:t> </a:t>
            </a:r>
            <a:r>
              <a:rPr lang="en-US" dirty="0" err="1"/>
              <a:t>birleştirin</a:t>
            </a:r>
            <a:r>
              <a:rPr lang="en-US" dirty="0"/>
              <a:t>, </a:t>
            </a:r>
            <a:r>
              <a:rPr lang="en-US" dirty="0" err="1"/>
              <a:t>nihai</a:t>
            </a:r>
            <a:r>
              <a:rPr lang="en-US" dirty="0"/>
              <a:t> </a:t>
            </a:r>
            <a:r>
              <a:rPr lang="en-US" dirty="0" err="1"/>
              <a:t>çözümünüzü</a:t>
            </a:r>
            <a:r>
              <a:rPr lang="en-US" dirty="0"/>
              <a:t> </a:t>
            </a:r>
            <a:r>
              <a:rPr lang="en-US" dirty="0" err="1"/>
              <a:t>çizin</a:t>
            </a:r>
            <a:r>
              <a:rPr lang="en-US" dirty="0"/>
              <a:t> </a:t>
            </a:r>
            <a:r>
              <a:rPr lang="en-US" dirty="0" err="1"/>
              <a:t>ve</a:t>
            </a:r>
            <a:r>
              <a:rPr lang="en-US" dirty="0"/>
              <a:t> test </a:t>
            </a:r>
            <a:r>
              <a:rPr lang="en-US" dirty="0" err="1"/>
              <a:t>edilecek</a:t>
            </a:r>
            <a:r>
              <a:rPr lang="en-US" dirty="0"/>
              <a:t> </a:t>
            </a:r>
            <a:r>
              <a:rPr lang="en-US" dirty="0" err="1"/>
              <a:t>kadar</a:t>
            </a:r>
            <a:r>
              <a:rPr lang="en-US" dirty="0"/>
              <a:t> iyi </a:t>
            </a:r>
            <a:r>
              <a:rPr lang="en-US" dirty="0" err="1"/>
              <a:t>olan</a:t>
            </a:r>
            <a:r>
              <a:rPr lang="en-US" dirty="0"/>
              <a:t> </a:t>
            </a:r>
            <a:r>
              <a:rPr lang="en-US" dirty="0" err="1"/>
              <a:t>gerçek</a:t>
            </a:r>
            <a:r>
              <a:rPr lang="en-US" dirty="0"/>
              <a:t> </a:t>
            </a:r>
            <a:r>
              <a:rPr lang="en-US" dirty="0" err="1"/>
              <a:t>bir</a:t>
            </a:r>
            <a:r>
              <a:rPr lang="en-US" dirty="0"/>
              <a:t> </a:t>
            </a:r>
            <a:r>
              <a:rPr lang="en-US" dirty="0" err="1"/>
              <a:t>prototip</a:t>
            </a:r>
            <a:r>
              <a:rPr lang="en-US" dirty="0"/>
              <a:t> </a:t>
            </a:r>
            <a:r>
              <a:rPr lang="en-US" dirty="0" err="1"/>
              <a:t>oluşturun</a:t>
            </a:r>
            <a:r>
              <a:rPr lang="en-US" dirty="0"/>
              <a:t>.</a:t>
            </a:r>
          </a:p>
          <a:p>
            <a:pPr algn="l" rtl="0"/>
            <a:endParaRPr lang="en-IE"/>
          </a:p>
        </p:txBody>
      </p:sp>
      <p:sp>
        <p:nvSpPr>
          <p:cNvPr id="3" name="Text Placeholder 2">
            <a:extLst>
              <a:ext uri="{FF2B5EF4-FFF2-40B4-BE49-F238E27FC236}">
                <a16:creationId xmlns:a16="http://schemas.microsoft.com/office/drawing/2014/main" id="{E5D5981F-3A65-C8E7-14D1-0DFCFCA6090F}"/>
              </a:ext>
            </a:extLst>
          </p:cNvPr>
          <p:cNvSpPr>
            <a:spLocks noGrp="1"/>
          </p:cNvSpPr>
          <p:nvPr>
            <p:ph type="body" sz="quarter" idx="16"/>
          </p:nvPr>
        </p:nvSpPr>
        <p:spPr/>
        <p:txBody>
          <a:bodyPr/>
          <a:lstStyle/>
          <a:p>
            <a:pPr algn="l" rtl="0"/>
            <a:r>
              <a:rPr lang="en-IE"/>
              <a:t>Aşama 4: Prototip</a:t>
            </a:r>
          </a:p>
        </p:txBody>
      </p:sp>
      <p:grpSp>
        <p:nvGrpSpPr>
          <p:cNvPr id="5" name="Group 4">
            <a:extLst>
              <a:ext uri="{FF2B5EF4-FFF2-40B4-BE49-F238E27FC236}">
                <a16:creationId xmlns:a16="http://schemas.microsoft.com/office/drawing/2014/main" id="{1F7CA776-75D0-B7EF-3C5B-089580D4F886}"/>
              </a:ext>
            </a:extLst>
          </p:cNvPr>
          <p:cNvGrpSpPr/>
          <p:nvPr/>
        </p:nvGrpSpPr>
        <p:grpSpPr>
          <a:xfrm>
            <a:off x="8109168" y="1453626"/>
            <a:ext cx="2836922" cy="2900855"/>
            <a:chOff x="10376768" y="2334933"/>
            <a:chExt cx="920484" cy="919581"/>
          </a:xfrm>
        </p:grpSpPr>
        <p:sp>
          <p:nvSpPr>
            <p:cNvPr id="6" name="Freeform 240">
              <a:extLst>
                <a:ext uri="{FF2B5EF4-FFF2-40B4-BE49-F238E27FC236}">
                  <a16:creationId xmlns:a16="http://schemas.microsoft.com/office/drawing/2014/main" id="{0CC12FD5-27BE-1C55-A094-6EC028E7101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pPr algn="l" rtl="0"/>
              <a:endParaRPr lang="en-US"/>
            </a:p>
          </p:txBody>
        </p:sp>
        <p:sp>
          <p:nvSpPr>
            <p:cNvPr id="7" name="Freeform 241">
              <a:extLst>
                <a:ext uri="{FF2B5EF4-FFF2-40B4-BE49-F238E27FC236}">
                  <a16:creationId xmlns:a16="http://schemas.microsoft.com/office/drawing/2014/main" id="{4ABAAF02-6A1B-F2E1-A4DA-10A7F75BE9AD}"/>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4847A626-E6DA-C362-2177-C0EEF1F2A133}"/>
                </a:ext>
              </a:extLst>
            </p:cNvPr>
            <p:cNvGrpSpPr/>
            <p:nvPr/>
          </p:nvGrpSpPr>
          <p:grpSpPr>
            <a:xfrm>
              <a:off x="10376768" y="2334933"/>
              <a:ext cx="920484" cy="919581"/>
              <a:chOff x="10376768" y="2334933"/>
              <a:chExt cx="920484" cy="919581"/>
            </a:xfrm>
            <a:solidFill>
              <a:srgbClr val="010101"/>
            </a:solidFill>
          </p:grpSpPr>
          <p:sp>
            <p:nvSpPr>
              <p:cNvPr id="9" name="Freeform 243">
                <a:extLst>
                  <a:ext uri="{FF2B5EF4-FFF2-40B4-BE49-F238E27FC236}">
                    <a16:creationId xmlns:a16="http://schemas.microsoft.com/office/drawing/2014/main" id="{D7C6170C-0890-4504-3CF1-381C8B0F6B9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pPr algn="l" rtl="0"/>
                <a:endParaRPr lang="en-US"/>
              </a:p>
            </p:txBody>
          </p:sp>
          <p:sp>
            <p:nvSpPr>
              <p:cNvPr id="10" name="Freeform 244">
                <a:extLst>
                  <a:ext uri="{FF2B5EF4-FFF2-40B4-BE49-F238E27FC236}">
                    <a16:creationId xmlns:a16="http://schemas.microsoft.com/office/drawing/2014/main" id="{87C5FFBE-E9B5-044B-9D05-FBCBFBC95C6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pPr algn="l" rtl="0"/>
                <a:endParaRPr lang="en-US"/>
              </a:p>
            </p:txBody>
          </p:sp>
        </p:grpSp>
      </p:grpSp>
      <p:sp>
        <p:nvSpPr>
          <p:cNvPr id="11" name="TextBox 10">
            <a:extLst>
              <a:ext uri="{FF2B5EF4-FFF2-40B4-BE49-F238E27FC236}">
                <a16:creationId xmlns:a16="http://schemas.microsoft.com/office/drawing/2014/main" id="{6C2C72CE-7397-7555-BC17-E39AC4D1D7B2}"/>
              </a:ext>
            </a:extLst>
          </p:cNvPr>
          <p:cNvSpPr txBox="1"/>
          <p:nvPr/>
        </p:nvSpPr>
        <p:spPr>
          <a:xfrm>
            <a:off x="7659441" y="4730121"/>
            <a:ext cx="3899338" cy="1569660"/>
          </a:xfrm>
          <a:prstGeom prst="rect">
            <a:avLst/>
          </a:prstGeom>
          <a:noFill/>
        </p:spPr>
        <p:txBody>
          <a:bodyPr wrap="square" lIns="91440" tIns="45720" rIns="91440" bIns="45720" rtlCol="0" anchor="t">
            <a:spAutoFit/>
          </a:bodyPr>
          <a:lstStyle/>
          <a:p>
            <a:pPr algn="ctr"/>
            <a:r>
              <a:rPr lang="en-US" sz="2400" b="1" dirty="0" err="1">
                <a:solidFill>
                  <a:srgbClr val="1188A3"/>
                </a:solidFill>
                <a:ea typeface="Calibri"/>
                <a:cs typeface="Calibri"/>
              </a:rPr>
              <a:t>Fikrinizi</a:t>
            </a:r>
            <a:r>
              <a:rPr lang="en-US" sz="2400" b="1" dirty="0">
                <a:solidFill>
                  <a:srgbClr val="1188A3"/>
                </a:solidFill>
                <a:ea typeface="Calibri"/>
                <a:cs typeface="Calibri"/>
              </a:rPr>
              <a:t> </a:t>
            </a:r>
            <a:r>
              <a:rPr lang="en-US" sz="2400" b="1" dirty="0" err="1">
                <a:solidFill>
                  <a:srgbClr val="1188A3"/>
                </a:solidFill>
              </a:rPr>
              <a:t>başkalarına</a:t>
            </a:r>
            <a:r>
              <a:rPr lang="en-US" sz="2400" b="1" dirty="0">
                <a:solidFill>
                  <a:srgbClr val="1188A3"/>
                </a:solidFill>
              </a:rPr>
              <a:t> </a:t>
            </a:r>
            <a:r>
              <a:rPr lang="en-US" sz="2400" b="1" dirty="0" err="1">
                <a:solidFill>
                  <a:srgbClr val="1188A3"/>
                </a:solidFill>
              </a:rPr>
              <a:t>göstermek</a:t>
            </a:r>
            <a:r>
              <a:rPr lang="en-US" sz="2400" b="1" dirty="0">
                <a:solidFill>
                  <a:srgbClr val="1188A3"/>
                </a:solidFill>
              </a:rPr>
              <a:t> </a:t>
            </a:r>
            <a:r>
              <a:rPr lang="en-US" sz="2400" b="1" dirty="0" err="1">
                <a:solidFill>
                  <a:srgbClr val="1188A3"/>
                </a:solidFill>
              </a:rPr>
              <a:t>için</a:t>
            </a:r>
            <a:r>
              <a:rPr lang="en-US" sz="2400" b="1" dirty="0">
                <a:solidFill>
                  <a:srgbClr val="1188A3"/>
                </a:solidFill>
              </a:rPr>
              <a:t> </a:t>
            </a:r>
            <a:r>
              <a:rPr lang="en-US" sz="2400" b="1" dirty="0" err="1">
                <a:solidFill>
                  <a:srgbClr val="1188A3"/>
                </a:solidFill>
              </a:rPr>
              <a:t>bu</a:t>
            </a:r>
            <a:r>
              <a:rPr lang="en-US" sz="2400" b="1" dirty="0">
                <a:solidFill>
                  <a:srgbClr val="1188A3"/>
                </a:solidFill>
              </a:rPr>
              <a:t> </a:t>
            </a:r>
            <a:r>
              <a:rPr lang="en-US" sz="2400" b="1" dirty="0" err="1">
                <a:solidFill>
                  <a:srgbClr val="1188A3"/>
                </a:solidFill>
              </a:rPr>
              <a:t>fikirlerden</a:t>
            </a:r>
            <a:r>
              <a:rPr lang="en-US" sz="2400" b="1" dirty="0">
                <a:solidFill>
                  <a:srgbClr val="1188A3"/>
                </a:solidFill>
              </a:rPr>
              <a:t> </a:t>
            </a:r>
            <a:r>
              <a:rPr lang="en-US" sz="2400" b="1" dirty="0" err="1">
                <a:solidFill>
                  <a:srgbClr val="1188A3"/>
                </a:solidFill>
              </a:rPr>
              <a:t>bir</a:t>
            </a:r>
            <a:r>
              <a:rPr lang="en-US" sz="2400" b="1" dirty="0">
                <a:solidFill>
                  <a:srgbClr val="1188A3"/>
                </a:solidFill>
              </a:rPr>
              <a:t> </a:t>
            </a:r>
            <a:r>
              <a:rPr lang="en-US" sz="2400" b="1" dirty="0" err="1">
                <a:solidFill>
                  <a:srgbClr val="1188A3"/>
                </a:solidFill>
              </a:rPr>
              <a:t>veya</a:t>
            </a:r>
            <a:r>
              <a:rPr lang="en-US" sz="2400" b="1" dirty="0">
                <a:solidFill>
                  <a:srgbClr val="1188A3"/>
                </a:solidFill>
              </a:rPr>
              <a:t> </a:t>
            </a:r>
            <a:r>
              <a:rPr lang="en-US" sz="2400" b="1" dirty="0" err="1">
                <a:solidFill>
                  <a:srgbClr val="1188A3"/>
                </a:solidFill>
              </a:rPr>
              <a:t>daha</a:t>
            </a:r>
            <a:r>
              <a:rPr lang="en-US" sz="2400" b="1" dirty="0">
                <a:solidFill>
                  <a:srgbClr val="1188A3"/>
                </a:solidFill>
              </a:rPr>
              <a:t> </a:t>
            </a:r>
            <a:r>
              <a:rPr lang="en-US" sz="2400" b="1" dirty="0" err="1">
                <a:solidFill>
                  <a:srgbClr val="1188A3"/>
                </a:solidFill>
              </a:rPr>
              <a:t>fazlası</a:t>
            </a:r>
            <a:r>
              <a:rPr lang="en-US" sz="2400" b="1" dirty="0">
                <a:solidFill>
                  <a:srgbClr val="1188A3"/>
                </a:solidFill>
              </a:rPr>
              <a:t> </a:t>
            </a:r>
            <a:r>
              <a:rPr lang="en-US" sz="2400" b="1" dirty="0" err="1">
                <a:solidFill>
                  <a:srgbClr val="1188A3"/>
                </a:solidFill>
              </a:rPr>
              <a:t>için</a:t>
            </a:r>
            <a:r>
              <a:rPr lang="en-US" sz="2400" b="1" dirty="0">
                <a:solidFill>
                  <a:srgbClr val="1188A3"/>
                </a:solidFill>
              </a:rPr>
              <a:t> </a:t>
            </a:r>
            <a:r>
              <a:rPr lang="en-US" sz="2400" b="1" dirty="0" err="1">
                <a:solidFill>
                  <a:srgbClr val="1188A3"/>
                </a:solidFill>
              </a:rPr>
              <a:t>bir</a:t>
            </a:r>
            <a:r>
              <a:rPr lang="en-US" sz="2400" b="1" dirty="0">
                <a:solidFill>
                  <a:srgbClr val="1188A3"/>
                </a:solidFill>
              </a:rPr>
              <a:t> </a:t>
            </a:r>
            <a:r>
              <a:rPr lang="en-US" sz="2400" b="1" dirty="0" err="1">
                <a:solidFill>
                  <a:srgbClr val="1188A3"/>
                </a:solidFill>
              </a:rPr>
              <a:t>temsil</a:t>
            </a:r>
            <a:r>
              <a:rPr lang="en-US" sz="2400" b="1" dirty="0">
                <a:solidFill>
                  <a:srgbClr val="1188A3"/>
                </a:solidFill>
              </a:rPr>
              <a:t>/</a:t>
            </a:r>
            <a:r>
              <a:rPr lang="en-US" sz="2400" b="1" dirty="0" err="1">
                <a:solidFill>
                  <a:srgbClr val="1188A3"/>
                </a:solidFill>
              </a:rPr>
              <a:t>prototip</a:t>
            </a:r>
            <a:r>
              <a:rPr lang="en-US" sz="2400" b="1" dirty="0">
                <a:solidFill>
                  <a:srgbClr val="1188A3"/>
                </a:solidFill>
              </a:rPr>
              <a:t> </a:t>
            </a:r>
            <a:r>
              <a:rPr lang="en-US" sz="2400" b="1" dirty="0" err="1">
                <a:solidFill>
                  <a:srgbClr val="1188A3"/>
                </a:solidFill>
              </a:rPr>
              <a:t>oluşturun</a:t>
            </a:r>
            <a:r>
              <a:rPr lang="en-US" sz="2400" b="1" dirty="0">
                <a:solidFill>
                  <a:srgbClr val="1188A3"/>
                </a:solidFill>
              </a:rPr>
              <a:t>.</a:t>
            </a:r>
            <a:endParaRPr lang="en-US" sz="2400" b="1" dirty="0" err="1">
              <a:solidFill>
                <a:srgbClr val="1188A3"/>
              </a:solidFill>
              <a:ea typeface="Calibri"/>
              <a:cs typeface="Calibri"/>
            </a:endParaRPr>
          </a:p>
        </p:txBody>
      </p:sp>
    </p:spTree>
    <p:extLst>
      <p:ext uri="{BB962C8B-B14F-4D97-AF65-F5344CB8AC3E}">
        <p14:creationId xmlns:p14="http://schemas.microsoft.com/office/powerpoint/2010/main" val="2217130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463340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err="1">
                <a:solidFill>
                  <a:srgbClr val="000000"/>
                </a:solidFill>
              </a:rPr>
              <a:t>Hedefler</a:t>
            </a:r>
            <a:r>
              <a:rPr lang="en-US" b="1" dirty="0">
                <a:solidFill>
                  <a:srgbClr val="000000"/>
                </a:solidFill>
              </a:rPr>
              <a:t>:</a:t>
            </a:r>
          </a:p>
          <a:p>
            <a:pPr marL="0" indent="0" algn="l" rtl="0">
              <a:buNone/>
            </a:pPr>
            <a:r>
              <a:rPr lang="en-US" sz="2400" dirty="0" err="1">
                <a:solidFill>
                  <a:srgbClr val="000000"/>
                </a:solidFill>
              </a:rPr>
              <a:t>Gıda</a:t>
            </a:r>
            <a:r>
              <a:rPr lang="en-US" sz="2400" dirty="0">
                <a:solidFill>
                  <a:srgbClr val="000000"/>
                </a:solidFill>
              </a:rPr>
              <a:t> </a:t>
            </a:r>
            <a:r>
              <a:rPr lang="en-US" sz="2400" dirty="0" err="1">
                <a:solidFill>
                  <a:srgbClr val="000000"/>
                </a:solidFill>
              </a:rPr>
              <a:t>ürününüzün</a:t>
            </a:r>
            <a:r>
              <a:rPr lang="en-US" sz="2400" dirty="0">
                <a:solidFill>
                  <a:srgbClr val="000000"/>
                </a:solidFill>
              </a:rPr>
              <a:t> </a:t>
            </a:r>
            <a:r>
              <a:rPr lang="en-US" sz="2400" dirty="0" err="1">
                <a:solidFill>
                  <a:srgbClr val="000000"/>
                </a:solidFill>
              </a:rPr>
              <a:t>veya</a:t>
            </a:r>
            <a:r>
              <a:rPr lang="en-US" sz="2400" dirty="0">
                <a:solidFill>
                  <a:srgbClr val="000000"/>
                </a:solidFill>
              </a:rPr>
              <a:t> </a:t>
            </a:r>
            <a:r>
              <a:rPr lang="en-US" sz="2400" dirty="0" err="1">
                <a:solidFill>
                  <a:srgbClr val="000000"/>
                </a:solidFill>
              </a:rPr>
              <a:t>konseptinizin</a:t>
            </a:r>
            <a:r>
              <a:rPr lang="en-US" sz="2400" dirty="0">
                <a:solidFill>
                  <a:srgbClr val="000000"/>
                </a:solidFill>
              </a:rPr>
              <a:t> </a:t>
            </a:r>
            <a:r>
              <a:rPr lang="en-US" sz="2400" dirty="0" err="1">
                <a:solidFill>
                  <a:srgbClr val="000000"/>
                </a:solidFill>
              </a:rPr>
              <a:t>üç</a:t>
            </a:r>
            <a:r>
              <a:rPr lang="en-US" sz="2400" dirty="0">
                <a:solidFill>
                  <a:srgbClr val="000000"/>
                </a:solidFill>
              </a:rPr>
              <a:t> </a:t>
            </a:r>
            <a:r>
              <a:rPr lang="en-US" sz="2400" dirty="0" err="1">
                <a:solidFill>
                  <a:srgbClr val="000000"/>
                </a:solidFill>
              </a:rPr>
              <a:t>boyutlu</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tezahürü</a:t>
            </a:r>
            <a:r>
              <a:rPr lang="en-US" sz="2400" dirty="0">
                <a:solidFill>
                  <a:srgbClr val="000000"/>
                </a:solidFill>
              </a:rPr>
              <a:t> </a:t>
            </a:r>
            <a:r>
              <a:rPr lang="en-US" sz="2400" dirty="0" err="1">
                <a:solidFill>
                  <a:srgbClr val="000000"/>
                </a:solidFill>
              </a:rPr>
              <a:t>olarak</a:t>
            </a:r>
            <a:r>
              <a:rPr lang="en-US" sz="2400" dirty="0">
                <a:solidFill>
                  <a:srgbClr val="000000"/>
                </a:solidFill>
              </a:rPr>
              <a:t> </a:t>
            </a:r>
            <a:r>
              <a:rPr lang="en-US" sz="2400" dirty="0" err="1">
                <a:solidFill>
                  <a:srgbClr val="000000"/>
                </a:solidFill>
              </a:rPr>
              <a:t>tanımlanan</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gıda</a:t>
            </a:r>
            <a:r>
              <a:rPr lang="en-US" sz="2400" dirty="0">
                <a:solidFill>
                  <a:srgbClr val="000000"/>
                </a:solidFill>
              </a:rPr>
              <a:t> </a:t>
            </a:r>
            <a:r>
              <a:rPr lang="en-US" sz="2400" dirty="0" err="1">
                <a:solidFill>
                  <a:srgbClr val="000000"/>
                </a:solidFill>
              </a:rPr>
              <a:t>prototipi</a:t>
            </a:r>
            <a:r>
              <a:rPr lang="en-US" sz="2400" dirty="0">
                <a:solidFill>
                  <a:srgbClr val="000000"/>
                </a:solidFill>
              </a:rPr>
              <a:t> </a:t>
            </a:r>
            <a:r>
              <a:rPr lang="en-US" sz="2400" dirty="0" err="1">
                <a:solidFill>
                  <a:srgbClr val="000000"/>
                </a:solidFill>
              </a:rPr>
              <a:t>oluşturmak</a:t>
            </a:r>
            <a:r>
              <a:rPr lang="en-US" sz="2400" dirty="0">
                <a:solidFill>
                  <a:srgbClr val="000000"/>
                </a:solidFill>
              </a:rPr>
              <a:t>, yeni </a:t>
            </a:r>
            <a:r>
              <a:rPr lang="en-US" sz="2400" dirty="0" err="1">
                <a:solidFill>
                  <a:srgbClr val="000000"/>
                </a:solidFill>
              </a:rPr>
              <a:t>yiyecek</a:t>
            </a:r>
            <a:r>
              <a:rPr lang="en-US" sz="2400" dirty="0">
                <a:solidFill>
                  <a:srgbClr val="000000"/>
                </a:solidFill>
              </a:rPr>
              <a:t>, </a:t>
            </a:r>
            <a:r>
              <a:rPr lang="en-US" sz="2400" dirty="0" err="1">
                <a:solidFill>
                  <a:srgbClr val="000000"/>
                </a:solidFill>
              </a:rPr>
              <a:t>içecek</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nutrasötik</a:t>
            </a:r>
            <a:r>
              <a:rPr lang="en-US" sz="2400" dirty="0">
                <a:solidFill>
                  <a:srgbClr val="000000"/>
                </a:solidFill>
              </a:rPr>
              <a:t> </a:t>
            </a:r>
            <a:r>
              <a:rPr lang="en-US" sz="2400" dirty="0" err="1">
                <a:solidFill>
                  <a:srgbClr val="000000"/>
                </a:solidFill>
              </a:rPr>
              <a:t>ürün</a:t>
            </a:r>
            <a:r>
              <a:rPr lang="en-US" sz="2400" dirty="0">
                <a:solidFill>
                  <a:srgbClr val="000000"/>
                </a:solidFill>
              </a:rPr>
              <a:t> </a:t>
            </a:r>
            <a:r>
              <a:rPr lang="en-US" sz="2400" dirty="0" err="1">
                <a:solidFill>
                  <a:srgbClr val="000000"/>
                </a:solidFill>
              </a:rPr>
              <a:t>geliştirmede</a:t>
            </a:r>
            <a:r>
              <a:rPr lang="en-US" sz="2400" dirty="0">
                <a:solidFill>
                  <a:srgbClr val="000000"/>
                </a:solidFill>
              </a:rPr>
              <a:t> </a:t>
            </a:r>
            <a:r>
              <a:rPr lang="en-US" sz="2400" dirty="0" err="1">
                <a:solidFill>
                  <a:srgbClr val="000000"/>
                </a:solidFill>
              </a:rPr>
              <a:t>önemli</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erken</a:t>
            </a:r>
            <a:r>
              <a:rPr lang="en-US" sz="2400" dirty="0">
                <a:solidFill>
                  <a:srgbClr val="000000"/>
                </a:solidFill>
              </a:rPr>
              <a:t> </a:t>
            </a:r>
            <a:r>
              <a:rPr lang="en-US" sz="2400" dirty="0" err="1">
                <a:solidFill>
                  <a:srgbClr val="000000"/>
                </a:solidFill>
              </a:rPr>
              <a:t>adımdır</a:t>
            </a:r>
            <a:r>
              <a:rPr lang="en-US" sz="2400" dirty="0">
                <a:solidFill>
                  <a:srgbClr val="000000"/>
                </a:solidFill>
              </a:rPr>
              <a:t>… </a:t>
            </a:r>
            <a:r>
              <a:rPr lang="en-US" sz="2400" dirty="0" err="1">
                <a:solidFill>
                  <a:srgbClr val="000000"/>
                </a:solidFill>
              </a:rPr>
              <a:t>ihtiyacımız</a:t>
            </a:r>
            <a:r>
              <a:rPr lang="en-US" sz="2400" dirty="0">
                <a:solidFill>
                  <a:srgbClr val="000000"/>
                </a:solidFill>
              </a:rPr>
              <a:t> </a:t>
            </a:r>
            <a:r>
              <a:rPr lang="en-US" sz="2400" dirty="0" err="1">
                <a:solidFill>
                  <a:srgbClr val="000000"/>
                </a:solidFill>
              </a:rPr>
              <a:t>olan</a:t>
            </a:r>
            <a:r>
              <a:rPr lang="en-US" sz="2400" dirty="0">
                <a:solidFill>
                  <a:srgbClr val="000000"/>
                </a:solidFill>
              </a:rPr>
              <a:t>:</a:t>
            </a:r>
            <a:endParaRPr lang="en-US" dirty="0">
              <a:solidFill>
                <a:srgbClr val="000000"/>
              </a:solidFill>
            </a:endParaRPr>
          </a:p>
          <a:p>
            <a:pPr marL="342900" indent="-342900" algn="l" rtl="0">
              <a:buClr>
                <a:srgbClr val="F1A0C2"/>
              </a:buClr>
            </a:pPr>
            <a:r>
              <a:rPr lang="en-US" sz="2400" dirty="0" err="1">
                <a:solidFill>
                  <a:srgbClr val="000000"/>
                </a:solidFill>
              </a:rPr>
              <a:t>İnovasyonun</a:t>
            </a:r>
            <a:r>
              <a:rPr lang="en-US" sz="2400" dirty="0">
                <a:solidFill>
                  <a:srgbClr val="000000"/>
                </a:solidFill>
              </a:rPr>
              <a:t> </a:t>
            </a:r>
            <a:r>
              <a:rPr lang="en-US" sz="2400" dirty="0" err="1">
                <a:solidFill>
                  <a:srgbClr val="000000"/>
                </a:solidFill>
              </a:rPr>
              <a:t>etkisini</a:t>
            </a:r>
            <a:r>
              <a:rPr lang="en-US" sz="2400" dirty="0">
                <a:solidFill>
                  <a:srgbClr val="000000"/>
                </a:solidFill>
              </a:rPr>
              <a:t> </a:t>
            </a:r>
            <a:r>
              <a:rPr lang="en-US" sz="2400" dirty="0" err="1">
                <a:solidFill>
                  <a:srgbClr val="000000"/>
                </a:solidFill>
              </a:rPr>
              <a:t>göstermek</a:t>
            </a:r>
            <a:r>
              <a:rPr lang="en-US" sz="2400" dirty="0">
                <a:solidFill>
                  <a:srgbClr val="000000"/>
                </a:solidFill>
              </a:rPr>
              <a:t> </a:t>
            </a:r>
            <a:r>
              <a:rPr lang="en-US" sz="2400" dirty="0" err="1">
                <a:solidFill>
                  <a:srgbClr val="000000"/>
                </a:solidFill>
              </a:rPr>
              <a:t>için</a:t>
            </a:r>
            <a:r>
              <a:rPr lang="en-US" sz="2400" dirty="0">
                <a:solidFill>
                  <a:srgbClr val="000000"/>
                </a:solidFill>
              </a:rPr>
              <a:t> </a:t>
            </a:r>
            <a:r>
              <a:rPr lang="en-US" sz="2400" dirty="0" err="1">
                <a:solidFill>
                  <a:srgbClr val="000000"/>
                </a:solidFill>
              </a:rPr>
              <a:t>görsel</a:t>
            </a:r>
            <a:r>
              <a:rPr lang="en-US" sz="2400" dirty="0">
                <a:solidFill>
                  <a:srgbClr val="000000"/>
                </a:solidFill>
              </a:rPr>
              <a:t> </a:t>
            </a:r>
            <a:r>
              <a:rPr lang="en-US" sz="2400" dirty="0" err="1">
                <a:solidFill>
                  <a:srgbClr val="000000"/>
                </a:solidFill>
              </a:rPr>
              <a:t>nesne</a:t>
            </a:r>
            <a:r>
              <a:rPr lang="en-US" sz="2400" dirty="0">
                <a:solidFill>
                  <a:srgbClr val="000000"/>
                </a:solidFill>
              </a:rPr>
              <a:t>(</a:t>
            </a:r>
            <a:r>
              <a:rPr lang="en-US" sz="2400" dirty="0" err="1">
                <a:solidFill>
                  <a:srgbClr val="000000"/>
                </a:solidFill>
              </a:rPr>
              <a:t>ler</a:t>
            </a:r>
            <a:r>
              <a:rPr lang="en-US" sz="2400" dirty="0">
                <a:solidFill>
                  <a:srgbClr val="000000"/>
                </a:solidFill>
              </a:rPr>
              <a:t>) </a:t>
            </a:r>
            <a:r>
              <a:rPr lang="en-US" sz="2400" dirty="0" err="1">
                <a:solidFill>
                  <a:srgbClr val="000000"/>
                </a:solidFill>
              </a:rPr>
              <a:t>olarak</a:t>
            </a:r>
            <a:r>
              <a:rPr lang="en-US" sz="2400" dirty="0">
                <a:solidFill>
                  <a:srgbClr val="000000"/>
                </a:solidFill>
              </a:rPr>
              <a:t> </a:t>
            </a:r>
            <a:r>
              <a:rPr lang="en-US" sz="2400" dirty="0" err="1">
                <a:solidFill>
                  <a:srgbClr val="000000"/>
                </a:solidFill>
              </a:rPr>
              <a:t>basit</a:t>
            </a:r>
            <a:r>
              <a:rPr lang="en-US" sz="2400" dirty="0">
                <a:solidFill>
                  <a:srgbClr val="000000"/>
                </a:solidFill>
              </a:rPr>
              <a:t> </a:t>
            </a:r>
            <a:r>
              <a:rPr lang="en-US" sz="2400" dirty="0" err="1">
                <a:solidFill>
                  <a:srgbClr val="000000"/>
                </a:solidFill>
              </a:rPr>
              <a:t>temsiller</a:t>
            </a:r>
            <a:r>
              <a:rPr lang="en-US" sz="2400" dirty="0">
                <a:solidFill>
                  <a:srgbClr val="000000"/>
                </a:solidFill>
              </a:rPr>
              <a:t> </a:t>
            </a:r>
            <a:r>
              <a:rPr lang="en-US" sz="2400" dirty="0" err="1">
                <a:solidFill>
                  <a:srgbClr val="000000"/>
                </a:solidFill>
              </a:rPr>
              <a:t>oluşturun</a:t>
            </a:r>
            <a:endParaRPr lang="en-US" sz="2400" dirty="0" err="1">
              <a:solidFill>
                <a:srgbClr val="000000"/>
              </a:solidFill>
              <a:ea typeface="Calibri"/>
              <a:cs typeface="Calibri"/>
            </a:endParaRPr>
          </a:p>
          <a:p>
            <a:pPr marL="342900" indent="-342900" algn="l" rtl="0">
              <a:buClr>
                <a:srgbClr val="F1A0C2"/>
              </a:buClr>
            </a:pPr>
            <a:r>
              <a:rPr lang="en-US" sz="2400" dirty="0" err="1">
                <a:solidFill>
                  <a:srgbClr val="000000"/>
                </a:solidFill>
              </a:rPr>
              <a:t>Prototipi</a:t>
            </a:r>
            <a:r>
              <a:rPr lang="en-US" sz="2400" dirty="0">
                <a:solidFill>
                  <a:srgbClr val="000000"/>
                </a:solidFill>
              </a:rPr>
              <a:t> </a:t>
            </a:r>
            <a:r>
              <a:rPr lang="en-US" sz="2400" dirty="0" err="1">
                <a:solidFill>
                  <a:srgbClr val="000000"/>
                </a:solidFill>
              </a:rPr>
              <a:t>aşırı</a:t>
            </a:r>
            <a:r>
              <a:rPr lang="en-US" sz="2400" dirty="0">
                <a:solidFill>
                  <a:srgbClr val="000000"/>
                </a:solidFill>
              </a:rPr>
              <a:t> </a:t>
            </a:r>
            <a:r>
              <a:rPr lang="en-US" sz="2400" dirty="0" err="1">
                <a:solidFill>
                  <a:srgbClr val="000000"/>
                </a:solidFill>
              </a:rPr>
              <a:t>karmaşık</a:t>
            </a:r>
            <a:r>
              <a:rPr lang="en-US" sz="2400" dirty="0">
                <a:solidFill>
                  <a:srgbClr val="000000"/>
                </a:solidFill>
              </a:rPr>
              <a:t> hale </a:t>
            </a:r>
            <a:r>
              <a:rPr lang="en-US" sz="2400" dirty="0" err="1">
                <a:solidFill>
                  <a:srgbClr val="000000"/>
                </a:solidFill>
              </a:rPr>
              <a:t>getirmeyin</a:t>
            </a:r>
            <a:endParaRPr lang="en-US" sz="2400" dirty="0" err="1">
              <a:solidFill>
                <a:srgbClr val="000000"/>
              </a:solidFill>
              <a:ea typeface="Calibri"/>
              <a:cs typeface="Calibri"/>
            </a:endParaRPr>
          </a:p>
          <a:p>
            <a:pPr marL="342900" indent="-342900" algn="l" rtl="0">
              <a:buClr>
                <a:srgbClr val="F1A0C2"/>
              </a:buClr>
            </a:pPr>
            <a:r>
              <a:rPr lang="en-US" sz="2400" dirty="0" err="1">
                <a:solidFill>
                  <a:srgbClr val="000000"/>
                </a:solidFill>
              </a:rPr>
              <a:t>Hızlı</a:t>
            </a:r>
            <a:r>
              <a:rPr lang="en-US" sz="2400" dirty="0">
                <a:solidFill>
                  <a:srgbClr val="000000"/>
                </a:solidFill>
              </a:rPr>
              <a:t> </a:t>
            </a:r>
            <a:r>
              <a:rPr lang="en-US" sz="2400" dirty="0" err="1">
                <a:solidFill>
                  <a:srgbClr val="000000"/>
                </a:solidFill>
              </a:rPr>
              <a:t>başarısız</a:t>
            </a:r>
            <a:r>
              <a:rPr lang="en-US" sz="2400" dirty="0">
                <a:solidFill>
                  <a:srgbClr val="000000"/>
                </a:solidFill>
              </a:rPr>
              <a:t> </a:t>
            </a:r>
            <a:r>
              <a:rPr lang="en-US" sz="2400" dirty="0" err="1">
                <a:solidFill>
                  <a:srgbClr val="000000"/>
                </a:solidFill>
              </a:rPr>
              <a:t>olun</a:t>
            </a:r>
            <a:r>
              <a:rPr lang="en-US" sz="2400" dirty="0">
                <a:solidFill>
                  <a:srgbClr val="000000"/>
                </a:solidFill>
              </a:rPr>
              <a:t> / </a:t>
            </a:r>
            <a:r>
              <a:rPr lang="en-US" sz="2400" dirty="0" err="1">
                <a:solidFill>
                  <a:srgbClr val="000000"/>
                </a:solidFill>
              </a:rPr>
              <a:t>hızlı</a:t>
            </a:r>
            <a:r>
              <a:rPr lang="en-US" sz="2400" dirty="0">
                <a:solidFill>
                  <a:srgbClr val="000000"/>
                </a:solidFill>
              </a:rPr>
              <a:t> </a:t>
            </a:r>
            <a:r>
              <a:rPr lang="en-US" sz="2400" dirty="0" err="1">
                <a:solidFill>
                  <a:srgbClr val="000000"/>
                </a:solidFill>
              </a:rPr>
              <a:t>yineleyin</a:t>
            </a:r>
            <a:endParaRPr lang="en-US" sz="2400" dirty="0" err="1">
              <a:solidFill>
                <a:srgbClr val="000000"/>
              </a:solidFill>
              <a:ea typeface="Calibri"/>
              <a:cs typeface="Calibri"/>
            </a:endParaRPr>
          </a:p>
          <a:p>
            <a:pPr marL="342900" indent="-342900" algn="l" rtl="0">
              <a:buClr>
                <a:srgbClr val="F1A0C2"/>
              </a:buClr>
            </a:pPr>
            <a:r>
              <a:rPr lang="en-US" sz="2400" dirty="0" err="1">
                <a:solidFill>
                  <a:srgbClr val="000000"/>
                </a:solidFill>
              </a:rPr>
              <a:t>Mümkün</a:t>
            </a:r>
            <a:r>
              <a:rPr lang="en-US" sz="2400" dirty="0">
                <a:solidFill>
                  <a:srgbClr val="000000"/>
                </a:solidFill>
              </a:rPr>
              <a:t> </a:t>
            </a:r>
            <a:r>
              <a:rPr lang="en-US" sz="2400" dirty="0" err="1">
                <a:solidFill>
                  <a:srgbClr val="000000"/>
                </a:solidFill>
              </a:rPr>
              <a:t>olan</a:t>
            </a:r>
            <a:r>
              <a:rPr lang="en-US" sz="2400" dirty="0">
                <a:solidFill>
                  <a:srgbClr val="000000"/>
                </a:solidFill>
              </a:rPr>
              <a:t> </a:t>
            </a:r>
            <a:r>
              <a:rPr lang="en-US" sz="2400" dirty="0" err="1">
                <a:solidFill>
                  <a:srgbClr val="000000"/>
                </a:solidFill>
              </a:rPr>
              <a:t>en</a:t>
            </a:r>
            <a:r>
              <a:rPr lang="en-US" sz="2400" dirty="0">
                <a:solidFill>
                  <a:srgbClr val="000000"/>
                </a:solidFill>
              </a:rPr>
              <a:t> </a:t>
            </a:r>
            <a:r>
              <a:rPr lang="en-US" sz="2400" dirty="0" err="1">
                <a:solidFill>
                  <a:srgbClr val="000000"/>
                </a:solidFill>
              </a:rPr>
              <a:t>kısa</a:t>
            </a:r>
            <a:r>
              <a:rPr lang="en-US" sz="2400" dirty="0">
                <a:solidFill>
                  <a:srgbClr val="000000"/>
                </a:solidFill>
              </a:rPr>
              <a:t> </a:t>
            </a:r>
            <a:r>
              <a:rPr lang="en-US" sz="2400" dirty="0" err="1">
                <a:solidFill>
                  <a:srgbClr val="000000"/>
                </a:solidFill>
              </a:rPr>
              <a:t>sürede</a:t>
            </a:r>
            <a:r>
              <a:rPr lang="en-US" sz="2400" dirty="0">
                <a:solidFill>
                  <a:srgbClr val="000000"/>
                </a:solidFill>
              </a:rPr>
              <a:t> </a:t>
            </a:r>
            <a:r>
              <a:rPr lang="en-US" sz="2400" dirty="0" err="1">
                <a:solidFill>
                  <a:srgbClr val="000000"/>
                </a:solidFill>
              </a:rPr>
              <a:t>oluşturun</a:t>
            </a:r>
            <a:endParaRPr lang="en-US" sz="2400" dirty="0" err="1">
              <a:solidFill>
                <a:srgbClr val="000000"/>
              </a:solidFill>
              <a:ea typeface="Calibri"/>
              <a:cs typeface="Calibri"/>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29058" y="328480"/>
            <a:ext cx="5858847" cy="1144838"/>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00"/>
                </a:solidFill>
              </a:rPr>
              <a:t>Prototip</a:t>
            </a:r>
            <a:r>
              <a:rPr lang="en-US" b="1" dirty="0">
                <a:solidFill>
                  <a:srgbClr val="000000"/>
                </a:solidFill>
              </a:rPr>
              <a:t> </a:t>
            </a:r>
            <a:r>
              <a:rPr lang="en-US" dirty="0" err="1">
                <a:solidFill>
                  <a:srgbClr val="000000"/>
                </a:solidFill>
              </a:rPr>
              <a:t>Uygulama</a:t>
            </a:r>
            <a:r>
              <a:rPr lang="en-US" dirty="0">
                <a:solidFill>
                  <a:srgbClr val="000000"/>
                </a:solidFill>
              </a:rPr>
              <a:t> </a:t>
            </a:r>
            <a:r>
              <a:rPr lang="en-US" dirty="0" err="1">
                <a:solidFill>
                  <a:srgbClr val="000000"/>
                </a:solidFill>
              </a:rPr>
              <a:t>aşamasında</a:t>
            </a:r>
            <a:r>
              <a:rPr lang="en-US" dirty="0">
                <a:solidFill>
                  <a:srgbClr val="000000"/>
                </a:solidFill>
              </a:rPr>
              <a:t> </a:t>
            </a:r>
            <a:r>
              <a:rPr lang="en-US" dirty="0" err="1">
                <a:solidFill>
                  <a:srgbClr val="000000"/>
                </a:solidFill>
              </a:rPr>
              <a:t>çözümleri</a:t>
            </a:r>
            <a:r>
              <a:rPr lang="en-US" dirty="0">
                <a:solidFill>
                  <a:srgbClr val="000000"/>
                </a:solidFill>
              </a:rPr>
              <a:t> </a:t>
            </a:r>
            <a:r>
              <a:rPr lang="en-US" dirty="0" err="1">
                <a:solidFill>
                  <a:srgbClr val="000000"/>
                </a:solidFill>
              </a:rPr>
              <a:t>kontrol</a:t>
            </a:r>
            <a:r>
              <a:rPr lang="en-US" dirty="0">
                <a:solidFill>
                  <a:srgbClr val="000000"/>
                </a:solidFill>
              </a:rPr>
              <a:t> </a:t>
            </a:r>
            <a:r>
              <a:rPr lang="en-US" dirty="0" err="1">
                <a:solidFill>
                  <a:srgbClr val="000000"/>
                </a:solidFill>
              </a:rPr>
              <a:t>etme</a:t>
            </a:r>
            <a:endParaRPr lang="en-IE" dirty="0" err="1">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784945" y="3206075"/>
            <a:ext cx="4643835" cy="3433969"/>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solidFill>
                  <a:srgbClr val="000000"/>
                </a:solidFill>
              </a:rPr>
              <a:t>Prototip</a:t>
            </a:r>
            <a:r>
              <a:rPr lang="en-US" sz="2000" b="1" dirty="0">
                <a:solidFill>
                  <a:srgbClr val="000000"/>
                </a:solidFill>
              </a:rPr>
              <a:t> </a:t>
            </a:r>
            <a:r>
              <a:rPr lang="en-US" sz="2000" b="1" dirty="0" err="1">
                <a:solidFill>
                  <a:srgbClr val="000000"/>
                </a:solidFill>
              </a:rPr>
              <a:t>aşaması</a:t>
            </a:r>
            <a:r>
              <a:rPr lang="en-US" sz="2000" b="1" dirty="0">
                <a:solidFill>
                  <a:srgbClr val="000000"/>
                </a:solidFill>
              </a:rPr>
              <a:t> </a:t>
            </a:r>
            <a:r>
              <a:rPr lang="en-US" sz="2000" b="1" dirty="0" err="1">
                <a:solidFill>
                  <a:srgbClr val="000000"/>
                </a:solidFill>
              </a:rPr>
              <a:t>için</a:t>
            </a:r>
            <a:r>
              <a:rPr lang="en-US" sz="2000" b="1" dirty="0">
                <a:solidFill>
                  <a:srgbClr val="000000"/>
                </a:solidFill>
              </a:rPr>
              <a:t> </a:t>
            </a:r>
            <a:r>
              <a:rPr lang="en-US" sz="2000" b="1" dirty="0" err="1">
                <a:solidFill>
                  <a:srgbClr val="000000"/>
                </a:solidFill>
              </a:rPr>
              <a:t>kullanılabilecek</a:t>
            </a:r>
            <a:r>
              <a:rPr lang="en-US" sz="2000" b="1" dirty="0">
                <a:solidFill>
                  <a:srgbClr val="000000"/>
                </a:solidFill>
              </a:rPr>
              <a:t> </a:t>
            </a:r>
            <a:r>
              <a:rPr lang="en-US" sz="2000" b="1" dirty="0" err="1">
                <a:solidFill>
                  <a:srgbClr val="000000"/>
                </a:solidFill>
              </a:rPr>
              <a:t>araç</a:t>
            </a:r>
            <a:r>
              <a:rPr lang="en-US" sz="2000" b="1" dirty="0">
                <a:solidFill>
                  <a:srgbClr val="000000"/>
                </a:solidFill>
              </a:rPr>
              <a:t> </a:t>
            </a:r>
            <a:r>
              <a:rPr lang="en-US" sz="2000" b="1" dirty="0" err="1">
                <a:solidFill>
                  <a:srgbClr val="000000"/>
                </a:solidFill>
              </a:rPr>
              <a:t>örnekleri</a:t>
            </a:r>
            <a:r>
              <a:rPr lang="en-US" sz="2000" b="1" dirty="0">
                <a:solidFill>
                  <a:srgbClr val="000000"/>
                </a:solidFill>
              </a:rPr>
              <a:t>:</a:t>
            </a:r>
          </a:p>
          <a:p>
            <a:pPr marL="342900" indent="-342900" algn="l" rtl="0">
              <a:buFont typeface="Arial" panose="020B0604020202020204" pitchFamily="34" charset="0"/>
              <a:buChar char="•"/>
            </a:pPr>
            <a:r>
              <a:rPr lang="en-US" sz="2000" dirty="0">
                <a:solidFill>
                  <a:srgbClr val="000000"/>
                </a:solidFill>
              </a:rPr>
              <a:t>Maketler</a:t>
            </a:r>
            <a:endParaRPr lang="en-US" sz="2000" dirty="0">
              <a:solidFill>
                <a:srgbClr val="000000"/>
              </a:solidFill>
              <a:ea typeface="Calibri"/>
              <a:cs typeface="Calibri"/>
            </a:endParaRPr>
          </a:p>
          <a:p>
            <a:pPr marL="342900" indent="-342900" algn="l" rtl="0">
              <a:buFont typeface="Arial" panose="020B0604020202020204" pitchFamily="34" charset="0"/>
              <a:buChar char="•"/>
            </a:pPr>
            <a:r>
              <a:rPr lang="en-US" sz="2000" dirty="0" err="1">
                <a:solidFill>
                  <a:srgbClr val="000000"/>
                </a:solidFill>
              </a:rPr>
              <a:t>Tadımcılar</a:t>
            </a:r>
            <a:r>
              <a:rPr lang="en-US" sz="2000" dirty="0">
                <a:solidFill>
                  <a:srgbClr val="000000"/>
                </a:solidFill>
              </a:rPr>
              <a:t>/ Parti </a:t>
            </a:r>
            <a:r>
              <a:rPr lang="en-US" sz="2000" dirty="0" err="1">
                <a:solidFill>
                  <a:srgbClr val="000000"/>
                </a:solidFill>
              </a:rPr>
              <a:t>testi</a:t>
            </a:r>
            <a:endParaRPr lang="en-US" sz="2000" dirty="0" err="1">
              <a:solidFill>
                <a:srgbClr val="000000"/>
              </a:solidFill>
              <a:ea typeface="Calibri"/>
              <a:cs typeface="Calibri"/>
            </a:endParaRPr>
          </a:p>
          <a:p>
            <a:pPr marL="342900" indent="-342900" algn="l" rtl="0">
              <a:buFont typeface="Arial" panose="020B0604020202020204" pitchFamily="34" charset="0"/>
              <a:buChar char="•"/>
            </a:pPr>
            <a:r>
              <a:rPr lang="en-US" sz="2000" dirty="0" err="1">
                <a:solidFill>
                  <a:srgbClr val="000000"/>
                </a:solidFill>
              </a:rPr>
              <a:t>Storyboard'lar</a:t>
            </a:r>
            <a:endParaRPr lang="en-US" sz="2000" dirty="0" err="1">
              <a:solidFill>
                <a:srgbClr val="000000"/>
              </a:solidFill>
              <a:ea typeface="Calibri"/>
              <a:cs typeface="Calibri"/>
            </a:endParaRPr>
          </a:p>
          <a:p>
            <a:pPr marL="342900" indent="-342900" algn="l" rtl="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Figma</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Adobe XD</a:t>
            </a:r>
            <a:endParaRPr lang="en-US" sz="2000" dirty="0">
              <a:solidFill>
                <a:srgbClr val="000000"/>
              </a:solidFill>
            </a:endParaRPr>
          </a:p>
          <a:p>
            <a:pPr marL="342900" indent="-342900" algn="l" rtl="0">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Vizyonda</a:t>
            </a:r>
            <a:endParaRPr lang="en-US" sz="2000" dirty="0">
              <a:solidFill>
                <a:srgbClr val="000000"/>
              </a:solidFill>
            </a:endParaRPr>
          </a:p>
          <a:p>
            <a:pPr marL="342900" indent="-342900"/>
            <a:r>
              <a:rPr lang="en-US" sz="2000" dirty="0">
                <a:solidFill>
                  <a:srgbClr val="000000"/>
                </a:solidFill>
                <a:hlinkClick r:id="rId5">
                  <a:extLst>
                    <a:ext uri="{A12FA001-AC4F-418D-AE19-62706E023703}">
                      <ahyp:hlinkClr xmlns:ahyp="http://schemas.microsoft.com/office/drawing/2018/hyperlinkcolor" val="tx"/>
                    </a:ext>
                  </a:extLst>
                </a:hlinkClick>
              </a:rPr>
              <a:t>Froghop</a:t>
            </a:r>
            <a:r>
              <a:rPr lang="en-US" sz="2000" dirty="0">
                <a:solidFill>
                  <a:srgbClr val="000000"/>
                </a:solidFill>
              </a:rPr>
              <a:t> </a:t>
            </a:r>
            <a:r>
              <a:rPr lang="en-US" sz="2000" err="1">
                <a:solidFill>
                  <a:srgbClr val="000000"/>
                </a:solidFill>
              </a:rPr>
              <a:t>gıda</a:t>
            </a:r>
            <a:r>
              <a:rPr lang="en-US" sz="2000" dirty="0">
                <a:solidFill>
                  <a:srgbClr val="000000"/>
                </a:solidFill>
              </a:rPr>
              <a:t> </a:t>
            </a:r>
            <a:r>
              <a:rPr lang="en-US" sz="2000" err="1">
                <a:solidFill>
                  <a:srgbClr val="000000"/>
                </a:solidFill>
              </a:rPr>
              <a:t>prototipleme</a:t>
            </a:r>
            <a:endParaRPr lang="en-US" sz="2000" err="1">
              <a:solidFill>
                <a:srgbClr val="000000"/>
              </a:solidFill>
              <a:ea typeface="Calibri"/>
              <a:cs typeface="Calibri"/>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lIns="91440" tIns="45720" rIns="91440" bIns="45720" anchor="t">
            <a:spAutoFit/>
          </a:bodyPr>
          <a:lstStyle/>
          <a:p>
            <a:pPr algn="ctr" rtl="0"/>
            <a:r>
              <a:rPr lang="en-US" sz="1800" b="1" dirty="0">
                <a:solidFill>
                  <a:srgbClr val="000000"/>
                </a:solidFill>
              </a:rPr>
              <a:t>En iyi </a:t>
            </a:r>
            <a:r>
              <a:rPr lang="en-US" sz="1800" b="1" dirty="0" err="1">
                <a:solidFill>
                  <a:srgbClr val="000000"/>
                </a:solidFill>
              </a:rPr>
              <a:t>fikirleri</a:t>
            </a:r>
            <a:r>
              <a:rPr lang="en-US" sz="1800" b="1" dirty="0">
                <a:solidFill>
                  <a:srgbClr val="000000"/>
                </a:solidFill>
              </a:rPr>
              <a:t> </a:t>
            </a:r>
            <a:r>
              <a:rPr lang="en-US" sz="1800" b="1" dirty="0" err="1">
                <a:solidFill>
                  <a:srgbClr val="000000"/>
                </a:solidFill>
              </a:rPr>
              <a:t>seçme</a:t>
            </a:r>
            <a:r>
              <a:rPr lang="en-US" sz="1800" b="1" dirty="0">
                <a:solidFill>
                  <a:srgbClr val="000000"/>
                </a:solidFill>
              </a:rPr>
              <a:t> </a:t>
            </a:r>
            <a:r>
              <a:rPr lang="en-US" sz="1800" b="1" dirty="0" err="1">
                <a:solidFill>
                  <a:srgbClr val="000000"/>
                </a:solidFill>
              </a:rPr>
              <a:t>zamanı</a:t>
            </a:r>
            <a:r>
              <a:rPr lang="en-US" sz="1800" b="1" dirty="0">
                <a:solidFill>
                  <a:srgbClr val="000000"/>
                </a:solidFill>
              </a:rPr>
              <a:t>!</a:t>
            </a:r>
          </a:p>
          <a:p>
            <a:pPr algn="ctr"/>
            <a:r>
              <a:rPr lang="en-US" sz="1800" b="1" dirty="0" err="1">
                <a:solidFill>
                  <a:srgbClr val="000000"/>
                </a:solidFill>
              </a:rPr>
              <a:t>Oluşturulan</a:t>
            </a:r>
            <a:r>
              <a:rPr lang="en-US" sz="1800" b="1" dirty="0">
                <a:solidFill>
                  <a:srgbClr val="000000"/>
                </a:solidFill>
              </a:rPr>
              <a:t> </a:t>
            </a:r>
            <a:r>
              <a:rPr lang="en-US" sz="1800" b="1" dirty="0" err="1">
                <a:solidFill>
                  <a:srgbClr val="000000"/>
                </a:solidFill>
              </a:rPr>
              <a:t>çözümleri</a:t>
            </a:r>
            <a:r>
              <a:rPr lang="en-US" sz="1800" b="1" dirty="0">
                <a:solidFill>
                  <a:srgbClr val="000000"/>
                </a:solidFill>
              </a:rPr>
              <a:t> </a:t>
            </a:r>
            <a:r>
              <a:rPr lang="en-US" sz="1800" b="1" dirty="0" err="1">
                <a:solidFill>
                  <a:srgbClr val="000000"/>
                </a:solidFill>
              </a:rPr>
              <a:t>maksimum</a:t>
            </a:r>
            <a:r>
              <a:rPr lang="en-US" sz="1800" b="1" dirty="0">
                <a:solidFill>
                  <a:srgbClr val="000000"/>
                </a:solidFill>
              </a:rPr>
              <a:t> </a:t>
            </a:r>
            <a:r>
              <a:rPr lang="en-US" sz="1800" b="1" dirty="0" err="1">
                <a:solidFill>
                  <a:srgbClr val="000000"/>
                </a:solidFill>
              </a:rPr>
              <a:t>birkaç</a:t>
            </a:r>
            <a:r>
              <a:rPr lang="en-US" sz="1800" b="1" dirty="0">
                <a:solidFill>
                  <a:srgbClr val="000000"/>
                </a:solidFill>
              </a:rPr>
              <a:t> </a:t>
            </a:r>
            <a:r>
              <a:rPr lang="en-US" b="1" dirty="0" err="1">
                <a:solidFill>
                  <a:srgbClr val="000000"/>
                </a:solidFill>
              </a:rPr>
              <a:t>çeşide</a:t>
            </a:r>
            <a:r>
              <a:rPr lang="en-US" b="1" dirty="0">
                <a:solidFill>
                  <a:srgbClr val="000000"/>
                </a:solidFill>
              </a:rPr>
              <a:t> </a:t>
            </a:r>
            <a:r>
              <a:rPr lang="en-US" b="1" dirty="0" err="1">
                <a:solidFill>
                  <a:srgbClr val="000000"/>
                </a:solidFill>
              </a:rPr>
              <a:t>indirin</a:t>
            </a:r>
            <a:endParaRPr lang="en-US" sz="1800" b="1" dirty="0" err="1">
              <a:solidFill>
                <a:srgbClr val="000000"/>
              </a:solidFill>
              <a:ea typeface="Calibri"/>
              <a:cs typeface="Calibri"/>
            </a:endParaRPr>
          </a:p>
        </p:txBody>
      </p:sp>
      <p:pic>
        <p:nvPicPr>
          <p:cNvPr id="11" name="Graphic 10" descr="Badge 4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D5DE538-14B0-8100-2B15-82B0038C8D91}"/>
              </a:ext>
            </a:extLst>
          </p:cNvPr>
          <p:cNvGrpSpPr/>
          <p:nvPr/>
        </p:nvGrpSpPr>
        <p:grpSpPr>
          <a:xfrm>
            <a:off x="1864889" y="170916"/>
            <a:ext cx="1614251" cy="1841835"/>
            <a:chOff x="10376768" y="2334933"/>
            <a:chExt cx="920484" cy="919581"/>
          </a:xfrm>
        </p:grpSpPr>
        <p:sp>
          <p:nvSpPr>
            <p:cNvPr id="7" name="Freeform 240">
              <a:extLst>
                <a:ext uri="{FF2B5EF4-FFF2-40B4-BE49-F238E27FC236}">
                  <a16:creationId xmlns:a16="http://schemas.microsoft.com/office/drawing/2014/main" id="{7BF4F078-9994-8644-C000-477BB34B9BA6}"/>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pPr algn="l" rtl="0"/>
              <a:endParaRPr lang="en-US"/>
            </a:p>
          </p:txBody>
        </p:sp>
        <p:sp>
          <p:nvSpPr>
            <p:cNvPr id="8" name="Freeform 241">
              <a:extLst>
                <a:ext uri="{FF2B5EF4-FFF2-40B4-BE49-F238E27FC236}">
                  <a16:creationId xmlns:a16="http://schemas.microsoft.com/office/drawing/2014/main" id="{5696637A-0028-DB66-5188-FF3ABAEF1FC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0A80DB20-E349-AE93-AA3A-6F2A3F1F6D34}"/>
                </a:ext>
              </a:extLst>
            </p:cNvPr>
            <p:cNvGrpSpPr/>
            <p:nvPr/>
          </p:nvGrpSpPr>
          <p:grpSpPr>
            <a:xfrm>
              <a:off x="10376768" y="2334933"/>
              <a:ext cx="920484" cy="919581"/>
              <a:chOff x="10376768" y="2334933"/>
              <a:chExt cx="920484" cy="919581"/>
            </a:xfrm>
            <a:solidFill>
              <a:srgbClr val="010101"/>
            </a:solidFill>
          </p:grpSpPr>
          <p:sp>
            <p:nvSpPr>
              <p:cNvPr id="10" name="Freeform 243">
                <a:extLst>
                  <a:ext uri="{FF2B5EF4-FFF2-40B4-BE49-F238E27FC236}">
                    <a16:creationId xmlns:a16="http://schemas.microsoft.com/office/drawing/2014/main" id="{577E21F1-D59A-D6E1-B6FE-FC1E71613603}"/>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pPr algn="l" rtl="0"/>
                <a:endParaRPr lang="en-US"/>
              </a:p>
            </p:txBody>
          </p:sp>
          <p:sp>
            <p:nvSpPr>
              <p:cNvPr id="18" name="Freeform 244">
                <a:extLst>
                  <a:ext uri="{FF2B5EF4-FFF2-40B4-BE49-F238E27FC236}">
                    <a16:creationId xmlns:a16="http://schemas.microsoft.com/office/drawing/2014/main" id="{D035AA77-64DF-0E50-957B-4CA689651448}"/>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626421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C53B7-244A-C1DC-9318-0C6924E89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7223" y="1661311"/>
            <a:ext cx="6056769" cy="4542577"/>
          </a:xfrm>
          <a:prstGeom prst="rect">
            <a:avLst/>
          </a:prstGeom>
        </p:spPr>
      </p:pic>
      <p:sp>
        <p:nvSpPr>
          <p:cNvPr id="3" name="Text Placeholder 2">
            <a:extLst>
              <a:ext uri="{FF2B5EF4-FFF2-40B4-BE49-F238E27FC236}">
                <a16:creationId xmlns:a16="http://schemas.microsoft.com/office/drawing/2014/main" id="{C0D7F368-0554-ECDB-AC40-51EB2C77834E}"/>
              </a:ext>
            </a:extLst>
          </p:cNvPr>
          <p:cNvSpPr txBox="1">
            <a:spLocks/>
          </p:cNvSpPr>
          <p:nvPr/>
        </p:nvSpPr>
        <p:spPr>
          <a:xfrm>
            <a:off x="0" y="1"/>
            <a:ext cx="11778558" cy="935306"/>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a:solidFill>
                  <a:srgbClr val="000000"/>
                </a:solidFill>
              </a:rPr>
              <a:t>Basit görselleştirme ve prototipleme örnekleri…</a:t>
            </a:r>
            <a:endParaRPr lang="en-IE" b="1">
              <a:solidFill>
                <a:srgbClr val="000000"/>
              </a:solidFill>
            </a:endParaRPr>
          </a:p>
        </p:txBody>
      </p:sp>
      <p:pic>
        <p:nvPicPr>
          <p:cNvPr id="4" name="Picture 3">
            <a:extLst>
              <a:ext uri="{FF2B5EF4-FFF2-40B4-BE49-F238E27FC236}">
                <a16:creationId xmlns:a16="http://schemas.microsoft.com/office/drawing/2014/main" id="{8DB4E460-1479-5770-96EE-0B4A3804EB49}"/>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3903908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B04A4-9891-6139-E7FF-E1A64C224CAC}"/>
              </a:ext>
            </a:extLst>
          </p:cNvPr>
          <p:cNvSpPr>
            <a:spLocks noGrp="1"/>
          </p:cNvSpPr>
          <p:nvPr>
            <p:ph type="body" sz="quarter" idx="18"/>
          </p:nvPr>
        </p:nvSpPr>
        <p:spPr>
          <a:xfrm>
            <a:off x="837048" y="1964533"/>
            <a:ext cx="4294437" cy="3291086"/>
          </a:xfrm>
        </p:spPr>
        <p:txBody>
          <a:bodyPr/>
          <a:lstStyle/>
          <a:p>
            <a:pPr algn="l" rtl="0"/>
            <a:r>
              <a:rPr lang="en-US" dirty="0"/>
              <a:t>Bu video, </a:t>
            </a:r>
            <a:r>
              <a:rPr lang="en-US" dirty="0" err="1"/>
              <a:t>tasarım</a:t>
            </a:r>
            <a:r>
              <a:rPr lang="en-US" dirty="0"/>
              <a:t> </a:t>
            </a:r>
            <a:r>
              <a:rPr lang="en-US" dirty="0" err="1"/>
              <a:t>düşüncesi</a:t>
            </a:r>
            <a:r>
              <a:rPr lang="en-US" dirty="0"/>
              <a:t> </a:t>
            </a:r>
            <a:r>
              <a:rPr lang="en-US" dirty="0" err="1"/>
              <a:t>sürecinde</a:t>
            </a:r>
            <a:r>
              <a:rPr lang="en-US" dirty="0"/>
              <a:t> </a:t>
            </a:r>
            <a:r>
              <a:rPr lang="en-US" dirty="0" err="1"/>
              <a:t>prototip</a:t>
            </a:r>
            <a:r>
              <a:rPr lang="en-US" dirty="0"/>
              <a:t> </a:t>
            </a:r>
            <a:r>
              <a:rPr lang="en-US" dirty="0" err="1"/>
              <a:t>oluşturmanın</a:t>
            </a:r>
            <a:r>
              <a:rPr lang="en-US" dirty="0"/>
              <a:t> </a:t>
            </a:r>
            <a:r>
              <a:rPr lang="en-US" dirty="0" err="1"/>
              <a:t>neden</a:t>
            </a:r>
            <a:r>
              <a:rPr lang="en-US" dirty="0"/>
              <a:t> </a:t>
            </a:r>
            <a:r>
              <a:rPr lang="en-US" dirty="0" err="1"/>
              <a:t>kullanıldığının</a:t>
            </a:r>
            <a:r>
              <a:rPr lang="en-US" dirty="0"/>
              <a:t> </a:t>
            </a:r>
            <a:r>
              <a:rPr lang="en-US" dirty="0" err="1"/>
              <a:t>ve</a:t>
            </a:r>
            <a:r>
              <a:rPr lang="en-US" dirty="0"/>
              <a:t> </a:t>
            </a:r>
            <a:r>
              <a:rPr lang="en-US" dirty="0" err="1"/>
              <a:t>bunun</a:t>
            </a:r>
            <a:r>
              <a:rPr lang="en-US" dirty="0"/>
              <a:t> </a:t>
            </a:r>
            <a:r>
              <a:rPr lang="en-US" dirty="0" err="1"/>
              <a:t>uzun</a:t>
            </a:r>
            <a:r>
              <a:rPr lang="en-US" dirty="0"/>
              <a:t> </a:t>
            </a:r>
            <a:r>
              <a:rPr lang="en-US" dirty="0" err="1"/>
              <a:t>vadede</a:t>
            </a:r>
            <a:r>
              <a:rPr lang="en-US" dirty="0"/>
              <a:t> </a:t>
            </a:r>
            <a:r>
              <a:rPr lang="en-US" dirty="0" err="1"/>
              <a:t>nasıl</a:t>
            </a:r>
            <a:r>
              <a:rPr lang="en-US" dirty="0"/>
              <a:t> zaman </a:t>
            </a:r>
            <a:r>
              <a:rPr lang="en-US" dirty="0" err="1"/>
              <a:t>ve</a:t>
            </a:r>
            <a:r>
              <a:rPr lang="en-US" dirty="0"/>
              <a:t> para </a:t>
            </a:r>
            <a:r>
              <a:rPr lang="en-US" dirty="0" err="1"/>
              <a:t>tasarrufu</a:t>
            </a:r>
            <a:r>
              <a:rPr lang="en-US" dirty="0"/>
              <a:t> </a:t>
            </a:r>
            <a:r>
              <a:rPr lang="en-US" dirty="0" err="1"/>
              <a:t>sağladığının</a:t>
            </a:r>
            <a:r>
              <a:rPr lang="en-US" dirty="0"/>
              <a:t> </a:t>
            </a:r>
            <a:r>
              <a:rPr lang="en-US" dirty="0" err="1"/>
              <a:t>ve</a:t>
            </a:r>
            <a:r>
              <a:rPr lang="en-US" dirty="0"/>
              <a:t> </a:t>
            </a:r>
            <a:r>
              <a:rPr lang="en-US" dirty="0" err="1"/>
              <a:t>ürünümüzü</a:t>
            </a:r>
            <a:r>
              <a:rPr lang="en-US" dirty="0"/>
              <a:t> </a:t>
            </a:r>
            <a:r>
              <a:rPr lang="en-US" dirty="0" err="1"/>
              <a:t>veya</a:t>
            </a:r>
            <a:r>
              <a:rPr lang="en-US" dirty="0"/>
              <a:t> </a:t>
            </a:r>
            <a:r>
              <a:rPr lang="en-US" dirty="0" err="1"/>
              <a:t>hizmetimizi</a:t>
            </a:r>
            <a:r>
              <a:rPr lang="en-US" dirty="0"/>
              <a:t> </a:t>
            </a:r>
            <a:r>
              <a:rPr lang="en-US" dirty="0" err="1"/>
              <a:t>iyileştirmemize</a:t>
            </a:r>
            <a:r>
              <a:rPr lang="en-US" dirty="0"/>
              <a:t> </a:t>
            </a:r>
            <a:r>
              <a:rPr lang="en-US" dirty="0" err="1"/>
              <a:t>ve</a:t>
            </a:r>
            <a:r>
              <a:rPr lang="en-US" dirty="0"/>
              <a:t> </a:t>
            </a:r>
            <a:r>
              <a:rPr lang="en-US" dirty="0" err="1"/>
              <a:t>sorunu</a:t>
            </a:r>
            <a:r>
              <a:rPr lang="en-US" dirty="0"/>
              <a:t> </a:t>
            </a:r>
            <a:r>
              <a:rPr lang="en-US" dirty="0" err="1"/>
              <a:t>veya</a:t>
            </a:r>
            <a:r>
              <a:rPr lang="en-US" dirty="0"/>
              <a:t> </a:t>
            </a:r>
            <a:r>
              <a:rPr lang="en-US" dirty="0" err="1"/>
              <a:t>zorluğu</a:t>
            </a:r>
            <a:r>
              <a:rPr lang="en-US" dirty="0"/>
              <a:t> </a:t>
            </a:r>
            <a:r>
              <a:rPr lang="en-US" dirty="0" err="1"/>
              <a:t>daha</a:t>
            </a:r>
            <a:r>
              <a:rPr lang="en-US" dirty="0"/>
              <a:t> iyi </a:t>
            </a:r>
            <a:r>
              <a:rPr lang="en-US" dirty="0" err="1"/>
              <a:t>anlamamıza</a:t>
            </a:r>
            <a:r>
              <a:rPr lang="en-US" dirty="0"/>
              <a:t> </a:t>
            </a:r>
            <a:r>
              <a:rPr lang="en-US" dirty="0" err="1"/>
              <a:t>yardımcı</a:t>
            </a:r>
            <a:r>
              <a:rPr lang="en-US" dirty="0"/>
              <a:t> </a:t>
            </a:r>
            <a:r>
              <a:rPr lang="en-US" dirty="0" err="1"/>
              <a:t>olduğunun</a:t>
            </a:r>
            <a:r>
              <a:rPr lang="en-US" dirty="0"/>
              <a:t> </a:t>
            </a:r>
            <a:r>
              <a:rPr lang="en-US" dirty="0" err="1"/>
              <a:t>kısa</a:t>
            </a:r>
            <a:r>
              <a:rPr lang="en-US" dirty="0"/>
              <a:t> </a:t>
            </a:r>
            <a:r>
              <a:rPr lang="en-US" dirty="0" err="1"/>
              <a:t>bir</a:t>
            </a:r>
            <a:r>
              <a:rPr lang="en-US" dirty="0"/>
              <a:t> </a:t>
            </a:r>
            <a:r>
              <a:rPr lang="en-US" dirty="0" err="1"/>
              <a:t>özetidir</a:t>
            </a:r>
            <a:r>
              <a:rPr lang="en-US" dirty="0"/>
              <a:t>.</a:t>
            </a:r>
          </a:p>
          <a:p>
            <a:pPr algn="l" rtl="0"/>
            <a:endParaRPr lang="en-IE" dirty="0"/>
          </a:p>
        </p:txBody>
      </p:sp>
      <p:sp>
        <p:nvSpPr>
          <p:cNvPr id="3" name="Text Placeholder 2">
            <a:extLst>
              <a:ext uri="{FF2B5EF4-FFF2-40B4-BE49-F238E27FC236}">
                <a16:creationId xmlns:a16="http://schemas.microsoft.com/office/drawing/2014/main" id="{05A0D8EE-B74E-506F-CB00-5F654097DEA7}"/>
              </a:ext>
            </a:extLst>
          </p:cNvPr>
          <p:cNvSpPr>
            <a:spLocks noGrp="1"/>
          </p:cNvSpPr>
          <p:nvPr>
            <p:ph type="body" sz="quarter" idx="16"/>
          </p:nvPr>
        </p:nvSpPr>
        <p:spPr>
          <a:xfrm>
            <a:off x="837049" y="702134"/>
            <a:ext cx="4294437" cy="992652"/>
          </a:xfrm>
        </p:spPr>
        <p:txBody>
          <a:bodyPr/>
          <a:lstStyle/>
          <a:p>
            <a:pPr algn="l" rtl="0"/>
            <a:r>
              <a:rPr lang="en-US" dirty="0" err="1"/>
              <a:t>Prototip</a:t>
            </a:r>
            <a:r>
              <a:rPr lang="en-US" dirty="0"/>
              <a:t> </a:t>
            </a:r>
            <a:r>
              <a:rPr lang="en-US" dirty="0" err="1"/>
              <a:t>aşaması</a:t>
            </a:r>
            <a:r>
              <a:rPr lang="en-US" dirty="0"/>
              <a:t> </a:t>
            </a:r>
            <a:r>
              <a:rPr lang="en-US" dirty="0" err="1"/>
              <a:t>neden</a:t>
            </a:r>
            <a:r>
              <a:rPr lang="en-US" dirty="0"/>
              <a:t> </a:t>
            </a:r>
            <a:r>
              <a:rPr lang="en-US" dirty="0" err="1"/>
              <a:t>kullanılmalı</a:t>
            </a:r>
            <a:r>
              <a:rPr lang="en-US" dirty="0"/>
              <a:t>?</a:t>
            </a:r>
          </a:p>
          <a:p>
            <a:pPr algn="l" rtl="0"/>
            <a:endParaRPr lang="en-IE" dirty="0"/>
          </a:p>
        </p:txBody>
      </p:sp>
      <p:sp>
        <p:nvSpPr>
          <p:cNvPr id="5" name="TextBox 4">
            <a:extLst>
              <a:ext uri="{FF2B5EF4-FFF2-40B4-BE49-F238E27FC236}">
                <a16:creationId xmlns:a16="http://schemas.microsoft.com/office/drawing/2014/main" id="{FBB88C08-80B4-C045-945D-0053268F5141}"/>
              </a:ext>
            </a:extLst>
          </p:cNvPr>
          <p:cNvSpPr txBox="1"/>
          <p:nvPr/>
        </p:nvSpPr>
        <p:spPr>
          <a:xfrm>
            <a:off x="294273" y="6021692"/>
            <a:ext cx="6096000" cy="369332"/>
          </a:xfrm>
          <a:prstGeom prst="rect">
            <a:avLst/>
          </a:prstGeom>
          <a:noFill/>
        </p:spPr>
        <p:txBody>
          <a:bodyPr wrap="square">
            <a:spAutoFit/>
          </a:bodyPr>
          <a:lstStyle/>
          <a:p>
            <a:pPr algn="l" rtl="0"/>
            <a:r>
              <a:rPr lang="en-US">
                <a:solidFill>
                  <a:srgbClr val="000000"/>
                </a:solidFill>
                <a:hlinkClick r:id="rId3">
                  <a:extLst>
                    <a:ext uri="{A12FA001-AC4F-418D-AE19-62706E023703}">
                      <ahyp:hlinkClr xmlns:ahyp="http://schemas.microsoft.com/office/drawing/2018/hyperlinkcolor" val="tx"/>
                    </a:ext>
                  </a:extLst>
                </a:hlinkClick>
              </a:rPr>
              <a:t>Design Thinking Adım 4: Prototip - YouTube</a:t>
            </a:r>
            <a:endParaRPr lang="en-IE">
              <a:solidFill>
                <a:srgbClr val="000000"/>
              </a:solidFill>
            </a:endParaRPr>
          </a:p>
        </p:txBody>
      </p:sp>
      <p:pic>
        <p:nvPicPr>
          <p:cNvPr id="6" name="Online Media 5" title="Design Thinking Step 4: Prototype">
            <a:hlinkClick r:id="" action="ppaction://media"/>
            <a:extLst>
              <a:ext uri="{FF2B5EF4-FFF2-40B4-BE49-F238E27FC236}">
                <a16:creationId xmlns:a16="http://schemas.microsoft.com/office/drawing/2014/main" id="{BF3F3BBA-1CAE-E324-BFEE-FD091FB9C453}"/>
              </a:ext>
            </a:extLst>
          </p:cNvPr>
          <p:cNvPicPr>
            <a:picLocks noRot="1" noChangeAspect="1"/>
          </p:cNvPicPr>
          <p:nvPr>
            <a:videoFile r:link="rId1"/>
          </p:nvPr>
        </p:nvPicPr>
        <p:blipFill>
          <a:blip r:embed="rId4"/>
          <a:stretch>
            <a:fillRect/>
          </a:stretch>
        </p:blipFill>
        <p:spPr>
          <a:xfrm>
            <a:off x="5242460" y="1164578"/>
            <a:ext cx="6848051" cy="4086432"/>
          </a:xfrm>
          <a:prstGeom prst="rect">
            <a:avLst/>
          </a:prstGeom>
        </p:spPr>
      </p:pic>
    </p:spTree>
    <p:extLst>
      <p:ext uri="{BB962C8B-B14F-4D97-AF65-F5344CB8AC3E}">
        <p14:creationId xmlns:p14="http://schemas.microsoft.com/office/powerpoint/2010/main" val="38848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9FC1B-3764-77F5-84FD-342F298C3C8F}"/>
              </a:ext>
            </a:extLst>
          </p:cNvPr>
          <p:cNvSpPr>
            <a:spLocks noGrp="1"/>
          </p:cNvSpPr>
          <p:nvPr>
            <p:ph type="body" sz="quarter" idx="18"/>
          </p:nvPr>
        </p:nvSpPr>
        <p:spPr>
          <a:xfrm>
            <a:off x="898357" y="1297382"/>
            <a:ext cx="6145442" cy="4560934"/>
          </a:xfrm>
        </p:spPr>
        <p:txBody>
          <a:bodyPr lIns="91440" tIns="45720" rIns="91440" bIns="45720" anchor="t"/>
          <a:lstStyle/>
          <a:p>
            <a:pPr algn="l" rtl="0">
              <a:lnSpc>
                <a:spcPct val="100000"/>
              </a:lnSpc>
            </a:pPr>
            <a:r>
              <a:rPr lang="en-US" b="0" i="0" dirty="0" err="1">
                <a:solidFill>
                  <a:srgbClr val="030303"/>
                </a:solidFill>
                <a:effectLst/>
              </a:rPr>
              <a:t>Ardından</a:t>
            </a:r>
            <a:r>
              <a:rPr lang="en-US" b="0" i="0" dirty="0">
                <a:solidFill>
                  <a:srgbClr val="030303"/>
                </a:solidFill>
                <a:effectLst/>
              </a:rPr>
              <a:t> </a:t>
            </a:r>
            <a:r>
              <a:rPr lang="en-US" b="0" i="0" dirty="0" err="1">
                <a:solidFill>
                  <a:srgbClr val="030303"/>
                </a:solidFill>
                <a:effectLst/>
              </a:rPr>
              <a:t>prototipinizi</a:t>
            </a:r>
            <a:r>
              <a:rPr lang="en-US" b="0" i="0" dirty="0">
                <a:solidFill>
                  <a:srgbClr val="030303"/>
                </a:solidFill>
                <a:effectLst/>
              </a:rPr>
              <a:t> </a:t>
            </a:r>
            <a:r>
              <a:rPr lang="en-US" b="0" i="0" dirty="0" err="1">
                <a:solidFill>
                  <a:srgbClr val="030303"/>
                </a:solidFill>
                <a:effectLst/>
              </a:rPr>
              <a:t>gerçek</a:t>
            </a:r>
            <a:r>
              <a:rPr lang="en-US" b="0" i="0" dirty="0">
                <a:solidFill>
                  <a:srgbClr val="030303"/>
                </a:solidFill>
                <a:effectLst/>
              </a:rPr>
              <a:t> son </a:t>
            </a:r>
            <a:r>
              <a:rPr lang="en-US" b="0" i="0" dirty="0" err="1">
                <a:solidFill>
                  <a:srgbClr val="030303"/>
                </a:solidFill>
                <a:effectLst/>
              </a:rPr>
              <a:t>kullanıcılarla</a:t>
            </a:r>
            <a:r>
              <a:rPr lang="en-US" b="0" i="0" dirty="0">
                <a:solidFill>
                  <a:srgbClr val="030303"/>
                </a:solidFill>
                <a:effectLst/>
              </a:rPr>
              <a:t> test </a:t>
            </a:r>
            <a:r>
              <a:rPr lang="en-US" b="0" i="0" dirty="0" err="1">
                <a:solidFill>
                  <a:srgbClr val="030303"/>
                </a:solidFill>
                <a:effectLst/>
              </a:rPr>
              <a:t>edin</a:t>
            </a:r>
            <a:r>
              <a:rPr lang="en-US" b="0" i="0" dirty="0">
                <a:solidFill>
                  <a:srgbClr val="030303"/>
                </a:solidFill>
                <a:effectLst/>
              </a:rPr>
              <a:t>. </a:t>
            </a:r>
            <a:r>
              <a:rPr lang="en-US" b="0" i="0" dirty="0" err="1">
                <a:solidFill>
                  <a:srgbClr val="030303"/>
                </a:solidFill>
                <a:effectLst/>
              </a:rPr>
              <a:t>İnsanların</a:t>
            </a:r>
            <a:r>
              <a:rPr lang="en-US" b="0" i="0" dirty="0">
                <a:solidFill>
                  <a:srgbClr val="030303"/>
                </a:solidFill>
                <a:effectLst/>
              </a:rPr>
              <a:t> </a:t>
            </a:r>
            <a:r>
              <a:rPr lang="en-US" b="0" i="0" dirty="0" err="1">
                <a:solidFill>
                  <a:srgbClr val="030303"/>
                </a:solidFill>
                <a:effectLst/>
              </a:rPr>
              <a:t>beğenmeme</a:t>
            </a:r>
            <a:r>
              <a:rPr lang="en-US" b="0" i="0" dirty="0">
                <a:solidFill>
                  <a:srgbClr val="030303"/>
                </a:solidFill>
                <a:effectLst/>
              </a:rPr>
              <a:t> </a:t>
            </a:r>
            <a:r>
              <a:rPr lang="en-US" b="0" i="0" dirty="0" err="1">
                <a:solidFill>
                  <a:srgbClr val="030303"/>
                </a:solidFill>
                <a:effectLst/>
              </a:rPr>
              <a:t>ihtimaline</a:t>
            </a:r>
            <a:r>
              <a:rPr lang="en-US" b="0" i="0" dirty="0">
                <a:solidFill>
                  <a:srgbClr val="030303"/>
                </a:solidFill>
                <a:effectLst/>
              </a:rPr>
              <a:t> </a:t>
            </a:r>
            <a:r>
              <a:rPr lang="en-US" b="0" i="0" dirty="0" err="1">
                <a:solidFill>
                  <a:srgbClr val="030303"/>
                </a:solidFill>
                <a:effectLst/>
              </a:rPr>
              <a:t>karşı</a:t>
            </a:r>
            <a:r>
              <a:rPr lang="en-US" b="0" i="0" dirty="0">
                <a:solidFill>
                  <a:srgbClr val="030303"/>
                </a:solidFill>
                <a:effectLst/>
              </a:rPr>
              <a:t> </a:t>
            </a:r>
            <a:r>
              <a:rPr lang="en-US" b="0" i="0" dirty="0" err="1">
                <a:solidFill>
                  <a:srgbClr val="030303"/>
                </a:solidFill>
                <a:effectLst/>
              </a:rPr>
              <a:t>fikrinizi</a:t>
            </a:r>
            <a:r>
              <a:rPr lang="en-US" b="0" i="0" dirty="0">
                <a:solidFill>
                  <a:srgbClr val="030303"/>
                </a:solidFill>
                <a:effectLst/>
              </a:rPr>
              <a:t> </a:t>
            </a:r>
            <a:r>
              <a:rPr lang="en-US" b="0" i="0" dirty="0" err="1">
                <a:solidFill>
                  <a:srgbClr val="030303"/>
                </a:solidFill>
                <a:effectLst/>
              </a:rPr>
              <a:t>savunmayın</a:t>
            </a:r>
            <a:r>
              <a:rPr lang="en-US" b="0" i="0" dirty="0">
                <a:solidFill>
                  <a:srgbClr val="030303"/>
                </a:solidFill>
                <a:effectLst/>
              </a:rPr>
              <a:t>, </a:t>
            </a:r>
            <a:r>
              <a:rPr lang="en-US" b="0" i="0" dirty="0" err="1">
                <a:solidFill>
                  <a:srgbClr val="030303"/>
                </a:solidFill>
                <a:effectLst/>
              </a:rPr>
              <a:t>mesele</a:t>
            </a:r>
            <a:r>
              <a:rPr lang="en-US" b="0" i="0" dirty="0">
                <a:solidFill>
                  <a:srgbClr val="030303"/>
                </a:solidFill>
                <a:effectLst/>
              </a:rPr>
              <a:t> </a:t>
            </a:r>
            <a:r>
              <a:rPr lang="en-US" b="0" i="0" dirty="0" err="1">
                <a:solidFill>
                  <a:srgbClr val="030303"/>
                </a:solidFill>
                <a:effectLst/>
              </a:rPr>
              <a:t>neyin</a:t>
            </a:r>
            <a:r>
              <a:rPr lang="en-US" b="0" i="0" dirty="0">
                <a:solidFill>
                  <a:srgbClr val="030303"/>
                </a:solidFill>
                <a:effectLst/>
              </a:rPr>
              <a:t> </a:t>
            </a:r>
            <a:r>
              <a:rPr lang="en-US" b="0" i="0" dirty="0" err="1">
                <a:solidFill>
                  <a:srgbClr val="030303"/>
                </a:solidFill>
                <a:effectLst/>
              </a:rPr>
              <a:t>işe</a:t>
            </a:r>
            <a:r>
              <a:rPr lang="en-US" b="0" i="0" dirty="0">
                <a:solidFill>
                  <a:srgbClr val="030303"/>
                </a:solidFill>
                <a:effectLst/>
              </a:rPr>
              <a:t> </a:t>
            </a:r>
            <a:r>
              <a:rPr lang="en-US" b="0" i="0" dirty="0" err="1">
                <a:solidFill>
                  <a:srgbClr val="030303"/>
                </a:solidFill>
                <a:effectLst/>
              </a:rPr>
              <a:t>yarayıp</a:t>
            </a:r>
            <a:r>
              <a:rPr lang="en-US" b="0" i="0" dirty="0">
                <a:solidFill>
                  <a:srgbClr val="030303"/>
                </a:solidFill>
                <a:effectLst/>
              </a:rPr>
              <a:t> </a:t>
            </a:r>
            <a:r>
              <a:rPr lang="en-US" b="0" i="0" dirty="0" err="1">
                <a:solidFill>
                  <a:srgbClr val="030303"/>
                </a:solidFill>
                <a:effectLst/>
              </a:rPr>
              <a:t>neyin</a:t>
            </a:r>
            <a:r>
              <a:rPr lang="en-US" b="0" i="0" dirty="0">
                <a:solidFill>
                  <a:srgbClr val="030303"/>
                </a:solidFill>
                <a:effectLst/>
              </a:rPr>
              <a:t> </a:t>
            </a:r>
            <a:r>
              <a:rPr lang="en-US" b="0" i="0" dirty="0" err="1">
                <a:solidFill>
                  <a:srgbClr val="030303"/>
                </a:solidFill>
                <a:effectLst/>
              </a:rPr>
              <a:t>yaramadığını</a:t>
            </a:r>
            <a:r>
              <a:rPr lang="en-US" b="0" i="0" dirty="0">
                <a:solidFill>
                  <a:srgbClr val="030303"/>
                </a:solidFill>
                <a:effectLst/>
              </a:rPr>
              <a:t> </a:t>
            </a:r>
            <a:r>
              <a:rPr lang="en-US" b="0" i="0" dirty="0" err="1">
                <a:solidFill>
                  <a:srgbClr val="030303"/>
                </a:solidFill>
                <a:effectLst/>
              </a:rPr>
              <a:t>öğrenmektir</a:t>
            </a:r>
            <a:r>
              <a:rPr lang="en-US" b="0" i="0" dirty="0">
                <a:solidFill>
                  <a:srgbClr val="030303"/>
                </a:solidFill>
                <a:effectLst/>
              </a:rPr>
              <a:t>, </a:t>
            </a:r>
            <a:r>
              <a:rPr lang="en-US" b="0" i="0" dirty="0" err="1">
                <a:solidFill>
                  <a:srgbClr val="030303"/>
                </a:solidFill>
                <a:effectLst/>
              </a:rPr>
              <a:t>bu</a:t>
            </a:r>
            <a:r>
              <a:rPr lang="en-US" b="0" i="0" dirty="0">
                <a:solidFill>
                  <a:srgbClr val="030303"/>
                </a:solidFill>
                <a:effectLst/>
              </a:rPr>
              <a:t> </a:t>
            </a:r>
            <a:r>
              <a:rPr lang="en-US" b="0" i="0" dirty="0" err="1">
                <a:solidFill>
                  <a:srgbClr val="030303"/>
                </a:solidFill>
                <a:effectLst/>
              </a:rPr>
              <a:t>nedenle</a:t>
            </a:r>
            <a:r>
              <a:rPr lang="en-US" b="0" i="0" dirty="0">
                <a:solidFill>
                  <a:srgbClr val="030303"/>
                </a:solidFill>
                <a:effectLst/>
              </a:rPr>
              <a:t> </a:t>
            </a:r>
            <a:r>
              <a:rPr lang="en-US" b="0" i="0" dirty="0" err="1">
                <a:solidFill>
                  <a:srgbClr val="030303"/>
                </a:solidFill>
                <a:effectLst/>
              </a:rPr>
              <a:t>herhangi</a:t>
            </a:r>
            <a:r>
              <a:rPr lang="en-US" b="0" i="0" dirty="0">
                <a:solidFill>
                  <a:srgbClr val="030303"/>
                </a:solidFill>
                <a:effectLst/>
              </a:rPr>
              <a:t> </a:t>
            </a:r>
            <a:r>
              <a:rPr lang="en-US" b="0" i="0" dirty="0" err="1">
                <a:solidFill>
                  <a:srgbClr val="030303"/>
                </a:solidFill>
                <a:effectLst/>
              </a:rPr>
              <a:t>bir</a:t>
            </a:r>
            <a:r>
              <a:rPr lang="en-US" b="0" i="0" dirty="0">
                <a:solidFill>
                  <a:srgbClr val="030303"/>
                </a:solidFill>
                <a:effectLst/>
              </a:rPr>
              <a:t> </a:t>
            </a:r>
            <a:r>
              <a:rPr lang="en-US" b="0" i="0" dirty="0" err="1">
                <a:solidFill>
                  <a:srgbClr val="030303"/>
                </a:solidFill>
                <a:effectLst/>
              </a:rPr>
              <a:t>geri</a:t>
            </a:r>
            <a:r>
              <a:rPr lang="en-US" b="0" i="0" dirty="0">
                <a:solidFill>
                  <a:srgbClr val="030303"/>
                </a:solidFill>
                <a:effectLst/>
              </a:rPr>
              <a:t> </a:t>
            </a:r>
            <a:r>
              <a:rPr lang="en-US" b="0" i="0" dirty="0" err="1">
                <a:solidFill>
                  <a:srgbClr val="030303"/>
                </a:solidFill>
                <a:effectLst/>
              </a:rPr>
              <a:t>bildirim</a:t>
            </a:r>
            <a:r>
              <a:rPr lang="en-US" b="0" i="0" dirty="0">
                <a:solidFill>
                  <a:srgbClr val="030303"/>
                </a:solidFill>
                <a:effectLst/>
              </a:rPr>
              <a:t> </a:t>
            </a:r>
            <a:r>
              <a:rPr lang="en-US" b="0" i="0" dirty="0" err="1">
                <a:solidFill>
                  <a:srgbClr val="030303"/>
                </a:solidFill>
                <a:effectLst/>
              </a:rPr>
              <a:t>harikadır</a:t>
            </a:r>
            <a:r>
              <a:rPr lang="en-US" b="0" i="0" dirty="0">
                <a:solidFill>
                  <a:srgbClr val="030303"/>
                </a:solidFill>
                <a:effectLst/>
              </a:rPr>
              <a:t>. </a:t>
            </a:r>
            <a:r>
              <a:rPr lang="en-US" b="0" i="0" dirty="0" err="1">
                <a:solidFill>
                  <a:srgbClr val="030303"/>
                </a:solidFill>
                <a:effectLst/>
              </a:rPr>
              <a:t>Ardından</a:t>
            </a:r>
            <a:r>
              <a:rPr lang="en-US" b="0" i="0" dirty="0">
                <a:solidFill>
                  <a:srgbClr val="030303"/>
                </a:solidFill>
                <a:effectLst/>
              </a:rPr>
              <a:t> </a:t>
            </a:r>
            <a:r>
              <a:rPr lang="en-US" b="0" i="0" dirty="0" err="1">
                <a:solidFill>
                  <a:srgbClr val="030303"/>
                </a:solidFill>
                <a:effectLst/>
              </a:rPr>
              <a:t>fikir</a:t>
            </a:r>
            <a:r>
              <a:rPr lang="en-US" b="0" i="0" dirty="0">
                <a:solidFill>
                  <a:srgbClr val="030303"/>
                </a:solidFill>
                <a:effectLst/>
              </a:rPr>
              <a:t> </a:t>
            </a:r>
            <a:r>
              <a:rPr lang="en-US" b="0" i="0" dirty="0" err="1">
                <a:solidFill>
                  <a:srgbClr val="030303"/>
                </a:solidFill>
                <a:effectLst/>
              </a:rPr>
              <a:t>oluşturmaya</a:t>
            </a:r>
            <a:r>
              <a:rPr lang="en-US" b="0" i="0" dirty="0">
                <a:solidFill>
                  <a:srgbClr val="030303"/>
                </a:solidFill>
                <a:effectLst/>
              </a:rPr>
              <a:t> </a:t>
            </a:r>
            <a:r>
              <a:rPr lang="en-US" b="0" i="0" dirty="0" err="1">
                <a:solidFill>
                  <a:srgbClr val="030303"/>
                </a:solidFill>
                <a:effectLst/>
              </a:rPr>
              <a:t>veya</a:t>
            </a:r>
            <a:r>
              <a:rPr lang="en-US" b="0" i="0" dirty="0">
                <a:solidFill>
                  <a:srgbClr val="030303"/>
                </a:solidFill>
                <a:effectLst/>
              </a:rPr>
              <a:t> </a:t>
            </a:r>
            <a:r>
              <a:rPr lang="en-US" b="0" i="0" dirty="0" err="1">
                <a:solidFill>
                  <a:srgbClr val="030303"/>
                </a:solidFill>
                <a:effectLst/>
              </a:rPr>
              <a:t>prototip</a:t>
            </a:r>
            <a:r>
              <a:rPr lang="en-US" b="0" i="0" dirty="0">
                <a:solidFill>
                  <a:srgbClr val="030303"/>
                </a:solidFill>
                <a:effectLst/>
              </a:rPr>
              <a:t> </a:t>
            </a:r>
            <a:r>
              <a:rPr lang="en-US" b="0" i="0" dirty="0" err="1">
                <a:solidFill>
                  <a:srgbClr val="030303"/>
                </a:solidFill>
                <a:effectLst/>
              </a:rPr>
              <a:t>oluşturmaya</a:t>
            </a:r>
            <a:r>
              <a:rPr lang="en-US" b="0" i="0" dirty="0">
                <a:solidFill>
                  <a:srgbClr val="030303"/>
                </a:solidFill>
                <a:effectLst/>
              </a:rPr>
              <a:t> </a:t>
            </a:r>
            <a:r>
              <a:rPr lang="en-US" b="0" i="0" dirty="0" err="1">
                <a:solidFill>
                  <a:srgbClr val="030303"/>
                </a:solidFill>
                <a:effectLst/>
              </a:rPr>
              <a:t>geri</a:t>
            </a:r>
            <a:r>
              <a:rPr lang="en-US" b="0" i="0" dirty="0">
                <a:solidFill>
                  <a:srgbClr val="030303"/>
                </a:solidFill>
                <a:effectLst/>
              </a:rPr>
              <a:t> </a:t>
            </a:r>
            <a:r>
              <a:rPr lang="en-US" b="0" i="0" dirty="0" err="1">
                <a:solidFill>
                  <a:srgbClr val="030303"/>
                </a:solidFill>
                <a:effectLst/>
              </a:rPr>
              <a:t>dönün</a:t>
            </a:r>
            <a:r>
              <a:rPr lang="en-US" b="0" i="0" dirty="0">
                <a:solidFill>
                  <a:srgbClr val="030303"/>
                </a:solidFill>
                <a:effectLst/>
              </a:rPr>
              <a:t> </a:t>
            </a:r>
            <a:r>
              <a:rPr lang="en-US" b="0" i="0" dirty="0" err="1">
                <a:solidFill>
                  <a:srgbClr val="030303"/>
                </a:solidFill>
                <a:effectLst/>
              </a:rPr>
              <a:t>ve</a:t>
            </a:r>
            <a:r>
              <a:rPr lang="en-US" b="0" i="0" dirty="0">
                <a:solidFill>
                  <a:srgbClr val="030303"/>
                </a:solidFill>
                <a:effectLst/>
              </a:rPr>
              <a:t> </a:t>
            </a:r>
            <a:r>
              <a:rPr lang="en-US" b="0" i="0" dirty="0" err="1">
                <a:solidFill>
                  <a:srgbClr val="030303"/>
                </a:solidFill>
                <a:effectLst/>
              </a:rPr>
              <a:t>öğrendiklerinizi</a:t>
            </a:r>
            <a:r>
              <a:rPr lang="en-US" b="0" i="0" dirty="0">
                <a:solidFill>
                  <a:srgbClr val="030303"/>
                </a:solidFill>
                <a:effectLst/>
              </a:rPr>
              <a:t> </a:t>
            </a:r>
            <a:r>
              <a:rPr lang="en-US" b="0" i="0" dirty="0" err="1">
                <a:solidFill>
                  <a:srgbClr val="030303"/>
                </a:solidFill>
                <a:effectLst/>
              </a:rPr>
              <a:t>uygulayın</a:t>
            </a:r>
            <a:r>
              <a:rPr lang="en-US" b="0" i="0" dirty="0">
                <a:solidFill>
                  <a:srgbClr val="030303"/>
                </a:solidFill>
                <a:effectLst/>
              </a:rPr>
              <a:t>. </a:t>
            </a:r>
            <a:r>
              <a:rPr lang="en-US" b="0" i="0" dirty="0" err="1">
                <a:solidFill>
                  <a:srgbClr val="030303"/>
                </a:solidFill>
                <a:effectLst/>
              </a:rPr>
              <a:t>Çalışan</a:t>
            </a:r>
            <a:r>
              <a:rPr lang="en-US" b="0" i="0" dirty="0">
                <a:solidFill>
                  <a:srgbClr val="030303"/>
                </a:solidFill>
                <a:effectLst/>
              </a:rPr>
              <a:t> </a:t>
            </a:r>
            <a:r>
              <a:rPr lang="en-US" b="0" i="0" dirty="0" err="1">
                <a:solidFill>
                  <a:srgbClr val="030303"/>
                </a:solidFill>
                <a:effectLst/>
              </a:rPr>
              <a:t>ve</a:t>
            </a:r>
            <a:r>
              <a:rPr lang="en-US" b="0" i="0" dirty="0">
                <a:solidFill>
                  <a:srgbClr val="030303"/>
                </a:solidFill>
                <a:effectLst/>
              </a:rPr>
              <a:t> </a:t>
            </a:r>
            <a:r>
              <a:rPr lang="en-US" b="0" i="0" dirty="0" err="1">
                <a:solidFill>
                  <a:srgbClr val="030303"/>
                </a:solidFill>
                <a:effectLst/>
              </a:rPr>
              <a:t>gerçek</a:t>
            </a:r>
            <a:r>
              <a:rPr lang="en-US" b="0" i="0" dirty="0">
                <a:solidFill>
                  <a:srgbClr val="030303"/>
                </a:solidFill>
                <a:effectLst/>
              </a:rPr>
              <a:t> </a:t>
            </a:r>
            <a:r>
              <a:rPr lang="en-US" b="0" i="0" dirty="0" err="1">
                <a:solidFill>
                  <a:srgbClr val="030303"/>
                </a:solidFill>
                <a:effectLst/>
              </a:rPr>
              <a:t>sorunu</a:t>
            </a:r>
            <a:r>
              <a:rPr lang="en-US" b="0" i="0" dirty="0">
                <a:solidFill>
                  <a:srgbClr val="030303"/>
                </a:solidFill>
                <a:effectLst/>
              </a:rPr>
              <a:t> </a:t>
            </a:r>
            <a:r>
              <a:rPr lang="en-US" b="0" i="0" dirty="0" err="1">
                <a:solidFill>
                  <a:srgbClr val="030303"/>
                </a:solidFill>
                <a:effectLst/>
              </a:rPr>
              <a:t>çözen</a:t>
            </a:r>
            <a:r>
              <a:rPr lang="en-US" b="0" i="0" dirty="0">
                <a:solidFill>
                  <a:srgbClr val="030303"/>
                </a:solidFill>
                <a:effectLst/>
              </a:rPr>
              <a:t> </a:t>
            </a:r>
            <a:r>
              <a:rPr lang="en-US" b="0" i="0" dirty="0" err="1">
                <a:solidFill>
                  <a:srgbClr val="030303"/>
                </a:solidFill>
                <a:effectLst/>
              </a:rPr>
              <a:t>bir</a:t>
            </a:r>
            <a:r>
              <a:rPr lang="en-US" b="0" i="0" dirty="0">
                <a:solidFill>
                  <a:srgbClr val="030303"/>
                </a:solidFill>
                <a:effectLst/>
              </a:rPr>
              <a:t> </a:t>
            </a:r>
            <a:r>
              <a:rPr lang="en-US" b="0" i="0" dirty="0" err="1">
                <a:solidFill>
                  <a:srgbClr val="030303"/>
                </a:solidFill>
                <a:effectLst/>
              </a:rPr>
              <a:t>prototipiniz</a:t>
            </a:r>
            <a:r>
              <a:rPr lang="en-US" b="0" i="0" dirty="0">
                <a:solidFill>
                  <a:srgbClr val="030303"/>
                </a:solidFill>
                <a:effectLst/>
              </a:rPr>
              <a:t> </a:t>
            </a:r>
            <a:r>
              <a:rPr lang="en-US" b="0" i="0" dirty="0" err="1">
                <a:solidFill>
                  <a:srgbClr val="030303"/>
                </a:solidFill>
                <a:effectLst/>
              </a:rPr>
              <a:t>olana</a:t>
            </a:r>
            <a:r>
              <a:rPr lang="en-US" b="0" i="0" dirty="0">
                <a:solidFill>
                  <a:srgbClr val="030303"/>
                </a:solidFill>
                <a:effectLst/>
              </a:rPr>
              <a:t> </a:t>
            </a:r>
            <a:r>
              <a:rPr lang="en-US" b="0" i="0" dirty="0" err="1">
                <a:solidFill>
                  <a:srgbClr val="030303"/>
                </a:solidFill>
                <a:effectLst/>
              </a:rPr>
              <a:t>kadar</a:t>
            </a:r>
            <a:r>
              <a:rPr lang="en-US" b="0" i="0" dirty="0">
                <a:solidFill>
                  <a:srgbClr val="030303"/>
                </a:solidFill>
                <a:effectLst/>
              </a:rPr>
              <a:t> </a:t>
            </a:r>
            <a:r>
              <a:rPr lang="en-US" b="0" i="0" dirty="0" err="1">
                <a:solidFill>
                  <a:srgbClr val="030303"/>
                </a:solidFill>
                <a:effectLst/>
              </a:rPr>
              <a:t>işlemi</a:t>
            </a:r>
            <a:r>
              <a:rPr lang="en-US" b="0" i="0" dirty="0">
                <a:solidFill>
                  <a:srgbClr val="030303"/>
                </a:solidFill>
                <a:effectLst/>
              </a:rPr>
              <a:t> </a:t>
            </a:r>
            <a:r>
              <a:rPr lang="en-US" b="0" i="0" dirty="0" err="1">
                <a:solidFill>
                  <a:srgbClr val="030303"/>
                </a:solidFill>
                <a:effectLst/>
              </a:rPr>
              <a:t>tekrarlayın</a:t>
            </a:r>
            <a:r>
              <a:rPr lang="en-US" b="0" i="0" dirty="0">
                <a:solidFill>
                  <a:srgbClr val="030303"/>
                </a:solidFill>
                <a:effectLst/>
              </a:rPr>
              <a:t>.</a:t>
            </a:r>
            <a:endParaRPr lang="en-US" b="0" i="0" dirty="0">
              <a:solidFill>
                <a:srgbClr val="030303"/>
              </a:solidFill>
              <a:effectLst/>
              <a:ea typeface="Calibri"/>
              <a:cs typeface="Calibri"/>
            </a:endParaRPr>
          </a:p>
          <a:p>
            <a:pPr>
              <a:lnSpc>
                <a:spcPct val="100000"/>
              </a:lnSpc>
            </a:pPr>
            <a:r>
              <a:rPr lang="en-US" b="0" i="0" dirty="0" err="1">
                <a:solidFill>
                  <a:srgbClr val="030303"/>
                </a:solidFill>
                <a:effectLst/>
              </a:rPr>
              <a:t>Artık</a:t>
            </a:r>
            <a:r>
              <a:rPr lang="en-US" b="0" i="0" dirty="0">
                <a:solidFill>
                  <a:srgbClr val="030303"/>
                </a:solidFill>
                <a:effectLst/>
              </a:rPr>
              <a:t> </a:t>
            </a:r>
            <a:r>
              <a:rPr lang="en-US" b="0" i="0" dirty="0" err="1">
                <a:solidFill>
                  <a:srgbClr val="030303"/>
                </a:solidFill>
                <a:effectLst/>
              </a:rPr>
              <a:t>dünyayı</a:t>
            </a:r>
            <a:r>
              <a:rPr lang="en-US" b="0" i="0" dirty="0">
                <a:solidFill>
                  <a:srgbClr val="030303"/>
                </a:solidFill>
                <a:effectLst/>
              </a:rPr>
              <a:t> </a:t>
            </a:r>
            <a:r>
              <a:rPr lang="en-US" b="0" i="0" dirty="0" err="1">
                <a:solidFill>
                  <a:srgbClr val="030303"/>
                </a:solidFill>
                <a:effectLst/>
              </a:rPr>
              <a:t>değiştirmeye</a:t>
            </a:r>
            <a:r>
              <a:rPr lang="en-US" b="0" i="0" dirty="0">
                <a:solidFill>
                  <a:srgbClr val="030303"/>
                </a:solidFill>
                <a:effectLst/>
              </a:rPr>
              <a:t> </a:t>
            </a:r>
            <a:r>
              <a:rPr lang="en-US" b="0" i="0" dirty="0" err="1">
                <a:solidFill>
                  <a:srgbClr val="030303"/>
                </a:solidFill>
                <a:effectLst/>
              </a:rPr>
              <a:t>veya</a:t>
            </a:r>
            <a:r>
              <a:rPr lang="en-US" dirty="0">
                <a:solidFill>
                  <a:srgbClr val="030303"/>
                </a:solidFill>
              </a:rPr>
              <a:t> </a:t>
            </a:r>
            <a:r>
              <a:rPr lang="en-US" dirty="0" err="1">
                <a:solidFill>
                  <a:srgbClr val="030303"/>
                </a:solidFill>
              </a:rPr>
              <a:t>sürdürülebilir</a:t>
            </a:r>
            <a:r>
              <a:rPr lang="en-US" b="0" i="0" dirty="0">
                <a:solidFill>
                  <a:srgbClr val="030303"/>
                </a:solidFill>
                <a:effectLst/>
              </a:rPr>
              <a:t> </a:t>
            </a:r>
            <a:r>
              <a:rPr lang="en-US" b="0" i="0" dirty="0" err="1">
                <a:solidFill>
                  <a:srgbClr val="030303"/>
                </a:solidFill>
                <a:effectLst/>
              </a:rPr>
              <a:t>ve</a:t>
            </a:r>
            <a:r>
              <a:rPr lang="en-US" b="0" i="0" dirty="0">
                <a:solidFill>
                  <a:srgbClr val="030303"/>
                </a:solidFill>
                <a:effectLst/>
              </a:rPr>
              <a:t> </a:t>
            </a:r>
            <a:r>
              <a:rPr lang="en-US" dirty="0" err="1">
                <a:solidFill>
                  <a:srgbClr val="030303"/>
                </a:solidFill>
              </a:rPr>
              <a:t>etik</a:t>
            </a:r>
            <a:r>
              <a:rPr lang="en-US" dirty="0">
                <a:solidFill>
                  <a:srgbClr val="030303"/>
                </a:solidFill>
              </a:rPr>
              <a:t> </a:t>
            </a:r>
            <a:r>
              <a:rPr lang="en-US" dirty="0" err="1">
                <a:solidFill>
                  <a:srgbClr val="030303"/>
                </a:solidFill>
              </a:rPr>
              <a:t>pazarda</a:t>
            </a:r>
            <a:r>
              <a:rPr lang="en-US" dirty="0">
                <a:solidFill>
                  <a:srgbClr val="030303"/>
                </a:solidFill>
              </a:rPr>
              <a:t> </a:t>
            </a:r>
            <a:r>
              <a:rPr lang="en-US" b="0" i="0" dirty="0" err="1">
                <a:solidFill>
                  <a:srgbClr val="030303"/>
                </a:solidFill>
                <a:effectLst/>
              </a:rPr>
              <a:t>büyük</a:t>
            </a:r>
            <a:r>
              <a:rPr lang="en-US" b="0" i="0" dirty="0">
                <a:solidFill>
                  <a:srgbClr val="030303"/>
                </a:solidFill>
                <a:effectLst/>
              </a:rPr>
              <a:t> </a:t>
            </a:r>
            <a:r>
              <a:rPr lang="en-US" b="0" i="0" dirty="0" err="1">
                <a:solidFill>
                  <a:srgbClr val="030303"/>
                </a:solidFill>
                <a:effectLst/>
              </a:rPr>
              <a:t>boşluğu</a:t>
            </a:r>
            <a:r>
              <a:rPr lang="en-US" b="0" i="0" dirty="0">
                <a:solidFill>
                  <a:srgbClr val="030303"/>
                </a:solidFill>
                <a:effectLst/>
              </a:rPr>
              <a:t> </a:t>
            </a:r>
            <a:r>
              <a:rPr lang="en-US" b="0" i="0" dirty="0" err="1">
                <a:solidFill>
                  <a:srgbClr val="030303"/>
                </a:solidFill>
                <a:effectLst/>
              </a:rPr>
              <a:t>doldurmaya</a:t>
            </a:r>
            <a:r>
              <a:rPr lang="en-US" b="0" i="0" dirty="0">
                <a:solidFill>
                  <a:srgbClr val="030303"/>
                </a:solidFill>
                <a:effectLst/>
              </a:rPr>
              <a:t> 	</a:t>
            </a:r>
            <a:r>
              <a:rPr lang="en-US" b="0" i="0" dirty="0" err="1">
                <a:solidFill>
                  <a:srgbClr val="030303"/>
                </a:solidFill>
                <a:effectLst/>
              </a:rPr>
              <a:t>hazırsınız</a:t>
            </a:r>
            <a:r>
              <a:rPr lang="en-US" b="0" i="0" dirty="0">
                <a:solidFill>
                  <a:srgbClr val="030303"/>
                </a:solidFill>
                <a:effectLst/>
              </a:rPr>
              <a:t>.</a:t>
            </a:r>
            <a:endParaRPr lang="en-IE" dirty="0">
              <a:ea typeface="Calibri"/>
              <a:cs typeface="Calibri"/>
            </a:endParaRPr>
          </a:p>
        </p:txBody>
      </p:sp>
      <p:sp>
        <p:nvSpPr>
          <p:cNvPr id="3" name="Text Placeholder 2">
            <a:extLst>
              <a:ext uri="{FF2B5EF4-FFF2-40B4-BE49-F238E27FC236}">
                <a16:creationId xmlns:a16="http://schemas.microsoft.com/office/drawing/2014/main" id="{B7C99884-9878-9E59-D869-939FB3889412}"/>
              </a:ext>
            </a:extLst>
          </p:cNvPr>
          <p:cNvSpPr>
            <a:spLocks noGrp="1"/>
          </p:cNvSpPr>
          <p:nvPr>
            <p:ph type="body" sz="quarter" idx="16"/>
          </p:nvPr>
        </p:nvSpPr>
        <p:spPr>
          <a:xfrm>
            <a:off x="898357" y="680384"/>
            <a:ext cx="4990998" cy="992652"/>
          </a:xfrm>
        </p:spPr>
        <p:txBody>
          <a:bodyPr/>
          <a:lstStyle/>
          <a:p>
            <a:pPr algn="l" rtl="0"/>
            <a:r>
              <a:rPr lang="en-IE"/>
              <a:t>Aşama 5: Test</a:t>
            </a:r>
          </a:p>
        </p:txBody>
      </p:sp>
      <p:grpSp>
        <p:nvGrpSpPr>
          <p:cNvPr id="5" name="Graphic 3">
            <a:extLst>
              <a:ext uri="{FF2B5EF4-FFF2-40B4-BE49-F238E27FC236}">
                <a16:creationId xmlns:a16="http://schemas.microsoft.com/office/drawing/2014/main" id="{8F87F855-80B8-A16F-27FE-B662ABD23134}"/>
              </a:ext>
            </a:extLst>
          </p:cNvPr>
          <p:cNvGrpSpPr/>
          <p:nvPr/>
        </p:nvGrpSpPr>
        <p:grpSpPr>
          <a:xfrm>
            <a:off x="8378627" y="2078120"/>
            <a:ext cx="2312276" cy="2165131"/>
            <a:chOff x="662657" y="410457"/>
            <a:chExt cx="888845" cy="973680"/>
          </a:xfrm>
        </p:grpSpPr>
        <p:sp>
          <p:nvSpPr>
            <p:cNvPr id="6" name="Freeform 1324">
              <a:extLst>
                <a:ext uri="{FF2B5EF4-FFF2-40B4-BE49-F238E27FC236}">
                  <a16:creationId xmlns:a16="http://schemas.microsoft.com/office/drawing/2014/main" id="{D02668CB-CBF7-6DEF-314C-2EB87A48BD40}"/>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22CEC64C-EDB2-DC0D-25D1-ABDA6A24EC4C}"/>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1DB41B3B-6011-449C-9549-6B37123179BB}"/>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pPr algn="l" rtl="0"/>
                <a:endParaRPr lang="en-US"/>
              </a:p>
            </p:txBody>
          </p:sp>
          <p:sp>
            <p:nvSpPr>
              <p:cNvPr id="9" name="Freeform 1327">
                <a:extLst>
                  <a:ext uri="{FF2B5EF4-FFF2-40B4-BE49-F238E27FC236}">
                    <a16:creationId xmlns:a16="http://schemas.microsoft.com/office/drawing/2014/main" id="{42E46095-3D4B-EA41-D324-89C4ACBD77F5}"/>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328">
                <a:extLst>
                  <a:ext uri="{FF2B5EF4-FFF2-40B4-BE49-F238E27FC236}">
                    <a16:creationId xmlns:a16="http://schemas.microsoft.com/office/drawing/2014/main" id="{6B8B7F7D-F578-B6CA-C9B8-4EF54347F7CB}"/>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329">
                <a:extLst>
                  <a:ext uri="{FF2B5EF4-FFF2-40B4-BE49-F238E27FC236}">
                    <a16:creationId xmlns:a16="http://schemas.microsoft.com/office/drawing/2014/main" id="{00821AAF-6F73-53FD-62DF-A7A84755D7FE}"/>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330">
                <a:extLst>
                  <a:ext uri="{FF2B5EF4-FFF2-40B4-BE49-F238E27FC236}">
                    <a16:creationId xmlns:a16="http://schemas.microsoft.com/office/drawing/2014/main" id="{2E0F6001-547B-4075-8DBA-1F5B5193BF63}"/>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331">
                <a:extLst>
                  <a:ext uri="{FF2B5EF4-FFF2-40B4-BE49-F238E27FC236}">
                    <a16:creationId xmlns:a16="http://schemas.microsoft.com/office/drawing/2014/main" id="{499D2F42-0C3B-B34C-3A52-6C993E0E5A90}"/>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4" name="Freeform 1332">
                <a:extLst>
                  <a:ext uri="{FF2B5EF4-FFF2-40B4-BE49-F238E27FC236}">
                    <a16:creationId xmlns:a16="http://schemas.microsoft.com/office/drawing/2014/main" id="{985AC87C-6986-AAD0-49D9-94E5BF33C89A}"/>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333">
                <a:extLst>
                  <a:ext uri="{FF2B5EF4-FFF2-40B4-BE49-F238E27FC236}">
                    <a16:creationId xmlns:a16="http://schemas.microsoft.com/office/drawing/2014/main" id="{B7270758-B8E6-0E35-99EC-78C26C63ACD5}"/>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334">
                <a:extLst>
                  <a:ext uri="{FF2B5EF4-FFF2-40B4-BE49-F238E27FC236}">
                    <a16:creationId xmlns:a16="http://schemas.microsoft.com/office/drawing/2014/main" id="{CF66D4DF-6104-9362-FB69-9537527C0DDF}"/>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nvGrpSpPr>
              <p:cNvPr id="17" name="Graphic 3">
                <a:extLst>
                  <a:ext uri="{FF2B5EF4-FFF2-40B4-BE49-F238E27FC236}">
                    <a16:creationId xmlns:a16="http://schemas.microsoft.com/office/drawing/2014/main" id="{EDF5C9C8-63D1-DB49-1CEC-1674124BC614}"/>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1CB89DF-1B81-DD30-484D-107D69FA2418}"/>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338">
                  <a:extLst>
                    <a:ext uri="{FF2B5EF4-FFF2-40B4-BE49-F238E27FC236}">
                      <a16:creationId xmlns:a16="http://schemas.microsoft.com/office/drawing/2014/main" id="{6E4218D9-5AD5-7CD9-4359-A111D3AD017E}"/>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339">
                  <a:extLst>
                    <a:ext uri="{FF2B5EF4-FFF2-40B4-BE49-F238E27FC236}">
                      <a16:creationId xmlns:a16="http://schemas.microsoft.com/office/drawing/2014/main" id="{1C6AF11C-9D98-869C-E1A8-DD5C694843F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pPr algn="l" rtl="0"/>
                  <a:endParaRPr lang="en-US"/>
                </a:p>
              </p:txBody>
            </p:sp>
          </p:grpSp>
          <p:sp>
            <p:nvSpPr>
              <p:cNvPr id="18" name="Freeform 1336">
                <a:extLst>
                  <a:ext uri="{FF2B5EF4-FFF2-40B4-BE49-F238E27FC236}">
                    <a16:creationId xmlns:a16="http://schemas.microsoft.com/office/drawing/2014/main" id="{4D644F74-520D-C59C-88A6-D55CA8CBE0D5}"/>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grpSp>
      <p:sp>
        <p:nvSpPr>
          <p:cNvPr id="22" name="Arrow: Up 21">
            <a:extLst>
              <a:ext uri="{FF2B5EF4-FFF2-40B4-BE49-F238E27FC236}">
                <a16:creationId xmlns:a16="http://schemas.microsoft.com/office/drawing/2014/main" id="{BA616BE5-4CCF-A01A-8AE4-239508D9C955}"/>
              </a:ext>
            </a:extLst>
          </p:cNvPr>
          <p:cNvSpPr/>
          <p:nvPr/>
        </p:nvSpPr>
        <p:spPr>
          <a:xfrm>
            <a:off x="9381631" y="3389415"/>
            <a:ext cx="273268" cy="478317"/>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23" name="TextBox 22">
            <a:extLst>
              <a:ext uri="{FF2B5EF4-FFF2-40B4-BE49-F238E27FC236}">
                <a16:creationId xmlns:a16="http://schemas.microsoft.com/office/drawing/2014/main" id="{37D882B7-41CD-F7FF-A801-5279872A1360}"/>
              </a:ext>
            </a:extLst>
          </p:cNvPr>
          <p:cNvSpPr txBox="1"/>
          <p:nvPr/>
        </p:nvSpPr>
        <p:spPr>
          <a:xfrm>
            <a:off x="7583392" y="4493311"/>
            <a:ext cx="3899338" cy="1200329"/>
          </a:xfrm>
          <a:prstGeom prst="rect">
            <a:avLst/>
          </a:prstGeom>
          <a:noFill/>
        </p:spPr>
        <p:txBody>
          <a:bodyPr wrap="square" lIns="91440" tIns="45720" rIns="91440" bIns="45720" rtlCol="0" anchor="t">
            <a:spAutoFit/>
          </a:bodyPr>
          <a:lstStyle/>
          <a:p>
            <a:pPr algn="ctr"/>
            <a:r>
              <a:rPr lang="en-US" sz="2400" b="1" dirty="0" err="1">
                <a:solidFill>
                  <a:srgbClr val="1188A3"/>
                </a:solidFill>
              </a:rPr>
              <a:t>Sorunu</a:t>
            </a:r>
            <a:r>
              <a:rPr lang="en-US" sz="2400" b="1" dirty="0">
                <a:solidFill>
                  <a:srgbClr val="1188A3"/>
                </a:solidFill>
              </a:rPr>
              <a:t> </a:t>
            </a:r>
            <a:r>
              <a:rPr lang="en-US" sz="2400" b="1" dirty="0" err="1">
                <a:solidFill>
                  <a:srgbClr val="1188A3"/>
                </a:solidFill>
              </a:rPr>
              <a:t>yaşayan</a:t>
            </a:r>
            <a:r>
              <a:rPr lang="en-US" sz="2400" b="1" dirty="0">
                <a:solidFill>
                  <a:srgbClr val="1188A3"/>
                </a:solidFill>
              </a:rPr>
              <a:t> </a:t>
            </a:r>
            <a:r>
              <a:rPr lang="en-US" sz="2400" b="1" dirty="0" err="1">
                <a:solidFill>
                  <a:srgbClr val="1188A3"/>
                </a:solidFill>
              </a:rPr>
              <a:t>insanlara</a:t>
            </a:r>
            <a:r>
              <a:rPr lang="en-US" sz="2400" b="1" dirty="0">
                <a:solidFill>
                  <a:srgbClr val="1188A3"/>
                </a:solidFill>
              </a:rPr>
              <a:t> </a:t>
            </a:r>
            <a:r>
              <a:rPr lang="en-US" sz="2400" b="1" dirty="0" err="1">
                <a:solidFill>
                  <a:srgbClr val="1188A3"/>
                </a:solidFill>
              </a:rPr>
              <a:t>dönün</a:t>
            </a:r>
            <a:r>
              <a:rPr lang="en-US" sz="2400" b="1" dirty="0">
                <a:solidFill>
                  <a:srgbClr val="1188A3"/>
                </a:solidFill>
              </a:rPr>
              <a:t> </a:t>
            </a:r>
            <a:r>
              <a:rPr lang="en-US" sz="2400" b="1" dirty="0" err="1">
                <a:solidFill>
                  <a:srgbClr val="1188A3"/>
                </a:solidFill>
              </a:rPr>
              <a:t>ve</a:t>
            </a:r>
            <a:r>
              <a:rPr lang="en-US" sz="2400" b="1" dirty="0">
                <a:solidFill>
                  <a:srgbClr val="1188A3"/>
                </a:solidFill>
              </a:rPr>
              <a:t> </a:t>
            </a:r>
            <a:r>
              <a:rPr lang="en-US" sz="2400" b="1" dirty="0" err="1">
                <a:solidFill>
                  <a:srgbClr val="1188A3"/>
                </a:solidFill>
              </a:rPr>
              <a:t>geri</a:t>
            </a:r>
            <a:r>
              <a:rPr lang="en-US" sz="2400" b="1" dirty="0">
                <a:solidFill>
                  <a:srgbClr val="1188A3"/>
                </a:solidFill>
              </a:rPr>
              <a:t> </a:t>
            </a:r>
            <a:r>
              <a:rPr lang="en-US" sz="2400" b="1" dirty="0" err="1">
                <a:solidFill>
                  <a:srgbClr val="1188A3"/>
                </a:solidFill>
              </a:rPr>
              <a:t>bildirim</a:t>
            </a:r>
            <a:r>
              <a:rPr lang="en-US" sz="2400" b="1" dirty="0">
                <a:solidFill>
                  <a:srgbClr val="1188A3"/>
                </a:solidFill>
              </a:rPr>
              <a:t> </a:t>
            </a:r>
            <a:r>
              <a:rPr lang="en-US" sz="2400" b="1" dirty="0" err="1">
                <a:solidFill>
                  <a:srgbClr val="1188A3"/>
                </a:solidFill>
              </a:rPr>
              <a:t>almak</a:t>
            </a:r>
            <a:r>
              <a:rPr lang="en-US" sz="2400" b="1" dirty="0">
                <a:solidFill>
                  <a:srgbClr val="1188A3"/>
                </a:solidFill>
              </a:rPr>
              <a:t> </a:t>
            </a:r>
            <a:r>
              <a:rPr lang="en-US" sz="2400" b="1" dirty="0" err="1">
                <a:solidFill>
                  <a:srgbClr val="1188A3"/>
                </a:solidFill>
              </a:rPr>
              <a:t>için</a:t>
            </a:r>
            <a:r>
              <a:rPr lang="en-US" sz="2400" b="1" dirty="0">
                <a:solidFill>
                  <a:srgbClr val="1188A3"/>
                </a:solidFill>
              </a:rPr>
              <a:t> </a:t>
            </a:r>
            <a:r>
              <a:rPr lang="en-US" sz="2400" b="1" dirty="0" err="1">
                <a:solidFill>
                  <a:srgbClr val="1188A3"/>
                </a:solidFill>
              </a:rPr>
              <a:t>fikirlerinizi</a:t>
            </a:r>
            <a:r>
              <a:rPr lang="en-US" sz="2400" b="1" dirty="0">
                <a:solidFill>
                  <a:srgbClr val="1188A3"/>
                </a:solidFill>
              </a:rPr>
              <a:t> test </a:t>
            </a:r>
            <a:r>
              <a:rPr lang="en-US" sz="2400" b="1" dirty="0" err="1">
                <a:solidFill>
                  <a:srgbClr val="1188A3"/>
                </a:solidFill>
              </a:rPr>
              <a:t>edin</a:t>
            </a:r>
            <a:endParaRPr lang="en-IE" sz="2400" b="1" dirty="0" err="1">
              <a:solidFill>
                <a:srgbClr val="1188A3"/>
              </a:solidFill>
            </a:endParaRPr>
          </a:p>
        </p:txBody>
      </p:sp>
    </p:spTree>
    <p:extLst>
      <p:ext uri="{BB962C8B-B14F-4D97-AF65-F5344CB8AC3E}">
        <p14:creationId xmlns:p14="http://schemas.microsoft.com/office/powerpoint/2010/main" val="3167336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372251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err="1">
                <a:solidFill>
                  <a:srgbClr val="000000"/>
                </a:solidFill>
              </a:rPr>
              <a:t>Hedefler</a:t>
            </a:r>
            <a:r>
              <a:rPr lang="en-US" b="1" dirty="0">
                <a:solidFill>
                  <a:srgbClr val="000000"/>
                </a:solidFill>
              </a:rPr>
              <a:t>:</a:t>
            </a:r>
          </a:p>
          <a:p>
            <a:pPr marL="342900" indent="-342900" algn="l" rtl="0">
              <a:buClr>
                <a:srgbClr val="F1A0C2"/>
              </a:buClr>
            </a:pPr>
            <a:r>
              <a:rPr lang="en-US" sz="2400" dirty="0" err="1">
                <a:solidFill>
                  <a:srgbClr val="000000"/>
                </a:solidFill>
              </a:rPr>
              <a:t>Neyin</a:t>
            </a:r>
            <a:r>
              <a:rPr lang="en-US" sz="2400" dirty="0">
                <a:solidFill>
                  <a:srgbClr val="000000"/>
                </a:solidFill>
              </a:rPr>
              <a:t> </a:t>
            </a:r>
            <a:r>
              <a:rPr lang="en-US" sz="2400" dirty="0" err="1">
                <a:solidFill>
                  <a:srgbClr val="000000"/>
                </a:solidFill>
              </a:rPr>
              <a:t>işe</a:t>
            </a:r>
            <a:r>
              <a:rPr lang="en-US" sz="2400" dirty="0">
                <a:solidFill>
                  <a:srgbClr val="000000"/>
                </a:solidFill>
              </a:rPr>
              <a:t> </a:t>
            </a:r>
            <a:r>
              <a:rPr lang="en-US" sz="2400" dirty="0" err="1">
                <a:solidFill>
                  <a:srgbClr val="000000"/>
                </a:solidFill>
              </a:rPr>
              <a:t>yaradığını</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engellerin</a:t>
            </a:r>
            <a:r>
              <a:rPr lang="en-US" sz="2400" dirty="0">
                <a:solidFill>
                  <a:srgbClr val="000000"/>
                </a:solidFill>
              </a:rPr>
              <a:t> ne </a:t>
            </a:r>
            <a:r>
              <a:rPr lang="en-US" sz="2400" dirty="0" err="1">
                <a:solidFill>
                  <a:srgbClr val="000000"/>
                </a:solidFill>
              </a:rPr>
              <a:t>olduğunu</a:t>
            </a:r>
            <a:r>
              <a:rPr lang="en-US" sz="2400" dirty="0">
                <a:solidFill>
                  <a:srgbClr val="000000"/>
                </a:solidFill>
              </a:rPr>
              <a:t> </a:t>
            </a:r>
            <a:r>
              <a:rPr lang="en-US" sz="2400" dirty="0" err="1">
                <a:solidFill>
                  <a:srgbClr val="000000"/>
                </a:solidFill>
              </a:rPr>
              <a:t>anlayın</a:t>
            </a:r>
            <a:endParaRPr lang="en-US" sz="2400" dirty="0">
              <a:solidFill>
                <a:srgbClr val="000000"/>
              </a:solidFill>
              <a:ea typeface="Calibri"/>
              <a:cs typeface="Calibri"/>
            </a:endParaRPr>
          </a:p>
          <a:p>
            <a:pPr marL="342900" indent="-342900" algn="l" rtl="0">
              <a:buClr>
                <a:srgbClr val="F1A0C2"/>
              </a:buClr>
            </a:pPr>
            <a:r>
              <a:rPr lang="en-US" sz="2400" dirty="0" err="1">
                <a:solidFill>
                  <a:srgbClr val="000000"/>
                </a:solidFill>
              </a:rPr>
              <a:t>Nötr</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ortamda</a:t>
            </a:r>
            <a:r>
              <a:rPr lang="en-US" sz="2400" dirty="0">
                <a:solidFill>
                  <a:srgbClr val="000000"/>
                </a:solidFill>
              </a:rPr>
              <a:t> </a:t>
            </a:r>
            <a:r>
              <a:rPr lang="en-US" sz="2400" dirty="0" err="1">
                <a:solidFill>
                  <a:srgbClr val="000000"/>
                </a:solidFill>
              </a:rPr>
              <a:t>veya</a:t>
            </a:r>
            <a:r>
              <a:rPr lang="en-US" sz="2400" dirty="0">
                <a:solidFill>
                  <a:srgbClr val="000000"/>
                </a:solidFill>
              </a:rPr>
              <a:t> </a:t>
            </a:r>
            <a:r>
              <a:rPr lang="en-US" sz="2400" dirty="0" err="1">
                <a:solidFill>
                  <a:srgbClr val="000000"/>
                </a:solidFill>
              </a:rPr>
              <a:t>tipik</a:t>
            </a:r>
            <a:r>
              <a:rPr lang="en-US" sz="2400" dirty="0">
                <a:solidFill>
                  <a:srgbClr val="000000"/>
                </a:solidFill>
              </a:rPr>
              <a:t> </a:t>
            </a:r>
            <a:r>
              <a:rPr lang="en-US" sz="2400" dirty="0" err="1">
                <a:solidFill>
                  <a:srgbClr val="000000"/>
                </a:solidFill>
              </a:rPr>
              <a:t>kullanıcı</a:t>
            </a:r>
            <a:r>
              <a:rPr lang="en-US" sz="2400" dirty="0">
                <a:solidFill>
                  <a:srgbClr val="000000"/>
                </a:solidFill>
              </a:rPr>
              <a:t> </a:t>
            </a:r>
            <a:r>
              <a:rPr lang="en-US" sz="2400" dirty="0" err="1">
                <a:solidFill>
                  <a:srgbClr val="000000"/>
                </a:solidFill>
              </a:rPr>
              <a:t>konumuna</a:t>
            </a:r>
            <a:r>
              <a:rPr lang="en-US" sz="2400" dirty="0">
                <a:solidFill>
                  <a:srgbClr val="000000"/>
                </a:solidFill>
              </a:rPr>
              <a:t> </a:t>
            </a:r>
            <a:r>
              <a:rPr lang="en-US" sz="2400" dirty="0" err="1">
                <a:solidFill>
                  <a:srgbClr val="000000"/>
                </a:solidFill>
              </a:rPr>
              <a:t>en</a:t>
            </a:r>
            <a:r>
              <a:rPr lang="en-US" sz="2400" dirty="0">
                <a:solidFill>
                  <a:srgbClr val="000000"/>
                </a:solidFill>
              </a:rPr>
              <a:t> </a:t>
            </a:r>
            <a:r>
              <a:rPr lang="en-US" sz="2400" dirty="0" err="1">
                <a:solidFill>
                  <a:srgbClr val="000000"/>
                </a:solidFill>
              </a:rPr>
              <a:t>yakın</a:t>
            </a:r>
            <a:r>
              <a:rPr lang="en-US" sz="2400" dirty="0">
                <a:solidFill>
                  <a:srgbClr val="000000"/>
                </a:solidFill>
              </a:rPr>
              <a:t> </a:t>
            </a:r>
            <a:r>
              <a:rPr lang="en-US" sz="2400" dirty="0" err="1">
                <a:solidFill>
                  <a:srgbClr val="000000"/>
                </a:solidFill>
              </a:rPr>
              <a:t>ortamda</a:t>
            </a:r>
            <a:r>
              <a:rPr lang="en-US" sz="2400" dirty="0">
                <a:solidFill>
                  <a:srgbClr val="000000"/>
                </a:solidFill>
              </a:rPr>
              <a:t> test </a:t>
            </a:r>
            <a:r>
              <a:rPr lang="en-US" sz="2400" dirty="0" err="1">
                <a:solidFill>
                  <a:srgbClr val="000000"/>
                </a:solidFill>
              </a:rPr>
              <a:t>edin</a:t>
            </a:r>
            <a:endParaRPr lang="en-US" sz="2400" dirty="0">
              <a:solidFill>
                <a:srgbClr val="000000"/>
              </a:solidFill>
              <a:ea typeface="Calibri"/>
              <a:cs typeface="Calibri"/>
            </a:endParaRPr>
          </a:p>
          <a:p>
            <a:pPr marL="342900" indent="-342900" algn="l" rtl="0">
              <a:buClr>
                <a:srgbClr val="F1A0C2"/>
              </a:buClr>
            </a:pPr>
            <a:r>
              <a:rPr lang="en-US" sz="2400" dirty="0" err="1">
                <a:solidFill>
                  <a:srgbClr val="000000"/>
                </a:solidFill>
              </a:rPr>
              <a:t>Kullanıcıların</a:t>
            </a:r>
            <a:r>
              <a:rPr lang="en-US" sz="2400" dirty="0">
                <a:solidFill>
                  <a:srgbClr val="000000"/>
                </a:solidFill>
              </a:rPr>
              <a:t> </a:t>
            </a:r>
            <a:r>
              <a:rPr lang="en-US" sz="2400" dirty="0" err="1">
                <a:solidFill>
                  <a:srgbClr val="000000"/>
                </a:solidFill>
              </a:rPr>
              <a:t>spontan</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özgün</a:t>
            </a:r>
            <a:r>
              <a:rPr lang="en-US" sz="2400" dirty="0">
                <a:solidFill>
                  <a:srgbClr val="000000"/>
                </a:solidFill>
              </a:rPr>
              <a:t> </a:t>
            </a:r>
            <a:r>
              <a:rPr lang="en-US" sz="2400" dirty="0" err="1">
                <a:solidFill>
                  <a:srgbClr val="000000"/>
                </a:solidFill>
              </a:rPr>
              <a:t>tepkilerini</a:t>
            </a:r>
            <a:r>
              <a:rPr lang="en-US" sz="2400" dirty="0">
                <a:solidFill>
                  <a:srgbClr val="000000"/>
                </a:solidFill>
              </a:rPr>
              <a:t> </a:t>
            </a:r>
            <a:r>
              <a:rPr lang="en-US" sz="2400" dirty="0" err="1">
                <a:solidFill>
                  <a:srgbClr val="000000"/>
                </a:solidFill>
              </a:rPr>
              <a:t>gözlemleyin</a:t>
            </a:r>
            <a:endParaRPr lang="en-US" sz="2400" dirty="0" err="1">
              <a:solidFill>
                <a:srgbClr val="000000"/>
              </a:solidFill>
              <a:ea typeface="Calibri"/>
              <a:cs typeface="Calibri"/>
            </a:endParaRPr>
          </a:p>
          <a:p>
            <a:pPr marL="342900" indent="-342900" algn="l" rtl="0">
              <a:buClr>
                <a:srgbClr val="F1A0C2"/>
              </a:buClr>
            </a:pPr>
            <a:r>
              <a:rPr lang="en-US" sz="2400" dirty="0" err="1">
                <a:solidFill>
                  <a:srgbClr val="000000"/>
                </a:solidFill>
              </a:rPr>
              <a:t>Sonraki</a:t>
            </a:r>
            <a:r>
              <a:rPr lang="en-US" sz="2400" dirty="0">
                <a:solidFill>
                  <a:srgbClr val="000000"/>
                </a:solidFill>
              </a:rPr>
              <a:t> </a:t>
            </a:r>
            <a:r>
              <a:rPr lang="en-US" sz="2400" dirty="0" err="1">
                <a:solidFill>
                  <a:srgbClr val="000000"/>
                </a:solidFill>
              </a:rPr>
              <a:t>adımlar</a:t>
            </a:r>
            <a:r>
              <a:rPr lang="en-US" sz="2400" dirty="0">
                <a:solidFill>
                  <a:srgbClr val="000000"/>
                </a:solidFill>
              </a:rPr>
              <a:t> </a:t>
            </a:r>
            <a:r>
              <a:rPr lang="en-US" sz="2400" dirty="0" err="1">
                <a:solidFill>
                  <a:srgbClr val="000000"/>
                </a:solidFill>
              </a:rPr>
              <a:t>hakkında</a:t>
            </a:r>
            <a:r>
              <a:rPr lang="en-US" sz="2400" dirty="0">
                <a:solidFill>
                  <a:srgbClr val="000000"/>
                </a:solidFill>
              </a:rPr>
              <a:t> </a:t>
            </a:r>
            <a:r>
              <a:rPr lang="en-US" sz="2400" dirty="0" err="1">
                <a:solidFill>
                  <a:srgbClr val="000000"/>
                </a:solidFill>
              </a:rPr>
              <a:t>karar</a:t>
            </a:r>
            <a:r>
              <a:rPr lang="en-US" sz="2400" dirty="0">
                <a:solidFill>
                  <a:srgbClr val="000000"/>
                </a:solidFill>
              </a:rPr>
              <a:t> </a:t>
            </a:r>
            <a:r>
              <a:rPr lang="en-US" sz="2400" dirty="0" err="1">
                <a:solidFill>
                  <a:srgbClr val="000000"/>
                </a:solidFill>
              </a:rPr>
              <a:t>vermek</a:t>
            </a:r>
            <a:r>
              <a:rPr lang="en-US" sz="2400" dirty="0">
                <a:solidFill>
                  <a:srgbClr val="000000"/>
                </a:solidFill>
              </a:rPr>
              <a:t> </a:t>
            </a:r>
            <a:r>
              <a:rPr lang="en-US" sz="2400" dirty="0" err="1">
                <a:solidFill>
                  <a:srgbClr val="000000"/>
                </a:solidFill>
              </a:rPr>
              <a:t>için</a:t>
            </a:r>
            <a:r>
              <a:rPr lang="en-US" sz="2400" dirty="0">
                <a:solidFill>
                  <a:srgbClr val="000000"/>
                </a:solidFill>
              </a:rPr>
              <a:t> </a:t>
            </a:r>
            <a:r>
              <a:rPr lang="en-US" sz="2400" dirty="0" err="1">
                <a:solidFill>
                  <a:srgbClr val="000000"/>
                </a:solidFill>
              </a:rPr>
              <a:t>kullanıcılardan</a:t>
            </a:r>
            <a:r>
              <a:rPr lang="en-US" sz="2400" dirty="0">
                <a:solidFill>
                  <a:srgbClr val="000000"/>
                </a:solidFill>
              </a:rPr>
              <a:t> </a:t>
            </a:r>
            <a:r>
              <a:rPr lang="en-US" sz="2400" dirty="0" err="1">
                <a:solidFill>
                  <a:srgbClr val="000000"/>
                </a:solidFill>
              </a:rPr>
              <a:t>prototip</a:t>
            </a:r>
            <a:r>
              <a:rPr lang="en-US" sz="2400" dirty="0">
                <a:solidFill>
                  <a:srgbClr val="000000"/>
                </a:solidFill>
              </a:rPr>
              <a:t> </a:t>
            </a:r>
            <a:r>
              <a:rPr lang="en-US" sz="2400" dirty="0" err="1">
                <a:solidFill>
                  <a:srgbClr val="000000"/>
                </a:solidFill>
              </a:rPr>
              <a:t>hakkında</a:t>
            </a:r>
            <a:r>
              <a:rPr lang="en-US" sz="2400" dirty="0">
                <a:solidFill>
                  <a:srgbClr val="000000"/>
                </a:solidFill>
              </a:rPr>
              <a:t> </a:t>
            </a:r>
            <a:r>
              <a:rPr lang="en-US" sz="2400" dirty="0" err="1">
                <a:solidFill>
                  <a:srgbClr val="000000"/>
                </a:solidFill>
              </a:rPr>
              <a:t>geri</a:t>
            </a:r>
            <a:r>
              <a:rPr lang="en-US" sz="2400" dirty="0">
                <a:solidFill>
                  <a:srgbClr val="000000"/>
                </a:solidFill>
              </a:rPr>
              <a:t> </a:t>
            </a:r>
            <a:r>
              <a:rPr lang="en-US" sz="2400" dirty="0" err="1">
                <a:solidFill>
                  <a:srgbClr val="000000"/>
                </a:solidFill>
              </a:rPr>
              <a:t>bildirim</a:t>
            </a:r>
            <a:r>
              <a:rPr lang="en-US" sz="2400" dirty="0">
                <a:solidFill>
                  <a:srgbClr val="000000"/>
                </a:solidFill>
              </a:rPr>
              <a:t> </a:t>
            </a:r>
            <a:r>
              <a:rPr lang="en-US" sz="2400" dirty="0" err="1">
                <a:solidFill>
                  <a:srgbClr val="000000"/>
                </a:solidFill>
              </a:rPr>
              <a:t>alın</a:t>
            </a:r>
          </a:p>
          <a:p>
            <a:pPr marL="0" indent="0" algn="l" rtl="0">
              <a:buNone/>
            </a:pPr>
            <a:endParaRPr lang="en-IE">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564963"/>
            <a:ext cx="6054486"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a:solidFill>
                  <a:srgbClr val="000000"/>
                </a:solidFill>
              </a:rPr>
              <a:t>Ölçek -</a:t>
            </a:r>
            <a:r>
              <a:rPr lang="en-US">
                <a:solidFill>
                  <a:srgbClr val="000000"/>
                </a:solidFill>
              </a:rPr>
              <a:t>Prototipleri gerçek koşullarda test etme imkanı</a:t>
            </a:r>
          </a:p>
          <a:p>
            <a:pPr marL="0" indent="0" algn="l" rtl="0">
              <a:buNone/>
            </a:pPr>
            <a:endParaRPr lang="en-IE">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463649" y="3206075"/>
            <a:ext cx="4965131" cy="343396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Test </a:t>
            </a:r>
            <a:r>
              <a:rPr lang="en-US" sz="2000" b="1" dirty="0" err="1">
                <a:solidFill>
                  <a:srgbClr val="000000"/>
                </a:solidFill>
              </a:rPr>
              <a:t>aşaması</a:t>
            </a:r>
            <a:r>
              <a:rPr lang="en-US" sz="2000" b="1" dirty="0">
                <a:solidFill>
                  <a:srgbClr val="000000"/>
                </a:solidFill>
              </a:rPr>
              <a:t> </a:t>
            </a:r>
            <a:r>
              <a:rPr lang="en-US" sz="2000" b="1" dirty="0" err="1">
                <a:solidFill>
                  <a:srgbClr val="000000"/>
                </a:solidFill>
              </a:rPr>
              <a:t>için</a:t>
            </a:r>
            <a:r>
              <a:rPr lang="en-US" sz="2000" b="1" dirty="0">
                <a:solidFill>
                  <a:srgbClr val="000000"/>
                </a:solidFill>
              </a:rPr>
              <a:t> </a:t>
            </a:r>
            <a:r>
              <a:rPr lang="en-US" sz="2000" b="1" dirty="0" err="1">
                <a:solidFill>
                  <a:srgbClr val="000000"/>
                </a:solidFill>
              </a:rPr>
              <a:t>dikkat</a:t>
            </a:r>
            <a:r>
              <a:rPr lang="en-US" sz="2000" b="1" dirty="0">
                <a:solidFill>
                  <a:srgbClr val="000000"/>
                </a:solidFill>
              </a:rPr>
              <a:t> </a:t>
            </a:r>
            <a:r>
              <a:rPr lang="en-US" sz="2000" b="1" dirty="0" err="1">
                <a:solidFill>
                  <a:srgbClr val="000000"/>
                </a:solidFill>
              </a:rPr>
              <a:t>edilmesi</a:t>
            </a:r>
            <a:r>
              <a:rPr lang="en-US" sz="2000" b="1" dirty="0">
                <a:solidFill>
                  <a:srgbClr val="000000"/>
                </a:solidFill>
              </a:rPr>
              <a:t> </a:t>
            </a:r>
            <a:r>
              <a:rPr lang="en-US" sz="2000" b="1" dirty="0" err="1">
                <a:solidFill>
                  <a:srgbClr val="000000"/>
                </a:solidFill>
              </a:rPr>
              <a:t>gerekenler</a:t>
            </a:r>
            <a:r>
              <a:rPr lang="en-US" sz="2000" b="1" dirty="0">
                <a:solidFill>
                  <a:srgbClr val="000000"/>
                </a:solidFill>
              </a:rPr>
              <a:t>:</a:t>
            </a:r>
          </a:p>
          <a:p>
            <a:pPr marL="342900" indent="-342900" algn="l" rtl="0">
              <a:buFont typeface="Arial" panose="020B0604020202020204" pitchFamily="34" charset="0"/>
              <a:buChar char="•"/>
            </a:pPr>
            <a:r>
              <a:rPr lang="en-US" sz="2000" dirty="0" err="1">
                <a:solidFill>
                  <a:srgbClr val="000000"/>
                </a:solidFill>
              </a:rPr>
              <a:t>Sadece</a:t>
            </a:r>
            <a:r>
              <a:rPr lang="en-US" sz="2000" dirty="0">
                <a:solidFill>
                  <a:srgbClr val="000000"/>
                </a:solidFill>
              </a:rPr>
              <a:t> </a:t>
            </a:r>
            <a:r>
              <a:rPr lang="en-US" sz="2000" dirty="0" err="1">
                <a:solidFill>
                  <a:srgbClr val="000000"/>
                </a:solidFill>
              </a:rPr>
              <a:t>gözlemleyin</a:t>
            </a:r>
            <a:r>
              <a:rPr lang="en-US" sz="2000" dirty="0">
                <a:solidFill>
                  <a:srgbClr val="000000"/>
                </a:solidFill>
              </a:rPr>
              <a:t>, </a:t>
            </a:r>
            <a:r>
              <a:rPr lang="en-US" sz="2000" dirty="0" err="1">
                <a:solidFill>
                  <a:srgbClr val="000000"/>
                </a:solidFill>
              </a:rPr>
              <a:t>yorum</a:t>
            </a:r>
            <a:r>
              <a:rPr lang="en-US" sz="2000" dirty="0">
                <a:solidFill>
                  <a:srgbClr val="000000"/>
                </a:solidFill>
              </a:rPr>
              <a:t> </a:t>
            </a:r>
            <a:r>
              <a:rPr lang="en-US" sz="2000" dirty="0" err="1">
                <a:solidFill>
                  <a:srgbClr val="000000"/>
                </a:solidFill>
              </a:rPr>
              <a:t>yapmayın</a:t>
            </a:r>
            <a:r>
              <a:rPr lang="en-US" sz="2000" dirty="0">
                <a:solidFill>
                  <a:srgbClr val="000000"/>
                </a:solidFill>
              </a:rPr>
              <a:t> </a:t>
            </a:r>
            <a:r>
              <a:rPr lang="en-US" sz="2000" dirty="0" err="1">
                <a:solidFill>
                  <a:srgbClr val="000000"/>
                </a:solidFill>
              </a:rPr>
              <a:t>veya</a:t>
            </a:r>
            <a:r>
              <a:rPr lang="en-US" sz="2000" dirty="0">
                <a:solidFill>
                  <a:srgbClr val="000000"/>
                </a:solidFill>
              </a:rPr>
              <a:t> </a:t>
            </a:r>
            <a:r>
              <a:rPr lang="en-US" sz="2000" dirty="0" err="1">
                <a:solidFill>
                  <a:srgbClr val="000000"/>
                </a:solidFill>
              </a:rPr>
              <a:t>ürününüzü</a:t>
            </a:r>
            <a:r>
              <a:rPr lang="en-US" sz="2000" dirty="0">
                <a:solidFill>
                  <a:srgbClr val="000000"/>
                </a:solidFill>
              </a:rPr>
              <a:t> </a:t>
            </a:r>
            <a:r>
              <a:rPr lang="en-US" sz="2000" dirty="0" err="1">
                <a:solidFill>
                  <a:srgbClr val="000000"/>
                </a:solidFill>
              </a:rPr>
              <a:t>savunmayın</a:t>
            </a:r>
            <a:endParaRPr lang="en-US" sz="2000" dirty="0" err="1">
              <a:solidFill>
                <a:srgbClr val="000000"/>
              </a:solidFill>
              <a:ea typeface="Calibri"/>
              <a:cs typeface="Calibri"/>
            </a:endParaRPr>
          </a:p>
          <a:p>
            <a:pPr marL="342900" indent="-342900" algn="l" rtl="0">
              <a:buFont typeface="Arial" panose="020B0604020202020204" pitchFamily="34" charset="0"/>
              <a:buChar char="•"/>
            </a:pPr>
            <a:r>
              <a:rPr lang="en-US" sz="2000" dirty="0" err="1">
                <a:solidFill>
                  <a:srgbClr val="000000"/>
                </a:solidFill>
              </a:rPr>
              <a:t>Başarısız</a:t>
            </a:r>
            <a:r>
              <a:rPr lang="en-US" sz="2000" dirty="0">
                <a:solidFill>
                  <a:srgbClr val="000000"/>
                </a:solidFill>
              </a:rPr>
              <a:t> </a:t>
            </a:r>
            <a:r>
              <a:rPr lang="en-US" sz="2000" dirty="0" err="1">
                <a:solidFill>
                  <a:srgbClr val="000000"/>
                </a:solidFill>
              </a:rPr>
              <a:t>olmak</a:t>
            </a:r>
            <a:r>
              <a:rPr lang="en-US" sz="2000" dirty="0">
                <a:solidFill>
                  <a:srgbClr val="000000"/>
                </a:solidFill>
              </a:rPr>
              <a:t> </a:t>
            </a:r>
            <a:r>
              <a:rPr lang="en-US" sz="2000" dirty="0" err="1">
                <a:solidFill>
                  <a:srgbClr val="000000"/>
                </a:solidFill>
              </a:rPr>
              <a:t>sorun</a:t>
            </a:r>
            <a:r>
              <a:rPr lang="en-US" sz="2000" dirty="0">
                <a:solidFill>
                  <a:srgbClr val="000000"/>
                </a:solidFill>
              </a:rPr>
              <a:t> </a:t>
            </a:r>
            <a:r>
              <a:rPr lang="en-US" sz="2000" dirty="0" err="1">
                <a:solidFill>
                  <a:srgbClr val="000000"/>
                </a:solidFill>
              </a:rPr>
              <a:t>değil</a:t>
            </a:r>
            <a:r>
              <a:rPr lang="en-US" sz="2000" dirty="0">
                <a:solidFill>
                  <a:srgbClr val="000000"/>
                </a:solidFill>
              </a:rPr>
              <a:t>, </a:t>
            </a:r>
            <a:r>
              <a:rPr lang="en-US" sz="2000" dirty="0" err="1">
                <a:solidFill>
                  <a:srgbClr val="000000"/>
                </a:solidFill>
              </a:rPr>
              <a:t>hala</a:t>
            </a:r>
            <a:r>
              <a:rPr lang="en-US" sz="2000" dirty="0">
                <a:solidFill>
                  <a:srgbClr val="000000"/>
                </a:solidFill>
              </a:rPr>
              <a:t> </a:t>
            </a:r>
            <a:r>
              <a:rPr lang="en-US" sz="2000" dirty="0" err="1">
                <a:solidFill>
                  <a:srgbClr val="000000"/>
                </a:solidFill>
              </a:rPr>
              <a:t>bir</a:t>
            </a:r>
            <a:r>
              <a:rPr lang="en-US" sz="2000" dirty="0">
                <a:solidFill>
                  <a:srgbClr val="000000"/>
                </a:solidFill>
              </a:rPr>
              <a:t> </a:t>
            </a:r>
            <a:r>
              <a:rPr lang="en-US" sz="2000" dirty="0" err="1">
                <a:solidFill>
                  <a:srgbClr val="000000"/>
                </a:solidFill>
              </a:rPr>
              <a:t>keşif</a:t>
            </a:r>
            <a:r>
              <a:rPr lang="en-US" sz="2000" dirty="0">
                <a:solidFill>
                  <a:srgbClr val="000000"/>
                </a:solidFill>
              </a:rPr>
              <a:t> </a:t>
            </a:r>
            <a:r>
              <a:rPr lang="en-US" sz="2000" dirty="0" err="1">
                <a:solidFill>
                  <a:srgbClr val="000000"/>
                </a:solidFill>
              </a:rPr>
              <a:t>yolculuğundasınız</a:t>
            </a:r>
            <a:endParaRPr lang="en-US" sz="2000" dirty="0" err="1">
              <a:solidFill>
                <a:srgbClr val="000000"/>
              </a:solidFill>
              <a:ea typeface="Calibri"/>
              <a:cs typeface="Calibri"/>
            </a:endParaRPr>
          </a:p>
          <a:p>
            <a:pPr marL="342900" indent="-342900" algn="l" rtl="0">
              <a:buFont typeface="Arial" panose="020B0604020202020204" pitchFamily="34" charset="0"/>
              <a:buChar char="•"/>
            </a:pPr>
            <a:r>
              <a:rPr lang="en-US" sz="2000" dirty="0" err="1">
                <a:solidFill>
                  <a:srgbClr val="000000"/>
                </a:solidFill>
              </a:rPr>
              <a:t>Tasarım</a:t>
            </a:r>
            <a:r>
              <a:rPr lang="en-US" sz="2000" dirty="0">
                <a:solidFill>
                  <a:srgbClr val="000000"/>
                </a:solidFill>
              </a:rPr>
              <a:t> </a:t>
            </a:r>
            <a:r>
              <a:rPr lang="en-US" sz="2000" dirty="0" err="1">
                <a:solidFill>
                  <a:srgbClr val="000000"/>
                </a:solidFill>
              </a:rPr>
              <a:t>odaklı</a:t>
            </a:r>
            <a:r>
              <a:rPr lang="en-US" sz="2000" dirty="0">
                <a:solidFill>
                  <a:srgbClr val="000000"/>
                </a:solidFill>
              </a:rPr>
              <a:t> </a:t>
            </a:r>
            <a:r>
              <a:rPr lang="en-US" sz="2000" dirty="0" err="1">
                <a:solidFill>
                  <a:srgbClr val="000000"/>
                </a:solidFill>
              </a:rPr>
              <a:t>düşünme</a:t>
            </a:r>
            <a:r>
              <a:rPr lang="en-US" sz="2000" dirty="0">
                <a:solidFill>
                  <a:srgbClr val="000000"/>
                </a:solidFill>
              </a:rPr>
              <a:t> </a:t>
            </a:r>
            <a:r>
              <a:rPr lang="en-US" sz="2000" dirty="0" err="1">
                <a:solidFill>
                  <a:srgbClr val="000000"/>
                </a:solidFill>
              </a:rPr>
              <a:t>süreci</a:t>
            </a:r>
            <a:r>
              <a:rPr lang="en-US" sz="2000" dirty="0">
                <a:solidFill>
                  <a:srgbClr val="000000"/>
                </a:solidFill>
              </a:rPr>
              <a:t> </a:t>
            </a:r>
            <a:r>
              <a:rPr lang="en-US" sz="2000" dirty="0" err="1">
                <a:solidFill>
                  <a:srgbClr val="000000"/>
                </a:solidFill>
              </a:rPr>
              <a:t>yinelemeli</a:t>
            </a:r>
            <a:r>
              <a:rPr lang="en-US" sz="2000" dirty="0">
                <a:solidFill>
                  <a:srgbClr val="000000"/>
                </a:solidFill>
              </a:rPr>
              <a:t> </a:t>
            </a:r>
            <a:r>
              <a:rPr lang="en-US" sz="2000" dirty="0" err="1">
                <a:solidFill>
                  <a:srgbClr val="000000"/>
                </a:solidFill>
              </a:rPr>
              <a:t>bir</a:t>
            </a:r>
            <a:r>
              <a:rPr lang="en-US" sz="2000" dirty="0">
                <a:solidFill>
                  <a:srgbClr val="000000"/>
                </a:solidFill>
              </a:rPr>
              <a:t> </a:t>
            </a:r>
            <a:r>
              <a:rPr lang="en-US" sz="2000" dirty="0" err="1">
                <a:solidFill>
                  <a:srgbClr val="000000"/>
                </a:solidFill>
              </a:rPr>
              <a:t>süreçtir</a:t>
            </a:r>
            <a:r>
              <a:rPr lang="en-US" sz="2000" dirty="0">
                <a:solidFill>
                  <a:srgbClr val="000000"/>
                </a:solidFill>
              </a:rPr>
              <a:t>. </a:t>
            </a:r>
            <a:r>
              <a:rPr lang="en-US" sz="2000" dirty="0" err="1">
                <a:solidFill>
                  <a:srgbClr val="000000"/>
                </a:solidFill>
              </a:rPr>
              <a:t>Prototipi</a:t>
            </a:r>
            <a:r>
              <a:rPr lang="en-US" sz="2000" dirty="0">
                <a:solidFill>
                  <a:srgbClr val="000000"/>
                </a:solidFill>
              </a:rPr>
              <a:t> </a:t>
            </a:r>
            <a:r>
              <a:rPr lang="en-US" sz="2000" dirty="0" err="1">
                <a:solidFill>
                  <a:srgbClr val="000000"/>
                </a:solidFill>
              </a:rPr>
              <a:t>gelecekteki</a:t>
            </a:r>
            <a:r>
              <a:rPr lang="en-US" sz="2000" dirty="0">
                <a:solidFill>
                  <a:srgbClr val="000000"/>
                </a:solidFill>
              </a:rPr>
              <a:t> </a:t>
            </a:r>
            <a:r>
              <a:rPr lang="en-US" sz="2000" dirty="0" err="1">
                <a:solidFill>
                  <a:srgbClr val="000000"/>
                </a:solidFill>
              </a:rPr>
              <a:t>kullanıcılarının</a:t>
            </a:r>
            <a:r>
              <a:rPr lang="en-US" sz="2000" dirty="0">
                <a:solidFill>
                  <a:srgbClr val="000000"/>
                </a:solidFill>
              </a:rPr>
              <a:t> </a:t>
            </a:r>
            <a:r>
              <a:rPr lang="en-US" sz="2000" dirty="0" err="1">
                <a:solidFill>
                  <a:srgbClr val="000000"/>
                </a:solidFill>
              </a:rPr>
              <a:t>ihtiyaçlarına</a:t>
            </a:r>
            <a:r>
              <a:rPr lang="en-US" sz="2000" dirty="0">
                <a:solidFill>
                  <a:srgbClr val="000000"/>
                </a:solidFill>
              </a:rPr>
              <a:t> </a:t>
            </a:r>
            <a:r>
              <a:rPr lang="en-US" sz="2000" dirty="0" err="1">
                <a:solidFill>
                  <a:srgbClr val="000000"/>
                </a:solidFill>
              </a:rPr>
              <a:t>uygun</a:t>
            </a:r>
            <a:r>
              <a:rPr lang="en-US" sz="2000" dirty="0">
                <a:solidFill>
                  <a:srgbClr val="000000"/>
                </a:solidFill>
              </a:rPr>
              <a:t> </a:t>
            </a:r>
            <a:r>
              <a:rPr lang="en-US" sz="2000" dirty="0" err="1">
                <a:solidFill>
                  <a:srgbClr val="000000"/>
                </a:solidFill>
              </a:rPr>
              <a:t>şekilde</a:t>
            </a:r>
            <a:r>
              <a:rPr lang="en-US" sz="2000" dirty="0">
                <a:solidFill>
                  <a:srgbClr val="000000"/>
                </a:solidFill>
              </a:rPr>
              <a:t> </a:t>
            </a:r>
            <a:r>
              <a:rPr lang="en-US" sz="2000" dirty="0" err="1">
                <a:solidFill>
                  <a:srgbClr val="000000"/>
                </a:solidFill>
              </a:rPr>
              <a:t>uyarlamak</a:t>
            </a:r>
            <a:r>
              <a:rPr lang="en-US" sz="2000" dirty="0">
                <a:solidFill>
                  <a:srgbClr val="000000"/>
                </a:solidFill>
              </a:rPr>
              <a:t> </a:t>
            </a:r>
            <a:r>
              <a:rPr lang="en-US" sz="2000" dirty="0" err="1">
                <a:solidFill>
                  <a:srgbClr val="000000"/>
                </a:solidFill>
              </a:rPr>
              <a:t>ve</a:t>
            </a:r>
            <a:r>
              <a:rPr lang="en-US" sz="2000" dirty="0">
                <a:solidFill>
                  <a:srgbClr val="000000"/>
                </a:solidFill>
              </a:rPr>
              <a:t> </a:t>
            </a:r>
            <a:r>
              <a:rPr lang="en-US" sz="2000" dirty="0" err="1">
                <a:solidFill>
                  <a:srgbClr val="000000"/>
                </a:solidFill>
              </a:rPr>
              <a:t>onu</a:t>
            </a:r>
            <a:r>
              <a:rPr lang="en-US" sz="2000" dirty="0">
                <a:solidFill>
                  <a:srgbClr val="000000"/>
                </a:solidFill>
              </a:rPr>
              <a:t> </a:t>
            </a:r>
            <a:r>
              <a:rPr lang="en-US" sz="2000" dirty="0" err="1">
                <a:solidFill>
                  <a:srgbClr val="000000"/>
                </a:solidFill>
              </a:rPr>
              <a:t>gerçekten</a:t>
            </a:r>
            <a:r>
              <a:rPr lang="en-US" sz="2000" dirty="0">
                <a:solidFill>
                  <a:srgbClr val="000000"/>
                </a:solidFill>
              </a:rPr>
              <a:t> </a:t>
            </a:r>
            <a:r>
              <a:rPr lang="en-US" sz="2000" dirty="0" err="1">
                <a:solidFill>
                  <a:srgbClr val="000000"/>
                </a:solidFill>
              </a:rPr>
              <a:t>geliştirmek</a:t>
            </a:r>
            <a:r>
              <a:rPr lang="en-US" sz="2000" dirty="0">
                <a:solidFill>
                  <a:srgbClr val="000000"/>
                </a:solidFill>
              </a:rPr>
              <a:t> </a:t>
            </a:r>
            <a:r>
              <a:rPr lang="en-US" sz="2000" dirty="0" err="1">
                <a:solidFill>
                  <a:srgbClr val="000000"/>
                </a:solidFill>
              </a:rPr>
              <a:t>için</a:t>
            </a:r>
            <a:r>
              <a:rPr lang="en-US" sz="2000" dirty="0">
                <a:solidFill>
                  <a:srgbClr val="000000"/>
                </a:solidFill>
              </a:rPr>
              <a:t> son </a:t>
            </a:r>
            <a:r>
              <a:rPr lang="en-US" sz="2000" dirty="0" err="1">
                <a:solidFill>
                  <a:srgbClr val="000000"/>
                </a:solidFill>
              </a:rPr>
              <a:t>üç</a:t>
            </a:r>
            <a:r>
              <a:rPr lang="en-US" sz="2000" dirty="0">
                <a:solidFill>
                  <a:srgbClr val="000000"/>
                </a:solidFill>
              </a:rPr>
              <a:t> </a:t>
            </a:r>
            <a:r>
              <a:rPr lang="en-US" sz="2000" dirty="0" err="1">
                <a:solidFill>
                  <a:srgbClr val="000000"/>
                </a:solidFill>
              </a:rPr>
              <a:t>aşama</a:t>
            </a:r>
            <a:r>
              <a:rPr lang="en-US" sz="2000" dirty="0">
                <a:solidFill>
                  <a:srgbClr val="000000"/>
                </a:solidFill>
              </a:rPr>
              <a:t> </a:t>
            </a:r>
            <a:r>
              <a:rPr lang="en-US" sz="2000" dirty="0" err="1">
                <a:solidFill>
                  <a:srgbClr val="000000"/>
                </a:solidFill>
              </a:rPr>
              <a:t>tekrarlanmalıdır</a:t>
            </a:r>
            <a:r>
              <a:rPr lang="en-US" sz="2000" dirty="0">
                <a:solidFill>
                  <a:srgbClr val="000000"/>
                </a:solidFill>
              </a:rPr>
              <a:t>.</a:t>
            </a:r>
            <a:endParaRPr lang="en-US" sz="2000" dirty="0">
              <a:solidFill>
                <a:srgbClr val="000000"/>
              </a:solidFill>
              <a:ea typeface="Calibri"/>
              <a:cs typeface="Calibri"/>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rtl="0"/>
            <a:r>
              <a:rPr lang="en-US" sz="1800" b="1">
                <a:solidFill>
                  <a:srgbClr val="000000"/>
                </a:solidFill>
              </a:rPr>
              <a:t>Tasarım ekibinin bu aşamada arka planda kalması ve sadece prototiple etkileşimi gözlemlemesi gerekiyor.</a:t>
            </a:r>
          </a:p>
        </p:txBody>
      </p:sp>
      <p:pic>
        <p:nvPicPr>
          <p:cNvPr id="11" name="Graphic 10" descr="Badge 5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3033637F-0C99-3889-82F4-D4139FEAFB5C}"/>
              </a:ext>
            </a:extLst>
          </p:cNvPr>
          <p:cNvGrpSpPr/>
          <p:nvPr/>
        </p:nvGrpSpPr>
        <p:grpSpPr>
          <a:xfrm>
            <a:off x="1833699" y="309422"/>
            <a:ext cx="1733837" cy="1626057"/>
            <a:chOff x="662657" y="410457"/>
            <a:chExt cx="888845" cy="973680"/>
          </a:xfrm>
        </p:grpSpPr>
        <p:sp>
          <p:nvSpPr>
            <p:cNvPr id="13" name="Freeform 1324">
              <a:extLst>
                <a:ext uri="{FF2B5EF4-FFF2-40B4-BE49-F238E27FC236}">
                  <a16:creationId xmlns:a16="http://schemas.microsoft.com/office/drawing/2014/main" id="{2A7FEE91-7317-9E3C-E47E-6B7ED7F7EF6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pPr algn="l" rtl="0"/>
              <a:endParaRPr lang="en-US"/>
            </a:p>
          </p:txBody>
        </p:sp>
        <p:grpSp>
          <p:nvGrpSpPr>
            <p:cNvPr id="14" name="Graphic 3">
              <a:extLst>
                <a:ext uri="{FF2B5EF4-FFF2-40B4-BE49-F238E27FC236}">
                  <a16:creationId xmlns:a16="http://schemas.microsoft.com/office/drawing/2014/main" id="{7896CEBD-3DBA-2E3A-6813-67B6135CC692}"/>
                </a:ext>
              </a:extLst>
            </p:cNvPr>
            <p:cNvGrpSpPr/>
            <p:nvPr/>
          </p:nvGrpSpPr>
          <p:grpSpPr>
            <a:xfrm>
              <a:off x="662657" y="443370"/>
              <a:ext cx="888845" cy="940767"/>
              <a:chOff x="662657" y="443370"/>
              <a:chExt cx="888845" cy="940767"/>
            </a:xfrm>
            <a:solidFill>
              <a:srgbClr val="000000"/>
            </a:solidFill>
          </p:grpSpPr>
          <p:sp>
            <p:nvSpPr>
              <p:cNvPr id="15" name="Freeform 1326">
                <a:extLst>
                  <a:ext uri="{FF2B5EF4-FFF2-40B4-BE49-F238E27FC236}">
                    <a16:creationId xmlns:a16="http://schemas.microsoft.com/office/drawing/2014/main" id="{05EB5668-F4B5-41E0-5F76-F9CE301CF12C}"/>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327">
                <a:extLst>
                  <a:ext uri="{FF2B5EF4-FFF2-40B4-BE49-F238E27FC236}">
                    <a16:creationId xmlns:a16="http://schemas.microsoft.com/office/drawing/2014/main" id="{1EDA5391-C616-1D23-FB3F-2FD29C17574C}"/>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328">
                <a:extLst>
                  <a:ext uri="{FF2B5EF4-FFF2-40B4-BE49-F238E27FC236}">
                    <a16:creationId xmlns:a16="http://schemas.microsoft.com/office/drawing/2014/main" id="{C62A20EA-F3F6-3989-93DC-72D1DAA8254C}"/>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329">
                <a:extLst>
                  <a:ext uri="{FF2B5EF4-FFF2-40B4-BE49-F238E27FC236}">
                    <a16:creationId xmlns:a16="http://schemas.microsoft.com/office/drawing/2014/main" id="{AB036E92-4F85-6745-64F7-25CED87303A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330">
                <a:extLst>
                  <a:ext uri="{FF2B5EF4-FFF2-40B4-BE49-F238E27FC236}">
                    <a16:creationId xmlns:a16="http://schemas.microsoft.com/office/drawing/2014/main" id="{D12710EF-51A2-DDF8-1E87-B5EDEFD09EB2}"/>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331">
                <a:extLst>
                  <a:ext uri="{FF2B5EF4-FFF2-40B4-BE49-F238E27FC236}">
                    <a16:creationId xmlns:a16="http://schemas.microsoft.com/office/drawing/2014/main" id="{FBA0E6C6-66C4-9FBA-98D2-4827DD238C2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332">
                <a:extLst>
                  <a:ext uri="{FF2B5EF4-FFF2-40B4-BE49-F238E27FC236}">
                    <a16:creationId xmlns:a16="http://schemas.microsoft.com/office/drawing/2014/main" id="{AC887B30-5FBB-358C-5CF5-942BA8BA517B}"/>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333">
                <a:extLst>
                  <a:ext uri="{FF2B5EF4-FFF2-40B4-BE49-F238E27FC236}">
                    <a16:creationId xmlns:a16="http://schemas.microsoft.com/office/drawing/2014/main" id="{F8293F30-63EC-7496-B9FD-18A48ACCF89E}"/>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334">
                <a:extLst>
                  <a:ext uri="{FF2B5EF4-FFF2-40B4-BE49-F238E27FC236}">
                    <a16:creationId xmlns:a16="http://schemas.microsoft.com/office/drawing/2014/main" id="{E5857CEE-520E-1F31-35B4-C4B0C8B9D419}"/>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nvGrpSpPr>
              <p:cNvPr id="25" name="Graphic 3">
                <a:extLst>
                  <a:ext uri="{FF2B5EF4-FFF2-40B4-BE49-F238E27FC236}">
                    <a16:creationId xmlns:a16="http://schemas.microsoft.com/office/drawing/2014/main" id="{0B24EE8A-CCAA-8C8D-8F18-D83613FB2F99}"/>
                  </a:ext>
                </a:extLst>
              </p:cNvPr>
              <p:cNvGrpSpPr/>
              <p:nvPr/>
            </p:nvGrpSpPr>
            <p:grpSpPr>
              <a:xfrm>
                <a:off x="662657" y="668277"/>
                <a:ext cx="888845" cy="715860"/>
                <a:chOff x="662657" y="668277"/>
                <a:chExt cx="888845" cy="715860"/>
              </a:xfrm>
              <a:solidFill>
                <a:srgbClr val="000000"/>
              </a:solidFill>
            </p:grpSpPr>
            <p:sp>
              <p:nvSpPr>
                <p:cNvPr id="27" name="Freeform 1337">
                  <a:extLst>
                    <a:ext uri="{FF2B5EF4-FFF2-40B4-BE49-F238E27FC236}">
                      <a16:creationId xmlns:a16="http://schemas.microsoft.com/office/drawing/2014/main" id="{F9E8ACA6-9295-C81E-7E7F-D540BEE88A9A}"/>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338">
                  <a:extLst>
                    <a:ext uri="{FF2B5EF4-FFF2-40B4-BE49-F238E27FC236}">
                      <a16:creationId xmlns:a16="http://schemas.microsoft.com/office/drawing/2014/main" id="{C7705691-37C5-3070-92DA-F18C981889B2}"/>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339">
                  <a:extLst>
                    <a:ext uri="{FF2B5EF4-FFF2-40B4-BE49-F238E27FC236}">
                      <a16:creationId xmlns:a16="http://schemas.microsoft.com/office/drawing/2014/main" id="{694BD647-615D-C31B-9554-B7894CED9B44}"/>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pPr algn="l" rtl="0"/>
                  <a:endParaRPr lang="en-US"/>
                </a:p>
              </p:txBody>
            </p:sp>
          </p:grpSp>
          <p:sp>
            <p:nvSpPr>
              <p:cNvPr id="26" name="Freeform 1336">
                <a:extLst>
                  <a:ext uri="{FF2B5EF4-FFF2-40B4-BE49-F238E27FC236}">
                    <a16:creationId xmlns:a16="http://schemas.microsoft.com/office/drawing/2014/main" id="{17A6F05D-05CF-4332-C13F-F88942794CF0}"/>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grpSp>
      <p:sp>
        <p:nvSpPr>
          <p:cNvPr id="30" name="Arrow: Up 29">
            <a:extLst>
              <a:ext uri="{FF2B5EF4-FFF2-40B4-BE49-F238E27FC236}">
                <a16:creationId xmlns:a16="http://schemas.microsoft.com/office/drawing/2014/main" id="{06B464FA-52F4-841F-CF0E-29D45B5D463D}"/>
              </a:ext>
            </a:extLst>
          </p:cNvPr>
          <p:cNvSpPr/>
          <p:nvPr/>
        </p:nvSpPr>
        <p:spPr>
          <a:xfrm>
            <a:off x="2575079" y="1273681"/>
            <a:ext cx="233569" cy="436120"/>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2417755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9AF5E-E61C-D4E7-B8B3-FB254B781AF3}"/>
              </a:ext>
            </a:extLst>
          </p:cNvPr>
          <p:cNvSpPr>
            <a:spLocks noGrp="1"/>
          </p:cNvSpPr>
          <p:nvPr>
            <p:ph type="body" sz="quarter" idx="18"/>
          </p:nvPr>
        </p:nvSpPr>
        <p:spPr>
          <a:xfrm>
            <a:off x="898358" y="1697199"/>
            <a:ext cx="4080041" cy="3913188"/>
          </a:xfrm>
        </p:spPr>
        <p:txBody>
          <a:bodyPr lIns="91440" tIns="45720" rIns="91440" bIns="45720" anchor="t"/>
          <a:lstStyle/>
          <a:p>
            <a:r>
              <a:rPr lang="tr-TR" dirty="0"/>
              <a:t>Bu video, Tasarım Odaklı Düşünme sürecinin test aşamasına dahil olanların kısa bir özetidir. Testin neden önemli olduğunu ve ürün veya hizmetimizi iyileştirmemize ve sorunu veya zorluğu daha iyi anlamamıza nasıl yardımcı olduğunu açıklar.</a:t>
            </a:r>
            <a:endParaRPr lang="tr-TR" dirty="0">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A4EFC7D1-33E3-48CC-CE0B-C3E652F4D11D}"/>
              </a:ext>
            </a:extLst>
          </p:cNvPr>
          <p:cNvSpPr>
            <a:spLocks noGrp="1"/>
          </p:cNvSpPr>
          <p:nvPr>
            <p:ph type="body" sz="quarter" idx="16"/>
          </p:nvPr>
        </p:nvSpPr>
        <p:spPr>
          <a:xfrm>
            <a:off x="898358" y="890242"/>
            <a:ext cx="4990998" cy="616032"/>
          </a:xfrm>
        </p:spPr>
        <p:txBody>
          <a:bodyPr/>
          <a:lstStyle/>
          <a:p>
            <a:pPr algn="l" rtl="0"/>
            <a:r>
              <a:rPr lang="en-IE"/>
              <a:t>Test Etme Aşaması</a:t>
            </a:r>
          </a:p>
        </p:txBody>
      </p:sp>
      <p:sp>
        <p:nvSpPr>
          <p:cNvPr id="5" name="TextBox 4">
            <a:extLst>
              <a:ext uri="{FF2B5EF4-FFF2-40B4-BE49-F238E27FC236}">
                <a16:creationId xmlns:a16="http://schemas.microsoft.com/office/drawing/2014/main" id="{2EA1B869-3F30-AD4B-57C7-9382EDCCC56E}"/>
              </a:ext>
            </a:extLst>
          </p:cNvPr>
          <p:cNvSpPr txBox="1"/>
          <p:nvPr/>
        </p:nvSpPr>
        <p:spPr>
          <a:xfrm>
            <a:off x="122932" y="6048012"/>
            <a:ext cx="6096000" cy="369332"/>
          </a:xfrm>
          <a:prstGeom prst="rect">
            <a:avLst/>
          </a:prstGeom>
          <a:noFill/>
        </p:spPr>
        <p:txBody>
          <a:bodyPr wrap="square" lIns="91440" tIns="45720" rIns="91440" bIns="45720" anchor="t">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Tasarım Odaklı Düşünme 5. Adım: Test - Y</a:t>
            </a:r>
            <a:r>
              <a:rPr lang="en-US" dirty="0">
                <a:solidFill>
                  <a:srgbClr val="000000"/>
                </a:solidFill>
              </a:rPr>
              <a:t>ouTube</a:t>
            </a:r>
            <a:endParaRPr lang="en-IE" dirty="0">
              <a:solidFill>
                <a:srgbClr val="000000"/>
              </a:solidFill>
            </a:endParaRPr>
          </a:p>
        </p:txBody>
      </p:sp>
      <p:pic>
        <p:nvPicPr>
          <p:cNvPr id="6" name="Online Media 5" title="Design Thinking Step 5: Test">
            <a:hlinkClick r:id="" action="ppaction://media"/>
            <a:extLst>
              <a:ext uri="{FF2B5EF4-FFF2-40B4-BE49-F238E27FC236}">
                <a16:creationId xmlns:a16="http://schemas.microsoft.com/office/drawing/2014/main" id="{99A9E442-441F-8C0F-66B6-2BFA93042DF8}"/>
              </a:ext>
            </a:extLst>
          </p:cNvPr>
          <p:cNvPicPr>
            <a:picLocks noRot="1" noChangeAspect="1"/>
          </p:cNvPicPr>
          <p:nvPr>
            <a:videoFile r:link="rId1"/>
          </p:nvPr>
        </p:nvPicPr>
        <p:blipFill>
          <a:blip r:embed="rId4"/>
          <a:stretch>
            <a:fillRect/>
          </a:stretch>
        </p:blipFill>
        <p:spPr>
          <a:xfrm>
            <a:off x="5278673" y="1162289"/>
            <a:ext cx="6748351" cy="4097774"/>
          </a:xfrm>
          <a:prstGeom prst="rect">
            <a:avLst/>
          </a:prstGeom>
        </p:spPr>
      </p:pic>
    </p:spTree>
    <p:extLst>
      <p:ext uri="{BB962C8B-B14F-4D97-AF65-F5344CB8AC3E}">
        <p14:creationId xmlns:p14="http://schemas.microsoft.com/office/powerpoint/2010/main" val="6156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5620096-B82C-5813-8D60-8B7C03BD05B9}"/>
              </a:ext>
            </a:extLst>
          </p:cNvPr>
          <p:cNvSpPr>
            <a:spLocks noGrp="1"/>
          </p:cNvSpPr>
          <p:nvPr>
            <p:ph type="body" sz="quarter" idx="16"/>
          </p:nvPr>
        </p:nvSpPr>
        <p:spPr>
          <a:xfrm>
            <a:off x="807598" y="738188"/>
            <a:ext cx="4991100" cy="992187"/>
          </a:xfrm>
        </p:spPr>
        <p:txBody>
          <a:bodyPr>
            <a:normAutofit/>
          </a:bodyPr>
          <a:lstStyle/>
          <a:p>
            <a:pPr algn="l" rtl="0"/>
            <a:r>
              <a:rPr lang="en-US" sz="3300" b="1" dirty="0"/>
              <a:t>1. </a:t>
            </a:r>
            <a:r>
              <a:rPr lang="en-US" sz="3300" b="1" dirty="0" err="1"/>
              <a:t>Kademeli</a:t>
            </a:r>
            <a:r>
              <a:rPr lang="en-US" sz="3300" b="1" dirty="0"/>
              <a:t> </a:t>
            </a:r>
            <a:r>
              <a:rPr lang="en-US" sz="3300" b="1" dirty="0" err="1"/>
              <a:t>İnovasyon</a:t>
            </a:r>
            <a:endParaRPr lang="en-IE" sz="3300" b="1" dirty="0"/>
          </a:p>
        </p:txBody>
      </p:sp>
      <p:sp>
        <p:nvSpPr>
          <p:cNvPr id="6" name="Text Placeholder 2">
            <a:extLst>
              <a:ext uri="{FF2B5EF4-FFF2-40B4-BE49-F238E27FC236}">
                <a16:creationId xmlns:a16="http://schemas.microsoft.com/office/drawing/2014/main" id="{56B203EB-5D54-1D8D-3DEF-0E28660B460C}"/>
              </a:ext>
            </a:extLst>
          </p:cNvPr>
          <p:cNvSpPr>
            <a:spLocks noGrp="1"/>
          </p:cNvSpPr>
          <p:nvPr>
            <p:ph type="body" sz="quarter" idx="18"/>
          </p:nvPr>
        </p:nvSpPr>
        <p:spPr>
          <a:xfrm>
            <a:off x="807598" y="1337608"/>
            <a:ext cx="5737665" cy="4514848"/>
          </a:xfrm>
        </p:spPr>
        <p:txBody>
          <a:bodyPr lIns="91440" tIns="45720" rIns="91440" bIns="45720" anchor="t">
            <a:noAutofit/>
          </a:bodyPr>
          <a:lstStyle/>
          <a:p>
            <a:pPr algn="l" rtl="0">
              <a:lnSpc>
                <a:spcPct val="100000"/>
              </a:lnSpc>
            </a:pPr>
            <a:r>
              <a:rPr lang="tr-TR" sz="2300" dirty="0"/>
              <a:t>İnsanlar, özellikle de basın, yenilik hakkında konuştuğunda, genellikle yıkıcı ve çoğu zaman teknolojiye dayalı yenilik türlerinden söz ederler.</a:t>
            </a:r>
            <a:endParaRPr lang="tr-TR" sz="2300" dirty="0">
              <a:cs typeface="Calibri"/>
            </a:endParaRPr>
          </a:p>
          <a:p>
            <a:pPr algn="l" rtl="0">
              <a:lnSpc>
                <a:spcPct val="100000"/>
              </a:lnSpc>
            </a:pPr>
            <a:r>
              <a:rPr lang="tr-TR" sz="2300" dirty="0"/>
              <a:t>Ancak bunlar inovasyon yapbozunun sadece küçük bir parçası. Aslında, farklı sektörlerdeki şirketlerde meydana gelen yeniliklerin çoğu, doğası gereği çok daha sıradan ve kademelidir.</a:t>
            </a:r>
            <a:endParaRPr lang="tr-TR" sz="2300" dirty="0">
              <a:cs typeface="Calibri"/>
            </a:endParaRPr>
          </a:p>
          <a:p>
            <a:pPr>
              <a:lnSpc>
                <a:spcPct val="100000"/>
              </a:lnSpc>
            </a:pPr>
            <a:r>
              <a:rPr lang="tr-TR" sz="2300" dirty="0"/>
              <a:t>Kademeli inovasyon, başarıları yıkıcı inovasyondan kaynaklanmış olsa bile, en başarılı şirketlerin arkasında büyük bir güç </a:t>
            </a:r>
            <a:r>
              <a:rPr lang="en-IE" sz="2300" dirty="0"/>
              <a:t>	</a:t>
            </a:r>
            <a:r>
              <a:rPr lang="tr-TR" sz="2300" dirty="0"/>
              <a:t>olma eğilimindedir.</a:t>
            </a:r>
            <a:endParaRPr lang="tr-TR" sz="2300" dirty="0">
              <a:cs typeface="Calibri"/>
            </a:endParaRPr>
          </a:p>
        </p:txBody>
      </p:sp>
      <p:sp>
        <p:nvSpPr>
          <p:cNvPr id="4" name="AutoShape 2" descr="Eat for the Earth with These 13 Sustainable Food Brands #sustainablefoodbrands #whatarethemostsustainablefoodbrands #whatarethebestsustainablefoodbrands #sustainablefoodcompanies #topsustainablefoodbrands #sustainablejungle Image by Alara Wholefoods">
            <a:extLst>
              <a:ext uri="{FF2B5EF4-FFF2-40B4-BE49-F238E27FC236}">
                <a16:creationId xmlns:a16="http://schemas.microsoft.com/office/drawing/2014/main" id="{21F5A6FF-375C-0C7C-A274-4B43A0356A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12" name="TextBox 11">
            <a:extLst>
              <a:ext uri="{FF2B5EF4-FFF2-40B4-BE49-F238E27FC236}">
                <a16:creationId xmlns:a16="http://schemas.microsoft.com/office/drawing/2014/main" id="{30AD16C9-F420-5FD2-C247-8345546CBADE}"/>
              </a:ext>
            </a:extLst>
          </p:cNvPr>
          <p:cNvSpPr txBox="1"/>
          <p:nvPr/>
        </p:nvSpPr>
        <p:spPr>
          <a:xfrm>
            <a:off x="6782622" y="343591"/>
            <a:ext cx="6101442" cy="584775"/>
          </a:xfrm>
          <a:prstGeom prst="rect">
            <a:avLst/>
          </a:prstGeom>
          <a:noFill/>
        </p:spPr>
        <p:txBody>
          <a:bodyPr wrap="square" lIns="91440" tIns="45720" rIns="91440" bIns="45720" anchor="t">
            <a:spAutoFit/>
          </a:bodyPr>
          <a:lstStyle/>
          <a:p>
            <a:r>
              <a:rPr lang="en-IE" sz="3200" b="1" err="1">
                <a:solidFill>
                  <a:srgbClr val="79C5C3"/>
                </a:solidFill>
              </a:rPr>
              <a:t>Glenilen</a:t>
            </a:r>
            <a:r>
              <a:rPr lang="en-IE" sz="3200" b="1">
                <a:solidFill>
                  <a:srgbClr val="79C5C3"/>
                </a:solidFill>
              </a:rPr>
              <a:t> </a:t>
            </a:r>
            <a:r>
              <a:rPr lang="en-IE" sz="3200" b="1" err="1">
                <a:solidFill>
                  <a:srgbClr val="79C5C3"/>
                </a:solidFill>
              </a:rPr>
              <a:t>Çiftliği</a:t>
            </a:r>
            <a:endParaRPr lang="en-IE" sz="3200" b="1" err="1">
              <a:solidFill>
                <a:srgbClr val="79C5C3"/>
              </a:solidFill>
              <a:cs typeface="Calibri"/>
            </a:endParaRPr>
          </a:p>
        </p:txBody>
      </p:sp>
      <p:sp>
        <p:nvSpPr>
          <p:cNvPr id="14" name="TextBox 13">
            <a:extLst>
              <a:ext uri="{FF2B5EF4-FFF2-40B4-BE49-F238E27FC236}">
                <a16:creationId xmlns:a16="http://schemas.microsoft.com/office/drawing/2014/main" id="{78961588-0FAD-45CD-95F8-CDE7BFFBD517}"/>
              </a:ext>
            </a:extLst>
          </p:cNvPr>
          <p:cNvSpPr txBox="1"/>
          <p:nvPr/>
        </p:nvSpPr>
        <p:spPr>
          <a:xfrm>
            <a:off x="6782622" y="1337608"/>
            <a:ext cx="5144684" cy="2031325"/>
          </a:xfrm>
          <a:prstGeom prst="rect">
            <a:avLst/>
          </a:prstGeom>
          <a:noFill/>
        </p:spPr>
        <p:txBody>
          <a:bodyPr wrap="square" lIns="91440" tIns="45720" rIns="91440" bIns="45720" anchor="t">
            <a:spAutoFit/>
          </a:bodyPr>
          <a:lstStyle/>
          <a:p>
            <a:r>
              <a:rPr lang="tr-TR" sz="2100" dirty="0">
                <a:solidFill>
                  <a:srgbClr val="374151"/>
                </a:solidFill>
                <a:ea typeface="+mn-lt"/>
                <a:cs typeface="+mn-lt"/>
              </a:rPr>
              <a:t>Tarımın endüstrileşmesinden önce gelen geleneksel değerler, işletmenin sürdürülebilirlik </a:t>
            </a:r>
            <a:r>
              <a:rPr lang="tr-TR" sz="2100" b="0" i="0" dirty="0">
                <a:solidFill>
                  <a:srgbClr val="374151"/>
                </a:solidFill>
                <a:effectLst/>
                <a:ea typeface="+mn-lt"/>
                <a:cs typeface="+mn-lt"/>
              </a:rPr>
              <a:t>ve çevresel </a:t>
            </a:r>
            <a:r>
              <a:rPr lang="tr-TR" sz="2100" dirty="0">
                <a:solidFill>
                  <a:srgbClr val="374151"/>
                </a:solidFill>
                <a:ea typeface="+mn-lt"/>
                <a:cs typeface="+mn-lt"/>
              </a:rPr>
              <a:t>yeteneklerine aktarılmıştır; böylece</a:t>
            </a:r>
            <a:r>
              <a:rPr lang="tr-TR" sz="2100" b="0" i="0" dirty="0">
                <a:solidFill>
                  <a:srgbClr val="374151"/>
                </a:solidFill>
                <a:effectLst/>
                <a:ea typeface="+mn-lt"/>
                <a:cs typeface="+mn-lt"/>
              </a:rPr>
              <a:t>, </a:t>
            </a:r>
            <a:r>
              <a:rPr lang="tr-TR" sz="2100" dirty="0">
                <a:solidFill>
                  <a:srgbClr val="374151"/>
                </a:solidFill>
                <a:ea typeface="+mn-lt"/>
                <a:cs typeface="+mn-lt"/>
              </a:rPr>
              <a:t>kârlılık</a:t>
            </a:r>
            <a:r>
              <a:rPr lang="tr-TR" sz="2100" b="0" i="0" dirty="0">
                <a:solidFill>
                  <a:srgbClr val="374151"/>
                </a:solidFill>
                <a:effectLst/>
                <a:ea typeface="+mn-lt"/>
                <a:cs typeface="+mn-lt"/>
              </a:rPr>
              <a:t> </a:t>
            </a:r>
            <a:r>
              <a:rPr lang="tr-TR" sz="2100" dirty="0">
                <a:solidFill>
                  <a:srgbClr val="374151"/>
                </a:solidFill>
                <a:ea typeface="+mn-lt"/>
                <a:cs typeface="+mn-lt"/>
              </a:rPr>
              <a:t>peşindeyken</a:t>
            </a:r>
            <a:r>
              <a:rPr lang="tr-TR" sz="2100" b="0" i="0" dirty="0">
                <a:solidFill>
                  <a:srgbClr val="374151"/>
                </a:solidFill>
                <a:effectLst/>
                <a:ea typeface="+mn-lt"/>
                <a:cs typeface="+mn-lt"/>
              </a:rPr>
              <a:t> gezegeni feda etmeden </a:t>
            </a:r>
            <a:r>
              <a:rPr lang="tr-TR" sz="2100" dirty="0">
                <a:solidFill>
                  <a:srgbClr val="374151"/>
                </a:solidFill>
                <a:ea typeface="+mn-lt"/>
                <a:cs typeface="+mn-lt"/>
              </a:rPr>
              <a:t>işletmede başarı elde etmenin</a:t>
            </a:r>
            <a:r>
              <a:rPr lang="tr-TR" sz="2100" b="0" i="0" dirty="0">
                <a:solidFill>
                  <a:srgbClr val="374151"/>
                </a:solidFill>
                <a:effectLst/>
                <a:ea typeface="+mn-lt"/>
                <a:cs typeface="+mn-lt"/>
              </a:rPr>
              <a:t> mümkün olduğunu </a:t>
            </a:r>
            <a:r>
              <a:rPr lang="tr-TR" sz="2100" dirty="0">
                <a:solidFill>
                  <a:srgbClr val="374151"/>
                </a:solidFill>
                <a:ea typeface="+mn-lt"/>
                <a:cs typeface="+mn-lt"/>
              </a:rPr>
              <a:t>göstermektedir</a:t>
            </a:r>
            <a:endParaRPr lang="tr-TR" sz="2100" dirty="0">
              <a:cs typeface="Calibri"/>
            </a:endParaRPr>
          </a:p>
        </p:txBody>
      </p:sp>
      <p:pic>
        <p:nvPicPr>
          <p:cNvPr id="1028" name="Picture 4" descr="Glenilen Farm Live Yoghurt with Strawberries">
            <a:extLst>
              <a:ext uri="{FF2B5EF4-FFF2-40B4-BE49-F238E27FC236}">
                <a16:creationId xmlns:a16="http://schemas.microsoft.com/office/drawing/2014/main" id="{9B5D17C2-C9CC-3E17-CEBA-435BA17A3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650" y="3734353"/>
            <a:ext cx="1379575" cy="1379575"/>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338A9792-81BB-7146-C857-325D68942A5F}"/>
              </a:ext>
            </a:extLst>
          </p:cNvPr>
          <p:cNvSpPr/>
          <p:nvPr/>
        </p:nvSpPr>
        <p:spPr>
          <a:xfrm>
            <a:off x="7014001" y="5301538"/>
            <a:ext cx="542260" cy="437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30" name="Picture 6" descr="Win a Hamper of Fresh Produce and Merchandise from Glenilen Farm Worth ...">
            <a:extLst>
              <a:ext uri="{FF2B5EF4-FFF2-40B4-BE49-F238E27FC236}">
                <a16:creationId xmlns:a16="http://schemas.microsoft.com/office/drawing/2014/main" id="{123A8672-6DD3-DE49-2CCC-6D4126F03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292" y="3709988"/>
            <a:ext cx="37068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38FA74A-D219-8775-3762-5B74046C95C4}"/>
              </a:ext>
            </a:extLst>
          </p:cNvPr>
          <p:cNvSpPr txBox="1"/>
          <p:nvPr/>
        </p:nvSpPr>
        <p:spPr>
          <a:xfrm>
            <a:off x="6782622" y="5848626"/>
            <a:ext cx="5236830" cy="369332"/>
          </a:xfrm>
          <a:prstGeom prst="rect">
            <a:avLst/>
          </a:prstGeom>
          <a:noFill/>
        </p:spPr>
        <p:txBody>
          <a:bodyPr wrap="square" lIns="91440" tIns="45720" rIns="91440" bIns="45720" anchor="t">
            <a:spAutoFit/>
          </a:bodyPr>
          <a:lstStyle/>
          <a:p>
            <a:r>
              <a:rPr lang="en-IE" b="1">
                <a:solidFill>
                  <a:schemeClr val="bg1"/>
                </a:solidFill>
                <a:highlight>
                  <a:srgbClr val="F79037"/>
                </a:highlight>
              </a:rPr>
              <a:t>ZİYARET ETMEK</a:t>
            </a:r>
            <a:r>
              <a:rPr lang="en-IE" b="1">
                <a:solidFill>
                  <a:srgbClr val="FFFFFF"/>
                </a:solidFill>
                <a:highlight>
                  <a:srgbClr val="F79037"/>
                </a:highlight>
              </a:rPr>
              <a:t> İÇİN</a:t>
            </a:r>
            <a:r>
              <a:rPr lang="en-IE">
                <a:solidFill>
                  <a:srgbClr val="87A66E"/>
                </a:solidFill>
                <a:hlinkClick r:id="rId4">
                  <a:extLst>
                    <a:ext uri="{A12FA001-AC4F-418D-AE19-62706E023703}">
                      <ahyp:hlinkClr xmlns:ahyp="http://schemas.microsoft.com/office/drawing/2018/hyperlinkcolor" val="tx"/>
                    </a:ext>
                  </a:extLst>
                </a:hlinkClick>
              </a:rPr>
              <a:t> Glenilen Çiftlik – Gündelik İyili</a:t>
            </a:r>
            <a:r>
              <a:rPr lang="en-IE">
                <a:solidFill>
                  <a:srgbClr val="87A66E"/>
                </a:solidFill>
              </a:rPr>
              <a:t>k</a:t>
            </a:r>
            <a:endParaRPr lang="en-IE"/>
          </a:p>
        </p:txBody>
      </p:sp>
    </p:spTree>
    <p:extLst>
      <p:ext uri="{BB962C8B-B14F-4D97-AF65-F5344CB8AC3E}">
        <p14:creationId xmlns:p14="http://schemas.microsoft.com/office/powerpoint/2010/main" val="744631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2">
            <a:extLst>
              <a:ext uri="{FF2B5EF4-FFF2-40B4-BE49-F238E27FC236}">
                <a16:creationId xmlns:a16="http://schemas.microsoft.com/office/drawing/2014/main" id="{BF8B5C65-A15A-4E5C-DC3B-9D293EFB2A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24813" y="658153"/>
            <a:ext cx="1715155" cy="1715155"/>
          </a:xfrm>
          <a:prstGeom prst="rect">
            <a:avLst/>
          </a:prstGeom>
        </p:spPr>
      </p:pic>
      <p:sp>
        <p:nvSpPr>
          <p:cNvPr id="4" name="Text Placeholder 2">
            <a:extLst>
              <a:ext uri="{FF2B5EF4-FFF2-40B4-BE49-F238E27FC236}">
                <a16:creationId xmlns:a16="http://schemas.microsoft.com/office/drawing/2014/main" id="{358CD03A-5AD7-A0D0-07CD-CFDE035D4084}"/>
              </a:ext>
            </a:extLst>
          </p:cNvPr>
          <p:cNvSpPr>
            <a:spLocks noGrp="1"/>
          </p:cNvSpPr>
          <p:nvPr>
            <p:ph type="body" sz="quarter" idx="16"/>
          </p:nvPr>
        </p:nvSpPr>
        <p:spPr>
          <a:xfrm>
            <a:off x="798642" y="463235"/>
            <a:ext cx="10594975" cy="803275"/>
          </a:xfrm>
        </p:spPr>
        <p:txBody>
          <a:bodyPr lIns="91440" tIns="45720" rIns="91440" bIns="45720" anchor="t">
            <a:normAutofit/>
          </a:bodyPr>
          <a:lstStyle/>
          <a:p>
            <a:r>
              <a:rPr lang="en-US" sz="3300" b="1" dirty="0"/>
              <a:t>TASARIM ODAKLI DÜŞÜME </a:t>
            </a:r>
            <a:r>
              <a:rPr lang="en-US" sz="3300" b="1" dirty="0" err="1"/>
              <a:t>Kurallarının</a:t>
            </a:r>
            <a:r>
              <a:rPr lang="en-US" sz="3300" b="1" dirty="0"/>
              <a:t> </a:t>
            </a:r>
            <a:r>
              <a:rPr lang="en-US" sz="3300" b="1" dirty="0" err="1"/>
              <a:t>Özeti</a:t>
            </a:r>
            <a:r>
              <a:rPr lang="en-US" sz="3300" b="1" dirty="0"/>
              <a:t>…</a:t>
            </a:r>
            <a:endParaRPr lang="en-IE" sz="3300" b="1" dirty="0"/>
          </a:p>
        </p:txBody>
      </p:sp>
      <p:sp>
        <p:nvSpPr>
          <p:cNvPr id="5" name="Text Placeholder 1">
            <a:extLst>
              <a:ext uri="{FF2B5EF4-FFF2-40B4-BE49-F238E27FC236}">
                <a16:creationId xmlns:a16="http://schemas.microsoft.com/office/drawing/2014/main" id="{9B2FDF4A-6516-4011-DA91-9A241F80ADE7}"/>
              </a:ext>
            </a:extLst>
          </p:cNvPr>
          <p:cNvSpPr>
            <a:spLocks noGrp="1"/>
          </p:cNvSpPr>
          <p:nvPr>
            <p:ph type="body" sz="quarter" idx="18"/>
          </p:nvPr>
        </p:nvSpPr>
        <p:spPr>
          <a:xfrm>
            <a:off x="798513" y="1275454"/>
            <a:ext cx="10796587" cy="4465637"/>
          </a:xfrm>
        </p:spPr>
        <p:txBody>
          <a:bodyPr lIns="91440" tIns="45720" rIns="91440" bIns="45720" anchor="t">
            <a:noAutofit/>
          </a:bodyPr>
          <a:lstStyle/>
          <a:p>
            <a:pPr indent="-395605">
              <a:lnSpc>
                <a:spcPct val="100000"/>
              </a:lnSpc>
              <a:spcBef>
                <a:spcPts val="600"/>
              </a:spcBef>
            </a:pPr>
            <a:r>
              <a:rPr lang="tr-TR" sz="2300" b="1" dirty="0"/>
              <a:t>1. İnsan Kuralı: </a:t>
            </a:r>
            <a:r>
              <a:rPr lang="tr-TR" sz="2300" b="1" dirty="0">
                <a:solidFill>
                  <a:schemeClr val="bg1">
                    <a:lumMod val="50000"/>
                  </a:schemeClr>
                </a:solidFill>
              </a:rPr>
              <a:t>Tüm Tasarım Faaliyetleri Nihayetinde Doğası Gereği Sosyaldir</a:t>
            </a:r>
            <a:endParaRPr lang="tr-TR" sz="2300" b="1" dirty="0">
              <a:solidFill>
                <a:schemeClr val="bg1">
                  <a:lumMod val="50000"/>
                </a:schemeClr>
              </a:solidFill>
              <a:ea typeface="Calibri"/>
              <a:cs typeface="Calibri"/>
            </a:endParaRPr>
          </a:p>
          <a:p>
            <a:pPr indent="-395605" algn="l" rtl="0">
              <a:lnSpc>
                <a:spcPct val="100000"/>
              </a:lnSpc>
              <a:spcBef>
                <a:spcPts val="600"/>
              </a:spcBef>
            </a:pPr>
            <a:r>
              <a:rPr lang="tr-TR" sz="2300" dirty="0"/>
              <a:t>Çözümlerin uygulanması, insan ihtiyaçlarını karşılamaya çalışmalıdır.</a:t>
            </a:r>
            <a:endParaRPr lang="tr-TR" sz="2300" dirty="0">
              <a:ea typeface="Calibri"/>
              <a:cs typeface="Calibri"/>
            </a:endParaRPr>
          </a:p>
          <a:p>
            <a:pPr indent="-395605">
              <a:lnSpc>
                <a:spcPct val="100000"/>
              </a:lnSpc>
              <a:spcBef>
                <a:spcPts val="600"/>
              </a:spcBef>
            </a:pPr>
            <a:r>
              <a:rPr lang="tr-TR" sz="2300" b="1" dirty="0"/>
              <a:t>2. Belirsizlik Kuralı</a:t>
            </a:r>
            <a:r>
              <a:rPr lang="tr-TR" sz="2300" dirty="0"/>
              <a:t>: </a:t>
            </a:r>
            <a:r>
              <a:rPr lang="tr-TR" sz="2300" b="1" dirty="0">
                <a:solidFill>
                  <a:schemeClr val="bg1">
                    <a:lumMod val="50000"/>
                  </a:schemeClr>
                </a:solidFill>
              </a:rPr>
              <a:t>Tasarım Düşünürleri Belirsizliği Korumalı</a:t>
            </a:r>
            <a:endParaRPr lang="tr-TR" sz="2300" b="1" dirty="0">
              <a:solidFill>
                <a:schemeClr val="bg1">
                  <a:lumMod val="50000"/>
                </a:schemeClr>
              </a:solidFill>
              <a:ea typeface="Calibri"/>
              <a:cs typeface="Calibri"/>
            </a:endParaRPr>
          </a:p>
          <a:p>
            <a:pPr indent="-395605" algn="l" rtl="0">
              <a:lnSpc>
                <a:spcPct val="100000"/>
              </a:lnSpc>
              <a:spcBef>
                <a:spcPts val="600"/>
              </a:spcBef>
            </a:pPr>
            <a:r>
              <a:rPr lang="tr-TR" sz="2300" dirty="0"/>
              <a:t>Kısıtlamalardan uzaklaşmak ve bilgi ve hayal gücünün sınırında deney yapmak için koşullar yaratın. Uygunsuz görünen çözümleri arayın.</a:t>
            </a:r>
            <a:endParaRPr lang="tr-TR" sz="2300" dirty="0">
              <a:ea typeface="Calibri"/>
              <a:cs typeface="Calibri"/>
            </a:endParaRPr>
          </a:p>
          <a:p>
            <a:pPr indent="-395605">
              <a:lnSpc>
                <a:spcPct val="100000"/>
              </a:lnSpc>
              <a:spcBef>
                <a:spcPts val="600"/>
              </a:spcBef>
            </a:pPr>
            <a:r>
              <a:rPr lang="tr-TR" sz="2300" b="1" dirty="0"/>
              <a:t>3. Yeniden Tasarım Kuralı: </a:t>
            </a:r>
            <a:r>
              <a:rPr lang="tr-TR" sz="2300" b="1" dirty="0">
                <a:solidFill>
                  <a:schemeClr val="bg1">
                    <a:lumMod val="50000"/>
                  </a:schemeClr>
                </a:solidFill>
              </a:rPr>
              <a:t>Tüm Tasarımlar Yeniden Tasarlanıyor</a:t>
            </a:r>
            <a:endParaRPr lang="tr-TR" sz="2300" b="1" dirty="0">
              <a:solidFill>
                <a:schemeClr val="bg1">
                  <a:lumMod val="50000"/>
                </a:schemeClr>
              </a:solidFill>
              <a:ea typeface="Calibri"/>
              <a:cs typeface="Calibri"/>
            </a:endParaRPr>
          </a:p>
          <a:p>
            <a:pPr indent="-395605" algn="l" rtl="0">
              <a:lnSpc>
                <a:spcPct val="100000"/>
              </a:lnSpc>
              <a:spcBef>
                <a:spcPts val="600"/>
              </a:spcBef>
            </a:pPr>
            <a:r>
              <a:rPr lang="tr-TR" sz="2300" dirty="0"/>
              <a:t>Sorunu en iyi şekilde analiz etmek ve çözmek için tarihsel çözümlere dayalı olarak gelecekteki teknik ve sosyal koşulları tasarlayın.</a:t>
            </a:r>
            <a:endParaRPr lang="tr-TR" sz="2300" dirty="0">
              <a:ea typeface="Calibri"/>
              <a:cs typeface="Calibri"/>
            </a:endParaRPr>
          </a:p>
          <a:p>
            <a:pPr indent="-395605">
              <a:lnSpc>
                <a:spcPct val="100000"/>
              </a:lnSpc>
              <a:spcBef>
                <a:spcPts val="600"/>
              </a:spcBef>
            </a:pPr>
            <a:r>
              <a:rPr lang="tr-TR" sz="2300" b="1" dirty="0"/>
              <a:t>4. Somutluk Kuralı: </a:t>
            </a:r>
            <a:r>
              <a:rPr lang="tr-TR" sz="2300" b="1" dirty="0">
                <a:solidFill>
                  <a:schemeClr val="bg1">
                    <a:lumMod val="50000"/>
                  </a:schemeClr>
                </a:solidFill>
              </a:rPr>
              <a:t>Fikirleri Somut Hale Getirmek Her Zaman İletişimi Kolaylaştırır</a:t>
            </a:r>
            <a:endParaRPr lang="tr-TR" sz="2300" b="1" dirty="0">
              <a:solidFill>
                <a:schemeClr val="bg1">
                  <a:lumMod val="50000"/>
                </a:schemeClr>
              </a:solidFill>
              <a:ea typeface="Calibri"/>
              <a:cs typeface="Calibri"/>
            </a:endParaRPr>
          </a:p>
          <a:p>
            <a:pPr indent="-395605" algn="l" rtl="0">
              <a:lnSpc>
                <a:spcPct val="100000"/>
              </a:lnSpc>
              <a:spcBef>
                <a:spcPts val="600"/>
              </a:spcBef>
            </a:pPr>
            <a:r>
              <a:rPr lang="tr-TR" sz="2300" dirty="0"/>
              <a:t>Fikirleri görselleştirerek ve prototip oluşturarak gerçeğe dönüştürmek, proje ekibi üyeleri arasındaki iletişimi geliştirir.</a:t>
            </a:r>
            <a:endParaRPr lang="tr-TR" sz="2300" dirty="0">
              <a:ea typeface="Calibri"/>
              <a:cs typeface="Calibri"/>
            </a:endParaRPr>
          </a:p>
          <a:p>
            <a:pPr indent="-395605" algn="l" rtl="0">
              <a:lnSpc>
                <a:spcPct val="100000"/>
              </a:lnSpc>
              <a:spcBef>
                <a:spcPts val="600"/>
              </a:spcBef>
            </a:pPr>
            <a:endParaRPr lang="tr-TR" sz="2300" dirty="0">
              <a:ea typeface="Calibri"/>
              <a:cs typeface="Calibri"/>
            </a:endParaRPr>
          </a:p>
        </p:txBody>
      </p:sp>
      <p:sp>
        <p:nvSpPr>
          <p:cNvPr id="6" name="TextBox 5">
            <a:extLst>
              <a:ext uri="{FF2B5EF4-FFF2-40B4-BE49-F238E27FC236}">
                <a16:creationId xmlns:a16="http://schemas.microsoft.com/office/drawing/2014/main" id="{5F5273D0-F613-12CB-FFDE-03DC09E4DDF8}"/>
              </a:ext>
            </a:extLst>
          </p:cNvPr>
          <p:cNvSpPr txBox="1"/>
          <p:nvPr/>
        </p:nvSpPr>
        <p:spPr>
          <a:xfrm>
            <a:off x="5044965" y="5609547"/>
            <a:ext cx="7000900" cy="307777"/>
          </a:xfrm>
          <a:prstGeom prst="rect">
            <a:avLst/>
          </a:prstGeom>
          <a:noFill/>
        </p:spPr>
        <p:txBody>
          <a:bodyPr wrap="square">
            <a:spAutoFit/>
          </a:bodyPr>
          <a:lstStyle/>
          <a:p>
            <a:pPr algn="l" rtl="0"/>
            <a:r>
              <a:rPr lang="en-US" sz="1400">
                <a:solidFill>
                  <a:srgbClr val="F68F37"/>
                </a:solidFill>
              </a:rPr>
              <a:t>Kaynak: H.</a:t>
            </a:r>
            <a:r>
              <a:rPr lang="en-US" sz="1400" err="1">
                <a:solidFill>
                  <a:srgbClr val="F68F37"/>
                </a:solidFill>
              </a:rPr>
              <a:t>Plattner, C</a:t>
            </a:r>
            <a:r>
              <a:rPr lang="en-US" sz="1400">
                <a:solidFill>
                  <a:srgbClr val="F68F37"/>
                </a:solidFill>
              </a:rPr>
              <a:t>.</a:t>
            </a:r>
            <a:r>
              <a:rPr lang="en-US" sz="1400" err="1">
                <a:solidFill>
                  <a:srgbClr val="F68F37"/>
                </a:solidFill>
              </a:rPr>
              <a:t>Meinel</a:t>
            </a:r>
            <a:r>
              <a:rPr lang="en-US" sz="1400">
                <a:solidFill>
                  <a:srgbClr val="F68F37"/>
                </a:solidFill>
              </a:rPr>
              <a:t>, L. Leifer, Tasarım Düşüncesi: Anlayın - İyileştirin - Uygulayın</a:t>
            </a:r>
          </a:p>
        </p:txBody>
      </p:sp>
    </p:spTree>
    <p:extLst>
      <p:ext uri="{BB962C8B-B14F-4D97-AF65-F5344CB8AC3E}">
        <p14:creationId xmlns:p14="http://schemas.microsoft.com/office/powerpoint/2010/main" val="483677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217A5A-27D3-DE19-F646-C1C92D6A1F03}"/>
              </a:ext>
            </a:extLst>
          </p:cNvPr>
          <p:cNvSpPr>
            <a:spLocks noGrp="1"/>
          </p:cNvSpPr>
          <p:nvPr>
            <p:ph type="body" sz="quarter" idx="16"/>
          </p:nvPr>
        </p:nvSpPr>
        <p:spPr>
          <a:xfrm>
            <a:off x="898358" y="624699"/>
            <a:ext cx="4938446" cy="992652"/>
          </a:xfrm>
        </p:spPr>
        <p:txBody>
          <a:bodyPr lIns="91440" tIns="45720" rIns="91440" bIns="45720" anchor="t">
            <a:noAutofit/>
          </a:bodyPr>
          <a:lstStyle/>
          <a:p>
            <a:r>
              <a:rPr lang="en-US" dirty="0" err="1"/>
              <a:t>Tasarım</a:t>
            </a:r>
            <a:r>
              <a:rPr lang="en-US" dirty="0"/>
              <a:t> </a:t>
            </a:r>
            <a:r>
              <a:rPr lang="en-US" dirty="0" err="1"/>
              <a:t>Odaklı</a:t>
            </a:r>
            <a:r>
              <a:rPr lang="en-US" dirty="0"/>
              <a:t> </a:t>
            </a:r>
            <a:r>
              <a:rPr lang="en-US" dirty="0" err="1"/>
              <a:t>Düşünme</a:t>
            </a:r>
            <a:r>
              <a:rPr lang="en-US" dirty="0"/>
              <a:t> </a:t>
            </a:r>
            <a:r>
              <a:rPr lang="en-US" dirty="0" err="1"/>
              <a:t>Sürecinin</a:t>
            </a:r>
            <a:r>
              <a:rPr lang="en-US" dirty="0"/>
              <a:t> </a:t>
            </a:r>
            <a:r>
              <a:rPr lang="en-US" dirty="0" err="1"/>
              <a:t>Avantajları</a:t>
            </a:r>
            <a:endParaRPr lang="en-US" dirty="0" err="1">
              <a:ea typeface="Calibri"/>
              <a:cs typeface="Calibri"/>
            </a:endParaRPr>
          </a:p>
          <a:p>
            <a:pPr algn="l" rtl="0"/>
            <a:endParaRPr lang="en-IE" dirty="0"/>
          </a:p>
        </p:txBody>
      </p:sp>
      <p:pic>
        <p:nvPicPr>
          <p:cNvPr id="9" name="Picture Placeholder 8" descr="Single orange balloon floating above white balloons">
            <a:extLst>
              <a:ext uri="{FF2B5EF4-FFF2-40B4-BE49-F238E27FC236}">
                <a16:creationId xmlns:a16="http://schemas.microsoft.com/office/drawing/2014/main" id="{0FADA81C-84E2-26FB-BFE7-9C7F2FE93D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5" name="Text Placeholder 1">
            <a:extLst>
              <a:ext uri="{FF2B5EF4-FFF2-40B4-BE49-F238E27FC236}">
                <a16:creationId xmlns:a16="http://schemas.microsoft.com/office/drawing/2014/main" id="{77063148-4804-A052-0D3C-6C926B81A94B}"/>
              </a:ext>
            </a:extLst>
          </p:cNvPr>
          <p:cNvSpPr>
            <a:spLocks noGrp="1"/>
          </p:cNvSpPr>
          <p:nvPr>
            <p:ph type="body" sz="quarter" idx="18"/>
          </p:nvPr>
        </p:nvSpPr>
        <p:spPr>
          <a:xfrm>
            <a:off x="898358" y="1808431"/>
            <a:ext cx="5339313" cy="3699944"/>
          </a:xfrm>
        </p:spPr>
        <p:txBody>
          <a:bodyPr>
            <a:noAutofit/>
          </a:bodyPr>
          <a:lstStyle/>
          <a:p>
            <a:pPr marL="457200" indent="-457200" algn="l" rtl="0">
              <a:buFont typeface="Arial" panose="020B0604020202020204" pitchFamily="34" charset="0"/>
              <a:buChar char="•"/>
            </a:pPr>
            <a:r>
              <a:rPr lang="en-US" cap="none" baseline="0" dirty="0" err="1"/>
              <a:t>Potansiyel</a:t>
            </a:r>
            <a:r>
              <a:rPr lang="en-US" cap="none" baseline="0" dirty="0"/>
              <a:t> </a:t>
            </a:r>
            <a:r>
              <a:rPr lang="en-US" cap="none" baseline="0" dirty="0" err="1"/>
              <a:t>müşteriler</a:t>
            </a:r>
            <a:r>
              <a:rPr lang="en-US" cap="none" baseline="0" dirty="0"/>
              <a:t>/</a:t>
            </a:r>
            <a:r>
              <a:rPr lang="en-US" cap="none" baseline="0" dirty="0" err="1"/>
              <a:t>kullanıcılar</a:t>
            </a:r>
            <a:r>
              <a:rPr lang="en-US" cap="none" baseline="0" dirty="0"/>
              <a:t> </a:t>
            </a:r>
            <a:r>
              <a:rPr lang="en-US" cap="none" baseline="0" dirty="0" err="1"/>
              <a:t>ile</a:t>
            </a:r>
            <a:r>
              <a:rPr lang="en-US" cap="none" baseline="0" dirty="0"/>
              <a:t> </a:t>
            </a:r>
            <a:r>
              <a:rPr lang="en-US" cap="none" baseline="0" dirty="0" err="1"/>
              <a:t>sık</a:t>
            </a:r>
            <a:r>
              <a:rPr lang="en-US" cap="none" baseline="0" dirty="0"/>
              <a:t> </a:t>
            </a:r>
            <a:r>
              <a:rPr lang="en-US" cap="none" baseline="0" dirty="0" err="1"/>
              <a:t>temas</a:t>
            </a:r>
            <a:endParaRPr lang="en-US" cap="none" baseline="0" dirty="0"/>
          </a:p>
          <a:p>
            <a:pPr marL="457200" indent="-457200" algn="l" rtl="0">
              <a:buFont typeface="Arial" panose="020B0604020202020204" pitchFamily="34" charset="0"/>
              <a:buChar char="•"/>
            </a:pPr>
            <a:r>
              <a:rPr lang="en-US" cap="none" baseline="0" dirty="0"/>
              <a:t>Son </a:t>
            </a:r>
            <a:r>
              <a:rPr lang="en-US" cap="none" baseline="0" dirty="0" err="1"/>
              <a:t>derece</a:t>
            </a:r>
            <a:r>
              <a:rPr lang="en-US" cap="none" baseline="0" dirty="0"/>
              <a:t> </a:t>
            </a:r>
            <a:r>
              <a:rPr lang="en-US" cap="none" baseline="0" dirty="0" err="1"/>
              <a:t>yüksek</a:t>
            </a:r>
            <a:r>
              <a:rPr lang="en-US" cap="none" baseline="0" dirty="0"/>
              <a:t> </a:t>
            </a:r>
            <a:r>
              <a:rPr lang="en-US" cap="none" baseline="0" dirty="0" err="1"/>
              <a:t>müşteri</a:t>
            </a:r>
            <a:r>
              <a:rPr lang="en-US" cap="none" baseline="0" dirty="0"/>
              <a:t> </a:t>
            </a:r>
            <a:r>
              <a:rPr lang="en-US" cap="none" baseline="0" dirty="0" err="1"/>
              <a:t>odaklılık</a:t>
            </a:r>
            <a:endParaRPr lang="en-US" cap="none" baseline="0" dirty="0"/>
          </a:p>
          <a:p>
            <a:pPr marL="457200" indent="-457200" algn="l" rtl="0">
              <a:buFont typeface="Arial" panose="020B0604020202020204" pitchFamily="34" charset="0"/>
              <a:buChar char="•"/>
            </a:pPr>
            <a:r>
              <a:rPr lang="en-US" cap="none" baseline="0" dirty="0" err="1"/>
              <a:t>Süreci</a:t>
            </a:r>
            <a:r>
              <a:rPr lang="en-US" cap="none" baseline="0" dirty="0"/>
              <a:t> </a:t>
            </a:r>
            <a:r>
              <a:rPr lang="en-US" cap="none" baseline="0" dirty="0" err="1"/>
              <a:t>izleyerek</a:t>
            </a:r>
            <a:r>
              <a:rPr lang="en-US" cap="none" baseline="0" dirty="0"/>
              <a:t> </a:t>
            </a:r>
            <a:r>
              <a:rPr lang="en-US" cap="none" baseline="0" dirty="0" err="1"/>
              <a:t>yanlış</a:t>
            </a:r>
            <a:r>
              <a:rPr lang="en-US" cap="none" baseline="0" dirty="0"/>
              <a:t> </a:t>
            </a:r>
            <a:r>
              <a:rPr lang="en-US" cap="none" baseline="0" dirty="0" err="1"/>
              <a:t>varsayımları</a:t>
            </a:r>
            <a:r>
              <a:rPr lang="en-US" cap="none" baseline="0" dirty="0"/>
              <a:t> </a:t>
            </a:r>
            <a:r>
              <a:rPr lang="en-US" cap="none" baseline="0" dirty="0" err="1"/>
              <a:t>ortadan</a:t>
            </a:r>
            <a:r>
              <a:rPr lang="en-US" cap="none" baseline="0" dirty="0"/>
              <a:t> </a:t>
            </a:r>
            <a:r>
              <a:rPr lang="en-US" cap="none" baseline="0" dirty="0" err="1"/>
              <a:t>kaldırmak</a:t>
            </a:r>
            <a:endParaRPr lang="en-US" cap="none" baseline="0" dirty="0"/>
          </a:p>
          <a:p>
            <a:pPr marL="457200" indent="-457200" algn="l" rtl="0">
              <a:buFont typeface="Arial" panose="020B0604020202020204" pitchFamily="34" charset="0"/>
              <a:buChar char="•"/>
            </a:pPr>
            <a:r>
              <a:rPr lang="en-US" cap="none" baseline="0" dirty="0" err="1"/>
              <a:t>Temel</a:t>
            </a:r>
            <a:r>
              <a:rPr lang="en-US" cap="none" baseline="0" dirty="0"/>
              <a:t> </a:t>
            </a:r>
            <a:r>
              <a:rPr lang="en-US" cap="none" baseline="0" dirty="0" err="1"/>
              <a:t>işlevlerin</a:t>
            </a:r>
            <a:r>
              <a:rPr lang="en-US" cap="none" baseline="0" dirty="0"/>
              <a:t> </a:t>
            </a:r>
            <a:r>
              <a:rPr lang="en-US" cap="none" baseline="0" dirty="0" err="1"/>
              <a:t>uygulanması</a:t>
            </a:r>
            <a:endParaRPr lang="en-US" cap="none" baseline="0" dirty="0"/>
          </a:p>
          <a:p>
            <a:pPr marL="457200" indent="-457200" algn="l" rtl="0">
              <a:buFont typeface="Arial" panose="020B0604020202020204" pitchFamily="34" charset="0"/>
              <a:buChar char="•"/>
            </a:pPr>
            <a:r>
              <a:rPr lang="en-US" cap="none" baseline="0" dirty="0" err="1"/>
              <a:t>Sık</a:t>
            </a:r>
            <a:r>
              <a:rPr lang="en-US" cap="none" baseline="0" dirty="0"/>
              <a:t> </a:t>
            </a:r>
            <a:r>
              <a:rPr lang="en-US" cap="none" baseline="0" dirty="0" err="1"/>
              <a:t>kullanıcı</a:t>
            </a:r>
            <a:r>
              <a:rPr lang="en-US" cap="none" baseline="0" dirty="0"/>
              <a:t> </a:t>
            </a:r>
            <a:r>
              <a:rPr lang="en-US" cap="none" baseline="0" dirty="0" err="1"/>
              <a:t>incelemeleri</a:t>
            </a:r>
            <a:r>
              <a:rPr lang="en-US" cap="none" baseline="0" dirty="0"/>
              <a:t> </a:t>
            </a:r>
            <a:r>
              <a:rPr lang="en-US" cap="none" baseline="0" dirty="0" err="1"/>
              <a:t>sayesinde</a:t>
            </a:r>
            <a:r>
              <a:rPr lang="en-US" cap="none" baseline="0" dirty="0"/>
              <a:t> </a:t>
            </a:r>
            <a:r>
              <a:rPr lang="en-US" cap="none" baseline="0" dirty="0" err="1"/>
              <a:t>tasarruf</a:t>
            </a:r>
            <a:endParaRPr lang="en-US" cap="none" baseline="0" dirty="0"/>
          </a:p>
          <a:p>
            <a:pPr marL="457200" indent="-457200" algn="l" rtl="0">
              <a:buFont typeface="Arial" panose="020B0604020202020204" pitchFamily="34" charset="0"/>
              <a:buChar char="•"/>
            </a:pPr>
            <a:r>
              <a:rPr lang="en-US" cap="none" baseline="0" dirty="0" err="1"/>
              <a:t>Bazı</a:t>
            </a:r>
            <a:r>
              <a:rPr lang="en-US" cap="none" baseline="0" dirty="0"/>
              <a:t> </a:t>
            </a:r>
            <a:r>
              <a:rPr lang="en-US" cap="none" baseline="0" dirty="0" err="1"/>
              <a:t>bileşenlerin</a:t>
            </a:r>
            <a:r>
              <a:rPr lang="en-US" cap="none" baseline="0" dirty="0"/>
              <a:t> </a:t>
            </a:r>
            <a:r>
              <a:rPr lang="en-US" cap="none" baseline="0" dirty="0" err="1"/>
              <a:t>ihmal</a:t>
            </a:r>
            <a:r>
              <a:rPr lang="en-US" cap="none" baseline="0" dirty="0"/>
              <a:t> </a:t>
            </a:r>
            <a:r>
              <a:rPr lang="en-US" cap="none" baseline="0" dirty="0" err="1"/>
              <a:t>edilmesi</a:t>
            </a:r>
            <a:r>
              <a:rPr lang="en-US" cap="none" baseline="0" dirty="0"/>
              <a:t> </a:t>
            </a:r>
            <a:r>
              <a:rPr lang="en-US" cap="none" baseline="0" dirty="0" err="1"/>
              <a:t>nedeniyle</a:t>
            </a:r>
            <a:r>
              <a:rPr lang="en-US" cap="none" baseline="0" dirty="0"/>
              <a:t> </a:t>
            </a:r>
            <a:r>
              <a:rPr lang="en-US" cap="none" baseline="0" dirty="0" err="1"/>
              <a:t>maliyet</a:t>
            </a:r>
            <a:r>
              <a:rPr lang="en-US" cap="none" baseline="0" dirty="0"/>
              <a:t> </a:t>
            </a:r>
            <a:r>
              <a:rPr lang="en-US" cap="none" baseline="0" dirty="0" err="1"/>
              <a:t>tasarrufu</a:t>
            </a:r>
            <a:endParaRPr lang="pl-PL" cap="none" baseline="0" dirty="0">
              <a:latin typeface="PT Sans"/>
            </a:endParaRPr>
          </a:p>
          <a:p>
            <a:pPr marL="342900" indent="-342900" algn="l" rtl="0">
              <a:buFont typeface="Arial" panose="020B0604020202020204" pitchFamily="34" charset="0"/>
              <a:buChar char="•"/>
            </a:pPr>
            <a:endParaRPr lang="en-IE" dirty="0"/>
          </a:p>
        </p:txBody>
      </p:sp>
      <p:pic>
        <p:nvPicPr>
          <p:cNvPr id="2" name="Picture 1">
            <a:extLst>
              <a:ext uri="{FF2B5EF4-FFF2-40B4-BE49-F238E27FC236}">
                <a16:creationId xmlns:a16="http://schemas.microsoft.com/office/drawing/2014/main" id="{2F585225-BE93-04AE-C6B7-92EA59582F2E}"/>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99860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E7024-D506-F37B-B136-3F0AFDBA3237}"/>
              </a:ext>
            </a:extLst>
          </p:cNvPr>
          <p:cNvSpPr>
            <a:spLocks noGrp="1"/>
          </p:cNvSpPr>
          <p:nvPr>
            <p:ph type="body" sz="quarter" idx="16"/>
          </p:nvPr>
        </p:nvSpPr>
        <p:spPr/>
        <p:txBody>
          <a:bodyPr/>
          <a:lstStyle/>
          <a:p>
            <a:pPr algn="l" rtl="0"/>
            <a:r>
              <a:rPr lang="en-US"/>
              <a:t>Gelecek İçin Bir İnovasyon Stratejisi Oluşturmak</a:t>
            </a:r>
          </a:p>
          <a:p>
            <a:pPr algn="l" rtl="0"/>
            <a:endParaRPr lang="en-IE"/>
          </a:p>
        </p:txBody>
      </p:sp>
      <p:sp>
        <p:nvSpPr>
          <p:cNvPr id="3" name="Text Placeholder 2">
            <a:extLst>
              <a:ext uri="{FF2B5EF4-FFF2-40B4-BE49-F238E27FC236}">
                <a16:creationId xmlns:a16="http://schemas.microsoft.com/office/drawing/2014/main" id="{4898432C-1CA6-A3EE-B62A-FF2FAE0441A9}"/>
              </a:ext>
            </a:extLst>
          </p:cNvPr>
          <p:cNvSpPr>
            <a:spLocks noGrp="1"/>
          </p:cNvSpPr>
          <p:nvPr>
            <p:ph type="body" sz="quarter" idx="17"/>
          </p:nvPr>
        </p:nvSpPr>
        <p:spPr/>
        <p:txBody>
          <a:bodyPr/>
          <a:lstStyle/>
          <a:p>
            <a:pPr algn="l" rtl="0"/>
            <a:r>
              <a:rPr lang="en-IE"/>
              <a:t>05</a:t>
            </a:r>
          </a:p>
        </p:txBody>
      </p:sp>
    </p:spTree>
    <p:extLst>
      <p:ext uri="{BB962C8B-B14F-4D97-AF65-F5344CB8AC3E}">
        <p14:creationId xmlns:p14="http://schemas.microsoft.com/office/powerpoint/2010/main" val="41055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F4BDFA-584E-CA47-F9CA-40A4A6B057DD}"/>
              </a:ext>
            </a:extLst>
          </p:cNvPr>
          <p:cNvSpPr>
            <a:spLocks noGrp="1"/>
          </p:cNvSpPr>
          <p:nvPr>
            <p:ph type="body" sz="quarter" idx="18"/>
          </p:nvPr>
        </p:nvSpPr>
        <p:spPr>
          <a:xfrm>
            <a:off x="898358" y="1916012"/>
            <a:ext cx="4990998" cy="3025975"/>
          </a:xfrm>
        </p:spPr>
        <p:txBody>
          <a:bodyPr lIns="91440" tIns="45720" rIns="91440" bIns="45720" anchor="t"/>
          <a:lstStyle/>
          <a:p>
            <a:r>
              <a:rPr lang="en-US" dirty="0" err="1">
                <a:ea typeface="+mn-lt"/>
                <a:cs typeface="+mn-lt"/>
              </a:rPr>
              <a:t>Gelecek</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yenilik</a:t>
            </a:r>
            <a:r>
              <a:rPr lang="en-US" dirty="0">
                <a:ea typeface="+mn-lt"/>
                <a:cs typeface="+mn-lt"/>
              </a:rPr>
              <a:t> </a:t>
            </a:r>
            <a:r>
              <a:rPr lang="en-US" dirty="0" err="1">
                <a:ea typeface="+mn-lt"/>
                <a:cs typeface="+mn-lt"/>
              </a:rPr>
              <a:t>stratejisi</a:t>
            </a:r>
            <a:r>
              <a:rPr lang="en-US" dirty="0">
                <a:ea typeface="+mn-lt"/>
                <a:cs typeface="+mn-lt"/>
              </a:rPr>
              <a:t> </a:t>
            </a:r>
            <a:r>
              <a:rPr lang="en-US" dirty="0" err="1">
                <a:ea typeface="+mn-lt"/>
                <a:cs typeface="+mn-lt"/>
              </a:rPr>
              <a:t>oluşturmak</a:t>
            </a:r>
            <a:r>
              <a:rPr lang="en-US" dirty="0">
                <a:ea typeface="+mn-lt"/>
                <a:cs typeface="+mn-lt"/>
              </a:rPr>
              <a:t>, </a:t>
            </a:r>
            <a:r>
              <a:rPr lang="en-US" b="1" dirty="0" err="1">
                <a:ea typeface="+mn-lt"/>
                <a:cs typeface="+mn-lt"/>
              </a:rPr>
              <a:t>uzun</a:t>
            </a:r>
            <a:r>
              <a:rPr lang="en-US" b="1" dirty="0">
                <a:ea typeface="+mn-lt"/>
                <a:cs typeface="+mn-lt"/>
              </a:rPr>
              <a:t> </a:t>
            </a:r>
            <a:r>
              <a:rPr lang="en-US" b="1" dirty="0" err="1">
                <a:ea typeface="+mn-lt"/>
                <a:cs typeface="+mn-lt"/>
              </a:rPr>
              <a:t>vadeli</a:t>
            </a:r>
            <a:r>
              <a:rPr lang="en-US" b="1" dirty="0">
                <a:ea typeface="+mn-lt"/>
                <a:cs typeface="+mn-lt"/>
              </a:rPr>
              <a:t> </a:t>
            </a:r>
            <a:r>
              <a:rPr lang="en-US" b="1" dirty="0" err="1">
                <a:ea typeface="+mn-lt"/>
                <a:cs typeface="+mn-lt"/>
              </a:rPr>
              <a:t>vizyon</a:t>
            </a:r>
            <a:r>
              <a:rPr lang="en-US" b="1" dirty="0">
                <a:ea typeface="+mn-lt"/>
                <a:cs typeface="+mn-lt"/>
              </a:rPr>
              <a:t> </a:t>
            </a:r>
            <a:r>
              <a:rPr lang="en-US" b="1" dirty="0" err="1">
                <a:ea typeface="+mn-lt"/>
                <a:cs typeface="+mn-lt"/>
              </a:rPr>
              <a:t>ile</a:t>
            </a:r>
            <a:r>
              <a:rPr lang="en-US" b="1" dirty="0">
                <a:ea typeface="+mn-lt"/>
                <a:cs typeface="+mn-lt"/>
              </a:rPr>
              <a:t> </a:t>
            </a:r>
            <a:r>
              <a:rPr lang="en-US" b="1" dirty="0" err="1">
                <a:ea typeface="+mn-lt"/>
                <a:cs typeface="+mn-lt"/>
              </a:rPr>
              <a:t>değişen</a:t>
            </a:r>
            <a:r>
              <a:rPr lang="en-US" b="1" dirty="0">
                <a:ea typeface="+mn-lt"/>
                <a:cs typeface="+mn-lt"/>
              </a:rPr>
              <a:t> </a:t>
            </a:r>
            <a:r>
              <a:rPr lang="en-US" b="1" dirty="0" err="1">
                <a:ea typeface="+mn-lt"/>
                <a:cs typeface="+mn-lt"/>
              </a:rPr>
              <a:t>pazar</a:t>
            </a:r>
            <a:r>
              <a:rPr lang="en-US" b="1" dirty="0">
                <a:ea typeface="+mn-lt"/>
                <a:cs typeface="+mn-lt"/>
              </a:rPr>
              <a:t> </a:t>
            </a:r>
            <a:r>
              <a:rPr lang="en-US" b="1" dirty="0" err="1">
                <a:ea typeface="+mn-lt"/>
                <a:cs typeface="+mn-lt"/>
              </a:rPr>
              <a:t>dinamiklerine</a:t>
            </a:r>
            <a:r>
              <a:rPr lang="en-US" dirty="0">
                <a:ea typeface="+mn-lt"/>
                <a:cs typeface="+mn-lt"/>
              </a:rPr>
              <a:t> </a:t>
            </a:r>
            <a:r>
              <a:rPr lang="en-US" dirty="0" err="1">
                <a:ea typeface="+mn-lt"/>
                <a:cs typeface="+mn-lt"/>
              </a:rPr>
              <a:t>yanıt</a:t>
            </a:r>
            <a:r>
              <a:rPr lang="en-US" dirty="0">
                <a:ea typeface="+mn-lt"/>
                <a:cs typeface="+mn-lt"/>
              </a:rPr>
              <a:t> </a:t>
            </a:r>
            <a:r>
              <a:rPr lang="en-US" dirty="0" err="1">
                <a:ea typeface="+mn-lt"/>
                <a:cs typeface="+mn-lt"/>
              </a:rPr>
              <a:t>verebilmek</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esneklik</a:t>
            </a:r>
            <a:r>
              <a:rPr lang="en-US" dirty="0">
                <a:ea typeface="+mn-lt"/>
                <a:cs typeface="+mn-lt"/>
              </a:rPr>
              <a:t> </a:t>
            </a:r>
            <a:r>
              <a:rPr lang="en-US" dirty="0" err="1">
                <a:ea typeface="+mn-lt"/>
                <a:cs typeface="+mn-lt"/>
              </a:rPr>
              <a:t>arasında</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denge</a:t>
            </a:r>
            <a:r>
              <a:rPr lang="en-US" dirty="0">
                <a:ea typeface="+mn-lt"/>
                <a:cs typeface="+mn-lt"/>
              </a:rPr>
              <a:t> </a:t>
            </a:r>
            <a:r>
              <a:rPr lang="en-US" dirty="0" err="1">
                <a:ea typeface="+mn-lt"/>
                <a:cs typeface="+mn-lt"/>
              </a:rPr>
              <a:t>gerektirir</a:t>
            </a:r>
            <a:r>
              <a:rPr lang="en-US" dirty="0">
                <a:ea typeface="+mn-lt"/>
                <a:cs typeface="+mn-lt"/>
              </a:rPr>
              <a:t>. </a:t>
            </a:r>
            <a:r>
              <a:rPr lang="en-US" dirty="0" err="1">
                <a:ea typeface="+mn-lt"/>
                <a:cs typeface="+mn-lt"/>
              </a:rPr>
              <a:t>Bazı</a:t>
            </a:r>
            <a:r>
              <a:rPr lang="en-US" dirty="0">
                <a:ea typeface="+mn-lt"/>
                <a:cs typeface="+mn-lt"/>
              </a:rPr>
              <a:t> </a:t>
            </a:r>
            <a:r>
              <a:rPr lang="en-US" dirty="0" err="1">
                <a:ea typeface="+mn-lt"/>
                <a:cs typeface="+mn-lt"/>
              </a:rPr>
              <a:t>adımları</a:t>
            </a:r>
            <a:r>
              <a:rPr lang="en-US" dirty="0">
                <a:ea typeface="+mn-lt"/>
                <a:cs typeface="+mn-lt"/>
              </a:rPr>
              <a:t> </a:t>
            </a:r>
            <a:r>
              <a:rPr lang="en-US" dirty="0" err="1">
                <a:ea typeface="+mn-lt"/>
                <a:cs typeface="+mn-lt"/>
              </a:rPr>
              <a:t>takip</a:t>
            </a:r>
            <a:r>
              <a:rPr lang="en-US" dirty="0">
                <a:ea typeface="+mn-lt"/>
                <a:cs typeface="+mn-lt"/>
              </a:rPr>
              <a:t> </a:t>
            </a:r>
            <a:r>
              <a:rPr lang="en-US" dirty="0" err="1">
                <a:ea typeface="+mn-lt"/>
                <a:cs typeface="+mn-lt"/>
              </a:rPr>
              <a:t>ederek</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yenilik</a:t>
            </a:r>
            <a:r>
              <a:rPr lang="en-US" dirty="0">
                <a:ea typeface="+mn-lt"/>
                <a:cs typeface="+mn-lt"/>
              </a:rPr>
              <a:t> </a:t>
            </a:r>
            <a:r>
              <a:rPr lang="en-US" dirty="0" err="1">
                <a:ea typeface="+mn-lt"/>
                <a:cs typeface="+mn-lt"/>
              </a:rPr>
              <a:t>kültürünü</a:t>
            </a:r>
            <a:r>
              <a:rPr lang="en-US" dirty="0">
                <a:ea typeface="+mn-lt"/>
                <a:cs typeface="+mn-lt"/>
              </a:rPr>
              <a:t> </a:t>
            </a:r>
            <a:r>
              <a:rPr lang="en-US" dirty="0" err="1">
                <a:ea typeface="+mn-lt"/>
                <a:cs typeface="+mn-lt"/>
              </a:rPr>
              <a:t>teşvik</a:t>
            </a:r>
            <a:r>
              <a:rPr lang="en-US" dirty="0">
                <a:ea typeface="+mn-lt"/>
                <a:cs typeface="+mn-lt"/>
              </a:rPr>
              <a:t> </a:t>
            </a:r>
            <a:r>
              <a:rPr lang="en-US" dirty="0" err="1">
                <a:ea typeface="+mn-lt"/>
                <a:cs typeface="+mn-lt"/>
              </a:rPr>
              <a:t>ederek</a:t>
            </a:r>
            <a:r>
              <a:rPr lang="en-US" dirty="0">
                <a:ea typeface="+mn-lt"/>
                <a:cs typeface="+mn-lt"/>
              </a:rPr>
              <a:t>, </a:t>
            </a:r>
            <a:r>
              <a:rPr lang="en-US" dirty="0" err="1">
                <a:ea typeface="+mn-lt"/>
                <a:cs typeface="+mn-lt"/>
              </a:rPr>
              <a:t>yiyecek</a:t>
            </a:r>
            <a:r>
              <a:rPr lang="en-US" dirty="0">
                <a:ea typeface="+mn-lt"/>
                <a:cs typeface="+mn-lt"/>
              </a:rPr>
              <a:t> </a:t>
            </a:r>
            <a:r>
              <a:rPr lang="en-US" dirty="0" err="1">
                <a:ea typeface="+mn-lt"/>
                <a:cs typeface="+mn-lt"/>
              </a:rPr>
              <a:t>işinizi</a:t>
            </a:r>
            <a:r>
              <a:rPr lang="en-US" dirty="0">
                <a:ea typeface="+mn-lt"/>
                <a:cs typeface="+mn-lt"/>
              </a:rPr>
              <a:t> </a:t>
            </a:r>
            <a:r>
              <a:rPr lang="en-US" b="1" dirty="0" err="1">
                <a:ea typeface="+mn-lt"/>
                <a:cs typeface="+mn-lt"/>
              </a:rPr>
              <a:t>sürekli</a:t>
            </a:r>
            <a:r>
              <a:rPr lang="en-US" b="1" dirty="0">
                <a:ea typeface="+mn-lt"/>
                <a:cs typeface="+mn-lt"/>
              </a:rPr>
              <a:t> </a:t>
            </a:r>
            <a:r>
              <a:rPr lang="en-US" b="1" dirty="0" err="1">
                <a:ea typeface="+mn-lt"/>
                <a:cs typeface="+mn-lt"/>
              </a:rPr>
              <a:t>değişen</a:t>
            </a:r>
            <a:r>
              <a:rPr lang="en-US" dirty="0">
                <a:ea typeface="+mn-lt"/>
                <a:cs typeface="+mn-lt"/>
              </a:rPr>
              <a:t> </a:t>
            </a:r>
            <a:r>
              <a:rPr lang="en-US" dirty="0" err="1">
                <a:ea typeface="+mn-lt"/>
                <a:cs typeface="+mn-lt"/>
              </a:rPr>
              <a:t>iş</a:t>
            </a:r>
            <a:r>
              <a:rPr lang="en-US" dirty="0">
                <a:ea typeface="+mn-lt"/>
                <a:cs typeface="+mn-lt"/>
              </a:rPr>
              <a:t> </a:t>
            </a:r>
            <a:r>
              <a:rPr lang="en-US" dirty="0" err="1">
                <a:ea typeface="+mn-lt"/>
                <a:cs typeface="+mn-lt"/>
              </a:rPr>
              <a:t>dünyasında</a:t>
            </a:r>
            <a:r>
              <a:rPr lang="en-US" dirty="0">
                <a:ea typeface="+mn-lt"/>
                <a:cs typeface="+mn-lt"/>
              </a:rPr>
              <a:t> </a:t>
            </a:r>
            <a:r>
              <a:rPr lang="en-US" dirty="0" err="1">
                <a:ea typeface="+mn-lt"/>
                <a:cs typeface="+mn-lt"/>
              </a:rPr>
              <a:t>başarılı</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konuma</a:t>
            </a:r>
            <a:r>
              <a:rPr lang="en-US" dirty="0">
                <a:ea typeface="+mn-lt"/>
                <a:cs typeface="+mn-lt"/>
              </a:rPr>
              <a:t> </a:t>
            </a:r>
            <a:r>
              <a:rPr lang="en-US" dirty="0" err="1">
                <a:ea typeface="+mn-lt"/>
                <a:cs typeface="+mn-lt"/>
              </a:rPr>
              <a:t>getirebilirsiniz</a:t>
            </a:r>
            <a:r>
              <a:rPr lang="en-US" dirty="0">
                <a:ea typeface="+mn-lt"/>
                <a:cs typeface="+mn-lt"/>
              </a:rPr>
              <a:t>.</a:t>
            </a:r>
            <a:endParaRPr lang="en-US" dirty="0"/>
          </a:p>
        </p:txBody>
      </p:sp>
      <p:sp>
        <p:nvSpPr>
          <p:cNvPr id="3" name="Text Placeholder 2">
            <a:extLst>
              <a:ext uri="{FF2B5EF4-FFF2-40B4-BE49-F238E27FC236}">
                <a16:creationId xmlns:a16="http://schemas.microsoft.com/office/drawing/2014/main" id="{C9C7A266-AB62-C860-314D-7D49AC678F55}"/>
              </a:ext>
            </a:extLst>
          </p:cNvPr>
          <p:cNvSpPr>
            <a:spLocks noGrp="1"/>
          </p:cNvSpPr>
          <p:nvPr>
            <p:ph type="body" sz="quarter" idx="16"/>
          </p:nvPr>
        </p:nvSpPr>
        <p:spPr/>
        <p:txBody>
          <a:bodyPr/>
          <a:lstStyle/>
          <a:p>
            <a:pPr algn="l" rtl="0"/>
            <a:r>
              <a:rPr lang="en-IE"/>
              <a:t>Bir İnovasyon Stratejisi</a:t>
            </a:r>
          </a:p>
        </p:txBody>
      </p:sp>
      <p:sp>
        <p:nvSpPr>
          <p:cNvPr id="4" name="Arrow: Down 3">
            <a:extLst>
              <a:ext uri="{FF2B5EF4-FFF2-40B4-BE49-F238E27FC236}">
                <a16:creationId xmlns:a16="http://schemas.microsoft.com/office/drawing/2014/main" id="{CE9E6527-3DDC-03CD-94B5-933659D61B0C}"/>
              </a:ext>
            </a:extLst>
          </p:cNvPr>
          <p:cNvSpPr/>
          <p:nvPr/>
        </p:nvSpPr>
        <p:spPr>
          <a:xfrm>
            <a:off x="8742341" y="3260586"/>
            <a:ext cx="980388" cy="1847654"/>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rgbClr val="79C5C3"/>
              </a:solidFill>
            </a:endParaRPr>
          </a:p>
        </p:txBody>
      </p:sp>
      <p:sp>
        <p:nvSpPr>
          <p:cNvPr id="6" name="TextBox 5">
            <a:extLst>
              <a:ext uri="{FF2B5EF4-FFF2-40B4-BE49-F238E27FC236}">
                <a16:creationId xmlns:a16="http://schemas.microsoft.com/office/drawing/2014/main" id="{E96D3EC4-1CF5-8248-1D59-338C3138B139}"/>
              </a:ext>
            </a:extLst>
          </p:cNvPr>
          <p:cNvSpPr txBox="1"/>
          <p:nvPr/>
        </p:nvSpPr>
        <p:spPr>
          <a:xfrm>
            <a:off x="7220216" y="1768736"/>
            <a:ext cx="4308765" cy="1323439"/>
          </a:xfrm>
          <a:prstGeom prst="rect">
            <a:avLst/>
          </a:prstGeom>
          <a:noFill/>
        </p:spPr>
        <p:txBody>
          <a:bodyPr wrap="square" lIns="91440" tIns="45720" rIns="91440" bIns="45720" anchor="t">
            <a:spAutoFit/>
          </a:bodyPr>
          <a:lstStyle/>
          <a:p>
            <a:pPr algn="ctr"/>
            <a:r>
              <a:rPr lang="en-US" sz="2000" b="1" spc="0" baseline="0" dirty="0" err="1">
                <a:ln/>
                <a:solidFill>
                  <a:srgbClr val="000000"/>
                </a:solidFill>
                <a:ea typeface="+mn-lt"/>
                <a:cs typeface="+mn-lt"/>
                <a:sym typeface="MyriadPro-Bold"/>
              </a:rPr>
              <a:t>Strateji</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Seçimi</a:t>
            </a:r>
            <a:r>
              <a:rPr lang="en-US" sz="2000" b="1" spc="0" baseline="0" dirty="0">
                <a:ln/>
                <a:solidFill>
                  <a:srgbClr val="000000"/>
                </a:solidFill>
                <a:ea typeface="+mn-lt"/>
                <a:cs typeface="+mn-lt"/>
                <a:sym typeface="MyriadPro-Bold"/>
              </a:rPr>
              <a:t> </a:t>
            </a:r>
            <a:r>
              <a:rPr lang="en-US" sz="2000" b="1" dirty="0" err="1">
                <a:ln/>
                <a:solidFill>
                  <a:srgbClr val="000000"/>
                </a:solidFill>
                <a:ea typeface="+mn-lt"/>
                <a:cs typeface="+mn-lt"/>
                <a:sym typeface="MyriadPro-Bold"/>
              </a:rPr>
              <a:t>Kademeleri</a:t>
            </a:r>
            <a:r>
              <a:rPr lang="en-US" sz="2000" b="1" dirty="0">
                <a:ln/>
                <a:solidFill>
                  <a:srgbClr val="000000"/>
                </a:solidFill>
                <a:ea typeface="+mn-lt"/>
                <a:cs typeface="+mn-lt"/>
                <a:sym typeface="MyriadPro-Bold"/>
              </a:rPr>
              <a:t>, </a:t>
            </a:r>
            <a:r>
              <a:rPr lang="en-US" sz="2000" b="1" dirty="0" err="1">
                <a:ln/>
                <a:solidFill>
                  <a:srgbClr val="000000"/>
                </a:solidFill>
                <a:ea typeface="+mn-lt"/>
                <a:cs typeface="+mn-lt"/>
                <a:sym typeface="MyriadPro-Bold"/>
              </a:rPr>
              <a:t>yenilik</a:t>
            </a:r>
            <a:r>
              <a:rPr lang="en-US" sz="2000" b="1"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ve</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işin</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sürekli</a:t>
            </a:r>
            <a:r>
              <a:rPr lang="en-US" sz="2000" b="1" spc="0" baseline="0" dirty="0">
                <a:ln/>
                <a:solidFill>
                  <a:srgbClr val="000000"/>
                </a:solidFill>
                <a:ea typeface="+mn-lt"/>
                <a:cs typeface="+mn-lt"/>
                <a:sym typeface="MyriadPro-Bold"/>
              </a:rPr>
              <a:t> </a:t>
            </a:r>
            <a:r>
              <a:rPr lang="en-US" sz="2000" b="1" dirty="0" err="1">
                <a:ln/>
                <a:solidFill>
                  <a:srgbClr val="000000"/>
                </a:solidFill>
                <a:ea typeface="+mn-lt"/>
                <a:cs typeface="+mn-lt"/>
                <a:sym typeface="MyriadPro-Bold"/>
              </a:rPr>
              <a:t>değişen</a:t>
            </a:r>
            <a:r>
              <a:rPr lang="en-US" sz="2000" b="1"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doğasını</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gösterir</a:t>
            </a:r>
            <a:r>
              <a:rPr lang="en-US" sz="2000" b="1" spc="0" baseline="0" dirty="0">
                <a:ln/>
                <a:solidFill>
                  <a:srgbClr val="000000"/>
                </a:solidFill>
                <a:ea typeface="+mn-lt"/>
                <a:cs typeface="+mn-lt"/>
                <a:sym typeface="MyriadPro-Bold"/>
              </a:rPr>
              <a:t>... </a:t>
            </a:r>
            <a:r>
              <a:rPr lang="en-US" sz="2000" b="1" dirty="0">
                <a:ln/>
                <a:solidFill>
                  <a:srgbClr val="000000"/>
                </a:solidFill>
                <a:ea typeface="+mn-lt"/>
                <a:cs typeface="+mn-lt"/>
                <a:sym typeface="MyriadPro-Bold"/>
              </a:rPr>
              <a:t>Daha </a:t>
            </a:r>
            <a:r>
              <a:rPr lang="en-US" sz="2000" b="1" spc="0" baseline="0" dirty="0" err="1">
                <a:ln/>
                <a:solidFill>
                  <a:srgbClr val="000000"/>
                </a:solidFill>
                <a:ea typeface="+mn-lt"/>
                <a:cs typeface="+mn-lt"/>
                <a:sym typeface="MyriadPro-Bold"/>
              </a:rPr>
              <a:t>fazlasını</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öğrenmek</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için</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bir</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sonraki</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slayda</a:t>
            </a:r>
            <a:r>
              <a:rPr lang="en-US" sz="2000" b="1" spc="0" baseline="0" dirty="0">
                <a:ln/>
                <a:solidFill>
                  <a:srgbClr val="000000"/>
                </a:solidFill>
                <a:ea typeface="+mn-lt"/>
                <a:cs typeface="+mn-lt"/>
                <a:sym typeface="MyriadPro-Bold"/>
              </a:rPr>
              <a:t> </a:t>
            </a:r>
            <a:r>
              <a:rPr lang="en-US" sz="2000" b="1" spc="0" baseline="0" dirty="0" err="1">
                <a:ln/>
                <a:solidFill>
                  <a:srgbClr val="000000"/>
                </a:solidFill>
                <a:ea typeface="+mn-lt"/>
                <a:cs typeface="+mn-lt"/>
                <a:sym typeface="MyriadPro-Bold"/>
              </a:rPr>
              <a:t>bakın</a:t>
            </a:r>
            <a:r>
              <a:rPr lang="en-US" sz="2000" b="1" dirty="0">
                <a:ln/>
                <a:solidFill>
                  <a:srgbClr val="000000"/>
                </a:solidFill>
                <a:ea typeface="+mn-lt"/>
                <a:cs typeface="+mn-lt"/>
                <a:sym typeface="MyriadPro-Bold"/>
              </a:rPr>
              <a:t>.</a:t>
            </a:r>
            <a:endParaRPr lang="en-US" dirty="0"/>
          </a:p>
        </p:txBody>
      </p:sp>
      <p:grpSp>
        <p:nvGrpSpPr>
          <p:cNvPr id="7" name="Group 6">
            <a:extLst>
              <a:ext uri="{FF2B5EF4-FFF2-40B4-BE49-F238E27FC236}">
                <a16:creationId xmlns:a16="http://schemas.microsoft.com/office/drawing/2014/main" id="{E7BF5AF4-590B-AF96-B6E8-F1662EE8A11A}"/>
              </a:ext>
            </a:extLst>
          </p:cNvPr>
          <p:cNvGrpSpPr/>
          <p:nvPr/>
        </p:nvGrpSpPr>
        <p:grpSpPr>
          <a:xfrm>
            <a:off x="5257427" y="3765825"/>
            <a:ext cx="3574426" cy="2418560"/>
            <a:chOff x="4971468" y="422003"/>
            <a:chExt cx="2965473" cy="1616400"/>
          </a:xfrm>
        </p:grpSpPr>
        <p:pic>
          <p:nvPicPr>
            <p:cNvPr id="8" name="Picture 7" descr="Logo, icon  Description automatically generated">
              <a:extLst>
                <a:ext uri="{FF2B5EF4-FFF2-40B4-BE49-F238E27FC236}">
                  <a16:creationId xmlns:a16="http://schemas.microsoft.com/office/drawing/2014/main" id="{6B253D41-16F4-15AF-9E30-8567BBDE0F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1468" y="422003"/>
              <a:ext cx="2965473" cy="1616400"/>
            </a:xfrm>
            <a:prstGeom prst="rect">
              <a:avLst/>
            </a:prstGeom>
          </p:spPr>
        </p:pic>
        <p:pic>
          <p:nvPicPr>
            <p:cNvPr id="9" name="Picture 8" descr="Icon  Description automatically generated">
              <a:extLst>
                <a:ext uri="{FF2B5EF4-FFF2-40B4-BE49-F238E27FC236}">
                  <a16:creationId xmlns:a16="http://schemas.microsoft.com/office/drawing/2014/main" id="{04F80B05-04C5-CFE7-73AC-5CDC890AE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10228" y="1060033"/>
              <a:ext cx="179368" cy="195618"/>
            </a:xfrm>
            <a:prstGeom prst="rect">
              <a:avLst/>
            </a:prstGeom>
          </p:spPr>
        </p:pic>
        <p:pic>
          <p:nvPicPr>
            <p:cNvPr id="10" name="Picture 9" descr="Icon  Description automatically generated">
              <a:extLst>
                <a:ext uri="{FF2B5EF4-FFF2-40B4-BE49-F238E27FC236}">
                  <a16:creationId xmlns:a16="http://schemas.microsoft.com/office/drawing/2014/main" id="{572EF145-2EDE-23EC-2954-BCA2F634D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741" y="1034585"/>
              <a:ext cx="179368" cy="195618"/>
            </a:xfrm>
            <a:prstGeom prst="rect">
              <a:avLst/>
            </a:prstGeom>
          </p:spPr>
        </p:pic>
        <p:pic>
          <p:nvPicPr>
            <p:cNvPr id="11" name="Picture 10" descr="Icon  Description automatically generated">
              <a:extLst>
                <a:ext uri="{FF2B5EF4-FFF2-40B4-BE49-F238E27FC236}">
                  <a16:creationId xmlns:a16="http://schemas.microsoft.com/office/drawing/2014/main" id="{5CC07BB0-7FE8-FBE7-A4D8-EE20C717C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51555" flipH="1">
              <a:off x="6732729" y="716487"/>
              <a:ext cx="179368" cy="195618"/>
            </a:xfrm>
            <a:prstGeom prst="rect">
              <a:avLst/>
            </a:prstGeom>
          </p:spPr>
        </p:pic>
      </p:grpSp>
      <p:pic>
        <p:nvPicPr>
          <p:cNvPr id="5" name="Picture 4">
            <a:extLst>
              <a:ext uri="{FF2B5EF4-FFF2-40B4-BE49-F238E27FC236}">
                <a16:creationId xmlns:a16="http://schemas.microsoft.com/office/drawing/2014/main" id="{09001D4D-2B84-A86B-178C-D6D9093910AA}"/>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183495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8">
            <a:extLst>
              <a:ext uri="{FF2B5EF4-FFF2-40B4-BE49-F238E27FC236}">
                <a16:creationId xmlns:a16="http://schemas.microsoft.com/office/drawing/2014/main" id="{046DFBC4-B464-DB94-CA4C-56774A1D331F}"/>
              </a:ext>
            </a:extLst>
          </p:cNvPr>
          <p:cNvGrpSpPr/>
          <p:nvPr/>
        </p:nvGrpSpPr>
        <p:grpSpPr>
          <a:xfrm>
            <a:off x="659589" y="1750079"/>
            <a:ext cx="2074030" cy="3418641"/>
            <a:chOff x="659589" y="1750079"/>
            <a:chExt cx="2074030" cy="3418641"/>
          </a:xfrm>
          <a:solidFill>
            <a:srgbClr val="B3DDDC"/>
          </a:solidFill>
        </p:grpSpPr>
        <p:sp>
          <p:nvSpPr>
            <p:cNvPr id="13" name="Freeform 12">
              <a:extLst>
                <a:ext uri="{FF2B5EF4-FFF2-40B4-BE49-F238E27FC236}">
                  <a16:creationId xmlns:a16="http://schemas.microsoft.com/office/drawing/2014/main" id="{09FFE73E-2DED-0990-1E1A-9D628EECB69B}"/>
                </a:ext>
              </a:extLst>
            </p:cNvPr>
            <p:cNvSpPr/>
            <p:nvPr/>
          </p:nvSpPr>
          <p:spPr>
            <a:xfrm>
              <a:off x="1007542"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0"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0BD31C2D-F7B3-0ECB-6324-C08AC92A2056}"/>
                </a:ext>
              </a:extLst>
            </p:cNvPr>
            <p:cNvSpPr/>
            <p:nvPr/>
          </p:nvSpPr>
          <p:spPr>
            <a:xfrm>
              <a:off x="65958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4 w 2074030"/>
                <a:gd name="connsiteY12" fmla="*/ 1818570 h 2857485"/>
                <a:gd name="connsiteX13" fmla="*/ 1799464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4" y="2245105"/>
                    <a:pt x="1799464" y="1818570"/>
                  </a:cubicBezTo>
                  <a:lnTo>
                    <a:pt x="1799464" y="475619"/>
                  </a:lnTo>
                  <a:cubicBezTo>
                    <a:pt x="1799464"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5" name="Freeform 14">
            <a:extLst>
              <a:ext uri="{FF2B5EF4-FFF2-40B4-BE49-F238E27FC236}">
                <a16:creationId xmlns:a16="http://schemas.microsoft.com/office/drawing/2014/main" id="{A6C2F7B5-C5BB-4079-0E09-D7A630AA984C}"/>
              </a:ext>
            </a:extLst>
          </p:cNvPr>
          <p:cNvSpPr/>
          <p:nvPr/>
        </p:nvSpPr>
        <p:spPr>
          <a:xfrm>
            <a:off x="877130"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23" name="Graphic 8">
            <a:extLst>
              <a:ext uri="{FF2B5EF4-FFF2-40B4-BE49-F238E27FC236}">
                <a16:creationId xmlns:a16="http://schemas.microsoft.com/office/drawing/2014/main" id="{A1F50B0D-86E7-E4EA-422F-98AEFFC0877B}"/>
              </a:ext>
            </a:extLst>
          </p:cNvPr>
          <p:cNvGrpSpPr/>
          <p:nvPr/>
        </p:nvGrpSpPr>
        <p:grpSpPr>
          <a:xfrm>
            <a:off x="2862455" y="1750079"/>
            <a:ext cx="2074030" cy="3418641"/>
            <a:chOff x="2862455" y="1750079"/>
            <a:chExt cx="2074030" cy="3418641"/>
          </a:xfrm>
          <a:solidFill>
            <a:srgbClr val="F79038"/>
          </a:solidFill>
        </p:grpSpPr>
        <p:sp>
          <p:nvSpPr>
            <p:cNvPr id="24" name="Freeform 23">
              <a:extLst>
                <a:ext uri="{FF2B5EF4-FFF2-40B4-BE49-F238E27FC236}">
                  <a16:creationId xmlns:a16="http://schemas.microsoft.com/office/drawing/2014/main" id="{67185525-1535-3DC8-AF79-B184E988A8CE}"/>
                </a:ext>
              </a:extLst>
            </p:cNvPr>
            <p:cNvSpPr/>
            <p:nvPr/>
          </p:nvSpPr>
          <p:spPr>
            <a:xfrm>
              <a:off x="3210407"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9" y="346295"/>
                    <a:pt x="1377590" y="257610"/>
                    <a:pt x="1316341" y="211156"/>
                  </a:cubicBezTo>
                  <a:cubicBezTo>
                    <a:pt x="1143153" y="78128"/>
                    <a:pt x="923500" y="0"/>
                    <a:pt x="689063" y="0"/>
                  </a:cubicBezTo>
                  <a:cubicBezTo>
                    <a:pt x="450401" y="0"/>
                    <a:pt x="228637" y="80239"/>
                    <a:pt x="53337" y="217490"/>
                  </a:cubicBezTo>
                  <a:cubicBezTo>
                    <a:pt x="-12137" y="268168"/>
                    <a:pt x="-18473" y="363188"/>
                    <a:pt x="40664" y="420200"/>
                  </a:cubicBezTo>
                  <a:lnTo>
                    <a:pt x="40664" y="420200"/>
                  </a:lnTo>
                  <a:cubicBezTo>
                    <a:pt x="89242"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7568D82A-130C-EEB1-5194-A4EA936C80E6}"/>
                </a:ext>
              </a:extLst>
            </p:cNvPr>
            <p:cNvSpPr/>
            <p:nvPr/>
          </p:nvSpPr>
          <p:spPr>
            <a:xfrm>
              <a:off x="2862455"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9" y="247571"/>
                    <a:pt x="54913" y="141993"/>
                  </a:cubicBezTo>
                  <a:cubicBezTo>
                    <a:pt x="82370" y="61754"/>
                    <a:pt x="175300" y="25857"/>
                    <a:pt x="249222" y="65977"/>
                  </a:cubicBezTo>
                  <a:lnTo>
                    <a:pt x="249222" y="65977"/>
                  </a:lnTo>
                  <a:cubicBezTo>
                    <a:pt x="306247" y="97651"/>
                    <a:pt x="331592" y="165220"/>
                    <a:pt x="310471" y="226455"/>
                  </a:cubicBezTo>
                  <a:cubicBezTo>
                    <a:pt x="283015"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BB3CDC6C-4D7C-EFF9-B65F-E871DD73FDAD}"/>
              </a:ext>
            </a:extLst>
          </p:cNvPr>
          <p:cNvSpPr/>
          <p:nvPr/>
        </p:nvSpPr>
        <p:spPr>
          <a:xfrm>
            <a:off x="3079995"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30"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4" name="Graphic 8">
            <a:extLst>
              <a:ext uri="{FF2B5EF4-FFF2-40B4-BE49-F238E27FC236}">
                <a16:creationId xmlns:a16="http://schemas.microsoft.com/office/drawing/2014/main" id="{FD84D36E-EA8E-6B92-384F-A6244BD93AD4}"/>
              </a:ext>
            </a:extLst>
          </p:cNvPr>
          <p:cNvGrpSpPr/>
          <p:nvPr/>
        </p:nvGrpSpPr>
        <p:grpSpPr>
          <a:xfrm>
            <a:off x="5063208" y="1750079"/>
            <a:ext cx="2074029" cy="3418641"/>
            <a:chOff x="5063208" y="1750079"/>
            <a:chExt cx="2074029" cy="3418641"/>
          </a:xfrm>
          <a:solidFill>
            <a:srgbClr val="EF9FC1"/>
          </a:solidFill>
        </p:grpSpPr>
        <p:sp>
          <p:nvSpPr>
            <p:cNvPr id="35" name="Freeform 34">
              <a:extLst>
                <a:ext uri="{FF2B5EF4-FFF2-40B4-BE49-F238E27FC236}">
                  <a16:creationId xmlns:a16="http://schemas.microsoft.com/office/drawing/2014/main" id="{F46DCE95-91EE-449E-2689-C36B60AE0A95}"/>
                </a:ext>
              </a:extLst>
            </p:cNvPr>
            <p:cNvSpPr/>
            <p:nvPr/>
          </p:nvSpPr>
          <p:spPr>
            <a:xfrm>
              <a:off x="5411160" y="1750079"/>
              <a:ext cx="1368830" cy="459753"/>
            </a:xfrm>
            <a:custGeom>
              <a:avLst/>
              <a:gdLst>
                <a:gd name="connsiteX0" fmla="*/ 1337461 w 1368830"/>
                <a:gd name="connsiteY0" fmla="*/ 405419 h 459753"/>
                <a:gd name="connsiteX1" fmla="*/ 1316341 w 1368830"/>
                <a:gd name="connsiteY1" fmla="*/ 211156 h 459753"/>
                <a:gd name="connsiteX2" fmla="*/ 689063 w 1368830"/>
                <a:gd name="connsiteY2" fmla="*/ 0 h 459753"/>
                <a:gd name="connsiteX3" fmla="*/ 53337 w 1368830"/>
                <a:gd name="connsiteY3" fmla="*/ 217490 h 459753"/>
                <a:gd name="connsiteX4" fmla="*/ 40664 w 1368830"/>
                <a:gd name="connsiteY4" fmla="*/ 420200 h 459753"/>
                <a:gd name="connsiteX5" fmla="*/ 40664 w 1368830"/>
                <a:gd name="connsiteY5" fmla="*/ 420200 h 459753"/>
                <a:gd name="connsiteX6" fmla="*/ 220188 w 1368830"/>
                <a:gd name="connsiteY6" fmla="*/ 430758 h 459753"/>
                <a:gd name="connsiteX7" fmla="*/ 689063 w 1368830"/>
                <a:gd name="connsiteY7" fmla="*/ 270279 h 459753"/>
                <a:gd name="connsiteX8" fmla="*/ 1151601 w 1368830"/>
                <a:gd name="connsiteY8" fmla="*/ 426535 h 459753"/>
                <a:gd name="connsiteX9" fmla="*/ 1337461 w 1368830"/>
                <a:gd name="connsiteY9" fmla="*/ 405419 h 459753"/>
                <a:gd name="connsiteX10" fmla="*/ 1337461 w 1368830"/>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0" h="459753">
                  <a:moveTo>
                    <a:pt x="1337461" y="405419"/>
                  </a:moveTo>
                  <a:cubicBezTo>
                    <a:pt x="1386039" y="346295"/>
                    <a:pt x="1377590" y="257610"/>
                    <a:pt x="1316341" y="211156"/>
                  </a:cubicBezTo>
                  <a:cubicBezTo>
                    <a:pt x="1143153" y="78128"/>
                    <a:pt x="923500" y="0"/>
                    <a:pt x="689063" y="0"/>
                  </a:cubicBezTo>
                  <a:cubicBezTo>
                    <a:pt x="450401" y="0"/>
                    <a:pt x="228636"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10738" y="470877"/>
                    <a:pt x="1293108" y="460319"/>
                    <a:pt x="1337461" y="405419"/>
                  </a:cubicBezTo>
                  <a:lnTo>
                    <a:pt x="1337461" y="405419"/>
                  </a:lnTo>
                  <a:close/>
                </a:path>
              </a:pathLst>
            </a:custGeom>
            <a:solidFill>
              <a:srgbClr val="EF9FC1"/>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2AE6E846-4AC7-8B28-CD19-5251B5B99DE8}"/>
                </a:ext>
              </a:extLst>
            </p:cNvPr>
            <p:cNvSpPr/>
            <p:nvPr/>
          </p:nvSpPr>
          <p:spPr>
            <a:xfrm>
              <a:off x="5063208" y="2311235"/>
              <a:ext cx="2074029" cy="2857485"/>
            </a:xfrm>
            <a:custGeom>
              <a:avLst/>
              <a:gdLst>
                <a:gd name="connsiteX0" fmla="*/ 2074030 w 2074029"/>
                <a:gd name="connsiteY0" fmla="*/ 477731 h 2857485"/>
                <a:gd name="connsiteX1" fmla="*/ 2074030 w 2074029"/>
                <a:gd name="connsiteY1" fmla="*/ 1808013 h 2857485"/>
                <a:gd name="connsiteX2" fmla="*/ 1045463 w 2074029"/>
                <a:gd name="connsiteY2" fmla="*/ 2857457 h 2857485"/>
                <a:gd name="connsiteX3" fmla="*/ 0 w 2074029"/>
                <a:gd name="connsiteY3" fmla="*/ 1820682 h 2857485"/>
                <a:gd name="connsiteX4" fmla="*/ 0 w 2074029"/>
                <a:gd name="connsiteY4" fmla="*/ 477731 h 2857485"/>
                <a:gd name="connsiteX5" fmla="*/ 54913 w 2074029"/>
                <a:gd name="connsiteY5" fmla="*/ 141993 h 2857485"/>
                <a:gd name="connsiteX6" fmla="*/ 249221 w 2074029"/>
                <a:gd name="connsiteY6" fmla="*/ 65977 h 2857485"/>
                <a:gd name="connsiteX7" fmla="*/ 249221 w 2074029"/>
                <a:gd name="connsiteY7" fmla="*/ 65977 h 2857485"/>
                <a:gd name="connsiteX8" fmla="*/ 310471 w 2074029"/>
                <a:gd name="connsiteY8" fmla="*/ 226455 h 2857485"/>
                <a:gd name="connsiteX9" fmla="*/ 268230 w 2074029"/>
                <a:gd name="connsiteY9" fmla="*/ 475619 h 2857485"/>
                <a:gd name="connsiteX10" fmla="*/ 268230 w 2074029"/>
                <a:gd name="connsiteY10" fmla="*/ 1808013 h 2857485"/>
                <a:gd name="connsiteX11" fmla="*/ 1022231 w 2074029"/>
                <a:gd name="connsiteY11" fmla="*/ 2585066 h 2857485"/>
                <a:gd name="connsiteX12" fmla="*/ 1799464 w 2074029"/>
                <a:gd name="connsiteY12" fmla="*/ 1818570 h 2857485"/>
                <a:gd name="connsiteX13" fmla="*/ 1799464 w 2074029"/>
                <a:gd name="connsiteY13" fmla="*/ 475619 h 2857485"/>
                <a:gd name="connsiteX14" fmla="*/ 1742439 w 2074029"/>
                <a:gd name="connsiteY14" fmla="*/ 186336 h 2857485"/>
                <a:gd name="connsiteX15" fmla="*/ 1795240 w 2074029"/>
                <a:gd name="connsiteY15" fmla="*/ 21634 h 2857485"/>
                <a:gd name="connsiteX16" fmla="*/ 1795240 w 2074029"/>
                <a:gd name="connsiteY16" fmla="*/ 21634 h 2857485"/>
                <a:gd name="connsiteX17" fmla="*/ 1993773 w 2074029"/>
                <a:gd name="connsiteY17" fmla="*/ 84981 h 2857485"/>
                <a:gd name="connsiteX18" fmla="*/ 2074030 w 2074029"/>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29" h="2857485">
                  <a:moveTo>
                    <a:pt x="2074030" y="477731"/>
                  </a:moveTo>
                  <a:lnTo>
                    <a:pt x="2074030" y="1808013"/>
                  </a:lnTo>
                  <a:cubicBezTo>
                    <a:pt x="2074030"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6" y="2591400"/>
                    <a:pt x="1799464" y="2245105"/>
                    <a:pt x="1799464" y="1818570"/>
                  </a:cubicBezTo>
                  <a:lnTo>
                    <a:pt x="1799464" y="475619"/>
                  </a:lnTo>
                  <a:cubicBezTo>
                    <a:pt x="1799464" y="374264"/>
                    <a:pt x="1778343" y="275021"/>
                    <a:pt x="1742439" y="186336"/>
                  </a:cubicBezTo>
                  <a:cubicBezTo>
                    <a:pt x="1717094" y="125101"/>
                    <a:pt x="1740327" y="55419"/>
                    <a:pt x="1795240" y="21634"/>
                  </a:cubicBezTo>
                  <a:lnTo>
                    <a:pt x="1795240" y="21634"/>
                  </a:lnTo>
                  <a:cubicBezTo>
                    <a:pt x="1867050" y="-24820"/>
                    <a:pt x="1962092" y="6853"/>
                    <a:pt x="1993773" y="84981"/>
                  </a:cubicBezTo>
                  <a:cubicBezTo>
                    <a:pt x="2048686" y="207451"/>
                    <a:pt x="2074030" y="338368"/>
                    <a:pt x="2074030" y="477731"/>
                  </a:cubicBezTo>
                  <a:close/>
                </a:path>
              </a:pathLst>
            </a:custGeom>
            <a:solidFill>
              <a:srgbClr val="EF9FC1"/>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BCCC5EED-D592-857E-3714-6EF0ED55E7C4}"/>
              </a:ext>
            </a:extLst>
          </p:cNvPr>
          <p:cNvSpPr/>
          <p:nvPr/>
        </p:nvSpPr>
        <p:spPr>
          <a:xfrm>
            <a:off x="5282861"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3"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45" name="Graphic 8">
            <a:extLst>
              <a:ext uri="{FF2B5EF4-FFF2-40B4-BE49-F238E27FC236}">
                <a16:creationId xmlns:a16="http://schemas.microsoft.com/office/drawing/2014/main" id="{1CCA5F41-CEEC-990D-2879-9B9D6525BE89}"/>
              </a:ext>
            </a:extLst>
          </p:cNvPr>
          <p:cNvGrpSpPr/>
          <p:nvPr/>
        </p:nvGrpSpPr>
        <p:grpSpPr>
          <a:xfrm>
            <a:off x="7266073" y="1750079"/>
            <a:ext cx="2074030" cy="3418641"/>
            <a:chOff x="7266073" y="1750079"/>
            <a:chExt cx="2074030" cy="3418641"/>
          </a:xfrm>
          <a:solidFill>
            <a:srgbClr val="B3DDDC"/>
          </a:solidFill>
        </p:grpSpPr>
        <p:sp>
          <p:nvSpPr>
            <p:cNvPr id="46" name="Freeform 45">
              <a:extLst>
                <a:ext uri="{FF2B5EF4-FFF2-40B4-BE49-F238E27FC236}">
                  <a16:creationId xmlns:a16="http://schemas.microsoft.com/office/drawing/2014/main" id="{7FBCCFB2-9B1C-ED78-11A5-D840680389A6}"/>
                </a:ext>
              </a:extLst>
            </p:cNvPr>
            <p:cNvSpPr/>
            <p:nvPr/>
          </p:nvSpPr>
          <p:spPr>
            <a:xfrm>
              <a:off x="7614025" y="1750079"/>
              <a:ext cx="1368831" cy="459753"/>
            </a:xfrm>
            <a:custGeom>
              <a:avLst/>
              <a:gdLst>
                <a:gd name="connsiteX0" fmla="*/ 1337462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2 w 1368831"/>
                <a:gd name="connsiteY9" fmla="*/ 405419 h 459753"/>
                <a:gd name="connsiteX10" fmla="*/ 1337462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2" y="405419"/>
                  </a:moveTo>
                  <a:cubicBezTo>
                    <a:pt x="1386039" y="346295"/>
                    <a:pt x="1377591"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2" y="468766"/>
                    <a:pt x="165276" y="472989"/>
                    <a:pt x="220188" y="430758"/>
                  </a:cubicBezTo>
                  <a:cubicBezTo>
                    <a:pt x="349023" y="329403"/>
                    <a:pt x="513763" y="270279"/>
                    <a:pt x="689063" y="270279"/>
                  </a:cubicBezTo>
                  <a:cubicBezTo>
                    <a:pt x="862251" y="270279"/>
                    <a:pt x="1022766" y="329403"/>
                    <a:pt x="1151601" y="426535"/>
                  </a:cubicBezTo>
                  <a:cubicBezTo>
                    <a:pt x="1210739" y="470877"/>
                    <a:pt x="1290997" y="460319"/>
                    <a:pt x="1337462" y="405419"/>
                  </a:cubicBezTo>
                  <a:lnTo>
                    <a:pt x="1337462" y="405419"/>
                  </a:ln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42ED727C-0AF4-CC36-95F5-35E6C7EEF1C9}"/>
                </a:ext>
              </a:extLst>
            </p:cNvPr>
            <p:cNvSpPr/>
            <p:nvPr/>
          </p:nvSpPr>
          <p:spPr>
            <a:xfrm>
              <a:off x="7266073"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2"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4312BC53-B35D-F49A-6A98-0CEEA40AFB5E}"/>
              </a:ext>
            </a:extLst>
          </p:cNvPr>
          <p:cNvSpPr/>
          <p:nvPr/>
        </p:nvSpPr>
        <p:spPr>
          <a:xfrm>
            <a:off x="7483614"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0 w 1641060"/>
              <a:gd name="connsiteY8" fmla="*/ 819285 h 2981520"/>
              <a:gd name="connsiteX9" fmla="*/ 1641060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0" y="673587"/>
                  <a:pt x="1641060" y="819285"/>
                </a:cubicBezTo>
                <a:lnTo>
                  <a:pt x="1641060" y="2162235"/>
                </a:lnTo>
                <a:cubicBezTo>
                  <a:pt x="1641060" y="2614109"/>
                  <a:pt x="1273564"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8" name="Graphic 8">
            <a:extLst>
              <a:ext uri="{FF2B5EF4-FFF2-40B4-BE49-F238E27FC236}">
                <a16:creationId xmlns:a16="http://schemas.microsoft.com/office/drawing/2014/main" id="{C1B62A1F-27D1-9910-B7C1-AC1AC364D46A}"/>
              </a:ext>
            </a:extLst>
          </p:cNvPr>
          <p:cNvGrpSpPr/>
          <p:nvPr/>
        </p:nvGrpSpPr>
        <p:grpSpPr>
          <a:xfrm>
            <a:off x="9468939" y="1750079"/>
            <a:ext cx="2074030" cy="3418641"/>
            <a:chOff x="9468939" y="1750079"/>
            <a:chExt cx="2074030" cy="3418641"/>
          </a:xfrm>
          <a:solidFill>
            <a:srgbClr val="F79038"/>
          </a:solidFill>
        </p:grpSpPr>
        <p:sp>
          <p:nvSpPr>
            <p:cNvPr id="59" name="Freeform 58">
              <a:extLst>
                <a:ext uri="{FF2B5EF4-FFF2-40B4-BE49-F238E27FC236}">
                  <a16:creationId xmlns:a16="http://schemas.microsoft.com/office/drawing/2014/main" id="{8A966173-6D98-C73F-C066-D4EC12F8B425}"/>
                </a:ext>
              </a:extLst>
            </p:cNvPr>
            <p:cNvSpPr/>
            <p:nvPr/>
          </p:nvSpPr>
          <p:spPr>
            <a:xfrm>
              <a:off x="9816891"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5 w 1368831"/>
                <a:gd name="connsiteY4" fmla="*/ 420200 h 459753"/>
                <a:gd name="connsiteX5" fmla="*/ 40665 w 1368831"/>
                <a:gd name="connsiteY5" fmla="*/ 420200 h 459753"/>
                <a:gd name="connsiteX6" fmla="*/ 220189 w 1368831"/>
                <a:gd name="connsiteY6" fmla="*/ 430758 h 459753"/>
                <a:gd name="connsiteX7" fmla="*/ 689063 w 1368831"/>
                <a:gd name="connsiteY7" fmla="*/ 270279 h 459753"/>
                <a:gd name="connsiteX8" fmla="*/ 1151602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1" y="257610"/>
                    <a:pt x="1316341" y="211156"/>
                  </a:cubicBezTo>
                  <a:cubicBezTo>
                    <a:pt x="1143153" y="78128"/>
                    <a:pt x="923501" y="0"/>
                    <a:pt x="689063" y="0"/>
                  </a:cubicBezTo>
                  <a:cubicBezTo>
                    <a:pt x="450402" y="0"/>
                    <a:pt x="228637" y="80239"/>
                    <a:pt x="53337" y="217490"/>
                  </a:cubicBezTo>
                  <a:cubicBezTo>
                    <a:pt x="-12137" y="268168"/>
                    <a:pt x="-18473" y="363188"/>
                    <a:pt x="40665" y="420200"/>
                  </a:cubicBezTo>
                  <a:lnTo>
                    <a:pt x="40665" y="420200"/>
                  </a:lnTo>
                  <a:cubicBezTo>
                    <a:pt x="89241" y="468766"/>
                    <a:pt x="165275" y="472989"/>
                    <a:pt x="220189" y="430758"/>
                  </a:cubicBezTo>
                  <a:cubicBezTo>
                    <a:pt x="349024" y="329403"/>
                    <a:pt x="513763" y="270279"/>
                    <a:pt x="689063" y="270279"/>
                  </a:cubicBezTo>
                  <a:cubicBezTo>
                    <a:pt x="862251" y="270279"/>
                    <a:pt x="1022766" y="329403"/>
                    <a:pt x="1151602" y="426535"/>
                  </a:cubicBezTo>
                  <a:cubicBezTo>
                    <a:pt x="1210739"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A80A2BE-2A5F-047A-655A-B1DD9FA2A04F}"/>
                </a:ext>
              </a:extLst>
            </p:cNvPr>
            <p:cNvSpPr/>
            <p:nvPr/>
          </p:nvSpPr>
          <p:spPr>
            <a:xfrm>
              <a:off x="946893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1 w 2074030"/>
                <a:gd name="connsiteY6" fmla="*/ 65977 h 2857485"/>
                <a:gd name="connsiteX7" fmla="*/ 249221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2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4" y="125101"/>
                    <a:pt x="1740326" y="55419"/>
                    <a:pt x="1795240" y="21634"/>
                  </a:cubicBezTo>
                  <a:lnTo>
                    <a:pt x="1795240" y="21634"/>
                  </a:lnTo>
                  <a:cubicBezTo>
                    <a:pt x="1867049" y="-24820"/>
                    <a:pt x="1962091" y="6853"/>
                    <a:pt x="1993772" y="84981"/>
                  </a:cubicBezTo>
                  <a:cubicBezTo>
                    <a:pt x="2046573" y="207451"/>
                    <a:pt x="2074031" y="338368"/>
                    <a:pt x="2074031" y="477731"/>
                  </a:cubicBez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61" name="Freeform 60">
            <a:extLst>
              <a:ext uri="{FF2B5EF4-FFF2-40B4-BE49-F238E27FC236}">
                <a16:creationId xmlns:a16="http://schemas.microsoft.com/office/drawing/2014/main" id="{DD57B6F3-4953-0E70-19FF-D7F37116932C}"/>
              </a:ext>
            </a:extLst>
          </p:cNvPr>
          <p:cNvSpPr/>
          <p:nvPr/>
        </p:nvSpPr>
        <p:spPr>
          <a:xfrm>
            <a:off x="9686479"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1" y="673587"/>
                  <a:pt x="1641061" y="819285"/>
                </a:cubicBezTo>
                <a:lnTo>
                  <a:pt x="1641061" y="2162235"/>
                </a:lnTo>
                <a:cubicBezTo>
                  <a:pt x="1641061" y="2614109"/>
                  <a:pt x="1271453"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73" name="Graphic 8">
            <a:extLst>
              <a:ext uri="{FF2B5EF4-FFF2-40B4-BE49-F238E27FC236}">
                <a16:creationId xmlns:a16="http://schemas.microsoft.com/office/drawing/2014/main" id="{076BAB5A-20A7-5F8F-F31F-CDEF1C266072}"/>
              </a:ext>
            </a:extLst>
          </p:cNvPr>
          <p:cNvGrpSpPr/>
          <p:nvPr/>
        </p:nvGrpSpPr>
        <p:grpSpPr>
          <a:xfrm>
            <a:off x="2321771" y="5165793"/>
            <a:ext cx="7908560" cy="451909"/>
            <a:chOff x="2321771" y="5165793"/>
            <a:chExt cx="7908560" cy="451909"/>
          </a:xfrm>
          <a:solidFill>
            <a:srgbClr val="000000"/>
          </a:solidFill>
        </p:grpSpPr>
        <p:sp>
          <p:nvSpPr>
            <p:cNvPr id="74" name="Freeform 73">
              <a:extLst>
                <a:ext uri="{FF2B5EF4-FFF2-40B4-BE49-F238E27FC236}">
                  <a16:creationId xmlns:a16="http://schemas.microsoft.com/office/drawing/2014/main" id="{14FD8BF1-37E1-1B9A-FF96-4BD3153FA0A1}"/>
                </a:ext>
              </a:extLst>
            </p:cNvPr>
            <p:cNvSpPr/>
            <p:nvPr/>
          </p:nvSpPr>
          <p:spPr>
            <a:xfrm>
              <a:off x="2321771"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4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7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9 w 1118328"/>
                <a:gd name="connsiteY11" fmla="*/ 110588 h 451909"/>
                <a:gd name="connsiteX12" fmla="*/ 1018007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4" y="138038"/>
                  </a:cubicBezTo>
                  <a:cubicBezTo>
                    <a:pt x="190084" y="300628"/>
                    <a:pt x="424521" y="454772"/>
                    <a:pt x="667407"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9" y="110588"/>
                  </a:cubicBezTo>
                  <a:cubicBezTo>
                    <a:pt x="1077144" y="148596"/>
                    <a:pt x="1051800" y="188716"/>
                    <a:pt x="1018007" y="220389"/>
                  </a:cubicBezTo>
                  <a:cubicBezTo>
                    <a:pt x="891284" y="347083"/>
                    <a:pt x="737104" y="420987"/>
                    <a:pt x="561804"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BB33EA75-7F2A-BE51-7D83-3236CBC04363}"/>
                </a:ext>
              </a:extLst>
            </p:cNvPr>
            <p:cNvSpPr/>
            <p:nvPr/>
          </p:nvSpPr>
          <p:spPr>
            <a:xfrm>
              <a:off x="4585885" y="5165793"/>
              <a:ext cx="1118329" cy="451909"/>
            </a:xfrm>
            <a:custGeom>
              <a:avLst/>
              <a:gdLst>
                <a:gd name="connsiteX0" fmla="*/ 14784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7 w 1118329"/>
                <a:gd name="connsiteY8" fmla="*/ 211942 h 451909"/>
                <a:gd name="connsiteX9" fmla="*/ 1075032 w 1118329"/>
                <a:gd name="connsiteY9" fmla="*/ 40907 h 451909"/>
                <a:gd name="connsiteX10" fmla="*/ 1096152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0 w 1118329"/>
                <a:gd name="connsiteY14" fmla="*/ 190827 h 451909"/>
                <a:gd name="connsiteX15" fmla="*/ 57025 w 1118329"/>
                <a:gd name="connsiteY15" fmla="*/ 114811 h 451909"/>
                <a:gd name="connsiteX16" fmla="*/ 29569 w 1118329"/>
                <a:gd name="connsiteY16" fmla="*/ 296405 h 451909"/>
                <a:gd name="connsiteX17" fmla="*/ 14784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5" y="138038"/>
                  </a:cubicBezTo>
                  <a:cubicBezTo>
                    <a:pt x="190084" y="300628"/>
                    <a:pt x="424522" y="454772"/>
                    <a:pt x="667407" y="363975"/>
                  </a:cubicBezTo>
                  <a:cubicBezTo>
                    <a:pt x="768785" y="325967"/>
                    <a:pt x="863827" y="281623"/>
                    <a:pt x="946197" y="211942"/>
                  </a:cubicBezTo>
                  <a:cubicBezTo>
                    <a:pt x="1001110" y="163377"/>
                    <a:pt x="1049688" y="110588"/>
                    <a:pt x="1075032" y="40907"/>
                  </a:cubicBezTo>
                  <a:cubicBezTo>
                    <a:pt x="1079256" y="30349"/>
                    <a:pt x="1087704" y="24014"/>
                    <a:pt x="1096152" y="13457"/>
                  </a:cubicBezTo>
                  <a:cubicBezTo>
                    <a:pt x="1127833" y="47241"/>
                    <a:pt x="1121497" y="81025"/>
                    <a:pt x="1102489" y="110588"/>
                  </a:cubicBezTo>
                  <a:cubicBezTo>
                    <a:pt x="1077144" y="148596"/>
                    <a:pt x="1051799" y="188716"/>
                    <a:pt x="1018007" y="220389"/>
                  </a:cubicBezTo>
                  <a:cubicBezTo>
                    <a:pt x="891284" y="347083"/>
                    <a:pt x="737104" y="420987"/>
                    <a:pt x="561805"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CE0E2B88-24CE-3473-FCC6-BA8283C2DB7A}"/>
                </a:ext>
              </a:extLst>
            </p:cNvPr>
            <p:cNvSpPr/>
            <p:nvPr/>
          </p:nvSpPr>
          <p:spPr>
            <a:xfrm>
              <a:off x="6850000"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3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6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8 w 1118328"/>
                <a:gd name="connsiteY11" fmla="*/ 110588 h 451909"/>
                <a:gd name="connsiteX12" fmla="*/ 1018006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3" y="11344"/>
                  </a:cubicBezTo>
                  <a:cubicBezTo>
                    <a:pt x="145731" y="43018"/>
                    <a:pt x="204868" y="78914"/>
                    <a:pt x="261894" y="112699"/>
                  </a:cubicBezTo>
                  <a:cubicBezTo>
                    <a:pt x="228101" y="148596"/>
                    <a:pt x="198532" y="146485"/>
                    <a:pt x="95042" y="97919"/>
                  </a:cubicBezTo>
                  <a:cubicBezTo>
                    <a:pt x="99266" y="114811"/>
                    <a:pt x="101378" y="127480"/>
                    <a:pt x="107714" y="138038"/>
                  </a:cubicBezTo>
                  <a:cubicBezTo>
                    <a:pt x="190084" y="300628"/>
                    <a:pt x="424521" y="454772"/>
                    <a:pt x="667406"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8" y="110588"/>
                  </a:cubicBezTo>
                  <a:cubicBezTo>
                    <a:pt x="1077144" y="148596"/>
                    <a:pt x="1051799" y="188716"/>
                    <a:pt x="1018006" y="220389"/>
                  </a:cubicBezTo>
                  <a:cubicBezTo>
                    <a:pt x="891284" y="347083"/>
                    <a:pt x="737104" y="420987"/>
                    <a:pt x="561804" y="448437"/>
                  </a:cubicBezTo>
                  <a:cubicBezTo>
                    <a:pt x="386504" y="473776"/>
                    <a:pt x="177412" y="357640"/>
                    <a:pt x="92930" y="190827"/>
                  </a:cubicBezTo>
                  <a:cubicBezTo>
                    <a:pt x="82370" y="167600"/>
                    <a:pt x="71809" y="144372"/>
                    <a:pt x="57025" y="114811"/>
                  </a:cubicBezTo>
                  <a:cubicBezTo>
                    <a:pt x="31681" y="178158"/>
                    <a:pt x="57025" y="241505"/>
                    <a:pt x="29569" y="296405"/>
                  </a:cubicBezTo>
                  <a:cubicBezTo>
                    <a:pt x="25344" y="290070"/>
                    <a:pt x="19008"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A50C1922-DCC4-CB90-9FDC-F82830408E49}"/>
                </a:ext>
              </a:extLst>
            </p:cNvPr>
            <p:cNvSpPr/>
            <p:nvPr/>
          </p:nvSpPr>
          <p:spPr>
            <a:xfrm>
              <a:off x="9112002" y="5165793"/>
              <a:ext cx="1118329" cy="451909"/>
            </a:xfrm>
            <a:custGeom>
              <a:avLst/>
              <a:gdLst>
                <a:gd name="connsiteX0" fmla="*/ 14785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8 w 1118329"/>
                <a:gd name="connsiteY8" fmla="*/ 211942 h 451909"/>
                <a:gd name="connsiteX9" fmla="*/ 1075033 w 1118329"/>
                <a:gd name="connsiteY9" fmla="*/ 40907 h 451909"/>
                <a:gd name="connsiteX10" fmla="*/ 1096153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1 w 1118329"/>
                <a:gd name="connsiteY14" fmla="*/ 190827 h 451909"/>
                <a:gd name="connsiteX15" fmla="*/ 57026 w 1118329"/>
                <a:gd name="connsiteY15" fmla="*/ 114811 h 451909"/>
                <a:gd name="connsiteX16" fmla="*/ 29569 w 1118329"/>
                <a:gd name="connsiteY16" fmla="*/ 296405 h 451909"/>
                <a:gd name="connsiteX17" fmla="*/ 14785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5" y="290070"/>
                  </a:moveTo>
                  <a:cubicBezTo>
                    <a:pt x="8449" y="279512"/>
                    <a:pt x="0" y="266844"/>
                    <a:pt x="0" y="256286"/>
                  </a:cubicBezTo>
                  <a:cubicBezTo>
                    <a:pt x="2112" y="186603"/>
                    <a:pt x="4224" y="114811"/>
                    <a:pt x="12672" y="47241"/>
                  </a:cubicBezTo>
                  <a:cubicBezTo>
                    <a:pt x="19009" y="787"/>
                    <a:pt x="46465" y="-11882"/>
                    <a:pt x="86594" y="11344"/>
                  </a:cubicBezTo>
                  <a:cubicBezTo>
                    <a:pt x="145732" y="43018"/>
                    <a:pt x="204869" y="78914"/>
                    <a:pt x="261894" y="112699"/>
                  </a:cubicBezTo>
                  <a:cubicBezTo>
                    <a:pt x="228101" y="148596"/>
                    <a:pt x="198533" y="146485"/>
                    <a:pt x="95042" y="97919"/>
                  </a:cubicBezTo>
                  <a:cubicBezTo>
                    <a:pt x="99266" y="114811"/>
                    <a:pt x="101379" y="127480"/>
                    <a:pt x="107715" y="138038"/>
                  </a:cubicBezTo>
                  <a:cubicBezTo>
                    <a:pt x="190084" y="300628"/>
                    <a:pt x="424522" y="454772"/>
                    <a:pt x="667407" y="363975"/>
                  </a:cubicBezTo>
                  <a:cubicBezTo>
                    <a:pt x="768786" y="325967"/>
                    <a:pt x="863828" y="281623"/>
                    <a:pt x="946198" y="211942"/>
                  </a:cubicBezTo>
                  <a:cubicBezTo>
                    <a:pt x="1001111" y="163377"/>
                    <a:pt x="1049688" y="110588"/>
                    <a:pt x="1075033" y="40907"/>
                  </a:cubicBezTo>
                  <a:cubicBezTo>
                    <a:pt x="1079256" y="30349"/>
                    <a:pt x="1087704" y="24014"/>
                    <a:pt x="1096153" y="13457"/>
                  </a:cubicBezTo>
                  <a:cubicBezTo>
                    <a:pt x="1127834" y="47241"/>
                    <a:pt x="1121497" y="81025"/>
                    <a:pt x="1102489" y="110588"/>
                  </a:cubicBezTo>
                  <a:cubicBezTo>
                    <a:pt x="1077144" y="148596"/>
                    <a:pt x="1051800" y="188716"/>
                    <a:pt x="1018007" y="220389"/>
                  </a:cubicBezTo>
                  <a:cubicBezTo>
                    <a:pt x="891284" y="347083"/>
                    <a:pt x="737105" y="420987"/>
                    <a:pt x="561805" y="448437"/>
                  </a:cubicBezTo>
                  <a:cubicBezTo>
                    <a:pt x="386505" y="473776"/>
                    <a:pt x="177412" y="357640"/>
                    <a:pt x="92931" y="190827"/>
                  </a:cubicBezTo>
                  <a:cubicBezTo>
                    <a:pt x="82370" y="167600"/>
                    <a:pt x="71810" y="144372"/>
                    <a:pt x="57026" y="114811"/>
                  </a:cubicBezTo>
                  <a:cubicBezTo>
                    <a:pt x="31681" y="178158"/>
                    <a:pt x="57026" y="241505"/>
                    <a:pt x="29569" y="296405"/>
                  </a:cubicBezTo>
                  <a:cubicBezTo>
                    <a:pt x="25345" y="290070"/>
                    <a:pt x="21120" y="290070"/>
                    <a:pt x="14785"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78" name="Graphic 8">
            <a:extLst>
              <a:ext uri="{FF2B5EF4-FFF2-40B4-BE49-F238E27FC236}">
                <a16:creationId xmlns:a16="http://schemas.microsoft.com/office/drawing/2014/main" id="{A3DCF03C-ABFE-DF83-E8BB-CEB9EDC653E0}"/>
              </a:ext>
            </a:extLst>
          </p:cNvPr>
          <p:cNvGrpSpPr/>
          <p:nvPr/>
        </p:nvGrpSpPr>
        <p:grpSpPr>
          <a:xfrm>
            <a:off x="2016580" y="1334853"/>
            <a:ext cx="7908560" cy="451909"/>
            <a:chOff x="2016580" y="1334853"/>
            <a:chExt cx="7908560" cy="451909"/>
          </a:xfrm>
          <a:solidFill>
            <a:srgbClr val="000000"/>
          </a:solidFill>
        </p:grpSpPr>
        <p:sp>
          <p:nvSpPr>
            <p:cNvPr id="79" name="Freeform 78">
              <a:extLst>
                <a:ext uri="{FF2B5EF4-FFF2-40B4-BE49-F238E27FC236}">
                  <a16:creationId xmlns:a16="http://schemas.microsoft.com/office/drawing/2014/main" id="{EC492D75-2E0B-2958-0A53-56F9CF1014C6}"/>
                </a:ext>
              </a:extLst>
            </p:cNvPr>
            <p:cNvSpPr/>
            <p:nvPr/>
          </p:nvSpPr>
          <p:spPr>
            <a:xfrm>
              <a:off x="8806812" y="1334853"/>
              <a:ext cx="1118328" cy="451909"/>
            </a:xfrm>
            <a:custGeom>
              <a:avLst/>
              <a:gdLst>
                <a:gd name="connsiteX0" fmla="*/ 1103545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5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6 w 1118328"/>
                <a:gd name="connsiteY10" fmla="*/ 438453 h 451909"/>
                <a:gd name="connsiteX11" fmla="*/ 15840 w 1118328"/>
                <a:gd name="connsiteY11" fmla="*/ 341321 h 451909"/>
                <a:gd name="connsiteX12" fmla="*/ 100322 w 1118328"/>
                <a:gd name="connsiteY12" fmla="*/ 231520 h 451909"/>
                <a:gd name="connsiteX13" fmla="*/ 556525 w 1118328"/>
                <a:gd name="connsiteY13" fmla="*/ 3472 h 451909"/>
                <a:gd name="connsiteX14" fmla="*/ 1025399 w 1118328"/>
                <a:gd name="connsiteY14" fmla="*/ 261082 h 451909"/>
                <a:gd name="connsiteX15" fmla="*/ 1061304 w 1118328"/>
                <a:gd name="connsiteY15" fmla="*/ 337098 h 451909"/>
                <a:gd name="connsiteX16" fmla="*/ 1088760 w 1118328"/>
                <a:gd name="connsiteY16" fmla="*/ 155504 h 451909"/>
                <a:gd name="connsiteX17" fmla="*/ 1103545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5" y="161839"/>
                  </a:moveTo>
                  <a:cubicBezTo>
                    <a:pt x="1109881" y="172397"/>
                    <a:pt x="1118329" y="185066"/>
                    <a:pt x="1118329" y="195624"/>
                  </a:cubicBezTo>
                  <a:cubicBezTo>
                    <a:pt x="1116217" y="265305"/>
                    <a:pt x="1114105" y="337098"/>
                    <a:pt x="1105657" y="404668"/>
                  </a:cubicBezTo>
                  <a:cubicBezTo>
                    <a:pt x="1099320"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4" y="151281"/>
                    <a:pt x="693808" y="-2862"/>
                    <a:pt x="450922" y="87934"/>
                  </a:cubicBezTo>
                  <a:cubicBezTo>
                    <a:pt x="349544" y="125942"/>
                    <a:pt x="254502" y="170285"/>
                    <a:pt x="172132" y="239967"/>
                  </a:cubicBezTo>
                  <a:cubicBezTo>
                    <a:pt x="117218" y="288532"/>
                    <a:pt x="68642" y="341321"/>
                    <a:pt x="43297" y="411002"/>
                  </a:cubicBezTo>
                  <a:cubicBezTo>
                    <a:pt x="39073" y="421560"/>
                    <a:pt x="30624" y="427895"/>
                    <a:pt x="22176" y="438453"/>
                  </a:cubicBezTo>
                  <a:cubicBezTo>
                    <a:pt x="-9504" y="404668"/>
                    <a:pt x="-3168" y="370883"/>
                    <a:pt x="15840" y="341321"/>
                  </a:cubicBezTo>
                  <a:cubicBezTo>
                    <a:pt x="41185" y="303313"/>
                    <a:pt x="66529" y="263193"/>
                    <a:pt x="100322" y="231520"/>
                  </a:cubicBezTo>
                  <a:cubicBezTo>
                    <a:pt x="227045" y="104826"/>
                    <a:pt x="381224" y="30922"/>
                    <a:pt x="556525"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8" y="161839"/>
                    <a:pt x="1103545"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D2B68E0A-F130-67D8-904C-E98B4A496988}"/>
                </a:ext>
              </a:extLst>
            </p:cNvPr>
            <p:cNvSpPr/>
            <p:nvPr/>
          </p:nvSpPr>
          <p:spPr>
            <a:xfrm>
              <a:off x="6542697" y="1334853"/>
              <a:ext cx="1118329" cy="451909"/>
            </a:xfrm>
            <a:custGeom>
              <a:avLst/>
              <a:gdLst>
                <a:gd name="connsiteX0" fmla="*/ 1103544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1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1 w 1118329"/>
                <a:gd name="connsiteY16" fmla="*/ 155504 h 451909"/>
                <a:gd name="connsiteX17" fmla="*/ 1103544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0" y="324429"/>
                    <a:pt x="1010615" y="313871"/>
                  </a:cubicBezTo>
                  <a:cubicBezTo>
                    <a:pt x="928245" y="151281"/>
                    <a:pt x="693807" y="-2862"/>
                    <a:pt x="450922" y="87934"/>
                  </a:cubicBezTo>
                  <a:cubicBezTo>
                    <a:pt x="349544" y="125942"/>
                    <a:pt x="254502" y="170285"/>
                    <a:pt x="172131" y="239967"/>
                  </a:cubicBezTo>
                  <a:cubicBezTo>
                    <a:pt x="117219" y="288532"/>
                    <a:pt x="68641"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2984" y="161839"/>
                    <a:pt x="1099321" y="161839"/>
                    <a:pt x="1103544"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693EBB29-C2FB-33A2-0C17-730D756168A6}"/>
                </a:ext>
              </a:extLst>
            </p:cNvPr>
            <p:cNvSpPr/>
            <p:nvPr/>
          </p:nvSpPr>
          <p:spPr>
            <a:xfrm>
              <a:off x="4280694" y="1334853"/>
              <a:ext cx="1118328" cy="451909"/>
            </a:xfrm>
            <a:custGeom>
              <a:avLst/>
              <a:gdLst>
                <a:gd name="connsiteX0" fmla="*/ 1103544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4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7 w 1118328"/>
                <a:gd name="connsiteY10" fmla="*/ 438453 h 451909"/>
                <a:gd name="connsiteX11" fmla="*/ 15840 w 1118328"/>
                <a:gd name="connsiteY11" fmla="*/ 341321 h 451909"/>
                <a:gd name="connsiteX12" fmla="*/ 100322 w 1118328"/>
                <a:gd name="connsiteY12" fmla="*/ 231520 h 451909"/>
                <a:gd name="connsiteX13" fmla="*/ 556524 w 1118328"/>
                <a:gd name="connsiteY13" fmla="*/ 3472 h 451909"/>
                <a:gd name="connsiteX14" fmla="*/ 1025399 w 1118328"/>
                <a:gd name="connsiteY14" fmla="*/ 261082 h 451909"/>
                <a:gd name="connsiteX15" fmla="*/ 1061304 w 1118328"/>
                <a:gd name="connsiteY15" fmla="*/ 337098 h 451909"/>
                <a:gd name="connsiteX16" fmla="*/ 1088761 w 1118328"/>
                <a:gd name="connsiteY16" fmla="*/ 155504 h 451909"/>
                <a:gd name="connsiteX17" fmla="*/ 1103544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1" y="324429"/>
                    <a:pt x="1010614"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0873" y="161839"/>
                    <a:pt x="1097209" y="161839"/>
                    <a:pt x="1103544"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ADAC7064-1062-BEB1-69E2-2866893E1C41}"/>
                </a:ext>
              </a:extLst>
            </p:cNvPr>
            <p:cNvSpPr/>
            <p:nvPr/>
          </p:nvSpPr>
          <p:spPr>
            <a:xfrm>
              <a:off x="2016580" y="1334853"/>
              <a:ext cx="1118329" cy="451909"/>
            </a:xfrm>
            <a:custGeom>
              <a:avLst/>
              <a:gdLst>
                <a:gd name="connsiteX0" fmla="*/ 1103545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2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0 w 1118329"/>
                <a:gd name="connsiteY16" fmla="*/ 155504 h 451909"/>
                <a:gd name="connsiteX17" fmla="*/ 1103545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5"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30" y="263193"/>
                    <a:pt x="100322" y="231520"/>
                  </a:cubicBezTo>
                  <a:cubicBezTo>
                    <a:pt x="227045" y="104826"/>
                    <a:pt x="381225" y="30922"/>
                    <a:pt x="556524"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9" y="161839"/>
                    <a:pt x="1103545"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83" name="TextBox 82">
            <a:extLst>
              <a:ext uri="{FF2B5EF4-FFF2-40B4-BE49-F238E27FC236}">
                <a16:creationId xmlns:a16="http://schemas.microsoft.com/office/drawing/2014/main" id="{5B786C9D-9A1B-9C1A-FFAA-11ED57B8F620}"/>
              </a:ext>
            </a:extLst>
          </p:cNvPr>
          <p:cNvSpPr txBox="1"/>
          <p:nvPr/>
        </p:nvSpPr>
        <p:spPr>
          <a:xfrm>
            <a:off x="0" y="489474"/>
            <a:ext cx="12192000" cy="477054"/>
          </a:xfrm>
          <a:prstGeom prst="rect">
            <a:avLst/>
          </a:prstGeom>
          <a:noFill/>
        </p:spPr>
        <p:txBody>
          <a:bodyPr wrap="square" rtlCol="0">
            <a:spAutoFit/>
          </a:bodyPr>
          <a:lstStyle/>
          <a:p>
            <a:pPr algn="ctr" rtl="0"/>
            <a:r>
              <a:rPr lang="en-US" sz="2500" b="1" spc="0" baseline="0">
                <a:ln/>
                <a:solidFill>
                  <a:srgbClr val="000000"/>
                </a:solidFill>
                <a:latin typeface="Calibri" panose="020F0502020204030204" pitchFamily="34" charset="0"/>
                <a:cs typeface="Calibri" panose="020F0502020204030204" pitchFamily="34" charset="0"/>
                <a:sym typeface="MyriadPro-Bold"/>
                <a:rtl val="0"/>
              </a:rPr>
              <a:t>Strateji Seçimi Çağlayanı</a:t>
            </a:r>
          </a:p>
        </p:txBody>
      </p:sp>
      <p:grpSp>
        <p:nvGrpSpPr>
          <p:cNvPr id="88" name="Group 87">
            <a:extLst>
              <a:ext uri="{FF2B5EF4-FFF2-40B4-BE49-F238E27FC236}">
                <a16:creationId xmlns:a16="http://schemas.microsoft.com/office/drawing/2014/main" id="{1FDFCDB0-28E2-6554-565C-00A41A52081C}"/>
              </a:ext>
            </a:extLst>
          </p:cNvPr>
          <p:cNvGrpSpPr/>
          <p:nvPr/>
        </p:nvGrpSpPr>
        <p:grpSpPr>
          <a:xfrm>
            <a:off x="3062001" y="2416772"/>
            <a:ext cx="1656942" cy="2052683"/>
            <a:chOff x="3053423" y="2435868"/>
            <a:chExt cx="1656942" cy="2052683"/>
          </a:xfrm>
        </p:grpSpPr>
        <p:sp>
          <p:nvSpPr>
            <p:cNvPr id="85" name="TextBox 84">
              <a:extLst>
                <a:ext uri="{FF2B5EF4-FFF2-40B4-BE49-F238E27FC236}">
                  <a16:creationId xmlns:a16="http://schemas.microsoft.com/office/drawing/2014/main" id="{9BF9F29B-5A84-8714-5A26-2E167178C438}"/>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a:ln/>
                  <a:solidFill>
                    <a:srgbClr val="000000"/>
                  </a:solidFill>
                  <a:latin typeface="Calibri" panose="020F0502020204030204" pitchFamily="34" charset="0"/>
                  <a:cs typeface="Calibri" panose="020F0502020204030204" pitchFamily="34" charset="0"/>
                  <a:sym typeface="MyriadPro-Bold"/>
                  <a:rtl val="0"/>
                </a:rPr>
                <a:t>Doğru</a:t>
              </a:r>
              <a:endParaRPr lang="en-US" sz="1500" b="1">
                <a:ln/>
                <a:solidFill>
                  <a:srgbClr val="000000"/>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a:ln/>
                  <a:solidFill>
                    <a:srgbClr val="000000"/>
                  </a:solidFill>
                  <a:latin typeface="Calibri" panose="020F0502020204030204" pitchFamily="34" charset="0"/>
                  <a:cs typeface="Calibri" panose="020F0502020204030204" pitchFamily="34" charset="0"/>
                  <a:sym typeface="MyriadPro-Bold"/>
                  <a:rtl val="0"/>
                </a:rPr>
                <a:t>oyun alanı</a:t>
              </a:r>
            </a:p>
          </p:txBody>
        </p:sp>
        <p:sp>
          <p:nvSpPr>
            <p:cNvPr id="86" name="TextBox 85">
              <a:extLst>
                <a:ext uri="{FF2B5EF4-FFF2-40B4-BE49-F238E27FC236}">
                  <a16:creationId xmlns:a16="http://schemas.microsoft.com/office/drawing/2014/main" id="{6265B007-9819-4813-1668-B6D45C145CD4}"/>
                </a:ext>
              </a:extLst>
            </p:cNvPr>
            <p:cNvSpPr txBox="1"/>
            <p:nvPr/>
          </p:nvSpPr>
          <p:spPr>
            <a:xfrm>
              <a:off x="3065570" y="2435868"/>
              <a:ext cx="1641060" cy="287386"/>
            </a:xfrm>
            <a:prstGeom prst="rect">
              <a:avLst/>
            </a:prstGeom>
            <a:noFill/>
          </p:spPr>
          <p:txBody>
            <a:bodyPr wrap="square" lIns="91440" tIns="45720" rIns="91440" bIns="45720" rtlCol="0" anchor="t">
              <a:spAutoFit/>
            </a:bodyPr>
            <a:lstStyle/>
            <a:p>
              <a:pPr algn="ctr" rtl="0">
                <a:lnSpc>
                  <a:spcPts val="1480"/>
                </a:lnSpc>
              </a:pPr>
              <a:r>
                <a:rPr lang="en-US" sz="1500" b="1" spc="0" baseline="0" dirty="0" err="1">
                  <a:ln/>
                  <a:solidFill>
                    <a:srgbClr val="F68F37"/>
                  </a:solidFill>
                  <a:latin typeface="Calibri"/>
                  <a:ea typeface="Calibri"/>
                  <a:cs typeface="Calibri"/>
                  <a:sym typeface="MyriadPro-Bold"/>
                </a:rPr>
                <a:t>Nerede</a:t>
              </a:r>
              <a:r>
                <a:rPr lang="en-US" sz="1500" b="1" spc="0" baseline="0" dirty="0">
                  <a:ln/>
                  <a:solidFill>
                    <a:srgbClr val="F68F37"/>
                  </a:solidFill>
                  <a:latin typeface="Calibri"/>
                  <a:ea typeface="Calibri"/>
                  <a:cs typeface="Calibri"/>
                  <a:sym typeface="MyriadPro-Bold"/>
                </a:rPr>
                <a:t> </a:t>
              </a:r>
              <a:r>
                <a:rPr lang="en-US" sz="1500" b="1" spc="0" baseline="0" dirty="0" err="1">
                  <a:ln/>
                  <a:solidFill>
                    <a:srgbClr val="F68F37"/>
                  </a:solidFill>
                  <a:latin typeface="Calibri"/>
                  <a:ea typeface="Calibri"/>
                  <a:cs typeface="Calibri"/>
                  <a:sym typeface="MyriadPro-Bold"/>
                </a:rPr>
                <a:t>oynarız</a:t>
              </a:r>
              <a:r>
                <a:rPr lang="en-US" sz="1500" b="1" spc="0" baseline="0" dirty="0">
                  <a:ln/>
                  <a:solidFill>
                    <a:srgbClr val="F68F37"/>
                  </a:solidFill>
                  <a:latin typeface="Calibri"/>
                  <a:ea typeface="Calibri"/>
                  <a:cs typeface="Calibri"/>
                  <a:sym typeface="MyriadPro-Bold"/>
                </a:rPr>
                <a:t>?</a:t>
              </a:r>
              <a:endParaRPr lang="en-US" dirty="0">
                <a:latin typeface="Calibri"/>
                <a:ea typeface="Calibri"/>
                <a:cs typeface="Calibri"/>
              </a:endParaRPr>
            </a:p>
          </p:txBody>
        </p:sp>
        <p:sp>
          <p:nvSpPr>
            <p:cNvPr id="87" name="TextBox 86">
              <a:extLst>
                <a:ext uri="{FF2B5EF4-FFF2-40B4-BE49-F238E27FC236}">
                  <a16:creationId xmlns:a16="http://schemas.microsoft.com/office/drawing/2014/main" id="{9FB82D6C-DDD2-586D-37DA-5A947AC0CDD4}"/>
                </a:ext>
              </a:extLst>
            </p:cNvPr>
            <p:cNvSpPr txBox="1"/>
            <p:nvPr/>
          </p:nvSpPr>
          <p:spPr>
            <a:xfrm>
              <a:off x="3053423" y="3857609"/>
              <a:ext cx="1653728" cy="630942"/>
            </a:xfrm>
            <a:prstGeom prst="rect">
              <a:avLst/>
            </a:prstGeom>
            <a:noFill/>
          </p:spPr>
          <p:txBody>
            <a:bodyPr wrap="square" lIns="91440" tIns="45720" rIns="91440" bIns="45720" rtlCol="0" anchor="t">
              <a:spAutoFit/>
            </a:bodyPr>
            <a:lstStyle/>
            <a:p>
              <a:pPr algn="ctr">
                <a:lnSpc>
                  <a:spcPts val="1380"/>
                </a:lnSpc>
              </a:pPr>
              <a:r>
                <a:rPr lang="en-US" sz="1300" dirty="0">
                  <a:ln/>
                  <a:solidFill>
                    <a:srgbClr val="000000"/>
                  </a:solidFill>
                  <a:latin typeface="Calibri"/>
                  <a:ea typeface="Calibri"/>
                  <a:cs typeface="Calibri"/>
                  <a:sym typeface="MyriadPro-Bold"/>
                </a:rPr>
                <a:t>Uygun </a:t>
              </a:r>
              <a:r>
                <a:rPr lang="en-US" sz="1300" dirty="0" err="1">
                  <a:ln/>
                  <a:solidFill>
                    <a:srgbClr val="000000"/>
                  </a:solidFill>
                  <a:latin typeface="Calibri"/>
                  <a:ea typeface="Calibri"/>
                  <a:cs typeface="Calibri"/>
                  <a:sym typeface="MyriadPro-Bold"/>
                </a:rPr>
                <a:t>coğrafya</a:t>
              </a:r>
              <a:r>
                <a:rPr lang="en-US" sz="1300" spc="0" baseline="0" dirty="0">
                  <a:ln/>
                  <a:solidFill>
                    <a:srgbClr val="000000"/>
                  </a:solidFill>
                  <a:latin typeface="Calibri"/>
                  <a:ea typeface="Calibri"/>
                  <a:cs typeface="Calibri"/>
                  <a:sym typeface="MyriadPro-Bold"/>
                </a:rPr>
                <a:t>,</a:t>
              </a:r>
            </a:p>
            <a:p>
              <a:pPr algn="ctr" rtl="0">
                <a:lnSpc>
                  <a:spcPts val="1380"/>
                </a:lnSpc>
              </a:pPr>
              <a:r>
                <a:rPr lang="en-US" sz="1300" spc="0" baseline="0" dirty="0" err="1">
                  <a:ln/>
                  <a:solidFill>
                    <a:srgbClr val="000000"/>
                  </a:solidFill>
                  <a:latin typeface="Calibri"/>
                  <a:ea typeface="Calibri"/>
                  <a:cs typeface="Calibri"/>
                  <a:sym typeface="MyriadPro-Bold"/>
                </a:rPr>
                <a:t>ürün</a:t>
              </a:r>
              <a:r>
                <a:rPr lang="en-US" sz="1300" spc="0" baseline="0" dirty="0">
                  <a:ln/>
                  <a:solidFill>
                    <a:srgbClr val="000000"/>
                  </a:solidFill>
                  <a:latin typeface="Calibri"/>
                  <a:ea typeface="Calibri"/>
                  <a:cs typeface="Calibri"/>
                  <a:sym typeface="MyriadPro-Bold"/>
                </a:rPr>
                <a:t> </a:t>
              </a:r>
              <a:r>
                <a:rPr lang="en-US" sz="1300" spc="0" baseline="0" dirty="0" err="1">
                  <a:ln/>
                  <a:solidFill>
                    <a:srgbClr val="000000"/>
                  </a:solidFill>
                  <a:latin typeface="Calibri"/>
                  <a:ea typeface="Calibri"/>
                  <a:cs typeface="Calibri"/>
                  <a:sym typeface="MyriadPro-Bold"/>
                </a:rPr>
                <a:t>kategorileri</a:t>
              </a:r>
              <a:r>
                <a:rPr lang="en-US" sz="1300" spc="0" baseline="0" dirty="0">
                  <a:ln/>
                  <a:solidFill>
                    <a:srgbClr val="000000"/>
                  </a:solidFill>
                  <a:latin typeface="Calibri"/>
                  <a:ea typeface="Calibri"/>
                  <a:cs typeface="Calibri"/>
                  <a:sym typeface="MyriadPro-Bold"/>
                </a:rPr>
                <a:t>,</a:t>
              </a:r>
              <a:endParaRPr lang="en-US" sz="1300" spc="0" baseline="0" dirty="0">
                <a:ln/>
                <a:solidFill>
                  <a:srgbClr val="000000"/>
                </a:solidFill>
                <a:latin typeface="Calibri"/>
                <a:ea typeface="Calibri"/>
                <a:cs typeface="Calibri"/>
              </a:endParaRPr>
            </a:p>
            <a:p>
              <a:pPr algn="ctr" rtl="0">
                <a:lnSpc>
                  <a:spcPts val="1380"/>
                </a:lnSpc>
              </a:pPr>
              <a:r>
                <a:rPr lang="en-US" sz="1300" spc="0" baseline="0" dirty="0" err="1">
                  <a:ln/>
                  <a:solidFill>
                    <a:srgbClr val="000000"/>
                  </a:solidFill>
                  <a:latin typeface="Calibri"/>
                  <a:ea typeface="Calibri"/>
                  <a:cs typeface="Calibri"/>
                  <a:sym typeface="MyriadPro-Bold"/>
                </a:rPr>
                <a:t>segmentler</a:t>
              </a:r>
              <a:r>
                <a:rPr lang="en-US" sz="1300" spc="0" baseline="0" dirty="0">
                  <a:ln/>
                  <a:solidFill>
                    <a:srgbClr val="000000"/>
                  </a:solidFill>
                  <a:latin typeface="Calibri"/>
                  <a:ea typeface="Calibri"/>
                  <a:cs typeface="Calibri"/>
                  <a:sym typeface="MyriadPro-Bold"/>
                </a:rPr>
                <a:t>, </a:t>
              </a:r>
              <a:r>
                <a:rPr lang="en-US" sz="1300" spc="0" baseline="0" dirty="0" err="1">
                  <a:ln/>
                  <a:solidFill>
                    <a:srgbClr val="000000"/>
                  </a:solidFill>
                  <a:latin typeface="Calibri"/>
                  <a:ea typeface="Calibri"/>
                  <a:cs typeface="Calibri"/>
                  <a:sym typeface="MyriadPro-Bold"/>
                </a:rPr>
                <a:t>kanallar</a:t>
              </a:r>
              <a:endParaRPr lang="en-US" sz="1300" spc="0" baseline="0" dirty="0" err="1">
                <a:ln/>
                <a:solidFill>
                  <a:srgbClr val="000000"/>
                </a:solidFill>
                <a:latin typeface="Calibri"/>
                <a:ea typeface="Calibri"/>
                <a:cs typeface="Calibri"/>
              </a:endParaRPr>
            </a:p>
          </p:txBody>
        </p:sp>
      </p:grpSp>
      <p:grpSp>
        <p:nvGrpSpPr>
          <p:cNvPr id="89" name="Group 88">
            <a:extLst>
              <a:ext uri="{FF2B5EF4-FFF2-40B4-BE49-F238E27FC236}">
                <a16:creationId xmlns:a16="http://schemas.microsoft.com/office/drawing/2014/main" id="{85B23C4A-5198-9C4E-FDFE-C4233DD9A986}"/>
              </a:ext>
            </a:extLst>
          </p:cNvPr>
          <p:cNvGrpSpPr/>
          <p:nvPr/>
        </p:nvGrpSpPr>
        <p:grpSpPr>
          <a:xfrm>
            <a:off x="864461" y="2416772"/>
            <a:ext cx="1656942" cy="1861858"/>
            <a:chOff x="3053423" y="2435868"/>
            <a:chExt cx="1656942" cy="1861858"/>
          </a:xfrm>
        </p:grpSpPr>
        <p:sp>
          <p:nvSpPr>
            <p:cNvPr id="90" name="TextBox 89">
              <a:extLst>
                <a:ext uri="{FF2B5EF4-FFF2-40B4-BE49-F238E27FC236}">
                  <a16:creationId xmlns:a16="http://schemas.microsoft.com/office/drawing/2014/main" id="{16C9BFAE-7F59-7040-67E9-D4CB30462142}"/>
                </a:ext>
              </a:extLst>
            </p:cNvPr>
            <p:cNvSpPr txBox="1"/>
            <p:nvPr/>
          </p:nvSpPr>
          <p:spPr>
            <a:xfrm>
              <a:off x="3056637" y="3414618"/>
              <a:ext cx="1653728" cy="287386"/>
            </a:xfrm>
            <a:prstGeom prst="rect">
              <a:avLst/>
            </a:prstGeom>
            <a:noFill/>
          </p:spPr>
          <p:txBody>
            <a:bodyPr wrap="square" lIns="91440" tIns="45720" rIns="91440" bIns="45720" rtlCol="0" anchor="t">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Amaç</a:t>
              </a:r>
              <a:endParaRPr lang="en-US" dirty="0"/>
            </a:p>
          </p:txBody>
        </p:sp>
        <p:sp>
          <p:nvSpPr>
            <p:cNvPr id="91" name="TextBox 90">
              <a:extLst>
                <a:ext uri="{FF2B5EF4-FFF2-40B4-BE49-F238E27FC236}">
                  <a16:creationId xmlns:a16="http://schemas.microsoft.com/office/drawing/2014/main" id="{B0BB6244-915D-0970-8FDC-29D6C10DA545}"/>
                </a:ext>
              </a:extLst>
            </p:cNvPr>
            <p:cNvSpPr txBox="1"/>
            <p:nvPr/>
          </p:nvSpPr>
          <p:spPr>
            <a:xfrm>
              <a:off x="3065570" y="2435868"/>
              <a:ext cx="1641060" cy="479747"/>
            </a:xfrm>
            <a:prstGeom prst="rect">
              <a:avLst/>
            </a:prstGeom>
            <a:noFill/>
          </p:spPr>
          <p:txBody>
            <a:bodyPr wrap="square" lIns="91440" tIns="45720" rIns="91440" bIns="45720" rtlCol="0" anchor="t">
              <a:spAutoFit/>
            </a:bodyPr>
            <a:lstStyle/>
            <a:p>
              <a:pPr algn="ctr">
                <a:lnSpc>
                  <a:spcPts val="1480"/>
                </a:lnSpc>
              </a:pPr>
              <a:r>
                <a:rPr lang="en-US" sz="1500" b="1" dirty="0" err="1">
                  <a:ln/>
                  <a:solidFill>
                    <a:srgbClr val="63A8A5"/>
                  </a:solidFill>
                  <a:latin typeface="Calibri"/>
                  <a:ea typeface="Calibri"/>
                  <a:cs typeface="Calibri"/>
                  <a:sym typeface="MyriadPro-Bold"/>
                </a:rPr>
                <a:t>Kazanan</a:t>
              </a:r>
              <a:r>
                <a:rPr lang="en-US" sz="1500" b="1" dirty="0">
                  <a:ln/>
                  <a:solidFill>
                    <a:srgbClr val="63A8A5"/>
                  </a:solidFill>
                  <a:latin typeface="Calibri"/>
                  <a:ea typeface="Calibri"/>
                  <a:cs typeface="Calibri"/>
                  <a:sym typeface="MyriadPro-Bold"/>
                </a:rPr>
                <a:t> </a:t>
              </a:r>
              <a:r>
                <a:rPr lang="en-US" sz="1500" b="1" dirty="0" err="1">
                  <a:ln/>
                  <a:solidFill>
                    <a:srgbClr val="63A8A5"/>
                  </a:solidFill>
                  <a:latin typeface="Calibri"/>
                  <a:ea typeface="Calibri"/>
                  <a:cs typeface="Calibri"/>
                  <a:sym typeface="MyriadPro-Bold"/>
                </a:rPr>
                <a:t>ilham</a:t>
              </a:r>
              <a:r>
                <a:rPr lang="en-US" sz="1500" b="1" dirty="0">
                  <a:ln/>
                  <a:solidFill>
                    <a:srgbClr val="63A8A5"/>
                  </a:solidFill>
                  <a:latin typeface="Calibri"/>
                  <a:ea typeface="Calibri"/>
                  <a:cs typeface="Calibri"/>
                  <a:sym typeface="MyriadPro-Bold"/>
                </a:rPr>
                <a:t> </a:t>
              </a:r>
              <a:r>
                <a:rPr lang="en-US" sz="1500" b="1" dirty="0" err="1">
                  <a:ln/>
                  <a:solidFill>
                    <a:srgbClr val="63A8A5"/>
                  </a:solidFill>
                  <a:latin typeface="Calibri"/>
                  <a:ea typeface="Calibri"/>
                  <a:cs typeface="Calibri"/>
                  <a:sym typeface="MyriadPro-Bold"/>
                </a:rPr>
                <a:t>kaynağınız</a:t>
              </a:r>
              <a:r>
                <a:rPr lang="en-US" sz="1500" b="1" dirty="0">
                  <a:ln/>
                  <a:solidFill>
                    <a:srgbClr val="63A8A5"/>
                  </a:solidFill>
                  <a:latin typeface="Calibri"/>
                  <a:ea typeface="Calibri"/>
                  <a:cs typeface="Calibri"/>
                  <a:sym typeface="MyriadPro-Bold"/>
                </a:rPr>
                <a:t> </a:t>
              </a:r>
              <a:r>
                <a:rPr lang="en-US" sz="1500" b="1" dirty="0" err="1">
                  <a:ln/>
                  <a:solidFill>
                    <a:srgbClr val="63A8A5"/>
                  </a:solidFill>
                  <a:latin typeface="Calibri"/>
                  <a:ea typeface="Calibri"/>
                  <a:cs typeface="Calibri"/>
                  <a:sym typeface="MyriadPro-Bold"/>
                </a:rPr>
                <a:t>nedir</a:t>
              </a:r>
              <a:r>
                <a:rPr lang="en-US" sz="1500" b="1" spc="0" baseline="0" dirty="0">
                  <a:ln/>
                  <a:solidFill>
                    <a:srgbClr val="63A8A5"/>
                  </a:solidFill>
                  <a:latin typeface="Calibri"/>
                  <a:ea typeface="Calibri"/>
                  <a:cs typeface="Calibri"/>
                  <a:sym typeface="MyriadPro-Bold"/>
                </a:rPr>
                <a:t>?</a:t>
              </a:r>
              <a:endParaRPr lang="en-US" sz="1500" b="1" spc="0" baseline="0" dirty="0">
                <a:ln/>
                <a:solidFill>
                  <a:srgbClr val="63A8A5"/>
                </a:solidFill>
                <a:latin typeface="Calibri"/>
                <a:ea typeface="Calibri"/>
                <a:cs typeface="Calibri"/>
              </a:endParaRPr>
            </a:p>
          </p:txBody>
        </p:sp>
        <p:sp>
          <p:nvSpPr>
            <p:cNvPr id="92" name="TextBox 91">
              <a:extLst>
                <a:ext uri="{FF2B5EF4-FFF2-40B4-BE49-F238E27FC236}">
                  <a16:creationId xmlns:a16="http://schemas.microsoft.com/office/drawing/2014/main" id="{1331E51A-2C31-F504-7513-35227A59F351}"/>
                </a:ext>
              </a:extLst>
            </p:cNvPr>
            <p:cNvSpPr txBox="1"/>
            <p:nvPr/>
          </p:nvSpPr>
          <p:spPr>
            <a:xfrm>
              <a:off x="3053423" y="3846320"/>
              <a:ext cx="1653728" cy="451406"/>
            </a:xfrm>
            <a:prstGeom prst="rect">
              <a:avLst/>
            </a:prstGeom>
            <a:noFill/>
          </p:spPr>
          <p:txBody>
            <a:bodyPr wrap="square" lIns="91440" tIns="45720" rIns="91440" bIns="45720" rtlCol="0" anchor="t">
              <a:spAutoFit/>
            </a:bodyPr>
            <a:lstStyle/>
            <a:p>
              <a:pPr algn="ctr">
                <a:lnSpc>
                  <a:spcPts val="1380"/>
                </a:lnSpc>
              </a:pPr>
              <a:r>
                <a:rPr lang="en-US" sz="1300" dirty="0">
                  <a:ln/>
                  <a:solidFill>
                    <a:srgbClr val="000000"/>
                  </a:solidFill>
                  <a:latin typeface="Calibri"/>
                  <a:ea typeface="Calibri"/>
                  <a:cs typeface="Calibri"/>
                </a:rPr>
                <a:t>Bize </a:t>
              </a:r>
              <a:r>
                <a:rPr lang="en-US" sz="1300" dirty="0" err="1">
                  <a:ln/>
                  <a:solidFill>
                    <a:srgbClr val="000000"/>
                  </a:solidFill>
                  <a:latin typeface="Calibri"/>
                  <a:ea typeface="Calibri"/>
                  <a:cs typeface="Calibri"/>
                </a:rPr>
                <a:t>yol</a:t>
              </a:r>
              <a:r>
                <a:rPr lang="en-US" sz="1300" dirty="0">
                  <a:ln/>
                  <a:solidFill>
                    <a:srgbClr val="000000"/>
                  </a:solidFill>
                  <a:latin typeface="Calibri"/>
                  <a:ea typeface="Calibri"/>
                  <a:cs typeface="Calibri"/>
                </a:rPr>
                <a:t> </a:t>
              </a:r>
              <a:r>
                <a:rPr lang="en-US" sz="1300" dirty="0" err="1">
                  <a:ln/>
                  <a:solidFill>
                    <a:srgbClr val="000000"/>
                  </a:solidFill>
                  <a:latin typeface="Calibri"/>
                  <a:ea typeface="Calibri"/>
                  <a:cs typeface="Calibri"/>
                </a:rPr>
                <a:t>gösteren</a:t>
              </a:r>
              <a:r>
                <a:rPr lang="en-US" sz="1300" dirty="0">
                  <a:ln/>
                  <a:solidFill>
                    <a:srgbClr val="000000"/>
                  </a:solidFill>
                  <a:latin typeface="Calibri"/>
                  <a:ea typeface="Calibri"/>
                  <a:cs typeface="Calibri"/>
                </a:rPr>
                <a:t> </a:t>
              </a:r>
              <a:r>
                <a:rPr lang="en-US" sz="1300" dirty="0" err="1">
                  <a:ln/>
                  <a:solidFill>
                    <a:srgbClr val="000000"/>
                  </a:solidFill>
                  <a:latin typeface="Calibri"/>
                  <a:ea typeface="Calibri"/>
                  <a:cs typeface="Calibri"/>
                </a:rPr>
                <a:t>esin</a:t>
              </a:r>
              <a:r>
                <a:rPr lang="en-US" sz="1300" dirty="0">
                  <a:ln/>
                  <a:solidFill>
                    <a:srgbClr val="000000"/>
                  </a:solidFill>
                  <a:latin typeface="Calibri"/>
                  <a:ea typeface="Calibri"/>
                  <a:cs typeface="Calibri"/>
                </a:rPr>
                <a:t> </a:t>
              </a:r>
              <a:r>
                <a:rPr lang="en-US" sz="1300" dirty="0" err="1">
                  <a:ln/>
                  <a:solidFill>
                    <a:srgbClr val="000000"/>
                  </a:solidFill>
                  <a:latin typeface="Calibri"/>
                  <a:ea typeface="Calibri"/>
                  <a:cs typeface="Calibri"/>
                </a:rPr>
                <a:t>kaynağımız</a:t>
              </a:r>
              <a:r>
                <a:rPr lang="en-US" sz="1300" dirty="0">
                  <a:ln/>
                  <a:solidFill>
                    <a:srgbClr val="000000"/>
                  </a:solidFill>
                  <a:latin typeface="Calibri"/>
                  <a:ea typeface="Calibri"/>
                  <a:cs typeface="Calibri"/>
                </a:rPr>
                <a:t> ne?</a:t>
              </a:r>
              <a:endParaRPr lang="en-US" sz="1300" spc="0" baseline="0" dirty="0">
                <a:ln/>
                <a:solidFill>
                  <a:srgbClr val="000000"/>
                </a:solidFill>
                <a:latin typeface="Calibri"/>
                <a:ea typeface="Calibri"/>
                <a:cs typeface="Calibri"/>
              </a:endParaRPr>
            </a:p>
          </p:txBody>
        </p:sp>
      </p:grpSp>
      <p:grpSp>
        <p:nvGrpSpPr>
          <p:cNvPr id="93" name="Group 92">
            <a:extLst>
              <a:ext uri="{FF2B5EF4-FFF2-40B4-BE49-F238E27FC236}">
                <a16:creationId xmlns:a16="http://schemas.microsoft.com/office/drawing/2014/main" id="{878C0D55-92CC-E1E5-EA7C-522D73B10456}"/>
              </a:ext>
            </a:extLst>
          </p:cNvPr>
          <p:cNvGrpSpPr/>
          <p:nvPr/>
        </p:nvGrpSpPr>
        <p:grpSpPr>
          <a:xfrm>
            <a:off x="7482675" y="2416772"/>
            <a:ext cx="1656942" cy="2254797"/>
            <a:chOff x="3053423" y="2435868"/>
            <a:chExt cx="1656942" cy="2254797"/>
          </a:xfrm>
        </p:grpSpPr>
        <p:sp>
          <p:nvSpPr>
            <p:cNvPr id="94" name="TextBox 93">
              <a:extLst>
                <a:ext uri="{FF2B5EF4-FFF2-40B4-BE49-F238E27FC236}">
                  <a16:creationId xmlns:a16="http://schemas.microsoft.com/office/drawing/2014/main" id="{5919952A-DFB0-31C8-628B-2D61C0A99273}"/>
                </a:ext>
              </a:extLst>
            </p:cNvPr>
            <p:cNvSpPr txBox="1"/>
            <p:nvPr/>
          </p:nvSpPr>
          <p:spPr>
            <a:xfrm>
              <a:off x="3056637" y="3414618"/>
              <a:ext cx="1653728" cy="287386"/>
            </a:xfrm>
            <a:prstGeom prst="rect">
              <a:avLst/>
            </a:prstGeom>
            <a:noFill/>
          </p:spPr>
          <p:txBody>
            <a:bodyPr wrap="square" lIns="91440" tIns="45720" rIns="91440" bIns="45720" rtlCol="0" anchor="t">
              <a:spAutoFit/>
            </a:bodyPr>
            <a:lstStyle/>
            <a:p>
              <a:pPr algn="ctr">
                <a:lnSpc>
                  <a:spcPts val="1480"/>
                </a:lnSpc>
              </a:pPr>
              <a:r>
                <a:rPr lang="en-US" sz="1500" b="1" err="1">
                  <a:ln/>
                  <a:solidFill>
                    <a:srgbClr val="000000"/>
                  </a:solidFill>
                  <a:latin typeface="Calibri"/>
                  <a:ea typeface="Calibri"/>
                  <a:cs typeface="Calibri"/>
                  <a:sym typeface="MyriadPro-Bold"/>
                </a:rPr>
                <a:t>Yetenekler</a:t>
              </a:r>
              <a:r>
                <a:rPr lang="en-US" sz="1500" b="1" dirty="0">
                  <a:ln/>
                  <a:solidFill>
                    <a:srgbClr val="000000"/>
                  </a:solidFill>
                  <a:latin typeface="Calibri"/>
                  <a:ea typeface="Calibri"/>
                  <a:cs typeface="Calibri"/>
                  <a:sym typeface="MyriadPro-Bold"/>
                </a:rPr>
                <a:t> </a:t>
              </a:r>
              <a:r>
                <a:rPr lang="en-US" sz="1500" b="1" err="1">
                  <a:ln/>
                  <a:solidFill>
                    <a:srgbClr val="000000"/>
                  </a:solidFill>
                  <a:latin typeface="Calibri"/>
                  <a:ea typeface="Calibri"/>
                  <a:cs typeface="Calibri"/>
                  <a:sym typeface="MyriadPro-Bold"/>
                </a:rPr>
                <a:t>seti</a:t>
              </a:r>
              <a:endParaRPr lang="en-US" sz="1500" b="1" spc="0" baseline="0" err="1">
                <a:ln/>
                <a:solidFill>
                  <a:srgbClr val="000000"/>
                </a:solidFill>
                <a:latin typeface="Calibri" panose="020F0502020204030204" pitchFamily="34" charset="0"/>
                <a:ea typeface="Calibri"/>
                <a:cs typeface="Calibri" panose="020F0502020204030204" pitchFamily="34" charset="0"/>
              </a:endParaRPr>
            </a:p>
          </p:txBody>
        </p:sp>
        <p:sp>
          <p:nvSpPr>
            <p:cNvPr id="95" name="TextBox 94">
              <a:extLst>
                <a:ext uri="{FF2B5EF4-FFF2-40B4-BE49-F238E27FC236}">
                  <a16:creationId xmlns:a16="http://schemas.microsoft.com/office/drawing/2014/main" id="{4FC32B3A-B6AA-BDD9-FE07-9852CA042DC9}"/>
                </a:ext>
              </a:extLst>
            </p:cNvPr>
            <p:cNvSpPr txBox="1"/>
            <p:nvPr/>
          </p:nvSpPr>
          <p:spPr>
            <a:xfrm>
              <a:off x="3065570" y="2435868"/>
              <a:ext cx="1641060" cy="672107"/>
            </a:xfrm>
            <a:prstGeom prst="rect">
              <a:avLst/>
            </a:prstGeom>
            <a:noFill/>
          </p:spPr>
          <p:txBody>
            <a:bodyPr wrap="square" lIns="91440" tIns="45720" rIns="91440" bIns="45720" rtlCol="0" anchor="t">
              <a:spAutoFit/>
            </a:bodyPr>
            <a:lstStyle/>
            <a:p>
              <a:pPr algn="ctr" rtl="0">
                <a:lnSpc>
                  <a:spcPts val="1480"/>
                </a:lnSpc>
              </a:pPr>
              <a:r>
                <a:rPr lang="en-US" sz="1500" b="1" dirty="0">
                  <a:ln/>
                  <a:solidFill>
                    <a:srgbClr val="63A8A5"/>
                  </a:solidFill>
                  <a:latin typeface="Calibri"/>
                  <a:ea typeface="Calibri"/>
                  <a:cs typeface="Calibri"/>
                  <a:sym typeface="MyriadPro-Bold"/>
                </a:rPr>
                <a:t>Hangi</a:t>
              </a:r>
              <a:endParaRPr lang="en-US" sz="1500" b="1" spc="0" baseline="0" dirty="0">
                <a:ln/>
                <a:solidFill>
                  <a:srgbClr val="63A8A5"/>
                </a:solidFill>
                <a:latin typeface="Calibri" panose="020F0502020204030204" pitchFamily="34" charset="0"/>
                <a:cs typeface="Calibri" panose="020F0502020204030204" pitchFamily="34" charset="0"/>
                <a:sym typeface="MyriadPro-Bold"/>
                <a:rtl val="0"/>
              </a:endParaRPr>
            </a:p>
            <a:p>
              <a:pPr algn="ctr">
                <a:lnSpc>
                  <a:spcPts val="1480"/>
                </a:lnSpc>
              </a:pPr>
              <a:r>
                <a:rPr lang="en-US" sz="1500" b="1" dirty="0" err="1">
                  <a:ln/>
                  <a:solidFill>
                    <a:srgbClr val="63A8A5"/>
                  </a:solidFill>
                  <a:latin typeface="Calibri"/>
                  <a:ea typeface="Calibri"/>
                  <a:cs typeface="Calibri"/>
                  <a:sym typeface="MyriadPro-Bold"/>
                </a:rPr>
                <a:t>Yeteneklere</a:t>
              </a:r>
              <a:r>
                <a:rPr lang="en-US" sz="1500" b="1" dirty="0">
                  <a:ln/>
                  <a:solidFill>
                    <a:srgbClr val="63A8A5"/>
                  </a:solidFill>
                  <a:latin typeface="Calibri"/>
                  <a:ea typeface="Calibri"/>
                  <a:cs typeface="Calibri"/>
                  <a:sym typeface="MyriadPro-Bold"/>
                </a:rPr>
                <a:t> </a:t>
              </a:r>
              <a:r>
                <a:rPr lang="en-US" sz="1500" b="1" dirty="0" err="1">
                  <a:ln/>
                  <a:solidFill>
                    <a:srgbClr val="63A8A5"/>
                  </a:solidFill>
                  <a:latin typeface="Calibri"/>
                  <a:ea typeface="Calibri"/>
                  <a:cs typeface="Calibri"/>
                  <a:sym typeface="MyriadPro-Bold"/>
                </a:rPr>
                <a:t>sahip</a:t>
              </a:r>
              <a:r>
                <a:rPr lang="en-US" sz="1500" b="1" dirty="0">
                  <a:ln/>
                  <a:solidFill>
                    <a:srgbClr val="63A8A5"/>
                  </a:solidFill>
                  <a:latin typeface="Calibri"/>
                  <a:ea typeface="Calibri"/>
                  <a:cs typeface="Calibri"/>
                  <a:sym typeface="MyriadPro-Bold"/>
                </a:rPr>
                <a:t> </a:t>
              </a:r>
              <a:r>
                <a:rPr lang="en-US" sz="1500" b="1" dirty="0" err="1">
                  <a:ln/>
                  <a:solidFill>
                    <a:srgbClr val="63A8A5"/>
                  </a:solidFill>
                  <a:latin typeface="Calibri"/>
                  <a:ea typeface="Calibri"/>
                  <a:cs typeface="Calibri"/>
                  <a:sym typeface="MyriadPro-Bold"/>
                </a:rPr>
                <a:t>olmalıyız</a:t>
              </a:r>
              <a:r>
                <a:rPr lang="en-US" sz="1500" b="1" dirty="0">
                  <a:ln/>
                  <a:solidFill>
                    <a:srgbClr val="63A8A5"/>
                  </a:solidFill>
                  <a:latin typeface="Calibri"/>
                  <a:ea typeface="Calibri"/>
                  <a:cs typeface="Calibri"/>
                  <a:sym typeface="MyriadPro-Bold"/>
                </a:rPr>
                <a:t>?</a:t>
              </a:r>
              <a:endParaRPr lang="en-US" sz="1500" b="1" spc="0" baseline="0" dirty="0">
                <a:ln/>
                <a:solidFill>
                  <a:srgbClr val="63A8A5"/>
                </a:solidFill>
                <a:latin typeface="Calibri"/>
                <a:ea typeface="Calibri"/>
                <a:cs typeface="Calibri"/>
              </a:endParaRPr>
            </a:p>
          </p:txBody>
        </p:sp>
        <p:sp>
          <p:nvSpPr>
            <p:cNvPr id="96" name="TextBox 95">
              <a:extLst>
                <a:ext uri="{FF2B5EF4-FFF2-40B4-BE49-F238E27FC236}">
                  <a16:creationId xmlns:a16="http://schemas.microsoft.com/office/drawing/2014/main" id="{17AA2618-B98D-B829-5BBB-FA09FF96EF1D}"/>
                </a:ext>
              </a:extLst>
            </p:cNvPr>
            <p:cNvSpPr txBox="1"/>
            <p:nvPr/>
          </p:nvSpPr>
          <p:spPr>
            <a:xfrm>
              <a:off x="3053423" y="3880187"/>
              <a:ext cx="1653728" cy="810478"/>
            </a:xfrm>
            <a:prstGeom prst="rect">
              <a:avLst/>
            </a:prstGeom>
            <a:noFill/>
          </p:spPr>
          <p:txBody>
            <a:bodyPr wrap="square" lIns="91440" tIns="45720" rIns="91440" bIns="45720" rtlCol="0" anchor="t">
              <a:spAutoFit/>
            </a:bodyPr>
            <a:lstStyle/>
            <a:p>
              <a:pPr algn="ctr" rtl="0">
                <a:lnSpc>
                  <a:spcPts val="1380"/>
                </a:lnSpc>
              </a:pPr>
              <a:r>
                <a:rPr lang="en-US" sz="1300" dirty="0" err="1">
                  <a:ln/>
                  <a:solidFill>
                    <a:srgbClr val="000000"/>
                  </a:solidFill>
                  <a:latin typeface="Calibri"/>
                  <a:ea typeface="Calibri"/>
                  <a:cs typeface="Calibri"/>
                  <a:sym typeface="MyriadPro-Bold"/>
                </a:rPr>
                <a:t>Takviye</a:t>
              </a:r>
              <a:endParaRPr lang="en-US" sz="1300" spc="0" baseline="0" dirty="0" err="1">
                <a:ln/>
                <a:solidFill>
                  <a:srgbClr val="000000"/>
                </a:solidFill>
                <a:latin typeface="Calibri" panose="020F0502020204030204" pitchFamily="34" charset="0"/>
                <a:ea typeface="Calibri"/>
                <a:cs typeface="Calibri" panose="020F0502020204030204" pitchFamily="34" charset="0"/>
              </a:endParaRPr>
            </a:p>
            <a:p>
              <a:pPr algn="ctr" rtl="0">
                <a:lnSpc>
                  <a:spcPts val="1380"/>
                </a:lnSpc>
              </a:pPr>
              <a:r>
                <a:rPr lang="en-US" sz="1300" spc="0" baseline="0" dirty="0" err="1">
                  <a:ln/>
                  <a:solidFill>
                    <a:srgbClr val="000000"/>
                  </a:solidFill>
                  <a:latin typeface="Calibri"/>
                  <a:ea typeface="Calibri"/>
                  <a:cs typeface="Calibri"/>
                  <a:sym typeface="MyriadPro-Bold"/>
                </a:rPr>
                <a:t>etkinlikler</a:t>
              </a:r>
              <a:endParaRPr lang="en-US" sz="1300" spc="0" baseline="0" dirty="0" err="1">
                <a:ln/>
                <a:solidFill>
                  <a:srgbClr val="000000"/>
                </a:solidFill>
                <a:latin typeface="Calibri"/>
                <a:ea typeface="Calibri"/>
                <a:cs typeface="Calibri"/>
              </a:endParaRPr>
            </a:p>
            <a:p>
              <a:pPr algn="ctr" rtl="0">
                <a:lnSpc>
                  <a:spcPts val="1380"/>
                </a:lnSpc>
              </a:pPr>
              <a:r>
                <a:rPr lang="en-US" sz="1300" spc="0" baseline="0" dirty="0" err="1">
                  <a:ln/>
                  <a:solidFill>
                    <a:srgbClr val="000000"/>
                  </a:solidFill>
                  <a:latin typeface="Calibri"/>
                  <a:ea typeface="Calibri"/>
                  <a:cs typeface="Calibri"/>
                  <a:sym typeface="MyriadPro-Bold"/>
                </a:rPr>
                <a:t>özel</a:t>
              </a:r>
              <a:endParaRPr lang="en-US" sz="1300" spc="0" baseline="0" dirty="0" err="1">
                <a:ln/>
                <a:solidFill>
                  <a:srgbClr val="000000"/>
                </a:solidFill>
                <a:latin typeface="Calibri"/>
                <a:ea typeface="Calibri"/>
                <a:cs typeface="Calibri"/>
              </a:endParaRPr>
            </a:p>
            <a:p>
              <a:pPr algn="ctr" rtl="0">
                <a:lnSpc>
                  <a:spcPts val="1380"/>
                </a:lnSpc>
              </a:pPr>
              <a:r>
                <a:rPr lang="en-US" sz="1300" dirty="0" err="1">
                  <a:ln/>
                  <a:solidFill>
                    <a:srgbClr val="000000"/>
                  </a:solidFill>
                  <a:latin typeface="Calibri"/>
                  <a:ea typeface="Calibri"/>
                  <a:cs typeface="Calibri"/>
                  <a:sym typeface="MyriadPro-Bold"/>
                </a:rPr>
                <a:t>düzenleme</a:t>
              </a:r>
              <a:endParaRPr lang="en-US" sz="1300" spc="0" baseline="0" dirty="0" err="1">
                <a:ln/>
                <a:solidFill>
                  <a:srgbClr val="000000"/>
                </a:solidFill>
                <a:latin typeface="Calibri" panose="020F0502020204030204" pitchFamily="34" charset="0"/>
                <a:ea typeface="Calibri"/>
                <a:cs typeface="Calibri" panose="020F0502020204030204" pitchFamily="34" charset="0"/>
              </a:endParaRPr>
            </a:p>
          </p:txBody>
        </p:sp>
      </p:grpSp>
      <p:grpSp>
        <p:nvGrpSpPr>
          <p:cNvPr id="97" name="Group 96">
            <a:extLst>
              <a:ext uri="{FF2B5EF4-FFF2-40B4-BE49-F238E27FC236}">
                <a16:creationId xmlns:a16="http://schemas.microsoft.com/office/drawing/2014/main" id="{B98C67FA-EDB5-CE55-0012-B2BC9C47902E}"/>
              </a:ext>
            </a:extLst>
          </p:cNvPr>
          <p:cNvGrpSpPr/>
          <p:nvPr/>
        </p:nvGrpSpPr>
        <p:grpSpPr>
          <a:xfrm>
            <a:off x="5285135" y="2416772"/>
            <a:ext cx="1656942" cy="2075261"/>
            <a:chOff x="3053423" y="2435868"/>
            <a:chExt cx="1656942" cy="2075261"/>
          </a:xfrm>
        </p:grpSpPr>
        <p:sp>
          <p:nvSpPr>
            <p:cNvPr id="98" name="TextBox 97">
              <a:extLst>
                <a:ext uri="{FF2B5EF4-FFF2-40B4-BE49-F238E27FC236}">
                  <a16:creationId xmlns:a16="http://schemas.microsoft.com/office/drawing/2014/main" id="{814F6963-D9B0-FCE0-D4CA-E000F8B1E245}"/>
                </a:ext>
              </a:extLst>
            </p:cNvPr>
            <p:cNvSpPr txBox="1"/>
            <p:nvPr/>
          </p:nvSpPr>
          <p:spPr>
            <a:xfrm>
              <a:off x="3056637" y="3414618"/>
              <a:ext cx="1653728" cy="479747"/>
            </a:xfrm>
            <a:prstGeom prst="rect">
              <a:avLst/>
            </a:prstGeom>
            <a:noFill/>
          </p:spPr>
          <p:txBody>
            <a:bodyPr wrap="square" lIns="91440" tIns="45720" rIns="91440" bIns="45720" rtlCol="0" anchor="t">
              <a:spAutoFit/>
            </a:bodyPr>
            <a:lstStyle/>
            <a:p>
              <a:pPr algn="ctr" rtl="0">
                <a:lnSpc>
                  <a:spcPts val="1480"/>
                </a:lnSpc>
              </a:pPr>
              <a:r>
                <a:rPr lang="en-US" sz="1500" b="1" dirty="0" err="1">
                  <a:ln/>
                  <a:solidFill>
                    <a:srgbClr val="000000"/>
                  </a:solidFill>
                  <a:latin typeface="Calibri"/>
                  <a:ea typeface="Calibri"/>
                  <a:cs typeface="Calibri"/>
                  <a:sym typeface="MyriadPro-Bold"/>
                </a:rPr>
                <a:t>Kazanmanın</a:t>
              </a:r>
              <a:r>
                <a:rPr lang="en-US" sz="1500" b="1" dirty="0">
                  <a:ln/>
                  <a:solidFill>
                    <a:srgbClr val="000000"/>
                  </a:solidFill>
                  <a:latin typeface="Calibri"/>
                  <a:ea typeface="Calibri"/>
                  <a:cs typeface="Calibri"/>
                  <a:sym typeface="MyriadPro-Bold"/>
                </a:rPr>
                <a:t> </a:t>
              </a:r>
              <a:r>
                <a:rPr lang="en-US" sz="1500" b="1" dirty="0" err="1">
                  <a:ln/>
                  <a:solidFill>
                    <a:srgbClr val="000000"/>
                  </a:solidFill>
                  <a:latin typeface="Calibri"/>
                  <a:ea typeface="Calibri"/>
                  <a:cs typeface="Calibri"/>
                  <a:sym typeface="MyriadPro-Bold"/>
                </a:rPr>
                <a:t>eşsiz</a:t>
              </a:r>
              <a:r>
                <a:rPr lang="en-US" sz="1500" b="1" dirty="0">
                  <a:ln/>
                  <a:solidFill>
                    <a:srgbClr val="000000"/>
                  </a:solidFill>
                  <a:latin typeface="Calibri"/>
                  <a:ea typeface="Calibri"/>
                  <a:cs typeface="Calibri"/>
                  <a:sym typeface="MyriadPro-Bold"/>
                </a:rPr>
                <a:t> </a:t>
              </a:r>
              <a:r>
                <a:rPr lang="en-US" sz="1500" b="1" dirty="0" err="1">
                  <a:ln/>
                  <a:solidFill>
                    <a:srgbClr val="000000"/>
                  </a:solidFill>
                  <a:latin typeface="Calibri"/>
                  <a:ea typeface="Calibri"/>
                  <a:cs typeface="Calibri"/>
                  <a:sym typeface="MyriadPro-Bold"/>
                </a:rPr>
                <a:t>yolu</a:t>
              </a:r>
              <a:endParaRPr lang="en-US" sz="1500" b="1" spc="0" baseline="0" dirty="0" err="1">
                <a:ln/>
                <a:solidFill>
                  <a:srgbClr val="000000"/>
                </a:solidFill>
                <a:latin typeface="Calibri" panose="020F0502020204030204" pitchFamily="34" charset="0"/>
                <a:ea typeface="Calibri"/>
                <a:cs typeface="Calibri" panose="020F0502020204030204" pitchFamily="34" charset="0"/>
              </a:endParaRPr>
            </a:p>
          </p:txBody>
        </p:sp>
        <p:sp>
          <p:nvSpPr>
            <p:cNvPr id="99" name="TextBox 98">
              <a:extLst>
                <a:ext uri="{FF2B5EF4-FFF2-40B4-BE49-F238E27FC236}">
                  <a16:creationId xmlns:a16="http://schemas.microsoft.com/office/drawing/2014/main" id="{4714CA65-F6F8-E3EA-144E-962A41BA4BC0}"/>
                </a:ext>
              </a:extLst>
            </p:cNvPr>
            <p:cNvSpPr txBox="1"/>
            <p:nvPr/>
          </p:nvSpPr>
          <p:spPr>
            <a:xfrm>
              <a:off x="3065570" y="2435868"/>
              <a:ext cx="1641060" cy="287386"/>
            </a:xfrm>
            <a:prstGeom prst="rect">
              <a:avLst/>
            </a:prstGeom>
            <a:noFill/>
          </p:spPr>
          <p:txBody>
            <a:bodyPr wrap="square" lIns="91440" tIns="45720" rIns="91440" bIns="45720" rtlCol="0" anchor="t">
              <a:spAutoFit/>
            </a:bodyPr>
            <a:lstStyle/>
            <a:p>
              <a:pPr algn="ctr" rtl="0">
                <a:lnSpc>
                  <a:spcPts val="1480"/>
                </a:lnSpc>
              </a:pPr>
              <a:r>
                <a:rPr lang="en-US" sz="1500" b="1" spc="0" baseline="0" dirty="0" err="1">
                  <a:ln/>
                  <a:solidFill>
                    <a:srgbClr val="F1A0C2"/>
                  </a:solidFill>
                  <a:latin typeface="Calibri"/>
                  <a:ea typeface="Calibri"/>
                  <a:cs typeface="Calibri"/>
                  <a:sym typeface="MyriadPro-Bold"/>
                </a:rPr>
                <a:t>Nasıl</a:t>
              </a:r>
              <a:r>
                <a:rPr lang="en-US" sz="1500" b="1" spc="0" baseline="0" dirty="0">
                  <a:ln/>
                  <a:solidFill>
                    <a:srgbClr val="F1A0C2"/>
                  </a:solidFill>
                  <a:latin typeface="Calibri"/>
                  <a:ea typeface="Calibri"/>
                  <a:cs typeface="Calibri"/>
                  <a:sym typeface="MyriadPro-Bold"/>
                </a:rPr>
                <a:t> </a:t>
              </a:r>
              <a:r>
                <a:rPr lang="en-US" sz="1500" b="1" dirty="0" err="1">
                  <a:ln/>
                  <a:solidFill>
                    <a:srgbClr val="F1A0C2"/>
                  </a:solidFill>
                  <a:latin typeface="Calibri"/>
                  <a:ea typeface="Calibri"/>
                  <a:cs typeface="Calibri"/>
                  <a:sym typeface="MyriadPro-Bold"/>
                </a:rPr>
                <a:t>kazanırız</a:t>
              </a:r>
              <a:r>
                <a:rPr lang="en-US" sz="1500" b="1" spc="0" baseline="0" dirty="0">
                  <a:ln/>
                  <a:solidFill>
                    <a:srgbClr val="F1A0C2"/>
                  </a:solidFill>
                  <a:latin typeface="Calibri"/>
                  <a:ea typeface="Calibri"/>
                  <a:cs typeface="Calibri"/>
                  <a:sym typeface="MyriadPro-Bold"/>
                </a:rPr>
                <a:t>?</a:t>
              </a:r>
              <a:endParaRPr lang="en-US" dirty="0">
                <a:latin typeface="Calibri"/>
                <a:ea typeface="Calibri"/>
                <a:cs typeface="Calibri"/>
              </a:endParaRPr>
            </a:p>
          </p:txBody>
        </p:sp>
        <p:sp>
          <p:nvSpPr>
            <p:cNvPr id="100" name="TextBox 99">
              <a:extLst>
                <a:ext uri="{FF2B5EF4-FFF2-40B4-BE49-F238E27FC236}">
                  <a16:creationId xmlns:a16="http://schemas.microsoft.com/office/drawing/2014/main" id="{2356CE3F-EF74-4BDC-E457-D0AF08541B51}"/>
                </a:ext>
              </a:extLst>
            </p:cNvPr>
            <p:cNvSpPr txBox="1"/>
            <p:nvPr/>
          </p:nvSpPr>
          <p:spPr>
            <a:xfrm>
              <a:off x="3053423" y="3880187"/>
              <a:ext cx="1653728" cy="630942"/>
            </a:xfrm>
            <a:prstGeom prst="rect">
              <a:avLst/>
            </a:prstGeom>
            <a:noFill/>
          </p:spPr>
          <p:txBody>
            <a:bodyPr wrap="square" rtlCol="0">
              <a:spAutoFit/>
            </a:bodyPr>
            <a:lstStyle/>
            <a:p>
              <a:pPr algn="ctr" rtl="0">
                <a:lnSpc>
                  <a:spcPts val="1380"/>
                </a:lnSpc>
              </a:pPr>
              <a:r>
                <a:rPr lang="en-US" sz="1300" spc="0" baseline="0">
                  <a:ln/>
                  <a:solidFill>
                    <a:srgbClr val="000000"/>
                  </a:solidFill>
                  <a:latin typeface="Calibri" panose="020F0502020204030204" pitchFamily="34" charset="0"/>
                  <a:cs typeface="Calibri" panose="020F0502020204030204" pitchFamily="34" charset="0"/>
                  <a:sym typeface="MyriadPro-Bold"/>
                  <a:rtl val="0"/>
                </a:rPr>
                <a:t>Değer önerisi,</a:t>
              </a:r>
            </a:p>
            <a:p>
              <a:pPr algn="ctr" rtl="0">
                <a:lnSpc>
                  <a:spcPts val="1380"/>
                </a:lnSpc>
              </a:pPr>
              <a:r>
                <a:rPr lang="en-US" sz="1300" spc="0" baseline="0">
                  <a:ln/>
                  <a:solidFill>
                    <a:srgbClr val="000000"/>
                  </a:solidFill>
                  <a:latin typeface="Calibri" panose="020F0502020204030204" pitchFamily="34" charset="0"/>
                  <a:cs typeface="Calibri" panose="020F0502020204030204" pitchFamily="34" charset="0"/>
                  <a:sym typeface="MyriadPro-Bold"/>
                  <a:rtl val="0"/>
                </a:rPr>
                <a:t>rekabetçi</a:t>
              </a:r>
            </a:p>
            <a:p>
              <a:pPr algn="ctr" rtl="0">
                <a:lnSpc>
                  <a:spcPts val="1380"/>
                </a:lnSpc>
              </a:pPr>
              <a:r>
                <a:rPr lang="en-US" sz="1300" spc="0" baseline="0">
                  <a:ln/>
                  <a:solidFill>
                    <a:srgbClr val="000000"/>
                  </a:solidFill>
                  <a:latin typeface="Calibri" panose="020F0502020204030204" pitchFamily="34" charset="0"/>
                  <a:cs typeface="Calibri" panose="020F0502020204030204" pitchFamily="34" charset="0"/>
                  <a:sym typeface="MyriadPro-Bold"/>
                  <a:rtl val="0"/>
                </a:rPr>
                <a:t>avantaj</a:t>
              </a:r>
            </a:p>
          </p:txBody>
        </p:sp>
      </p:grpSp>
      <p:grpSp>
        <p:nvGrpSpPr>
          <p:cNvPr id="101" name="Group 100">
            <a:extLst>
              <a:ext uri="{FF2B5EF4-FFF2-40B4-BE49-F238E27FC236}">
                <a16:creationId xmlns:a16="http://schemas.microsoft.com/office/drawing/2014/main" id="{FC7C3FC5-6F2E-C260-0689-9AA7BB2DF6D8}"/>
              </a:ext>
            </a:extLst>
          </p:cNvPr>
          <p:cNvGrpSpPr/>
          <p:nvPr/>
        </p:nvGrpSpPr>
        <p:grpSpPr>
          <a:xfrm>
            <a:off x="9673775" y="2416772"/>
            <a:ext cx="1656942" cy="2434334"/>
            <a:chOff x="3053423" y="2435868"/>
            <a:chExt cx="1656942" cy="2434334"/>
          </a:xfrm>
        </p:grpSpPr>
        <p:sp>
          <p:nvSpPr>
            <p:cNvPr id="102" name="TextBox 101">
              <a:extLst>
                <a:ext uri="{FF2B5EF4-FFF2-40B4-BE49-F238E27FC236}">
                  <a16:creationId xmlns:a16="http://schemas.microsoft.com/office/drawing/2014/main" id="{3BA1A009-B02A-D4A0-DC0C-93EB249D9639}"/>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a:ln/>
                  <a:solidFill>
                    <a:srgbClr val="000000"/>
                  </a:solidFill>
                  <a:latin typeface="Calibri" panose="020F0502020204030204" pitchFamily="34" charset="0"/>
                  <a:cs typeface="Calibri" panose="020F0502020204030204" pitchFamily="34" charset="0"/>
                  <a:sym typeface="MyriadPro-Bold"/>
                  <a:rtl val="0"/>
                </a:rPr>
                <a:t>Destek</a:t>
              </a:r>
            </a:p>
            <a:p>
              <a:pPr algn="ctr" rtl="0">
                <a:lnSpc>
                  <a:spcPts val="1480"/>
                </a:lnSpc>
              </a:pPr>
              <a:r>
                <a:rPr lang="en-US" sz="1500" b="1" spc="0" baseline="0">
                  <a:ln/>
                  <a:solidFill>
                    <a:srgbClr val="000000"/>
                  </a:solidFill>
                  <a:latin typeface="Calibri" panose="020F0502020204030204" pitchFamily="34" charset="0"/>
                  <a:cs typeface="Calibri" panose="020F0502020204030204" pitchFamily="34" charset="0"/>
                  <a:sym typeface="MyriadPro-Bold"/>
                  <a:rtl val="0"/>
                </a:rPr>
                <a:t>sistemler</a:t>
              </a:r>
            </a:p>
          </p:txBody>
        </p:sp>
        <p:sp>
          <p:nvSpPr>
            <p:cNvPr id="103" name="TextBox 102">
              <a:extLst>
                <a:ext uri="{FF2B5EF4-FFF2-40B4-BE49-F238E27FC236}">
                  <a16:creationId xmlns:a16="http://schemas.microsoft.com/office/drawing/2014/main" id="{DE1DC3F4-EEDA-02F5-EC17-258A7471D6F5}"/>
                </a:ext>
              </a:extLst>
            </p:cNvPr>
            <p:cNvSpPr txBox="1"/>
            <p:nvPr/>
          </p:nvSpPr>
          <p:spPr>
            <a:xfrm>
              <a:off x="3065570" y="2435868"/>
              <a:ext cx="1641060" cy="479747"/>
            </a:xfrm>
            <a:prstGeom prst="rect">
              <a:avLst/>
            </a:prstGeom>
            <a:noFill/>
          </p:spPr>
          <p:txBody>
            <a:bodyPr wrap="square" lIns="91440" tIns="45720" rIns="91440" bIns="45720" rtlCol="0" anchor="t">
              <a:spAutoFit/>
            </a:bodyPr>
            <a:lstStyle/>
            <a:p>
              <a:pPr algn="ctr">
                <a:lnSpc>
                  <a:spcPts val="1480"/>
                </a:lnSpc>
              </a:pPr>
              <a:r>
                <a:rPr lang="en-US" sz="1500" b="1" dirty="0">
                  <a:ln/>
                  <a:solidFill>
                    <a:srgbClr val="F68F37"/>
                  </a:solidFill>
                  <a:latin typeface="Calibri"/>
                  <a:ea typeface="Calibri"/>
                  <a:cs typeface="Calibri"/>
                  <a:sym typeface="MyriadPro-Bold"/>
                </a:rPr>
                <a:t>Hangi </a:t>
              </a:r>
              <a:r>
                <a:rPr lang="en-US" sz="1500" b="1" dirty="0" err="1">
                  <a:ln/>
                  <a:solidFill>
                    <a:srgbClr val="F68F37"/>
                  </a:solidFill>
                  <a:latin typeface="Calibri"/>
                  <a:ea typeface="Calibri"/>
                  <a:cs typeface="Calibri"/>
                  <a:sym typeface="MyriadPro-Bold"/>
                </a:rPr>
                <a:t>yönetim</a:t>
              </a:r>
              <a:r>
                <a:rPr lang="en-US" sz="1500" b="1" dirty="0">
                  <a:ln/>
                  <a:solidFill>
                    <a:srgbClr val="F68F37"/>
                  </a:solidFill>
                  <a:latin typeface="Calibri"/>
                  <a:ea typeface="Calibri"/>
                  <a:cs typeface="Calibri"/>
                  <a:sym typeface="MyriadPro-Bold"/>
                </a:rPr>
                <a:t> </a:t>
              </a:r>
              <a:r>
                <a:rPr lang="en-US" sz="1500" b="1" dirty="0" err="1">
                  <a:ln/>
                  <a:solidFill>
                    <a:srgbClr val="F68F37"/>
                  </a:solidFill>
                  <a:latin typeface="Calibri"/>
                  <a:ea typeface="Calibri"/>
                  <a:cs typeface="Calibri"/>
                  <a:sym typeface="MyriadPro-Bold"/>
                </a:rPr>
                <a:t>sistemi</a:t>
              </a:r>
              <a:r>
                <a:rPr lang="en-US" sz="1500" b="1" dirty="0">
                  <a:ln/>
                  <a:solidFill>
                    <a:srgbClr val="F68F37"/>
                  </a:solidFill>
                  <a:latin typeface="Calibri"/>
                  <a:ea typeface="Calibri"/>
                  <a:cs typeface="Calibri"/>
                  <a:sym typeface="MyriadPro-Bold"/>
                </a:rPr>
                <a:t> </a:t>
              </a:r>
              <a:r>
                <a:rPr lang="en-US" sz="1500" b="1" dirty="0" err="1">
                  <a:ln/>
                  <a:solidFill>
                    <a:srgbClr val="F68F37"/>
                  </a:solidFill>
                  <a:latin typeface="Calibri"/>
                  <a:ea typeface="Calibri"/>
                  <a:cs typeface="Calibri"/>
                  <a:sym typeface="MyriadPro-Bold"/>
                </a:rPr>
                <a:t>gerekli</a:t>
              </a:r>
              <a:r>
                <a:rPr lang="en-US" sz="1500" b="1" dirty="0">
                  <a:ln/>
                  <a:solidFill>
                    <a:srgbClr val="F68F37"/>
                  </a:solidFill>
                  <a:latin typeface="Calibri"/>
                  <a:ea typeface="Calibri"/>
                  <a:cs typeface="Calibri"/>
                  <a:sym typeface="MyriadPro-Bold"/>
                </a:rPr>
                <a:t>?</a:t>
              </a:r>
              <a:endParaRPr lang="en-US" sz="1500" b="1" spc="0" baseline="0" dirty="0">
                <a:ln/>
                <a:solidFill>
                  <a:srgbClr val="F68F37"/>
                </a:solidFill>
                <a:latin typeface="Calibri"/>
                <a:ea typeface="Calibri"/>
                <a:cs typeface="Calibri"/>
              </a:endParaRPr>
            </a:p>
          </p:txBody>
        </p:sp>
        <p:sp>
          <p:nvSpPr>
            <p:cNvPr id="104" name="TextBox 103">
              <a:extLst>
                <a:ext uri="{FF2B5EF4-FFF2-40B4-BE49-F238E27FC236}">
                  <a16:creationId xmlns:a16="http://schemas.microsoft.com/office/drawing/2014/main" id="{682CAF40-447B-90B8-30BB-66693D246BBF}"/>
                </a:ext>
              </a:extLst>
            </p:cNvPr>
            <p:cNvSpPr txBox="1"/>
            <p:nvPr/>
          </p:nvSpPr>
          <p:spPr>
            <a:xfrm>
              <a:off x="3053423" y="3880187"/>
              <a:ext cx="1653728" cy="990015"/>
            </a:xfrm>
            <a:prstGeom prst="rect">
              <a:avLst/>
            </a:prstGeom>
            <a:noFill/>
          </p:spPr>
          <p:txBody>
            <a:bodyPr wrap="square" lIns="91440" tIns="45720" rIns="91440" bIns="45720" rtlCol="0" anchor="t">
              <a:spAutoFit/>
            </a:bodyPr>
            <a:lstStyle/>
            <a:p>
              <a:pPr algn="ctr">
                <a:lnSpc>
                  <a:spcPts val="1380"/>
                </a:lnSpc>
              </a:pPr>
              <a:endParaRPr lang="en-US" sz="1300" dirty="0">
                <a:ln/>
                <a:solidFill>
                  <a:srgbClr val="000000"/>
                </a:solidFill>
                <a:latin typeface="Calibri"/>
                <a:ea typeface="Calibri"/>
                <a:cs typeface="Calibri"/>
                <a:sym typeface="MyriadPro-Bold"/>
              </a:endParaRPr>
            </a:p>
            <a:p>
              <a:pPr algn="ctr">
                <a:lnSpc>
                  <a:spcPts val="1380"/>
                </a:lnSpc>
              </a:pPr>
              <a:r>
                <a:rPr lang="en-US" sz="1300" dirty="0" err="1">
                  <a:ln/>
                  <a:solidFill>
                    <a:srgbClr val="000000"/>
                  </a:solidFill>
                  <a:latin typeface="Calibri"/>
                  <a:ea typeface="Calibri"/>
                  <a:cs typeface="Calibri"/>
                  <a:sym typeface="MyriadPro-Bold"/>
                </a:rPr>
                <a:t>Altyapı</a:t>
              </a:r>
              <a:r>
                <a:rPr lang="en-US" sz="1300" spc="0" baseline="0" dirty="0">
                  <a:ln/>
                  <a:solidFill>
                    <a:srgbClr val="000000"/>
                  </a:solidFill>
                  <a:latin typeface="Calibri"/>
                  <a:ea typeface="Calibri"/>
                  <a:cs typeface="Calibri"/>
                  <a:sym typeface="MyriadPro-Bold"/>
                </a:rPr>
                <a:t>,</a:t>
              </a:r>
              <a:endParaRPr lang="en-US" dirty="0">
                <a:latin typeface="Calibri"/>
                <a:ea typeface="Calibri"/>
                <a:cs typeface="Calibri"/>
              </a:endParaRPr>
            </a:p>
            <a:p>
              <a:pPr algn="ctr" rtl="0">
                <a:lnSpc>
                  <a:spcPts val="1380"/>
                </a:lnSpc>
              </a:pPr>
              <a:r>
                <a:rPr lang="en-US" sz="1300" dirty="0" err="1">
                  <a:ln/>
                  <a:solidFill>
                    <a:srgbClr val="000000"/>
                  </a:solidFill>
                  <a:latin typeface="Calibri"/>
                  <a:ea typeface="Calibri"/>
                  <a:cs typeface="Calibri"/>
                  <a:sym typeface="MyriadPro-Bold"/>
                </a:rPr>
                <a:t>Seçimlerimizi</a:t>
              </a:r>
              <a:r>
                <a:rPr lang="en-US" sz="1300" dirty="0">
                  <a:ln/>
                  <a:solidFill>
                    <a:srgbClr val="000000"/>
                  </a:solidFill>
                  <a:latin typeface="Calibri"/>
                  <a:ea typeface="Calibri"/>
                  <a:cs typeface="Calibri"/>
                  <a:sym typeface="MyriadPro-Bold"/>
                </a:rPr>
                <a:t> </a:t>
              </a:r>
              <a:r>
                <a:rPr lang="en-US" sz="1300" dirty="0" err="1">
                  <a:ln/>
                  <a:solidFill>
                    <a:srgbClr val="000000"/>
                  </a:solidFill>
                  <a:latin typeface="Calibri"/>
                  <a:ea typeface="Calibri"/>
                  <a:cs typeface="Calibri"/>
                  <a:sym typeface="MyriadPro-Bold"/>
                </a:rPr>
                <a:t>destekleyecek</a:t>
              </a:r>
              <a:r>
                <a:rPr lang="en-US" sz="1300" dirty="0">
                  <a:ln/>
                  <a:solidFill>
                    <a:srgbClr val="000000"/>
                  </a:solidFill>
                  <a:latin typeface="Calibri"/>
                  <a:ea typeface="Calibri"/>
                  <a:cs typeface="Calibri"/>
                  <a:sym typeface="MyriadPro-Bold"/>
                </a:rPr>
                <a:t> </a:t>
              </a:r>
              <a:r>
                <a:rPr lang="en-US" sz="1300" dirty="0" err="1">
                  <a:ln/>
                  <a:solidFill>
                    <a:srgbClr val="000000"/>
                  </a:solidFill>
                  <a:latin typeface="Calibri"/>
                  <a:ea typeface="Calibri"/>
                  <a:cs typeface="Calibri"/>
                  <a:sym typeface="MyriadPro-Bold"/>
                </a:rPr>
                <a:t>önlemler</a:t>
              </a:r>
              <a:endParaRPr lang="en-US" sz="1300" spc="0" baseline="0" dirty="0" err="1">
                <a:ln/>
                <a:solidFill>
                  <a:srgbClr val="000000"/>
                </a:solidFill>
                <a:latin typeface="Calibri" panose="020F0502020204030204" pitchFamily="34" charset="0"/>
                <a:ea typeface="Calibri"/>
                <a:cs typeface="Calibri" panose="020F0502020204030204" pitchFamily="34" charset="0"/>
              </a:endParaRPr>
            </a:p>
          </p:txBody>
        </p:sp>
      </p:grpSp>
    </p:spTree>
    <p:extLst>
      <p:ext uri="{BB962C8B-B14F-4D97-AF65-F5344CB8AC3E}">
        <p14:creationId xmlns:p14="http://schemas.microsoft.com/office/powerpoint/2010/main" val="2687739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F8344B-BA25-2B08-7F26-2B9B5A0B27F4}"/>
              </a:ext>
            </a:extLst>
          </p:cNvPr>
          <p:cNvSpPr>
            <a:spLocks noGrp="1"/>
          </p:cNvSpPr>
          <p:nvPr>
            <p:ph type="body" sz="quarter" idx="16"/>
          </p:nvPr>
        </p:nvSpPr>
        <p:spPr>
          <a:xfrm>
            <a:off x="757638" y="490685"/>
            <a:ext cx="10595237" cy="803654"/>
          </a:xfrm>
        </p:spPr>
        <p:txBody>
          <a:bodyPr lIns="91440" tIns="45720" rIns="91440" bIns="45720" anchor="t">
            <a:noAutofit/>
          </a:bodyPr>
          <a:lstStyle/>
          <a:p>
            <a:r>
              <a:rPr lang="en-IE" b="1" dirty="0" err="1"/>
              <a:t>İnovasyon</a:t>
            </a:r>
            <a:r>
              <a:rPr lang="en-IE" b="1" dirty="0"/>
              <a:t> </a:t>
            </a:r>
            <a:r>
              <a:rPr lang="en-IE" b="1" dirty="0" err="1"/>
              <a:t>Stratejinizi</a:t>
            </a:r>
            <a:r>
              <a:rPr lang="en-IE" b="1" dirty="0"/>
              <a:t> </a:t>
            </a:r>
            <a:r>
              <a:rPr lang="en-IE" b="1" dirty="0" err="1"/>
              <a:t>Geliştirmek</a:t>
            </a:r>
            <a:r>
              <a:rPr lang="en-IE" b="1" dirty="0"/>
              <a:t> </a:t>
            </a:r>
            <a:r>
              <a:rPr lang="en-IE" dirty="0" err="1"/>
              <a:t>için</a:t>
            </a:r>
            <a:r>
              <a:rPr lang="en-IE" dirty="0"/>
              <a:t> </a:t>
            </a:r>
            <a:r>
              <a:rPr lang="en-IE" dirty="0" err="1"/>
              <a:t>dikkat</a:t>
            </a:r>
            <a:r>
              <a:rPr lang="en-IE" dirty="0"/>
              <a:t> </a:t>
            </a:r>
            <a:r>
              <a:rPr lang="en-IE" dirty="0" err="1"/>
              <a:t>etmeniz</a:t>
            </a:r>
            <a:r>
              <a:rPr lang="en-IE" dirty="0"/>
              <a:t> </a:t>
            </a:r>
            <a:r>
              <a:rPr lang="en-IE" dirty="0" err="1"/>
              <a:t>gereken</a:t>
            </a:r>
            <a:r>
              <a:rPr lang="en-IE" dirty="0"/>
              <a:t> </a:t>
            </a:r>
            <a:r>
              <a:rPr lang="en-IE" dirty="0" err="1"/>
              <a:t>bazı</a:t>
            </a:r>
            <a:r>
              <a:rPr lang="en-IE" dirty="0"/>
              <a:t> </a:t>
            </a:r>
            <a:r>
              <a:rPr lang="en-IE" dirty="0" err="1"/>
              <a:t>adımlar</a:t>
            </a:r>
            <a:r>
              <a:rPr lang="en-IE" dirty="0"/>
              <a:t>…</a:t>
            </a:r>
          </a:p>
        </p:txBody>
      </p:sp>
      <p:sp>
        <p:nvSpPr>
          <p:cNvPr id="4" name="Rectangle: Rounded Corners 3">
            <a:extLst>
              <a:ext uri="{FF2B5EF4-FFF2-40B4-BE49-F238E27FC236}">
                <a16:creationId xmlns:a16="http://schemas.microsoft.com/office/drawing/2014/main" id="{BD0C7BD8-8684-651B-1F87-B8F5F889B641}"/>
              </a:ext>
            </a:extLst>
          </p:cNvPr>
          <p:cNvSpPr/>
          <p:nvPr/>
        </p:nvSpPr>
        <p:spPr>
          <a:xfrm>
            <a:off x="1122629"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a:t>1. Uzun vadeli vizyonunuzu ve hedeflerinizi tanımlayın</a:t>
            </a:r>
          </a:p>
        </p:txBody>
      </p:sp>
      <p:sp>
        <p:nvSpPr>
          <p:cNvPr id="5" name="Rectangle: Rounded Corners 4">
            <a:extLst>
              <a:ext uri="{FF2B5EF4-FFF2-40B4-BE49-F238E27FC236}">
                <a16:creationId xmlns:a16="http://schemas.microsoft.com/office/drawing/2014/main" id="{DC553A91-98C9-AAE2-39BA-CD1C19CC8106}"/>
              </a:ext>
            </a:extLst>
          </p:cNvPr>
          <p:cNvSpPr/>
          <p:nvPr/>
        </p:nvSpPr>
        <p:spPr>
          <a:xfrm>
            <a:off x="7930837"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a:t>9. Çevikliği ve Yinelemeyi Benimseyin</a:t>
            </a:r>
          </a:p>
        </p:txBody>
      </p:sp>
      <p:sp>
        <p:nvSpPr>
          <p:cNvPr id="6" name="Rectangle: Rounded Corners 5">
            <a:extLst>
              <a:ext uri="{FF2B5EF4-FFF2-40B4-BE49-F238E27FC236}">
                <a16:creationId xmlns:a16="http://schemas.microsoft.com/office/drawing/2014/main" id="{24E94422-BA6D-38CF-46A0-79A2C39A535F}"/>
              </a:ext>
            </a:extLst>
          </p:cNvPr>
          <p:cNvSpPr/>
          <p:nvPr/>
        </p:nvSpPr>
        <p:spPr>
          <a:xfrm>
            <a:off x="4575016"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a:t>8. İlerlemeyi İzleyin ve Değerlendirin</a:t>
            </a:r>
          </a:p>
        </p:txBody>
      </p:sp>
      <p:sp>
        <p:nvSpPr>
          <p:cNvPr id="7" name="Rectangle: Rounded Corners 6">
            <a:extLst>
              <a:ext uri="{FF2B5EF4-FFF2-40B4-BE49-F238E27FC236}">
                <a16:creationId xmlns:a16="http://schemas.microsoft.com/office/drawing/2014/main" id="{067AE2BC-EB39-BE7A-E7D8-CC3C2F26C0DF}"/>
              </a:ext>
            </a:extLst>
          </p:cNvPr>
          <p:cNvSpPr/>
          <p:nvPr/>
        </p:nvSpPr>
        <p:spPr>
          <a:xfrm>
            <a:off x="1122629"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a:t>7. Uygun kaynakları tahsis edin (finansal, insani ve teknolojik)</a:t>
            </a:r>
            <a:endParaRPr lang="en-IE" b="1"/>
          </a:p>
        </p:txBody>
      </p:sp>
      <p:sp>
        <p:nvSpPr>
          <p:cNvPr id="8" name="Rectangle: Rounded Corners 7">
            <a:extLst>
              <a:ext uri="{FF2B5EF4-FFF2-40B4-BE49-F238E27FC236}">
                <a16:creationId xmlns:a16="http://schemas.microsoft.com/office/drawing/2014/main" id="{474C8ECC-E2A4-0020-210A-CE3BCE77154E}"/>
              </a:ext>
            </a:extLst>
          </p:cNvPr>
          <p:cNvSpPr/>
          <p:nvPr/>
        </p:nvSpPr>
        <p:spPr>
          <a:xfrm>
            <a:off x="1122629" y="3207945"/>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4. </a:t>
            </a:r>
            <a:r>
              <a:rPr lang="en-IE" b="1" dirty="0" err="1"/>
              <a:t>Kilit</a:t>
            </a:r>
            <a:r>
              <a:rPr lang="en-IE" b="1" dirty="0"/>
              <a:t> </a:t>
            </a:r>
            <a:r>
              <a:rPr lang="en-IE" b="1" dirty="0" err="1"/>
              <a:t>paydaşlarınızla</a:t>
            </a:r>
            <a:r>
              <a:rPr lang="en-IE" b="1" dirty="0"/>
              <a:t> </a:t>
            </a:r>
            <a:r>
              <a:rPr lang="en-IE" b="1" dirty="0" err="1"/>
              <a:t>etkileşim</a:t>
            </a:r>
            <a:r>
              <a:rPr lang="en-IE" b="1" dirty="0"/>
              <a:t> </a:t>
            </a:r>
            <a:r>
              <a:rPr lang="en-IE" b="1" dirty="0" err="1"/>
              <a:t>kurun</a:t>
            </a:r>
            <a:r>
              <a:rPr lang="en-IE" b="1" dirty="0"/>
              <a:t> (</a:t>
            </a:r>
            <a:r>
              <a:rPr lang="en-IE" b="1" dirty="0" err="1"/>
              <a:t>bkz</a:t>
            </a:r>
            <a:r>
              <a:rPr lang="en-IE" b="1" dirty="0"/>
              <a:t>. </a:t>
            </a:r>
            <a:r>
              <a:rPr lang="en-IE" b="1" dirty="0" err="1"/>
              <a:t>modül</a:t>
            </a:r>
            <a:r>
              <a:rPr lang="en-IE" b="1" dirty="0"/>
              <a:t> 5)</a:t>
            </a:r>
          </a:p>
        </p:txBody>
      </p:sp>
      <p:sp>
        <p:nvSpPr>
          <p:cNvPr id="9" name="Rectangle: Rounded Corners 8">
            <a:extLst>
              <a:ext uri="{FF2B5EF4-FFF2-40B4-BE49-F238E27FC236}">
                <a16:creationId xmlns:a16="http://schemas.microsoft.com/office/drawing/2014/main" id="{2D4D8B4F-51A6-0765-74FF-5CB54460CA16}"/>
              </a:ext>
            </a:extLst>
          </p:cNvPr>
          <p:cNvSpPr/>
          <p:nvPr/>
        </p:nvSpPr>
        <p:spPr>
          <a:xfrm>
            <a:off x="457501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a:t>5. Vizyonunuzla uyumlu İnovasyon alanlarına öncelik verin</a:t>
            </a:r>
          </a:p>
        </p:txBody>
      </p:sp>
      <p:sp>
        <p:nvSpPr>
          <p:cNvPr id="10" name="Rectangle: Rounded Corners 9">
            <a:extLst>
              <a:ext uri="{FF2B5EF4-FFF2-40B4-BE49-F238E27FC236}">
                <a16:creationId xmlns:a16="http://schemas.microsoft.com/office/drawing/2014/main" id="{21EEC864-55A7-5125-42F8-6D5863D622F4}"/>
              </a:ext>
            </a:extLst>
          </p:cNvPr>
          <p:cNvSpPr/>
          <p:nvPr/>
        </p:nvSpPr>
        <p:spPr>
          <a:xfrm>
            <a:off x="4526733"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a:t>2. Mevcut İş Ortamını Değerlendirin</a:t>
            </a:r>
          </a:p>
        </p:txBody>
      </p:sp>
      <p:sp>
        <p:nvSpPr>
          <p:cNvPr id="11" name="Rectangle: Rounded Corners 10">
            <a:extLst>
              <a:ext uri="{FF2B5EF4-FFF2-40B4-BE49-F238E27FC236}">
                <a16:creationId xmlns:a16="http://schemas.microsoft.com/office/drawing/2014/main" id="{21500767-E5F2-D70B-DAF8-EB5D2E41D612}"/>
              </a:ext>
            </a:extLst>
          </p:cNvPr>
          <p:cNvSpPr/>
          <p:nvPr/>
        </p:nvSpPr>
        <p:spPr>
          <a:xfrm>
            <a:off x="793083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a:t>6. İnovasyon Süreçleri ve Yapıları Oluşturun</a:t>
            </a:r>
            <a:endParaRPr lang="en-IE" b="1"/>
          </a:p>
        </p:txBody>
      </p:sp>
      <p:sp>
        <p:nvSpPr>
          <p:cNvPr id="12" name="Rectangle: Rounded Corners 11">
            <a:extLst>
              <a:ext uri="{FF2B5EF4-FFF2-40B4-BE49-F238E27FC236}">
                <a16:creationId xmlns:a16="http://schemas.microsoft.com/office/drawing/2014/main" id="{47420BDF-C248-B41D-0952-A63A36F21AEC}"/>
              </a:ext>
            </a:extLst>
          </p:cNvPr>
          <p:cNvSpPr/>
          <p:nvPr/>
        </p:nvSpPr>
        <p:spPr>
          <a:xfrm>
            <a:off x="7930837" y="1788851"/>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IE" b="1" dirty="0"/>
              <a:t>3. </a:t>
            </a:r>
            <a:r>
              <a:rPr lang="en-IE" b="1" dirty="0" err="1"/>
              <a:t>İnovasyon</a:t>
            </a:r>
            <a:r>
              <a:rPr lang="en-IE" b="1" dirty="0"/>
              <a:t> Kültürünü </a:t>
            </a:r>
            <a:r>
              <a:rPr lang="en-IE" b="1" dirty="0" err="1"/>
              <a:t>Teşvik</a:t>
            </a:r>
            <a:r>
              <a:rPr lang="en-IE" b="1" dirty="0"/>
              <a:t> Edin</a:t>
            </a:r>
          </a:p>
        </p:txBody>
      </p:sp>
    </p:spTree>
    <p:extLst>
      <p:ext uri="{BB962C8B-B14F-4D97-AF65-F5344CB8AC3E}">
        <p14:creationId xmlns:p14="http://schemas.microsoft.com/office/powerpoint/2010/main" val="4056040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8" y="2319301"/>
            <a:ext cx="5683511" cy="3291086"/>
          </a:xfrm>
        </p:spPr>
        <p:txBody>
          <a:bodyPr lIns="91440" tIns="45720" rIns="91440" bIns="45720" anchor="t"/>
          <a:lstStyle/>
          <a:p>
            <a:pPr algn="l" rtl="0"/>
            <a:r>
              <a:rPr lang="tr-TR"/>
              <a:t>Daha önce de belirtildiği gibi, bir meydan okuma veya sorun aynı zamanda bir fırsat olarak da görülebilir!!</a:t>
            </a:r>
            <a:endParaRPr lang="tr-TR">
              <a:ea typeface="Calibri"/>
              <a:cs typeface="Calibri"/>
            </a:endParaRPr>
          </a:p>
          <a:p>
            <a:r>
              <a:rPr lang="tr-TR" b="1" dirty="0">
                <a:solidFill>
                  <a:srgbClr val="F68F37"/>
                </a:solidFill>
                <a:hlinkClick r:id="rId2">
                  <a:extLst>
                    <a:ext uri="{A12FA001-AC4F-418D-AE19-62706E023703}">
                      <ahyp:hlinkClr xmlns:ahyp="http://schemas.microsoft.com/office/drawing/2018/hyperlinkcolor" val="tx"/>
                    </a:ext>
                  </a:extLst>
                </a:hlinkClick>
              </a:rPr>
              <a:t>İyi Uygulama Kitapçığımızda</a:t>
            </a:r>
            <a:r>
              <a:rPr lang="tr-TR" b="1" dirty="0">
                <a:solidFill>
                  <a:srgbClr val="F68F37"/>
                </a:solidFill>
              </a:rPr>
              <a:t>,</a:t>
            </a:r>
            <a:r>
              <a:rPr lang="tr-TR" b="1" dirty="0">
                <a:solidFill>
                  <a:srgbClr val="1188A3"/>
                </a:solidFill>
              </a:rPr>
              <a:t> </a:t>
            </a:r>
            <a:r>
              <a:rPr lang="tr-TR" dirty="0"/>
              <a:t>AB çapında etik ve sorumlu yollarla gıda ve hizmetlerde yenilik yapan 20 KOBİ örneğini inceliyoruz. Buradan hareketle, pazardaki boşlukları veya zorlukları doldurmak için hâlihazırda gösterilen çabalardan ilham alabilirsiniz!!</a:t>
            </a:r>
            <a:endParaRPr lang="tr-TR" dirty="0">
              <a:ea typeface="Calibri"/>
              <a:cs typeface="Calibri"/>
            </a:endParaRPr>
          </a:p>
          <a:p>
            <a:pPr algn="l" rtl="0"/>
            <a:endParaRPr lang="tr-TR" dirty="0">
              <a:ea typeface="Calibri"/>
              <a:cs typeface="Calibri"/>
            </a:endParaRP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636745"/>
            <a:ext cx="4990998" cy="992652"/>
          </a:xfrm>
        </p:spPr>
        <p:txBody>
          <a:bodyPr/>
          <a:lstStyle/>
          <a:p>
            <a:pPr algn="l" rtl="0"/>
            <a:r>
              <a:rPr lang="en-US"/>
              <a:t>İlham Alın… Zorluklar Nasıl FIRSATLARA Dönüşebilir?</a:t>
            </a:r>
          </a:p>
          <a:p>
            <a:pPr algn="l" rtl="0"/>
            <a:endParaRPr lang="en-US"/>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81972-04CE-6B01-EA72-199B175409FF}"/>
              </a:ext>
            </a:extLst>
          </p:cNvPr>
          <p:cNvSpPr>
            <a:spLocks noGrp="1"/>
          </p:cNvSpPr>
          <p:nvPr>
            <p:ph type="body" sz="quarter" idx="18"/>
          </p:nvPr>
        </p:nvSpPr>
        <p:spPr>
          <a:xfrm>
            <a:off x="776120" y="1349672"/>
            <a:ext cx="5769143" cy="3863068"/>
          </a:xfrm>
        </p:spPr>
        <p:txBody>
          <a:bodyPr lIns="91440" tIns="45720" rIns="91440" bIns="45720" anchor="t"/>
          <a:lstStyle/>
          <a:p>
            <a:pPr indent="0" algn="l" rtl="0"/>
            <a:r>
              <a:rPr lang="tr-TR" dirty="0"/>
              <a:t>Artık zorluğun farkında olduğunuza göre, siz ve ekibiniz, çözüm bulmanız için hangi zorluğun sizi bekleyen fırsat olabileceğini hayal edebilirsiniz.</a:t>
            </a:r>
            <a:endParaRPr lang="tr-TR" dirty="0">
              <a:ea typeface="Calibri"/>
              <a:cs typeface="Calibri"/>
            </a:endParaRPr>
          </a:p>
          <a:p>
            <a:pPr marL="571500" indent="-342900">
              <a:buFont typeface="Arial" panose="020B0604020202020204" pitchFamily="34" charset="0"/>
              <a:buChar char="•"/>
            </a:pPr>
            <a:r>
              <a:rPr lang="tr-TR" dirty="0"/>
              <a:t>Yeni bir etik gıda ürünü çıkarabilir miyiz?</a:t>
            </a:r>
            <a:endParaRPr lang="tr-TR" dirty="0">
              <a:ea typeface="Calibri"/>
              <a:cs typeface="Calibri"/>
            </a:endParaRPr>
          </a:p>
          <a:p>
            <a:pPr marL="571500" indent="-342900">
              <a:buFont typeface="Arial" panose="020B0604020202020204" pitchFamily="34" charset="0"/>
              <a:buChar char="•"/>
            </a:pPr>
            <a:r>
              <a:rPr lang="tr-TR" dirty="0"/>
              <a:t>Uyarlanmış bir etik gıda ürünü mü olmalı?</a:t>
            </a:r>
            <a:endParaRPr lang="tr-TR" dirty="0">
              <a:ea typeface="Calibri"/>
              <a:cs typeface="Calibri"/>
            </a:endParaRPr>
          </a:p>
          <a:p>
            <a:pPr marL="571500" indent="-342900" algn="l" rtl="0">
              <a:buFont typeface="Arial" panose="020B0604020202020204" pitchFamily="34" charset="0"/>
              <a:buChar char="•"/>
            </a:pPr>
            <a:r>
              <a:rPr lang="tr-TR" dirty="0"/>
              <a:t>Daha sürdürülebilir bir hizmet olacak mı?</a:t>
            </a:r>
            <a:endParaRPr lang="tr-TR" dirty="0">
              <a:ea typeface="Calibri"/>
              <a:cs typeface="Calibri"/>
            </a:endParaRPr>
          </a:p>
          <a:p>
            <a:pPr marL="571500" indent="-342900" algn="l" rtl="0">
              <a:buFont typeface="Arial" panose="020B0604020202020204" pitchFamily="34" charset="0"/>
              <a:buChar char="•"/>
            </a:pPr>
            <a:r>
              <a:rPr lang="tr-TR" dirty="0"/>
              <a:t>İkisinin birleşimi mi olacak?</a:t>
            </a:r>
            <a:endParaRPr lang="tr-TR" dirty="0">
              <a:ea typeface="Calibri"/>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C1281812-3E8D-5E49-3855-A17229714394}"/>
              </a:ext>
            </a:extLst>
          </p:cNvPr>
          <p:cNvSpPr>
            <a:spLocks noGrp="1"/>
          </p:cNvSpPr>
          <p:nvPr>
            <p:ph type="body" sz="quarter" idx="16"/>
          </p:nvPr>
        </p:nvSpPr>
        <p:spPr>
          <a:xfrm>
            <a:off x="762555" y="176632"/>
            <a:ext cx="10762506" cy="777618"/>
          </a:xfrm>
          <a:solidFill>
            <a:srgbClr val="F68F37"/>
          </a:solidFill>
        </p:spPr>
        <p:txBody>
          <a:bodyPr lIns="91440" tIns="45720" rIns="91440" bIns="45720" anchor="ctr">
            <a:noAutofit/>
          </a:bodyPr>
          <a:lstStyle/>
          <a:p>
            <a:r>
              <a:rPr lang="en-IE" dirty="0" err="1"/>
              <a:t>Öğrenci</a:t>
            </a:r>
            <a:r>
              <a:rPr lang="en-IE" dirty="0"/>
              <a:t> </a:t>
            </a:r>
            <a:r>
              <a:rPr lang="en-IE" dirty="0" err="1"/>
              <a:t>Alıştırması</a:t>
            </a:r>
            <a:r>
              <a:rPr lang="en-IE" dirty="0"/>
              <a:t> - </a:t>
            </a:r>
            <a:r>
              <a:rPr lang="en-US" sz="2400" b="1" dirty="0" err="1"/>
              <a:t>Zorlukları</a:t>
            </a:r>
            <a:r>
              <a:rPr lang="en-US" sz="2400" b="1" dirty="0"/>
              <a:t> </a:t>
            </a:r>
            <a:r>
              <a:rPr lang="en-US" sz="2400" b="1" dirty="0" err="1"/>
              <a:t>fırsatlara</a:t>
            </a:r>
            <a:r>
              <a:rPr lang="en-US" sz="2400" b="1" dirty="0"/>
              <a:t> </a:t>
            </a:r>
            <a:r>
              <a:rPr lang="en-US" sz="2400" b="1" dirty="0" err="1"/>
              <a:t>dönüştürmek</a:t>
            </a:r>
            <a:r>
              <a:rPr lang="en-US" sz="2400" b="1" dirty="0"/>
              <a:t>!</a:t>
            </a:r>
            <a:endParaRPr lang="en-IE" sz="2400" b="1" dirty="0"/>
          </a:p>
        </p:txBody>
      </p:sp>
      <p:pic>
        <p:nvPicPr>
          <p:cNvPr id="6" name="Picture Placeholder 5" descr="Blue puzzle pieces with one red puzzle forming a circle">
            <a:extLst>
              <a:ext uri="{FF2B5EF4-FFF2-40B4-BE49-F238E27FC236}">
                <a16:creationId xmlns:a16="http://schemas.microsoft.com/office/drawing/2014/main" id="{0A6746B7-1463-482D-8101-44B4660716A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03F7CDEE-C2D8-B8F1-D557-BB78DBAF48AB}"/>
              </a:ext>
            </a:extLst>
          </p:cNvPr>
          <p:cNvSpPr txBox="1"/>
          <p:nvPr/>
        </p:nvSpPr>
        <p:spPr>
          <a:xfrm>
            <a:off x="3536478" y="5461896"/>
            <a:ext cx="5119043" cy="923330"/>
          </a:xfrm>
          <a:prstGeom prst="rect">
            <a:avLst/>
          </a:prstGeom>
          <a:solidFill>
            <a:srgbClr val="F68F37"/>
          </a:solidFill>
        </p:spPr>
        <p:txBody>
          <a:bodyPr wrap="square" rtlCol="0" anchor="ctr" anchorCtr="1">
            <a:spAutoFit/>
          </a:bodyPr>
          <a:lstStyle/>
          <a:p>
            <a:pPr algn="l" rtl="0"/>
            <a:endParaRPr lang="en-US" b="1" dirty="0">
              <a:solidFill>
                <a:srgbClr val="000000"/>
              </a:solidFill>
            </a:endParaRPr>
          </a:p>
          <a:p>
            <a:pPr algn="l" rtl="0"/>
            <a:r>
              <a:rPr lang="en-US" b="1" dirty="0">
                <a:solidFill>
                  <a:srgbClr val="000000"/>
                </a:solidFill>
              </a:rPr>
              <a:t>BU 4 SORUYA CEVAP VERMEYE ÇALIŞIN...</a:t>
            </a:r>
          </a:p>
          <a:p>
            <a:pPr algn="l" rtl="0"/>
            <a:endParaRPr lang="en-US" b="1" dirty="0">
              <a:solidFill>
                <a:srgbClr val="000000"/>
              </a:solidFill>
            </a:endParaRPr>
          </a:p>
        </p:txBody>
      </p:sp>
      <p:pic>
        <p:nvPicPr>
          <p:cNvPr id="8" name="Graphic 7" descr="Pencil outline">
            <a:extLst>
              <a:ext uri="{FF2B5EF4-FFF2-40B4-BE49-F238E27FC236}">
                <a16:creationId xmlns:a16="http://schemas.microsoft.com/office/drawing/2014/main" id="{1B22F93E-DB74-13EE-85B0-74C692E18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5072" y="5425762"/>
            <a:ext cx="914400" cy="914400"/>
          </a:xfrm>
          <a:prstGeom prst="rect">
            <a:avLst/>
          </a:prstGeom>
        </p:spPr>
      </p:pic>
    </p:spTree>
    <p:extLst>
      <p:ext uri="{BB962C8B-B14F-4D97-AF65-F5344CB8AC3E}">
        <p14:creationId xmlns:p14="http://schemas.microsoft.com/office/powerpoint/2010/main" val="4006739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17C1F-F9DB-30B8-1CEB-7D4BBCBDC0FB}"/>
              </a:ext>
            </a:extLst>
          </p:cNvPr>
          <p:cNvSpPr>
            <a:spLocks noGrp="1"/>
          </p:cNvSpPr>
          <p:nvPr>
            <p:ph type="body" sz="quarter" idx="18"/>
          </p:nvPr>
        </p:nvSpPr>
        <p:spPr>
          <a:xfrm>
            <a:off x="819529" y="1245159"/>
            <a:ext cx="5646906" cy="3025975"/>
          </a:xfrm>
        </p:spPr>
        <p:txBody>
          <a:bodyPr lIns="91440" tIns="45720" rIns="91440" bIns="45720" anchor="t"/>
          <a:lstStyle/>
          <a:p>
            <a:r>
              <a:rPr lang="tr-TR" dirty="0"/>
              <a:t>Başarısızlık, öğrenmek için gerçekten güçlü bir araçtır. Prototip oluşturmak için yiyeceklerle veya fikirlerle deney yapmak ve ardından onlarla etkileşim kurmak ve onları test etmek, inovasyonun özüdür. Tüm girişimlerinizin işe yaramayacağını anlamalı-</a:t>
            </a:r>
            <a:r>
              <a:rPr lang="tr-TR" dirty="0" err="1"/>
              <a:t>sınız</a:t>
            </a:r>
            <a:r>
              <a:rPr lang="tr-TR" dirty="0"/>
              <a:t>. Özellikle büyük sorunları (yiyecek israfı veya iyileştirilmiş gıda sistemleri gibi) çözmeye çalışırken başarısız olmaya mahkumuz. Ancak bu başarısızlığa hazırlıklı olursak ve doğru zihniyeti benimsersek, kaçınılmaz olarak bu başarısızlıktan bir şeyler öğreneceğiz.</a:t>
            </a:r>
            <a:endParaRPr lang="tr-TR" dirty="0">
              <a:cs typeface="Calibri"/>
            </a:endParaRPr>
          </a:p>
        </p:txBody>
      </p:sp>
      <p:sp>
        <p:nvSpPr>
          <p:cNvPr id="3" name="Text Placeholder 2">
            <a:extLst>
              <a:ext uri="{FF2B5EF4-FFF2-40B4-BE49-F238E27FC236}">
                <a16:creationId xmlns:a16="http://schemas.microsoft.com/office/drawing/2014/main" id="{540D176D-F4F8-E6F0-62DF-DF94B635A1EB}"/>
              </a:ext>
            </a:extLst>
          </p:cNvPr>
          <p:cNvSpPr>
            <a:spLocks noGrp="1"/>
          </p:cNvSpPr>
          <p:nvPr>
            <p:ph type="body" sz="quarter" idx="16"/>
          </p:nvPr>
        </p:nvSpPr>
        <p:spPr>
          <a:xfrm>
            <a:off x="819529" y="580783"/>
            <a:ext cx="4990998" cy="992652"/>
          </a:xfrm>
        </p:spPr>
        <p:txBody>
          <a:bodyPr/>
          <a:lstStyle/>
          <a:p>
            <a:pPr algn="l" rtl="0"/>
            <a:r>
              <a:rPr lang="en-IE" dirty="0" err="1"/>
              <a:t>Başarısızlığa</a:t>
            </a:r>
            <a:r>
              <a:rPr lang="en-IE" dirty="0"/>
              <a:t> </a:t>
            </a:r>
            <a:r>
              <a:rPr lang="en-IE" dirty="0" err="1"/>
              <a:t>Hazırlık</a:t>
            </a:r>
            <a:endParaRPr lang="en-IE" dirty="0"/>
          </a:p>
        </p:txBody>
      </p:sp>
      <p:pic>
        <p:nvPicPr>
          <p:cNvPr id="6" name="Picture Placeholder 5" descr="Bright ladder against dull ladders">
            <a:extLst>
              <a:ext uri="{FF2B5EF4-FFF2-40B4-BE49-F238E27FC236}">
                <a16:creationId xmlns:a16="http://schemas.microsoft.com/office/drawing/2014/main" id="{D9D3A0E1-09B9-DC6B-562B-98F2778ACE4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Oval 6">
            <a:extLst>
              <a:ext uri="{FF2B5EF4-FFF2-40B4-BE49-F238E27FC236}">
                <a16:creationId xmlns:a16="http://schemas.microsoft.com/office/drawing/2014/main" id="{6E1B68BD-7E2C-36D8-A9DE-2D7A09582299}"/>
              </a:ext>
            </a:extLst>
          </p:cNvPr>
          <p:cNvSpPr/>
          <p:nvPr/>
        </p:nvSpPr>
        <p:spPr>
          <a:xfrm>
            <a:off x="6545263" y="1555368"/>
            <a:ext cx="3409442" cy="1873632"/>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a:solidFill>
                  <a:schemeClr val="bg1"/>
                </a:solidFill>
              </a:rPr>
              <a:t>Daha Erken Başarmak İçin Erken Başarısız Olun!!!</a:t>
            </a:r>
          </a:p>
          <a:p>
            <a:pPr algn="ctr" rtl="0"/>
            <a:r>
              <a:rPr lang="en-IE" sz="1400">
                <a:solidFill>
                  <a:schemeClr val="tx2">
                    <a:lumMod val="50000"/>
                  </a:schemeClr>
                </a:solidFill>
              </a:rPr>
              <a:t>IDEO takım mantrası</a:t>
            </a:r>
          </a:p>
        </p:txBody>
      </p:sp>
      <p:pic>
        <p:nvPicPr>
          <p:cNvPr id="4" name="Picture 3">
            <a:extLst>
              <a:ext uri="{FF2B5EF4-FFF2-40B4-BE49-F238E27FC236}">
                <a16:creationId xmlns:a16="http://schemas.microsoft.com/office/drawing/2014/main" id="{CA301638-522C-27D5-8A3F-37A078251E9F}"/>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04727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8A03C-1F6F-7EA0-2069-AB87F8E3DA8D}"/>
              </a:ext>
            </a:extLst>
          </p:cNvPr>
          <p:cNvSpPr>
            <a:spLocks noGrp="1"/>
          </p:cNvSpPr>
          <p:nvPr>
            <p:ph type="body" sz="quarter" idx="13"/>
          </p:nvPr>
        </p:nvSpPr>
        <p:spPr>
          <a:xfrm>
            <a:off x="1137014" y="1524912"/>
            <a:ext cx="4494242" cy="3808175"/>
          </a:xfrm>
        </p:spPr>
        <p:txBody>
          <a:bodyPr lIns="91440" tIns="45720" rIns="91440" bIns="45720" anchor="ctr">
            <a:normAutofit/>
          </a:bodyPr>
          <a:lstStyle/>
          <a:p>
            <a:pPr rtl="0"/>
            <a:r>
              <a:rPr lang="en-IE" dirty="0" err="1"/>
              <a:t>Bunu</a:t>
            </a:r>
            <a:r>
              <a:rPr lang="en-IE" dirty="0"/>
              <a:t> </a:t>
            </a:r>
            <a:r>
              <a:rPr lang="en-IE" dirty="0" err="1"/>
              <a:t>başarısızlık</a:t>
            </a:r>
            <a:r>
              <a:rPr lang="en-IE" dirty="0"/>
              <a:t> </a:t>
            </a:r>
            <a:r>
              <a:rPr lang="en-IE" dirty="0" err="1"/>
              <a:t>olarak</a:t>
            </a:r>
            <a:r>
              <a:rPr lang="en-IE" dirty="0"/>
              <a:t> </a:t>
            </a:r>
            <a:r>
              <a:rPr lang="en-IE" dirty="0" err="1"/>
              <a:t>düşünmeyin</a:t>
            </a:r>
            <a:r>
              <a:rPr lang="en-IE" dirty="0"/>
              <a:t>, </a:t>
            </a:r>
            <a:r>
              <a:rPr lang="en-IE" dirty="0" err="1"/>
              <a:t>öğreneceğiniz</a:t>
            </a:r>
            <a:r>
              <a:rPr lang="en-IE" dirty="0"/>
              <a:t> </a:t>
            </a:r>
            <a:r>
              <a:rPr lang="en-IE" dirty="0" err="1"/>
              <a:t>deneyleri</a:t>
            </a:r>
            <a:r>
              <a:rPr lang="en-IE" dirty="0"/>
              <a:t> </a:t>
            </a:r>
            <a:r>
              <a:rPr lang="en-IE" dirty="0" err="1"/>
              <a:t>tasarlamak</a:t>
            </a:r>
            <a:r>
              <a:rPr lang="en-IE" dirty="0"/>
              <a:t> </a:t>
            </a:r>
            <a:r>
              <a:rPr lang="en-IE" dirty="0" err="1"/>
              <a:t>olarak</a:t>
            </a:r>
            <a:r>
              <a:rPr lang="en-IE" dirty="0"/>
              <a:t> </a:t>
            </a:r>
            <a:r>
              <a:rPr lang="en-IE" dirty="0" err="1"/>
              <a:t>düşünün</a:t>
            </a:r>
            <a:r>
              <a:rPr lang="en-IE" dirty="0"/>
              <a:t>.</a:t>
            </a:r>
          </a:p>
        </p:txBody>
      </p:sp>
      <p:pic>
        <p:nvPicPr>
          <p:cNvPr id="9" name="Picture Placeholder 8" descr="Rows of toasted bread of various color">
            <a:extLst>
              <a:ext uri="{FF2B5EF4-FFF2-40B4-BE49-F238E27FC236}">
                <a16:creationId xmlns:a16="http://schemas.microsoft.com/office/drawing/2014/main" id="{69500682-B470-CA0F-60EC-B25B83B3BCA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grpSp>
        <p:nvGrpSpPr>
          <p:cNvPr id="4" name="Group 3">
            <a:extLst>
              <a:ext uri="{FF2B5EF4-FFF2-40B4-BE49-F238E27FC236}">
                <a16:creationId xmlns:a16="http://schemas.microsoft.com/office/drawing/2014/main" id="{E2780676-55E4-2C23-B536-399D5046EA9F}"/>
              </a:ext>
            </a:extLst>
          </p:cNvPr>
          <p:cNvGrpSpPr/>
          <p:nvPr/>
        </p:nvGrpSpPr>
        <p:grpSpPr>
          <a:xfrm>
            <a:off x="2716038" y="1404749"/>
            <a:ext cx="1177027" cy="809484"/>
            <a:chOff x="3400450" y="986392"/>
            <a:chExt cx="1487826" cy="1083162"/>
          </a:xfrm>
        </p:grpSpPr>
        <p:sp>
          <p:nvSpPr>
            <p:cNvPr id="5" name="Freeform 10">
              <a:extLst>
                <a:ext uri="{FF2B5EF4-FFF2-40B4-BE49-F238E27FC236}">
                  <a16:creationId xmlns:a16="http://schemas.microsoft.com/office/drawing/2014/main" id="{BFA878DD-5167-A191-1EDC-4AB2AF521BA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9A5B0949-4C04-C73C-7498-9BED32756A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7" name="TextBox 6">
            <a:extLst>
              <a:ext uri="{FF2B5EF4-FFF2-40B4-BE49-F238E27FC236}">
                <a16:creationId xmlns:a16="http://schemas.microsoft.com/office/drawing/2014/main" id="{7CA0DEC6-F194-4DF9-8B32-901C2318BF9E}"/>
              </a:ext>
            </a:extLst>
          </p:cNvPr>
          <p:cNvSpPr txBox="1"/>
          <p:nvPr/>
        </p:nvSpPr>
        <p:spPr>
          <a:xfrm>
            <a:off x="2779414" y="4963755"/>
            <a:ext cx="3431263" cy="369332"/>
          </a:xfrm>
          <a:prstGeom prst="rect">
            <a:avLst/>
          </a:prstGeom>
          <a:noFill/>
        </p:spPr>
        <p:txBody>
          <a:bodyPr wrap="square">
            <a:spAutoFit/>
          </a:bodyPr>
          <a:lstStyle/>
          <a:p>
            <a:pPr algn="l" rtl="0"/>
            <a:r>
              <a:rPr lang="en-US">
                <a:solidFill>
                  <a:schemeClr val="bg2">
                    <a:lumMod val="50000"/>
                  </a:schemeClr>
                </a:solidFill>
              </a:rPr>
              <a:t>- Tim Brown yönetici koltuğu, IDEO</a:t>
            </a:r>
            <a:endParaRPr lang="en-IE">
              <a:solidFill>
                <a:schemeClr val="bg2">
                  <a:lumMod val="50000"/>
                </a:schemeClr>
              </a:solidFill>
            </a:endParaRPr>
          </a:p>
        </p:txBody>
      </p:sp>
    </p:spTree>
    <p:extLst>
      <p:ext uri="{BB962C8B-B14F-4D97-AF65-F5344CB8AC3E}">
        <p14:creationId xmlns:p14="http://schemas.microsoft.com/office/powerpoint/2010/main" val="280032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E536E9A-148E-CD8B-3B9F-3B7CE349AB8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a:prstGeom prst="rect">
            <a:avLst/>
          </a:prstGeom>
        </p:spPr>
      </p:pic>
      <p:sp>
        <p:nvSpPr>
          <p:cNvPr id="5" name="Text Placeholder 3">
            <a:extLst>
              <a:ext uri="{FF2B5EF4-FFF2-40B4-BE49-F238E27FC236}">
                <a16:creationId xmlns:a16="http://schemas.microsoft.com/office/drawing/2014/main" id="{0AD6DCCB-5BBA-4A46-B96D-F372D4265A11}"/>
              </a:ext>
            </a:extLst>
          </p:cNvPr>
          <p:cNvSpPr>
            <a:spLocks noGrp="1"/>
          </p:cNvSpPr>
          <p:nvPr>
            <p:ph type="body" sz="quarter" idx="16"/>
          </p:nvPr>
        </p:nvSpPr>
        <p:spPr>
          <a:xfrm>
            <a:off x="835025" y="608806"/>
            <a:ext cx="4991100" cy="992188"/>
          </a:xfrm>
        </p:spPr>
        <p:txBody>
          <a:bodyPr>
            <a:normAutofit/>
          </a:bodyPr>
          <a:lstStyle/>
          <a:p>
            <a:pPr algn="l" rtl="0"/>
            <a:r>
              <a:rPr lang="en-US" sz="3300" b="1"/>
              <a:t>1. Kademeli İnovasyon</a:t>
            </a:r>
            <a:endParaRPr lang="en-IE" sz="3300" b="1"/>
          </a:p>
        </p:txBody>
      </p:sp>
      <p:sp>
        <p:nvSpPr>
          <p:cNvPr id="7" name="Text Placeholder 2">
            <a:extLst>
              <a:ext uri="{FF2B5EF4-FFF2-40B4-BE49-F238E27FC236}">
                <a16:creationId xmlns:a16="http://schemas.microsoft.com/office/drawing/2014/main" id="{453A6B23-6115-2AA8-6411-15BF9C1E433F}"/>
              </a:ext>
            </a:extLst>
          </p:cNvPr>
          <p:cNvSpPr>
            <a:spLocks noGrp="1"/>
          </p:cNvSpPr>
          <p:nvPr>
            <p:ph type="body" sz="quarter" idx="18"/>
          </p:nvPr>
        </p:nvSpPr>
        <p:spPr>
          <a:xfrm>
            <a:off x="835025" y="1197928"/>
            <a:ext cx="7927975" cy="4337050"/>
          </a:xfrm>
        </p:spPr>
        <p:txBody>
          <a:bodyPr lIns="91440" tIns="45720" rIns="91440" bIns="45720" anchor="t">
            <a:noAutofit/>
          </a:bodyPr>
          <a:lstStyle/>
          <a:p>
            <a:pPr>
              <a:lnSpc>
                <a:spcPct val="100000"/>
              </a:lnSpc>
            </a:pPr>
            <a:r>
              <a:rPr lang="tr-TR" sz="2300" dirty="0"/>
              <a:t>Kademeli yenilik, mevcut ürünlerde, hizmetlerde, süreçlerde, yöntemlerde ve hatta gıda şirketinin kendisinde küçük iyileştirmeler yapma sürecidir. Eğer bir </a:t>
            </a:r>
            <a:r>
              <a:rPr lang="tr-TR" sz="2300" b="1" dirty="0"/>
              <a:t>değişim değer yaratır </a:t>
            </a:r>
            <a:r>
              <a:rPr lang="tr-TR" sz="2300" dirty="0"/>
              <a:t>ve biraz da </a:t>
            </a:r>
            <a:r>
              <a:rPr lang="tr-TR" sz="2300" b="1" dirty="0"/>
              <a:t>yenilik unsuru içerirse</a:t>
            </a:r>
            <a:r>
              <a:rPr lang="tr-TR" sz="2300" dirty="0"/>
              <a:t>, kademeli inovasyon olarak sınıflandırılabilir.</a:t>
            </a:r>
            <a:endParaRPr lang="tr-TR" sz="2300" dirty="0">
              <a:cs typeface="Calibri"/>
            </a:endParaRPr>
          </a:p>
          <a:p>
            <a:pPr>
              <a:lnSpc>
                <a:spcPct val="100000"/>
              </a:lnSpc>
            </a:pPr>
            <a:r>
              <a:rPr lang="tr-TR" sz="2300" dirty="0"/>
              <a:t>Kademeli inovasyon, </a:t>
            </a:r>
            <a:r>
              <a:rPr lang="tr-TR" sz="2300" b="1" dirty="0"/>
              <a:t>teknolojide büyük sıçramalar gerektirmez </a:t>
            </a:r>
            <a:r>
              <a:rPr lang="tr-TR" sz="2300" dirty="0"/>
              <a:t>ve mevcut teknolojilerinden ve iş modellerinden yararlanma eğilimindedir. Bu nedenle genellikle pazar dinamikleri üzerinde fazla bir etkiye sahip değildir.</a:t>
            </a:r>
            <a:endParaRPr lang="tr-TR" sz="2300" dirty="0">
              <a:cs typeface="Calibri"/>
            </a:endParaRPr>
          </a:p>
          <a:p>
            <a:pPr>
              <a:lnSpc>
                <a:spcPct val="100000"/>
              </a:lnSpc>
            </a:pPr>
            <a:r>
              <a:rPr lang="tr-TR" sz="2300" dirty="0"/>
              <a:t>Bu tür inovasyonlar genellikle diğer inovasyon türlerine göre çok daha az belirsizlik içerir ve bu da onları çok daha öngörülebilir ve dolayısıyla işletmeniz için daha güvenli hale getirir.</a:t>
            </a:r>
            <a:endParaRPr lang="tr-TR" sz="2300" dirty="0">
              <a:cs typeface="Calibri"/>
            </a:endParaRPr>
          </a:p>
        </p:txBody>
      </p:sp>
    </p:spTree>
    <p:extLst>
      <p:ext uri="{BB962C8B-B14F-4D97-AF65-F5344CB8AC3E}">
        <p14:creationId xmlns:p14="http://schemas.microsoft.com/office/powerpoint/2010/main" val="1669904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3F6F7-B1A0-B7A0-83B5-BB527488E702}"/>
              </a:ext>
            </a:extLst>
          </p:cNvPr>
          <p:cNvSpPr>
            <a:spLocks noGrp="1"/>
          </p:cNvSpPr>
          <p:nvPr>
            <p:ph type="body" sz="quarter" idx="18"/>
          </p:nvPr>
        </p:nvSpPr>
        <p:spPr>
          <a:xfrm>
            <a:off x="798381" y="1212172"/>
            <a:ext cx="10911019" cy="3849918"/>
          </a:xfrm>
        </p:spPr>
        <p:txBody>
          <a:bodyPr lIns="91440" tIns="45720" rIns="91440" bIns="45720" anchor="t"/>
          <a:lstStyle/>
          <a:p>
            <a:pPr>
              <a:spcBef>
                <a:spcPts val="600"/>
              </a:spcBef>
            </a:pPr>
            <a:r>
              <a:rPr lang="tr-TR" sz="2300" dirty="0"/>
              <a:t>Nihayetinde, başarısızlık </a:t>
            </a:r>
            <a:r>
              <a:rPr lang="tr-TR" sz="2300" b="1" dirty="0"/>
              <a:t>büyüme ve gelişme için bir katalizördür</a:t>
            </a:r>
            <a:r>
              <a:rPr lang="tr-TR" sz="2300" dirty="0"/>
              <a:t>. Başarısızlığı bir öğrenme fırsatı olarak benimseyen, deneyimleri üzerinde derinlemesine düşünen ve öğrenilen dersleri uygulayan girişimciler, gelecekteki zorlukların üstesinden gelmek, bilinçli kararlar almak ve başarı şanslarını artırmak için daha donanımlıdır. Örneğin, başarısızlık şunları yapabilir:</a:t>
            </a:r>
            <a:endParaRPr lang="tr-TR" sz="2300" dirty="0">
              <a:ea typeface="Calibri"/>
              <a:cs typeface="Calibri"/>
            </a:endParaRPr>
          </a:p>
          <a:p>
            <a:pPr marL="342900" indent="-342900">
              <a:spcBef>
                <a:spcPts val="600"/>
              </a:spcBef>
              <a:buFont typeface="Arial" panose="020B0604020202020204" pitchFamily="34" charset="0"/>
              <a:buChar char="•"/>
            </a:pPr>
            <a:r>
              <a:rPr lang="tr-TR" sz="2300" b="1" dirty="0"/>
              <a:t>Dayanıklılık sağlar </a:t>
            </a:r>
            <a:r>
              <a:rPr lang="tr-TR" sz="2300" dirty="0"/>
              <a:t>ve zorluklarla başa çıkma ve sebat etme yeteneği kazandırır</a:t>
            </a:r>
            <a:endParaRPr lang="tr-TR" sz="2300" dirty="0">
              <a:ea typeface="Calibri"/>
              <a:cs typeface="Calibri"/>
            </a:endParaRPr>
          </a:p>
          <a:p>
            <a:pPr marL="342900" indent="-342900">
              <a:spcBef>
                <a:spcPts val="600"/>
              </a:spcBef>
              <a:buFont typeface="Arial" panose="020B0604020202020204" pitchFamily="34" charset="0"/>
              <a:buChar char="•"/>
            </a:pPr>
            <a:r>
              <a:rPr lang="tr-TR" sz="2300" dirty="0"/>
              <a:t>Sıkıntılar karşısında </a:t>
            </a:r>
            <a:r>
              <a:rPr lang="tr-TR" sz="2300" b="1" dirty="0"/>
              <a:t>uyum sağlama ve esnek olma </a:t>
            </a:r>
            <a:r>
              <a:rPr lang="tr-TR" sz="2300" dirty="0"/>
              <a:t>yetisi kazandırır</a:t>
            </a:r>
            <a:endParaRPr lang="tr-TR" sz="2300" dirty="0">
              <a:ea typeface="Calibri"/>
              <a:cs typeface="Calibri"/>
            </a:endParaRPr>
          </a:p>
          <a:p>
            <a:pPr marL="342900" indent="-342900">
              <a:spcBef>
                <a:spcPts val="600"/>
              </a:spcBef>
              <a:buFont typeface="Arial" panose="020B0604020202020204" pitchFamily="34" charset="0"/>
              <a:buChar char="•"/>
            </a:pPr>
            <a:r>
              <a:rPr lang="tr-TR" sz="2300" dirty="0"/>
              <a:t>Düşünmek için bir fırsat sağlar, böylece </a:t>
            </a:r>
            <a:r>
              <a:rPr lang="tr-TR" sz="2300" b="1" dirty="0"/>
              <a:t>zayıflıkları belirler </a:t>
            </a:r>
            <a:r>
              <a:rPr lang="tr-TR" sz="2300" dirty="0"/>
              <a:t>ve iş modellerinizdeki, süreçlerdeki veya becerilerinizdeki eksiklikleri görürsünüz.</a:t>
            </a:r>
            <a:endParaRPr lang="tr-TR" sz="2300" dirty="0">
              <a:ea typeface="Calibri"/>
              <a:cs typeface="Calibri"/>
            </a:endParaRPr>
          </a:p>
          <a:p>
            <a:pPr marL="342900" indent="-342900">
              <a:spcBef>
                <a:spcPts val="600"/>
              </a:spcBef>
              <a:buFont typeface="Arial" panose="020B0604020202020204" pitchFamily="34" charset="0"/>
              <a:buChar char="•"/>
            </a:pPr>
            <a:r>
              <a:rPr lang="tr-TR" sz="2300" dirty="0"/>
              <a:t>Müşteri tercihleri, ihtiyaçları veya sorunlu noktaları hakkında </a:t>
            </a:r>
            <a:r>
              <a:rPr lang="tr-TR" sz="2300" b="1" dirty="0"/>
              <a:t>değerli bilgiler</a:t>
            </a:r>
            <a:r>
              <a:rPr lang="tr-TR" sz="2300" dirty="0"/>
              <a:t> edinirsiniz</a:t>
            </a:r>
            <a:endParaRPr lang="tr-TR" sz="2300" b="1" dirty="0">
              <a:ea typeface="Calibri"/>
              <a:cs typeface="Calibri"/>
            </a:endParaRPr>
          </a:p>
          <a:p>
            <a:pPr marL="342900" indent="-342900">
              <a:spcBef>
                <a:spcPts val="600"/>
              </a:spcBef>
              <a:buFont typeface="Arial" panose="020B0604020202020204" pitchFamily="34" charset="0"/>
              <a:buChar char="•"/>
            </a:pPr>
            <a:r>
              <a:rPr lang="tr-TR" sz="2300" b="1" dirty="0"/>
              <a:t>Riski değerlendirip ve azaltma konusunda </a:t>
            </a:r>
            <a:r>
              <a:rPr lang="tr-TR" sz="2300" dirty="0"/>
              <a:t>daha etkili ve süreklilik planlarınız olur</a:t>
            </a:r>
            <a:endParaRPr lang="tr-TR" sz="2300" dirty="0">
              <a:ea typeface="Calibri"/>
              <a:cs typeface="Calibri"/>
            </a:endParaRPr>
          </a:p>
          <a:p>
            <a:pPr marL="342900" indent="-342900">
              <a:spcBef>
                <a:spcPts val="600"/>
              </a:spcBef>
              <a:buFont typeface="Arial" panose="020B0604020202020204" pitchFamily="34" charset="0"/>
              <a:buChar char="•"/>
            </a:pPr>
            <a:r>
              <a:rPr lang="tr-TR" sz="2300" b="1" dirty="0"/>
              <a:t>Ağ oluşturmanın önemini </a:t>
            </a:r>
            <a:r>
              <a:rPr lang="tr-TR" sz="2300" dirty="0"/>
              <a:t>ve işbirliğinin gerekliliğini öğrenirsiniz. Sektördeki diğer kişilerden destek, tavsiye ve mentorluk almayı öğrenebilirsiniz.</a:t>
            </a:r>
            <a:endParaRPr lang="tr-TR" sz="2300" dirty="0">
              <a:ea typeface="Calibri"/>
              <a:cs typeface="Calibri"/>
            </a:endParaRPr>
          </a:p>
          <a:p>
            <a:pPr marL="342900" indent="-342900" algn="l" rtl="0">
              <a:spcBef>
                <a:spcPts val="600"/>
              </a:spcBef>
              <a:buFont typeface="Arial" panose="020B0604020202020204" pitchFamily="34" charset="0"/>
              <a:buChar char="•"/>
            </a:pPr>
            <a:endParaRPr lang="tr-TR" sz="2300" dirty="0">
              <a:ea typeface="Calibri"/>
              <a:cs typeface="Calibri"/>
            </a:endParaRPr>
          </a:p>
        </p:txBody>
      </p:sp>
      <p:sp>
        <p:nvSpPr>
          <p:cNvPr id="3" name="Text Placeholder 2">
            <a:extLst>
              <a:ext uri="{FF2B5EF4-FFF2-40B4-BE49-F238E27FC236}">
                <a16:creationId xmlns:a16="http://schemas.microsoft.com/office/drawing/2014/main" id="{9188C734-C279-0300-6F6D-B81DD2C83093}"/>
              </a:ext>
            </a:extLst>
          </p:cNvPr>
          <p:cNvSpPr>
            <a:spLocks noGrp="1"/>
          </p:cNvSpPr>
          <p:nvPr>
            <p:ph type="body" sz="quarter" idx="16"/>
          </p:nvPr>
        </p:nvSpPr>
        <p:spPr>
          <a:xfrm>
            <a:off x="798381" y="408518"/>
            <a:ext cx="10595237" cy="803654"/>
          </a:xfrm>
        </p:spPr>
        <p:txBody>
          <a:bodyPr/>
          <a:lstStyle/>
          <a:p>
            <a:pPr algn="l" rtl="0"/>
            <a:r>
              <a:rPr lang="en-IE">
                <a:highlight>
                  <a:srgbClr val="F79037"/>
                </a:highlight>
              </a:rPr>
              <a:t>Başarısızlığın Faydası…</a:t>
            </a:r>
          </a:p>
        </p:txBody>
      </p:sp>
    </p:spTree>
    <p:extLst>
      <p:ext uri="{BB962C8B-B14F-4D97-AF65-F5344CB8AC3E}">
        <p14:creationId xmlns:p14="http://schemas.microsoft.com/office/powerpoint/2010/main" val="3603896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lowing hanging light bulb in front of dark light bulbs">
            <a:extLst>
              <a:ext uri="{FF2B5EF4-FFF2-40B4-BE49-F238E27FC236}">
                <a16:creationId xmlns:a16="http://schemas.microsoft.com/office/drawing/2014/main" id="{B794E5B4-BA49-9FEE-6CFC-0102FB0B6C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2834431-6E59-30CD-70B1-7E5F7FB26729}"/>
              </a:ext>
            </a:extLst>
          </p:cNvPr>
          <p:cNvSpPr>
            <a:spLocks noGrp="1"/>
          </p:cNvSpPr>
          <p:nvPr>
            <p:ph type="body" sz="quarter" idx="13"/>
          </p:nvPr>
        </p:nvSpPr>
        <p:spPr>
          <a:xfrm>
            <a:off x="606582" y="1895627"/>
            <a:ext cx="4704243" cy="3808175"/>
          </a:xfrm>
        </p:spPr>
        <p:txBody>
          <a:bodyPr lIns="91440" tIns="45720" rIns="91440" bIns="45720" anchor="ctr">
            <a:normAutofit/>
          </a:bodyPr>
          <a:lstStyle/>
          <a:p>
            <a:r>
              <a:rPr lang="en-IE" dirty="0" err="1"/>
              <a:t>Başarısız</a:t>
            </a:r>
            <a:r>
              <a:rPr lang="en-IE" dirty="0"/>
              <a:t> </a:t>
            </a:r>
            <a:r>
              <a:rPr lang="en-IE" dirty="0" err="1"/>
              <a:t>olmadım</a:t>
            </a:r>
            <a:r>
              <a:rPr lang="en-IE" dirty="0"/>
              <a:t>, </a:t>
            </a:r>
            <a:r>
              <a:rPr lang="en-IE" dirty="0" err="1"/>
              <a:t>az</a:t>
            </a:r>
            <a:r>
              <a:rPr lang="en-IE" dirty="0"/>
              <a:t> </a:t>
            </a:r>
            <a:r>
              <a:rPr lang="en-IE" dirty="0" err="1"/>
              <a:t>önce</a:t>
            </a:r>
            <a:r>
              <a:rPr lang="en-IE" dirty="0"/>
              <a:t> </a:t>
            </a:r>
            <a:r>
              <a:rPr lang="en-IE" dirty="0" err="1"/>
              <a:t>işe</a:t>
            </a:r>
            <a:r>
              <a:rPr lang="en-IE" dirty="0"/>
              <a:t> </a:t>
            </a:r>
            <a:r>
              <a:rPr lang="en-IE" dirty="0" err="1"/>
              <a:t>yaramayacak</a:t>
            </a:r>
            <a:r>
              <a:rPr lang="en-IE" dirty="0"/>
              <a:t> 10.000 </a:t>
            </a:r>
            <a:r>
              <a:rPr lang="en-IE" dirty="0" err="1"/>
              <a:t>yol</a:t>
            </a:r>
            <a:r>
              <a:rPr lang="en-IE" dirty="0"/>
              <a:t> </a:t>
            </a:r>
            <a:r>
              <a:rPr lang="en-IE" dirty="0" err="1"/>
              <a:t>buldum</a:t>
            </a:r>
            <a:r>
              <a:rPr lang="en-IE" dirty="0"/>
              <a:t>.</a:t>
            </a:r>
            <a:endParaRPr lang="en-IE" dirty="0" err="1">
              <a:ea typeface="Calibri"/>
              <a:cs typeface="Calibri"/>
            </a:endParaRPr>
          </a:p>
          <a:p>
            <a:pPr algn="l" rtl="0"/>
            <a:endParaRPr lang="en-IE" dirty="0"/>
          </a:p>
          <a:p>
            <a:pPr algn="l" rtl="0"/>
            <a:r>
              <a:rPr lang="en-IE" sz="2000" i="0" dirty="0">
                <a:solidFill>
                  <a:schemeClr val="tx2">
                    <a:lumMod val="50000"/>
                  </a:schemeClr>
                </a:solidFill>
              </a:rPr>
              <a:t>Thomas Edison</a:t>
            </a:r>
            <a:endParaRPr lang="en-IE" sz="2000" i="0" dirty="0">
              <a:solidFill>
                <a:schemeClr val="tx2">
                  <a:lumMod val="50000"/>
                </a:schemeClr>
              </a:solidFill>
              <a:ea typeface="Calibri"/>
              <a:cs typeface="Calibri"/>
            </a:endParaRPr>
          </a:p>
        </p:txBody>
      </p:sp>
      <p:grpSp>
        <p:nvGrpSpPr>
          <p:cNvPr id="4" name="Group 3">
            <a:extLst>
              <a:ext uri="{FF2B5EF4-FFF2-40B4-BE49-F238E27FC236}">
                <a16:creationId xmlns:a16="http://schemas.microsoft.com/office/drawing/2014/main" id="{D5001383-8BBE-A98A-79E4-3CC1DF0F563F}"/>
              </a:ext>
            </a:extLst>
          </p:cNvPr>
          <p:cNvGrpSpPr/>
          <p:nvPr/>
        </p:nvGrpSpPr>
        <p:grpSpPr>
          <a:xfrm>
            <a:off x="1602462" y="1404749"/>
            <a:ext cx="1177027" cy="809484"/>
            <a:chOff x="3400450" y="986392"/>
            <a:chExt cx="1487826" cy="1083162"/>
          </a:xfrm>
        </p:grpSpPr>
        <p:sp>
          <p:nvSpPr>
            <p:cNvPr id="5" name="Freeform 10">
              <a:extLst>
                <a:ext uri="{FF2B5EF4-FFF2-40B4-BE49-F238E27FC236}">
                  <a16:creationId xmlns:a16="http://schemas.microsoft.com/office/drawing/2014/main" id="{017BF661-4716-77CB-4B40-A2570D71560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BA458288-E4A5-5122-01FF-C5C4E4021BB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3039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a:t>Gıda İşinde İnovasyon ve İşlevsellik</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a:t>06</a:t>
            </a:r>
          </a:p>
        </p:txBody>
      </p:sp>
    </p:spTree>
    <p:extLst>
      <p:ext uri="{BB962C8B-B14F-4D97-AF65-F5344CB8AC3E}">
        <p14:creationId xmlns:p14="http://schemas.microsoft.com/office/powerpoint/2010/main" val="407382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5F81C-C468-9521-C4ED-48B530342DBD}"/>
              </a:ext>
            </a:extLst>
          </p:cNvPr>
          <p:cNvSpPr>
            <a:spLocks noGrp="1"/>
          </p:cNvSpPr>
          <p:nvPr>
            <p:ph type="body" sz="quarter" idx="18"/>
          </p:nvPr>
        </p:nvSpPr>
        <p:spPr>
          <a:xfrm>
            <a:off x="898357" y="1783424"/>
            <a:ext cx="5926864" cy="3501141"/>
          </a:xfrm>
        </p:spPr>
        <p:txBody>
          <a:bodyPr lIns="91440" tIns="45720" rIns="91440" bIns="45720" anchor="t"/>
          <a:lstStyle/>
          <a:p>
            <a:r>
              <a:rPr lang="tr-TR" dirty="0"/>
              <a:t>İnovasyonu ve işlevselliği bir araya getirmek,  </a:t>
            </a:r>
            <a:r>
              <a:rPr lang="tr-TR" b="1" dirty="0"/>
              <a:t>önemli faydalar sağlar.</a:t>
            </a:r>
            <a:endParaRPr lang="tr-TR" dirty="0">
              <a:ea typeface="Calibri"/>
              <a:cs typeface="Calibri"/>
            </a:endParaRPr>
          </a:p>
          <a:p>
            <a:r>
              <a:rPr lang="tr-TR" dirty="0"/>
              <a:t>Etik bir gıda işletmesi olarak tüketici talepleri-</a:t>
            </a:r>
            <a:r>
              <a:rPr lang="tr-TR" dirty="0" err="1"/>
              <a:t>ni</a:t>
            </a:r>
            <a:r>
              <a:rPr lang="tr-TR" dirty="0"/>
              <a:t> karşılarken değerlerinizle uyumlu </a:t>
            </a:r>
            <a:r>
              <a:rPr lang="tr-TR" b="1" dirty="0" err="1"/>
              <a:t>sürdürü-lebilir</a:t>
            </a:r>
            <a:r>
              <a:rPr lang="tr-TR" b="1" dirty="0"/>
              <a:t> çözümler </a:t>
            </a:r>
            <a:r>
              <a:rPr lang="tr-TR" dirty="0"/>
              <a:t>yaratmanıza izin verecektir.</a:t>
            </a:r>
            <a:endParaRPr lang="tr-TR" dirty="0">
              <a:ea typeface="Calibri"/>
              <a:cs typeface="Calibri"/>
            </a:endParaRPr>
          </a:p>
          <a:p>
            <a:r>
              <a:rPr lang="tr-TR" dirty="0">
                <a:ea typeface="+mn-lt"/>
                <a:cs typeface="+mn-lt"/>
              </a:rPr>
              <a:t>Sürekli olarak süreçleri, ürünleri ve müşteri deneyimlerini</a:t>
            </a:r>
            <a:r>
              <a:rPr lang="tr-TR" b="1" dirty="0">
                <a:ea typeface="+mn-lt"/>
                <a:cs typeface="+mn-lt"/>
              </a:rPr>
              <a:t> iyileştirmek ve optimize etmek</a:t>
            </a:r>
            <a:r>
              <a:rPr lang="tr-TR" dirty="0">
                <a:ea typeface="+mn-lt"/>
                <a:cs typeface="+mn-lt"/>
              </a:rPr>
              <a:t> için yeni yollar arayarak, işletmeniz sektörde bir </a:t>
            </a:r>
            <a:r>
              <a:rPr lang="tr-TR" b="1" dirty="0">
                <a:ea typeface="+mn-lt"/>
                <a:cs typeface="+mn-lt"/>
              </a:rPr>
              <a:t>lider</a:t>
            </a:r>
            <a:r>
              <a:rPr lang="tr-TR" dirty="0">
                <a:ea typeface="+mn-lt"/>
                <a:cs typeface="+mn-lt"/>
              </a:rPr>
              <a:t> konumuna gelebilir, bilinçli tüketicileri çekebilir ve daha sürdürülebilir bir geleceğe katkı sağlayabilir.</a:t>
            </a:r>
            <a:endParaRPr lang="tr-TR" dirty="0">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39BB147D-7A46-A332-0ABA-F1A61D9C6612}"/>
              </a:ext>
            </a:extLst>
          </p:cNvPr>
          <p:cNvSpPr>
            <a:spLocks noGrp="1"/>
          </p:cNvSpPr>
          <p:nvPr>
            <p:ph type="body" sz="quarter" idx="16"/>
          </p:nvPr>
        </p:nvSpPr>
        <p:spPr>
          <a:xfrm>
            <a:off x="898357" y="580783"/>
            <a:ext cx="4990998" cy="992652"/>
          </a:xfrm>
        </p:spPr>
        <p:txBody>
          <a:bodyPr lIns="91440" tIns="45720" rIns="91440" bIns="45720" anchor="t">
            <a:noAutofit/>
          </a:bodyPr>
          <a:lstStyle/>
          <a:p>
            <a:pPr algn="l" rtl="0"/>
            <a:r>
              <a:rPr lang="en-US" b="1" dirty="0" err="1"/>
              <a:t>İnovasyon</a:t>
            </a:r>
            <a:r>
              <a:rPr lang="en-US" b="1" dirty="0"/>
              <a:t> </a:t>
            </a:r>
            <a:r>
              <a:rPr lang="en-US" b="1" dirty="0" err="1"/>
              <a:t>ve</a:t>
            </a:r>
            <a:r>
              <a:rPr lang="en-US" b="1" dirty="0"/>
              <a:t> </a:t>
            </a:r>
            <a:r>
              <a:rPr lang="en-US" b="1" dirty="0" err="1"/>
              <a:t>İşlevselliği</a:t>
            </a:r>
            <a:r>
              <a:rPr lang="en-US" b="1" dirty="0"/>
              <a:t> Bir Araya </a:t>
            </a:r>
            <a:r>
              <a:rPr lang="en-US" b="1" dirty="0" err="1"/>
              <a:t>Getirmek</a:t>
            </a:r>
            <a:r>
              <a:rPr lang="en-US" b="1" dirty="0"/>
              <a:t>…</a:t>
            </a:r>
          </a:p>
        </p:txBody>
      </p:sp>
      <p:pic>
        <p:nvPicPr>
          <p:cNvPr id="5" name="Picture Placeholder 5" descr="Two arrows forming one">
            <a:extLst>
              <a:ext uri="{FF2B5EF4-FFF2-40B4-BE49-F238E27FC236}">
                <a16:creationId xmlns:a16="http://schemas.microsoft.com/office/drawing/2014/main" id="{E7994B4C-399F-560E-645F-03322404E8A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pic>
        <p:nvPicPr>
          <p:cNvPr id="32" name="Picture 31">
            <a:extLst>
              <a:ext uri="{FF2B5EF4-FFF2-40B4-BE49-F238E27FC236}">
                <a16:creationId xmlns:a16="http://schemas.microsoft.com/office/drawing/2014/main" id="{4FCA5A3D-27B2-3537-0E6A-549BDBA0CC9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06485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C7140-63A7-1F8A-4777-A268F5B37C5F}"/>
              </a:ext>
            </a:extLst>
          </p:cNvPr>
          <p:cNvSpPr>
            <a:spLocks noGrp="1"/>
          </p:cNvSpPr>
          <p:nvPr>
            <p:ph type="body" sz="quarter" idx="18"/>
          </p:nvPr>
        </p:nvSpPr>
        <p:spPr>
          <a:xfrm>
            <a:off x="898356" y="1726927"/>
            <a:ext cx="5743743" cy="3855159"/>
          </a:xfrm>
        </p:spPr>
        <p:txBody>
          <a:bodyPr lIns="91440" tIns="45720" rIns="91440" bIns="45720" anchor="t"/>
          <a:lstStyle/>
          <a:p>
            <a:r>
              <a:rPr lang="en-US" sz="2350" dirty="0" err="1"/>
              <a:t>Yukarıdaki</a:t>
            </a:r>
            <a:r>
              <a:rPr lang="en-US" sz="2350" dirty="0"/>
              <a:t> </a:t>
            </a:r>
            <a:r>
              <a:rPr lang="en-US" sz="2350" dirty="0" err="1"/>
              <a:t>bölümlerde</a:t>
            </a:r>
            <a:r>
              <a:rPr lang="en-US" sz="2350" dirty="0"/>
              <a:t> </a:t>
            </a:r>
            <a:r>
              <a:rPr lang="en-US" sz="2350" dirty="0" err="1"/>
              <a:t>inovasyonun</a:t>
            </a:r>
            <a:r>
              <a:rPr lang="en-US" sz="2350" dirty="0"/>
              <a:t> </a:t>
            </a:r>
            <a:r>
              <a:rPr lang="en-US" sz="2350" dirty="0" err="1"/>
              <a:t>gücünden</a:t>
            </a:r>
            <a:r>
              <a:rPr lang="en-US" sz="2350" dirty="0"/>
              <a:t> </a:t>
            </a:r>
            <a:r>
              <a:rPr lang="en-US" sz="2350" dirty="0" err="1"/>
              <a:t>bahsettik</a:t>
            </a:r>
            <a:r>
              <a:rPr lang="en-US" sz="2350" dirty="0"/>
              <a:t> </a:t>
            </a:r>
            <a:r>
              <a:rPr lang="en-US" sz="2350" dirty="0" err="1"/>
              <a:t>ve</a:t>
            </a:r>
            <a:r>
              <a:rPr lang="en-US" sz="2350" dirty="0"/>
              <a:t> </a:t>
            </a:r>
            <a:r>
              <a:rPr lang="en-US" sz="2350" dirty="0" err="1"/>
              <a:t>sürdürülebilir</a:t>
            </a:r>
            <a:r>
              <a:rPr lang="en-US" sz="2350" dirty="0"/>
              <a:t> </a:t>
            </a:r>
            <a:r>
              <a:rPr lang="en-US" sz="2350" dirty="0" err="1"/>
              <a:t>ve</a:t>
            </a:r>
            <a:r>
              <a:rPr lang="en-US" sz="2350" dirty="0"/>
              <a:t> </a:t>
            </a:r>
            <a:r>
              <a:rPr lang="en-US" sz="2350" dirty="0" err="1"/>
              <a:t>etik</a:t>
            </a:r>
            <a:r>
              <a:rPr lang="en-US" sz="2350" dirty="0"/>
              <a:t> </a:t>
            </a:r>
            <a:r>
              <a:rPr lang="en-US" sz="2350" dirty="0" err="1"/>
              <a:t>gıda</a:t>
            </a:r>
            <a:r>
              <a:rPr lang="en-US" sz="2350" dirty="0"/>
              <a:t> </a:t>
            </a:r>
            <a:r>
              <a:rPr lang="en-US" sz="2350" dirty="0" err="1"/>
              <a:t>ürünlerinin</a:t>
            </a:r>
            <a:r>
              <a:rPr lang="en-US" sz="2350" dirty="0"/>
              <a:t> </a:t>
            </a:r>
            <a:r>
              <a:rPr lang="en-US" sz="2350" dirty="0" err="1"/>
              <a:t>gelişimini</a:t>
            </a:r>
            <a:r>
              <a:rPr lang="en-US" sz="2350" dirty="0"/>
              <a:t> </a:t>
            </a:r>
            <a:r>
              <a:rPr lang="en-US" sz="2350" dirty="0" err="1"/>
              <a:t>nasıl</a:t>
            </a:r>
            <a:r>
              <a:rPr lang="en-US" sz="2350" dirty="0"/>
              <a:t> </a:t>
            </a:r>
            <a:r>
              <a:rPr lang="en-US" sz="2350" dirty="0" err="1"/>
              <a:t>yönlendirebileceğinden</a:t>
            </a:r>
            <a:r>
              <a:rPr lang="en-US" sz="2350" dirty="0"/>
              <a:t> </a:t>
            </a:r>
            <a:r>
              <a:rPr lang="en-US" sz="2350" dirty="0" err="1"/>
              <a:t>kısaca</a:t>
            </a:r>
            <a:r>
              <a:rPr lang="en-US" sz="2350" dirty="0"/>
              <a:t> </a:t>
            </a:r>
            <a:r>
              <a:rPr lang="en-US" sz="2350" dirty="0" err="1"/>
              <a:t>bahsettik</a:t>
            </a:r>
            <a:r>
              <a:rPr lang="en-US" sz="2350" dirty="0"/>
              <a:t>. </a:t>
            </a:r>
            <a:r>
              <a:rPr lang="en-US" sz="2350" dirty="0" err="1"/>
              <a:t>İşlevselliği</a:t>
            </a:r>
            <a:r>
              <a:rPr lang="en-US" sz="2350" dirty="0"/>
              <a:t> </a:t>
            </a:r>
            <a:r>
              <a:rPr lang="en-US" sz="2350" dirty="0" err="1"/>
              <a:t>sürdürülebilirlikle</a:t>
            </a:r>
            <a:r>
              <a:rPr lang="en-US" sz="2350" dirty="0"/>
              <a:t> </a:t>
            </a:r>
            <a:r>
              <a:rPr lang="en-US" sz="2350" dirty="0" err="1"/>
              <a:t>birleştirerek</a:t>
            </a:r>
            <a:r>
              <a:rPr lang="en-US" sz="2350" dirty="0"/>
              <a:t>, </a:t>
            </a:r>
            <a:r>
              <a:rPr lang="en-US" sz="2350" dirty="0" err="1"/>
              <a:t>yalnızca</a:t>
            </a:r>
            <a:r>
              <a:rPr lang="en-US" sz="2350" dirty="0"/>
              <a:t> </a:t>
            </a:r>
            <a:r>
              <a:rPr lang="en-US" sz="2350" dirty="0" err="1"/>
              <a:t>tüketici</a:t>
            </a:r>
            <a:r>
              <a:rPr lang="en-US" sz="2350" dirty="0"/>
              <a:t> </a:t>
            </a:r>
            <a:r>
              <a:rPr lang="en-US" sz="2350" dirty="0" err="1"/>
              <a:t>taleplerini</a:t>
            </a:r>
            <a:r>
              <a:rPr lang="en-US" sz="2350" dirty="0"/>
              <a:t> </a:t>
            </a:r>
            <a:r>
              <a:rPr lang="en-US" sz="2350" dirty="0" err="1"/>
              <a:t>karşılamakla</a:t>
            </a:r>
            <a:r>
              <a:rPr lang="en-US" sz="2350" dirty="0"/>
              <a:t> </a:t>
            </a:r>
            <a:r>
              <a:rPr lang="en-US" sz="2350" dirty="0" err="1"/>
              <a:t>kalmayan</a:t>
            </a:r>
            <a:r>
              <a:rPr lang="en-US" sz="2350" dirty="0"/>
              <a:t>, </a:t>
            </a:r>
            <a:r>
              <a:rPr lang="en-US" sz="2350" dirty="0" err="1"/>
              <a:t>aynı</a:t>
            </a:r>
            <a:r>
              <a:rPr lang="en-US" sz="2350" dirty="0"/>
              <a:t> </a:t>
            </a:r>
            <a:r>
              <a:rPr lang="en-US" sz="2350" dirty="0" err="1"/>
              <a:t>zamanda</a:t>
            </a:r>
            <a:r>
              <a:rPr lang="en-US" sz="2350" dirty="0"/>
              <a:t> </a:t>
            </a:r>
            <a:r>
              <a:rPr lang="en-US" sz="2350" dirty="0" err="1"/>
              <a:t>daha</a:t>
            </a:r>
            <a:r>
              <a:rPr lang="en-US" sz="2350" dirty="0"/>
              <a:t> </a:t>
            </a:r>
            <a:r>
              <a:rPr lang="en-US" sz="2350" dirty="0" err="1"/>
              <a:t>düşük</a:t>
            </a:r>
            <a:r>
              <a:rPr lang="en-US" sz="2350" dirty="0"/>
              <a:t> </a:t>
            </a:r>
            <a:r>
              <a:rPr lang="en-US" sz="2350" dirty="0" err="1"/>
              <a:t>çevresel</a:t>
            </a:r>
            <a:r>
              <a:rPr lang="en-US" sz="2350" dirty="0"/>
              <a:t> </a:t>
            </a:r>
            <a:r>
              <a:rPr lang="en-US" sz="2350" dirty="0" err="1"/>
              <a:t>etkiye</a:t>
            </a:r>
            <a:r>
              <a:rPr lang="en-US" sz="2350" dirty="0"/>
              <a:t> </a:t>
            </a:r>
            <a:r>
              <a:rPr lang="en-US" sz="2350" dirty="0" err="1"/>
              <a:t>sahip</a:t>
            </a:r>
            <a:r>
              <a:rPr lang="en-US" sz="2350" dirty="0"/>
              <a:t> </a:t>
            </a:r>
            <a:r>
              <a:rPr lang="en-US" sz="2350" dirty="0" err="1"/>
              <a:t>ürünler</a:t>
            </a:r>
            <a:r>
              <a:rPr lang="en-US" sz="2350" dirty="0"/>
              <a:t> </a:t>
            </a:r>
            <a:r>
              <a:rPr lang="en-US" sz="2350" dirty="0" err="1"/>
              <a:t>sunabilirsiniz</a:t>
            </a:r>
            <a:r>
              <a:rPr lang="en-US" sz="2350" dirty="0"/>
              <a:t> …</a:t>
            </a:r>
            <a:r>
              <a:rPr lang="en-US" sz="2350" dirty="0">
                <a:ea typeface="+mn-lt"/>
                <a:cs typeface="+mn-lt"/>
              </a:rPr>
              <a:t>Bu, </a:t>
            </a:r>
            <a:r>
              <a:rPr lang="en-US" sz="2350" b="1" dirty="0">
                <a:ea typeface="+mn-lt"/>
                <a:cs typeface="+mn-lt"/>
              </a:rPr>
              <a:t>bitki </a:t>
            </a:r>
            <a:r>
              <a:rPr lang="en-US" sz="2350" b="1" dirty="0" err="1">
                <a:ea typeface="+mn-lt"/>
                <a:cs typeface="+mn-lt"/>
              </a:rPr>
              <a:t>bazlı</a:t>
            </a:r>
            <a:r>
              <a:rPr lang="en-US" sz="2350" b="1" dirty="0">
                <a:ea typeface="+mn-lt"/>
                <a:cs typeface="+mn-lt"/>
              </a:rPr>
              <a:t> </a:t>
            </a:r>
            <a:r>
              <a:rPr lang="en-US" sz="2350" b="1" dirty="0" err="1">
                <a:ea typeface="+mn-lt"/>
                <a:cs typeface="+mn-lt"/>
              </a:rPr>
              <a:t>alternatifler</a:t>
            </a:r>
            <a:r>
              <a:rPr lang="en-US" sz="2350" dirty="0">
                <a:ea typeface="+mn-lt"/>
                <a:cs typeface="+mn-lt"/>
              </a:rPr>
              <a:t> </a:t>
            </a:r>
            <a:r>
              <a:rPr lang="en-US" sz="2350" dirty="0" err="1">
                <a:ea typeface="+mn-lt"/>
                <a:cs typeface="+mn-lt"/>
              </a:rPr>
              <a:t>oluşturmayı</a:t>
            </a:r>
            <a:r>
              <a:rPr lang="en-US" sz="2350" dirty="0">
                <a:ea typeface="+mn-lt"/>
                <a:cs typeface="+mn-lt"/>
              </a:rPr>
              <a:t>, </a:t>
            </a:r>
            <a:r>
              <a:rPr lang="en-US" sz="2350" dirty="0" err="1">
                <a:ea typeface="+mn-lt"/>
                <a:cs typeface="+mn-lt"/>
              </a:rPr>
              <a:t>yenilikçi</a:t>
            </a:r>
            <a:r>
              <a:rPr lang="en-US" sz="2350" dirty="0">
                <a:ea typeface="+mn-lt"/>
                <a:cs typeface="+mn-lt"/>
              </a:rPr>
              <a:t> </a:t>
            </a:r>
            <a:r>
              <a:rPr lang="en-US" sz="2350" dirty="0" err="1">
                <a:ea typeface="+mn-lt"/>
                <a:cs typeface="+mn-lt"/>
              </a:rPr>
              <a:t>ambalaj</a:t>
            </a:r>
            <a:r>
              <a:rPr lang="en-US" sz="2350" dirty="0">
                <a:ea typeface="+mn-lt"/>
                <a:cs typeface="+mn-lt"/>
              </a:rPr>
              <a:t> </a:t>
            </a:r>
            <a:r>
              <a:rPr lang="en-US" sz="2350" dirty="0" err="1">
                <a:ea typeface="+mn-lt"/>
                <a:cs typeface="+mn-lt"/>
              </a:rPr>
              <a:t>veya</a:t>
            </a:r>
            <a:r>
              <a:rPr lang="en-US" sz="2350" dirty="0">
                <a:ea typeface="+mn-lt"/>
                <a:cs typeface="+mn-lt"/>
              </a:rPr>
              <a:t> </a:t>
            </a:r>
            <a:r>
              <a:rPr lang="en-US" sz="2350" dirty="0" err="1">
                <a:ea typeface="+mn-lt"/>
                <a:cs typeface="+mn-lt"/>
              </a:rPr>
              <a:t>koruma</a:t>
            </a:r>
            <a:r>
              <a:rPr lang="en-US" sz="2350" dirty="0">
                <a:ea typeface="+mn-lt"/>
                <a:cs typeface="+mn-lt"/>
              </a:rPr>
              <a:t> </a:t>
            </a:r>
            <a:r>
              <a:rPr lang="en-US" sz="2350" dirty="0" err="1">
                <a:ea typeface="+mn-lt"/>
                <a:cs typeface="+mn-lt"/>
              </a:rPr>
              <a:t>yöntemleri</a:t>
            </a:r>
            <a:r>
              <a:rPr lang="en-US" sz="2350" dirty="0">
                <a:ea typeface="+mn-lt"/>
                <a:cs typeface="+mn-lt"/>
              </a:rPr>
              <a:t> </a:t>
            </a:r>
            <a:r>
              <a:rPr lang="en-US" sz="2350" dirty="0" err="1">
                <a:ea typeface="+mn-lt"/>
                <a:cs typeface="+mn-lt"/>
              </a:rPr>
              <a:t>aracılığıyla</a:t>
            </a:r>
            <a:r>
              <a:rPr lang="en-US" sz="2350" dirty="0">
                <a:ea typeface="+mn-lt"/>
                <a:cs typeface="+mn-lt"/>
              </a:rPr>
              <a:t> </a:t>
            </a:r>
            <a:r>
              <a:rPr lang="en-US" sz="2350" b="1" dirty="0" err="1">
                <a:ea typeface="+mn-lt"/>
                <a:cs typeface="+mn-lt"/>
              </a:rPr>
              <a:t>gıda</a:t>
            </a:r>
            <a:r>
              <a:rPr lang="en-US" sz="2350" b="1" dirty="0">
                <a:ea typeface="+mn-lt"/>
                <a:cs typeface="+mn-lt"/>
              </a:rPr>
              <a:t> </a:t>
            </a:r>
            <a:r>
              <a:rPr lang="en-US" sz="2350" b="1" dirty="0" err="1">
                <a:ea typeface="+mn-lt"/>
                <a:cs typeface="+mn-lt"/>
              </a:rPr>
              <a:t>israfını</a:t>
            </a:r>
            <a:r>
              <a:rPr lang="en-US" sz="2350" b="1" dirty="0">
                <a:ea typeface="+mn-lt"/>
                <a:cs typeface="+mn-lt"/>
              </a:rPr>
              <a:t> </a:t>
            </a:r>
            <a:r>
              <a:rPr lang="en-US" sz="2350" b="1" dirty="0" err="1">
                <a:ea typeface="+mn-lt"/>
                <a:cs typeface="+mn-lt"/>
              </a:rPr>
              <a:t>azaltmayı</a:t>
            </a:r>
            <a:r>
              <a:rPr lang="en-US" sz="2350" dirty="0">
                <a:ea typeface="+mn-lt"/>
                <a:cs typeface="+mn-lt"/>
              </a:rPr>
              <a:t> </a:t>
            </a:r>
            <a:r>
              <a:rPr lang="en-US" sz="2350" dirty="0" err="1">
                <a:ea typeface="+mn-lt"/>
                <a:cs typeface="+mn-lt"/>
              </a:rPr>
              <a:t>veya</a:t>
            </a:r>
            <a:r>
              <a:rPr lang="en-US" sz="2350" dirty="0">
                <a:ea typeface="+mn-lt"/>
                <a:cs typeface="+mn-lt"/>
              </a:rPr>
              <a:t> </a:t>
            </a:r>
            <a:r>
              <a:rPr lang="en-US" sz="2350" b="1" dirty="0" err="1">
                <a:ea typeface="+mn-lt"/>
                <a:cs typeface="+mn-lt"/>
              </a:rPr>
              <a:t>alternatif</a:t>
            </a:r>
            <a:r>
              <a:rPr lang="en-US" sz="2350" b="1" dirty="0">
                <a:ea typeface="+mn-lt"/>
                <a:cs typeface="+mn-lt"/>
              </a:rPr>
              <a:t> </a:t>
            </a:r>
            <a:r>
              <a:rPr lang="en-US" sz="2350" b="1" dirty="0" err="1">
                <a:ea typeface="+mn-lt"/>
                <a:cs typeface="+mn-lt"/>
              </a:rPr>
              <a:t>tedarik</a:t>
            </a:r>
            <a:r>
              <a:rPr lang="en-US" sz="2350" b="1" dirty="0">
                <a:ea typeface="+mn-lt"/>
                <a:cs typeface="+mn-lt"/>
              </a:rPr>
              <a:t> </a:t>
            </a:r>
            <a:r>
              <a:rPr lang="en-US" sz="2350" b="1" dirty="0" err="1">
                <a:ea typeface="+mn-lt"/>
                <a:cs typeface="+mn-lt"/>
              </a:rPr>
              <a:t>kaynaklarını</a:t>
            </a:r>
            <a:r>
              <a:rPr lang="en-US" sz="2350" dirty="0">
                <a:ea typeface="+mn-lt"/>
                <a:cs typeface="+mn-lt"/>
              </a:rPr>
              <a:t> </a:t>
            </a:r>
            <a:r>
              <a:rPr lang="en-US" sz="2350" dirty="0" err="1">
                <a:ea typeface="+mn-lt"/>
                <a:cs typeface="+mn-lt"/>
              </a:rPr>
              <a:t>kullanmayı</a:t>
            </a:r>
            <a:r>
              <a:rPr lang="en-US" sz="2350" dirty="0">
                <a:ea typeface="+mn-lt"/>
                <a:cs typeface="+mn-lt"/>
              </a:rPr>
              <a:t> </a:t>
            </a:r>
            <a:r>
              <a:rPr lang="en-US" sz="2350" dirty="0" err="1">
                <a:ea typeface="+mn-lt"/>
                <a:cs typeface="+mn-lt"/>
              </a:rPr>
              <a:t>içerebilir</a:t>
            </a:r>
            <a:r>
              <a:rPr lang="en-US" sz="2350" dirty="0">
                <a:ea typeface="+mn-lt"/>
                <a:cs typeface="+mn-lt"/>
              </a:rPr>
              <a:t>.</a:t>
            </a:r>
            <a:r>
              <a:rPr lang="en-US" sz="2350" dirty="0"/>
              <a:t>.</a:t>
            </a:r>
            <a:endParaRPr lang="en-US" sz="2350" dirty="0">
              <a:ea typeface="Calibri"/>
              <a:cs typeface="Calibri"/>
            </a:endParaRPr>
          </a:p>
        </p:txBody>
      </p:sp>
      <p:sp>
        <p:nvSpPr>
          <p:cNvPr id="3" name="Text Placeholder 2">
            <a:extLst>
              <a:ext uri="{FF2B5EF4-FFF2-40B4-BE49-F238E27FC236}">
                <a16:creationId xmlns:a16="http://schemas.microsoft.com/office/drawing/2014/main" id="{2B915757-C8AF-A2AD-DBAD-2AD5D89FE660}"/>
              </a:ext>
            </a:extLst>
          </p:cNvPr>
          <p:cNvSpPr>
            <a:spLocks noGrp="1"/>
          </p:cNvSpPr>
          <p:nvPr>
            <p:ph type="body" sz="quarter" idx="16"/>
          </p:nvPr>
        </p:nvSpPr>
        <p:spPr>
          <a:xfrm>
            <a:off x="898357" y="597093"/>
            <a:ext cx="4990998" cy="992652"/>
          </a:xfrm>
        </p:spPr>
        <p:txBody>
          <a:bodyPr lIns="91440" tIns="45720" rIns="91440" bIns="45720" anchor="t">
            <a:noAutofit/>
          </a:bodyPr>
          <a:lstStyle/>
          <a:p>
            <a:r>
              <a:rPr lang="en-IE" b="1" dirty="0" err="1"/>
              <a:t>Sürdürülebilir</a:t>
            </a:r>
            <a:r>
              <a:rPr lang="en-IE" b="1" dirty="0"/>
              <a:t> </a:t>
            </a:r>
            <a:r>
              <a:rPr lang="en-IE" b="1" dirty="0" err="1"/>
              <a:t>Çözümler</a:t>
            </a:r>
            <a:r>
              <a:rPr lang="en-IE" b="1" dirty="0"/>
              <a:t> </a:t>
            </a:r>
            <a:r>
              <a:rPr lang="en-IE" b="1" dirty="0" err="1"/>
              <a:t>veya</a:t>
            </a:r>
            <a:r>
              <a:rPr lang="en-IE" b="1" dirty="0"/>
              <a:t> </a:t>
            </a:r>
            <a:r>
              <a:rPr lang="en-US" sz="3600" b="1" dirty="0" err="1"/>
              <a:t>Ürün</a:t>
            </a:r>
            <a:r>
              <a:rPr lang="en-US" sz="3600" b="1" dirty="0"/>
              <a:t> </a:t>
            </a:r>
            <a:r>
              <a:rPr lang="en-US" sz="3600" b="1" dirty="0" err="1"/>
              <a:t>geliştirme</a:t>
            </a:r>
            <a:r>
              <a:rPr lang="en-IE" b="1" dirty="0"/>
              <a:t>:</a:t>
            </a:r>
          </a:p>
        </p:txBody>
      </p:sp>
      <p:pic>
        <p:nvPicPr>
          <p:cNvPr id="10" name="Picture Placeholder 9" descr="Beet veggie burger">
            <a:extLst>
              <a:ext uri="{FF2B5EF4-FFF2-40B4-BE49-F238E27FC236}">
                <a16:creationId xmlns:a16="http://schemas.microsoft.com/office/drawing/2014/main" id="{4D79A148-5128-8BF6-A924-E26303D5685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9D4C6164-117E-6294-1E20-0BEDA3941EE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987609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9337C-BA96-EF0F-2F67-46AD3F004E18}"/>
              </a:ext>
            </a:extLst>
          </p:cNvPr>
          <p:cNvSpPr>
            <a:spLocks noGrp="1"/>
          </p:cNvSpPr>
          <p:nvPr>
            <p:ph type="body" sz="quarter" idx="18"/>
          </p:nvPr>
        </p:nvSpPr>
        <p:spPr>
          <a:xfrm>
            <a:off x="898357" y="1582875"/>
            <a:ext cx="5646737" cy="3897201"/>
          </a:xfrm>
        </p:spPr>
        <p:txBody>
          <a:bodyPr lIns="91440" tIns="45720" rIns="91440" bIns="45720" anchor="t"/>
          <a:lstStyle/>
          <a:p>
            <a:r>
              <a:rPr lang="tr-TR" sz="2300" dirty="0"/>
              <a:t>İnovasyon, sizin ve gıda işletmenizin sürdürülebilirliğe öncelik veren alternatif kaynak bulma ve/veya üretim yöntemlerini keşfetmesini sağlayabilir. Bu, değerlerinizle uyumlu olanlardan kaynak almayı içerebilir (örneğin, su kullanımını azaltmak için dikey tarım teknikleri, </a:t>
            </a:r>
            <a:r>
              <a:rPr lang="tr-TR" sz="2300" dirty="0" err="1"/>
              <a:t>toptaksız</a:t>
            </a:r>
            <a:r>
              <a:rPr lang="tr-TR" sz="2300" dirty="0"/>
              <a:t> tarım veya </a:t>
            </a:r>
            <a:r>
              <a:rPr lang="tr-TR" sz="2300" dirty="0" err="1"/>
              <a:t>akuaponik</a:t>
            </a:r>
            <a:r>
              <a:rPr lang="tr-TR" sz="2300" dirty="0"/>
              <a:t> sistemler veya rejeneratif tarım uygulamaları kullanarak üretim).</a:t>
            </a:r>
            <a:endParaRPr lang="tr-TR" sz="2300" dirty="0">
              <a:cs typeface="Calibri"/>
            </a:endParaRPr>
          </a:p>
          <a:p>
            <a:r>
              <a:rPr lang="tr-TR" sz="2300" dirty="0"/>
              <a:t>Yenilikçi yöntemleri üretim süreçlerine entegre ederek, verimliliği artırabilir, kaynak tüketimini azaltabilir ve ekolojik ayak izini </a:t>
            </a:r>
            <a:r>
              <a:rPr lang="en-IE" sz="2300" dirty="0"/>
              <a:t>	</a:t>
            </a:r>
            <a:r>
              <a:rPr lang="tr-TR" sz="2300" dirty="0"/>
              <a:t>küçültebilirsiniz.</a:t>
            </a:r>
            <a:endParaRPr lang="tr-TR" sz="2300" dirty="0">
              <a:cs typeface="Calibri"/>
            </a:endParaRPr>
          </a:p>
        </p:txBody>
      </p:sp>
      <p:sp>
        <p:nvSpPr>
          <p:cNvPr id="3" name="Text Placeholder 2">
            <a:extLst>
              <a:ext uri="{FF2B5EF4-FFF2-40B4-BE49-F238E27FC236}">
                <a16:creationId xmlns:a16="http://schemas.microsoft.com/office/drawing/2014/main" id="{61CE9DC8-37C6-DF61-829C-A093A06FF4B8}"/>
              </a:ext>
            </a:extLst>
          </p:cNvPr>
          <p:cNvSpPr>
            <a:spLocks noGrp="1"/>
          </p:cNvSpPr>
          <p:nvPr>
            <p:ph type="body" sz="quarter" idx="16"/>
          </p:nvPr>
        </p:nvSpPr>
        <p:spPr>
          <a:xfrm>
            <a:off x="898357" y="580782"/>
            <a:ext cx="4990998" cy="992652"/>
          </a:xfrm>
        </p:spPr>
        <p:txBody>
          <a:bodyPr/>
          <a:lstStyle/>
          <a:p>
            <a:pPr algn="l" rtl="0"/>
            <a:r>
              <a:rPr lang="en-US" b="1" dirty="0" err="1"/>
              <a:t>Alternatif</a:t>
            </a:r>
            <a:r>
              <a:rPr lang="en-US" b="1" dirty="0"/>
              <a:t> </a:t>
            </a:r>
            <a:r>
              <a:rPr lang="en-US" b="1" dirty="0" err="1"/>
              <a:t>Tedarik</a:t>
            </a:r>
            <a:r>
              <a:rPr lang="en-US" b="1" dirty="0"/>
              <a:t> </a:t>
            </a:r>
            <a:r>
              <a:rPr lang="en-US" b="1" dirty="0" err="1"/>
              <a:t>ve</a:t>
            </a:r>
            <a:r>
              <a:rPr lang="en-US" b="1" dirty="0"/>
              <a:t> </a:t>
            </a:r>
            <a:r>
              <a:rPr lang="en-US" b="1" dirty="0" err="1"/>
              <a:t>Üretim</a:t>
            </a:r>
            <a:r>
              <a:rPr lang="en-US" b="1" dirty="0"/>
              <a:t> </a:t>
            </a:r>
            <a:r>
              <a:rPr lang="en-US" b="1" dirty="0" err="1"/>
              <a:t>Yöntemleri</a:t>
            </a:r>
            <a:endParaRPr lang="en-IE" b="1" dirty="0"/>
          </a:p>
        </p:txBody>
      </p:sp>
      <p:pic>
        <p:nvPicPr>
          <p:cNvPr id="6" name="Picture Placeholder 5" descr="Person carrying sunflower">
            <a:extLst>
              <a:ext uri="{FF2B5EF4-FFF2-40B4-BE49-F238E27FC236}">
                <a16:creationId xmlns:a16="http://schemas.microsoft.com/office/drawing/2014/main" id="{8F2BDD01-1A6E-39C5-EC1C-78585DCD00BF}"/>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6228DE1-5509-EC9D-1359-07536E9DADA0}"/>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8775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5794295" cy="3947982"/>
          </a:xfrm>
        </p:spPr>
        <p:txBody>
          <a:bodyPr lIns="91440" tIns="45720" rIns="91440" bIns="45720" anchor="t"/>
          <a:lstStyle/>
          <a:p>
            <a:r>
              <a:rPr lang="tr-TR" dirty="0">
                <a:solidFill>
                  <a:srgbClr val="F79037"/>
                </a:solidFill>
                <a:hlinkClick r:id="rId2">
                  <a:extLst>
                    <a:ext uri="{A12FA001-AC4F-418D-AE19-62706E023703}">
                      <ahyp:hlinkClr xmlns:ahyp="http://schemas.microsoft.com/office/drawing/2018/hyperlinkcolor" val="tx"/>
                    </a:ext>
                  </a:extLst>
                </a:hlinkClick>
              </a:rPr>
              <a:t>İyi Uygulama Örneklerine</a:t>
            </a:r>
            <a:r>
              <a:rPr lang="tr-TR" dirty="0">
                <a:solidFill>
                  <a:srgbClr val="F79037"/>
                </a:solidFill>
              </a:rPr>
              <a:t> </a:t>
            </a:r>
            <a:r>
              <a:rPr lang="tr-TR" dirty="0"/>
              <a:t>göz atın</a:t>
            </a:r>
            <a:r>
              <a:rPr lang="tr-TR" dirty="0">
                <a:solidFill>
                  <a:srgbClr val="F79037"/>
                </a:solidFill>
              </a:rPr>
              <a:t> </a:t>
            </a:r>
            <a:r>
              <a:rPr lang="tr-TR" dirty="0"/>
              <a:t> </a:t>
            </a:r>
            <a:endParaRPr lang="tr-TR" sz="800" dirty="0">
              <a:solidFill>
                <a:srgbClr val="F79037"/>
              </a:solidFill>
              <a:ea typeface="Calibri"/>
              <a:cs typeface="Calibri"/>
              <a:hlinkClick r:id="" action="ppaction://noaction">
                <a:extLst>
                  <a:ext uri="{A12FA001-AC4F-418D-AE19-62706E023703}">
                    <ahyp:hlinkClr xmlns:ahyp="http://schemas.microsoft.com/office/drawing/2018/hyperlinkcolor" val="tx"/>
                  </a:ext>
                </a:extLst>
              </a:hlinkClick>
            </a:endParaRPr>
          </a:p>
          <a:p>
            <a:r>
              <a:rPr lang="tr-TR" dirty="0">
                <a:solidFill>
                  <a:srgbClr val="F68F37"/>
                </a:solidFill>
              </a:rPr>
              <a:t>LOAM</a:t>
            </a:r>
            <a:r>
              <a:rPr lang="tr-TR" dirty="0">
                <a:solidFill>
                  <a:srgbClr val="F79037"/>
                </a:solidFill>
              </a:rPr>
              <a:t> </a:t>
            </a:r>
            <a:r>
              <a:rPr lang="tr-TR" dirty="0"/>
              <a:t>etik gıda tedarikini veya gıda tedarikini gösteren iyi bir uygulama örneği olarak seçilmiştir. Bu firmada yalnızca İrlanda ürünleri kullanıyorlar ve karşılıklı yarar sağlayan işbirlikleri yaratarak tedarikçi sayısını 8 ile sınırlıyorlar. Sahibi </a:t>
            </a:r>
            <a:r>
              <a:rPr lang="tr-TR" dirty="0" err="1"/>
              <a:t>Enda</a:t>
            </a:r>
            <a:r>
              <a:rPr lang="tr-TR" dirty="0"/>
              <a:t> ayrıca, restoran alanını yenilikçi bir şekilde, kendi bitkilerini ve çiçeklerini ithal etme ihtiyacını ortadan kaldıran yetiştirme kutularını barındırmak için kullanıyor.</a:t>
            </a:r>
            <a:endParaRPr lang="tr-TR" dirty="0">
              <a:ea typeface="Calibri"/>
              <a:cs typeface="Calibri"/>
            </a:endParaRP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563480"/>
          </a:xfrm>
        </p:spPr>
        <p:txBody>
          <a:bodyPr lIns="91440" tIns="45720" rIns="91440" bIns="45720" anchor="t">
            <a:noAutofit/>
          </a:bodyPr>
          <a:lstStyle/>
          <a:p>
            <a:pPr algn="l" rtl="0"/>
            <a:r>
              <a:rPr lang="en-IE" dirty="0">
                <a:highlight>
                  <a:srgbClr val="F79037"/>
                </a:highlight>
              </a:rPr>
              <a:t>İlham </a:t>
            </a:r>
            <a:r>
              <a:rPr lang="en-IE" dirty="0" err="1">
                <a:highlight>
                  <a:srgbClr val="F79037"/>
                </a:highlight>
              </a:rPr>
              <a:t>alın</a:t>
            </a:r>
            <a:r>
              <a:rPr lang="en-IE" dirty="0">
                <a:highlight>
                  <a:srgbClr val="F79037"/>
                </a:highlight>
              </a:rPr>
              <a:t>…</a:t>
            </a:r>
          </a:p>
        </p:txBody>
      </p:sp>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 name="Picture 1" descr="A screen shot of a computer&#10;&#10;Description automatically generated">
            <a:extLst>
              <a:ext uri="{FF2B5EF4-FFF2-40B4-BE49-F238E27FC236}">
                <a16:creationId xmlns:a16="http://schemas.microsoft.com/office/drawing/2014/main" id="{C178E8BC-CAA1-32B7-052A-2CDD1C0A9A8A}"/>
              </a:ext>
            </a:extLst>
          </p:cNvPr>
          <p:cNvPicPr>
            <a:picLocks noChangeAspect="1"/>
          </p:cNvPicPr>
          <p:nvPr/>
        </p:nvPicPr>
        <p:blipFill rotWithShape="1">
          <a:blip r:embed="rId3"/>
          <a:srcRect t="8056"/>
          <a:stretch/>
        </p:blipFill>
        <p:spPr>
          <a:xfrm>
            <a:off x="6534483" y="622300"/>
            <a:ext cx="2206477" cy="2704914"/>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545C0119-133F-7F11-3BF2-1D27089AEC8D}"/>
              </a:ext>
            </a:extLst>
          </p:cNvPr>
          <p:cNvPicPr>
            <a:picLocks noChangeAspect="1"/>
          </p:cNvPicPr>
          <p:nvPr/>
        </p:nvPicPr>
        <p:blipFill rotWithShape="1">
          <a:blip r:embed="rId4"/>
          <a:srcRect l="20602" t="15559" r="48587" b="6376"/>
          <a:stretch/>
        </p:blipFill>
        <p:spPr>
          <a:xfrm>
            <a:off x="8888819" y="1239801"/>
            <a:ext cx="2482578" cy="4350471"/>
          </a:xfrm>
          <a:prstGeom prst="rect">
            <a:avLst/>
          </a:prstGeom>
        </p:spPr>
      </p:pic>
    </p:spTree>
    <p:extLst>
      <p:ext uri="{BB962C8B-B14F-4D97-AF65-F5344CB8AC3E}">
        <p14:creationId xmlns:p14="http://schemas.microsoft.com/office/powerpoint/2010/main" val="1437452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ED537-0AC6-10EE-D7C1-8C40792942CD}"/>
              </a:ext>
            </a:extLst>
          </p:cNvPr>
          <p:cNvSpPr>
            <a:spLocks noGrp="1"/>
          </p:cNvSpPr>
          <p:nvPr>
            <p:ph type="body" sz="quarter" idx="18"/>
          </p:nvPr>
        </p:nvSpPr>
        <p:spPr>
          <a:xfrm>
            <a:off x="898357" y="1350088"/>
            <a:ext cx="5646906" cy="4157824"/>
          </a:xfrm>
        </p:spPr>
        <p:txBody>
          <a:bodyPr lIns="91440" tIns="45720" rIns="91440" bIns="45720" anchor="t"/>
          <a:lstStyle/>
          <a:p>
            <a:r>
              <a:rPr lang="en-US" dirty="0" err="1"/>
              <a:t>İşlevsellik</a:t>
            </a:r>
            <a:r>
              <a:rPr lang="en-US" dirty="0"/>
              <a:t> </a:t>
            </a:r>
            <a:r>
              <a:rPr lang="en-US" dirty="0" err="1"/>
              <a:t>ve</a:t>
            </a:r>
            <a:r>
              <a:rPr lang="en-US" dirty="0"/>
              <a:t> </a:t>
            </a:r>
            <a:r>
              <a:rPr lang="en-US" dirty="0" err="1"/>
              <a:t>yenilik</a:t>
            </a:r>
            <a:r>
              <a:rPr lang="en-US" dirty="0"/>
              <a:t>, </a:t>
            </a:r>
            <a:r>
              <a:rPr lang="en-US" dirty="0" err="1"/>
              <a:t>paketleme</a:t>
            </a:r>
            <a:r>
              <a:rPr lang="en-US" dirty="0"/>
              <a:t> </a:t>
            </a:r>
            <a:r>
              <a:rPr lang="en-US" dirty="0" err="1"/>
              <a:t>alanında</a:t>
            </a:r>
            <a:r>
              <a:rPr lang="en-US" dirty="0"/>
              <a:t> </a:t>
            </a:r>
            <a:r>
              <a:rPr lang="en-US" dirty="0" err="1"/>
              <a:t>bir</a:t>
            </a:r>
            <a:r>
              <a:rPr lang="en-US" dirty="0"/>
              <a:t> </a:t>
            </a:r>
            <a:r>
              <a:rPr lang="en-US" dirty="0" err="1"/>
              <a:t>araya</a:t>
            </a:r>
            <a:r>
              <a:rPr lang="en-US" dirty="0"/>
              <a:t> </a:t>
            </a:r>
            <a:r>
              <a:rPr lang="en-US" dirty="0" err="1"/>
              <a:t>gelebilir</a:t>
            </a:r>
            <a:r>
              <a:rPr lang="en-US" dirty="0"/>
              <a:t>. </a:t>
            </a:r>
            <a:r>
              <a:rPr lang="en-US" dirty="0" err="1"/>
              <a:t>Siz</a:t>
            </a:r>
            <a:r>
              <a:rPr lang="en-US" dirty="0"/>
              <a:t> </a:t>
            </a:r>
            <a:r>
              <a:rPr lang="en-US" dirty="0" err="1"/>
              <a:t>ve</a:t>
            </a:r>
            <a:r>
              <a:rPr lang="en-US" dirty="0"/>
              <a:t> </a:t>
            </a:r>
            <a:r>
              <a:rPr lang="en-US" dirty="0" err="1"/>
              <a:t>Etik</a:t>
            </a:r>
            <a:r>
              <a:rPr lang="en-US" dirty="0"/>
              <a:t> </a:t>
            </a:r>
            <a:r>
              <a:rPr lang="en-US" dirty="0" err="1"/>
              <a:t>gıda</a:t>
            </a:r>
            <a:r>
              <a:rPr lang="en-US" dirty="0"/>
              <a:t> </a:t>
            </a:r>
            <a:r>
              <a:rPr lang="en-US" dirty="0" err="1"/>
              <a:t>işletmeniz</a:t>
            </a:r>
            <a:r>
              <a:rPr lang="en-US" dirty="0"/>
              <a:t>, </a:t>
            </a:r>
            <a:r>
              <a:rPr lang="en-US" dirty="0" err="1"/>
              <a:t>aşağıdakiler</a:t>
            </a:r>
            <a:r>
              <a:rPr lang="en-US" dirty="0"/>
              <a:t> </a:t>
            </a:r>
            <a:r>
              <a:rPr lang="en-US" dirty="0" err="1"/>
              <a:t>gibi</a:t>
            </a:r>
            <a:r>
              <a:rPr lang="en-US" dirty="0"/>
              <a:t> </a:t>
            </a:r>
            <a:r>
              <a:rPr lang="en-US" dirty="0" err="1"/>
              <a:t>sürdürülebilirliğe</a:t>
            </a:r>
            <a:r>
              <a:rPr lang="en-US" dirty="0"/>
              <a:t> </a:t>
            </a:r>
            <a:r>
              <a:rPr lang="en-US" dirty="0" err="1"/>
              <a:t>öncelik</a:t>
            </a:r>
            <a:r>
              <a:rPr lang="en-US" dirty="0"/>
              <a:t> </a:t>
            </a:r>
            <a:r>
              <a:rPr lang="en-US" dirty="0" err="1"/>
              <a:t>veren</a:t>
            </a:r>
            <a:r>
              <a:rPr lang="en-US" dirty="0"/>
              <a:t> </a:t>
            </a:r>
            <a:r>
              <a:rPr lang="en-US" dirty="0" err="1"/>
              <a:t>yenilikçi</a:t>
            </a:r>
            <a:r>
              <a:rPr lang="en-US" dirty="0"/>
              <a:t> </a:t>
            </a:r>
            <a:r>
              <a:rPr lang="en-US" dirty="0" err="1"/>
              <a:t>paketleme</a:t>
            </a:r>
            <a:r>
              <a:rPr lang="en-US" dirty="0"/>
              <a:t> </a:t>
            </a:r>
            <a:r>
              <a:rPr lang="en-US" dirty="0" err="1"/>
              <a:t>çözümlerini</a:t>
            </a:r>
            <a:r>
              <a:rPr lang="en-US" dirty="0"/>
              <a:t> </a:t>
            </a:r>
            <a:r>
              <a:rPr lang="en-US" dirty="0" err="1"/>
              <a:t>keşfedebilirsiniz</a:t>
            </a:r>
            <a:r>
              <a:rPr lang="en-US" dirty="0"/>
              <a:t>: </a:t>
            </a:r>
            <a:r>
              <a:rPr lang="en-US" b="1" dirty="0" err="1"/>
              <a:t>biyolojik</a:t>
            </a:r>
            <a:r>
              <a:rPr lang="en-US" b="1" dirty="0"/>
              <a:t> </a:t>
            </a:r>
            <a:r>
              <a:rPr lang="en-US" b="1" dirty="0" err="1"/>
              <a:t>olarak</a:t>
            </a:r>
            <a:r>
              <a:rPr lang="en-US" b="1" dirty="0"/>
              <a:t> </a:t>
            </a:r>
            <a:r>
              <a:rPr lang="en-US" b="1" dirty="0" err="1"/>
              <a:t>parçalanabilen</a:t>
            </a:r>
            <a:r>
              <a:rPr lang="en-US" b="1" dirty="0"/>
              <a:t> </a:t>
            </a:r>
            <a:r>
              <a:rPr lang="en-US" b="1" dirty="0" err="1"/>
              <a:t>veya</a:t>
            </a:r>
            <a:r>
              <a:rPr lang="en-US" b="1" dirty="0"/>
              <a:t> </a:t>
            </a:r>
            <a:r>
              <a:rPr lang="en-US" b="1" dirty="0" err="1"/>
              <a:t>kompostlanabilir</a:t>
            </a:r>
            <a:r>
              <a:rPr lang="en-US" b="1" dirty="0"/>
              <a:t> </a:t>
            </a:r>
            <a:r>
              <a:rPr lang="en-US" b="1" dirty="0" err="1"/>
              <a:t>malzemeler</a:t>
            </a:r>
            <a:r>
              <a:rPr lang="en-US" b="1" dirty="0"/>
              <a:t>, </a:t>
            </a:r>
            <a:r>
              <a:rPr lang="en-US" b="1" dirty="0" err="1"/>
              <a:t>geri</a:t>
            </a:r>
            <a:r>
              <a:rPr lang="en-US" b="1" dirty="0"/>
              <a:t> </a:t>
            </a:r>
            <a:r>
              <a:rPr lang="en-US" b="1" dirty="0" err="1"/>
              <a:t>dönüştürülebilir</a:t>
            </a:r>
            <a:r>
              <a:rPr lang="en-US" b="1" dirty="0"/>
              <a:t> </a:t>
            </a:r>
            <a:r>
              <a:rPr lang="en-US" b="1" dirty="0" err="1"/>
              <a:t>ambalajlar</a:t>
            </a:r>
            <a:r>
              <a:rPr lang="en-US" b="1" dirty="0"/>
              <a:t> </a:t>
            </a:r>
            <a:r>
              <a:rPr lang="en-US" b="1" dirty="0" err="1"/>
              <a:t>kullanma</a:t>
            </a:r>
            <a:r>
              <a:rPr lang="en-US" b="1" dirty="0"/>
              <a:t>, </a:t>
            </a:r>
            <a:r>
              <a:rPr lang="en-US" b="1" dirty="0" err="1"/>
              <a:t>veya</a:t>
            </a:r>
            <a:r>
              <a:rPr lang="en-US" b="1" dirty="0"/>
              <a:t> </a:t>
            </a:r>
            <a:r>
              <a:rPr lang="en-US" b="1" dirty="0" err="1"/>
              <a:t>ambalaj</a:t>
            </a:r>
            <a:r>
              <a:rPr lang="en-US" b="1" dirty="0"/>
              <a:t> </a:t>
            </a:r>
            <a:r>
              <a:rPr lang="en-US" b="1" dirty="0" err="1"/>
              <a:t>tasarımlarını</a:t>
            </a:r>
            <a:r>
              <a:rPr lang="en-US" b="1" dirty="0"/>
              <a:t> </a:t>
            </a:r>
            <a:r>
              <a:rPr lang="en-US" b="1" dirty="0" err="1"/>
              <a:t>küçülterek</a:t>
            </a:r>
            <a:r>
              <a:rPr lang="en-US" b="1" dirty="0"/>
              <a:t> </a:t>
            </a:r>
            <a:r>
              <a:rPr lang="en-US" b="1" dirty="0" err="1"/>
              <a:t>atık</a:t>
            </a:r>
            <a:r>
              <a:rPr lang="en-US" b="1" dirty="0"/>
              <a:t> </a:t>
            </a:r>
            <a:r>
              <a:rPr lang="en-US" b="1" dirty="0" err="1"/>
              <a:t>azaltma</a:t>
            </a:r>
            <a:r>
              <a:rPr lang="en-US" dirty="0"/>
              <a:t>.</a:t>
            </a:r>
            <a:endParaRPr lang="en-US" dirty="0">
              <a:ea typeface="Calibri"/>
              <a:cs typeface="Calibri"/>
            </a:endParaRPr>
          </a:p>
          <a:p>
            <a:pPr algn="l" rtl="0"/>
            <a:r>
              <a:rPr lang="en-US" dirty="0" err="1"/>
              <a:t>Kullanışlılığı</a:t>
            </a:r>
            <a:r>
              <a:rPr lang="en-US" dirty="0"/>
              <a:t>, </a:t>
            </a:r>
            <a:r>
              <a:rPr lang="en-US" dirty="0" err="1"/>
              <a:t>porsiyon</a:t>
            </a:r>
            <a:r>
              <a:rPr lang="en-US" dirty="0"/>
              <a:t> </a:t>
            </a:r>
            <a:r>
              <a:rPr lang="en-US" dirty="0" err="1"/>
              <a:t>kontrolünü</a:t>
            </a:r>
            <a:r>
              <a:rPr lang="en-US" dirty="0"/>
              <a:t> </a:t>
            </a:r>
            <a:r>
              <a:rPr lang="en-US" dirty="0" err="1"/>
              <a:t>iyileştiren</a:t>
            </a:r>
            <a:r>
              <a:rPr lang="en-US" dirty="0"/>
              <a:t> </a:t>
            </a:r>
            <a:r>
              <a:rPr lang="en-US" dirty="0" err="1"/>
              <a:t>veya</a:t>
            </a:r>
            <a:r>
              <a:rPr lang="en-US" dirty="0"/>
              <a:t> </a:t>
            </a:r>
            <a:r>
              <a:rPr lang="en-US" dirty="0" err="1"/>
              <a:t>ürünün</a:t>
            </a:r>
            <a:r>
              <a:rPr lang="en-US" dirty="0"/>
              <a:t> </a:t>
            </a:r>
            <a:r>
              <a:rPr lang="en-US" dirty="0" err="1"/>
              <a:t>raf</a:t>
            </a:r>
            <a:r>
              <a:rPr lang="en-US" dirty="0"/>
              <a:t> </a:t>
            </a:r>
            <a:r>
              <a:rPr lang="en-US" dirty="0" err="1"/>
              <a:t>ömrünü</a:t>
            </a:r>
            <a:r>
              <a:rPr lang="en-US" dirty="0"/>
              <a:t> </a:t>
            </a:r>
            <a:r>
              <a:rPr lang="en-US" dirty="0" err="1"/>
              <a:t>uzatan</a:t>
            </a:r>
            <a:r>
              <a:rPr lang="en-US" dirty="0"/>
              <a:t> </a:t>
            </a:r>
            <a:r>
              <a:rPr lang="en-US" dirty="0" err="1"/>
              <a:t>fonksiyonel</a:t>
            </a:r>
            <a:r>
              <a:rPr lang="en-US" dirty="0"/>
              <a:t> </a:t>
            </a:r>
            <a:r>
              <a:rPr lang="en-US" dirty="0" err="1"/>
              <a:t>paketleme</a:t>
            </a:r>
            <a:r>
              <a:rPr lang="en-US" dirty="0"/>
              <a:t>, </a:t>
            </a:r>
            <a:r>
              <a:rPr lang="en-US" dirty="0" err="1"/>
              <a:t>etik</a:t>
            </a:r>
            <a:r>
              <a:rPr lang="en-US" dirty="0"/>
              <a:t> </a:t>
            </a:r>
            <a:r>
              <a:rPr lang="en-US" dirty="0" err="1"/>
              <a:t>değerlerle</a:t>
            </a:r>
            <a:r>
              <a:rPr lang="en-US" dirty="0"/>
              <a:t> </a:t>
            </a:r>
            <a:r>
              <a:rPr lang="en-US" dirty="0" err="1"/>
              <a:t>uyum</a:t>
            </a:r>
            <a:r>
              <a:rPr lang="en-US" dirty="0"/>
              <a:t> </a:t>
            </a:r>
            <a:r>
              <a:rPr lang="en-US" dirty="0" err="1"/>
              <a:t>sağlarken</a:t>
            </a:r>
            <a:r>
              <a:rPr lang="en-US" dirty="0"/>
              <a:t> </a:t>
            </a:r>
            <a:r>
              <a:rPr lang="en-US" dirty="0" err="1"/>
              <a:t>müşteri</a:t>
            </a:r>
            <a:r>
              <a:rPr lang="en-US" dirty="0"/>
              <a:t> </a:t>
            </a:r>
            <a:r>
              <a:rPr lang="en-US" dirty="0" err="1"/>
              <a:t>deneyimini</a:t>
            </a:r>
            <a:r>
              <a:rPr lang="en-US" dirty="0"/>
              <a:t> de </a:t>
            </a:r>
            <a:r>
              <a:rPr lang="en-US" dirty="0" err="1"/>
              <a:t>geliştirebilir</a:t>
            </a:r>
            <a:r>
              <a:rPr lang="en-US" dirty="0"/>
              <a:t>.</a:t>
            </a:r>
            <a:endParaRPr lang="en-IE" dirty="0"/>
          </a:p>
        </p:txBody>
      </p:sp>
      <p:sp>
        <p:nvSpPr>
          <p:cNvPr id="3" name="Text Placeholder 2">
            <a:extLst>
              <a:ext uri="{FF2B5EF4-FFF2-40B4-BE49-F238E27FC236}">
                <a16:creationId xmlns:a16="http://schemas.microsoft.com/office/drawing/2014/main" id="{F3DFE9ED-9E64-06AE-6CF1-3AB272EABF71}"/>
              </a:ext>
            </a:extLst>
          </p:cNvPr>
          <p:cNvSpPr>
            <a:spLocks noGrp="1"/>
          </p:cNvSpPr>
          <p:nvPr>
            <p:ph type="body" sz="quarter" idx="16"/>
          </p:nvPr>
        </p:nvSpPr>
        <p:spPr>
          <a:xfrm>
            <a:off x="898358" y="585442"/>
            <a:ext cx="4990998" cy="992652"/>
          </a:xfrm>
        </p:spPr>
        <p:txBody>
          <a:bodyPr/>
          <a:lstStyle/>
          <a:p>
            <a:pPr algn="l" rtl="0"/>
            <a:r>
              <a:rPr lang="en-US" b="1"/>
              <a:t>Ambalaj Yenilikleri:</a:t>
            </a:r>
            <a:endParaRPr lang="en-IE" b="1"/>
          </a:p>
        </p:txBody>
      </p:sp>
      <p:pic>
        <p:nvPicPr>
          <p:cNvPr id="6" name="Picture Placeholder 5" descr="A box of eggs with a label  Description automatically generated with low confidence">
            <a:extLst>
              <a:ext uri="{FF2B5EF4-FFF2-40B4-BE49-F238E27FC236}">
                <a16:creationId xmlns:a16="http://schemas.microsoft.com/office/drawing/2014/main" id="{0E0D6BB9-7ACB-29D3-2FBF-70EC6162D6B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7" name="Speech Bubble: Rectangle with Corners Rounded 6">
            <a:extLst>
              <a:ext uri="{FF2B5EF4-FFF2-40B4-BE49-F238E27FC236}">
                <a16:creationId xmlns:a16="http://schemas.microsoft.com/office/drawing/2014/main" id="{3192F78B-BA93-B9D9-5E39-60B9126512BF}"/>
              </a:ext>
            </a:extLst>
          </p:cNvPr>
          <p:cNvSpPr/>
          <p:nvPr/>
        </p:nvSpPr>
        <p:spPr>
          <a:xfrm>
            <a:off x="6545263" y="5129048"/>
            <a:ext cx="2766903" cy="979652"/>
          </a:xfrm>
          <a:prstGeom prst="wedgeRoundRectCallout">
            <a:avLst>
              <a:gd name="adj1" fmla="val -55780"/>
              <a:gd name="adj2" fmla="val -28693"/>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a:t>Paketlemeyi Modül 4'te daha ayrıntılı olarak ele alacağız</a:t>
            </a:r>
          </a:p>
        </p:txBody>
      </p:sp>
      <p:pic>
        <p:nvPicPr>
          <p:cNvPr id="4" name="Picture 3">
            <a:extLst>
              <a:ext uri="{FF2B5EF4-FFF2-40B4-BE49-F238E27FC236}">
                <a16:creationId xmlns:a16="http://schemas.microsoft.com/office/drawing/2014/main" id="{29F09418-A9F3-3EAE-933F-9AF0CA17241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819689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20C31-C75E-884C-4643-AAC6EFBBD664}"/>
              </a:ext>
            </a:extLst>
          </p:cNvPr>
          <p:cNvSpPr>
            <a:spLocks noGrp="1"/>
          </p:cNvSpPr>
          <p:nvPr>
            <p:ph type="body" sz="quarter" idx="18"/>
          </p:nvPr>
        </p:nvSpPr>
        <p:spPr>
          <a:xfrm>
            <a:off x="898357" y="1662176"/>
            <a:ext cx="5646737" cy="3948211"/>
          </a:xfrm>
        </p:spPr>
        <p:txBody>
          <a:bodyPr lIns="91440" tIns="45720" rIns="91440" bIns="45720" anchor="t"/>
          <a:lstStyle/>
          <a:p>
            <a:r>
              <a:rPr lang="tr-TR" dirty="0"/>
              <a:t>Teknolojiden yararlanmak yenilikçi çözümlere yol açabilir. Bu, </a:t>
            </a:r>
            <a:r>
              <a:rPr lang="tr-TR" b="1" dirty="0"/>
              <a:t>blok zinciri teknolojisi </a:t>
            </a:r>
            <a:r>
              <a:rPr lang="tr-TR" dirty="0"/>
              <a:t>kullanımını, tedarik zinciri şeffaflığı ve izlenebilirliği için </a:t>
            </a:r>
            <a:r>
              <a:rPr lang="tr-TR" dirty="0" err="1"/>
              <a:t>IoT</a:t>
            </a:r>
            <a:r>
              <a:rPr lang="tr-TR" dirty="0"/>
              <a:t> (</a:t>
            </a:r>
            <a:r>
              <a:rPr lang="tr-TR" b="1" dirty="0"/>
              <a:t>Nesnelerin interneti</a:t>
            </a:r>
            <a:r>
              <a:rPr lang="tr-TR" dirty="0"/>
              <a:t>) kullanımını, enerji tüketimi veya gıda israfını azaltmak veya optimize etmek için cihazlar geliştirmek, alternatif kaynaklar bulmak, üretim ve dağıtımla ilgili bilinçli kararlar vermek için veri analitiği olabilir. Bu teknolojik gelişmeler verimliliği artırabilir, çevresel etkiyi azaltabilir ve genel </a:t>
            </a:r>
            <a:r>
              <a:rPr lang="tr-TR"/>
              <a:t>anlamda operasyonları iyileştirebilir.</a:t>
            </a:r>
            <a:endParaRPr lang="tr-TR" dirty="0">
              <a:cs typeface="Calibri"/>
            </a:endParaRPr>
          </a:p>
        </p:txBody>
      </p:sp>
      <p:sp>
        <p:nvSpPr>
          <p:cNvPr id="3" name="Text Placeholder 2">
            <a:extLst>
              <a:ext uri="{FF2B5EF4-FFF2-40B4-BE49-F238E27FC236}">
                <a16:creationId xmlns:a16="http://schemas.microsoft.com/office/drawing/2014/main" id="{DF9DB84B-E424-ED57-DD9B-56AD343AC0AF}"/>
              </a:ext>
            </a:extLst>
          </p:cNvPr>
          <p:cNvSpPr>
            <a:spLocks noGrp="1"/>
          </p:cNvSpPr>
          <p:nvPr>
            <p:ph type="body" sz="quarter" idx="16"/>
          </p:nvPr>
        </p:nvSpPr>
        <p:spPr>
          <a:xfrm>
            <a:off x="898358" y="564718"/>
            <a:ext cx="4990998" cy="992652"/>
          </a:xfrm>
        </p:spPr>
        <p:txBody>
          <a:bodyPr/>
          <a:lstStyle/>
          <a:p>
            <a:pPr algn="l" rtl="0"/>
            <a:r>
              <a:rPr lang="en-IE" b="1"/>
              <a:t>Teknoloji ve Dijital Çözümler:</a:t>
            </a:r>
          </a:p>
        </p:txBody>
      </p:sp>
      <p:pic>
        <p:nvPicPr>
          <p:cNvPr id="9" name="Picture Placeholder 8" descr="A picture containing screenshot, colorfulness, light  Description automatically generated">
            <a:extLst>
              <a:ext uri="{FF2B5EF4-FFF2-40B4-BE49-F238E27FC236}">
                <a16:creationId xmlns:a16="http://schemas.microsoft.com/office/drawing/2014/main" id="{EFFBAB84-2C45-0597-3623-F6E1AF53A61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1" name="Speech Bubble: Rectangle with Corners Rounded 10">
            <a:extLst>
              <a:ext uri="{FF2B5EF4-FFF2-40B4-BE49-F238E27FC236}">
                <a16:creationId xmlns:a16="http://schemas.microsoft.com/office/drawing/2014/main" id="{11017CFD-8EA9-594E-B677-0C1F0DFB3A76}"/>
              </a:ext>
            </a:extLst>
          </p:cNvPr>
          <p:cNvSpPr/>
          <p:nvPr/>
        </p:nvSpPr>
        <p:spPr>
          <a:xfrm>
            <a:off x="6096000" y="489439"/>
            <a:ext cx="4192868" cy="1516347"/>
          </a:xfrm>
          <a:prstGeom prst="wedgeRoundRectCallout">
            <a:avLst>
              <a:gd name="adj1" fmla="val -61569"/>
              <a:gd name="adj2" fmla="val 2848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hlinkClick r:id="rId4">
                  <a:extLst>
                    <a:ext uri="{A12FA001-AC4F-418D-AE19-62706E023703}">
                      <ahyp:hlinkClr xmlns:ahyp="http://schemas.microsoft.com/office/drawing/2018/hyperlinkcolor" val="tx"/>
                    </a:ext>
                  </a:extLst>
                </a:hlinkClick>
              </a:rPr>
              <a:t>İLGİNÇ BİR MAKALE: Teknolojinin</a:t>
            </a:r>
            <a:r>
              <a:rPr lang="en-US" b="1" dirty="0">
                <a:solidFill>
                  <a:schemeClr val="bg1"/>
                </a:solidFill>
              </a:rPr>
              <a:t>2027'ye </a:t>
            </a:r>
            <a:r>
              <a:rPr lang="en-US" b="1" dirty="0">
                <a:solidFill>
                  <a:schemeClr val="bg1"/>
                </a:solidFill>
                <a:hlinkClick r:id="rId4">
                  <a:extLst>
                    <a:ext uri="{A12FA001-AC4F-418D-AE19-62706E023703}">
                      <ahyp:hlinkClr xmlns:ahyp="http://schemas.microsoft.com/office/drawing/2018/hyperlinkcolor" val="tx"/>
                    </a:ext>
                  </a:extLst>
                </a:hlinkClick>
              </a:rPr>
              <a:t>Kadar Dünyayı Değiştirebileceği 17 Yol | Dünya Ekonomik Forumu (weforum.org)</a:t>
            </a:r>
            <a:endParaRPr lang="en-IE" b="1" dirty="0">
              <a:solidFill>
                <a:schemeClr val="bg1"/>
              </a:solidFill>
            </a:endParaRPr>
          </a:p>
        </p:txBody>
      </p:sp>
      <p:pic>
        <p:nvPicPr>
          <p:cNvPr id="4" name="Picture 3">
            <a:extLst>
              <a:ext uri="{FF2B5EF4-FFF2-40B4-BE49-F238E27FC236}">
                <a16:creationId xmlns:a16="http://schemas.microsoft.com/office/drawing/2014/main" id="{E2532776-F51B-1C4E-CE18-7FB827E95AF7}"/>
              </a:ext>
            </a:extLst>
          </p:cNvPr>
          <p:cNvPicPr>
            <a:picLocks noChangeAspect="1"/>
          </p:cNvPicPr>
          <p:nvPr/>
        </p:nvPicPr>
        <p:blipFill>
          <a:blip r:embed="rId5"/>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68236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59DEC-CE18-7E0D-A2D8-BA751EEA01A4}"/>
              </a:ext>
            </a:extLst>
          </p:cNvPr>
          <p:cNvSpPr>
            <a:spLocks noGrp="1"/>
          </p:cNvSpPr>
          <p:nvPr>
            <p:ph type="body" sz="quarter" idx="18"/>
          </p:nvPr>
        </p:nvSpPr>
        <p:spPr>
          <a:xfrm>
            <a:off x="898526" y="1687497"/>
            <a:ext cx="5646737" cy="3483006"/>
          </a:xfrm>
        </p:spPr>
        <p:txBody>
          <a:bodyPr lIns="91440" tIns="45720" rIns="91440" bIns="45720" anchor="t"/>
          <a:lstStyle/>
          <a:p>
            <a:r>
              <a:rPr lang="en-US" dirty="0" err="1"/>
              <a:t>Gıda</a:t>
            </a:r>
            <a:r>
              <a:rPr lang="en-US" dirty="0"/>
              <a:t> </a:t>
            </a:r>
            <a:r>
              <a:rPr lang="en-US" dirty="0" err="1"/>
              <a:t>işinizde</a:t>
            </a:r>
            <a:r>
              <a:rPr lang="en-US" dirty="0"/>
              <a:t> </a:t>
            </a:r>
            <a:r>
              <a:rPr lang="en-US" dirty="0" err="1"/>
              <a:t>müşteri</a:t>
            </a:r>
            <a:r>
              <a:rPr lang="en-US" dirty="0"/>
              <a:t> </a:t>
            </a:r>
            <a:r>
              <a:rPr lang="en-US" dirty="0" err="1"/>
              <a:t>deneyimini</a:t>
            </a:r>
            <a:r>
              <a:rPr lang="en-US" dirty="0"/>
              <a:t> </a:t>
            </a:r>
            <a:r>
              <a:rPr lang="en-US" dirty="0" err="1"/>
              <a:t>geliştirmek</a:t>
            </a:r>
            <a:r>
              <a:rPr lang="en-US" dirty="0"/>
              <a:t> </a:t>
            </a:r>
            <a:r>
              <a:rPr lang="en-US" dirty="0" err="1"/>
              <a:t>için</a:t>
            </a:r>
            <a:r>
              <a:rPr lang="en-US" dirty="0"/>
              <a:t> </a:t>
            </a:r>
            <a:r>
              <a:rPr lang="en-US" dirty="0" err="1"/>
              <a:t>inovasyon</a:t>
            </a:r>
            <a:r>
              <a:rPr lang="en-US" dirty="0"/>
              <a:t> </a:t>
            </a:r>
            <a:r>
              <a:rPr lang="en-US" dirty="0" err="1"/>
              <a:t>uygulanabilir</a:t>
            </a:r>
            <a:r>
              <a:rPr lang="en-US" dirty="0"/>
              <a:t>. Bu, </a:t>
            </a:r>
            <a:r>
              <a:rPr lang="en-US" dirty="0" err="1"/>
              <a:t>tedarik</a:t>
            </a:r>
            <a:r>
              <a:rPr lang="en-US" dirty="0"/>
              <a:t> </a:t>
            </a:r>
            <a:r>
              <a:rPr lang="en-US" dirty="0" err="1"/>
              <a:t>zinciri</a:t>
            </a:r>
            <a:r>
              <a:rPr lang="en-US" dirty="0"/>
              <a:t> </a:t>
            </a:r>
            <a:r>
              <a:rPr lang="en-US" dirty="0" err="1"/>
              <a:t>şeffaflığı</a:t>
            </a:r>
            <a:r>
              <a:rPr lang="en-US" dirty="0"/>
              <a:t> </a:t>
            </a:r>
            <a:r>
              <a:rPr lang="en-US" dirty="0" err="1"/>
              <a:t>ve</a:t>
            </a:r>
            <a:r>
              <a:rPr lang="en-US" dirty="0"/>
              <a:t> </a:t>
            </a:r>
            <a:r>
              <a:rPr lang="en-US" dirty="0" err="1"/>
              <a:t>izlenebilirliği</a:t>
            </a:r>
            <a:r>
              <a:rPr lang="en-US" dirty="0"/>
              <a:t> </a:t>
            </a:r>
            <a:r>
              <a:rPr lang="en-US" dirty="0" err="1"/>
              <a:t>için</a:t>
            </a:r>
            <a:r>
              <a:rPr lang="en-US" dirty="0"/>
              <a:t> </a:t>
            </a:r>
            <a:r>
              <a:rPr lang="en-US" b="1" dirty="0"/>
              <a:t>blockchain </a:t>
            </a:r>
            <a:r>
              <a:rPr lang="en-US" b="1" dirty="0" err="1"/>
              <a:t>teknolojisinin</a:t>
            </a:r>
            <a:r>
              <a:rPr lang="en-US" dirty="0"/>
              <a:t> </a:t>
            </a:r>
            <a:r>
              <a:rPr lang="en-US" dirty="0" err="1"/>
              <a:t>kullanılması</a:t>
            </a:r>
            <a:r>
              <a:rPr lang="en-US" dirty="0"/>
              <a:t>, </a:t>
            </a:r>
            <a:r>
              <a:rPr lang="en-US" dirty="0" err="1"/>
              <a:t>enerji</a:t>
            </a:r>
            <a:r>
              <a:rPr lang="en-US" dirty="0"/>
              <a:t> </a:t>
            </a:r>
            <a:r>
              <a:rPr lang="en-US" dirty="0" err="1"/>
              <a:t>tüketimini</a:t>
            </a:r>
            <a:r>
              <a:rPr lang="en-US" dirty="0"/>
              <a:t> </a:t>
            </a:r>
            <a:r>
              <a:rPr lang="en-US" dirty="0" err="1"/>
              <a:t>izlemek</a:t>
            </a:r>
            <a:r>
              <a:rPr lang="en-US" dirty="0"/>
              <a:t> </a:t>
            </a:r>
            <a:r>
              <a:rPr lang="en-US" dirty="0" err="1"/>
              <a:t>ve</a:t>
            </a:r>
            <a:r>
              <a:rPr lang="en-US" dirty="0"/>
              <a:t> optimize </a:t>
            </a:r>
            <a:r>
              <a:rPr lang="en-US" dirty="0" err="1"/>
              <a:t>etmek</a:t>
            </a:r>
            <a:r>
              <a:rPr lang="en-US" dirty="0"/>
              <a:t> </a:t>
            </a:r>
            <a:r>
              <a:rPr lang="en-US" dirty="0" err="1"/>
              <a:t>veya</a:t>
            </a:r>
            <a:r>
              <a:rPr lang="en-US" dirty="0"/>
              <a:t> </a:t>
            </a:r>
            <a:r>
              <a:rPr lang="en-US" dirty="0" err="1"/>
              <a:t>gıda</a:t>
            </a:r>
            <a:r>
              <a:rPr lang="en-US" dirty="0"/>
              <a:t> </a:t>
            </a:r>
            <a:r>
              <a:rPr lang="en-US" dirty="0" err="1"/>
              <a:t>israfını</a:t>
            </a:r>
            <a:r>
              <a:rPr lang="en-US" dirty="0"/>
              <a:t> </a:t>
            </a:r>
            <a:r>
              <a:rPr lang="en-US" dirty="0" err="1"/>
              <a:t>azaltmak</a:t>
            </a:r>
            <a:r>
              <a:rPr lang="en-US" dirty="0"/>
              <a:t> </a:t>
            </a:r>
            <a:r>
              <a:rPr lang="en-US" dirty="0" err="1"/>
              <a:t>için</a:t>
            </a:r>
            <a:r>
              <a:rPr lang="en-US" dirty="0"/>
              <a:t> IoT (</a:t>
            </a:r>
            <a:r>
              <a:rPr lang="en-US" b="1" dirty="0" err="1"/>
              <a:t>Nesnelerin</a:t>
            </a:r>
            <a:r>
              <a:rPr lang="en-US" b="1" dirty="0"/>
              <a:t> </a:t>
            </a:r>
            <a:r>
              <a:rPr lang="en-US" b="1" dirty="0" err="1"/>
              <a:t>İnterneti</a:t>
            </a:r>
            <a:r>
              <a:rPr lang="en-US" dirty="0"/>
              <a:t>) </a:t>
            </a:r>
            <a:r>
              <a:rPr lang="en-US" dirty="0" err="1"/>
              <a:t>cihazlarının</a:t>
            </a:r>
            <a:r>
              <a:rPr lang="en-US" dirty="0"/>
              <a:t> </a:t>
            </a:r>
            <a:r>
              <a:rPr lang="en-US" dirty="0" err="1"/>
              <a:t>uygulanması</a:t>
            </a:r>
            <a:r>
              <a:rPr lang="en-US" dirty="0"/>
              <a:t> </a:t>
            </a:r>
            <a:r>
              <a:rPr lang="en-US" dirty="0" err="1"/>
              <a:t>veya</a:t>
            </a:r>
            <a:r>
              <a:rPr lang="en-US" dirty="0"/>
              <a:t> </a:t>
            </a:r>
            <a:r>
              <a:rPr lang="en-US" dirty="0" err="1"/>
              <a:t>kaynak</a:t>
            </a:r>
            <a:r>
              <a:rPr lang="en-US" dirty="0"/>
              <a:t> </a:t>
            </a:r>
            <a:r>
              <a:rPr lang="en-US" dirty="0" err="1"/>
              <a:t>temini</a:t>
            </a:r>
            <a:r>
              <a:rPr lang="en-US" dirty="0"/>
              <a:t>, </a:t>
            </a:r>
            <a:r>
              <a:rPr lang="en-US" dirty="0" err="1"/>
              <a:t>üretim</a:t>
            </a:r>
            <a:r>
              <a:rPr lang="en-US" dirty="0"/>
              <a:t> </a:t>
            </a:r>
            <a:r>
              <a:rPr lang="en-US" dirty="0" err="1"/>
              <a:t>ve</a:t>
            </a:r>
            <a:r>
              <a:rPr lang="en-US" dirty="0"/>
              <a:t> </a:t>
            </a:r>
            <a:r>
              <a:rPr lang="en-US" dirty="0" err="1"/>
              <a:t>dağıtım</a:t>
            </a:r>
            <a:r>
              <a:rPr lang="en-US" dirty="0"/>
              <a:t> </a:t>
            </a:r>
            <a:r>
              <a:rPr lang="en-US" dirty="0" err="1"/>
              <a:t>konusunda</a:t>
            </a:r>
            <a:r>
              <a:rPr lang="en-US" dirty="0"/>
              <a:t> </a:t>
            </a:r>
            <a:r>
              <a:rPr lang="en-US" dirty="0" err="1"/>
              <a:t>bilinçli</a:t>
            </a:r>
            <a:r>
              <a:rPr lang="en-US" dirty="0"/>
              <a:t> </a:t>
            </a:r>
            <a:r>
              <a:rPr lang="en-US" dirty="0" err="1"/>
              <a:t>kararlar</a:t>
            </a:r>
            <a:r>
              <a:rPr lang="en-US" dirty="0"/>
              <a:t> </a:t>
            </a:r>
            <a:r>
              <a:rPr lang="en-US" dirty="0" err="1"/>
              <a:t>almak</a:t>
            </a:r>
            <a:r>
              <a:rPr lang="en-US" dirty="0"/>
              <a:t> </a:t>
            </a:r>
            <a:r>
              <a:rPr lang="en-US" dirty="0" err="1"/>
              <a:t>için</a:t>
            </a:r>
            <a:r>
              <a:rPr lang="en-US" dirty="0"/>
              <a:t> </a:t>
            </a:r>
            <a:r>
              <a:rPr lang="en-US" dirty="0" err="1"/>
              <a:t>veri</a:t>
            </a:r>
            <a:r>
              <a:rPr lang="en-US" dirty="0"/>
              <a:t> </a:t>
            </a:r>
            <a:r>
              <a:rPr lang="en-US" dirty="0" err="1"/>
              <a:t>analitiği</a:t>
            </a:r>
            <a:r>
              <a:rPr lang="en-US" dirty="0"/>
              <a:t> </a:t>
            </a:r>
            <a:r>
              <a:rPr lang="en-US" dirty="0" err="1"/>
              <a:t>kullanılmasını</a:t>
            </a:r>
            <a:r>
              <a:rPr lang="en-US" dirty="0"/>
              <a:t> </a:t>
            </a:r>
            <a:r>
              <a:rPr lang="en-US" dirty="0" err="1"/>
              <a:t>içerebilir</a:t>
            </a:r>
            <a:r>
              <a:rPr lang="en-US" dirty="0"/>
              <a:t>. Bu </a:t>
            </a:r>
            <a:r>
              <a:rPr lang="en-US" dirty="0" err="1"/>
              <a:t>teknolojik</a:t>
            </a:r>
            <a:r>
              <a:rPr lang="en-US" dirty="0"/>
              <a:t> </a:t>
            </a:r>
            <a:r>
              <a:rPr lang="en-US" dirty="0" err="1"/>
              <a:t>ilerlemeler</a:t>
            </a:r>
            <a:r>
              <a:rPr lang="en-US" dirty="0"/>
              <a:t>, </a:t>
            </a:r>
            <a:r>
              <a:rPr lang="en-US" dirty="0" err="1"/>
              <a:t>verimliliği</a:t>
            </a:r>
            <a:r>
              <a:rPr lang="en-US" dirty="0"/>
              <a:t> </a:t>
            </a:r>
            <a:r>
              <a:rPr lang="en-US" dirty="0" err="1"/>
              <a:t>artırabilir</a:t>
            </a:r>
            <a:r>
              <a:rPr lang="en-US" dirty="0"/>
              <a:t>, </a:t>
            </a:r>
            <a:r>
              <a:rPr lang="en-US" dirty="0" err="1"/>
              <a:t>çevresel</a:t>
            </a:r>
            <a:r>
              <a:rPr lang="en-US" dirty="0"/>
              <a:t> </a:t>
            </a:r>
            <a:r>
              <a:rPr lang="en-US" dirty="0" err="1"/>
              <a:t>etkiyi</a:t>
            </a:r>
            <a:r>
              <a:rPr lang="en-US" dirty="0"/>
              <a:t> </a:t>
            </a:r>
            <a:r>
              <a:rPr lang="en-US" dirty="0" err="1"/>
              <a:t>azaltabilir</a:t>
            </a:r>
            <a:r>
              <a:rPr lang="en-US" dirty="0"/>
              <a:t> </a:t>
            </a:r>
            <a:r>
              <a:rPr lang="en-US" dirty="0" err="1"/>
              <a:t>ve</a:t>
            </a:r>
            <a:r>
              <a:rPr lang="en-US" dirty="0"/>
              <a:t> </a:t>
            </a:r>
            <a:r>
              <a:rPr lang="en-US" dirty="0" err="1"/>
              <a:t>genel</a:t>
            </a:r>
            <a:r>
              <a:rPr lang="en-US" dirty="0"/>
              <a:t> </a:t>
            </a:r>
            <a:r>
              <a:rPr lang="en-US" dirty="0" err="1"/>
              <a:t>işleyişi</a:t>
            </a:r>
            <a:r>
              <a:rPr lang="en-US" dirty="0"/>
              <a:t> 	</a:t>
            </a:r>
            <a:r>
              <a:rPr lang="en-US" dirty="0" err="1"/>
              <a:t>iyileştirebilir</a:t>
            </a:r>
            <a:r>
              <a:rPr lang="en-US" dirty="0"/>
              <a:t>.</a:t>
            </a:r>
            <a:endParaRPr lang="en-IE" dirty="0">
              <a:ea typeface="Calibri"/>
              <a:cs typeface="Calibri"/>
            </a:endParaRPr>
          </a:p>
        </p:txBody>
      </p:sp>
      <p:sp>
        <p:nvSpPr>
          <p:cNvPr id="3" name="Text Placeholder 2">
            <a:extLst>
              <a:ext uri="{FF2B5EF4-FFF2-40B4-BE49-F238E27FC236}">
                <a16:creationId xmlns:a16="http://schemas.microsoft.com/office/drawing/2014/main" id="{EA95BDA2-7817-A4E9-BCF6-1715D3019DC9}"/>
              </a:ext>
            </a:extLst>
          </p:cNvPr>
          <p:cNvSpPr>
            <a:spLocks noGrp="1"/>
          </p:cNvSpPr>
          <p:nvPr>
            <p:ph type="body" sz="quarter" idx="16"/>
          </p:nvPr>
        </p:nvSpPr>
        <p:spPr>
          <a:xfrm>
            <a:off x="898357" y="585442"/>
            <a:ext cx="4990998" cy="992652"/>
          </a:xfrm>
        </p:spPr>
        <p:txBody>
          <a:bodyPr/>
          <a:lstStyle/>
          <a:p>
            <a:pPr algn="l" rtl="0"/>
            <a:r>
              <a:rPr lang="en-US" b="1"/>
              <a:t>Müşteri Etkileşimi ve Deneyimi:</a:t>
            </a:r>
            <a:endParaRPr lang="en-IE" b="1"/>
          </a:p>
        </p:txBody>
      </p:sp>
      <p:pic>
        <p:nvPicPr>
          <p:cNvPr id="6" name="Picture Placeholder 5" descr="Young woman using virtual reality headset">
            <a:extLst>
              <a:ext uri="{FF2B5EF4-FFF2-40B4-BE49-F238E27FC236}">
                <a16:creationId xmlns:a16="http://schemas.microsoft.com/office/drawing/2014/main" id="{645633B4-3B9D-97A6-0093-B74D453BA56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58BBF3CD-AC1F-7C26-198E-66054F7D19F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924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647C79-6E4E-63C3-4350-28FD2F98499E}"/>
              </a:ext>
            </a:extLst>
          </p:cNvPr>
          <p:cNvSpPr>
            <a:spLocks noGrp="1"/>
          </p:cNvSpPr>
          <p:nvPr>
            <p:ph type="body" sz="quarter" idx="16"/>
          </p:nvPr>
        </p:nvSpPr>
        <p:spPr>
          <a:xfrm>
            <a:off x="770705" y="653198"/>
            <a:ext cx="4991100" cy="992187"/>
          </a:xfrm>
        </p:spPr>
        <p:txBody>
          <a:bodyPr>
            <a:normAutofit/>
          </a:bodyPr>
          <a:lstStyle/>
          <a:p>
            <a:pPr algn="l" rtl="0"/>
            <a:r>
              <a:rPr lang="en-US" sz="3300" b="1"/>
              <a:t>1. Kademeli İnovasyon</a:t>
            </a:r>
            <a:endParaRPr lang="en-IE" sz="3300" b="1"/>
          </a:p>
        </p:txBody>
      </p:sp>
      <p:sp>
        <p:nvSpPr>
          <p:cNvPr id="6" name="Text Placeholder 2">
            <a:extLst>
              <a:ext uri="{FF2B5EF4-FFF2-40B4-BE49-F238E27FC236}">
                <a16:creationId xmlns:a16="http://schemas.microsoft.com/office/drawing/2014/main" id="{A9DDC38C-3AEC-5A73-5EBC-9C207E0DB3B0}"/>
              </a:ext>
            </a:extLst>
          </p:cNvPr>
          <p:cNvSpPr>
            <a:spLocks noGrp="1"/>
          </p:cNvSpPr>
          <p:nvPr>
            <p:ph type="body" sz="quarter" idx="18"/>
          </p:nvPr>
        </p:nvSpPr>
        <p:spPr>
          <a:xfrm>
            <a:off x="770705" y="1149291"/>
            <a:ext cx="5859618" cy="4656137"/>
          </a:xfrm>
        </p:spPr>
        <p:txBody>
          <a:bodyPr lIns="91440" tIns="45720" rIns="91440" bIns="45720" anchor="t">
            <a:noAutofit/>
          </a:bodyPr>
          <a:lstStyle/>
          <a:p>
            <a:pPr>
              <a:lnSpc>
                <a:spcPct val="100000"/>
              </a:lnSpc>
              <a:spcBef>
                <a:spcPts val="600"/>
              </a:spcBef>
            </a:pPr>
            <a:r>
              <a:rPr lang="tr-TR" sz="2300" dirty="0"/>
              <a:t>Ürünler, temel işlevleri değiştirilmeden daha küçük, kullanımı kolay veya daha çekici hale getirilebilir. Hizmetler genellikle sürekli iyileştirme yoluyla daha verimli hale getirilir.</a:t>
            </a:r>
            <a:endParaRPr lang="tr-TR" sz="2300" dirty="0">
              <a:cs typeface="Calibri"/>
            </a:endParaRPr>
          </a:p>
          <a:p>
            <a:pPr>
              <a:lnSpc>
                <a:spcPct val="100000"/>
              </a:lnSpc>
              <a:spcBef>
                <a:spcPts val="600"/>
              </a:spcBef>
            </a:pPr>
            <a:r>
              <a:rPr lang="tr-TR" sz="2300" dirty="0"/>
              <a:t>Her ne kadar kademeli inovasyonlar </a:t>
            </a:r>
            <a:r>
              <a:rPr lang="tr-TR" sz="2300" b="1" dirty="0"/>
              <a:t>yeni pazarlar yaratmasa </a:t>
            </a:r>
            <a:r>
              <a:rPr lang="tr-TR" sz="2300" dirty="0"/>
              <a:t>ve</a:t>
            </a:r>
            <a:r>
              <a:rPr lang="tr-TR" sz="2300" b="1" dirty="0"/>
              <a:t> </a:t>
            </a:r>
            <a:r>
              <a:rPr lang="tr-TR" sz="2300" dirty="0"/>
              <a:t>genellikle radikal bir şekilde yeni teknoloji kullanmasa da, belirlenen müşteri ihtiyaçlarını karşıladığında daha yüksek ücret ödeyen müşterileri çekebilir.</a:t>
            </a:r>
            <a:endParaRPr lang="tr-TR" sz="2300" dirty="0">
              <a:cs typeface="Calibri"/>
            </a:endParaRPr>
          </a:p>
          <a:p>
            <a:pPr algn="l" rtl="0">
              <a:lnSpc>
                <a:spcPct val="100000"/>
              </a:lnSpc>
              <a:spcBef>
                <a:spcPts val="600"/>
              </a:spcBef>
            </a:pPr>
            <a:r>
              <a:rPr lang="tr-TR" sz="2300" dirty="0"/>
              <a:t>Ürün/hizmetteki işlevler ve değer, daha düşük bir maliyetle sağlanabilirse, daha büyük, ana akım bir pazara da hitap edebilir.</a:t>
            </a:r>
            <a:endParaRPr lang="tr-TR" sz="2300" dirty="0">
              <a:cs typeface="Calibri"/>
            </a:endParaRPr>
          </a:p>
        </p:txBody>
      </p:sp>
      <p:sp>
        <p:nvSpPr>
          <p:cNvPr id="3" name="TextBox 2">
            <a:extLst>
              <a:ext uri="{FF2B5EF4-FFF2-40B4-BE49-F238E27FC236}">
                <a16:creationId xmlns:a16="http://schemas.microsoft.com/office/drawing/2014/main" id="{980C86D3-ED40-6CFB-4911-F1E6E1B9A67F}"/>
              </a:ext>
            </a:extLst>
          </p:cNvPr>
          <p:cNvSpPr txBox="1"/>
          <p:nvPr/>
        </p:nvSpPr>
        <p:spPr>
          <a:xfrm>
            <a:off x="6768778" y="1393441"/>
            <a:ext cx="5267278" cy="4616648"/>
          </a:xfrm>
          <a:prstGeom prst="rect">
            <a:avLst/>
          </a:prstGeom>
          <a:noFill/>
        </p:spPr>
        <p:txBody>
          <a:bodyPr wrap="square" lIns="91440" tIns="45720" rIns="91440" bIns="45720" anchor="t">
            <a:spAutoFit/>
          </a:bodyPr>
          <a:lstStyle/>
          <a:p>
            <a:pPr algn="l" rtl="0"/>
            <a:r>
              <a:rPr lang="tr-TR" sz="2100" b="0" i="0" dirty="0">
                <a:solidFill>
                  <a:srgbClr val="333333"/>
                </a:solidFill>
                <a:effectLst/>
              </a:rPr>
              <a:t>Kasım 2005'te</a:t>
            </a:r>
            <a:endParaRPr lang="tr-TR" sz="2100" b="0" i="0" dirty="0">
              <a:solidFill>
                <a:srgbClr val="333333"/>
              </a:solidFill>
              <a:cs typeface="Calibri"/>
            </a:endParaRPr>
          </a:p>
          <a:p>
            <a:r>
              <a:rPr lang="tr-TR" sz="2100" b="0" i="0" dirty="0">
                <a:solidFill>
                  <a:srgbClr val="333333"/>
                </a:solidFill>
                <a:effectLst/>
              </a:rPr>
              <a:t>ilk </a:t>
            </a:r>
            <a:r>
              <a:rPr lang="tr-TR" sz="2100" dirty="0">
                <a:solidFill>
                  <a:srgbClr val="333333"/>
                </a:solidFill>
              </a:rPr>
              <a:t>Tony's </a:t>
            </a:r>
            <a:endParaRPr lang="tr-TR" sz="2100" dirty="0">
              <a:solidFill>
                <a:srgbClr val="333333"/>
              </a:solidFill>
              <a:cs typeface="Calibri"/>
            </a:endParaRPr>
          </a:p>
          <a:p>
            <a:r>
              <a:rPr lang="tr-TR" sz="2100" dirty="0">
                <a:solidFill>
                  <a:srgbClr val="000000"/>
                </a:solidFill>
              </a:rPr>
              <a:t>Chocolonely </a:t>
            </a:r>
            <a:endParaRPr lang="tr-TR" sz="2100" b="0" i="0" dirty="0">
              <a:solidFill>
                <a:srgbClr val="000000"/>
              </a:solidFill>
              <a:cs typeface="Calibri"/>
            </a:endParaRPr>
          </a:p>
          <a:p>
            <a:r>
              <a:rPr lang="tr-TR" sz="2100" b="0" i="0" dirty="0">
                <a:solidFill>
                  <a:srgbClr val="333333"/>
                </a:solidFill>
                <a:effectLst/>
              </a:rPr>
              <a:t>çikolata </a:t>
            </a:r>
            <a:r>
              <a:rPr lang="tr-TR" sz="2100" dirty="0">
                <a:solidFill>
                  <a:srgbClr val="333333"/>
                </a:solidFill>
              </a:rPr>
              <a:t>barı Hollanda</a:t>
            </a:r>
            <a:r>
              <a:rPr lang="tr-TR" sz="2100" b="0" i="0" dirty="0">
                <a:solidFill>
                  <a:srgbClr val="333333"/>
                </a:solidFill>
                <a:effectLst/>
              </a:rPr>
              <a:t> </a:t>
            </a:r>
            <a:r>
              <a:rPr lang="tr-TR" sz="2100" dirty="0">
                <a:solidFill>
                  <a:srgbClr val="333333"/>
                </a:solidFill>
              </a:rPr>
              <a:t>pazarına,</a:t>
            </a:r>
            <a:r>
              <a:rPr lang="tr-TR" sz="2100" b="0" i="0" dirty="0">
                <a:solidFill>
                  <a:srgbClr val="333333"/>
                </a:solidFill>
                <a:effectLst/>
              </a:rPr>
              <a:t> “%100 kölesiz” etiketini taşıyan kırmızı bir pakette 5.000 sütlü çikolata</a:t>
            </a:r>
            <a:r>
              <a:rPr lang="tr-TR" sz="2100" dirty="0">
                <a:solidFill>
                  <a:srgbClr val="333333"/>
                </a:solidFill>
              </a:rPr>
              <a:t> ile giriş yapmıştır</a:t>
            </a:r>
            <a:r>
              <a:rPr lang="tr-TR" sz="2100" b="0" i="0" dirty="0">
                <a:solidFill>
                  <a:srgbClr val="333333"/>
                </a:solidFill>
                <a:effectLst/>
              </a:rPr>
              <a:t>. Beklenmedik tat kombinasyonları sunarak, Hollanda'daki çikolata pazarını </a:t>
            </a:r>
            <a:r>
              <a:rPr lang="tr-TR" sz="2100" dirty="0">
                <a:solidFill>
                  <a:srgbClr val="333333"/>
                </a:solidFill>
              </a:rPr>
              <a:t>değiştirmişlerdir. Öyle</a:t>
            </a:r>
            <a:r>
              <a:rPr lang="tr-TR" sz="2100" b="0" i="0" dirty="0">
                <a:solidFill>
                  <a:srgbClr val="333333"/>
                </a:solidFill>
                <a:effectLst/>
              </a:rPr>
              <a:t> ki, diğer birçok marka stratejilerini </a:t>
            </a:r>
            <a:r>
              <a:rPr lang="tr-TR" sz="2100" dirty="0">
                <a:solidFill>
                  <a:srgbClr val="333333"/>
                </a:solidFill>
              </a:rPr>
              <a:t>kopyalayıp ve</a:t>
            </a:r>
            <a:r>
              <a:rPr lang="tr-TR" sz="2100" b="0" i="0" dirty="0">
                <a:solidFill>
                  <a:srgbClr val="333333"/>
                </a:solidFill>
                <a:effectLst/>
              </a:rPr>
              <a:t> kendi egzotik tatlarını </a:t>
            </a:r>
            <a:r>
              <a:rPr lang="tr-TR" sz="2100" dirty="0">
                <a:solidFill>
                  <a:srgbClr val="333333"/>
                </a:solidFill>
              </a:rPr>
              <a:t>sunmuştur</a:t>
            </a:r>
            <a:r>
              <a:rPr lang="tr-TR" sz="2100" b="0" i="0" dirty="0">
                <a:solidFill>
                  <a:srgbClr val="333333"/>
                </a:solidFill>
                <a:effectLst/>
              </a:rPr>
              <a:t>. Ve sadece </a:t>
            </a:r>
            <a:r>
              <a:rPr lang="tr-TR" sz="2100" dirty="0">
                <a:solidFill>
                  <a:srgbClr val="333333"/>
                </a:solidFill>
              </a:rPr>
              <a:t>çikolata barlarında</a:t>
            </a:r>
            <a:r>
              <a:rPr lang="tr-TR" sz="2100" b="0" i="0" dirty="0">
                <a:solidFill>
                  <a:srgbClr val="333333"/>
                </a:solidFill>
                <a:effectLst/>
              </a:rPr>
              <a:t> değil, çikolata ezmesi, fıstık ezmesi ve kurabiyelerde de</a:t>
            </a:r>
            <a:r>
              <a:rPr lang="tr-TR" sz="2100" dirty="0">
                <a:solidFill>
                  <a:srgbClr val="333333"/>
                </a:solidFill>
              </a:rPr>
              <a:t> de aynı etkiyi göstermişlerdir.</a:t>
            </a:r>
            <a:endParaRPr lang="tr-TR" sz="2100" b="0" i="0" dirty="0">
              <a:solidFill>
                <a:srgbClr val="333333"/>
              </a:solidFill>
              <a:cs typeface="Calibri"/>
            </a:endParaRPr>
          </a:p>
          <a:p>
            <a:pPr algn="l" rtl="0"/>
            <a:endParaRPr lang="tr-TR" sz="2100" dirty="0">
              <a:solidFill>
                <a:srgbClr val="333333"/>
              </a:solidFill>
              <a:latin typeface="Georgia" panose="02040502050405020303" pitchFamily="18" charset="0"/>
            </a:endParaRPr>
          </a:p>
        </p:txBody>
      </p:sp>
      <p:sp>
        <p:nvSpPr>
          <p:cNvPr id="10" name="TextBox 9">
            <a:extLst>
              <a:ext uri="{FF2B5EF4-FFF2-40B4-BE49-F238E27FC236}">
                <a16:creationId xmlns:a16="http://schemas.microsoft.com/office/drawing/2014/main" id="{79DD5251-0B13-FE4A-6298-CA9F7DAEAD4E}"/>
              </a:ext>
            </a:extLst>
          </p:cNvPr>
          <p:cNvSpPr txBox="1"/>
          <p:nvPr/>
        </p:nvSpPr>
        <p:spPr>
          <a:xfrm>
            <a:off x="6758195" y="5615119"/>
            <a:ext cx="5446921" cy="615553"/>
          </a:xfrm>
          <a:prstGeom prst="rect">
            <a:avLst/>
          </a:prstGeom>
          <a:noFill/>
        </p:spPr>
        <p:txBody>
          <a:bodyPr wrap="square" lIns="91440" tIns="45720" rIns="91440" bIns="45720" anchor="t">
            <a:spAutoFit/>
          </a:bodyPr>
          <a:lstStyle/>
          <a:p>
            <a:r>
              <a:rPr lang="en-GB" sz="1700" b="1" dirty="0">
                <a:solidFill>
                  <a:schemeClr val="bg1"/>
                </a:solidFill>
                <a:highlight>
                  <a:srgbClr val="F79037"/>
                </a:highlight>
                <a:hlinkClick r:id="rId2">
                  <a:extLst>
                    <a:ext uri="{A12FA001-AC4F-418D-AE19-62706E023703}">
                      <ahyp:hlinkClr xmlns:ahyp="http://schemas.microsoft.com/office/drawing/2018/hyperlinkcolor" val="tx"/>
                    </a:ext>
                  </a:extLst>
                </a:hlinkClick>
              </a:rPr>
              <a:t>OK</a:t>
            </a:r>
            <a:r>
              <a:rPr lang="en-GB" sz="1700" b="1" u="sng" dirty="0">
                <a:solidFill>
                  <a:schemeClr val="bg1"/>
                </a:solidFill>
                <a:highlight>
                  <a:srgbClr val="F79037"/>
                </a:highlight>
                <a:hlinkClick r:id="rId2">
                  <a:extLst>
                    <a:ext uri="{A12FA001-AC4F-418D-AE19-62706E023703}">
                      <ahyp:hlinkClr xmlns:ahyp="http://schemas.microsoft.com/office/drawing/2018/hyperlinkcolor" val="tx"/>
                    </a:ext>
                  </a:extLst>
                </a:hlinkClick>
              </a:rPr>
              <a:t>UMA</a:t>
            </a:r>
            <a:r>
              <a:rPr lang="en-GB" sz="1700" b="1" u="sng" dirty="0">
                <a:solidFill>
                  <a:schemeClr val="bg1"/>
                </a:solidFill>
                <a:highlight>
                  <a:srgbClr val="F79037"/>
                </a:highlight>
              </a:rPr>
              <a:t> ÖNERİSİ:</a:t>
            </a:r>
            <a:r>
              <a:rPr lang="en-GB" sz="1700" b="1" dirty="0">
                <a:solidFill>
                  <a:schemeClr val="bg1"/>
                </a:solidFill>
                <a:highlight>
                  <a:srgbClr val="F79037"/>
                </a:highlight>
              </a:rPr>
              <a:t> </a:t>
            </a:r>
            <a:r>
              <a:rPr lang="en-GB" sz="1700" dirty="0">
                <a:solidFill>
                  <a:srgbClr val="87A66E"/>
                </a:solidFill>
                <a:hlinkClick r:id="rId2">
                  <a:extLst>
                    <a:ext uri="{A12FA001-AC4F-418D-AE19-62706E023703}">
                      <ahyp:hlinkClr xmlns:ahyp="http://schemas.microsoft.com/office/drawing/2018/hyperlinkcolor" val="tx"/>
                    </a:ext>
                  </a:extLst>
                </a:hlinkClick>
              </a:rPr>
              <a:t>Sürdürülebilirliği Kitlelere Nasıl Getirebiliriz: Tony's Chocolonely Etki Stratejisi (forb</a:t>
            </a:r>
            <a:r>
              <a:rPr lang="en-GB" sz="1700" dirty="0">
                <a:solidFill>
                  <a:srgbClr val="87A66E"/>
                </a:solidFill>
              </a:rPr>
              <a:t>es.com)</a:t>
            </a:r>
            <a:endParaRPr lang="en-IE" sz="1700">
              <a:cs typeface="Calibri"/>
            </a:endParaRPr>
          </a:p>
        </p:txBody>
      </p:sp>
      <p:pic>
        <p:nvPicPr>
          <p:cNvPr id="2050" name="Picture 2" descr="The Most Ethical Chocolate Brand: Tony's Chocolonely">
            <a:extLst>
              <a:ext uri="{FF2B5EF4-FFF2-40B4-BE49-F238E27FC236}">
                <a16:creationId xmlns:a16="http://schemas.microsoft.com/office/drawing/2014/main" id="{7FF9633E-71CD-5CC9-CBC1-2FC79B0AA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0"/>
            <a:ext cx="3324225" cy="22161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8DBAF9-CFC1-C3BE-B240-41789580FD8D}"/>
              </a:ext>
            </a:extLst>
          </p:cNvPr>
          <p:cNvSpPr txBox="1"/>
          <p:nvPr/>
        </p:nvSpPr>
        <p:spPr>
          <a:xfrm>
            <a:off x="6758145" y="176144"/>
            <a:ext cx="2109630" cy="954107"/>
          </a:xfrm>
          <a:prstGeom prst="rect">
            <a:avLst/>
          </a:prstGeom>
          <a:noFill/>
        </p:spPr>
        <p:txBody>
          <a:bodyPr wrap="square" lIns="91440" tIns="45720" rIns="91440" bIns="45720" anchor="t">
            <a:spAutoFit/>
          </a:bodyPr>
          <a:lstStyle/>
          <a:p>
            <a:r>
              <a:rPr lang="en-GB" sz="2800" err="1">
                <a:solidFill>
                  <a:srgbClr val="333333"/>
                </a:solidFill>
              </a:rPr>
              <a:t>Tony'nin</a:t>
            </a:r>
            <a:r>
              <a:rPr lang="en-GB" sz="2800">
                <a:solidFill>
                  <a:srgbClr val="333333"/>
                </a:solidFill>
              </a:rPr>
              <a:t> </a:t>
            </a:r>
            <a:endParaRPr lang="en-IE" sz="2800" err="1">
              <a:solidFill>
                <a:srgbClr val="086D6E"/>
              </a:solidFill>
            </a:endParaRPr>
          </a:p>
          <a:p>
            <a:r>
              <a:rPr lang="en-GB" sz="2800" err="1">
                <a:solidFill>
                  <a:srgbClr val="333333"/>
                </a:solidFill>
              </a:rPr>
              <a:t>Çikolataları</a:t>
            </a:r>
            <a:endParaRPr lang="en-IE" sz="2800" err="1">
              <a:cs typeface="Calibri"/>
            </a:endParaRPr>
          </a:p>
        </p:txBody>
      </p:sp>
    </p:spTree>
    <p:extLst>
      <p:ext uri="{BB962C8B-B14F-4D97-AF65-F5344CB8AC3E}">
        <p14:creationId xmlns:p14="http://schemas.microsoft.com/office/powerpoint/2010/main" val="211736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7B72B-A53E-187B-8E4C-EAC2C5B44DE5}"/>
              </a:ext>
            </a:extLst>
          </p:cNvPr>
          <p:cNvSpPr>
            <a:spLocks noGrp="1"/>
          </p:cNvSpPr>
          <p:nvPr>
            <p:ph type="body" sz="quarter" idx="18"/>
          </p:nvPr>
        </p:nvSpPr>
        <p:spPr>
          <a:xfrm>
            <a:off x="898526" y="1325861"/>
            <a:ext cx="5646737" cy="3483006"/>
          </a:xfrm>
        </p:spPr>
        <p:txBody>
          <a:bodyPr lIns="91440" tIns="45720" rIns="91440" bIns="45720" anchor="t"/>
          <a:lstStyle/>
          <a:p>
            <a:pPr>
              <a:spcBef>
                <a:spcPts val="600"/>
              </a:spcBef>
            </a:pPr>
            <a:r>
              <a:rPr lang="en-US" dirty="0" err="1">
                <a:ea typeface="+mn-lt"/>
                <a:cs typeface="+mn-lt"/>
              </a:rPr>
              <a:t>Diğer</a:t>
            </a:r>
            <a:r>
              <a:rPr lang="en-US" dirty="0">
                <a:ea typeface="+mn-lt"/>
                <a:cs typeface="+mn-lt"/>
              </a:rPr>
              <a:t> </a:t>
            </a:r>
            <a:r>
              <a:rPr lang="en-US" dirty="0" err="1">
                <a:ea typeface="+mn-lt"/>
                <a:cs typeface="+mn-lt"/>
              </a:rPr>
              <a:t>yenilikçi</a:t>
            </a:r>
            <a:r>
              <a:rPr lang="en-US" dirty="0">
                <a:ea typeface="+mn-lt"/>
                <a:cs typeface="+mn-lt"/>
              </a:rPr>
              <a:t> </a:t>
            </a:r>
            <a:r>
              <a:rPr lang="en-US" dirty="0" err="1">
                <a:ea typeface="+mn-lt"/>
                <a:cs typeface="+mn-lt"/>
              </a:rPr>
              <a:t>işletmeler</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kuruluşlarla</a:t>
            </a:r>
            <a:r>
              <a:rPr lang="en-US" dirty="0">
                <a:ea typeface="+mn-lt"/>
                <a:cs typeface="+mn-lt"/>
              </a:rPr>
              <a:t> </a:t>
            </a:r>
            <a:r>
              <a:rPr lang="en-US" dirty="0" err="1">
                <a:ea typeface="+mn-lt"/>
                <a:cs typeface="+mn-lt"/>
              </a:rPr>
              <a:t>çalışmak</a:t>
            </a:r>
            <a:r>
              <a:rPr lang="en-US" dirty="0">
                <a:ea typeface="+mn-lt"/>
                <a:cs typeface="+mn-lt"/>
              </a:rPr>
              <a:t>, </a:t>
            </a:r>
            <a:r>
              <a:rPr lang="en-US" dirty="0" err="1">
                <a:ea typeface="+mn-lt"/>
                <a:cs typeface="+mn-lt"/>
              </a:rPr>
              <a:t>etik</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uygulamalarında</a:t>
            </a:r>
            <a:r>
              <a:rPr lang="en-US" dirty="0">
                <a:ea typeface="+mn-lt"/>
                <a:cs typeface="+mn-lt"/>
              </a:rPr>
              <a:t> </a:t>
            </a:r>
            <a:r>
              <a:rPr lang="en-US" dirty="0" err="1">
                <a:ea typeface="+mn-lt"/>
                <a:cs typeface="+mn-lt"/>
              </a:rPr>
              <a:t>ilerlemenin</a:t>
            </a:r>
            <a:r>
              <a:rPr lang="en-US" dirty="0">
                <a:ea typeface="+mn-lt"/>
                <a:cs typeface="+mn-lt"/>
              </a:rPr>
              <a:t> </a:t>
            </a:r>
            <a:r>
              <a:rPr lang="en-US" dirty="0" err="1">
                <a:ea typeface="+mn-lt"/>
                <a:cs typeface="+mn-lt"/>
              </a:rPr>
              <a:t>önünü</a:t>
            </a:r>
            <a:r>
              <a:rPr lang="en-US" dirty="0">
                <a:ea typeface="+mn-lt"/>
                <a:cs typeface="+mn-lt"/>
              </a:rPr>
              <a:t> </a:t>
            </a:r>
            <a:r>
              <a:rPr lang="en-US" dirty="0" err="1">
                <a:ea typeface="+mn-lt"/>
                <a:cs typeface="+mn-lt"/>
              </a:rPr>
              <a:t>açabilir</a:t>
            </a:r>
            <a:r>
              <a:rPr lang="en-US" dirty="0">
                <a:ea typeface="+mn-lt"/>
                <a:cs typeface="+mn-lt"/>
              </a:rPr>
              <a:t>. Bu, </a:t>
            </a:r>
            <a:r>
              <a:rPr lang="en-US" dirty="0" err="1">
                <a:ea typeface="+mn-lt"/>
                <a:cs typeface="+mn-lt"/>
              </a:rPr>
              <a:t>teknoloji</a:t>
            </a:r>
            <a:r>
              <a:rPr lang="en-US" dirty="0">
                <a:ea typeface="+mn-lt"/>
                <a:cs typeface="+mn-lt"/>
              </a:rPr>
              <a:t> </a:t>
            </a:r>
            <a:r>
              <a:rPr lang="en-US" dirty="0" err="1">
                <a:ea typeface="+mn-lt"/>
                <a:cs typeface="+mn-lt"/>
              </a:rPr>
              <a:t>şirketleri</a:t>
            </a:r>
            <a:r>
              <a:rPr lang="en-US" dirty="0">
                <a:ea typeface="+mn-lt"/>
                <a:cs typeface="+mn-lt"/>
              </a:rPr>
              <a:t>, </a:t>
            </a:r>
            <a:r>
              <a:rPr lang="en-US" dirty="0" err="1">
                <a:ea typeface="+mn-lt"/>
                <a:cs typeface="+mn-lt"/>
              </a:rPr>
              <a:t>araştırma</a:t>
            </a:r>
            <a:r>
              <a:rPr lang="en-US" dirty="0">
                <a:ea typeface="+mn-lt"/>
                <a:cs typeface="+mn-lt"/>
              </a:rPr>
              <a:t> </a:t>
            </a:r>
            <a:r>
              <a:rPr lang="en-US" dirty="0" err="1">
                <a:ea typeface="+mn-lt"/>
                <a:cs typeface="+mn-lt"/>
              </a:rPr>
              <a:t>kurumları</a:t>
            </a:r>
            <a:r>
              <a:rPr lang="en-US" dirty="0">
                <a:ea typeface="+mn-lt"/>
                <a:cs typeface="+mn-lt"/>
              </a:rPr>
              <a:t>, </a:t>
            </a:r>
            <a:r>
              <a:rPr lang="en-US" dirty="0" err="1">
                <a:ea typeface="+mn-lt"/>
                <a:cs typeface="+mn-lt"/>
              </a:rPr>
              <a:t>sürdürülebilirlik</a:t>
            </a:r>
            <a:r>
              <a:rPr lang="en-US" dirty="0">
                <a:ea typeface="+mn-lt"/>
                <a:cs typeface="+mn-lt"/>
              </a:rPr>
              <a:t> </a:t>
            </a:r>
            <a:r>
              <a:rPr lang="en-US" dirty="0" err="1">
                <a:ea typeface="+mn-lt"/>
                <a:cs typeface="+mn-lt"/>
              </a:rPr>
              <a:t>odaklı</a:t>
            </a:r>
            <a:r>
              <a:rPr lang="en-US" dirty="0">
                <a:ea typeface="+mn-lt"/>
                <a:cs typeface="+mn-lt"/>
              </a:rPr>
              <a:t> </a:t>
            </a:r>
            <a:r>
              <a:rPr lang="en-US" dirty="0" err="1">
                <a:ea typeface="+mn-lt"/>
                <a:cs typeface="+mn-lt"/>
              </a:rPr>
              <a:t>kuruluşlar</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kar</a:t>
            </a:r>
            <a:r>
              <a:rPr lang="en-US" dirty="0">
                <a:ea typeface="+mn-lt"/>
                <a:cs typeface="+mn-lt"/>
              </a:rPr>
              <a:t> </a:t>
            </a:r>
            <a:r>
              <a:rPr lang="en-US" dirty="0" err="1">
                <a:ea typeface="+mn-lt"/>
                <a:cs typeface="+mn-lt"/>
              </a:rPr>
              <a:t>amacı</a:t>
            </a:r>
            <a:r>
              <a:rPr lang="en-US" dirty="0">
                <a:ea typeface="+mn-lt"/>
                <a:cs typeface="+mn-lt"/>
              </a:rPr>
              <a:t> </a:t>
            </a:r>
            <a:r>
              <a:rPr lang="en-US" dirty="0" err="1">
                <a:ea typeface="+mn-lt"/>
                <a:cs typeface="+mn-lt"/>
              </a:rPr>
              <a:t>gütmeyen</a:t>
            </a:r>
            <a:r>
              <a:rPr lang="en-US" dirty="0">
                <a:ea typeface="+mn-lt"/>
                <a:cs typeface="+mn-lt"/>
              </a:rPr>
              <a:t> </a:t>
            </a:r>
            <a:r>
              <a:rPr lang="en-US" dirty="0" err="1">
                <a:ea typeface="+mn-lt"/>
                <a:cs typeface="+mn-lt"/>
              </a:rPr>
              <a:t>girişimlerle</a:t>
            </a:r>
            <a:r>
              <a:rPr lang="en-US" dirty="0">
                <a:ea typeface="+mn-lt"/>
                <a:cs typeface="+mn-lt"/>
              </a:rPr>
              <a:t> </a:t>
            </a:r>
            <a:r>
              <a:rPr lang="en-US" dirty="0" err="1">
                <a:ea typeface="+mn-lt"/>
                <a:cs typeface="+mn-lt"/>
              </a:rPr>
              <a:t>işbirliği</a:t>
            </a:r>
            <a:r>
              <a:rPr lang="en-US" dirty="0">
                <a:ea typeface="+mn-lt"/>
                <a:cs typeface="+mn-lt"/>
              </a:rPr>
              <a:t> </a:t>
            </a:r>
            <a:r>
              <a:rPr lang="en-US" dirty="0" err="1">
                <a:ea typeface="+mn-lt"/>
                <a:cs typeface="+mn-lt"/>
              </a:rPr>
              <a:t>yapmayı</a:t>
            </a:r>
            <a:r>
              <a:rPr lang="en-US" dirty="0">
                <a:ea typeface="+mn-lt"/>
                <a:cs typeface="+mn-lt"/>
              </a:rPr>
              <a:t> </a:t>
            </a:r>
            <a:r>
              <a:rPr lang="en-US" dirty="0" err="1">
                <a:ea typeface="+mn-lt"/>
                <a:cs typeface="+mn-lt"/>
              </a:rPr>
              <a:t>içerebilir</a:t>
            </a:r>
            <a:r>
              <a:rPr lang="en-US" dirty="0">
                <a:ea typeface="+mn-lt"/>
                <a:cs typeface="+mn-lt"/>
              </a:rPr>
              <a:t>; </a:t>
            </a:r>
            <a:r>
              <a:rPr lang="en-US" dirty="0" err="1">
                <a:ea typeface="+mn-lt"/>
                <a:cs typeface="+mn-lt"/>
              </a:rPr>
              <a:t>böylece</a:t>
            </a:r>
            <a:r>
              <a:rPr lang="en-US" dirty="0">
                <a:ea typeface="+mn-lt"/>
                <a:cs typeface="+mn-lt"/>
              </a:rPr>
              <a:t> </a:t>
            </a:r>
            <a:r>
              <a:rPr lang="en-US" b="1" dirty="0" err="1">
                <a:ea typeface="+mn-lt"/>
                <a:cs typeface="+mn-lt"/>
              </a:rPr>
              <a:t>birlikte</a:t>
            </a:r>
            <a:r>
              <a:rPr lang="en-US" b="1" dirty="0">
                <a:ea typeface="+mn-lt"/>
                <a:cs typeface="+mn-lt"/>
              </a:rPr>
              <a:t> </a:t>
            </a:r>
            <a:r>
              <a:rPr lang="en-US" b="1" dirty="0" err="1">
                <a:ea typeface="+mn-lt"/>
                <a:cs typeface="+mn-lt"/>
              </a:rPr>
              <a:t>zorluklarla</a:t>
            </a:r>
            <a:r>
              <a:rPr lang="en-US" b="1" dirty="0">
                <a:ea typeface="+mn-lt"/>
                <a:cs typeface="+mn-lt"/>
              </a:rPr>
              <a:t> </a:t>
            </a:r>
            <a:r>
              <a:rPr lang="en-US" b="1" dirty="0" err="1">
                <a:ea typeface="+mn-lt"/>
                <a:cs typeface="+mn-lt"/>
              </a:rPr>
              <a:t>başa</a:t>
            </a:r>
            <a:r>
              <a:rPr lang="en-US" b="1" dirty="0">
                <a:ea typeface="+mn-lt"/>
                <a:cs typeface="+mn-lt"/>
              </a:rPr>
              <a:t> </a:t>
            </a:r>
            <a:r>
              <a:rPr lang="en-US" b="1" dirty="0" err="1">
                <a:ea typeface="+mn-lt"/>
                <a:cs typeface="+mn-lt"/>
              </a:rPr>
              <a:t>çıkabilir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yenilikçi</a:t>
            </a:r>
            <a:r>
              <a:rPr lang="en-US" dirty="0">
                <a:ea typeface="+mn-lt"/>
                <a:cs typeface="+mn-lt"/>
              </a:rPr>
              <a:t> </a:t>
            </a:r>
            <a:r>
              <a:rPr lang="en-US" dirty="0" err="1">
                <a:ea typeface="+mn-lt"/>
                <a:cs typeface="+mn-lt"/>
              </a:rPr>
              <a:t>çözümler</a:t>
            </a:r>
            <a:r>
              <a:rPr lang="en-US" dirty="0">
                <a:ea typeface="+mn-lt"/>
                <a:cs typeface="+mn-lt"/>
              </a:rPr>
              <a:t> </a:t>
            </a:r>
            <a:r>
              <a:rPr lang="en-US" dirty="0" err="1">
                <a:ea typeface="+mn-lt"/>
                <a:cs typeface="+mn-lt"/>
              </a:rPr>
              <a:t>geliştirebilirsiniz</a:t>
            </a:r>
            <a:r>
              <a:rPr lang="en-US" dirty="0">
                <a:ea typeface="+mn-lt"/>
                <a:cs typeface="+mn-lt"/>
              </a:rPr>
              <a:t>.</a:t>
            </a:r>
            <a:endParaRPr lang="en-US" dirty="0">
              <a:ea typeface="Calibri"/>
              <a:cs typeface="Calibri"/>
            </a:endParaRPr>
          </a:p>
          <a:p>
            <a:pPr>
              <a:spcBef>
                <a:spcPts val="600"/>
              </a:spcBef>
            </a:pPr>
            <a:r>
              <a:rPr lang="en-US" dirty="0" err="1">
                <a:ea typeface="+mn-lt"/>
                <a:cs typeface="+mn-lt"/>
              </a:rPr>
              <a:t>Kaynakları</a:t>
            </a:r>
            <a:r>
              <a:rPr lang="en-US" dirty="0">
                <a:ea typeface="+mn-lt"/>
                <a:cs typeface="+mn-lt"/>
              </a:rPr>
              <a:t>, </a:t>
            </a:r>
            <a:r>
              <a:rPr lang="en-US" b="1" dirty="0" err="1">
                <a:ea typeface="+mn-lt"/>
                <a:cs typeface="+mn-lt"/>
              </a:rPr>
              <a:t>bilgiyi</a:t>
            </a:r>
            <a:r>
              <a:rPr lang="en-US" b="1" dirty="0">
                <a:ea typeface="+mn-lt"/>
                <a:cs typeface="+mn-lt"/>
              </a:rPr>
              <a:t> </a:t>
            </a:r>
            <a:r>
              <a:rPr lang="en-US" b="1" dirty="0" err="1">
                <a:ea typeface="+mn-lt"/>
                <a:cs typeface="+mn-lt"/>
              </a:rPr>
              <a:t>ve</a:t>
            </a:r>
            <a:r>
              <a:rPr lang="en-US" b="1" dirty="0">
                <a:ea typeface="+mn-lt"/>
                <a:cs typeface="+mn-lt"/>
              </a:rPr>
              <a:t> </a:t>
            </a:r>
            <a:r>
              <a:rPr lang="en-US" b="1" dirty="0" err="1">
                <a:ea typeface="+mn-lt"/>
                <a:cs typeface="+mn-lt"/>
              </a:rPr>
              <a:t>uzmanlığı</a:t>
            </a:r>
            <a:r>
              <a:rPr lang="en-US" b="1" dirty="0">
                <a:ea typeface="+mn-lt"/>
                <a:cs typeface="+mn-lt"/>
              </a:rPr>
              <a:t> </a:t>
            </a:r>
            <a:r>
              <a:rPr lang="en-US" b="1" dirty="0" err="1">
                <a:ea typeface="+mn-lt"/>
                <a:cs typeface="+mn-lt"/>
              </a:rPr>
              <a:t>bir</a:t>
            </a:r>
            <a:r>
              <a:rPr lang="en-US" b="1" dirty="0">
                <a:ea typeface="+mn-lt"/>
                <a:cs typeface="+mn-lt"/>
              </a:rPr>
              <a:t> </a:t>
            </a:r>
            <a:r>
              <a:rPr lang="en-US" b="1" dirty="0" err="1">
                <a:ea typeface="+mn-lt"/>
                <a:cs typeface="+mn-lt"/>
              </a:rPr>
              <a:t>araya</a:t>
            </a:r>
            <a:r>
              <a:rPr lang="en-US" b="1" dirty="0">
                <a:ea typeface="+mn-lt"/>
                <a:cs typeface="+mn-lt"/>
              </a:rPr>
              <a:t> </a:t>
            </a:r>
            <a:r>
              <a:rPr lang="en-US" b="1" dirty="0" err="1">
                <a:ea typeface="+mn-lt"/>
                <a:cs typeface="+mn-lt"/>
              </a:rPr>
              <a:t>getirerek</a:t>
            </a:r>
            <a:r>
              <a:rPr lang="en-US" dirty="0">
                <a:ea typeface="+mn-lt"/>
                <a:cs typeface="+mn-lt"/>
              </a:rPr>
              <a:t>, </a:t>
            </a:r>
            <a:r>
              <a:rPr lang="en-US" dirty="0" err="1">
                <a:ea typeface="+mn-lt"/>
                <a:cs typeface="+mn-lt"/>
              </a:rPr>
              <a:t>siz</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etik</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işletmeniz</a:t>
            </a:r>
            <a:r>
              <a:rPr lang="en-US" dirty="0">
                <a:ea typeface="+mn-lt"/>
                <a:cs typeface="+mn-lt"/>
              </a:rPr>
              <a:t> </a:t>
            </a:r>
            <a:r>
              <a:rPr lang="en-US" b="1" dirty="0" err="1">
                <a:ea typeface="+mn-lt"/>
                <a:cs typeface="+mn-lt"/>
              </a:rPr>
              <a:t>inovasyon</a:t>
            </a:r>
            <a:r>
              <a:rPr lang="en-US" b="1" dirty="0">
                <a:ea typeface="+mn-lt"/>
                <a:cs typeface="+mn-lt"/>
              </a:rPr>
              <a:t> </a:t>
            </a:r>
            <a:r>
              <a:rPr lang="en-US" b="1" dirty="0" err="1">
                <a:ea typeface="+mn-lt"/>
                <a:cs typeface="+mn-lt"/>
              </a:rPr>
              <a:t>çabalarını</a:t>
            </a:r>
            <a:r>
              <a:rPr lang="en-US" b="1" dirty="0">
                <a:ea typeface="+mn-lt"/>
                <a:cs typeface="+mn-lt"/>
              </a:rPr>
              <a:t> </a:t>
            </a:r>
            <a:r>
              <a:rPr lang="en-US" b="1" dirty="0" err="1">
                <a:ea typeface="+mn-lt"/>
                <a:cs typeface="+mn-lt"/>
              </a:rPr>
              <a:t>hızlandırabilir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daha</a:t>
            </a:r>
            <a:r>
              <a:rPr lang="en-US" dirty="0">
                <a:ea typeface="+mn-lt"/>
                <a:cs typeface="+mn-lt"/>
              </a:rPr>
              <a:t> </a:t>
            </a:r>
            <a:r>
              <a:rPr lang="en-US" dirty="0" err="1">
                <a:ea typeface="+mn-lt"/>
                <a:cs typeface="+mn-lt"/>
              </a:rPr>
              <a:t>büyük</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etki</a:t>
            </a:r>
            <a:r>
              <a:rPr lang="en-US" dirty="0">
                <a:ea typeface="+mn-lt"/>
                <a:cs typeface="+mn-lt"/>
              </a:rPr>
              <a:t> </a:t>
            </a:r>
            <a:r>
              <a:rPr lang="en-US" dirty="0" err="1">
                <a:ea typeface="+mn-lt"/>
                <a:cs typeface="+mn-lt"/>
              </a:rPr>
              <a:t>yaratabilirsiniz</a:t>
            </a:r>
            <a:r>
              <a:rPr lang="en-US" dirty="0">
                <a:ea typeface="+mn-lt"/>
                <a:cs typeface="+mn-lt"/>
              </a:rPr>
              <a:t>.</a:t>
            </a:r>
            <a:endParaRPr lang="en-US" dirty="0">
              <a:ea typeface="Calibri"/>
              <a:cs typeface="Calibri"/>
            </a:endParaRPr>
          </a:p>
          <a:p>
            <a:pPr>
              <a:spcBef>
                <a:spcPts val="600"/>
              </a:spcBef>
            </a:pPr>
            <a:endParaRPr lang="en-US" dirty="0">
              <a:ea typeface="Calibri"/>
              <a:cs typeface="Calibri"/>
            </a:endParaRPr>
          </a:p>
        </p:txBody>
      </p:sp>
      <p:sp>
        <p:nvSpPr>
          <p:cNvPr id="3" name="Text Placeholder 2">
            <a:extLst>
              <a:ext uri="{FF2B5EF4-FFF2-40B4-BE49-F238E27FC236}">
                <a16:creationId xmlns:a16="http://schemas.microsoft.com/office/drawing/2014/main" id="{AAF11674-9521-841C-F6B4-ED91EA3913D8}"/>
              </a:ext>
            </a:extLst>
          </p:cNvPr>
          <p:cNvSpPr>
            <a:spLocks noGrp="1"/>
          </p:cNvSpPr>
          <p:nvPr>
            <p:ph type="body" sz="quarter" idx="16"/>
          </p:nvPr>
        </p:nvSpPr>
        <p:spPr>
          <a:xfrm>
            <a:off x="898358" y="577378"/>
            <a:ext cx="4990998" cy="992652"/>
          </a:xfrm>
        </p:spPr>
        <p:txBody>
          <a:bodyPr/>
          <a:lstStyle/>
          <a:p>
            <a:pPr algn="l" rtl="0"/>
            <a:r>
              <a:rPr lang="en-IE" b="1"/>
              <a:t>İşbirlikleri ve Ortaklıklar:</a:t>
            </a:r>
          </a:p>
        </p:txBody>
      </p:sp>
      <p:pic>
        <p:nvPicPr>
          <p:cNvPr id="6" name="Picture Placeholder 5">
            <a:extLst>
              <a:ext uri="{FF2B5EF4-FFF2-40B4-BE49-F238E27FC236}">
                <a16:creationId xmlns:a16="http://schemas.microsoft.com/office/drawing/2014/main" id="{48290F7D-FFDB-0FF5-86C3-53395242BDB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pic>
        <p:nvPicPr>
          <p:cNvPr id="4" name="Picture 3">
            <a:extLst>
              <a:ext uri="{FF2B5EF4-FFF2-40B4-BE49-F238E27FC236}">
                <a16:creationId xmlns:a16="http://schemas.microsoft.com/office/drawing/2014/main" id="{9241195F-BA9D-0582-1FC6-48B57165208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201355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6" y="2036189"/>
            <a:ext cx="10419422" cy="2648933"/>
          </a:xfrm>
        </p:spPr>
        <p:txBody>
          <a:bodyPr lIns="91440" tIns="45720" rIns="91440" bIns="45720" anchor="ctr">
            <a:noAutofit/>
          </a:bodyPr>
          <a:lstStyle/>
          <a:p>
            <a:r>
              <a:rPr lang="en-US" sz="4000" dirty="0" err="1"/>
              <a:t>Artık</a:t>
            </a:r>
            <a:r>
              <a:rPr lang="en-US" sz="4000" dirty="0"/>
              <a:t> EFE </a:t>
            </a:r>
            <a:r>
              <a:rPr lang="en-US" sz="4000" dirty="0" err="1"/>
              <a:t>kursunun</a:t>
            </a:r>
            <a:r>
              <a:rPr lang="en-US" sz="4000" dirty="0"/>
              <a:t> </a:t>
            </a:r>
            <a:r>
              <a:rPr lang="en-US" sz="4000" dirty="0" err="1"/>
              <a:t>yarısına</a:t>
            </a:r>
            <a:r>
              <a:rPr lang="en-US" sz="4000" dirty="0"/>
              <a:t> </a:t>
            </a:r>
            <a:r>
              <a:rPr lang="en-US" sz="4000" dirty="0" err="1"/>
              <a:t>geldiniz</a:t>
            </a:r>
            <a:r>
              <a:rPr lang="en-US" sz="4000" dirty="0"/>
              <a:t>…</a:t>
            </a:r>
            <a:r>
              <a:rPr lang="en-US" sz="4000" dirty="0" err="1"/>
              <a:t>Modül</a:t>
            </a:r>
            <a:r>
              <a:rPr lang="en-US" sz="4000" dirty="0"/>
              <a:t> 4 </a:t>
            </a:r>
            <a:r>
              <a:rPr lang="en-US" sz="4000" b="1" dirty="0" err="1"/>
              <a:t>Etik</a:t>
            </a:r>
            <a:r>
              <a:rPr lang="en-US" sz="4000" b="1" dirty="0"/>
              <a:t> </a:t>
            </a:r>
            <a:r>
              <a:rPr lang="en-US" sz="4000" b="1" dirty="0" err="1"/>
              <a:t>Gıda</a:t>
            </a:r>
            <a:r>
              <a:rPr lang="en-US" sz="4000" b="1" dirty="0"/>
              <a:t> </a:t>
            </a:r>
            <a:r>
              <a:rPr lang="en-US" sz="4000" b="1" dirty="0" err="1"/>
              <a:t>İşlemlerinde</a:t>
            </a:r>
            <a:r>
              <a:rPr lang="en-US" sz="4000" b="1" dirty="0"/>
              <a:t> </a:t>
            </a:r>
            <a:r>
              <a:rPr lang="en-US" sz="4000" b="1" dirty="0" err="1"/>
              <a:t>Taktikler</a:t>
            </a:r>
            <a:r>
              <a:rPr lang="en-US" sz="4000" dirty="0" err="1"/>
              <a:t>'e</a:t>
            </a:r>
            <a:r>
              <a:rPr lang="en-US" sz="4000" dirty="0"/>
              <a:t> </a:t>
            </a:r>
            <a:r>
              <a:rPr lang="en-US" sz="4000" dirty="0" err="1"/>
              <a:t>devam</a:t>
            </a:r>
            <a:r>
              <a:rPr lang="en-US" sz="4000" dirty="0"/>
              <a:t> </a:t>
            </a:r>
            <a:r>
              <a:rPr lang="en-US" sz="4000" dirty="0" err="1"/>
              <a:t>edin</a:t>
            </a:r>
            <a:r>
              <a:rPr lang="en-US" sz="4000" dirty="0"/>
              <a:t>, </a:t>
            </a:r>
            <a:r>
              <a:rPr lang="en-US" sz="4000" dirty="0" err="1"/>
              <a:t>faydalı</a:t>
            </a:r>
            <a:r>
              <a:rPr lang="en-US" sz="4000" dirty="0"/>
              <a:t> </a:t>
            </a:r>
            <a:r>
              <a:rPr lang="en-US" sz="4000" dirty="0" err="1"/>
              <a:t>şeyler</a:t>
            </a:r>
            <a:r>
              <a:rPr lang="en-US" sz="4000" dirty="0"/>
              <a:t> </a:t>
            </a:r>
            <a:r>
              <a:rPr lang="en-US" sz="4000" dirty="0" err="1"/>
              <a:t>öğreneceksiniz</a:t>
            </a:r>
            <a:r>
              <a:rPr lang="en-US" sz="4000" dirty="0"/>
              <a:t>.</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1FB78F-29B0-44FF-BEE9-FACC0A5336B6}">
  <ds:schemaRefs>
    <ds:schemaRef ds:uri="b368c81d-2a3c-4b2e-8f20-ebff1d13c98d"/>
    <ds:schemaRef ds:uri="d8d94d33-0f46-420b-ad84-827e2691e37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93707F7-B0E9-4B8B-AA91-0B9FF152A749}"/>
</file>

<file path=customXml/itemProps3.xml><?xml version="1.0" encoding="utf-8"?>
<ds:datastoreItem xmlns:ds="http://schemas.openxmlformats.org/officeDocument/2006/customXml" ds:itemID="{8003B585-799A-47D8-9CA7-79D54B165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6542</Words>
  <Application>Microsoft Office PowerPoint</Application>
  <PresentationFormat>Widescreen</PresentationFormat>
  <Paragraphs>932</Paragraphs>
  <Slides>91</Slides>
  <Notes>7</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Arial</vt:lpstr>
      <vt:lpstr>brandon-grot-w01-light</vt:lpstr>
      <vt:lpstr>Calibri</vt:lpstr>
      <vt:lpstr>Georgia</vt:lpstr>
      <vt:lpstr>Montserrat Light</vt:lpstr>
      <vt:lpstr>MyriadPro-Bold</vt:lpstr>
      <vt:lpstr>PT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828</cp:revision>
  <dcterms:created xsi:type="dcterms:W3CDTF">2020-10-14T13:32:04Z</dcterms:created>
  <dcterms:modified xsi:type="dcterms:W3CDTF">2024-02-01T11:58:29Z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