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87" r:id="rId5"/>
    <p:sldId id="4306" r:id="rId6"/>
    <p:sldId id="4345" r:id="rId7"/>
    <p:sldId id="4365" r:id="rId8"/>
    <p:sldId id="4389" r:id="rId9"/>
    <p:sldId id="4396" r:id="rId10"/>
    <p:sldId id="4395" r:id="rId11"/>
    <p:sldId id="4394" r:id="rId12"/>
    <p:sldId id="4393" r:id="rId13"/>
    <p:sldId id="4392" r:id="rId14"/>
    <p:sldId id="4391" r:id="rId15"/>
    <p:sldId id="4390" r:id="rId16"/>
    <p:sldId id="4412" r:id="rId17"/>
    <p:sldId id="4411" r:id="rId18"/>
    <p:sldId id="4410" r:id="rId19"/>
    <p:sldId id="4409" r:id="rId20"/>
    <p:sldId id="4408" r:id="rId21"/>
    <p:sldId id="4407" r:id="rId22"/>
    <p:sldId id="4406" r:id="rId23"/>
    <p:sldId id="4405" r:id="rId24"/>
    <p:sldId id="4404" r:id="rId25"/>
    <p:sldId id="4403" r:id="rId26"/>
    <p:sldId id="4431" r:id="rId27"/>
    <p:sldId id="4401" r:id="rId28"/>
    <p:sldId id="4400" r:id="rId29"/>
    <p:sldId id="4399" r:id="rId30"/>
    <p:sldId id="4398" r:id="rId31"/>
    <p:sldId id="4397" r:id="rId32"/>
    <p:sldId id="4366" r:id="rId33"/>
    <p:sldId id="4432" r:id="rId34"/>
    <p:sldId id="4640" r:id="rId35"/>
    <p:sldId id="4642" r:id="rId36"/>
    <p:sldId id="4641" r:id="rId37"/>
    <p:sldId id="4645" r:id="rId38"/>
    <p:sldId id="4643" r:id="rId39"/>
    <p:sldId id="4646" r:id="rId40"/>
    <p:sldId id="4647" r:id="rId41"/>
    <p:sldId id="4648" r:id="rId42"/>
    <p:sldId id="4644" r:id="rId43"/>
    <p:sldId id="4649" r:id="rId44"/>
    <p:sldId id="4650" r:id="rId45"/>
    <p:sldId id="4651" r:id="rId46"/>
    <p:sldId id="4652" r:id="rId47"/>
    <p:sldId id="4658" r:id="rId48"/>
    <p:sldId id="4342" r:id="rId49"/>
    <p:sldId id="4633" r:id="rId50"/>
    <p:sldId id="4654" r:id="rId51"/>
    <p:sldId id="4655" r:id="rId52"/>
    <p:sldId id="4656" r:id="rId53"/>
    <p:sldId id="4635" r:id="rId54"/>
    <p:sldId id="4636" r:id="rId55"/>
    <p:sldId id="4637" r:id="rId56"/>
    <p:sldId id="4638" r:id="rId57"/>
    <p:sldId id="4639" r:id="rId58"/>
    <p:sldId id="4657" r:id="rId59"/>
    <p:sldId id="4346" r:id="rId60"/>
    <p:sldId id="4437" r:id="rId61"/>
    <p:sldId id="4322" r:id="rId62"/>
    <p:sldId id="4436" r:id="rId63"/>
    <p:sldId id="4438" r:id="rId64"/>
    <p:sldId id="4351" r:id="rId65"/>
    <p:sldId id="4353" r:id="rId66"/>
    <p:sldId id="4434" r:id="rId67"/>
    <p:sldId id="4447" r:id="rId68"/>
    <p:sldId id="4439" r:id="rId69"/>
    <p:sldId id="4440" r:id="rId70"/>
    <p:sldId id="4435" r:id="rId71"/>
    <p:sldId id="4442" r:id="rId72"/>
    <p:sldId id="4443" r:id="rId73"/>
    <p:sldId id="4444" r:id="rId74"/>
    <p:sldId id="4355" r:id="rId75"/>
    <p:sldId id="4445" r:id="rId76"/>
    <p:sldId id="4354" r:id="rId77"/>
    <p:sldId id="4347" r:id="rId78"/>
    <p:sldId id="4430" r:id="rId79"/>
    <p:sldId id="4429" r:id="rId80"/>
    <p:sldId id="4428" r:id="rId81"/>
    <p:sldId id="4424" r:id="rId82"/>
    <p:sldId id="4423" r:id="rId83"/>
    <p:sldId id="4422" r:id="rId84"/>
    <p:sldId id="4421" r:id="rId85"/>
    <p:sldId id="4420" r:id="rId86"/>
    <p:sldId id="4419" r:id="rId87"/>
    <p:sldId id="4418" r:id="rId88"/>
    <p:sldId id="4417" r:id="rId89"/>
    <p:sldId id="4348" r:id="rId90"/>
    <p:sldId id="4448" r:id="rId91"/>
    <p:sldId id="4338" r:id="rId92"/>
    <p:sldId id="4449" r:id="rId93"/>
    <p:sldId id="4450" r:id="rId94"/>
    <p:sldId id="4451" r:id="rId95"/>
    <p:sldId id="4452" r:id="rId96"/>
    <p:sldId id="4453" r:id="rId97"/>
    <p:sldId id="4454" r:id="rId98"/>
    <p:sldId id="4455" r:id="rId99"/>
    <p:sldId id="4456" r:id="rId100"/>
    <p:sldId id="4458" r:id="rId101"/>
    <p:sldId id="4457" r:id="rId102"/>
    <p:sldId id="4459" r:id="rId103"/>
    <p:sldId id="4460" r:id="rId104"/>
    <p:sldId id="4461" r:id="rId105"/>
    <p:sldId id="4462"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1DEE3D-2B83-A365-73B0-B7D50F510C7D}" name="Emilia S Tarvainen" initials="EST" userId="S::Emilia.Tarvainen@edu.savonia.fi::424771e1-30a4-49d8-95a9-75e3e56331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DDC"/>
    <a:srgbClr val="F79037"/>
    <a:srgbClr val="000000"/>
    <a:srgbClr val="F1A0C2"/>
    <a:srgbClr val="B2DEDD"/>
    <a:srgbClr val="FDE4CF"/>
    <a:srgbClr val="EAEBED"/>
    <a:srgbClr val="EF5655"/>
    <a:srgbClr val="28AF95"/>
    <a:srgbClr val="F9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3323" autoAdjust="0"/>
    <p:restoredTop sz="0" autoAdjust="0"/>
  </p:normalViewPr>
  <p:slideViewPr>
    <p:cSldViewPr snapToGrid="0">
      <p:cViewPr varScale="1">
        <p:scale>
          <a:sx n="27" d="100"/>
          <a:sy n="27" d="100"/>
        </p:scale>
        <p:origin x="393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dgm:spPr>
        <a:solidFill>
          <a:srgbClr val="28AF95"/>
        </a:solidFill>
      </dgm:spPr>
      <dgm:t>
        <a:bodyPr/>
        <a:lstStyle/>
        <a:p>
          <a:r>
            <a:rPr lang="en-IE" b="1" dirty="0" err="1">
              <a:solidFill>
                <a:srgbClr val="000000"/>
              </a:solidFill>
            </a:rPr>
            <a:t>Kierrätys</a:t>
          </a:r>
          <a:endParaRPr lang="en-IE" b="1" dirty="0">
            <a:solidFill>
              <a:srgbClr val="000000"/>
            </a:solidFill>
          </a:endParaRP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endParaRPr lang="en-IE" b="1" dirty="0">
            <a:solidFill>
              <a:srgbClr val="000000"/>
            </a:solidFill>
          </a:endParaRPr>
        </a:p>
        <a:p>
          <a:r>
            <a:rPr lang="en-IE" b="1" dirty="0" err="1">
              <a:solidFill>
                <a:srgbClr val="000000"/>
              </a:solidFill>
            </a:rPr>
            <a:t>Kestävä</a:t>
          </a:r>
          <a:r>
            <a:rPr lang="en-IE" b="1" dirty="0">
              <a:solidFill>
                <a:srgbClr val="000000"/>
              </a:solidFill>
            </a:rPr>
            <a:t> </a:t>
          </a:r>
          <a:r>
            <a:rPr lang="en-IE" b="1" dirty="0" err="1">
              <a:solidFill>
                <a:srgbClr val="000000"/>
              </a:solidFill>
            </a:rPr>
            <a:t>tuotanto</a:t>
          </a:r>
          <a:endParaRPr lang="en-IE" b="1" dirty="0">
            <a:solidFill>
              <a:srgbClr val="000000"/>
            </a:solidFill>
          </a:endParaRP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r>
            <a:rPr lang="en-IE" b="1" dirty="0" err="1">
              <a:solidFill>
                <a:srgbClr val="000000"/>
              </a:solidFill>
            </a:rPr>
            <a:t>Kestävä</a:t>
          </a:r>
          <a:r>
            <a:rPr lang="en-IE" b="1" dirty="0">
              <a:solidFill>
                <a:srgbClr val="000000"/>
              </a:solidFill>
            </a:rPr>
            <a:t> </a:t>
          </a:r>
          <a:r>
            <a:rPr lang="en-IE" b="1" dirty="0" err="1">
              <a:solidFill>
                <a:srgbClr val="000000"/>
              </a:solidFill>
            </a:rPr>
            <a:t>käyttö</a:t>
          </a:r>
          <a:endParaRPr lang="en-IE" b="1" dirty="0">
            <a:solidFill>
              <a:srgbClr val="000000"/>
            </a:solidFill>
          </a:endParaRP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dirty="0" err="1">
              <a:solidFill>
                <a:srgbClr val="000000"/>
              </a:solidFill>
            </a:rPr>
            <a:t>Kierrätys</a:t>
          </a:r>
          <a:endParaRPr lang="en-IE" sz="1500" b="1" kern="1200" dirty="0">
            <a:solidFill>
              <a:srgbClr val="000000"/>
            </a:solidFill>
          </a:endParaRP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IE" sz="1500" b="1" kern="1200" dirty="0">
            <a:solidFill>
              <a:srgbClr val="000000"/>
            </a:solidFill>
          </a:endParaRPr>
        </a:p>
        <a:p>
          <a:pPr marL="0" lvl="0" indent="0" algn="ctr" defTabSz="666750">
            <a:lnSpc>
              <a:spcPct val="90000"/>
            </a:lnSpc>
            <a:spcBef>
              <a:spcPct val="0"/>
            </a:spcBef>
            <a:spcAft>
              <a:spcPct val="35000"/>
            </a:spcAft>
            <a:buNone/>
          </a:pPr>
          <a:r>
            <a:rPr lang="en-IE" sz="1500" b="1" kern="1200" dirty="0" err="1">
              <a:solidFill>
                <a:srgbClr val="000000"/>
              </a:solidFill>
            </a:rPr>
            <a:t>Kestävä</a:t>
          </a:r>
          <a:r>
            <a:rPr lang="en-IE" sz="1500" b="1" kern="1200" dirty="0">
              <a:solidFill>
                <a:srgbClr val="000000"/>
              </a:solidFill>
            </a:rPr>
            <a:t> </a:t>
          </a:r>
          <a:r>
            <a:rPr lang="en-IE" sz="1500" b="1" kern="1200" dirty="0" err="1">
              <a:solidFill>
                <a:srgbClr val="000000"/>
              </a:solidFill>
            </a:rPr>
            <a:t>tuotanto</a:t>
          </a:r>
          <a:endParaRPr lang="en-IE" sz="1500" b="1" kern="1200" dirty="0">
            <a:solidFill>
              <a:srgbClr val="000000"/>
            </a:solidFill>
          </a:endParaRP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dirty="0" err="1">
              <a:solidFill>
                <a:srgbClr val="000000"/>
              </a:solidFill>
            </a:rPr>
            <a:t>Kestävä</a:t>
          </a:r>
          <a:r>
            <a:rPr lang="en-IE" sz="1500" b="1" kern="1200" dirty="0">
              <a:solidFill>
                <a:srgbClr val="000000"/>
              </a:solidFill>
            </a:rPr>
            <a:t> </a:t>
          </a:r>
          <a:r>
            <a:rPr lang="en-IE" sz="1500" b="1" kern="1200" dirty="0" err="1">
              <a:solidFill>
                <a:srgbClr val="000000"/>
              </a:solidFill>
            </a:rPr>
            <a:t>käyttö</a:t>
          </a:r>
          <a:endParaRPr lang="en-IE" sz="1500" b="1" kern="1200" dirty="0">
            <a:solidFill>
              <a:srgbClr val="000000"/>
            </a:solidFill>
          </a:endParaRP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9185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E9B6B34D-6815-D5DA-FA39-7D5E96269FD5}"/>
              </a:ext>
            </a:extLst>
          </p:cNvPr>
          <p:cNvPicPr>
            <a:picLocks noChangeAspect="1"/>
          </p:cNvPicPr>
          <p:nvPr userDrawn="1"/>
        </p:nvPicPr>
        <p:blipFill>
          <a:blip r:embed="rId2"/>
          <a:stretch>
            <a:fillRect/>
          </a:stretch>
        </p:blipFill>
        <p:spPr>
          <a:xfrm>
            <a:off x="983112" y="6072093"/>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0EA9B4BA-9CB8-E1F5-B467-06DF86B8D764}"/>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98F48900-3B5B-6055-50CE-2833D7AAD346}"/>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510828"/>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0809" y="3621530"/>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62527"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527"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84230" y="5460547"/>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0809" y="274073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90809" y="1761936"/>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90809" y="5460547"/>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21824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21824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309741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309741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40123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40123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7814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89211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301132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203252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svg"/><Relationship Id="rId3" Type="http://schemas.openxmlformats.org/officeDocument/2006/relationships/image" Target="../media/image110.svg"/><Relationship Id="rId7" Type="http://schemas.openxmlformats.org/officeDocument/2006/relationships/image" Target="../media/image114.svg"/><Relationship Id="rId12" Type="http://schemas.openxmlformats.org/officeDocument/2006/relationships/image" Target="../media/image119.png"/><Relationship Id="rId2" Type="http://schemas.openxmlformats.org/officeDocument/2006/relationships/image" Target="../media/image109.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svg"/><Relationship Id="rId5" Type="http://schemas.openxmlformats.org/officeDocument/2006/relationships/image" Target="../media/image112.sv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svg"/><Relationship Id="rId14" Type="http://schemas.openxmlformats.org/officeDocument/2006/relationships/image" Target="../media/image121.png"/></Relationships>
</file>

<file path=ppt/slides/_rels/slide101.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5.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hyperlink" Target="https://openfoodnetwork.ie/north_tipperary_online_farmers_market/shop" TargetMode="External"/><Relationship Id="rId5" Type="http://schemas.openxmlformats.org/officeDocument/2006/relationships/hyperlink" Target="https://youtu.be/AgWgYeWm1Os"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tGQUFmS1BZVnAxbThfV2ZfR2RJLXM4bzZEQXxBQ3Jtc0ttcy1oMnBhN0EwcWE2VTl0T01JNHJuTUg1MWJVenFNRjFvdWFqQWYxTENWMjZMakM5MnNSZ1hJWXlWSlZGS3RSczNjOHp1OFJkb0FScWRQZUlhNEgyUk1IZURRdDdQcWo3STV0emZyaEdPSUs5d0labw&amp;q=https%3A%2F%2Feuropa.eu%2F%21gf93pw" TargetMode="Externa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2.png"/><Relationship Id="rId5" Type="http://schemas.openxmlformats.org/officeDocument/2006/relationships/diagramColors" Target="../diagrams/colors1.xml"/><Relationship Id="rId10" Type="http://schemas.openxmlformats.org/officeDocument/2006/relationships/image" Target="../media/image41.svg"/><Relationship Id="rId4" Type="http://schemas.openxmlformats.org/officeDocument/2006/relationships/diagramQuickStyle" Target="../diagrams/quickStyle1.xml"/><Relationship Id="rId9" Type="http://schemas.openxmlformats.org/officeDocument/2006/relationships/image" Target="../media/image40.png"/><Relationship Id="rId1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favini.com/gs/en/fine-papers/crush/cartacrusca-case-hist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8.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3.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4.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0.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1.jpeg"/><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29.png"/><Relationship Id="rId4" Type="http://schemas.openxmlformats.org/officeDocument/2006/relationships/hyperlink" Target="https://snellman.fi/f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1.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5.xml"/><Relationship Id="rId5" Type="http://schemas.openxmlformats.org/officeDocument/2006/relationships/image" Target="../media/image88.sv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s://environment.ec.europa.eu/science-environment-policy_en" TargetMode="Externa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8.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0.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3.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5.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6.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emrush.com/blog/how-to-create-effective-marketing-strategies-for-your-business" TargetMode="Externa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4.png"/><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11.xml"/><Relationship Id="rId6" Type="http://schemas.openxmlformats.org/officeDocument/2006/relationships/hyperlink" Target="https://www.bcg.com/about/overview/our-history/growth-share-matrix" TargetMode="External"/><Relationship Id="rId5" Type="http://schemas.openxmlformats.org/officeDocument/2006/relationships/hyperlink" Target="https://www.mindtools.com/a5llt9t/segmentation-targeting-and-positioning-model" TargetMode="External"/><Relationship Id="rId4" Type="http://schemas.openxmlformats.org/officeDocument/2006/relationships/hyperlink" Target="https://www.mindtools.com/a2gy5ya/the-ansoff-matri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669281"/>
            <a:ext cx="7921419" cy="1292351"/>
          </a:xfrm>
        </p:spPr>
        <p:txBody>
          <a:bodyPr/>
          <a:lstStyle/>
          <a:p>
            <a:pPr algn="l" rtl="0"/>
            <a:r>
              <a:rPr lang="en-IE" b="0" dirty="0" err="1"/>
              <a:t>Eettiset</a:t>
            </a:r>
            <a:r>
              <a:rPr lang="en-IE" b="0" dirty="0"/>
              <a:t> </a:t>
            </a:r>
            <a:r>
              <a:rPr lang="en-IE" b="0" dirty="0" err="1"/>
              <a:t>menettelytavat</a:t>
            </a:r>
            <a:r>
              <a:rPr lang="en-IE" b="0" dirty="0"/>
              <a:t> </a:t>
            </a:r>
            <a:r>
              <a:rPr lang="en-IE" b="0" dirty="0" err="1"/>
              <a:t>elintarviketuotannossa</a:t>
            </a:r>
            <a:endParaRPr lang="en-IE" b="0" dirty="0"/>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844669"/>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MODUULI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Eettisen</a:t>
            </a:r>
            <a:r>
              <a:rPr lang="en-GB" sz="2000" b="1" dirty="0">
                <a:solidFill>
                  <a:srgbClr val="000000"/>
                </a:solidFill>
              </a:rPr>
              <a:t> </a:t>
            </a:r>
            <a:r>
              <a:rPr lang="en-GB" sz="2000" b="1" dirty="0" err="1">
                <a:solidFill>
                  <a:srgbClr val="000000"/>
                </a:solidFill>
              </a:rPr>
              <a:t>elintarvikeyrittäjyyden</a:t>
            </a:r>
            <a:r>
              <a:rPr lang="en-GB" sz="2000" b="1">
                <a:solidFill>
                  <a:srgbClr val="000000"/>
                </a:solidFill>
              </a:rPr>
              <a:t> ohjelma</a:t>
            </a:r>
            <a:r>
              <a:rPr lang="en-GB" sz="2000" b="1" dirty="0">
                <a:solidFill>
                  <a:srgbClr val="000000"/>
                </a:solidFill>
              </a:rPr>
              <a:t> (EFE)</a:t>
            </a:r>
            <a:endParaRPr lang="en-IE" sz="2000" dirty="0">
              <a:solidFill>
                <a:srgbClr val="000000"/>
              </a:solidFill>
            </a:endParaRPr>
          </a:p>
        </p:txBody>
      </p:sp>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546131" y="449092"/>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600" b="1" i="0" u="none" strike="noStrike" kern="1200" cap="none" spc="0" normalizeH="0" baseline="0" noProof="0" dirty="0" err="1">
                <a:ln>
                  <a:noFill/>
                </a:ln>
                <a:effectLst/>
                <a:uLnTx/>
                <a:uFillTx/>
                <a:latin typeface="Calibri" panose="020F0502020204030204"/>
                <a:ea typeface="+mn-ea"/>
                <a:cs typeface="+mn-cs"/>
              </a:rPr>
              <a:t>Pitkät</a:t>
            </a:r>
            <a:r>
              <a:rPr kumimoji="0" lang="en-US" sz="3600" b="1" i="0" u="none" strike="noStrike" kern="1200" cap="none" spc="0" normalizeH="0" baseline="0" noProof="0" dirty="0">
                <a:ln>
                  <a:noFill/>
                </a:ln>
                <a:effectLst/>
                <a:uLnTx/>
                <a:uFillTx/>
                <a:latin typeface="Calibri" panose="020F0502020204030204"/>
                <a:ea typeface="+mn-ea"/>
                <a:cs typeface="+mn-cs"/>
              </a:rPr>
              <a:t> </a:t>
            </a:r>
            <a:r>
              <a:rPr kumimoji="0" lang="en-US" sz="3600" b="1" i="0" u="none" strike="noStrike" kern="1200" cap="none" spc="0" normalizeH="0" baseline="0" noProof="0" dirty="0" err="1">
                <a:ln>
                  <a:noFill/>
                </a:ln>
                <a:effectLst/>
                <a:uLnTx/>
                <a:uFillTx/>
                <a:latin typeface="Calibri" panose="020F0502020204030204"/>
                <a:ea typeface="+mn-ea"/>
                <a:cs typeface="+mn-cs"/>
              </a:rPr>
              <a:t>toimitusketjut</a:t>
            </a:r>
            <a:r>
              <a:rPr kumimoji="0" lang="en-US" sz="3600" b="1" i="0" u="none" strike="noStrike" kern="1200" cap="none" spc="0" normalizeH="0" baseline="0" noProof="0" dirty="0">
                <a:ln>
                  <a:noFill/>
                </a:ln>
                <a:effectLst/>
                <a:uLnTx/>
                <a:uFillTx/>
                <a:latin typeface="Calibri" panose="020F0502020204030204"/>
                <a:ea typeface="+mn-ea"/>
                <a:cs typeface="+mn-cs"/>
              </a:rPr>
              <a:t> </a:t>
            </a:r>
            <a:r>
              <a:rPr kumimoji="0" lang="en-US" sz="3600" b="0" i="0" u="none" strike="noStrike" kern="1200" cap="none" spc="0" normalizeH="0" baseline="0" noProof="0" dirty="0" err="1">
                <a:ln>
                  <a:noFill/>
                </a:ln>
                <a:effectLst/>
                <a:uLnTx/>
                <a:uFillTx/>
                <a:latin typeface="Calibri" panose="020F0502020204030204"/>
                <a:ea typeface="+mn-ea"/>
                <a:cs typeface="+mn-cs"/>
              </a:rPr>
              <a:t>voivat</a:t>
            </a:r>
            <a:r>
              <a:rPr kumimoji="0" lang="en-US" sz="3600" b="0" i="0" u="none" strike="noStrike" kern="1200" cap="none" spc="0" normalizeH="0" baseline="0" noProof="0" dirty="0">
                <a:ln>
                  <a:noFill/>
                </a:ln>
                <a:effectLst/>
                <a:uLnTx/>
                <a:uFillTx/>
                <a:latin typeface="Calibri" panose="020F0502020204030204"/>
                <a:ea typeface="+mn-ea"/>
                <a:cs typeface="+mn-cs"/>
              </a:rPr>
              <a:t> olla </a:t>
            </a:r>
            <a:r>
              <a:rPr kumimoji="0" lang="en-US" sz="3600" b="0" i="0" u="none" strike="noStrike" kern="1200" cap="none" spc="0" normalizeH="0" baseline="0" noProof="0" dirty="0" err="1">
                <a:ln>
                  <a:noFill/>
                </a:ln>
                <a:effectLst/>
                <a:uLnTx/>
                <a:uFillTx/>
                <a:latin typeface="Calibri" panose="020F0502020204030204"/>
                <a:ea typeface="+mn-ea"/>
                <a:cs typeface="+mn-cs"/>
              </a:rPr>
              <a:t>hyvin</a:t>
            </a:r>
            <a:r>
              <a:rPr kumimoji="0" lang="en-US" sz="3600" b="0" i="0" u="none" strike="noStrike" kern="1200" cap="none" spc="0" normalizeH="0" baseline="0" noProof="0" dirty="0">
                <a:ln>
                  <a:noFill/>
                </a:ln>
                <a:effectLst/>
                <a:uLnTx/>
                <a:uFillTx/>
                <a:latin typeface="Calibri" panose="020F0502020204030204"/>
                <a:ea typeface="+mn-ea"/>
                <a:cs typeface="+mn-cs"/>
              </a:rPr>
              <a:t> </a:t>
            </a:r>
            <a:r>
              <a:rPr kumimoji="0" lang="en-US" sz="3600" b="0" i="0" u="none" strike="noStrike" kern="1200" cap="none" spc="0" normalizeH="0" baseline="0" noProof="0" dirty="0" err="1">
                <a:ln>
                  <a:noFill/>
                </a:ln>
                <a:effectLst/>
                <a:uLnTx/>
                <a:uFillTx/>
                <a:latin typeface="Calibri" panose="020F0502020204030204"/>
                <a:ea typeface="+mn-ea"/>
                <a:cs typeface="+mn-cs"/>
              </a:rPr>
              <a:t>monimutkaisia</a:t>
            </a:r>
            <a:r>
              <a:rPr kumimoji="0" lang="en-US" sz="3600" b="0" i="0" u="none" strike="noStrike" kern="1200" cap="none" spc="0" normalizeH="0" baseline="0" noProof="0" dirty="0">
                <a:ln>
                  <a:noFill/>
                </a:ln>
                <a:effectLst/>
                <a:uLnTx/>
                <a:uFillTx/>
                <a:latin typeface="Calibri" panose="020F0502020204030204"/>
                <a:ea typeface="+mn-ea"/>
                <a:cs typeface="+mn-cs"/>
              </a:rPr>
              <a:t> ja sillä voi tyypillisesti olla korkea hiilijalanjälki…</a:t>
            </a:r>
            <a:endParaRPr kumimoji="0" lang="en-IE" sz="3600" b="0" i="0" u="none" strike="noStrike" kern="1200" cap="none" spc="0" normalizeH="0" baseline="0" noProof="0" dirty="0">
              <a:ln>
                <a:noFill/>
              </a:ln>
              <a:effectLst/>
              <a:uLnTx/>
              <a:uFillTx/>
              <a:latin typeface="Calibri" panose="020F0502020204030204"/>
              <a:ea typeface="+mn-ea"/>
              <a:cs typeface="+mn-cs"/>
            </a:endParaRPr>
          </a:p>
          <a:p>
            <a:pPr algn="l" rtl="0"/>
            <a:endParaRPr lang="en-IE" dirty="0"/>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714260" y="3144820"/>
            <a:ext cx="2072556" cy="738664"/>
          </a:xfrm>
          <a:prstGeom prst="rect">
            <a:avLst/>
          </a:prstGeom>
          <a:noFill/>
        </p:spPr>
        <p:txBody>
          <a:bodyPr wrap="square" rtlCol="0">
            <a:spAutoFit/>
          </a:bodyPr>
          <a:lstStyle/>
          <a:p>
            <a:pPr algn="ctr" rtl="0">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Kasvattajat ja</a:t>
            </a:r>
          </a:p>
          <a:p>
            <a:pPr algn="ctr" rtl="0">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viljelijät-rahdinaajat</a:t>
            </a:r>
          </a:p>
          <a:p>
            <a:pPr algn="l" rtl="0"/>
            <a:endParaRPr lang="en-IE" dirty="0">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599194" y="5416016"/>
            <a:ext cx="1311208" cy="646331"/>
          </a:xfrm>
          <a:prstGeom prst="rect">
            <a:avLst/>
          </a:prstGeom>
          <a:noFill/>
        </p:spPr>
        <p:txBody>
          <a:bodyPr wrap="square" rtlCol="0">
            <a:spAutoFit/>
          </a:bodyPr>
          <a:lstStyle/>
          <a:p>
            <a:pPr algn="l" rtl="0"/>
            <a:r>
              <a:rPr lang="en-US" altLang="en-US" sz="1800" dirty="0">
                <a:solidFill>
                  <a:srgbClr val="000000"/>
                </a:solidFill>
                <a:latin typeface="Arial" panose="020B0604020202020204" pitchFamily="34" charset="0"/>
              </a:rPr>
              <a:t>Tuonti</a:t>
            </a:r>
            <a:endParaRPr lang="en-US" altLang="en-US" sz="2800" dirty="0">
              <a:solidFill>
                <a:srgbClr val="000000"/>
              </a:solidFill>
              <a:latin typeface="Arial" panose="020B0604020202020204" pitchFamily="34" charset="0"/>
            </a:endParaRPr>
          </a:p>
          <a:p>
            <a:pPr algn="l" rtl="0"/>
            <a:endParaRPr lang="en-IE" dirty="0">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514599" y="2257425"/>
            <a:ext cx="1395803" cy="369332"/>
          </a:xfrm>
          <a:prstGeom prst="rect">
            <a:avLst/>
          </a:prstGeom>
          <a:noFill/>
        </p:spPr>
        <p:txBody>
          <a:bodyPr wrap="square" rtlCol="0">
            <a:spAutoFit/>
          </a:bodyPr>
          <a:lstStyle/>
          <a:p>
            <a:pPr algn="l" rtl="0"/>
            <a:r>
              <a:rPr lang="en-US" altLang="en-US" sz="1800" dirty="0">
                <a:solidFill>
                  <a:srgbClr val="000000"/>
                </a:solidFill>
                <a:latin typeface="Arial" panose="020B0604020202020204" pitchFamily="34" charset="0"/>
              </a:rPr>
              <a:t>Vienti</a:t>
            </a:r>
            <a:endParaRPr lang="en-IE" dirty="0">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707411" y="2337795"/>
            <a:ext cx="1966813" cy="861774"/>
          </a:xfrm>
          <a:prstGeom prst="rect">
            <a:avLst/>
          </a:prstGeom>
          <a:noFill/>
        </p:spPr>
        <p:txBody>
          <a:bodyPr wrap="square" rtlCol="0">
            <a:spAutoFit/>
          </a:bodyPr>
          <a:lstStyle/>
          <a:p>
            <a:pPr algn="l" rtl="0"/>
            <a:r>
              <a:rPr lang="en-US" altLang="en-US" sz="1200" b="1" dirty="0">
                <a:solidFill>
                  <a:srgbClr val="000000"/>
                </a:solidFill>
                <a:latin typeface="Arial" panose="020B0604020202020204" pitchFamily="34" charset="0"/>
              </a:rPr>
              <a:t>Yleisen päivittäistavarakaupan tukkukauppiaat</a:t>
            </a:r>
          </a:p>
          <a:p>
            <a:pPr algn="l" rtl="0"/>
            <a:endParaRPr lang="en-IE" sz="1400" dirty="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756459" y="1791983"/>
            <a:ext cx="1871644" cy="307777"/>
          </a:xfrm>
          <a:prstGeom prst="rect">
            <a:avLst/>
          </a:prstGeom>
          <a:noFill/>
        </p:spPr>
        <p:txBody>
          <a:bodyPr wrap="square" rtlCol="0">
            <a:spAutoFit/>
          </a:bodyPr>
          <a:lstStyle/>
          <a:p>
            <a:pPr algn="l" rtl="0"/>
            <a:r>
              <a:rPr lang="en-US" sz="1400" b="1" dirty="0">
                <a:solidFill>
                  <a:srgbClr val="000000"/>
                </a:solidFill>
                <a:latin typeface="Arial" panose="020B0604020202020204" pitchFamily="34" charset="0"/>
                <a:cs typeface="Arial" panose="020B0604020202020204" pitchFamily="34" charset="0"/>
              </a:rPr>
              <a:t>Suorat markkinat</a:t>
            </a:r>
            <a:endParaRPr lang="en-IE" sz="14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794EAA-9016-6A20-9B4C-11DF94AC016E}"/>
              </a:ext>
            </a:extLst>
          </p:cNvPr>
          <p:cNvSpPr txBox="1"/>
          <p:nvPr/>
        </p:nvSpPr>
        <p:spPr>
          <a:xfrm>
            <a:off x="7627232" y="2975796"/>
            <a:ext cx="3451881" cy="307777"/>
          </a:xfrm>
          <a:prstGeom prst="rect">
            <a:avLst/>
          </a:prstGeom>
          <a:noFill/>
        </p:spPr>
        <p:txBody>
          <a:bodyPr wrap="square" rtlCol="0">
            <a:spAutoFit/>
          </a:bodyPr>
          <a:lstStyle/>
          <a:p>
            <a:pPr algn="l" rtl="0"/>
            <a:r>
              <a:rPr lang="en-US" sz="1400" b="1" dirty="0">
                <a:solidFill>
                  <a:srgbClr val="000000"/>
                </a:solidFill>
                <a:latin typeface="Arial" panose="020B0604020202020204" pitchFamily="34" charset="0"/>
                <a:cs typeface="Arial" panose="020B0604020202020204" pitchFamily="34" charset="0"/>
              </a:rPr>
              <a:t>Elintarvikkeiden vähittäismyymälät</a:t>
            </a:r>
            <a:endParaRPr lang="en-IE" sz="14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60835" y="3408438"/>
            <a:ext cx="2199446" cy="738664"/>
          </a:xfrm>
          <a:prstGeom prst="rect">
            <a:avLst/>
          </a:prstGeom>
          <a:noFill/>
        </p:spPr>
        <p:txBody>
          <a:bodyPr wrap="square" rtlCol="0">
            <a:spAutoFit/>
          </a:bodyPr>
          <a:lstStyle/>
          <a:p>
            <a:pPr algn="l" rtl="0"/>
            <a:r>
              <a:rPr lang="en-US" altLang="en-US" sz="1200" b="1" dirty="0">
                <a:solidFill>
                  <a:srgbClr val="000000"/>
                </a:solidFill>
                <a:latin typeface="Arial" panose="020B0604020202020204" pitchFamily="34" charset="0"/>
              </a:rPr>
              <a:t>Erikoistuotteiden tukkumyyjät</a:t>
            </a:r>
          </a:p>
          <a:p>
            <a:pPr algn="l" rtl="0"/>
            <a:endParaRPr lang="en-IE" dirty="0">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60835" y="4346775"/>
            <a:ext cx="2059967" cy="861774"/>
          </a:xfrm>
          <a:prstGeom prst="rect">
            <a:avLst/>
          </a:prstGeom>
          <a:noFill/>
        </p:spPr>
        <p:txBody>
          <a:bodyPr wrap="square" rtlCol="0">
            <a:spAutoFit/>
          </a:bodyPr>
          <a:lstStyle/>
          <a:p>
            <a:pPr algn="l" rtl="0"/>
            <a:r>
              <a:rPr lang="en-US" altLang="en-US" sz="1200" b="1" dirty="0">
                <a:solidFill>
                  <a:srgbClr val="000000"/>
                </a:solidFill>
                <a:latin typeface="Arial" panose="020B0604020202020204" pitchFamily="34" charset="0"/>
              </a:rPr>
              <a:t>Yleisen päivittäistavarakaupan tukkukauppiaat</a:t>
            </a:r>
          </a:p>
          <a:p>
            <a:pPr algn="l" rtl="0"/>
            <a:endParaRPr lang="en-IE" sz="1400" dirty="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81529" y="4189109"/>
            <a:ext cx="2146574" cy="461665"/>
          </a:xfrm>
          <a:prstGeom prst="rect">
            <a:avLst/>
          </a:prstGeom>
          <a:noFill/>
        </p:spPr>
        <p:txBody>
          <a:bodyPr wrap="square" rtlCol="0">
            <a:spAutoFit/>
          </a:bodyPr>
          <a:lstStyle/>
          <a:p>
            <a:pPr algn="ctr" rtl="0"/>
            <a:r>
              <a:rPr lang="en-US" sz="1200" b="1" dirty="0">
                <a:solidFill>
                  <a:srgbClr val="000000"/>
                </a:solidFill>
                <a:latin typeface="Arial" panose="020B0604020202020204" pitchFamily="34" charset="0"/>
                <a:cs typeface="Arial" panose="020B0604020202020204" pitchFamily="34" charset="0"/>
              </a:rPr>
              <a:t>Ruokapalvelulaitokset</a:t>
            </a:r>
            <a:endParaRPr lang="en-IE" sz="1200"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7578726" y="5416016"/>
            <a:ext cx="1660524" cy="307777"/>
          </a:xfrm>
          <a:prstGeom prst="rect">
            <a:avLst/>
          </a:prstGeom>
          <a:noFill/>
        </p:spPr>
        <p:txBody>
          <a:bodyPr wrap="square" rtlCol="0">
            <a:spAutoFit/>
          </a:bodyPr>
          <a:lstStyle/>
          <a:p>
            <a:pPr algn="l" rtl="0"/>
            <a:r>
              <a:rPr lang="en-US" sz="1400" b="1" dirty="0">
                <a:solidFill>
                  <a:srgbClr val="000000"/>
                </a:solidFill>
                <a:latin typeface="Arial" panose="020B0604020202020204" pitchFamily="34" charset="0"/>
                <a:cs typeface="Arial" panose="020B0604020202020204" pitchFamily="34" charset="0"/>
              </a:rPr>
              <a:t>Agentit/välittäjät</a:t>
            </a:r>
            <a:endParaRPr lang="en-IE"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351073"/>
            <a:ext cx="10286989"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lgn="l" rtl="0"/>
            <a:r>
              <a:rPr lang="de-DE" sz="1800" b="1" dirty="0">
                <a:solidFill>
                  <a:srgbClr val="000000"/>
                </a:solidFill>
                <a:highlight>
                  <a:srgbClr val="F79037"/>
                </a:highlight>
              </a:rPr>
              <a:t> </a:t>
            </a:r>
            <a:endParaRPr lang="en-US" b="0" i="0" dirty="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556942" y="573985"/>
            <a:ext cx="8336647" cy="646331"/>
          </a:xfrm>
          <a:prstGeom prst="rect">
            <a:avLst/>
          </a:prstGeom>
          <a:solidFill>
            <a:srgbClr val="F79037"/>
          </a:solidFill>
        </p:spPr>
        <p:txBody>
          <a:bodyPr wrap="square">
            <a:spAutoFit/>
          </a:bodyPr>
          <a:lstStyle/>
          <a:p>
            <a:pPr algn="l" rtl="0"/>
            <a:r>
              <a:rPr lang="en-GB" sz="3600" b="1" dirty="0">
                <a:solidFill>
                  <a:schemeClr val="bg1"/>
                </a:solidFill>
              </a:rPr>
              <a:t>Markkinointistrategiaprosessin 7 vaihetta</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rtl="0"/>
            <a:r>
              <a:rPr lang="en-IE" b="1" dirty="0">
                <a:solidFill>
                  <a:srgbClr val="000000"/>
                </a:solidFill>
              </a:rPr>
              <a:t>1. </a:t>
            </a:r>
            <a:r>
              <a:rPr lang="en-IE" b="1" dirty="0" err="1">
                <a:solidFill>
                  <a:srgbClr val="000000"/>
                </a:solidFill>
              </a:rPr>
              <a:t>Rakenna</a:t>
            </a:r>
            <a:r>
              <a:rPr lang="en-IE" b="1" dirty="0">
                <a:solidFill>
                  <a:srgbClr val="000000"/>
                </a:solidFill>
              </a:rPr>
              <a:t> </a:t>
            </a:r>
            <a:r>
              <a:rPr lang="en-IE" b="1" dirty="0" err="1">
                <a:solidFill>
                  <a:srgbClr val="000000"/>
                </a:solidFill>
              </a:rPr>
              <a:t>markkinointi-suunnitelmasi</a:t>
            </a:r>
            <a:endParaRPr lang="en-IE" b="1" dirty="0">
              <a:solidFill>
                <a:srgbClr val="000000"/>
              </a:solidFill>
            </a:endParaRPr>
          </a:p>
        </p:txBody>
      </p:sp>
      <p:sp>
        <p:nvSpPr>
          <p:cNvPr id="24" name="TextBox 23">
            <a:extLst>
              <a:ext uri="{FF2B5EF4-FFF2-40B4-BE49-F238E27FC236}">
                <a16:creationId xmlns:a16="http://schemas.microsoft.com/office/drawing/2014/main" id="{2590905F-2917-14C8-444C-1B886E9EEF01}"/>
              </a:ext>
            </a:extLst>
          </p:cNvPr>
          <p:cNvSpPr txBox="1"/>
          <p:nvPr/>
        </p:nvSpPr>
        <p:spPr>
          <a:xfrm>
            <a:off x="2067410" y="4385610"/>
            <a:ext cx="1389698" cy="923330"/>
          </a:xfrm>
          <a:prstGeom prst="rect">
            <a:avLst/>
          </a:prstGeom>
          <a:noFill/>
        </p:spPr>
        <p:txBody>
          <a:bodyPr wrap="square" rtlCol="0">
            <a:spAutoFit/>
          </a:bodyPr>
          <a:lstStyle/>
          <a:p>
            <a:pPr algn="ctr" rtl="0"/>
            <a:r>
              <a:rPr lang="en-IE" b="1" dirty="0">
                <a:solidFill>
                  <a:srgbClr val="000000"/>
                </a:solidFill>
              </a:rPr>
              <a:t>2. Luo </a:t>
            </a:r>
            <a:r>
              <a:rPr lang="en-IE" b="1" dirty="0" err="1">
                <a:solidFill>
                  <a:srgbClr val="000000"/>
                </a:solidFill>
              </a:rPr>
              <a:t>ostaja-persoonat</a:t>
            </a:r>
            <a:endParaRPr lang="en-IE" b="1" dirty="0">
              <a:solidFill>
                <a:srgbClr val="000000"/>
              </a:solidFill>
            </a:endParaRPr>
          </a:p>
        </p:txBody>
      </p:sp>
      <p:sp>
        <p:nvSpPr>
          <p:cNvPr id="25" name="TextBox 24">
            <a:extLst>
              <a:ext uri="{FF2B5EF4-FFF2-40B4-BE49-F238E27FC236}">
                <a16:creationId xmlns:a16="http://schemas.microsoft.com/office/drawing/2014/main" id="{94B31138-A966-D344-0356-99B6299553C7}"/>
              </a:ext>
            </a:extLst>
          </p:cNvPr>
          <p:cNvSpPr txBox="1"/>
          <p:nvPr/>
        </p:nvSpPr>
        <p:spPr>
          <a:xfrm>
            <a:off x="3710900" y="4385610"/>
            <a:ext cx="1539418" cy="646331"/>
          </a:xfrm>
          <a:prstGeom prst="rect">
            <a:avLst/>
          </a:prstGeom>
          <a:noFill/>
        </p:spPr>
        <p:txBody>
          <a:bodyPr wrap="square" rtlCol="0">
            <a:spAutoFit/>
          </a:bodyPr>
          <a:lstStyle/>
          <a:p>
            <a:pPr algn="ctr" rtl="0"/>
            <a:r>
              <a:rPr lang="en-IE" b="1" dirty="0">
                <a:solidFill>
                  <a:srgbClr val="000000"/>
                </a:solidFill>
              </a:rPr>
              <a:t>3. Tunnista tavoitteesi</a:t>
            </a:r>
          </a:p>
        </p:txBody>
      </p:sp>
      <p:sp>
        <p:nvSpPr>
          <p:cNvPr id="26" name="TextBox 25">
            <a:extLst>
              <a:ext uri="{FF2B5EF4-FFF2-40B4-BE49-F238E27FC236}">
                <a16:creationId xmlns:a16="http://schemas.microsoft.com/office/drawing/2014/main" id="{528DAC1E-789F-B57F-5E58-2A4B0E7ECA4D}"/>
              </a:ext>
            </a:extLst>
          </p:cNvPr>
          <p:cNvSpPr txBox="1"/>
          <p:nvPr/>
        </p:nvSpPr>
        <p:spPr>
          <a:xfrm>
            <a:off x="5415518" y="4385610"/>
            <a:ext cx="1539418" cy="923330"/>
          </a:xfrm>
          <a:prstGeom prst="rect">
            <a:avLst/>
          </a:prstGeom>
          <a:noFill/>
        </p:spPr>
        <p:txBody>
          <a:bodyPr wrap="square" rtlCol="0">
            <a:spAutoFit/>
          </a:bodyPr>
          <a:lstStyle/>
          <a:p>
            <a:pPr algn="ctr" rtl="0"/>
            <a:r>
              <a:rPr lang="en-IE" b="1" dirty="0">
                <a:solidFill>
                  <a:srgbClr val="000000"/>
                </a:solidFill>
              </a:rPr>
              <a:t>4. Valitse sopivat työkalut</a:t>
            </a:r>
          </a:p>
        </p:txBody>
      </p:sp>
      <p:sp>
        <p:nvSpPr>
          <p:cNvPr id="27" name="TextBox 26">
            <a:extLst>
              <a:ext uri="{FF2B5EF4-FFF2-40B4-BE49-F238E27FC236}">
                <a16:creationId xmlns:a16="http://schemas.microsoft.com/office/drawing/2014/main" id="{784E8D72-DCCE-89D1-8F59-359252A4BEE6}"/>
              </a:ext>
            </a:extLst>
          </p:cNvPr>
          <p:cNvSpPr txBox="1"/>
          <p:nvPr/>
        </p:nvSpPr>
        <p:spPr>
          <a:xfrm>
            <a:off x="6855074" y="4385610"/>
            <a:ext cx="1539418" cy="646331"/>
          </a:xfrm>
          <a:prstGeom prst="rect">
            <a:avLst/>
          </a:prstGeom>
          <a:noFill/>
        </p:spPr>
        <p:txBody>
          <a:bodyPr wrap="square" rtlCol="0">
            <a:spAutoFit/>
          </a:bodyPr>
          <a:lstStyle/>
          <a:p>
            <a:pPr algn="ctr" rtl="0"/>
            <a:r>
              <a:rPr lang="en-IE" b="1" dirty="0">
                <a:solidFill>
                  <a:srgbClr val="000000"/>
                </a:solidFill>
              </a:rPr>
              <a:t>5. Tarkista mediasi</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394492" y="4385610"/>
            <a:ext cx="1977796" cy="923330"/>
          </a:xfrm>
          <a:prstGeom prst="rect">
            <a:avLst/>
          </a:prstGeom>
          <a:noFill/>
        </p:spPr>
        <p:txBody>
          <a:bodyPr wrap="square" rtlCol="0">
            <a:spAutoFit/>
          </a:bodyPr>
          <a:lstStyle/>
          <a:p>
            <a:pPr algn="ctr" rtl="0"/>
            <a:r>
              <a:rPr lang="en-IE" b="1" dirty="0">
                <a:solidFill>
                  <a:srgbClr val="000000"/>
                </a:solidFill>
              </a:rPr>
              <a:t>6. Auditoi ja suunnittele mediakampanjoita</a:t>
            </a: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646331"/>
          </a:xfrm>
          <a:prstGeom prst="rect">
            <a:avLst/>
          </a:prstGeom>
          <a:noFill/>
        </p:spPr>
        <p:txBody>
          <a:bodyPr wrap="square" rtlCol="0">
            <a:spAutoFit/>
          </a:bodyPr>
          <a:lstStyle/>
          <a:p>
            <a:pPr algn="ctr" rtl="0"/>
            <a:r>
              <a:rPr lang="en-IE" b="1" dirty="0">
                <a:solidFill>
                  <a:srgbClr val="000000"/>
                </a:solidFill>
              </a:rPr>
              <a:t>7. Tuo se Fruitionille</a:t>
            </a: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642568"/>
            <a:ext cx="5646737" cy="3572864"/>
          </a:xfrm>
        </p:spPr>
        <p:txBody>
          <a:bodyPr/>
          <a:lstStyle/>
          <a:p>
            <a:pPr marL="342900" indent="-342900" algn="l" rtl="0">
              <a:buFont typeface="Arial" panose="020B0604020202020204" pitchFamily="34" charset="0"/>
              <a:buChar char="•"/>
            </a:pPr>
            <a:r>
              <a:rPr lang="en-US" sz="2200" b="0" i="0" dirty="0">
                <a:solidFill>
                  <a:srgbClr val="000000"/>
                </a:solidFill>
                <a:effectLst/>
              </a:rPr>
              <a:t>On monia tapoja auttaa yritystäsi kasvamaan, mutta yksi tehokkaimmista työkaluista, joita voit käyttää, on </a:t>
            </a:r>
            <a:r>
              <a:rPr lang="en-US" sz="2200" b="1" i="0" dirty="0" err="1">
                <a:solidFill>
                  <a:srgbClr val="000000"/>
                </a:solidFill>
                <a:effectLst/>
              </a:rPr>
              <a:t>tehokas</a:t>
            </a:r>
            <a:r>
              <a:rPr lang="en-US" sz="2200" b="1" i="0" dirty="0">
                <a:solidFill>
                  <a:srgbClr val="000000"/>
                </a:solidFill>
                <a:effectLst/>
              </a:rPr>
              <a:t> markkinointistrategia</a:t>
            </a:r>
            <a:r>
              <a:rPr lang="en-US" sz="2200" b="0" i="0" dirty="0">
                <a:solidFill>
                  <a:srgbClr val="000000"/>
                </a:solidFill>
                <a:effectLst/>
              </a:rPr>
              <a:t>.</a:t>
            </a:r>
          </a:p>
          <a:p>
            <a:pPr marL="342900" indent="-342900" algn="l" rtl="0">
              <a:buFont typeface="Arial" panose="020B0604020202020204" pitchFamily="34" charset="0"/>
              <a:buChar char="•"/>
            </a:pPr>
            <a:r>
              <a:rPr lang="en-US" sz="2200" b="0" i="0" dirty="0">
                <a:solidFill>
                  <a:srgbClr val="000000"/>
                </a:solidFill>
                <a:effectLst/>
              </a:rPr>
              <a:t>Yllä olevat vaiheet </a:t>
            </a:r>
            <a:r>
              <a:rPr lang="en-US" sz="2200" b="0" i="0" dirty="0" err="1">
                <a:solidFill>
                  <a:srgbClr val="000000"/>
                </a:solidFill>
                <a:effectLst/>
              </a:rPr>
              <a:t>voivat</a:t>
            </a:r>
            <a:r>
              <a:rPr lang="en-US" sz="2200" b="0" i="0" dirty="0">
                <a:solidFill>
                  <a:srgbClr val="000000"/>
                </a:solidFill>
                <a:effectLst/>
              </a:rPr>
              <a:t> </a:t>
            </a:r>
            <a:r>
              <a:rPr lang="en-US" sz="2200" b="0" i="0" dirty="0" err="1">
                <a:solidFill>
                  <a:srgbClr val="000000"/>
                </a:solidFill>
                <a:effectLst/>
              </a:rPr>
              <a:t>auttaa</a:t>
            </a:r>
            <a:r>
              <a:rPr lang="en-US" sz="2200" b="0" i="0" dirty="0">
                <a:solidFill>
                  <a:srgbClr val="000000"/>
                </a:solidFill>
                <a:effectLst/>
              </a:rPr>
              <a:t> </a:t>
            </a:r>
            <a:r>
              <a:rPr lang="en-US" sz="2200" b="0" i="0" dirty="0" err="1">
                <a:solidFill>
                  <a:srgbClr val="000000"/>
                </a:solidFill>
                <a:effectLst/>
              </a:rPr>
              <a:t>sinua</a:t>
            </a:r>
            <a:r>
              <a:rPr lang="en-US" sz="2200" b="0" i="0" dirty="0">
                <a:solidFill>
                  <a:srgbClr val="000000"/>
                </a:solidFill>
                <a:effectLst/>
              </a:rPr>
              <a:t> pääsemään alkuun sellaisen strategian muodostamisessa, joka tuo esiin yrityksesi parhaat puolet. </a:t>
            </a:r>
          </a:p>
          <a:p>
            <a:pPr marL="342900" indent="-342900" algn="l" rtl="0">
              <a:buFont typeface="Arial" panose="020B0604020202020204" pitchFamily="34" charset="0"/>
              <a:buChar char="•"/>
            </a:pPr>
            <a:r>
              <a:rPr lang="en-US" sz="2200" b="0" i="0" dirty="0" err="1">
                <a:solidFill>
                  <a:srgbClr val="000000"/>
                </a:solidFill>
                <a:effectLst/>
              </a:rPr>
              <a:t>Ottamalla</a:t>
            </a:r>
            <a:r>
              <a:rPr lang="en-US" sz="2200" b="0" i="0" dirty="0">
                <a:solidFill>
                  <a:srgbClr val="000000"/>
                </a:solidFill>
                <a:effectLst/>
              </a:rPr>
              <a:t> prosessin askel </a:t>
            </a:r>
            <a:r>
              <a:rPr lang="en-US" sz="2200" b="0" i="0" dirty="0" err="1">
                <a:solidFill>
                  <a:srgbClr val="000000"/>
                </a:solidFill>
                <a:effectLst/>
              </a:rPr>
              <a:t>kerrallaan</a:t>
            </a:r>
            <a:r>
              <a:rPr lang="en-US" sz="2200" b="0" i="0" dirty="0">
                <a:solidFill>
                  <a:srgbClr val="000000"/>
                </a:solidFill>
                <a:effectLst/>
              </a:rPr>
              <a:t> </a:t>
            </a:r>
            <a:r>
              <a:rPr lang="en-US" sz="2200" b="0" i="0" dirty="0" err="1">
                <a:solidFill>
                  <a:srgbClr val="000000"/>
                </a:solidFill>
                <a:effectLst/>
              </a:rPr>
              <a:t>voit</a:t>
            </a:r>
            <a:r>
              <a:rPr lang="en-US" sz="2200" b="0" i="0" dirty="0">
                <a:solidFill>
                  <a:srgbClr val="000000"/>
                </a:solidFill>
                <a:effectLst/>
              </a:rPr>
              <a:t> </a:t>
            </a:r>
            <a:r>
              <a:rPr lang="en-US" sz="2200" b="1" i="0" dirty="0" err="1">
                <a:effectLst/>
              </a:rPr>
              <a:t>laajentaa</a:t>
            </a:r>
            <a:r>
              <a:rPr lang="en-US" sz="2200" b="1" i="0" dirty="0">
                <a:effectLst/>
              </a:rPr>
              <a:t> asiakaskuntaasi, kasvattaa tulojasi ja ohjata liiketoimintaasi kohti </a:t>
            </a:r>
            <a:r>
              <a:rPr lang="en-US" sz="2200" b="1" i="0" dirty="0" err="1">
                <a:effectLst/>
              </a:rPr>
              <a:t>kestävää</a:t>
            </a:r>
            <a:r>
              <a:rPr lang="en-US" sz="2200" b="1" i="0" dirty="0">
                <a:effectLst/>
              </a:rPr>
              <a:t> </a:t>
            </a:r>
            <a:r>
              <a:rPr lang="en-US" sz="2200" b="1" i="0" dirty="0" err="1">
                <a:effectLst/>
              </a:rPr>
              <a:t>menestystä</a:t>
            </a:r>
            <a:r>
              <a:rPr lang="en-US" sz="2200" b="1" i="0" dirty="0">
                <a:effectLst/>
              </a:rPr>
              <a:t> … </a:t>
            </a:r>
            <a:r>
              <a:rPr lang="en-US" sz="2200" i="0" dirty="0" err="1">
                <a:effectLst/>
              </a:rPr>
              <a:t>katso</a:t>
            </a:r>
            <a:r>
              <a:rPr lang="en-US" sz="2200" i="0" dirty="0">
                <a:effectLst/>
              </a:rPr>
              <a:t> </a:t>
            </a:r>
            <a:r>
              <a:rPr lang="en-US" sz="2200" i="0" dirty="0" err="1">
                <a:effectLst/>
              </a:rPr>
              <a:t>sítä</a:t>
            </a:r>
            <a:r>
              <a:rPr lang="en-US" sz="2200" i="0" dirty="0">
                <a:effectLst/>
              </a:rPr>
              <a:t> palapelin puuttuvana </a:t>
            </a:r>
            <a:r>
              <a:rPr lang="en-US" sz="2200" i="0" dirty="0" err="1">
                <a:effectLst/>
              </a:rPr>
              <a:t>palana</a:t>
            </a:r>
            <a:r>
              <a:rPr lang="en-US" sz="2200" i="0" dirty="0">
                <a:effectLst/>
              </a:rPr>
              <a:t>!</a:t>
            </a:r>
            <a:endParaRPr lang="en-IE" sz="2200" b="1" dirty="0"/>
          </a:p>
          <a:p>
            <a:pPr marL="0" algn="l" rtl="0"/>
            <a:endParaRPr lang="en-IE" sz="2200" dirty="0"/>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p:txBody>
          <a:bodyPr/>
          <a:lstStyle/>
          <a:p>
            <a:pPr algn="l" rtl="0"/>
            <a:r>
              <a:rPr lang="en-IE" b="1" dirty="0"/>
              <a:t>Nyt on </a:t>
            </a:r>
            <a:r>
              <a:rPr lang="en-IE" b="1" dirty="0" err="1"/>
              <a:t>sinun</a:t>
            </a:r>
            <a:r>
              <a:rPr lang="en-IE" b="1" dirty="0"/>
              <a:t> </a:t>
            </a:r>
            <a:r>
              <a:rPr lang="en-IE" b="1" dirty="0" err="1"/>
              <a:t>vuorosi</a:t>
            </a:r>
            <a:r>
              <a:rPr lang="en-IE" b="1" dirty="0"/>
              <a:t> …</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936568" y="2879104"/>
            <a:ext cx="4957908" cy="582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sz="2800" dirty="0" err="1"/>
              <a:t>Listaa</a:t>
            </a:r>
            <a:r>
              <a:rPr lang="en-IE" sz="2800" dirty="0"/>
              <a:t> </a:t>
            </a:r>
            <a:r>
              <a:rPr lang="en-IE" sz="2800" dirty="0" err="1"/>
              <a:t>mitä</a:t>
            </a:r>
            <a:r>
              <a:rPr lang="en-IE" sz="2800" dirty="0"/>
              <a:t> </a:t>
            </a:r>
            <a:r>
              <a:rPr lang="en-IE" sz="2800" dirty="0" err="1"/>
              <a:t>teet</a:t>
            </a:r>
            <a:r>
              <a:rPr lang="en-IE" sz="2800" dirty="0"/>
              <a:t> jo?</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694473" y="2879104"/>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t>Mitä voisit tehdä parantaaksesi?</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791042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sz="3600" dirty="0">
                <a:solidFill>
                  <a:srgbClr val="000000"/>
                </a:solidFill>
                <a:highlight>
                  <a:srgbClr val="F79037"/>
                </a:highlight>
              </a:rPr>
              <a:t>Nopea HARJOITUS -</a:t>
            </a:r>
          </a:p>
          <a:p>
            <a:pPr algn="l" rtl="0"/>
            <a:r>
              <a:rPr lang="en-IE" sz="3600" dirty="0">
                <a:solidFill>
                  <a:srgbClr val="000000"/>
                </a:solidFill>
                <a:highlight>
                  <a:srgbClr val="F79037"/>
                </a:highlight>
              </a:rPr>
              <a:t>Mitä tulee markkinointistrategiaasi…</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850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694441" y="2203858"/>
            <a:ext cx="10803118" cy="2566017"/>
          </a:xfrm>
        </p:spPr>
        <p:txBody>
          <a:bodyPr>
            <a:noAutofit/>
          </a:bodyPr>
          <a:lstStyle/>
          <a:p>
            <a:pPr algn="l" rtl="0">
              <a:lnSpc>
                <a:spcPct val="100000"/>
              </a:lnSpc>
            </a:pPr>
            <a:r>
              <a:rPr lang="en-US" sz="3200" dirty="0"/>
              <a:t>Olet nyt suorittanut moduulin 4… keräät vinkkejä ja työkaluja </a:t>
            </a:r>
            <a:r>
              <a:rPr lang="en-US" sz="3200" dirty="0" err="1"/>
              <a:t>tälle</a:t>
            </a:r>
            <a:r>
              <a:rPr lang="en-US" sz="3200" dirty="0"/>
              <a:t> </a:t>
            </a:r>
            <a:r>
              <a:rPr lang="en-US" sz="3200" dirty="0" err="1"/>
              <a:t>matkalle</a:t>
            </a:r>
            <a:r>
              <a:rPr lang="en-US" sz="3200" dirty="0"/>
              <a:t> </a:t>
            </a:r>
            <a:r>
              <a:rPr lang="en-US" sz="3200" b="1" dirty="0" err="1"/>
              <a:t>Eettinen</a:t>
            </a:r>
            <a:r>
              <a:rPr lang="en-US" sz="3200" b="1" dirty="0"/>
              <a:t> </a:t>
            </a:r>
            <a:r>
              <a:rPr lang="en-US" sz="3200" b="1" dirty="0" err="1"/>
              <a:t>yrittäjyys</a:t>
            </a:r>
            <a:r>
              <a:rPr lang="en-US" sz="3200" b="1" dirty="0"/>
              <a:t>, </a:t>
            </a:r>
            <a:r>
              <a:rPr lang="en-US" sz="3200" dirty="0" err="1"/>
              <a:t>sillä</a:t>
            </a:r>
            <a:r>
              <a:rPr lang="en-US" sz="3200" dirty="0"/>
              <a:t> </a:t>
            </a:r>
            <a:r>
              <a:rPr lang="en-US" sz="3200" dirty="0" err="1"/>
              <a:t>pyrimme</a:t>
            </a:r>
            <a:r>
              <a:rPr lang="en-US" sz="3200" dirty="0"/>
              <a:t> </a:t>
            </a:r>
            <a:r>
              <a:rPr lang="en-US" sz="3200" dirty="0" err="1"/>
              <a:t>tukemaan</a:t>
            </a:r>
            <a:r>
              <a:rPr lang="en-US" sz="3200" dirty="0"/>
              <a:t> </a:t>
            </a:r>
            <a:r>
              <a:rPr lang="en-US" sz="3200" dirty="0" err="1"/>
              <a:t>sinua</a:t>
            </a:r>
            <a:r>
              <a:rPr lang="en-US" sz="3200" dirty="0"/>
              <a:t> </a:t>
            </a:r>
            <a:r>
              <a:rPr lang="en-US" sz="3200" dirty="0" err="1"/>
              <a:t>yritystoiminnassasi</a:t>
            </a:r>
            <a:r>
              <a:rPr lang="en-US" sz="3200" dirty="0"/>
              <a:t>. </a:t>
            </a:r>
          </a:p>
          <a:p>
            <a:pPr algn="l" rtl="0">
              <a:lnSpc>
                <a:spcPct val="100000"/>
              </a:lnSpc>
            </a:pPr>
            <a:r>
              <a:rPr lang="en-US" sz="3200" dirty="0" err="1"/>
              <a:t>Seuraava</a:t>
            </a:r>
            <a:r>
              <a:rPr lang="en-US" sz="3200" dirty="0"/>
              <a:t> moduuli käsittelee viestinnän tärkeyttä liiketoiminnassa ja eettistä työskentelyä IHMISTEN kanssa… jatkakaa!</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1125381" y="1324250"/>
            <a:ext cx="6106067" cy="4656136"/>
          </a:xfrm>
        </p:spPr>
        <p:txBody>
          <a:bodyPr/>
          <a:lstStyle/>
          <a:p>
            <a:pPr algn="l" rtl="0"/>
            <a:r>
              <a:rPr lang="en-US" sz="2200" b="1" i="0" dirty="0" err="1">
                <a:effectLst/>
              </a:rPr>
              <a:t>Ruoan</a:t>
            </a:r>
            <a:r>
              <a:rPr lang="en-US" sz="2200" b="1" i="0" dirty="0">
                <a:effectLst/>
              </a:rPr>
              <a:t> </a:t>
            </a:r>
            <a:r>
              <a:rPr lang="en-US" sz="2200" b="1" i="0" dirty="0" err="1">
                <a:effectLst/>
              </a:rPr>
              <a:t>hiilijalanjälki</a:t>
            </a:r>
            <a:r>
              <a:rPr lang="en-US" sz="2200" b="0" i="0" dirty="0">
                <a:effectLst/>
              </a:rPr>
              <a:t> </a:t>
            </a:r>
            <a:r>
              <a:rPr lang="en-US" sz="2200" b="0" i="0" dirty="0" err="1">
                <a:effectLst/>
              </a:rPr>
              <a:t>pitää</a:t>
            </a:r>
            <a:r>
              <a:rPr lang="en-US" sz="2200" b="0" i="0" dirty="0">
                <a:effectLst/>
              </a:rPr>
              <a:t> </a:t>
            </a:r>
            <a:r>
              <a:rPr lang="en-US" sz="2200" b="0" i="0" dirty="0" err="1">
                <a:effectLst/>
              </a:rPr>
              <a:t>sisällään</a:t>
            </a:r>
            <a:r>
              <a:rPr lang="en-US" sz="2200" b="0" i="0" dirty="0">
                <a:effectLst/>
              </a:rPr>
              <a:t> ne </a:t>
            </a:r>
            <a:r>
              <a:rPr lang="en-US" sz="2200" b="0" i="0" dirty="0" err="1">
                <a:effectLst/>
              </a:rPr>
              <a:t>kaikki</a:t>
            </a:r>
            <a:r>
              <a:rPr lang="en-US" sz="2200" b="0" i="0" dirty="0">
                <a:effectLst/>
              </a:rPr>
              <a:t> </a:t>
            </a:r>
            <a:r>
              <a:rPr lang="en-US" sz="2200" i="0" dirty="0" err="1">
                <a:effectLst/>
              </a:rPr>
              <a:t>kasvihuonekaasupäästöt</a:t>
            </a:r>
            <a:r>
              <a:rPr lang="en-US" sz="2200" i="0" dirty="0">
                <a:effectLst/>
              </a:rPr>
              <a:t>, </a:t>
            </a:r>
            <a:r>
              <a:rPr lang="en-US" sz="2200" i="0" dirty="0" err="1">
                <a:effectLst/>
              </a:rPr>
              <a:t>jotka</a:t>
            </a:r>
            <a:r>
              <a:rPr lang="en-US" sz="2200" i="0" dirty="0">
                <a:effectLst/>
              </a:rPr>
              <a:t> </a:t>
            </a:r>
            <a:r>
              <a:rPr lang="en-US" sz="2200" i="0" dirty="0" err="1">
                <a:effectLst/>
              </a:rPr>
              <a:t>syntyvät</a:t>
            </a:r>
            <a:r>
              <a:rPr lang="en-US" sz="2200" dirty="0"/>
              <a:t>, </a:t>
            </a:r>
            <a:r>
              <a:rPr lang="en-US" sz="2200" dirty="0" err="1"/>
              <a:t>kun</a:t>
            </a:r>
            <a:r>
              <a:rPr lang="en-US" sz="2200" dirty="0"/>
              <a:t> </a:t>
            </a:r>
            <a:r>
              <a:rPr lang="en-US" sz="2200" dirty="0" err="1"/>
              <a:t>ruokaa</a:t>
            </a:r>
            <a:r>
              <a:rPr lang="en-US" sz="2200" i="0" dirty="0">
                <a:effectLst/>
              </a:rPr>
              <a:t> </a:t>
            </a:r>
            <a:r>
              <a:rPr lang="en-US" sz="2200" i="0" dirty="0" err="1">
                <a:effectLst/>
              </a:rPr>
              <a:t>tuotetaan</a:t>
            </a:r>
            <a:r>
              <a:rPr lang="en-US" sz="2200" b="0" i="0" dirty="0">
                <a:effectLst/>
              </a:rPr>
              <a:t>, </a:t>
            </a:r>
            <a:r>
              <a:rPr lang="en-US" sz="2200" b="0" i="0" dirty="0" err="1">
                <a:effectLst/>
              </a:rPr>
              <a:t>viljelemällä</a:t>
            </a:r>
            <a:r>
              <a:rPr lang="en-US" sz="2200" b="0" i="0" dirty="0">
                <a:effectLst/>
              </a:rPr>
              <a:t>, </a:t>
            </a:r>
            <a:r>
              <a:rPr lang="en-US" sz="2200" b="0" i="0" dirty="0" err="1">
                <a:effectLst/>
              </a:rPr>
              <a:t>kasvattamalla</a:t>
            </a:r>
            <a:r>
              <a:rPr lang="en-US" sz="2200" b="0" i="0" dirty="0">
                <a:effectLst/>
              </a:rPr>
              <a:t>, </a:t>
            </a:r>
            <a:r>
              <a:rPr lang="en-US" sz="2200" b="0" i="0" dirty="0" err="1">
                <a:effectLst/>
              </a:rPr>
              <a:t>jalostamalla</a:t>
            </a:r>
            <a:r>
              <a:rPr lang="en-US" sz="2200" b="0" i="0" dirty="0">
                <a:effectLst/>
              </a:rPr>
              <a:t>, kuljettamalla, varastoimalla, keittämällä ja </a:t>
            </a:r>
            <a:r>
              <a:rPr lang="en-US" sz="2200" b="0" i="0" dirty="0" err="1">
                <a:effectLst/>
              </a:rPr>
              <a:t>hävittämällä</a:t>
            </a:r>
            <a:r>
              <a:rPr lang="en-US" sz="2200" b="0" i="0" dirty="0">
                <a:effectLst/>
              </a:rPr>
              <a:t> </a:t>
            </a:r>
            <a:r>
              <a:rPr lang="en-US" sz="2200" b="1" i="0" dirty="0" err="1">
                <a:effectLst/>
              </a:rPr>
              <a:t>ruokaa</a:t>
            </a:r>
            <a:r>
              <a:rPr lang="en-US" sz="2200" b="0" i="0" dirty="0">
                <a:effectLst/>
              </a:rPr>
              <a:t> </a:t>
            </a:r>
            <a:r>
              <a:rPr lang="en-US" sz="2200" dirty="0"/>
              <a:t>kulutukseen</a:t>
            </a:r>
            <a:r>
              <a:rPr lang="en-US" sz="2200" b="0" i="0" dirty="0">
                <a:effectLst/>
              </a:rPr>
              <a:t>.</a:t>
            </a:r>
            <a:endParaRPr lang="en-US" sz="2200" dirty="0"/>
          </a:p>
          <a:p>
            <a:pPr algn="l" rtl="0"/>
            <a:r>
              <a:rPr lang="en-US" sz="2200" b="0" i="0" dirty="0" err="1">
                <a:effectLst/>
              </a:rPr>
              <a:t>Nykysin</a:t>
            </a:r>
            <a:r>
              <a:rPr lang="en-US" sz="2200" b="0" i="0" dirty="0">
                <a:effectLst/>
              </a:rPr>
              <a:t> on </a:t>
            </a:r>
            <a:r>
              <a:rPr lang="en-US" sz="2200" b="0" i="0" dirty="0" err="1">
                <a:effectLst/>
              </a:rPr>
              <a:t>saatavilla</a:t>
            </a:r>
            <a:r>
              <a:rPr lang="en-US" sz="2200" b="0" i="0" dirty="0">
                <a:effectLst/>
              </a:rPr>
              <a:t> </a:t>
            </a:r>
            <a:r>
              <a:rPr lang="en-US" sz="2200" b="0" i="0" dirty="0" err="1">
                <a:effectLst/>
              </a:rPr>
              <a:t>erinomaisia</a:t>
            </a:r>
            <a:r>
              <a:rPr lang="en-US" sz="2200" b="0" i="0" dirty="0">
                <a:effectLst/>
              </a:rPr>
              <a:t> </a:t>
            </a:r>
            <a:r>
              <a:rPr lang="en-US" sz="2200" b="0" i="0" dirty="0" err="1">
                <a:effectLst/>
              </a:rPr>
              <a:t>sovelluksia</a:t>
            </a:r>
            <a:r>
              <a:rPr lang="en-US" sz="2200" b="0" i="0" dirty="0">
                <a:effectLst/>
              </a:rPr>
              <a:t>, jotka auttavat kuluttajia laskemaan hiilijalanjälkensä.</a:t>
            </a:r>
          </a:p>
          <a:p>
            <a:pPr algn="l" rtl="0"/>
            <a:r>
              <a:rPr lang="en-US" sz="2200" b="1" dirty="0">
                <a:hlinkClick r:id="rId2"/>
              </a:rPr>
              <a:t>– Android-sovellukset Google Playssa</a:t>
            </a:r>
            <a:endParaRPr lang="en-US" sz="2200" b="1"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200" b="0" i="0" u="none" strike="noStrike" kern="1200" cap="none" spc="0" normalizeH="0" baseline="0" noProof="0" dirty="0">
                <a:ln>
                  <a:noFill/>
                </a:ln>
                <a:effectLst/>
                <a:uLnTx/>
                <a:uFillTx/>
                <a:latin typeface="Calibri" panose="020F0502020204030204"/>
                <a:ea typeface="+mn-ea"/>
                <a:cs typeface="+mn-cs"/>
              </a:rPr>
              <a:t>Eräs tällainen sovellus, Evocco, on julkaissut ilmaisen oppaan elintarvikeyrityksille, kuinka tehdä tietoisempia päätöksiä</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200" b="1" i="0" u="none" strike="noStrike" kern="1200" cap="none" spc="0" normalizeH="0" baseline="0" noProof="0" dirty="0">
                <a:ln>
                  <a:noFill/>
                </a:ln>
                <a:solidFill>
                  <a:srgbClr val="406F70"/>
                </a:solidFill>
                <a:effectLst/>
                <a:uLnTx/>
                <a:uFillTx/>
                <a:latin typeface="Calibri" panose="020F0502020204030204"/>
                <a:ea typeface="+mn-ea"/>
                <a:cs typeface="+mn-cs"/>
                <a:hlinkClick r:id="rId3"/>
              </a:rPr>
              <a:t>https://evocco.hubspotpagebuilder.com/food-businesses</a:t>
            </a:r>
            <a:endParaRPr kumimoji="0" lang="en-US" sz="2200" b="1" i="0" u="none" strike="noStrike" kern="1200" cap="none" spc="0" normalizeH="0" baseline="0" noProof="0" dirty="0">
              <a:ln>
                <a:noFill/>
              </a:ln>
              <a:solidFill>
                <a:srgbClr val="406F70"/>
              </a:solidFill>
              <a:effectLst/>
              <a:uLnTx/>
              <a:uFillTx/>
              <a:latin typeface="Calibri" panose="020F0502020204030204"/>
              <a:ea typeface="+mn-ea"/>
              <a:cs typeface="+mn-cs"/>
            </a:endParaRPr>
          </a:p>
          <a:p>
            <a:pPr algn="l" rtl="0"/>
            <a:endParaRPr lang="en-IE" sz="2200"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898357" y="625940"/>
            <a:ext cx="4990998" cy="992652"/>
          </a:xfrm>
        </p:spPr>
        <p:txBody>
          <a:bodyPr/>
          <a:lstStyle/>
          <a:p>
            <a:pPr algn="l" rtl="0"/>
            <a:r>
              <a:rPr lang="en-US" b="1" dirty="0" err="1"/>
              <a:t>Ruoan</a:t>
            </a:r>
            <a:r>
              <a:rPr lang="en-US" b="1" dirty="0"/>
              <a:t> </a:t>
            </a:r>
            <a:r>
              <a:rPr lang="en-US" b="1" dirty="0" err="1"/>
              <a:t>hiilikustannukset</a:t>
            </a:r>
            <a:endParaRPr lang="en-IE" b="1" dirty="0"/>
          </a:p>
          <a:p>
            <a:pPr algn="l" rtl="0"/>
            <a:endParaRPr lang="en-IE" dirty="0"/>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6653911" y="4998820"/>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411246" y="262759"/>
            <a:ext cx="9337227" cy="854185"/>
          </a:xfrm>
        </p:spPr>
        <p:txBody>
          <a:bodyPr>
            <a:normAutofit/>
          </a:bodyPr>
          <a:lstStyle/>
          <a:p>
            <a:pPr algn="l" rtl="0"/>
            <a:r>
              <a:rPr lang="en-US" b="1">
                <a:solidFill>
                  <a:srgbClr val="000000"/>
                </a:solidFill>
              </a:rPr>
              <a:t>Lyhyiden elintarvikeketjujen (SFSC) edut:</a:t>
            </a:r>
          </a:p>
          <a:p>
            <a:pPr algn="l" rtl="0"/>
            <a:endParaRPr lang="en-IE">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550561" y="3648994"/>
            <a:ext cx="3062548" cy="840216"/>
          </a:xfrm>
        </p:spPr>
        <p:txBody>
          <a:bodyPr/>
          <a:lstStyle/>
          <a:p>
            <a:pPr marL="144000" indent="-144000" algn="l" rtl="0">
              <a:buFont typeface="Arial" panose="020B0604020202020204" pitchFamily="34" charset="0"/>
              <a:buChar char="•"/>
            </a:pPr>
            <a:r>
              <a:rPr lang="en-US" dirty="0" err="1">
                <a:solidFill>
                  <a:srgbClr val="000000"/>
                </a:solidFill>
                <a:latin typeface="+mn-lt"/>
              </a:rPr>
              <a:t>Saat</a:t>
            </a:r>
            <a:r>
              <a:rPr lang="en-US" dirty="0">
                <a:solidFill>
                  <a:srgbClr val="000000"/>
                </a:solidFill>
                <a:latin typeface="+mn-lt"/>
              </a:rPr>
              <a:t> </a:t>
            </a:r>
            <a:r>
              <a:rPr lang="en-US" dirty="0" err="1">
                <a:solidFill>
                  <a:srgbClr val="000000"/>
                </a:solidFill>
                <a:latin typeface="+mn-lt"/>
              </a:rPr>
              <a:t>oikeudenmukaisemmat</a:t>
            </a:r>
            <a:r>
              <a:rPr lang="en-US" dirty="0">
                <a:solidFill>
                  <a:srgbClr val="000000"/>
                </a:solidFill>
                <a:latin typeface="+mn-lt"/>
              </a:rPr>
              <a:t> </a:t>
            </a:r>
            <a:r>
              <a:rPr lang="en-US" dirty="0" err="1">
                <a:solidFill>
                  <a:srgbClr val="000000"/>
                </a:solidFill>
                <a:latin typeface="+mn-lt"/>
              </a:rPr>
              <a:t>hinnat</a:t>
            </a:r>
            <a:endParaRPr lang="en-US" dirty="0">
              <a:solidFill>
                <a:srgbClr val="000000"/>
              </a:solidFill>
              <a:latin typeface="+mn-lt"/>
            </a:endParaRPr>
          </a:p>
          <a:p>
            <a:pPr marL="144000" indent="-144000" algn="l" rtl="0">
              <a:buFont typeface="Arial" panose="020B0604020202020204" pitchFamily="34" charset="0"/>
              <a:buChar char="•"/>
            </a:pPr>
            <a:r>
              <a:rPr lang="en-US" dirty="0" err="1">
                <a:solidFill>
                  <a:srgbClr val="000000"/>
                </a:solidFill>
                <a:latin typeface="+mn-lt"/>
              </a:rPr>
              <a:t>Pienemmät</a:t>
            </a:r>
            <a:r>
              <a:rPr lang="en-US" dirty="0">
                <a:solidFill>
                  <a:srgbClr val="000000"/>
                </a:solidFill>
                <a:latin typeface="+mn-lt"/>
              </a:rPr>
              <a:t> </a:t>
            </a:r>
            <a:r>
              <a:rPr lang="en-US" dirty="0" err="1">
                <a:solidFill>
                  <a:srgbClr val="000000"/>
                </a:solidFill>
                <a:latin typeface="+mn-lt"/>
              </a:rPr>
              <a:t>energiakustannukset</a:t>
            </a:r>
            <a:endParaRPr lang="en-US" dirty="0">
              <a:solidFill>
                <a:srgbClr val="000000"/>
              </a:solidFill>
              <a:latin typeface="+mn-lt"/>
            </a:endParaRPr>
          </a:p>
          <a:p>
            <a:pPr marL="144000" indent="-144000" algn="l" rtl="0">
              <a:buFont typeface="Arial" panose="020B0604020202020204" pitchFamily="34" charset="0"/>
              <a:buChar char="•"/>
            </a:pPr>
            <a:r>
              <a:rPr lang="en-US" dirty="0" err="1">
                <a:solidFill>
                  <a:srgbClr val="000000"/>
                </a:solidFill>
                <a:latin typeface="+mn-lt"/>
              </a:rPr>
              <a:t>Pienemmät</a:t>
            </a:r>
            <a:r>
              <a:rPr lang="en-US" dirty="0">
                <a:solidFill>
                  <a:srgbClr val="000000"/>
                </a:solidFill>
                <a:latin typeface="+mn-lt"/>
              </a:rPr>
              <a:t> </a:t>
            </a:r>
            <a:r>
              <a:rPr lang="en-US" dirty="0" err="1">
                <a:solidFill>
                  <a:srgbClr val="000000"/>
                </a:solidFill>
                <a:latin typeface="+mn-lt"/>
              </a:rPr>
              <a:t>kuljetuskustannukset</a:t>
            </a:r>
            <a:endParaRPr lang="en-US" dirty="0">
              <a:solidFill>
                <a:srgbClr val="000000"/>
              </a:solidFill>
              <a:latin typeface="+mn-lt"/>
            </a:endParaRPr>
          </a:p>
          <a:p>
            <a:pPr marL="144000" indent="-144000" algn="l" rtl="0">
              <a:buFont typeface="Arial" panose="020B0604020202020204" pitchFamily="34" charset="0"/>
              <a:buChar char="•"/>
            </a:pPr>
            <a:endParaRPr lang="en-IE" sz="1600" dirty="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pPr algn="l" rtl="0"/>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pPr algn="l" rtl="0"/>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algn="l" rtl="0"/>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algn="l" rtl="0"/>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algn="l" rtl="0"/>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algn="l" rtl="0"/>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algn="l" rtl="0"/>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algn="l" rtl="0"/>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pPr algn="l" rtl="0"/>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algn="l" rtl="0"/>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pPr algn="l" rtl="0"/>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pPr algn="l" rtl="0"/>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pPr algn="l" rtl="0"/>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pPr algn="l" rtl="0"/>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pPr algn="l" rtl="0"/>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pPr algn="l" rtl="0"/>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pPr algn="l" rtl="0"/>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pPr algn="l" rtl="0"/>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pPr algn="l" rtl="0"/>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pPr algn="l" rtl="0"/>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pPr algn="l" rtl="0"/>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507272" y="3095350"/>
            <a:ext cx="3062548" cy="461665"/>
          </a:xfrm>
          <a:prstGeom prst="rect">
            <a:avLst/>
          </a:prstGeom>
          <a:noFill/>
        </p:spPr>
        <p:txBody>
          <a:bodyPr wrap="square">
            <a:spAutoFit/>
          </a:bodyPr>
          <a:lstStyle/>
          <a:p>
            <a:pPr algn="l" rtl="0"/>
            <a:r>
              <a:rPr lang="en-US" sz="2350" b="1" dirty="0" err="1">
                <a:solidFill>
                  <a:srgbClr val="000000"/>
                </a:solidFill>
              </a:rPr>
              <a:t>Maanviljelijä</a:t>
            </a:r>
            <a:r>
              <a:rPr lang="en-US" sz="2350" b="1" dirty="0">
                <a:solidFill>
                  <a:srgbClr val="000000"/>
                </a:solidFill>
              </a:rPr>
              <a:t>/</a:t>
            </a:r>
            <a:r>
              <a:rPr lang="en-US" sz="2350" b="1" dirty="0" err="1">
                <a:solidFill>
                  <a:srgbClr val="000000"/>
                </a:solidFill>
              </a:rPr>
              <a:t>tuottaja</a:t>
            </a:r>
            <a:endParaRPr lang="en-US" sz="2350" b="1" dirty="0">
              <a:solidFill>
                <a:srgbClr val="000000"/>
              </a:solidFill>
            </a:endParaRPr>
          </a:p>
        </p:txBody>
      </p:sp>
      <p:sp>
        <p:nvSpPr>
          <p:cNvPr id="60" name="TextBox 59">
            <a:extLst>
              <a:ext uri="{FF2B5EF4-FFF2-40B4-BE49-F238E27FC236}">
                <a16:creationId xmlns:a16="http://schemas.microsoft.com/office/drawing/2014/main" id="{F635D22D-1380-8AFD-3F9E-864C9E1FC35A}"/>
              </a:ext>
            </a:extLst>
          </p:cNvPr>
          <p:cNvSpPr txBox="1"/>
          <p:nvPr/>
        </p:nvSpPr>
        <p:spPr>
          <a:xfrm>
            <a:off x="5031453" y="3095351"/>
            <a:ext cx="2093228" cy="461665"/>
          </a:xfrm>
          <a:prstGeom prst="rect">
            <a:avLst/>
          </a:prstGeom>
          <a:noFill/>
        </p:spPr>
        <p:txBody>
          <a:bodyPr wrap="square">
            <a:spAutoFit/>
          </a:bodyPr>
          <a:lstStyle/>
          <a:p>
            <a:pPr algn="l" rtl="0"/>
            <a:r>
              <a:rPr lang="en-US" sz="2400" b="1" dirty="0" err="1">
                <a:solidFill>
                  <a:srgbClr val="000000"/>
                </a:solidFill>
              </a:rPr>
              <a:t>Kuluttaja</a:t>
            </a:r>
            <a:endParaRPr lang="en-US" sz="2400" b="1" dirty="0">
              <a:solidFill>
                <a:srgbClr val="000000"/>
              </a:solidFill>
            </a:endParaRPr>
          </a:p>
        </p:txBody>
      </p:sp>
      <p:sp>
        <p:nvSpPr>
          <p:cNvPr id="62" name="TextBox 61">
            <a:extLst>
              <a:ext uri="{FF2B5EF4-FFF2-40B4-BE49-F238E27FC236}">
                <a16:creationId xmlns:a16="http://schemas.microsoft.com/office/drawing/2014/main" id="{DA628F88-99E8-B30F-1434-C3D204DE5EE7}"/>
              </a:ext>
            </a:extLst>
          </p:cNvPr>
          <p:cNvSpPr txBox="1"/>
          <p:nvPr/>
        </p:nvSpPr>
        <p:spPr>
          <a:xfrm>
            <a:off x="8081497" y="3097281"/>
            <a:ext cx="2537518" cy="461665"/>
          </a:xfrm>
          <a:prstGeom prst="rect">
            <a:avLst/>
          </a:prstGeom>
          <a:noFill/>
        </p:spPr>
        <p:txBody>
          <a:bodyPr wrap="square">
            <a:spAutoFit/>
          </a:bodyPr>
          <a:lstStyle/>
          <a:p>
            <a:pPr algn="l" rtl="0"/>
            <a:r>
              <a:rPr lang="en-US" sz="2400" b="1" dirty="0" err="1">
                <a:solidFill>
                  <a:srgbClr val="000000"/>
                </a:solidFill>
              </a:rPr>
              <a:t>Yhteisö</a:t>
            </a:r>
            <a:endParaRPr lang="en-US" sz="2400" b="1" dirty="0">
              <a:solidFill>
                <a:srgbClr val="000000"/>
              </a:solidFill>
            </a:endParaRP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531494" y="3622975"/>
            <a:ext cx="2810700"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rtl="0">
              <a:buFont typeface="Arial" panose="020B0604020202020204" pitchFamily="34" charset="0"/>
              <a:buChar char="•"/>
            </a:pPr>
            <a:r>
              <a:rPr lang="en-US" dirty="0" err="1">
                <a:solidFill>
                  <a:srgbClr val="000000"/>
                </a:solidFill>
                <a:latin typeface="+mn-lt"/>
              </a:rPr>
              <a:t>Vastaanota</a:t>
            </a:r>
            <a:r>
              <a:rPr lang="en-US" dirty="0">
                <a:solidFill>
                  <a:srgbClr val="000000"/>
                </a:solidFill>
                <a:latin typeface="+mn-lt"/>
              </a:rPr>
              <a:t> </a:t>
            </a:r>
            <a:r>
              <a:rPr lang="en-US" dirty="0" err="1">
                <a:solidFill>
                  <a:srgbClr val="000000"/>
                </a:solidFill>
                <a:latin typeface="+mn-lt"/>
              </a:rPr>
              <a:t>tuoreempia</a:t>
            </a:r>
            <a:r>
              <a:rPr lang="en-US" dirty="0">
                <a:solidFill>
                  <a:srgbClr val="000000"/>
                </a:solidFill>
                <a:latin typeface="+mn-lt"/>
              </a:rPr>
              <a:t> </a:t>
            </a:r>
            <a:r>
              <a:rPr lang="en-US" dirty="0" err="1">
                <a:solidFill>
                  <a:srgbClr val="000000"/>
                </a:solidFill>
                <a:latin typeface="+mn-lt"/>
              </a:rPr>
              <a:t>tuotteita</a:t>
            </a:r>
            <a:endParaRPr lang="en-US" dirty="0">
              <a:solidFill>
                <a:srgbClr val="000000"/>
              </a:solidFill>
              <a:latin typeface="+mn-lt"/>
            </a:endParaRPr>
          </a:p>
          <a:p>
            <a:pPr marL="180000" indent="-180000" algn="l" rtl="0">
              <a:buFont typeface="Arial" panose="020B0604020202020204" pitchFamily="34" charset="0"/>
              <a:buChar char="•"/>
            </a:pPr>
            <a:r>
              <a:rPr lang="en-US" dirty="0" err="1">
                <a:solidFill>
                  <a:srgbClr val="000000"/>
                </a:solidFill>
                <a:latin typeface="+mn-lt"/>
              </a:rPr>
              <a:t>Lisääntynyt</a:t>
            </a:r>
            <a:r>
              <a:rPr lang="en-US" dirty="0">
                <a:solidFill>
                  <a:srgbClr val="000000"/>
                </a:solidFill>
                <a:latin typeface="+mn-lt"/>
              </a:rPr>
              <a:t> </a:t>
            </a:r>
            <a:r>
              <a:rPr lang="en-US" dirty="0" err="1">
                <a:solidFill>
                  <a:srgbClr val="000000"/>
                </a:solidFill>
                <a:latin typeface="+mn-lt"/>
              </a:rPr>
              <a:t>läpinäkyvyys</a:t>
            </a:r>
            <a:endParaRPr lang="en-US" dirty="0">
              <a:solidFill>
                <a:srgbClr val="000000"/>
              </a:solidFill>
              <a:latin typeface="+mn-lt"/>
            </a:endParaRPr>
          </a:p>
          <a:p>
            <a:pPr marL="180000" indent="-180000" algn="l" rtl="0">
              <a:buFont typeface="Arial" panose="020B0604020202020204" pitchFamily="34" charset="0"/>
              <a:buChar char="•"/>
            </a:pPr>
            <a:r>
              <a:rPr lang="en-US" dirty="0" err="1">
                <a:solidFill>
                  <a:srgbClr val="000000"/>
                </a:solidFill>
                <a:latin typeface="+mn-lt"/>
              </a:rPr>
              <a:t>Yhteydenpito</a:t>
            </a:r>
            <a:r>
              <a:rPr lang="en-US" dirty="0">
                <a:solidFill>
                  <a:srgbClr val="000000"/>
                </a:solidFill>
                <a:latin typeface="+mn-lt"/>
              </a:rPr>
              <a:t> </a:t>
            </a:r>
            <a:r>
              <a:rPr lang="en-US" dirty="0" err="1">
                <a:solidFill>
                  <a:srgbClr val="000000"/>
                </a:solidFill>
                <a:latin typeface="+mn-lt"/>
              </a:rPr>
              <a:t>tuottajan</a:t>
            </a:r>
            <a:r>
              <a:rPr lang="en-US" dirty="0">
                <a:solidFill>
                  <a:srgbClr val="000000"/>
                </a:solidFill>
                <a:latin typeface="+mn-lt"/>
              </a:rPr>
              <a:t> </a:t>
            </a:r>
            <a:r>
              <a:rPr lang="en-US" dirty="0" err="1">
                <a:solidFill>
                  <a:srgbClr val="000000"/>
                </a:solidFill>
                <a:latin typeface="+mn-lt"/>
              </a:rPr>
              <a:t>kanssa</a:t>
            </a:r>
            <a:endParaRPr lang="en-US" dirty="0">
              <a:solidFill>
                <a:srgbClr val="000000"/>
              </a:solidFill>
              <a:latin typeface="+mn-lt"/>
            </a:endParaRPr>
          </a:p>
          <a:p>
            <a:pPr marL="180000" indent="-180000" algn="l" rtl="0">
              <a:buFont typeface="Arial" panose="020B0604020202020204" pitchFamily="34" charset="0"/>
              <a:buChar char="•"/>
            </a:pPr>
            <a:endParaRPr lang="en-IE" sz="1600" dirty="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926363" y="3622975"/>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rtl="0">
              <a:buFont typeface="Arial" panose="020B0604020202020204" pitchFamily="34" charset="0"/>
              <a:buChar char="•"/>
            </a:pPr>
            <a:r>
              <a:rPr lang="en-US" dirty="0">
                <a:solidFill>
                  <a:srgbClr val="000000"/>
                </a:solidFill>
                <a:latin typeface="+mn-lt"/>
              </a:rPr>
              <a:t>Luo </a:t>
            </a:r>
            <a:r>
              <a:rPr lang="en-US" dirty="0" err="1">
                <a:solidFill>
                  <a:srgbClr val="000000"/>
                </a:solidFill>
                <a:latin typeface="+mn-lt"/>
              </a:rPr>
              <a:t>kestävyyttä</a:t>
            </a:r>
            <a:endParaRPr lang="en-US" dirty="0">
              <a:solidFill>
                <a:srgbClr val="000000"/>
              </a:solidFill>
              <a:latin typeface="+mn-lt"/>
            </a:endParaRPr>
          </a:p>
          <a:p>
            <a:pPr marL="180000" indent="-180000" algn="l" rtl="0">
              <a:buFont typeface="Arial" panose="020B0604020202020204" pitchFamily="34" charset="0"/>
              <a:buChar char="•"/>
            </a:pPr>
            <a:r>
              <a:rPr lang="en-US" dirty="0" err="1">
                <a:solidFill>
                  <a:srgbClr val="000000"/>
                </a:solidFill>
                <a:latin typeface="+mn-lt"/>
              </a:rPr>
              <a:t>Työllisyys</a:t>
            </a:r>
            <a:r>
              <a:rPr lang="en-US" dirty="0">
                <a:solidFill>
                  <a:srgbClr val="000000"/>
                </a:solidFill>
                <a:latin typeface="+mn-lt"/>
              </a:rPr>
              <a:t>/</a:t>
            </a:r>
            <a:r>
              <a:rPr lang="en-US" dirty="0" err="1">
                <a:solidFill>
                  <a:srgbClr val="000000"/>
                </a:solidFill>
                <a:latin typeface="+mn-lt"/>
              </a:rPr>
              <a:t>talous</a:t>
            </a:r>
            <a:endParaRPr lang="en-US" dirty="0">
              <a:solidFill>
                <a:srgbClr val="000000"/>
              </a:solidFill>
              <a:latin typeface="+mn-lt"/>
            </a:endParaRPr>
          </a:p>
          <a:p>
            <a:pPr marL="180000" indent="-180000" algn="l" rtl="0">
              <a:buFont typeface="Arial" panose="020B0604020202020204" pitchFamily="34" charset="0"/>
              <a:buChar char="•"/>
            </a:pPr>
            <a:r>
              <a:rPr lang="en-US" dirty="0" err="1">
                <a:solidFill>
                  <a:srgbClr val="000000"/>
                </a:solidFill>
                <a:latin typeface="+mn-lt"/>
              </a:rPr>
              <a:t>Vähentää</a:t>
            </a:r>
            <a:r>
              <a:rPr lang="en-US" dirty="0">
                <a:solidFill>
                  <a:srgbClr val="000000"/>
                </a:solidFill>
                <a:latin typeface="+mn-lt"/>
              </a:rPr>
              <a:t> CO</a:t>
            </a:r>
            <a:r>
              <a:rPr lang="en-US" baseline="-25000" dirty="0">
                <a:solidFill>
                  <a:srgbClr val="000000"/>
                </a:solidFill>
                <a:latin typeface="+mn-lt"/>
              </a:rPr>
              <a:t>2</a:t>
            </a:r>
            <a:r>
              <a:rPr lang="en-US" dirty="0">
                <a:solidFill>
                  <a:srgbClr val="000000"/>
                </a:solidFill>
                <a:latin typeface="+mn-lt"/>
              </a:rPr>
              <a:t>päästöjä</a:t>
            </a:r>
          </a:p>
          <a:p>
            <a:pPr marL="0" indent="0" algn="l" rtl="0"/>
            <a:endParaRPr lang="en-IE" sz="1600" dirty="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774143" y="1706805"/>
            <a:ext cx="6379521" cy="3802608"/>
          </a:xfrm>
        </p:spPr>
        <p:txBody>
          <a:bodyPr/>
          <a:lstStyle/>
          <a:p>
            <a:pPr algn="l" rtl="0"/>
            <a:r>
              <a:rPr lang="en-US" dirty="0" err="1"/>
              <a:t>Elintarvikeyrityksesi</a:t>
            </a:r>
            <a:r>
              <a:rPr lang="en-US" dirty="0"/>
              <a:t> </a:t>
            </a:r>
            <a:r>
              <a:rPr lang="en-US" dirty="0" err="1"/>
              <a:t>voi</a:t>
            </a:r>
            <a:r>
              <a:rPr lang="en-US" dirty="0"/>
              <a:t> </a:t>
            </a:r>
            <a:r>
              <a:rPr lang="en-US" dirty="0" err="1"/>
              <a:t>lyhentää</a:t>
            </a:r>
            <a:r>
              <a:rPr lang="en-US" dirty="0"/>
              <a:t> </a:t>
            </a:r>
            <a:r>
              <a:rPr lang="en-US" dirty="0" err="1"/>
              <a:t>elintarvikeketjuasi</a:t>
            </a:r>
            <a:r>
              <a:rPr lang="en-US" dirty="0"/>
              <a:t> </a:t>
            </a:r>
            <a:r>
              <a:rPr lang="en-US" dirty="0" err="1"/>
              <a:t>seuraavilla</a:t>
            </a:r>
            <a:r>
              <a:rPr lang="en-US" dirty="0"/>
              <a:t> </a:t>
            </a:r>
            <a:r>
              <a:rPr lang="en-US" dirty="0" err="1"/>
              <a:t>tavoilla</a:t>
            </a:r>
            <a:r>
              <a:rPr lang="en-US" dirty="0"/>
              <a:t>:</a:t>
            </a:r>
          </a:p>
          <a:p>
            <a:pPr marL="342900" indent="-342900" algn="l" rtl="0">
              <a:spcBef>
                <a:spcPts val="600"/>
              </a:spcBef>
              <a:buFont typeface="Arial" panose="020B0604020202020204" pitchFamily="34" charset="0"/>
              <a:buChar char="•"/>
            </a:pPr>
            <a:r>
              <a:rPr lang="en-US" b="1" dirty="0" err="1"/>
              <a:t>Suorat</a:t>
            </a:r>
            <a:r>
              <a:rPr lang="en-US" b="1" dirty="0"/>
              <a:t> </a:t>
            </a:r>
            <a:r>
              <a:rPr lang="en-US" b="1" dirty="0" err="1"/>
              <a:t>ostot</a:t>
            </a:r>
            <a:r>
              <a:rPr lang="en-US" b="1" dirty="0"/>
              <a:t> </a:t>
            </a:r>
            <a:r>
              <a:rPr lang="en-US" dirty="0" err="1"/>
              <a:t>paikallisilta</a:t>
            </a:r>
            <a:r>
              <a:rPr lang="en-US" dirty="0"/>
              <a:t> </a:t>
            </a:r>
            <a:r>
              <a:rPr lang="en-US" dirty="0" err="1"/>
              <a:t>viljelijöiltä</a:t>
            </a:r>
            <a:r>
              <a:rPr lang="en-US" dirty="0"/>
              <a:t>/</a:t>
            </a:r>
            <a:r>
              <a:rPr lang="en-US" dirty="0" err="1"/>
              <a:t>tuottajilta</a:t>
            </a:r>
            <a:endParaRPr lang="en-US" dirty="0"/>
          </a:p>
          <a:p>
            <a:pPr marL="342900" indent="-342900" algn="l" rtl="0">
              <a:spcBef>
                <a:spcPts val="600"/>
              </a:spcBef>
              <a:buFont typeface="Arial" panose="020B0604020202020204" pitchFamily="34" charset="0"/>
              <a:buChar char="•"/>
            </a:pPr>
            <a:r>
              <a:rPr lang="en-US" b="1" dirty="0" err="1"/>
              <a:t>Kollektiivinen</a:t>
            </a:r>
            <a:r>
              <a:rPr lang="en-US" b="1" dirty="0"/>
              <a:t> </a:t>
            </a:r>
            <a:r>
              <a:rPr lang="en-US" b="1" dirty="0" err="1"/>
              <a:t>suoramyynti</a:t>
            </a:r>
            <a:r>
              <a:rPr lang="en-US" b="1" dirty="0"/>
              <a:t> </a:t>
            </a:r>
            <a:r>
              <a:rPr lang="en-US" dirty="0" err="1"/>
              <a:t>paikallisen</a:t>
            </a:r>
            <a:r>
              <a:rPr lang="en-US" dirty="0"/>
              <a:t> </a:t>
            </a:r>
            <a:r>
              <a:rPr lang="en-US" dirty="0" err="1"/>
              <a:t>ruokajärjestelmän</a:t>
            </a:r>
            <a:r>
              <a:rPr lang="en-US" dirty="0"/>
              <a:t> </a:t>
            </a:r>
            <a:r>
              <a:rPr lang="en-US" dirty="0" err="1"/>
              <a:t>kautta</a:t>
            </a:r>
            <a:r>
              <a:rPr lang="en-US" dirty="0"/>
              <a:t> </a:t>
            </a:r>
            <a:r>
              <a:rPr lang="en-US" dirty="0" err="1"/>
              <a:t>yhteistyöverkosto</a:t>
            </a:r>
            <a:r>
              <a:rPr lang="en-US" dirty="0"/>
              <a:t>, </a:t>
            </a:r>
            <a:r>
              <a:rPr lang="en-US" dirty="0" err="1"/>
              <a:t>joka</a:t>
            </a:r>
            <a:r>
              <a:rPr lang="en-US" dirty="0"/>
              <a:t> </a:t>
            </a:r>
            <a:r>
              <a:rPr lang="en-US" dirty="0" err="1"/>
              <a:t>yhdistää</a:t>
            </a:r>
            <a:r>
              <a:rPr lang="en-US" dirty="0"/>
              <a:t> </a:t>
            </a:r>
            <a:r>
              <a:rPr lang="en-US" dirty="0" err="1"/>
              <a:t>kestävän</a:t>
            </a:r>
            <a:r>
              <a:rPr lang="en-US" dirty="0"/>
              <a:t> </a:t>
            </a:r>
            <a:r>
              <a:rPr lang="en-US" dirty="0" err="1"/>
              <a:t>ruoan</a:t>
            </a:r>
            <a:r>
              <a:rPr lang="en-US" dirty="0"/>
              <a:t> </a:t>
            </a:r>
            <a:r>
              <a:rPr lang="en-US" dirty="0" err="1"/>
              <a:t>tuotannon</a:t>
            </a:r>
            <a:r>
              <a:rPr lang="en-US" dirty="0"/>
              <a:t>, </a:t>
            </a:r>
            <a:r>
              <a:rPr lang="en-US" dirty="0" err="1"/>
              <a:t>jalostuksen</a:t>
            </a:r>
            <a:r>
              <a:rPr lang="en-US" dirty="0"/>
              <a:t>, </a:t>
            </a:r>
            <a:r>
              <a:rPr lang="en-US" dirty="0" err="1"/>
              <a:t>jakelun</a:t>
            </a:r>
            <a:r>
              <a:rPr lang="en-US" dirty="0"/>
              <a:t>, </a:t>
            </a:r>
            <a:r>
              <a:rPr lang="en-US" dirty="0" err="1"/>
              <a:t>kulutuksen</a:t>
            </a:r>
            <a:r>
              <a:rPr lang="en-US" dirty="0"/>
              <a:t> ja </a:t>
            </a:r>
            <a:r>
              <a:rPr lang="en-US" dirty="0" err="1"/>
              <a:t>jätehuollon</a:t>
            </a:r>
            <a:r>
              <a:rPr lang="en-US" dirty="0"/>
              <a:t> </a:t>
            </a:r>
            <a:r>
              <a:rPr lang="en-US" dirty="0" err="1"/>
              <a:t>tietyn</a:t>
            </a:r>
            <a:r>
              <a:rPr lang="en-US" dirty="0"/>
              <a:t> </a:t>
            </a:r>
            <a:r>
              <a:rPr lang="en-US" dirty="0" err="1"/>
              <a:t>alueen</a:t>
            </a:r>
            <a:r>
              <a:rPr lang="en-US" dirty="0"/>
              <a:t> </a:t>
            </a:r>
            <a:r>
              <a:rPr lang="en-US" dirty="0" err="1"/>
              <a:t>ympäristön</a:t>
            </a:r>
            <a:r>
              <a:rPr lang="en-US" dirty="0"/>
              <a:t>, </a:t>
            </a:r>
            <a:r>
              <a:rPr lang="en-US" dirty="0" err="1"/>
              <a:t>taloudellisen</a:t>
            </a:r>
            <a:r>
              <a:rPr lang="en-US" dirty="0"/>
              <a:t> ja </a:t>
            </a:r>
            <a:r>
              <a:rPr lang="en-US" dirty="0" err="1"/>
              <a:t>sosiaalisen</a:t>
            </a:r>
            <a:r>
              <a:rPr lang="en-US" dirty="0"/>
              <a:t> </a:t>
            </a:r>
            <a:r>
              <a:rPr lang="en-US" dirty="0" err="1"/>
              <a:t>terveyden</a:t>
            </a:r>
            <a:r>
              <a:rPr lang="en-US" dirty="0"/>
              <a:t> </a:t>
            </a:r>
            <a:r>
              <a:rPr lang="en-US" dirty="0" err="1"/>
              <a:t>parantamiseksi</a:t>
            </a:r>
            <a:r>
              <a:rPr lang="en-US" dirty="0"/>
              <a:t>.</a:t>
            </a:r>
          </a:p>
          <a:p>
            <a:pPr marL="342900" indent="-342900" algn="l" rtl="0">
              <a:spcBef>
                <a:spcPts val="600"/>
              </a:spcBef>
              <a:buFont typeface="Arial" panose="020B0604020202020204" pitchFamily="34" charset="0"/>
              <a:buChar char="•"/>
            </a:pPr>
            <a:r>
              <a:rPr lang="en-US" b="1" dirty="0" err="1"/>
              <a:t>Kumppanuudet</a:t>
            </a:r>
            <a:endParaRPr lang="en-US" b="1" dirty="0"/>
          </a:p>
          <a:p>
            <a:pPr algn="l" rtl="0"/>
            <a:endParaRPr lang="en-IE" dirty="0"/>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650707" y="559463"/>
            <a:ext cx="7644882" cy="992652"/>
          </a:xfrm>
        </p:spPr>
        <p:txBody>
          <a:bodyPr/>
          <a:lstStyle/>
          <a:p>
            <a:pPr algn="l" rtl="0"/>
            <a:r>
              <a:rPr lang="en-US" b="1" dirty="0" err="1"/>
              <a:t>Lyhyet</a:t>
            </a:r>
            <a:r>
              <a:rPr lang="en-US" b="1" dirty="0"/>
              <a:t> </a:t>
            </a:r>
            <a:r>
              <a:rPr lang="en-US" b="1" dirty="0" err="1"/>
              <a:t>toimitusketjut</a:t>
            </a:r>
            <a:r>
              <a:rPr lang="en-US" b="1" dirty="0"/>
              <a:t> ja </a:t>
            </a:r>
            <a:r>
              <a:rPr lang="en-US" b="1" dirty="0" err="1"/>
              <a:t>paikalliset</a:t>
            </a:r>
            <a:r>
              <a:rPr lang="en-US" b="1" dirty="0"/>
              <a:t> </a:t>
            </a:r>
            <a:r>
              <a:rPr lang="en-US" b="1" dirty="0" err="1"/>
              <a:t>ruokajärjestelmät</a:t>
            </a:r>
            <a:endParaRPr lang="en-US" b="1" dirty="0"/>
          </a:p>
          <a:p>
            <a:pPr algn="l" rtl="0"/>
            <a:endParaRPr lang="en-IE" dirty="0"/>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898357" y="1452563"/>
            <a:ext cx="6280209" cy="3483006"/>
          </a:xfrm>
        </p:spPr>
        <p:txBody>
          <a:bodyPr/>
          <a:lstStyle/>
          <a:p>
            <a:pPr algn="l" rtl="0"/>
            <a:r>
              <a:rPr lang="en-US"/>
              <a:t>Suoraosto on SFSC:n yksinkertaisin muoto, ja siihen liittyy suora kauppa viljelijöiden ja elintarvikeyrityksesi välillä.</a:t>
            </a:r>
          </a:p>
          <a:p>
            <a:pPr algn="l" rtl="0"/>
            <a:r>
              <a:rPr lang="en-US"/>
              <a:t>Ne voivat tapahtua tilalla, online-tilauksen kautta tai jopa viljelijöiden torilla.</a:t>
            </a:r>
          </a:p>
          <a:p>
            <a:pPr algn="l" rtl="0"/>
            <a:r>
              <a:rPr lang="en-US"/>
              <a:t>Elintarvikkeita voidaan toimittaa myös elintarvikeyrityksille kori- tai laatikkojärjestelmän kautta.</a:t>
            </a:r>
          </a:p>
          <a:p>
            <a:pPr algn="l" rtl="0"/>
            <a:r>
              <a:rPr lang="en-US"/>
              <a:t>Hyödyt ovat moninaiset - tuotteet ovat paikallisesti kasvatettuja, erittäin tuoreita, ilman pakkausta ja tuottajan itsensä myymiä.</a:t>
            </a:r>
          </a:p>
          <a:p>
            <a:pPr algn="l" rtl="0"/>
            <a:endParaRPr lang="en-IE"/>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898357" y="751287"/>
            <a:ext cx="4990998" cy="992652"/>
          </a:xfrm>
        </p:spPr>
        <p:txBody>
          <a:bodyPr/>
          <a:lstStyle/>
          <a:p>
            <a:pPr algn="l" rtl="0"/>
            <a:r>
              <a:rPr lang="en-IE" b="1"/>
              <a:t>Suora osto:</a:t>
            </a:r>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pPr algn="l" rtl="0"/>
            <a:endParaRPr lang="en-IE" dirty="0"/>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35360" y="1654795"/>
            <a:ext cx="7912714" cy="3781587"/>
          </a:xfrm>
        </p:spPr>
        <p:txBody>
          <a:bodyPr/>
          <a:lstStyle/>
          <a:p>
            <a:pPr algn="l" rtl="0"/>
            <a:r>
              <a:rPr lang="en-GB" sz="2200" dirty="0"/>
              <a:t>Urban farm Mad Yolk Farm on uusi projekti Galwayssa, jolla on kaksi yksinkertaista tavoitetta:</a:t>
            </a:r>
          </a:p>
          <a:p>
            <a:pPr algn="l" rtl="0">
              <a:spcBef>
                <a:spcPts val="600"/>
              </a:spcBef>
            </a:pPr>
            <a:r>
              <a:rPr lang="en-GB" sz="2200" b="1" dirty="0"/>
              <a:t>1. Kasvata ja esittele parhaita paikallisia sesongin tuotteita.</a:t>
            </a:r>
          </a:p>
          <a:p>
            <a:pPr algn="l" rtl="0">
              <a:spcBef>
                <a:spcPts val="600"/>
              </a:spcBef>
            </a:pPr>
            <a:r>
              <a:rPr lang="en-GB" sz="2200" b="1" dirty="0"/>
              <a:t>2. Pidä hauskaa sen tekemisessä.</a:t>
            </a:r>
          </a:p>
          <a:p>
            <a:pPr algn="l" rtl="0"/>
            <a:r>
              <a:rPr lang="en-GB" sz="2200" dirty="0"/>
              <a:t>Brian tapasi Joen syrjäisellä ruotsalaisella maatilalla opiskellessaan uusiutuvaa maataloutta kesällä 2019. Brianilla </a:t>
            </a:r>
            <a:r>
              <a:rPr lang="en-GB" sz="2200" dirty="0" err="1"/>
              <a:t>oli</a:t>
            </a:r>
            <a:r>
              <a:rPr lang="en-GB" sz="2200" dirty="0"/>
              <a:t> </a:t>
            </a:r>
            <a:r>
              <a:rPr lang="en-GB" sz="2200" dirty="0" err="1"/>
              <a:t>maatila</a:t>
            </a:r>
            <a:r>
              <a:rPr lang="en-GB" sz="2200" dirty="0"/>
              <a:t> </a:t>
            </a:r>
            <a:r>
              <a:rPr lang="en-GB" sz="2200" dirty="0" err="1"/>
              <a:t>kotona</a:t>
            </a:r>
            <a:r>
              <a:rPr lang="en-GB" sz="2200" dirty="0"/>
              <a:t> Irlannissa ja hän etsi uutta alkua. Joe oli </a:t>
            </a:r>
            <a:r>
              <a:rPr lang="en-GB" sz="2200" dirty="0" err="1"/>
              <a:t>kätevä</a:t>
            </a:r>
            <a:r>
              <a:rPr lang="en-GB" sz="2200" dirty="0"/>
              <a:t> </a:t>
            </a:r>
            <a:r>
              <a:rPr lang="en-GB" sz="2200" dirty="0" err="1"/>
              <a:t>istutuslastan</a:t>
            </a:r>
            <a:r>
              <a:rPr lang="en-GB" sz="2200" dirty="0"/>
              <a:t> </a:t>
            </a:r>
            <a:r>
              <a:rPr lang="en-GB" sz="2200" dirty="0" err="1"/>
              <a:t>kanssa</a:t>
            </a:r>
            <a:r>
              <a:rPr lang="en-GB" sz="2200" dirty="0"/>
              <a:t>. Eräässä ruotsalaisessa jurtassa he "kuorittelivat" Mad Yolk Farm -suunnitelman.</a:t>
            </a:r>
          </a:p>
          <a:p>
            <a:pPr algn="l" rtl="0"/>
            <a:r>
              <a:rPr lang="en-GB" sz="2200" dirty="0"/>
              <a:t>Nyt Mad Yolk Farm </a:t>
            </a:r>
            <a:r>
              <a:rPr lang="en-GB" sz="2200" dirty="0" err="1"/>
              <a:t>tarjoaa</a:t>
            </a:r>
            <a:r>
              <a:rPr lang="en-GB" sz="2200" dirty="0"/>
              <a:t> </a:t>
            </a:r>
            <a:r>
              <a:rPr lang="en-GB" sz="2200" dirty="0" err="1"/>
              <a:t>viikoittain</a:t>
            </a:r>
            <a:r>
              <a:rPr lang="en-GB" sz="2200" dirty="0"/>
              <a:t> “</a:t>
            </a:r>
            <a:r>
              <a:rPr lang="en-GB" sz="2200" i="1" dirty="0" err="1"/>
              <a:t>Napsauta</a:t>
            </a:r>
            <a:r>
              <a:rPr lang="en-GB" sz="2200" i="1" dirty="0"/>
              <a:t> </a:t>
            </a:r>
            <a:r>
              <a:rPr lang="en-GB" sz="2200" i="1" dirty="0" err="1"/>
              <a:t>ja</a:t>
            </a:r>
            <a:r>
              <a:rPr lang="en-GB" sz="2200" i="1" dirty="0"/>
              <a:t> </a:t>
            </a:r>
            <a:r>
              <a:rPr lang="en-GB" sz="2200" i="1" dirty="0" err="1"/>
              <a:t>kerää</a:t>
            </a:r>
            <a:r>
              <a:rPr lang="en-GB" sz="2200" i="1" dirty="0"/>
              <a:t>” </a:t>
            </a:r>
            <a:r>
              <a:rPr lang="en-GB" sz="2200" i="1" dirty="0" err="1"/>
              <a:t>p</a:t>
            </a:r>
            <a:r>
              <a:rPr lang="en-GB" sz="2200" dirty="0" err="1"/>
              <a:t>alvelua</a:t>
            </a:r>
            <a:r>
              <a:rPr lang="en-GB" sz="2200" dirty="0"/>
              <a:t> heidän tarkoituksenmukaisesti pieneltä paikalliselta maatilaltaan ja paikallisilta markkinoilta.</a:t>
            </a:r>
            <a:endParaRPr lang="en-IE" sz="2200" dirty="0"/>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0" y="513419"/>
            <a:ext cx="7051030" cy="992652"/>
          </a:xfrm>
        </p:spPr>
        <p:txBody>
          <a:bodyPr/>
          <a:lstStyle/>
          <a:p>
            <a:pPr algn="l" rtl="0">
              <a:spcBef>
                <a:spcPts val="600"/>
              </a:spcBef>
            </a:pPr>
            <a:r>
              <a:rPr lang="en-IE" b="1" dirty="0" err="1">
                <a:highlight>
                  <a:srgbClr val="F79037"/>
                </a:highlight>
              </a:rPr>
              <a:t>Inspiroidu</a:t>
            </a:r>
            <a:r>
              <a:rPr lang="en-IE" b="1" dirty="0">
                <a:highlight>
                  <a:srgbClr val="F79037"/>
                </a:highlight>
              </a:rPr>
              <a:t> -</a:t>
            </a:r>
            <a:r>
              <a:rPr lang="en-IE" b="1" dirty="0" err="1"/>
              <a:t>yritysesimerkki</a:t>
            </a:r>
            <a:endParaRPr lang="en-IE" b="1" dirty="0"/>
          </a:p>
          <a:p>
            <a:pPr algn="l" rtl="0">
              <a:spcBef>
                <a:spcPts val="600"/>
              </a:spcBef>
            </a:pPr>
            <a:r>
              <a:rPr lang="en-IE" sz="2800" b="1" dirty="0">
                <a:hlinkClick r:id="rId2">
                  <a:extLst>
                    <a:ext uri="{A12FA001-AC4F-418D-AE19-62706E023703}">
                      <ahyp:hlinkClr xmlns:ahyp="http://schemas.microsoft.com/office/drawing/2018/hyperlinkcolor" val="tx"/>
                    </a:ext>
                  </a:extLst>
                </a:hlinkClick>
              </a:rPr>
              <a:t>Mad Yolk Farm, </a:t>
            </a:r>
            <a:r>
              <a:rPr lang="en-IE" sz="2800" b="1" dirty="0" err="1">
                <a:hlinkClick r:id="rId2">
                  <a:extLst>
                    <a:ext uri="{A12FA001-AC4F-418D-AE19-62706E023703}">
                      <ahyp:hlinkClr xmlns:ahyp="http://schemas.microsoft.com/office/drawing/2018/hyperlinkcolor" val="tx"/>
                    </a:ext>
                  </a:extLst>
                </a:hlinkClick>
              </a:rPr>
              <a:t>Irlanti</a:t>
            </a:r>
            <a:endParaRPr lang="en-IE" sz="2800" b="1" dirty="0"/>
          </a:p>
          <a:p>
            <a:pPr algn="l" rtl="0">
              <a:spcBef>
                <a:spcPts val="600"/>
              </a:spcBef>
            </a:pPr>
            <a:endParaRPr lang="en-IE" b="1" dirty="0">
              <a:highlight>
                <a:srgbClr val="F79037"/>
              </a:highlight>
            </a:endParaRPr>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980388" y="1257042"/>
            <a:ext cx="5281490" cy="3501141"/>
          </a:xfrm>
        </p:spPr>
        <p:txBody>
          <a:bodyPr/>
          <a:lstStyle/>
          <a:p>
            <a:pPr algn="l" rtl="0"/>
            <a:r>
              <a:rPr lang="en-US" sz="2300" dirty="0" err="1"/>
              <a:t>Tehokas</a:t>
            </a:r>
            <a:r>
              <a:rPr lang="en-US" sz="2300" dirty="0"/>
              <a:t> tapa </a:t>
            </a:r>
            <a:r>
              <a:rPr lang="en-US" sz="2300" dirty="0" err="1"/>
              <a:t>hankkia</a:t>
            </a:r>
            <a:r>
              <a:rPr lang="en-US" sz="2300" dirty="0"/>
              <a:t> </a:t>
            </a:r>
            <a:r>
              <a:rPr lang="en-US" sz="2300" dirty="0" err="1"/>
              <a:t>tuotantoa</a:t>
            </a:r>
            <a:r>
              <a:rPr lang="en-US" sz="2300" dirty="0"/>
              <a:t> </a:t>
            </a:r>
            <a:r>
              <a:rPr lang="en-US" sz="2300" dirty="0" err="1"/>
              <a:t>voi</a:t>
            </a:r>
            <a:r>
              <a:rPr lang="en-US" sz="2300" dirty="0"/>
              <a:t> olla, </a:t>
            </a:r>
            <a:r>
              <a:rPr lang="en-US" sz="2300" dirty="0" err="1"/>
              <a:t>kun</a:t>
            </a:r>
            <a:r>
              <a:rPr lang="en-US" sz="2300" dirty="0"/>
              <a:t> </a:t>
            </a:r>
            <a:r>
              <a:rPr lang="en-US" sz="2300" dirty="0" err="1"/>
              <a:t>tuottajat</a:t>
            </a:r>
            <a:r>
              <a:rPr lang="en-US" sz="2300" dirty="0"/>
              <a:t> </a:t>
            </a:r>
            <a:r>
              <a:rPr lang="en-US" sz="2300" dirty="0" err="1"/>
              <a:t>tekevät</a:t>
            </a:r>
            <a:r>
              <a:rPr lang="en-US" sz="2300" dirty="0"/>
              <a:t> </a:t>
            </a:r>
            <a:r>
              <a:rPr lang="en-US" sz="2300" dirty="0" err="1"/>
              <a:t>yhteistyötä</a:t>
            </a:r>
            <a:r>
              <a:rPr lang="en-US" sz="2300" dirty="0"/>
              <a:t> </a:t>
            </a:r>
            <a:r>
              <a:rPr lang="en-US" sz="2300" dirty="0" err="1"/>
              <a:t>myydäkseen</a:t>
            </a:r>
            <a:r>
              <a:rPr lang="en-US" sz="2300" dirty="0"/>
              <a:t> </a:t>
            </a:r>
            <a:r>
              <a:rPr lang="en-US" sz="2300" dirty="0" err="1"/>
              <a:t>tuotteitaan</a:t>
            </a:r>
            <a:r>
              <a:rPr lang="en-US" sz="2300" dirty="0"/>
              <a:t> </a:t>
            </a:r>
            <a:r>
              <a:rPr lang="en-US" sz="2300" b="1" dirty="0" err="1"/>
              <a:t>kollektiivisesti</a:t>
            </a:r>
            <a:r>
              <a:rPr lang="en-US" sz="2300" dirty="0"/>
              <a:t>.</a:t>
            </a:r>
          </a:p>
          <a:p>
            <a:pPr algn="l" rtl="0"/>
            <a:r>
              <a:rPr lang="en-US" sz="2300" dirty="0" err="1"/>
              <a:t>Suoramyynti</a:t>
            </a:r>
            <a:r>
              <a:rPr lang="en-US" sz="2300" dirty="0"/>
              <a:t> </a:t>
            </a:r>
            <a:r>
              <a:rPr lang="en-US" sz="2300" dirty="0" err="1"/>
              <a:t>yksin</a:t>
            </a:r>
            <a:r>
              <a:rPr lang="en-US" sz="2300" dirty="0"/>
              <a:t> </a:t>
            </a:r>
            <a:r>
              <a:rPr lang="en-US" sz="2300" dirty="0" err="1"/>
              <a:t>viljelijänä</a:t>
            </a:r>
            <a:r>
              <a:rPr lang="en-US" sz="2300" dirty="0"/>
              <a:t> tai </a:t>
            </a:r>
            <a:r>
              <a:rPr lang="en-US" sz="2300" dirty="0" err="1"/>
              <a:t>tuottajana</a:t>
            </a:r>
            <a:r>
              <a:rPr lang="en-US" sz="2300" dirty="0"/>
              <a:t> </a:t>
            </a:r>
            <a:r>
              <a:rPr lang="en-US" sz="2300" dirty="0" err="1"/>
              <a:t>voi</a:t>
            </a:r>
            <a:r>
              <a:rPr lang="en-US" sz="2300" dirty="0"/>
              <a:t> olla </a:t>
            </a:r>
            <a:r>
              <a:rPr lang="en-US" sz="2300" dirty="0" err="1"/>
              <a:t>eristävää</a:t>
            </a:r>
            <a:r>
              <a:rPr lang="en-US" sz="2300" dirty="0"/>
              <a:t>, </a:t>
            </a:r>
            <a:r>
              <a:rPr lang="en-US" sz="2300" dirty="0" err="1"/>
              <a:t>hidasta</a:t>
            </a:r>
            <a:r>
              <a:rPr lang="en-US" sz="2300" dirty="0"/>
              <a:t> ja </a:t>
            </a:r>
            <a:r>
              <a:rPr lang="en-US" sz="2300" dirty="0" err="1"/>
              <a:t>vaikeaa</a:t>
            </a:r>
            <a:r>
              <a:rPr lang="en-US" sz="2300" dirty="0"/>
              <a:t>.</a:t>
            </a:r>
          </a:p>
          <a:p>
            <a:pPr algn="l" rtl="0"/>
            <a:r>
              <a:rPr lang="en-US" sz="2300" b="1" dirty="0" err="1"/>
              <a:t>Ryhmien</a:t>
            </a:r>
            <a:r>
              <a:rPr lang="en-US" sz="2300" b="1" dirty="0"/>
              <a:t>, </a:t>
            </a:r>
            <a:r>
              <a:rPr lang="en-US" sz="2300" b="1" dirty="0" err="1"/>
              <a:t>verkostojen</a:t>
            </a:r>
            <a:r>
              <a:rPr lang="en-US" sz="2300" b="1" dirty="0"/>
              <a:t> tai </a:t>
            </a:r>
            <a:r>
              <a:rPr lang="en-US" sz="2300" b="1" dirty="0" err="1"/>
              <a:t>osuuskuntien</a:t>
            </a:r>
            <a:r>
              <a:rPr lang="en-US" sz="2300" b="1" dirty="0"/>
              <a:t> </a:t>
            </a:r>
            <a:r>
              <a:rPr lang="en-US" sz="2300" b="1" dirty="0" err="1"/>
              <a:t>muodostaminen</a:t>
            </a:r>
            <a:r>
              <a:rPr lang="en-US" sz="2300" b="1" dirty="0"/>
              <a:t> </a:t>
            </a:r>
            <a:r>
              <a:rPr lang="en-US" sz="2300" dirty="0" err="1"/>
              <a:t>mahdollistaa</a:t>
            </a:r>
            <a:r>
              <a:rPr lang="en-US" sz="2300" dirty="0"/>
              <a:t> </a:t>
            </a:r>
            <a:r>
              <a:rPr lang="en-US" sz="2300" dirty="0" err="1"/>
              <a:t>paremmat</a:t>
            </a:r>
            <a:r>
              <a:rPr lang="en-US" sz="2300" dirty="0"/>
              <a:t> </a:t>
            </a:r>
            <a:r>
              <a:rPr lang="en-US" sz="2300" dirty="0" err="1"/>
              <a:t>mahdollisuudet</a:t>
            </a:r>
            <a:r>
              <a:rPr lang="en-US" sz="2300" dirty="0"/>
              <a:t> </a:t>
            </a:r>
            <a:r>
              <a:rPr lang="en-US" sz="2300" dirty="0" err="1"/>
              <a:t>saada</a:t>
            </a:r>
            <a:r>
              <a:rPr lang="en-US" sz="2300" dirty="0"/>
              <a:t> </a:t>
            </a:r>
            <a:r>
              <a:rPr lang="en-US" sz="2300" dirty="0" err="1"/>
              <a:t>ostajia</a:t>
            </a:r>
            <a:r>
              <a:rPr lang="en-US" sz="2300" dirty="0"/>
              <a:t> </a:t>
            </a:r>
            <a:r>
              <a:rPr lang="en-US" sz="2300" dirty="0" err="1"/>
              <a:t>kotimaisille</a:t>
            </a:r>
            <a:r>
              <a:rPr lang="en-US" sz="2300" dirty="0"/>
              <a:t> tai </a:t>
            </a:r>
            <a:r>
              <a:rPr lang="en-US" sz="2300" dirty="0" err="1"/>
              <a:t>elintarvikealan</a:t>
            </a:r>
            <a:r>
              <a:rPr lang="en-US" sz="2300" dirty="0"/>
              <a:t> </a:t>
            </a:r>
            <a:r>
              <a:rPr lang="en-US" sz="2300" dirty="0" err="1"/>
              <a:t>yrityksille</a:t>
            </a:r>
            <a:r>
              <a:rPr lang="en-US" sz="2300" dirty="0"/>
              <a:t>.</a:t>
            </a:r>
          </a:p>
          <a:p>
            <a:pPr algn="l" rtl="0"/>
            <a:r>
              <a:rPr lang="en-US" sz="2300" dirty="0" err="1"/>
              <a:t>Kollektiivinen</a:t>
            </a:r>
            <a:r>
              <a:rPr lang="en-US" sz="2300" dirty="0"/>
              <a:t> </a:t>
            </a:r>
            <a:r>
              <a:rPr lang="en-US" sz="2300" dirty="0" err="1"/>
              <a:t>myynti</a:t>
            </a:r>
            <a:r>
              <a:rPr lang="en-US" sz="2300" dirty="0"/>
              <a:t> </a:t>
            </a:r>
            <a:r>
              <a:rPr lang="en-US" sz="2300" dirty="0" err="1"/>
              <a:t>helpottaa</a:t>
            </a:r>
            <a:r>
              <a:rPr lang="en-US" sz="2300" dirty="0"/>
              <a:t> </a:t>
            </a:r>
            <a:r>
              <a:rPr lang="en-US" sz="2300" dirty="0" err="1"/>
              <a:t>myös</a:t>
            </a:r>
            <a:r>
              <a:rPr lang="en-US" sz="2300" dirty="0"/>
              <a:t> </a:t>
            </a:r>
            <a:r>
              <a:rPr lang="en-US" sz="2300" dirty="0" err="1"/>
              <a:t>sinua</a:t>
            </a:r>
            <a:r>
              <a:rPr lang="en-US" sz="2300" dirty="0"/>
              <a:t> </a:t>
            </a:r>
            <a:r>
              <a:rPr lang="en-US" sz="2300" dirty="0" err="1"/>
              <a:t>ostajana</a:t>
            </a:r>
            <a:r>
              <a:rPr lang="en-US" sz="2300" dirty="0"/>
              <a:t>, </a:t>
            </a:r>
            <a:r>
              <a:rPr lang="en-US" sz="2300" dirty="0" err="1"/>
              <a:t>sillä</a:t>
            </a:r>
            <a:r>
              <a:rPr lang="en-US" sz="2300" dirty="0"/>
              <a:t> se </a:t>
            </a:r>
            <a:r>
              <a:rPr lang="en-US" sz="2300" dirty="0" err="1"/>
              <a:t>säästää</a:t>
            </a:r>
            <a:r>
              <a:rPr lang="en-US" sz="2300" dirty="0"/>
              <a:t> </a:t>
            </a:r>
            <a:r>
              <a:rPr lang="en-US" sz="2300" dirty="0" err="1"/>
              <a:t>aikaa</a:t>
            </a:r>
            <a:r>
              <a:rPr lang="en-US" sz="2300" dirty="0"/>
              <a:t>, </a:t>
            </a:r>
            <a:r>
              <a:rPr lang="en-US" sz="2300" dirty="0" err="1"/>
              <a:t>liikettä</a:t>
            </a:r>
            <a:r>
              <a:rPr lang="en-US" sz="2300" dirty="0"/>
              <a:t> ja </a:t>
            </a:r>
            <a:r>
              <a:rPr lang="en-US" sz="2300" dirty="0" err="1"/>
              <a:t>vaivaa</a:t>
            </a:r>
            <a:r>
              <a:rPr lang="en-US" sz="2300" dirty="0"/>
              <a:t> </a:t>
            </a:r>
            <a:r>
              <a:rPr lang="en-US" sz="2300" dirty="0" err="1"/>
              <a:t>hankkiessasi</a:t>
            </a:r>
            <a:r>
              <a:rPr lang="en-US" sz="2300" dirty="0"/>
              <a:t> </a:t>
            </a:r>
            <a:r>
              <a:rPr lang="en-US" sz="2300" dirty="0" err="1"/>
              <a:t>haluamasi</a:t>
            </a:r>
            <a:r>
              <a:rPr lang="en-US" sz="2300" dirty="0"/>
              <a:t> </a:t>
            </a:r>
            <a:r>
              <a:rPr lang="en-US" sz="2300" dirty="0" err="1"/>
              <a:t>laadukkaat</a:t>
            </a:r>
            <a:r>
              <a:rPr lang="en-US" sz="2300" dirty="0"/>
              <a:t> </a:t>
            </a:r>
            <a:r>
              <a:rPr lang="en-US" sz="2300" dirty="0" err="1"/>
              <a:t>tuotteet</a:t>
            </a:r>
            <a:r>
              <a:rPr lang="en-US" sz="2300" dirty="0"/>
              <a:t>.</a:t>
            </a:r>
          </a:p>
          <a:p>
            <a:pPr algn="l" rtl="0"/>
            <a:endParaRPr lang="en-IE" sz="2300" dirty="0"/>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a:xfrm>
            <a:off x="564981" y="555793"/>
            <a:ext cx="8188493" cy="992652"/>
          </a:xfrm>
        </p:spPr>
        <p:txBody>
          <a:bodyPr/>
          <a:lstStyle/>
          <a:p>
            <a:pPr algn="l" rtl="0"/>
            <a:r>
              <a:rPr lang="en-IE" b="1" dirty="0" err="1"/>
              <a:t>Kollektiivinen</a:t>
            </a:r>
            <a:r>
              <a:rPr lang="en-IE" b="1" dirty="0"/>
              <a:t> </a:t>
            </a:r>
            <a:r>
              <a:rPr lang="en-IE" b="1" dirty="0" err="1"/>
              <a:t>suora</a:t>
            </a:r>
            <a:r>
              <a:rPr lang="en-IE" b="1" dirty="0"/>
              <a:t> </a:t>
            </a:r>
            <a:r>
              <a:rPr lang="en-IE" b="1" dirty="0" err="1"/>
              <a:t>tarjonta</a:t>
            </a:r>
            <a:r>
              <a:rPr lang="en-IE" b="1" dirty="0"/>
              <a:t>:</a:t>
            </a:r>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508443" y="1432566"/>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488704" y="1432566"/>
            <a:ext cx="4703295"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endParaRPr lang="en-GB" altLang="en-US" sz="1800" b="1" dirty="0">
              <a:solidFill>
                <a:srgbClr val="000000"/>
              </a:solidFill>
              <a:cs typeface="Arial" panose="020B0604020202020204" pitchFamily="34" charset="0"/>
            </a:endParaRPr>
          </a:p>
          <a:p>
            <a:pPr marL="0" indent="0" algn="ctr" rtl="0">
              <a:buNone/>
            </a:pPr>
            <a:r>
              <a:rPr lang="en-GB" altLang="en-US" sz="1800" b="1" dirty="0" err="1">
                <a:solidFill>
                  <a:srgbClr val="000000"/>
                </a:solidFill>
                <a:cs typeface="Arial" panose="020B0604020202020204" pitchFamily="34" charset="0"/>
              </a:rPr>
              <a:t>Tämä</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aloite</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luo</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artesaanien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elintarviketuottajien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osuuskunnan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ja</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verkoston</a:t>
            </a:r>
            <a:endParaRPr lang="en-GB" altLang="en-US" sz="1800" b="1" dirty="0">
              <a:solidFill>
                <a:srgbClr val="000000"/>
              </a:solidFill>
              <a:cs typeface="Arial" panose="020B0604020202020204" pitchFamily="34" charset="0"/>
            </a:endParaRP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508443" y="3000638"/>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488704" y="3000638"/>
            <a:ext cx="4703295" cy="1159673"/>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endParaRPr lang="en-GB" altLang="en-US" sz="1800" b="1" dirty="0">
              <a:solidFill>
                <a:srgbClr val="000000"/>
              </a:solidFill>
              <a:cs typeface="Arial" panose="020B0604020202020204" pitchFamily="34" charset="0"/>
            </a:endParaRPr>
          </a:p>
          <a:p>
            <a:pPr marL="0" indent="0" algn="ctr" rtl="0">
              <a:buNone/>
            </a:pPr>
            <a:r>
              <a:rPr lang="en-GB" altLang="en-US" sz="1800" b="1" dirty="0" err="1">
                <a:solidFill>
                  <a:srgbClr val="000000"/>
                </a:solidFill>
                <a:cs typeface="Arial" panose="020B0604020202020204" pitchFamily="34" charset="0"/>
              </a:rPr>
              <a:t>Elintarvikkeiden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tuottajat</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saavat</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lisää</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näkyvyyttä</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lisää</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myyntiä</a:t>
            </a:r>
            <a:endParaRPr lang="en-IE" sz="1800" b="1" dirty="0">
              <a:solidFill>
                <a:srgbClr val="000000"/>
              </a:solidFill>
            </a:endParaRP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488704" y="4589245"/>
            <a:ext cx="4627448" cy="1352887"/>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endParaRPr lang="en-GB" altLang="en-US" sz="1800" b="1" dirty="0">
              <a:solidFill>
                <a:srgbClr val="000000"/>
              </a:solidFill>
              <a:cs typeface="Arial" panose="020B0604020202020204" pitchFamily="34" charset="0"/>
            </a:endParaRPr>
          </a:p>
          <a:p>
            <a:pPr marL="0" indent="0" algn="ctr" rtl="0">
              <a:buNone/>
            </a:pPr>
            <a:r>
              <a:rPr lang="en-GB" altLang="en-US" sz="1800" b="1" dirty="0" err="1">
                <a:solidFill>
                  <a:srgbClr val="000000"/>
                </a:solidFill>
                <a:cs typeface="Arial" panose="020B0604020202020204" pitchFamily="34" charset="0"/>
              </a:rPr>
              <a:t>Sinä</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ostajana</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saat</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käyttöösi</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laadukkaita</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käsintehtyjä</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tuotteita</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yhden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häiriöttömän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menetelmän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yhden</a:t>
            </a:r>
            <a:r>
              <a:rPr lang="en-GB" altLang="en-US" sz="1800" b="1" dirty="0">
                <a:solidFill>
                  <a:srgbClr val="000000"/>
                </a:solidFill>
                <a:cs typeface="Arial" panose="020B0604020202020204" pitchFamily="34" charset="0"/>
              </a:rPr>
              <a:t> </a:t>
            </a:r>
            <a:r>
              <a:rPr lang="en-GB" altLang="en-US" sz="1800" b="1" dirty="0" err="1">
                <a:solidFill>
                  <a:srgbClr val="000000"/>
                </a:solidFill>
                <a:cs typeface="Arial" panose="020B0604020202020204" pitchFamily="34" charset="0"/>
              </a:rPr>
              <a:t>laskun</a:t>
            </a:r>
            <a:r>
              <a:rPr lang="en-GB" altLang="en-US" sz="1800" b="1" dirty="0">
                <a:solidFill>
                  <a:srgbClr val="000000"/>
                </a:solidFill>
                <a:cs typeface="Arial" panose="020B0604020202020204" pitchFamily="34" charset="0"/>
              </a:rPr>
              <a:t>/</a:t>
            </a:r>
            <a:r>
              <a:rPr lang="en-GB" altLang="en-US" sz="1800" b="1" dirty="0" err="1">
                <a:solidFill>
                  <a:srgbClr val="000000"/>
                </a:solidFill>
                <a:cs typeface="Arial" panose="020B0604020202020204" pitchFamily="34" charset="0"/>
              </a:rPr>
              <a:t>maksun</a:t>
            </a:r>
            <a:endParaRPr lang="en-IE" sz="1800" b="1" dirty="0">
              <a:solidFill>
                <a:srgbClr val="000000"/>
              </a:solidFil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508443" y="4571482"/>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585674" y="1419896"/>
            <a:ext cx="6329589" cy="4296594"/>
          </a:xfrm>
        </p:spPr>
        <p:txBody>
          <a:bodyPr/>
          <a:lstStyle/>
          <a:p>
            <a:pPr algn="l" rtl="0"/>
            <a:r>
              <a:rPr lang="fi-FI" sz="2200" dirty="0"/>
              <a:t>OPEN FOOD NETWORK on avoimen lähdekoodin alusta uusien, eettisten toimitusketjujen mahdollistamiseksi. </a:t>
            </a:r>
            <a:r>
              <a:rPr lang="fi-FI" sz="2200" b="1" dirty="0"/>
              <a:t>Elintarvikkeiden tuottajat </a:t>
            </a:r>
            <a:r>
              <a:rPr lang="fi-FI" sz="2200" dirty="0"/>
              <a:t>voivat myydä verkossa ja </a:t>
            </a:r>
            <a:r>
              <a:rPr lang="fi-FI" sz="2200" b="1" dirty="0"/>
              <a:t>tukkukauppiaat </a:t>
            </a:r>
            <a:r>
              <a:rPr lang="fi-FI" sz="2200" dirty="0"/>
              <a:t>voivat hallita ostoryhmiä ja toimittaa tuotteita elintarvikekeskusten ja myymälöiden / ruokapisteiden verkostojen kautta. </a:t>
            </a:r>
            <a:r>
              <a:rPr lang="fi-FI" sz="2200" b="1" dirty="0"/>
              <a:t>Yhteisöt </a:t>
            </a:r>
            <a:r>
              <a:rPr lang="fi-FI" sz="2200" dirty="0"/>
              <a:t>voivat tuoda tuottajat yhteen luomaan virtuaalisia viljelijöitä ja rakentamaan kestävää paikallista elintarviketaloutta.</a:t>
            </a:r>
          </a:p>
          <a:p>
            <a:pPr algn="l" rtl="0"/>
            <a:r>
              <a:rPr lang="fi-FI" sz="2200" dirty="0"/>
              <a:t>OFN toimii 9 maassa, ja 1000 paikallista tuottajaa käyttää sitä päästäkseen markkinoille myydäkseen tuotteitaan ja tukeakseen paikallista elintarviketalouttaan näinä vaikeina aikoina.</a:t>
            </a:r>
          </a:p>
          <a:p>
            <a:pPr algn="l" rtl="0"/>
            <a:endParaRPr lang="en-IE" sz="2200" dirty="0"/>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504693" y="461230"/>
            <a:ext cx="6917642" cy="612757"/>
          </a:xfrm>
        </p:spPr>
        <p:txBody>
          <a:bodyPr/>
          <a:lstStyle/>
          <a:p>
            <a:pPr algn="l" rtl="0"/>
            <a:r>
              <a:rPr lang="en-IE" sz="3400" b="1" dirty="0" err="1"/>
              <a:t>Uuden</a:t>
            </a:r>
            <a:r>
              <a:rPr lang="en-IE" sz="3400" b="1" dirty="0"/>
              <a:t> </a:t>
            </a:r>
            <a:r>
              <a:rPr lang="en-IE" sz="3400" b="1" dirty="0" err="1"/>
              <a:t>ruokajärjestelmän</a:t>
            </a:r>
            <a:r>
              <a:rPr lang="en-IE" sz="3400" b="1" dirty="0"/>
              <a:t> </a:t>
            </a:r>
            <a:r>
              <a:rPr lang="en-IE" sz="3400" b="1" dirty="0" err="1"/>
              <a:t>tehostaminen</a:t>
            </a:r>
            <a:endParaRPr lang="en-IE" sz="3400" b="1" dirty="0"/>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txBody>
          <a:bodyPr/>
          <a:lstStyle/>
          <a:p>
            <a:endParaRPr lang="en-IE"/>
          </a:p>
        </p:txBody>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462780" y="1162832"/>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a:solidFill>
                  <a:srgbClr val="000000"/>
                </a:solidFill>
              </a:rPr>
              <a:t>KATSO</a:t>
            </a:r>
            <a:endParaRPr lang="en-IE" dirty="0">
              <a:solidFill>
                <a:srgbClr val="000000"/>
              </a:solidFill>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865689" y="294610"/>
            <a:ext cx="4598319" cy="646331"/>
          </a:xfrm>
          <a:prstGeom prst="rect">
            <a:avLst/>
          </a:prstGeom>
          <a:noFill/>
        </p:spPr>
        <p:txBody>
          <a:bodyPr wrap="square">
            <a:spAutoFit/>
          </a:bodyPr>
          <a:lstStyle/>
          <a:p>
            <a:pPr algn="ctr" rtl="0"/>
            <a:r>
              <a:rPr lang="en-GB" b="1" i="0" dirty="0">
                <a:solidFill>
                  <a:srgbClr val="000000"/>
                </a:solidFill>
                <a:effectLst/>
                <a:hlinkClick r:id="rId5"/>
              </a:rPr>
              <a:t>Open Food Network </a:t>
            </a:r>
            <a:r>
              <a:rPr lang="en-GB" b="1" i="0" dirty="0" err="1">
                <a:solidFill>
                  <a:srgbClr val="000000"/>
                </a:solidFill>
                <a:effectLst/>
                <a:hlinkClick r:id="rId5"/>
              </a:rPr>
              <a:t>Irelandin</a:t>
            </a:r>
            <a:r>
              <a:rPr lang="en-GB" b="1" i="0" dirty="0">
                <a:solidFill>
                  <a:srgbClr val="000000"/>
                </a:solidFill>
                <a:effectLst/>
                <a:hlinkClick r:id="rId5"/>
              </a:rPr>
              <a:t> </a:t>
            </a:r>
            <a:r>
              <a:rPr lang="en-GB" b="1" i="0" dirty="0" err="1">
                <a:solidFill>
                  <a:srgbClr val="000000"/>
                </a:solidFill>
                <a:effectLst/>
                <a:hlinkClick r:id="rId5"/>
              </a:rPr>
              <a:t>webinaari</a:t>
            </a:r>
            <a:r>
              <a:rPr lang="en-GB" b="1" i="0" dirty="0">
                <a:solidFill>
                  <a:srgbClr val="000000"/>
                </a:solidFill>
                <a:effectLst/>
                <a:hlinkClick r:id="rId5"/>
              </a:rPr>
              <a:t> </a:t>
            </a:r>
            <a:r>
              <a:rPr lang="en-GB" b="1" i="0" dirty="0" err="1">
                <a:solidFill>
                  <a:srgbClr val="000000"/>
                </a:solidFill>
                <a:effectLst/>
                <a:hlinkClick r:id="rId5"/>
              </a:rPr>
              <a:t>heinäkuusta</a:t>
            </a:r>
            <a:r>
              <a:rPr lang="en-GB" b="1" i="0" dirty="0">
                <a:solidFill>
                  <a:srgbClr val="000000"/>
                </a:solidFill>
                <a:effectLst/>
                <a:hlinkClick r:id="rId5"/>
              </a:rPr>
              <a:t> 2020.</a:t>
            </a:r>
            <a:endParaRPr lang="en-GB" b="1" i="0" dirty="0">
              <a:solidFill>
                <a:srgbClr val="000000"/>
              </a:solidFill>
              <a:effectLst/>
            </a:endParaRPr>
          </a:p>
        </p:txBody>
      </p:sp>
      <p:sp>
        <p:nvSpPr>
          <p:cNvPr id="12" name="TextBox 11">
            <a:extLst>
              <a:ext uri="{FF2B5EF4-FFF2-40B4-BE49-F238E27FC236}">
                <a16:creationId xmlns:a16="http://schemas.microsoft.com/office/drawing/2014/main" id="{8D6305B8-16A0-64F6-58A2-D8E4E8362022}"/>
              </a:ext>
            </a:extLst>
          </p:cNvPr>
          <p:cNvSpPr txBox="1"/>
          <p:nvPr/>
        </p:nvSpPr>
        <p:spPr>
          <a:xfrm>
            <a:off x="5255172" y="6289910"/>
            <a:ext cx="6132786" cy="369332"/>
          </a:xfrm>
          <a:prstGeom prst="rect">
            <a:avLst/>
          </a:prstGeom>
          <a:solidFill>
            <a:schemeClr val="bg1"/>
          </a:solidFill>
        </p:spPr>
        <p:txBody>
          <a:bodyPr wrap="square">
            <a:spAutoFit/>
          </a:bodyPr>
          <a:lstStyle/>
          <a:p>
            <a:pPr algn="l" rtl="0"/>
            <a:r>
              <a:rPr lang="en-GB">
                <a:hlinkClick r:id="rId6"/>
              </a:rPr>
              <a:t>North Tipperary Online Farmers Market - Open Food Network</a:t>
            </a:r>
            <a:endParaRPr lang="en-IE"/>
          </a:p>
        </p:txBody>
      </p:sp>
      <p:sp>
        <p:nvSpPr>
          <p:cNvPr id="10" name="TextBox 9">
            <a:extLst>
              <a:ext uri="{FF2B5EF4-FFF2-40B4-BE49-F238E27FC236}">
                <a16:creationId xmlns:a16="http://schemas.microsoft.com/office/drawing/2014/main" id="{933AF533-3C4A-5011-0C8C-F24F1BC296E6}"/>
              </a:ext>
            </a:extLst>
          </p:cNvPr>
          <p:cNvSpPr txBox="1"/>
          <p:nvPr/>
        </p:nvSpPr>
        <p:spPr>
          <a:xfrm>
            <a:off x="-15433" y="5533618"/>
            <a:ext cx="5255172" cy="1200329"/>
          </a:xfrm>
          <a:prstGeom prst="rect">
            <a:avLst/>
          </a:prstGeom>
          <a:solidFill>
            <a:schemeClr val="bg1"/>
          </a:solidFill>
        </p:spPr>
        <p:txBody>
          <a:bodyPr wrap="square" rtlCol="0">
            <a:spAutoFit/>
          </a:bodyPr>
          <a:lstStyle/>
          <a:p>
            <a:pPr algn="l" rtl="0"/>
            <a:r>
              <a:rPr lang="en-GB" b="1" i="0" dirty="0">
                <a:solidFill>
                  <a:srgbClr val="000000"/>
                </a:solidFill>
                <a:effectLst/>
                <a:highlight>
                  <a:srgbClr val="F79037"/>
                </a:highlight>
              </a:rPr>
              <a:t>NÄKYMÄ: </a:t>
            </a:r>
            <a:r>
              <a:rPr lang="en-GB" b="1" i="0" dirty="0" err="1">
                <a:solidFill>
                  <a:srgbClr val="000000"/>
                </a:solidFill>
                <a:effectLst/>
              </a:rPr>
              <a:t>Esimerkki</a:t>
            </a:r>
            <a:r>
              <a:rPr lang="en-GB" b="1" i="0" dirty="0">
                <a:solidFill>
                  <a:srgbClr val="000000"/>
                </a:solidFill>
                <a:effectLst/>
              </a:rPr>
              <a:t> </a:t>
            </a:r>
            <a:r>
              <a:rPr lang="en-GB" b="1" i="0" dirty="0" err="1">
                <a:solidFill>
                  <a:srgbClr val="000000"/>
                </a:solidFill>
                <a:effectLst/>
              </a:rPr>
              <a:t>OFN:stä</a:t>
            </a:r>
            <a:endParaRPr lang="en-GB" b="1" i="0" dirty="0">
              <a:solidFill>
                <a:srgbClr val="000000"/>
              </a:solidFill>
              <a:effectLst/>
            </a:endParaRPr>
          </a:p>
          <a:p>
            <a:pPr algn="l" rtl="0"/>
            <a:endParaRPr lang="en-GB" dirty="0">
              <a:solidFill>
                <a:srgbClr val="000000"/>
              </a:solidFill>
            </a:endParaRPr>
          </a:p>
          <a:p>
            <a:pPr algn="l" rtl="0"/>
            <a:endParaRPr lang="en-GB" b="0" i="0" dirty="0">
              <a:solidFill>
                <a:srgbClr val="000000"/>
              </a:solidFill>
              <a:effectLst/>
            </a:endParaRPr>
          </a:p>
          <a:p>
            <a:pPr algn="l" rtl="0"/>
            <a:endParaRPr lang="en-IE" dirty="0">
              <a:solidFill>
                <a:srgbClr val="000000"/>
              </a:solidFill>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rotWithShape="1">
          <a:blip r:embed="rId7"/>
          <a:srcRect t="11272"/>
          <a:stretch/>
        </p:blipFill>
        <p:spPr>
          <a:xfrm>
            <a:off x="-15433" y="5891752"/>
            <a:ext cx="5255172" cy="966247"/>
          </a:xfrm>
          <a:prstGeom prst="rect">
            <a:avLst/>
          </a:prstGeom>
        </p:spPr>
      </p:pic>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6642538" y="2045704"/>
            <a:ext cx="5167004" cy="3849918"/>
          </a:xfrm>
        </p:spPr>
        <p:txBody>
          <a:bodyPr/>
          <a:lstStyle/>
          <a:p>
            <a:pPr algn="l" rtl="0"/>
            <a:r>
              <a:rPr lang="en-US" sz="2400" b="0" i="0" dirty="0" err="1">
                <a:effectLst/>
              </a:rPr>
              <a:t>EU:n</a:t>
            </a:r>
            <a:r>
              <a:rPr lang="en-US" sz="2400" b="0" i="0" dirty="0">
                <a:effectLst/>
              </a:rPr>
              <a:t> Farm 2 Fork -</a:t>
            </a:r>
            <a:r>
              <a:rPr lang="en-US" sz="2400" b="0" i="0" dirty="0" err="1">
                <a:effectLst/>
              </a:rPr>
              <a:t>strategia</a:t>
            </a:r>
            <a:r>
              <a:rPr lang="en-US" sz="2400" b="0" i="0" dirty="0">
                <a:effectLst/>
              </a:rPr>
              <a:t> on </a:t>
            </a:r>
            <a:r>
              <a:rPr lang="en-US" sz="2400" b="0" i="0" dirty="0" err="1">
                <a:effectLst/>
              </a:rPr>
              <a:t>etenemissuunnitelma</a:t>
            </a:r>
            <a:r>
              <a:rPr lang="en-US" sz="2400" b="0" i="0" dirty="0">
                <a:effectLst/>
              </a:rPr>
              <a:t>, </a:t>
            </a:r>
            <a:r>
              <a:rPr lang="en-US" sz="2400" b="0" i="0" dirty="0" err="1">
                <a:effectLst/>
              </a:rPr>
              <a:t>jolla</a:t>
            </a:r>
            <a:r>
              <a:rPr lang="en-US" sz="2400" b="0" i="0" dirty="0">
                <a:effectLst/>
              </a:rPr>
              <a:t> </a:t>
            </a:r>
            <a:r>
              <a:rPr lang="en-US" sz="2400" b="0" i="0" dirty="0" err="1">
                <a:effectLst/>
              </a:rPr>
              <a:t>Euroopan</a:t>
            </a:r>
            <a:r>
              <a:rPr lang="en-US" sz="2400" b="0" i="0" dirty="0">
                <a:effectLst/>
              </a:rPr>
              <a:t> </a:t>
            </a:r>
            <a:r>
              <a:rPr lang="en-US" dirty="0" err="1"/>
              <a:t>ruoka</a:t>
            </a:r>
            <a:r>
              <a:rPr lang="en-US" sz="2400" b="0" i="0" dirty="0" err="1">
                <a:effectLst/>
              </a:rPr>
              <a:t>järjestelmistä</a:t>
            </a:r>
            <a:r>
              <a:rPr lang="en-US" sz="2400" b="0" i="0" dirty="0">
                <a:effectLst/>
              </a:rPr>
              <a:t> </a:t>
            </a:r>
            <a:r>
              <a:rPr lang="en-US" sz="2400" b="0" i="0" dirty="0" err="1">
                <a:effectLst/>
              </a:rPr>
              <a:t>tehdään</a:t>
            </a:r>
            <a:r>
              <a:rPr lang="en-US" sz="2400" b="0" i="0" dirty="0">
                <a:effectLst/>
              </a:rPr>
              <a:t> </a:t>
            </a:r>
            <a:r>
              <a:rPr lang="en-US" sz="2400" b="0" i="0" dirty="0" err="1">
                <a:effectLst/>
              </a:rPr>
              <a:t>kestävämpiä</a:t>
            </a:r>
            <a:r>
              <a:rPr lang="en-US" sz="2400" b="0" i="0" dirty="0">
                <a:effectLst/>
              </a:rPr>
              <a:t> </a:t>
            </a:r>
            <a:r>
              <a:rPr lang="en-US" sz="2400" b="0" i="0" dirty="0" err="1">
                <a:effectLst/>
              </a:rPr>
              <a:t>muuttamalla</a:t>
            </a:r>
            <a:r>
              <a:rPr lang="en-US" sz="2400" b="0" i="0" dirty="0">
                <a:effectLst/>
              </a:rPr>
              <a:t> </a:t>
            </a:r>
            <a:r>
              <a:rPr lang="en-US" sz="2400" b="0" i="0" dirty="0" err="1">
                <a:effectLst/>
              </a:rPr>
              <a:t>ilmasto</a:t>
            </a:r>
            <a:r>
              <a:rPr lang="en-US" sz="2400" b="0" i="0" dirty="0">
                <a:effectLst/>
              </a:rPr>
              <a:t>- ja </a:t>
            </a:r>
            <a:r>
              <a:rPr lang="en-US" sz="2400" b="0" i="0" dirty="0" err="1">
                <a:effectLst/>
              </a:rPr>
              <a:t>ympäristöhaasteet</a:t>
            </a:r>
            <a:r>
              <a:rPr lang="en-US" sz="2400" b="0" i="0" dirty="0">
                <a:effectLst/>
              </a:rPr>
              <a:t> </a:t>
            </a:r>
            <a:r>
              <a:rPr lang="en-US" sz="2400" b="0" i="0" dirty="0" err="1">
                <a:effectLst/>
              </a:rPr>
              <a:t>mahdollisuuksiksi</a:t>
            </a:r>
            <a:r>
              <a:rPr lang="en-US" sz="2400" b="0" i="0" dirty="0">
                <a:effectLst/>
              </a:rPr>
              <a:t> </a:t>
            </a:r>
            <a:r>
              <a:rPr lang="en-US" sz="2400" b="0" i="0" dirty="0" err="1">
                <a:effectLst/>
              </a:rPr>
              <a:t>maanviljelijöille</a:t>
            </a:r>
            <a:r>
              <a:rPr lang="en-US" sz="2400" b="0" i="0" dirty="0">
                <a:effectLst/>
              </a:rPr>
              <a:t> ja </a:t>
            </a:r>
            <a:r>
              <a:rPr lang="en-US" sz="2400" b="0" i="0" dirty="0" err="1">
                <a:effectLst/>
              </a:rPr>
              <a:t>elintarviketuottajille</a:t>
            </a:r>
            <a:r>
              <a:rPr lang="en-US" sz="2400" b="0" i="0" dirty="0">
                <a:effectLst/>
              </a:rPr>
              <a:t>:</a:t>
            </a:r>
          </a:p>
          <a:p>
            <a:pPr algn="l" rtl="0"/>
            <a:r>
              <a:rPr lang="en-US" sz="2400" b="0" i="0" dirty="0">
                <a:effectLst/>
              </a:rPr>
              <a:t> </a:t>
            </a:r>
            <a:r>
              <a:rPr lang="en-US" b="0" i="0" dirty="0">
                <a:effectLst/>
                <a:hlinkClick r:id="rId3"/>
              </a:rPr>
              <a:t>https://europa.eu/!gf93pw</a:t>
            </a:r>
            <a:endParaRPr lang="en-IE" dirty="0"/>
          </a:p>
          <a:p>
            <a:pPr algn="l" rtl="0"/>
            <a:endParaRPr lang="en-IE" dirty="0"/>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a:lstStyle/>
          <a:p>
            <a:pPr algn="l" rtl="0"/>
            <a:r>
              <a:rPr lang="en-IE" b="1"/>
              <a:t>Kumppanuudet</a:t>
            </a: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15625" y="484539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a:solidFill>
                  <a:srgbClr val="000000"/>
                </a:solidFill>
              </a:rPr>
              <a:t>KATSO</a:t>
            </a:r>
            <a:endParaRPr lang="en-IE" dirty="0">
              <a:solidFill>
                <a:srgbClr val="000000"/>
              </a:solidFill>
            </a:endParaRPr>
          </a:p>
        </p:txBody>
      </p:sp>
      <p:sp>
        <p:nvSpPr>
          <p:cNvPr id="8" name="TextBox 7">
            <a:extLst>
              <a:ext uri="{FF2B5EF4-FFF2-40B4-BE49-F238E27FC236}">
                <a16:creationId xmlns:a16="http://schemas.microsoft.com/office/drawing/2014/main" id="{56CB7B3B-5E6D-4158-FD07-2C6CF7BF254A}"/>
              </a:ext>
            </a:extLst>
          </p:cNvPr>
          <p:cNvSpPr txBox="1"/>
          <p:nvPr/>
        </p:nvSpPr>
        <p:spPr>
          <a:xfrm>
            <a:off x="3608482" y="613027"/>
            <a:ext cx="7969472" cy="523220"/>
          </a:xfrm>
          <a:prstGeom prst="rect">
            <a:avLst/>
          </a:prstGeom>
          <a:noFill/>
        </p:spPr>
        <p:txBody>
          <a:bodyPr wrap="square">
            <a:spAutoFit/>
          </a:bodyPr>
          <a:lstStyle/>
          <a:p>
            <a:pPr algn="l" rtl="0"/>
            <a:r>
              <a:rPr lang="en-US" sz="2800" dirty="0">
                <a:solidFill>
                  <a:srgbClr val="000000"/>
                </a:solidFill>
              </a:rPr>
              <a:t>- </a:t>
            </a:r>
            <a:r>
              <a:rPr lang="en-US" sz="2800" dirty="0" err="1">
                <a:solidFill>
                  <a:srgbClr val="000000"/>
                </a:solidFill>
              </a:rPr>
              <a:t>Yhteisön</a:t>
            </a:r>
            <a:r>
              <a:rPr lang="en-US" sz="2800" dirty="0">
                <a:solidFill>
                  <a:srgbClr val="000000"/>
                </a:solidFill>
              </a:rPr>
              <a:t> </a:t>
            </a:r>
            <a:r>
              <a:rPr lang="en-US" sz="2800" dirty="0" err="1">
                <a:solidFill>
                  <a:srgbClr val="000000"/>
                </a:solidFill>
              </a:rPr>
              <a:t>tukema</a:t>
            </a:r>
            <a:r>
              <a:rPr lang="en-US" sz="2800" dirty="0">
                <a:solidFill>
                  <a:srgbClr val="000000"/>
                </a:solidFill>
              </a:rPr>
              <a:t> </a:t>
            </a:r>
            <a:r>
              <a:rPr lang="en-US" sz="2800" dirty="0" err="1">
                <a:solidFill>
                  <a:srgbClr val="000000"/>
                </a:solidFill>
              </a:rPr>
              <a:t>maatalous</a:t>
            </a:r>
            <a:r>
              <a:rPr lang="en-US" sz="2800" dirty="0">
                <a:solidFill>
                  <a:srgbClr val="000000"/>
                </a:solidFill>
              </a:rPr>
              <a:t> (CSA)</a:t>
            </a:r>
            <a:endParaRPr lang="en-IE" sz="2800" dirty="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975180" y="6107013"/>
            <a:ext cx="5667358" cy="338554"/>
          </a:xfrm>
          <a:prstGeom prst="rect">
            <a:avLst/>
          </a:prstGeom>
          <a:noFill/>
        </p:spPr>
        <p:txBody>
          <a:bodyPr wrap="square" rtlCol="0">
            <a:spAutoFit/>
          </a:bodyPr>
          <a:lstStyle/>
          <a:p>
            <a:pPr algn="l" rtl="0"/>
            <a:r>
              <a:rPr lang="en-US" sz="1600" b="1">
                <a:solidFill>
                  <a:srgbClr val="000000"/>
                </a:solidFill>
                <a:hlinkClick r:id="rId6">
                  <a:extLst>
                    <a:ext uri="{A12FA001-AC4F-418D-AE19-62706E023703}">
                      <ahyp:hlinkClr xmlns:ahyp="http://schemas.microsoft.com/office/drawing/2018/hyperlinkcolor" val="tx"/>
                    </a:ext>
                  </a:extLst>
                </a:hlinkClick>
              </a:rPr>
              <a:t>EU Farm 2 Fork – yhteisön tukema maatalous – YouTube</a:t>
            </a:r>
            <a:r>
              <a:rPr lang="en-US" sz="1600" b="1">
                <a:solidFill>
                  <a:srgbClr val="000000"/>
                </a:solidFill>
              </a:rPr>
              <a:t> </a:t>
            </a:r>
            <a:endParaRPr lang="en-IE" sz="1600" b="1">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798379" y="1501567"/>
            <a:ext cx="10834296" cy="4377102"/>
          </a:xfrm>
        </p:spPr>
        <p:txBody>
          <a:bodyPr/>
          <a:lstStyle/>
          <a:p>
            <a:pPr algn="l" rtl="0"/>
            <a:r>
              <a:rPr lang="en-GB" sz="2200" dirty="0"/>
              <a:t>To</a:t>
            </a:r>
            <a:r>
              <a:rPr lang="fi-FI" sz="2200" dirty="0" err="1"/>
              <a:t>imituskumppanuus</a:t>
            </a:r>
            <a:r>
              <a:rPr lang="fi-FI" sz="2200" dirty="0"/>
              <a:t> on syvempää sitoutumista – määritelmän mukaan </a:t>
            </a:r>
            <a:r>
              <a:rPr lang="fi-FI" sz="2200" b="1" dirty="0"/>
              <a:t>se on pitkäkestoinen sitoutuminen työskennellä yhdessä molempien osapuolten molemminpuoliseksi hyödyksi jakamalla asiaankuuluvaa tietoa sekä suhteen riskejä ja etuja.</a:t>
            </a:r>
          </a:p>
          <a:p>
            <a:pPr algn="l" rtl="0"/>
            <a:r>
              <a:rPr lang="fi-FI" sz="2200" dirty="0"/>
              <a:t>Kumppanuus toimittajien kanssa syvien, molempia osapuolia hyödyttävien suhteiden kehittämiseksi pitkällä aikavälillä mainitaan usein keinona vähentää tätä riskiä ja kehittää todellista toimitusketjun erinomaisuutta. Vahvojen kumppanuuksien rakentaminen elintarvikeyrityksesi ja tuottajien välille voi tuoda etuja teille molemmille.</a:t>
            </a:r>
          </a:p>
          <a:p>
            <a:pPr marL="457200" indent="-457200" algn="l" rtl="0">
              <a:buAutoNum type="arabicPeriod"/>
            </a:pPr>
            <a:r>
              <a:rPr lang="fi-FI" sz="2200" b="1" dirty="0"/>
              <a:t>Mahdollisuus pitkäaikaisiin sopimuksiin - </a:t>
            </a:r>
            <a:r>
              <a:rPr lang="fi-FI" sz="2200" dirty="0"/>
              <a:t>Monen pientoimittajan porkkana on saada volyymit takaava pitkäaikainen sopimus. Tämä on hyvä asia monille toimittajille ja antaa heille mahdollisuuden aikatauluttaa tuotantoaan.</a:t>
            </a:r>
          </a:p>
          <a:p>
            <a:pPr marL="457200" indent="-457200" algn="l" rtl="0">
              <a:buAutoNum type="arabicPeriod"/>
            </a:pPr>
            <a:r>
              <a:rPr lang="fi-FI" sz="2200" b="1" dirty="0"/>
              <a:t>Saavuta haluamasi tuote / spesifikaatio - </a:t>
            </a:r>
            <a:r>
              <a:rPr lang="fi-FI" sz="2200" b="0" i="0" dirty="0">
                <a:effectLst/>
              </a:rPr>
              <a:t>Yhteistyöllä saat mahdollisuuden työskennellä toimittajan kanssa innovaatioiden parantamiseksi ja yhteisen arvon luomiseksi</a:t>
            </a:r>
            <a:r>
              <a:rPr lang="en-GB" sz="2200" b="0" i="0" dirty="0">
                <a:effectLst/>
              </a:rPr>
              <a:t>.</a:t>
            </a:r>
            <a:endParaRPr lang="en-US" sz="2200" dirty="0"/>
          </a:p>
          <a:p>
            <a:pPr algn="l" rtl="0"/>
            <a:endParaRPr lang="en-IE" sz="2200" dirty="0"/>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a:xfrm>
            <a:off x="798379" y="551313"/>
            <a:ext cx="10595237" cy="803654"/>
          </a:xfrm>
        </p:spPr>
        <p:txBody>
          <a:bodyPr/>
          <a:lstStyle/>
          <a:p>
            <a:pPr algn="l" rtl="0"/>
            <a:r>
              <a:rPr lang="en-IE" b="1" dirty="0" err="1"/>
              <a:t>Toimitusketjukumppanuudet</a:t>
            </a:r>
            <a:endParaRPr lang="en-IE" b="1" dirty="0"/>
          </a:p>
          <a:p>
            <a:pPr algn="l" rtl="0"/>
            <a:endParaRPr lang="en-IE" b="1" dirty="0"/>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pPr algn="l" rtl="0"/>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374202" cy="689519"/>
          </a:xfrm>
        </p:spPr>
        <p:txBody>
          <a:bodyPr/>
          <a:lstStyle/>
          <a:p>
            <a:pPr algn="l" rtl="0"/>
            <a:r>
              <a:rPr lang="en-US" b="1" dirty="0"/>
              <a:t>Ole tietoinen terveys- ja ympäristöväitteistä</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84295" y="1276853"/>
            <a:ext cx="5247588" cy="4671588"/>
          </a:xfrm>
        </p:spPr>
        <p:txBody>
          <a:bodyPr/>
          <a:lstStyle/>
          <a:p>
            <a:pPr algn="l" rtl="0"/>
            <a:r>
              <a:rPr lang="en-US" sz="2200" dirty="0"/>
              <a:t>Yrityksen eettinen kasvu ja menestys edellyttävät kokonaisvaltaista lähestymistapaa, joka yhdistää eettiset arvot kaikkiin liiketoiminnan osa-alueisiin. </a:t>
            </a:r>
          </a:p>
          <a:p>
            <a:pPr algn="l" rtl="0"/>
            <a:r>
              <a:rPr lang="en-US" sz="2200" dirty="0" err="1"/>
              <a:t>Keskitymme</a:t>
            </a:r>
            <a:r>
              <a:rPr lang="en-US" sz="2200" dirty="0"/>
              <a:t> tässä lueteltuihin </a:t>
            </a:r>
            <a:r>
              <a:rPr lang="en-US" sz="2200" dirty="0" err="1"/>
              <a:t>aiheisiin</a:t>
            </a:r>
            <a:r>
              <a:rPr lang="en-US" sz="2200" dirty="0"/>
              <a:t> ja </a:t>
            </a:r>
            <a:r>
              <a:rPr lang="en-US" sz="2200" dirty="0" err="1"/>
              <a:t>käytyäsi</a:t>
            </a:r>
            <a:r>
              <a:rPr lang="en-US" sz="2200" dirty="0"/>
              <a:t> </a:t>
            </a:r>
            <a:r>
              <a:rPr lang="en-US" sz="2200" dirty="0" err="1"/>
              <a:t>tämän</a:t>
            </a:r>
            <a:r>
              <a:rPr lang="en-US" sz="2200" dirty="0"/>
              <a:t> </a:t>
            </a:r>
            <a:r>
              <a:rPr lang="en-US" sz="2200" dirty="0" err="1"/>
              <a:t>moduulin</a:t>
            </a:r>
            <a:r>
              <a:rPr lang="en-US" sz="2200" dirty="0"/>
              <a:t> </a:t>
            </a:r>
            <a:r>
              <a:rPr lang="en-US" sz="2200" dirty="0" err="1"/>
              <a:t>loppuun</a:t>
            </a:r>
            <a:r>
              <a:rPr lang="en-US" sz="2200" dirty="0"/>
              <a:t>; </a:t>
            </a:r>
            <a:r>
              <a:rPr lang="en-US" sz="2200" dirty="0" err="1"/>
              <a:t>pystyt</a:t>
            </a:r>
            <a:r>
              <a:rPr lang="en-US" sz="2200" dirty="0"/>
              <a:t> </a:t>
            </a:r>
            <a:r>
              <a:rPr lang="en-US" sz="2200" dirty="0" err="1"/>
              <a:t>tunnistmaan</a:t>
            </a:r>
            <a:r>
              <a:rPr lang="en-US" sz="2200" dirty="0"/>
              <a:t> </a:t>
            </a:r>
            <a:r>
              <a:rPr lang="en-US" sz="2200" dirty="0" err="1"/>
              <a:t>eettisen</a:t>
            </a:r>
            <a:r>
              <a:rPr lang="en-US" sz="2200" dirty="0"/>
              <a:t> </a:t>
            </a:r>
            <a:r>
              <a:rPr lang="en-US" sz="2200" dirty="0" err="1"/>
              <a:t>liiketoiminnan</a:t>
            </a:r>
            <a:r>
              <a:rPr lang="en-US" sz="2200" dirty="0"/>
              <a:t> </a:t>
            </a:r>
            <a:r>
              <a:rPr lang="en-US" sz="2200" dirty="0" err="1"/>
              <a:t>menettelytapoja</a:t>
            </a:r>
            <a:r>
              <a:rPr lang="en-US" sz="2200" dirty="0"/>
              <a:t> </a:t>
            </a:r>
            <a:r>
              <a:rPr lang="en-US" sz="2200" dirty="0" err="1"/>
              <a:t>käytönnössä</a:t>
            </a:r>
            <a:r>
              <a:rPr lang="en-US" sz="2200" dirty="0"/>
              <a:t>. </a:t>
            </a:r>
          </a:p>
          <a:p>
            <a:pPr algn="l" rtl="0"/>
            <a:r>
              <a:rPr lang="en-US" sz="2200" dirty="0" err="1"/>
              <a:t>Sinulla</a:t>
            </a:r>
            <a:r>
              <a:rPr lang="en-US" sz="2200" dirty="0"/>
              <a:t> on </a:t>
            </a:r>
            <a:r>
              <a:rPr lang="en-US" sz="2200" dirty="0" err="1"/>
              <a:t>haastava</a:t>
            </a:r>
            <a:r>
              <a:rPr lang="en-US" sz="2200" dirty="0"/>
              <a:t> </a:t>
            </a:r>
            <a:r>
              <a:rPr lang="en-US" sz="2200" dirty="0" err="1"/>
              <a:t>rooli</a:t>
            </a:r>
            <a:r>
              <a:rPr lang="en-US" sz="2200" dirty="0"/>
              <a:t> </a:t>
            </a:r>
            <a:r>
              <a:rPr lang="en-US" sz="2200" dirty="0" err="1"/>
              <a:t>tasapainottaa</a:t>
            </a:r>
            <a:r>
              <a:rPr lang="en-US" sz="2200" dirty="0"/>
              <a:t> taloudellinen menestys ympäristönsuojelun, sosiaalisen vastuun ja sidosryhmien sitoutumisen kanssa, mutta näin tekemällä yrityksesi edistää kestävämpää ja vastuullisempaa liiketoimintaympäristöä.</a:t>
            </a:r>
          </a:p>
          <a:p>
            <a:pPr algn="l" rtl="0"/>
            <a:endParaRPr lang="en-US" sz="2200" b="1"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pPr algn="l" rtl="0"/>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4465067" cy="689519"/>
          </a:xfrm>
        </p:spPr>
        <p:txBody>
          <a:bodyPr/>
          <a:lstStyle/>
          <a:p>
            <a:pPr algn="l" rtl="0"/>
            <a:r>
              <a:rPr lang="en-US" b="1" dirty="0"/>
              <a:t>GMO ja kasvipohjaiset ruoat</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pPr algn="l" rtl="0"/>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pPr algn="l" rtl="0"/>
            <a:r>
              <a:rPr lang="en-US" b="1" dirty="0"/>
              <a:t>Eettinen hankinta ja tuotanto</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pPr algn="l" rtl="0"/>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pPr algn="l" rtl="0"/>
            <a:r>
              <a:rPr lang="en-US" b="1" dirty="0" err="1"/>
              <a:t>Eettiset</a:t>
            </a:r>
            <a:r>
              <a:rPr lang="en-US" b="1" dirty="0"/>
              <a:t> </a:t>
            </a:r>
            <a:r>
              <a:rPr lang="en-US" b="1" dirty="0" err="1"/>
              <a:t>elintarvikepakkaukset</a:t>
            </a:r>
            <a:endParaRPr lang="en-US" b="1"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pPr algn="l" rtl="0"/>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algn="l" rtl="0"/>
            <a:r>
              <a:rPr lang="en-US" b="1"/>
              <a:t>Eettiset jakelumallit</a:t>
            </a:r>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a:t>Yrityksen kasvu ja menestys (markkinointi)</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66003" y="344756"/>
            <a:ext cx="6584778" cy="720752"/>
          </a:xfrm>
        </p:spPr>
        <p:txBody>
          <a:bodyPr/>
          <a:lstStyle/>
          <a:p>
            <a:pPr algn="l" rtl="0"/>
            <a:r>
              <a:rPr lang="en-US" sz="2800" b="1" dirty="0" err="1"/>
              <a:t>Eettiset</a:t>
            </a:r>
            <a:r>
              <a:rPr lang="en-US" sz="2800" b="1" dirty="0"/>
              <a:t> </a:t>
            </a:r>
            <a:r>
              <a:rPr lang="en-US" sz="2800" b="1" dirty="0" err="1"/>
              <a:t>menettelytavat</a:t>
            </a:r>
            <a:r>
              <a:rPr lang="en-US" sz="2800" b="1" dirty="0"/>
              <a:t> </a:t>
            </a:r>
            <a:r>
              <a:rPr lang="en-US" sz="2800" b="1" dirty="0" err="1"/>
              <a:t>elintarviketuotannossa</a:t>
            </a:r>
            <a:endParaRPr lang="en-US" sz="2800"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578511"/>
            <a:ext cx="6095659" cy="3291086"/>
          </a:xfrm>
        </p:spPr>
        <p:txBody>
          <a:bodyPr/>
          <a:lstStyle/>
          <a:p>
            <a:pPr algn="l" rtl="0"/>
            <a:r>
              <a:rPr lang="en-IE" dirty="0" err="1"/>
              <a:t>Tutustu</a:t>
            </a:r>
            <a:r>
              <a:rPr lang="en-IE" dirty="0"/>
              <a:t> </a:t>
            </a:r>
            <a:r>
              <a:rPr lang="en-IE" dirty="0" err="1"/>
              <a:t>meidän</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Hyvien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käytäntöjen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kokoelma</a:t>
            </a:r>
            <a:r>
              <a:rPr lang="en-IE" dirty="0" err="1">
                <a:solidFill>
                  <a:srgbClr val="F79037"/>
                </a:solidFill>
              </a:rPr>
              <a:t>an</a:t>
            </a:r>
            <a:r>
              <a:rPr lang="en-IE" dirty="0"/>
              <a:t> </a:t>
            </a:r>
          </a:p>
          <a:p>
            <a:pPr algn="l" rtl="0"/>
            <a:endParaRPr lang="en-IE" sz="600" dirty="0">
              <a:solidFill>
                <a:srgbClr val="F79037"/>
              </a:solidFill>
              <a:hlinkClick r:id="rId3">
                <a:extLst>
                  <a:ext uri="{A12FA001-AC4F-418D-AE19-62706E023703}">
                    <ahyp:hlinkClr xmlns:ahyp="http://schemas.microsoft.com/office/drawing/2018/hyperlinkcolor" val="tx"/>
                  </a:ext>
                </a:extLst>
              </a:hlinkClick>
            </a:endParaRPr>
          </a:p>
          <a:p>
            <a:pPr algn="l" rtl="0"/>
            <a:r>
              <a:rPr lang="en-IE" dirty="0">
                <a:solidFill>
                  <a:srgbClr val="F79037"/>
                </a:solidFill>
                <a:hlinkClick r:id="rId4">
                  <a:extLst>
                    <a:ext uri="{A12FA001-AC4F-418D-AE19-62706E023703}">
                      <ahyp:hlinkClr xmlns:ahyp="http://schemas.microsoft.com/office/drawing/2018/hyperlinkcolor" val="tx"/>
                    </a:ext>
                  </a:extLst>
                </a:hlinkClick>
              </a:rPr>
              <a:t>Nam</a:t>
            </a:r>
            <a:r>
              <a:rPr lang="en-IE" dirty="0">
                <a:solidFill>
                  <a:srgbClr val="F79037"/>
                </a:solidFill>
              </a:rPr>
              <a:t> </a:t>
            </a:r>
            <a:r>
              <a:rPr lang="en-IE" dirty="0" err="1"/>
              <a:t>valittiin</a:t>
            </a:r>
            <a:r>
              <a:rPr lang="en-IE" dirty="0"/>
              <a:t> </a:t>
            </a:r>
            <a:r>
              <a:rPr lang="en-IE" dirty="0" err="1"/>
              <a:t>hyvän</a:t>
            </a:r>
            <a:r>
              <a:rPr lang="en-IE" dirty="0"/>
              <a:t> </a:t>
            </a:r>
            <a:r>
              <a:rPr lang="en-IE" dirty="0" err="1"/>
              <a:t>käytännön</a:t>
            </a:r>
            <a:r>
              <a:rPr lang="en-IE" dirty="0"/>
              <a:t> </a:t>
            </a:r>
            <a:r>
              <a:rPr lang="en-IE" dirty="0" err="1"/>
              <a:t>esimerkiksi</a:t>
            </a:r>
            <a:r>
              <a:rPr lang="en-IE" dirty="0"/>
              <a:t>, </a:t>
            </a:r>
            <a:r>
              <a:rPr lang="en-IE" dirty="0" err="1"/>
              <a:t>koska</a:t>
            </a:r>
            <a:r>
              <a:rPr lang="en-IE" dirty="0"/>
              <a:t> se </a:t>
            </a:r>
            <a:r>
              <a:rPr lang="en-IE" dirty="0" err="1"/>
              <a:t>ei</a:t>
            </a:r>
            <a:r>
              <a:rPr lang="en-IE" dirty="0"/>
              <a:t> </a:t>
            </a:r>
            <a:r>
              <a:rPr lang="en-IE" dirty="0" err="1"/>
              <a:t>tue</a:t>
            </a:r>
            <a:r>
              <a:rPr lang="en-IE" dirty="0"/>
              <a:t> vain </a:t>
            </a:r>
            <a:r>
              <a:rPr lang="en-IE" dirty="0" err="1"/>
              <a:t>kaupunkiviljelyä</a:t>
            </a:r>
            <a:r>
              <a:rPr lang="en-IE" dirty="0"/>
              <a:t> </a:t>
            </a:r>
            <a:r>
              <a:rPr lang="en-IE" dirty="0" err="1"/>
              <a:t>ja</a:t>
            </a:r>
            <a:r>
              <a:rPr lang="en-IE" dirty="0"/>
              <a:t> </a:t>
            </a:r>
            <a:r>
              <a:rPr lang="en-IE" dirty="0" err="1"/>
              <a:t>kiertotaloutta</a:t>
            </a:r>
            <a:r>
              <a:rPr lang="en-IE" dirty="0"/>
              <a:t>, </a:t>
            </a:r>
            <a:r>
              <a:rPr lang="en-IE" dirty="0" err="1"/>
              <a:t>vaan</a:t>
            </a:r>
            <a:r>
              <a:rPr lang="en-IE" dirty="0"/>
              <a:t> </a:t>
            </a:r>
            <a:r>
              <a:rPr lang="en-IE" dirty="0" err="1"/>
              <a:t>yritys</a:t>
            </a:r>
            <a:r>
              <a:rPr lang="en-IE" dirty="0"/>
              <a:t> </a:t>
            </a:r>
            <a:r>
              <a:rPr lang="en-IE" dirty="0" err="1"/>
              <a:t>toimii</a:t>
            </a:r>
            <a:r>
              <a:rPr lang="en-IE" dirty="0"/>
              <a:t> </a:t>
            </a:r>
            <a:r>
              <a:rPr lang="en-IE" dirty="0" err="1"/>
              <a:t>myös</a:t>
            </a:r>
            <a:r>
              <a:rPr lang="en-IE" dirty="0"/>
              <a:t> KUMPPANUUS-</a:t>
            </a:r>
            <a:r>
              <a:rPr lang="en-IE" dirty="0" err="1"/>
              <a:t>lähestymistavan</a:t>
            </a:r>
            <a:r>
              <a:rPr lang="en-IE" dirty="0"/>
              <a:t> </a:t>
            </a:r>
            <a:r>
              <a:rPr lang="en-IE" dirty="0" err="1"/>
              <a:t>kautta</a:t>
            </a:r>
            <a:r>
              <a:rPr lang="en-IE" dirty="0"/>
              <a:t>, </a:t>
            </a:r>
            <a:r>
              <a:rPr lang="en-IE" dirty="0" err="1"/>
              <a:t>jossa</a:t>
            </a:r>
            <a:r>
              <a:rPr lang="en-IE" dirty="0"/>
              <a:t> he </a:t>
            </a:r>
            <a:r>
              <a:rPr lang="en-IE" dirty="0" err="1"/>
              <a:t>saavat</a:t>
            </a:r>
            <a:r>
              <a:rPr lang="en-IE" dirty="0"/>
              <a:t> </a:t>
            </a:r>
            <a:r>
              <a:rPr lang="en-IE" dirty="0" err="1"/>
              <a:t>laadukkaat</a:t>
            </a:r>
            <a:r>
              <a:rPr lang="en-IE" dirty="0"/>
              <a:t> </a:t>
            </a:r>
            <a:r>
              <a:rPr lang="en-IE" dirty="0" err="1"/>
              <a:t>resurssit</a:t>
            </a:r>
            <a:r>
              <a:rPr lang="en-IE" dirty="0"/>
              <a:t> (</a:t>
            </a:r>
            <a:r>
              <a:rPr lang="en-IE" dirty="0" err="1"/>
              <a:t>kahvijätteet</a:t>
            </a:r>
            <a:r>
              <a:rPr lang="en-IE" dirty="0"/>
              <a:t>) </a:t>
            </a:r>
            <a:r>
              <a:rPr lang="en-IE" dirty="0" err="1"/>
              <a:t>kumppaniltaan</a:t>
            </a:r>
            <a:r>
              <a:rPr lang="en-IE" dirty="0"/>
              <a:t> Delta </a:t>
            </a:r>
            <a:r>
              <a:rPr lang="en-IE" dirty="0" err="1"/>
              <a:t>Coffeelta</a:t>
            </a:r>
            <a:r>
              <a:rPr lang="en-IE" dirty="0"/>
              <a:t>.</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rtl="0"/>
            <a:r>
              <a:rPr lang="en-US" dirty="0" err="1"/>
              <a:t>Yhdessä</a:t>
            </a:r>
            <a:r>
              <a:rPr lang="en-US" dirty="0"/>
              <a:t> </a:t>
            </a:r>
            <a:r>
              <a:rPr lang="en-US" dirty="0" err="1"/>
              <a:t>nämä</a:t>
            </a:r>
            <a:r>
              <a:rPr lang="en-US" dirty="0"/>
              <a:t> </a:t>
            </a:r>
            <a:r>
              <a:rPr lang="en-US" dirty="0" err="1"/>
              <a:t>kaksi</a:t>
            </a:r>
            <a:r>
              <a:rPr lang="en-US" dirty="0"/>
              <a:t> </a:t>
            </a:r>
            <a:r>
              <a:rPr lang="en-US" dirty="0" err="1"/>
              <a:t>yritystä</a:t>
            </a:r>
            <a:r>
              <a:rPr lang="en-US" dirty="0"/>
              <a:t> </a:t>
            </a:r>
            <a:r>
              <a:rPr lang="en-US" dirty="0" err="1"/>
              <a:t>ovat</a:t>
            </a:r>
            <a:r>
              <a:rPr lang="en-US" dirty="0"/>
              <a:t> </a:t>
            </a:r>
            <a:r>
              <a:rPr lang="en-US" dirty="0" err="1"/>
              <a:t>kehittäneet</a:t>
            </a:r>
            <a:r>
              <a:rPr lang="en-US" dirty="0"/>
              <a:t> </a:t>
            </a:r>
            <a:r>
              <a:rPr lang="en-US" dirty="0" err="1"/>
              <a:t>symbioottisen</a:t>
            </a:r>
            <a:r>
              <a:rPr lang="en-US" dirty="0"/>
              <a:t> </a:t>
            </a:r>
            <a:r>
              <a:rPr lang="en-US" dirty="0" err="1"/>
              <a:t>työsuhteen</a:t>
            </a:r>
            <a:r>
              <a:rPr lang="en-US" dirty="0"/>
              <a:t>/</a:t>
            </a:r>
            <a:r>
              <a:rPr lang="en-US" dirty="0" err="1"/>
              <a:t>kumppanuuden</a:t>
            </a:r>
            <a:r>
              <a:rPr lang="en-US" dirty="0"/>
              <a:t>.</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511821" y="585859"/>
            <a:ext cx="4990998" cy="992652"/>
          </a:xfrm>
        </p:spPr>
        <p:txBody>
          <a:bodyPr/>
          <a:lstStyle/>
          <a:p>
            <a:pPr algn="l" rtl="0"/>
            <a:r>
              <a:rPr lang="en-IE" dirty="0" err="1">
                <a:highlight>
                  <a:srgbClr val="F79037"/>
                </a:highlight>
              </a:rPr>
              <a:t>Inspiroidu</a:t>
            </a:r>
            <a:r>
              <a:rPr lang="en-IE" dirty="0">
                <a:highlight>
                  <a:srgbClr val="F79037"/>
                </a:highlight>
              </a:rPr>
              <a: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422328"/>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880775" y="3656675"/>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522913"/>
            <a:ext cx="10907845" cy="3849918"/>
          </a:xfrm>
        </p:spPr>
        <p:txBody>
          <a:bodyPr/>
          <a:lstStyle/>
          <a:p>
            <a:pPr algn="l" rtl="0"/>
            <a:r>
              <a:rPr lang="en-US" b="1" dirty="0" err="1"/>
              <a:t>T</a:t>
            </a:r>
            <a:r>
              <a:rPr lang="en-US" b="1" i="0" dirty="0" err="1">
                <a:effectLst/>
              </a:rPr>
              <a:t>iivistettynä</a:t>
            </a:r>
            <a:endParaRPr lang="en-US" b="1" i="0" dirty="0">
              <a:effectLst/>
            </a:endParaRPr>
          </a:p>
          <a:p>
            <a:pPr algn="l" rtl="0"/>
            <a:r>
              <a:rPr lang="en-US" b="1" i="0" dirty="0" err="1">
                <a:effectLst/>
              </a:rPr>
              <a:t>Tulevaisuuden</a:t>
            </a:r>
            <a:r>
              <a:rPr lang="en-US" b="1" i="0" dirty="0">
                <a:effectLst/>
              </a:rPr>
              <a:t> </a:t>
            </a:r>
            <a:r>
              <a:rPr lang="en-US" b="1" i="0" dirty="0" err="1">
                <a:effectLst/>
              </a:rPr>
              <a:t>toimitusketjujen</a:t>
            </a:r>
            <a:r>
              <a:rPr lang="en-US" b="1" i="0" dirty="0">
                <a:effectLst/>
              </a:rPr>
              <a:t> on </a:t>
            </a:r>
            <a:r>
              <a:rPr lang="en-US" b="1" i="0" dirty="0" err="1">
                <a:effectLst/>
              </a:rPr>
              <a:t>tuotettava</a:t>
            </a:r>
            <a:r>
              <a:rPr lang="en-US" b="1" i="0" dirty="0">
                <a:effectLst/>
              </a:rPr>
              <a:t> </a:t>
            </a:r>
            <a:r>
              <a:rPr lang="en-US" b="1" i="0" dirty="0" err="1">
                <a:effectLst/>
              </a:rPr>
              <a:t>terveellistä</a:t>
            </a:r>
            <a:r>
              <a:rPr lang="en-US" b="1" i="0" dirty="0">
                <a:effectLst/>
              </a:rPr>
              <a:t> ja </a:t>
            </a:r>
            <a:r>
              <a:rPr lang="en-US" b="1" i="0" dirty="0" err="1">
                <a:effectLst/>
              </a:rPr>
              <a:t>ravitsevaa</a:t>
            </a:r>
            <a:r>
              <a:rPr lang="en-US" b="1" i="0" dirty="0">
                <a:effectLst/>
              </a:rPr>
              <a:t> </a:t>
            </a:r>
            <a:r>
              <a:rPr lang="en-US" b="1" i="0" dirty="0" err="1">
                <a:effectLst/>
              </a:rPr>
              <a:t>ruokaa</a:t>
            </a:r>
            <a:r>
              <a:rPr lang="en-US" b="1" i="0" dirty="0">
                <a:effectLst/>
              </a:rPr>
              <a:t>, </a:t>
            </a:r>
            <a:r>
              <a:rPr lang="en-US" b="0" i="0" dirty="0" err="1">
                <a:effectLst/>
              </a:rPr>
              <a:t>joka</a:t>
            </a:r>
            <a:r>
              <a:rPr lang="en-US" b="0" i="0" dirty="0">
                <a:effectLst/>
              </a:rPr>
              <a:t> on </a:t>
            </a:r>
            <a:r>
              <a:rPr lang="en-US" b="0" i="0" dirty="0" err="1">
                <a:effectLst/>
              </a:rPr>
              <a:t>kasvatettu</a:t>
            </a:r>
            <a:r>
              <a:rPr lang="en-US" b="0" i="0" dirty="0">
                <a:effectLst/>
              </a:rPr>
              <a:t> </a:t>
            </a:r>
            <a:r>
              <a:rPr lang="en-US" b="0" i="0" dirty="0" err="1">
                <a:effectLst/>
              </a:rPr>
              <a:t>ympäristöystävällisesti</a:t>
            </a:r>
            <a:r>
              <a:rPr lang="en-US" b="0" i="0" dirty="0">
                <a:effectLst/>
              </a:rPr>
              <a:t> ja </a:t>
            </a:r>
            <a:r>
              <a:rPr lang="en-US" b="0" i="0" dirty="0" err="1">
                <a:effectLst/>
              </a:rPr>
              <a:t>eettisesti</a:t>
            </a:r>
            <a:r>
              <a:rPr lang="en-US" dirty="0"/>
              <a:t> </a:t>
            </a:r>
            <a:r>
              <a:rPr lang="en-US" b="0" i="0" dirty="0" err="1">
                <a:effectLst/>
              </a:rPr>
              <a:t>samalla</a:t>
            </a:r>
            <a:r>
              <a:rPr lang="en-US" b="0" i="0" dirty="0">
                <a:effectLst/>
              </a:rPr>
              <a:t>, </a:t>
            </a:r>
            <a:r>
              <a:rPr lang="en-US" b="0" i="0" dirty="0" err="1">
                <a:effectLst/>
              </a:rPr>
              <a:t>kun</a:t>
            </a:r>
            <a:r>
              <a:rPr lang="en-US" b="0" i="0" dirty="0">
                <a:effectLst/>
              </a:rPr>
              <a:t> on </a:t>
            </a:r>
            <a:r>
              <a:rPr lang="en-US" b="0" i="0" dirty="0" err="1">
                <a:effectLst/>
              </a:rPr>
              <a:t>vastattu</a:t>
            </a:r>
            <a:r>
              <a:rPr lang="en-US" b="0" i="0" dirty="0">
                <a:effectLst/>
              </a:rPr>
              <a:t> </a:t>
            </a:r>
            <a:r>
              <a:rPr lang="en-US" b="0" i="0" dirty="0" err="1">
                <a:effectLst/>
              </a:rPr>
              <a:t>kasvavan</a:t>
            </a:r>
            <a:r>
              <a:rPr lang="en-US" b="0" i="0" dirty="0">
                <a:effectLst/>
              </a:rPr>
              <a:t> </a:t>
            </a:r>
            <a:r>
              <a:rPr lang="en-US" b="0" i="0" dirty="0" err="1">
                <a:effectLst/>
              </a:rPr>
              <a:t>väestön</a:t>
            </a:r>
            <a:r>
              <a:rPr lang="en-US" b="0" i="0" dirty="0">
                <a:effectLst/>
              </a:rPr>
              <a:t>, </a:t>
            </a:r>
            <a:r>
              <a:rPr lang="en-US" b="0" i="0" dirty="0" err="1">
                <a:effectLst/>
              </a:rPr>
              <a:t>ilmastonmuutoksen</a:t>
            </a:r>
            <a:r>
              <a:rPr lang="en-US" b="0" i="0" dirty="0">
                <a:effectLst/>
              </a:rPr>
              <a:t> ja </a:t>
            </a:r>
            <a:r>
              <a:rPr lang="en-US" b="0" i="0" dirty="0" err="1">
                <a:effectLst/>
              </a:rPr>
              <a:t>luonnonvarojen</a:t>
            </a:r>
            <a:r>
              <a:rPr lang="en-US" b="0" i="0" dirty="0">
                <a:effectLst/>
              </a:rPr>
              <a:t> </a:t>
            </a:r>
            <a:r>
              <a:rPr lang="en-US" b="0" i="0" dirty="0" err="1">
                <a:effectLst/>
              </a:rPr>
              <a:t>vähenemisen</a:t>
            </a:r>
            <a:r>
              <a:rPr lang="en-US" b="0" i="0" dirty="0">
                <a:effectLst/>
              </a:rPr>
              <a:t> </a:t>
            </a:r>
            <a:r>
              <a:rPr lang="en-US" b="0" i="0" dirty="0" err="1">
                <a:effectLst/>
              </a:rPr>
              <a:t>merkittäviin</a:t>
            </a:r>
            <a:r>
              <a:rPr lang="en-US" b="0" i="0" dirty="0">
                <a:effectLst/>
              </a:rPr>
              <a:t> </a:t>
            </a:r>
            <a:r>
              <a:rPr lang="en-US" b="0" i="0" dirty="0" err="1">
                <a:effectLst/>
              </a:rPr>
              <a:t>haasteisiin</a:t>
            </a:r>
            <a:r>
              <a:rPr lang="en-US" b="0" i="0" dirty="0">
                <a:effectLst/>
              </a:rPr>
              <a:t>.</a:t>
            </a:r>
          </a:p>
          <a:p>
            <a:pPr algn="l" rtl="0"/>
            <a:r>
              <a:rPr lang="en-US" b="1" i="0" dirty="0" err="1">
                <a:effectLst/>
              </a:rPr>
              <a:t>Kuluttajista</a:t>
            </a:r>
            <a:r>
              <a:rPr lang="en-US" b="1" i="0" dirty="0">
                <a:effectLst/>
              </a:rPr>
              <a:t> on </a:t>
            </a:r>
            <a:r>
              <a:rPr lang="en-US" b="1" i="0" dirty="0" err="1">
                <a:effectLst/>
              </a:rPr>
              <a:t>tullut</a:t>
            </a:r>
            <a:r>
              <a:rPr lang="en-US" b="1" i="0" dirty="0">
                <a:effectLst/>
              </a:rPr>
              <a:t> </a:t>
            </a:r>
            <a:r>
              <a:rPr lang="en-US" b="1" i="0" dirty="0" err="1">
                <a:effectLst/>
              </a:rPr>
              <a:t>entistä</a:t>
            </a:r>
            <a:r>
              <a:rPr lang="en-US" b="1" i="0" dirty="0">
                <a:effectLst/>
              </a:rPr>
              <a:t> </a:t>
            </a:r>
            <a:r>
              <a:rPr lang="en-US" b="1" i="0" dirty="0" err="1">
                <a:effectLst/>
              </a:rPr>
              <a:t>enemmän</a:t>
            </a:r>
            <a:r>
              <a:rPr lang="en-US" b="1" i="0" dirty="0">
                <a:effectLst/>
              </a:rPr>
              <a:t> </a:t>
            </a:r>
            <a:r>
              <a:rPr lang="en-US" b="1" i="0" dirty="0" err="1">
                <a:effectLst/>
              </a:rPr>
              <a:t>terveys</a:t>
            </a:r>
            <a:r>
              <a:rPr lang="en-US" b="1" i="0" dirty="0">
                <a:effectLst/>
              </a:rPr>
              <a:t>- ja </a:t>
            </a:r>
            <a:r>
              <a:rPr lang="en-US" b="1" i="0" dirty="0" err="1">
                <a:effectLst/>
              </a:rPr>
              <a:t>ympäristötietoisempia</a:t>
            </a:r>
            <a:r>
              <a:rPr lang="en-US" b="1" i="0" dirty="0">
                <a:effectLst/>
              </a:rPr>
              <a:t> </a:t>
            </a:r>
            <a:r>
              <a:rPr lang="en-US" b="0" i="0" dirty="0">
                <a:effectLst/>
              </a:rPr>
              <a:t>ja </a:t>
            </a:r>
            <a:r>
              <a:rPr lang="en-US" b="0" i="0" dirty="0" err="1">
                <a:effectLst/>
              </a:rPr>
              <a:t>vaativat</a:t>
            </a:r>
            <a:r>
              <a:rPr lang="en-US" b="0" i="0" dirty="0">
                <a:effectLst/>
              </a:rPr>
              <a:t> </a:t>
            </a:r>
            <a:r>
              <a:rPr lang="en-US" b="0" i="0" dirty="0" err="1">
                <a:effectLst/>
              </a:rPr>
              <a:t>enemmän</a:t>
            </a:r>
            <a:r>
              <a:rPr lang="en-US" b="0" i="0" dirty="0">
                <a:effectLst/>
              </a:rPr>
              <a:t> </a:t>
            </a:r>
            <a:r>
              <a:rPr lang="en-US" b="0" i="0" dirty="0" err="1">
                <a:effectLst/>
              </a:rPr>
              <a:t>paikallisesti</a:t>
            </a:r>
            <a:r>
              <a:rPr lang="en-US" b="0" i="0" dirty="0">
                <a:effectLst/>
              </a:rPr>
              <a:t> </a:t>
            </a:r>
            <a:r>
              <a:rPr lang="en-US" b="0" i="0" dirty="0" err="1">
                <a:effectLst/>
              </a:rPr>
              <a:t>tuotettua</a:t>
            </a:r>
            <a:r>
              <a:rPr lang="en-US" b="0" i="0" dirty="0">
                <a:effectLst/>
              </a:rPr>
              <a:t>, </a:t>
            </a:r>
            <a:r>
              <a:rPr lang="en-US" b="0" i="0" dirty="0" err="1">
                <a:effectLst/>
              </a:rPr>
              <a:t>vähemmän</a:t>
            </a:r>
            <a:r>
              <a:rPr lang="en-US" b="0" i="0" dirty="0">
                <a:effectLst/>
              </a:rPr>
              <a:t> </a:t>
            </a:r>
            <a:r>
              <a:rPr lang="en-US" b="0" i="0" dirty="0" err="1">
                <a:effectLst/>
              </a:rPr>
              <a:t>prosessoitua</a:t>
            </a:r>
            <a:r>
              <a:rPr lang="en-US" b="0" i="0" dirty="0">
                <a:effectLst/>
              </a:rPr>
              <a:t> </a:t>
            </a:r>
            <a:r>
              <a:rPr lang="en-US" b="0" i="0" dirty="0" err="1">
                <a:effectLst/>
              </a:rPr>
              <a:t>alkuperää</a:t>
            </a:r>
            <a:r>
              <a:rPr lang="en-US" b="0" i="0" dirty="0">
                <a:effectLst/>
              </a:rPr>
              <a:t> </a:t>
            </a:r>
            <a:r>
              <a:rPr lang="en-US" b="0" i="0" dirty="0" err="1">
                <a:effectLst/>
              </a:rPr>
              <a:t>olevaa</a:t>
            </a:r>
            <a:r>
              <a:rPr lang="en-US" b="0" i="0" dirty="0">
                <a:effectLst/>
              </a:rPr>
              <a:t> </a:t>
            </a:r>
            <a:r>
              <a:rPr lang="en-US" b="0" i="0" dirty="0" err="1">
                <a:effectLst/>
              </a:rPr>
              <a:t>ruokaa</a:t>
            </a:r>
            <a:r>
              <a:rPr lang="en-US" b="0" i="0" dirty="0">
                <a:effectLst/>
              </a:rPr>
              <a:t>.</a:t>
            </a:r>
          </a:p>
          <a:p>
            <a:pPr algn="l" rtl="0"/>
            <a:r>
              <a:rPr lang="en-US" b="1" i="0" dirty="0" err="1">
                <a:effectLst/>
              </a:rPr>
              <a:t>Pidemmät</a:t>
            </a:r>
            <a:r>
              <a:rPr lang="en-US" b="1" i="0" dirty="0">
                <a:effectLst/>
              </a:rPr>
              <a:t> </a:t>
            </a:r>
            <a:r>
              <a:rPr lang="en-US" b="1" i="0" dirty="0" err="1">
                <a:effectLst/>
              </a:rPr>
              <a:t>toimitusketjut</a:t>
            </a:r>
            <a:r>
              <a:rPr lang="en-US" b="1" i="0" dirty="0">
                <a:effectLst/>
              </a:rPr>
              <a:t> </a:t>
            </a:r>
            <a:r>
              <a:rPr lang="en-US" b="0" i="0" dirty="0" err="1">
                <a:effectLst/>
              </a:rPr>
              <a:t>johtavat</a:t>
            </a:r>
            <a:r>
              <a:rPr lang="en-US" b="0" i="0" dirty="0">
                <a:effectLst/>
              </a:rPr>
              <a:t> </a:t>
            </a:r>
            <a:r>
              <a:rPr lang="en-US" b="0" i="0" dirty="0" err="1">
                <a:effectLst/>
              </a:rPr>
              <a:t>maatalousprosessien</a:t>
            </a:r>
            <a:r>
              <a:rPr lang="en-US" b="0" i="0" dirty="0">
                <a:effectLst/>
              </a:rPr>
              <a:t> </a:t>
            </a:r>
            <a:r>
              <a:rPr lang="en-US" b="0" i="0" dirty="0" err="1">
                <a:effectLst/>
              </a:rPr>
              <a:t>ymmärtämisen</a:t>
            </a:r>
            <a:r>
              <a:rPr lang="en-US" b="0" i="0" dirty="0">
                <a:effectLst/>
              </a:rPr>
              <a:t> </a:t>
            </a:r>
            <a:r>
              <a:rPr lang="en-US" b="0" i="0" dirty="0" err="1">
                <a:effectLst/>
              </a:rPr>
              <a:t>heikkenemiseen</a:t>
            </a:r>
            <a:r>
              <a:rPr lang="en-US" b="0" i="0" dirty="0">
                <a:effectLst/>
              </a:rPr>
              <a:t>, </a:t>
            </a:r>
            <a:r>
              <a:rPr lang="en-US" b="0" i="0" dirty="0" err="1">
                <a:effectLst/>
              </a:rPr>
              <a:t>viljelijöiden</a:t>
            </a:r>
            <a:r>
              <a:rPr lang="en-US" b="0" i="0" dirty="0">
                <a:effectLst/>
              </a:rPr>
              <a:t> </a:t>
            </a:r>
            <a:r>
              <a:rPr lang="en-US" b="0" i="0" dirty="0" err="1">
                <a:effectLst/>
              </a:rPr>
              <a:t>kohtaamiin</a:t>
            </a:r>
            <a:r>
              <a:rPr lang="en-US" b="0" i="0" dirty="0">
                <a:effectLst/>
              </a:rPr>
              <a:t> </a:t>
            </a:r>
            <a:r>
              <a:rPr lang="en-US" b="0" i="0" dirty="0" err="1">
                <a:effectLst/>
              </a:rPr>
              <a:t>haasteisiin</a:t>
            </a:r>
            <a:r>
              <a:rPr lang="en-US" b="0" i="0" dirty="0">
                <a:effectLst/>
              </a:rPr>
              <a:t> ja </a:t>
            </a:r>
            <a:r>
              <a:rPr lang="en-US" b="0" i="0" dirty="0" err="1">
                <a:effectLst/>
              </a:rPr>
              <a:t>ympäristövaikutuksiin</a:t>
            </a:r>
            <a:r>
              <a:rPr lang="en-US" b="0" i="0" dirty="0">
                <a:effectLst/>
              </a:rPr>
              <a:t>.</a:t>
            </a:r>
          </a:p>
          <a:p>
            <a:pPr algn="l" rtl="0"/>
            <a:endParaRPr lang="en-US" b="0" i="0" dirty="0">
              <a:effectLst/>
            </a:endParaRPr>
          </a:p>
          <a:p>
            <a:pPr algn="ctr" rtl="0"/>
            <a:r>
              <a:rPr lang="en-US" b="1" i="0" dirty="0" err="1">
                <a:solidFill>
                  <a:srgbClr val="F79037"/>
                </a:solidFill>
                <a:effectLst/>
              </a:rPr>
              <a:t>Lyhyillä</a:t>
            </a:r>
            <a:r>
              <a:rPr lang="en-US" b="1" i="0" dirty="0">
                <a:solidFill>
                  <a:srgbClr val="F79037"/>
                </a:solidFill>
                <a:effectLst/>
              </a:rPr>
              <a:t> </a:t>
            </a:r>
            <a:r>
              <a:rPr lang="en-US" b="1" i="0" dirty="0" err="1">
                <a:solidFill>
                  <a:srgbClr val="F79037"/>
                </a:solidFill>
                <a:effectLst/>
              </a:rPr>
              <a:t>elintarvikeketjuilla</a:t>
            </a:r>
            <a:r>
              <a:rPr lang="en-US" b="1" i="0" dirty="0">
                <a:solidFill>
                  <a:srgbClr val="F79037"/>
                </a:solidFill>
                <a:effectLst/>
              </a:rPr>
              <a:t> on </a:t>
            </a:r>
            <a:r>
              <a:rPr lang="en-US" b="1" i="0" dirty="0" err="1">
                <a:solidFill>
                  <a:srgbClr val="F79037"/>
                </a:solidFill>
                <a:effectLst/>
              </a:rPr>
              <a:t>potentiaalia</a:t>
            </a:r>
            <a:r>
              <a:rPr lang="en-US" b="1" i="0" dirty="0">
                <a:solidFill>
                  <a:srgbClr val="F79037"/>
                </a:solidFill>
                <a:effectLst/>
              </a:rPr>
              <a:t> </a:t>
            </a:r>
            <a:r>
              <a:rPr lang="en-US" b="1" i="0" dirty="0" err="1">
                <a:solidFill>
                  <a:srgbClr val="F79037"/>
                </a:solidFill>
                <a:effectLst/>
              </a:rPr>
              <a:t>elintarviketeollisuudelle</a:t>
            </a:r>
            <a:r>
              <a:rPr lang="en-US" b="1" i="0" dirty="0">
                <a:solidFill>
                  <a:srgbClr val="F79037"/>
                </a:solidFill>
                <a:effectLst/>
              </a:rPr>
              <a:t> </a:t>
            </a:r>
            <a:r>
              <a:rPr lang="en-US" b="1" i="0" dirty="0" err="1">
                <a:solidFill>
                  <a:srgbClr val="F79037"/>
                </a:solidFill>
                <a:effectLst/>
              </a:rPr>
              <a:t>toimia</a:t>
            </a:r>
            <a:r>
              <a:rPr lang="en-US" b="1" i="0" dirty="0">
                <a:solidFill>
                  <a:srgbClr val="F79037"/>
                </a:solidFill>
                <a:effectLst/>
              </a:rPr>
              <a:t> </a:t>
            </a:r>
            <a:r>
              <a:rPr lang="en-US" b="1" i="0" dirty="0" err="1">
                <a:solidFill>
                  <a:srgbClr val="F79037"/>
                </a:solidFill>
                <a:effectLst/>
              </a:rPr>
              <a:t>muutoksen</a:t>
            </a:r>
            <a:r>
              <a:rPr lang="en-US" b="1" i="0" dirty="0">
                <a:solidFill>
                  <a:srgbClr val="F79037"/>
                </a:solidFill>
                <a:effectLst/>
              </a:rPr>
              <a:t> </a:t>
            </a:r>
            <a:r>
              <a:rPr lang="en-US" b="1" i="0" dirty="0" err="1">
                <a:solidFill>
                  <a:srgbClr val="F79037"/>
                </a:solidFill>
                <a:effectLst/>
              </a:rPr>
              <a:t>veturina</a:t>
            </a:r>
            <a:r>
              <a:rPr lang="en-US" b="1" i="0" dirty="0">
                <a:solidFill>
                  <a:srgbClr val="F79037"/>
                </a:solidFill>
                <a:effectLst/>
              </a:rPr>
              <a:t>.</a:t>
            </a:r>
          </a:p>
          <a:p>
            <a:pPr algn="l" rtl="0"/>
            <a:endParaRPr lang="en-IE" dirty="0"/>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p:txBody>
          <a:bodyPr/>
          <a:lstStyle/>
          <a:p>
            <a:pPr algn="l" rtl="0"/>
            <a:r>
              <a:rPr lang="en-IE" b="1" dirty="0" err="1"/>
              <a:t>Muutoksen</a:t>
            </a:r>
            <a:r>
              <a:rPr lang="en-IE" b="1" dirty="0"/>
              <a:t> </a:t>
            </a:r>
            <a:r>
              <a:rPr lang="en-IE" b="1" dirty="0" err="1"/>
              <a:t>ajurit</a:t>
            </a:r>
            <a:r>
              <a:rPr lang="en-IE" b="1" dirty="0"/>
              <a:t>…</a:t>
            </a:r>
          </a:p>
          <a:p>
            <a:pPr algn="l" rtl="0"/>
            <a:r>
              <a:rPr lang="en-IE" b="1" dirty="0"/>
              <a:t> </a:t>
            </a:r>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9804488" cy="803654"/>
          </a:xfrm>
          <a:solidFill>
            <a:srgbClr val="F79037"/>
          </a:solidFill>
        </p:spPr>
        <p:txBody>
          <a:bodyPr anchor="ctr"/>
          <a:lstStyle/>
          <a:p>
            <a:pPr algn="l" rtl="0"/>
            <a:r>
              <a:rPr lang="en-IE" dirty="0" err="1"/>
              <a:t>Millaiset</a:t>
            </a:r>
            <a:r>
              <a:rPr lang="en-IE" dirty="0"/>
              <a:t> </a:t>
            </a:r>
            <a:r>
              <a:rPr lang="en-IE" dirty="0" err="1"/>
              <a:t>tulevaisuudennäkymämme</a:t>
            </a:r>
            <a:r>
              <a:rPr lang="en-IE" dirty="0"/>
              <a:t> </a:t>
            </a:r>
            <a:r>
              <a:rPr lang="en-IE" dirty="0" err="1"/>
              <a:t>pitäisi</a:t>
            </a:r>
            <a:r>
              <a:rPr lang="en-IE" dirty="0"/>
              <a:t> olla…</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rtlCol="0">
            <a:spAutoFit/>
          </a:bodyPr>
          <a:lstStyle/>
          <a:p>
            <a:pPr algn="l" rtl="0"/>
            <a:r>
              <a:rPr lang="en-IE" dirty="0" err="1">
                <a:solidFill>
                  <a:srgbClr val="000000"/>
                </a:solidFill>
              </a:rPr>
              <a:t>Lähde</a:t>
            </a:r>
            <a:r>
              <a:rPr lang="en-IE"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Nam</a:t>
            </a:r>
            <a:r>
              <a:rPr lang="en-IE" dirty="0">
                <a:solidFill>
                  <a:srgbClr val="000000"/>
                </a:solidFill>
              </a:rPr>
              <a:t>, Urban Farm wall, </a:t>
            </a:r>
            <a:r>
              <a:rPr lang="en-IE" dirty="0" err="1">
                <a:solidFill>
                  <a:srgbClr val="000000"/>
                </a:solidFill>
              </a:rPr>
              <a:t>Portugali</a:t>
            </a:r>
            <a:endParaRPr lang="en-IE" dirty="0">
              <a:solidFill>
                <a:srgbClr val="000000"/>
              </a:solidFill>
            </a:endParaRP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835903" y="718232"/>
            <a:ext cx="10595237" cy="587364"/>
          </a:xfrm>
        </p:spPr>
        <p:txBody>
          <a:bodyPr/>
          <a:lstStyle/>
          <a:p>
            <a:pPr algn="l" rtl="0"/>
            <a:r>
              <a:rPr lang="en-IE" dirty="0" err="1">
                <a:highlight>
                  <a:srgbClr val="F79037"/>
                </a:highlight>
              </a:rPr>
              <a:t>Harjoitus</a:t>
            </a:r>
            <a:r>
              <a:rPr lang="en-IE" dirty="0">
                <a:highlight>
                  <a:srgbClr val="F79037"/>
                </a:highlight>
              </a:rPr>
              <a:t>:</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a:lstStyle/>
          <a:p>
            <a:pPr algn="l" rtl="0"/>
            <a:r>
              <a:rPr lang="en-IE" b="1" dirty="0">
                <a:solidFill>
                  <a:srgbClr val="F79037"/>
                </a:solidFill>
              </a:rPr>
              <a:t>Kynä ja paperi -harjoitus:</a:t>
            </a:r>
          </a:p>
          <a:p>
            <a:pPr marL="457200" indent="-457200" algn="l" rtl="0">
              <a:buFont typeface="+mj-lt"/>
              <a:buAutoNum type="arabicPeriod"/>
            </a:pPr>
            <a:r>
              <a:rPr lang="en-US" dirty="0"/>
              <a:t>Voitko luetella, mistä hankit elintarvikeyrityksesi viisi parasta ainesosaa?</a:t>
            </a:r>
          </a:p>
          <a:p>
            <a:pPr marL="457200" indent="-457200" algn="l" rtl="0">
              <a:buFont typeface="+mj-lt"/>
              <a:buAutoNum type="arabicPeriod"/>
            </a:pPr>
            <a:r>
              <a:rPr lang="en-US" dirty="0"/>
              <a:t>Käytätkö lyhyitä vai pitkiä toimitusketjuja?</a:t>
            </a:r>
          </a:p>
          <a:p>
            <a:pPr marL="457200" indent="-457200" algn="l" rtl="0">
              <a:buFont typeface="+mj-lt"/>
              <a:buAutoNum type="arabicPeriod"/>
            </a:pPr>
            <a:r>
              <a:rPr lang="en-US" dirty="0"/>
              <a:t>Onko mahdollista lyhentää toimitusketjun pituutta?</a:t>
            </a:r>
          </a:p>
          <a:p>
            <a:pPr marL="457200" indent="-457200" algn="l" rtl="0">
              <a:buFont typeface="+mj-lt"/>
              <a:buAutoNum type="arabicPeriod"/>
            </a:pPr>
            <a:r>
              <a:rPr lang="en-US" dirty="0"/>
              <a:t>Mikä uusi hankintaprosessi on käytettävissäsi vai olisitko valmis käyttämään?</a:t>
            </a: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3449560" y="5153026"/>
            <a:ext cx="2889956" cy="369332"/>
          </a:xfrm>
          <a:prstGeom prst="rect">
            <a:avLst/>
          </a:prstGeom>
          <a:noFill/>
        </p:spPr>
        <p:txBody>
          <a:bodyPr wrap="square" rtlCol="0">
            <a:spAutoFit/>
          </a:bodyPr>
          <a:lstStyle/>
          <a:p>
            <a:pPr algn="l" rtl="0"/>
            <a:r>
              <a:rPr lang="en-US" b="1" dirty="0">
                <a:solidFill>
                  <a:srgbClr val="CC9131"/>
                </a:solidFill>
              </a:rPr>
              <a:t>Pitkä toimitusketju</a:t>
            </a:r>
            <a:endParaRPr lang="en-IE" b="1" dirty="0">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786866" y="5139028"/>
            <a:ext cx="2889956" cy="369332"/>
          </a:xfrm>
          <a:prstGeom prst="rect">
            <a:avLst/>
          </a:prstGeom>
          <a:noFill/>
        </p:spPr>
        <p:txBody>
          <a:bodyPr wrap="square" rtlCol="0">
            <a:spAutoFit/>
          </a:bodyPr>
          <a:lstStyle/>
          <a:p>
            <a:pPr algn="l" rtl="0"/>
            <a:r>
              <a:rPr lang="en-US" b="1" dirty="0">
                <a:solidFill>
                  <a:srgbClr val="CC9131"/>
                </a:solidFill>
              </a:rPr>
              <a:t>Lyhyt toimitusketju</a:t>
            </a:r>
            <a:endParaRPr lang="en-IE" b="1" dirty="0">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pPr algn="l" rtl="0"/>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1121789" y="2100537"/>
            <a:ext cx="9715035" cy="3440624"/>
          </a:xfrm>
        </p:spPr>
        <p:txBody>
          <a:bodyPr/>
          <a:lstStyle/>
          <a:p>
            <a:pPr algn="l" rtl="0"/>
            <a:r>
              <a:rPr lang="en-US" b="0" i="0" dirty="0" err="1">
                <a:effectLst/>
                <a:latin typeface="Europa"/>
              </a:rPr>
              <a:t>Muutokset</a:t>
            </a:r>
            <a:r>
              <a:rPr lang="en-US" b="0" i="0" dirty="0">
                <a:effectLst/>
                <a:latin typeface="Europa"/>
              </a:rPr>
              <a:t> </a:t>
            </a:r>
            <a:r>
              <a:rPr lang="en-US" b="0" i="0" dirty="0" err="1">
                <a:effectLst/>
                <a:latin typeface="Europa"/>
              </a:rPr>
              <a:t>toimitusketjujärjestelmissä</a:t>
            </a:r>
            <a:r>
              <a:rPr lang="en-US" b="0" i="0" dirty="0">
                <a:effectLst/>
                <a:latin typeface="Europa"/>
              </a:rPr>
              <a:t> </a:t>
            </a:r>
            <a:r>
              <a:rPr lang="en-US" b="0" i="0" dirty="0" err="1">
                <a:effectLst/>
                <a:latin typeface="Europa"/>
              </a:rPr>
              <a:t>tuovat</a:t>
            </a:r>
            <a:r>
              <a:rPr lang="en-US" b="0" i="0" dirty="0">
                <a:effectLst/>
                <a:latin typeface="Europa"/>
              </a:rPr>
              <a:t> </a:t>
            </a:r>
            <a:r>
              <a:rPr lang="en-US" b="0" i="0" dirty="0" err="1">
                <a:effectLst/>
                <a:latin typeface="Europa"/>
              </a:rPr>
              <a:t>lisää</a:t>
            </a:r>
            <a:r>
              <a:rPr lang="en-US" b="0" i="0" dirty="0">
                <a:effectLst/>
                <a:latin typeface="Europa"/>
              </a:rPr>
              <a:t> </a:t>
            </a:r>
            <a:r>
              <a:rPr lang="en-US" b="0" i="0" dirty="0" err="1">
                <a:effectLst/>
                <a:latin typeface="Europa"/>
              </a:rPr>
              <a:t>läpinäkyvyyttä</a:t>
            </a:r>
            <a:r>
              <a:rPr lang="en-US" b="0" i="0" dirty="0">
                <a:effectLst/>
                <a:latin typeface="Europa"/>
              </a:rPr>
              <a:t> </a:t>
            </a:r>
            <a:r>
              <a:rPr lang="en-US" b="0" i="0" dirty="0" err="1">
                <a:effectLst/>
                <a:latin typeface="Europa"/>
              </a:rPr>
              <a:t>ruoan</a:t>
            </a:r>
            <a:r>
              <a:rPr lang="en-US" b="0" i="0" dirty="0">
                <a:effectLst/>
                <a:latin typeface="Europa"/>
              </a:rPr>
              <a:t> </a:t>
            </a:r>
            <a:r>
              <a:rPr lang="en-US" b="0" i="0" dirty="0" err="1">
                <a:effectLst/>
                <a:latin typeface="Europa"/>
              </a:rPr>
              <a:t>tuotantoprosessiin</a:t>
            </a:r>
            <a:r>
              <a:rPr lang="en-US" b="0" i="0" dirty="0">
                <a:effectLst/>
                <a:latin typeface="Europa"/>
              </a:rPr>
              <a:t>, </a:t>
            </a:r>
            <a:r>
              <a:rPr lang="en-US" b="0" i="0" dirty="0" err="1">
                <a:effectLst/>
                <a:latin typeface="Europa"/>
              </a:rPr>
              <a:t>parantavat</a:t>
            </a:r>
            <a:r>
              <a:rPr lang="en-US" b="0" i="0" dirty="0">
                <a:effectLst/>
                <a:latin typeface="Europa"/>
              </a:rPr>
              <a:t> </a:t>
            </a:r>
            <a:r>
              <a:rPr lang="en-US" b="0" i="0" dirty="0" err="1">
                <a:effectLst/>
                <a:latin typeface="Europa"/>
              </a:rPr>
              <a:t>tuloja</a:t>
            </a:r>
            <a:r>
              <a:rPr lang="en-US" b="0" i="0" dirty="0">
                <a:effectLst/>
                <a:latin typeface="Europa"/>
              </a:rPr>
              <a:t> ja </a:t>
            </a:r>
            <a:r>
              <a:rPr lang="en-US" b="0" i="0" dirty="0" err="1">
                <a:effectLst/>
                <a:latin typeface="Europa"/>
              </a:rPr>
              <a:t>kannattavuutta</a:t>
            </a:r>
            <a:r>
              <a:rPr lang="en-US" b="0" i="0" dirty="0">
                <a:effectLst/>
                <a:latin typeface="Europa"/>
              </a:rPr>
              <a:t> </a:t>
            </a:r>
            <a:r>
              <a:rPr lang="en-US" b="0" i="0" dirty="0" err="1">
                <a:effectLst/>
                <a:latin typeface="Europa"/>
              </a:rPr>
              <a:t>sekä</a:t>
            </a:r>
            <a:r>
              <a:rPr lang="en-US" b="0" i="0" dirty="0">
                <a:effectLst/>
                <a:latin typeface="Europa"/>
              </a:rPr>
              <a:t> </a:t>
            </a:r>
            <a:r>
              <a:rPr lang="en-US" b="0" i="0" dirty="0" err="1">
                <a:effectLst/>
                <a:latin typeface="Europa"/>
              </a:rPr>
              <a:t>minimoivat</a:t>
            </a:r>
            <a:r>
              <a:rPr lang="en-US" b="0" i="0" dirty="0">
                <a:effectLst/>
                <a:latin typeface="Europa"/>
              </a:rPr>
              <a:t> </a:t>
            </a:r>
            <a:r>
              <a:rPr lang="en-US" b="0" i="0" dirty="0" err="1">
                <a:effectLst/>
                <a:latin typeface="Europa"/>
              </a:rPr>
              <a:t>ympäristövaikutuksia</a:t>
            </a:r>
            <a:endParaRPr lang="en-IE" dirty="0"/>
          </a:p>
          <a:p>
            <a:pPr algn="l" rtl="0"/>
            <a:r>
              <a:rPr lang="en-US" b="0" i="0" dirty="0" err="1">
                <a:effectLst/>
                <a:latin typeface="Europa"/>
              </a:rPr>
              <a:t>Tämä</a:t>
            </a:r>
            <a:r>
              <a:rPr lang="en-US" b="0" i="0" dirty="0">
                <a:effectLst/>
                <a:latin typeface="Europa"/>
              </a:rPr>
              <a:t> </a:t>
            </a:r>
            <a:r>
              <a:rPr lang="en-US" b="0" i="0" dirty="0" err="1">
                <a:effectLst/>
                <a:latin typeface="Europa"/>
              </a:rPr>
              <a:t>johtaa</a:t>
            </a:r>
            <a:r>
              <a:rPr lang="en-US" b="0" i="0" dirty="0">
                <a:effectLst/>
                <a:latin typeface="Europa"/>
              </a:rPr>
              <a:t> '</a:t>
            </a:r>
            <a:r>
              <a:rPr lang="en-US" b="1" i="0" dirty="0" err="1">
                <a:solidFill>
                  <a:srgbClr val="F79037"/>
                </a:solidFill>
                <a:effectLst/>
                <a:latin typeface="Europa"/>
              </a:rPr>
              <a:t>kiertotalouteen</a:t>
            </a:r>
            <a:r>
              <a:rPr lang="en-US" b="0" i="0" dirty="0">
                <a:effectLst/>
                <a:latin typeface="Europa"/>
              </a:rPr>
              <a:t>' </a:t>
            </a:r>
            <a:r>
              <a:rPr lang="en-US" b="0" i="0" dirty="0" err="1">
                <a:effectLst/>
                <a:latin typeface="Europa"/>
              </a:rPr>
              <a:t>missä</a:t>
            </a:r>
            <a:r>
              <a:rPr lang="en-US" b="0" i="0" dirty="0">
                <a:effectLst/>
                <a:latin typeface="Europa"/>
              </a:rPr>
              <a:t> </a:t>
            </a:r>
            <a:r>
              <a:rPr lang="en-US" b="0" i="0" dirty="0" err="1">
                <a:effectLst/>
                <a:latin typeface="Europa"/>
              </a:rPr>
              <a:t>palaute</a:t>
            </a:r>
            <a:r>
              <a:rPr lang="en-US" b="0" i="0" dirty="0">
                <a:effectLst/>
                <a:latin typeface="Europa"/>
              </a:rPr>
              <a:t> </a:t>
            </a:r>
            <a:r>
              <a:rPr lang="en-US" b="0" i="0" dirty="0" err="1">
                <a:effectLst/>
                <a:latin typeface="Europa"/>
              </a:rPr>
              <a:t>toimittajan</a:t>
            </a:r>
            <a:r>
              <a:rPr lang="en-US" b="0" i="0" dirty="0">
                <a:effectLst/>
                <a:latin typeface="Europa"/>
              </a:rPr>
              <a:t> ja </a:t>
            </a:r>
            <a:r>
              <a:rPr lang="en-US" b="0" i="0" dirty="0" err="1">
                <a:effectLst/>
                <a:latin typeface="Europa"/>
              </a:rPr>
              <a:t>kuluttajan</a:t>
            </a:r>
            <a:r>
              <a:rPr lang="en-US" b="0" i="0" dirty="0">
                <a:effectLst/>
                <a:latin typeface="Europa"/>
              </a:rPr>
              <a:t> </a:t>
            </a:r>
            <a:r>
              <a:rPr lang="en-US" b="0" i="0" dirty="0" err="1">
                <a:effectLst/>
                <a:latin typeface="Europa"/>
              </a:rPr>
              <a:t>välillä</a:t>
            </a:r>
            <a:r>
              <a:rPr lang="en-US" b="0" i="0" dirty="0">
                <a:effectLst/>
                <a:latin typeface="Europa"/>
              </a:rPr>
              <a:t> on </a:t>
            </a:r>
            <a:r>
              <a:rPr lang="en-US" b="0" i="0" dirty="0" err="1">
                <a:effectLst/>
                <a:latin typeface="Europa"/>
              </a:rPr>
              <a:t>jatkuvaa</a:t>
            </a:r>
            <a:r>
              <a:rPr lang="en-US" b="0" i="0" dirty="0">
                <a:effectLst/>
                <a:latin typeface="Europa"/>
              </a:rPr>
              <a:t>, </a:t>
            </a:r>
            <a:r>
              <a:rPr lang="en-US" b="0" i="0" dirty="0" err="1">
                <a:effectLst/>
                <a:latin typeface="Europa"/>
              </a:rPr>
              <a:t>resurssien</a:t>
            </a:r>
            <a:r>
              <a:rPr lang="en-US" b="0" i="0" dirty="0">
                <a:effectLst/>
                <a:latin typeface="Europa"/>
              </a:rPr>
              <a:t> </a:t>
            </a:r>
            <a:r>
              <a:rPr lang="en-US" b="0" i="0" dirty="0" err="1">
                <a:effectLst/>
                <a:latin typeface="Europa"/>
              </a:rPr>
              <a:t>kulutus</a:t>
            </a:r>
            <a:r>
              <a:rPr lang="en-US" b="0" i="0" dirty="0">
                <a:effectLst/>
                <a:latin typeface="Europa"/>
              </a:rPr>
              <a:t> ja </a:t>
            </a:r>
            <a:r>
              <a:rPr lang="en-US" b="0" i="0" dirty="0" err="1">
                <a:effectLst/>
                <a:latin typeface="Europa"/>
              </a:rPr>
              <a:t>jäte</a:t>
            </a:r>
            <a:r>
              <a:rPr lang="en-US" b="0" i="0" dirty="0">
                <a:effectLst/>
                <a:latin typeface="Europa"/>
              </a:rPr>
              <a:t> </a:t>
            </a:r>
            <a:r>
              <a:rPr lang="en-US" b="0" i="0" dirty="0" err="1">
                <a:effectLst/>
                <a:latin typeface="Europa"/>
              </a:rPr>
              <a:t>ovat</a:t>
            </a:r>
            <a:r>
              <a:rPr lang="en-US" b="0" i="0" dirty="0">
                <a:effectLst/>
                <a:latin typeface="Europa"/>
              </a:rPr>
              <a:t> </a:t>
            </a:r>
            <a:r>
              <a:rPr lang="en-US" b="0" i="0" dirty="0" err="1">
                <a:effectLst/>
                <a:latin typeface="Europa"/>
              </a:rPr>
              <a:t>minimoitu</a:t>
            </a:r>
            <a:r>
              <a:rPr lang="en-US" b="0" i="0" dirty="0">
                <a:effectLst/>
                <a:latin typeface="Europa"/>
              </a:rPr>
              <a:t>, ja </a:t>
            </a:r>
            <a:r>
              <a:rPr lang="en-US" b="0" i="0" dirty="0" err="1">
                <a:effectLst/>
                <a:latin typeface="Europa"/>
              </a:rPr>
              <a:t>toimitusketju</a:t>
            </a:r>
            <a:r>
              <a:rPr lang="en-US" b="0" i="0" dirty="0">
                <a:effectLst/>
                <a:latin typeface="Europa"/>
              </a:rPr>
              <a:t> </a:t>
            </a:r>
            <a:r>
              <a:rPr lang="en-US" b="0" i="0" dirty="0" err="1">
                <a:effectLst/>
                <a:latin typeface="Europa"/>
              </a:rPr>
              <a:t>ei</a:t>
            </a:r>
            <a:r>
              <a:rPr lang="en-US" b="0" i="0" dirty="0">
                <a:effectLst/>
                <a:latin typeface="Europa"/>
              </a:rPr>
              <a:t> ole </a:t>
            </a:r>
            <a:r>
              <a:rPr lang="en-US" b="0" i="0" dirty="0" err="1">
                <a:effectLst/>
                <a:latin typeface="Europa"/>
              </a:rPr>
              <a:t>enää</a:t>
            </a:r>
            <a:r>
              <a:rPr lang="en-US" b="0" i="0" dirty="0">
                <a:effectLst/>
                <a:latin typeface="Europa"/>
              </a:rPr>
              <a:t> </a:t>
            </a:r>
            <a:r>
              <a:rPr lang="en-US" b="0" i="0" dirty="0" err="1">
                <a:effectLst/>
                <a:latin typeface="Europa"/>
              </a:rPr>
              <a:t>yksisuuntainen</a:t>
            </a:r>
            <a:r>
              <a:rPr lang="en-US" b="0" i="0" dirty="0">
                <a:effectLst/>
                <a:latin typeface="Europa"/>
              </a:rPr>
              <a:t>.</a:t>
            </a:r>
          </a:p>
          <a:p>
            <a:pPr algn="l" rtl="0"/>
            <a:r>
              <a:rPr lang="en-IE" dirty="0" err="1"/>
              <a:t>Tämä</a:t>
            </a:r>
            <a:r>
              <a:rPr lang="en-IE" dirty="0"/>
              <a:t> on </a:t>
            </a:r>
            <a:r>
              <a:rPr lang="en-IE" dirty="0" err="1"/>
              <a:t>linjassa</a:t>
            </a:r>
            <a:r>
              <a:rPr lang="en-IE" dirty="0"/>
              <a:t> </a:t>
            </a:r>
            <a:r>
              <a:rPr lang="en-IE" dirty="0" err="1"/>
              <a:t>moduulissa</a:t>
            </a:r>
            <a:r>
              <a:rPr lang="en-IE" dirty="0"/>
              <a:t> 1 </a:t>
            </a:r>
            <a:r>
              <a:rPr lang="en-IE" dirty="0" err="1"/>
              <a:t>mainitun</a:t>
            </a:r>
            <a:r>
              <a:rPr lang="en-IE" dirty="0"/>
              <a:t> </a:t>
            </a:r>
            <a:r>
              <a:rPr lang="en-IE" dirty="0" err="1"/>
              <a:t>pilarin</a:t>
            </a:r>
            <a:r>
              <a:rPr lang="en-IE" dirty="0"/>
              <a:t> 3 – </a:t>
            </a:r>
            <a:r>
              <a:rPr lang="en-IE" dirty="0" err="1"/>
              <a:t>kestävät</a:t>
            </a:r>
            <a:r>
              <a:rPr lang="en-IE" dirty="0"/>
              <a:t> </a:t>
            </a:r>
            <a:r>
              <a:rPr lang="en-IE" dirty="0" err="1"/>
              <a:t>arvoketjut</a:t>
            </a:r>
            <a:r>
              <a:rPr lang="en-IE" dirty="0"/>
              <a:t> – </a:t>
            </a:r>
            <a:r>
              <a:rPr lang="en-IE" dirty="0" err="1"/>
              <a:t>kanssa</a:t>
            </a:r>
            <a:r>
              <a:rPr lang="en-IE" sz="2400" dirty="0">
                <a:solidFill>
                  <a:srgbClr val="000000"/>
                </a:solidFill>
              </a:rPr>
              <a:t>.</a:t>
            </a:r>
            <a:endParaRPr lang="en-IE" dirty="0"/>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pPr algn="l" rtl="0"/>
            <a:r>
              <a:rPr lang="en-IE" b="1"/>
              <a:t>Muutoksen VAIKUTUS</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889092" y="1791933"/>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dirty="0"/>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11021608" y="3403196"/>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847138" y="4613058"/>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algn="l" rtl="0"/>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algn="l" rtl="0"/>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algn="l" rtl="0"/>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algn="l" rtl="0"/>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algn="l" rtl="0"/>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algn="l" rtl="0"/>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pPr algn="l" rtl="0"/>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algn="l" rtl="0"/>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pPr algn="l" rtl="0"/>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999241" y="1552540"/>
            <a:ext cx="6089048" cy="3813541"/>
          </a:xfrm>
        </p:spPr>
        <p:txBody>
          <a:bodyPr/>
          <a:lstStyle/>
          <a:p>
            <a:pPr algn="l" rtl="0"/>
            <a:r>
              <a:rPr lang="en-GB" b="1" i="0" dirty="0">
                <a:effectLst/>
                <a:latin typeface="asap"/>
              </a:rPr>
              <a:t>"</a:t>
            </a:r>
            <a:r>
              <a:rPr lang="en-GB" b="1" i="1" dirty="0" err="1">
                <a:effectLst/>
                <a:latin typeface="asap"/>
              </a:rPr>
              <a:t>Kiertotalouden</a:t>
            </a:r>
            <a:r>
              <a:rPr lang="en-GB" b="1" i="1" dirty="0">
                <a:effectLst/>
                <a:latin typeface="asap"/>
              </a:rPr>
              <a:t> </a:t>
            </a:r>
            <a:r>
              <a:rPr lang="en-GB" b="1" i="1" dirty="0" err="1">
                <a:effectLst/>
                <a:latin typeface="asap"/>
              </a:rPr>
              <a:t>avulla</a:t>
            </a:r>
            <a:r>
              <a:rPr lang="en-GB" b="1" i="1" dirty="0">
                <a:effectLst/>
                <a:latin typeface="asap"/>
              </a:rPr>
              <a:t> </a:t>
            </a:r>
            <a:r>
              <a:rPr lang="en-GB" b="1" i="1" dirty="0" err="1">
                <a:effectLst/>
                <a:latin typeface="asap"/>
              </a:rPr>
              <a:t>ruokajärjestelmämme</a:t>
            </a:r>
            <a:r>
              <a:rPr lang="en-GB" b="1" i="1" dirty="0">
                <a:effectLst/>
                <a:latin typeface="asap"/>
              </a:rPr>
              <a:t> </a:t>
            </a:r>
            <a:r>
              <a:rPr lang="en-GB" b="1" i="1" dirty="0" err="1">
                <a:effectLst/>
                <a:latin typeface="asap"/>
              </a:rPr>
              <a:t>voivat</a:t>
            </a:r>
            <a:r>
              <a:rPr lang="en-GB" b="1" i="1" dirty="0">
                <a:effectLst/>
                <a:latin typeface="asap"/>
              </a:rPr>
              <a:t> </a:t>
            </a:r>
            <a:r>
              <a:rPr lang="en-GB" b="1" i="1" dirty="0" err="1">
                <a:effectLst/>
                <a:latin typeface="asap"/>
              </a:rPr>
              <a:t>tarjota</a:t>
            </a:r>
            <a:r>
              <a:rPr lang="en-GB" b="1" i="1" dirty="0">
                <a:effectLst/>
                <a:latin typeface="asap"/>
              </a:rPr>
              <a:t> </a:t>
            </a:r>
            <a:r>
              <a:rPr lang="en-GB" b="1" i="1" dirty="0" err="1">
                <a:effectLst/>
                <a:latin typeface="asap"/>
              </a:rPr>
              <a:t>paremmin</a:t>
            </a:r>
            <a:r>
              <a:rPr lang="en-GB" b="1" i="1" dirty="0">
                <a:effectLst/>
                <a:latin typeface="asap"/>
              </a:rPr>
              <a:t> </a:t>
            </a:r>
            <a:r>
              <a:rPr lang="en-GB" b="1" i="1" dirty="0" err="1">
                <a:effectLst/>
                <a:latin typeface="asap"/>
              </a:rPr>
              <a:t>ravintoa</a:t>
            </a:r>
            <a:r>
              <a:rPr lang="en-GB" b="1" i="1" dirty="0">
                <a:effectLst/>
                <a:latin typeface="asap"/>
              </a:rPr>
              <a:t> </a:t>
            </a:r>
            <a:r>
              <a:rPr lang="en-GB" b="1" i="1" dirty="0" err="1">
                <a:effectLst/>
                <a:latin typeface="asap"/>
              </a:rPr>
              <a:t>ja</a:t>
            </a:r>
            <a:r>
              <a:rPr lang="en-GB" b="1" i="1" dirty="0">
                <a:effectLst/>
                <a:latin typeface="asap"/>
              </a:rPr>
              <a:t> </a:t>
            </a:r>
            <a:r>
              <a:rPr lang="en-GB" b="1" i="1" dirty="0" err="1">
                <a:effectLst/>
                <a:latin typeface="asap"/>
              </a:rPr>
              <a:t>torjua</a:t>
            </a:r>
            <a:r>
              <a:rPr lang="en-GB" b="1" i="1" dirty="0">
                <a:effectLst/>
                <a:latin typeface="asap"/>
              </a:rPr>
              <a:t> </a:t>
            </a:r>
            <a:r>
              <a:rPr lang="en-GB" b="1" i="1" dirty="0" err="1">
                <a:effectLst/>
                <a:latin typeface="asap"/>
              </a:rPr>
              <a:t>ilmastonmuutosta</a:t>
            </a:r>
            <a:r>
              <a:rPr lang="en-GB" b="0" i="0" dirty="0">
                <a:effectLst/>
                <a:latin typeface="asap"/>
              </a:rPr>
              <a:t>”. Carlos Moedas, </a:t>
            </a:r>
            <a:r>
              <a:rPr lang="en-GB" b="0" i="0" dirty="0" err="1">
                <a:effectLst/>
                <a:latin typeface="asap"/>
              </a:rPr>
              <a:t>EU:n</a:t>
            </a:r>
            <a:r>
              <a:rPr lang="en-GB" b="0" i="0" dirty="0">
                <a:effectLst/>
                <a:latin typeface="asap"/>
              </a:rPr>
              <a:t> </a:t>
            </a:r>
            <a:r>
              <a:rPr lang="en-GB" b="0" i="0" dirty="0" err="1">
                <a:effectLst/>
                <a:latin typeface="asap"/>
              </a:rPr>
              <a:t>tutkimus</a:t>
            </a:r>
            <a:r>
              <a:rPr lang="en-GB" b="0" i="0" dirty="0">
                <a:effectLst/>
                <a:latin typeface="asap"/>
              </a:rPr>
              <a:t>-, </a:t>
            </a:r>
            <a:r>
              <a:rPr lang="en-GB" b="0" i="0" dirty="0" err="1">
                <a:effectLst/>
                <a:latin typeface="asap"/>
              </a:rPr>
              <a:t>tiede</a:t>
            </a:r>
            <a:r>
              <a:rPr lang="en-GB" b="0" i="0" dirty="0">
                <a:effectLst/>
                <a:latin typeface="asap"/>
              </a:rPr>
              <a:t>- </a:t>
            </a:r>
            <a:r>
              <a:rPr lang="en-GB" b="0" i="0" dirty="0" err="1">
                <a:effectLst/>
                <a:latin typeface="asap"/>
              </a:rPr>
              <a:t>ja</a:t>
            </a:r>
            <a:r>
              <a:rPr lang="en-GB" b="0" i="0" dirty="0">
                <a:effectLst/>
                <a:latin typeface="asap"/>
              </a:rPr>
              <a:t> </a:t>
            </a:r>
            <a:r>
              <a:rPr lang="en-GB" b="0" i="0" dirty="0" err="1">
                <a:effectLst/>
                <a:latin typeface="asap"/>
              </a:rPr>
              <a:t>innovaatiokomissaari</a:t>
            </a:r>
            <a:r>
              <a:rPr lang="en-GB" b="0" i="0" dirty="0">
                <a:effectLst/>
                <a:latin typeface="asap"/>
              </a:rPr>
              <a:t>.</a:t>
            </a:r>
          </a:p>
          <a:p>
            <a:pPr algn="l" rtl="0"/>
            <a:r>
              <a:rPr lang="en-GB" b="0" i="0" dirty="0" err="1">
                <a:effectLst/>
                <a:latin typeface="asap"/>
              </a:rPr>
              <a:t>Kuten</a:t>
            </a:r>
            <a:r>
              <a:rPr lang="en-GB" b="0" i="0" dirty="0">
                <a:effectLst/>
                <a:latin typeface="asap"/>
              </a:rPr>
              <a:t> </a:t>
            </a:r>
            <a:r>
              <a:rPr lang="en-GB" b="0" i="0" dirty="0" err="1">
                <a:effectLst/>
                <a:latin typeface="asap"/>
              </a:rPr>
              <a:t>moduulissa</a:t>
            </a:r>
            <a:r>
              <a:rPr lang="en-GB" b="0" i="0" dirty="0">
                <a:effectLst/>
                <a:latin typeface="asap"/>
              </a:rPr>
              <a:t> 2 </a:t>
            </a:r>
            <a:r>
              <a:rPr lang="en-GB" b="0" i="0" dirty="0" err="1">
                <a:effectLst/>
                <a:latin typeface="asap"/>
              </a:rPr>
              <a:t>käsiteltiin</a:t>
            </a:r>
            <a:r>
              <a:rPr lang="en-GB" b="0" i="0" dirty="0">
                <a:effectLst/>
                <a:latin typeface="asap"/>
              </a:rPr>
              <a:t>, </a:t>
            </a:r>
            <a:r>
              <a:rPr lang="en-GB" b="0" i="0" dirty="0" err="1">
                <a:effectLst/>
                <a:latin typeface="asap"/>
              </a:rPr>
              <a:t>niin</a:t>
            </a:r>
            <a:r>
              <a:rPr lang="en-GB" b="0" i="0" dirty="0">
                <a:effectLst/>
                <a:latin typeface="asap"/>
              </a:rPr>
              <a:t> </a:t>
            </a:r>
            <a:r>
              <a:rPr lang="en-GB" b="0" i="0" dirty="0" err="1">
                <a:effectLst/>
                <a:latin typeface="asap"/>
              </a:rPr>
              <a:t>ruokajärjestelmämme</a:t>
            </a:r>
            <a:r>
              <a:rPr lang="en-GB" b="0" i="0" dirty="0">
                <a:effectLst/>
                <a:latin typeface="asap"/>
              </a:rPr>
              <a:t> </a:t>
            </a:r>
            <a:r>
              <a:rPr lang="en-GB" b="0" i="0" dirty="0" err="1">
                <a:effectLst/>
                <a:latin typeface="asap"/>
              </a:rPr>
              <a:t>muuttaminen</a:t>
            </a:r>
            <a:r>
              <a:rPr lang="en-GB" b="0" i="0" dirty="0">
                <a:effectLst/>
                <a:latin typeface="asap"/>
              </a:rPr>
              <a:t> on </a:t>
            </a:r>
            <a:r>
              <a:rPr lang="en-GB" b="0" i="0" dirty="0" err="1">
                <a:effectLst/>
                <a:latin typeface="asap"/>
              </a:rPr>
              <a:t>yksi</a:t>
            </a:r>
            <a:r>
              <a:rPr lang="en-GB" b="0" i="0" dirty="0">
                <a:effectLst/>
                <a:latin typeface="asap"/>
              </a:rPr>
              <a:t> </a:t>
            </a:r>
            <a:r>
              <a:rPr lang="en-GB" b="0" i="0" dirty="0" err="1">
                <a:effectLst/>
                <a:latin typeface="asap"/>
              </a:rPr>
              <a:t>vaikuttavimmista</a:t>
            </a:r>
            <a:r>
              <a:rPr lang="en-GB" b="0" i="0" dirty="0">
                <a:effectLst/>
                <a:latin typeface="asap"/>
              </a:rPr>
              <a:t> </a:t>
            </a:r>
            <a:r>
              <a:rPr lang="en-GB" b="0" i="0" dirty="0" err="1">
                <a:effectLst/>
                <a:latin typeface="asap"/>
              </a:rPr>
              <a:t>asioista</a:t>
            </a:r>
            <a:r>
              <a:rPr lang="en-GB" b="0" i="0" dirty="0">
                <a:effectLst/>
                <a:latin typeface="asap"/>
              </a:rPr>
              <a:t>, </a:t>
            </a:r>
            <a:r>
              <a:rPr lang="en-GB" b="0" i="0" dirty="0" err="1">
                <a:effectLst/>
                <a:latin typeface="asap"/>
              </a:rPr>
              <a:t>joita</a:t>
            </a:r>
            <a:r>
              <a:rPr lang="en-GB" b="0" i="0" dirty="0">
                <a:effectLst/>
                <a:latin typeface="asap"/>
              </a:rPr>
              <a:t> </a:t>
            </a:r>
            <a:r>
              <a:rPr lang="en-GB" b="0" i="0" dirty="0" err="1">
                <a:effectLst/>
                <a:latin typeface="asap"/>
              </a:rPr>
              <a:t>voimme</a:t>
            </a:r>
            <a:r>
              <a:rPr lang="en-GB" b="0" i="0" dirty="0">
                <a:effectLst/>
                <a:latin typeface="asap"/>
              </a:rPr>
              <a:t> </a:t>
            </a:r>
            <a:r>
              <a:rPr lang="en-GB" b="0" i="0" dirty="0" err="1">
                <a:effectLst/>
                <a:latin typeface="asap"/>
              </a:rPr>
              <a:t>tehdä</a:t>
            </a:r>
            <a:r>
              <a:rPr lang="en-GB" b="0" i="0" dirty="0">
                <a:effectLst/>
                <a:latin typeface="asap"/>
              </a:rPr>
              <a:t> </a:t>
            </a:r>
            <a:r>
              <a:rPr lang="en-GB" b="0" i="0" dirty="0" err="1">
                <a:effectLst/>
                <a:latin typeface="asap"/>
              </a:rPr>
              <a:t>ilmastonmuutoksen</a:t>
            </a:r>
            <a:r>
              <a:rPr lang="en-GB" b="0" i="0" dirty="0">
                <a:effectLst/>
                <a:latin typeface="asap"/>
              </a:rPr>
              <a:t> </a:t>
            </a:r>
            <a:r>
              <a:rPr lang="en-GB" b="0" i="0" dirty="0" err="1">
                <a:effectLst/>
                <a:latin typeface="asap"/>
              </a:rPr>
              <a:t>torjumiseksi</a:t>
            </a:r>
            <a:r>
              <a:rPr lang="en-GB" b="0" i="0" dirty="0">
                <a:effectLst/>
                <a:latin typeface="asap"/>
              </a:rPr>
              <a:t>, </a:t>
            </a:r>
            <a:r>
              <a:rPr lang="en-GB" b="0" i="0" dirty="0" err="1">
                <a:effectLst/>
                <a:latin typeface="asap"/>
              </a:rPr>
              <a:t>terveiden</a:t>
            </a:r>
            <a:r>
              <a:rPr lang="en-GB" b="0" i="0" dirty="0">
                <a:effectLst/>
                <a:latin typeface="asap"/>
              </a:rPr>
              <a:t> </a:t>
            </a:r>
            <a:r>
              <a:rPr lang="en-GB" b="0" i="0" dirty="0" err="1">
                <a:effectLst/>
                <a:latin typeface="asap"/>
              </a:rPr>
              <a:t>yhteisöjen</a:t>
            </a:r>
            <a:r>
              <a:rPr lang="en-GB" b="0" i="0" dirty="0">
                <a:effectLst/>
                <a:latin typeface="asap"/>
              </a:rPr>
              <a:t> </a:t>
            </a:r>
            <a:r>
              <a:rPr lang="en-GB" b="0" i="0" dirty="0" err="1">
                <a:effectLst/>
                <a:latin typeface="asap"/>
              </a:rPr>
              <a:t>luomiseksi</a:t>
            </a:r>
            <a:r>
              <a:rPr lang="en-GB" b="0" i="0" dirty="0">
                <a:effectLst/>
                <a:latin typeface="asap"/>
              </a:rPr>
              <a:t> </a:t>
            </a:r>
            <a:r>
              <a:rPr lang="en-GB" b="0" i="0" dirty="0" err="1">
                <a:effectLst/>
                <a:latin typeface="asap"/>
              </a:rPr>
              <a:t>ja</a:t>
            </a:r>
            <a:r>
              <a:rPr lang="en-GB" b="0" i="0" dirty="0">
                <a:effectLst/>
                <a:latin typeface="asap"/>
              </a:rPr>
              <a:t> </a:t>
            </a:r>
            <a:r>
              <a:rPr lang="en-GB" b="0" i="0" dirty="0" err="1">
                <a:effectLst/>
                <a:latin typeface="asap"/>
              </a:rPr>
              <a:t>biologisen</a:t>
            </a:r>
            <a:r>
              <a:rPr lang="en-GB" b="0" i="0" dirty="0">
                <a:effectLst/>
                <a:latin typeface="asap"/>
              </a:rPr>
              <a:t> </a:t>
            </a:r>
            <a:r>
              <a:rPr lang="en-GB" b="0" i="0" dirty="0" err="1">
                <a:effectLst/>
                <a:latin typeface="asap"/>
              </a:rPr>
              <a:t>monimuotoisuuden</a:t>
            </a:r>
            <a:r>
              <a:rPr lang="en-GB" b="0" i="0" dirty="0">
                <a:effectLst/>
                <a:latin typeface="asap"/>
              </a:rPr>
              <a:t> </a:t>
            </a:r>
            <a:r>
              <a:rPr lang="en-GB" b="0" i="0" dirty="0" err="1">
                <a:effectLst/>
                <a:latin typeface="asap"/>
              </a:rPr>
              <a:t>palauttamiseksi</a:t>
            </a:r>
            <a:r>
              <a:rPr lang="en-GB" b="0" i="0" dirty="0">
                <a:effectLst/>
                <a:latin typeface="asap"/>
              </a:rPr>
              <a:t>.</a:t>
            </a:r>
          </a:p>
          <a:p>
            <a:pPr algn="l" rtl="0"/>
            <a:endParaRPr lang="en-IE" dirty="0"/>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492443" y="421822"/>
            <a:ext cx="6752033" cy="992652"/>
          </a:xfrm>
          <a:solidFill>
            <a:srgbClr val="B2DDDC"/>
          </a:solidFill>
        </p:spPr>
        <p:txBody>
          <a:bodyPr/>
          <a:lstStyle/>
          <a:p>
            <a:pPr algn="l" rtl="0">
              <a:lnSpc>
                <a:spcPct val="100000"/>
              </a:lnSpc>
              <a:spcBef>
                <a:spcPts val="600"/>
              </a:spcBef>
            </a:pPr>
            <a:r>
              <a:rPr lang="en-US" sz="3400" b="1" dirty="0" err="1"/>
              <a:t>Kiertotalous</a:t>
            </a:r>
            <a:r>
              <a:rPr lang="en-US" sz="3400" b="1" dirty="0"/>
              <a:t>: </a:t>
            </a:r>
            <a:r>
              <a:rPr lang="en-US" sz="3400" b="1" dirty="0" err="1"/>
              <a:t>Elintarviketeo</a:t>
            </a:r>
            <a:r>
              <a:rPr lang="en-US" sz="3400" b="1" dirty="0" err="1">
                <a:highlight>
                  <a:srgbClr val="B2DDDC"/>
                </a:highlight>
              </a:rPr>
              <a:t>llisuuden</a:t>
            </a:r>
            <a:r>
              <a:rPr lang="en-US" sz="3400" b="1" dirty="0"/>
              <a:t> </a:t>
            </a:r>
            <a:r>
              <a:rPr lang="en-US" sz="3400" b="1" dirty="0" err="1"/>
              <a:t>tulevaisuus</a:t>
            </a:r>
            <a:endParaRPr lang="en-IE" sz="3400" b="1" dirty="0"/>
          </a:p>
          <a:p>
            <a:pPr algn="l" rtl="0"/>
            <a:endParaRPr lang="en-IE" sz="3400" dirty="0"/>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14474"/>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561975" y="5511893"/>
            <a:ext cx="7647746" cy="1015663"/>
          </a:xfrm>
          <a:prstGeom prst="rect">
            <a:avLst/>
          </a:prstGeom>
          <a:noFill/>
        </p:spPr>
        <p:txBody>
          <a:bodyPr wrap="square">
            <a:spAutoFit/>
          </a:bodyPr>
          <a:lstStyle/>
          <a:p>
            <a:pPr algn="l" rtl="0"/>
            <a:r>
              <a:rPr lang="en-GB" sz="2000" b="0" i="0" dirty="0" err="1">
                <a:solidFill>
                  <a:srgbClr val="000000"/>
                </a:solidFill>
                <a:effectLst/>
              </a:rPr>
              <a:t>Nykyinen</a:t>
            </a:r>
            <a:r>
              <a:rPr lang="en-GB" sz="2000" b="0" i="0" dirty="0">
                <a:solidFill>
                  <a:srgbClr val="000000"/>
                </a:solidFill>
                <a:effectLst/>
              </a:rPr>
              <a:t> </a:t>
            </a:r>
            <a:r>
              <a:rPr lang="en-GB" sz="2000" b="0" i="0" dirty="0" err="1">
                <a:solidFill>
                  <a:srgbClr val="000000"/>
                </a:solidFill>
                <a:effectLst/>
              </a:rPr>
              <a:t>ruokajärjestelmä</a:t>
            </a:r>
            <a:r>
              <a:rPr lang="en-GB" sz="2000" b="0" i="0" dirty="0">
                <a:solidFill>
                  <a:srgbClr val="000000"/>
                </a:solidFill>
                <a:effectLst/>
              </a:rPr>
              <a:t> on </a:t>
            </a:r>
            <a:r>
              <a:rPr lang="en-GB" sz="2000" b="0" i="0" dirty="0" err="1">
                <a:solidFill>
                  <a:srgbClr val="000000"/>
                </a:solidFill>
                <a:effectLst/>
              </a:rPr>
              <a:t>ruokkinut</a:t>
            </a:r>
            <a:r>
              <a:rPr lang="en-GB" sz="2000" b="0" i="0" dirty="0">
                <a:solidFill>
                  <a:srgbClr val="000000"/>
                </a:solidFill>
                <a:effectLst/>
              </a:rPr>
              <a:t> </a:t>
            </a:r>
            <a:r>
              <a:rPr lang="en-GB" sz="2000" b="0" i="0" dirty="0" err="1">
                <a:solidFill>
                  <a:srgbClr val="000000"/>
                </a:solidFill>
                <a:effectLst/>
              </a:rPr>
              <a:t>kaupungistumista</a:t>
            </a:r>
            <a:r>
              <a:rPr lang="en-GB" sz="2000" b="0" i="0" dirty="0">
                <a:solidFill>
                  <a:srgbClr val="000000"/>
                </a:solidFill>
                <a:effectLst/>
              </a:rPr>
              <a:t>, </a:t>
            </a:r>
            <a:r>
              <a:rPr lang="en-GB" sz="2000" b="0" i="0" dirty="0" err="1">
                <a:solidFill>
                  <a:srgbClr val="000000"/>
                </a:solidFill>
                <a:effectLst/>
              </a:rPr>
              <a:t>taloudellista</a:t>
            </a:r>
            <a:r>
              <a:rPr lang="en-GB" sz="2000" b="0" i="0" dirty="0">
                <a:solidFill>
                  <a:srgbClr val="000000"/>
                </a:solidFill>
                <a:effectLst/>
              </a:rPr>
              <a:t> </a:t>
            </a:r>
            <a:r>
              <a:rPr lang="en-GB" sz="2000" b="0" i="0" dirty="0" err="1">
                <a:solidFill>
                  <a:srgbClr val="000000"/>
                </a:solidFill>
                <a:effectLst/>
              </a:rPr>
              <a:t>kehitystä</a:t>
            </a:r>
            <a:r>
              <a:rPr lang="en-GB" sz="2000" b="0" i="0" dirty="0">
                <a:solidFill>
                  <a:srgbClr val="000000"/>
                </a:solidFill>
                <a:effectLst/>
              </a:rPr>
              <a:t> </a:t>
            </a:r>
            <a:r>
              <a:rPr lang="en-GB" sz="2000" b="0" i="0" dirty="0" err="1">
                <a:solidFill>
                  <a:srgbClr val="000000"/>
                </a:solidFill>
                <a:effectLst/>
              </a:rPr>
              <a:t>ja</a:t>
            </a:r>
            <a:r>
              <a:rPr lang="en-GB" sz="2000" b="0" i="0" dirty="0">
                <a:solidFill>
                  <a:srgbClr val="000000"/>
                </a:solidFill>
                <a:effectLst/>
              </a:rPr>
              <a:t> </a:t>
            </a:r>
            <a:r>
              <a:rPr lang="en-GB" sz="2000" b="0" i="0" dirty="0" err="1">
                <a:solidFill>
                  <a:srgbClr val="000000"/>
                </a:solidFill>
                <a:effectLst/>
              </a:rPr>
              <a:t>tukenut</a:t>
            </a:r>
            <a:r>
              <a:rPr lang="en-GB" sz="2000" b="0" i="0" dirty="0">
                <a:solidFill>
                  <a:srgbClr val="000000"/>
                </a:solidFill>
                <a:effectLst/>
              </a:rPr>
              <a:t> </a:t>
            </a:r>
            <a:r>
              <a:rPr lang="en-GB" sz="2000" b="0" i="0" dirty="0" err="1">
                <a:solidFill>
                  <a:srgbClr val="000000"/>
                </a:solidFill>
                <a:effectLst/>
              </a:rPr>
              <a:t>nopeasti</a:t>
            </a:r>
            <a:r>
              <a:rPr lang="en-GB" sz="2000" b="0" i="0" dirty="0">
                <a:solidFill>
                  <a:srgbClr val="000000"/>
                </a:solidFill>
                <a:effectLst/>
              </a:rPr>
              <a:t> </a:t>
            </a:r>
            <a:r>
              <a:rPr lang="en-GB" sz="2000" b="0" i="0" dirty="0" err="1">
                <a:solidFill>
                  <a:srgbClr val="000000"/>
                </a:solidFill>
                <a:effectLst/>
              </a:rPr>
              <a:t>kasvavaa</a:t>
            </a:r>
            <a:r>
              <a:rPr lang="en-GB" sz="2000" b="0" i="0" dirty="0">
                <a:solidFill>
                  <a:srgbClr val="000000"/>
                </a:solidFill>
                <a:effectLst/>
              </a:rPr>
              <a:t> </a:t>
            </a:r>
            <a:r>
              <a:rPr lang="en-GB" sz="2000" b="0" i="0" dirty="0" err="1">
                <a:solidFill>
                  <a:srgbClr val="000000"/>
                </a:solidFill>
                <a:effectLst/>
              </a:rPr>
              <a:t>väestöä</a:t>
            </a:r>
            <a:r>
              <a:rPr lang="en-GB" sz="2000" b="0" i="0" dirty="0">
                <a:solidFill>
                  <a:srgbClr val="000000"/>
                </a:solidFill>
                <a:effectLst/>
              </a:rPr>
              <a:t>. </a:t>
            </a:r>
            <a:r>
              <a:rPr lang="en-GB" sz="2000" b="1" i="0" dirty="0" err="1">
                <a:solidFill>
                  <a:srgbClr val="000000"/>
                </a:solidFill>
                <a:effectLst/>
              </a:rPr>
              <a:t>Tästä</a:t>
            </a:r>
            <a:r>
              <a:rPr lang="en-GB" sz="2000" b="1" i="0" dirty="0">
                <a:solidFill>
                  <a:srgbClr val="000000"/>
                </a:solidFill>
                <a:effectLst/>
              </a:rPr>
              <a:t> on </a:t>
            </a:r>
            <a:r>
              <a:rPr lang="en-GB" sz="2000" b="1" i="0" dirty="0" err="1">
                <a:solidFill>
                  <a:srgbClr val="000000"/>
                </a:solidFill>
                <a:effectLst/>
              </a:rPr>
              <a:t>tullut</a:t>
            </a:r>
            <a:r>
              <a:rPr lang="en-GB" sz="2000" b="1" i="0" dirty="0">
                <a:solidFill>
                  <a:srgbClr val="000000"/>
                </a:solidFill>
                <a:effectLst/>
              </a:rPr>
              <a:t> </a:t>
            </a:r>
            <a:r>
              <a:rPr lang="en-GB" sz="2000" b="1" i="0" dirty="0" err="1">
                <a:solidFill>
                  <a:srgbClr val="000000"/>
                </a:solidFill>
                <a:effectLst/>
              </a:rPr>
              <a:t>yhteiskunnalle</a:t>
            </a:r>
            <a:r>
              <a:rPr lang="en-GB" sz="2000" b="1" i="0" dirty="0">
                <a:solidFill>
                  <a:srgbClr val="000000"/>
                </a:solidFill>
                <a:effectLst/>
              </a:rPr>
              <a:t> </a:t>
            </a:r>
            <a:r>
              <a:rPr lang="en-GB" sz="2000" b="1" i="0" dirty="0" err="1">
                <a:solidFill>
                  <a:srgbClr val="000000"/>
                </a:solidFill>
                <a:effectLst/>
              </a:rPr>
              <a:t>ja</a:t>
            </a:r>
            <a:r>
              <a:rPr lang="en-GB" sz="2000" b="1" i="0" dirty="0">
                <a:solidFill>
                  <a:srgbClr val="000000"/>
                </a:solidFill>
                <a:effectLst/>
              </a:rPr>
              <a:t> </a:t>
            </a:r>
            <a:r>
              <a:rPr lang="en-GB" sz="2000" b="1" i="0" dirty="0" err="1">
                <a:solidFill>
                  <a:srgbClr val="000000"/>
                </a:solidFill>
                <a:effectLst/>
              </a:rPr>
              <a:t>ympäristölle</a:t>
            </a:r>
            <a:r>
              <a:rPr lang="en-GB" sz="2000" b="1" i="0" dirty="0">
                <a:solidFill>
                  <a:srgbClr val="000000"/>
                </a:solidFill>
                <a:effectLst/>
              </a:rPr>
              <a:t> </a:t>
            </a:r>
            <a:r>
              <a:rPr lang="en-GB" sz="2000" b="1" i="0" dirty="0" err="1">
                <a:solidFill>
                  <a:srgbClr val="000000"/>
                </a:solidFill>
                <a:effectLst/>
              </a:rPr>
              <a:t>valtavia</a:t>
            </a:r>
            <a:r>
              <a:rPr lang="en-GB" sz="2000" b="1" i="0" dirty="0">
                <a:solidFill>
                  <a:srgbClr val="000000"/>
                </a:solidFill>
                <a:effectLst/>
              </a:rPr>
              <a:t> </a:t>
            </a:r>
            <a:r>
              <a:rPr lang="en-GB" sz="2000" b="1" i="0" dirty="0" err="1">
                <a:solidFill>
                  <a:srgbClr val="000000"/>
                </a:solidFill>
                <a:effectLst/>
              </a:rPr>
              <a:t>kustannuksia</a:t>
            </a:r>
            <a:r>
              <a:rPr lang="en-GB" sz="2000" b="1" i="0" dirty="0">
                <a:solidFill>
                  <a:srgbClr val="000000"/>
                </a:solidFill>
                <a:effectLst/>
              </a:rPr>
              <a:t>.</a:t>
            </a:r>
            <a:endParaRPr lang="en-IE" sz="2000" b="1" dirty="0">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2962275" y="3934834"/>
            <a:ext cx="8982732" cy="224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b="1" dirty="0" err="1">
                <a:solidFill>
                  <a:srgbClr val="000000"/>
                </a:solidFill>
              </a:rPr>
              <a:t>Lineaarinen</a:t>
            </a:r>
            <a:r>
              <a:rPr lang="en-US" sz="2400" b="1" dirty="0">
                <a:solidFill>
                  <a:srgbClr val="000000"/>
                </a:solidFill>
              </a:rPr>
              <a:t> </a:t>
            </a:r>
            <a:r>
              <a:rPr lang="en-US" sz="2400" b="1" dirty="0" err="1">
                <a:solidFill>
                  <a:srgbClr val="000000"/>
                </a:solidFill>
              </a:rPr>
              <a:t>talous</a:t>
            </a:r>
            <a:r>
              <a:rPr lang="en-US" sz="2400" b="1" dirty="0">
                <a:solidFill>
                  <a:srgbClr val="000000"/>
                </a:solidFill>
              </a:rPr>
              <a:t> </a:t>
            </a:r>
            <a:r>
              <a:rPr lang="en-US" sz="2400" dirty="0" err="1">
                <a:solidFill>
                  <a:srgbClr val="000000"/>
                </a:solidFill>
              </a:rPr>
              <a:t>noudattaa</a:t>
            </a:r>
            <a:r>
              <a:rPr lang="en-US" sz="2400" dirty="0">
                <a:solidFill>
                  <a:srgbClr val="000000"/>
                </a:solidFill>
              </a:rPr>
              <a:t> </a:t>
            </a:r>
            <a:r>
              <a:rPr lang="en-US" sz="2400" dirty="0" err="1">
                <a:solidFill>
                  <a:srgbClr val="000000"/>
                </a:solidFill>
              </a:rPr>
              <a:t>perinteisesti</a:t>
            </a:r>
            <a:r>
              <a:rPr lang="en-US" sz="2400" dirty="0">
                <a:solidFill>
                  <a:srgbClr val="000000"/>
                </a:solidFill>
              </a:rPr>
              <a:t> "</a:t>
            </a:r>
            <a:r>
              <a:rPr lang="en-US" sz="2400" b="1" dirty="0" err="1">
                <a:solidFill>
                  <a:srgbClr val="000000"/>
                </a:solidFill>
              </a:rPr>
              <a:t>ota</a:t>
            </a:r>
            <a:r>
              <a:rPr lang="en-US" sz="2400" b="1" dirty="0">
                <a:solidFill>
                  <a:srgbClr val="000000"/>
                </a:solidFill>
              </a:rPr>
              <a:t> - tee - </a:t>
            </a:r>
            <a:r>
              <a:rPr lang="en-US" sz="2400" b="1" dirty="0" err="1">
                <a:solidFill>
                  <a:srgbClr val="000000"/>
                </a:solidFill>
              </a:rPr>
              <a:t>hävitä</a:t>
            </a:r>
            <a:r>
              <a:rPr lang="en-US" sz="2400" b="1" dirty="0">
                <a:solidFill>
                  <a:srgbClr val="000000"/>
                </a:solidFill>
              </a:rPr>
              <a:t>“ </a:t>
            </a:r>
            <a:r>
              <a:rPr lang="en-US" sz="2400" dirty="0" err="1">
                <a:solidFill>
                  <a:srgbClr val="000000"/>
                </a:solidFill>
              </a:rPr>
              <a:t>askel</a:t>
            </a:r>
            <a:r>
              <a:rPr lang="en-US" sz="2400" dirty="0">
                <a:solidFill>
                  <a:srgbClr val="000000"/>
                </a:solidFill>
              </a:rPr>
              <a:t> </a:t>
            </a:r>
            <a:r>
              <a:rPr lang="en-US" sz="2400" dirty="0" err="1">
                <a:solidFill>
                  <a:srgbClr val="000000"/>
                </a:solidFill>
              </a:rPr>
              <a:t>askeleelta</a:t>
            </a:r>
            <a:r>
              <a:rPr lang="en-US" sz="2400" dirty="0">
                <a:solidFill>
                  <a:srgbClr val="000000"/>
                </a:solidFill>
              </a:rPr>
              <a:t> </a:t>
            </a:r>
            <a:r>
              <a:rPr lang="en-US" sz="2400" dirty="0" err="1">
                <a:solidFill>
                  <a:srgbClr val="000000"/>
                </a:solidFill>
              </a:rPr>
              <a:t>suunnitelmaa</a:t>
            </a:r>
            <a:r>
              <a:rPr lang="en-US" sz="2400" dirty="0">
                <a:solidFill>
                  <a:srgbClr val="000000"/>
                </a:solidFill>
              </a:rPr>
              <a:t>. </a:t>
            </a:r>
            <a:r>
              <a:rPr lang="en-US" sz="2400" dirty="0" err="1">
                <a:solidFill>
                  <a:srgbClr val="000000"/>
                </a:solidFill>
              </a:rPr>
              <a:t>Tämä</a:t>
            </a:r>
            <a:r>
              <a:rPr lang="en-US" sz="2400" dirty="0">
                <a:solidFill>
                  <a:srgbClr val="000000"/>
                </a:solidFill>
              </a:rPr>
              <a:t> </a:t>
            </a:r>
            <a:r>
              <a:rPr lang="en-US" sz="2400" dirty="0" err="1">
                <a:solidFill>
                  <a:srgbClr val="000000"/>
                </a:solidFill>
              </a:rPr>
              <a:t>tarkoittaa</a:t>
            </a:r>
            <a:r>
              <a:rPr lang="en-US" sz="2400" dirty="0">
                <a:solidFill>
                  <a:srgbClr val="000000"/>
                </a:solidFill>
              </a:rPr>
              <a:t>, </a:t>
            </a:r>
            <a:r>
              <a:rPr lang="en-US" sz="2400" dirty="0" err="1">
                <a:solidFill>
                  <a:srgbClr val="000000"/>
                </a:solidFill>
              </a:rPr>
              <a:t>että</a:t>
            </a:r>
            <a:r>
              <a:rPr lang="en-US" sz="2400" dirty="0">
                <a:solidFill>
                  <a:srgbClr val="000000"/>
                </a:solidFill>
              </a:rPr>
              <a:t> </a:t>
            </a:r>
            <a:r>
              <a:rPr lang="en-US" sz="2400" dirty="0" err="1">
                <a:solidFill>
                  <a:srgbClr val="000000"/>
                </a:solidFill>
              </a:rPr>
              <a:t>raaka-aineet</a:t>
            </a:r>
            <a:r>
              <a:rPr lang="en-US" sz="2400" dirty="0">
                <a:solidFill>
                  <a:srgbClr val="000000"/>
                </a:solidFill>
              </a:rPr>
              <a:t> </a:t>
            </a:r>
            <a:r>
              <a:rPr lang="en-US" sz="2400" dirty="0" err="1">
                <a:solidFill>
                  <a:srgbClr val="000000"/>
                </a:solidFill>
              </a:rPr>
              <a:t>kerätään</a:t>
            </a:r>
            <a:r>
              <a:rPr lang="en-US" sz="2400" dirty="0">
                <a:solidFill>
                  <a:srgbClr val="000000"/>
                </a:solidFill>
              </a:rPr>
              <a:t> </a:t>
            </a:r>
            <a:r>
              <a:rPr lang="en-US" sz="2400" dirty="0" err="1">
                <a:solidFill>
                  <a:srgbClr val="000000"/>
                </a:solidFill>
              </a:rPr>
              <a:t>talteen</a:t>
            </a:r>
            <a:r>
              <a:rPr lang="en-US" sz="2400" dirty="0">
                <a:solidFill>
                  <a:srgbClr val="000000"/>
                </a:solidFill>
              </a:rPr>
              <a:t> ja </a:t>
            </a:r>
            <a:r>
              <a:rPr lang="en-US" sz="2400" dirty="0" err="1">
                <a:solidFill>
                  <a:srgbClr val="000000"/>
                </a:solidFill>
              </a:rPr>
              <a:t>muunnetaan</a:t>
            </a:r>
            <a:r>
              <a:rPr lang="en-US" sz="2400" dirty="0">
                <a:solidFill>
                  <a:srgbClr val="000000"/>
                </a:solidFill>
              </a:rPr>
              <a:t> </a:t>
            </a:r>
            <a:r>
              <a:rPr lang="en-US" sz="2400" dirty="0" err="1">
                <a:solidFill>
                  <a:srgbClr val="000000"/>
                </a:solidFill>
              </a:rPr>
              <a:t>sitten</a:t>
            </a:r>
            <a:r>
              <a:rPr lang="en-US" sz="2400" dirty="0">
                <a:solidFill>
                  <a:srgbClr val="000000"/>
                </a:solidFill>
              </a:rPr>
              <a:t> </a:t>
            </a:r>
            <a:r>
              <a:rPr lang="en-US" sz="2400" dirty="0" err="1">
                <a:solidFill>
                  <a:srgbClr val="000000"/>
                </a:solidFill>
              </a:rPr>
              <a:t>tuotteiksi</a:t>
            </a:r>
            <a:r>
              <a:rPr lang="en-US" sz="2400" dirty="0">
                <a:solidFill>
                  <a:srgbClr val="000000"/>
                </a:solidFill>
              </a:rPr>
              <a:t>, </a:t>
            </a:r>
            <a:r>
              <a:rPr lang="en-US" sz="2400" dirty="0" err="1">
                <a:solidFill>
                  <a:srgbClr val="000000"/>
                </a:solidFill>
              </a:rPr>
              <a:t>jotka</a:t>
            </a:r>
            <a:r>
              <a:rPr lang="en-US" sz="2400" dirty="0">
                <a:solidFill>
                  <a:srgbClr val="000000"/>
                </a:solidFill>
              </a:rPr>
              <a:t> </a:t>
            </a:r>
            <a:r>
              <a:rPr lang="en-US" sz="2400" dirty="0" err="1">
                <a:solidFill>
                  <a:srgbClr val="000000"/>
                </a:solidFill>
              </a:rPr>
              <a:t>kulutetaan</a:t>
            </a:r>
            <a:r>
              <a:rPr lang="en-US" sz="2400" dirty="0">
                <a:solidFill>
                  <a:srgbClr val="000000"/>
                </a:solidFill>
              </a:rPr>
              <a:t> </a:t>
            </a:r>
            <a:r>
              <a:rPr lang="en-US" sz="2400" dirty="0" err="1">
                <a:solidFill>
                  <a:srgbClr val="000000"/>
                </a:solidFill>
              </a:rPr>
              <a:t>sivutuotteiden</a:t>
            </a:r>
            <a:r>
              <a:rPr lang="en-US" sz="2400" dirty="0">
                <a:solidFill>
                  <a:srgbClr val="000000"/>
                </a:solidFill>
              </a:rPr>
              <a:t>/</a:t>
            </a:r>
            <a:r>
              <a:rPr lang="en-US" sz="2400" dirty="0" err="1">
                <a:solidFill>
                  <a:srgbClr val="000000"/>
                </a:solidFill>
              </a:rPr>
              <a:t>ylijäämän</a:t>
            </a:r>
            <a:r>
              <a:rPr lang="en-US" sz="2400" dirty="0">
                <a:solidFill>
                  <a:srgbClr val="000000"/>
                </a:solidFill>
              </a:rPr>
              <a:t> </a:t>
            </a:r>
            <a:r>
              <a:rPr lang="en-US" sz="2400" dirty="0" err="1">
                <a:solidFill>
                  <a:srgbClr val="000000"/>
                </a:solidFill>
              </a:rPr>
              <a:t>kanssa</a:t>
            </a:r>
            <a:r>
              <a:rPr lang="en-US" sz="2400" dirty="0">
                <a:solidFill>
                  <a:srgbClr val="000000"/>
                </a:solidFill>
              </a:rPr>
              <a:t> </a:t>
            </a:r>
            <a:r>
              <a:rPr lang="en-US" sz="2400" dirty="0" err="1">
                <a:solidFill>
                  <a:srgbClr val="000000"/>
                </a:solidFill>
              </a:rPr>
              <a:t>jätteeksi</a:t>
            </a:r>
            <a:r>
              <a:rPr lang="en-US" sz="2400" dirty="0">
                <a:solidFill>
                  <a:srgbClr val="000000"/>
                </a:solidFill>
              </a:rPr>
              <a:t>. </a:t>
            </a:r>
            <a:r>
              <a:rPr lang="en-US" sz="2400" dirty="0" err="1">
                <a:solidFill>
                  <a:srgbClr val="000000"/>
                </a:solidFill>
              </a:rPr>
              <a:t>Arvoa</a:t>
            </a:r>
            <a:r>
              <a:rPr lang="en-US" sz="2400" dirty="0">
                <a:solidFill>
                  <a:srgbClr val="000000"/>
                </a:solidFill>
              </a:rPr>
              <a:t> </a:t>
            </a:r>
            <a:r>
              <a:rPr lang="en-US" sz="2400" dirty="0" err="1">
                <a:solidFill>
                  <a:srgbClr val="000000"/>
                </a:solidFill>
              </a:rPr>
              <a:t>luodaan</a:t>
            </a:r>
            <a:r>
              <a:rPr lang="en-US" sz="2400" dirty="0">
                <a:solidFill>
                  <a:srgbClr val="000000"/>
                </a:solidFill>
              </a:rPr>
              <a:t> </a:t>
            </a:r>
            <a:r>
              <a:rPr lang="en-US" sz="2400" dirty="0" err="1">
                <a:solidFill>
                  <a:srgbClr val="000000"/>
                </a:solidFill>
              </a:rPr>
              <a:t>tässä</a:t>
            </a:r>
            <a:r>
              <a:rPr lang="en-US" sz="2400" dirty="0">
                <a:solidFill>
                  <a:srgbClr val="000000"/>
                </a:solidFill>
              </a:rPr>
              <a:t> </a:t>
            </a:r>
            <a:r>
              <a:rPr lang="en-US" sz="2400" dirty="0" err="1">
                <a:solidFill>
                  <a:srgbClr val="000000"/>
                </a:solidFill>
              </a:rPr>
              <a:t>talousjärjestelmässä</a:t>
            </a:r>
            <a:r>
              <a:rPr lang="en-US" sz="2400" dirty="0">
                <a:solidFill>
                  <a:srgbClr val="000000"/>
                </a:solidFill>
              </a:rPr>
              <a:t> </a:t>
            </a:r>
            <a:r>
              <a:rPr lang="en-US" sz="2400" dirty="0" err="1">
                <a:solidFill>
                  <a:srgbClr val="000000"/>
                </a:solidFill>
              </a:rPr>
              <a:t>tuottamalla</a:t>
            </a:r>
            <a:r>
              <a:rPr lang="en-US" sz="2400" dirty="0">
                <a:solidFill>
                  <a:srgbClr val="000000"/>
                </a:solidFill>
              </a:rPr>
              <a:t> ja </a:t>
            </a:r>
            <a:r>
              <a:rPr lang="en-US" sz="2400" dirty="0" err="1">
                <a:solidFill>
                  <a:srgbClr val="000000"/>
                </a:solidFill>
              </a:rPr>
              <a:t>myymällä</a:t>
            </a:r>
            <a:r>
              <a:rPr lang="en-US" sz="2400" dirty="0">
                <a:solidFill>
                  <a:srgbClr val="000000"/>
                </a:solidFill>
              </a:rPr>
              <a:t> </a:t>
            </a:r>
            <a:r>
              <a:rPr lang="en-US" sz="2400" dirty="0" err="1">
                <a:solidFill>
                  <a:srgbClr val="000000"/>
                </a:solidFill>
              </a:rPr>
              <a:t>mahdollisimman</a:t>
            </a:r>
            <a:r>
              <a:rPr lang="en-US" sz="2400" dirty="0">
                <a:solidFill>
                  <a:srgbClr val="000000"/>
                </a:solidFill>
              </a:rPr>
              <a:t> </a:t>
            </a:r>
            <a:r>
              <a:rPr lang="en-US" sz="2400" dirty="0" err="1">
                <a:solidFill>
                  <a:srgbClr val="000000"/>
                </a:solidFill>
              </a:rPr>
              <a:t>monta</a:t>
            </a:r>
            <a:r>
              <a:rPr lang="en-US" sz="2400" dirty="0">
                <a:solidFill>
                  <a:srgbClr val="000000"/>
                </a:solidFill>
              </a:rPr>
              <a:t> </a:t>
            </a:r>
            <a:r>
              <a:rPr lang="en-US" sz="2400" dirty="0" err="1">
                <a:solidFill>
                  <a:srgbClr val="000000"/>
                </a:solidFill>
              </a:rPr>
              <a:t>tuotetta</a:t>
            </a:r>
            <a:r>
              <a:rPr lang="en-US" sz="2400" dirty="0">
                <a:solidFill>
                  <a:srgbClr val="000000"/>
                </a:solidFill>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Tämä</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malli</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on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luonnehdittu</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kahdella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kestämättömällä</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prosessilla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resurssien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niukkuus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&amp;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liiallinen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saastekuormitus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lang="en-IE" sz="2400" dirty="0">
              <a:solidFill>
                <a:srgbClr val="000000"/>
              </a:solidFill>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416184" y="3820321"/>
            <a:ext cx="3869473" cy="646331"/>
          </a:xfrm>
          <a:prstGeom prst="rect">
            <a:avLst/>
          </a:prstGeom>
          <a:noFill/>
        </p:spPr>
        <p:txBody>
          <a:bodyPr wrap="square" rtlCol="0">
            <a:spAutoFit/>
          </a:bodyPr>
          <a:lstStyle/>
          <a:p>
            <a:pPr algn="l" rtl="0"/>
            <a:r>
              <a:rPr lang="en-GB" sz="3600" b="1">
                <a:solidFill>
                  <a:srgbClr val="000000"/>
                </a:solidFill>
              </a:rPr>
              <a:t>Tunnistatko tämän?</a:t>
            </a:r>
            <a:endParaRPr lang="en-IE" sz="3600" b="1">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64843" y="1692044"/>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35649" y="1692043"/>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69906" y="1699610"/>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703256" y="2375854"/>
            <a:ext cx="1503335" cy="523220"/>
          </a:xfrm>
          <a:prstGeom prst="rect">
            <a:avLst/>
          </a:prstGeom>
          <a:noFill/>
        </p:spPr>
        <p:txBody>
          <a:bodyPr wrap="square" rtlCol="0">
            <a:spAutoFit/>
          </a:bodyPr>
          <a:lstStyle/>
          <a:p>
            <a:pPr algn="l" rtl="0"/>
            <a:r>
              <a:rPr lang="en-US" sz="2800" b="1">
                <a:solidFill>
                  <a:schemeClr val="bg1"/>
                </a:solidFill>
              </a:rPr>
              <a:t>OTA</a:t>
            </a:r>
            <a:endParaRPr lang="en-IE" sz="2800" b="1">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372219" y="2306477"/>
            <a:ext cx="1863153" cy="523220"/>
          </a:xfrm>
          <a:prstGeom prst="rect">
            <a:avLst/>
          </a:prstGeom>
          <a:noFill/>
        </p:spPr>
        <p:txBody>
          <a:bodyPr wrap="square" rtlCol="0">
            <a:spAutoFit/>
          </a:bodyPr>
          <a:lstStyle/>
          <a:p>
            <a:pPr algn="l" rtl="0"/>
            <a:r>
              <a:rPr lang="en-US" sz="2800" b="1" dirty="0">
                <a:solidFill>
                  <a:schemeClr val="bg1"/>
                </a:solidFill>
              </a:rPr>
              <a:t>HÄVITÄ</a:t>
            </a:r>
            <a:endParaRPr lang="en-IE" sz="2800" b="1" dirty="0">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100979" y="2343143"/>
            <a:ext cx="1503335" cy="523220"/>
          </a:xfrm>
          <a:prstGeom prst="rect">
            <a:avLst/>
          </a:prstGeom>
          <a:noFill/>
        </p:spPr>
        <p:txBody>
          <a:bodyPr wrap="square" rtlCol="0">
            <a:spAutoFit/>
          </a:bodyPr>
          <a:lstStyle/>
          <a:p>
            <a:pPr algn="l" rtl="0"/>
            <a:r>
              <a:rPr lang="en-US" sz="2800" b="1" dirty="0">
                <a:solidFill>
                  <a:schemeClr val="bg1"/>
                </a:solidFill>
              </a:rPr>
              <a:t>TOIMI</a:t>
            </a:r>
            <a:endParaRPr lang="en-IE" sz="2800" b="1" dirty="0">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1165855" y="310358"/>
            <a:ext cx="8099304" cy="80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b="1">
                <a:solidFill>
                  <a:srgbClr val="000000"/>
                </a:solidFill>
                <a:highlight>
                  <a:srgbClr val="F79037"/>
                </a:highlight>
              </a:rPr>
              <a:t>Lineaarinen talousmalli</a:t>
            </a:r>
            <a:endParaRPr lang="en-IE" sz="3600" b="1">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914401" y="1843942"/>
            <a:ext cx="6999890" cy="34406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Calibri" panose="020F0502020204030204"/>
                <a:ea typeface="+mn-ea"/>
                <a:cs typeface="+mn-cs"/>
              </a:rPr>
              <a:t>Tutkimalla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nykyisen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lähestymistavan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lineaarisen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mallin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todellisia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kustannuksia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elintarviketuotannossa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voit</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tutkia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elintarvikealan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katalyyttistä</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roolia</a:t>
            </a:r>
            <a:r>
              <a:rPr kumimoji="0" lang="en-US" sz="2400" b="0" i="0" u="none" strike="noStrike" kern="1200" cap="none" spc="0" normalizeH="0" baseline="0" noProof="0" dirty="0">
                <a:ln>
                  <a:noFill/>
                </a:ln>
                <a:effectLst/>
                <a:uLnTx/>
                <a:uFillTx/>
                <a:latin typeface="Calibri" panose="020F0502020204030204"/>
                <a:ea typeface="+mn-ea"/>
                <a:cs typeface="+mn-cs"/>
              </a:rPr>
              <a:t> ja </a:t>
            </a:r>
            <a:r>
              <a:rPr kumimoji="0" lang="en-US" sz="2400" b="0" i="0" u="none" strike="noStrike" kern="1200" cap="none" spc="0" normalizeH="0" baseline="0" noProof="0" dirty="0" err="1">
                <a:ln>
                  <a:noFill/>
                </a:ln>
                <a:effectLst/>
                <a:uLnTx/>
                <a:uFillTx/>
                <a:latin typeface="Calibri" panose="020F0502020204030204"/>
                <a:ea typeface="+mn-ea"/>
                <a:cs typeface="+mn-cs"/>
              </a:rPr>
              <a:t>sitä</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kuinka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voit</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tarttua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tilaisuuteen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muuttaa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tehotonta</a:t>
            </a:r>
            <a:r>
              <a:rPr kumimoji="0" lang="en-US" sz="2400" b="0" i="0" u="none" strike="noStrike" kern="1200" cap="none" spc="0" normalizeH="0" baseline="0" noProof="0" dirty="0">
                <a:ln>
                  <a:noFill/>
                </a:ln>
                <a:effectLst/>
                <a:uLnTx/>
                <a:uFillTx/>
                <a:latin typeface="Calibri" panose="020F0502020204030204"/>
                <a:ea typeface="+mn-ea"/>
                <a:cs typeface="+mn-cs"/>
              </a:rPr>
              <a:t> </a:t>
            </a:r>
            <a:r>
              <a:rPr lang="en-US" dirty="0" err="1">
                <a:latin typeface="Calibri" panose="020F0502020204030204"/>
              </a:rPr>
              <a:t>ruoka</a:t>
            </a:r>
            <a:r>
              <a:rPr kumimoji="0" lang="en-US" sz="2400" b="0" i="0" u="none" strike="noStrike" kern="1200" cap="none" spc="0" normalizeH="0" baseline="0" noProof="0" dirty="0" err="1">
                <a:ln>
                  <a:noFill/>
                </a:ln>
                <a:effectLst/>
                <a:uLnTx/>
                <a:uFillTx/>
                <a:latin typeface="Calibri" panose="020F0502020204030204"/>
                <a:ea typeface="+mn-ea"/>
                <a:cs typeface="+mn-cs"/>
              </a:rPr>
              <a:t>järjestelmää</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kolmen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tavoitteen</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avulla</a:t>
            </a:r>
            <a:r>
              <a:rPr kumimoji="0" lang="en-US" sz="2400" b="0" i="0" u="none" strike="noStrike" kern="1200" cap="none" spc="0" normalizeH="0" baseline="0" noProof="0" dirty="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effectLst/>
              <a:uLnTx/>
              <a:uFillTx/>
              <a:latin typeface="Calibri" panose="020F0502020204030204"/>
              <a:ea typeface="+mn-ea"/>
              <a:cs typeface="+mn-cs"/>
            </a:endParaRPr>
          </a:p>
          <a:p>
            <a:pPr algn="l" rtl="0"/>
            <a:r>
              <a:rPr lang="en-IE" sz="2800" b="1" dirty="0">
                <a:highlight>
                  <a:srgbClr val="F79037"/>
                </a:highlight>
              </a:rPr>
              <a:t>EETTINEN RUOAN TUOTANTO ALKAA TÄSTÄ</a:t>
            </a:r>
            <a:r>
              <a:rPr lang="en-IE" sz="2800" b="1" dirty="0">
                <a:highlight>
                  <a:srgbClr val="F79037"/>
                </a:highlight>
                <a:sym typeface="Wingdings" panose="05000000000000000000" pitchFamily="2" charset="2"/>
              </a:rPr>
              <a:t></a:t>
            </a:r>
            <a:endParaRPr lang="en-IE" sz="2800" b="1" dirty="0">
              <a:highlight>
                <a:srgbClr val="F79037"/>
              </a:highlight>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pPr algn="l" rtl="0"/>
            <a:r>
              <a:rPr lang="en-IE" b="1"/>
              <a:t>Elintarvikkeiden tuotanto ja kiertotalous</a:t>
            </a:r>
          </a:p>
          <a:p>
            <a:pPr algn="l" rtl="0"/>
            <a:endParaRPr lang="en-IE" b="1"/>
          </a:p>
        </p:txBody>
      </p:sp>
      <p:sp>
        <p:nvSpPr>
          <p:cNvPr id="7" name="TextBox 6">
            <a:extLst>
              <a:ext uri="{FF2B5EF4-FFF2-40B4-BE49-F238E27FC236}">
                <a16:creationId xmlns:a16="http://schemas.microsoft.com/office/drawing/2014/main" id="{FD52BA85-6C0F-8211-802D-1FC429CCBF1B}"/>
              </a:ext>
            </a:extLst>
          </p:cNvPr>
          <p:cNvSpPr txBox="1"/>
          <p:nvPr/>
        </p:nvSpPr>
        <p:spPr>
          <a:xfrm>
            <a:off x="2438400" y="4516168"/>
            <a:ext cx="9193923"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Uusiutuvasti</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kasvatetun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ruoan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hankinta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ja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tarvittaessa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paikallisesti</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Terveellisempien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elintarvikkeiden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suunnittelu</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ja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markkinointi</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Ruoasta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kaikki</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irti</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ja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minimoimalla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jätettä</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graphicFrame>
        <p:nvGraphicFramePr>
          <p:cNvPr id="4" name="Diagram 3">
            <a:extLst>
              <a:ext uri="{FF2B5EF4-FFF2-40B4-BE49-F238E27FC236}">
                <a16:creationId xmlns:a16="http://schemas.microsoft.com/office/drawing/2014/main" id="{9B17D00C-AAB5-60FB-1CD5-0FA71BA1956A}"/>
              </a:ext>
            </a:extLst>
          </p:cNvPr>
          <p:cNvGraphicFramePr/>
          <p:nvPr>
            <p:extLst>
              <p:ext uri="{D42A27DB-BD31-4B8C-83A1-F6EECF244321}">
                <p14:modId xmlns:p14="http://schemas.microsoft.com/office/powerpoint/2010/main" val="3391175860"/>
              </p:ext>
            </p:extLst>
          </p:nvPr>
        </p:nvGraphicFramePr>
        <p:xfrm>
          <a:off x="7454348" y="1603536"/>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074" y="1877582"/>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46560" y="2971800"/>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661" y="3243164"/>
            <a:ext cx="655983" cy="655983"/>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9557289" y="3505922"/>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9964572"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err="1">
                <a:solidFill>
                  <a:srgbClr val="000000"/>
                </a:solidFill>
              </a:rPr>
              <a:t>Valokeilassa</a:t>
            </a:r>
            <a:r>
              <a:rPr lang="en-US" sz="3600" b="1" dirty="0">
                <a:solidFill>
                  <a:srgbClr val="000000"/>
                </a:solidFill>
              </a:rPr>
              <a:t> </a:t>
            </a:r>
            <a:r>
              <a:rPr lang="en-US" sz="3600" b="1" dirty="0" err="1">
                <a:solidFill>
                  <a:srgbClr val="000000"/>
                </a:solidFill>
              </a:rPr>
              <a:t>ruokajärjestelmien</a:t>
            </a:r>
            <a:r>
              <a:rPr lang="en-US" sz="3600" b="1" dirty="0">
                <a:solidFill>
                  <a:srgbClr val="000000"/>
                </a:solidFill>
              </a:rPr>
              <a:t> </a:t>
            </a:r>
            <a:r>
              <a:rPr lang="en-US" sz="3600" b="1" dirty="0" err="1">
                <a:solidFill>
                  <a:srgbClr val="000000"/>
                </a:solidFill>
              </a:rPr>
              <a:t>innovaatiot</a:t>
            </a:r>
            <a:endParaRPr lang="en-IE" sz="3600" b="1" dirty="0">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429400" y="1120107"/>
            <a:ext cx="5400675" cy="2187883"/>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TÄSSÄ JÄTTEESSÄ ON KULTAA</a:t>
            </a:r>
          </a:p>
          <a:p>
            <a:pPr algn="ctr"/>
            <a:r>
              <a:rPr lang="en-US" dirty="0" err="1"/>
              <a:t>Pastan</a:t>
            </a:r>
            <a:r>
              <a:rPr lang="en-US" dirty="0"/>
              <a:t> </a:t>
            </a:r>
            <a:r>
              <a:rPr lang="en-US" dirty="0" err="1"/>
              <a:t>valmistaja</a:t>
            </a:r>
            <a:r>
              <a:rPr lang="en-US" dirty="0"/>
              <a:t> </a:t>
            </a:r>
            <a:r>
              <a:rPr lang="en-US" dirty="0">
                <a:hlinkClick r:id="rId2"/>
              </a:rPr>
              <a:t>Barilla</a:t>
            </a:r>
            <a:r>
              <a:rPr lang="en-US" dirty="0"/>
              <a:t> on </a:t>
            </a:r>
            <a:r>
              <a:rPr lang="en-US" dirty="0" err="1"/>
              <a:t>tehnyt</a:t>
            </a:r>
            <a:r>
              <a:rPr lang="en-US" dirty="0"/>
              <a:t> </a:t>
            </a:r>
            <a:r>
              <a:rPr lang="en-US" dirty="0" err="1"/>
              <a:t>yhteistyötä</a:t>
            </a:r>
            <a:r>
              <a:rPr lang="en-US" dirty="0"/>
              <a:t> </a:t>
            </a:r>
            <a:r>
              <a:rPr lang="en-US" dirty="0" err="1">
                <a:hlinkClick r:id="rId3"/>
              </a:rPr>
              <a:t>Favini</a:t>
            </a:r>
            <a:r>
              <a:rPr lang="en-US" dirty="0"/>
              <a:t> </a:t>
            </a:r>
            <a:r>
              <a:rPr lang="en-US" dirty="0" err="1"/>
              <a:t>paperiyhtiön</a:t>
            </a:r>
            <a:r>
              <a:rPr lang="en-US" dirty="0"/>
              <a:t> </a:t>
            </a:r>
            <a:r>
              <a:rPr lang="en-US" dirty="0" err="1"/>
              <a:t>kanssa</a:t>
            </a:r>
            <a:r>
              <a:rPr lang="en-US" dirty="0"/>
              <a:t>, </a:t>
            </a:r>
            <a:r>
              <a:rPr lang="en-US" dirty="0" err="1"/>
              <a:t>joka</a:t>
            </a:r>
            <a:r>
              <a:rPr lang="en-US" dirty="0"/>
              <a:t> </a:t>
            </a:r>
            <a:r>
              <a:rPr lang="en-US" dirty="0" err="1"/>
              <a:t>tuottaa</a:t>
            </a:r>
            <a:r>
              <a:rPr lang="en-US" dirty="0"/>
              <a:t> </a:t>
            </a:r>
            <a:r>
              <a:rPr lang="en-US" dirty="0" err="1"/>
              <a:t>laadukkaita</a:t>
            </a:r>
            <a:r>
              <a:rPr lang="en-US" dirty="0"/>
              <a:t> </a:t>
            </a:r>
            <a:r>
              <a:rPr lang="en-US" dirty="0" err="1"/>
              <a:t>pakkaus</a:t>
            </a:r>
            <a:r>
              <a:rPr lang="en-US" dirty="0"/>
              <a:t>- ja </a:t>
            </a:r>
            <a:r>
              <a:rPr lang="en-US" dirty="0" err="1"/>
              <a:t>paperituotteita</a:t>
            </a:r>
            <a:r>
              <a:rPr lang="en-US" dirty="0"/>
              <a:t>: </a:t>
            </a:r>
            <a:r>
              <a:rPr lang="en-US" dirty="0">
                <a:hlinkClick r:id="rId4"/>
              </a:rPr>
              <a:t>“</a:t>
            </a:r>
            <a:r>
              <a:rPr lang="en-US" dirty="0" err="1">
                <a:hlinkClick r:id="rId4"/>
              </a:rPr>
              <a:t>Cartacrusca</a:t>
            </a:r>
            <a:r>
              <a:rPr lang="en-US" dirty="0"/>
              <a:t>” </a:t>
            </a:r>
            <a:r>
              <a:rPr lang="en-US" dirty="0" err="1"/>
              <a:t>käyttämällä</a:t>
            </a:r>
            <a:r>
              <a:rPr lang="en-US" dirty="0"/>
              <a:t> </a:t>
            </a:r>
            <a:r>
              <a:rPr lang="en-US" dirty="0" err="1"/>
              <a:t>pastan</a:t>
            </a:r>
            <a:r>
              <a:rPr lang="en-US" dirty="0"/>
              <a:t> </a:t>
            </a:r>
            <a:r>
              <a:rPr lang="en-US" dirty="0" err="1"/>
              <a:t>valmistuksen</a:t>
            </a:r>
            <a:r>
              <a:rPr lang="en-US" dirty="0"/>
              <a:t> </a:t>
            </a:r>
            <a:r>
              <a:rPr lang="en-US" dirty="0" err="1"/>
              <a:t>sivutuotteita</a:t>
            </a:r>
            <a:r>
              <a:rPr lang="en-US" dirty="0"/>
              <a:t>.</a:t>
            </a:r>
            <a:endParaRPr lang="en-IE" dirty="0"/>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096000" y="3765242"/>
            <a:ext cx="5962650" cy="2187883"/>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SUUNNITTELE PAREMPI RUOKAVAIHTOEHTOJA</a:t>
            </a:r>
          </a:p>
          <a:p>
            <a:pPr algn="ctr" rtl="0"/>
            <a:r>
              <a:rPr lang="en-US" dirty="0" err="1"/>
              <a:t>Sienten</a:t>
            </a:r>
            <a:r>
              <a:rPr lang="en-US" dirty="0"/>
              <a:t> </a:t>
            </a:r>
            <a:r>
              <a:rPr lang="en-US" dirty="0" err="1"/>
              <a:t>sekoittaminen</a:t>
            </a:r>
            <a:r>
              <a:rPr lang="en-US" dirty="0"/>
              <a:t> </a:t>
            </a:r>
            <a:r>
              <a:rPr lang="en-US" dirty="0" err="1"/>
              <a:t>hampurilaispihviin</a:t>
            </a:r>
            <a:r>
              <a:rPr lang="en-US" dirty="0"/>
              <a:t> </a:t>
            </a:r>
            <a:r>
              <a:rPr lang="en-US" dirty="0" err="1"/>
              <a:t>lisää</a:t>
            </a:r>
            <a:r>
              <a:rPr lang="en-US" dirty="0"/>
              <a:t> </a:t>
            </a:r>
            <a:r>
              <a:rPr lang="en-US" dirty="0" err="1"/>
              <a:t>herkullista</a:t>
            </a:r>
            <a:r>
              <a:rPr lang="en-US" dirty="0"/>
              <a:t> "</a:t>
            </a:r>
            <a:r>
              <a:rPr lang="en-US" dirty="0" err="1"/>
              <a:t>umamia</a:t>
            </a:r>
            <a:r>
              <a:rPr lang="en-US" dirty="0"/>
              <a:t>" ja D-</a:t>
            </a:r>
            <a:r>
              <a:rPr lang="en-US" dirty="0" err="1"/>
              <a:t>vitamiinia</a:t>
            </a:r>
            <a:r>
              <a:rPr lang="en-US" dirty="0"/>
              <a:t> ja </a:t>
            </a:r>
            <a:r>
              <a:rPr lang="en-US" dirty="0" err="1"/>
              <a:t>tarkoittaa</a:t>
            </a:r>
            <a:r>
              <a:rPr lang="en-US" dirty="0"/>
              <a:t> </a:t>
            </a:r>
            <a:r>
              <a:rPr lang="en-US" dirty="0" err="1"/>
              <a:t>vähemmän</a:t>
            </a:r>
            <a:r>
              <a:rPr lang="en-US" dirty="0"/>
              <a:t> </a:t>
            </a:r>
            <a:r>
              <a:rPr lang="en-US" dirty="0" err="1"/>
              <a:t>kaloreita</a:t>
            </a:r>
            <a:r>
              <a:rPr lang="en-US" dirty="0"/>
              <a:t>. </a:t>
            </a:r>
            <a:r>
              <a:rPr lang="en-US" dirty="0" err="1"/>
              <a:t>Sieniä</a:t>
            </a:r>
            <a:r>
              <a:rPr lang="en-US" dirty="0"/>
              <a:t> </a:t>
            </a:r>
            <a:r>
              <a:rPr lang="en-US" dirty="0" err="1"/>
              <a:t>voidaan</a:t>
            </a:r>
            <a:r>
              <a:rPr lang="en-US" dirty="0"/>
              <a:t> </a:t>
            </a:r>
            <a:r>
              <a:rPr lang="en-US" dirty="0" err="1"/>
              <a:t>kasvattaa</a:t>
            </a:r>
            <a:r>
              <a:rPr lang="en-US" dirty="0"/>
              <a:t> </a:t>
            </a:r>
            <a:r>
              <a:rPr lang="en-US" dirty="0" err="1"/>
              <a:t>käytetyillä</a:t>
            </a:r>
            <a:r>
              <a:rPr lang="en-US" dirty="0"/>
              <a:t> </a:t>
            </a:r>
            <a:r>
              <a:rPr lang="en-US" dirty="0" err="1"/>
              <a:t>kahvinporoilla</a:t>
            </a:r>
            <a:r>
              <a:rPr lang="en-US" dirty="0"/>
              <a:t>, </a:t>
            </a:r>
            <a:r>
              <a:rPr lang="en-US" dirty="0" err="1"/>
              <a:t>joten</a:t>
            </a:r>
            <a:r>
              <a:rPr lang="en-US" dirty="0"/>
              <a:t> </a:t>
            </a:r>
            <a:r>
              <a:rPr lang="en-US" dirty="0" err="1"/>
              <a:t>yhdistettynä</a:t>
            </a:r>
            <a:r>
              <a:rPr lang="en-US" dirty="0"/>
              <a:t> </a:t>
            </a:r>
            <a:r>
              <a:rPr lang="en-US" dirty="0" err="1"/>
              <a:t>alhaisempaan</a:t>
            </a:r>
            <a:r>
              <a:rPr lang="en-US" dirty="0"/>
              <a:t> </a:t>
            </a:r>
            <a:r>
              <a:rPr lang="en-US" dirty="0" err="1"/>
              <a:t>lihapitoisuuteen</a:t>
            </a:r>
            <a:r>
              <a:rPr lang="en-US" dirty="0"/>
              <a:t> se </a:t>
            </a:r>
            <a:r>
              <a:rPr lang="en-US" dirty="0" err="1"/>
              <a:t>voi</a:t>
            </a:r>
            <a:r>
              <a:rPr lang="en-US" dirty="0"/>
              <a:t> </a:t>
            </a:r>
            <a:r>
              <a:rPr lang="en-US" dirty="0" err="1"/>
              <a:t>parantaa</a:t>
            </a:r>
            <a:r>
              <a:rPr lang="en-US" dirty="0"/>
              <a:t> </a:t>
            </a:r>
            <a:r>
              <a:rPr lang="en-US" dirty="0" err="1"/>
              <a:t>terveyttä</a:t>
            </a:r>
            <a:r>
              <a:rPr lang="en-US" dirty="0"/>
              <a:t> ja </a:t>
            </a:r>
            <a:r>
              <a:rPr lang="en-US" dirty="0" err="1"/>
              <a:t>planeetan</a:t>
            </a:r>
            <a:r>
              <a:rPr lang="en-US" dirty="0"/>
              <a:t> </a:t>
            </a:r>
            <a:r>
              <a:rPr lang="en-US" dirty="0" err="1"/>
              <a:t>terveyttä</a:t>
            </a:r>
            <a:r>
              <a:rPr lang="en-US" dirty="0"/>
              <a:t>.</a:t>
            </a:r>
            <a:endParaRPr lang="en-IE" dirty="0"/>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228503" y="4003767"/>
            <a:ext cx="5762674" cy="1949358"/>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TERVEELLE IHMISILLE JA PLANETALLE</a:t>
            </a:r>
          </a:p>
          <a:p>
            <a:pPr algn="ctr" rtl="0"/>
            <a:r>
              <a:rPr lang="en-US" dirty="0"/>
              <a:t>Yuba, </a:t>
            </a:r>
            <a:r>
              <a:rPr lang="en-US" dirty="0" err="1"/>
              <a:t>joka</a:t>
            </a:r>
            <a:r>
              <a:rPr lang="en-US" dirty="0"/>
              <a:t> </a:t>
            </a:r>
            <a:r>
              <a:rPr lang="en-US" dirty="0" err="1"/>
              <a:t>tunnetaan</a:t>
            </a:r>
            <a:r>
              <a:rPr lang="en-US" dirty="0"/>
              <a:t> </a:t>
            </a:r>
            <a:r>
              <a:rPr lang="en-US" dirty="0" err="1"/>
              <a:t>myös</a:t>
            </a:r>
            <a:r>
              <a:rPr lang="en-US" dirty="0"/>
              <a:t> </a:t>
            </a:r>
            <a:r>
              <a:rPr lang="en-US" dirty="0" err="1"/>
              <a:t>nimellä</a:t>
            </a:r>
            <a:r>
              <a:rPr lang="en-US" dirty="0"/>
              <a:t> </a:t>
            </a:r>
            <a:r>
              <a:rPr lang="en-US" dirty="0" err="1"/>
              <a:t>tofun</a:t>
            </a:r>
            <a:r>
              <a:rPr lang="en-US" dirty="0"/>
              <a:t> </a:t>
            </a:r>
            <a:r>
              <a:rPr lang="en-US" dirty="0" err="1"/>
              <a:t>kaapu</a:t>
            </a:r>
            <a:r>
              <a:rPr lang="en-US" dirty="0"/>
              <a:t>, on </a:t>
            </a:r>
            <a:r>
              <a:rPr lang="en-US" dirty="0" err="1"/>
              <a:t>tofun</a:t>
            </a:r>
            <a:r>
              <a:rPr lang="en-US" dirty="0"/>
              <a:t> </a:t>
            </a:r>
            <a:r>
              <a:rPr lang="en-US" dirty="0" err="1"/>
              <a:t>valmistusprosessista</a:t>
            </a:r>
            <a:r>
              <a:rPr lang="en-US" dirty="0"/>
              <a:t> </a:t>
            </a:r>
            <a:r>
              <a:rPr lang="en-US" dirty="0" err="1"/>
              <a:t>kerättyä</a:t>
            </a:r>
            <a:r>
              <a:rPr lang="en-US" dirty="0"/>
              <a:t> </a:t>
            </a:r>
            <a:r>
              <a:rPr lang="en-US" dirty="0" err="1"/>
              <a:t>kuorta</a:t>
            </a:r>
            <a:r>
              <a:rPr lang="en-US" dirty="0"/>
              <a:t>. </a:t>
            </a:r>
            <a:r>
              <a:rPr lang="en-US" dirty="0" err="1"/>
              <a:t>Kerrostettuna</a:t>
            </a:r>
            <a:r>
              <a:rPr lang="en-US" dirty="0"/>
              <a:t> ja </a:t>
            </a:r>
            <a:r>
              <a:rPr lang="en-US" dirty="0" err="1"/>
              <a:t>yhteen</a:t>
            </a:r>
            <a:r>
              <a:rPr lang="en-US" dirty="0"/>
              <a:t> </a:t>
            </a:r>
            <a:r>
              <a:rPr lang="en-US" dirty="0" err="1"/>
              <a:t>sidottuna</a:t>
            </a:r>
            <a:r>
              <a:rPr lang="en-US" dirty="0"/>
              <a:t> </a:t>
            </a:r>
            <a:r>
              <a:rPr lang="en-US" dirty="0" err="1"/>
              <a:t>yubasta</a:t>
            </a:r>
            <a:r>
              <a:rPr lang="en-US" dirty="0"/>
              <a:t> </a:t>
            </a:r>
            <a:r>
              <a:rPr lang="en-US" dirty="0" err="1"/>
              <a:t>voidaan</a:t>
            </a:r>
            <a:r>
              <a:rPr lang="en-US" dirty="0"/>
              <a:t> </a:t>
            </a:r>
            <a:r>
              <a:rPr lang="en-US" dirty="0" err="1"/>
              <a:t>tehdä</a:t>
            </a:r>
            <a:r>
              <a:rPr lang="en-US" dirty="0"/>
              <a:t> </a:t>
            </a:r>
            <a:r>
              <a:rPr lang="en-US" dirty="0" err="1"/>
              <a:t>kananrintajäljitelmä</a:t>
            </a:r>
            <a:r>
              <a:rPr lang="en-US" dirty="0"/>
              <a:t> – se </a:t>
            </a:r>
            <a:r>
              <a:rPr lang="en-US" dirty="0" err="1"/>
              <a:t>saa</a:t>
            </a:r>
            <a:r>
              <a:rPr lang="en-US" dirty="0"/>
              <a:t> </a:t>
            </a:r>
            <a:r>
              <a:rPr lang="en-US" dirty="0" err="1"/>
              <a:t>rapean</a:t>
            </a:r>
            <a:r>
              <a:rPr lang="en-US" dirty="0"/>
              <a:t> </a:t>
            </a:r>
            <a:r>
              <a:rPr lang="en-US" dirty="0" err="1"/>
              <a:t>kanan</a:t>
            </a:r>
            <a:r>
              <a:rPr lang="en-US" dirty="0"/>
              <a:t> </a:t>
            </a:r>
            <a:r>
              <a:rPr lang="en-US" dirty="0" err="1"/>
              <a:t>kaltaisen</a:t>
            </a:r>
            <a:r>
              <a:rPr lang="en-US" dirty="0"/>
              <a:t> </a:t>
            </a:r>
            <a:r>
              <a:rPr lang="en-US" dirty="0" err="1"/>
              <a:t>kuoren</a:t>
            </a:r>
            <a:r>
              <a:rPr lang="en-US" dirty="0"/>
              <a:t>, </a:t>
            </a:r>
            <a:r>
              <a:rPr lang="en-US" dirty="0" err="1"/>
              <a:t>kun</a:t>
            </a:r>
            <a:r>
              <a:rPr lang="en-US" dirty="0"/>
              <a:t> </a:t>
            </a:r>
            <a:r>
              <a:rPr lang="en-US" dirty="0" err="1"/>
              <a:t>paistat</a:t>
            </a:r>
            <a:r>
              <a:rPr lang="en-US" dirty="0"/>
              <a:t> </a:t>
            </a:r>
            <a:r>
              <a:rPr lang="en-US" dirty="0" err="1"/>
              <a:t>ulkokuoren</a:t>
            </a:r>
            <a:r>
              <a:rPr lang="en-US" dirty="0"/>
              <a:t> </a:t>
            </a:r>
            <a:r>
              <a:rPr lang="en-US" dirty="0" err="1"/>
              <a:t>pannulla</a:t>
            </a:r>
            <a:r>
              <a:rPr lang="en-US" dirty="0"/>
              <a:t>. </a:t>
            </a:r>
            <a:r>
              <a:rPr lang="en-US" dirty="0" err="1"/>
              <a:t>Herkullista</a:t>
            </a:r>
            <a:r>
              <a:rPr lang="en-US" dirty="0"/>
              <a:t>!</a:t>
            </a:r>
            <a:endParaRPr lang="en-IE" dirty="0"/>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228502" y="1109259"/>
            <a:ext cx="6096098" cy="231974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UUDISTUVAT LUONNONJÄRJESTELMÄT</a:t>
            </a:r>
          </a:p>
          <a:p>
            <a:pPr algn="ctr" rtl="0"/>
            <a:r>
              <a:rPr lang="en-US" dirty="0" err="1"/>
              <a:t>Suunnittelijoiden</a:t>
            </a:r>
            <a:r>
              <a:rPr lang="en-US" dirty="0"/>
              <a:t> on </a:t>
            </a:r>
            <a:r>
              <a:rPr lang="en-US" dirty="0" err="1"/>
              <a:t>luotava</a:t>
            </a:r>
            <a:r>
              <a:rPr lang="en-US" dirty="0"/>
              <a:t> </a:t>
            </a:r>
            <a:r>
              <a:rPr lang="en-US" dirty="0" err="1"/>
              <a:t>tuotteita</a:t>
            </a:r>
            <a:r>
              <a:rPr lang="en-US" dirty="0"/>
              <a:t> </a:t>
            </a:r>
            <a:r>
              <a:rPr lang="en-US" dirty="0" err="1"/>
              <a:t>riippumatta</a:t>
            </a:r>
            <a:r>
              <a:rPr lang="en-US" dirty="0"/>
              <a:t> </a:t>
            </a:r>
            <a:r>
              <a:rPr lang="en-US" dirty="0" err="1"/>
              <a:t>niiden</a:t>
            </a:r>
            <a:r>
              <a:rPr lang="en-US" dirty="0"/>
              <a:t> </a:t>
            </a:r>
            <a:r>
              <a:rPr lang="en-US" dirty="0" err="1"/>
              <a:t>raaka-aineiden</a:t>
            </a:r>
            <a:r>
              <a:rPr lang="en-US" dirty="0"/>
              <a:t> </a:t>
            </a:r>
            <a:r>
              <a:rPr lang="en-US" dirty="0" err="1"/>
              <a:t>alkuperästä</a:t>
            </a:r>
            <a:r>
              <a:rPr lang="en-US" dirty="0"/>
              <a:t> (</a:t>
            </a:r>
            <a:r>
              <a:rPr lang="en-US" dirty="0" err="1"/>
              <a:t>eläin</a:t>
            </a:r>
            <a:r>
              <a:rPr lang="en-US" dirty="0"/>
              <a:t> tai </a:t>
            </a:r>
            <a:r>
              <a:rPr lang="en-US" dirty="0" err="1"/>
              <a:t>kasvis</a:t>
            </a:r>
            <a:r>
              <a:rPr lang="en-US" dirty="0"/>
              <a:t>), </a:t>
            </a:r>
            <a:r>
              <a:rPr lang="en-US" dirty="0" err="1"/>
              <a:t>tuotettu</a:t>
            </a:r>
            <a:r>
              <a:rPr lang="en-US" dirty="0"/>
              <a:t> </a:t>
            </a:r>
            <a:r>
              <a:rPr lang="en-US" dirty="0" err="1"/>
              <a:t>regeneratiivisesti</a:t>
            </a:r>
            <a:r>
              <a:rPr lang="en-US" dirty="0"/>
              <a:t>. Jos </a:t>
            </a:r>
            <a:r>
              <a:rPr lang="en-US" dirty="0" err="1"/>
              <a:t>mahdollista</a:t>
            </a:r>
            <a:r>
              <a:rPr lang="en-US" dirty="0"/>
              <a:t>, </a:t>
            </a:r>
            <a:r>
              <a:rPr lang="en-US" dirty="0" err="1"/>
              <a:t>niitä</a:t>
            </a:r>
            <a:r>
              <a:rPr lang="en-US" dirty="0"/>
              <a:t> on </a:t>
            </a:r>
            <a:r>
              <a:rPr lang="en-US" dirty="0" err="1"/>
              <a:t>hankittava</a:t>
            </a:r>
            <a:r>
              <a:rPr lang="en-US" dirty="0"/>
              <a:t> </a:t>
            </a:r>
            <a:r>
              <a:rPr lang="en-US" dirty="0" err="1"/>
              <a:t>paikallisesti</a:t>
            </a:r>
            <a:r>
              <a:rPr lang="en-US" dirty="0"/>
              <a:t> ja </a:t>
            </a:r>
            <a:r>
              <a:rPr lang="en-US" dirty="0" err="1"/>
              <a:t>kausiluonteisesti</a:t>
            </a:r>
            <a:r>
              <a:rPr lang="en-US" dirty="0"/>
              <a:t>, </a:t>
            </a:r>
            <a:r>
              <a:rPr lang="en-US" dirty="0" err="1"/>
              <a:t>jotta</a:t>
            </a:r>
            <a:r>
              <a:rPr lang="en-US" dirty="0"/>
              <a:t> </a:t>
            </a:r>
            <a:r>
              <a:rPr lang="en-US" dirty="0" err="1"/>
              <a:t>niitä</a:t>
            </a:r>
            <a:r>
              <a:rPr lang="en-US" dirty="0"/>
              <a:t> </a:t>
            </a:r>
            <a:r>
              <a:rPr lang="en-US" dirty="0" err="1"/>
              <a:t>voidaan</a:t>
            </a:r>
            <a:r>
              <a:rPr lang="en-US" dirty="0"/>
              <a:t> </a:t>
            </a:r>
            <a:r>
              <a:rPr lang="en-US" dirty="0" err="1"/>
              <a:t>käyttää</a:t>
            </a:r>
            <a:r>
              <a:rPr lang="en-US" dirty="0"/>
              <a:t> </a:t>
            </a:r>
            <a:r>
              <a:rPr lang="en-US" dirty="0" err="1"/>
              <a:t>turvallisesti</a:t>
            </a:r>
            <a:r>
              <a:rPr lang="en-US" dirty="0"/>
              <a:t> </a:t>
            </a:r>
            <a:r>
              <a:rPr lang="en-US" dirty="0" err="1"/>
              <a:t>uusien</a:t>
            </a:r>
            <a:r>
              <a:rPr lang="en-US" dirty="0"/>
              <a:t> </a:t>
            </a:r>
            <a:r>
              <a:rPr lang="en-US" dirty="0" err="1"/>
              <a:t>käyttötarkoitusten</a:t>
            </a:r>
            <a:r>
              <a:rPr lang="en-US" dirty="0"/>
              <a:t> </a:t>
            </a:r>
            <a:r>
              <a:rPr lang="en-US" dirty="0" err="1"/>
              <a:t>panoksina</a:t>
            </a:r>
            <a:r>
              <a:rPr lang="en-US" dirty="0"/>
              <a:t>. </a:t>
            </a:r>
            <a:r>
              <a:rPr lang="en-US" dirty="0" err="1"/>
              <a:t>Nämä</a:t>
            </a:r>
            <a:r>
              <a:rPr lang="en-US" dirty="0"/>
              <a:t> </a:t>
            </a:r>
            <a:r>
              <a:rPr lang="en-US" dirty="0" err="1"/>
              <a:t>prosessit</a:t>
            </a:r>
            <a:r>
              <a:rPr lang="en-US" dirty="0"/>
              <a:t> </a:t>
            </a:r>
            <a:r>
              <a:rPr lang="en-US" dirty="0" err="1"/>
              <a:t>edistävät</a:t>
            </a:r>
            <a:r>
              <a:rPr lang="en-US" dirty="0"/>
              <a:t> </a:t>
            </a:r>
            <a:r>
              <a:rPr lang="en-US" dirty="0" err="1"/>
              <a:t>kukoistavaa</a:t>
            </a:r>
            <a:r>
              <a:rPr lang="en-US" dirty="0"/>
              <a:t> </a:t>
            </a:r>
            <a:r>
              <a:rPr lang="en-US" dirty="0" err="1"/>
              <a:t>biotaloutta</a:t>
            </a:r>
            <a:r>
              <a:rPr lang="en-US" dirty="0"/>
              <a:t>.</a:t>
            </a:r>
            <a:endParaRPr lang="en-IE" dirty="0"/>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952106" y="2144501"/>
            <a:ext cx="10964355" cy="3181350"/>
          </a:xfrm>
        </p:spPr>
        <p:txBody>
          <a:bodyPr lIns="91440" tIns="45720" rIns="91440" bIns="45720" anchor="t"/>
          <a:lstStyle/>
          <a:p>
            <a:pPr marL="0" indent="0" algn="l" rtl="0"/>
            <a:r>
              <a:rPr lang="fi-FI" b="0" i="0" dirty="0">
                <a:effectLst/>
              </a:rPr>
              <a:t>Sysco </a:t>
            </a:r>
            <a:r>
              <a:rPr lang="fi-FI" dirty="0"/>
              <a:t>on suuri elintarvikkeiden tukku- ja jakeluyhtiö, joka </a:t>
            </a:r>
            <a:r>
              <a:rPr lang="fi-FI" b="0" i="0" dirty="0">
                <a:effectLst/>
              </a:rPr>
              <a:t>on keskellä elintarvikeketjua ja on sitoutunut vastuulliseen hankintaan suojellakseen Irlannin luonnonvaroja ja säilyttääkseen elintarviketeollisuutemme tulevaisuuden tuleville sukupolville. </a:t>
            </a:r>
            <a:r>
              <a:rPr lang="fi-FI" dirty="0" err="1"/>
              <a:t>Syscolaiset</a:t>
            </a:r>
            <a:r>
              <a:rPr lang="fi-FI" dirty="0"/>
              <a:t> </a:t>
            </a:r>
            <a:r>
              <a:rPr lang="fi-FI" b="0" i="0" dirty="0">
                <a:effectLst/>
              </a:rPr>
              <a:t>työskentelevät </a:t>
            </a:r>
            <a:r>
              <a:rPr lang="fi-FI" dirty="0"/>
              <a:t>heidän ruokapalvelu</a:t>
            </a:r>
            <a:r>
              <a:rPr lang="fi-FI" b="0" i="0" dirty="0">
                <a:effectLst/>
              </a:rPr>
              <a:t>asiakkaidensa kanssa, jotka vaativat vastuullisesti hankittuja tuotteita. </a:t>
            </a:r>
            <a:r>
              <a:rPr lang="fi-FI" dirty="0"/>
              <a:t>Kuluttajilla on nykyään </a:t>
            </a:r>
            <a:r>
              <a:rPr lang="fi-FI" b="0" i="0" dirty="0">
                <a:effectLst/>
              </a:rPr>
              <a:t>tietoisuus siitä, mistä heidän ruokansa tulee ja he tarvitsevat myös luottamusta niistä olosuhteisista, joissa se on </a:t>
            </a:r>
            <a:r>
              <a:rPr lang="fi-FI" dirty="0"/>
              <a:t>tuotettu. Tämä </a:t>
            </a:r>
            <a:r>
              <a:rPr lang="fi-FI" b="0" i="0" dirty="0">
                <a:effectLst/>
              </a:rPr>
              <a:t>inspiroi </a:t>
            </a:r>
            <a:r>
              <a:rPr lang="fi-FI" dirty="0"/>
              <a:t>Syscoa </a:t>
            </a:r>
            <a:r>
              <a:rPr lang="fi-FI" b="0" i="0" dirty="0">
                <a:effectLst/>
              </a:rPr>
              <a:t>hankkimaan vain parasta, ja h</a:t>
            </a:r>
            <a:r>
              <a:rPr lang="fi-FI" dirty="0"/>
              <a:t>e </a:t>
            </a:r>
            <a:r>
              <a:rPr lang="fi-FI" b="0" i="0" dirty="0">
                <a:effectLst/>
              </a:rPr>
              <a:t>tekevät yhteistyötä kaikkien toimittajiensa kanssa täyttääkseen asiakkaidensa korkeat vaatimukset.</a:t>
            </a:r>
            <a:endParaRPr lang="fi-FI" b="0" i="0" dirty="0">
              <a:effectLst/>
              <a:cs typeface="Calibri"/>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pPr algn="l" rtl="0"/>
            <a:r>
              <a:rPr lang="en-IE" dirty="0">
                <a:highlight>
                  <a:srgbClr val="F79037"/>
                </a:highlight>
              </a:rPr>
              <a:t>Ole inspiroitunut:</a:t>
            </a:r>
          </a:p>
        </p:txBody>
      </p:sp>
      <p:pic>
        <p:nvPicPr>
          <p:cNvPr id="2" name="Picture 2" descr="A blue and green logo  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7955881" y="144118"/>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11052970"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pPr algn="l" rtl="0"/>
            <a:r>
              <a:rPr lang="en-IE"/>
              <a:t>Eettinen hankinta ja tuotanto</a:t>
            </a:r>
          </a:p>
          <a:p>
            <a:pPr algn="l" rtl="0"/>
            <a:endParaRPr lang="en-IE"/>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pPr algn="l" rtl="0"/>
            <a:r>
              <a:rPr lang="en-IE" dirty="0"/>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649557" y="1865404"/>
            <a:ext cx="8015377" cy="3291086"/>
          </a:xfrm>
        </p:spPr>
        <p:txBody>
          <a:bodyPr/>
          <a:lstStyle/>
          <a:p>
            <a:pPr algn="l" rtl="0"/>
            <a:r>
              <a:rPr lang="en-IE" dirty="0" err="1"/>
              <a:t>Tutustu</a:t>
            </a:r>
            <a:r>
              <a:rPr lang="en-IE" dirty="0"/>
              <a:t> </a:t>
            </a:r>
            <a:r>
              <a:rPr lang="en-IE" dirty="0" err="1"/>
              <a:t>meidän</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Hyvien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käytäntöjen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kokoelmaa</a:t>
            </a:r>
            <a:r>
              <a:rPr lang="en-IE" dirty="0" err="1">
                <a:solidFill>
                  <a:srgbClr val="F79037"/>
                </a:solidFill>
              </a:rPr>
              <a:t>n</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algn="l" rtl="0"/>
            <a:r>
              <a:rPr lang="en-IE" dirty="0">
                <a:solidFill>
                  <a:srgbClr val="F79037"/>
                </a:solidFill>
              </a:rPr>
              <a:t>Meira Nova </a:t>
            </a:r>
            <a:r>
              <a:rPr lang="en-IE" dirty="0" err="1"/>
              <a:t>valittiin</a:t>
            </a:r>
            <a:r>
              <a:rPr lang="en-IE" dirty="0"/>
              <a:t> </a:t>
            </a:r>
            <a:r>
              <a:rPr lang="en-IE" dirty="0" err="1"/>
              <a:t>hyväksi</a:t>
            </a:r>
            <a:r>
              <a:rPr lang="en-IE" dirty="0"/>
              <a:t> </a:t>
            </a:r>
            <a:r>
              <a:rPr lang="en-IE" dirty="0" err="1"/>
              <a:t>käytännöksi</a:t>
            </a:r>
            <a:r>
              <a:rPr lang="en-IE" dirty="0"/>
              <a:t>, </a:t>
            </a:r>
            <a:r>
              <a:rPr lang="en-US" dirty="0" err="1"/>
              <a:t>koska</a:t>
            </a:r>
            <a:r>
              <a:rPr lang="en-US" dirty="0"/>
              <a:t> heidän eettiset ja kestävät käytäntönsä alkavat tavarantoimittajien valinnasta. </a:t>
            </a:r>
          </a:p>
          <a:p>
            <a:pPr algn="l" rtl="0"/>
            <a:r>
              <a:rPr lang="en-US" dirty="0" err="1"/>
              <a:t>Hankintapuitesopimusten</a:t>
            </a:r>
            <a:r>
              <a:rPr lang="en-US" dirty="0"/>
              <a:t> kautta Meira Novan laatu- ja vastuullisuusvaatimukset viedään eteenpäin toimitusketjussa. </a:t>
            </a:r>
          </a:p>
          <a:p>
            <a:pPr algn="l" rtl="0"/>
            <a:r>
              <a:rPr lang="en-US" dirty="0" err="1"/>
              <a:t>Jokainen</a:t>
            </a:r>
            <a:r>
              <a:rPr lang="en-US" dirty="0"/>
              <a:t> toimittaja käy läpi toimittajien hyväksyntäprosessin, jossa tarkastellaan toimittajan toimintamalleja elintarviketurvallisuuden, sosiaalisen vastuun, ympäristöasioiden ja yrityksen johtamiskäytäntöjen osalta.</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621498" y="701541"/>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6956" y="249539"/>
            <a:ext cx="1432533" cy="199431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rot="3083613">
            <a:off x="6088083" y="51611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a:xfrm>
            <a:off x="5316718" y="2930184"/>
            <a:ext cx="5972520" cy="3066422"/>
          </a:xfrm>
        </p:spPr>
        <p:txBody>
          <a:bodyPr/>
          <a:lstStyle/>
          <a:p>
            <a:pPr algn="l" rtl="0"/>
            <a:r>
              <a:rPr lang="en-IE" dirty="0"/>
              <a:t>GMO- ja kasvipohjaiset ruoat</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pPr algn="l" rtl="0"/>
            <a:r>
              <a:rPr lang="en-IE" dirty="0"/>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71761"/>
              <a:gd name="adj2" fmla="val -42964"/>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952106" y="1212163"/>
            <a:ext cx="6457361" cy="4083245"/>
          </a:xfrm>
        </p:spPr>
        <p:txBody>
          <a:bodyPr/>
          <a:lstStyle/>
          <a:p>
            <a:pPr algn="l" rtl="0"/>
            <a:r>
              <a:rPr lang="en-US" dirty="0"/>
              <a:t>GMO-</a:t>
            </a:r>
            <a:r>
              <a:rPr lang="en-US" dirty="0" err="1"/>
              <a:t>ruoat</a:t>
            </a:r>
            <a:r>
              <a:rPr lang="en-US" dirty="0"/>
              <a:t> tai </a:t>
            </a:r>
            <a:r>
              <a:rPr lang="en-US" b="1" dirty="0" err="1"/>
              <a:t>geneettisesti</a:t>
            </a:r>
            <a:r>
              <a:rPr lang="en-US" b="1" dirty="0"/>
              <a:t> </a:t>
            </a:r>
            <a:r>
              <a:rPr lang="en-US" b="1" dirty="0" err="1"/>
              <a:t>muunnetut</a:t>
            </a:r>
            <a:r>
              <a:rPr lang="en-US" b="1" dirty="0"/>
              <a:t> </a:t>
            </a:r>
            <a:r>
              <a:rPr lang="en-US" b="1" dirty="0" err="1"/>
              <a:t>organismien</a:t>
            </a:r>
            <a:r>
              <a:rPr lang="en-US" b="1" dirty="0"/>
              <a:t> </a:t>
            </a:r>
            <a:r>
              <a:rPr lang="en-US" b="1" dirty="0" err="1"/>
              <a:t>ruoat</a:t>
            </a:r>
            <a:r>
              <a:rPr lang="en-US" b="1" dirty="0"/>
              <a:t> </a:t>
            </a:r>
            <a:r>
              <a:rPr lang="en-US" dirty="0" err="1"/>
              <a:t>ovat</a:t>
            </a:r>
            <a:r>
              <a:rPr lang="en-US" dirty="0"/>
              <a:t> elintarvikkeita, jotka on johdettu organismeista (kasveista, eläimistä tai mikro-organismeista), joiden geneettistä materiaalia on muutettu geenitekniikan avulla. </a:t>
            </a:r>
          </a:p>
          <a:p>
            <a:pPr algn="l" rtl="0"/>
            <a:r>
              <a:rPr lang="en-US" dirty="0" err="1"/>
              <a:t>GMO:issa</a:t>
            </a:r>
            <a:r>
              <a:rPr lang="en-US" dirty="0"/>
              <a:t> tietyt geenit tai DNA eristetään yhdestä organismista ja lisätään, poistetaan tai </a:t>
            </a:r>
            <a:r>
              <a:rPr lang="en-US" dirty="0" err="1"/>
              <a:t>modifioidaan</a:t>
            </a:r>
            <a:r>
              <a:rPr lang="en-US" dirty="0"/>
              <a:t> </a:t>
            </a:r>
            <a:r>
              <a:rPr lang="en-US" dirty="0" err="1"/>
              <a:t>ilmentääkseen</a:t>
            </a:r>
            <a:r>
              <a:rPr lang="en-US" b="1" dirty="0"/>
              <a:t> haluttuja piirteitä tai </a:t>
            </a:r>
            <a:r>
              <a:rPr lang="en-US" b="1" dirty="0" err="1"/>
              <a:t>ominaisuuksia</a:t>
            </a:r>
            <a:r>
              <a:rPr lang="en-US" b="1" dirty="0"/>
              <a:t>, </a:t>
            </a:r>
            <a:r>
              <a:rPr lang="en-US" dirty="0" err="1"/>
              <a:t>joita</a:t>
            </a:r>
            <a:r>
              <a:rPr lang="en-US" dirty="0"/>
              <a:t> ei luonnostaan ​​ole organismissa.</a:t>
            </a:r>
          </a:p>
          <a:p>
            <a:pPr algn="l" rtl="0"/>
            <a:r>
              <a:rPr lang="en-US" dirty="0"/>
              <a:t>GMO:ien puolesta ja vastaan ​​on monia argumentteja, mukaan lukien eettiset kysymykset geenivarojen omistamisesta.</a:t>
            </a: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a:xfrm>
            <a:off x="952106" y="510105"/>
            <a:ext cx="4990998" cy="786899"/>
          </a:xfrm>
        </p:spPr>
        <p:txBody>
          <a:bodyPr/>
          <a:lstStyle/>
          <a:p>
            <a:pPr algn="l" rtl="0"/>
            <a:r>
              <a:rPr lang="en-IE" dirty="0"/>
              <a:t>Mitä ovat GMO-ruoat?</a:t>
            </a:r>
          </a:p>
        </p:txBody>
      </p:sp>
      <p:pic>
        <p:nvPicPr>
          <p:cNvPr id="6" name="Picture Placeholder 5" descr="A logo with a corn in the middle  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7" y="4535633"/>
            <a:ext cx="4253844" cy="1477328"/>
          </a:xfrm>
          <a:prstGeom prst="rect">
            <a:avLst/>
          </a:prstGeom>
          <a:noFill/>
        </p:spPr>
        <p:txBody>
          <a:bodyPr wrap="square">
            <a:spAutoFit/>
          </a:bodyPr>
          <a:lstStyle/>
          <a:p>
            <a:pPr algn="ctr" rtl="0"/>
            <a:r>
              <a:rPr lang="en-US" b="0" i="0" dirty="0">
                <a:solidFill>
                  <a:schemeClr val="bg1"/>
                </a:solidFill>
                <a:effectLst/>
              </a:rPr>
              <a:t>Tätä tekniikkaa on käytetty </a:t>
            </a:r>
            <a:r>
              <a:rPr lang="en-US" b="0" i="0" dirty="0" err="1">
                <a:solidFill>
                  <a:schemeClr val="bg1"/>
                </a:solidFill>
                <a:effectLst/>
              </a:rPr>
              <a:t>ensisijaisesti</a:t>
            </a:r>
            <a:r>
              <a:rPr lang="en-US" b="0" i="0" dirty="0">
                <a:solidFill>
                  <a:schemeClr val="bg1"/>
                </a:solidFill>
                <a:effectLst/>
              </a:rPr>
              <a:t> </a:t>
            </a:r>
            <a:r>
              <a:rPr lang="en-US" b="0" i="0" dirty="0" err="1">
                <a:solidFill>
                  <a:schemeClr val="bg1"/>
                </a:solidFill>
                <a:effectLst/>
              </a:rPr>
              <a:t>viljelykasveissa</a:t>
            </a:r>
            <a:r>
              <a:rPr lang="en-US" b="0" i="0" dirty="0">
                <a:solidFill>
                  <a:schemeClr val="bg1"/>
                </a:solidFill>
                <a:effectLst/>
              </a:rPr>
              <a:t> </a:t>
            </a:r>
            <a:r>
              <a:rPr lang="en-US" b="1" i="0" dirty="0" err="1">
                <a:solidFill>
                  <a:schemeClr val="bg1"/>
                </a:solidFill>
                <a:effectLst/>
              </a:rPr>
              <a:t>hyönteisten</a:t>
            </a:r>
            <a:r>
              <a:rPr lang="en-US" b="1" i="0" dirty="0">
                <a:solidFill>
                  <a:schemeClr val="bg1"/>
                </a:solidFill>
                <a:effectLst/>
              </a:rPr>
              <a:t> </a:t>
            </a:r>
            <a:r>
              <a:rPr lang="en-US" b="1" i="0" dirty="0" err="1">
                <a:solidFill>
                  <a:schemeClr val="bg1"/>
                </a:solidFill>
                <a:effectLst/>
              </a:rPr>
              <a:t>vastustuskyvyn</a:t>
            </a:r>
            <a:r>
              <a:rPr lang="en-US" b="1" i="0" dirty="0">
                <a:solidFill>
                  <a:schemeClr val="bg1"/>
                </a:solidFill>
                <a:effectLst/>
              </a:rPr>
              <a:t> ja </a:t>
            </a:r>
            <a:r>
              <a:rPr lang="en-US" b="1" i="0" dirty="0" err="1">
                <a:solidFill>
                  <a:schemeClr val="bg1"/>
                </a:solidFill>
                <a:effectLst/>
              </a:rPr>
              <a:t>rikkakasvien</a:t>
            </a:r>
            <a:r>
              <a:rPr lang="en-US" b="1" i="0" dirty="0">
                <a:solidFill>
                  <a:schemeClr val="bg1"/>
                </a:solidFill>
                <a:effectLst/>
              </a:rPr>
              <a:t> </a:t>
            </a:r>
            <a:r>
              <a:rPr lang="en-US" b="1" i="0" dirty="0" err="1">
                <a:solidFill>
                  <a:schemeClr val="bg1"/>
                </a:solidFill>
                <a:effectLst/>
              </a:rPr>
              <a:t>sietokyvyn</a:t>
            </a:r>
            <a:r>
              <a:rPr lang="en-US" b="1" i="0" dirty="0">
                <a:solidFill>
                  <a:schemeClr val="bg1"/>
                </a:solidFill>
                <a:effectLst/>
              </a:rPr>
              <a:t> </a:t>
            </a:r>
            <a:r>
              <a:rPr lang="en-US" b="1" i="0" dirty="0" err="1">
                <a:solidFill>
                  <a:schemeClr val="bg1"/>
                </a:solidFill>
                <a:effectLst/>
              </a:rPr>
              <a:t>lisäämiseksi</a:t>
            </a:r>
            <a:r>
              <a:rPr lang="en-US" b="1" i="0" dirty="0">
                <a:solidFill>
                  <a:schemeClr val="bg1"/>
                </a:solidFill>
                <a:effectLst/>
              </a:rPr>
              <a:t> </a:t>
            </a:r>
            <a:r>
              <a:rPr lang="en-US" b="0" i="0" dirty="0">
                <a:solidFill>
                  <a:schemeClr val="bg1"/>
                </a:solidFill>
                <a:effectLst/>
              </a:rPr>
              <a:t>ja </a:t>
            </a:r>
            <a:r>
              <a:rPr lang="en-US" b="0" i="0" dirty="0" err="1">
                <a:solidFill>
                  <a:schemeClr val="bg1"/>
                </a:solidFill>
                <a:effectLst/>
              </a:rPr>
              <a:t>mikro-organismeissa</a:t>
            </a:r>
            <a:r>
              <a:rPr lang="en-US" b="0" i="0" dirty="0">
                <a:solidFill>
                  <a:schemeClr val="bg1"/>
                </a:solidFill>
                <a:effectLst/>
              </a:rPr>
              <a:t> </a:t>
            </a:r>
            <a:r>
              <a:rPr lang="en-US" b="1" i="0" dirty="0" err="1">
                <a:solidFill>
                  <a:schemeClr val="bg1"/>
                </a:solidFill>
                <a:effectLst/>
              </a:rPr>
              <a:t>entsyymien</a:t>
            </a:r>
            <a:r>
              <a:rPr lang="en-US" b="1" i="0" dirty="0">
                <a:solidFill>
                  <a:schemeClr val="bg1"/>
                </a:solidFill>
                <a:effectLst/>
              </a:rPr>
              <a:t> </a:t>
            </a:r>
            <a:r>
              <a:rPr lang="en-US" b="1" i="0" dirty="0" err="1">
                <a:solidFill>
                  <a:schemeClr val="bg1"/>
                </a:solidFill>
                <a:effectLst/>
              </a:rPr>
              <a:t>tuottamiseen</a:t>
            </a:r>
            <a:r>
              <a:rPr lang="en-US" b="0" i="0" dirty="0">
                <a:solidFill>
                  <a:schemeClr val="bg1"/>
                </a:solidFill>
                <a:effectLst/>
              </a:rPr>
              <a:t>.</a:t>
            </a:r>
            <a:endParaRPr lang="en-IE" dirty="0">
              <a:solidFill>
                <a:schemeClr val="bg1"/>
              </a:solidFill>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772999" y="1389596"/>
            <a:ext cx="6504879" cy="4078807"/>
          </a:xfrm>
        </p:spPr>
        <p:txBody>
          <a:bodyPr/>
          <a:lstStyle/>
          <a:p>
            <a:pPr algn="l" rtl="0"/>
            <a:r>
              <a:rPr lang="en-US" sz="2300" dirty="0"/>
              <a:t>Vaikka geenimuunnoksia on tapahtunut läpi historian valikoiduilla jalostus- ja kasvatusmenetelmillä, tieteen edistyminen on mahdollistanut tämän käytännön etenemisen geneettiselle tasolle. </a:t>
            </a:r>
          </a:p>
          <a:p>
            <a:pPr algn="l" rtl="0"/>
            <a:r>
              <a:rPr lang="en-US" sz="2300" dirty="0" err="1"/>
              <a:t>Nykyaikaisessa</a:t>
            </a:r>
            <a:r>
              <a:rPr lang="en-US" sz="2300" dirty="0"/>
              <a:t> GMO:ssa kasvit voivat olla vastustuskykyisiä tietyille torjunta-aineille ja rikkakasvien torjunta-aineille samalla kun ne mukautuvat muuttuviin ympäristöolosuhteisiin. </a:t>
            </a:r>
          </a:p>
          <a:p>
            <a:pPr algn="l" rtl="0"/>
            <a:r>
              <a:rPr lang="en-US" sz="2300" dirty="0" err="1"/>
              <a:t>Kasvavan</a:t>
            </a:r>
            <a:r>
              <a:rPr lang="en-US" sz="2300" dirty="0"/>
              <a:t> väestön myötä geneettisesti muunnettujen elintarvikkeiden ENSISIJAINEN ETU on se, </a:t>
            </a:r>
            <a:r>
              <a:rPr lang="en-US" sz="2300" dirty="0" err="1"/>
              <a:t>että</a:t>
            </a:r>
            <a:r>
              <a:rPr lang="en-US" sz="2300" dirty="0"/>
              <a:t> </a:t>
            </a:r>
            <a:r>
              <a:rPr lang="en-US" sz="2300" b="1" dirty="0" err="1"/>
              <a:t>viljelykasvien</a:t>
            </a:r>
            <a:r>
              <a:rPr lang="en-US" sz="2300" b="1" dirty="0"/>
              <a:t> sadoista tulee tasaisempia ja tuottavampia, mikä mahdollistaa </a:t>
            </a:r>
            <a:r>
              <a:rPr lang="en-US" sz="2300" b="1" dirty="0" err="1"/>
              <a:t>useamman</a:t>
            </a:r>
            <a:r>
              <a:rPr lang="en-US" sz="2300" b="1" dirty="0"/>
              <a:t> 	</a:t>
            </a:r>
            <a:r>
              <a:rPr lang="en-US" sz="2300" b="1" dirty="0" err="1"/>
              <a:t>ihmisen</a:t>
            </a:r>
            <a:r>
              <a:rPr lang="en-US" sz="2300" b="1" dirty="0"/>
              <a:t> ruokinnan.</a:t>
            </a:r>
            <a:endParaRPr lang="en-IE" sz="2300" b="1" dirty="0"/>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a:xfrm>
            <a:off x="628534" y="577378"/>
            <a:ext cx="7646035" cy="992652"/>
          </a:xfrm>
        </p:spPr>
        <p:txBody>
          <a:bodyPr/>
          <a:lstStyle/>
          <a:p>
            <a:pPr algn="l" rtl="0"/>
            <a:r>
              <a:rPr lang="en-IE" dirty="0"/>
              <a:t>Menneisyydestä nykypäivään…</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a:normAutofit fontScale="92500"/>
          </a:bodyPr>
          <a:lstStyle/>
          <a:p>
            <a:pPr rtl="0"/>
            <a:r>
              <a:rPr lang="en-US" dirty="0"/>
              <a:t>Insinöörit suunnittelevat kasveja käyttämällä geneettisesti muunnettuja organismeja (GMO:ita) </a:t>
            </a:r>
            <a:r>
              <a:rPr lang="en-US" dirty="0" err="1"/>
              <a:t>parantaakseen</a:t>
            </a:r>
            <a:r>
              <a:rPr lang="en-US" dirty="0"/>
              <a:t> </a:t>
            </a:r>
            <a:r>
              <a:rPr lang="en-US" b="1" dirty="0" err="1"/>
              <a:t>makua</a:t>
            </a:r>
            <a:r>
              <a:rPr lang="en-US" b="1" dirty="0"/>
              <a:t>, </a:t>
            </a:r>
            <a:r>
              <a:rPr lang="en-US" b="1" dirty="0" err="1"/>
              <a:t>ravintosisältöä</a:t>
            </a:r>
            <a:r>
              <a:rPr lang="en-US" b="1" dirty="0"/>
              <a:t> ja </a:t>
            </a:r>
            <a:r>
              <a:rPr lang="en-US" b="1" dirty="0" err="1"/>
              <a:t>kestävyyttä</a:t>
            </a:r>
            <a:r>
              <a:rPr lang="en-US" dirty="0"/>
              <a:t>. Ihmiset ovat kuitenkin huolissaan turvallisuudestaan, ja GMO:ien käytön eduista ja haitoista käydään paljon keskustelua.</a:t>
            </a:r>
            <a:endParaRPr lang="en-IE" dirty="0"/>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327816" y="5580667"/>
            <a:ext cx="2884448" cy="369332"/>
          </a:xfrm>
          <a:prstGeom prst="rect">
            <a:avLst/>
          </a:prstGeom>
          <a:noFill/>
        </p:spPr>
        <p:txBody>
          <a:bodyPr wrap="square" rtlCol="0">
            <a:spAutoFit/>
          </a:bodyPr>
          <a:lstStyle/>
          <a:p>
            <a:pPr algn="l" rtl="0"/>
            <a:r>
              <a:rPr lang="en-IE" dirty="0">
                <a:solidFill>
                  <a:srgbClr val="F79037"/>
                </a:solidFill>
                <a:hlinkClick r:id="rId3">
                  <a:extLst>
                    <a:ext uri="{A12FA001-AC4F-418D-AE19-62706E023703}">
                      <ahyp:hlinkClr xmlns:ahyp="http://schemas.microsoft.com/office/drawing/2018/hyperlinkcolor" val="tx"/>
                    </a:ext>
                  </a:extLst>
                </a:hlinkClick>
              </a:rPr>
              <a:t>Lääketieteen uutisia tänään</a:t>
            </a:r>
            <a:endParaRPr lang="en-IE" dirty="0">
              <a:solidFill>
                <a:srgbClr val="F79037"/>
              </a:solidFill>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904973" y="1339441"/>
            <a:ext cx="6372905" cy="4420336"/>
          </a:xfrm>
        </p:spPr>
        <p:txBody>
          <a:bodyPr/>
          <a:lstStyle/>
          <a:p>
            <a:pPr algn="l" rtl="0"/>
            <a:r>
              <a:rPr lang="en-US" sz="2300" dirty="0"/>
              <a:t>Suurin osa tällä hetkellä saatavilla olevista GMO-ruoista on kasveja, kuten hedelmiä ja vihanneksia. Yhdysvalloissa Food and Drug Administration (FDA) säätelee kaikkia geneettisesti muunnetuista kasveista peräisin olevia elintarvikkeita. Niiden on täytettävä samat turvallisuusvaatimukset kuin muuntogeenisten elintarvikkeiden.</a:t>
            </a:r>
          </a:p>
          <a:p>
            <a:pPr algn="l" rtl="0"/>
            <a:r>
              <a:rPr lang="en-US" sz="2300" dirty="0" err="1"/>
              <a:t>Kuitenkin</a:t>
            </a:r>
            <a:r>
              <a:rPr lang="en-US" sz="2300" dirty="0"/>
              <a:t> </a:t>
            </a:r>
            <a:r>
              <a:rPr lang="en-US" sz="2300" dirty="0" err="1">
                <a:solidFill>
                  <a:srgbClr val="F79037"/>
                </a:solidFill>
                <a:hlinkClick r:id="rId2">
                  <a:extLst>
                    <a:ext uri="{A12FA001-AC4F-418D-AE19-62706E023703}">
                      <ahyp:hlinkClr xmlns:ahyp="http://schemas.microsoft.com/office/drawing/2018/hyperlinkcolor" val="tx"/>
                    </a:ext>
                  </a:extLst>
                </a:hlinkClick>
              </a:rPr>
              <a:t>Euroopan</a:t>
            </a:r>
            <a:r>
              <a:rPr lang="en-US" sz="2300" dirty="0">
                <a:solidFill>
                  <a:srgbClr val="F79037"/>
                </a:solidFill>
                <a:hlinkClick r:id="rId2">
                  <a:extLst>
                    <a:ext uri="{A12FA001-AC4F-418D-AE19-62706E023703}">
                      <ahyp:hlinkClr xmlns:ahyp="http://schemas.microsoft.com/office/drawing/2018/hyperlinkcolor" val="tx"/>
                    </a:ext>
                  </a:extLst>
                </a:hlinkClick>
              </a:rPr>
              <a:t> </a:t>
            </a:r>
            <a:r>
              <a:rPr lang="en-US" sz="2300" dirty="0" err="1">
                <a:solidFill>
                  <a:srgbClr val="F79037"/>
                </a:solidFill>
                <a:hlinkClick r:id="rId2">
                  <a:extLst>
                    <a:ext uri="{A12FA001-AC4F-418D-AE19-62706E023703}">
                      <ahyp:hlinkClr xmlns:ahyp="http://schemas.microsoft.com/office/drawing/2018/hyperlinkcolor" val="tx"/>
                    </a:ext>
                  </a:extLst>
                </a:hlinkClick>
              </a:rPr>
              <a:t>elintarviketurvallisuusviranomaisen</a:t>
            </a:r>
            <a:r>
              <a:rPr lang="en-US" sz="2300" dirty="0">
                <a:solidFill>
                  <a:srgbClr val="F79037"/>
                </a:solidFill>
              </a:rPr>
              <a:t> </a:t>
            </a:r>
            <a:r>
              <a:rPr lang="en-US" sz="2300" dirty="0"/>
              <a:t>(EFSA) </a:t>
            </a:r>
            <a:r>
              <a:rPr lang="en-US" sz="2300" dirty="0" err="1"/>
              <a:t>kautta</a:t>
            </a:r>
            <a:r>
              <a:rPr lang="en-US" sz="2300" dirty="0"/>
              <a:t> </a:t>
            </a:r>
            <a:r>
              <a:rPr lang="en-US" sz="2300" dirty="0" err="1"/>
              <a:t>EU:lla</a:t>
            </a:r>
            <a:r>
              <a:rPr lang="en-US" sz="2300" dirty="0"/>
              <a:t> on ehkä maailman tiukimmat GMO-määräykset. EFSA arvioi mahdolliset riskit, joita muuntogeeniset organismit voivat aiheuttaa ihmisten ja eläinten terveydelle sekä </a:t>
            </a:r>
            <a:r>
              <a:rPr lang="en-US" sz="2300" dirty="0" err="1"/>
              <a:t>ympäristölle</a:t>
            </a:r>
            <a:r>
              <a:rPr lang="en-US" sz="2300" dirty="0"/>
              <a:t> 	</a:t>
            </a:r>
            <a:r>
              <a:rPr lang="en-US" sz="2300" dirty="0" err="1"/>
              <a:t>Euroopassa</a:t>
            </a:r>
            <a:r>
              <a:rPr lang="en-US" sz="2300" dirty="0"/>
              <a:t>.</a:t>
            </a:r>
            <a:endParaRPr lang="en-IE" sz="2300" dirty="0"/>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a:xfrm>
            <a:off x="650708" y="577378"/>
            <a:ext cx="4990998" cy="992652"/>
          </a:xfrm>
        </p:spPr>
        <p:txBody>
          <a:bodyPr/>
          <a:lstStyle/>
          <a:p>
            <a:pPr algn="l" rtl="0"/>
            <a:r>
              <a:rPr lang="en-IE" dirty="0"/>
              <a:t>GMO-sääntely…</a:t>
            </a:r>
          </a:p>
        </p:txBody>
      </p:sp>
      <p:pic>
        <p:nvPicPr>
          <p:cNvPr id="6" name="Picture Placeholder 5" descr="A close-up of words  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565962" y="1301280"/>
            <a:ext cx="11148168" cy="3849918"/>
          </a:xfrm>
        </p:spPr>
        <p:txBody>
          <a:bodyPr/>
          <a:lstStyle/>
          <a:p>
            <a:pPr marL="342900" indent="-342900" algn="l" rtl="0">
              <a:spcBef>
                <a:spcPts val="600"/>
              </a:spcBef>
              <a:buFont typeface="Arial" panose="020B0604020202020204" pitchFamily="34" charset="0"/>
              <a:buChar char="•"/>
            </a:pPr>
            <a:r>
              <a:rPr lang="en-US" sz="2300" dirty="0"/>
              <a:t>lisää houkuttelevuutta kuluttajien silmissä, esimerkiksi omenat ja perunat, jotka eivät todennäköisesti ruskistu tai </a:t>
            </a:r>
            <a:r>
              <a:rPr lang="en-US" sz="2300" dirty="0" err="1"/>
              <a:t>muutu</a:t>
            </a:r>
            <a:r>
              <a:rPr lang="en-US" sz="2300" dirty="0"/>
              <a:t> </a:t>
            </a:r>
            <a:r>
              <a:rPr lang="en-US" sz="2300" dirty="0" err="1"/>
              <a:t>ruskeaksi</a:t>
            </a:r>
            <a:endParaRPr lang="en-US" sz="2300" dirty="0"/>
          </a:p>
          <a:p>
            <a:pPr marL="342900" indent="-342900" algn="l" rtl="0">
              <a:spcBef>
                <a:spcPts val="600"/>
              </a:spcBef>
              <a:buFont typeface="Arial" panose="020B0604020202020204" pitchFamily="34" charset="0"/>
              <a:buChar char="•"/>
            </a:pPr>
            <a:r>
              <a:rPr lang="en-US" sz="2300" dirty="0" err="1"/>
              <a:t>tehostettu</a:t>
            </a:r>
            <a:r>
              <a:rPr lang="en-US" sz="2300" dirty="0"/>
              <a:t> </a:t>
            </a:r>
            <a:r>
              <a:rPr lang="en-US" sz="2300" dirty="0" err="1"/>
              <a:t>maku</a:t>
            </a:r>
            <a:endParaRPr lang="en-US" sz="2300" dirty="0"/>
          </a:p>
          <a:p>
            <a:pPr marL="342900" indent="-342900" algn="l" rtl="0">
              <a:spcBef>
                <a:spcPts val="600"/>
              </a:spcBef>
              <a:buFont typeface="Arial" panose="020B0604020202020204" pitchFamily="34" charset="0"/>
              <a:buChar char="•"/>
            </a:pPr>
            <a:r>
              <a:rPr lang="en-US" sz="2300" dirty="0"/>
              <a:t>pidempi säilyvyys, helpompi varastoida ja kuljettaa, ja siten vähemmän jätettä</a:t>
            </a:r>
          </a:p>
          <a:p>
            <a:pPr marL="342900" indent="-342900" algn="l" rtl="0">
              <a:spcBef>
                <a:spcPts val="600"/>
              </a:spcBef>
              <a:buFont typeface="Arial" panose="020B0604020202020204" pitchFamily="34" charset="0"/>
              <a:buChar char="•"/>
            </a:pPr>
            <a:r>
              <a:rPr lang="en-US" sz="2300" dirty="0"/>
              <a:t>parempaa vastustuskykyä hyönteisiä, viruksia ja muita sairauksia vastaan, mikä voi johtaa vähemmän jätettä ja parantaa elintarviketurvaa</a:t>
            </a:r>
          </a:p>
          <a:p>
            <a:pPr marL="342900" indent="-342900" algn="l" rtl="0">
              <a:spcBef>
                <a:spcPts val="600"/>
              </a:spcBef>
              <a:buFont typeface="Arial" panose="020B0604020202020204" pitchFamily="34" charset="0"/>
              <a:buChar char="•"/>
            </a:pPr>
            <a:r>
              <a:rPr lang="en-US" sz="2300" dirty="0"/>
              <a:t>suurempi sietokyky rikkakasvien torjunta-aineille, mikä helpottaa maanviljelijöiden torjuntaa rikkaruohoilla</a:t>
            </a:r>
          </a:p>
          <a:p>
            <a:pPr marL="342900" indent="-342900" algn="l" rtl="0">
              <a:spcBef>
                <a:spcPts val="600"/>
              </a:spcBef>
              <a:buFont typeface="Arial" panose="020B0604020202020204" pitchFamily="34" charset="0"/>
              <a:buChar char="•"/>
            </a:pPr>
            <a:r>
              <a:rPr lang="en-US" sz="2300" dirty="0"/>
              <a:t>lisääntynyt ravintoarvo, kuten kultaisessa riisissä, mikä voi parantaa ihmisten terveyttä, joilla on rajoitettu pääsy ravintoon</a:t>
            </a:r>
          </a:p>
          <a:p>
            <a:pPr marL="342900" indent="-342900" algn="l" rtl="0">
              <a:spcBef>
                <a:spcPts val="600"/>
              </a:spcBef>
              <a:buFont typeface="Arial" panose="020B0604020202020204" pitchFamily="34" charset="0"/>
              <a:buChar char="•"/>
            </a:pPr>
            <a:r>
              <a:rPr lang="en-US" sz="2300" dirty="0"/>
              <a:t>kyky menestyä ankarissa ilmastoissa, kuten kuivuudessa tai kuumuudessa</a:t>
            </a:r>
          </a:p>
          <a:p>
            <a:pPr marL="342900" indent="-342900" algn="l" rtl="0">
              <a:spcBef>
                <a:spcPts val="600"/>
              </a:spcBef>
              <a:buFont typeface="Arial" panose="020B0604020202020204" pitchFamily="34" charset="0"/>
              <a:buChar char="•"/>
            </a:pPr>
            <a:r>
              <a:rPr lang="en-US" sz="2300" dirty="0"/>
              <a:t>kyky kasvaa huonolaatuisessa tai suolaisessa maassa</a:t>
            </a: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477870" y="565231"/>
            <a:ext cx="10595237" cy="803654"/>
          </a:xfrm>
        </p:spPr>
        <p:txBody>
          <a:bodyPr/>
          <a:lstStyle/>
          <a:p>
            <a:r>
              <a:rPr lang="en-US" dirty="0"/>
              <a:t>GMO-</a:t>
            </a:r>
            <a:r>
              <a:rPr lang="en-US" dirty="0" err="1"/>
              <a:t>kasvien</a:t>
            </a:r>
            <a:r>
              <a:rPr lang="en-US" dirty="0"/>
              <a:t> </a:t>
            </a:r>
            <a:r>
              <a:rPr lang="en-US" dirty="0" err="1"/>
              <a:t>mahdolliset</a:t>
            </a:r>
            <a:r>
              <a:rPr lang="en-US" dirty="0"/>
              <a:t> </a:t>
            </a:r>
            <a:r>
              <a:rPr lang="en-US" b="1" dirty="0"/>
              <a:t>EDUT</a:t>
            </a:r>
            <a:r>
              <a:rPr lang="en-US" dirty="0"/>
              <a:t> </a:t>
            </a:r>
            <a:r>
              <a:rPr lang="en-US" dirty="0" err="1"/>
              <a:t>ovat</a:t>
            </a:r>
            <a:r>
              <a:rPr lang="en-US" dirty="0"/>
              <a:t>:</a:t>
            </a:r>
            <a:endParaRPr lang="en-IE" dirty="0"/>
          </a:p>
        </p:txBody>
      </p:sp>
      <p:sp>
        <p:nvSpPr>
          <p:cNvPr id="4" name="TextBox 3">
            <a:extLst>
              <a:ext uri="{FF2B5EF4-FFF2-40B4-BE49-F238E27FC236}">
                <a16:creationId xmlns:a16="http://schemas.microsoft.com/office/drawing/2014/main" id="{8FC7977A-2AF5-04EF-B993-239EB91BA06F}"/>
              </a:ext>
            </a:extLst>
          </p:cNvPr>
          <p:cNvSpPr txBox="1"/>
          <p:nvPr/>
        </p:nvSpPr>
        <p:spPr>
          <a:xfrm>
            <a:off x="10850581" y="5709942"/>
            <a:ext cx="1687398" cy="369332"/>
          </a:xfrm>
          <a:prstGeom prst="rect">
            <a:avLst/>
          </a:prstGeom>
          <a:noFill/>
        </p:spPr>
        <p:txBody>
          <a:bodyPr wrap="square" rtlCol="0">
            <a:spAutoFit/>
          </a:bodyPr>
          <a:lstStyle/>
          <a:p>
            <a:pPr algn="l" rtl="0"/>
            <a:r>
              <a:rPr lang="en-IE" dirty="0">
                <a:solidFill>
                  <a:srgbClr val="F79037"/>
                </a:solidFill>
                <a:hlinkClick r:id="rId2">
                  <a:extLst>
                    <a:ext uri="{A12FA001-AC4F-418D-AE19-62706E023703}">
                      <ahyp:hlinkClr xmlns:ahyp="http://schemas.microsoft.com/office/drawing/2018/hyperlinkcolor" val="tx"/>
                    </a:ext>
                  </a:extLst>
                </a:hlinkClick>
              </a:rPr>
              <a:t>Lähde</a:t>
            </a:r>
            <a:endParaRPr lang="en-IE" dirty="0">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3800" y="285336"/>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879834" y="5969603"/>
            <a:ext cx="6152562" cy="646331"/>
          </a:xfrm>
          <a:prstGeom prst="rect">
            <a:avLst/>
          </a:prstGeom>
          <a:noFill/>
        </p:spPr>
        <p:txBody>
          <a:bodyPr wrap="square">
            <a:spAutoFit/>
          </a:bodyPr>
          <a:lstStyle/>
          <a:p>
            <a:pPr algn="l" rtl="0"/>
            <a:r>
              <a:rPr lang="en-US" b="1" i="0" dirty="0">
                <a:solidFill>
                  <a:schemeClr val="bg1"/>
                </a:solidFill>
                <a:effectLst/>
              </a:rPr>
              <a:t>Kaikki nämä tekijät vähentävät kuluttajien kustannuksia ja voivat varmistaa, että useammat ihmiset saavat ruokaa.</a:t>
            </a:r>
            <a:endParaRPr lang="en-IE" b="1" dirty="0">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196029" y="601348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pPr algn="l" rtl="0"/>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pPr algn="l" rtl="0"/>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pPr algn="l" rtl="0"/>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593887" y="1197612"/>
            <a:ext cx="11283885" cy="3849918"/>
          </a:xfrm>
        </p:spPr>
        <p:txBody>
          <a:bodyPr/>
          <a:lstStyle/>
          <a:p>
            <a:pPr marL="0" indent="0" algn="l" rtl="0">
              <a:spcBef>
                <a:spcPts val="600"/>
              </a:spcBef>
            </a:pPr>
            <a:r>
              <a:rPr lang="en-US" sz="2150" dirty="0"/>
              <a:t>Elintarvikkeiden geenitekniikka on suhteellisen uusi käytäntö, joten pitkän aikavälin vaikutukset turvallisuuteen eivät ole vielä selvillä. Monet huolenaiheet haitoista liittyvät ihmisten terveyteen. Tutkijat eivät ole vielä osoittaneet, että GMO-ruoat ovat haitallisia terveydelle, mutta tutkimustyötä tehdään edelleen.</a:t>
            </a:r>
          </a:p>
          <a:p>
            <a:pPr marL="342900" indent="-342900" algn="l" rtl="0">
              <a:spcBef>
                <a:spcPts val="600"/>
              </a:spcBef>
              <a:buFont typeface="Arial" panose="020B0604020202020204" pitchFamily="34" charset="0"/>
              <a:buChar char="•"/>
            </a:pPr>
            <a:r>
              <a:rPr lang="en-US" sz="2150" dirty="0"/>
              <a:t>Allergiset </a:t>
            </a:r>
            <a:r>
              <a:rPr lang="en-US" sz="2150" dirty="0" err="1"/>
              <a:t>reaktiot</a:t>
            </a:r>
            <a:r>
              <a:rPr lang="en-US" sz="2150" dirty="0"/>
              <a:t> – </a:t>
            </a:r>
            <a:r>
              <a:rPr lang="en-US" sz="2150" dirty="0" err="1"/>
              <a:t>voiko</a:t>
            </a:r>
            <a:r>
              <a:rPr lang="en-US" sz="2150" dirty="0"/>
              <a:t> </a:t>
            </a:r>
            <a:r>
              <a:rPr lang="en-US" sz="2150" b="0" i="0" dirty="0" err="1">
                <a:solidFill>
                  <a:srgbClr val="231F20"/>
                </a:solidFill>
                <a:effectLst/>
              </a:rPr>
              <a:t>geneettinen</a:t>
            </a:r>
            <a:r>
              <a:rPr lang="en-US" sz="2150" b="0" i="0" dirty="0">
                <a:solidFill>
                  <a:srgbClr val="231F20"/>
                </a:solidFill>
                <a:effectLst/>
              </a:rPr>
              <a:t> </a:t>
            </a:r>
            <a:r>
              <a:rPr lang="en-US" sz="2150" b="0" i="0" dirty="0" err="1">
                <a:solidFill>
                  <a:srgbClr val="231F20"/>
                </a:solidFill>
                <a:effectLst/>
              </a:rPr>
              <a:t>muutos</a:t>
            </a:r>
            <a:r>
              <a:rPr lang="en-US" sz="2150" b="0" i="0" dirty="0">
                <a:solidFill>
                  <a:srgbClr val="231F20"/>
                </a:solidFill>
                <a:effectLst/>
              </a:rPr>
              <a:t> </a:t>
            </a:r>
            <a:r>
              <a:rPr lang="en-US" sz="2150" b="0" i="0" dirty="0" err="1">
                <a:solidFill>
                  <a:srgbClr val="231F20"/>
                </a:solidFill>
                <a:effectLst/>
              </a:rPr>
              <a:t>laukaista</a:t>
            </a:r>
            <a:r>
              <a:rPr lang="en-US" sz="2150" b="0" i="0" dirty="0">
                <a:solidFill>
                  <a:srgbClr val="231F20"/>
                </a:solidFill>
                <a:effectLst/>
              </a:rPr>
              <a:t> allergeenin tuotannon</a:t>
            </a:r>
            <a:endParaRPr lang="en-US" sz="2150" dirty="0"/>
          </a:p>
          <a:p>
            <a:pPr marL="342900" indent="-342900" algn="l" rtl="0">
              <a:spcBef>
                <a:spcPts val="600"/>
              </a:spcBef>
              <a:buFont typeface="Arial" panose="020B0604020202020204" pitchFamily="34" charset="0"/>
              <a:buChar char="•"/>
            </a:pPr>
            <a:r>
              <a:rPr lang="en-US" sz="2150" dirty="0"/>
              <a:t>Syöpä – voivatko GMO:t nostaa mahdollisesti syöpää aiheuttavien aineiden määrää kehossa?</a:t>
            </a:r>
          </a:p>
          <a:p>
            <a:pPr marL="342900" indent="-342900" algn="l" rtl="0">
              <a:spcBef>
                <a:spcPts val="600"/>
              </a:spcBef>
              <a:buFont typeface="Arial" panose="020B0604020202020204" pitchFamily="34" charset="0"/>
              <a:buChar char="•"/>
            </a:pPr>
            <a:r>
              <a:rPr lang="en-IE" sz="2150" dirty="0"/>
              <a:t>Antibakteerinen vastustuskyky – jos kasveilla on resistenssiä ja jos sitä syödään, kehittyvätkö ihmiset tai eläimet saman vastustuskyvyn?</a:t>
            </a:r>
          </a:p>
          <a:p>
            <a:pPr marL="342900" indent="-342900" algn="l" rtl="0">
              <a:spcBef>
                <a:spcPts val="600"/>
              </a:spcBef>
              <a:buFont typeface="Arial" panose="020B0604020202020204" pitchFamily="34" charset="0"/>
              <a:buChar char="•"/>
            </a:pPr>
            <a:r>
              <a:rPr lang="en-IE" sz="2150" dirty="0"/>
              <a:t>Muutokset ihmisen DNA:ssa – </a:t>
            </a:r>
            <a:r>
              <a:rPr lang="en-IE" sz="2150" dirty="0" err="1"/>
              <a:t>jos</a:t>
            </a:r>
            <a:r>
              <a:rPr lang="en-IE" sz="2150" dirty="0"/>
              <a:t> </a:t>
            </a:r>
            <a:r>
              <a:rPr lang="en-IE" sz="2150" dirty="0" err="1"/>
              <a:t>elintarvikkeen</a:t>
            </a:r>
            <a:r>
              <a:rPr lang="en-IE" sz="2150" dirty="0"/>
              <a:t> </a:t>
            </a:r>
            <a:r>
              <a:rPr lang="en-US" sz="2150" dirty="0"/>
              <a:t>DNA voi selviytyä suolistoon asti, </a:t>
            </a:r>
            <a:r>
              <a:rPr lang="en-US" sz="2150" dirty="0" err="1"/>
              <a:t>tämä</a:t>
            </a:r>
            <a:r>
              <a:rPr lang="en-US" sz="2150" dirty="0"/>
              <a:t> </a:t>
            </a:r>
            <a:r>
              <a:rPr lang="en-US" sz="2150" dirty="0" err="1"/>
              <a:t>johtaa</a:t>
            </a:r>
            <a:r>
              <a:rPr lang="en-US" sz="2150" dirty="0"/>
              <a:t> huoleen, että tämä voi vaikuttaa immuunijärjestelmään.</a:t>
            </a:r>
          </a:p>
          <a:p>
            <a:pPr marL="342900" indent="-342900" algn="l" rtl="0">
              <a:spcBef>
                <a:spcPts val="600"/>
              </a:spcBef>
              <a:buFont typeface="Arial" panose="020B0604020202020204" pitchFamily="34" charset="0"/>
              <a:buChar char="•"/>
            </a:pPr>
            <a:r>
              <a:rPr lang="en-US" sz="2150" dirty="0"/>
              <a:t>risteytysriski, jossa GMO-ruoan geenit siirtyvät luonnonvaraisiin kasveihin ja muihin viljelykasveihin</a:t>
            </a:r>
          </a:p>
          <a:p>
            <a:pPr marL="342900" indent="-342900" algn="l" rtl="0">
              <a:spcBef>
                <a:spcPts val="600"/>
              </a:spcBef>
              <a:buFont typeface="Arial" panose="020B0604020202020204" pitchFamily="34" charset="0"/>
              <a:buChar char="•"/>
            </a:pPr>
            <a:r>
              <a:rPr lang="en-US" sz="2150" dirty="0"/>
              <a:t>negatiivinen vaikutus hyönteisiin ja muihin lajeihin</a:t>
            </a:r>
          </a:p>
          <a:p>
            <a:pPr marL="342900" indent="-342900" algn="l" rtl="0">
              <a:spcBef>
                <a:spcPts val="600"/>
              </a:spcBef>
              <a:buFont typeface="Arial" panose="020B0604020202020204" pitchFamily="34" charset="0"/>
              <a:buChar char="•"/>
            </a:pPr>
            <a:r>
              <a:rPr lang="en-US" sz="2150" dirty="0"/>
              <a:t>muiden kasvityyppien väheneminen, mikä johtaa biologisen monimuotoisuuden vähenemiseen</a:t>
            </a:r>
            <a:endParaRPr lang="en-IE" sz="2150" dirty="0"/>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419100" y="488226"/>
            <a:ext cx="10595237" cy="803654"/>
          </a:xfrm>
        </p:spPr>
        <p:txBody>
          <a:bodyPr/>
          <a:lstStyle/>
          <a:p>
            <a:r>
              <a:rPr lang="en-IE" dirty="0"/>
              <a:t>GMO-</a:t>
            </a:r>
            <a:r>
              <a:rPr lang="en-IE" dirty="0" err="1"/>
              <a:t>kasvien</a:t>
            </a:r>
            <a:r>
              <a:rPr lang="en-IE" dirty="0"/>
              <a:t> </a:t>
            </a:r>
            <a:r>
              <a:rPr lang="en-IE" dirty="0" err="1"/>
              <a:t>mahdolliset</a:t>
            </a:r>
            <a:r>
              <a:rPr lang="en-IE" dirty="0"/>
              <a:t> </a:t>
            </a:r>
            <a:r>
              <a:rPr lang="en-IE" b="1" dirty="0"/>
              <a:t>HAITAT</a:t>
            </a:r>
            <a:r>
              <a:rPr lang="en-IE" dirty="0"/>
              <a:t> </a:t>
            </a:r>
            <a:r>
              <a:rPr lang="en-IE" dirty="0" err="1"/>
              <a:t>ovat</a:t>
            </a:r>
            <a:r>
              <a:rPr lang="en-IE" dirty="0"/>
              <a:t>:</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143" y="490601"/>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867433" y="1179651"/>
            <a:ext cx="6502069" cy="3483006"/>
          </a:xfrm>
        </p:spPr>
        <p:txBody>
          <a:bodyPr/>
          <a:lstStyle/>
          <a:p>
            <a:pPr algn="l" rtl="0">
              <a:spcBef>
                <a:spcPts val="600"/>
              </a:spcBef>
            </a:pPr>
            <a:r>
              <a:rPr lang="fi-FI" sz="2200" dirty="0"/>
              <a:t>EU:n ulkopuolella kasvatettujen ihmis- ja eläinravinnoksi tarkoitettujen </a:t>
            </a:r>
            <a:r>
              <a:rPr lang="fi-FI" sz="2200" dirty="0" err="1"/>
              <a:t>GMO:ien</a:t>
            </a:r>
            <a:r>
              <a:rPr lang="fi-FI" sz="2200" dirty="0"/>
              <a:t> tuontia ja myyntiä koskeviin säännöksiin sisältyy valinnanvapaus maanviljelijöille ja kuluttajille. Kaikki elintarvikkeet (mukaan lukien jalostetut elintarvikkeet) tai rehu, joka sisältää yli 0,9 % hyväksyttyjä </a:t>
            </a:r>
            <a:r>
              <a:rPr lang="fi-FI" sz="2200" dirty="0" err="1"/>
              <a:t>GMO:eja</a:t>
            </a:r>
            <a:r>
              <a:rPr lang="fi-FI" sz="2200" dirty="0"/>
              <a:t>, on merkittävä, ja EU:n lainsäädäntö edellyttää myös, että kaikki muuntogeenisten elintarvikkeiden alkuperä on jäljitettävissä.</a:t>
            </a:r>
          </a:p>
          <a:p>
            <a:pPr algn="l" rtl="0">
              <a:spcBef>
                <a:spcPts val="600"/>
              </a:spcBef>
            </a:pPr>
            <a:r>
              <a:rPr lang="fi-FI" sz="2200" dirty="0"/>
              <a:t>EU:n säädökset edellyttävät toimenpiteitä, joilla vältetään muuntogeenisistä viljelykasveista tuotettujen elintarvikkeiden ja rehujen sekoittuminen tavanomaisiin tai luonnonmukaisiin viljelykasveihin, mikä voidaan tehdä </a:t>
            </a:r>
            <a:r>
              <a:rPr lang="fi-FI" sz="2200" b="1" dirty="0"/>
              <a:t>eristysetäisyyksien avulla </a:t>
            </a:r>
            <a:r>
              <a:rPr lang="fi-FI" sz="2200" dirty="0"/>
              <a:t>(näitä 	etäisyyksiä säätelevät yksittäiset maat).</a:t>
            </a:r>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751667" y="598012"/>
            <a:ext cx="6101241" cy="763914"/>
          </a:xfrm>
        </p:spPr>
        <p:txBody>
          <a:bodyPr/>
          <a:lstStyle/>
          <a:p>
            <a:pPr algn="l" rtl="0"/>
            <a:r>
              <a:rPr lang="en-IE" dirty="0"/>
              <a:t>Merkinnät ja jäljitettävyys…</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OECD</a:t>
            </a:r>
            <a:r>
              <a:rPr kumimoji="0" lang="en-US" sz="2000" b="1" i="0" u="none" strike="noStrike" kern="1200" cap="none" spc="0" normalizeH="0" baseline="0" noProof="0" dirty="0">
                <a:ln>
                  <a:noFill/>
                </a:ln>
                <a:solidFill>
                  <a:schemeClr val="bg1"/>
                </a:solidFill>
                <a:effectLst/>
                <a:uLnTx/>
                <a:uFillTx/>
                <a:ea typeface="+mn-ea"/>
                <a:cs typeface="+mn-cs"/>
              </a:rPr>
              <a:t> on ottanut käyttöön "yksilöllisen tunnisteen", joka annetaan jokaiselle GMO:lle sen hyväksymisen yhteydessä ja joka on toimitettava edelleen käsittelyn kaikissa vaiheissa</a:t>
            </a:r>
            <a:endParaRPr kumimoji="0" lang="en-IE" sz="2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762900"/>
            <a:ext cx="10595237" cy="3849918"/>
          </a:xfrm>
        </p:spPr>
        <p:txBody>
          <a:bodyPr/>
          <a:lstStyle/>
          <a:p>
            <a:pPr marL="342900" indent="-342900" algn="l" rtl="0">
              <a:buClr>
                <a:srgbClr val="F79037"/>
              </a:buClr>
              <a:buFont typeface="Arial" panose="020B0604020202020204" pitchFamily="34" charset="0"/>
              <a:buChar char="•"/>
            </a:pPr>
            <a:r>
              <a:rPr lang="en-US" dirty="0">
                <a:hlinkClick r:id="rId2"/>
              </a:rPr>
              <a:t>Ei mitään aivastamista: GMO:ien allergisuus – Science in the News (harvard.edu)</a:t>
            </a:r>
            <a:endParaRPr lang="en-US" dirty="0"/>
          </a:p>
          <a:p>
            <a:pPr marL="342900" indent="-342900" algn="l" rtl="0">
              <a:buClr>
                <a:srgbClr val="F79037"/>
              </a:buClr>
              <a:buFont typeface="Arial" panose="020B0604020202020204" pitchFamily="34" charset="0"/>
              <a:buChar char="•"/>
            </a:pPr>
            <a:r>
              <a:rPr lang="en-IE" dirty="0">
                <a:hlinkClick r:id="rId3"/>
              </a:rPr>
              <a:t>GMO-lainsäädäntö (europa.eu)</a:t>
            </a:r>
            <a:endParaRPr lang="en-IE" dirty="0"/>
          </a:p>
          <a:p>
            <a:pPr marL="342900" indent="-342900" algn="l" rtl="0">
              <a:buClr>
                <a:srgbClr val="F79037"/>
              </a:buClr>
              <a:buFont typeface="Arial" panose="020B0604020202020204" pitchFamily="34" charset="0"/>
              <a:buChar char="•"/>
            </a:pPr>
            <a:r>
              <a:rPr lang="en-US" dirty="0">
                <a:hlinkClick r:id="rId4"/>
              </a:rPr>
              <a:t>Mitä GMO-kasveja kasvatetaan ja myydään Yhdysvalloissa? (fda.gov)</a:t>
            </a:r>
            <a:endParaRPr lang="en-US" dirty="0"/>
          </a:p>
          <a:p>
            <a:pPr marL="342900" indent="-342900" algn="l" rtl="0">
              <a:buClr>
                <a:srgbClr val="F79037"/>
              </a:buClr>
              <a:buFont typeface="Arial" panose="020B0604020202020204" pitchFamily="34" charset="0"/>
              <a:buChar char="•"/>
            </a:pPr>
            <a:r>
              <a:rPr lang="en-US" dirty="0">
                <a:hlinkClick r:id="rId5"/>
              </a:rPr>
              <a:t>Geneettisesti muunnetut organismit (nationalgeographic.org)</a:t>
            </a:r>
            <a:endParaRPr lang="en-US" dirty="0"/>
          </a:p>
          <a:p>
            <a:pPr marL="342900" indent="-342900" algn="l" rtl="0">
              <a:buClr>
                <a:srgbClr val="F79037"/>
              </a:buClr>
              <a:buFont typeface="Arial" panose="020B0604020202020204" pitchFamily="34" charset="0"/>
              <a:buChar char="•"/>
            </a:pPr>
            <a:r>
              <a:rPr lang="en-US" dirty="0">
                <a:hlinkClick r:id="rId6"/>
              </a:rPr>
              <a:t>Tiivistelmät EU:n lainsäädännöstä: GMO:ien jäljitettävyys ja merkinnät</a:t>
            </a:r>
            <a:endParaRPr lang="en-US" dirty="0"/>
          </a:p>
          <a:p>
            <a:pPr marL="342900" indent="-342900" algn="l" rtl="0">
              <a:buClr>
                <a:srgbClr val="F79037"/>
              </a:buClr>
              <a:buFont typeface="Arial" panose="020B0604020202020204" pitchFamily="34" charset="0"/>
              <a:buChar char="•"/>
            </a:pPr>
            <a:r>
              <a:rPr lang="en-IE" dirty="0">
                <a:hlinkClick r:id="rId7"/>
              </a:rPr>
              <a:t>Vuoden 2019 Eurobarometri paljastaa, että useimmat eurooppalaiset eivät juuri välitä GMO:eista – Crop Biotech -päivitys (26. kesäkuuta 2019) | Crop Biotech -päivitys - ISAAA.org</a:t>
            </a:r>
            <a:endParaRPr lang="en-US" dirty="0"/>
          </a:p>
          <a:p>
            <a:pPr marL="342900" indent="-342900" algn="l" rtl="0">
              <a:buClr>
                <a:srgbClr val="F79037"/>
              </a:buClr>
              <a:buFont typeface="Arial" panose="020B0604020202020204" pitchFamily="34" charset="0"/>
              <a:buChar char="•"/>
            </a:pPr>
            <a:r>
              <a:rPr lang="en-US" dirty="0">
                <a:hlinkClick r:id="rId8"/>
              </a:rPr>
              <a:t>EUROPA - Elintarviketurvallisuus - Biotekniikka - GMO:t pähkinänkuoressa (archive.org)</a:t>
            </a:r>
            <a:endParaRPr lang="en-IE" dirty="0"/>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743444"/>
            <a:ext cx="10595237" cy="803654"/>
          </a:xfrm>
        </p:spPr>
        <p:txBody>
          <a:bodyPr/>
          <a:lstStyle/>
          <a:p>
            <a:pPr algn="l" rtl="0"/>
            <a:r>
              <a:rPr lang="en-IE" dirty="0" err="1"/>
              <a:t>Syventävää</a:t>
            </a:r>
            <a:r>
              <a:rPr lang="en-IE" dirty="0"/>
              <a:t> </a:t>
            </a:r>
            <a:r>
              <a:rPr lang="en-IE" dirty="0" err="1"/>
              <a:t>lisälukemista</a:t>
            </a:r>
            <a:r>
              <a:rPr lang="en-IE" dirty="0"/>
              <a:t>:</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9703909" y="58774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714836"/>
            <a:ext cx="9112275" cy="3849918"/>
          </a:xfrm>
        </p:spPr>
        <p:txBody>
          <a:bodyPr lIns="91440" tIns="45720" rIns="91440" bIns="45720" anchor="t"/>
          <a:lstStyle/>
          <a:p>
            <a:pPr marL="0" indent="0" algn="l" rtl="0"/>
            <a:r>
              <a:rPr lang="fi-FI" b="1" i="0" dirty="0">
                <a:effectLst/>
              </a:rPr>
              <a:t>Eettisesti </a:t>
            </a:r>
            <a:r>
              <a:rPr lang="fi-FI" b="1" dirty="0"/>
              <a:t>tuotettu </a:t>
            </a:r>
            <a:r>
              <a:rPr lang="fi-FI" b="0" i="0" dirty="0">
                <a:effectLst/>
              </a:rPr>
              <a:t>tarkoittaa, että tuotteet ja palvelut on käsitelty jokaisessa yrityksen toimitusketjun kohdassa eettisellä tavalla</a:t>
            </a:r>
            <a:r>
              <a:rPr lang="fi-FI" dirty="0"/>
              <a:t>.</a:t>
            </a:r>
            <a:r>
              <a:rPr lang="fi-FI" b="0" i="0" dirty="0">
                <a:effectLst/>
              </a:rPr>
              <a:t> </a:t>
            </a:r>
            <a:r>
              <a:rPr lang="fi-FI" dirty="0"/>
              <a:t>Tämä </a:t>
            </a:r>
            <a:r>
              <a:rPr lang="fi-FI" b="0" i="0" dirty="0">
                <a:effectLst/>
              </a:rPr>
              <a:t>sisältää oikeuksien puolustamisen, kunnolliset työolot, terveyden ja turvallisuuden, hyvän liike-etiikan ja paljon muuta.</a:t>
            </a:r>
            <a:endParaRPr lang="fi-FI" dirty="0"/>
          </a:p>
          <a:p>
            <a:pPr marL="0" indent="0" algn="l" rtl="0"/>
            <a:r>
              <a:rPr lang="fi-FI" b="1" i="0" dirty="0">
                <a:effectLst/>
              </a:rPr>
              <a:t>Eettinen t</a:t>
            </a:r>
            <a:r>
              <a:rPr lang="fi-FI" b="1" dirty="0"/>
              <a:t>uotanto</a:t>
            </a:r>
            <a:r>
              <a:rPr lang="fi-FI" dirty="0"/>
              <a:t> </a:t>
            </a:r>
            <a:r>
              <a:rPr lang="fi-FI" b="0" i="0" dirty="0">
                <a:effectLst/>
              </a:rPr>
              <a:t>saavutetaan kun valmistusprosessin aikana </a:t>
            </a:r>
            <a:r>
              <a:rPr lang="fi-FI" dirty="0"/>
              <a:t>priorisoidaan </a:t>
            </a:r>
            <a:r>
              <a:rPr lang="fi-FI" b="0" i="0" dirty="0">
                <a:effectLst/>
              </a:rPr>
              <a:t>hyvää terveyttä kaikille osapuolille, mukaan lukien ympäristö, työntekijät ja kuluttajat. Tuotteet, jotka on suunniteltu ja luotu kestävistä materiaaleista ja joilla on positiivinen vaikutus yhteisöihin, ovat eettisen valmistuksen tuotteita.</a:t>
            </a:r>
            <a:endParaRPr lang="fi-FI"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algn="l" rtl="0"/>
            <a:r>
              <a:rPr lang="en-US" b="1"/>
              <a:t>Mitä on eettinen hankinta ja tuotanto</a:t>
            </a:r>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887212" y="3670698"/>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971874" y="1596765"/>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961534" y="2036190"/>
            <a:ext cx="5991716" cy="3964560"/>
          </a:xfrm>
        </p:spPr>
        <p:txBody>
          <a:bodyPr/>
          <a:lstStyle/>
          <a:p>
            <a:pPr marL="0" indent="0" algn="l" rtl="0"/>
            <a:r>
              <a:rPr lang="fi-FI" sz="2300" dirty="0"/>
              <a:t>Kasvipohjainen ruokavalio eettisenä liiketoimintamuotona on saanut viime vuosina merkittävää vauhtia, koska tietoisuus </a:t>
            </a:r>
            <a:r>
              <a:rPr lang="fi-FI" sz="2300" b="1" dirty="0"/>
              <a:t>ympäristön kestävyydestä, eläinten hyvinvoinnista ja kansanterveydestä ovat lisääntyneet</a:t>
            </a:r>
            <a:r>
              <a:rPr lang="fi-FI" sz="2300" dirty="0"/>
              <a:t>. </a:t>
            </a:r>
          </a:p>
          <a:p>
            <a:pPr marL="0" indent="0" algn="l" rtl="0"/>
            <a:r>
              <a:rPr lang="fi-FI" sz="2300" dirty="0"/>
              <a:t>Kasvipohjaisen lähestymistavan omaksuminen elintarviketeollisuudessa on yhdenmukainen eettisten periaatteiden ja arvojen kanssa, mikä tarjoaa useita etuja yrityksille, jotka priorisoi kestävyyden ja sosiaalisen vastuun.</a:t>
            </a:r>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a:lstStyle/>
          <a:p>
            <a:pPr algn="l" rtl="0"/>
            <a:r>
              <a:rPr lang="en-IE" sz="3200" dirty="0"/>
              <a:t>Kasvipohjaiset ruokavaliot </a:t>
            </a:r>
            <a:r>
              <a:rPr lang="en-IE" sz="3200" dirty="0" err="1"/>
              <a:t>taktisena</a:t>
            </a:r>
            <a:r>
              <a:rPr lang="en-IE" sz="3200" dirty="0"/>
              <a:t> </a:t>
            </a:r>
            <a:r>
              <a:rPr lang="en-IE" sz="3200" dirty="0" err="1"/>
              <a:t>kaupankäynnin</a:t>
            </a:r>
            <a:r>
              <a:rPr lang="en-IE" sz="3200" dirty="0"/>
              <a:t> </a:t>
            </a:r>
            <a:r>
              <a:rPr lang="en-IE" sz="3200" dirty="0" err="1"/>
              <a:t>liikkeenä</a:t>
            </a:r>
            <a:r>
              <a:rPr lang="en-IE" sz="3200" dirty="0"/>
              <a:t>…</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7999" y="2169764"/>
            <a:ext cx="5164317" cy="3444910"/>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pPr algn="l" rtl="0"/>
            <a:r>
              <a:rPr lang="en-IE" dirty="0"/>
              <a:t>Ympäristön kestävyys:</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608293" cy="999383"/>
          </a:xfrm>
        </p:spPr>
        <p:txBody>
          <a:bodyPr/>
          <a:lstStyle/>
          <a:p>
            <a:pPr algn="l" rtl="0"/>
            <a:r>
              <a:rPr lang="en-US" sz="1800" dirty="0"/>
              <a:t>Kasvipohjaisilla ruokavalioilla on huomattavasti pienempi ympäristöjalanjälki verrattuna ruokavalioihin, joissa on paljon eläinperäisiä tuotteita. Kasvipohjaisen ruoan tuotanto vaatii yleensä vähemmän maata, vettä ja energiaa ja tuottaa vähemmän kasvihuonekaasupäästöjä.</a:t>
            </a:r>
            <a:endParaRPr lang="en-IE" sz="18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algn="l" rtl="0"/>
            <a:r>
              <a:rPr lang="en-IE" dirty="0"/>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pPr algn="l" rtl="0"/>
            <a:r>
              <a:rPr lang="en-IE" dirty="0"/>
              <a:t>Eläinten hyvinvointi:</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271282" cy="999383"/>
          </a:xfrm>
        </p:spPr>
        <p:txBody>
          <a:bodyPr/>
          <a:lstStyle/>
          <a:p>
            <a:pPr algn="l" rtl="0"/>
            <a:r>
              <a:rPr lang="en-US" sz="1800" dirty="0"/>
              <a:t>Kasvipohjaisella ruokavaliolla vältetään eläintuotteiden käyttöä, mikä vähentää tehdasviljelyn kysyntää ja siihen liittyviä eettisiä huolenaiheita, jotka liittyvät eläinten julmuuteen ja vangitsemiseen.</a:t>
            </a:r>
            <a:endParaRPr lang="en-IE" sz="18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algn="l" rtl="0"/>
            <a:r>
              <a:rPr lang="en-IE" dirty="0"/>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pPr algn="l" rtl="0"/>
            <a:r>
              <a:rPr lang="en-IE" dirty="0"/>
              <a:t>Terveys ja hyvinvointi:</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pPr algn="l" rtl="0"/>
            <a:r>
              <a:rPr lang="en-US" sz="1800" dirty="0"/>
              <a:t>Kasvipohjaiseen ruokavalioon on yhdistetty lukuisia terveyshyötyjä, kuten pienempi riski sairastua kroonisiin sairauksiin, kuten sydänsairauksiin, liikalihavuuteen ja tiettyihin syöpiin. Voit asettaa eettisen liiketoimintasi kuluttajien terveyden puolestapuhujaksi.</a:t>
            </a:r>
            <a:endParaRPr lang="en-IE" sz="18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algn="l" rtl="0"/>
            <a:r>
              <a:rPr lang="en-IE" dirty="0"/>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3" y="2416953"/>
            <a:ext cx="3381995" cy="1015663"/>
          </a:xfrm>
          <a:prstGeom prst="rect">
            <a:avLst/>
          </a:prstGeom>
          <a:solidFill>
            <a:srgbClr val="F79037"/>
          </a:solidFill>
        </p:spPr>
        <p:txBody>
          <a:bodyPr wrap="square">
            <a:spAutoFit/>
          </a:bodyPr>
          <a:lstStyle/>
          <a:p>
            <a:pPr algn="l" rtl="0"/>
            <a:r>
              <a:rPr lang="en-US" dirty="0" err="1">
                <a:solidFill>
                  <a:schemeClr val="bg1"/>
                </a:solidFill>
              </a:rPr>
              <a:t>J</a:t>
            </a:r>
            <a:r>
              <a:rPr lang="en-US" b="0" i="0" dirty="0" err="1">
                <a:solidFill>
                  <a:schemeClr val="bg1"/>
                </a:solidFill>
                <a:effectLst/>
              </a:rPr>
              <a:t>oitakin</a:t>
            </a:r>
            <a:r>
              <a:rPr lang="en-US" b="0" i="0" dirty="0">
                <a:solidFill>
                  <a:schemeClr val="bg1"/>
                </a:solidFill>
                <a:effectLst/>
              </a:rPr>
              <a:t> </a:t>
            </a:r>
            <a:r>
              <a:rPr lang="en-US" sz="2400" b="1" i="0" dirty="0" err="1">
                <a:solidFill>
                  <a:schemeClr val="bg1"/>
                </a:solidFill>
                <a:effectLst/>
              </a:rPr>
              <a:t>etuja</a:t>
            </a:r>
            <a:r>
              <a:rPr lang="en-US" sz="2400" b="1" i="0" dirty="0">
                <a:solidFill>
                  <a:schemeClr val="bg1"/>
                </a:solidFill>
                <a:effectLst/>
              </a:rPr>
              <a:t> ja </a:t>
            </a:r>
            <a:r>
              <a:rPr lang="en-US" sz="2400" b="1" i="0" dirty="0" err="1">
                <a:solidFill>
                  <a:schemeClr val="bg1"/>
                </a:solidFill>
                <a:effectLst/>
              </a:rPr>
              <a:t>havaintoja</a:t>
            </a:r>
            <a:r>
              <a:rPr lang="en-US" sz="2400" b="1" i="0" dirty="0">
                <a:solidFill>
                  <a:schemeClr val="bg1"/>
                </a:solidFill>
                <a:effectLst/>
              </a:rPr>
              <a:t> </a:t>
            </a:r>
            <a:r>
              <a:rPr lang="en-US" b="0" i="0" dirty="0" err="1">
                <a:solidFill>
                  <a:schemeClr val="bg1"/>
                </a:solidFill>
                <a:effectLst/>
              </a:rPr>
              <a:t>kasvipohjaisten</a:t>
            </a:r>
            <a:r>
              <a:rPr lang="en-US" b="0" i="0" dirty="0">
                <a:solidFill>
                  <a:schemeClr val="bg1"/>
                </a:solidFill>
                <a:effectLst/>
              </a:rPr>
              <a:t> </a:t>
            </a:r>
            <a:r>
              <a:rPr lang="en-US" b="0" i="0" dirty="0" err="1">
                <a:solidFill>
                  <a:schemeClr val="bg1"/>
                </a:solidFill>
                <a:effectLst/>
              </a:rPr>
              <a:t>tuotevalikoiman</a:t>
            </a:r>
            <a:r>
              <a:rPr lang="en-US" b="0" i="0" dirty="0">
                <a:solidFill>
                  <a:schemeClr val="bg1"/>
                </a:solidFill>
                <a:effectLst/>
              </a:rPr>
              <a:t> </a:t>
            </a:r>
            <a:r>
              <a:rPr lang="en-US" b="0" i="0" dirty="0" err="1">
                <a:solidFill>
                  <a:schemeClr val="bg1"/>
                </a:solidFill>
                <a:effectLst/>
              </a:rPr>
              <a:t>kehittämisestä</a:t>
            </a:r>
            <a:r>
              <a:rPr lang="en-US" b="0" i="0" dirty="0">
                <a:solidFill>
                  <a:schemeClr val="bg1"/>
                </a:solidFill>
                <a:effectLst/>
              </a:rPr>
              <a:t> </a:t>
            </a:r>
            <a:r>
              <a:rPr lang="en-US" b="0" i="0" dirty="0" err="1">
                <a:solidFill>
                  <a:schemeClr val="bg1"/>
                </a:solidFill>
                <a:effectLst/>
              </a:rPr>
              <a:t>yrityksellesi</a:t>
            </a:r>
            <a:endParaRPr lang="en-IE" dirty="0">
              <a:solidFill>
                <a:schemeClr val="bg1"/>
              </a:solidFill>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pPr algn="l" rtl="0"/>
            <a:r>
              <a:rPr lang="en-IE" dirty="0" err="1"/>
              <a:t>Markkinakysyntä</a:t>
            </a:r>
            <a:r>
              <a:rPr lang="en-IE" dirty="0"/>
              <a:t>:</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20643" y="1170596"/>
            <a:ext cx="7281607" cy="999383"/>
          </a:xfrm>
        </p:spPr>
        <p:txBody>
          <a:bodyPr/>
          <a:lstStyle/>
          <a:p>
            <a:pPr algn="l" rtl="0"/>
            <a:r>
              <a:rPr lang="en-US" sz="1800" dirty="0"/>
              <a:t>Kasvipohjaisten ruokien kysyntä on kasvanut viime vuosina, mikä johtuu kasvavasta </a:t>
            </a:r>
            <a:r>
              <a:rPr lang="en-US" sz="1800" dirty="0" err="1"/>
              <a:t>määrästä</a:t>
            </a:r>
            <a:r>
              <a:rPr lang="en-US" sz="1800" dirty="0"/>
              <a:t> </a:t>
            </a:r>
            <a:r>
              <a:rPr lang="en-US" sz="1800" dirty="0" err="1"/>
              <a:t>flexitariaaneja</a:t>
            </a:r>
            <a:r>
              <a:rPr lang="en-US" sz="1800" dirty="0"/>
              <a:t>, kasvissyöjiä ja vegaaneja. Kasvipohjaisten vaihtoehtojen omaksuminen voi auttaa sinua hyödyntämään tätä kasvavaa markkinasegmenttiä, mikä lisää myyntiä.</a:t>
            </a:r>
            <a:endParaRPr lang="en-IE" sz="18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algn="l" rtl="0"/>
            <a:r>
              <a:rPr lang="en-IE" dirty="0"/>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1" y="2668079"/>
            <a:ext cx="6562677" cy="339415"/>
          </a:xfrm>
        </p:spPr>
        <p:txBody>
          <a:bodyPr/>
          <a:lstStyle/>
          <a:p>
            <a:pPr algn="l" rtl="0"/>
            <a:r>
              <a:rPr lang="en-IE" dirty="0"/>
              <a:t>Innovaatio ja luovuus:</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2961889"/>
            <a:ext cx="7773947" cy="999383"/>
          </a:xfrm>
        </p:spPr>
        <p:txBody>
          <a:bodyPr/>
          <a:lstStyle/>
          <a:p>
            <a:pPr algn="l" rtl="0"/>
            <a:r>
              <a:rPr lang="en-US" sz="1700" dirty="0"/>
              <a:t>Kasvipohjaisen painopisteen ottaminen käyttöön voi vauhdittaa luovuutta ja </a:t>
            </a:r>
            <a:r>
              <a:rPr lang="en-US" sz="1700" dirty="0" err="1"/>
              <a:t>innovaatioita</a:t>
            </a:r>
            <a:r>
              <a:rPr lang="en-US" sz="1700" dirty="0"/>
              <a:t> </a:t>
            </a:r>
            <a:r>
              <a:rPr lang="en-US" sz="1700" dirty="0" err="1"/>
              <a:t>tuotekehityksessä</a:t>
            </a:r>
            <a:r>
              <a:rPr lang="en-US" sz="1700" dirty="0"/>
              <a:t>. Voit tutkia uusia ja </a:t>
            </a:r>
            <a:r>
              <a:rPr lang="en-US" sz="1700" dirty="0" err="1"/>
              <a:t>jännittäviä</a:t>
            </a:r>
            <a:r>
              <a:rPr lang="en-US" sz="1700" dirty="0"/>
              <a:t> </a:t>
            </a:r>
            <a:r>
              <a:rPr lang="en-US" sz="1700" dirty="0" err="1"/>
              <a:t>kasvipohjaisia</a:t>
            </a:r>
            <a:r>
              <a:rPr lang="en-US" sz="1700" dirty="0"/>
              <a:t> ​​</a:t>
            </a:r>
            <a:r>
              <a:rPr lang="en-US" sz="1700" dirty="0" err="1"/>
              <a:t>reseptejä</a:t>
            </a:r>
            <a:r>
              <a:rPr lang="en-US" sz="1700" dirty="0"/>
              <a:t>, </a:t>
            </a:r>
            <a:r>
              <a:rPr lang="en-US" sz="1700" dirty="0" err="1"/>
              <a:t>vaihtoehtoisia</a:t>
            </a:r>
            <a:r>
              <a:rPr lang="en-US" sz="1700" dirty="0"/>
              <a:t> </a:t>
            </a:r>
            <a:r>
              <a:rPr lang="en-US" sz="1700" dirty="0" err="1"/>
              <a:t>proteiinilähteitä</a:t>
            </a:r>
            <a:r>
              <a:rPr lang="en-US" sz="1700" dirty="0"/>
              <a:t> ja </a:t>
            </a:r>
            <a:r>
              <a:rPr lang="en-US" sz="1700" dirty="0" err="1"/>
              <a:t>innovatiivisia</a:t>
            </a:r>
            <a:r>
              <a:rPr lang="en-US" sz="1700" dirty="0"/>
              <a:t> </a:t>
            </a:r>
            <a:r>
              <a:rPr lang="en-US" sz="1700" dirty="0" err="1"/>
              <a:t>ruokatekniikoita</a:t>
            </a:r>
            <a:r>
              <a:rPr lang="en-US" sz="1700" dirty="0"/>
              <a:t>, </a:t>
            </a:r>
            <a:r>
              <a:rPr lang="en-US" sz="1700" dirty="0" err="1"/>
              <a:t>jotka</a:t>
            </a:r>
            <a:r>
              <a:rPr lang="en-US" sz="1700" dirty="0"/>
              <a:t> </a:t>
            </a:r>
            <a:r>
              <a:rPr lang="en-US" sz="1700" dirty="0" err="1"/>
              <a:t>tarjoavat</a:t>
            </a:r>
            <a:r>
              <a:rPr lang="en-US" sz="1700" dirty="0"/>
              <a:t> </a:t>
            </a:r>
            <a:r>
              <a:rPr lang="en-US" sz="1700" dirty="0" err="1"/>
              <a:t>asiakkaille</a:t>
            </a:r>
            <a:r>
              <a:rPr lang="en-US" sz="1700" dirty="0"/>
              <a:t> </a:t>
            </a:r>
            <a:r>
              <a:rPr lang="en-US" sz="1700" dirty="0" err="1"/>
              <a:t>ainutlaatuisia</a:t>
            </a:r>
            <a:r>
              <a:rPr lang="en-US" sz="1700" dirty="0"/>
              <a:t> ja </a:t>
            </a:r>
            <a:r>
              <a:rPr lang="en-US" sz="1700" dirty="0" err="1"/>
              <a:t>houkuttelevia</a:t>
            </a:r>
            <a:r>
              <a:rPr lang="en-US" sz="1700" dirty="0"/>
              <a:t> </a:t>
            </a:r>
            <a:r>
              <a:rPr lang="en-US" sz="1700" dirty="0" err="1"/>
              <a:t>vaihtoehtoja</a:t>
            </a:r>
            <a:r>
              <a:rPr lang="en-US" sz="1700" dirty="0"/>
              <a:t>.</a:t>
            </a:r>
            <a:endParaRPr lang="en-IE" sz="17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algn="l" rtl="0"/>
            <a:r>
              <a:rPr lang="en-IE" dirty="0"/>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pPr algn="l" rtl="0"/>
            <a:r>
              <a:rPr lang="en-IE" dirty="0"/>
              <a:t>Monipuolisuus ja kestävyys:</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2" y="4958468"/>
            <a:ext cx="7281607" cy="999383"/>
          </a:xfrm>
        </p:spPr>
        <p:txBody>
          <a:bodyPr/>
          <a:lstStyle/>
          <a:p>
            <a:pPr algn="l" rtl="0"/>
            <a:r>
              <a:rPr lang="en-US" sz="1800" dirty="0"/>
              <a:t>Tuotetarjonnan monipuolistaminen kasvipohjaisiin vaihtoehtoihin voi parantaa yrityksesi sietokykyä markkinoiden vaihteluille ja muuttuville kuluttajien valinnoille. Laajentamalla valikoimaasi voit houkutella laajempaan asiakaskuntaan ja muuttuviin ruokatrendeihin.</a:t>
            </a:r>
            <a:endParaRPr lang="en-IE" sz="18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algn="l" rtl="0"/>
            <a:r>
              <a:rPr lang="en-IE" dirty="0"/>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3" y="2416953"/>
            <a:ext cx="3354093" cy="1015663"/>
          </a:xfrm>
          <a:prstGeom prst="rect">
            <a:avLst/>
          </a:prstGeom>
          <a:solidFill>
            <a:srgbClr val="F79037"/>
          </a:solidFill>
        </p:spPr>
        <p:txBody>
          <a:bodyPr wrap="square">
            <a:spAutoFit/>
          </a:bodyPr>
          <a:lstStyle/>
          <a:p>
            <a:pPr algn="l" rtl="0"/>
            <a:r>
              <a:rPr lang="en-US" dirty="0" err="1">
                <a:solidFill>
                  <a:schemeClr val="bg1"/>
                </a:solidFill>
              </a:rPr>
              <a:t>J</a:t>
            </a:r>
            <a:r>
              <a:rPr lang="en-US" b="0" i="0" dirty="0" err="1">
                <a:solidFill>
                  <a:schemeClr val="bg1"/>
                </a:solidFill>
                <a:effectLst/>
              </a:rPr>
              <a:t>oitakin</a:t>
            </a:r>
            <a:r>
              <a:rPr lang="en-US" b="0" i="0" dirty="0">
                <a:solidFill>
                  <a:schemeClr val="bg1"/>
                </a:solidFill>
                <a:effectLst/>
              </a:rPr>
              <a:t> </a:t>
            </a:r>
            <a:r>
              <a:rPr lang="en-US" sz="2400" b="1" i="0" dirty="0" err="1">
                <a:solidFill>
                  <a:schemeClr val="bg1"/>
                </a:solidFill>
                <a:effectLst/>
              </a:rPr>
              <a:t>etuja</a:t>
            </a:r>
            <a:r>
              <a:rPr lang="en-US" sz="2400" b="1" i="0" dirty="0">
                <a:solidFill>
                  <a:schemeClr val="bg1"/>
                </a:solidFill>
                <a:effectLst/>
              </a:rPr>
              <a:t> ja </a:t>
            </a:r>
            <a:r>
              <a:rPr lang="en-US" sz="2400" b="1" i="0" dirty="0" err="1">
                <a:solidFill>
                  <a:schemeClr val="bg1"/>
                </a:solidFill>
                <a:effectLst/>
              </a:rPr>
              <a:t>havaintoja</a:t>
            </a:r>
            <a:r>
              <a:rPr lang="en-US" sz="2400" b="1" i="0" dirty="0">
                <a:solidFill>
                  <a:schemeClr val="bg1"/>
                </a:solidFill>
                <a:effectLst/>
              </a:rPr>
              <a:t> </a:t>
            </a:r>
            <a:r>
              <a:rPr lang="en-US" b="0" i="0" dirty="0" err="1">
                <a:solidFill>
                  <a:schemeClr val="bg1"/>
                </a:solidFill>
                <a:effectLst/>
              </a:rPr>
              <a:t>kasvipohjaisten</a:t>
            </a:r>
            <a:r>
              <a:rPr lang="en-US" b="0" i="0" dirty="0">
                <a:solidFill>
                  <a:schemeClr val="bg1"/>
                </a:solidFill>
                <a:effectLst/>
              </a:rPr>
              <a:t> </a:t>
            </a:r>
            <a:r>
              <a:rPr lang="en-US" b="0" i="0" dirty="0" err="1">
                <a:solidFill>
                  <a:schemeClr val="bg1"/>
                </a:solidFill>
                <a:effectLst/>
              </a:rPr>
              <a:t>tuotevalikoiman</a:t>
            </a:r>
            <a:r>
              <a:rPr lang="en-US" b="0" i="0" dirty="0">
                <a:solidFill>
                  <a:schemeClr val="bg1"/>
                </a:solidFill>
                <a:effectLst/>
              </a:rPr>
              <a:t> </a:t>
            </a:r>
            <a:r>
              <a:rPr lang="en-US" b="0" i="0" dirty="0" err="1">
                <a:solidFill>
                  <a:schemeClr val="bg1"/>
                </a:solidFill>
                <a:effectLst/>
              </a:rPr>
              <a:t>kehittämisestä</a:t>
            </a:r>
            <a:r>
              <a:rPr lang="en-US" b="0" i="0" dirty="0">
                <a:solidFill>
                  <a:schemeClr val="bg1"/>
                </a:solidFill>
                <a:effectLst/>
              </a:rPr>
              <a:t> </a:t>
            </a:r>
            <a:r>
              <a:rPr lang="en-US" b="0" i="0" dirty="0" err="1">
                <a:solidFill>
                  <a:schemeClr val="bg1"/>
                </a:solidFill>
                <a:effectLst/>
              </a:rPr>
              <a:t>yrityksellesi</a:t>
            </a:r>
            <a:endParaRPr lang="en-IE" dirty="0">
              <a:solidFill>
                <a:schemeClr val="bg1"/>
              </a:solidFill>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738964" y="1527957"/>
            <a:ext cx="6538913" cy="3948918"/>
          </a:xfrm>
        </p:spPr>
        <p:txBody>
          <a:bodyPr/>
          <a:lstStyle/>
          <a:p>
            <a:pPr algn="l" rtl="0"/>
            <a:r>
              <a:rPr lang="en-US" sz="2200" dirty="0" err="1"/>
              <a:t>Huolimatta</a:t>
            </a:r>
            <a:r>
              <a:rPr lang="en-US" sz="2200" dirty="0"/>
              <a:t> </a:t>
            </a:r>
            <a:r>
              <a:rPr lang="en-US" sz="2200" dirty="0" err="1"/>
              <a:t>kasviperäisen</a:t>
            </a:r>
            <a:r>
              <a:rPr lang="en-US" sz="2200" dirty="0"/>
              <a:t> </a:t>
            </a:r>
            <a:r>
              <a:rPr lang="en-US" sz="2200" dirty="0" err="1"/>
              <a:t>ruokavalion</a:t>
            </a:r>
            <a:r>
              <a:rPr lang="en-US" sz="2200" dirty="0"/>
              <a:t> </a:t>
            </a:r>
            <a:r>
              <a:rPr lang="en-US" sz="2200" dirty="0" err="1"/>
              <a:t>terveyshyödyistä</a:t>
            </a:r>
            <a:r>
              <a:rPr lang="en-US" sz="2200" dirty="0"/>
              <a:t>, </a:t>
            </a:r>
            <a:r>
              <a:rPr lang="en-US" sz="2200" b="1" dirty="0" err="1"/>
              <a:t>kaikki</a:t>
            </a:r>
            <a:r>
              <a:rPr lang="en-US" sz="2200" b="1" dirty="0"/>
              <a:t> kasviperäiset ruokavaliot eivät ole terveellisiä</a:t>
            </a:r>
            <a:r>
              <a:rPr lang="en-US" sz="2200" dirty="0"/>
              <a:t>, joten myös tämä on otettava huomioon. </a:t>
            </a:r>
          </a:p>
          <a:p>
            <a:pPr algn="l" rtl="0"/>
            <a:r>
              <a:rPr lang="en-US" sz="2200" dirty="0"/>
              <a:t>On yleistä yhdistää kasviperäiset ruokavaliot terveellisiin, kokonaisiin ja minimaalisesti prosessoituihin kasviruokiin, kuten täysjyväviljaan, hedelmiin ja vihanneksiin, palkokasveihin, pähkinöihin ja siemeniin. </a:t>
            </a:r>
          </a:p>
          <a:p>
            <a:pPr algn="l" rtl="0"/>
            <a:r>
              <a:rPr lang="en-US" sz="2200" dirty="0" err="1"/>
              <a:t>Jalostetut</a:t>
            </a:r>
            <a:r>
              <a:rPr lang="en-US" sz="2200" dirty="0"/>
              <a:t> viljat ja sokerilla makeutetut juomat, välipalat ja makeiset ovat kuitenkin elintarvikkeita, joita voidaan edelleen pitää "kasvipohjaisina", koska ne tai niiden ainesosat ovat peräisin kasveista ja voivat olla </a:t>
            </a:r>
            <a:r>
              <a:rPr lang="en-US" sz="2200" dirty="0" err="1"/>
              <a:t>vapaita</a:t>
            </a:r>
            <a:r>
              <a:rPr lang="en-US" sz="2200" dirty="0"/>
              <a:t> 	</a:t>
            </a:r>
            <a:r>
              <a:rPr lang="en-US" sz="2200" dirty="0" err="1"/>
              <a:t>eläintuotteista</a:t>
            </a:r>
            <a:r>
              <a:rPr lang="en-US" sz="2200" dirty="0"/>
              <a:t>.</a:t>
            </a:r>
            <a:endParaRPr lang="en-IE" sz="2200" dirty="0"/>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655776" y="459911"/>
            <a:ext cx="7291020" cy="992652"/>
          </a:xfrm>
        </p:spPr>
        <p:txBody>
          <a:bodyPr/>
          <a:lstStyle/>
          <a:p>
            <a:pPr algn="l" rtl="0"/>
            <a:r>
              <a:rPr lang="en-IE" dirty="0"/>
              <a:t>Kasvipohjaiset prosessoidut elintarvikkeet</a:t>
            </a:r>
          </a:p>
        </p:txBody>
      </p:sp>
      <p:pic>
        <p:nvPicPr>
          <p:cNvPr id="11" name="Picture Placeholder 10" descr="A bowl of potato chips  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679183" y="1386084"/>
            <a:ext cx="5860662" cy="4085831"/>
          </a:xfrm>
        </p:spPr>
        <p:txBody>
          <a:bodyPr/>
          <a:lstStyle/>
          <a:p>
            <a:pPr marL="0" indent="0" algn="l" rtl="0"/>
            <a:r>
              <a:rPr lang="en-US" dirty="0"/>
              <a:t>Nykyaikaiset kasviperäiset ruokavaliot voivat sisältää myös ultraprosessoituja ruokia. Näitä ovat jäljitelmät käsitellyt ”lihat” (esim. markkinoidaan makkarana, nuggetsina tai hampurilaisina), juomat (esimerkiksi manteli- ja kauran ”maito”) sekä kasviperäiset ”juustot” ja ”jogurtti”.</a:t>
            </a:r>
          </a:p>
          <a:p>
            <a:pPr marL="0" indent="0" algn="l" rtl="0"/>
            <a:r>
              <a:rPr lang="en-IE" dirty="0"/>
              <a:t>Ymmärtääksesi NOVA-elintarvikkeiden luokitusjärjestelmän, katso tämä video</a:t>
            </a:r>
          </a:p>
          <a:p>
            <a:pPr marL="0" indent="0" algn="l" rtl="0"/>
            <a:endParaRPr lang="en-IE" dirty="0"/>
          </a:p>
          <a:p>
            <a:pPr marL="0" indent="0" algn="l" rtl="0"/>
            <a:endParaRPr lang="en-IE" sz="1200" dirty="0"/>
          </a:p>
          <a:p>
            <a:pPr marL="0" indent="0" algn="l" rtl="0"/>
            <a:endParaRPr lang="en-IE" sz="1200" dirty="0"/>
          </a:p>
          <a:p>
            <a:pPr marL="0" indent="0" algn="l" rtl="0"/>
            <a:endParaRPr lang="en-IE" sz="1200" dirty="0"/>
          </a:p>
          <a:p>
            <a:pPr marL="0" indent="0" algn="l" rtl="0"/>
            <a:r>
              <a:rPr lang="en-IE" sz="2000" b="1" dirty="0"/>
              <a:t>Tämä </a:t>
            </a:r>
            <a:r>
              <a:rPr lang="en-IE" sz="2000" b="1" dirty="0" err="1"/>
              <a:t>johtaa</a:t>
            </a:r>
            <a:r>
              <a:rPr lang="en-IE" sz="2000" b="1" dirty="0"/>
              <a:t> </a:t>
            </a:r>
            <a:r>
              <a:rPr lang="en-IE" sz="2000" b="1" dirty="0" err="1"/>
              <a:t>kysymykseen</a:t>
            </a:r>
            <a:r>
              <a:rPr lang="en-IE" sz="2000" b="1" dirty="0"/>
              <a:t> … </a:t>
            </a:r>
          </a:p>
          <a:p>
            <a:pPr marL="0" indent="0" algn="l" rtl="0"/>
            <a:r>
              <a:rPr lang="en-IE" sz="2000" b="1" dirty="0" err="1"/>
              <a:t>Ovatko</a:t>
            </a:r>
            <a:r>
              <a:rPr lang="en-IE" sz="2000" b="1" dirty="0"/>
              <a:t> nämä ruoat </a:t>
            </a:r>
            <a:r>
              <a:rPr lang="en-IE" sz="2000" b="1" dirty="0" err="1"/>
              <a:t>eettisiä</a:t>
            </a:r>
            <a:r>
              <a:rPr lang="en-IE" sz="2000" b="1" dirty="0"/>
              <a:t>?</a:t>
            </a:r>
          </a:p>
          <a:p>
            <a:pPr marL="0" indent="0" algn="l" rtl="0"/>
            <a:endParaRPr lang="en-IE" dirty="0"/>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txBody>
          <a:bodyPr/>
          <a:lstStyle/>
          <a:p>
            <a:endParaRPr lang="en-IE"/>
          </a:p>
        </p:txBody>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586808" y="553555"/>
            <a:ext cx="9879313" cy="992187"/>
          </a:xfrm>
        </p:spPr>
        <p:txBody>
          <a:bodyPr/>
          <a:lstStyle/>
          <a:p>
            <a:pPr algn="l" rtl="0"/>
            <a:r>
              <a:rPr lang="en-IE" dirty="0"/>
              <a:t>Ultraprosessoidut kasviperäiset elintarvikkeet</a:t>
            </a:r>
          </a:p>
        </p:txBody>
      </p:sp>
      <p:sp>
        <p:nvSpPr>
          <p:cNvPr id="6" name="Arrow: Right 5">
            <a:extLst>
              <a:ext uri="{FF2B5EF4-FFF2-40B4-BE49-F238E27FC236}">
                <a16:creationId xmlns:a16="http://schemas.microsoft.com/office/drawing/2014/main" id="{2CFC2DD9-BED0-78B4-4AA0-2AE5320911B4}"/>
              </a:ext>
            </a:extLst>
          </p:cNvPr>
          <p:cNvSpPr/>
          <p:nvPr/>
        </p:nvSpPr>
        <p:spPr>
          <a:xfrm>
            <a:off x="4938729" y="4479728"/>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t>KATSO</a:t>
            </a:r>
          </a:p>
        </p:txBody>
      </p:sp>
      <p:pic>
        <p:nvPicPr>
          <p:cNvPr id="7" name="Online Media 6" title="A transformative new way of classifying foods 🍔🍕🍟 BBC">
            <a:hlinkClick r:id="" action="ppaction://media"/>
            <a:extLst>
              <a:ext uri="{FF2B5EF4-FFF2-40B4-BE49-F238E27FC236}">
                <a16:creationId xmlns:a16="http://schemas.microsoft.com/office/drawing/2014/main" id="{42EF6C67-CCD8-C81A-8DF6-1C5D98A27466}"/>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50730" y="2930184"/>
            <a:ext cx="6038508" cy="3066422"/>
          </a:xfrm>
        </p:spPr>
        <p:txBody>
          <a:bodyPr/>
          <a:lstStyle/>
          <a:p>
            <a:pPr algn="l" rtl="0"/>
            <a:r>
              <a:rPr lang="en-US" dirty="0"/>
              <a:t>Tietoisuus terveydestä ja </a:t>
            </a:r>
            <a:r>
              <a:rPr lang="en-US" dirty="0" err="1"/>
              <a:t>ympäristöstä</a:t>
            </a:r>
            <a:r>
              <a:rPr lang="en-US" dirty="0"/>
              <a:t> -</a:t>
            </a:r>
            <a:r>
              <a:rPr lang="en-US" dirty="0" err="1"/>
              <a:t>väitteet</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898526" y="1454285"/>
            <a:ext cx="5646737" cy="3025975"/>
          </a:xfrm>
        </p:spPr>
        <p:txBody>
          <a:bodyPr/>
          <a:lstStyle/>
          <a:p>
            <a:pPr algn="l" rtl="0"/>
            <a:r>
              <a:rPr lang="fi-FI" dirty="0"/>
              <a:t>Elintarvikealan yrittäjänä olemalla ahkera, läpinäkyvä ja vastuullinen terveys- ja ympäristöväitteiden tiedottamisessa pystyt ylläpitämään </a:t>
            </a:r>
            <a:r>
              <a:rPr lang="fi-FI" b="1" dirty="0"/>
              <a:t>asiakkaittesi luottamusta </a:t>
            </a:r>
            <a:r>
              <a:rPr lang="fi-FI" dirty="0"/>
              <a:t>ja edistämään tietoisemman ja kestävämmän elintarviketeollisuuden luomista.</a:t>
            </a:r>
          </a:p>
          <a:p>
            <a:pPr algn="l" rtl="0"/>
            <a:r>
              <a:rPr lang="fi-FI" dirty="0"/>
              <a:t>Hyvän viestinnän (Moduuli 5) ohella, kuten moduulissa 2 mainittiin, on tärkeää noudattaa viranomaisvaatimuksia. Seuraavien diojen aikana kerrataan muutamia tärkeitä vinkkejä vastuullisuuden säilyttämiseen.</a:t>
            </a: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824040" y="668188"/>
            <a:ext cx="5937871" cy="992652"/>
          </a:xfrm>
        </p:spPr>
        <p:txBody>
          <a:bodyPr/>
          <a:lstStyle/>
          <a:p>
            <a:pPr algn="l" rtl="0"/>
            <a:r>
              <a:rPr lang="en-IE" b="1" dirty="0"/>
              <a:t>Vastuullinen viestintä</a:t>
            </a:r>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792538" y="1519692"/>
            <a:ext cx="5876886" cy="3483006"/>
          </a:xfrm>
        </p:spPr>
        <p:txBody>
          <a:bodyPr/>
          <a:lstStyle/>
          <a:p>
            <a:pPr algn="l" rtl="0"/>
            <a:r>
              <a:rPr lang="fi-FI" dirty="0"/>
              <a:t>Elintarvikkeissa, joissa on kuluttajia harhaanjohtavia väitteitä, ovat kiellettyjä EU:n markkinoilla. Tämä ei ainoastaan ​​suojele kuluttajia, vaan myös edistää innovaatioita ja varmistaa reilun kilpailun.</a:t>
            </a:r>
          </a:p>
          <a:p>
            <a:pPr algn="l" rtl="0"/>
            <a:r>
              <a:rPr lang="fi-FI" dirty="0"/>
              <a:t>Säännöt takaavat väittämillä varustettujen elintarvikkeiden vapaan liikkuvuuden, sillä mikä tahansa elintarvikeyritys voi käyttää samoja väitteitä tuotteissaan kaikkialla Euroopan unionissa.</a:t>
            </a:r>
          </a:p>
          <a:p>
            <a:pPr algn="l" rtl="0"/>
            <a:r>
              <a:rPr lang="fi-FI" dirty="0"/>
              <a:t>Lisätietoja saat napsauttamalla tästä…</a:t>
            </a:r>
          </a:p>
          <a:p>
            <a:pPr algn="l" rtl="0"/>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490260" y="472515"/>
            <a:ext cx="6626977" cy="992652"/>
          </a:xfrm>
        </p:spPr>
        <p:txBody>
          <a:bodyPr/>
          <a:lstStyle/>
          <a:p>
            <a:pPr algn="l" rtl="0"/>
            <a:r>
              <a:rPr lang="en-US" dirty="0"/>
              <a:t>VAATIMUSTEN oikean käytön merkitys</a:t>
            </a:r>
          </a:p>
          <a:p>
            <a:pPr algn="l" rtl="0"/>
            <a:endParaRPr lang="en-IE" dirty="0"/>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699197" cy="923330"/>
          </a:xfrm>
          <a:prstGeom prst="rect">
            <a:avLst/>
          </a:prstGeom>
          <a:noFill/>
        </p:spPr>
        <p:txBody>
          <a:bodyPr wrap="square" rtlCol="0">
            <a:spAutoFit/>
          </a:bodyPr>
          <a:lstStyle/>
          <a:p>
            <a:pPr algn="l" rtl="0"/>
            <a:r>
              <a:rPr lang="en-IE" sz="5400" b="1" dirty="0"/>
              <a:t>Terveys</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2735178" cy="1323439"/>
          </a:xfrm>
          <a:prstGeom prst="rect">
            <a:avLst/>
          </a:prstGeom>
          <a:noFill/>
        </p:spPr>
        <p:txBody>
          <a:bodyPr wrap="square" rtlCol="0">
            <a:spAutoFit/>
          </a:bodyPr>
          <a:lstStyle/>
          <a:p>
            <a:pPr algn="l" rtl="0"/>
            <a:r>
              <a:rPr lang="en-IE" sz="8000" b="1" dirty="0">
                <a:solidFill>
                  <a:srgbClr val="005697"/>
                </a:solidFill>
              </a:rPr>
              <a:t>Väite</a:t>
            </a:r>
          </a:p>
        </p:txBody>
      </p:sp>
      <p:sp>
        <p:nvSpPr>
          <p:cNvPr id="7" name="TextBox 6">
            <a:extLst>
              <a:ext uri="{FF2B5EF4-FFF2-40B4-BE49-F238E27FC236}">
                <a16:creationId xmlns:a16="http://schemas.microsoft.com/office/drawing/2014/main" id="{E96A3C9A-21B2-0C37-DB26-48E1F256CFCD}"/>
              </a:ext>
            </a:extLst>
          </p:cNvPr>
          <p:cNvSpPr txBox="1"/>
          <p:nvPr/>
        </p:nvSpPr>
        <p:spPr>
          <a:xfrm>
            <a:off x="8110390" y="3243278"/>
            <a:ext cx="3817541" cy="830997"/>
          </a:xfrm>
          <a:prstGeom prst="rect">
            <a:avLst/>
          </a:prstGeom>
          <a:noFill/>
        </p:spPr>
        <p:txBody>
          <a:bodyPr wrap="square" rtlCol="0">
            <a:spAutoFit/>
          </a:bodyPr>
          <a:lstStyle/>
          <a:p>
            <a:pPr algn="l" rtl="0"/>
            <a:r>
              <a:rPr lang="en-IE" sz="4800" dirty="0">
                <a:solidFill>
                  <a:srgbClr val="28AF95"/>
                </a:solidFill>
              </a:rPr>
              <a:t>Ravitsemus</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pPr algn="l" rtl="0"/>
            <a:r>
              <a:rPr lang="en-IE" b="1" dirty="0">
                <a:solidFill>
                  <a:schemeClr val="tx2">
                    <a:lumMod val="65000"/>
                  </a:schemeClr>
                </a:solidFill>
              </a:rPr>
              <a:t>luonnollinen</a:t>
            </a:r>
          </a:p>
        </p:txBody>
      </p:sp>
      <p:sp>
        <p:nvSpPr>
          <p:cNvPr id="9" name="TextBox 8">
            <a:extLst>
              <a:ext uri="{FF2B5EF4-FFF2-40B4-BE49-F238E27FC236}">
                <a16:creationId xmlns:a16="http://schemas.microsoft.com/office/drawing/2014/main" id="{C7C141E0-5335-1690-1A16-A09E07AC2848}"/>
              </a:ext>
            </a:extLst>
          </p:cNvPr>
          <p:cNvSpPr txBox="1"/>
          <p:nvPr/>
        </p:nvSpPr>
        <p:spPr>
          <a:xfrm>
            <a:off x="7841376" y="1718957"/>
            <a:ext cx="684803" cy="369332"/>
          </a:xfrm>
          <a:prstGeom prst="rect">
            <a:avLst/>
          </a:prstGeom>
          <a:noFill/>
        </p:spPr>
        <p:txBody>
          <a:bodyPr wrap="none" rtlCol="0">
            <a:spAutoFit/>
          </a:bodyPr>
          <a:lstStyle/>
          <a:p>
            <a:pPr algn="l" rtl="0"/>
            <a:r>
              <a:rPr lang="en-IE" b="1" dirty="0">
                <a:solidFill>
                  <a:schemeClr val="accent5">
                    <a:lumMod val="75000"/>
                  </a:schemeClr>
                </a:solidFill>
              </a:rPr>
              <a:t>KORKEA</a:t>
            </a:r>
          </a:p>
        </p:txBody>
      </p:sp>
      <p:sp>
        <p:nvSpPr>
          <p:cNvPr id="10" name="TextBox 9">
            <a:extLst>
              <a:ext uri="{FF2B5EF4-FFF2-40B4-BE49-F238E27FC236}">
                <a16:creationId xmlns:a16="http://schemas.microsoft.com/office/drawing/2014/main" id="{0378D627-7B75-C274-178D-660CBAF9F2D3}"/>
              </a:ext>
            </a:extLst>
          </p:cNvPr>
          <p:cNvSpPr txBox="1"/>
          <p:nvPr/>
        </p:nvSpPr>
        <p:spPr>
          <a:xfrm>
            <a:off x="9525878" y="3055886"/>
            <a:ext cx="576953" cy="369332"/>
          </a:xfrm>
          <a:prstGeom prst="rect">
            <a:avLst/>
          </a:prstGeom>
          <a:noFill/>
        </p:spPr>
        <p:txBody>
          <a:bodyPr wrap="none" rtlCol="0">
            <a:spAutoFit/>
          </a:bodyPr>
          <a:lstStyle/>
          <a:p>
            <a:pPr algn="l" rtl="0"/>
            <a:r>
              <a:rPr lang="en-IE" b="1" dirty="0">
                <a:solidFill>
                  <a:srgbClr val="FFC000"/>
                </a:solidFill>
              </a:rPr>
              <a:t>Matala</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576883" y="3633666"/>
            <a:ext cx="861774" cy="1254061"/>
          </a:xfrm>
          <a:prstGeom prst="rect">
            <a:avLst/>
          </a:prstGeom>
          <a:noFill/>
        </p:spPr>
        <p:txBody>
          <a:bodyPr vert="vert270" wrap="none" rtlCol="0">
            <a:spAutoFit/>
          </a:bodyPr>
          <a:lstStyle/>
          <a:p>
            <a:pPr algn="l" rtl="0"/>
            <a:r>
              <a:rPr lang="en-IE" sz="4400" b="1" dirty="0">
                <a:solidFill>
                  <a:srgbClr val="FFD100"/>
                </a:solidFill>
              </a:rPr>
              <a:t>Ruokaa</a:t>
            </a:r>
          </a:p>
        </p:txBody>
      </p:sp>
      <p:sp>
        <p:nvSpPr>
          <p:cNvPr id="12" name="TextBox 11">
            <a:extLst>
              <a:ext uri="{FF2B5EF4-FFF2-40B4-BE49-F238E27FC236}">
                <a16:creationId xmlns:a16="http://schemas.microsoft.com/office/drawing/2014/main" id="{638EFC70-7362-9504-2135-E9388560C870}"/>
              </a:ext>
            </a:extLst>
          </p:cNvPr>
          <p:cNvSpPr txBox="1"/>
          <p:nvPr/>
        </p:nvSpPr>
        <p:spPr>
          <a:xfrm>
            <a:off x="11143989" y="1032281"/>
            <a:ext cx="492443" cy="1976108"/>
          </a:xfrm>
          <a:prstGeom prst="rect">
            <a:avLst/>
          </a:prstGeom>
          <a:noFill/>
        </p:spPr>
        <p:txBody>
          <a:bodyPr vert="vert270" wrap="square" rtlCol="0">
            <a:spAutoFit/>
          </a:bodyPr>
          <a:lstStyle/>
          <a:p>
            <a:pPr algn="l" rtl="0"/>
            <a:r>
              <a:rPr lang="en-IE" sz="2000" b="1" dirty="0">
                <a:solidFill>
                  <a:schemeClr val="tx1">
                    <a:lumMod val="40000"/>
                    <a:lumOff val="60000"/>
                  </a:schemeClr>
                </a:solidFill>
              </a:rPr>
              <a:t>Vähärasvainen</a:t>
            </a:r>
          </a:p>
        </p:txBody>
      </p:sp>
      <p:sp>
        <p:nvSpPr>
          <p:cNvPr id="13" name="TextBox 12">
            <a:extLst>
              <a:ext uri="{FF2B5EF4-FFF2-40B4-BE49-F238E27FC236}">
                <a16:creationId xmlns:a16="http://schemas.microsoft.com/office/drawing/2014/main" id="{6961AA27-E00B-6D0F-D61E-7A65E0176338}"/>
              </a:ext>
            </a:extLst>
          </p:cNvPr>
          <p:cNvSpPr txBox="1"/>
          <p:nvPr/>
        </p:nvSpPr>
        <p:spPr>
          <a:xfrm>
            <a:off x="8665726" y="3868464"/>
            <a:ext cx="2317604" cy="584775"/>
          </a:xfrm>
          <a:prstGeom prst="rect">
            <a:avLst/>
          </a:prstGeom>
          <a:noFill/>
        </p:spPr>
        <p:txBody>
          <a:bodyPr wrap="square" rtlCol="0">
            <a:spAutoFit/>
          </a:bodyPr>
          <a:lstStyle/>
          <a:p>
            <a:pPr algn="l" rtl="0"/>
            <a:r>
              <a:rPr lang="en-IE" sz="3200" dirty="0">
                <a:solidFill>
                  <a:srgbClr val="0070C0"/>
                </a:solidFill>
              </a:rPr>
              <a:t>Rasvaton</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pPr algn="l" rtl="0"/>
            <a:r>
              <a:rPr lang="en-IE" sz="1600" dirty="0">
                <a:solidFill>
                  <a:srgbClr val="002060"/>
                </a:solidFill>
              </a:rPr>
              <a:t>Kalsium</a:t>
            </a:r>
          </a:p>
        </p:txBody>
      </p:sp>
      <p:sp>
        <p:nvSpPr>
          <p:cNvPr id="16" name="TextBox 15">
            <a:extLst>
              <a:ext uri="{FF2B5EF4-FFF2-40B4-BE49-F238E27FC236}">
                <a16:creationId xmlns:a16="http://schemas.microsoft.com/office/drawing/2014/main" id="{AB18A38F-B9D7-46FB-79AD-270BC45C360F}"/>
              </a:ext>
            </a:extLst>
          </p:cNvPr>
          <p:cNvSpPr txBox="1"/>
          <p:nvPr/>
        </p:nvSpPr>
        <p:spPr>
          <a:xfrm>
            <a:off x="6785785" y="3235139"/>
            <a:ext cx="1035211" cy="307777"/>
          </a:xfrm>
          <a:prstGeom prst="rect">
            <a:avLst/>
          </a:prstGeom>
          <a:noFill/>
        </p:spPr>
        <p:txBody>
          <a:bodyPr wrap="square" rtlCol="0">
            <a:spAutoFit/>
          </a:bodyPr>
          <a:lstStyle/>
          <a:p>
            <a:pPr algn="l" rtl="0"/>
            <a:r>
              <a:rPr lang="en-IE" sz="1400" b="1" dirty="0">
                <a:solidFill>
                  <a:schemeClr val="accent2">
                    <a:lumMod val="50000"/>
                  </a:schemeClr>
                </a:solidFill>
              </a:rPr>
              <a:t>Mineraalit</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pPr algn="l" rtl="0"/>
            <a:r>
              <a:rPr lang="en-IE" b="1" dirty="0">
                <a:solidFill>
                  <a:schemeClr val="accent2">
                    <a:lumMod val="50000"/>
                  </a:schemeClr>
                </a:solidFill>
              </a:rPr>
              <a:t>Korkeakuituinen</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62181" y="1207528"/>
            <a:ext cx="553998" cy="1246178"/>
          </a:xfrm>
          <a:prstGeom prst="rect">
            <a:avLst/>
          </a:prstGeom>
          <a:noFill/>
        </p:spPr>
        <p:txBody>
          <a:bodyPr vert="vert270" wrap="square" rtlCol="0">
            <a:spAutoFit/>
          </a:bodyPr>
          <a:lstStyle/>
          <a:p>
            <a:pPr algn="l" rtl="0"/>
            <a:r>
              <a:rPr lang="en-IE" sz="2400" b="1" dirty="0">
                <a:solidFill>
                  <a:srgbClr val="FFD100"/>
                </a:solidFill>
              </a:rPr>
              <a:t>Proteiini</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769129" y="3756276"/>
            <a:ext cx="2317604" cy="584775"/>
          </a:xfrm>
          <a:prstGeom prst="rect">
            <a:avLst/>
          </a:prstGeom>
          <a:noFill/>
        </p:spPr>
        <p:txBody>
          <a:bodyPr wrap="square" rtlCol="0">
            <a:spAutoFit/>
          </a:bodyPr>
          <a:lstStyle/>
          <a:p>
            <a:pPr algn="l" rtl="0"/>
            <a:r>
              <a:rPr lang="en-IE" sz="3200" b="1" dirty="0">
                <a:solidFill>
                  <a:srgbClr val="002060"/>
                </a:solidFill>
              </a:rPr>
              <a:t>SUOLA</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233932" y="4332237"/>
            <a:ext cx="2317604" cy="584775"/>
          </a:xfrm>
          <a:prstGeom prst="rect">
            <a:avLst/>
          </a:prstGeom>
          <a:noFill/>
        </p:spPr>
        <p:txBody>
          <a:bodyPr wrap="square" rtlCol="0">
            <a:spAutoFit/>
          </a:bodyPr>
          <a:lstStyle/>
          <a:p>
            <a:pPr algn="l" rtl="0"/>
            <a:r>
              <a:rPr lang="en-IE" sz="3200" b="1" dirty="0">
                <a:solidFill>
                  <a:srgbClr val="002060"/>
                </a:solidFill>
              </a:rPr>
              <a:t>Sokeri</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pPr algn="l" rtl="0"/>
            <a:r>
              <a:rPr lang="en-IE" b="1" dirty="0">
                <a:solidFill>
                  <a:schemeClr val="tx2">
                    <a:lumMod val="65000"/>
                  </a:schemeClr>
                </a:solidFill>
              </a:rPr>
              <a:t>VAPAA JOSTAKIN</a:t>
            </a:r>
          </a:p>
        </p:txBody>
      </p:sp>
      <p:sp>
        <p:nvSpPr>
          <p:cNvPr id="22" name="TextBox 21">
            <a:extLst>
              <a:ext uri="{FF2B5EF4-FFF2-40B4-BE49-F238E27FC236}">
                <a16:creationId xmlns:a16="http://schemas.microsoft.com/office/drawing/2014/main" id="{8118CE7C-BAFE-61A1-F76F-E74AF749C764}"/>
              </a:ext>
            </a:extLst>
          </p:cNvPr>
          <p:cNvSpPr txBox="1"/>
          <p:nvPr/>
        </p:nvSpPr>
        <p:spPr>
          <a:xfrm>
            <a:off x="6785785" y="3776748"/>
            <a:ext cx="708271" cy="461665"/>
          </a:xfrm>
          <a:prstGeom prst="rect">
            <a:avLst/>
          </a:prstGeom>
          <a:noFill/>
        </p:spPr>
        <p:txBody>
          <a:bodyPr wrap="none" rtlCol="0">
            <a:spAutoFit/>
          </a:bodyPr>
          <a:lstStyle/>
          <a:p>
            <a:pPr algn="l" rtl="0"/>
            <a:r>
              <a:rPr lang="en-IE" sz="2400" b="1" dirty="0">
                <a:solidFill>
                  <a:srgbClr val="70B2BE"/>
                </a:solidFill>
              </a:rPr>
              <a:t>Matala</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0147165" y="2612919"/>
            <a:ext cx="684803" cy="369332"/>
          </a:xfrm>
          <a:prstGeom prst="rect">
            <a:avLst/>
          </a:prstGeom>
          <a:noFill/>
        </p:spPr>
        <p:txBody>
          <a:bodyPr wrap="none" rtlCol="0">
            <a:spAutoFit/>
          </a:bodyPr>
          <a:lstStyle/>
          <a:p>
            <a:pPr algn="l" rtl="0"/>
            <a:r>
              <a:rPr lang="en-IE" b="1" dirty="0">
                <a:solidFill>
                  <a:srgbClr val="70B2BE"/>
                </a:solidFill>
              </a:rPr>
              <a:t>KORKEA</a:t>
            </a:r>
          </a:p>
        </p:txBody>
      </p:sp>
      <p:sp>
        <p:nvSpPr>
          <p:cNvPr id="24" name="TextBox 23">
            <a:extLst>
              <a:ext uri="{FF2B5EF4-FFF2-40B4-BE49-F238E27FC236}">
                <a16:creationId xmlns:a16="http://schemas.microsoft.com/office/drawing/2014/main" id="{E2A0B07E-C1DD-792A-DBC7-10E6E02B7098}"/>
              </a:ext>
            </a:extLst>
          </p:cNvPr>
          <p:cNvSpPr txBox="1"/>
          <p:nvPr/>
        </p:nvSpPr>
        <p:spPr>
          <a:xfrm>
            <a:off x="6706369" y="4430056"/>
            <a:ext cx="1035211" cy="338554"/>
          </a:xfrm>
          <a:prstGeom prst="rect">
            <a:avLst/>
          </a:prstGeom>
          <a:noFill/>
        </p:spPr>
        <p:txBody>
          <a:bodyPr wrap="square" rtlCol="0">
            <a:spAutoFit/>
          </a:bodyPr>
          <a:lstStyle/>
          <a:p>
            <a:pPr algn="l" rtl="0"/>
            <a:r>
              <a:rPr lang="en-IE" sz="1600" dirty="0" err="1">
                <a:solidFill>
                  <a:srgbClr val="002060"/>
                </a:solidFill>
              </a:rPr>
              <a:t>Alkuperä</a:t>
            </a:r>
            <a:endParaRPr lang="en-IE" sz="1600" dirty="0">
              <a:solidFill>
                <a:srgbClr val="002060"/>
              </a:solidFill>
            </a:endParaRPr>
          </a:p>
        </p:txBody>
      </p:sp>
      <p:sp>
        <p:nvSpPr>
          <p:cNvPr id="25" name="TextBox 24">
            <a:extLst>
              <a:ext uri="{FF2B5EF4-FFF2-40B4-BE49-F238E27FC236}">
                <a16:creationId xmlns:a16="http://schemas.microsoft.com/office/drawing/2014/main" id="{EEE4DB8D-1349-FEB5-A495-DB748C8EAB28}"/>
              </a:ext>
            </a:extLst>
          </p:cNvPr>
          <p:cNvSpPr txBox="1"/>
          <p:nvPr/>
        </p:nvSpPr>
        <p:spPr>
          <a:xfrm>
            <a:off x="9470985" y="4582220"/>
            <a:ext cx="1176930" cy="369332"/>
          </a:xfrm>
          <a:prstGeom prst="rect">
            <a:avLst/>
          </a:prstGeom>
          <a:noFill/>
        </p:spPr>
        <p:txBody>
          <a:bodyPr wrap="square" rtlCol="0">
            <a:spAutoFit/>
          </a:bodyPr>
          <a:lstStyle/>
          <a:p>
            <a:pPr algn="l" rtl="0"/>
            <a:r>
              <a:rPr lang="en-IE" b="1" dirty="0" err="1">
                <a:solidFill>
                  <a:srgbClr val="70B2BE"/>
                </a:solidFill>
              </a:rPr>
              <a:t>Vitamiinit</a:t>
            </a:r>
            <a:endParaRPr lang="en-IE" b="1" dirty="0">
              <a:solidFill>
                <a:srgbClr val="70B2BE"/>
              </a:solidFill>
            </a:endParaRP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1887055" cy="369332"/>
          </a:xfrm>
          <a:prstGeom prst="rect">
            <a:avLst/>
          </a:prstGeom>
          <a:noFill/>
        </p:spPr>
        <p:txBody>
          <a:bodyPr wrap="none" rtlCol="0">
            <a:spAutoFit/>
          </a:bodyPr>
          <a:lstStyle/>
          <a:p>
            <a:pPr algn="l" rtl="0"/>
            <a:r>
              <a:rPr lang="en-IE" b="1" dirty="0">
                <a:solidFill>
                  <a:schemeClr val="accent2">
                    <a:lumMod val="50000"/>
                  </a:schemeClr>
                </a:solidFill>
              </a:rPr>
              <a:t>Kestävästi valmistettu</a:t>
            </a:r>
          </a:p>
        </p:txBody>
      </p:sp>
      <p:sp>
        <p:nvSpPr>
          <p:cNvPr id="27" name="TextBox 26">
            <a:extLst>
              <a:ext uri="{FF2B5EF4-FFF2-40B4-BE49-F238E27FC236}">
                <a16:creationId xmlns:a16="http://schemas.microsoft.com/office/drawing/2014/main" id="{22A6B276-F6C0-CFC5-B56D-6CF0C32E26C3}"/>
              </a:ext>
            </a:extLst>
          </p:cNvPr>
          <p:cNvSpPr txBox="1"/>
          <p:nvPr/>
        </p:nvSpPr>
        <p:spPr>
          <a:xfrm>
            <a:off x="9859353" y="5043799"/>
            <a:ext cx="1322029" cy="369332"/>
          </a:xfrm>
          <a:prstGeom prst="rect">
            <a:avLst/>
          </a:prstGeom>
          <a:noFill/>
        </p:spPr>
        <p:txBody>
          <a:bodyPr wrap="none" rtlCol="0">
            <a:spAutoFit/>
          </a:bodyPr>
          <a:lstStyle/>
          <a:p>
            <a:pPr algn="l" rtl="0"/>
            <a:r>
              <a:rPr lang="en-IE" b="1" dirty="0">
                <a:solidFill>
                  <a:srgbClr val="70B2BE"/>
                </a:solidFill>
              </a:rPr>
              <a:t>Ympäristöystävällinen</a:t>
            </a: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090170" cy="369332"/>
          </a:xfrm>
          <a:prstGeom prst="rect">
            <a:avLst/>
          </a:prstGeom>
          <a:noFill/>
        </p:spPr>
        <p:txBody>
          <a:bodyPr wrap="none" rtlCol="0">
            <a:spAutoFit/>
          </a:bodyPr>
          <a:lstStyle/>
          <a:p>
            <a:pPr algn="l" rtl="0"/>
            <a:r>
              <a:rPr lang="en-IE" b="1" dirty="0">
                <a:solidFill>
                  <a:srgbClr val="FFC000"/>
                </a:solidFill>
              </a:rPr>
              <a:t>LUOMU</a:t>
            </a:r>
          </a:p>
        </p:txBody>
      </p:sp>
      <p:sp>
        <p:nvSpPr>
          <p:cNvPr id="29" name="TextBox 28">
            <a:extLst>
              <a:ext uri="{FF2B5EF4-FFF2-40B4-BE49-F238E27FC236}">
                <a16:creationId xmlns:a16="http://schemas.microsoft.com/office/drawing/2014/main" id="{3FA24E5A-50FB-B292-AE14-FDFE809B16AC}"/>
              </a:ext>
            </a:extLst>
          </p:cNvPr>
          <p:cNvSpPr txBox="1"/>
          <p:nvPr/>
        </p:nvSpPr>
        <p:spPr>
          <a:xfrm>
            <a:off x="2108450" y="5687442"/>
            <a:ext cx="2366211" cy="369332"/>
          </a:xfrm>
          <a:prstGeom prst="rect">
            <a:avLst/>
          </a:prstGeom>
          <a:solidFill>
            <a:srgbClr val="F79037"/>
          </a:solidFill>
        </p:spPr>
        <p:txBody>
          <a:bodyPr wrap="square">
            <a:spAutoFit/>
          </a:bodyPr>
          <a:lstStyle/>
          <a:p>
            <a:pPr algn="l" rtl="0"/>
            <a:r>
              <a:rPr lang="en-IE" dirty="0">
                <a:solidFill>
                  <a:srgbClr val="1188A3"/>
                </a:solidFill>
                <a:hlinkClick r:id="rId2">
                  <a:extLst>
                    <a:ext uri="{A12FA001-AC4F-418D-AE19-62706E023703}">
                      <ahyp:hlinkClr xmlns:ahyp="http://schemas.microsoft.com/office/drawing/2018/hyperlinkcolor" val="tx"/>
                    </a:ext>
                  </a:extLst>
                </a:hlinkClick>
              </a:rPr>
              <a:t>ROADMAP (europa.eu)</a:t>
            </a:r>
            <a:endParaRPr lang="en-IE" dirty="0">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1002052" y="1610141"/>
            <a:ext cx="5700406" cy="3838148"/>
          </a:xfrm>
        </p:spPr>
        <p:txBody>
          <a:bodyPr/>
          <a:lstStyle/>
          <a:p>
            <a:pPr marL="0" indent="0" algn="l" rtl="0"/>
            <a:r>
              <a:rPr lang="en-US" b="0" i="0" dirty="0">
                <a:effectLst/>
              </a:rPr>
              <a:t>EFSA on vastuussa esitettyjen väitteiden tieteellisten perusteiden tarkistamisesta, joista osa on tällä hetkellä käytössä, joista osa on hakijoiden </a:t>
            </a:r>
            <a:r>
              <a:rPr lang="en-US" b="0" i="0" dirty="0" err="1">
                <a:effectLst/>
              </a:rPr>
              <a:t>ehdottamia</a:t>
            </a:r>
            <a:r>
              <a:rPr lang="en-US" b="0" i="0" dirty="0">
                <a:effectLst/>
              </a:rPr>
              <a:t>. </a:t>
            </a:r>
            <a:r>
              <a:rPr lang="en-US" sz="2000" b="0" i="0" dirty="0">
                <a:effectLst/>
              </a:rPr>
              <a:t>(yritykset, jotka haluavat </a:t>
            </a:r>
            <a:r>
              <a:rPr lang="en-US" sz="2000" b="0" i="0" dirty="0" err="1">
                <a:effectLst/>
              </a:rPr>
              <a:t>esittää</a:t>
            </a:r>
            <a:r>
              <a:rPr lang="en-US" sz="2000" b="0" i="0" dirty="0">
                <a:effectLst/>
              </a:rPr>
              <a:t> </a:t>
            </a:r>
            <a:r>
              <a:rPr lang="en-US" sz="2000" b="0" i="0" dirty="0" err="1">
                <a:effectLst/>
              </a:rPr>
              <a:t>terveysväittämiä</a:t>
            </a:r>
            <a:r>
              <a:rPr lang="en-US" sz="2000" b="0" i="0" dirty="0">
                <a:effectLst/>
              </a:rPr>
              <a:t> </a:t>
            </a:r>
            <a:r>
              <a:rPr lang="en-US" sz="2000" b="0" i="0" dirty="0" err="1">
                <a:effectLst/>
              </a:rPr>
              <a:t>saadakseen</a:t>
            </a:r>
            <a:r>
              <a:rPr lang="en-US" sz="2000" b="0" i="0" dirty="0">
                <a:effectLst/>
              </a:rPr>
              <a:t> </a:t>
            </a:r>
            <a:r>
              <a:rPr lang="en-US" sz="2000" b="0" i="0" dirty="0" err="1">
                <a:effectLst/>
              </a:rPr>
              <a:t>käyttöluvan</a:t>
            </a:r>
            <a:r>
              <a:rPr lang="en-US" sz="2000" b="0" i="0" dirty="0">
                <a:effectLst/>
              </a:rPr>
              <a:t> </a:t>
            </a:r>
            <a:r>
              <a:rPr lang="en-US" sz="2000" b="0" i="0" dirty="0" err="1">
                <a:effectLst/>
              </a:rPr>
              <a:t>EU:ssa</a:t>
            </a:r>
            <a:r>
              <a:rPr lang="en-US" sz="2000" b="0" i="0" dirty="0">
                <a:effectLst/>
              </a:rPr>
              <a:t>)</a:t>
            </a:r>
          </a:p>
          <a:p>
            <a:pPr marL="0" indent="0" algn="l" rtl="0"/>
            <a:r>
              <a:rPr lang="en-US" b="0" i="0" dirty="0">
                <a:effectLst/>
              </a:rPr>
              <a:t>Nämä tiedot toimivat perustana Euroopan komissiolle ja jäsenvaltioille, jotka sitten päättävät, </a:t>
            </a:r>
            <a:r>
              <a:rPr lang="en-US" b="0" i="0" dirty="0" err="1">
                <a:effectLst/>
              </a:rPr>
              <a:t>antavatko</a:t>
            </a:r>
            <a:r>
              <a:rPr lang="en-US" b="0" i="0" dirty="0">
                <a:effectLst/>
              </a:rPr>
              <a:t> ne </a:t>
            </a:r>
            <a:r>
              <a:rPr lang="en-US" b="0" i="0" dirty="0" err="1">
                <a:effectLst/>
              </a:rPr>
              <a:t>käyttöluvan</a:t>
            </a:r>
            <a:r>
              <a:rPr lang="en-US" b="0" i="0" dirty="0">
                <a:effectLst/>
              </a:rPr>
              <a:t> </a:t>
            </a:r>
            <a:r>
              <a:rPr lang="en-US" b="0" i="0" dirty="0" err="1">
                <a:effectLst/>
              </a:rPr>
              <a:t>väitteille</a:t>
            </a:r>
            <a:r>
              <a:rPr lang="en-US" b="0" i="0" dirty="0">
                <a:effectLst/>
              </a:rPr>
              <a:t>.</a:t>
            </a:r>
            <a:endParaRPr lang="en-IE" dirty="0"/>
          </a:p>
          <a:p>
            <a:pPr algn="l" rtl="0"/>
            <a:endParaRPr lang="en-IE" dirty="0"/>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898357" y="460963"/>
            <a:ext cx="10885148" cy="786650"/>
          </a:xfrm>
          <a:solidFill>
            <a:srgbClr val="B2DDDC"/>
          </a:solidFill>
        </p:spPr>
        <p:txBody>
          <a:bodyPr anchor="ctr"/>
          <a:lstStyle/>
          <a:p>
            <a:pPr algn="l" rtl="0"/>
            <a:r>
              <a:rPr lang="en-IE" dirty="0"/>
              <a:t>Euroopan </a:t>
            </a:r>
            <a:r>
              <a:rPr lang="en-IE" dirty="0" err="1"/>
              <a:t>elintarviketurvallisuusviranomaisen</a:t>
            </a:r>
            <a:r>
              <a:rPr lang="en-IE" dirty="0"/>
              <a:t> </a:t>
            </a:r>
            <a:r>
              <a:rPr lang="en-IE" dirty="0" err="1"/>
              <a:t>rooli</a:t>
            </a:r>
            <a:r>
              <a:rPr lang="en-IE" dirty="0"/>
              <a:t> </a:t>
            </a:r>
            <a:r>
              <a:rPr lang="en-IE" dirty="0">
                <a:solidFill>
                  <a:srgbClr val="1188A3"/>
                </a:solidFill>
                <a:hlinkClick r:id="rId3">
                  <a:extLst>
                    <a:ext uri="{A12FA001-AC4F-418D-AE19-62706E023703}">
                      <ahyp:hlinkClr xmlns:ahyp="http://schemas.microsoft.com/office/drawing/2018/hyperlinkcolor" val="tx"/>
                    </a:ext>
                  </a:extLst>
                </a:hlinkClick>
              </a:rPr>
              <a:t>EFSA</a:t>
            </a:r>
            <a:endParaRPr lang="en-IE" dirty="0">
              <a:solidFill>
                <a:srgbClr val="1188A3"/>
              </a:solidFill>
            </a:endParaRPr>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pPr algn="l" rtl="0"/>
            <a:r>
              <a:rPr lang="en-IE" dirty="0">
                <a:solidFill>
                  <a:srgbClr val="000000"/>
                </a:solidFill>
                <a:hlinkClick r:id="rId4">
                  <a:extLst>
                    <a:ext uri="{A12FA001-AC4F-418D-AE19-62706E023703}">
                      <ahyp:hlinkClr xmlns:ahyp="http://schemas.microsoft.com/office/drawing/2018/hyperlinkcolor" val="tx"/>
                    </a:ext>
                  </a:extLst>
                </a:hlinkClick>
              </a:rPr>
              <a:t>Ravitsemussovellukset: määräykset ja ohjeet | EFSA (europa.eu)</a:t>
            </a:r>
            <a:endParaRPr lang="en-IE" dirty="0">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pPr algn="l" rtl="0"/>
            <a:r>
              <a:rPr lang="en-US" sz="1400" dirty="0">
                <a:solidFill>
                  <a:srgbClr val="F79037"/>
                </a:solidFill>
                <a:hlinkClick r:id="rId5">
                  <a:extLst>
                    <a:ext uri="{A12FA001-AC4F-418D-AE19-62706E023703}">
                      <ahyp:hlinkClr xmlns:ahyp="http://schemas.microsoft.com/office/drawing/2018/hyperlinkcolor" val="tx"/>
                    </a:ext>
                  </a:extLst>
                </a:hlinkClick>
              </a:rPr>
              <a:t>Mitä terveysväittämät ovat ja miten niitä arvioidaan? - YouTube</a:t>
            </a:r>
            <a:endParaRPr lang="en-IE" sz="1400" dirty="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655740" y="581320"/>
            <a:ext cx="4990998" cy="992652"/>
          </a:xfrm>
        </p:spPr>
        <p:txBody>
          <a:bodyPr/>
          <a:lstStyle/>
          <a:p>
            <a:pPr algn="l" rtl="0"/>
            <a:r>
              <a:rPr lang="en-IE" dirty="0"/>
              <a:t>Valitaan vaatimuksia…</a:t>
            </a:r>
          </a:p>
        </p:txBody>
      </p:sp>
      <p:pic>
        <p:nvPicPr>
          <p:cNvPr id="7" name="Picture Placeholder 6" descr="A group of bags of fruit juice  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525" y="1276703"/>
            <a:ext cx="5646738" cy="5181513"/>
          </a:xfrm>
        </p:spPr>
        <p:txBody>
          <a:bodyPr>
            <a:normAutofit/>
          </a:bodyPr>
          <a:lstStyle/>
          <a:p>
            <a:pPr marL="0" indent="0" algn="l" rtl="0">
              <a:spcBef>
                <a:spcPts val="600"/>
              </a:spcBef>
            </a:pPr>
            <a:r>
              <a:rPr lang="en-US" sz="2300" dirty="0"/>
              <a:t>Elintarvikeyhtiöille on vaikeaa saada EFSA:n hyväksymä uusi terveyteen tai ravitsemukseen liittyvä väite, koska se vaatii vahvaa tieteellistä näyttöä ja </a:t>
            </a:r>
            <a:r>
              <a:rPr lang="en-US" sz="2300" dirty="0" err="1"/>
              <a:t>yksimielisyyttä</a:t>
            </a:r>
            <a:r>
              <a:rPr lang="en-US" sz="2300" dirty="0"/>
              <a:t>.</a:t>
            </a:r>
          </a:p>
          <a:p>
            <a:pPr marL="0" indent="0" algn="l" rtl="0">
              <a:spcBef>
                <a:spcPts val="600"/>
              </a:spcBef>
            </a:pPr>
            <a:r>
              <a:rPr lang="en-US" sz="2300" dirty="0" err="1"/>
              <a:t>Siksi</a:t>
            </a:r>
            <a:r>
              <a:rPr lang="en-US" sz="2300" dirty="0"/>
              <a:t> pk-yritykset voivat käyttää EU:n tietokantaa "</a:t>
            </a:r>
            <a:r>
              <a:rPr lang="en-US" sz="2300" dirty="0">
                <a:solidFill>
                  <a:srgbClr val="F79037"/>
                </a:solidFill>
                <a:hlinkClick r:id="rId4">
                  <a:extLst>
                    <a:ext uri="{A12FA001-AC4F-418D-AE19-62706E023703}">
                      <ahyp:hlinkClr xmlns:ahyp="http://schemas.microsoft.com/office/drawing/2018/hyperlinkcolor" val="tx"/>
                    </a:ext>
                  </a:extLst>
                </a:hlinkClick>
              </a:rPr>
              <a:t>EU:n rekisteri elintarvikkeita koskevista ravitsemus- ja terveysväitteistä</a:t>
            </a:r>
            <a:r>
              <a:rPr lang="en-US" sz="2300" dirty="0"/>
              <a:t>”, jossa luetellaan sallitut terveyteen ja ravitsemukseen liittyvät </a:t>
            </a:r>
            <a:r>
              <a:rPr lang="en-US" sz="2300" dirty="0" err="1"/>
              <a:t>väitteet</a:t>
            </a:r>
            <a:r>
              <a:rPr lang="en-US" sz="2300" dirty="0"/>
              <a:t>.</a:t>
            </a:r>
            <a:endParaRPr lang="en-US" sz="2300" b="1" dirty="0"/>
          </a:p>
          <a:p>
            <a:pPr marL="0" indent="0" algn="l" rtl="0">
              <a:spcBef>
                <a:spcPts val="600"/>
              </a:spcBef>
            </a:pPr>
            <a:r>
              <a:rPr lang="en-US" sz="2300" b="1" dirty="0"/>
              <a:t>OLEELLISTA LUKEMISTA:</a:t>
            </a:r>
          </a:p>
          <a:p>
            <a:pPr marL="342900" indent="-342900" algn="l" rtl="0">
              <a:spcBef>
                <a:spcPts val="600"/>
              </a:spcBef>
              <a:buFont typeface="Arial" panose="020B0604020202020204" pitchFamily="34" charset="0"/>
              <a:buChar char="•"/>
            </a:pPr>
            <a:r>
              <a:rPr lang="en-US" sz="2200" dirty="0">
                <a:solidFill>
                  <a:srgbClr val="F79037"/>
                </a:solidFill>
                <a:hlinkClick r:id="rId4">
                  <a:extLst>
                    <a:ext uri="{A12FA001-AC4F-418D-AE19-62706E023703}">
                      <ahyp:hlinkClr xmlns:ahyp="http://schemas.microsoft.com/office/drawing/2018/hyperlinkcolor" val="tx"/>
                    </a:ext>
                  </a:extLst>
                </a:hlinkClick>
              </a:rPr>
              <a:t>EU:n rekisteri elintarvikkeita koskevista ravitsemus- ja terveysväitteistä (v.3.6) (europa.eu)</a:t>
            </a:r>
            <a:endParaRPr lang="en-US" sz="2200" dirty="0">
              <a:solidFill>
                <a:srgbClr val="F79037"/>
              </a:solidFill>
            </a:endParaRPr>
          </a:p>
          <a:p>
            <a:pPr marL="342900" indent="-342900" algn="l" rtl="0">
              <a:spcBef>
                <a:spcPts val="600"/>
              </a:spcBef>
              <a:buFont typeface="Arial" panose="020B0604020202020204" pitchFamily="34" charset="0"/>
              <a:buChar char="•"/>
            </a:pPr>
            <a:r>
              <a:rPr lang="en-IE" sz="2200" dirty="0">
                <a:solidFill>
                  <a:srgbClr val="F79037"/>
                </a:solidFill>
                <a:hlinkClick r:id="rId5">
                  <a:extLst>
                    <a:ext uri="{A12FA001-AC4F-418D-AE19-62706E023703}">
                      <ahyp:hlinkClr xmlns:ahyp="http://schemas.microsoft.com/office/drawing/2018/hyperlinkcolor" val="tx"/>
                    </a:ext>
                  </a:extLst>
                </a:hlinkClick>
              </a:rPr>
              <a:t>Ravitsemusväitteet (europa.eu)</a:t>
            </a:r>
            <a:endParaRPr lang="en-IE" sz="2200" dirty="0">
              <a:solidFill>
                <a:srgbClr val="F79037"/>
              </a:solidFill>
            </a:endParaRPr>
          </a:p>
          <a:p>
            <a:pPr marL="0" indent="0" algn="l" rtl="0"/>
            <a:endParaRPr lang="en-IE" sz="2300" dirty="0">
              <a:solidFill>
                <a:srgbClr val="1188A3"/>
              </a:solidFill>
            </a:endParaRPr>
          </a:p>
          <a:p>
            <a:pPr marL="0" indent="0" algn="l" rtl="0"/>
            <a:endParaRPr lang="en-IE" sz="2300" dirty="0"/>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4953" y="1377685"/>
            <a:ext cx="11110876" cy="4172544"/>
          </a:xfrm>
        </p:spPr>
        <p:txBody>
          <a:bodyPr lIns="91440" tIns="45720" rIns="91440" bIns="45720" anchor="t"/>
          <a:lstStyle/>
          <a:p>
            <a:pPr algn="l" rtl="0">
              <a:spcBef>
                <a:spcPts val="600"/>
              </a:spcBef>
            </a:pPr>
            <a:r>
              <a:rPr lang="fi-FI" dirty="0">
                <a:cs typeface="Calibri"/>
              </a:rPr>
              <a:t>Elintarvikeketju yhdistää kolme pääsektoria: </a:t>
            </a:r>
            <a:r>
              <a:rPr lang="fi-FI" b="1" dirty="0">
                <a:cs typeface="Calibri"/>
              </a:rPr>
              <a:t>maatalouden</a:t>
            </a:r>
            <a:r>
              <a:rPr lang="fi-FI" dirty="0">
                <a:cs typeface="Calibri"/>
              </a:rPr>
              <a:t>, </a:t>
            </a:r>
            <a:r>
              <a:rPr lang="fi-FI" b="1" dirty="0">
                <a:cs typeface="Calibri"/>
              </a:rPr>
              <a:t>elintarviketeollisuuden </a:t>
            </a:r>
            <a:r>
              <a:rPr lang="fi-FI" dirty="0">
                <a:cs typeface="Calibri"/>
              </a:rPr>
              <a:t>(mukaan lukien ruokapalvelu) ja </a:t>
            </a:r>
            <a:r>
              <a:rPr lang="fi-FI" b="1" dirty="0">
                <a:cs typeface="Calibri"/>
              </a:rPr>
              <a:t>jakelun</a:t>
            </a:r>
            <a:r>
              <a:rPr lang="fi-FI" dirty="0">
                <a:cs typeface="Calibri"/>
              </a:rPr>
              <a:t>, ja siihen osallistuu monenlaisia ​​sidosryhmiä, kuten:</a:t>
            </a:r>
          </a:p>
          <a:p>
            <a:pPr marL="342900" indent="-342900" algn="l" rtl="0">
              <a:spcBef>
                <a:spcPts val="600"/>
              </a:spcBef>
              <a:buChar char="•"/>
            </a:pPr>
            <a:r>
              <a:rPr lang="fi-FI" dirty="0">
                <a:cs typeface="Calibri"/>
              </a:rPr>
              <a:t>Maanviljelijät</a:t>
            </a:r>
          </a:p>
          <a:p>
            <a:pPr marL="342900" indent="-342900" algn="l" rtl="0">
              <a:spcBef>
                <a:spcPts val="600"/>
              </a:spcBef>
              <a:buChar char="•"/>
            </a:pPr>
            <a:r>
              <a:rPr lang="fi-FI" dirty="0">
                <a:cs typeface="Calibri"/>
              </a:rPr>
              <a:t>Elintarvikkeiden tuottajat ja ruokapalvelu</a:t>
            </a:r>
          </a:p>
          <a:p>
            <a:pPr marL="342900" indent="-342900" algn="l" rtl="0">
              <a:spcBef>
                <a:spcPts val="600"/>
              </a:spcBef>
              <a:buChar char="•"/>
            </a:pPr>
            <a:r>
              <a:rPr lang="fi-FI" dirty="0">
                <a:cs typeface="Calibri"/>
              </a:rPr>
              <a:t>Kauppiaat ja tukkukauppiaat</a:t>
            </a:r>
          </a:p>
          <a:p>
            <a:pPr marL="342900" indent="-342900" algn="l" rtl="0">
              <a:spcBef>
                <a:spcPts val="600"/>
              </a:spcBef>
              <a:buChar char="•"/>
            </a:pPr>
            <a:r>
              <a:rPr lang="fi-FI" dirty="0">
                <a:cs typeface="Calibri"/>
              </a:rPr>
              <a:t>Jälleenmyyjät, joilla on sekä itsenäisiä että erittäin suuria yrityksiä.</a:t>
            </a:r>
          </a:p>
          <a:p>
            <a:pPr algn="l" rtl="0"/>
            <a:r>
              <a:rPr lang="fi-FI" dirty="0">
                <a:cs typeface="Calibri"/>
              </a:rPr>
              <a:t>Elintarvikeketjussa on usein merkittävää neuvotteluvoiman epätasapainoa, mikä voi johtaa epäreiluihin kauppakäytäntöihin. Pienet viljelijät tai osuuskunnat sekä elintarvikeyritykset ovat usein tekemisissä suurten ostajien kanssa, jotka ovat heidän ainoa pääsynsä markkinoille ja voivat aiheuttaa voimakkaita paineita hintoihin ja katteisiin.</a:t>
            </a:r>
            <a:endParaRPr lang="fi-FI" dirty="0"/>
          </a:p>
          <a:p>
            <a:pPr algn="l" rtl="0"/>
            <a:endParaRPr lang="en-IE" dirty="0">
              <a:cs typeface="Calibri"/>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pPr algn="l" rtl="0"/>
            <a:r>
              <a:rPr lang="en-IE" b="1">
                <a:cs typeface="Calibri"/>
              </a:rPr>
              <a:t>Elintarvikeketju</a:t>
            </a:r>
            <a:endParaRPr lang="en-US" b="1"/>
          </a:p>
          <a:p>
            <a:pPr algn="l" rtl="0"/>
            <a:endParaRPr lang="en-IE" b="1">
              <a:cs typeface="Calibri"/>
            </a:endParaRPr>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4906" y="2166300"/>
            <a:ext cx="5193073" cy="1297657"/>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808417" y="1369257"/>
            <a:ext cx="5891093" cy="3025975"/>
          </a:xfrm>
        </p:spPr>
        <p:txBody>
          <a:bodyPr/>
          <a:lstStyle/>
          <a:p>
            <a:pPr algn="l" rtl="0"/>
            <a:r>
              <a:rPr lang="en-US" dirty="0" err="1"/>
              <a:t>Tutustu</a:t>
            </a:r>
            <a:r>
              <a:rPr lang="en-US" dirty="0"/>
              <a:t> </a:t>
            </a:r>
            <a:r>
              <a:rPr lang="en-US" dirty="0" err="1"/>
              <a:t>asianmukaisten</a:t>
            </a:r>
            <a:r>
              <a:rPr lang="en-US" dirty="0"/>
              <a:t> elintarviketeollisuuden terveys- ja </a:t>
            </a:r>
            <a:r>
              <a:rPr lang="en-US" dirty="0" err="1"/>
              <a:t>ympäristöväitteitä</a:t>
            </a:r>
            <a:r>
              <a:rPr lang="en-US" dirty="0"/>
              <a:t> </a:t>
            </a:r>
            <a:r>
              <a:rPr lang="en-US" dirty="0" err="1"/>
              <a:t>koskeviin</a:t>
            </a:r>
            <a:r>
              <a:rPr lang="en-US" dirty="0"/>
              <a:t> </a:t>
            </a:r>
            <a:r>
              <a:rPr lang="en-US" dirty="0" err="1"/>
              <a:t>määräyksiin</a:t>
            </a:r>
            <a:r>
              <a:rPr lang="en-US" dirty="0"/>
              <a:t> ja </a:t>
            </a:r>
            <a:r>
              <a:rPr lang="en-US" dirty="0" err="1"/>
              <a:t>ohjeisiin</a:t>
            </a:r>
            <a:r>
              <a:rPr lang="en-US" dirty="0"/>
              <a:t>. </a:t>
            </a:r>
          </a:p>
          <a:p>
            <a:pPr algn="l" rtl="0"/>
            <a:r>
              <a:rPr lang="en-US" dirty="0"/>
              <a:t>Eri alueilla voi olla erityisiä sääntöjä, jotka koskevat termien, kuten "terve", "luonnollinen", "vapaanvarainen", "luonnonmukainen" tai "kestävä, käyttöä koskevia sääntöjä." </a:t>
            </a:r>
          </a:p>
          <a:p>
            <a:pPr algn="l" rtl="0"/>
            <a:r>
              <a:rPr lang="en-US" dirty="0" err="1"/>
              <a:t>Varmista</a:t>
            </a:r>
            <a:r>
              <a:rPr lang="en-US" dirty="0"/>
              <a:t>, että väittämäsi ovat lakisääteisten vaatimusten mukaisia, ja pyydä ohjeita sääntelyviranomaisilta tai </a:t>
            </a:r>
            <a:r>
              <a:rPr lang="en-US" dirty="0" err="1"/>
              <a:t>tarvittaessa</a:t>
            </a:r>
            <a:r>
              <a:rPr lang="en-US" dirty="0"/>
              <a:t> 	</a:t>
            </a:r>
            <a:r>
              <a:rPr lang="en-US" dirty="0" err="1"/>
              <a:t>lakiasiantuntijoita</a:t>
            </a:r>
            <a:r>
              <a:rPr lang="en-US" dirty="0"/>
              <a:t>. (Moduuli 2)</a:t>
            </a:r>
            <a:endParaRPr lang="en-IE" dirty="0"/>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a:xfrm>
            <a:off x="808417" y="571730"/>
            <a:ext cx="4990998" cy="992652"/>
          </a:xfrm>
        </p:spPr>
        <p:txBody>
          <a:bodyPr/>
          <a:lstStyle/>
          <a:p>
            <a:pPr marL="742950" indent="-742950" algn="l" rtl="0">
              <a:buFont typeface="+mj-lt"/>
              <a:buAutoNum type="arabicPeriod"/>
            </a:pPr>
            <a:r>
              <a:rPr lang="en-IE" b="1" dirty="0"/>
              <a:t>Ymmärrä säännöt</a:t>
            </a:r>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726908" y="1659076"/>
            <a:ext cx="5818355" cy="3539848"/>
          </a:xfrm>
        </p:spPr>
        <p:txBody>
          <a:bodyPr/>
          <a:lstStyle/>
          <a:p>
            <a:pPr marL="342900" indent="-342900" algn="l" rtl="0">
              <a:buFont typeface="Arial" panose="020B0604020202020204" pitchFamily="34" charset="0"/>
              <a:buChar char="•"/>
            </a:pPr>
            <a:r>
              <a:rPr lang="en-US" dirty="0"/>
              <a:t>On erittäin tärkeää perustella terveyttä ja ympäristöä </a:t>
            </a:r>
            <a:r>
              <a:rPr lang="en-US" dirty="0" err="1"/>
              <a:t>koskevia</a:t>
            </a:r>
            <a:r>
              <a:rPr lang="en-US" dirty="0"/>
              <a:t> </a:t>
            </a:r>
            <a:r>
              <a:rPr lang="en-US" dirty="0" err="1"/>
              <a:t>väitteitä</a:t>
            </a:r>
            <a:r>
              <a:rPr lang="en-US" dirty="0"/>
              <a:t> </a:t>
            </a:r>
            <a:r>
              <a:rPr lang="en-US" b="1" dirty="0" err="1"/>
              <a:t>luotettavaa</a:t>
            </a:r>
            <a:r>
              <a:rPr lang="en-US" b="1" dirty="0"/>
              <a:t> </a:t>
            </a:r>
            <a:r>
              <a:rPr lang="en-US" b="1" dirty="0" err="1"/>
              <a:t>tieteellistä</a:t>
            </a:r>
            <a:r>
              <a:rPr lang="en-US" b="1" dirty="0"/>
              <a:t> </a:t>
            </a:r>
            <a:r>
              <a:rPr lang="en-US" b="1" dirty="0" err="1"/>
              <a:t>näyttöä</a:t>
            </a:r>
            <a:r>
              <a:rPr lang="en-US" b="1" dirty="0"/>
              <a:t> </a:t>
            </a:r>
            <a:r>
              <a:rPr lang="en-US" b="1" dirty="0" err="1"/>
              <a:t>hyödyntäen</a:t>
            </a:r>
            <a:r>
              <a:rPr lang="en-US" b="1" dirty="0"/>
              <a:t> </a:t>
            </a:r>
            <a:r>
              <a:rPr lang="en-US" b="1" dirty="0" err="1"/>
              <a:t>erityisesti</a:t>
            </a:r>
            <a:r>
              <a:rPr lang="en-US" b="1" dirty="0"/>
              <a:t>  </a:t>
            </a:r>
            <a:r>
              <a:rPr lang="en-US" dirty="0" err="1"/>
              <a:t>tunnustettujen</a:t>
            </a:r>
            <a:r>
              <a:rPr lang="en-US" dirty="0"/>
              <a:t> </a:t>
            </a:r>
            <a:r>
              <a:rPr lang="en-US" dirty="0" err="1"/>
              <a:t>tahojen</a:t>
            </a:r>
            <a:r>
              <a:rPr lang="en-US" dirty="0"/>
              <a:t> </a:t>
            </a:r>
            <a:r>
              <a:rPr lang="en-US" dirty="0" err="1"/>
              <a:t>tuottamana</a:t>
            </a:r>
            <a:r>
              <a:rPr lang="en-US" dirty="0"/>
              <a:t>.</a:t>
            </a:r>
          </a:p>
          <a:p>
            <a:pPr marL="342900" indent="-342900" algn="l" rtl="0">
              <a:buFont typeface="Arial" panose="020B0604020202020204" pitchFamily="34" charset="0"/>
              <a:buChar char="•"/>
            </a:pPr>
            <a:r>
              <a:rPr lang="en-US" dirty="0" err="1"/>
              <a:t>Väitteiden</a:t>
            </a:r>
            <a:r>
              <a:rPr lang="en-US" dirty="0"/>
              <a:t> perusteleminen oikein </a:t>
            </a:r>
            <a:r>
              <a:rPr lang="en-US" dirty="0" err="1"/>
              <a:t>vahvistaa</a:t>
            </a:r>
            <a:r>
              <a:rPr lang="en-US" dirty="0"/>
              <a:t> </a:t>
            </a:r>
            <a:r>
              <a:rPr lang="en-US" dirty="0" err="1"/>
              <a:t>kertomasi</a:t>
            </a:r>
            <a:r>
              <a:rPr lang="en-US" dirty="0"/>
              <a:t> ja </a:t>
            </a:r>
            <a:r>
              <a:rPr lang="en-US" dirty="0" err="1"/>
              <a:t>niiden</a:t>
            </a:r>
            <a:r>
              <a:rPr lang="en-US" dirty="0"/>
              <a:t> erityiset edut tai ominaisuudet ja auttaa sinua saamaan luottamuksen ja </a:t>
            </a:r>
            <a:r>
              <a:rPr lang="en-US" dirty="0" err="1"/>
              <a:t>vakiinnuttamaan</a:t>
            </a:r>
            <a:r>
              <a:rPr lang="en-US" dirty="0"/>
              <a:t> </a:t>
            </a:r>
            <a:r>
              <a:rPr lang="en-US" dirty="0" err="1"/>
              <a:t>sen.</a:t>
            </a:r>
            <a:r>
              <a:rPr lang="en-US" dirty="0"/>
              <a:t> </a:t>
            </a:r>
          </a:p>
          <a:p>
            <a:pPr marL="342900" indent="-342900" algn="l" rtl="0">
              <a:buFont typeface="Arial" panose="020B0604020202020204" pitchFamily="34" charset="0"/>
              <a:buChar char="•"/>
            </a:pPr>
            <a:r>
              <a:rPr lang="en-US" dirty="0" err="1"/>
              <a:t>Älä</a:t>
            </a:r>
            <a:r>
              <a:rPr lang="en-US" dirty="0"/>
              <a:t> koskaan liioittele tai käytä harhaanjohtavia väitteitä, joita ei voida perustella riittävästi.</a:t>
            </a:r>
            <a:endParaRPr lang="en-IE" dirty="0"/>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898358" y="666424"/>
            <a:ext cx="4990998" cy="992652"/>
          </a:xfrm>
        </p:spPr>
        <p:txBody>
          <a:bodyPr/>
          <a:lstStyle/>
          <a:p>
            <a:pPr marL="742950" indent="-742950" algn="l" rtl="0">
              <a:buFont typeface="+mj-lt"/>
              <a:buAutoNum type="arabicPeriod" startAt="2"/>
            </a:pPr>
            <a:r>
              <a:rPr lang="en-IE" b="1" dirty="0"/>
              <a:t>Varmista perustelut:</a:t>
            </a:r>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545263" y="1581486"/>
            <a:ext cx="5646737" cy="1628440"/>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Sertifikaatit</a:t>
            </a:r>
            <a:r>
              <a:rPr lang="en-US" dirty="0">
                <a:solidFill>
                  <a:schemeClr val="bg1"/>
                </a:solidFill>
              </a:rPr>
              <a:t> </a:t>
            </a:r>
            <a:r>
              <a:rPr lang="en-US" dirty="0" err="1">
                <a:solidFill>
                  <a:schemeClr val="bg1"/>
                </a:solidFill>
              </a:rPr>
              <a:t>hyvämaineisilta</a:t>
            </a:r>
            <a:r>
              <a:rPr lang="en-US" dirty="0">
                <a:solidFill>
                  <a:schemeClr val="bg1"/>
                </a:solidFill>
              </a:rPr>
              <a:t> </a:t>
            </a:r>
            <a:r>
              <a:rPr lang="en-US" dirty="0" err="1">
                <a:solidFill>
                  <a:schemeClr val="bg1"/>
                </a:solidFill>
              </a:rPr>
              <a:t>tahoilta</a:t>
            </a:r>
            <a:r>
              <a:rPr lang="en-US" dirty="0">
                <a:solidFill>
                  <a:schemeClr val="bg1"/>
                </a:solidFill>
              </a:rPr>
              <a:t> </a:t>
            </a:r>
            <a:r>
              <a:rPr lang="en-US" b="0" i="0" dirty="0" err="1">
                <a:solidFill>
                  <a:schemeClr val="bg1"/>
                </a:solidFill>
                <a:effectLst/>
              </a:rPr>
              <a:t>voivat</a:t>
            </a:r>
            <a:r>
              <a:rPr lang="en-US" b="0" i="0" dirty="0">
                <a:solidFill>
                  <a:schemeClr val="bg1"/>
                </a:solidFill>
                <a:effectLst/>
              </a:rPr>
              <a:t> tarjota uskottavuutta ja varmuutta kuluttajille. </a:t>
            </a:r>
            <a:r>
              <a:rPr lang="en-US" b="0" i="0" dirty="0" err="1">
                <a:solidFill>
                  <a:schemeClr val="bg1"/>
                </a:solidFill>
                <a:effectLst/>
              </a:rPr>
              <a:t>Esimerkkejä</a:t>
            </a:r>
            <a:r>
              <a:rPr lang="en-US" b="0" i="0" dirty="0">
                <a:solidFill>
                  <a:schemeClr val="bg1"/>
                </a:solidFill>
                <a:effectLst/>
              </a:rPr>
              <a:t> </a:t>
            </a:r>
            <a:r>
              <a:rPr lang="en-US" b="0" i="0" dirty="0" err="1">
                <a:solidFill>
                  <a:schemeClr val="bg1"/>
                </a:solidFill>
                <a:effectLst/>
              </a:rPr>
              <a:t>ovat</a:t>
            </a:r>
            <a:r>
              <a:rPr lang="en-US" b="0" i="0" dirty="0">
                <a:solidFill>
                  <a:schemeClr val="bg1"/>
                </a:solidFill>
                <a:effectLst/>
              </a:rPr>
              <a:t> </a:t>
            </a:r>
            <a:r>
              <a:rPr lang="en-US" b="1" i="0" dirty="0" err="1">
                <a:solidFill>
                  <a:schemeClr val="bg1"/>
                </a:solidFill>
                <a:effectLst/>
              </a:rPr>
              <a:t>luomusertifikaatit</a:t>
            </a:r>
            <a:r>
              <a:rPr lang="en-US" b="1" i="0" dirty="0">
                <a:solidFill>
                  <a:schemeClr val="bg1"/>
                </a:solidFill>
                <a:effectLst/>
              </a:rPr>
              <a:t>, reilun kaupan sertifikaatit tai </a:t>
            </a:r>
            <a:r>
              <a:rPr lang="en-US" b="1" i="0" dirty="0" err="1">
                <a:solidFill>
                  <a:schemeClr val="bg1"/>
                </a:solidFill>
                <a:effectLst/>
              </a:rPr>
              <a:t>ympäristömerkit</a:t>
            </a:r>
            <a:r>
              <a:rPr lang="en-US" b="1" i="0" dirty="0">
                <a:solidFill>
                  <a:schemeClr val="bg1"/>
                </a:solidFill>
                <a:effectLst/>
              </a:rPr>
              <a:t>, </a:t>
            </a:r>
            <a:r>
              <a:rPr lang="en-US" b="0" i="0" dirty="0" err="1">
                <a:solidFill>
                  <a:schemeClr val="bg1"/>
                </a:solidFill>
                <a:effectLst/>
              </a:rPr>
              <a:t>jotka</a:t>
            </a:r>
            <a:r>
              <a:rPr lang="en-US" b="0" i="0" dirty="0">
                <a:solidFill>
                  <a:schemeClr val="bg1"/>
                </a:solidFill>
                <a:effectLst/>
              </a:rPr>
              <a:t> osoittavat noudattavansa tiettyjä standardeja tai käytäntöjä.</a:t>
            </a:r>
            <a:endParaRPr lang="en-IE" dirty="0">
              <a:solidFill>
                <a:schemeClr val="bg1"/>
              </a:solidFill>
            </a:endParaRP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680870" y="1452563"/>
            <a:ext cx="5778667" cy="3025975"/>
          </a:xfrm>
        </p:spPr>
        <p:txBody>
          <a:bodyPr/>
          <a:lstStyle/>
          <a:p>
            <a:pPr marL="342900" indent="-342900" algn="l" rtl="0">
              <a:buFont typeface="Arial" panose="020B0604020202020204" pitchFamily="34" charset="0"/>
              <a:buChar char="•"/>
            </a:pPr>
            <a:r>
              <a:rPr lang="en-US" dirty="0"/>
              <a:t>Kerro terveys- tai ympäristöväitteistä selkeästi läpinäkyvästi ja tarkasti. </a:t>
            </a:r>
          </a:p>
          <a:p>
            <a:pPr marL="342900" indent="-342900" algn="l" rtl="0">
              <a:buFont typeface="Arial" panose="020B0604020202020204" pitchFamily="34" charset="0"/>
              <a:buChar char="•"/>
            </a:pPr>
            <a:r>
              <a:rPr lang="en-US" dirty="0"/>
              <a:t>Anna yksityiskohtaisia ​​tietoja tietyistä ominaisuuksista (esim. ravintoarvo – mainittu moduulissa 1), käytännöistä tai todistuksista, jotka tukevat väitteitäsi. </a:t>
            </a:r>
          </a:p>
          <a:p>
            <a:pPr marL="342900" indent="-342900" algn="l" rtl="0">
              <a:buFont typeface="Arial" panose="020B0604020202020204" pitchFamily="34" charset="0"/>
              <a:buChar char="•"/>
            </a:pPr>
            <a:r>
              <a:rPr lang="en-US" dirty="0" err="1"/>
              <a:t>Vältä</a:t>
            </a:r>
            <a:r>
              <a:rPr lang="en-US" dirty="0"/>
              <a:t> epämääräisiä tai moniselitteisiä lausuntoja tai </a:t>
            </a:r>
            <a:r>
              <a:rPr lang="en-US" dirty="0" err="1"/>
              <a:t>viherpesua</a:t>
            </a:r>
            <a:r>
              <a:rPr lang="en-US" dirty="0"/>
              <a:t> (moduuli 5), jotka voivat johtaa kuluttajia harhaan. </a:t>
            </a:r>
          </a:p>
          <a:p>
            <a:pPr marL="342900" indent="-342900" algn="l" rtl="0">
              <a:buFont typeface="Arial" panose="020B0604020202020204" pitchFamily="34" charset="0"/>
              <a:buChar char="•"/>
            </a:pPr>
            <a:r>
              <a:rPr lang="en-US" dirty="0" err="1"/>
              <a:t>Ilmoita</a:t>
            </a:r>
            <a:r>
              <a:rPr lang="en-US" dirty="0"/>
              <a:t> selkeästi kaikki vaatimuksiin liittyvät rajoitukset tai </a:t>
            </a:r>
            <a:r>
              <a:rPr lang="en-US" dirty="0" err="1"/>
              <a:t>ehdot</a:t>
            </a:r>
            <a:r>
              <a:rPr lang="en-US" dirty="0"/>
              <a:t>.</a:t>
            </a:r>
            <a:endParaRPr lang="en-IE" dirty="0"/>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a:xfrm>
            <a:off x="595146" y="585442"/>
            <a:ext cx="5950117" cy="992652"/>
          </a:xfrm>
        </p:spPr>
        <p:txBody>
          <a:bodyPr/>
          <a:lstStyle/>
          <a:p>
            <a:pPr marL="742950" indent="-742950" algn="l" rtl="0">
              <a:buFont typeface="+mj-lt"/>
              <a:buAutoNum type="arabicPeriod" startAt="3"/>
            </a:pPr>
            <a:r>
              <a:rPr lang="en-IE" b="1" dirty="0"/>
              <a:t>Ole läpinäkyvä ja tarkka</a:t>
            </a:r>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562026" y="1452563"/>
            <a:ext cx="5533974" cy="3844648"/>
          </a:xfrm>
        </p:spPr>
        <p:txBody>
          <a:bodyPr/>
          <a:lstStyle/>
          <a:p>
            <a:pPr marL="342900" indent="-342900" algn="l" rtl="0">
              <a:buFont typeface="Arial" panose="020B0604020202020204" pitchFamily="34" charset="0"/>
              <a:buChar char="•"/>
            </a:pPr>
            <a:r>
              <a:rPr lang="en-US" dirty="0"/>
              <a:t>Varmista, että tiimisi, mukaan lukien markkinointi- ja myyntihenkilöstö, ymmärtää vastuullisen terveyden ja ympäristövaatimusten merkityksen. </a:t>
            </a:r>
          </a:p>
          <a:p>
            <a:pPr marL="342900" indent="-342900" algn="l" rtl="0">
              <a:buFont typeface="Arial" panose="020B0604020202020204" pitchFamily="34" charset="0"/>
              <a:buChar char="•"/>
            </a:pPr>
            <a:r>
              <a:rPr lang="en-US" dirty="0" err="1"/>
              <a:t>Tarjoa</a:t>
            </a:r>
            <a:r>
              <a:rPr lang="en-US" dirty="0"/>
              <a:t> koulutusta ja resursseja varmistaaksesi, että he ovat hyvin perillä elintarvikeyrityksesi esittämistä väitteistä ja perusteluvaatimuksista.</a:t>
            </a:r>
          </a:p>
          <a:p>
            <a:pPr marL="342900" indent="-342900" algn="l" rtl="0">
              <a:buFont typeface="Arial" panose="020B0604020202020204" pitchFamily="34" charset="0"/>
              <a:buChar char="•"/>
            </a:pPr>
            <a:r>
              <a:rPr lang="en-US" dirty="0"/>
              <a:t>Tämä auttaa varmistamaan johdonmukaisen ja tarkan </a:t>
            </a:r>
            <a:r>
              <a:rPr lang="en-US" dirty="0" err="1"/>
              <a:t>viestinnän</a:t>
            </a:r>
            <a:r>
              <a:rPr lang="en-US" dirty="0"/>
              <a:t> </a:t>
            </a:r>
            <a:r>
              <a:rPr lang="en-US" dirty="0" err="1"/>
              <a:t>koko</a:t>
            </a:r>
            <a:r>
              <a:rPr lang="en-US" dirty="0"/>
              <a:t> </a:t>
            </a:r>
            <a:r>
              <a:rPr lang="en-US" dirty="0" err="1"/>
              <a:t>organisaatiossa</a:t>
            </a:r>
            <a:r>
              <a:rPr lang="en-US" dirty="0"/>
              <a:t>.</a:t>
            </a:r>
            <a:endParaRPr lang="en-IE" dirty="0"/>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a:xfrm>
            <a:off x="945492" y="673426"/>
            <a:ext cx="4990998" cy="992652"/>
          </a:xfrm>
        </p:spPr>
        <p:txBody>
          <a:bodyPr/>
          <a:lstStyle/>
          <a:p>
            <a:pPr marL="742950" indent="-742950" algn="l" rtl="0">
              <a:buFont typeface="+mj-lt"/>
              <a:buAutoNum type="arabicPeriod" startAt="4"/>
            </a:pPr>
            <a:r>
              <a:rPr lang="en-IE" b="1" i="0" dirty="0">
                <a:effectLst/>
              </a:rPr>
              <a:t>Kouluta tiimiäsi</a:t>
            </a:r>
            <a:endParaRPr lang="en-IE" b="1" dirty="0"/>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584032" y="1452563"/>
            <a:ext cx="5961231" cy="3445255"/>
          </a:xfrm>
        </p:spPr>
        <p:txBody>
          <a:bodyPr/>
          <a:lstStyle/>
          <a:p>
            <a:pPr marL="342900" indent="-342900" algn="l" rtl="0">
              <a:spcBef>
                <a:spcPts val="500"/>
              </a:spcBef>
              <a:buFont typeface="Arial" panose="020B0604020202020204" pitchFamily="34" charset="0"/>
              <a:buChar char="•"/>
            </a:pPr>
            <a:r>
              <a:rPr lang="en-US" sz="2150" dirty="0"/>
              <a:t>Pysy ajan tasalla nousevista tieteellisistä tutkimuksista, alan trendeistä ja terveyteen ja ekologisiin väitteisiin liittyvistä lainsäädännöllisistä muutoksista. </a:t>
            </a:r>
          </a:p>
          <a:p>
            <a:pPr marL="342900" indent="-342900" algn="l" rtl="0">
              <a:spcBef>
                <a:spcPts val="500"/>
              </a:spcBef>
              <a:buFont typeface="Arial" panose="020B0604020202020204" pitchFamily="34" charset="0"/>
              <a:buChar char="•"/>
            </a:pPr>
            <a:r>
              <a:rPr lang="en-US" sz="2150" dirty="0" err="1"/>
              <a:t>Tarkista</a:t>
            </a:r>
            <a:r>
              <a:rPr lang="en-US" sz="2150" dirty="0"/>
              <a:t> väitteesi säännöllisesti varmistaaksesi, että ne ovat uusimpien tietojen ja vaatimusten mukaisia. </a:t>
            </a:r>
          </a:p>
          <a:p>
            <a:pPr marL="342900" indent="-342900" algn="l" rtl="0">
              <a:spcBef>
                <a:spcPts val="500"/>
              </a:spcBef>
              <a:buFont typeface="Arial" panose="020B0604020202020204" pitchFamily="34" charset="0"/>
              <a:buChar char="•"/>
            </a:pPr>
            <a:r>
              <a:rPr lang="en-US" sz="2150" dirty="0" err="1"/>
              <a:t>Päivitä</a:t>
            </a:r>
            <a:r>
              <a:rPr lang="en-US" sz="2150" dirty="0"/>
              <a:t> </a:t>
            </a:r>
            <a:r>
              <a:rPr lang="en-US" sz="2150" dirty="0" err="1"/>
              <a:t>viestintäsi</a:t>
            </a:r>
            <a:r>
              <a:rPr lang="en-US" sz="2150" dirty="0"/>
              <a:t> tai käytäntöjäsi tarpeen mukaan tarkkuuden ja vaatimustenmukaisuuden ylläpitämiseksi. </a:t>
            </a:r>
          </a:p>
          <a:p>
            <a:pPr marL="342900" indent="-342900" algn="l" rtl="0">
              <a:spcBef>
                <a:spcPts val="500"/>
              </a:spcBef>
              <a:buFont typeface="Arial" panose="020B0604020202020204" pitchFamily="34" charset="0"/>
              <a:buChar char="•"/>
            </a:pPr>
            <a:r>
              <a:rPr lang="en-US" sz="2150" dirty="0" err="1"/>
              <a:t>Pyydä</a:t>
            </a:r>
            <a:r>
              <a:rPr lang="en-US" sz="2150" dirty="0"/>
              <a:t> </a:t>
            </a:r>
            <a:r>
              <a:rPr lang="en-US" sz="2150" dirty="0" err="1"/>
              <a:t>tarvittaessa</a:t>
            </a:r>
            <a:r>
              <a:rPr lang="en-US" sz="2150" dirty="0"/>
              <a:t> </a:t>
            </a:r>
            <a:r>
              <a:rPr lang="en-US" sz="2150" dirty="0" err="1"/>
              <a:t>asiantuntija-apua</a:t>
            </a:r>
            <a:r>
              <a:rPr lang="en-US" sz="2150" dirty="0"/>
              <a:t>:  sääntelyasiantuntijat, elintarvikekonsultit tai lainopilliset neuvonantajat voivat antaa ohjeita ja varmistaa, että väittämäsi ovat </a:t>
            </a:r>
            <a:r>
              <a:rPr lang="en-US" sz="2150" dirty="0" err="1"/>
              <a:t>vaatimusten</a:t>
            </a:r>
            <a:r>
              <a:rPr lang="en-US" sz="2150" dirty="0"/>
              <a:t> 	</a:t>
            </a:r>
            <a:r>
              <a:rPr lang="en-US" sz="2150" dirty="0" err="1"/>
              <a:t>mukaisia</a:t>
            </a:r>
            <a:r>
              <a:rPr lang="en-US" sz="2150" dirty="0"/>
              <a:t> ​​ja eettisiä.</a:t>
            </a:r>
            <a:endParaRPr lang="en-IE" sz="2150" dirty="0"/>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584033" y="459911"/>
            <a:ext cx="6684033" cy="992652"/>
          </a:xfrm>
        </p:spPr>
        <p:txBody>
          <a:bodyPr/>
          <a:lstStyle/>
          <a:p>
            <a:pPr marL="742950" indent="-742950" algn="l" rtl="0">
              <a:buFont typeface="+mj-lt"/>
              <a:buAutoNum type="arabicPeriod" startAt="5"/>
            </a:pPr>
            <a:r>
              <a:rPr lang="en-IE" b="1" dirty="0"/>
              <a:t>Tarkista ja päivitä säännöllisesti</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734714" y="1797389"/>
            <a:ext cx="5361286" cy="3143612"/>
          </a:xfrm>
        </p:spPr>
        <p:txBody>
          <a:bodyPr>
            <a:noAutofit/>
          </a:bodyPr>
          <a:lstStyle/>
          <a:p>
            <a:pPr algn="l" rtl="0" fontAlgn="base">
              <a:buFont typeface="Arial" panose="020B0604020202020204" pitchFamily="34" charset="0"/>
              <a:buChar char="•"/>
            </a:pPr>
            <a:r>
              <a:rPr lang="en-US" sz="2300" b="0" i="0" dirty="0">
                <a:effectLst/>
              </a:rPr>
              <a:t>ruuan nimi</a:t>
            </a:r>
          </a:p>
          <a:p>
            <a:pPr algn="l" rtl="0" fontAlgn="base">
              <a:buFont typeface="Arial" panose="020B0604020202020204" pitchFamily="34" charset="0"/>
              <a:buChar char="•"/>
            </a:pPr>
            <a:r>
              <a:rPr lang="en-US" sz="2300" b="0" i="0" dirty="0">
                <a:effectLst/>
              </a:rPr>
              <a:t>ainesosaluettelo (mukaan </a:t>
            </a:r>
            <a:r>
              <a:rPr lang="en-US" sz="2300" b="0" i="0" dirty="0" err="1">
                <a:effectLst/>
              </a:rPr>
              <a:t>lukien</a:t>
            </a:r>
            <a:r>
              <a:rPr lang="en-US" sz="2300" b="0" i="0" dirty="0">
                <a:effectLst/>
              </a:rPr>
              <a:t> </a:t>
            </a:r>
            <a:r>
              <a:rPr lang="en-US" sz="2300" b="0" i="0" dirty="0" err="1">
                <a:effectLst/>
              </a:rPr>
              <a:t>kaikki</a:t>
            </a:r>
            <a:r>
              <a:rPr lang="en-US" sz="2300" b="0" i="0" dirty="0">
                <a:effectLst/>
              </a:rPr>
              <a:t> </a:t>
            </a:r>
            <a:r>
              <a:rPr lang="en-US" sz="2300" dirty="0" err="1">
                <a:solidFill>
                  <a:srgbClr val="1188A3"/>
                </a:solidFill>
                <a:hlinkClick r:id="rId2" tooltip="additives">
                  <a:extLst>
                    <a:ext uri="{A12FA001-AC4F-418D-AE19-62706E023703}">
                      <ahyp:hlinkClr xmlns:ahyp="http://schemas.microsoft.com/office/drawing/2018/hyperlinkcolor" val="tx"/>
                    </a:ext>
                  </a:extLst>
                </a:hlinkClick>
              </a:rPr>
              <a:t>lisäaineita</a:t>
            </a:r>
            <a:r>
              <a:rPr lang="en-US" sz="2300" b="0" i="0" dirty="0">
                <a:effectLst/>
              </a:rPr>
              <a:t>)</a:t>
            </a:r>
          </a:p>
          <a:p>
            <a:pPr algn="l" rtl="0" fontAlgn="base">
              <a:buFont typeface="Arial" panose="020B0604020202020204" pitchFamily="34" charset="0"/>
              <a:buChar char="•"/>
            </a:pPr>
            <a:r>
              <a:rPr lang="en-US" sz="2300" b="0" i="0" dirty="0">
                <a:effectLst/>
              </a:rPr>
              <a:t>tietoa allergeenista</a:t>
            </a:r>
          </a:p>
          <a:p>
            <a:pPr algn="l" rtl="0" fontAlgn="base">
              <a:buFont typeface="Arial" panose="020B0604020202020204" pitchFamily="34" charset="0"/>
              <a:buChar char="•"/>
            </a:pPr>
            <a:r>
              <a:rPr lang="en-US" sz="2300" b="0" i="0" dirty="0">
                <a:effectLst/>
              </a:rPr>
              <a:t>tiettyjen ainesosien määrä</a:t>
            </a:r>
          </a:p>
          <a:p>
            <a:pPr algn="l" rtl="0" fontAlgn="base">
              <a:buFont typeface="Arial" panose="020B0604020202020204" pitchFamily="34" charset="0"/>
              <a:buChar char="•"/>
            </a:pPr>
            <a:r>
              <a:rPr lang="en-US" sz="2300" b="0" i="0" dirty="0">
                <a:effectLst/>
              </a:rPr>
              <a:t>päivämäärämerkintä (parasta ennen / viimeinen käyttöpäivä)</a:t>
            </a:r>
          </a:p>
          <a:p>
            <a:pPr algn="l" rtl="0" fontAlgn="base">
              <a:buFont typeface="Arial" panose="020B0604020202020204" pitchFamily="34" charset="0"/>
              <a:buChar char="•"/>
            </a:pPr>
            <a:r>
              <a:rPr lang="en-US" sz="2300" b="0" i="0" dirty="0">
                <a:effectLst/>
              </a:rPr>
              <a:t>alkuperämaa, jos kuluttajan selvyyden vuoksi vaaditaan esim</a:t>
            </a:r>
            <a:r>
              <a:rPr lang="en-US" sz="2300" dirty="0"/>
              <a:t>. </a:t>
            </a:r>
            <a:r>
              <a:rPr lang="en-US" sz="2300" dirty="0" err="1"/>
              <a:t>maan</a:t>
            </a:r>
            <a:r>
              <a:rPr lang="en-US" sz="2300" dirty="0"/>
              <a:t> lippu</a:t>
            </a:r>
            <a:endParaRPr lang="en-US" sz="2300" b="0" i="0" dirty="0">
              <a:effectLst/>
            </a:endParaRPr>
          </a:p>
          <a:p>
            <a:pPr algn="l" rtl="0"/>
            <a:endParaRPr lang="en-IE" sz="23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734714" y="642972"/>
            <a:ext cx="10808102" cy="582221"/>
          </a:xfrm>
        </p:spPr>
        <p:txBody>
          <a:bodyPr>
            <a:normAutofit fontScale="92500"/>
          </a:bodyPr>
          <a:lstStyle/>
          <a:p>
            <a:pPr algn="l" rtl="0"/>
            <a:r>
              <a:rPr lang="en-US" sz="3600" b="1" i="0" dirty="0">
                <a:solidFill>
                  <a:srgbClr val="000000"/>
                </a:solidFill>
                <a:effectLst/>
              </a:rPr>
              <a:t>Pakolliset tiedot valmiiksi pakatuista elintarvikkeista EU:ssa…</a:t>
            </a:r>
          </a:p>
          <a:p>
            <a:pPr algn="l" rtl="0"/>
            <a:endParaRPr lang="en-IE" dirty="0"/>
          </a:p>
        </p:txBody>
      </p:sp>
      <p:sp>
        <p:nvSpPr>
          <p:cNvPr id="6" name="TextBox 5">
            <a:extLst>
              <a:ext uri="{FF2B5EF4-FFF2-40B4-BE49-F238E27FC236}">
                <a16:creationId xmlns:a16="http://schemas.microsoft.com/office/drawing/2014/main" id="{DBA1C94D-467A-60B2-E981-F56424E04D0E}"/>
              </a:ext>
            </a:extLst>
          </p:cNvPr>
          <p:cNvSpPr txBox="1"/>
          <p:nvPr/>
        </p:nvSpPr>
        <p:spPr>
          <a:xfrm>
            <a:off x="6269421" y="1797389"/>
            <a:ext cx="5404051" cy="3281924"/>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Calibri" panose="020F0502020204030204"/>
                <a:ea typeface="+mn-ea"/>
                <a:cs typeface="+mn-cs"/>
              </a:rPr>
              <a:t>EU:hun sijoittautuneen elintarvikealan toimijan tai maahantuojan nimi ja osoite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Calibri" panose="020F0502020204030204"/>
                <a:ea typeface="+mn-ea"/>
                <a:cs typeface="+mn-cs"/>
              </a:rPr>
              <a:t>nettomäärä</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Calibri" panose="020F0502020204030204"/>
                <a:ea typeface="+mn-ea"/>
                <a:cs typeface="+mn-cs"/>
              </a:rPr>
              <a:t>erityiset säilytysolosuhteet ja/tai käyttöolosuhteet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Calibri" panose="020F0502020204030204"/>
                <a:ea typeface="+mn-ea"/>
                <a:cs typeface="+mn-cs"/>
              </a:rPr>
              <a:t>käyttöohjeet tarvittaessa</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Calibri" panose="020F0502020204030204"/>
                <a:ea typeface="+mn-ea"/>
                <a:cs typeface="+mn-cs"/>
              </a:rPr>
              <a:t>juomien alkoholipitoisuus (jos yli 1,2 %)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ravintoarvoilmoitus</a:t>
            </a:r>
            <a:endParaRPr kumimoji="0" lang="en-US" sz="23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rtl="0" fontAlgn="base"/>
            <a:r>
              <a:rPr lang="en-US" sz="1800" b="0" i="0" dirty="0">
                <a:solidFill>
                  <a:srgbClr val="000000"/>
                </a:solidFill>
                <a:effectLst/>
              </a:rPr>
              <a:t>EU-lainsäädännön ja/tai kansallisen lainsäädännön mukaan joissakin elintarvikkeissa voi olla myös erityisiä varoituksia, jotka viittaavat esimerkiksi ainesosiin, joita ei suositella lasten kulutukseen (kuten kofeiini).</a:t>
            </a:r>
          </a:p>
        </p:txBody>
      </p:sp>
      <p:sp>
        <p:nvSpPr>
          <p:cNvPr id="8" name="TextBox 7">
            <a:extLst>
              <a:ext uri="{FF2B5EF4-FFF2-40B4-BE49-F238E27FC236}">
                <a16:creationId xmlns:a16="http://schemas.microsoft.com/office/drawing/2014/main" id="{7DF7C03F-B567-15D0-96A1-6815207C7D6A}"/>
              </a:ext>
            </a:extLst>
          </p:cNvPr>
          <p:cNvSpPr txBox="1"/>
          <p:nvPr/>
        </p:nvSpPr>
        <p:spPr>
          <a:xfrm>
            <a:off x="2369899" y="5384986"/>
            <a:ext cx="9667875" cy="400110"/>
          </a:xfrm>
          <a:prstGeom prst="rect">
            <a:avLst/>
          </a:prstGeom>
          <a:noFill/>
        </p:spPr>
        <p:txBody>
          <a:bodyPr wrap="square">
            <a:spAutoFit/>
          </a:bodyPr>
          <a:lstStyle/>
          <a:p>
            <a:pPr algn="l" rtl="0"/>
            <a:r>
              <a:rPr lang="en-US" sz="2000" dirty="0">
                <a:solidFill>
                  <a:srgbClr val="1188A3"/>
                </a:solidFill>
                <a:hlinkClick r:id="rId4">
                  <a:extLst>
                    <a:ext uri="{A12FA001-AC4F-418D-AE19-62706E023703}">
                      <ahyp:hlinkClr xmlns:ahyp="http://schemas.microsoft.com/office/drawing/2018/hyperlinkcolor" val="tx"/>
                    </a:ext>
                  </a:extLst>
                </a:hlinkClick>
              </a:rPr>
              <a:t>Elintarvikkeiden merkinnät - EU:n yleiset säännöt - Sinun Eurooppasi (europa.eu)</a:t>
            </a:r>
            <a:endParaRPr lang="en-IE" sz="20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1037814" y="5198259"/>
            <a:ext cx="117786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1400" b="1" dirty="0">
                <a:solidFill>
                  <a:srgbClr val="000000"/>
                </a:solidFill>
              </a:rPr>
              <a:t>Klikkaa tästä</a:t>
            </a:r>
          </a:p>
        </p:txBody>
      </p:sp>
      <p:sp>
        <p:nvSpPr>
          <p:cNvPr id="10" name="TextBox 9">
            <a:extLst>
              <a:ext uri="{FF2B5EF4-FFF2-40B4-BE49-F238E27FC236}">
                <a16:creationId xmlns:a16="http://schemas.microsoft.com/office/drawing/2014/main" id="{B00D1B46-7665-1801-B948-E52E715E0B7F}"/>
              </a:ext>
            </a:extLst>
          </p:cNvPr>
          <p:cNvSpPr txBox="1"/>
          <p:nvPr/>
        </p:nvSpPr>
        <p:spPr>
          <a:xfrm>
            <a:off x="2063343" y="1220275"/>
            <a:ext cx="7868741" cy="461665"/>
          </a:xfrm>
          <a:prstGeom prst="rect">
            <a:avLst/>
          </a:prstGeom>
          <a:noFill/>
          <a:ln>
            <a:solidFill>
              <a:srgbClr val="000000"/>
            </a:solidFill>
          </a:ln>
        </p:spPr>
        <p:txBody>
          <a:bodyPr wrap="square">
            <a:spAutoFit/>
          </a:bodyPr>
          <a:lstStyle/>
          <a:p>
            <a:pPr algn="ctr" rtl="0"/>
            <a:r>
              <a:rPr lang="en-US" sz="2400" b="1" i="0" dirty="0">
                <a:solidFill>
                  <a:srgbClr val="000000"/>
                </a:solidFill>
                <a:effectLst/>
              </a:rPr>
              <a:t>Millaisia ​​tietoja sinun tulee mainita?</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a:xfrm>
            <a:off x="5260157" y="2930184"/>
            <a:ext cx="6029081" cy="3066422"/>
          </a:xfrm>
        </p:spPr>
        <p:txBody>
          <a:bodyPr/>
          <a:lstStyle/>
          <a:p>
            <a:pPr algn="l" rtl="0"/>
            <a:r>
              <a:rPr lang="en-IE" dirty="0" err="1"/>
              <a:t>Eettiset</a:t>
            </a:r>
            <a:r>
              <a:rPr lang="en-IE" dirty="0"/>
              <a:t> </a:t>
            </a:r>
            <a:r>
              <a:rPr lang="en-IE" dirty="0" err="1"/>
              <a:t>elintarvikepakkaukset</a:t>
            </a:r>
            <a:endParaRPr lang="en-IE" dirty="0"/>
          </a:p>
          <a:p>
            <a:pPr algn="l" rtl="0"/>
            <a:endParaRPr lang="en-IE" dirty="0"/>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pPr algn="l" rtl="0"/>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20132" y="1239067"/>
            <a:ext cx="5882326" cy="4157823"/>
          </a:xfrm>
        </p:spPr>
        <p:txBody>
          <a:bodyPr/>
          <a:lstStyle/>
          <a:p>
            <a:pPr marL="0" indent="0" algn="l" rtl="0">
              <a:spcBef>
                <a:spcPts val="400"/>
              </a:spcBef>
            </a:pPr>
            <a:r>
              <a:rPr lang="en-US" sz="2200" dirty="0"/>
              <a:t>Elintarvikepakkaukset estävät elintarvikkeiden pilaantumista ja mahdollistavat jäljitettävyyden, markkinoinnin ja tiedon jakamisen asiakkaiden kanssa.</a:t>
            </a:r>
          </a:p>
          <a:p>
            <a:pPr marL="0" indent="0" algn="l" rtl="0">
              <a:spcBef>
                <a:spcPts val="400"/>
              </a:spcBef>
            </a:pPr>
            <a:r>
              <a:rPr lang="en-US" sz="2200" dirty="0"/>
              <a:t>Useimmat elintarvikkeiden pakkausmateriaalit kuuluvat seuraaviin luokkiin: metallit, lasi, paperi ja polymeerit. </a:t>
            </a:r>
          </a:p>
          <a:p>
            <a:pPr marL="0" indent="0" algn="l" rtl="0">
              <a:spcBef>
                <a:spcPts val="400"/>
              </a:spcBef>
            </a:pPr>
            <a:r>
              <a:rPr lang="en-US" sz="2200" dirty="0" err="1"/>
              <a:t>Jotkut</a:t>
            </a:r>
            <a:r>
              <a:rPr lang="en-US" sz="2200" dirty="0"/>
              <a:t> pakkausmateriaalit koostuvat kahden tai useamman edellä lueteltujen luokkien materiaalien yhdistelmästä. </a:t>
            </a:r>
          </a:p>
          <a:p>
            <a:pPr marL="0" indent="0" algn="l" rtl="0">
              <a:spcBef>
                <a:spcPts val="400"/>
              </a:spcBef>
            </a:pPr>
            <a:r>
              <a:rPr lang="en-US" sz="2200" dirty="0" err="1"/>
              <a:t>Kertakäyttöpakkaukset</a:t>
            </a:r>
            <a:r>
              <a:rPr lang="en-US" sz="2200" dirty="0"/>
              <a:t> ovat olleet olennainen osa useimpia nykyaikaisia ​​elintarvikeketjuja, mutta pakkausjätteisiin liittyvät ympäristöongelmat ovat </a:t>
            </a:r>
            <a:r>
              <a:rPr lang="en-US" sz="2200" dirty="0" err="1"/>
              <a:t>kasvaneet</a:t>
            </a:r>
            <a:r>
              <a:rPr lang="en-US" sz="2200" dirty="0"/>
              <a:t> </a:t>
            </a:r>
            <a:r>
              <a:rPr lang="en-US" sz="2200" dirty="0" err="1"/>
              <a:t>eksponentiaalisesti</a:t>
            </a:r>
            <a:r>
              <a:rPr lang="en-US" sz="2200" dirty="0"/>
              <a:t> </a:t>
            </a:r>
            <a:r>
              <a:rPr lang="en-US" sz="2200" dirty="0" err="1"/>
              <a:t>viime</a:t>
            </a:r>
            <a:r>
              <a:rPr lang="en-US" sz="2200" dirty="0"/>
              <a:t> 	</a:t>
            </a:r>
            <a:r>
              <a:rPr lang="en-US" sz="2200" dirty="0" err="1"/>
              <a:t>vuosikymmeninä</a:t>
            </a:r>
            <a:r>
              <a:rPr lang="en-US" sz="2200" dirty="0"/>
              <a:t>.</a:t>
            </a:r>
            <a:endParaRPr lang="en-IE" sz="2200" dirty="0"/>
          </a:p>
        </p:txBody>
      </p:sp>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586408" y="575808"/>
            <a:ext cx="4990998" cy="992652"/>
          </a:xfrm>
        </p:spPr>
        <p:txBody>
          <a:bodyPr/>
          <a:lstStyle/>
          <a:p>
            <a:pPr algn="l" rtl="0"/>
            <a:r>
              <a:rPr lang="en-IE" b="1" dirty="0"/>
              <a:t>Elintarvikkeiden pakkaus</a:t>
            </a:r>
          </a:p>
        </p:txBody>
      </p:sp>
      <p:pic>
        <p:nvPicPr>
          <p:cNvPr id="6" name="Picture Placeholder 5" descr="A collage of different products  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pPr algn="l" rtl="0"/>
            <a:r>
              <a:rPr lang="en-US" dirty="0">
                <a:solidFill>
                  <a:srgbClr val="000000"/>
                </a:solidFill>
                <a:hlinkClick r:id="rId4">
                  <a:extLst>
                    <a:ext uri="{A12FA001-AC4F-418D-AE19-62706E023703}">
                      <ahyp:hlinkClr xmlns:ahyp="http://schemas.microsoft.com/office/drawing/2018/hyperlinkcolor" val="tx"/>
                    </a:ext>
                  </a:extLst>
                </a:hlinkClick>
              </a:rPr>
              <a:t>Elintarvikkeiden pakkaus | Säännöt ja materiaalityypit (highspeedtraining.co.uk)</a:t>
            </a:r>
            <a:endParaRPr lang="en-IE" dirty="0">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586408" y="6087135"/>
            <a:ext cx="776580" cy="369332"/>
          </a:xfrm>
          <a:prstGeom prst="rect">
            <a:avLst/>
          </a:prstGeom>
          <a:solidFill>
            <a:schemeClr val="bg1"/>
          </a:solidFill>
        </p:spPr>
        <p:txBody>
          <a:bodyPr wrap="square" rtlCol="0">
            <a:spAutoFit/>
          </a:bodyPr>
          <a:lstStyle/>
          <a:p>
            <a:pPr algn="l" rtl="0"/>
            <a:r>
              <a:rPr lang="en-IE" b="1" dirty="0">
                <a:solidFill>
                  <a:srgbClr val="000000"/>
                </a:solidFill>
              </a:rPr>
              <a:t>LUE</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50804" y="1488046"/>
            <a:ext cx="5794459" cy="3682195"/>
          </a:xfrm>
        </p:spPr>
        <p:txBody>
          <a:bodyPr/>
          <a:lstStyle/>
          <a:p>
            <a:pPr marL="0" indent="0" algn="l" rtl="0"/>
            <a:r>
              <a:rPr lang="en-US" sz="2300" dirty="0"/>
              <a:t>Eettisellä elintarvikepakkauksella tarkoitetaan käytäntöä käyttää pakkausmateriaaleja ja –</a:t>
            </a:r>
            <a:r>
              <a:rPr lang="en-US" sz="2300" dirty="0" err="1"/>
              <a:t>malleja</a:t>
            </a:r>
            <a:r>
              <a:rPr lang="en-US" sz="2300" dirty="0"/>
              <a:t>, </a:t>
            </a:r>
            <a:r>
              <a:rPr lang="en-US" sz="2300" dirty="0" err="1"/>
              <a:t>jotka</a:t>
            </a:r>
            <a:r>
              <a:rPr lang="en-US" sz="2300" dirty="0"/>
              <a:t> </a:t>
            </a:r>
            <a:r>
              <a:rPr lang="en-US" sz="2300" dirty="0" err="1"/>
              <a:t>asettavat</a:t>
            </a:r>
            <a:r>
              <a:rPr lang="en-US" sz="2300" dirty="0"/>
              <a:t> </a:t>
            </a:r>
            <a:r>
              <a:rPr lang="en-US" sz="2300" b="1" dirty="0" err="1"/>
              <a:t>etusijalle</a:t>
            </a:r>
            <a:r>
              <a:rPr lang="en-US" sz="2300" b="1" dirty="0"/>
              <a:t> </a:t>
            </a:r>
            <a:r>
              <a:rPr lang="en-US" sz="2300" b="1" dirty="0" err="1"/>
              <a:t>ympäristön</a:t>
            </a:r>
            <a:r>
              <a:rPr lang="en-US" sz="2300" b="1" dirty="0"/>
              <a:t> </a:t>
            </a:r>
            <a:r>
              <a:rPr lang="en-US" sz="2300" b="1" dirty="0" err="1"/>
              <a:t>kestävyyden</a:t>
            </a:r>
            <a:r>
              <a:rPr lang="en-US" sz="2300" dirty="0"/>
              <a:t>, </a:t>
            </a:r>
            <a:r>
              <a:rPr lang="en-US" sz="2300" b="1" dirty="0" err="1"/>
              <a:t>sosiaalisen</a:t>
            </a:r>
            <a:r>
              <a:rPr lang="en-US" sz="2300" b="1" dirty="0"/>
              <a:t> </a:t>
            </a:r>
            <a:r>
              <a:rPr lang="en-US" sz="2300" b="1" dirty="0" err="1"/>
              <a:t>vastuun</a:t>
            </a:r>
            <a:r>
              <a:rPr lang="en-US" sz="2300" b="1" dirty="0"/>
              <a:t> ja </a:t>
            </a:r>
            <a:r>
              <a:rPr lang="en-US" sz="2300" b="1" dirty="0" err="1"/>
              <a:t>kuluttajaturvallisuuden</a:t>
            </a:r>
            <a:r>
              <a:rPr lang="en-US" sz="2300" b="1" dirty="0"/>
              <a:t>.</a:t>
            </a:r>
            <a:r>
              <a:rPr lang="en-US" sz="2300" dirty="0"/>
              <a:t> </a:t>
            </a:r>
          </a:p>
          <a:p>
            <a:pPr marL="0" indent="0" algn="l" rtl="0"/>
            <a:r>
              <a:rPr lang="en-US" sz="2300" dirty="0"/>
              <a:t>Se sisältää erilaisia ​​periaatteita ja näkökohtia, </a:t>
            </a:r>
            <a:r>
              <a:rPr lang="en-US" sz="2300" dirty="0" err="1"/>
              <a:t>joilla</a:t>
            </a:r>
            <a:r>
              <a:rPr lang="en-US" sz="2300" dirty="0"/>
              <a:t> </a:t>
            </a:r>
            <a:r>
              <a:rPr lang="en-US" sz="2300" dirty="0" err="1"/>
              <a:t>pyritään</a:t>
            </a:r>
            <a:r>
              <a:rPr lang="en-US" sz="2300" dirty="0"/>
              <a:t> </a:t>
            </a:r>
            <a:r>
              <a:rPr lang="en-US" sz="2300" dirty="0" err="1"/>
              <a:t>minimoimaan</a:t>
            </a:r>
            <a:r>
              <a:rPr lang="en-US" sz="2300" dirty="0"/>
              <a:t> </a:t>
            </a:r>
            <a:r>
              <a:rPr lang="en-US" sz="2300" dirty="0" err="1"/>
              <a:t>pakkausten</a:t>
            </a:r>
            <a:r>
              <a:rPr lang="en-US" sz="2300" dirty="0"/>
              <a:t> kielteisiä ympäristövaikutuksia ja edistää eettisiä käytäntöjä pakkauksen koko elinkaaren ajan. </a:t>
            </a:r>
          </a:p>
          <a:p>
            <a:pPr marL="0" indent="0" algn="l" rtl="0"/>
            <a:r>
              <a:rPr lang="en-US" sz="2300" dirty="0"/>
              <a:t>Se </a:t>
            </a:r>
            <a:r>
              <a:rPr lang="en-US" sz="2300" dirty="0" err="1"/>
              <a:t>optimoi</a:t>
            </a:r>
            <a:r>
              <a:rPr lang="en-US" sz="2300" dirty="0"/>
              <a:t> </a:t>
            </a:r>
            <a:r>
              <a:rPr lang="en-US" sz="2300" dirty="0" err="1"/>
              <a:t>kierrätettyjen</a:t>
            </a:r>
            <a:r>
              <a:rPr lang="en-US" sz="2300" dirty="0"/>
              <a:t> tai uusiutuvien raaka-aineiden käyttöä.</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31869" y="460279"/>
            <a:ext cx="6825240" cy="992652"/>
          </a:xfrm>
        </p:spPr>
        <p:txBody>
          <a:bodyPr/>
          <a:lstStyle/>
          <a:p>
            <a:pPr algn="l" rtl="0"/>
            <a:r>
              <a:rPr lang="en-US" b="1" dirty="0"/>
              <a:t>Mikä on eettinen elintarvikepakkaus?</a:t>
            </a:r>
          </a:p>
          <a:p>
            <a:pPr algn="l" rtl="0"/>
            <a:endParaRPr lang="en-US" b="1" dirty="0"/>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solidFill>
                  <a:srgbClr val="000000"/>
                </a:solidFill>
              </a:rPr>
              <a:t>Tiedostaaksesi lainsäädännön ja tiettyjen materiaalien käytön seuraukset…NAPSAUTA tästä</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a:noAutofit/>
          </a:bodyPr>
          <a:lstStyle/>
          <a:p>
            <a:pPr rtl="0">
              <a:lnSpc>
                <a:spcPct val="100000"/>
              </a:lnSpc>
            </a:pPr>
            <a:r>
              <a:rPr lang="en-US" sz="2600" b="1" dirty="0" err="1"/>
              <a:t>Pakkauksella</a:t>
            </a:r>
            <a:r>
              <a:rPr lang="en-US" sz="2600" dirty="0"/>
              <a:t> on keskeinen rooli vihreään talouteen siirtymisessä. Se auttaa vähentämään tuote- ja ruokahävikkiä ja suojaa resursseja koko arvoketjussa. Resurssitehokkuuden edistäjänä pakkaukset ovat ratkaisevan tärkeitä EU:n ympäristötavoitteiden saavuttamisen </a:t>
            </a:r>
            <a:r>
              <a:rPr lang="en-US" sz="2600" dirty="0" err="1"/>
              <a:t>kannalta</a:t>
            </a:r>
            <a:r>
              <a:rPr lang="en-US" sz="2600" dirty="0"/>
              <a:t>.</a:t>
            </a:r>
            <a:endParaRPr lang="en-IE" sz="2600" i="0" dirty="0"/>
          </a:p>
          <a:p>
            <a:pPr rtl="0">
              <a:lnSpc>
                <a:spcPct val="120000"/>
              </a:lnSpc>
            </a:pPr>
            <a:r>
              <a:rPr lang="en-IE" sz="2000" i="0" dirty="0"/>
              <a:t>-</a:t>
            </a:r>
            <a:r>
              <a:rPr lang="en-IE" sz="2000" b="1" i="0" dirty="0"/>
              <a:t>European</a:t>
            </a:r>
            <a:r>
              <a:rPr lang="en-IE" sz="2000" i="0" dirty="0"/>
              <a:t>- Euroopan pakkaus- ja ympäristöjärjestö</a:t>
            </a: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757109" y="1748968"/>
            <a:ext cx="6304594" cy="3501141"/>
          </a:xfrm>
        </p:spPr>
        <p:txBody>
          <a:bodyPr/>
          <a:lstStyle/>
          <a:p>
            <a:pPr algn="l" rtl="0"/>
            <a:r>
              <a:rPr lang="fi-FI" sz="2300" dirty="0"/>
              <a:t>Monet elintarvikeyritykset ovat erittäin tietoisia hankkiessaan paikallista ruokaa paikallisilta maanviljelijöiltä, ​​kalastajilta, viljelijöiltä, ​​paimenilta ja muilta paikallisilta toimittajilta. Se on osa heidän ainutlaatuista myyntivalttiaan.</a:t>
            </a:r>
          </a:p>
          <a:p>
            <a:pPr algn="l" rtl="0"/>
            <a:r>
              <a:rPr lang="fi-FI" sz="2300" dirty="0"/>
              <a:t>Toiset ovat budjettirajoitteisia ja ostavat suurilta tukkuliikkeiltä, ​​jotka hankkivat massatuotteita kaikkialta maailmasta.</a:t>
            </a:r>
          </a:p>
          <a:p>
            <a:pPr algn="l" rtl="0"/>
            <a:r>
              <a:rPr lang="fi-FI" sz="2300" dirty="0"/>
              <a:t>Tämä osio ottaa ilmakuvan sekä lyhyistä että pitkistä toimitusketjuista ja antaa sinun tehdä tietoisempia ostopäätöksiä.</a:t>
            </a:r>
          </a:p>
          <a:p>
            <a:pPr algn="l" rtl="0"/>
            <a:endParaRPr lang="en-IE" sz="2300" dirty="0"/>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757109" y="615239"/>
            <a:ext cx="7640011" cy="992652"/>
          </a:xfrm>
        </p:spPr>
        <p:txBody>
          <a:bodyPr/>
          <a:lstStyle/>
          <a:p>
            <a:pPr algn="l" rtl="0"/>
            <a:r>
              <a:rPr lang="en-IE" b="1" dirty="0" err="1"/>
              <a:t>Mistä</a:t>
            </a:r>
            <a:r>
              <a:rPr lang="en-IE" b="1" dirty="0"/>
              <a:t> </a:t>
            </a:r>
            <a:r>
              <a:rPr lang="en-IE" b="1" dirty="0" err="1"/>
              <a:t>hankit</a:t>
            </a:r>
            <a:r>
              <a:rPr lang="en-IE" b="1" dirty="0"/>
              <a:t> tai </a:t>
            </a:r>
            <a:r>
              <a:rPr lang="en-IE" b="1" dirty="0" err="1"/>
              <a:t>aiot</a:t>
            </a:r>
            <a:r>
              <a:rPr lang="en-IE" b="1" dirty="0"/>
              <a:t> </a:t>
            </a:r>
            <a:r>
              <a:rPr lang="en-IE" b="1" dirty="0" err="1"/>
              <a:t>hankkia</a:t>
            </a:r>
            <a:r>
              <a:rPr lang="en-IE" b="1" dirty="0"/>
              <a:t> </a:t>
            </a:r>
            <a:r>
              <a:rPr lang="en-IE" b="1" dirty="0" err="1"/>
              <a:t>ruokatarvikkeet</a:t>
            </a:r>
            <a:r>
              <a:rPr lang="en-IE" b="1" dirty="0"/>
              <a:t>?</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a:xfrm>
            <a:off x="937134" y="1422858"/>
            <a:ext cx="5055171" cy="3808175"/>
          </a:xfrm>
        </p:spPr>
        <p:txBody>
          <a:bodyPr/>
          <a:lstStyle/>
          <a:p>
            <a:pPr rtl="0"/>
            <a:r>
              <a:rPr lang="en-US" dirty="0"/>
              <a:t>Elintarvikepakkausten osuus myytyjen pakkausten painosta on lähes puolet ja kiinteän yhdyskuntajätteen kokonaismäärästä lähes kaksi kolmasosaa.</a:t>
            </a:r>
            <a:endParaRPr lang="en-IE" dirty="0"/>
          </a:p>
        </p:txBody>
      </p:sp>
      <p:pic>
        <p:nvPicPr>
          <p:cNvPr id="7" name="Picture Placeholder 6" descr="A large pile of garbage  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083919"/>
            <a:ext cx="2067339" cy="369332"/>
          </a:xfrm>
          <a:prstGeom prst="rect">
            <a:avLst/>
          </a:prstGeom>
          <a:noFill/>
        </p:spPr>
        <p:txBody>
          <a:bodyPr wrap="square" rtlCol="0">
            <a:spAutoFit/>
          </a:bodyPr>
          <a:lstStyle/>
          <a:p>
            <a:pPr algn="l" rtl="0"/>
            <a:r>
              <a:rPr lang="en-IE" b="1" dirty="0">
                <a:hlinkClick r:id="rId4"/>
              </a:rPr>
              <a:t>Lähde</a:t>
            </a:r>
            <a:endParaRPr lang="en-IE" b="1" dirty="0"/>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6468369" cy="646331"/>
          </a:xfrm>
          <a:prstGeom prst="rect">
            <a:avLst/>
          </a:prstGeom>
          <a:noFill/>
        </p:spPr>
        <p:txBody>
          <a:bodyPr wrap="square" rtlCol="0">
            <a:spAutoFit/>
          </a:bodyPr>
          <a:lstStyle/>
          <a:p>
            <a:pPr algn="l" rtl="0"/>
            <a:r>
              <a:rPr lang="en-IE" sz="3600" b="1" dirty="0">
                <a:solidFill>
                  <a:srgbClr val="000000"/>
                </a:solidFill>
                <a:highlight>
                  <a:srgbClr val="F79037"/>
                </a:highlight>
              </a:rPr>
              <a:t>Hämmästyttävä tosiasia…</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4460999"/>
          </a:xfrm>
        </p:spPr>
        <p:txBody>
          <a:bodyPr/>
          <a:lstStyle/>
          <a:p>
            <a:pPr marL="0" indent="0" algn="l" rtl="0"/>
            <a:r>
              <a:rPr lang="en-US" b="0" i="0" dirty="0">
                <a:effectLst/>
              </a:rPr>
              <a:t>Vähittäiskauppiaiden, pakkaussuunnittelijoiden ja valmistajien yhteistyö pyrkii saavuttamaan kattavan ja kestävän lähestymistavan pakkauksiin eri toimialoilla. Siirtyminen kestäviin ja kierrätettäviin pakkauksiin on yhä tärkeämpää kaikille merkeille ja ympäristölle.</a:t>
            </a:r>
          </a:p>
          <a:p>
            <a:pPr marL="0" indent="0" algn="l" rtl="0"/>
            <a:r>
              <a:rPr lang="en-US" b="0" i="0" dirty="0">
                <a:effectLst/>
              </a:rPr>
              <a:t>Eettisessä elintarvikepakkauksessa käytetään kestäviä materiaaleja, joilla on minimaaliset ympäristövaikutukset. </a:t>
            </a:r>
            <a:r>
              <a:rPr lang="en-US" b="0" i="0" dirty="0" err="1">
                <a:effectLst/>
              </a:rPr>
              <a:t>Tämä</a:t>
            </a:r>
            <a:r>
              <a:rPr lang="en-US" b="0" i="0" dirty="0">
                <a:effectLst/>
              </a:rPr>
              <a:t> </a:t>
            </a:r>
            <a:r>
              <a:rPr lang="en-US" dirty="0" err="1"/>
              <a:t>tarkoittaa</a:t>
            </a:r>
            <a:r>
              <a:rPr lang="en-US" b="0" i="0" dirty="0">
                <a:effectLst/>
              </a:rPr>
              <a:t> </a:t>
            </a:r>
            <a:r>
              <a:rPr lang="en-US" b="1" i="0" dirty="0" err="1">
                <a:effectLst/>
              </a:rPr>
              <a:t>materiaaleja</a:t>
            </a:r>
            <a:r>
              <a:rPr lang="en-US" b="1" i="0" dirty="0">
                <a:effectLst/>
              </a:rPr>
              <a:t>, jotka ovat uusiutuvia, kierrätettäviä, kompostoitavia tai biohajoavia</a:t>
            </a:r>
            <a:r>
              <a:rPr lang="en-US" b="0" i="0" dirty="0">
                <a:effectLst/>
              </a:rPr>
              <a:t>. Esimerkkejä kestävistä pakkausmateriaaleista ovat lasi, kierrätyspaperi, pahvi, kasviperäiset biomuovit ja kasviperäiset tai biopohjaiset kalvot.</a:t>
            </a:r>
          </a:p>
          <a:p>
            <a:pPr marL="0" indent="0" algn="l" rtl="0"/>
            <a:r>
              <a:rPr lang="en-US" b="0" i="0" dirty="0">
                <a:effectLst/>
              </a:rPr>
              <a:t>Vuonna 2024 muovien korvaamisen biomuovilla ja paperilla odotetaan edelleen voimistuvan.</a:t>
            </a:r>
            <a:br>
              <a:rPr lang="en-US" b="0" i="0" dirty="0">
                <a:effectLst/>
              </a:rPr>
            </a:br>
            <a:br>
              <a:rPr lang="en-US" b="0" i="0" dirty="0">
                <a:effectLst/>
                <a:latin typeface="Zen Kaku Gothic New"/>
              </a:rPr>
            </a:br>
            <a:br>
              <a:rPr lang="en-US" b="1" i="0" dirty="0">
                <a:effectLst/>
                <a:latin typeface="Zen Kaku Gothic New"/>
              </a:rPr>
            </a:br>
            <a:br>
              <a:rPr lang="en-US" b="0" i="0" dirty="0">
                <a:effectLst/>
                <a:latin typeface="Zen Kaku Gothic New"/>
              </a:rPr>
            </a:br>
            <a:br>
              <a:rPr lang="en-US" b="0" i="0" dirty="0">
                <a:effectLst/>
                <a:latin typeface="Zen Kaku Gothic New"/>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algn="l" rtl="0"/>
            <a:r>
              <a:rPr lang="en-US" b="1" i="0" dirty="0">
                <a:effectLst/>
              </a:rPr>
              <a:t>Kestävyys</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81971" y="1247612"/>
            <a:ext cx="5646736" cy="4157824"/>
          </a:xfrm>
        </p:spPr>
        <p:txBody>
          <a:bodyPr/>
          <a:lstStyle/>
          <a:p>
            <a:pPr algn="l" rtl="0">
              <a:spcBef>
                <a:spcPts val="600"/>
              </a:spcBef>
            </a:pPr>
            <a:r>
              <a:rPr lang="en-US" sz="2200" b="0" i="0" dirty="0">
                <a:effectLst/>
              </a:rPr>
              <a:t>Eettinen </a:t>
            </a:r>
            <a:r>
              <a:rPr lang="en-US" sz="2200" b="0" i="0" dirty="0" err="1">
                <a:effectLst/>
              </a:rPr>
              <a:t>pakkaus</a:t>
            </a:r>
            <a:r>
              <a:rPr lang="en-US" sz="2200" b="0" i="0" dirty="0">
                <a:effectLst/>
              </a:rPr>
              <a:t> </a:t>
            </a:r>
            <a:r>
              <a:rPr lang="en-US" sz="2200" b="0" i="0" dirty="0" err="1">
                <a:effectLst/>
              </a:rPr>
              <a:t>minimoi</a:t>
            </a:r>
            <a:r>
              <a:rPr lang="en-US" sz="2200" b="0" i="0" dirty="0">
                <a:effectLst/>
              </a:rPr>
              <a:t> </a:t>
            </a:r>
            <a:r>
              <a:rPr lang="en-US" sz="2200" b="0" i="0" dirty="0" err="1">
                <a:effectLst/>
              </a:rPr>
              <a:t>jätteen</a:t>
            </a:r>
            <a:r>
              <a:rPr lang="en-US" sz="2200" b="0" i="0" dirty="0">
                <a:effectLst/>
              </a:rPr>
              <a:t> syntymiseen pakkauksen koko elinkaaren ajan. "Vähemmän on enemmän" on luultavasti paras eettisille ruokabrändeille, koska muotoilu pysyy klassisena ja selkeänä. </a:t>
            </a:r>
          </a:p>
          <a:p>
            <a:pPr algn="l" rtl="0">
              <a:spcBef>
                <a:spcPts val="600"/>
              </a:spcBef>
            </a:pPr>
            <a:r>
              <a:rPr lang="en-US" sz="2200" b="0" i="0" dirty="0" err="1">
                <a:effectLst/>
              </a:rPr>
              <a:t>Käyttämällä</a:t>
            </a:r>
            <a:r>
              <a:rPr lang="en-US" sz="2200" b="0" i="0" dirty="0">
                <a:effectLst/>
              </a:rPr>
              <a:t> </a:t>
            </a:r>
            <a:r>
              <a:rPr lang="en-US" sz="2200" b="1" i="0" dirty="0" err="1">
                <a:effectLst/>
              </a:rPr>
              <a:t>vähemmän</a:t>
            </a:r>
            <a:r>
              <a:rPr lang="en-US" sz="2200" b="1" i="0" dirty="0">
                <a:effectLst/>
              </a:rPr>
              <a:t> </a:t>
            </a:r>
            <a:r>
              <a:rPr lang="en-US" sz="2200" b="1" i="0" dirty="0" err="1">
                <a:effectLst/>
              </a:rPr>
              <a:t>mustetta</a:t>
            </a:r>
            <a:r>
              <a:rPr lang="en-US" sz="2200" b="1" i="0" dirty="0">
                <a:effectLst/>
              </a:rPr>
              <a:t> </a:t>
            </a:r>
            <a:r>
              <a:rPr lang="en-US" sz="2200" b="0" i="0" dirty="0">
                <a:effectLst/>
              </a:rPr>
              <a:t>ja </a:t>
            </a:r>
            <a:r>
              <a:rPr lang="en-US" sz="2200" b="0" i="0" dirty="0" err="1">
                <a:effectLst/>
              </a:rPr>
              <a:t>varmistamalla</a:t>
            </a:r>
            <a:r>
              <a:rPr lang="en-US" sz="2200" b="0" i="0" dirty="0">
                <a:effectLst/>
              </a:rPr>
              <a:t>, että pakkaus on </a:t>
            </a:r>
            <a:r>
              <a:rPr lang="en-US" sz="2200" b="0" i="0" dirty="0" err="1">
                <a:effectLst/>
              </a:rPr>
              <a:t>kunnossa</a:t>
            </a:r>
            <a:r>
              <a:rPr lang="en-US" sz="2200" b="0" i="0" dirty="0">
                <a:effectLst/>
              </a:rPr>
              <a:t> </a:t>
            </a:r>
            <a:r>
              <a:rPr lang="en-US" sz="2200" b="1" i="0" dirty="0" err="1">
                <a:effectLst/>
              </a:rPr>
              <a:t>tarkoitukseen</a:t>
            </a:r>
            <a:r>
              <a:rPr lang="en-US" sz="2200" b="1" i="0" dirty="0">
                <a:effectLst/>
              </a:rPr>
              <a:t> </a:t>
            </a:r>
            <a:r>
              <a:rPr lang="en-US" sz="2200" b="1" i="0" dirty="0" err="1">
                <a:effectLst/>
              </a:rPr>
              <a:t>mitoitettu</a:t>
            </a:r>
            <a:r>
              <a:rPr lang="en-US" sz="2200" b="1" i="0" dirty="0">
                <a:effectLst/>
              </a:rPr>
              <a:t> </a:t>
            </a:r>
            <a:r>
              <a:rPr lang="en-US" sz="2200" b="0" i="0" dirty="0">
                <a:effectLst/>
              </a:rPr>
              <a:t>on paras ympäristön ja hiilijalanjäljen kannalta. </a:t>
            </a:r>
          </a:p>
          <a:p>
            <a:pPr algn="l" rtl="0">
              <a:spcBef>
                <a:spcPts val="600"/>
              </a:spcBef>
            </a:pPr>
            <a:r>
              <a:rPr lang="en-US" sz="2200" b="0" i="0" dirty="0" err="1">
                <a:effectLst/>
              </a:rPr>
              <a:t>Suunnittele</a:t>
            </a:r>
            <a:r>
              <a:rPr lang="en-US" sz="2200" b="0" i="0" dirty="0">
                <a:effectLst/>
              </a:rPr>
              <a:t> pakkaus, joka on helppo kierrättää tai kompostoida, ja strategioita, </a:t>
            </a:r>
            <a:r>
              <a:rPr lang="en-US" sz="2200" b="0" i="0" dirty="0" err="1">
                <a:effectLst/>
              </a:rPr>
              <a:t>kuten</a:t>
            </a:r>
            <a:r>
              <a:rPr lang="en-US" sz="2200" b="0" i="0" dirty="0">
                <a:effectLst/>
              </a:rPr>
              <a:t> </a:t>
            </a:r>
            <a:r>
              <a:rPr lang="en-US" sz="2200" b="0" i="0" dirty="0" err="1">
                <a:effectLst/>
              </a:rPr>
              <a:t>keveyttä</a:t>
            </a:r>
            <a:r>
              <a:rPr lang="en-US" sz="2200" b="0" i="0" dirty="0">
                <a:effectLst/>
              </a:rPr>
              <a:t> </a:t>
            </a:r>
            <a:r>
              <a:rPr lang="en-US" sz="2200" b="0" i="0" dirty="0" err="1">
                <a:effectLst/>
              </a:rPr>
              <a:t>minimoida</a:t>
            </a:r>
            <a:r>
              <a:rPr lang="en-US" sz="2200" b="0" i="0" dirty="0">
                <a:effectLst/>
              </a:rPr>
              <a:t> </a:t>
            </a:r>
            <a:r>
              <a:rPr lang="en-US" sz="2200" b="0" i="0" dirty="0" err="1">
                <a:effectLst/>
              </a:rPr>
              <a:t>materiaalin</a:t>
            </a:r>
            <a:r>
              <a:rPr lang="en-US" sz="2200" b="0" i="0" dirty="0">
                <a:effectLst/>
              </a:rPr>
              <a:t> käyttöä. </a:t>
            </a:r>
          </a:p>
          <a:p>
            <a:pPr algn="l" rtl="0">
              <a:spcBef>
                <a:spcPts val="600"/>
              </a:spcBef>
            </a:pPr>
            <a:r>
              <a:rPr lang="en-US" sz="2200" b="0" i="0" dirty="0" err="1">
                <a:effectLst/>
              </a:rPr>
              <a:t>Tavoitteena</a:t>
            </a:r>
            <a:r>
              <a:rPr lang="en-US" sz="2200" b="0" i="0" dirty="0">
                <a:effectLst/>
              </a:rPr>
              <a:t> on vähentää kaatopaikalle tai roskikseen päätyvän pakkausjätteen määrää.</a:t>
            </a:r>
            <a:br>
              <a:rPr lang="en-US" sz="2200" b="0" i="0" dirty="0">
                <a:effectLst/>
              </a:rPr>
            </a:br>
            <a:endParaRPr lang="en-US" sz="22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56955" y="627426"/>
            <a:ext cx="4990998" cy="620186"/>
          </a:xfrm>
        </p:spPr>
        <p:txBody>
          <a:bodyPr/>
          <a:lstStyle/>
          <a:p>
            <a:pPr algn="l" rtl="0"/>
            <a:r>
              <a:rPr lang="en-US" b="1" i="0" dirty="0">
                <a:effectLst/>
              </a:rPr>
              <a:t>Vähemmän on </a:t>
            </a:r>
            <a:r>
              <a:rPr lang="en-US" b="1" i="0" dirty="0" err="1">
                <a:effectLst/>
              </a:rPr>
              <a:t>enemmän</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a:lstStyle/>
          <a:p>
            <a:pPr algn="l" rtl="0"/>
            <a:r>
              <a:rPr lang="en-US" dirty="0"/>
              <a:t>Eettiset elintarvikepakkaukset </a:t>
            </a:r>
            <a:r>
              <a:rPr lang="en-US" dirty="0" err="1"/>
              <a:t>pyrkivät</a:t>
            </a:r>
            <a:r>
              <a:rPr lang="en-US" dirty="0"/>
              <a:t> </a:t>
            </a:r>
            <a:r>
              <a:rPr lang="en-US" dirty="0" err="1"/>
              <a:t>resurssitehokkuuteen</a:t>
            </a:r>
            <a:r>
              <a:rPr lang="en-US" dirty="0"/>
              <a:t> </a:t>
            </a:r>
            <a:r>
              <a:rPr lang="en-US" dirty="0" err="1"/>
              <a:t>optimoimalla</a:t>
            </a:r>
            <a:r>
              <a:rPr lang="en-US" dirty="0"/>
              <a:t> </a:t>
            </a:r>
            <a:r>
              <a:rPr lang="en-US" dirty="0" err="1"/>
              <a:t>energian</a:t>
            </a:r>
            <a:r>
              <a:rPr lang="en-US" dirty="0"/>
              <a:t>, veden ja muiden resurssien käyttö pakkausten valmistuksessa ja tuotannossa sekä tehokkaiden kierrätys- tai kompostointijärjestelmien käyttöönotossa.</a:t>
            </a:r>
          </a:p>
          <a:p>
            <a:pPr algn="l" rtl="0"/>
            <a:r>
              <a:rPr lang="en-US" dirty="0"/>
              <a:t>Samoin, kuten seuraavassa osiossa todetaan, on harkittava pakattujen tavaroiden jakelua ja kuljetusta, sillä paino ja koko voivat vähentää kuljetuksen tehokkuutta.</a:t>
            </a:r>
            <a:endParaRPr lang="en-IE" dirty="0"/>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pPr algn="l" rtl="0"/>
            <a:r>
              <a:rPr lang="en-IE" b="1" dirty="0"/>
              <a:t>Resurssitehokkuus</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r>
              <a:rPr lang="en-US" dirty="0">
                <a:solidFill>
                  <a:srgbClr val="000000"/>
                </a:solidFill>
              </a:rPr>
              <a:t> </a:t>
            </a:r>
            <a:r>
              <a:rPr lang="en-US" b="1" dirty="0">
                <a:solidFill>
                  <a:srgbClr val="000000"/>
                </a:solidFill>
                <a:highlight>
                  <a:srgbClr val="B2DDDC"/>
                </a:highlight>
              </a:rPr>
              <a:t>LUE</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Toimitus-Resource-Efficiency-EUROPEN-Brochure.pdf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6610012" cy="4091456"/>
          </a:xfrm>
        </p:spPr>
        <p:txBody>
          <a:bodyPr/>
          <a:lstStyle/>
          <a:p>
            <a:pPr algn="l" rtl="0"/>
            <a:r>
              <a:rPr lang="en-IE" sz="2300" dirty="0" err="1"/>
              <a:t>Tutustu</a:t>
            </a:r>
            <a:r>
              <a:rPr lang="en-IE" sz="2300" dirty="0"/>
              <a:t> </a:t>
            </a:r>
            <a:r>
              <a:rPr lang="en-IE" sz="2300" dirty="0" err="1"/>
              <a:t>meidän</a:t>
            </a:r>
            <a:r>
              <a:rPr lang="en-IE" sz="2300" dirty="0"/>
              <a:t> </a:t>
            </a:r>
            <a:r>
              <a:rPr lang="en-IE" sz="2300" dirty="0" err="1">
                <a:solidFill>
                  <a:srgbClr val="F79037"/>
                </a:solidFill>
                <a:hlinkClick r:id="rId2">
                  <a:extLst>
                    <a:ext uri="{A12FA001-AC4F-418D-AE19-62706E023703}">
                      <ahyp:hlinkClr xmlns:ahyp="http://schemas.microsoft.com/office/drawing/2018/hyperlinkcolor" val="tx"/>
                    </a:ext>
                  </a:extLst>
                </a:hlinkClick>
              </a:rPr>
              <a:t>Hyvien</a:t>
            </a:r>
            <a:r>
              <a:rPr lang="en-IE" sz="2300" dirty="0">
                <a:solidFill>
                  <a:srgbClr val="F79037"/>
                </a:solidFill>
                <a:hlinkClick r:id="rId2">
                  <a:extLst>
                    <a:ext uri="{A12FA001-AC4F-418D-AE19-62706E023703}">
                      <ahyp:hlinkClr xmlns:ahyp="http://schemas.microsoft.com/office/drawing/2018/hyperlinkcolor" val="tx"/>
                    </a:ext>
                  </a:extLst>
                </a:hlinkClick>
              </a:rPr>
              <a:t> </a:t>
            </a:r>
            <a:r>
              <a:rPr lang="en-IE" sz="2300" dirty="0" err="1">
                <a:solidFill>
                  <a:srgbClr val="F79037"/>
                </a:solidFill>
                <a:hlinkClick r:id="rId2">
                  <a:extLst>
                    <a:ext uri="{A12FA001-AC4F-418D-AE19-62706E023703}">
                      <ahyp:hlinkClr xmlns:ahyp="http://schemas.microsoft.com/office/drawing/2018/hyperlinkcolor" val="tx"/>
                    </a:ext>
                  </a:extLst>
                </a:hlinkClick>
              </a:rPr>
              <a:t>käytäntöjen</a:t>
            </a:r>
            <a:r>
              <a:rPr lang="en-IE" sz="2300" dirty="0">
                <a:solidFill>
                  <a:srgbClr val="F79037"/>
                </a:solidFill>
                <a:hlinkClick r:id="rId2">
                  <a:extLst>
                    <a:ext uri="{A12FA001-AC4F-418D-AE19-62706E023703}">
                      <ahyp:hlinkClr xmlns:ahyp="http://schemas.microsoft.com/office/drawing/2018/hyperlinkcolor" val="tx"/>
                    </a:ext>
                  </a:extLst>
                </a:hlinkClick>
              </a:rPr>
              <a:t> </a:t>
            </a:r>
            <a:r>
              <a:rPr lang="en-IE" sz="2300" dirty="0" err="1">
                <a:solidFill>
                  <a:srgbClr val="F79037"/>
                </a:solidFill>
                <a:hlinkClick r:id="rId2">
                  <a:extLst>
                    <a:ext uri="{A12FA001-AC4F-418D-AE19-62706E023703}">
                      <ahyp:hlinkClr xmlns:ahyp="http://schemas.microsoft.com/office/drawing/2018/hyperlinkcolor" val="tx"/>
                    </a:ext>
                  </a:extLst>
                </a:hlinkClick>
              </a:rPr>
              <a:t>kokoelmaa</a:t>
            </a:r>
            <a:r>
              <a:rPr lang="en-IE" sz="2300" dirty="0" err="1">
                <a:solidFill>
                  <a:srgbClr val="F79037"/>
                </a:solidFill>
              </a:rPr>
              <a:t>n</a:t>
            </a:r>
            <a:r>
              <a:rPr lang="en-IE" sz="2300" dirty="0"/>
              <a:t> </a:t>
            </a:r>
            <a:endParaRPr lang="en-IE" sz="2300" dirty="0">
              <a:solidFill>
                <a:srgbClr val="F79037"/>
              </a:solidFill>
              <a:hlinkClick r:id="rId3">
                <a:extLst>
                  <a:ext uri="{A12FA001-AC4F-418D-AE19-62706E023703}">
                    <ahyp:hlinkClr xmlns:ahyp="http://schemas.microsoft.com/office/drawing/2018/hyperlinkcolor" val="tx"/>
                  </a:ext>
                </a:extLst>
              </a:hlinkClick>
            </a:endParaRPr>
          </a:p>
          <a:p>
            <a:pPr algn="l" rtl="0"/>
            <a:r>
              <a:rPr lang="en-IE" sz="2300" dirty="0" err="1">
                <a:solidFill>
                  <a:srgbClr val="F79037"/>
                </a:solidFill>
                <a:hlinkClick r:id="rId4">
                  <a:extLst>
                    <a:ext uri="{A12FA001-AC4F-418D-AE19-62706E023703}">
                      <ahyp:hlinkClr xmlns:ahyp="http://schemas.microsoft.com/office/drawing/2018/hyperlinkcolor" val="tx"/>
                    </a:ext>
                  </a:extLst>
                </a:hlinkClick>
              </a:rPr>
              <a:t>Snellman</a:t>
            </a:r>
            <a:r>
              <a:rPr lang="en-IE" sz="2300" dirty="0">
                <a:solidFill>
                  <a:srgbClr val="F79037"/>
                </a:solidFill>
                <a:hlinkClick r:id="rId4">
                  <a:extLst>
                    <a:ext uri="{A12FA001-AC4F-418D-AE19-62706E023703}">
                      <ahyp:hlinkClr xmlns:ahyp="http://schemas.microsoft.com/office/drawing/2018/hyperlinkcolor" val="tx"/>
                    </a:ext>
                  </a:extLst>
                </a:hlinkClick>
              </a:rPr>
              <a:t> Group</a:t>
            </a:r>
            <a:r>
              <a:rPr lang="en-IE" sz="2300" dirty="0">
                <a:solidFill>
                  <a:srgbClr val="F79037"/>
                </a:solidFill>
              </a:rPr>
              <a:t> </a:t>
            </a:r>
            <a:r>
              <a:rPr lang="en-IE" sz="2300" dirty="0" err="1"/>
              <a:t>valittiin</a:t>
            </a:r>
            <a:r>
              <a:rPr lang="en-IE" sz="2300" dirty="0"/>
              <a:t> </a:t>
            </a:r>
            <a:r>
              <a:rPr lang="en-IE" sz="2300" dirty="0" err="1"/>
              <a:t>hyväksi</a:t>
            </a:r>
            <a:r>
              <a:rPr lang="en-IE" sz="2300" dirty="0"/>
              <a:t> </a:t>
            </a:r>
            <a:r>
              <a:rPr lang="en-IE" sz="2300" dirty="0" err="1"/>
              <a:t>käytännöksi</a:t>
            </a:r>
            <a:r>
              <a:rPr lang="en-IE" sz="2300" dirty="0"/>
              <a:t>, </a:t>
            </a:r>
            <a:r>
              <a:rPr lang="en-US" sz="2300" dirty="0" err="1"/>
              <a:t>koska</a:t>
            </a:r>
            <a:r>
              <a:rPr lang="en-US" sz="2300" dirty="0"/>
              <a:t> luonnollisuus ja kestävyys ovat heidän liiketoiminnan kaksi peruselementtiä. </a:t>
            </a:r>
          </a:p>
          <a:p>
            <a:pPr algn="l" rtl="0"/>
            <a:r>
              <a:rPr lang="en-US" sz="2300" dirty="0"/>
              <a:t>He ovat läsnä koko tuotantoketjussa perhetiloistaan ​​ympäristöystävällisiin kuljetuksiin ja pakkaamiseen. </a:t>
            </a:r>
          </a:p>
          <a:p>
            <a:pPr algn="l" rtl="0"/>
            <a:r>
              <a:rPr lang="en-US" sz="2300" dirty="0" err="1"/>
              <a:t>Snellman</a:t>
            </a:r>
            <a:r>
              <a:rPr lang="en-US" sz="2300" dirty="0"/>
              <a:t> </a:t>
            </a:r>
            <a:r>
              <a:rPr lang="en-US" sz="2300" dirty="0" err="1"/>
              <a:t>konsernin</a:t>
            </a:r>
            <a:r>
              <a:rPr lang="en-US" sz="2300" dirty="0"/>
              <a:t> jatkuvana tavoitteena on vähentää toimintansa ympäristövaikutuksia. </a:t>
            </a:r>
          </a:p>
          <a:p>
            <a:pPr algn="l" rtl="0"/>
            <a:r>
              <a:rPr lang="en-US" sz="2300" dirty="0" err="1"/>
              <a:t>Konkreettisesti</a:t>
            </a:r>
            <a:r>
              <a:rPr lang="en-US" sz="2300" dirty="0"/>
              <a:t> he ovat siirtyneet öljystä biokaasuun ja vähentäneet merkittävästi pakkausmuovin määrää.</a:t>
            </a:r>
          </a:p>
          <a:p>
            <a:pPr algn="l" rtl="0"/>
            <a:endParaRPr lang="en-IE" sz="2300"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2896" y="338079"/>
            <a:ext cx="1618152" cy="2252722"/>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830669" y="33233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32369" y="1661076"/>
            <a:ext cx="6095983" cy="3692135"/>
          </a:xfrm>
        </p:spPr>
        <p:txBody>
          <a:bodyPr/>
          <a:lstStyle/>
          <a:p>
            <a:pPr algn="l" rtl="0"/>
            <a:r>
              <a:rPr lang="en-US" dirty="0"/>
              <a:t>Eettisessä pakkauksessa vältetään vaarallisten </a:t>
            </a:r>
            <a:r>
              <a:rPr lang="en-US" dirty="0" err="1"/>
              <a:t>aineiden</a:t>
            </a:r>
            <a:r>
              <a:rPr lang="en-US" dirty="0"/>
              <a:t> </a:t>
            </a:r>
            <a:r>
              <a:rPr lang="en-US" dirty="0" err="1"/>
              <a:t>käyttöä</a:t>
            </a:r>
            <a:r>
              <a:rPr lang="en-US" dirty="0"/>
              <a:t>, jotka voivat vahingoittaa ihmisten terveyttä tai ympäristöä. </a:t>
            </a:r>
          </a:p>
          <a:p>
            <a:pPr algn="l" rtl="0"/>
            <a:r>
              <a:rPr lang="en-US" dirty="0" err="1"/>
              <a:t>Tämä</a:t>
            </a:r>
            <a:r>
              <a:rPr lang="en-US" dirty="0"/>
              <a:t> </a:t>
            </a:r>
            <a:r>
              <a:rPr lang="en-US" dirty="0" err="1"/>
              <a:t>toteutetaan</a:t>
            </a:r>
            <a:r>
              <a:rPr lang="en-US" dirty="0"/>
              <a:t> </a:t>
            </a:r>
            <a:r>
              <a:rPr lang="en-US" dirty="0" err="1"/>
              <a:t>minimoimalla</a:t>
            </a:r>
            <a:r>
              <a:rPr lang="en-US" dirty="0"/>
              <a:t> </a:t>
            </a:r>
            <a:r>
              <a:rPr lang="en-US" dirty="0" err="1"/>
              <a:t>kemikaalien</a:t>
            </a:r>
            <a:r>
              <a:rPr lang="en-US" dirty="0"/>
              <a:t>, kuten tietyntyyppisten musteiden, väriaineiden, kaasujen tai </a:t>
            </a:r>
            <a:r>
              <a:rPr lang="en-US" dirty="0" err="1"/>
              <a:t>pinnoitteiden</a:t>
            </a:r>
            <a:r>
              <a:rPr lang="en-US" dirty="0"/>
              <a:t> </a:t>
            </a:r>
            <a:r>
              <a:rPr lang="en-US" dirty="0" err="1"/>
              <a:t>käyttöä</a:t>
            </a:r>
            <a:r>
              <a:rPr lang="en-US" dirty="0"/>
              <a:t>, jotka voivat olla haitallisia tuotannon, käytön tai hävittämisen aikana.</a:t>
            </a:r>
          </a:p>
          <a:p>
            <a:pPr algn="l" rtl="0"/>
            <a:r>
              <a:rPr lang="en-US" dirty="0"/>
              <a:t>Eettinen pakkaus varmistaa, että käytetyt materiaalit ja aineet ovat turvallisia ja asiaankuuluvien määräysten mukaisia.</a:t>
            </a:r>
            <a:endParaRPr lang="en-IE" dirty="0"/>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32370" y="512137"/>
            <a:ext cx="6511112" cy="992652"/>
          </a:xfrm>
        </p:spPr>
        <p:txBody>
          <a:bodyPr/>
          <a:lstStyle/>
          <a:p>
            <a:pPr algn="l" rtl="0"/>
            <a:r>
              <a:rPr lang="en-IE" b="1" dirty="0"/>
              <a:t>Vaarallisten aineiden vähentäminen:</a:t>
            </a:r>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814012" y="1506034"/>
            <a:ext cx="6270322" cy="4026922"/>
          </a:xfrm>
        </p:spPr>
        <p:txBody>
          <a:bodyPr/>
          <a:lstStyle/>
          <a:p>
            <a:pPr algn="l" rtl="0"/>
            <a:r>
              <a:rPr lang="en-US" dirty="0"/>
              <a:t>Eettiset elintarvikepakkaukset edistävät läpinäkyvyyttä ja tarjoavat selkeää ja oikeaa tietoa kuluttajille. </a:t>
            </a:r>
          </a:p>
          <a:p>
            <a:pPr algn="l" rtl="0"/>
            <a:r>
              <a:rPr lang="en-US" dirty="0" err="1"/>
              <a:t>Tämä</a:t>
            </a:r>
            <a:r>
              <a:rPr lang="en-US" dirty="0"/>
              <a:t> sisältää merkinnät, </a:t>
            </a:r>
            <a:r>
              <a:rPr lang="en-US" dirty="0" err="1"/>
              <a:t>jotka</a:t>
            </a:r>
            <a:r>
              <a:rPr lang="en-US" dirty="0"/>
              <a:t> </a:t>
            </a:r>
            <a:r>
              <a:rPr lang="en-US" dirty="0" err="1"/>
              <a:t>osoittavat</a:t>
            </a:r>
            <a:r>
              <a:rPr lang="en-US" dirty="0"/>
              <a:t> </a:t>
            </a:r>
            <a:r>
              <a:rPr lang="en-US" b="1" dirty="0" err="1"/>
              <a:t>käytetyt</a:t>
            </a:r>
            <a:r>
              <a:rPr lang="en-US" b="1" dirty="0"/>
              <a:t> materiaalit, kierrätysohjeet, asiaankuuluvat sertifikaatit tai ympäristömerkit ja </a:t>
            </a:r>
            <a:r>
              <a:rPr lang="en-US" b="1" dirty="0" err="1"/>
              <a:t>tiedot</a:t>
            </a:r>
            <a:r>
              <a:rPr lang="en-US" b="1" dirty="0"/>
              <a:t> </a:t>
            </a:r>
            <a:r>
              <a:rPr lang="en-US" dirty="0" err="1"/>
              <a:t>pakkausten</a:t>
            </a:r>
            <a:r>
              <a:rPr lang="en-US" dirty="0"/>
              <a:t> </a:t>
            </a:r>
            <a:r>
              <a:rPr lang="en-US" dirty="0" err="1"/>
              <a:t>ympäristövaikutuksista</a:t>
            </a:r>
            <a:r>
              <a:rPr lang="en-US" dirty="0"/>
              <a:t>.</a:t>
            </a:r>
          </a:p>
          <a:p>
            <a:pPr algn="l" rtl="0"/>
            <a:r>
              <a:rPr lang="en-US" dirty="0" err="1"/>
              <a:t>Läpinäkyvien</a:t>
            </a:r>
            <a:r>
              <a:rPr lang="en-US" dirty="0"/>
              <a:t> merkintöjen avulla kuluttajat voivat tehdä tietoisia valintoja ja ymmärtää pakkauksen kestävyysnäkökohdat.</a:t>
            </a:r>
            <a:endParaRPr lang="en-IE" dirty="0"/>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814012" y="607649"/>
            <a:ext cx="5959643" cy="992652"/>
          </a:xfrm>
        </p:spPr>
        <p:txBody>
          <a:bodyPr/>
          <a:lstStyle/>
          <a:p>
            <a:pPr algn="l" rtl="0"/>
            <a:r>
              <a:rPr lang="en-IE" b="1" dirty="0"/>
              <a:t>Avoimuus ja tiedot:</a:t>
            </a:r>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2985603"/>
            <a:ext cx="4025348" cy="3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57839" y="1452563"/>
            <a:ext cx="6099142" cy="3920735"/>
          </a:xfrm>
        </p:spPr>
        <p:txBody>
          <a:bodyPr/>
          <a:lstStyle/>
          <a:p>
            <a:pPr algn="l" rtl="0"/>
            <a:r>
              <a:rPr lang="en-US" b="0" i="0" dirty="0" err="1">
                <a:effectLst/>
              </a:rPr>
              <a:t>Pakkausten</a:t>
            </a:r>
            <a:r>
              <a:rPr lang="en-US" b="0" i="0" dirty="0">
                <a:effectLst/>
              </a:rPr>
              <a:t> uudelleenkäytön ja täyttömäärän kasvu jatkuu hitaasti ja tasaisesti. </a:t>
            </a:r>
          </a:p>
          <a:p>
            <a:pPr algn="l" rtl="0"/>
            <a:r>
              <a:rPr lang="en-US" b="0" i="0" dirty="0" err="1">
                <a:effectLst/>
              </a:rPr>
              <a:t>Parasta</a:t>
            </a:r>
            <a:r>
              <a:rPr lang="en-US" b="0" i="0" dirty="0">
                <a:effectLst/>
              </a:rPr>
              <a:t> on </a:t>
            </a:r>
            <a:r>
              <a:rPr lang="en-US" b="0" i="0" dirty="0" err="1">
                <a:effectLst/>
              </a:rPr>
              <a:t>kannustaa</a:t>
            </a:r>
            <a:r>
              <a:rPr lang="en-US" b="0" i="0" dirty="0">
                <a:effectLst/>
              </a:rPr>
              <a:t> </a:t>
            </a:r>
            <a:r>
              <a:rPr lang="en-US" b="1" i="0" dirty="0">
                <a:effectLst/>
              </a:rPr>
              <a:t>"</a:t>
            </a:r>
            <a:r>
              <a:rPr lang="en-US" b="1" i="0" dirty="0" err="1">
                <a:effectLst/>
              </a:rPr>
              <a:t>säilytettävyyttä</a:t>
            </a:r>
            <a:r>
              <a:rPr lang="en-US" b="1" i="0" dirty="0">
                <a:effectLst/>
              </a:rPr>
              <a:t> </a:t>
            </a:r>
            <a:r>
              <a:rPr lang="en-US" b="1" i="0" dirty="0" err="1">
                <a:effectLst/>
              </a:rPr>
              <a:t>kertakäyttöisyyden</a:t>
            </a:r>
            <a:r>
              <a:rPr lang="en-US" b="1" i="0" dirty="0">
                <a:effectLst/>
              </a:rPr>
              <a:t> </a:t>
            </a:r>
            <a:r>
              <a:rPr lang="en-US" b="1" i="0" dirty="0" err="1">
                <a:effectLst/>
              </a:rPr>
              <a:t>sijaan</a:t>
            </a:r>
            <a:r>
              <a:rPr lang="en-US" b="1" i="0" dirty="0">
                <a:effectLst/>
              </a:rPr>
              <a:t>“ </a:t>
            </a:r>
            <a:r>
              <a:rPr lang="en-US" b="0" i="0" dirty="0" err="1">
                <a:effectLst/>
              </a:rPr>
              <a:t>kuluttajille</a:t>
            </a:r>
            <a:r>
              <a:rPr lang="en-US" b="0" i="0" dirty="0">
                <a:effectLst/>
              </a:rPr>
              <a:t> ja elintarvikkeiden tuottajille, kun he harkitsevat pakkaustaan. </a:t>
            </a:r>
          </a:p>
          <a:p>
            <a:pPr algn="l" rtl="0"/>
            <a:r>
              <a:rPr lang="en-US" b="0" i="0" dirty="0" err="1">
                <a:effectLst/>
              </a:rPr>
              <a:t>Elintarvikeyritysten</a:t>
            </a:r>
            <a:r>
              <a:rPr lang="en-US" b="0" i="0" dirty="0">
                <a:effectLst/>
              </a:rPr>
              <a:t> on esitettävä tai edistettävä innovatiivisia ideoita elinikäisten pussien ja muiden pakkaustarvikkeiden käytön edistämiseksi, jotka voidaan käyttää uudelleen kertakäyttöpakkausten sijaan.</a:t>
            </a:r>
            <a:endParaRPr lang="en-IE" dirty="0"/>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a:xfrm>
            <a:off x="857839" y="603728"/>
            <a:ext cx="6251950" cy="992652"/>
          </a:xfrm>
        </p:spPr>
        <p:txBody>
          <a:bodyPr/>
          <a:lstStyle/>
          <a:p>
            <a:pPr algn="l" rtl="0"/>
            <a:r>
              <a:rPr lang="en-US" b="1" i="0" dirty="0">
                <a:effectLst/>
                <a:latin typeface="Zen Kaku Gothic New"/>
              </a:rPr>
              <a:t>Uudelleenkäyttö ja täyttö</a:t>
            </a:r>
            <a:endParaRPr lang="en-IE" dirty="0"/>
          </a:p>
        </p:txBody>
      </p:sp>
      <p:pic>
        <p:nvPicPr>
          <p:cNvPr id="6" name="Picture Placeholder 5" descr="Two empty milk cartons with plants in them  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684393" y="1528613"/>
            <a:ext cx="5064927" cy="4671588"/>
          </a:xfrm>
        </p:spPr>
        <p:txBody>
          <a:bodyPr/>
          <a:lstStyle/>
          <a:p>
            <a:pPr indent="0" algn="l" rtl="0"/>
            <a:r>
              <a:rPr lang="en-US" dirty="0"/>
              <a:t>Älykäs pakkaus ei itse asiassa tarkoita yhtä pakkaustyyppiä; Se on itse asiassa kattotermi erilaisille älykkäille pakkauksille. </a:t>
            </a:r>
          </a:p>
          <a:p>
            <a:pPr indent="0" algn="l" rtl="0"/>
            <a:r>
              <a:rPr lang="en-US" dirty="0" err="1"/>
              <a:t>Tämän</a:t>
            </a:r>
            <a:r>
              <a:rPr lang="en-US" dirty="0"/>
              <a:t> tyyppisissä pakkauksissa on paranneltu toimintoja, ja niissä käytetään teknologiaa osana </a:t>
            </a:r>
            <a:r>
              <a:rPr lang="en-US" dirty="0" err="1"/>
              <a:t>kokemusta</a:t>
            </a:r>
            <a:r>
              <a:rPr lang="en-US" dirty="0"/>
              <a:t>.</a:t>
            </a:r>
          </a:p>
          <a:p>
            <a:pPr indent="0" algn="l" rtl="0"/>
            <a:r>
              <a:rPr lang="en-US" dirty="0"/>
              <a:t>Teknologian lisäystä käytetään terveyteen, turvallisuuteen ja laatuun, ja merkinnöistä on nyt tulossa myös osa asiakaskokemusta!</a:t>
            </a:r>
          </a:p>
          <a:p>
            <a:pPr algn="l" rtl="0"/>
            <a:endParaRPr lang="en-IE" dirty="0"/>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pPr algn="l" rtl="0"/>
            <a:r>
              <a:rPr lang="en-IE" b="1" dirty="0"/>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pPr algn="l" rtl="0"/>
            <a:r>
              <a:rPr lang="en-IE" b="1" dirty="0"/>
              <a:t>Aktiivinen pakkaus</a:t>
            </a:r>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pPr algn="l" rtl="0"/>
            <a:r>
              <a:rPr lang="en-IE" b="1" dirty="0"/>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pPr algn="l" rtl="0"/>
            <a:r>
              <a:rPr lang="en-IE" b="1" dirty="0"/>
              <a:t>Älykäs pakkaus</a:t>
            </a:r>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pPr algn="l" rtl="0"/>
            <a:r>
              <a:rPr lang="en-IE" b="1" dirty="0"/>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a:lstStyle/>
          <a:p>
            <a:pPr algn="l" rtl="0"/>
            <a:r>
              <a:rPr lang="en-IE" b="1" dirty="0"/>
              <a:t>Yhdistetty pakkaus</a:t>
            </a:r>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p:txBody>
          <a:bodyPr/>
          <a:lstStyle/>
          <a:p>
            <a:pPr algn="l" rtl="0"/>
            <a:r>
              <a:rPr lang="en-US" b="1" i="0" dirty="0">
                <a:effectLst/>
              </a:rPr>
              <a:t>Älykäs pakkaus</a:t>
            </a:r>
            <a:endParaRPr lang="en-US" dirty="0"/>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pPr algn="l" rtl="0"/>
            <a:r>
              <a:rPr lang="en-US" b="1" dirty="0"/>
              <a:t>1. Aktiivinen pakkaus</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02912" y="1338009"/>
            <a:ext cx="5933558" cy="4885244"/>
          </a:xfrm>
        </p:spPr>
        <p:txBody>
          <a:bodyPr/>
          <a:lstStyle/>
          <a:p>
            <a:pPr marL="342900" indent="-342900" algn="l" rtl="0">
              <a:buFont typeface="Arial" panose="020B0604020202020204" pitchFamily="34" charset="0"/>
              <a:buChar char="•"/>
            </a:pPr>
            <a:r>
              <a:rPr lang="en-US" sz="2200" dirty="0"/>
              <a:t>Tämä pakkaus on suunniteltu siten, että se on vuorovaikutuksessa sen sisällön kanssa ja parantaa sen säilyvyyttä/laatua säilytyksen </a:t>
            </a:r>
            <a:r>
              <a:rPr lang="en-US" sz="2200" dirty="0" err="1"/>
              <a:t>aikana</a:t>
            </a:r>
            <a:r>
              <a:rPr lang="en-US" sz="2200" dirty="0"/>
              <a:t>.</a:t>
            </a:r>
          </a:p>
          <a:p>
            <a:pPr marL="342900" indent="-342900" algn="l" rtl="0">
              <a:buFont typeface="Arial" panose="020B0604020202020204" pitchFamily="34" charset="0"/>
              <a:buChar char="•"/>
            </a:pPr>
            <a:r>
              <a:rPr lang="en-US" sz="2200" dirty="0"/>
              <a:t>Aktiivipakkauksissa käytetään valoa suodattavia materiaaleja, happea ja eteeniä absorboivia materiaaleja, antimikrobisia pintapinnoitteita tai kosteutta sääteleviä materiaaleja joko lisäämällä ne pakkaukseen tai sisällyttämällä ne vuorovaikutukseen sisällön </a:t>
            </a:r>
            <a:r>
              <a:rPr lang="en-US" sz="2200" dirty="0" err="1"/>
              <a:t>kanssa</a:t>
            </a:r>
            <a:r>
              <a:rPr lang="en-US" sz="2200" dirty="0"/>
              <a:t>.</a:t>
            </a:r>
          </a:p>
          <a:p>
            <a:pPr marL="342900" indent="-342900" algn="l" rtl="0">
              <a:buFont typeface="Arial" panose="020B0604020202020204" pitchFamily="34" charset="0"/>
              <a:buChar char="•"/>
            </a:pPr>
            <a:r>
              <a:rPr lang="en-US" sz="2200" dirty="0"/>
              <a:t>Aktiiviset pakkaukset voivat olla suuri etu ruoka- ja juomatuotteissa, koska se lisää arvoa vaikuttamatta ruoan ulkonäköön tai tuntumaan.</a:t>
            </a:r>
          </a:p>
        </p:txBody>
      </p:sp>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958481" y="1781908"/>
            <a:ext cx="9639108" cy="3440624"/>
          </a:xfrm>
        </p:spPr>
        <p:txBody>
          <a:bodyPr/>
          <a:lstStyle/>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Lyhyissä elintarvikeketjuissa on hyvin vähän välittäjiä. Euroopan komission määritelmä:</a:t>
            </a:r>
          </a:p>
          <a:p>
            <a:pPr marL="0" marR="0" lvl="0" indent="0" algn="ctr" defTabSz="914400" rtl="0" eaLnBrk="1" fontAlgn="auto" latinLnBrk="0" hangingPunct="1">
              <a:lnSpc>
                <a:spcPct val="90000"/>
              </a:lnSpc>
              <a:spcBef>
                <a:spcPct val="50000"/>
              </a:spcBef>
              <a:spcAft>
                <a:spcPts val="0"/>
              </a:spcAft>
              <a:buClrTx/>
              <a:buSzTx/>
              <a:buFont typeface="Arial"/>
              <a:buNone/>
              <a:tabLst/>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"Lyhyt toimitusketju tarkoittaa toimitusketjua, johon kuuluu rajallinen määrä taloudellisia toimijoita, jotka ovat sitoutuneet yhteistyöhön, paikalliseen talouskehitykseen sekä läheisiin maantieteellisiin ja sosiaalisiin suhteisiin tuottajien, jalostajien ja kuluttajien välillä. Monissa tapauksissa tuotteet kulkevat vain lyhyen matkan."</a:t>
            </a:r>
          </a:p>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Tällaisissa toimitusketjuissa paikalliset tuottajat tekevät tyypillisesti yhteistyötä paikallisen ruoan edistämiseksi. Nämä kumppanuudet edistävät paikallista taloutta, luovat uusia tapoja myydä paikallisia tuotteita ja houkuttelevat uudenlaisia ​​asiakkaita. Ne myös edistävät yhteistyötä </a:t>
            </a:r>
            <a:r>
              <a:rPr kumimoji="0" lang="en-GB" altLang="en-US" b="0" i="0" u="none" strike="noStrike" kern="1200" cap="none" spc="0" normalizeH="0" baseline="0" noProof="0" dirty="0" err="1">
                <a:ln>
                  <a:noFill/>
                </a:ln>
                <a:solidFill>
                  <a:srgbClr val="000000"/>
                </a:solidFill>
                <a:effectLst/>
                <a:uLnTx/>
                <a:uFillTx/>
                <a:latin typeface="Calibri" panose="020F0502020204030204"/>
                <a:ea typeface="+mn-ea"/>
                <a:cs typeface="+mn-cs"/>
              </a:rPr>
              <a:t>paikallisten</a:t>
            </a: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b="0" i="0" u="none" strike="noStrike" kern="1200" cap="none" spc="0" normalizeH="0" baseline="0" noProof="0" dirty="0" err="1">
                <a:ln>
                  <a:noFill/>
                </a:ln>
                <a:solidFill>
                  <a:srgbClr val="000000"/>
                </a:solidFill>
                <a:effectLst/>
                <a:uLnTx/>
                <a:uFillTx/>
                <a:latin typeface="Calibri" panose="020F0502020204030204"/>
                <a:ea typeface="+mn-ea"/>
                <a:cs typeface="+mn-cs"/>
              </a:rPr>
              <a:t>tilojen</a:t>
            </a: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 ravintola-alan ja elintarvikealan välillä.</a:t>
            </a:r>
          </a:p>
          <a:p>
            <a:pPr algn="l" rtl="0"/>
            <a:endParaRPr lang="en-IE" dirty="0"/>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p:txBody>
          <a:bodyPr/>
          <a:lstStyle/>
          <a:p>
            <a:pPr algn="l" rtl="0"/>
            <a:r>
              <a:rPr lang="en-US" b="1"/>
              <a:t>Mikä on lyhyt elintarvikeketju?</a:t>
            </a:r>
          </a:p>
          <a:p>
            <a:pPr algn="l" rtl="0"/>
            <a:endParaRPr lang="en-IE"/>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597589" y="2528454"/>
            <a:ext cx="1554494" cy="1947531"/>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algn="l" rtl="0"/>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algn="l" rtl="0"/>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algn="l" rtl="0"/>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882153" y="1968353"/>
            <a:ext cx="8761468" cy="3440624"/>
          </a:xfrm>
        </p:spPr>
        <p:txBody>
          <a:bodyPr/>
          <a:lstStyle/>
          <a:p>
            <a:pPr algn="l" rtl="0"/>
            <a:r>
              <a:rPr lang="en-US" sz="2300" dirty="0"/>
              <a:t>Älykäs </a:t>
            </a:r>
            <a:r>
              <a:rPr lang="en-US" sz="2300" dirty="0" err="1"/>
              <a:t>pakkaus</a:t>
            </a:r>
            <a:r>
              <a:rPr lang="en-US" sz="2300" dirty="0"/>
              <a:t> </a:t>
            </a:r>
            <a:r>
              <a:rPr lang="en-US" sz="2300" dirty="0" err="1"/>
              <a:t>toimii</a:t>
            </a:r>
            <a:r>
              <a:rPr lang="en-US" sz="2300" dirty="0"/>
              <a:t> </a:t>
            </a:r>
            <a:r>
              <a:rPr lang="en-US" sz="2300" b="1" dirty="0" err="1"/>
              <a:t>integroimalla</a:t>
            </a:r>
            <a:r>
              <a:rPr lang="en-US" sz="2300" b="1" dirty="0"/>
              <a:t> </a:t>
            </a:r>
            <a:r>
              <a:rPr lang="en-US" sz="2300" b="1" dirty="0" err="1"/>
              <a:t>ulkopakkaukseen</a:t>
            </a:r>
            <a:r>
              <a:rPr lang="en-US" sz="2300" b="1" dirty="0"/>
              <a:t> tai </a:t>
            </a:r>
            <a:r>
              <a:rPr lang="en-US" sz="2300" b="1" dirty="0" err="1"/>
              <a:t>sisäpakkaukseen</a:t>
            </a:r>
            <a:r>
              <a:rPr lang="en-US" sz="2300" b="1" dirty="0"/>
              <a:t>, </a:t>
            </a:r>
            <a:r>
              <a:rPr lang="en-US" sz="2300" dirty="0" err="1"/>
              <a:t>jotka</a:t>
            </a:r>
            <a:r>
              <a:rPr lang="en-US" sz="2300" dirty="0"/>
              <a:t> </a:t>
            </a:r>
            <a:r>
              <a:rPr lang="en-US" sz="2300" dirty="0" err="1"/>
              <a:t>olennaisesti</a:t>
            </a:r>
            <a:r>
              <a:rPr lang="en-US" sz="2300" dirty="0"/>
              <a:t> </a:t>
            </a:r>
            <a:r>
              <a:rPr lang="en-US" sz="2300" dirty="0" err="1"/>
              <a:t>kommunikoivat</a:t>
            </a:r>
            <a:r>
              <a:rPr lang="en-US" sz="2300" dirty="0"/>
              <a:t> ympäröivän ympäristön ja ulkomaailman kanssa.</a:t>
            </a:r>
          </a:p>
          <a:p>
            <a:pPr algn="l" rtl="0"/>
            <a:r>
              <a:rPr lang="en-US" sz="2300" dirty="0" err="1"/>
              <a:t>Tämä</a:t>
            </a:r>
            <a:r>
              <a:rPr lang="en-US" sz="2300" dirty="0"/>
              <a:t> </a:t>
            </a:r>
            <a:r>
              <a:rPr lang="en-US" sz="2300" dirty="0" err="1"/>
              <a:t>voi</a:t>
            </a:r>
            <a:r>
              <a:rPr lang="en-US" sz="2300" dirty="0"/>
              <a:t> olla mm. </a:t>
            </a:r>
            <a:r>
              <a:rPr lang="en-US" sz="2300" b="1" dirty="0" err="1"/>
              <a:t>indikaattoreita</a:t>
            </a:r>
            <a:r>
              <a:rPr lang="en-US" sz="2300" b="1" dirty="0"/>
              <a:t>, antureita ja </a:t>
            </a:r>
            <a:r>
              <a:rPr lang="en-US" sz="2300" b="1" dirty="0" err="1"/>
              <a:t>diagnostiikkatoimintoja</a:t>
            </a:r>
            <a:r>
              <a:rPr lang="en-US" sz="2300" b="1" dirty="0"/>
              <a:t>, </a:t>
            </a:r>
            <a:r>
              <a:rPr lang="en-US" sz="2300" dirty="0" err="1"/>
              <a:t>jotka</a:t>
            </a:r>
            <a:r>
              <a:rPr lang="en-US" sz="2300" dirty="0"/>
              <a:t> valvovat jatkuvasti </a:t>
            </a:r>
            <a:r>
              <a:rPr lang="en-US" sz="2300" dirty="0" err="1"/>
              <a:t>tuotetta</a:t>
            </a:r>
            <a:r>
              <a:rPr lang="en-US" sz="2300" dirty="0"/>
              <a:t> ja </a:t>
            </a:r>
            <a:r>
              <a:rPr lang="en-US" sz="2300" b="1" dirty="0" err="1"/>
              <a:t>antavat</a:t>
            </a:r>
            <a:r>
              <a:rPr lang="en-US" sz="2300" b="1" dirty="0"/>
              <a:t> </a:t>
            </a:r>
            <a:r>
              <a:rPr lang="en-US" sz="2300" b="1" dirty="0" err="1"/>
              <a:t>tietoja</a:t>
            </a:r>
            <a:r>
              <a:rPr lang="en-US" sz="2300" b="1" dirty="0"/>
              <a:t> </a:t>
            </a:r>
            <a:r>
              <a:rPr lang="en-US" sz="2300" dirty="0" err="1"/>
              <a:t>varmistaakseen</a:t>
            </a:r>
            <a:r>
              <a:rPr lang="en-US" sz="2300" dirty="0"/>
              <a:t>, että kuluttajat saavat parasta laatua olevia tuotteita.</a:t>
            </a:r>
          </a:p>
          <a:p>
            <a:pPr algn="l" rtl="0"/>
            <a:r>
              <a:rPr lang="en-US" sz="2300" dirty="0"/>
              <a:t>Tämä on hyödyllistä sekä jälleenmyyjille että kuluttajille, koska he saavat reaaliaikaista tietoa tuotteesta ja havaitsevat tärkeimmät ongelmat, kuten vuotavat pakkaukset, bakteerit ja lämpötilahäiriöt käytettyjen antureiden ja indikaattoreiden perusteella.</a:t>
            </a:r>
          </a:p>
          <a:p>
            <a:pPr algn="l" rtl="0"/>
            <a:endParaRPr lang="en-IE" sz="2300" dirty="0"/>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pPr algn="l" rtl="0"/>
            <a:r>
              <a:rPr lang="en-US" b="1" dirty="0"/>
              <a:t>2. Älykäs pakkaus</a:t>
            </a:r>
          </a:p>
          <a:p>
            <a:pPr algn="l" rtl="0"/>
            <a:endParaRPr lang="en-IE" dirty="0"/>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9037740" y="2474123"/>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359337"/>
            <a:ext cx="5710375" cy="4541583"/>
          </a:xfrm>
        </p:spPr>
        <p:txBody>
          <a:bodyPr/>
          <a:lstStyle/>
          <a:p>
            <a:pPr marL="0" indent="0" algn="l" rtl="0"/>
            <a:r>
              <a:rPr lang="en-US" sz="2200" dirty="0"/>
              <a:t>Yhdistetyt pakkaukset hyödyntävät QR-koodeja, viivakoodeja tai kuvantunnistusta selainpohjaisen sovelluksen kautta, jotta kuluttajat pääsevät asiaankuuluvaan sisältöön ja </a:t>
            </a:r>
            <a:r>
              <a:rPr lang="en-US" sz="2200" dirty="0" err="1"/>
              <a:t>kokemuksiin</a:t>
            </a:r>
            <a:r>
              <a:rPr lang="en-US" sz="2200" dirty="0"/>
              <a:t>.</a:t>
            </a:r>
          </a:p>
          <a:p>
            <a:pPr marL="0" indent="0" algn="l" rtl="0"/>
            <a:r>
              <a:rPr lang="en-US" sz="2200" dirty="0"/>
              <a:t>Se voi olla kyselylomake tai tuotetiedot. </a:t>
            </a:r>
          </a:p>
          <a:p>
            <a:pPr marL="0" indent="0" algn="l" rtl="0"/>
            <a:r>
              <a:rPr lang="en-US" sz="2200" dirty="0" err="1"/>
              <a:t>Tämän</a:t>
            </a:r>
            <a:r>
              <a:rPr lang="en-US" sz="2200" dirty="0"/>
              <a:t> teknologian avulla elintarvikebrändit voivat laajentaa keskusteluaan asiakkaiden kanssa pakkauksen kautta ja luoda kokemuksia, jotka kouluttavat asiakkaita brändistä tai tuotteista, mikä lisää bränditietoisuutta ja kerää samalla arvokkaita näkemyksiä asiakkaiden ymmärtämiseksi paremmin.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pPr algn="l" rtl="0"/>
            <a:r>
              <a:rPr lang="en-US" b="1" dirty="0"/>
              <a:t>3. Yhdistetty pakkaus</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2071391"/>
            <a:ext cx="5646737" cy="3791525"/>
          </a:xfrm>
        </p:spPr>
        <p:txBody>
          <a:bodyPr/>
          <a:lstStyle/>
          <a:p>
            <a:pPr marL="0" indent="0" algn="l" rtl="0"/>
            <a:r>
              <a:rPr lang="en-US" sz="2200" dirty="0"/>
              <a:t>Yhä useammat kuluttajat vaativat tuotemerkeiltä enemmän kestävyyttä, parempaa etiikkaa ja läpinäkyvyyttä, joten pakkausten on uudistettava tätä </a:t>
            </a:r>
            <a:r>
              <a:rPr lang="en-US" sz="2200" dirty="0" err="1"/>
              <a:t>kysyntää</a:t>
            </a:r>
            <a:r>
              <a:rPr lang="en-US" sz="2200" dirty="0"/>
              <a:t>.</a:t>
            </a:r>
          </a:p>
          <a:p>
            <a:pPr marL="0" indent="0" algn="l" rtl="0"/>
            <a:r>
              <a:rPr lang="en-US" sz="2200" dirty="0" err="1"/>
              <a:t>Älykäs</a:t>
            </a:r>
            <a:r>
              <a:rPr lang="en-US" sz="2200" dirty="0"/>
              <a:t> </a:t>
            </a:r>
            <a:r>
              <a:rPr lang="en-US" sz="2200" dirty="0" err="1"/>
              <a:t>pakkaus</a:t>
            </a:r>
            <a:r>
              <a:rPr lang="en-US" sz="2200" dirty="0"/>
              <a:t> </a:t>
            </a:r>
            <a:r>
              <a:rPr lang="en-US" sz="2200" dirty="0" err="1"/>
              <a:t>tarjoaa</a:t>
            </a:r>
            <a:r>
              <a:rPr lang="en-US" sz="2200" dirty="0"/>
              <a:t> </a:t>
            </a:r>
            <a:r>
              <a:rPr lang="en-US" sz="2200" b="1" dirty="0" err="1"/>
              <a:t>parempaa</a:t>
            </a:r>
            <a:r>
              <a:rPr lang="en-US" sz="2200" b="1" dirty="0"/>
              <a:t> </a:t>
            </a:r>
            <a:r>
              <a:rPr lang="en-US" sz="2200" b="1" dirty="0" err="1"/>
              <a:t>vastuullisuutta</a:t>
            </a:r>
            <a:r>
              <a:rPr lang="en-US" sz="2200" b="1" dirty="0"/>
              <a:t> ja </a:t>
            </a:r>
            <a:r>
              <a:rPr lang="en-US" sz="2200" b="1" dirty="0" err="1"/>
              <a:t>tuotteen</a:t>
            </a:r>
            <a:r>
              <a:rPr lang="en-US" sz="2200" b="1" dirty="0"/>
              <a:t> </a:t>
            </a:r>
            <a:r>
              <a:rPr lang="en-US" sz="2200" b="1" dirty="0" err="1"/>
              <a:t>jäljitettävää</a:t>
            </a:r>
            <a:r>
              <a:rPr lang="en-US" sz="2200" b="1" dirty="0"/>
              <a:t> </a:t>
            </a:r>
            <a:r>
              <a:rPr lang="en-US" sz="2200" dirty="0" err="1"/>
              <a:t>sisältöä</a:t>
            </a:r>
            <a:r>
              <a:rPr lang="en-US" sz="2200" dirty="0"/>
              <a:t>, </a:t>
            </a:r>
            <a:r>
              <a:rPr lang="en-US" sz="2200" dirty="0" err="1"/>
              <a:t>pakkausmateriaaliratkaisuja</a:t>
            </a:r>
            <a:r>
              <a:rPr lang="en-US" sz="2200" dirty="0"/>
              <a:t>, </a:t>
            </a:r>
            <a:r>
              <a:rPr lang="en-US" sz="2200" dirty="0" err="1"/>
              <a:t>hiilijalanjälkia</a:t>
            </a:r>
            <a:r>
              <a:rPr lang="en-US" sz="2200" dirty="0"/>
              <a:t> ja </a:t>
            </a:r>
            <a:r>
              <a:rPr lang="en-US" sz="2200" dirty="0" err="1"/>
              <a:t>valmistusta</a:t>
            </a:r>
            <a:r>
              <a:rPr lang="en-US" sz="2200" dirty="0"/>
              <a:t>.</a:t>
            </a:r>
          </a:p>
          <a:p>
            <a:pPr marL="0" indent="0" algn="l" rtl="0"/>
            <a:r>
              <a:rPr lang="en-US" sz="2200" dirty="0"/>
              <a:t>Brändit voivat </a:t>
            </a:r>
            <a:r>
              <a:rPr lang="en-US" sz="2200" dirty="0" err="1"/>
              <a:t>rakentaa</a:t>
            </a:r>
            <a:r>
              <a:rPr lang="en-US" sz="2200" dirty="0"/>
              <a:t> </a:t>
            </a:r>
            <a:r>
              <a:rPr lang="en-US" sz="2200" b="1" dirty="0" err="1"/>
              <a:t>paremman</a:t>
            </a:r>
            <a:r>
              <a:rPr lang="en-US" sz="2200" b="1" dirty="0"/>
              <a:t> </a:t>
            </a:r>
            <a:r>
              <a:rPr lang="en-US" sz="2200" b="1" dirty="0" err="1"/>
              <a:t>yhteyden</a:t>
            </a:r>
            <a:r>
              <a:rPr lang="en-US" sz="2200" b="1" dirty="0"/>
              <a:t> </a:t>
            </a:r>
            <a:r>
              <a:rPr lang="en-US" sz="2200" b="1" dirty="0" err="1"/>
              <a:t>asiakkaisiin</a:t>
            </a:r>
            <a:r>
              <a:rPr lang="en-US" sz="2200" b="1" dirty="0"/>
              <a:t> </a:t>
            </a:r>
            <a:r>
              <a:rPr lang="en-US" sz="2200" dirty="0"/>
              <a:t>ja </a:t>
            </a:r>
            <a:r>
              <a:rPr lang="en-US" sz="2200" dirty="0" err="1"/>
              <a:t>luoda</a:t>
            </a:r>
            <a:r>
              <a:rPr lang="en-US" sz="2200" dirty="0"/>
              <a:t> </a:t>
            </a:r>
            <a:r>
              <a:rPr lang="en-US" sz="2200" dirty="0" err="1"/>
              <a:t>eettisemmän</a:t>
            </a:r>
            <a:r>
              <a:rPr lang="en-US" sz="2200" dirty="0"/>
              <a:t> </a:t>
            </a:r>
            <a:r>
              <a:rPr lang="en-US" sz="2200" dirty="0" err="1"/>
              <a:t>brändin</a:t>
            </a:r>
            <a:r>
              <a:rPr lang="en-US" sz="2200" dirty="0"/>
              <a:t>, joka korostaa läpinäkyvyyttä.</a:t>
            </a:r>
            <a:endParaRPr lang="en-IE" sz="2200" dirty="0"/>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898357" y="540586"/>
            <a:ext cx="5929826" cy="992652"/>
          </a:xfrm>
        </p:spPr>
        <p:txBody>
          <a:bodyPr/>
          <a:lstStyle/>
          <a:p>
            <a:pPr algn="l" rtl="0"/>
            <a:r>
              <a:rPr lang="en-IE" b="1" dirty="0"/>
              <a:t>Onko älykäs pakkaus eettistä?</a:t>
            </a:r>
          </a:p>
        </p:txBody>
      </p:sp>
      <p:sp>
        <p:nvSpPr>
          <p:cNvPr id="6" name="TextBox 5">
            <a:extLst>
              <a:ext uri="{FF2B5EF4-FFF2-40B4-BE49-F238E27FC236}">
                <a16:creationId xmlns:a16="http://schemas.microsoft.com/office/drawing/2014/main" id="{FE72BDB9-BF40-7807-95ED-289FA39A1F2F}"/>
              </a:ext>
            </a:extLst>
          </p:cNvPr>
          <p:cNvSpPr txBox="1"/>
          <p:nvPr/>
        </p:nvSpPr>
        <p:spPr>
          <a:xfrm>
            <a:off x="6545094" y="2071391"/>
            <a:ext cx="5532606" cy="3816429"/>
          </a:xfrm>
          <a:prstGeom prst="rect">
            <a:avLst/>
          </a:prstGeom>
          <a:noFill/>
        </p:spPr>
        <p:txBody>
          <a:bodyPr wrap="square">
            <a:spAutoFit/>
          </a:bodyPr>
          <a:lstStyle/>
          <a:p>
            <a:pPr algn="l" rtl="0"/>
            <a:r>
              <a:rPr lang="en-US" sz="2200" b="0" i="0" dirty="0">
                <a:solidFill>
                  <a:srgbClr val="000000"/>
                </a:solidFill>
                <a:effectLst/>
              </a:rPr>
              <a:t>Yksi suurimmista esteistä älykkäiden pakkausten laajalle </a:t>
            </a:r>
            <a:r>
              <a:rPr lang="en-US" sz="2200" b="0" i="0" dirty="0" err="1">
                <a:solidFill>
                  <a:srgbClr val="000000"/>
                </a:solidFill>
                <a:effectLst/>
              </a:rPr>
              <a:t>käytölle</a:t>
            </a:r>
            <a:r>
              <a:rPr lang="en-US" sz="2200" b="0" i="0" dirty="0">
                <a:solidFill>
                  <a:srgbClr val="000000"/>
                </a:solidFill>
                <a:effectLst/>
              </a:rPr>
              <a:t> on, </a:t>
            </a:r>
            <a:r>
              <a:rPr lang="en-US" sz="2200" b="1" i="0" dirty="0" err="1">
                <a:solidFill>
                  <a:srgbClr val="000000"/>
                </a:solidFill>
                <a:effectLst/>
              </a:rPr>
              <a:t>miten</a:t>
            </a:r>
            <a:r>
              <a:rPr lang="en-US" sz="2200" b="1" i="0" dirty="0">
                <a:solidFill>
                  <a:srgbClr val="000000"/>
                </a:solidFill>
                <a:effectLst/>
              </a:rPr>
              <a:t> se </a:t>
            </a:r>
            <a:r>
              <a:rPr lang="en-US" sz="2200" b="1" i="0" dirty="0" err="1">
                <a:solidFill>
                  <a:srgbClr val="000000"/>
                </a:solidFill>
                <a:effectLst/>
              </a:rPr>
              <a:t>hävitetään</a:t>
            </a:r>
            <a:r>
              <a:rPr lang="en-US" sz="2200" b="0" i="0" dirty="0">
                <a:solidFill>
                  <a:srgbClr val="000000"/>
                </a:solidFill>
                <a:effectLst/>
              </a:rPr>
              <a:t>.</a:t>
            </a:r>
          </a:p>
          <a:p>
            <a:pPr algn="l" rtl="0"/>
            <a:r>
              <a:rPr lang="en-US" sz="2200" b="0" i="0" dirty="0" err="1">
                <a:solidFill>
                  <a:srgbClr val="000000"/>
                </a:solidFill>
                <a:effectLst/>
              </a:rPr>
              <a:t>Pitäisikö</a:t>
            </a:r>
            <a:r>
              <a:rPr lang="en-US" sz="2200" b="0" i="0" dirty="0">
                <a:solidFill>
                  <a:srgbClr val="000000"/>
                </a:solidFill>
                <a:effectLst/>
              </a:rPr>
              <a:t> älypakkaukset katsoa elektroniseksi tarvittavien komponenttien vuoksi? Jos näin on, sen hävittäminen kotitalousjätteen mukana ei välttämättä </a:t>
            </a:r>
            <a:r>
              <a:rPr lang="en-US" sz="2200" b="0" i="0" dirty="0" err="1">
                <a:solidFill>
                  <a:srgbClr val="000000"/>
                </a:solidFill>
                <a:effectLst/>
              </a:rPr>
              <a:t>toimi</a:t>
            </a:r>
            <a:r>
              <a:rPr lang="en-US" sz="2200" b="0" i="0" dirty="0">
                <a:solidFill>
                  <a:srgbClr val="000000"/>
                </a:solidFill>
                <a:effectLst/>
              </a:rPr>
              <a:t>.</a:t>
            </a:r>
          </a:p>
          <a:p>
            <a:pPr algn="l" rtl="0"/>
            <a:r>
              <a:rPr lang="en-US" sz="2200" dirty="0" err="1">
                <a:solidFill>
                  <a:srgbClr val="000000"/>
                </a:solidFill>
              </a:rPr>
              <a:t>Kuluttaja</a:t>
            </a:r>
            <a:r>
              <a:rPr lang="en-US" sz="2200" b="0" i="0" dirty="0" err="1">
                <a:solidFill>
                  <a:srgbClr val="000000"/>
                </a:solidFill>
                <a:effectLst/>
              </a:rPr>
              <a:t>n</a:t>
            </a:r>
            <a:r>
              <a:rPr lang="en-US" sz="2200" b="0" i="0" dirty="0">
                <a:solidFill>
                  <a:srgbClr val="000000"/>
                </a:solidFill>
                <a:effectLst/>
              </a:rPr>
              <a:t> tulee olla </a:t>
            </a:r>
            <a:r>
              <a:rPr lang="en-US" sz="2200" b="0" i="0" dirty="0" err="1">
                <a:solidFill>
                  <a:srgbClr val="000000"/>
                </a:solidFill>
                <a:effectLst/>
              </a:rPr>
              <a:t>tietoisempi</a:t>
            </a:r>
            <a:r>
              <a:rPr lang="en-US" sz="2200" b="0" i="0" dirty="0">
                <a:solidFill>
                  <a:srgbClr val="000000"/>
                </a:solidFill>
                <a:effectLst/>
              </a:rPr>
              <a:t> </a:t>
            </a:r>
            <a:r>
              <a:rPr lang="en-US" sz="2200" b="0" i="0" dirty="0" err="1">
                <a:solidFill>
                  <a:srgbClr val="000000"/>
                </a:solidFill>
                <a:effectLst/>
              </a:rPr>
              <a:t>itse</a:t>
            </a:r>
            <a:r>
              <a:rPr lang="en-US" sz="2200" b="0" i="0" dirty="0">
                <a:solidFill>
                  <a:srgbClr val="000000"/>
                </a:solidFill>
                <a:effectLst/>
              </a:rPr>
              <a:t> </a:t>
            </a:r>
            <a:r>
              <a:rPr lang="en-US" sz="2200" b="0" i="0" dirty="0" err="1">
                <a:solidFill>
                  <a:srgbClr val="000000"/>
                </a:solidFill>
                <a:effectLst/>
              </a:rPr>
              <a:t>pakkauksesta</a:t>
            </a:r>
            <a:r>
              <a:rPr lang="en-US" sz="2200" b="0" i="0" dirty="0">
                <a:solidFill>
                  <a:srgbClr val="000000"/>
                </a:solidFill>
                <a:effectLst/>
              </a:rPr>
              <a:t> </a:t>
            </a:r>
            <a:r>
              <a:rPr lang="en-US" sz="2200" b="0" i="0" dirty="0" err="1">
                <a:solidFill>
                  <a:srgbClr val="000000"/>
                </a:solidFill>
                <a:effectLst/>
              </a:rPr>
              <a:t>varmistaakseen</a:t>
            </a:r>
            <a:r>
              <a:rPr lang="en-US" sz="2200" b="0" i="0" dirty="0">
                <a:solidFill>
                  <a:srgbClr val="000000"/>
                </a:solidFill>
                <a:effectLst/>
              </a:rPr>
              <a:t>, että se heitetään pois turvallisesti, mikä voi osoittautua haastavaksi ja kalliiksi.</a:t>
            </a:r>
          </a:p>
        </p:txBody>
      </p:sp>
      <p:sp>
        <p:nvSpPr>
          <p:cNvPr id="7" name="TextBox 6">
            <a:extLst>
              <a:ext uri="{FF2B5EF4-FFF2-40B4-BE49-F238E27FC236}">
                <a16:creationId xmlns:a16="http://schemas.microsoft.com/office/drawing/2014/main" id="{45476EEF-6BE9-E134-8CB2-14FAD64A291C}"/>
              </a:ext>
            </a:extLst>
          </p:cNvPr>
          <p:cNvSpPr txBox="1"/>
          <p:nvPr/>
        </p:nvSpPr>
        <p:spPr>
          <a:xfrm>
            <a:off x="2789929" y="1257277"/>
            <a:ext cx="1381539" cy="584775"/>
          </a:xfrm>
          <a:prstGeom prst="rect">
            <a:avLst/>
          </a:prstGeom>
          <a:noFill/>
        </p:spPr>
        <p:txBody>
          <a:bodyPr wrap="square" rtlCol="0">
            <a:spAutoFit/>
          </a:bodyPr>
          <a:lstStyle/>
          <a:p>
            <a:pPr algn="l" rtl="0"/>
            <a:r>
              <a:rPr lang="en-IE" sz="3200" b="1" dirty="0" err="1">
                <a:solidFill>
                  <a:srgbClr val="000000"/>
                </a:solidFill>
                <a:highlight>
                  <a:srgbClr val="F79037"/>
                </a:highlight>
              </a:rPr>
              <a:t>Edut</a:t>
            </a:r>
            <a:endParaRPr lang="en-IE" sz="3200" b="1" dirty="0">
              <a:solidFill>
                <a:srgbClr val="000000"/>
              </a:solidFill>
              <a:highlight>
                <a:srgbClr val="F79037"/>
              </a:highlight>
            </a:endParaRPr>
          </a:p>
        </p:txBody>
      </p:sp>
      <p:sp>
        <p:nvSpPr>
          <p:cNvPr id="8" name="TextBox 7">
            <a:extLst>
              <a:ext uri="{FF2B5EF4-FFF2-40B4-BE49-F238E27FC236}">
                <a16:creationId xmlns:a16="http://schemas.microsoft.com/office/drawing/2014/main" id="{9A1D2982-B5F6-C20D-A909-8B93DD2E6711}"/>
              </a:ext>
            </a:extLst>
          </p:cNvPr>
          <p:cNvSpPr txBox="1"/>
          <p:nvPr/>
        </p:nvSpPr>
        <p:spPr>
          <a:xfrm>
            <a:off x="8197302" y="1257277"/>
            <a:ext cx="1895540" cy="584775"/>
          </a:xfrm>
          <a:prstGeom prst="rect">
            <a:avLst/>
          </a:prstGeom>
          <a:noFill/>
        </p:spPr>
        <p:txBody>
          <a:bodyPr wrap="square" rtlCol="0">
            <a:spAutoFit/>
          </a:bodyPr>
          <a:lstStyle/>
          <a:p>
            <a:pPr algn="l" rtl="0"/>
            <a:r>
              <a:rPr lang="en-IE" sz="3200" b="1" dirty="0" err="1">
                <a:solidFill>
                  <a:srgbClr val="000000"/>
                </a:solidFill>
                <a:highlight>
                  <a:srgbClr val="F79037"/>
                </a:highlight>
              </a:rPr>
              <a:t>Haitat</a:t>
            </a:r>
            <a:endParaRPr lang="en-IE" sz="3200" b="1" dirty="0">
              <a:solidFill>
                <a:srgbClr val="000000"/>
              </a:solidFill>
              <a:highlight>
                <a:srgbClr val="F79037"/>
              </a:highlight>
            </a:endParaRP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63270"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7526" y="1211742"/>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5671" y="1246695"/>
            <a:ext cx="7987818" cy="3291086"/>
          </a:xfrm>
        </p:spPr>
        <p:txBody>
          <a:bodyPr/>
          <a:lstStyle/>
          <a:p>
            <a:pPr marL="0" indent="0" algn="l" rtl="0"/>
            <a:r>
              <a:rPr lang="en-US" sz="2100" b="0" i="0" dirty="0">
                <a:effectLst/>
              </a:rPr>
              <a:t>Kuluttajien elämäntapojen ja </a:t>
            </a:r>
            <a:r>
              <a:rPr lang="en-US" sz="2100" b="0" i="0" dirty="0" err="1">
                <a:effectLst/>
              </a:rPr>
              <a:t>ostokäyttäytymisen</a:t>
            </a:r>
            <a:r>
              <a:rPr lang="en-US" sz="2100" b="0" i="0" dirty="0">
                <a:effectLst/>
              </a:rPr>
              <a:t> </a:t>
            </a:r>
            <a:r>
              <a:rPr lang="en-US" sz="2100" b="0" i="0" dirty="0" err="1">
                <a:effectLst/>
              </a:rPr>
              <a:t>muutoksella</a:t>
            </a:r>
            <a:r>
              <a:rPr lang="en-US" sz="2100" b="0" i="0" dirty="0">
                <a:effectLst/>
              </a:rPr>
              <a:t> on ollut merkittävä vaikutus pakkausmarkkinoihin. </a:t>
            </a:r>
          </a:p>
          <a:p>
            <a:pPr marL="0" indent="0" algn="l" rtl="0"/>
            <a:r>
              <a:rPr lang="en-US" sz="2100" b="0" i="0" dirty="0" err="1">
                <a:effectLst/>
              </a:rPr>
              <a:t>Kuluttajien</a:t>
            </a:r>
            <a:r>
              <a:rPr lang="en-US" sz="2100" b="0" i="0" dirty="0">
                <a:effectLst/>
              </a:rPr>
              <a:t> mukavuudenhalu on lisännyt kevyiden, liikkeellä olevien, syötävien ja kannettavien elintarvikepakkausten kysyntää. </a:t>
            </a:r>
          </a:p>
          <a:p>
            <a:pPr marL="0" indent="0" algn="l" rtl="0"/>
            <a:r>
              <a:rPr lang="en-US" sz="2100" b="0" i="0" dirty="0" err="1">
                <a:effectLst/>
              </a:rPr>
              <a:t>Pandemian</a:t>
            </a:r>
            <a:r>
              <a:rPr lang="en-US" sz="2100" b="0" i="0" dirty="0">
                <a:effectLst/>
              </a:rPr>
              <a:t> aikana merkittävästi nousseen verkkokauppaan siirtymisen odotetaan jatkuvan. </a:t>
            </a:r>
          </a:p>
          <a:p>
            <a:pPr marL="0" indent="0" algn="l" rtl="0"/>
            <a:r>
              <a:rPr lang="en-US" sz="2100" b="0" i="0" dirty="0" err="1">
                <a:effectLst/>
              </a:rPr>
              <a:t>Kuitenkin</a:t>
            </a:r>
            <a:r>
              <a:rPr lang="en-US" sz="2100" b="0" i="0" dirty="0">
                <a:effectLst/>
              </a:rPr>
              <a:t> </a:t>
            </a:r>
            <a:r>
              <a:rPr lang="en-US" sz="2100" b="0" i="0" dirty="0" err="1">
                <a:effectLst/>
              </a:rPr>
              <a:t>asiakkaiden</a:t>
            </a:r>
            <a:r>
              <a:rPr lang="en-US" sz="2100" b="0" i="0" dirty="0">
                <a:effectLst/>
              </a:rPr>
              <a:t> </a:t>
            </a:r>
            <a:r>
              <a:rPr lang="en-US" sz="2100" b="0" i="0" dirty="0" err="1">
                <a:effectLst/>
              </a:rPr>
              <a:t>sitouttaminen</a:t>
            </a:r>
            <a:r>
              <a:rPr lang="en-US" sz="2100" b="0" i="0" dirty="0">
                <a:effectLst/>
              </a:rPr>
              <a:t> </a:t>
            </a:r>
            <a:r>
              <a:rPr lang="en-US" sz="2100" b="0" i="0" dirty="0" err="1">
                <a:effectLst/>
              </a:rPr>
              <a:t>pelkästään</a:t>
            </a:r>
            <a:r>
              <a:rPr lang="en-US" sz="2100" b="0" i="0" dirty="0">
                <a:effectLst/>
              </a:rPr>
              <a:t> digitaalisten alustojen kautta asettaa haasteita ikimuistoisen </a:t>
            </a:r>
            <a:r>
              <a:rPr lang="en-US" sz="2100" b="0" i="0" dirty="0" err="1">
                <a:effectLst/>
              </a:rPr>
              <a:t>kokemuksen</a:t>
            </a:r>
            <a:r>
              <a:rPr lang="en-US" sz="2100" b="0" i="0" dirty="0">
                <a:effectLst/>
              </a:rPr>
              <a:t> </a:t>
            </a:r>
            <a:r>
              <a:rPr lang="en-US" sz="2100" b="0" i="0" dirty="0" err="1">
                <a:effectLst/>
              </a:rPr>
              <a:t>luomiseen</a:t>
            </a:r>
            <a:r>
              <a:rPr lang="en-US" sz="2100" b="0" i="0" dirty="0">
                <a:effectLst/>
              </a:rPr>
              <a:t>. </a:t>
            </a:r>
          </a:p>
          <a:p>
            <a:pPr marL="0" indent="0" algn="l" rtl="0"/>
            <a:r>
              <a:rPr lang="en-US" sz="2100" b="0" i="0" dirty="0" err="1">
                <a:effectLst/>
              </a:rPr>
              <a:t>Siksi</a:t>
            </a:r>
            <a:r>
              <a:rPr lang="en-US" sz="2100" b="0" i="0" dirty="0">
                <a:effectLst/>
              </a:rPr>
              <a:t> keskittyminen pakkauksen purkamiseen ja tuotemerkkien erottumiseen on tullut ratkaisevan tärkeäksi vahvan brändin narratiivin ylläpitämiseksi, joka resonoi asiakkaiden kanssa ja ohjaa myyntiä, erityisesti merkkituotteiden sähköisen kaupankäynnin pakkauksissa. </a:t>
            </a:r>
          </a:p>
          <a:p>
            <a:pPr marL="0" indent="0" algn="l" rtl="0"/>
            <a:r>
              <a:rPr lang="en-US" sz="2100" b="0" i="0" dirty="0" err="1">
                <a:effectLst/>
              </a:rPr>
              <a:t>Tämän</a:t>
            </a:r>
            <a:r>
              <a:rPr lang="en-US" sz="2100" b="0" i="0" dirty="0">
                <a:effectLst/>
              </a:rPr>
              <a:t> trendin ennustetaan jatkuvan.</a:t>
            </a:r>
            <a:endParaRPr lang="en-US" sz="21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05733" y="579731"/>
            <a:ext cx="9127671" cy="992652"/>
          </a:xfrm>
        </p:spPr>
        <p:txBody>
          <a:bodyPr/>
          <a:lstStyle/>
          <a:p>
            <a:pPr algn="l" rtl="0"/>
            <a:r>
              <a:rPr lang="en-US" b="1" i="0" dirty="0" err="1">
                <a:effectLst/>
              </a:rPr>
              <a:t>Muutokset</a:t>
            </a:r>
            <a:r>
              <a:rPr lang="en-US" b="1" i="0" dirty="0">
                <a:effectLst/>
              </a:rPr>
              <a:t> </a:t>
            </a:r>
            <a:r>
              <a:rPr lang="en-US" b="1" i="0" dirty="0" err="1">
                <a:effectLst/>
              </a:rPr>
              <a:t>elämäntavoissa</a:t>
            </a:r>
            <a:r>
              <a:rPr lang="en-US" b="1" i="0" dirty="0">
                <a:effectLst/>
              </a:rPr>
              <a:t> ja ostostavoissa</a:t>
            </a:r>
            <a:endParaRPr lang="en-US" dirty="0"/>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pPr algn="l" rtl="0"/>
            <a:r>
              <a:rPr lang="en-IE"/>
              <a:t>Eettiset jakelumallit</a:t>
            </a:r>
          </a:p>
          <a:p>
            <a:pPr algn="l" rtl="0"/>
            <a:endParaRPr lang="en-IE"/>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pPr algn="l" rtl="0"/>
            <a:r>
              <a:rPr lang="en-IE"/>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452563"/>
            <a:ext cx="6379521" cy="3483006"/>
          </a:xfrm>
        </p:spPr>
        <p:txBody>
          <a:bodyPr/>
          <a:lstStyle/>
          <a:p>
            <a:pPr algn="l" rtl="0"/>
            <a:r>
              <a:rPr lang="en-US" dirty="0" err="1"/>
              <a:t>Cambridgen</a:t>
            </a:r>
            <a:r>
              <a:rPr lang="en-US" dirty="0"/>
              <a:t> </a:t>
            </a:r>
            <a:r>
              <a:rPr lang="en-US" dirty="0" err="1"/>
              <a:t>sanakirjan</a:t>
            </a:r>
            <a:r>
              <a:rPr lang="en-US" dirty="0"/>
              <a:t> </a:t>
            </a:r>
            <a:r>
              <a:rPr lang="en-US" dirty="0" err="1"/>
              <a:t>mukaan</a:t>
            </a:r>
            <a:r>
              <a:rPr lang="en-US" dirty="0"/>
              <a:t> </a:t>
            </a:r>
            <a:r>
              <a:rPr lang="en-US" dirty="0" err="1"/>
              <a:t>ruokamailit</a:t>
            </a:r>
            <a:r>
              <a:rPr lang="en-US" dirty="0"/>
              <a:t> </a:t>
            </a:r>
            <a:r>
              <a:rPr lang="en-US" dirty="0" err="1"/>
              <a:t>ovat</a:t>
            </a:r>
            <a:r>
              <a:rPr lang="en-US" dirty="0"/>
              <a:t> "</a:t>
            </a:r>
            <a:r>
              <a:rPr lang="en-US" dirty="0" err="1"/>
              <a:t>etäisyys</a:t>
            </a:r>
            <a:r>
              <a:rPr lang="en-US" dirty="0"/>
              <a:t> </a:t>
            </a:r>
            <a:r>
              <a:rPr lang="en-US" dirty="0" err="1"/>
              <a:t>ruuan</a:t>
            </a:r>
            <a:r>
              <a:rPr lang="en-US" dirty="0"/>
              <a:t> </a:t>
            </a:r>
            <a:r>
              <a:rPr lang="en-US" dirty="0" err="1"/>
              <a:t>viljely</a:t>
            </a:r>
            <a:r>
              <a:rPr lang="en-US" dirty="0"/>
              <a:t>- tai </a:t>
            </a:r>
            <a:r>
              <a:rPr lang="en-US" dirty="0" err="1"/>
              <a:t>valmistuspaikan</a:t>
            </a:r>
            <a:r>
              <a:rPr lang="en-US" dirty="0"/>
              <a:t> ja </a:t>
            </a:r>
            <a:r>
              <a:rPr lang="en-US" dirty="0" err="1"/>
              <a:t>sen</a:t>
            </a:r>
            <a:r>
              <a:rPr lang="en-US" dirty="0"/>
              <a:t> </a:t>
            </a:r>
            <a:r>
              <a:rPr lang="en-US" dirty="0" err="1"/>
              <a:t>syömispaikan</a:t>
            </a:r>
            <a:r>
              <a:rPr lang="en-US" dirty="0"/>
              <a:t> </a:t>
            </a:r>
            <a:r>
              <a:rPr lang="en-US" dirty="0" err="1"/>
              <a:t>välillä</a:t>
            </a:r>
            <a:r>
              <a:rPr lang="en-US" dirty="0"/>
              <a:t>".</a:t>
            </a:r>
          </a:p>
          <a:p>
            <a:pPr algn="l" rtl="0"/>
            <a:r>
              <a:rPr lang="en-US" dirty="0"/>
              <a:t>Ruoka, jota </a:t>
            </a:r>
            <a:r>
              <a:rPr lang="en-US" dirty="0" err="1"/>
              <a:t>syömme</a:t>
            </a:r>
            <a:r>
              <a:rPr lang="en-US" dirty="0"/>
              <a:t>, on </a:t>
            </a:r>
            <a:r>
              <a:rPr lang="en-US" dirty="0" err="1"/>
              <a:t>voinut</a:t>
            </a:r>
            <a:r>
              <a:rPr lang="en-US" dirty="0"/>
              <a:t> </a:t>
            </a:r>
            <a:r>
              <a:rPr lang="en-US" dirty="0" err="1"/>
              <a:t>kulkea</a:t>
            </a:r>
            <a:r>
              <a:rPr lang="en-US" dirty="0"/>
              <a:t> </a:t>
            </a:r>
            <a:r>
              <a:rPr lang="en-US" dirty="0" err="1"/>
              <a:t>satoja</a:t>
            </a:r>
            <a:r>
              <a:rPr lang="en-US" dirty="0"/>
              <a:t> </a:t>
            </a:r>
            <a:r>
              <a:rPr lang="en-US" dirty="0" err="1"/>
              <a:t>kilometriä</a:t>
            </a:r>
            <a:r>
              <a:rPr lang="en-US" dirty="0"/>
              <a:t>, </a:t>
            </a:r>
            <a:r>
              <a:rPr lang="en-US" dirty="0" err="1"/>
              <a:t>kunnes</a:t>
            </a:r>
            <a:r>
              <a:rPr lang="en-US" dirty="0"/>
              <a:t> se </a:t>
            </a:r>
            <a:r>
              <a:rPr lang="en-US" dirty="0" err="1"/>
              <a:t>saavuttaa</a:t>
            </a:r>
            <a:r>
              <a:rPr lang="en-US" dirty="0"/>
              <a:t> </a:t>
            </a:r>
            <a:r>
              <a:rPr lang="en-US" dirty="0" err="1"/>
              <a:t>lautasemme</a:t>
            </a:r>
            <a:r>
              <a:rPr lang="en-US" dirty="0"/>
              <a:t>. </a:t>
            </a:r>
          </a:p>
          <a:p>
            <a:pPr algn="l" rtl="0"/>
            <a:r>
              <a:rPr lang="en-US" dirty="0" err="1"/>
              <a:t>Esimerkiksi</a:t>
            </a:r>
            <a:r>
              <a:rPr lang="en-US" dirty="0"/>
              <a:t> </a:t>
            </a:r>
            <a:r>
              <a:rPr lang="en-US" dirty="0" err="1"/>
              <a:t>lautanen</a:t>
            </a:r>
            <a:r>
              <a:rPr lang="en-US" dirty="0"/>
              <a:t> </a:t>
            </a:r>
            <a:r>
              <a:rPr lang="en-US" dirty="0" err="1"/>
              <a:t>Uuden-Seelannin</a:t>
            </a:r>
            <a:r>
              <a:rPr lang="en-US" dirty="0"/>
              <a:t> </a:t>
            </a:r>
            <a:r>
              <a:rPr lang="en-US" dirty="0" err="1"/>
              <a:t>lammasta</a:t>
            </a:r>
            <a:r>
              <a:rPr lang="en-US" dirty="0"/>
              <a:t>, </a:t>
            </a:r>
            <a:r>
              <a:rPr lang="en-US" dirty="0" err="1"/>
              <a:t>jossa</a:t>
            </a:r>
            <a:r>
              <a:rPr lang="en-US" dirty="0"/>
              <a:t> on </a:t>
            </a:r>
            <a:r>
              <a:rPr lang="en-US" dirty="0" err="1"/>
              <a:t>kenialaisia</a:t>
            </a:r>
            <a:r>
              <a:rPr lang="en-US" dirty="0"/>
              <a:t> ​​</a:t>
            </a:r>
            <a:r>
              <a:rPr lang="en-US" dirty="0" err="1"/>
              <a:t>papuja</a:t>
            </a:r>
            <a:r>
              <a:rPr lang="en-US" dirty="0"/>
              <a:t> ja </a:t>
            </a:r>
            <a:r>
              <a:rPr lang="en-US" dirty="0" err="1"/>
              <a:t>eteläafrikkalaisia</a:t>
            </a:r>
            <a:r>
              <a:rPr lang="en-US" dirty="0"/>
              <a:t> ​​</a:t>
            </a:r>
            <a:r>
              <a:rPr lang="en-US" dirty="0" err="1"/>
              <a:t>porkkanoita</a:t>
            </a:r>
            <a:r>
              <a:rPr lang="en-US" dirty="0"/>
              <a:t>, on </a:t>
            </a:r>
            <a:r>
              <a:rPr lang="en-US" dirty="0" err="1"/>
              <a:t>ajettu</a:t>
            </a:r>
            <a:r>
              <a:rPr lang="en-US" dirty="0"/>
              <a:t> </a:t>
            </a:r>
            <a:r>
              <a:rPr lang="en-US" dirty="0" err="1"/>
              <a:t>yhteensä</a:t>
            </a:r>
            <a:r>
              <a:rPr lang="en-US" dirty="0"/>
              <a:t> 27 700 km!</a:t>
            </a:r>
          </a:p>
          <a:p>
            <a:pPr algn="l" rtl="0"/>
            <a:r>
              <a:rPr lang="en-US" dirty="0" err="1"/>
              <a:t>Tämä</a:t>
            </a:r>
            <a:r>
              <a:rPr lang="en-US" dirty="0"/>
              <a:t> </a:t>
            </a:r>
            <a:r>
              <a:rPr lang="en-US" dirty="0" err="1"/>
              <a:t>osoittaa</a:t>
            </a:r>
            <a:r>
              <a:rPr lang="en-US" dirty="0"/>
              <a:t>, </a:t>
            </a:r>
            <a:r>
              <a:rPr lang="en-US" dirty="0" err="1"/>
              <a:t>että</a:t>
            </a:r>
            <a:r>
              <a:rPr lang="en-US" dirty="0"/>
              <a:t> </a:t>
            </a:r>
            <a:r>
              <a:rPr lang="en-US" dirty="0" err="1"/>
              <a:t>meidän</a:t>
            </a:r>
            <a:r>
              <a:rPr lang="en-US" dirty="0"/>
              <a:t> on </a:t>
            </a:r>
            <a:r>
              <a:rPr lang="en-US" dirty="0" err="1"/>
              <a:t>otettava</a:t>
            </a:r>
            <a:r>
              <a:rPr lang="en-US" dirty="0"/>
              <a:t> </a:t>
            </a:r>
            <a:r>
              <a:rPr lang="en-US" dirty="0" err="1"/>
              <a:t>huomioon</a:t>
            </a:r>
            <a:r>
              <a:rPr lang="en-US" dirty="0"/>
              <a:t> </a:t>
            </a:r>
            <a:r>
              <a:rPr lang="en-US" dirty="0" err="1"/>
              <a:t>ruokakilometrit</a:t>
            </a:r>
            <a:r>
              <a:rPr lang="en-US" dirty="0"/>
              <a:t>, </a:t>
            </a:r>
            <a:r>
              <a:rPr lang="en-US" dirty="0" err="1"/>
              <a:t>kun</a:t>
            </a:r>
            <a:r>
              <a:rPr lang="en-US" dirty="0"/>
              <a:t> </a:t>
            </a:r>
            <a:r>
              <a:rPr lang="en-US" dirty="0" err="1"/>
              <a:t>jaamme</a:t>
            </a:r>
            <a:r>
              <a:rPr lang="en-US" dirty="0"/>
              <a:t> </a:t>
            </a:r>
            <a:r>
              <a:rPr lang="en-US" dirty="0" err="1"/>
              <a:t>ruokaa</a:t>
            </a:r>
            <a:r>
              <a:rPr lang="en-US" dirty="0"/>
              <a:t> </a:t>
            </a:r>
            <a:r>
              <a:rPr lang="en-US" dirty="0" err="1"/>
              <a:t>eettisesti</a:t>
            </a:r>
            <a:r>
              <a:rPr lang="en-US" dirty="0"/>
              <a:t> 	</a:t>
            </a:r>
            <a:r>
              <a:rPr lang="en-US" dirty="0" err="1"/>
              <a:t>eettisenä</a:t>
            </a:r>
            <a:r>
              <a:rPr lang="en-US" dirty="0"/>
              <a:t> </a:t>
            </a:r>
            <a:r>
              <a:rPr lang="en-US" dirty="0" err="1"/>
              <a:t>yrittäjänä</a:t>
            </a:r>
            <a:r>
              <a:rPr lang="en-US" dirty="0"/>
              <a:t>.</a:t>
            </a:r>
            <a:endParaRPr lang="en-IE" dirty="0"/>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pPr algn="l" rtl="0"/>
            <a:r>
              <a:rPr lang="en-IE" b="1"/>
              <a:t>Ruoka maileja</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7" y="1628061"/>
            <a:ext cx="6293018" cy="3483006"/>
          </a:xfrm>
        </p:spPr>
        <p:txBody>
          <a:bodyPr/>
          <a:lstStyle/>
          <a:p>
            <a:pPr algn="l" rtl="0"/>
            <a:r>
              <a:rPr lang="en-US" dirty="0" err="1"/>
              <a:t>Ruokakauppa</a:t>
            </a:r>
            <a:r>
              <a:rPr lang="en-US" dirty="0"/>
              <a:t> on </a:t>
            </a:r>
            <a:r>
              <a:rPr lang="en-US" dirty="0" err="1"/>
              <a:t>avainasemassa</a:t>
            </a:r>
            <a:r>
              <a:rPr lang="en-US" dirty="0"/>
              <a:t> </a:t>
            </a:r>
            <a:r>
              <a:rPr lang="en-US" dirty="0" err="1"/>
              <a:t>maailmanlaajuisen</a:t>
            </a:r>
            <a:r>
              <a:rPr lang="en-US" dirty="0"/>
              <a:t> </a:t>
            </a:r>
            <a:r>
              <a:rPr lang="en-US" dirty="0" err="1"/>
              <a:t>elintarviketurvan</a:t>
            </a:r>
            <a:r>
              <a:rPr lang="en-US" dirty="0"/>
              <a:t> </a:t>
            </a:r>
            <a:r>
              <a:rPr lang="en-US" dirty="0" err="1"/>
              <a:t>saavuttamisessa</a:t>
            </a:r>
            <a:r>
              <a:rPr lang="en-US" dirty="0"/>
              <a:t>, </a:t>
            </a:r>
            <a:r>
              <a:rPr lang="en-US" dirty="0" err="1"/>
              <a:t>sillä</a:t>
            </a:r>
            <a:r>
              <a:rPr lang="en-US" dirty="0"/>
              <a:t> </a:t>
            </a:r>
            <a:r>
              <a:rPr lang="en-US" dirty="0" err="1"/>
              <a:t>kansainvälisesti</a:t>
            </a:r>
            <a:r>
              <a:rPr lang="en-US" dirty="0"/>
              <a:t> </a:t>
            </a:r>
            <a:r>
              <a:rPr lang="en-US" dirty="0" err="1"/>
              <a:t>myydyt</a:t>
            </a:r>
            <a:r>
              <a:rPr lang="en-US" dirty="0"/>
              <a:t> </a:t>
            </a:r>
            <a:r>
              <a:rPr lang="en-US" dirty="0" err="1"/>
              <a:t>elintarvikkeet</a:t>
            </a:r>
            <a:r>
              <a:rPr lang="en-US" dirty="0"/>
              <a:t> </a:t>
            </a:r>
            <a:r>
              <a:rPr lang="en-US" dirty="0" err="1"/>
              <a:t>muodostavat</a:t>
            </a:r>
            <a:r>
              <a:rPr lang="en-US" dirty="0"/>
              <a:t> 19 </a:t>
            </a:r>
            <a:r>
              <a:rPr lang="en-US" dirty="0" err="1"/>
              <a:t>prosenttia</a:t>
            </a:r>
            <a:r>
              <a:rPr lang="en-US" dirty="0"/>
              <a:t> </a:t>
            </a:r>
            <a:r>
              <a:rPr lang="en-US" dirty="0" err="1"/>
              <a:t>kulutetuista</a:t>
            </a:r>
            <a:r>
              <a:rPr lang="en-US" dirty="0"/>
              <a:t> </a:t>
            </a:r>
            <a:r>
              <a:rPr lang="en-US" dirty="0" err="1"/>
              <a:t>kaloreista</a:t>
            </a:r>
            <a:r>
              <a:rPr lang="en-US" dirty="0"/>
              <a:t> </a:t>
            </a:r>
            <a:r>
              <a:rPr lang="en-US" dirty="0" err="1"/>
              <a:t>maailmanlaajuisesti</a:t>
            </a:r>
            <a:r>
              <a:rPr lang="en-US" dirty="0"/>
              <a:t>.</a:t>
            </a:r>
          </a:p>
          <a:p>
            <a:pPr algn="l" rtl="0"/>
            <a:r>
              <a:rPr lang="en-US" dirty="0"/>
              <a:t>Mutta </a:t>
            </a:r>
            <a:r>
              <a:rPr lang="en-US" dirty="0" err="1"/>
              <a:t>mitkä</a:t>
            </a:r>
            <a:r>
              <a:rPr lang="en-US" dirty="0"/>
              <a:t> </a:t>
            </a:r>
            <a:r>
              <a:rPr lang="en-US" dirty="0" err="1"/>
              <a:t>ovat</a:t>
            </a:r>
            <a:r>
              <a:rPr lang="en-US" dirty="0"/>
              <a:t> </a:t>
            </a:r>
            <a:r>
              <a:rPr lang="en-US" dirty="0" err="1"/>
              <a:t>tämän</a:t>
            </a:r>
            <a:r>
              <a:rPr lang="en-US" dirty="0"/>
              <a:t> </a:t>
            </a:r>
            <a:r>
              <a:rPr lang="en-US" dirty="0" err="1"/>
              <a:t>kaupan</a:t>
            </a:r>
            <a:r>
              <a:rPr lang="en-US" dirty="0"/>
              <a:t> </a:t>
            </a:r>
            <a:r>
              <a:rPr lang="en-US" dirty="0" err="1"/>
              <a:t>ympäristövaikutukset</a:t>
            </a:r>
            <a:r>
              <a:rPr lang="en-US" dirty="0"/>
              <a:t>?</a:t>
            </a:r>
          </a:p>
          <a:p>
            <a:r>
              <a:rPr lang="en-IE" dirty="0" err="1"/>
              <a:t>Huolestuttavasti</a:t>
            </a:r>
            <a:r>
              <a:rPr lang="en-IE" dirty="0"/>
              <a:t> </a:t>
            </a:r>
            <a:r>
              <a:rPr lang="en-IE" b="1" dirty="0" err="1"/>
              <a:t>tuore</a:t>
            </a:r>
            <a:r>
              <a:rPr lang="en-IE" b="1" dirty="0"/>
              <a:t> </a:t>
            </a:r>
            <a:r>
              <a:rPr lang="en-IE" b="1" dirty="0" err="1"/>
              <a:t>tutkimus</a:t>
            </a:r>
            <a:r>
              <a:rPr lang="en-IE" b="1" dirty="0"/>
              <a:t>: </a:t>
            </a:r>
            <a:r>
              <a:rPr lang="en-IE" b="0" i="0" dirty="0">
                <a:solidFill>
                  <a:srgbClr val="404040"/>
                </a:solidFill>
                <a:effectLst/>
                <a:latin typeface="arial" panose="020B0604020202020204" pitchFamily="34" charset="0"/>
              </a:rPr>
              <a:t>"</a:t>
            </a:r>
            <a:r>
              <a:rPr lang="en-IE" b="1" i="0" u="sng" dirty="0" err="1">
                <a:solidFill>
                  <a:srgbClr val="004494"/>
                </a:solidFill>
                <a:effectLst/>
                <a:hlinkClick r:id="rId2"/>
              </a:rPr>
              <a:t>Tiede</a:t>
            </a:r>
            <a:r>
              <a:rPr lang="en-IE" b="1" i="0" u="sng" dirty="0">
                <a:solidFill>
                  <a:srgbClr val="004494"/>
                </a:solidFill>
                <a:effectLst/>
                <a:hlinkClick r:id="rId2"/>
              </a:rPr>
              <a:t> </a:t>
            </a:r>
            <a:r>
              <a:rPr lang="en-IE" b="1" i="0" u="sng" dirty="0" err="1">
                <a:solidFill>
                  <a:srgbClr val="004494"/>
                </a:solidFill>
                <a:effectLst/>
                <a:hlinkClick r:id="rId2"/>
              </a:rPr>
              <a:t>ympäristöpolitiikkaan</a:t>
            </a:r>
            <a:r>
              <a:rPr lang="en-IE" b="0" i="0" dirty="0">
                <a:solidFill>
                  <a:srgbClr val="404040"/>
                </a:solidFill>
                <a:effectLst/>
                <a:latin typeface="arial" panose="020B0604020202020204" pitchFamily="34" charset="0"/>
              </a:rPr>
              <a:t>” </a:t>
            </a:r>
            <a:r>
              <a:rPr lang="en-IE" dirty="0" err="1"/>
              <a:t>arvioi</a:t>
            </a:r>
            <a:r>
              <a:rPr lang="en-IE" dirty="0"/>
              <a:t>, </a:t>
            </a:r>
            <a:r>
              <a:rPr lang="en-IE" dirty="0" err="1"/>
              <a:t>että</a:t>
            </a:r>
            <a:r>
              <a:rPr lang="en-IE" dirty="0"/>
              <a:t> </a:t>
            </a:r>
            <a:r>
              <a:rPr lang="en-US" b="1" dirty="0" err="1"/>
              <a:t>ruoan</a:t>
            </a:r>
            <a:r>
              <a:rPr lang="en-US" b="1" dirty="0"/>
              <a:t> </a:t>
            </a:r>
            <a:r>
              <a:rPr lang="en-US" b="1" dirty="0" err="1"/>
              <a:t>kaikista</a:t>
            </a:r>
            <a:r>
              <a:rPr lang="en-US" b="1" dirty="0"/>
              <a:t> </a:t>
            </a:r>
            <a:r>
              <a:rPr lang="en-US" b="1" dirty="0" err="1"/>
              <a:t>hiilidioksidipäästöistä</a:t>
            </a:r>
            <a:r>
              <a:rPr lang="en-US" b="1" dirty="0"/>
              <a:t> </a:t>
            </a:r>
            <a:r>
              <a:rPr lang="en-US" b="1" dirty="0" err="1"/>
              <a:t>lähes</a:t>
            </a:r>
            <a:r>
              <a:rPr lang="en-US" b="1" dirty="0"/>
              <a:t> 20 %  </a:t>
            </a:r>
            <a:r>
              <a:rPr lang="en-US" b="1" dirty="0" err="1"/>
              <a:t>muodostuu</a:t>
            </a:r>
            <a:r>
              <a:rPr lang="en-US" b="1" dirty="0"/>
              <a:t> </a:t>
            </a:r>
            <a:r>
              <a:rPr lang="en-IE" b="1" dirty="0"/>
              <a:t>g</a:t>
            </a:r>
            <a:r>
              <a:rPr lang="en-US" b="1" dirty="0" err="1"/>
              <a:t>lobaaleista</a:t>
            </a:r>
            <a:r>
              <a:rPr lang="en-US" b="1" dirty="0"/>
              <a:t> </a:t>
            </a:r>
            <a:r>
              <a:rPr lang="en-US" b="1" dirty="0" err="1"/>
              <a:t>ruokamaileista</a:t>
            </a:r>
            <a:r>
              <a:rPr lang="en-US" b="1" dirty="0"/>
              <a:t>.</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98357" y="635409"/>
            <a:ext cx="6731635" cy="992652"/>
          </a:xfrm>
        </p:spPr>
        <p:txBody>
          <a:bodyPr/>
          <a:lstStyle/>
          <a:p>
            <a:pPr algn="l" rtl="0"/>
            <a:r>
              <a:rPr lang="en-IE" b="1" dirty="0"/>
              <a:t>Field to Fork </a:t>
            </a:r>
            <a:r>
              <a:rPr lang="en-IE" dirty="0"/>
              <a:t>– </a:t>
            </a:r>
            <a:r>
              <a:rPr lang="en-IE" dirty="0" err="1"/>
              <a:t>Ruoan</a:t>
            </a:r>
            <a:r>
              <a:rPr lang="en-IE" dirty="0"/>
              <a:t> </a:t>
            </a:r>
            <a:r>
              <a:rPr lang="en-IE" dirty="0" err="1"/>
              <a:t>jakelu</a:t>
            </a:r>
            <a:endParaRPr lang="en-IE" b="1" dirty="0"/>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48412" y="1447310"/>
            <a:ext cx="6190952" cy="3483006"/>
          </a:xfrm>
        </p:spPr>
        <p:txBody>
          <a:bodyPr/>
          <a:lstStyle/>
          <a:p>
            <a:pPr algn="l" rtl="0"/>
            <a:r>
              <a:rPr lang="en-US" sz="2300" dirty="0"/>
              <a:t>Tutkijat arvioivat myös, että </a:t>
            </a:r>
            <a:r>
              <a:rPr lang="en-US" sz="2300" dirty="0" err="1"/>
              <a:t>maailman</a:t>
            </a:r>
            <a:r>
              <a:rPr lang="en-US" sz="2300" dirty="0"/>
              <a:t> </a:t>
            </a:r>
            <a:r>
              <a:rPr lang="en-US" sz="2300" dirty="0" err="1"/>
              <a:t>ruokajärjestelmän</a:t>
            </a:r>
            <a:r>
              <a:rPr lang="en-US" sz="2300" dirty="0"/>
              <a:t> päästöt vastaavat 30 prosenttia maailman kasvihuonekaasupäästöistä. </a:t>
            </a:r>
          </a:p>
          <a:p>
            <a:pPr algn="l" rtl="0"/>
            <a:r>
              <a:rPr lang="en-US" sz="2300" dirty="0" err="1"/>
              <a:t>Maailman</a:t>
            </a:r>
            <a:r>
              <a:rPr lang="en-US" sz="2300" dirty="0"/>
              <a:t> </a:t>
            </a:r>
            <a:r>
              <a:rPr lang="en-US" sz="2300" dirty="0" err="1"/>
              <a:t>ruokamenot</a:t>
            </a:r>
            <a:r>
              <a:rPr lang="en-US" sz="2300" dirty="0"/>
              <a:t> </a:t>
            </a:r>
            <a:r>
              <a:rPr lang="en-US" sz="2300" dirty="0" err="1"/>
              <a:t>olivat</a:t>
            </a:r>
            <a:r>
              <a:rPr lang="en-US" sz="2300" dirty="0"/>
              <a:t> </a:t>
            </a:r>
            <a:r>
              <a:rPr lang="en-US" sz="2300" dirty="0" err="1"/>
              <a:t>noin</a:t>
            </a:r>
            <a:r>
              <a:rPr lang="en-US" sz="2300" dirty="0"/>
              <a:t> 4,85 biljoonaa euroa vuonna 2017 ja maailman väestö kasvaa vuosittain, </a:t>
            </a:r>
            <a:r>
              <a:rPr lang="en-US" sz="2300" dirty="0" err="1"/>
              <a:t>joten</a:t>
            </a:r>
            <a:r>
              <a:rPr lang="en-US" sz="2300" dirty="0"/>
              <a:t> on </a:t>
            </a:r>
            <a:r>
              <a:rPr lang="en-US" sz="2300" dirty="0" err="1"/>
              <a:t>syytä</a:t>
            </a:r>
            <a:r>
              <a:rPr lang="en-US" sz="2300" dirty="0"/>
              <a:t> </a:t>
            </a:r>
            <a:r>
              <a:rPr lang="en-US" sz="2300" dirty="0" err="1"/>
              <a:t>pohtia</a:t>
            </a:r>
            <a:r>
              <a:rPr lang="en-US" sz="2300" dirty="0"/>
              <a:t> </a:t>
            </a:r>
            <a:r>
              <a:rPr lang="en-US" sz="2300" b="1" dirty="0" err="1"/>
              <a:t>enemmän</a:t>
            </a:r>
            <a:r>
              <a:rPr lang="en-US" sz="2300" b="1" dirty="0"/>
              <a:t> </a:t>
            </a:r>
            <a:r>
              <a:rPr lang="en-US" sz="2300" b="1" dirty="0" err="1"/>
              <a:t>ruokamailien</a:t>
            </a:r>
            <a:r>
              <a:rPr lang="en-US" sz="2300" b="1" dirty="0"/>
              <a:t> </a:t>
            </a:r>
            <a:r>
              <a:rPr lang="en-US" sz="2300" b="1" dirty="0" err="1"/>
              <a:t>vaikutuksia</a:t>
            </a:r>
            <a:r>
              <a:rPr lang="en-US" sz="2300" b="1" dirty="0"/>
              <a:t> </a:t>
            </a:r>
            <a:r>
              <a:rPr lang="en-US" sz="2300" dirty="0" err="1"/>
              <a:t>ilmastonmuutokseen</a:t>
            </a:r>
            <a:r>
              <a:rPr lang="en-US" sz="2300" dirty="0"/>
              <a:t>. </a:t>
            </a:r>
          </a:p>
          <a:p>
            <a:pPr algn="l" rtl="0"/>
            <a:r>
              <a:rPr lang="en-US" sz="2300" dirty="0" err="1"/>
              <a:t>Tutkijat</a:t>
            </a:r>
            <a:r>
              <a:rPr lang="en-US" sz="2300" dirty="0"/>
              <a:t> sanovat, </a:t>
            </a:r>
            <a:r>
              <a:rPr lang="en-US" sz="2300" dirty="0" err="1"/>
              <a:t>että</a:t>
            </a:r>
            <a:r>
              <a:rPr lang="en-US" sz="2300" dirty="0"/>
              <a:t> </a:t>
            </a:r>
            <a:r>
              <a:rPr lang="en-US" sz="2300" dirty="0" err="1"/>
              <a:t>meidän</a:t>
            </a:r>
            <a:r>
              <a:rPr lang="en-US" sz="2300" dirty="0"/>
              <a:t> </a:t>
            </a:r>
            <a:r>
              <a:rPr lang="en-US" sz="2300" dirty="0" err="1"/>
              <a:t>pitäisi</a:t>
            </a:r>
            <a:r>
              <a:rPr lang="en-US" sz="2300" dirty="0"/>
              <a:t> </a:t>
            </a:r>
            <a:r>
              <a:rPr lang="en-US" sz="2300" dirty="0" err="1"/>
              <a:t>enemmän</a:t>
            </a:r>
            <a:r>
              <a:rPr lang="en-US" sz="2300" dirty="0"/>
              <a:t> </a:t>
            </a:r>
            <a:r>
              <a:rPr lang="en-US" sz="2300" dirty="0" err="1"/>
              <a:t>suosia</a:t>
            </a:r>
            <a:r>
              <a:rPr lang="en-US" sz="2300" dirty="0"/>
              <a:t> </a:t>
            </a:r>
            <a:r>
              <a:rPr lang="en-US" sz="2300" b="1" dirty="0" err="1"/>
              <a:t>paikallisesti</a:t>
            </a:r>
            <a:r>
              <a:rPr lang="en-US" sz="2300" b="1" dirty="0"/>
              <a:t> </a:t>
            </a:r>
            <a:r>
              <a:rPr lang="en-US" sz="2300" b="1" dirty="0" err="1"/>
              <a:t>tuotettua</a:t>
            </a:r>
            <a:r>
              <a:rPr lang="en-US" sz="2300" b="1" dirty="0"/>
              <a:t> </a:t>
            </a:r>
            <a:r>
              <a:rPr lang="en-US" sz="2300" b="1" dirty="0" err="1"/>
              <a:t>ruokaa</a:t>
            </a:r>
            <a:r>
              <a:rPr lang="en-US" sz="2300" b="1" dirty="0"/>
              <a:t> </a:t>
            </a:r>
            <a:r>
              <a:rPr lang="en-US" sz="2300" dirty="0"/>
              <a:t>(jotka lisäävät parempaa elintarviketurvaa) ja </a:t>
            </a:r>
            <a:r>
              <a:rPr lang="en-US" sz="2300" dirty="0" err="1"/>
              <a:t>parempaa</a:t>
            </a:r>
            <a:r>
              <a:rPr lang="en-US" sz="2300" dirty="0"/>
              <a:t> </a:t>
            </a:r>
            <a:r>
              <a:rPr lang="en-US" sz="2300" dirty="0" err="1"/>
              <a:t>ruokajärjestelmän</a:t>
            </a:r>
            <a:r>
              <a:rPr lang="en-US" sz="2300" dirty="0"/>
              <a:t> hallintaa, mikä edellyttää ympäristönsuojelutavoitteiden integrointia.</a:t>
            </a:r>
            <a:endParaRPr lang="en-IE" sz="2300"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745858" y="577206"/>
            <a:ext cx="6064417" cy="992652"/>
          </a:xfrm>
        </p:spPr>
        <p:txBody>
          <a:bodyPr/>
          <a:lstStyle/>
          <a:p>
            <a:pPr algn="l" rtl="0"/>
            <a:r>
              <a:rPr lang="en-IE" b="1" dirty="0"/>
              <a:t>Field to Fork </a:t>
            </a:r>
            <a:r>
              <a:rPr lang="en-IE" dirty="0"/>
              <a:t>– </a:t>
            </a:r>
            <a:r>
              <a:rPr lang="en-IE" dirty="0" err="1"/>
              <a:t>Ruoan</a:t>
            </a:r>
            <a:r>
              <a:rPr lang="en-IE" dirty="0"/>
              <a:t> </a:t>
            </a:r>
            <a:r>
              <a:rPr lang="en-IE" dirty="0" err="1"/>
              <a:t>jakelu</a:t>
            </a:r>
            <a:endParaRPr lang="en-IE" b="1" dirty="0"/>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pPr algn="l" rtl="0"/>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pPr algn="l" rtl="0"/>
            <a:r>
              <a:rPr lang="en-IE" b="1"/>
              <a:t>Paikallinen ja yhteisöpohjainen jakelu</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849242" y="1340152"/>
            <a:ext cx="5003728" cy="4671588"/>
          </a:xfrm>
        </p:spPr>
        <p:txBody>
          <a:bodyPr lIns="91440" tIns="45720" rIns="91440" bIns="45720" anchor="t"/>
          <a:lstStyle/>
          <a:p>
            <a:pPr algn="l" rtl="0"/>
            <a:r>
              <a:rPr lang="en-IE" dirty="0"/>
              <a:t>Kuten tavarantoimittajia </a:t>
            </a:r>
            <a:r>
              <a:rPr lang="en-IE" dirty="0" err="1"/>
              <a:t>valittaessa</a:t>
            </a:r>
            <a:r>
              <a:rPr lang="en-IE" dirty="0"/>
              <a:t>, </a:t>
            </a:r>
            <a:r>
              <a:rPr lang="en-IE" dirty="0" err="1"/>
              <a:t>niin</a:t>
            </a:r>
            <a:r>
              <a:rPr lang="en-IE" dirty="0"/>
              <a:t> </a:t>
            </a:r>
            <a:r>
              <a:rPr lang="en-IE" dirty="0" err="1"/>
              <a:t>myös</a:t>
            </a:r>
            <a:r>
              <a:rPr lang="en-IE" dirty="0"/>
              <a:t> elintarviketuotteiden jakelussa sinun on päätettävä, mikä on sinulle paras malli ja voitko seurata tavarantoimittajiesi </a:t>
            </a:r>
            <a:r>
              <a:rPr lang="en-IE" dirty="0" err="1"/>
              <a:t>esimerkkiä</a:t>
            </a:r>
            <a:r>
              <a:rPr lang="en-IE" dirty="0"/>
              <a:t> </a:t>
            </a:r>
            <a:r>
              <a:rPr lang="en-IE" dirty="0" err="1"/>
              <a:t>käyttämällä</a:t>
            </a:r>
            <a:r>
              <a:rPr lang="en-IE" dirty="0"/>
              <a:t> </a:t>
            </a:r>
            <a:r>
              <a:rPr lang="en-IE" dirty="0" err="1"/>
              <a:t>tapoja</a:t>
            </a:r>
            <a:r>
              <a:rPr lang="en-US" dirty="0"/>
              <a:t>, </a:t>
            </a:r>
            <a:r>
              <a:rPr lang="en-US" dirty="0" err="1"/>
              <a:t>jotka</a:t>
            </a:r>
            <a:r>
              <a:rPr lang="en-US" dirty="0"/>
              <a:t> </a:t>
            </a:r>
            <a:r>
              <a:rPr lang="en-US" dirty="0" err="1"/>
              <a:t>nostavat</a:t>
            </a:r>
            <a:r>
              <a:rPr lang="en-US" dirty="0"/>
              <a:t> </a:t>
            </a:r>
            <a:r>
              <a:rPr lang="en-US" b="1" dirty="0" err="1"/>
              <a:t>etusijalle</a:t>
            </a:r>
            <a:r>
              <a:rPr lang="en-US" b="1" dirty="0"/>
              <a:t> </a:t>
            </a:r>
            <a:r>
              <a:rPr lang="en-US" b="1" dirty="0" err="1"/>
              <a:t>kestävyyden</a:t>
            </a:r>
            <a:r>
              <a:rPr lang="en-US" b="1" dirty="0"/>
              <a:t>, </a:t>
            </a:r>
            <a:r>
              <a:rPr lang="en-US" b="1" dirty="0" err="1"/>
              <a:t>oikeudenmukaisuuden</a:t>
            </a:r>
            <a:r>
              <a:rPr lang="en-US" b="1" dirty="0"/>
              <a:t> ja </a:t>
            </a:r>
            <a:r>
              <a:rPr lang="en-US" b="1" dirty="0" err="1"/>
              <a:t>sosiaalisen</a:t>
            </a:r>
            <a:r>
              <a:rPr lang="en-US" b="1" dirty="0"/>
              <a:t> </a:t>
            </a:r>
            <a:r>
              <a:rPr lang="en-US" b="1" dirty="0" err="1"/>
              <a:t>vastuun</a:t>
            </a:r>
            <a:r>
              <a:rPr lang="en-US" dirty="0"/>
              <a:t>.</a:t>
            </a:r>
          </a:p>
          <a:p>
            <a:pPr algn="l" rtl="0"/>
            <a:r>
              <a:rPr lang="en-US" dirty="0"/>
              <a:t>Tässä on muutamia esimerkkejä, ja ne </a:t>
            </a:r>
            <a:r>
              <a:rPr lang="en-US" dirty="0" err="1"/>
              <a:t>voivat</a:t>
            </a:r>
            <a:r>
              <a:rPr lang="en-US" dirty="0"/>
              <a:t> </a:t>
            </a:r>
            <a:r>
              <a:rPr lang="en-US" dirty="0" err="1"/>
              <a:t>kuulostaa</a:t>
            </a:r>
            <a:r>
              <a:rPr lang="en-US" dirty="0"/>
              <a:t> tutuilta, </a:t>
            </a:r>
            <a:r>
              <a:rPr lang="en-US" dirty="0" err="1"/>
              <a:t>koska</a:t>
            </a:r>
            <a:r>
              <a:rPr lang="en-US" dirty="0"/>
              <a:t> </a:t>
            </a:r>
            <a:r>
              <a:rPr lang="en-US" dirty="0" err="1"/>
              <a:t>jotakin</a:t>
            </a:r>
            <a:r>
              <a:rPr lang="en-US" dirty="0"/>
              <a:t> </a:t>
            </a:r>
            <a:r>
              <a:rPr lang="en-US" dirty="0" err="1"/>
              <a:t>niistä</a:t>
            </a:r>
            <a:r>
              <a:rPr lang="en-US" dirty="0"/>
              <a:t> on </a:t>
            </a:r>
            <a:r>
              <a:rPr lang="en-US" dirty="0" err="1"/>
              <a:t>esitelty</a:t>
            </a:r>
            <a:r>
              <a:rPr lang="en-US" dirty="0"/>
              <a:t> </a:t>
            </a:r>
            <a:r>
              <a:rPr lang="en-US" dirty="0" err="1"/>
              <a:t>edellä</a:t>
            </a:r>
            <a:r>
              <a:rPr lang="en-US" dirty="0"/>
              <a:t> osiossa 3.</a:t>
            </a:r>
            <a:endParaRPr lang="en-IE" dirty="0"/>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pPr algn="l" rtl="0"/>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p:txBody>
          <a:bodyPr/>
          <a:lstStyle/>
          <a:p>
            <a:pPr algn="l" rtl="0"/>
            <a:r>
              <a:rPr lang="en-IE" b="1"/>
              <a:t>Suoramyynti ja jakelu</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pPr algn="l" rtl="0"/>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a:lstStyle/>
          <a:p>
            <a:pPr algn="l" rtl="0"/>
            <a:r>
              <a:rPr lang="en-IE" b="1" dirty="0" err="1"/>
              <a:t>Tukkumyynti</a:t>
            </a:r>
            <a:endParaRPr lang="en-IE" b="1" dirty="0"/>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pPr algn="l" rtl="0"/>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pPr algn="l" rtl="0"/>
            <a:r>
              <a:rPr lang="en-IE" b="1"/>
              <a:t>Verkkoympäristöt ja markkinapaikat</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pPr algn="l" rtl="0"/>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a:lstStyle/>
          <a:p>
            <a:pPr algn="l" rtl="0"/>
            <a:r>
              <a:rPr lang="en-IE" b="1"/>
              <a:t>Jätteetön jakelu</a:t>
            </a: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p:txBody>
          <a:bodyPr/>
          <a:lstStyle/>
          <a:p>
            <a:pPr algn="l" rtl="0"/>
            <a:r>
              <a:rPr lang="en-IE" b="1"/>
              <a:t>Ruoan jakelu</a:t>
            </a: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pPr algn="l" rtl="0"/>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pPr algn="l" rtl="0"/>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pPr algn="l" rtl="0"/>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pPr algn="l" rtl="0"/>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pPr algn="l" rtl="0"/>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pPr algn="l" rtl="0"/>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pPr algn="l" rtl="0"/>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898357" y="1343334"/>
            <a:ext cx="6360282" cy="3781586"/>
          </a:xfrm>
        </p:spPr>
        <p:txBody>
          <a:bodyPr/>
          <a:lstStyle/>
          <a:p>
            <a:pPr algn="l" rtl="0"/>
            <a:r>
              <a:rPr lang="en-IE" sz="2200" dirty="0"/>
              <a:t>Tämä malli keskittyy tuotteiden paikalliseen jakeluun. </a:t>
            </a:r>
          </a:p>
          <a:p>
            <a:pPr algn="l" rtl="0"/>
            <a:r>
              <a:rPr lang="en-IE" sz="2200" dirty="0" err="1"/>
              <a:t>Elintarvike</a:t>
            </a:r>
            <a:r>
              <a:rPr lang="en-US" sz="2200" dirty="0" err="1"/>
              <a:t>tuottajat</a:t>
            </a:r>
            <a:r>
              <a:rPr lang="en-US" sz="2200" dirty="0"/>
              <a:t> myyvät usein tuotteitaan suoraan </a:t>
            </a:r>
            <a:r>
              <a:rPr lang="en-US" sz="2200" dirty="0" err="1"/>
              <a:t>kuluttajille</a:t>
            </a:r>
            <a:r>
              <a:rPr lang="en-US" sz="2200" dirty="0"/>
              <a:t> mm. </a:t>
            </a:r>
            <a:r>
              <a:rPr lang="en-US" sz="2200" b="1" dirty="0" err="1"/>
              <a:t>maanviljelijän</a:t>
            </a:r>
            <a:r>
              <a:rPr lang="en-US" sz="2200" b="1" dirty="0"/>
              <a:t> </a:t>
            </a:r>
            <a:r>
              <a:rPr lang="en-US" sz="2200" b="1" dirty="0" err="1"/>
              <a:t>markkinat</a:t>
            </a:r>
            <a:r>
              <a:rPr lang="en-US" sz="2200" dirty="0"/>
              <a:t>, </a:t>
            </a:r>
            <a:r>
              <a:rPr lang="en-US" sz="2200" b="1" dirty="0" err="1"/>
              <a:t>maatilalta</a:t>
            </a:r>
            <a:r>
              <a:rPr lang="en-US" sz="2200" b="1" dirty="0"/>
              <a:t> </a:t>
            </a:r>
            <a:r>
              <a:rPr lang="en-US" sz="2200" b="1" dirty="0" err="1"/>
              <a:t>suoraan</a:t>
            </a:r>
            <a:r>
              <a:rPr lang="en-US" sz="2200" b="1" dirty="0"/>
              <a:t> tai </a:t>
            </a:r>
            <a:r>
              <a:rPr lang="en-US" sz="2200" b="1" dirty="0" err="1"/>
              <a:t>osuuskuntajakeluna</a:t>
            </a:r>
            <a:r>
              <a:rPr lang="en-US" sz="2200" b="1" dirty="0"/>
              <a:t> </a:t>
            </a:r>
            <a:r>
              <a:rPr lang="en-US" sz="2200" dirty="0"/>
              <a:t>(kuluttajaliittymien </a:t>
            </a:r>
            <a:r>
              <a:rPr lang="en-US" sz="2200" dirty="0" err="1"/>
              <a:t>kautta</a:t>
            </a:r>
            <a:r>
              <a:rPr lang="en-US" sz="2200" dirty="0"/>
              <a:t>).</a:t>
            </a:r>
          </a:p>
          <a:p>
            <a:pPr algn="l" rtl="0"/>
            <a:r>
              <a:rPr lang="en-IE" sz="2200" dirty="0" err="1"/>
              <a:t>Tämä</a:t>
            </a:r>
            <a:r>
              <a:rPr lang="en-IE" sz="2200" dirty="0"/>
              <a:t> </a:t>
            </a:r>
            <a:r>
              <a:rPr lang="en-IE" sz="2200" dirty="0" err="1"/>
              <a:t>malli</a:t>
            </a:r>
            <a:r>
              <a:rPr lang="en-IE" sz="2200" dirty="0"/>
              <a:t> </a:t>
            </a:r>
            <a:r>
              <a:rPr lang="en-US" sz="2200" dirty="0" err="1"/>
              <a:t>vähentää</a:t>
            </a:r>
            <a:r>
              <a:rPr lang="en-US" sz="2200" dirty="0"/>
              <a:t> pitkän matkan kuljetuksiin liittyviä hiilidioksidipäästöjä, edistää paikallista taloudellista kehitystä, edistää yhteisöllisyyttä sekä edistää läpinäkyvyyttä ja jäljitettävyyttä varmistaen samalla, että kuluttajien saatavilla on tuoretta, paikallisesti tuotettua ruokaa. </a:t>
            </a:r>
          </a:p>
          <a:p>
            <a:pPr algn="l" rtl="0"/>
            <a:r>
              <a:rPr lang="en-US" sz="2200" dirty="0" err="1"/>
              <a:t>Tämä</a:t>
            </a:r>
            <a:r>
              <a:rPr lang="en-US" sz="2200" dirty="0"/>
              <a:t>  </a:t>
            </a:r>
            <a:r>
              <a:rPr lang="en-US" sz="2200" b="1" dirty="0" err="1"/>
              <a:t>jaettu</a:t>
            </a:r>
            <a:r>
              <a:rPr lang="en-US" sz="2200" b="1" dirty="0"/>
              <a:t> </a:t>
            </a:r>
            <a:r>
              <a:rPr lang="en-US" sz="2200" b="1" dirty="0" err="1"/>
              <a:t>toimituspalvelu</a:t>
            </a:r>
            <a:r>
              <a:rPr lang="en-US" sz="2200" b="1" dirty="0"/>
              <a:t> on </a:t>
            </a:r>
            <a:r>
              <a:rPr lang="en-US" sz="2200" b="1" dirty="0" err="1"/>
              <a:t>hyvä</a:t>
            </a:r>
            <a:r>
              <a:rPr lang="en-US" sz="2200" b="1" dirty="0"/>
              <a:t> tapa </a:t>
            </a:r>
            <a:r>
              <a:rPr lang="en-US" sz="2200" dirty="0" err="1"/>
              <a:t>polttoaineen</a:t>
            </a:r>
            <a:r>
              <a:rPr lang="en-US" sz="2200" dirty="0"/>
              <a:t> kulutuksen vähentämiseksi.</a:t>
            </a:r>
            <a:endParaRPr lang="en-IE" sz="2200" dirty="0"/>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509047" y="435055"/>
            <a:ext cx="8739728" cy="726995"/>
          </a:xfrm>
          <a:solidFill>
            <a:srgbClr val="B2DDDC"/>
          </a:solidFill>
        </p:spPr>
        <p:txBody>
          <a:bodyPr/>
          <a:lstStyle/>
          <a:p>
            <a:pPr marL="742950" indent="-742950" algn="l" rtl="0">
              <a:buFont typeface="+mj-lt"/>
              <a:buAutoNum type="arabicPeriod"/>
            </a:pPr>
            <a:r>
              <a:rPr lang="en-IE" b="1" dirty="0"/>
              <a:t>Paikallinen ja </a:t>
            </a:r>
            <a:r>
              <a:rPr lang="en-IE" b="1" dirty="0" err="1"/>
              <a:t>yhteisöpohjainen</a:t>
            </a:r>
            <a:r>
              <a:rPr lang="en-IE" b="1" dirty="0"/>
              <a:t> </a:t>
            </a:r>
            <a:r>
              <a:rPr lang="en-IE" b="1" dirty="0" err="1"/>
              <a:t>jakelu</a:t>
            </a:r>
            <a:endParaRPr lang="en-IE" b="1" dirty="0"/>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4300744" y="5823476"/>
            <a:ext cx="7891256" cy="788906"/>
          </a:xfrm>
          <a:prstGeom prst="wedgeRoundRectCallout">
            <a:avLst>
              <a:gd name="adj1" fmla="val -52996"/>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err="1"/>
              <a:t>Tämäntyyppisessä</a:t>
            </a:r>
            <a:r>
              <a:rPr lang="en-IE" sz="2000" dirty="0"/>
              <a:t> </a:t>
            </a:r>
            <a:r>
              <a:rPr lang="en-IE" sz="2000" dirty="0" err="1"/>
              <a:t>ruokaverkostossa</a:t>
            </a:r>
            <a:r>
              <a:rPr lang="en-IE" sz="2000" dirty="0"/>
              <a:t> olemisesta voi olla </a:t>
            </a:r>
            <a:r>
              <a:rPr lang="en-IE" sz="2000" dirty="0" err="1"/>
              <a:t>hyötyä</a:t>
            </a:r>
            <a:r>
              <a:rPr lang="en-IE" sz="2000" dirty="0"/>
              <a:t> … </a:t>
            </a:r>
            <a:r>
              <a:rPr lang="en-IE" sz="2000" dirty="0" err="1"/>
              <a:t>tapaa</a:t>
            </a:r>
            <a:r>
              <a:rPr lang="en-IE" sz="2000" dirty="0"/>
              <a:t> samanlaisia ​​</a:t>
            </a:r>
            <a:r>
              <a:rPr lang="en-IE" sz="2000" dirty="0" err="1"/>
              <a:t>elintarvikeyrityksiä</a:t>
            </a:r>
            <a:r>
              <a:rPr lang="en-IE" sz="2000" dirty="0"/>
              <a:t> </a:t>
            </a:r>
            <a:r>
              <a:rPr lang="en-IE" sz="2000" dirty="0" err="1"/>
              <a:t>ja</a:t>
            </a:r>
            <a:r>
              <a:rPr lang="en-IE" sz="2000" dirty="0"/>
              <a:t> </a:t>
            </a:r>
            <a:r>
              <a:rPr lang="en-IE" sz="2000" b="1" dirty="0" err="1"/>
              <a:t>jaa</a:t>
            </a:r>
            <a:r>
              <a:rPr lang="en-IE" sz="2000" b="1" dirty="0"/>
              <a:t> tai </a:t>
            </a:r>
            <a:r>
              <a:rPr lang="en-IE" sz="2000" b="1" dirty="0" err="1"/>
              <a:t>koordinoi</a:t>
            </a:r>
            <a:r>
              <a:rPr lang="en-IE" sz="2000" b="1" dirty="0"/>
              <a:t> </a:t>
            </a:r>
            <a:r>
              <a:rPr lang="en-IE" sz="2000" b="1" dirty="0" err="1"/>
              <a:t>toimituksia</a:t>
            </a:r>
            <a:r>
              <a:rPr lang="en-IE" sz="2000" b="1" dirty="0"/>
              <a:t> </a:t>
            </a:r>
            <a:r>
              <a:rPr lang="en-IE" sz="2000" b="1" dirty="0" err="1"/>
              <a:t>yhdessä</a:t>
            </a:r>
            <a:endParaRPr lang="en-IE" sz="2000" b="1" dirty="0"/>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886119" y="1406264"/>
            <a:ext cx="6175583" cy="3750055"/>
          </a:xfrm>
        </p:spPr>
        <p:txBody>
          <a:bodyPr/>
          <a:lstStyle/>
          <a:p>
            <a:pPr lvl="0">
              <a:spcBef>
                <a:spcPts val="600"/>
              </a:spcBef>
              <a:defRPr/>
            </a:pPr>
            <a:r>
              <a:rPr kumimoji="0" lang="fi-FI" altLang="en-US" sz="2300" b="0" i="0" u="none" strike="noStrike" kern="1200" cap="none" spc="0" normalizeH="0" baseline="0" noProof="0" dirty="0">
                <a:ln>
                  <a:noFill/>
                </a:ln>
                <a:effectLst/>
                <a:uLnTx/>
                <a:uFillTx/>
                <a:latin typeface="Calibri" panose="020F0502020204030204"/>
                <a:ea typeface="+mn-ea"/>
                <a:cs typeface="+mn-cs"/>
              </a:rPr>
              <a:t>Esimerkiksi Isossa-Britanniassa hallitus investoi</a:t>
            </a:r>
            <a:r>
              <a:rPr lang="fi-FI" altLang="en-US" sz="2300" dirty="0"/>
              <a:t> elintarvikekuljetusten </a:t>
            </a:r>
            <a:r>
              <a:rPr kumimoji="0" lang="fi-FI" altLang="en-US" sz="2300" b="1" i="0" u="none" strike="noStrike" kern="1200" cap="none" spc="0" normalizeH="0" baseline="0" noProof="0" dirty="0">
                <a:ln>
                  <a:noFill/>
                </a:ln>
                <a:effectLst/>
                <a:uLnTx/>
                <a:uFillTx/>
                <a:latin typeface="Calibri" panose="020F0502020204030204"/>
                <a:ea typeface="+mn-ea"/>
                <a:cs typeface="+mn-cs"/>
              </a:rPr>
              <a:t>sosiaalisiin ja ympäristökustannuksiin </a:t>
            </a:r>
            <a:r>
              <a:rPr kumimoji="0" lang="fi-FI" altLang="en-US" sz="2300" b="0" i="0" u="none" strike="noStrike" kern="1200" cap="none" spc="0" normalizeH="0" baseline="0" noProof="0" dirty="0">
                <a:ln>
                  <a:noFill/>
                </a:ln>
                <a:effectLst/>
                <a:uLnTx/>
                <a:uFillTx/>
                <a:latin typeface="Calibri" panose="020F0502020204030204"/>
                <a:ea typeface="+mn-ea"/>
                <a:cs typeface="+mn-cs"/>
              </a:rPr>
              <a:t>9 miljardia puntaa vuodessa. </a:t>
            </a:r>
          </a:p>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fi-FI" altLang="en-US" sz="2300" b="0" i="0" u="none" strike="noStrike" kern="1200" cap="none" spc="0" normalizeH="0" baseline="0" noProof="0" dirty="0">
                <a:ln>
                  <a:noFill/>
                </a:ln>
                <a:effectLst/>
                <a:uLnTx/>
                <a:uFillTx/>
                <a:latin typeface="Calibri" panose="020F0502020204030204"/>
                <a:ea typeface="+mn-ea"/>
                <a:cs typeface="+mn-cs"/>
              </a:rPr>
              <a:t>Ruoka vastaa neljänneksestä rekka-autojen matkoista Isossa-Britanniassa, ja ostajat ajavat noin 12 miljardia mailia vuodessa ostaakseen sitä.</a:t>
            </a:r>
          </a:p>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fi-FI" altLang="en-US" sz="2300" b="0" i="0" u="none" strike="noStrike" kern="1200" cap="none" spc="0" normalizeH="0" baseline="0" noProof="0" dirty="0">
                <a:ln>
                  <a:noFill/>
                </a:ln>
                <a:effectLst/>
                <a:uLnTx/>
                <a:uFillTx/>
                <a:latin typeface="Calibri" panose="020F0502020204030204"/>
                <a:ea typeface="+mn-ea"/>
                <a:cs typeface="+mn-cs"/>
              </a:rPr>
              <a:t>Lähiruoan ostaminen tukee kestävää kehitystä vähentämällä:</a:t>
            </a:r>
          </a:p>
          <a:p>
            <a:pPr marL="342900" indent="-342900">
              <a:lnSpc>
                <a:spcPct val="100000"/>
              </a:lnSpc>
              <a:spcBef>
                <a:spcPts val="600"/>
              </a:spcBef>
              <a:buFont typeface="Arial" panose="020B0604020202020204" pitchFamily="34" charset="0"/>
              <a:buChar char="•"/>
              <a:defRPr/>
            </a:pPr>
            <a:r>
              <a:rPr kumimoji="0" lang="fi-FI" altLang="en-US" sz="2300" b="0" i="0" u="none" strike="noStrike" kern="1200" cap="none" spc="0" normalizeH="0" baseline="0" noProof="0" dirty="0">
                <a:ln>
                  <a:noFill/>
                </a:ln>
                <a:effectLst/>
                <a:uLnTx/>
                <a:uFillTx/>
                <a:latin typeface="Calibri" panose="020F0502020204030204"/>
                <a:ea typeface="+mn-ea"/>
                <a:cs typeface="+mn-cs"/>
              </a:rPr>
              <a:t>kuljetuskustannuksia ja CO</a:t>
            </a:r>
            <a:r>
              <a:rPr kumimoji="0" lang="fi-FI" altLang="en-US" sz="2300" b="0" i="0" u="none" strike="noStrike" kern="1200" cap="none" spc="0" normalizeH="0" baseline="-25000" noProof="0" dirty="0">
                <a:ln>
                  <a:noFill/>
                </a:ln>
                <a:effectLst/>
                <a:uLnTx/>
                <a:uFillTx/>
                <a:latin typeface="Calibri" panose="020F0502020204030204"/>
                <a:ea typeface="+mn-ea"/>
                <a:cs typeface="+mn-cs"/>
              </a:rPr>
              <a:t>2</a:t>
            </a:r>
            <a:r>
              <a:rPr kumimoji="0" lang="fi-FI" altLang="en-US" sz="2300" b="0" i="0" u="none" strike="noStrike" kern="1200" cap="none" spc="0" normalizeH="0" baseline="0" noProof="0" dirty="0">
                <a:ln>
                  <a:noFill/>
                </a:ln>
                <a:effectLst/>
                <a:uLnTx/>
                <a:uFillTx/>
                <a:latin typeface="Calibri" panose="020F0502020204030204"/>
                <a:ea typeface="+mn-ea"/>
                <a:cs typeface="+mn-cs"/>
              </a:rPr>
              <a:t>päästöjä</a:t>
            </a:r>
          </a:p>
          <a:p>
            <a:pPr marL="342900" indent="-342900">
              <a:lnSpc>
                <a:spcPct val="100000"/>
              </a:lnSpc>
              <a:spcBef>
                <a:spcPts val="600"/>
              </a:spcBef>
              <a:buFont typeface="Arial" panose="020B0604020202020204" pitchFamily="34" charset="0"/>
              <a:buChar char="•"/>
              <a:defRPr/>
            </a:pPr>
            <a:r>
              <a:rPr kumimoji="0" lang="fi-FI" altLang="en-US" sz="2300" b="0" i="0" u="none" strike="noStrike" kern="1200" cap="none" spc="0" normalizeH="0" baseline="0" noProof="0" dirty="0">
                <a:ln>
                  <a:noFill/>
                </a:ln>
                <a:effectLst/>
                <a:uLnTx/>
                <a:uFillTx/>
                <a:latin typeface="Calibri" panose="020F0502020204030204"/>
                <a:ea typeface="+mn-ea"/>
                <a:cs typeface="+mn-cs"/>
              </a:rPr>
              <a:t>kulumista teillä</a:t>
            </a:r>
          </a:p>
          <a:p>
            <a:pPr marL="342900" indent="-342900">
              <a:lnSpc>
                <a:spcPct val="100000"/>
              </a:lnSpc>
              <a:spcBef>
                <a:spcPts val="600"/>
              </a:spcBef>
              <a:buFont typeface="Arial" panose="020B0604020202020204" pitchFamily="34" charset="0"/>
              <a:buChar char="•"/>
              <a:defRPr/>
            </a:pPr>
            <a:r>
              <a:rPr kumimoji="0" lang="fi-FI" altLang="en-US" sz="2300" b="0" i="0" u="none" strike="noStrike" kern="1200" cap="none" spc="0" normalizeH="0" baseline="0" noProof="0" dirty="0">
                <a:ln>
                  <a:noFill/>
                </a:ln>
                <a:effectLst/>
                <a:uLnTx/>
                <a:uFillTx/>
                <a:latin typeface="Calibri" panose="020F0502020204030204"/>
                <a:ea typeface="+mn-ea"/>
                <a:cs typeface="+mn-cs"/>
              </a:rPr>
              <a:t>liikenneruuhkia ja liikenneonnettomuuksia</a:t>
            </a:r>
          </a:p>
          <a:p>
            <a:pPr algn="l" rtl="0">
              <a:spcBef>
                <a:spcPts val="600"/>
              </a:spcBef>
            </a:pPr>
            <a:endParaRPr lang="en-IE" sz="2300" dirty="0"/>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761723" y="684603"/>
            <a:ext cx="5130298" cy="681742"/>
          </a:xfrm>
        </p:spPr>
        <p:txBody>
          <a:bodyPr/>
          <a:lstStyle/>
          <a:p>
            <a:pPr algn="l" rtl="0"/>
            <a:r>
              <a:rPr lang="en-US" b="1" dirty="0" err="1"/>
              <a:t>Miksi</a:t>
            </a:r>
            <a:r>
              <a:rPr lang="en-US" b="1" dirty="0"/>
              <a:t> </a:t>
            </a:r>
            <a:r>
              <a:rPr lang="en-US" b="1" dirty="0" err="1"/>
              <a:t>niillä</a:t>
            </a:r>
            <a:r>
              <a:rPr lang="en-US" b="1" dirty="0"/>
              <a:t> on </a:t>
            </a:r>
            <a:r>
              <a:rPr lang="en-US" b="1" dirty="0" err="1"/>
              <a:t>väliä</a:t>
            </a:r>
            <a:r>
              <a:rPr lang="en-US" b="1" dirty="0"/>
              <a:t>?</a:t>
            </a:r>
            <a:endParaRPr lang="en-IE" dirty="0"/>
          </a:p>
          <a:p>
            <a:pPr algn="l" rtl="0"/>
            <a:endParaRPr lang="en-IE" b="1" dirty="0"/>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923827" y="1244093"/>
            <a:ext cx="6259398" cy="3727007"/>
          </a:xfrm>
        </p:spPr>
        <p:txBody>
          <a:bodyPr/>
          <a:lstStyle/>
          <a:p>
            <a:pPr algn="l" rtl="0">
              <a:spcBef>
                <a:spcPts val="600"/>
              </a:spcBef>
            </a:pPr>
            <a:r>
              <a:rPr lang="en-US" sz="2200" dirty="0" err="1"/>
              <a:t>Suorakauppa</a:t>
            </a:r>
            <a:r>
              <a:rPr lang="en-US" sz="2200" dirty="0"/>
              <a:t> </a:t>
            </a:r>
            <a:r>
              <a:rPr lang="en-US" sz="2200" dirty="0" err="1"/>
              <a:t>tarkoittaa</a:t>
            </a:r>
            <a:r>
              <a:rPr lang="en-US" sz="2200" dirty="0"/>
              <a:t> </a:t>
            </a:r>
            <a:r>
              <a:rPr lang="en-US" sz="2200" dirty="0" err="1"/>
              <a:t>suorien</a:t>
            </a:r>
            <a:r>
              <a:rPr lang="en-US" sz="2200" dirty="0"/>
              <a:t> </a:t>
            </a:r>
            <a:r>
              <a:rPr lang="en-US" sz="2200" dirty="0" err="1"/>
              <a:t>suhteiden</a:t>
            </a:r>
            <a:r>
              <a:rPr lang="en-US" sz="2200" dirty="0"/>
              <a:t> </a:t>
            </a:r>
            <a:r>
              <a:rPr lang="en-US" sz="2200" dirty="0" err="1"/>
              <a:t>luomista</a:t>
            </a:r>
            <a:r>
              <a:rPr lang="en-US" sz="2200" dirty="0"/>
              <a:t> </a:t>
            </a:r>
            <a:r>
              <a:rPr lang="en-US" sz="2200" dirty="0" err="1"/>
              <a:t>tuottajien</a:t>
            </a:r>
            <a:r>
              <a:rPr lang="en-US" sz="2200" dirty="0"/>
              <a:t> ja </a:t>
            </a:r>
            <a:r>
              <a:rPr lang="en-US" sz="2200" dirty="0" err="1"/>
              <a:t>ostajien</a:t>
            </a:r>
            <a:r>
              <a:rPr lang="en-US" sz="2200" dirty="0"/>
              <a:t> (</a:t>
            </a:r>
            <a:r>
              <a:rPr lang="en-US" sz="2200" dirty="0" err="1"/>
              <a:t>kuluttajien</a:t>
            </a:r>
            <a:r>
              <a:rPr lang="en-US" sz="2200" dirty="0"/>
              <a:t> tai </a:t>
            </a:r>
            <a:r>
              <a:rPr lang="en-US" sz="2200" dirty="0" err="1"/>
              <a:t>vähittäismyyjien</a:t>
            </a:r>
            <a:r>
              <a:rPr lang="en-US" sz="2200" dirty="0"/>
              <a:t>) </a:t>
            </a:r>
            <a:r>
              <a:rPr lang="en-US" sz="2200" dirty="0" err="1"/>
              <a:t>välille</a:t>
            </a:r>
            <a:r>
              <a:rPr lang="en-US" sz="2200" dirty="0"/>
              <a:t> </a:t>
            </a:r>
            <a:r>
              <a:rPr lang="en-US" sz="2200" dirty="0" err="1"/>
              <a:t>välittäjien</a:t>
            </a:r>
            <a:r>
              <a:rPr lang="en-US" sz="2200" dirty="0"/>
              <a:t>, </a:t>
            </a:r>
            <a:r>
              <a:rPr lang="en-US" sz="2200" dirty="0" err="1"/>
              <a:t>kuten</a:t>
            </a:r>
            <a:r>
              <a:rPr lang="en-US" sz="2200" dirty="0"/>
              <a:t> </a:t>
            </a:r>
            <a:r>
              <a:rPr lang="en-US" sz="2200" dirty="0" err="1"/>
              <a:t>tukkukauppiaiden</a:t>
            </a:r>
            <a:r>
              <a:rPr lang="en-US" sz="2200" dirty="0"/>
              <a:t>/</a:t>
            </a:r>
            <a:r>
              <a:rPr lang="en-US" sz="2200" dirty="0" err="1"/>
              <a:t>jakelijoiden</a:t>
            </a:r>
            <a:r>
              <a:rPr lang="en-US" sz="2200" dirty="0"/>
              <a:t>, </a:t>
            </a:r>
            <a:r>
              <a:rPr lang="en-US" sz="2200" dirty="0" err="1"/>
              <a:t>välillä</a:t>
            </a:r>
            <a:r>
              <a:rPr lang="en-US" sz="2200" dirty="0"/>
              <a:t>. </a:t>
            </a:r>
          </a:p>
          <a:p>
            <a:pPr algn="l" rtl="0">
              <a:spcBef>
                <a:spcPts val="600"/>
              </a:spcBef>
            </a:pPr>
            <a:r>
              <a:rPr lang="en-US" sz="2200" dirty="0" err="1"/>
              <a:t>Tämä</a:t>
            </a:r>
            <a:r>
              <a:rPr lang="en-US" sz="2200" dirty="0"/>
              <a:t> </a:t>
            </a:r>
            <a:r>
              <a:rPr lang="en-US" sz="2200" dirty="0" err="1"/>
              <a:t>malli</a:t>
            </a:r>
            <a:r>
              <a:rPr lang="en-US" sz="2200" dirty="0"/>
              <a:t> </a:t>
            </a:r>
            <a:r>
              <a:rPr lang="en-US" sz="2200" dirty="0" err="1"/>
              <a:t>korostaa</a:t>
            </a:r>
            <a:r>
              <a:rPr lang="en-US" sz="2200" dirty="0"/>
              <a:t> </a:t>
            </a:r>
            <a:r>
              <a:rPr lang="en-US" sz="2200" dirty="0" err="1"/>
              <a:t>avoimuutta</a:t>
            </a:r>
            <a:r>
              <a:rPr lang="en-US" sz="2200" dirty="0"/>
              <a:t>, </a:t>
            </a:r>
            <a:r>
              <a:rPr lang="en-US" sz="2200" dirty="0" err="1"/>
              <a:t>oikeudenmukaista</a:t>
            </a:r>
            <a:r>
              <a:rPr lang="en-US" sz="2200" dirty="0"/>
              <a:t> </a:t>
            </a:r>
            <a:r>
              <a:rPr lang="en-US" sz="2200" dirty="0" err="1"/>
              <a:t>hinnoittelua</a:t>
            </a:r>
            <a:r>
              <a:rPr lang="en-US" sz="2200" dirty="0"/>
              <a:t> ja </a:t>
            </a:r>
            <a:r>
              <a:rPr lang="en-US" sz="2200" dirty="0" err="1"/>
              <a:t>pitkäaikaista</a:t>
            </a:r>
            <a:r>
              <a:rPr lang="en-US" sz="2200" dirty="0"/>
              <a:t> </a:t>
            </a:r>
            <a:r>
              <a:rPr lang="en-US" sz="2200" dirty="0" err="1"/>
              <a:t>kumppanuutta</a:t>
            </a:r>
            <a:r>
              <a:rPr lang="en-US" sz="2200" dirty="0"/>
              <a:t>. </a:t>
            </a:r>
          </a:p>
          <a:p>
            <a:pPr algn="l" rtl="0">
              <a:spcBef>
                <a:spcPts val="600"/>
              </a:spcBef>
            </a:pPr>
            <a:r>
              <a:rPr lang="en-US" sz="2200" dirty="0" err="1"/>
              <a:t>Elintarvikkeiden</a:t>
            </a:r>
            <a:r>
              <a:rPr lang="en-US" sz="2200" dirty="0"/>
              <a:t> </a:t>
            </a:r>
            <a:r>
              <a:rPr lang="en-US" sz="2200" dirty="0" err="1"/>
              <a:t>tuottajat</a:t>
            </a:r>
            <a:r>
              <a:rPr lang="en-US" sz="2200" dirty="0"/>
              <a:t> </a:t>
            </a:r>
            <a:r>
              <a:rPr lang="en-US" sz="2200" dirty="0" err="1"/>
              <a:t>perustavat</a:t>
            </a:r>
            <a:r>
              <a:rPr lang="en-US" sz="2200" dirty="0"/>
              <a:t> </a:t>
            </a:r>
            <a:r>
              <a:rPr lang="en-US" sz="2200" dirty="0" err="1"/>
              <a:t>suoria</a:t>
            </a:r>
            <a:r>
              <a:rPr lang="en-US" sz="2200" dirty="0"/>
              <a:t> </a:t>
            </a:r>
            <a:r>
              <a:rPr lang="en-US" sz="2200" dirty="0" err="1"/>
              <a:t>kanavia</a:t>
            </a:r>
            <a:r>
              <a:rPr lang="en-US" sz="2200" dirty="0"/>
              <a:t> </a:t>
            </a:r>
            <a:r>
              <a:rPr lang="en-US" sz="2200" dirty="0" err="1"/>
              <a:t>tavoittaakseen</a:t>
            </a:r>
            <a:r>
              <a:rPr lang="en-US" sz="2200" dirty="0"/>
              <a:t> </a:t>
            </a:r>
            <a:r>
              <a:rPr lang="en-US" sz="2200" dirty="0" err="1"/>
              <a:t>kohdeasiakkaansa</a:t>
            </a:r>
            <a:r>
              <a:rPr lang="en-US" sz="2200" dirty="0"/>
              <a:t>. </a:t>
            </a:r>
          </a:p>
          <a:p>
            <a:pPr algn="l" rtl="0">
              <a:spcBef>
                <a:spcPts val="600"/>
              </a:spcBef>
            </a:pPr>
            <a:r>
              <a:rPr lang="en-US" sz="2200" dirty="0" err="1"/>
              <a:t>Tämä</a:t>
            </a:r>
            <a:r>
              <a:rPr lang="en-US" sz="2200" dirty="0"/>
              <a:t> </a:t>
            </a:r>
            <a:r>
              <a:rPr lang="en-US" sz="2200" dirty="0" err="1"/>
              <a:t>voi</a:t>
            </a:r>
            <a:r>
              <a:rPr lang="en-US" sz="2200" dirty="0"/>
              <a:t> </a:t>
            </a:r>
            <a:r>
              <a:rPr lang="en-US" sz="2200" dirty="0" err="1"/>
              <a:t>sisältää</a:t>
            </a:r>
            <a:r>
              <a:rPr lang="en-US" sz="2200" dirty="0"/>
              <a:t> </a:t>
            </a:r>
            <a:r>
              <a:rPr lang="en-US" sz="2200" dirty="0" err="1"/>
              <a:t>fyysisiä</a:t>
            </a:r>
            <a:r>
              <a:rPr lang="en-US" sz="2200" dirty="0"/>
              <a:t> </a:t>
            </a:r>
            <a:r>
              <a:rPr lang="en-US" sz="2200" dirty="0" err="1"/>
              <a:t>paikkoja</a:t>
            </a:r>
            <a:r>
              <a:rPr lang="en-US" sz="2200" dirty="0"/>
              <a:t>, </a:t>
            </a:r>
            <a:r>
              <a:rPr lang="en-US" sz="2200" dirty="0" err="1"/>
              <a:t>kuten</a:t>
            </a:r>
            <a:r>
              <a:rPr lang="en-US" sz="2200" dirty="0"/>
              <a:t> </a:t>
            </a:r>
            <a:r>
              <a:rPr lang="en-US" sz="2200" dirty="0" err="1"/>
              <a:t>maatilaosastoja</a:t>
            </a:r>
            <a:r>
              <a:rPr lang="en-US" sz="2200" dirty="0"/>
              <a:t>, </a:t>
            </a:r>
            <a:r>
              <a:rPr lang="en-US" sz="2200" dirty="0" err="1"/>
              <a:t>paikan</a:t>
            </a:r>
            <a:r>
              <a:rPr lang="en-US" sz="2200" dirty="0"/>
              <a:t> </a:t>
            </a:r>
            <a:r>
              <a:rPr lang="en-US" sz="2200" dirty="0" err="1"/>
              <a:t>päällä</a:t>
            </a:r>
            <a:r>
              <a:rPr lang="en-US" sz="2200" dirty="0"/>
              <a:t> </a:t>
            </a:r>
            <a:r>
              <a:rPr lang="en-US" sz="2200" dirty="0" err="1"/>
              <a:t>olevia</a:t>
            </a:r>
            <a:r>
              <a:rPr lang="en-US" sz="2200" dirty="0"/>
              <a:t> </a:t>
            </a:r>
            <a:r>
              <a:rPr lang="en-US" sz="2200" dirty="0" err="1"/>
              <a:t>vähittäiskauppoja</a:t>
            </a:r>
            <a:r>
              <a:rPr lang="en-US" sz="2200" dirty="0"/>
              <a:t> tai pop-up-</a:t>
            </a:r>
            <a:r>
              <a:rPr lang="en-US" sz="2200" dirty="0" err="1"/>
              <a:t>myymälöitä</a:t>
            </a:r>
            <a:r>
              <a:rPr lang="en-US" sz="2200" dirty="0"/>
              <a:t>. </a:t>
            </a:r>
          </a:p>
          <a:p>
            <a:pPr algn="l" rtl="0">
              <a:spcBef>
                <a:spcPts val="600"/>
              </a:spcBef>
            </a:pPr>
            <a:r>
              <a:rPr lang="en-US" sz="2200" dirty="0"/>
              <a:t>Se </a:t>
            </a:r>
            <a:r>
              <a:rPr lang="en-US" sz="2200" dirty="0" err="1"/>
              <a:t>voi</a:t>
            </a:r>
            <a:r>
              <a:rPr lang="en-US" sz="2200" dirty="0"/>
              <a:t> </a:t>
            </a:r>
            <a:r>
              <a:rPr lang="en-US" sz="2200" dirty="0" err="1"/>
              <a:t>sisältää</a:t>
            </a:r>
            <a:r>
              <a:rPr lang="en-US" sz="2200" dirty="0"/>
              <a:t> </a:t>
            </a:r>
            <a:r>
              <a:rPr lang="en-US" sz="2200" dirty="0" err="1"/>
              <a:t>myös</a:t>
            </a:r>
            <a:r>
              <a:rPr lang="en-US" sz="2200" dirty="0"/>
              <a:t> </a:t>
            </a:r>
            <a:r>
              <a:rPr lang="en-US" sz="2200" dirty="0" err="1"/>
              <a:t>verkkoalustoja</a:t>
            </a:r>
            <a:r>
              <a:rPr lang="en-US" sz="2200" dirty="0"/>
              <a:t>, </a:t>
            </a:r>
            <a:r>
              <a:rPr lang="en-US" sz="2200" dirty="0" err="1"/>
              <a:t>verkkokauppasivustoja</a:t>
            </a:r>
            <a:r>
              <a:rPr lang="en-US" sz="2200" dirty="0"/>
              <a:t> tai </a:t>
            </a:r>
            <a:r>
              <a:rPr lang="en-US" sz="2200" dirty="0" err="1"/>
              <a:t>sosiaalisen</a:t>
            </a:r>
            <a:r>
              <a:rPr lang="en-US" sz="2200" dirty="0"/>
              <a:t> median 	</a:t>
            </a:r>
            <a:r>
              <a:rPr lang="en-US" sz="2200" dirty="0" err="1"/>
              <a:t>kanavia</a:t>
            </a:r>
            <a:r>
              <a:rPr lang="en-US" sz="2200" dirty="0"/>
              <a:t>, </a:t>
            </a:r>
            <a:r>
              <a:rPr lang="en-US" sz="2200" dirty="0" err="1"/>
              <a:t>joissa</a:t>
            </a:r>
            <a:r>
              <a:rPr lang="en-US" sz="2200" dirty="0"/>
              <a:t> </a:t>
            </a:r>
            <a:r>
              <a:rPr lang="en-US" sz="2200" dirty="0" err="1"/>
              <a:t>asiakkaat</a:t>
            </a:r>
            <a:r>
              <a:rPr lang="en-US" sz="2200" dirty="0"/>
              <a:t> </a:t>
            </a:r>
            <a:r>
              <a:rPr lang="en-US" sz="2200" dirty="0" err="1"/>
              <a:t>voivat</a:t>
            </a:r>
            <a:r>
              <a:rPr lang="en-US" sz="2200" dirty="0"/>
              <a:t> </a:t>
            </a:r>
            <a:r>
              <a:rPr lang="en-US" sz="2200" dirty="0" err="1"/>
              <a:t>tehdä</a:t>
            </a:r>
            <a:r>
              <a:rPr lang="en-US" sz="2200" dirty="0"/>
              <a:t> 			</a:t>
            </a:r>
            <a:r>
              <a:rPr lang="en-US" sz="2200" dirty="0" err="1"/>
              <a:t>tilauksia</a:t>
            </a:r>
            <a:r>
              <a:rPr lang="en-US" sz="2200" dirty="0"/>
              <a:t> </a:t>
            </a:r>
            <a:r>
              <a:rPr lang="en-US" sz="2200" dirty="0" err="1"/>
              <a:t>suoraan</a:t>
            </a:r>
            <a:r>
              <a:rPr lang="en-US" sz="2200" dirty="0"/>
              <a:t>.</a:t>
            </a:r>
            <a:endParaRPr lang="en-IE" sz="2200" dirty="0"/>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a:xfrm>
            <a:off x="584032" y="590797"/>
            <a:ext cx="4990998" cy="992652"/>
          </a:xfrm>
        </p:spPr>
        <p:txBody>
          <a:bodyPr/>
          <a:lstStyle/>
          <a:p>
            <a:pPr marL="742950" indent="-742950" algn="l" rtl="0">
              <a:buFont typeface="+mj-lt"/>
              <a:buAutoNum type="arabicPeriod" startAt="2"/>
            </a:pPr>
            <a:r>
              <a:rPr lang="en-IE" b="1" dirty="0"/>
              <a:t>Suora kauppa</a:t>
            </a:r>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656137"/>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7061703" y="1583449"/>
            <a:ext cx="3489253" cy="1245476"/>
          </a:xfrm>
          <a:prstGeom prst="wedgeRoundRectCallout">
            <a:avLst>
              <a:gd name="adj1" fmla="val -29284"/>
              <a:gd name="adj2" fmla="val -7440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dirty="0" err="1"/>
              <a:t>Huomaa</a:t>
            </a:r>
            <a:r>
              <a:rPr lang="en-IE" dirty="0"/>
              <a:t> </a:t>
            </a:r>
            <a:r>
              <a:rPr lang="en-IE" b="1" dirty="0" err="1"/>
              <a:t>suora</a:t>
            </a:r>
            <a:r>
              <a:rPr lang="en-IE" dirty="0" err="1"/>
              <a:t>kauppa</a:t>
            </a:r>
            <a:r>
              <a:rPr lang="en-IE" dirty="0"/>
              <a:t> </a:t>
            </a:r>
            <a:r>
              <a:rPr lang="en-IE" dirty="0" err="1"/>
              <a:t>voi</a:t>
            </a:r>
            <a:r>
              <a:rPr lang="en-IE" dirty="0"/>
              <a:t> </a:t>
            </a:r>
            <a:r>
              <a:rPr lang="en-IE" dirty="0" err="1"/>
              <a:t>myös</a:t>
            </a:r>
            <a:r>
              <a:rPr lang="en-IE" dirty="0"/>
              <a:t> olla </a:t>
            </a:r>
            <a:r>
              <a:rPr lang="en-IE" b="1" dirty="0" err="1"/>
              <a:t>paikallinen</a:t>
            </a:r>
            <a:r>
              <a:rPr lang="en-IE" b="1" dirty="0"/>
              <a:t> </a:t>
            </a:r>
            <a:r>
              <a:rPr lang="en-IE" b="1" dirty="0" err="1"/>
              <a:t>ja</a:t>
            </a:r>
            <a:r>
              <a:rPr lang="en-IE" b="1" dirty="0"/>
              <a:t> </a:t>
            </a:r>
            <a:r>
              <a:rPr lang="en-IE" b="1" dirty="0" err="1"/>
              <a:t>yhteisöllinen</a:t>
            </a:r>
            <a:r>
              <a:rPr lang="en-IE" dirty="0"/>
              <a:t>!</a:t>
            </a: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898357" y="1367722"/>
            <a:ext cx="6163346" cy="4367177"/>
          </a:xfrm>
        </p:spPr>
        <p:txBody>
          <a:bodyPr/>
          <a:lstStyle/>
          <a:p>
            <a:pPr algn="l" rtl="0"/>
            <a:r>
              <a:rPr lang="en-US" sz="2200" dirty="0"/>
              <a:t>Elintarviketuottajat voivat työskennellä tukkukauppiaiden tai jakelijoiden kanssa, jotka ostavat tuotteita irtotavarana ja jakavat niitä jälleenmyyjille, ravintoloihin tai muille yrityksille. </a:t>
            </a:r>
          </a:p>
          <a:p>
            <a:r>
              <a:rPr lang="en-US" sz="2200" dirty="0" err="1"/>
              <a:t>Tämä</a:t>
            </a:r>
            <a:r>
              <a:rPr lang="en-US" sz="2200" dirty="0"/>
              <a:t> kanava mahdollistaa laajemman jakelun ilman yksittäisiä myyntiponnisteluja, sillä tukkuliike hoitaa </a:t>
            </a:r>
            <a:r>
              <a:rPr lang="en-US" sz="2200" dirty="0" err="1"/>
              <a:t>tuotteiden</a:t>
            </a:r>
            <a:r>
              <a:rPr lang="en-US" sz="2200" dirty="0"/>
              <a:t> </a:t>
            </a:r>
            <a:r>
              <a:rPr lang="en-US" sz="2200" dirty="0" err="1"/>
              <a:t>logistiikan</a:t>
            </a:r>
            <a:r>
              <a:rPr lang="en-US" sz="2200" dirty="0"/>
              <a:t> </a:t>
            </a:r>
            <a:r>
              <a:rPr lang="en-US" sz="2200" dirty="0" err="1"/>
              <a:t>eri</a:t>
            </a:r>
            <a:r>
              <a:rPr lang="en-US" sz="2200" dirty="0"/>
              <a:t> </a:t>
            </a:r>
            <a:r>
              <a:rPr lang="en-US" sz="2200" dirty="0" err="1"/>
              <a:t>toimipisteisiin</a:t>
            </a:r>
            <a:r>
              <a:rPr lang="en-US" sz="2200" dirty="0"/>
              <a:t>. </a:t>
            </a:r>
          </a:p>
          <a:p>
            <a:r>
              <a:rPr lang="en-US" sz="2200" b="1" dirty="0" err="1"/>
              <a:t>Tämä</a:t>
            </a:r>
            <a:r>
              <a:rPr lang="en-US" sz="2200" b="1" dirty="0"/>
              <a:t> voi pienentää </a:t>
            </a:r>
            <a:r>
              <a:rPr lang="en-US" sz="2200" b="1" dirty="0" err="1"/>
              <a:t>tuotteen</a:t>
            </a:r>
            <a:r>
              <a:rPr lang="en-US" sz="2200" b="1" dirty="0"/>
              <a:t> </a:t>
            </a:r>
            <a:r>
              <a:rPr lang="en-US" sz="2200" b="1" dirty="0" err="1"/>
              <a:t>hiilijalanjälkeä</a:t>
            </a:r>
            <a:r>
              <a:rPr lang="en-US" sz="2200" b="1" dirty="0"/>
              <a:t>, </a:t>
            </a:r>
            <a:r>
              <a:rPr lang="en-US" sz="2200" dirty="0" err="1"/>
              <a:t>koska</a:t>
            </a:r>
            <a:r>
              <a:rPr lang="en-US" sz="2200" dirty="0"/>
              <a:t> </a:t>
            </a:r>
            <a:r>
              <a:rPr lang="en-US" sz="2200" dirty="0" err="1"/>
              <a:t>jakelija</a:t>
            </a:r>
            <a:r>
              <a:rPr lang="en-US" sz="2200" dirty="0"/>
              <a:t> </a:t>
            </a:r>
            <a:r>
              <a:rPr lang="en-US" sz="2200" dirty="0" err="1"/>
              <a:t>järjestää</a:t>
            </a:r>
            <a:r>
              <a:rPr lang="en-US" sz="2200" dirty="0"/>
              <a:t> </a:t>
            </a:r>
            <a:r>
              <a:rPr lang="en-US" sz="2200" dirty="0" err="1"/>
              <a:t>toimitukset</a:t>
            </a:r>
            <a:r>
              <a:rPr lang="en-US" sz="2200" dirty="0"/>
              <a:t> logistisesti palvelemalla useita yrityksiä samanaikaisesti. </a:t>
            </a:r>
          </a:p>
          <a:p>
            <a:pPr algn="l" rtl="0"/>
            <a:r>
              <a:rPr lang="en-US" sz="2200" dirty="0" err="1"/>
              <a:t>Tätä</a:t>
            </a:r>
            <a:r>
              <a:rPr lang="en-US" sz="2200" dirty="0"/>
              <a:t> mallia käytetään eniten ravitsemisalan toimittamiseen, mutta osa jälleenmyyjistä on 	</a:t>
            </a:r>
            <a:r>
              <a:rPr lang="en-US" sz="2200" dirty="0" err="1"/>
              <a:t>siirtymässä</a:t>
            </a:r>
            <a:r>
              <a:rPr lang="en-US" sz="2200" dirty="0"/>
              <a:t> sähköajoneuvoihin.</a:t>
            </a:r>
            <a:endParaRPr lang="en-IE" sz="2200" dirty="0"/>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553800" y="667277"/>
            <a:ext cx="5542200" cy="992652"/>
          </a:xfrm>
        </p:spPr>
        <p:txBody>
          <a:bodyPr/>
          <a:lstStyle/>
          <a:p>
            <a:pPr marL="742950" indent="-742950" algn="l" rtl="0">
              <a:buFont typeface="+mj-lt"/>
              <a:buAutoNum type="arabicPeriod" startAt="3"/>
            </a:pPr>
            <a:r>
              <a:rPr lang="en-IE" b="1" dirty="0"/>
              <a:t>Tukkumyynti</a:t>
            </a:r>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898357" y="1357970"/>
            <a:ext cx="6163346" cy="3823627"/>
          </a:xfrm>
        </p:spPr>
        <p:txBody>
          <a:bodyPr/>
          <a:lstStyle/>
          <a:p>
            <a:pPr algn="l" rtl="0"/>
            <a:r>
              <a:rPr lang="en-US" sz="2200" dirty="0" err="1"/>
              <a:t>Verkkoalustat</a:t>
            </a:r>
            <a:r>
              <a:rPr lang="en-US" sz="2200" dirty="0"/>
              <a:t> ja </a:t>
            </a:r>
            <a:r>
              <a:rPr lang="en-US" sz="2200" dirty="0" err="1"/>
              <a:t>markkinapaikat</a:t>
            </a:r>
            <a:r>
              <a:rPr lang="en-US" sz="2200" dirty="0"/>
              <a:t> </a:t>
            </a:r>
            <a:r>
              <a:rPr lang="en-US" sz="2200" dirty="0" err="1"/>
              <a:t>voivat</a:t>
            </a:r>
            <a:r>
              <a:rPr lang="en-US" sz="2200" dirty="0"/>
              <a:t> </a:t>
            </a:r>
            <a:r>
              <a:rPr lang="en-US" sz="2200" dirty="0" err="1"/>
              <a:t>helpottaa</a:t>
            </a:r>
            <a:r>
              <a:rPr lang="en-US" sz="2200" dirty="0"/>
              <a:t> </a:t>
            </a:r>
            <a:r>
              <a:rPr lang="en-US" sz="2200" dirty="0" err="1"/>
              <a:t>eettistä</a:t>
            </a:r>
            <a:r>
              <a:rPr lang="en-US" sz="2200" dirty="0"/>
              <a:t> </a:t>
            </a:r>
            <a:r>
              <a:rPr lang="en-US" sz="2200" dirty="0" err="1"/>
              <a:t>jakelua</a:t>
            </a:r>
            <a:r>
              <a:rPr lang="en-US" sz="2200" dirty="0"/>
              <a:t> </a:t>
            </a:r>
            <a:r>
              <a:rPr lang="en-US" sz="2200" dirty="0" err="1"/>
              <a:t>yhdistämällä</a:t>
            </a:r>
            <a:r>
              <a:rPr lang="en-US" sz="2200" dirty="0"/>
              <a:t> </a:t>
            </a:r>
            <a:r>
              <a:rPr lang="en-US" sz="2200" dirty="0" err="1"/>
              <a:t>eettiset</a:t>
            </a:r>
            <a:r>
              <a:rPr lang="en-US" sz="2200" dirty="0"/>
              <a:t> </a:t>
            </a:r>
            <a:r>
              <a:rPr lang="en-US" sz="2200" dirty="0" err="1"/>
              <a:t>ruoan</a:t>
            </a:r>
            <a:r>
              <a:rPr lang="en-US" sz="2200" dirty="0"/>
              <a:t> </a:t>
            </a:r>
            <a:r>
              <a:rPr lang="en-US" sz="2200" dirty="0" err="1"/>
              <a:t>tuottajat</a:t>
            </a:r>
            <a:r>
              <a:rPr lang="en-US" sz="2200" dirty="0"/>
              <a:t> </a:t>
            </a:r>
            <a:r>
              <a:rPr lang="en-US" sz="2200" dirty="0" err="1"/>
              <a:t>suoraan</a:t>
            </a:r>
            <a:r>
              <a:rPr lang="en-US" sz="2200" dirty="0"/>
              <a:t> </a:t>
            </a:r>
            <a:r>
              <a:rPr lang="en-US" sz="2200" dirty="0" err="1"/>
              <a:t>kuluttajiin</a:t>
            </a:r>
            <a:r>
              <a:rPr lang="en-US" sz="2200" dirty="0"/>
              <a:t>. </a:t>
            </a:r>
          </a:p>
          <a:p>
            <a:pPr algn="l" rtl="0"/>
            <a:r>
              <a:rPr lang="en-US" sz="2200" dirty="0" err="1"/>
              <a:t>Nämä</a:t>
            </a:r>
            <a:r>
              <a:rPr lang="en-US" sz="2200" dirty="0"/>
              <a:t> </a:t>
            </a:r>
            <a:r>
              <a:rPr lang="en-US" sz="2200" dirty="0" err="1"/>
              <a:t>alustat</a:t>
            </a:r>
            <a:r>
              <a:rPr lang="en-US" sz="2200" dirty="0"/>
              <a:t> </a:t>
            </a:r>
            <a:r>
              <a:rPr lang="en-US" sz="2200" dirty="0" err="1"/>
              <a:t>voivat</a:t>
            </a:r>
            <a:r>
              <a:rPr lang="en-US" sz="2200" dirty="0"/>
              <a:t> </a:t>
            </a:r>
            <a:r>
              <a:rPr lang="en-US" sz="2200" dirty="0" err="1"/>
              <a:t>tarkastaa</a:t>
            </a:r>
            <a:r>
              <a:rPr lang="en-US" sz="2200" dirty="0"/>
              <a:t> ja </a:t>
            </a:r>
            <a:r>
              <a:rPr lang="en-US" sz="2200" dirty="0" err="1"/>
              <a:t>kuratoida</a:t>
            </a:r>
            <a:r>
              <a:rPr lang="en-US" sz="2200" dirty="0"/>
              <a:t> </a:t>
            </a:r>
            <a:r>
              <a:rPr lang="en-US" sz="2200" dirty="0" err="1"/>
              <a:t>sinut</a:t>
            </a:r>
            <a:r>
              <a:rPr lang="en-US" sz="2200" dirty="0"/>
              <a:t> </a:t>
            </a:r>
            <a:r>
              <a:rPr lang="en-US" sz="2200" dirty="0" err="1"/>
              <a:t>tuottajiksi</a:t>
            </a:r>
            <a:r>
              <a:rPr lang="en-US" sz="2200" dirty="0"/>
              <a:t> </a:t>
            </a:r>
            <a:r>
              <a:rPr lang="en-US" sz="2200" dirty="0" err="1"/>
              <a:t>eettisten</a:t>
            </a:r>
            <a:r>
              <a:rPr lang="en-US" sz="2200" dirty="0"/>
              <a:t> </a:t>
            </a:r>
            <a:r>
              <a:rPr lang="en-US" sz="2200" dirty="0" err="1"/>
              <a:t>käytäntöjesi</a:t>
            </a:r>
            <a:r>
              <a:rPr lang="en-US" sz="2200" dirty="0"/>
              <a:t>, </a:t>
            </a:r>
            <a:r>
              <a:rPr lang="en-US" sz="2200" dirty="0" err="1"/>
              <a:t>sertifiointiesi</a:t>
            </a:r>
            <a:r>
              <a:rPr lang="en-US" sz="2200" dirty="0"/>
              <a:t> ja </a:t>
            </a:r>
            <a:r>
              <a:rPr lang="en-US" sz="2200" dirty="0" err="1"/>
              <a:t>kestävän</a:t>
            </a:r>
            <a:r>
              <a:rPr lang="en-US" sz="2200" dirty="0"/>
              <a:t> </a:t>
            </a:r>
            <a:r>
              <a:rPr lang="en-US" sz="2200" dirty="0" err="1"/>
              <a:t>kehityksen</a:t>
            </a:r>
            <a:r>
              <a:rPr lang="en-US" sz="2200" dirty="0"/>
              <a:t> </a:t>
            </a:r>
            <a:r>
              <a:rPr lang="en-US" sz="2200" dirty="0" err="1"/>
              <a:t>sitoumustesi</a:t>
            </a:r>
            <a:r>
              <a:rPr lang="en-US" sz="2200" dirty="0"/>
              <a:t> </a:t>
            </a:r>
            <a:r>
              <a:rPr lang="en-US" sz="2200" dirty="0" err="1"/>
              <a:t>perusteella</a:t>
            </a:r>
            <a:r>
              <a:rPr lang="en-US" sz="2200" dirty="0"/>
              <a:t>. </a:t>
            </a:r>
          </a:p>
          <a:p>
            <a:pPr algn="l" rtl="0"/>
            <a:r>
              <a:rPr lang="en-US" sz="2200" dirty="0"/>
              <a:t>Ne </a:t>
            </a:r>
            <a:r>
              <a:rPr lang="en-US" sz="2200" dirty="0" err="1"/>
              <a:t>tarjoavat</a:t>
            </a:r>
            <a:r>
              <a:rPr lang="en-US" sz="2200" dirty="0"/>
              <a:t> </a:t>
            </a:r>
            <a:r>
              <a:rPr lang="en-US" sz="2200" dirty="0" err="1"/>
              <a:t>myös</a:t>
            </a:r>
            <a:r>
              <a:rPr lang="en-US" sz="2200" dirty="0"/>
              <a:t> </a:t>
            </a:r>
            <a:r>
              <a:rPr lang="en-US" sz="2200" dirty="0" err="1"/>
              <a:t>tuottajille</a:t>
            </a:r>
            <a:r>
              <a:rPr lang="en-US" sz="2200" dirty="0"/>
              <a:t> </a:t>
            </a:r>
            <a:r>
              <a:rPr lang="en-US" sz="2200" dirty="0" err="1"/>
              <a:t>kätevän</a:t>
            </a:r>
            <a:r>
              <a:rPr lang="en-US" sz="2200" dirty="0"/>
              <a:t> </a:t>
            </a:r>
            <a:r>
              <a:rPr lang="en-US" sz="2200" dirty="0" err="1"/>
              <a:t>tavan</a:t>
            </a:r>
            <a:r>
              <a:rPr lang="en-US" sz="2200" dirty="0"/>
              <a:t> </a:t>
            </a:r>
            <a:r>
              <a:rPr lang="en-US" sz="2200" dirty="0" err="1"/>
              <a:t>eliminoida</a:t>
            </a:r>
            <a:r>
              <a:rPr lang="en-US" sz="2200" dirty="0"/>
              <a:t> </a:t>
            </a:r>
            <a:r>
              <a:rPr lang="en-US" sz="2200" dirty="0" err="1"/>
              <a:t>elintarvikkeiden</a:t>
            </a:r>
            <a:r>
              <a:rPr lang="en-US" sz="2200" dirty="0"/>
              <a:t> </a:t>
            </a:r>
            <a:r>
              <a:rPr lang="en-US" sz="2200" dirty="0" err="1"/>
              <a:t>toimitusketjua</a:t>
            </a:r>
            <a:r>
              <a:rPr lang="en-US" sz="2200" dirty="0"/>
              <a:t> </a:t>
            </a:r>
            <a:r>
              <a:rPr lang="en-US" sz="2200" dirty="0" err="1"/>
              <a:t>lyhentävät</a:t>
            </a:r>
            <a:r>
              <a:rPr lang="en-US" sz="2200" dirty="0"/>
              <a:t> </a:t>
            </a:r>
            <a:r>
              <a:rPr lang="en-US" sz="2200" dirty="0" err="1"/>
              <a:t>välittäjät</a:t>
            </a:r>
            <a:r>
              <a:rPr lang="en-US" sz="2200" dirty="0"/>
              <a:t> ja </a:t>
            </a:r>
            <a:r>
              <a:rPr lang="en-US" sz="2200" dirty="0" err="1"/>
              <a:t>varmistavat</a:t>
            </a:r>
            <a:r>
              <a:rPr lang="en-US" sz="2200" dirty="0"/>
              <a:t>, </a:t>
            </a:r>
            <a:r>
              <a:rPr lang="en-US" sz="2200" dirty="0" err="1"/>
              <a:t>että</a:t>
            </a:r>
            <a:r>
              <a:rPr lang="en-US" sz="2200" dirty="0"/>
              <a:t> </a:t>
            </a:r>
            <a:r>
              <a:rPr lang="en-US" sz="2200" dirty="0" err="1"/>
              <a:t>kuluttajat</a:t>
            </a:r>
            <a:r>
              <a:rPr lang="en-US" sz="2200" dirty="0"/>
              <a:t> </a:t>
            </a:r>
            <a:r>
              <a:rPr lang="en-US" sz="2200" dirty="0" err="1"/>
              <a:t>voivat</a:t>
            </a:r>
            <a:r>
              <a:rPr lang="en-US" sz="2200" dirty="0"/>
              <a:t> </a:t>
            </a:r>
            <a:r>
              <a:rPr lang="en-US" sz="2200" dirty="0" err="1"/>
              <a:t>saada</a:t>
            </a:r>
            <a:r>
              <a:rPr lang="en-US" sz="2200" dirty="0"/>
              <a:t> </a:t>
            </a:r>
            <a:r>
              <a:rPr lang="en-US" sz="2200" dirty="0" err="1"/>
              <a:t>eettisesti</a:t>
            </a:r>
            <a:r>
              <a:rPr lang="en-US" sz="2200" dirty="0"/>
              <a:t> </a:t>
            </a:r>
            <a:r>
              <a:rPr lang="en-US" sz="2200" dirty="0" err="1"/>
              <a:t>hankittuja</a:t>
            </a:r>
            <a:r>
              <a:rPr lang="en-US" sz="2200" dirty="0"/>
              <a:t> ja </a:t>
            </a:r>
            <a:r>
              <a:rPr lang="en-US" sz="2200" dirty="0" err="1"/>
              <a:t>tuotettuja</a:t>
            </a:r>
            <a:r>
              <a:rPr lang="en-US" sz="2200" dirty="0"/>
              <a:t> </a:t>
            </a:r>
            <a:r>
              <a:rPr lang="en-US" sz="2200" dirty="0" err="1"/>
              <a:t>elintarvikkeita</a:t>
            </a:r>
            <a:r>
              <a:rPr lang="en-US" sz="2200" dirty="0"/>
              <a:t>, </a:t>
            </a:r>
            <a:r>
              <a:rPr lang="en-US" sz="2200" dirty="0" err="1"/>
              <a:t>mikä</a:t>
            </a:r>
            <a:r>
              <a:rPr lang="en-US" sz="2200" dirty="0"/>
              <a:t> </a:t>
            </a:r>
            <a:r>
              <a:rPr lang="en-US" sz="2200" dirty="0" err="1"/>
              <a:t>tukee</a:t>
            </a:r>
            <a:r>
              <a:rPr lang="en-US" sz="2200" dirty="0"/>
              <a:t> </a:t>
            </a:r>
            <a:r>
              <a:rPr lang="en-US" sz="2200" dirty="0" err="1"/>
              <a:t>vastuullista</a:t>
            </a:r>
            <a:r>
              <a:rPr lang="en-US" sz="2200" dirty="0"/>
              <a:t> </a:t>
            </a:r>
            <a:r>
              <a:rPr lang="en-US" sz="2200" dirty="0" err="1"/>
              <a:t>liiketoimintaa</a:t>
            </a:r>
            <a:r>
              <a:rPr lang="en-US" sz="2200" dirty="0"/>
              <a:t>. </a:t>
            </a:r>
          </a:p>
          <a:p>
            <a:pPr algn="l" rtl="0"/>
            <a:r>
              <a:rPr lang="en-US" sz="2200" dirty="0" err="1"/>
              <a:t>Usein</a:t>
            </a:r>
            <a:r>
              <a:rPr lang="en-US" sz="2200" dirty="0"/>
              <a:t> </a:t>
            </a:r>
            <a:r>
              <a:rPr lang="en-US" sz="2200" dirty="0" err="1"/>
              <a:t>tätä</a:t>
            </a:r>
            <a:r>
              <a:rPr lang="en-US" sz="2200" dirty="0"/>
              <a:t> </a:t>
            </a:r>
            <a:r>
              <a:rPr lang="en-US" sz="2200" dirty="0" err="1"/>
              <a:t>mallia</a:t>
            </a:r>
            <a:r>
              <a:rPr lang="en-US" sz="2200" dirty="0"/>
              <a:t> </a:t>
            </a:r>
            <a:r>
              <a:rPr lang="en-US" sz="2200" dirty="0" err="1"/>
              <a:t>tukevat</a:t>
            </a:r>
            <a:r>
              <a:rPr lang="en-US" sz="2200" dirty="0"/>
              <a:t> </a:t>
            </a:r>
            <a:r>
              <a:rPr lang="en-US" sz="2200" dirty="0" err="1"/>
              <a:t>vihreät</a:t>
            </a:r>
            <a:r>
              <a:rPr lang="en-US" sz="2200" dirty="0"/>
              <a:t> </a:t>
            </a:r>
            <a:r>
              <a:rPr lang="en-US" sz="2200" dirty="0" err="1"/>
              <a:t>kuriiripalvelut</a:t>
            </a:r>
            <a:r>
              <a:rPr lang="en-US" sz="2200" dirty="0"/>
              <a:t> tai 	</a:t>
            </a:r>
            <a:r>
              <a:rPr lang="en-US" sz="2200" dirty="0" err="1"/>
              <a:t>keskitetyt</a:t>
            </a:r>
            <a:r>
              <a:rPr lang="en-US" sz="2200" dirty="0"/>
              <a:t> “Click &amp; collect” -</a:t>
            </a:r>
            <a:r>
              <a:rPr lang="en-US" sz="2200" dirty="0" err="1"/>
              <a:t>varastot</a:t>
            </a:r>
            <a:r>
              <a:rPr lang="en-US" sz="2200" dirty="0"/>
              <a:t>.</a:t>
            </a:r>
            <a:endParaRPr lang="en-IE" sz="2200" dirty="0"/>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653260" y="591773"/>
            <a:ext cx="4990998" cy="992652"/>
          </a:xfrm>
        </p:spPr>
        <p:txBody>
          <a:bodyPr/>
          <a:lstStyle/>
          <a:p>
            <a:pPr marL="742950" indent="-742950" algn="l" rtl="0">
              <a:buFont typeface="+mj-lt"/>
              <a:buAutoNum type="arabicPeriod" startAt="4"/>
            </a:pPr>
            <a:r>
              <a:rPr lang="en-IE" b="1" dirty="0"/>
              <a:t>Online-jakelu</a:t>
            </a:r>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43699" y="1359131"/>
            <a:ext cx="4465843" cy="3849918"/>
          </a:xfrm>
        </p:spPr>
        <p:txBody>
          <a:bodyPr/>
          <a:lstStyle/>
          <a:p>
            <a:pPr algn="l" rtl="0"/>
            <a:r>
              <a:rPr lang="en-IE" dirty="0" err="1"/>
              <a:t>Tämä</a:t>
            </a:r>
            <a:r>
              <a:rPr lang="en-IE" dirty="0"/>
              <a:t> </a:t>
            </a:r>
            <a:r>
              <a:rPr lang="en-IE" dirty="0" err="1"/>
              <a:t>verkkoyhteisö</a:t>
            </a:r>
            <a:r>
              <a:rPr lang="en-IE" dirty="0" err="1">
                <a:hlinkClick r:id="rId2"/>
              </a:rPr>
              <a:t>alusta</a:t>
            </a:r>
            <a:r>
              <a:rPr lang="en-IE" dirty="0"/>
              <a:t> </a:t>
            </a:r>
            <a:r>
              <a:rPr lang="en-IE" dirty="0" err="1"/>
              <a:t>toimii</a:t>
            </a:r>
            <a:r>
              <a:rPr lang="en-IE" dirty="0"/>
              <a:t> </a:t>
            </a:r>
            <a:r>
              <a:rPr lang="en-IE" dirty="0" err="1"/>
              <a:t>ohjaamalla</a:t>
            </a:r>
            <a:r>
              <a:rPr lang="en-IE" dirty="0"/>
              <a:t> </a:t>
            </a:r>
            <a:r>
              <a:rPr lang="en-IE" dirty="0" err="1"/>
              <a:t>kuluttajat</a:t>
            </a:r>
            <a:r>
              <a:rPr lang="en-IE" dirty="0"/>
              <a:t> </a:t>
            </a:r>
            <a:r>
              <a:rPr lang="en-IE" dirty="0" err="1"/>
              <a:t>heidän</a:t>
            </a:r>
            <a:r>
              <a:rPr lang="en-IE" dirty="0"/>
              <a:t> </a:t>
            </a:r>
            <a:r>
              <a:rPr lang="en-IE" dirty="0" err="1"/>
              <a:t>luokseen</a:t>
            </a:r>
            <a:r>
              <a:rPr lang="en-IE" dirty="0"/>
              <a:t> </a:t>
            </a:r>
            <a:r>
              <a:rPr lang="en-US" dirty="0" err="1"/>
              <a:t>paikalliseen</a:t>
            </a:r>
            <a:r>
              <a:rPr lang="en-US" dirty="0"/>
              <a:t> </a:t>
            </a:r>
            <a:r>
              <a:rPr lang="en-US" dirty="0" err="1"/>
              <a:t>markettiin</a:t>
            </a:r>
            <a:r>
              <a:rPr lang="en-US" dirty="0"/>
              <a:t>.</a:t>
            </a:r>
          </a:p>
          <a:p>
            <a:pPr algn="l" rtl="0"/>
            <a:r>
              <a:rPr lang="en-US" dirty="0" err="1"/>
              <a:t>Sitten</a:t>
            </a:r>
            <a:r>
              <a:rPr lang="en-US" dirty="0"/>
              <a:t> he </a:t>
            </a:r>
            <a:r>
              <a:rPr lang="en-US" dirty="0" err="1"/>
              <a:t>valitsevat</a:t>
            </a:r>
            <a:r>
              <a:rPr lang="en-US" dirty="0"/>
              <a:t> </a:t>
            </a:r>
            <a:r>
              <a:rPr lang="en-US" dirty="0" err="1"/>
              <a:t>laajasta</a:t>
            </a:r>
            <a:r>
              <a:rPr lang="en-US" dirty="0"/>
              <a:t> </a:t>
            </a:r>
            <a:r>
              <a:rPr lang="en-US" dirty="0" err="1"/>
              <a:t>valikoimasta</a:t>
            </a:r>
            <a:r>
              <a:rPr lang="en-US" dirty="0"/>
              <a:t> </a:t>
            </a:r>
            <a:r>
              <a:rPr lang="en-US" dirty="0" err="1"/>
              <a:t>paikallisia</a:t>
            </a:r>
            <a:r>
              <a:rPr lang="en-US" dirty="0"/>
              <a:t> </a:t>
            </a:r>
            <a:r>
              <a:rPr lang="en-US" dirty="0" err="1"/>
              <a:t>tuotteita</a:t>
            </a:r>
            <a:r>
              <a:rPr lang="en-US" dirty="0"/>
              <a:t>, </a:t>
            </a:r>
            <a:r>
              <a:rPr lang="en-US" dirty="0" err="1"/>
              <a:t>kuten</a:t>
            </a:r>
            <a:r>
              <a:rPr lang="en-US" dirty="0"/>
              <a:t> </a:t>
            </a:r>
            <a:r>
              <a:rPr lang="en-US" dirty="0" err="1"/>
              <a:t>hedelmiä</a:t>
            </a:r>
            <a:r>
              <a:rPr lang="en-US" dirty="0"/>
              <a:t> ja </a:t>
            </a:r>
            <a:r>
              <a:rPr lang="en-US" dirty="0" err="1"/>
              <a:t>vihanneksia</a:t>
            </a:r>
            <a:r>
              <a:rPr lang="en-US" dirty="0"/>
              <a:t>, </a:t>
            </a:r>
            <a:r>
              <a:rPr lang="en-US" dirty="0" err="1"/>
              <a:t>leipää</a:t>
            </a:r>
            <a:r>
              <a:rPr lang="en-US" dirty="0"/>
              <a:t>, </a:t>
            </a:r>
            <a:r>
              <a:rPr lang="en-US" dirty="0" err="1"/>
              <a:t>leivonnaisia</a:t>
            </a:r>
            <a:r>
              <a:rPr lang="en-US" dirty="0"/>
              <a:t>, </a:t>
            </a:r>
            <a:r>
              <a:rPr lang="en-US" dirty="0" err="1"/>
              <a:t>juustoa</a:t>
            </a:r>
            <a:r>
              <a:rPr lang="en-US" dirty="0"/>
              <a:t>, </a:t>
            </a:r>
            <a:r>
              <a:rPr lang="en-US" dirty="0" err="1"/>
              <a:t>lihaa</a:t>
            </a:r>
            <a:r>
              <a:rPr lang="en-US" dirty="0"/>
              <a:t>, </a:t>
            </a:r>
            <a:r>
              <a:rPr lang="en-US" dirty="0" err="1"/>
              <a:t>säilykkeitä</a:t>
            </a:r>
            <a:r>
              <a:rPr lang="en-US" dirty="0"/>
              <a:t>, </a:t>
            </a:r>
            <a:r>
              <a:rPr lang="en-US" dirty="0" err="1"/>
              <a:t>oluita</a:t>
            </a:r>
            <a:r>
              <a:rPr lang="en-US" dirty="0"/>
              <a:t> ja </a:t>
            </a:r>
            <a:r>
              <a:rPr lang="en-US" dirty="0" err="1"/>
              <a:t>monia</a:t>
            </a:r>
            <a:r>
              <a:rPr lang="en-US" dirty="0"/>
              <a:t> </a:t>
            </a:r>
            <a:r>
              <a:rPr lang="en-US" dirty="0" err="1"/>
              <a:t>muita</a:t>
            </a:r>
            <a:r>
              <a:rPr lang="en-US" dirty="0"/>
              <a:t>. </a:t>
            </a:r>
          </a:p>
          <a:p>
            <a:pPr algn="l" rtl="0"/>
            <a:r>
              <a:rPr lang="en-US" dirty="0" err="1"/>
              <a:t>Kun</a:t>
            </a:r>
            <a:r>
              <a:rPr lang="en-US" dirty="0"/>
              <a:t> he </a:t>
            </a:r>
            <a:r>
              <a:rPr lang="en-US" dirty="0" err="1"/>
              <a:t>ovat</a:t>
            </a:r>
            <a:r>
              <a:rPr lang="en-US" dirty="0"/>
              <a:t> </a:t>
            </a:r>
            <a:r>
              <a:rPr lang="en-US" dirty="0" err="1"/>
              <a:t>tyytyväisiä</a:t>
            </a:r>
            <a:r>
              <a:rPr lang="en-US" dirty="0"/>
              <a:t> </a:t>
            </a:r>
            <a:r>
              <a:rPr lang="en-US" dirty="0" err="1"/>
              <a:t>ostoskorissa</a:t>
            </a:r>
            <a:r>
              <a:rPr lang="en-US" dirty="0"/>
              <a:t> </a:t>
            </a:r>
            <a:r>
              <a:rPr lang="en-US" dirty="0" err="1"/>
              <a:t>oleviin</a:t>
            </a:r>
            <a:r>
              <a:rPr lang="en-US" dirty="0"/>
              <a:t> </a:t>
            </a:r>
            <a:r>
              <a:rPr lang="en-US" dirty="0" err="1"/>
              <a:t>tuotteisiin</a:t>
            </a:r>
            <a:r>
              <a:rPr lang="en-US" dirty="0"/>
              <a:t>, he </a:t>
            </a:r>
            <a:r>
              <a:rPr lang="en-US" dirty="0" err="1"/>
              <a:t>suorittavat</a:t>
            </a:r>
            <a:r>
              <a:rPr lang="en-US" dirty="0"/>
              <a:t> </a:t>
            </a:r>
            <a:r>
              <a:rPr lang="en-US" dirty="0" err="1"/>
              <a:t>ostoksensa</a:t>
            </a:r>
            <a:r>
              <a:rPr lang="en-US" dirty="0"/>
              <a:t> </a:t>
            </a:r>
            <a:r>
              <a:rPr lang="en-US" dirty="0" err="1"/>
              <a:t>verkossa</a:t>
            </a:r>
            <a:r>
              <a:rPr lang="en-US" dirty="0"/>
              <a:t> ja </a:t>
            </a:r>
            <a:r>
              <a:rPr lang="en-US" dirty="0" err="1"/>
              <a:t>keräävät</a:t>
            </a:r>
            <a:r>
              <a:rPr lang="en-US" dirty="0"/>
              <a:t> </a:t>
            </a:r>
            <a:r>
              <a:rPr lang="en-US" dirty="0" err="1"/>
              <a:t>koko</a:t>
            </a:r>
            <a:r>
              <a:rPr lang="en-US" dirty="0"/>
              <a:t> </a:t>
            </a:r>
            <a:r>
              <a:rPr lang="en-US" dirty="0" err="1"/>
              <a:t>noston</a:t>
            </a:r>
            <a:r>
              <a:rPr lang="en-US" dirty="0"/>
              <a:t> </a:t>
            </a:r>
            <a:r>
              <a:rPr lang="en-US" dirty="0" err="1"/>
              <a:t>määrättynä</a:t>
            </a:r>
            <a:r>
              <a:rPr lang="en-US" dirty="0"/>
              <a:t> </a:t>
            </a:r>
            <a:r>
              <a:rPr lang="en-US" dirty="0" err="1"/>
              <a:t>päivänä</a:t>
            </a:r>
            <a:r>
              <a:rPr lang="en-US" dirty="0"/>
              <a:t>.</a:t>
            </a:r>
            <a:endParaRPr lang="en-IE" dirty="0"/>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0815550" cy="803654"/>
          </a:xfrm>
        </p:spPr>
        <p:txBody>
          <a:bodyPr/>
          <a:lstStyle/>
          <a:p>
            <a:pPr algn="l" rtl="0"/>
            <a:r>
              <a:rPr lang="en-IE" b="1"/>
              <a:t>Esimerkki verkko-, yhteisö- ja suorajakelusta</a:t>
            </a: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8" y="1008920"/>
            <a:ext cx="7384687"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48640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1048969" y="1452563"/>
            <a:ext cx="5746887" cy="3585364"/>
          </a:xfrm>
        </p:spPr>
        <p:txBody>
          <a:bodyPr/>
          <a:lstStyle/>
          <a:p>
            <a:pPr algn="l" rtl="0"/>
            <a:r>
              <a:rPr lang="en-US" dirty="0" err="1"/>
              <a:t>Nollajätteen</a:t>
            </a:r>
            <a:r>
              <a:rPr lang="en-US" dirty="0"/>
              <a:t> </a:t>
            </a:r>
            <a:r>
              <a:rPr lang="en-US" dirty="0" err="1"/>
              <a:t>jakelumalleilla</a:t>
            </a:r>
            <a:r>
              <a:rPr lang="en-US" dirty="0"/>
              <a:t> </a:t>
            </a:r>
            <a:r>
              <a:rPr lang="en-US" dirty="0" err="1"/>
              <a:t>pyritään</a:t>
            </a:r>
            <a:r>
              <a:rPr lang="en-US" dirty="0"/>
              <a:t> </a:t>
            </a:r>
            <a:r>
              <a:rPr lang="en-US" dirty="0" err="1"/>
              <a:t>eliminoimaan</a:t>
            </a:r>
            <a:r>
              <a:rPr lang="en-US" dirty="0"/>
              <a:t> tai </a:t>
            </a:r>
            <a:r>
              <a:rPr lang="en-US" dirty="0" err="1"/>
              <a:t>minimoimaan</a:t>
            </a:r>
            <a:r>
              <a:rPr lang="en-US" dirty="0"/>
              <a:t> </a:t>
            </a:r>
            <a:r>
              <a:rPr lang="en-US" dirty="0" err="1"/>
              <a:t>pakkausjätteet</a:t>
            </a:r>
            <a:r>
              <a:rPr lang="en-US" dirty="0"/>
              <a:t> </a:t>
            </a:r>
            <a:r>
              <a:rPr lang="en-US" dirty="0" err="1"/>
              <a:t>koko</a:t>
            </a:r>
            <a:r>
              <a:rPr lang="en-US" dirty="0"/>
              <a:t> </a:t>
            </a:r>
            <a:r>
              <a:rPr lang="en-US" dirty="0" err="1"/>
              <a:t>toimitusketjussa</a:t>
            </a:r>
            <a:r>
              <a:rPr lang="en-US" dirty="0"/>
              <a:t>. </a:t>
            </a:r>
          </a:p>
          <a:p>
            <a:pPr algn="l" rtl="0"/>
            <a:r>
              <a:rPr lang="en-US" dirty="0" err="1"/>
              <a:t>Tämä</a:t>
            </a:r>
            <a:r>
              <a:rPr lang="en-US" dirty="0"/>
              <a:t> </a:t>
            </a:r>
            <a:r>
              <a:rPr lang="en-US" dirty="0" err="1"/>
              <a:t>voi</a:t>
            </a:r>
            <a:r>
              <a:rPr lang="en-US" dirty="0"/>
              <a:t> </a:t>
            </a:r>
            <a:r>
              <a:rPr lang="en-US" dirty="0" err="1"/>
              <a:t>sisältää</a:t>
            </a:r>
            <a:r>
              <a:rPr lang="en-US" dirty="0"/>
              <a:t> </a:t>
            </a:r>
            <a:r>
              <a:rPr lang="en-US" dirty="0" err="1"/>
              <a:t>uudelleenkäytettävien</a:t>
            </a:r>
            <a:r>
              <a:rPr lang="en-US" dirty="0"/>
              <a:t> </a:t>
            </a:r>
            <a:r>
              <a:rPr lang="en-US" dirty="0" err="1"/>
              <a:t>säiliöiden</a:t>
            </a:r>
            <a:r>
              <a:rPr lang="en-US" dirty="0"/>
              <a:t> (</a:t>
            </a:r>
            <a:r>
              <a:rPr lang="en-US" dirty="0" err="1"/>
              <a:t>palautus</a:t>
            </a:r>
            <a:r>
              <a:rPr lang="en-US" dirty="0"/>
              <a:t> </a:t>
            </a:r>
            <a:r>
              <a:rPr lang="en-US" dirty="0" err="1"/>
              <a:t>lähettäjälle</a:t>
            </a:r>
            <a:r>
              <a:rPr lang="en-US" dirty="0"/>
              <a:t>), </a:t>
            </a:r>
            <a:r>
              <a:rPr lang="en-US" dirty="0" err="1"/>
              <a:t>bulkkipakkausvaihtoehtojen</a:t>
            </a:r>
            <a:r>
              <a:rPr lang="en-US" dirty="0"/>
              <a:t> tai </a:t>
            </a:r>
            <a:r>
              <a:rPr lang="en-US" dirty="0" err="1"/>
              <a:t>innovatiivisten</a:t>
            </a:r>
            <a:r>
              <a:rPr lang="en-US" dirty="0"/>
              <a:t> </a:t>
            </a:r>
            <a:r>
              <a:rPr lang="en-US" dirty="0" err="1"/>
              <a:t>pakkausmateriaalien</a:t>
            </a:r>
            <a:r>
              <a:rPr lang="en-US" dirty="0"/>
              <a:t> </a:t>
            </a:r>
            <a:r>
              <a:rPr lang="en-US" dirty="0" err="1"/>
              <a:t>käyttämisen</a:t>
            </a:r>
            <a:r>
              <a:rPr lang="en-US" dirty="0"/>
              <a:t>, </a:t>
            </a:r>
            <a:r>
              <a:rPr lang="en-US" dirty="0" err="1"/>
              <a:t>jotka</a:t>
            </a:r>
            <a:r>
              <a:rPr lang="en-US" dirty="0"/>
              <a:t> </a:t>
            </a:r>
            <a:r>
              <a:rPr lang="en-US" dirty="0" err="1"/>
              <a:t>ovat</a:t>
            </a:r>
            <a:r>
              <a:rPr lang="en-US" dirty="0"/>
              <a:t> </a:t>
            </a:r>
            <a:r>
              <a:rPr lang="en-US" dirty="0" err="1"/>
              <a:t>biohajoavia</a:t>
            </a:r>
            <a:r>
              <a:rPr lang="en-US" dirty="0"/>
              <a:t> tai </a:t>
            </a:r>
            <a:r>
              <a:rPr lang="en-US" dirty="0" err="1"/>
              <a:t>kompostoitavia</a:t>
            </a:r>
            <a:r>
              <a:rPr lang="en-US" dirty="0"/>
              <a:t>.</a:t>
            </a:r>
          </a:p>
          <a:p>
            <a:pPr algn="l" rtl="0"/>
            <a:r>
              <a:rPr lang="en-US" dirty="0" err="1"/>
              <a:t>Jätteen</a:t>
            </a:r>
            <a:r>
              <a:rPr lang="en-US" dirty="0"/>
              <a:t> </a:t>
            </a:r>
            <a:r>
              <a:rPr lang="en-US" dirty="0" err="1"/>
              <a:t>syntymistä</a:t>
            </a:r>
            <a:r>
              <a:rPr lang="en-US" dirty="0"/>
              <a:t> </a:t>
            </a:r>
            <a:r>
              <a:rPr lang="en-US" dirty="0" err="1"/>
              <a:t>vähentämällä</a:t>
            </a:r>
            <a:r>
              <a:rPr lang="en-US" dirty="0"/>
              <a:t> </a:t>
            </a:r>
            <a:r>
              <a:rPr lang="en-US" dirty="0" err="1"/>
              <a:t>nämä</a:t>
            </a:r>
            <a:r>
              <a:rPr lang="en-US" dirty="0"/>
              <a:t> </a:t>
            </a:r>
            <a:r>
              <a:rPr lang="en-US" dirty="0" err="1"/>
              <a:t>mallit</a:t>
            </a:r>
            <a:r>
              <a:rPr lang="en-US" dirty="0"/>
              <a:t> </a:t>
            </a:r>
            <a:r>
              <a:rPr lang="en-US" dirty="0" err="1"/>
              <a:t>edistävät</a:t>
            </a:r>
            <a:r>
              <a:rPr lang="en-US" dirty="0"/>
              <a:t> </a:t>
            </a:r>
            <a:r>
              <a:rPr lang="en-US" dirty="0" err="1"/>
              <a:t>ympäristön</a:t>
            </a:r>
            <a:r>
              <a:rPr lang="en-US" dirty="0"/>
              <a:t> </a:t>
            </a:r>
            <a:r>
              <a:rPr lang="en-US" dirty="0" err="1"/>
              <a:t>kestävyyttä</a:t>
            </a:r>
            <a:r>
              <a:rPr lang="en-US" dirty="0"/>
              <a:t> ja </a:t>
            </a:r>
            <a:r>
              <a:rPr lang="en-US" dirty="0" err="1"/>
              <a:t>edistävät</a:t>
            </a:r>
            <a:r>
              <a:rPr lang="en-US" dirty="0"/>
              <a:t> </a:t>
            </a:r>
            <a:r>
              <a:rPr lang="en-US" dirty="0" err="1"/>
              <a:t>kiertotaloutta</a:t>
            </a:r>
            <a:r>
              <a:rPr lang="en-US" dirty="0"/>
              <a:t>.</a:t>
            </a:r>
            <a:endParaRPr lang="en-IE" dirty="0"/>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634407" y="660862"/>
            <a:ext cx="5631652" cy="992652"/>
          </a:xfrm>
        </p:spPr>
        <p:txBody>
          <a:bodyPr/>
          <a:lstStyle/>
          <a:p>
            <a:pPr marL="742950" indent="-742950" algn="l" rtl="0">
              <a:buFont typeface="+mj-lt"/>
              <a:buAutoNum type="arabicPeriod" startAt="5"/>
            </a:pPr>
            <a:r>
              <a:rPr lang="en-IE" b="1" dirty="0"/>
              <a:t>Jätteetön jakelu</a:t>
            </a:r>
          </a:p>
        </p:txBody>
      </p:sp>
      <p:pic>
        <p:nvPicPr>
          <p:cNvPr id="6" name="Picture Placeholder 5" descr="A green and red crate with bottles in it  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149087" y="1470081"/>
            <a:ext cx="5583948" cy="4170984"/>
          </a:xfrm>
        </p:spPr>
        <p:txBody>
          <a:bodyPr>
            <a:normAutofit/>
          </a:bodyPr>
          <a:lstStyle/>
          <a:p>
            <a:pPr rtl="0"/>
            <a:r>
              <a:rPr lang="en-US" sz="2400" i="0" dirty="0"/>
              <a:t>Elintarvikkeiden tuottajana tai yrittäjänä voit valita yhden tai useamman jakelukanavan kohdemarkkinoistasi, tuotetyypistäsi ja liiketoimintatavoitteistasi riippuen.</a:t>
            </a:r>
          </a:p>
          <a:p>
            <a:pPr rtl="0"/>
            <a:r>
              <a:rPr lang="en-US" sz="2400" i="0" dirty="0"/>
              <a:t>Eri kanavien yhdistäminen mahdollistaa monipuolistamisen, lisää markkinoiden kattavuutta ja joustavuutta asiakkaiden tarpeiden täyttämisessä. Eettiset ja kestävät elementit voidaan ottaa huomioon kussakin mallityypissä.</a:t>
            </a:r>
            <a:endParaRPr lang="en-IE" sz="2400" i="0" dirty="0"/>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a:xfrm>
            <a:off x="5260157" y="2930184"/>
            <a:ext cx="6029081" cy="3066422"/>
          </a:xfrm>
        </p:spPr>
        <p:txBody>
          <a:bodyPr/>
          <a:lstStyle/>
          <a:p>
            <a:pPr algn="l" rtl="0"/>
            <a:r>
              <a:rPr lang="en-IE" dirty="0" err="1"/>
              <a:t>Yrityksen</a:t>
            </a:r>
            <a:r>
              <a:rPr lang="en-IE" dirty="0"/>
              <a:t> </a:t>
            </a:r>
            <a:r>
              <a:rPr lang="en-IE" dirty="0" err="1"/>
              <a:t>kasvu</a:t>
            </a:r>
            <a:r>
              <a:rPr lang="en-IE" dirty="0"/>
              <a:t> </a:t>
            </a:r>
            <a:r>
              <a:rPr lang="en-IE" dirty="0" err="1"/>
              <a:t>ja</a:t>
            </a:r>
            <a:r>
              <a:rPr lang="en-IE" dirty="0"/>
              <a:t> </a:t>
            </a:r>
            <a:r>
              <a:rPr lang="en-IE" dirty="0" err="1"/>
              <a:t>menestys</a:t>
            </a:r>
            <a:r>
              <a:rPr lang="en-IE" dirty="0"/>
              <a:t> (</a:t>
            </a:r>
            <a:r>
              <a:rPr lang="en-IE" dirty="0" err="1"/>
              <a:t>markkinointi</a:t>
            </a:r>
            <a:r>
              <a:rPr lang="en-IE" dirty="0"/>
              <a:t>)</a:t>
            </a:r>
          </a:p>
          <a:p>
            <a:pPr algn="l" rtl="0"/>
            <a:endParaRPr lang="en-IE" dirty="0"/>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pPr algn="l" rtl="0"/>
            <a:r>
              <a:rPr lang="en-IE"/>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pPr algn="l" rtl="0"/>
            <a:r>
              <a:rPr lang="en-IE" b="1" dirty="0">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xfrm>
            <a:off x="6697824" y="996848"/>
            <a:ext cx="4644935" cy="689519"/>
          </a:xfrm>
          <a:ln>
            <a:solidFill>
              <a:srgbClr val="F79037"/>
            </a:solidFill>
          </a:ln>
        </p:spPr>
        <p:txBody>
          <a:bodyPr/>
          <a:lstStyle/>
          <a:p>
            <a:pPr algn="l" rtl="0"/>
            <a:r>
              <a:rPr lang="en-IE" b="1" dirty="0" err="1">
                <a:solidFill>
                  <a:srgbClr val="F79037"/>
                </a:solidFill>
              </a:rPr>
              <a:t>Jatkuva</a:t>
            </a:r>
            <a:r>
              <a:rPr lang="en-IE" b="1" dirty="0">
                <a:solidFill>
                  <a:srgbClr val="F79037"/>
                </a:solidFill>
              </a:rPr>
              <a:t> </a:t>
            </a:r>
            <a:r>
              <a:rPr lang="en-IE" b="1" dirty="0" err="1">
                <a:solidFill>
                  <a:srgbClr val="F79037"/>
                </a:solidFill>
              </a:rPr>
              <a:t>markkinatutkimus</a:t>
            </a:r>
            <a:endParaRPr lang="en-IE" b="1" dirty="0">
              <a:solidFill>
                <a:srgbClr val="F79037"/>
              </a:solidFill>
            </a:endParaRP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49241" y="1288083"/>
            <a:ext cx="5163933" cy="4671588"/>
          </a:xfrm>
        </p:spPr>
        <p:txBody>
          <a:bodyPr/>
          <a:lstStyle/>
          <a:p>
            <a:pPr marL="0" indent="0" algn="l" rtl="0"/>
            <a:r>
              <a:rPr lang="en-US" sz="2300" dirty="0"/>
              <a:t>Mitä tulee oman yrityksen perustamiseen, </a:t>
            </a:r>
            <a:r>
              <a:rPr lang="en-US" sz="2300" dirty="0" err="1"/>
              <a:t>niin</a:t>
            </a:r>
            <a:r>
              <a:rPr lang="en-US" sz="2300" dirty="0"/>
              <a:t> se </a:t>
            </a:r>
            <a:r>
              <a:rPr lang="en-US" sz="2300" dirty="0" err="1"/>
              <a:t>vaatii</a:t>
            </a:r>
            <a:r>
              <a:rPr lang="en-US" sz="2300" dirty="0"/>
              <a:t> </a:t>
            </a:r>
            <a:r>
              <a:rPr lang="en-US" sz="2300" b="1" dirty="0" err="1"/>
              <a:t>paljon</a:t>
            </a:r>
            <a:r>
              <a:rPr lang="en-US" sz="2300" b="1" dirty="0"/>
              <a:t> </a:t>
            </a:r>
            <a:r>
              <a:rPr lang="en-US" sz="2300" b="1" dirty="0" err="1"/>
              <a:t>suunnittelua</a:t>
            </a:r>
            <a:r>
              <a:rPr lang="en-US" sz="2300" dirty="0"/>
              <a:t> </a:t>
            </a:r>
            <a:r>
              <a:rPr lang="en-US" sz="2300" dirty="0" err="1"/>
              <a:t>varmistaen</a:t>
            </a:r>
            <a:r>
              <a:rPr lang="en-US" sz="2300" dirty="0"/>
              <a:t>, että yrityksesi onnistuu. Ilman asianmukaista suunnittelua sinulta puuttuu </a:t>
            </a:r>
            <a:r>
              <a:rPr lang="en-US" sz="2300" dirty="0" err="1"/>
              <a:t>suunta</a:t>
            </a:r>
            <a:r>
              <a:rPr lang="en-US" sz="2300" dirty="0"/>
              <a:t> ja </a:t>
            </a:r>
            <a:r>
              <a:rPr lang="en-US" sz="2300" dirty="0" err="1"/>
              <a:t>vaarantaa</a:t>
            </a:r>
            <a:r>
              <a:rPr lang="en-US" sz="2300" dirty="0"/>
              <a:t> </a:t>
            </a:r>
            <a:r>
              <a:rPr lang="en-US" sz="2300" dirty="0" err="1"/>
              <a:t>onnistumisen</a:t>
            </a:r>
            <a:r>
              <a:rPr lang="en-US" sz="2300" dirty="0"/>
              <a:t> </a:t>
            </a:r>
            <a:r>
              <a:rPr lang="en-US" sz="2300" dirty="0" err="1"/>
              <a:t>todennäköisyyden</a:t>
            </a:r>
            <a:r>
              <a:rPr lang="en-US" sz="2300" dirty="0"/>
              <a:t>.</a:t>
            </a:r>
            <a:endParaRPr lang="en-US" sz="2300" b="1" dirty="0"/>
          </a:p>
          <a:p>
            <a:pPr marL="0" indent="0" algn="l" rtl="0"/>
            <a:r>
              <a:rPr lang="en-US" sz="2300" b="1" dirty="0" err="1"/>
              <a:t>Markkinoinnilla</a:t>
            </a:r>
            <a:r>
              <a:rPr lang="en-US" sz="2300" b="1" dirty="0"/>
              <a:t> on </a:t>
            </a:r>
            <a:r>
              <a:rPr lang="en-US" sz="2300" b="1" dirty="0" err="1"/>
              <a:t>ratkaiseva</a:t>
            </a:r>
            <a:r>
              <a:rPr lang="en-US" sz="2300" b="1" dirty="0"/>
              <a:t> </a:t>
            </a:r>
            <a:r>
              <a:rPr lang="en-US" sz="2300" b="1" dirty="0" err="1"/>
              <a:t>rooli</a:t>
            </a:r>
            <a:r>
              <a:rPr lang="en-US" sz="2300" b="1" dirty="0"/>
              <a:t> </a:t>
            </a:r>
            <a:r>
              <a:rPr lang="en-US" sz="2300" dirty="0" err="1"/>
              <a:t>yrityksen</a:t>
            </a:r>
            <a:r>
              <a:rPr lang="en-US" sz="2300" dirty="0"/>
              <a:t> kasvussa ja menestyksessä. Se sisältää erilaisia ​​strategioita ja toimintoja. </a:t>
            </a:r>
          </a:p>
          <a:p>
            <a:pPr marL="0" indent="0" algn="l" rtl="0"/>
            <a:r>
              <a:rPr lang="en-US" sz="2300" dirty="0" err="1"/>
              <a:t>Tässä</a:t>
            </a:r>
            <a:r>
              <a:rPr lang="en-US" sz="2300" dirty="0"/>
              <a:t> on joitain keskeisiä näkökohtia, jotka korostavat markkinoinnin roolia yrityksen kasvussa ja menestyksessä</a:t>
            </a:r>
            <a:endParaRPr lang="en-IE" sz="2300" dirty="0"/>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pPr algn="l" rtl="0"/>
            <a:r>
              <a:rPr lang="en-IE" b="1" dirty="0">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xfrm>
            <a:off x="6719527" y="1911836"/>
            <a:ext cx="4623232" cy="689519"/>
          </a:xfrm>
          <a:ln>
            <a:solidFill>
              <a:srgbClr val="F79037"/>
            </a:solidFill>
          </a:ln>
        </p:spPr>
        <p:txBody>
          <a:bodyPr/>
          <a:lstStyle/>
          <a:p>
            <a:pPr algn="l" rtl="0"/>
            <a:r>
              <a:rPr lang="en-IE" b="1" dirty="0" err="1">
                <a:solidFill>
                  <a:srgbClr val="F79037"/>
                </a:solidFill>
              </a:rPr>
              <a:t>Johdonmukainen</a:t>
            </a:r>
            <a:r>
              <a:rPr lang="en-IE" b="1" dirty="0">
                <a:solidFill>
                  <a:srgbClr val="F79037"/>
                </a:solidFill>
              </a:rPr>
              <a:t> </a:t>
            </a:r>
            <a:r>
              <a:rPr lang="en-IE" b="1" dirty="0" err="1">
                <a:solidFill>
                  <a:srgbClr val="F79037"/>
                </a:solidFill>
              </a:rPr>
              <a:t>brändin</a:t>
            </a:r>
            <a:r>
              <a:rPr lang="en-IE" b="1" dirty="0">
                <a:solidFill>
                  <a:srgbClr val="F79037"/>
                </a:solidFill>
              </a:rPr>
              <a:t> </a:t>
            </a:r>
            <a:r>
              <a:rPr lang="en-IE" b="1" dirty="0" err="1">
                <a:solidFill>
                  <a:srgbClr val="F79037"/>
                </a:solidFill>
              </a:rPr>
              <a:t>luominen</a:t>
            </a:r>
            <a:endParaRPr lang="en-IE" b="1" dirty="0">
              <a:solidFill>
                <a:srgbClr val="F79037"/>
              </a:solidFill>
            </a:endParaRP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pPr algn="l" rtl="0"/>
            <a:r>
              <a:rPr lang="en-IE" b="1" dirty="0">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xfrm>
            <a:off x="6726106" y="2826823"/>
            <a:ext cx="4616653" cy="689519"/>
          </a:xfrm>
          <a:ln>
            <a:solidFill>
              <a:srgbClr val="F79037"/>
            </a:solidFill>
          </a:ln>
        </p:spPr>
        <p:txBody>
          <a:bodyPr/>
          <a:lstStyle/>
          <a:p>
            <a:pPr algn="l" rtl="0"/>
            <a:r>
              <a:rPr lang="en-IE" b="1" dirty="0">
                <a:solidFill>
                  <a:srgbClr val="F79037"/>
                </a:solidFill>
              </a:rPr>
              <a:t>Tuotteen edistäminen</a:t>
            </a: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pPr algn="l" rtl="0"/>
            <a:r>
              <a:rPr lang="en-IE" b="1" dirty="0">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xfrm>
            <a:off x="6747809" y="3741811"/>
            <a:ext cx="4594950" cy="689519"/>
          </a:xfrm>
          <a:ln>
            <a:solidFill>
              <a:srgbClr val="F79037"/>
            </a:solidFill>
          </a:ln>
        </p:spPr>
        <p:txBody>
          <a:bodyPr/>
          <a:lstStyle/>
          <a:p>
            <a:pPr algn="l" rtl="0"/>
            <a:r>
              <a:rPr lang="en-IE" b="1" dirty="0">
                <a:solidFill>
                  <a:srgbClr val="F79037"/>
                </a:solidFill>
              </a:rPr>
              <a:t>Asiakkaiden näkemyksiä ja palautetta</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pPr algn="l" rtl="0"/>
            <a:r>
              <a:rPr lang="en-IE" b="1" dirty="0">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xfrm>
            <a:off x="6726106" y="4656798"/>
            <a:ext cx="4594950" cy="689519"/>
          </a:xfrm>
          <a:ln>
            <a:solidFill>
              <a:srgbClr val="F79037"/>
            </a:solidFill>
          </a:ln>
        </p:spPr>
        <p:txBody>
          <a:bodyPr/>
          <a:lstStyle/>
          <a:p>
            <a:pPr algn="l" rtl="0"/>
            <a:r>
              <a:rPr lang="en-IE" b="1" dirty="0">
                <a:solidFill>
                  <a:srgbClr val="F79037"/>
                </a:solidFill>
              </a:rPr>
              <a:t>Kilpailuetu</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p:txBody>
          <a:bodyPr/>
          <a:lstStyle/>
          <a:p>
            <a:pPr algn="l" rtl="0"/>
            <a:r>
              <a:rPr lang="en-IE" dirty="0"/>
              <a:t>Kasvutaktiikka…</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pPr algn="l" rtl="0"/>
            <a:r>
              <a:rPr lang="en-IE" b="1" dirty="0">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xfrm>
            <a:off x="6726461" y="5606517"/>
            <a:ext cx="4616298" cy="689519"/>
          </a:xfrm>
          <a:ln>
            <a:solidFill>
              <a:srgbClr val="F79037"/>
            </a:solidFill>
          </a:ln>
        </p:spPr>
        <p:txBody>
          <a:bodyPr/>
          <a:lstStyle/>
          <a:p>
            <a:pPr algn="l" rtl="0"/>
            <a:r>
              <a:rPr lang="en-IE" b="1" dirty="0">
                <a:solidFill>
                  <a:srgbClr val="F79037"/>
                </a:solidFill>
              </a:rPr>
              <a:t>Ole ketterä</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759734" y="1372053"/>
            <a:ext cx="5989858" cy="4010187"/>
          </a:xfrm>
        </p:spPr>
        <p:txBody>
          <a:bodyPr/>
          <a:lstStyle/>
          <a:p>
            <a:pPr marL="342900" indent="-342900" algn="l" rtl="0">
              <a:buFont typeface="Arial" panose="020B0604020202020204" pitchFamily="34" charset="0"/>
              <a:buChar char="•"/>
            </a:pPr>
            <a:r>
              <a:rPr lang="en-US" sz="2300" dirty="0"/>
              <a:t>Tehokas markkinointi alkaa kohdemarkkinoiden syvästä ymmärtämisestä (empatia – moduuli 3). </a:t>
            </a:r>
          </a:p>
          <a:p>
            <a:pPr marL="342900" indent="-342900" algn="l" rtl="0">
              <a:buFont typeface="Arial" panose="020B0604020202020204" pitchFamily="34" charset="0"/>
              <a:buChar char="•"/>
            </a:pPr>
            <a:r>
              <a:rPr lang="en-US" sz="2300" dirty="0" err="1"/>
              <a:t>Kuten</a:t>
            </a:r>
            <a:r>
              <a:rPr lang="en-US" sz="2300" dirty="0"/>
              <a:t> Empatia-kartoitusharjoituksessa mainittiin, </a:t>
            </a:r>
            <a:r>
              <a:rPr lang="en-US" sz="2300" dirty="0" err="1"/>
              <a:t>markkinatutkimuksen</a:t>
            </a:r>
            <a:r>
              <a:rPr lang="en-US" sz="2300" dirty="0"/>
              <a:t> ja </a:t>
            </a:r>
            <a:r>
              <a:rPr lang="en-US" sz="2300" dirty="0" err="1"/>
              <a:t>analyysin</a:t>
            </a:r>
            <a:r>
              <a:rPr lang="en-US" sz="2300" dirty="0"/>
              <a:t> avulla yritykset voivat tunnistaa asiakkaiden tarpeet, mieltymykset ja trendit. </a:t>
            </a:r>
          </a:p>
          <a:p>
            <a:pPr marL="342900" indent="-342900" algn="l" rtl="0">
              <a:buFont typeface="Arial" panose="020B0604020202020204" pitchFamily="34" charset="0"/>
              <a:buChar char="•"/>
            </a:pPr>
            <a:r>
              <a:rPr lang="en-US" sz="2300" dirty="0" err="1"/>
              <a:t>Tämän</a:t>
            </a:r>
            <a:r>
              <a:rPr lang="en-US" sz="2300" dirty="0"/>
              <a:t> tiedon avulla yritykset voivat kehittää tuotteita tai palveluita, jotka vastaavat markkinoiden vaatimuksia, asemoituvat kilpailukykyisesti ja täyttävät asiakkaiden odotukset.</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13544" y="586603"/>
            <a:ext cx="9384894" cy="992652"/>
          </a:xfrm>
        </p:spPr>
        <p:txBody>
          <a:bodyPr/>
          <a:lstStyle/>
          <a:p>
            <a:pPr algn="l" rtl="0"/>
            <a:r>
              <a:rPr lang="en-US" b="1" dirty="0"/>
              <a:t>1. </a:t>
            </a:r>
            <a:r>
              <a:rPr lang="en-US" b="1" dirty="0" err="1"/>
              <a:t>Markkinoiden</a:t>
            </a:r>
            <a:r>
              <a:rPr lang="en-US" b="1" dirty="0"/>
              <a:t> </a:t>
            </a:r>
            <a:r>
              <a:rPr lang="en-US" b="1" dirty="0" err="1"/>
              <a:t>ymmärtäminen</a:t>
            </a:r>
            <a:endParaRPr lang="en-US" b="1" dirty="0"/>
          </a:p>
          <a:p>
            <a:pPr algn="l" rtl="0"/>
            <a:endParaRPr lang="en-US" b="1"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736431" y="1350088"/>
            <a:ext cx="6541447" cy="4157824"/>
          </a:xfrm>
        </p:spPr>
        <p:txBody>
          <a:bodyPr/>
          <a:lstStyle/>
          <a:p>
            <a:pPr marL="342900" indent="-342900" algn="l" rtl="0">
              <a:spcBef>
                <a:spcPts val="600"/>
              </a:spcBef>
              <a:buFont typeface="Arial" panose="020B0604020202020204" pitchFamily="34" charset="0"/>
              <a:buChar char="•"/>
            </a:pPr>
            <a:r>
              <a:rPr lang="en-US" sz="2300" dirty="0"/>
              <a:t>Markkinointi auttaa rakentamaan ja parantamaan brändin identiteettiä ja mainetta. </a:t>
            </a:r>
          </a:p>
          <a:p>
            <a:pPr marL="342900" indent="-342900" algn="l" rtl="0">
              <a:spcBef>
                <a:spcPts val="600"/>
              </a:spcBef>
              <a:buFont typeface="Arial" panose="020B0604020202020204" pitchFamily="34" charset="0"/>
              <a:buChar char="•"/>
            </a:pPr>
            <a:r>
              <a:rPr lang="en-US" sz="2300" dirty="0" err="1"/>
              <a:t>Luomalla</a:t>
            </a:r>
            <a:r>
              <a:rPr lang="en-US" sz="2300" dirty="0"/>
              <a:t> vahvan brändikuvan, arvot ja persoonallisuuden yritykset voivat erottua kilpailijoista ja rakentaa asiakasuskollisuutta. </a:t>
            </a:r>
          </a:p>
          <a:p>
            <a:pPr marL="342900" indent="-342900" algn="l" rtl="0">
              <a:spcBef>
                <a:spcPts val="600"/>
              </a:spcBef>
              <a:buFont typeface="Arial" panose="020B0604020202020204" pitchFamily="34" charset="0"/>
              <a:buChar char="•"/>
            </a:pPr>
            <a:r>
              <a:rPr lang="en-US" sz="2300" dirty="0" err="1"/>
              <a:t>Brändäys</a:t>
            </a:r>
            <a:r>
              <a:rPr lang="en-US" sz="2300" dirty="0"/>
              <a:t> sisältää elementtejä, kuten logosuunnittelun, brändiviestinnän, visuaalisen identiteetin ja johdonmukaisen viestinnän eri kanavissa.</a:t>
            </a:r>
          </a:p>
          <a:p>
            <a:pPr marL="342900" indent="-342900" algn="l" rtl="0">
              <a:spcBef>
                <a:spcPts val="600"/>
              </a:spcBef>
              <a:buFont typeface="Arial" panose="020B0604020202020204" pitchFamily="34" charset="0"/>
              <a:buChar char="•"/>
            </a:pPr>
            <a:r>
              <a:rPr lang="en-US" sz="2300" dirty="0"/>
              <a:t>Kun konseptisi on läpäissyt testiprosessin ja yrityksesi on todennut, että tälle elintarviketuotteelle on markkinoita, sinun on </a:t>
            </a:r>
            <a:r>
              <a:rPr lang="en-US" sz="2300" dirty="0" err="1"/>
              <a:t>valittava</a:t>
            </a:r>
            <a:r>
              <a:rPr lang="en-US" sz="2300" dirty="0"/>
              <a:t>, </a:t>
            </a:r>
            <a:r>
              <a:rPr lang="en-US" sz="2300" b="1" dirty="0" err="1"/>
              <a:t>millaisen</a:t>
            </a:r>
            <a:r>
              <a:rPr lang="en-US" sz="2300" b="1" dirty="0"/>
              <a:t> viestin haluat </a:t>
            </a:r>
            <a:r>
              <a:rPr lang="en-US" sz="2300" b="1" dirty="0" err="1"/>
              <a:t>välittää</a:t>
            </a:r>
            <a:r>
              <a:rPr lang="en-US" sz="2300" b="1" dirty="0"/>
              <a:t> 	</a:t>
            </a:r>
            <a:r>
              <a:rPr lang="en-US" sz="2300" b="1" dirty="0" err="1"/>
              <a:t>potentiaalisille</a:t>
            </a:r>
            <a:r>
              <a:rPr lang="en-US" sz="2300" b="1" dirty="0"/>
              <a:t> asiakkaillesi.</a:t>
            </a:r>
            <a:r>
              <a:rPr lang="en-US" sz="2300" dirty="0"/>
              <a:t> </a:t>
            </a:r>
          </a:p>
          <a:p>
            <a:pPr algn="l" rtl="0">
              <a:spcBef>
                <a:spcPts val="600"/>
              </a:spcBef>
            </a:pPr>
            <a:endParaRPr lang="en-IE" sz="2300" dirty="0"/>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736431" y="580783"/>
            <a:ext cx="7883693" cy="581267"/>
          </a:xfrm>
        </p:spPr>
        <p:txBody>
          <a:bodyPr/>
          <a:lstStyle/>
          <a:p>
            <a:pPr algn="l" rtl="0"/>
            <a:r>
              <a:rPr lang="en-IE" b="1" dirty="0"/>
              <a:t>2. </a:t>
            </a:r>
            <a:r>
              <a:rPr lang="en-IE" b="1" dirty="0" err="1"/>
              <a:t>Brändin</a:t>
            </a:r>
            <a:r>
              <a:rPr lang="en-IE" b="1" dirty="0"/>
              <a:t> </a:t>
            </a:r>
            <a:r>
              <a:rPr lang="en-IE" b="1" dirty="0" err="1"/>
              <a:t>rakentaminen</a:t>
            </a:r>
            <a:endParaRPr lang="en-IE" b="1" dirty="0"/>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664449" y="1604648"/>
            <a:ext cx="5880814" cy="3483006"/>
          </a:xfrm>
        </p:spPr>
        <p:txBody>
          <a:bodyPr/>
          <a:lstStyle/>
          <a:p>
            <a:pPr marL="342900" indent="-342900" algn="l" rtl="0">
              <a:lnSpc>
                <a:spcPct val="100000"/>
              </a:lnSpc>
              <a:spcBef>
                <a:spcPts val="0"/>
              </a:spcBef>
              <a:buFont typeface="Arial" panose="020B0604020202020204" pitchFamily="34" charset="0"/>
              <a:buChar char="•"/>
            </a:pPr>
            <a:r>
              <a:rPr lang="en-IE" altLang="en-US" sz="2200" dirty="0" err="1"/>
              <a:t>Vaikuttaa</a:t>
            </a:r>
            <a:r>
              <a:rPr lang="en-IE" altLang="en-US" sz="2200" dirty="0"/>
              <a:t> </a:t>
            </a:r>
            <a:r>
              <a:rPr lang="en-IE" altLang="en-US" sz="2200" dirty="0" err="1"/>
              <a:t>liikaa</a:t>
            </a:r>
            <a:r>
              <a:rPr lang="en-IE" altLang="en-US" sz="2200" dirty="0"/>
              <a:t> </a:t>
            </a:r>
            <a:r>
              <a:rPr lang="en-IE" altLang="en-US" sz="2200" b="1" dirty="0" err="1"/>
              <a:t>ilmastonmuutokseen</a:t>
            </a:r>
            <a:r>
              <a:rPr lang="en-IE" altLang="en-US" sz="2200" dirty="0"/>
              <a:t>, varsinkin kun ruoka </a:t>
            </a:r>
            <a:r>
              <a:rPr lang="en-IE" altLang="en-US" sz="2200" dirty="0" err="1"/>
              <a:t>kuljetetaan</a:t>
            </a:r>
            <a:r>
              <a:rPr lang="en-IE" altLang="en-US" sz="2200" dirty="0"/>
              <a:t> </a:t>
            </a:r>
            <a:r>
              <a:rPr lang="en-IE" altLang="en-US" sz="2200" dirty="0" err="1"/>
              <a:t>lentoteitse</a:t>
            </a:r>
            <a:endParaRPr lang="en-IE" altLang="en-US" sz="2200" dirty="0"/>
          </a:p>
          <a:p>
            <a:pPr marL="342900" indent="-342900" algn="l" rtl="0">
              <a:lnSpc>
                <a:spcPct val="100000"/>
              </a:lnSpc>
              <a:spcBef>
                <a:spcPts val="0"/>
              </a:spcBef>
              <a:buFont typeface="Arial" panose="020B0604020202020204" pitchFamily="34" charset="0"/>
              <a:buChar char="•"/>
            </a:pPr>
            <a:r>
              <a:rPr lang="en-IE" altLang="en-US" sz="2200" dirty="0"/>
              <a:t>Leventää kuilua kuluttajien ja tuottajien </a:t>
            </a:r>
            <a:r>
              <a:rPr lang="en-IE" altLang="en-US" sz="2200" dirty="0" err="1"/>
              <a:t>välillä</a:t>
            </a:r>
            <a:r>
              <a:rPr lang="en-IE" altLang="en-US" sz="2200" dirty="0"/>
              <a:t>.</a:t>
            </a:r>
          </a:p>
          <a:p>
            <a:pPr marL="342900" indent="-342900" algn="l" rtl="0">
              <a:lnSpc>
                <a:spcPct val="100000"/>
              </a:lnSpc>
              <a:spcBef>
                <a:spcPts val="0"/>
              </a:spcBef>
              <a:buFont typeface="Arial" panose="020B0604020202020204" pitchFamily="34" charset="0"/>
              <a:buChar char="•"/>
            </a:pPr>
            <a:r>
              <a:rPr lang="en-IE" altLang="en-US" sz="2200" dirty="0"/>
              <a:t>Voi vaarantaa </a:t>
            </a:r>
            <a:r>
              <a:rPr lang="en-IE" altLang="en-US" sz="2200" dirty="0" err="1"/>
              <a:t>eläinten</a:t>
            </a:r>
            <a:r>
              <a:rPr lang="en-IE" altLang="en-US" sz="2200" dirty="0"/>
              <a:t> </a:t>
            </a:r>
            <a:r>
              <a:rPr lang="en-IE" altLang="en-US" sz="2200" dirty="0" err="1"/>
              <a:t>hyvinvointia</a:t>
            </a:r>
            <a:r>
              <a:rPr lang="en-IE" altLang="en-US" sz="2200" dirty="0"/>
              <a:t>, </a:t>
            </a:r>
            <a:r>
              <a:rPr lang="en-IE" altLang="en-US" sz="2200" dirty="0" err="1"/>
              <a:t>kun</a:t>
            </a:r>
            <a:r>
              <a:rPr lang="en-IE" altLang="en-US" sz="2200" dirty="0"/>
              <a:t> </a:t>
            </a:r>
            <a:r>
              <a:rPr lang="en-IE" altLang="en-US" sz="2200" dirty="0" err="1"/>
              <a:t>niitä</a:t>
            </a:r>
            <a:r>
              <a:rPr lang="en-IE" altLang="en-US" sz="2200" dirty="0"/>
              <a:t>  </a:t>
            </a:r>
            <a:r>
              <a:rPr lang="en-IE" altLang="en-US" sz="2200" dirty="0" err="1"/>
              <a:t>kuljetetaan</a:t>
            </a:r>
            <a:r>
              <a:rPr lang="en-IE" altLang="en-US" sz="2200" dirty="0"/>
              <a:t> </a:t>
            </a:r>
            <a:r>
              <a:rPr lang="en-IE" altLang="en-US" sz="2200" dirty="0" err="1"/>
              <a:t>pitkiä</a:t>
            </a:r>
            <a:r>
              <a:rPr lang="en-IE" altLang="en-US" sz="2200" dirty="0"/>
              <a:t> </a:t>
            </a:r>
            <a:r>
              <a:rPr lang="en-IE" altLang="en-US" sz="2200" dirty="0" err="1"/>
              <a:t>matkoja</a:t>
            </a:r>
            <a:r>
              <a:rPr lang="en-IE" altLang="en-US" sz="2200" dirty="0"/>
              <a:t>.</a:t>
            </a:r>
          </a:p>
          <a:p>
            <a:pPr marL="342900" indent="-342900" algn="l" rtl="0">
              <a:lnSpc>
                <a:spcPct val="100000"/>
              </a:lnSpc>
              <a:spcBef>
                <a:spcPts val="0"/>
              </a:spcBef>
              <a:buFont typeface="Arial" panose="020B0604020202020204" pitchFamily="34" charset="0"/>
              <a:buChar char="•"/>
            </a:pPr>
            <a:r>
              <a:rPr lang="en-IE" altLang="en-US" sz="2200" dirty="0"/>
              <a:t>Epäoikeudenmukaisesti </a:t>
            </a:r>
            <a:r>
              <a:rPr lang="en-IE" altLang="en-US" sz="2200" b="1" dirty="0"/>
              <a:t>vahingoittaa </a:t>
            </a:r>
            <a:r>
              <a:rPr lang="en-IE" altLang="en-US" sz="2200" b="1" dirty="0" err="1"/>
              <a:t>paikallista</a:t>
            </a:r>
            <a:r>
              <a:rPr lang="en-IE" altLang="en-US" sz="2200" b="1" dirty="0"/>
              <a:t> </a:t>
            </a:r>
            <a:r>
              <a:rPr lang="en-IE" altLang="en-US" sz="2200" b="1" dirty="0" err="1"/>
              <a:t>taloutta</a:t>
            </a:r>
            <a:r>
              <a:rPr lang="en-IE" altLang="en-US" sz="2200" b="1" dirty="0"/>
              <a:t> </a:t>
            </a:r>
            <a:r>
              <a:rPr lang="en-IE" altLang="en-US" sz="2200" dirty="0" err="1"/>
              <a:t>ja</a:t>
            </a:r>
            <a:r>
              <a:rPr lang="en-IE" altLang="en-US" sz="2200" dirty="0"/>
              <a:t> </a:t>
            </a:r>
            <a:r>
              <a:rPr lang="en-IE" altLang="en-US" sz="2200" dirty="0" err="1"/>
              <a:t>yhteisöjä</a:t>
            </a:r>
            <a:r>
              <a:rPr lang="en-IE" altLang="en-US" sz="2200" dirty="0"/>
              <a:t>, joita he </a:t>
            </a:r>
            <a:r>
              <a:rPr lang="en-IE" altLang="en-US" sz="2200" dirty="0" err="1"/>
              <a:t>tukevat</a:t>
            </a:r>
            <a:r>
              <a:rPr lang="en-IE" altLang="en-US" sz="2200" dirty="0"/>
              <a:t>.</a:t>
            </a:r>
          </a:p>
          <a:p>
            <a:pPr marL="342900" indent="-342900" algn="l" rtl="0">
              <a:lnSpc>
                <a:spcPct val="100000"/>
              </a:lnSpc>
              <a:spcBef>
                <a:spcPts val="0"/>
              </a:spcBef>
              <a:buFont typeface="Arial" panose="020B0604020202020204" pitchFamily="34" charset="0"/>
              <a:buChar char="•"/>
            </a:pPr>
            <a:r>
              <a:rPr lang="en-IE" altLang="en-US" sz="2200" dirty="0"/>
              <a:t>Köyhempien maiden </a:t>
            </a:r>
            <a:r>
              <a:rPr lang="en-IE" altLang="en-US" sz="2200" dirty="0" err="1"/>
              <a:t>ympäristöt</a:t>
            </a:r>
            <a:r>
              <a:rPr lang="en-IE" altLang="en-US" sz="2200" dirty="0"/>
              <a:t> </a:t>
            </a:r>
            <a:r>
              <a:rPr lang="en-IE" altLang="en-US" sz="2200" dirty="0" err="1"/>
              <a:t>vahingoittuvat</a:t>
            </a:r>
            <a:endParaRPr lang="en-IE" altLang="en-US" sz="2200" dirty="0"/>
          </a:p>
          <a:p>
            <a:pPr marL="342900" indent="-342900" algn="l" rtl="0">
              <a:lnSpc>
                <a:spcPct val="100000"/>
              </a:lnSpc>
              <a:spcBef>
                <a:spcPts val="0"/>
              </a:spcBef>
              <a:buFont typeface="Arial" panose="020B0604020202020204" pitchFamily="34" charset="0"/>
              <a:buChar char="•"/>
            </a:pPr>
            <a:r>
              <a:rPr lang="en-IE" altLang="en-US" sz="2200" dirty="0"/>
              <a:t>Ne ovat riippuvaisia ​​hupenevista öljyvaroista ja ovat </a:t>
            </a:r>
            <a:r>
              <a:rPr lang="en-IE" altLang="en-US" sz="2200" dirty="0" err="1"/>
              <a:t>geopoliittisesti</a:t>
            </a:r>
            <a:r>
              <a:rPr lang="en-IE" altLang="en-US" sz="2200" dirty="0"/>
              <a:t> </a:t>
            </a:r>
            <a:r>
              <a:rPr lang="en-IE" altLang="en-US" sz="2200" dirty="0" err="1"/>
              <a:t>haavoittuvia</a:t>
            </a:r>
            <a:r>
              <a:rPr lang="en-IE" altLang="en-US" sz="2200" dirty="0"/>
              <a:t> </a:t>
            </a:r>
            <a:r>
              <a:rPr lang="en-IE" altLang="en-US" sz="2200" dirty="0" err="1"/>
              <a:t>esim</a:t>
            </a:r>
            <a:r>
              <a:rPr lang="en-IE" altLang="en-US" sz="2200" dirty="0"/>
              <a:t>. Ukrainan sota</a:t>
            </a:r>
          </a:p>
          <a:p>
            <a:pPr algn="l" rtl="0">
              <a:spcBef>
                <a:spcPts val="0"/>
              </a:spcBef>
            </a:pPr>
            <a:endParaRPr lang="en-IE" sz="2200" dirty="0"/>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643526" y="470594"/>
            <a:ext cx="6615113" cy="992652"/>
          </a:xfrm>
        </p:spPr>
        <p:txBody>
          <a:bodyPr/>
          <a:lstStyle/>
          <a:p>
            <a:pPr algn="l" rtl="0"/>
            <a:r>
              <a:rPr lang="en-US" b="1" dirty="0" err="1"/>
              <a:t>Pitkät</a:t>
            </a:r>
            <a:r>
              <a:rPr lang="en-US" b="1" dirty="0"/>
              <a:t> </a:t>
            </a:r>
            <a:r>
              <a:rPr lang="en-US" b="1" dirty="0" err="1"/>
              <a:t>toimitusketjut</a:t>
            </a:r>
            <a:r>
              <a:rPr lang="en-US" b="1" dirty="0"/>
              <a:t> ... </a:t>
            </a:r>
            <a:r>
              <a:rPr lang="en-US" b="1" dirty="0" err="1"/>
              <a:t>negatiivinen</a:t>
            </a:r>
            <a:r>
              <a:rPr lang="en-US" b="1" dirty="0"/>
              <a:t> </a:t>
            </a:r>
            <a:r>
              <a:rPr lang="en-US" b="1" dirty="0" err="1"/>
              <a:t>vaikutus</a:t>
            </a:r>
            <a:endParaRPr lang="en-US" b="1" dirty="0"/>
          </a:p>
          <a:p>
            <a:pPr algn="l" rtl="0"/>
            <a:endParaRPr lang="en-IE" dirty="0"/>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491-E7A1-0984-CD0B-BE89BD52B46B}"/>
              </a:ext>
            </a:extLst>
          </p:cNvPr>
          <p:cNvSpPr>
            <a:spLocks noGrp="1"/>
          </p:cNvSpPr>
          <p:nvPr>
            <p:ph type="body" sz="quarter" idx="18"/>
          </p:nvPr>
        </p:nvSpPr>
        <p:spPr>
          <a:xfrm>
            <a:off x="898358" y="1797443"/>
            <a:ext cx="5197643" cy="3483006"/>
          </a:xfrm>
        </p:spPr>
        <p:txBody>
          <a:bodyPr/>
          <a:lstStyle/>
          <a:p>
            <a:pPr algn="l" rtl="0"/>
            <a:r>
              <a:rPr lang="en-US" dirty="0" err="1"/>
              <a:t>Väreillä</a:t>
            </a:r>
            <a:r>
              <a:rPr lang="en-US" dirty="0"/>
              <a:t>, </a:t>
            </a:r>
            <a:r>
              <a:rPr lang="en-US" dirty="0" err="1"/>
              <a:t>kuten</a:t>
            </a:r>
            <a:r>
              <a:rPr lang="en-US" dirty="0"/>
              <a:t> </a:t>
            </a:r>
            <a:r>
              <a:rPr lang="en-US" b="1" dirty="0" err="1"/>
              <a:t>punainen</a:t>
            </a:r>
            <a:r>
              <a:rPr lang="en-US" b="1" dirty="0"/>
              <a:t> ja </a:t>
            </a:r>
            <a:r>
              <a:rPr lang="en-US" b="1" dirty="0" err="1"/>
              <a:t>keltainen</a:t>
            </a:r>
            <a:r>
              <a:rPr lang="en-US" b="1" dirty="0"/>
              <a:t>, </a:t>
            </a:r>
            <a:r>
              <a:rPr lang="en-US" dirty="0" err="1"/>
              <a:t>uskotaan</a:t>
            </a:r>
            <a:r>
              <a:rPr lang="en-US" dirty="0"/>
              <a:t> olevan myönteinen psykologinen vaikutus ihmisten ruokahaluihin.</a:t>
            </a:r>
          </a:p>
          <a:p>
            <a:pPr algn="l" rtl="0"/>
            <a:r>
              <a:rPr lang="en-US" dirty="0"/>
              <a:t>Elintarvike, joka keskittyy luomutuotteeseen, voi toisaalta käyttää enemmän "maanläheisempiä" sävyjä </a:t>
            </a:r>
            <a:r>
              <a:rPr lang="en-US" dirty="0" err="1"/>
              <a:t>kuin</a:t>
            </a:r>
            <a:r>
              <a:rPr lang="en-US" dirty="0"/>
              <a:t> </a:t>
            </a:r>
            <a:r>
              <a:rPr lang="en-US" dirty="0" err="1"/>
              <a:t>kirkkaita</a:t>
            </a:r>
            <a:r>
              <a:rPr lang="en-US" dirty="0"/>
              <a:t> </a:t>
            </a:r>
            <a:r>
              <a:rPr lang="en-US" dirty="0" err="1"/>
              <a:t>värejä</a:t>
            </a:r>
            <a:r>
              <a:rPr lang="en-US" dirty="0"/>
              <a:t>, joka voi viitata </a:t>
            </a:r>
            <a:r>
              <a:rPr lang="en-US" dirty="0" err="1"/>
              <a:t>keinotekoisten</a:t>
            </a:r>
            <a:r>
              <a:rPr lang="en-US" dirty="0"/>
              <a:t> </a:t>
            </a:r>
            <a:r>
              <a:rPr lang="en-US" dirty="0" err="1"/>
              <a:t>aineiden</a:t>
            </a:r>
            <a:r>
              <a:rPr lang="en-US" dirty="0"/>
              <a:t> </a:t>
            </a:r>
            <a:r>
              <a:rPr lang="en-US" dirty="0" err="1"/>
              <a:t>käyttöön</a:t>
            </a:r>
            <a:r>
              <a:rPr lang="en-US" dirty="0"/>
              <a:t>.</a:t>
            </a:r>
          </a:p>
          <a:p>
            <a:pPr algn="l" rtl="0"/>
            <a:endParaRPr lang="en-IE" dirty="0"/>
          </a:p>
        </p:txBody>
      </p:sp>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pPr algn="l" rtl="0"/>
            <a:r>
              <a:rPr lang="en-IE" dirty="0"/>
              <a:t>Mielenkiintoinen fakta…</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543646" y="1370258"/>
            <a:ext cx="11078881" cy="3849918"/>
          </a:xfrm>
        </p:spPr>
        <p:txBody>
          <a:bodyPr/>
          <a:lstStyle/>
          <a:p>
            <a:pPr marL="342900" indent="-342900" algn="l" rtl="0">
              <a:buFont typeface="Arial" panose="020B0604020202020204" pitchFamily="34" charset="0"/>
              <a:buChar char="•"/>
            </a:pPr>
            <a:r>
              <a:rPr lang="en-US" b="0" i="0" dirty="0" err="1">
                <a:effectLst/>
              </a:rPr>
              <a:t>Oivaltava</a:t>
            </a:r>
            <a:r>
              <a:rPr lang="en-US" b="0" i="0" dirty="0">
                <a:effectLst/>
              </a:rPr>
              <a:t> </a:t>
            </a:r>
            <a:r>
              <a:rPr lang="en-US" b="0" i="0" dirty="0" err="1">
                <a:effectLst/>
              </a:rPr>
              <a:t>kuluttajaymmärrys</a:t>
            </a:r>
            <a:r>
              <a:rPr lang="en-US" b="0" i="0" dirty="0">
                <a:effectLst/>
              </a:rPr>
              <a:t> … </a:t>
            </a:r>
            <a:r>
              <a:rPr lang="en-US" b="1" i="0" dirty="0">
                <a:solidFill>
                  <a:srgbClr val="CC9131"/>
                </a:solidFill>
                <a:effectLst/>
              </a:rPr>
              <a:t>EMPATIA</a:t>
            </a:r>
          </a:p>
          <a:p>
            <a:pPr marL="342900" indent="-342900" algn="l" rtl="0">
              <a:buFont typeface="Arial" panose="020B0604020202020204" pitchFamily="34" charset="0"/>
              <a:buChar char="•"/>
            </a:pPr>
            <a:r>
              <a:rPr lang="en-US" b="0" i="0" dirty="0">
                <a:effectLst/>
              </a:rPr>
              <a:t>Selkeästi </a:t>
            </a:r>
            <a:r>
              <a:rPr lang="en-US" b="0" i="0" dirty="0" err="1">
                <a:effectLst/>
              </a:rPr>
              <a:t>määritelty</a:t>
            </a:r>
            <a:r>
              <a:rPr lang="en-US" b="0" i="0" dirty="0">
                <a:effectLst/>
              </a:rPr>
              <a:t> </a:t>
            </a:r>
            <a:r>
              <a:rPr lang="en-US" b="0" i="0" dirty="0" err="1">
                <a:effectLst/>
              </a:rPr>
              <a:t>kohdeyleisö</a:t>
            </a:r>
            <a:r>
              <a:rPr lang="en-US" b="0" i="0" dirty="0">
                <a:effectLst/>
              </a:rPr>
              <a:t> … </a:t>
            </a:r>
            <a:r>
              <a:rPr lang="en-US" b="1" i="0" dirty="0" err="1">
                <a:solidFill>
                  <a:srgbClr val="CC9131"/>
                </a:solidFill>
                <a:effectLst/>
              </a:rPr>
              <a:t>Tiedä</a:t>
            </a:r>
            <a:r>
              <a:rPr lang="en-US" b="1" i="0" dirty="0">
                <a:solidFill>
                  <a:srgbClr val="CC9131"/>
                </a:solidFill>
                <a:effectLst/>
              </a:rPr>
              <a:t>, kuka on </a:t>
            </a:r>
            <a:r>
              <a:rPr lang="en-US" b="1" i="0" dirty="0" err="1">
                <a:solidFill>
                  <a:srgbClr val="CC9131"/>
                </a:solidFill>
                <a:effectLst/>
              </a:rPr>
              <a:t>kohdeasiakkaasi</a:t>
            </a:r>
            <a:r>
              <a:rPr lang="en-US" b="1" i="0" dirty="0">
                <a:solidFill>
                  <a:srgbClr val="CC9131"/>
                </a:solidFill>
                <a:effectLst/>
              </a:rPr>
              <a:t>.</a:t>
            </a:r>
          </a:p>
          <a:p>
            <a:pPr marL="342900" indent="-342900" algn="l" rtl="0">
              <a:buFont typeface="Arial" panose="020B0604020202020204" pitchFamily="34" charset="0"/>
              <a:buChar char="•"/>
            </a:pPr>
            <a:r>
              <a:rPr lang="en-US" b="0" i="0" dirty="0" err="1">
                <a:effectLst/>
              </a:rPr>
              <a:t>Viestinnän</a:t>
            </a:r>
            <a:r>
              <a:rPr lang="en-US" b="0" i="0" dirty="0">
                <a:effectLst/>
              </a:rPr>
              <a:t> </a:t>
            </a:r>
            <a:r>
              <a:rPr lang="en-US" b="0" i="0" dirty="0" err="1">
                <a:effectLst/>
              </a:rPr>
              <a:t>selkeys</a:t>
            </a:r>
            <a:r>
              <a:rPr lang="en-US" b="0" i="0" dirty="0">
                <a:effectLst/>
              </a:rPr>
              <a:t> … </a:t>
            </a:r>
            <a:r>
              <a:rPr lang="en-US" b="1" i="0" dirty="0" err="1">
                <a:solidFill>
                  <a:srgbClr val="CC9131"/>
                </a:solidFill>
                <a:effectLst/>
              </a:rPr>
              <a:t>Pidä</a:t>
            </a:r>
            <a:r>
              <a:rPr lang="en-US" b="1" i="0" dirty="0">
                <a:solidFill>
                  <a:srgbClr val="CC9131"/>
                </a:solidFill>
                <a:effectLst/>
              </a:rPr>
              <a:t> asiakkaasi ajan tasalla </a:t>
            </a:r>
            <a:r>
              <a:rPr lang="en-US" b="1" i="0" dirty="0" err="1">
                <a:solidFill>
                  <a:srgbClr val="CC9131"/>
                </a:solidFill>
                <a:effectLst/>
              </a:rPr>
              <a:t>relevanteilla</a:t>
            </a:r>
            <a:r>
              <a:rPr lang="en-US" b="1" i="0" dirty="0">
                <a:solidFill>
                  <a:srgbClr val="CC9131"/>
                </a:solidFill>
                <a:effectLst/>
              </a:rPr>
              <a:t> </a:t>
            </a:r>
            <a:r>
              <a:rPr lang="en-US" b="1" i="0" dirty="0" err="1">
                <a:solidFill>
                  <a:srgbClr val="CC9131"/>
                </a:solidFill>
                <a:effectLst/>
              </a:rPr>
              <a:t>uutisilla</a:t>
            </a:r>
            <a:r>
              <a:rPr lang="en-US" b="1" i="0" dirty="0">
                <a:solidFill>
                  <a:srgbClr val="CC9131"/>
                </a:solidFill>
                <a:effectLst/>
              </a:rPr>
              <a:t>.</a:t>
            </a:r>
          </a:p>
          <a:p>
            <a:pPr marL="342900" indent="-342900" algn="l" rtl="0">
              <a:buFont typeface="Arial" panose="020B0604020202020204" pitchFamily="34" charset="0"/>
              <a:buChar char="•"/>
            </a:pPr>
            <a:r>
              <a:rPr lang="en-US" b="0" i="0" dirty="0">
                <a:effectLst/>
              </a:rPr>
              <a:t>Selkeästi määritellyt ainutlaatuiset myyntivaltit / </a:t>
            </a:r>
            <a:r>
              <a:rPr lang="en-US" b="0" i="0" dirty="0" err="1">
                <a:effectLst/>
              </a:rPr>
              <a:t>edut</a:t>
            </a:r>
            <a:r>
              <a:rPr lang="en-US" b="0" i="0" dirty="0">
                <a:effectLst/>
              </a:rPr>
              <a:t> … </a:t>
            </a:r>
            <a:r>
              <a:rPr lang="en-US" b="1" i="0" dirty="0">
                <a:solidFill>
                  <a:srgbClr val="CC9131"/>
                </a:solidFill>
                <a:effectLst/>
              </a:rPr>
              <a:t>Kuinka aiot </a:t>
            </a:r>
            <a:r>
              <a:rPr lang="en-US" b="1" i="0" dirty="0" err="1">
                <a:solidFill>
                  <a:srgbClr val="CC9131"/>
                </a:solidFill>
                <a:effectLst/>
              </a:rPr>
              <a:t>auttaa</a:t>
            </a:r>
            <a:r>
              <a:rPr lang="en-US" b="1" i="0" dirty="0">
                <a:solidFill>
                  <a:srgbClr val="CC9131"/>
                </a:solidFill>
                <a:effectLst/>
              </a:rPr>
              <a:t> </a:t>
            </a:r>
            <a:r>
              <a:rPr lang="en-US" b="1" i="0" dirty="0" err="1">
                <a:solidFill>
                  <a:srgbClr val="CC9131"/>
                </a:solidFill>
                <a:effectLst/>
              </a:rPr>
              <a:t>heitä</a:t>
            </a:r>
            <a:r>
              <a:rPr lang="en-US" b="1" i="0" dirty="0">
                <a:solidFill>
                  <a:srgbClr val="CC9131"/>
                </a:solidFill>
                <a:effectLst/>
              </a:rPr>
              <a:t>?</a:t>
            </a:r>
          </a:p>
          <a:p>
            <a:pPr marL="342900" indent="-342900" algn="l" rtl="0">
              <a:buFont typeface="Arial" panose="020B0604020202020204" pitchFamily="34" charset="0"/>
              <a:buChar char="•"/>
            </a:pPr>
            <a:r>
              <a:rPr lang="en-US" b="0" i="0" dirty="0">
                <a:effectLst/>
              </a:rPr>
              <a:t>Selkeästi </a:t>
            </a:r>
            <a:r>
              <a:rPr lang="en-US" b="0" i="0" dirty="0" err="1">
                <a:effectLst/>
              </a:rPr>
              <a:t>määritelty</a:t>
            </a:r>
            <a:r>
              <a:rPr lang="en-US" b="0" i="0" dirty="0">
                <a:effectLst/>
              </a:rPr>
              <a:t> </a:t>
            </a:r>
            <a:r>
              <a:rPr lang="en-US" b="0" i="0" dirty="0" err="1">
                <a:effectLst/>
              </a:rPr>
              <a:t>markkinafokus</a:t>
            </a:r>
            <a:r>
              <a:rPr lang="en-US" b="0" i="0" dirty="0">
                <a:effectLst/>
              </a:rPr>
              <a:t> … </a:t>
            </a:r>
            <a:r>
              <a:rPr lang="en-US" b="1" i="0" dirty="0" err="1">
                <a:solidFill>
                  <a:srgbClr val="CC9131"/>
                </a:solidFill>
                <a:effectLst/>
              </a:rPr>
              <a:t>Minkä</a:t>
            </a:r>
            <a:r>
              <a:rPr lang="en-US" b="1" i="0" dirty="0">
                <a:solidFill>
                  <a:srgbClr val="CC9131"/>
                </a:solidFill>
                <a:effectLst/>
              </a:rPr>
              <a:t> </a:t>
            </a:r>
            <a:r>
              <a:rPr lang="en-US" b="1" i="0" dirty="0" err="1">
                <a:solidFill>
                  <a:srgbClr val="CC9131"/>
                </a:solidFill>
                <a:effectLst/>
              </a:rPr>
              <a:t>asiakassektorin</a:t>
            </a:r>
            <a:r>
              <a:rPr lang="en-US" b="1" i="0" dirty="0">
                <a:solidFill>
                  <a:srgbClr val="CC9131"/>
                </a:solidFill>
                <a:effectLst/>
              </a:rPr>
              <a:t> </a:t>
            </a:r>
            <a:r>
              <a:rPr lang="en-US" b="1" i="0" dirty="0" err="1">
                <a:solidFill>
                  <a:srgbClr val="CC9131"/>
                </a:solidFill>
                <a:effectLst/>
              </a:rPr>
              <a:t>haluat</a:t>
            </a:r>
            <a:r>
              <a:rPr lang="en-US" b="1" i="0" dirty="0">
                <a:solidFill>
                  <a:srgbClr val="CC9131"/>
                </a:solidFill>
                <a:effectLst/>
              </a:rPr>
              <a:t>?</a:t>
            </a:r>
          </a:p>
          <a:p>
            <a:pPr marL="342900" indent="-342900" algn="l" rtl="0">
              <a:buFont typeface="Arial" panose="020B0604020202020204" pitchFamily="34" charset="0"/>
              <a:buChar char="•"/>
            </a:pPr>
            <a:r>
              <a:rPr lang="en-US" b="0" i="0" dirty="0">
                <a:effectLst/>
              </a:rPr>
              <a:t>Selkeän ja relevantin "brändipersoonallisuuden" </a:t>
            </a:r>
            <a:r>
              <a:rPr lang="en-US" b="0" i="0" dirty="0" err="1">
                <a:effectLst/>
              </a:rPr>
              <a:t>luominen</a:t>
            </a:r>
            <a:r>
              <a:rPr lang="en-US" b="0" i="0" dirty="0">
                <a:effectLst/>
              </a:rPr>
              <a:t> … </a:t>
            </a:r>
            <a:r>
              <a:rPr lang="en-US" b="1" i="0" dirty="0" err="1">
                <a:solidFill>
                  <a:srgbClr val="CC9131"/>
                </a:solidFill>
                <a:effectLst/>
              </a:rPr>
              <a:t>Miten</a:t>
            </a:r>
            <a:r>
              <a:rPr lang="en-US" b="1" i="0" dirty="0">
                <a:solidFill>
                  <a:srgbClr val="CC9131"/>
                </a:solidFill>
                <a:effectLst/>
              </a:rPr>
              <a:t> haluat </a:t>
            </a:r>
            <a:r>
              <a:rPr lang="en-US" b="1" i="0" dirty="0" err="1">
                <a:solidFill>
                  <a:srgbClr val="CC9131"/>
                </a:solidFill>
                <a:effectLst/>
              </a:rPr>
              <a:t>tulla</a:t>
            </a:r>
            <a:r>
              <a:rPr lang="en-US" b="1" i="0" dirty="0">
                <a:solidFill>
                  <a:srgbClr val="CC9131"/>
                </a:solidFill>
                <a:effectLst/>
              </a:rPr>
              <a:t> </a:t>
            </a:r>
            <a:r>
              <a:rPr lang="en-US" b="1" i="0" dirty="0" err="1">
                <a:solidFill>
                  <a:srgbClr val="CC9131"/>
                </a:solidFill>
                <a:effectLst/>
              </a:rPr>
              <a:t>nähdyksi</a:t>
            </a:r>
            <a:r>
              <a:rPr lang="en-US" b="1" i="0" dirty="0">
                <a:solidFill>
                  <a:srgbClr val="CC9131"/>
                </a:solidFill>
                <a:effectLst/>
              </a:rPr>
              <a:t>?</a:t>
            </a:r>
          </a:p>
          <a:p>
            <a:pPr marL="342900" indent="-342900" algn="l" rtl="0">
              <a:buFont typeface="Arial" panose="020B0604020202020204" pitchFamily="34" charset="0"/>
              <a:buChar char="•"/>
            </a:pPr>
            <a:r>
              <a:rPr lang="en-US" b="0" i="0" dirty="0">
                <a:effectLst/>
              </a:rPr>
              <a:t>Brändin </a:t>
            </a:r>
            <a:r>
              <a:rPr lang="en-US" b="0" i="0" dirty="0" err="1">
                <a:effectLst/>
              </a:rPr>
              <a:t>sijoittelun</a:t>
            </a:r>
            <a:r>
              <a:rPr lang="en-US" b="0" i="0" dirty="0">
                <a:effectLst/>
              </a:rPr>
              <a:t> </a:t>
            </a:r>
            <a:r>
              <a:rPr lang="en-US" b="0" i="0" dirty="0" err="1">
                <a:effectLst/>
              </a:rPr>
              <a:t>johdonmukaisuus</a:t>
            </a:r>
            <a:r>
              <a:rPr lang="en-US" b="0" i="0" dirty="0">
                <a:effectLst/>
              </a:rPr>
              <a:t> … </a:t>
            </a:r>
            <a:r>
              <a:rPr lang="en-US" b="1" i="0" dirty="0" err="1">
                <a:solidFill>
                  <a:srgbClr val="CC9131"/>
                </a:solidFill>
                <a:effectLst/>
              </a:rPr>
              <a:t>Ei</a:t>
            </a:r>
            <a:r>
              <a:rPr lang="en-US" b="1" i="0" dirty="0">
                <a:solidFill>
                  <a:srgbClr val="CC9131"/>
                </a:solidFill>
                <a:effectLst/>
              </a:rPr>
              <a:t> sekalaisia ​​viestejä</a:t>
            </a:r>
          </a:p>
          <a:p>
            <a:pPr marL="342900" indent="-342900" algn="l" rtl="0">
              <a:buFont typeface="Arial" panose="020B0604020202020204" pitchFamily="34" charset="0"/>
              <a:buChar char="•"/>
            </a:pPr>
            <a:r>
              <a:rPr lang="en-US" b="0" i="0" dirty="0">
                <a:effectLst/>
              </a:rPr>
              <a:t>Progressiivinen brändin kehitys ja uusien </a:t>
            </a:r>
            <a:r>
              <a:rPr lang="en-US" b="0" i="0" dirty="0" err="1">
                <a:effectLst/>
              </a:rPr>
              <a:t>tuotteiden</a:t>
            </a:r>
            <a:r>
              <a:rPr lang="en-US" b="0" i="0" dirty="0">
                <a:effectLst/>
              </a:rPr>
              <a:t> </a:t>
            </a:r>
            <a:r>
              <a:rPr lang="en-US" b="0" i="0" dirty="0" err="1">
                <a:effectLst/>
              </a:rPr>
              <a:t>kehittäminen</a:t>
            </a:r>
            <a:r>
              <a:rPr lang="en-US" b="0" i="0" dirty="0">
                <a:effectLst/>
              </a:rPr>
              <a:t> … </a:t>
            </a:r>
            <a:r>
              <a:rPr lang="en-US" b="1" i="0" dirty="0" err="1">
                <a:solidFill>
                  <a:srgbClr val="CC9131"/>
                </a:solidFill>
                <a:effectLst/>
              </a:rPr>
              <a:t>Trendien</a:t>
            </a:r>
            <a:r>
              <a:rPr lang="en-US" b="1" i="0" dirty="0">
                <a:solidFill>
                  <a:srgbClr val="CC9131"/>
                </a:solidFill>
                <a:effectLst/>
              </a:rPr>
              <a:t> perässä pysyminen</a:t>
            </a:r>
          </a:p>
          <a:p>
            <a:pPr algn="l" rtl="0"/>
            <a:endParaRPr lang="en-IE" dirty="0"/>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a:xfrm>
            <a:off x="521741" y="677630"/>
            <a:ext cx="11393619" cy="803654"/>
          </a:xfrm>
        </p:spPr>
        <p:txBody>
          <a:bodyPr/>
          <a:lstStyle/>
          <a:p>
            <a:pPr algn="l" rtl="0"/>
            <a:r>
              <a:rPr lang="en-US" sz="3200" dirty="0"/>
              <a:t>Keskeiset periaatteet vahvan ruokabrändin rakentamisessa:</a:t>
            </a:r>
          </a:p>
          <a:p>
            <a:pPr algn="l" rtl="0"/>
            <a:endParaRPr lang="en-IE" dirty="0"/>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362994"/>
            <a:ext cx="6303721" cy="3600120"/>
          </a:xfrm>
        </p:spPr>
        <p:txBody>
          <a:bodyPr/>
          <a:lstStyle/>
          <a:p>
            <a:pPr marL="342900" indent="-342900" algn="l" rtl="0">
              <a:spcBef>
                <a:spcPts val="600"/>
              </a:spcBef>
              <a:buFont typeface="Arial" panose="020B0604020202020204" pitchFamily="34" charset="0"/>
              <a:buChar char="•"/>
            </a:pPr>
            <a:r>
              <a:rPr lang="en-US" sz="2200" dirty="0"/>
              <a:t>Markkinointi on avainasemassa tuotteiden tai palvelujen edistämisessä kohdemarkkinoille. </a:t>
            </a:r>
          </a:p>
          <a:p>
            <a:pPr marL="342900" indent="-342900" algn="l" rtl="0">
              <a:spcBef>
                <a:spcPts val="600"/>
              </a:spcBef>
              <a:buFont typeface="Arial" panose="020B0604020202020204" pitchFamily="34" charset="0"/>
              <a:buChar char="•"/>
            </a:pPr>
            <a:r>
              <a:rPr lang="en-US" sz="2200" dirty="0" err="1"/>
              <a:t>Erilaisten</a:t>
            </a:r>
            <a:r>
              <a:rPr lang="en-US" sz="2200" dirty="0"/>
              <a:t> kanavien, kuten mainonnan, suhdetoiminnan, sosiaalisen median, sisältömarkkinoinnin ja vaikuttajakumppanuuksien </a:t>
            </a:r>
            <a:r>
              <a:rPr lang="en-US" sz="2200" dirty="0" err="1"/>
              <a:t>kautta</a:t>
            </a:r>
            <a:r>
              <a:rPr lang="en-US" sz="2200" dirty="0"/>
              <a:t> </a:t>
            </a:r>
            <a:r>
              <a:rPr lang="en-US" sz="2200" dirty="0" err="1"/>
              <a:t>voit</a:t>
            </a:r>
            <a:r>
              <a:rPr lang="en-US" sz="2200" dirty="0"/>
              <a:t> </a:t>
            </a:r>
            <a:r>
              <a:rPr lang="en-US" sz="2200" b="1" dirty="0" err="1"/>
              <a:t>luoda</a:t>
            </a:r>
            <a:r>
              <a:rPr lang="en-US" sz="2200" b="1" dirty="0"/>
              <a:t> tietoisuutta, </a:t>
            </a:r>
            <a:r>
              <a:rPr lang="en-US" sz="2200" b="1" dirty="0" err="1"/>
              <a:t>herättää</a:t>
            </a:r>
            <a:r>
              <a:rPr lang="en-US" sz="2200" b="1" dirty="0"/>
              <a:t> </a:t>
            </a:r>
            <a:r>
              <a:rPr lang="en-US" sz="2200" b="1" dirty="0" err="1"/>
              <a:t>kiinnostusta</a:t>
            </a:r>
            <a:r>
              <a:rPr lang="en-US" sz="2200" b="1" dirty="0"/>
              <a:t> </a:t>
            </a:r>
            <a:r>
              <a:rPr lang="en-US" sz="2200" dirty="0"/>
              <a:t>ja kasvattaa tarjoustesi </a:t>
            </a:r>
            <a:r>
              <a:rPr lang="en-US" sz="2200" dirty="0" err="1"/>
              <a:t>kysyntää</a:t>
            </a:r>
            <a:r>
              <a:rPr lang="en-US" sz="2200" dirty="0"/>
              <a:t>.</a:t>
            </a:r>
          </a:p>
          <a:p>
            <a:pPr marL="342900" indent="-342900" algn="l" rtl="0">
              <a:spcBef>
                <a:spcPts val="600"/>
              </a:spcBef>
              <a:buFont typeface="Arial" panose="020B0604020202020204" pitchFamily="34" charset="0"/>
              <a:buChar char="•"/>
            </a:pPr>
            <a:r>
              <a:rPr lang="en-US" sz="2200" dirty="0" err="1"/>
              <a:t>Tehokas</a:t>
            </a:r>
            <a:r>
              <a:rPr lang="en-US" sz="2200" dirty="0"/>
              <a:t> myynninedistäminen auttaa houkuttelemaan uusia asiakkaita ja lisäämään myyntiä. </a:t>
            </a:r>
          </a:p>
          <a:p>
            <a:pPr marL="342900" indent="-342900" algn="l" rtl="0">
              <a:spcBef>
                <a:spcPts val="600"/>
              </a:spcBef>
              <a:buFont typeface="Arial" panose="020B0604020202020204" pitchFamily="34" charset="0"/>
              <a:buChar char="•"/>
            </a:pPr>
            <a:r>
              <a:rPr lang="en-US" sz="2200" dirty="0" err="1"/>
              <a:t>Hoitamalla</a:t>
            </a:r>
            <a:r>
              <a:rPr lang="en-US" sz="2200" dirty="0"/>
              <a:t> asiakassuhteita ja tuottamalla </a:t>
            </a:r>
            <a:r>
              <a:rPr lang="en-US" sz="2200" dirty="0" err="1"/>
              <a:t>lisäarvoa</a:t>
            </a:r>
            <a:r>
              <a:rPr lang="en-US" sz="2200" dirty="0"/>
              <a:t> </a:t>
            </a:r>
            <a:r>
              <a:rPr lang="en-US" sz="2200" dirty="0" err="1"/>
              <a:t>voit</a:t>
            </a:r>
            <a:r>
              <a:rPr lang="en-US" sz="2200" dirty="0"/>
              <a:t> </a:t>
            </a:r>
            <a:r>
              <a:rPr lang="en-US" sz="2200" b="1" dirty="0" err="1"/>
              <a:t>edistää</a:t>
            </a:r>
            <a:r>
              <a:rPr lang="en-US" sz="2200" b="1" dirty="0"/>
              <a:t> asiakasuskollisuutta, </a:t>
            </a:r>
            <a:r>
              <a:rPr lang="en-US" sz="2200" b="1" dirty="0" err="1"/>
              <a:t>toistuvia</a:t>
            </a:r>
            <a:r>
              <a:rPr lang="en-US" sz="2200" b="1" dirty="0"/>
              <a:t> </a:t>
            </a:r>
            <a:r>
              <a:rPr lang="en-US" sz="2200" b="1" dirty="0" err="1"/>
              <a:t>ostoksia</a:t>
            </a:r>
            <a:r>
              <a:rPr lang="en-US" sz="2200" b="1" dirty="0"/>
              <a:t> </a:t>
            </a:r>
            <a:r>
              <a:rPr lang="en-US" sz="2200" dirty="0"/>
              <a:t>ja positiivisia suusta suuhun suuntautuvia viittauksia.</a:t>
            </a:r>
            <a:endParaRPr lang="en-IE" sz="2200" dirty="0"/>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pPr algn="l" rtl="0"/>
            <a:r>
              <a:rPr lang="en-IE" b="1" dirty="0"/>
              <a:t>3. Tuotteen edistäminen</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898357" y="1350088"/>
            <a:ext cx="6379521" cy="4157824"/>
          </a:xfrm>
        </p:spPr>
        <p:txBody>
          <a:bodyPr/>
          <a:lstStyle/>
          <a:p>
            <a:pPr marL="342900" indent="-342900" algn="l" rtl="0">
              <a:spcBef>
                <a:spcPts val="600"/>
              </a:spcBef>
              <a:buFont typeface="Arial" panose="020B0604020202020204" pitchFamily="34" charset="0"/>
              <a:buChar char="•"/>
            </a:pPr>
            <a:r>
              <a:rPr lang="en-US" sz="2300" dirty="0"/>
              <a:t>Markkinointitoiminta tarjoaa sinulle ja yrityksellesi mahdollisuuksia kerätä asiakkaiden näkemyksiä ja palautetta. </a:t>
            </a:r>
          </a:p>
          <a:p>
            <a:pPr marL="342900" indent="-342900" algn="l" rtl="0">
              <a:spcBef>
                <a:spcPts val="600"/>
              </a:spcBef>
              <a:buFont typeface="Arial" panose="020B0604020202020204" pitchFamily="34" charset="0"/>
              <a:buChar char="•"/>
            </a:pPr>
            <a:r>
              <a:rPr lang="en-US" sz="2300" dirty="0" err="1"/>
              <a:t>Markkinatutkimuksen</a:t>
            </a:r>
            <a:r>
              <a:rPr lang="en-US" sz="2300" dirty="0"/>
              <a:t>, kyselyiden, sosiaalisen median kuuntelun ja asiakaspalautemekanismien avulla </a:t>
            </a:r>
            <a:r>
              <a:rPr lang="en-US" sz="2300" dirty="0" err="1"/>
              <a:t>voit</a:t>
            </a:r>
            <a:r>
              <a:rPr lang="en-US" sz="2300" dirty="0"/>
              <a:t> </a:t>
            </a:r>
            <a:r>
              <a:rPr lang="en-US" sz="2300" dirty="0" err="1"/>
              <a:t>saada</a:t>
            </a:r>
            <a:r>
              <a:rPr lang="en-US" sz="2300" dirty="0"/>
              <a:t> </a:t>
            </a:r>
            <a:r>
              <a:rPr lang="en-US" sz="2300" b="1" dirty="0" err="1"/>
              <a:t>arvokasta</a:t>
            </a:r>
            <a:r>
              <a:rPr lang="en-US" sz="2300" b="1" dirty="0"/>
              <a:t> tietoa asiakkaiden mieltymyksistä, tyytyväisyystasoista ja kehittämiskohteista</a:t>
            </a:r>
            <a:r>
              <a:rPr lang="en-US" sz="2300" dirty="0"/>
              <a:t>. </a:t>
            </a:r>
          </a:p>
          <a:p>
            <a:pPr marL="342900" indent="-342900" algn="l" rtl="0">
              <a:spcBef>
                <a:spcPts val="600"/>
              </a:spcBef>
              <a:buFont typeface="Arial" panose="020B0604020202020204" pitchFamily="34" charset="0"/>
              <a:buChar char="•"/>
            </a:pPr>
            <a:r>
              <a:rPr lang="en-US" sz="2300" dirty="0" err="1"/>
              <a:t>Tämä</a:t>
            </a:r>
            <a:r>
              <a:rPr lang="en-US" sz="2300" dirty="0"/>
              <a:t> palaute auttaa edistämään tuoteinnovaatioita, parantamaan asiakaskokemuksia ja tarkentamaan markkinointistrategioita. </a:t>
            </a:r>
          </a:p>
          <a:p>
            <a:pPr marL="342900" indent="-342900" algn="l" rtl="0">
              <a:spcBef>
                <a:spcPts val="600"/>
              </a:spcBef>
              <a:buFont typeface="Arial" panose="020B0604020202020204" pitchFamily="34" charset="0"/>
              <a:buChar char="•"/>
            </a:pPr>
            <a:r>
              <a:rPr lang="en-US" sz="2300" dirty="0" err="1"/>
              <a:t>Avain</a:t>
            </a:r>
            <a:r>
              <a:rPr lang="en-US" sz="2300" dirty="0"/>
              <a:t> on </a:t>
            </a:r>
            <a:r>
              <a:rPr lang="en-US" sz="2300" b="1" dirty="0"/>
              <a:t>KUUNNELLA </a:t>
            </a:r>
            <a:r>
              <a:rPr lang="en-US" sz="2300" dirty="0" err="1"/>
              <a:t>palautetta</a:t>
            </a:r>
            <a:r>
              <a:rPr lang="en-US" sz="2300" dirty="0"/>
              <a:t>!</a:t>
            </a:r>
            <a:endParaRPr lang="en-IE" sz="2300" dirty="0"/>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a:xfrm>
            <a:off x="898357" y="654571"/>
            <a:ext cx="4990998" cy="992652"/>
          </a:xfrm>
        </p:spPr>
        <p:txBody>
          <a:bodyPr/>
          <a:lstStyle/>
          <a:p>
            <a:pPr algn="l" rtl="0"/>
            <a:r>
              <a:rPr lang="en-IE" b="1" dirty="0"/>
              <a:t>4. Näkemykset ja palaute</a:t>
            </a:r>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70580" y="1336169"/>
            <a:ext cx="6407298" cy="3483006"/>
          </a:xfrm>
        </p:spPr>
        <p:txBody>
          <a:bodyPr/>
          <a:lstStyle/>
          <a:p>
            <a:pPr marL="342900" indent="-342900" algn="l" rtl="0">
              <a:buFont typeface="Arial" panose="020B0604020202020204" pitchFamily="34" charset="0"/>
              <a:buChar char="•"/>
            </a:pPr>
            <a:r>
              <a:rPr lang="en-US" sz="2200" dirty="0"/>
              <a:t>Markkinoinnilla on keskeinen rooli kilpailuedun luomisessa ja ylläpitämisessä. </a:t>
            </a:r>
          </a:p>
          <a:p>
            <a:pPr marL="342900" indent="-342900" algn="l" rtl="0">
              <a:buFont typeface="Arial" panose="020B0604020202020204" pitchFamily="34" charset="0"/>
              <a:buChar char="•"/>
            </a:pPr>
            <a:r>
              <a:rPr lang="en-US" sz="2200" dirty="0" err="1"/>
              <a:t>Viestimällä</a:t>
            </a:r>
            <a:r>
              <a:rPr lang="en-US" sz="2200" dirty="0"/>
              <a:t> tehokkaasti ainutlaatuisia myyntiehdotuksia, arvolupauksia ja kilpailevia erottajia, voit </a:t>
            </a:r>
            <a:r>
              <a:rPr lang="en-US" sz="2200" dirty="0" err="1"/>
              <a:t>sijoittaa</a:t>
            </a:r>
            <a:r>
              <a:rPr lang="en-US" sz="2200" dirty="0"/>
              <a:t> </a:t>
            </a:r>
            <a:r>
              <a:rPr lang="en-US" sz="2200" dirty="0" err="1"/>
              <a:t>elintarvikeliiketoimintasi</a:t>
            </a:r>
            <a:r>
              <a:rPr lang="en-US" sz="2200" dirty="0"/>
              <a:t> </a:t>
            </a:r>
            <a:r>
              <a:rPr lang="en-US" sz="2200" dirty="0" err="1"/>
              <a:t>suotuisasti</a:t>
            </a:r>
            <a:r>
              <a:rPr lang="en-US" sz="2200" dirty="0"/>
              <a:t> </a:t>
            </a:r>
            <a:r>
              <a:rPr lang="en-US" sz="2200" dirty="0" err="1"/>
              <a:t>markkinoille</a:t>
            </a:r>
            <a:r>
              <a:rPr lang="en-US" sz="2200" dirty="0"/>
              <a:t>.</a:t>
            </a:r>
          </a:p>
          <a:p>
            <a:pPr marL="342900" indent="-342900" algn="l" rtl="0">
              <a:buFont typeface="Arial" panose="020B0604020202020204" pitchFamily="34" charset="0"/>
              <a:buChar char="•"/>
            </a:pPr>
            <a:r>
              <a:rPr lang="en-US" sz="2200" dirty="0" err="1"/>
              <a:t>Kilpailustrategian</a:t>
            </a:r>
            <a:r>
              <a:rPr lang="en-US" sz="2200" dirty="0"/>
              <a:t> (pitkän </a:t>
            </a:r>
            <a:r>
              <a:rPr lang="en-US" sz="2200" dirty="0" err="1"/>
              <a:t>aikavälin</a:t>
            </a:r>
            <a:r>
              <a:rPr lang="en-US" sz="2200" dirty="0"/>
              <a:t> </a:t>
            </a:r>
            <a:r>
              <a:rPr lang="en-US" sz="2200" dirty="0" err="1"/>
              <a:t>suunnitelman</a:t>
            </a:r>
            <a:r>
              <a:rPr lang="en-US" sz="2200" dirty="0"/>
              <a:t>) </a:t>
            </a:r>
            <a:r>
              <a:rPr lang="en-US" sz="2200" dirty="0" err="1"/>
              <a:t>avulla</a:t>
            </a:r>
            <a:r>
              <a:rPr lang="en-US" sz="2200" dirty="0"/>
              <a:t> voit käyttää </a:t>
            </a:r>
            <a:r>
              <a:rPr lang="en-US" sz="2200" dirty="0" err="1"/>
              <a:t>markkinointiponnistelujasi</a:t>
            </a:r>
            <a:r>
              <a:rPr lang="en-US" sz="2200" dirty="0"/>
              <a:t> </a:t>
            </a:r>
            <a:r>
              <a:rPr lang="en-US" sz="2200" b="1" dirty="0" err="1"/>
              <a:t>tuotteiden</a:t>
            </a:r>
            <a:r>
              <a:rPr lang="en-US" sz="2200" b="1" dirty="0"/>
              <a:t> tai </a:t>
            </a:r>
            <a:r>
              <a:rPr lang="en-US" sz="2200" b="1" dirty="0" err="1"/>
              <a:t>palveluiden</a:t>
            </a:r>
            <a:r>
              <a:rPr lang="en-US" sz="2200" b="1" dirty="0"/>
              <a:t> </a:t>
            </a:r>
            <a:r>
              <a:rPr lang="en-US" sz="2200" b="1" dirty="0" err="1"/>
              <a:t>valinan</a:t>
            </a:r>
            <a:r>
              <a:rPr lang="en-US" sz="2200" b="1" dirty="0"/>
              <a:t> </a:t>
            </a:r>
            <a:r>
              <a:rPr lang="en-US" sz="2200" b="1" dirty="0" err="1"/>
              <a:t>hyödyt</a:t>
            </a:r>
            <a:r>
              <a:rPr lang="en-US" sz="2200" b="1" dirty="0"/>
              <a:t> ja </a:t>
            </a:r>
            <a:r>
              <a:rPr lang="en-US" sz="2200" b="1" dirty="0" err="1"/>
              <a:t>edut</a:t>
            </a:r>
            <a:r>
              <a:rPr lang="en-US" sz="2200" b="1" dirty="0"/>
              <a:t> </a:t>
            </a:r>
            <a:r>
              <a:rPr lang="en-US" sz="2200" b="1" dirty="0" err="1"/>
              <a:t>kilpailijoihin</a:t>
            </a:r>
            <a:r>
              <a:rPr lang="en-US" sz="2200" b="1" dirty="0"/>
              <a:t> </a:t>
            </a:r>
            <a:r>
              <a:rPr lang="en-US" sz="2200" b="1" dirty="0" err="1"/>
              <a:t>verrattuna</a:t>
            </a:r>
            <a:r>
              <a:rPr lang="en-US" sz="2200" b="1" dirty="0"/>
              <a:t>, </a:t>
            </a:r>
            <a:r>
              <a:rPr lang="en-US" sz="2200" dirty="0" err="1"/>
              <a:t>auttaa</a:t>
            </a:r>
            <a:r>
              <a:rPr lang="en-US" sz="2200" dirty="0"/>
              <a:t> houkuttelemaan asiakkaita ja </a:t>
            </a:r>
            <a:r>
              <a:rPr lang="en-US" sz="2200" dirty="0" err="1"/>
              <a:t>voittamaan</a:t>
            </a:r>
            <a:r>
              <a:rPr lang="en-US" sz="2200" dirty="0"/>
              <a:t> markkinaosuutta.</a:t>
            </a:r>
            <a:endParaRPr lang="en-IE" sz="2200" dirty="0"/>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688494" y="524729"/>
            <a:ext cx="5542199" cy="602078"/>
          </a:xfrm>
        </p:spPr>
        <p:txBody>
          <a:bodyPr/>
          <a:lstStyle/>
          <a:p>
            <a:pPr algn="l" rtl="0"/>
            <a:r>
              <a:rPr lang="en-IE" b="1" dirty="0"/>
              <a:t>5. Kilpailuetu</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4204292" y="5059721"/>
            <a:ext cx="3534258" cy="830997"/>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IE" sz="2400" b="1">
                <a:solidFill>
                  <a:srgbClr val="000000"/>
                </a:solidFill>
                <a:hlinkClick r:id="rId3">
                  <a:extLst>
                    <a:ext uri="{A12FA001-AC4F-418D-AE19-62706E023703}">
                      <ahyp:hlinkClr xmlns:ahyp="http://schemas.microsoft.com/office/drawing/2018/hyperlinkcolor" val="tx"/>
                    </a:ext>
                  </a:extLst>
                </a:hlinkClick>
              </a:rPr>
              <a:t>Neljä erilaista kilpailustrategiaa</a:t>
            </a:r>
            <a:endParaRPr lang="en-IE" sz="2400" b="1">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2029015" y="5035370"/>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sz="2000" b="1" dirty="0" err="1">
                <a:solidFill>
                  <a:srgbClr val="000000"/>
                </a:solidFill>
              </a:rPr>
              <a:t>Klikkaa</a:t>
            </a:r>
            <a:r>
              <a:rPr lang="en-IE" sz="2000" b="1" dirty="0">
                <a:solidFill>
                  <a:srgbClr val="000000"/>
                </a:solidFill>
              </a:rPr>
              <a:t> </a:t>
            </a:r>
            <a:r>
              <a:rPr lang="en-IE" sz="2000" b="1" dirty="0" err="1">
                <a:solidFill>
                  <a:srgbClr val="000000"/>
                </a:solidFill>
              </a:rPr>
              <a:t>tästä</a:t>
            </a:r>
            <a:endParaRPr lang="en-IE" sz="2000" b="1" dirty="0">
              <a:solidFill>
                <a:srgbClr val="000000"/>
              </a:solidFill>
            </a:endParaRP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760346"/>
            <a:ext cx="6080941" cy="3483006"/>
          </a:xfrm>
        </p:spPr>
        <p:txBody>
          <a:bodyPr/>
          <a:lstStyle/>
          <a:p>
            <a:pPr marL="342900" indent="-342900" algn="l" rtl="0">
              <a:buFont typeface="Arial" panose="020B0604020202020204" pitchFamily="34" charset="0"/>
              <a:buChar char="•"/>
            </a:pPr>
            <a:r>
              <a:rPr lang="en-US" sz="2300" dirty="0"/>
              <a:t>Markkinoinnin avulla yritykset voivat sopeutua muuttuvaan markkinadynamiikkaan ja </a:t>
            </a:r>
            <a:r>
              <a:rPr lang="en-US" sz="2300" dirty="0" err="1"/>
              <a:t>kuluttajien</a:t>
            </a:r>
            <a:r>
              <a:rPr lang="en-US" sz="2300" dirty="0"/>
              <a:t> </a:t>
            </a:r>
            <a:r>
              <a:rPr lang="en-US" sz="2300" dirty="0" err="1"/>
              <a:t>käyttäytymiseen</a:t>
            </a:r>
            <a:r>
              <a:rPr lang="en-US" sz="2300" dirty="0"/>
              <a:t>. </a:t>
            </a:r>
          </a:p>
          <a:p>
            <a:pPr marL="342900" indent="-342900" algn="l" rtl="0">
              <a:buFont typeface="Arial" panose="020B0604020202020204" pitchFamily="34" charset="0"/>
              <a:buChar char="•"/>
            </a:pPr>
            <a:r>
              <a:rPr lang="en-US" sz="2300" dirty="0" err="1"/>
              <a:t>Seuraamalla</a:t>
            </a:r>
            <a:r>
              <a:rPr lang="en-US" sz="2300" dirty="0"/>
              <a:t> markkinatrendejä, kuluttajien näkemyksiä ja kilpailijoiden toimintoja voit muokata markkinointistrategioitasi, viestejäsi ja tuotetarjontaasi pysyäksesi ajan tasalla ja vastataksesi asiakkaiden muuttuviin tarpeisiin. </a:t>
            </a:r>
          </a:p>
          <a:p>
            <a:pPr marL="342900" indent="-342900" algn="l" rtl="0">
              <a:buFont typeface="Arial" panose="020B0604020202020204" pitchFamily="34" charset="0"/>
              <a:buChar char="•"/>
            </a:pPr>
            <a:r>
              <a:rPr lang="en-US" sz="2300" dirty="0" err="1"/>
              <a:t>Tämä</a:t>
            </a:r>
            <a:r>
              <a:rPr lang="en-US" sz="2300" dirty="0"/>
              <a:t> tuo meidät </a:t>
            </a:r>
            <a:r>
              <a:rPr lang="en-US" sz="2300" dirty="0" err="1"/>
              <a:t>takaisin</a:t>
            </a:r>
            <a:r>
              <a:rPr lang="en-US" sz="2300" dirty="0"/>
              <a:t> </a:t>
            </a:r>
            <a:r>
              <a:rPr lang="en-US" sz="2300" dirty="0" err="1"/>
              <a:t>teemoihin</a:t>
            </a:r>
            <a:r>
              <a:rPr lang="en-US" sz="2300" dirty="0"/>
              <a:t>: </a:t>
            </a:r>
            <a:r>
              <a:rPr lang="en-US" sz="2300" b="1" dirty="0" err="1"/>
              <a:t>jatkuva</a:t>
            </a:r>
            <a:r>
              <a:rPr lang="en-US" sz="2300" b="1" dirty="0"/>
              <a:t> innovaatio, ketteryys ja </a:t>
            </a:r>
            <a:r>
              <a:rPr lang="en-US" sz="2300" b="1" dirty="0" err="1"/>
              <a:t>toisto</a:t>
            </a:r>
            <a:r>
              <a:rPr lang="en-US" sz="2300" b="1" dirty="0"/>
              <a:t> </a:t>
            </a:r>
            <a:r>
              <a:rPr lang="en-US" sz="2300" dirty="0" err="1"/>
              <a:t>sekä</a:t>
            </a:r>
            <a:r>
              <a:rPr lang="en-US" sz="2300" dirty="0"/>
              <a:t> tuotteillesi </a:t>
            </a:r>
            <a:r>
              <a:rPr lang="en-US" sz="2300" dirty="0" err="1"/>
              <a:t>että</a:t>
            </a:r>
            <a:r>
              <a:rPr lang="en-US" sz="2300" dirty="0"/>
              <a:t> </a:t>
            </a:r>
            <a:r>
              <a:rPr lang="en-US" sz="2300" dirty="0" err="1"/>
              <a:t>markkinointiisi</a:t>
            </a:r>
            <a:r>
              <a:rPr lang="en-US" sz="2300" dirty="0"/>
              <a:t>.</a:t>
            </a:r>
            <a:endParaRPr lang="en-IE" sz="2300" dirty="0"/>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a:xfrm>
            <a:off x="898358" y="621996"/>
            <a:ext cx="4990998" cy="992652"/>
          </a:xfrm>
        </p:spPr>
        <p:txBody>
          <a:bodyPr/>
          <a:lstStyle/>
          <a:p>
            <a:pPr algn="l" rtl="0"/>
            <a:r>
              <a:rPr lang="en-IE" b="1" dirty="0"/>
              <a:t>6. Ketterä oleminen</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ctr" rtl="0"/>
            <a:r>
              <a:rPr lang="en-US" sz="2400" dirty="0">
                <a:solidFill>
                  <a:srgbClr val="000000"/>
                </a:solidFill>
              </a:rPr>
              <a:t>Tehokas </a:t>
            </a:r>
            <a:r>
              <a:rPr lang="en-US" sz="2400" dirty="0" err="1">
                <a:solidFill>
                  <a:srgbClr val="000000"/>
                </a:solidFill>
              </a:rPr>
              <a:t>markkinointistrategia</a:t>
            </a:r>
            <a:r>
              <a:rPr lang="en-US" sz="2400" dirty="0">
                <a:solidFill>
                  <a:srgbClr val="000000"/>
                </a:solidFill>
              </a:rPr>
              <a:t> </a:t>
            </a:r>
            <a:r>
              <a:rPr lang="en-US" sz="2400" dirty="0" err="1">
                <a:solidFill>
                  <a:srgbClr val="000000"/>
                </a:solidFill>
              </a:rPr>
              <a:t>korostaa</a:t>
            </a:r>
            <a:r>
              <a:rPr lang="en-US" sz="2400" dirty="0">
                <a:solidFill>
                  <a:srgbClr val="000000"/>
                </a:solidFill>
              </a:rPr>
              <a:t> </a:t>
            </a:r>
            <a:r>
              <a:rPr lang="en-US" sz="2400" b="1" dirty="0" err="1">
                <a:solidFill>
                  <a:srgbClr val="000000"/>
                </a:solidFill>
              </a:rPr>
              <a:t>liiketoiminnan</a:t>
            </a:r>
            <a:r>
              <a:rPr lang="en-US" sz="2400" b="1" dirty="0">
                <a:solidFill>
                  <a:srgbClr val="000000"/>
                </a:solidFill>
              </a:rPr>
              <a:t> </a:t>
            </a:r>
            <a:r>
              <a:rPr lang="en-US" sz="2400" b="1" dirty="0" err="1">
                <a:solidFill>
                  <a:srgbClr val="000000"/>
                </a:solidFill>
              </a:rPr>
              <a:t>kasvua</a:t>
            </a:r>
            <a:r>
              <a:rPr lang="en-US" sz="2400" b="1" dirty="0">
                <a:solidFill>
                  <a:srgbClr val="000000"/>
                </a:solidFill>
              </a:rPr>
              <a:t> </a:t>
            </a:r>
            <a:r>
              <a:rPr lang="en-US" sz="2400" dirty="0">
                <a:solidFill>
                  <a:srgbClr val="000000"/>
                </a:solidFill>
              </a:rPr>
              <a:t>ja se on </a:t>
            </a:r>
            <a:r>
              <a:rPr lang="en-US" sz="2400" dirty="0" err="1">
                <a:solidFill>
                  <a:srgbClr val="000000"/>
                </a:solidFill>
              </a:rPr>
              <a:t>usein</a:t>
            </a:r>
            <a:r>
              <a:rPr lang="en-US" sz="2400" dirty="0">
                <a:solidFill>
                  <a:srgbClr val="000000"/>
                </a:solidFill>
              </a:rPr>
              <a:t> </a:t>
            </a:r>
            <a:r>
              <a:rPr lang="en-US" sz="2400" dirty="0" err="1">
                <a:solidFill>
                  <a:srgbClr val="000000"/>
                </a:solidFill>
              </a:rPr>
              <a:t>hyvin</a:t>
            </a:r>
            <a:r>
              <a:rPr lang="en-US" sz="2400" dirty="0">
                <a:solidFill>
                  <a:srgbClr val="000000"/>
                </a:solidFill>
              </a:rPr>
              <a:t> </a:t>
            </a:r>
            <a:r>
              <a:rPr lang="en-US" sz="2400" dirty="0" err="1">
                <a:solidFill>
                  <a:srgbClr val="000000"/>
                </a:solidFill>
              </a:rPr>
              <a:t>vahvasti</a:t>
            </a:r>
            <a:r>
              <a:rPr lang="en-US" sz="2400" dirty="0">
                <a:solidFill>
                  <a:srgbClr val="000000"/>
                </a:solidFill>
              </a:rPr>
              <a:t> </a:t>
            </a:r>
            <a:r>
              <a:rPr lang="en-US" sz="2400" dirty="0" err="1">
                <a:solidFill>
                  <a:srgbClr val="000000"/>
                </a:solidFill>
              </a:rPr>
              <a:t>esilläolevaa</a:t>
            </a:r>
            <a:r>
              <a:rPr lang="en-US" sz="2400" dirty="0">
                <a:solidFill>
                  <a:srgbClr val="000000"/>
                </a:solidFill>
              </a:rPr>
              <a:t>. </a:t>
            </a:r>
          </a:p>
          <a:p>
            <a:pPr algn="ctr" rtl="0"/>
            <a:endParaRPr lang="en-US" sz="2400" dirty="0">
              <a:solidFill>
                <a:srgbClr val="000000"/>
              </a:solidFill>
            </a:endParaRPr>
          </a:p>
          <a:p>
            <a:pPr algn="ctr" rtl="0"/>
            <a:r>
              <a:rPr lang="en-US" sz="2400" dirty="0">
                <a:solidFill>
                  <a:srgbClr val="000000"/>
                </a:solidFill>
              </a:rPr>
              <a:t>Se on </a:t>
            </a:r>
            <a:r>
              <a:rPr lang="en-US" sz="2400" dirty="0" err="1">
                <a:solidFill>
                  <a:srgbClr val="000000"/>
                </a:solidFill>
              </a:rPr>
              <a:t>kohdeyleisön</a:t>
            </a:r>
            <a:r>
              <a:rPr lang="en-US" sz="2400" dirty="0">
                <a:solidFill>
                  <a:srgbClr val="000000"/>
                </a:solidFill>
              </a:rPr>
              <a:t> tarpeiden täyttämisestä ja brändiuskollisuuden rakentamisesta oikeiden hintojen määrittämiseen tuotteillesi ja </a:t>
            </a:r>
            <a:r>
              <a:rPr lang="en-US" sz="2400" dirty="0" err="1">
                <a:solidFill>
                  <a:srgbClr val="000000"/>
                </a:solidFill>
              </a:rPr>
              <a:t>palveluillesi</a:t>
            </a:r>
            <a:r>
              <a:rPr lang="en-US" sz="2400" dirty="0">
                <a:solidFill>
                  <a:srgbClr val="000000"/>
                </a:solidFill>
              </a:rPr>
              <a:t>. </a:t>
            </a:r>
            <a:r>
              <a:rPr lang="en-US" sz="2400" dirty="0" err="1">
                <a:solidFill>
                  <a:srgbClr val="000000"/>
                </a:solidFill>
              </a:rPr>
              <a:t>Oikea</a:t>
            </a:r>
            <a:r>
              <a:rPr lang="en-US" sz="2400" dirty="0">
                <a:solidFill>
                  <a:srgbClr val="000000"/>
                </a:solidFill>
              </a:rPr>
              <a:t> </a:t>
            </a:r>
            <a:r>
              <a:rPr lang="en-US" sz="2400" dirty="0" err="1">
                <a:solidFill>
                  <a:srgbClr val="000000"/>
                </a:solidFill>
              </a:rPr>
              <a:t>strategia</a:t>
            </a:r>
            <a:r>
              <a:rPr lang="en-US" sz="2400" dirty="0">
                <a:solidFill>
                  <a:srgbClr val="000000"/>
                </a:solidFill>
              </a:rPr>
              <a:t> </a:t>
            </a:r>
            <a:r>
              <a:rPr lang="en-US" sz="2400" dirty="0" err="1">
                <a:solidFill>
                  <a:srgbClr val="000000"/>
                </a:solidFill>
              </a:rPr>
              <a:t>maksimoi</a:t>
            </a:r>
            <a:r>
              <a:rPr lang="en-US" sz="2400" dirty="0">
                <a:solidFill>
                  <a:srgbClr val="000000"/>
                </a:solidFill>
              </a:rPr>
              <a:t> </a:t>
            </a:r>
            <a:r>
              <a:rPr lang="en-US" sz="2400" dirty="0" err="1">
                <a:solidFill>
                  <a:srgbClr val="000000"/>
                </a:solidFill>
              </a:rPr>
              <a:t>mahdollisuutesi</a:t>
            </a:r>
            <a:r>
              <a:rPr lang="en-US" sz="2400" dirty="0">
                <a:solidFill>
                  <a:srgbClr val="000000"/>
                </a:solidFill>
              </a:rPr>
              <a:t> </a:t>
            </a:r>
            <a:r>
              <a:rPr lang="en-US" sz="2400" dirty="0" err="1">
                <a:solidFill>
                  <a:srgbClr val="000000"/>
                </a:solidFill>
              </a:rPr>
              <a:t>menestyä</a:t>
            </a:r>
            <a:r>
              <a:rPr lang="en-US" sz="2400" dirty="0">
                <a:solidFill>
                  <a:srgbClr val="000000"/>
                </a:solidFill>
              </a:rPr>
              <a:t> </a:t>
            </a:r>
            <a:r>
              <a:rPr lang="en-US" sz="2400" dirty="0" err="1">
                <a:solidFill>
                  <a:srgbClr val="000000"/>
                </a:solidFill>
              </a:rPr>
              <a:t>yritysmaailmassa</a:t>
            </a:r>
            <a:r>
              <a:rPr lang="en-US" sz="2400" dirty="0">
                <a:solidFill>
                  <a:srgbClr val="000000"/>
                </a:solidFill>
              </a:rPr>
              <a:t>.</a:t>
            </a:r>
            <a:endParaRPr lang="en-IE" sz="2400" dirty="0">
              <a:solidFill>
                <a:srgbClr val="000000"/>
              </a:solidFill>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Markkinointistrategia</a:t>
            </a: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pPr algn="l" rtl="0"/>
            <a:r>
              <a:rPr lang="en-GB" b="1" dirty="0"/>
              <a:t>Markkinointistrategia vs. markkinointisuunnitelma</a:t>
            </a:r>
          </a:p>
          <a:p>
            <a:pPr algn="l" rtl="0"/>
            <a:endParaRPr lang="en-IE" b="1" dirty="0"/>
          </a:p>
        </p:txBody>
      </p:sp>
      <p:sp>
        <p:nvSpPr>
          <p:cNvPr id="6" name="TextBox 3">
            <a:hlinkClick r:id="rId2"/>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a:t>Lähde</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3"/>
          <a:stretch>
            <a:fillRect/>
          </a:stretch>
        </p:blipFill>
        <p:spPr>
          <a:xfrm>
            <a:off x="10984809" y="84456"/>
            <a:ext cx="929292" cy="992653"/>
          </a:xfrm>
          <a:prstGeom prst="rect">
            <a:avLst/>
          </a:prstGeom>
        </p:spPr>
      </p:pic>
      <p:graphicFrame>
        <p:nvGraphicFramePr>
          <p:cNvPr id="4" name="Taulukko 6">
            <a:extLst>
              <a:ext uri="{FF2B5EF4-FFF2-40B4-BE49-F238E27FC236}">
                <a16:creationId xmlns:a16="http://schemas.microsoft.com/office/drawing/2014/main" id="{84770FCD-0BF8-F62F-DE7F-EC3FABB0D01B}"/>
              </a:ext>
            </a:extLst>
          </p:cNvPr>
          <p:cNvGraphicFramePr>
            <a:graphicFrameLocks noGrp="1"/>
          </p:cNvGraphicFramePr>
          <p:nvPr>
            <p:extLst>
              <p:ext uri="{D42A27DB-BD31-4B8C-83A1-F6EECF244321}">
                <p14:modId xmlns:p14="http://schemas.microsoft.com/office/powerpoint/2010/main" val="285111613"/>
              </p:ext>
            </p:extLst>
          </p:nvPr>
        </p:nvGraphicFramePr>
        <p:xfrm>
          <a:off x="1497909" y="2459566"/>
          <a:ext cx="9486900" cy="2072640"/>
        </p:xfrm>
        <a:graphic>
          <a:graphicData uri="http://schemas.openxmlformats.org/drawingml/2006/table">
            <a:tbl>
              <a:tblPr firstRow="1" bandRow="1">
                <a:tableStyleId>{7DF18680-E054-41AD-8BC1-D1AEF772440D}</a:tableStyleId>
              </a:tblPr>
              <a:tblGrid>
                <a:gridCol w="4743450">
                  <a:extLst>
                    <a:ext uri="{9D8B030D-6E8A-4147-A177-3AD203B41FA5}">
                      <a16:colId xmlns:a16="http://schemas.microsoft.com/office/drawing/2014/main" val="2940569974"/>
                    </a:ext>
                  </a:extLst>
                </a:gridCol>
                <a:gridCol w="4743450">
                  <a:extLst>
                    <a:ext uri="{9D8B030D-6E8A-4147-A177-3AD203B41FA5}">
                      <a16:colId xmlns:a16="http://schemas.microsoft.com/office/drawing/2014/main" val="4083028740"/>
                    </a:ext>
                  </a:extLst>
                </a:gridCol>
              </a:tblGrid>
              <a:tr h="0">
                <a:tc>
                  <a:txBody>
                    <a:bodyPr/>
                    <a:lstStyle/>
                    <a:p>
                      <a:pPr algn="ctr"/>
                      <a:r>
                        <a:rPr lang="en-US" sz="2800" dirty="0" err="1">
                          <a:solidFill>
                            <a:srgbClr val="000000"/>
                          </a:solidFill>
                        </a:rPr>
                        <a:t>Markkinointistrategia</a:t>
                      </a:r>
                      <a:endParaRPr lang="fi-FI" sz="2800" dirty="0">
                        <a:solidFill>
                          <a:srgbClr val="000000"/>
                        </a:solidFill>
                      </a:endParaRPr>
                    </a:p>
                  </a:txBody>
                  <a:tcPr/>
                </a:tc>
                <a:tc>
                  <a:txBody>
                    <a:bodyPr/>
                    <a:lstStyle/>
                    <a:p>
                      <a:pPr algn="ctr"/>
                      <a:r>
                        <a:rPr lang="en-US" sz="2800" dirty="0" err="1">
                          <a:solidFill>
                            <a:srgbClr val="000000"/>
                          </a:solidFill>
                        </a:rPr>
                        <a:t>Markkinointisuunnitelma</a:t>
                      </a:r>
                      <a:endParaRPr lang="fi-FI" sz="2800" dirty="0">
                        <a:solidFill>
                          <a:srgbClr val="000000"/>
                        </a:solidFill>
                      </a:endParaRPr>
                    </a:p>
                  </a:txBody>
                  <a:tcPr/>
                </a:tc>
                <a:extLst>
                  <a:ext uri="{0D108BD9-81ED-4DB2-BD59-A6C34878D82A}">
                    <a16:rowId xmlns:a16="http://schemas.microsoft.com/office/drawing/2014/main" val="789267243"/>
                  </a:ext>
                </a:extLst>
              </a:tr>
              <a:tr h="370840">
                <a:tc>
                  <a:txBody>
                    <a:bodyPr/>
                    <a:lstStyle/>
                    <a:p>
                      <a:pPr algn="ctr"/>
                      <a:r>
                        <a:rPr lang="en-US" sz="2800" dirty="0" err="1">
                          <a:solidFill>
                            <a:srgbClr val="000000"/>
                          </a:solidFill>
                        </a:rPr>
                        <a:t>Pitkäaikainen</a:t>
                      </a:r>
                      <a:endParaRPr lang="fi-FI" sz="2800" dirty="0">
                        <a:solidFill>
                          <a:srgbClr val="000000"/>
                        </a:solidFill>
                      </a:endParaRPr>
                    </a:p>
                  </a:txBody>
                  <a:tcPr/>
                </a:tc>
                <a:tc>
                  <a:txBody>
                    <a:bodyPr/>
                    <a:lstStyle/>
                    <a:p>
                      <a:pPr algn="ctr"/>
                      <a:r>
                        <a:rPr lang="en-US" sz="2800" dirty="0" err="1">
                          <a:solidFill>
                            <a:srgbClr val="000000"/>
                          </a:solidFill>
                        </a:rPr>
                        <a:t>Lyhytaikainen</a:t>
                      </a:r>
                      <a:endParaRPr lang="fi-FI" sz="2800" dirty="0">
                        <a:solidFill>
                          <a:srgbClr val="000000"/>
                        </a:solidFill>
                      </a:endParaRPr>
                    </a:p>
                  </a:txBody>
                  <a:tcPr/>
                </a:tc>
                <a:extLst>
                  <a:ext uri="{0D108BD9-81ED-4DB2-BD59-A6C34878D82A}">
                    <a16:rowId xmlns:a16="http://schemas.microsoft.com/office/drawing/2014/main" val="2922169399"/>
                  </a:ext>
                </a:extLst>
              </a:tr>
              <a:tr h="370840">
                <a:tc>
                  <a:txBody>
                    <a:bodyPr/>
                    <a:lstStyle/>
                    <a:p>
                      <a:pPr algn="ctr"/>
                      <a:r>
                        <a:rPr lang="en-US" sz="2800" dirty="0" err="1">
                          <a:solidFill>
                            <a:srgbClr val="000000"/>
                          </a:solidFill>
                        </a:rPr>
                        <a:t>Yritysmission</a:t>
                      </a:r>
                      <a:r>
                        <a:rPr lang="en-US" sz="2800" dirty="0">
                          <a:solidFill>
                            <a:srgbClr val="000000"/>
                          </a:solidFill>
                        </a:rPr>
                        <a:t> </a:t>
                      </a:r>
                      <a:r>
                        <a:rPr lang="en-US" sz="2800" dirty="0" err="1">
                          <a:solidFill>
                            <a:srgbClr val="000000"/>
                          </a:solidFill>
                        </a:rPr>
                        <a:t>edistäminen</a:t>
                      </a:r>
                      <a:endParaRPr lang="fi-FI" sz="2800" dirty="0">
                        <a:solidFill>
                          <a:srgbClr val="000000"/>
                        </a:solidFill>
                      </a:endParaRPr>
                    </a:p>
                  </a:txBody>
                  <a:tcPr/>
                </a:tc>
                <a:tc>
                  <a:txBody>
                    <a:bodyPr/>
                    <a:lstStyle/>
                    <a:p>
                      <a:pPr algn="ctr"/>
                      <a:r>
                        <a:rPr lang="en-US" sz="2800" dirty="0" err="1">
                          <a:solidFill>
                            <a:srgbClr val="000000"/>
                          </a:solidFill>
                        </a:rPr>
                        <a:t>Kampanjointitason</a:t>
                      </a:r>
                      <a:r>
                        <a:rPr lang="en-US" sz="2800" dirty="0">
                          <a:solidFill>
                            <a:srgbClr val="000000"/>
                          </a:solidFill>
                        </a:rPr>
                        <a:t> </a:t>
                      </a:r>
                      <a:r>
                        <a:rPr lang="en-US" sz="2800" dirty="0" err="1">
                          <a:solidFill>
                            <a:srgbClr val="000000"/>
                          </a:solidFill>
                        </a:rPr>
                        <a:t>toiminta</a:t>
                      </a:r>
                      <a:endParaRPr lang="fi-FI" sz="2800" dirty="0">
                        <a:solidFill>
                          <a:srgbClr val="000000"/>
                        </a:solidFill>
                      </a:endParaRPr>
                    </a:p>
                  </a:txBody>
                  <a:tcPr/>
                </a:tc>
                <a:extLst>
                  <a:ext uri="{0D108BD9-81ED-4DB2-BD59-A6C34878D82A}">
                    <a16:rowId xmlns:a16="http://schemas.microsoft.com/office/drawing/2014/main" val="3279865336"/>
                  </a:ext>
                </a:extLst>
              </a:tr>
              <a:tr h="370840">
                <a:tc>
                  <a:txBody>
                    <a:bodyPr/>
                    <a:lstStyle/>
                    <a:p>
                      <a:pPr algn="ctr"/>
                      <a:r>
                        <a:rPr lang="en-US" sz="2800" dirty="0" err="1">
                          <a:solidFill>
                            <a:srgbClr val="000000"/>
                          </a:solidFill>
                        </a:rPr>
                        <a:t>Liiketoimintatavoitteiden</a:t>
                      </a:r>
                      <a:r>
                        <a:rPr lang="en-US" sz="2800" dirty="0">
                          <a:solidFill>
                            <a:srgbClr val="000000"/>
                          </a:solidFill>
                        </a:rPr>
                        <a:t> </a:t>
                      </a:r>
                      <a:r>
                        <a:rPr lang="en-US" sz="2800" dirty="0" err="1">
                          <a:solidFill>
                            <a:srgbClr val="000000"/>
                          </a:solidFill>
                        </a:rPr>
                        <a:t>tuki</a:t>
                      </a:r>
                      <a:endParaRPr lang="fi-FI" sz="2800" dirty="0">
                        <a:solidFill>
                          <a:srgbClr val="000000"/>
                        </a:solidFill>
                      </a:endParaRPr>
                    </a:p>
                  </a:txBody>
                  <a:tcPr/>
                </a:tc>
                <a:tc>
                  <a:txBody>
                    <a:bodyPr/>
                    <a:lstStyle/>
                    <a:p>
                      <a:pPr algn="ctr"/>
                      <a:r>
                        <a:rPr lang="en-US" sz="2800" dirty="0" err="1">
                          <a:solidFill>
                            <a:srgbClr val="000000"/>
                          </a:solidFill>
                        </a:rPr>
                        <a:t>Markkinointistrategian</a:t>
                      </a:r>
                      <a:r>
                        <a:rPr lang="en-US" sz="2800" dirty="0">
                          <a:solidFill>
                            <a:srgbClr val="000000"/>
                          </a:solidFill>
                        </a:rPr>
                        <a:t> </a:t>
                      </a:r>
                      <a:r>
                        <a:rPr lang="en-US" sz="2800" dirty="0" err="1">
                          <a:solidFill>
                            <a:srgbClr val="000000"/>
                          </a:solidFill>
                        </a:rPr>
                        <a:t>tuki</a:t>
                      </a:r>
                      <a:endParaRPr lang="fi-FI" sz="2800" dirty="0">
                        <a:solidFill>
                          <a:srgbClr val="000000"/>
                        </a:solidFill>
                      </a:endParaRPr>
                    </a:p>
                  </a:txBody>
                  <a:tcPr/>
                </a:tc>
                <a:extLst>
                  <a:ext uri="{0D108BD9-81ED-4DB2-BD59-A6C34878D82A}">
                    <a16:rowId xmlns:a16="http://schemas.microsoft.com/office/drawing/2014/main" val="2718461518"/>
                  </a:ext>
                </a:extLst>
              </a:tr>
            </a:tbl>
          </a:graphicData>
        </a:graphic>
      </p:graphicFrame>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05422"/>
            <a:ext cx="6267755" cy="3483006"/>
          </a:xfrm>
        </p:spPr>
        <p:txBody>
          <a:bodyPr/>
          <a:lstStyle/>
          <a:p>
            <a:pPr algn="l" rtl="0"/>
            <a:r>
              <a:rPr lang="en-US" sz="2300" b="0" i="0" dirty="0">
                <a:solidFill>
                  <a:srgbClr val="000000"/>
                </a:solidFill>
                <a:effectLst/>
              </a:rPr>
              <a:t>Onnistunut markkinointisuunnitelma auttaa sinua laajentamaan liiketoimintaasi monin eri tavoin. </a:t>
            </a:r>
          </a:p>
          <a:p>
            <a:pPr algn="l" rtl="0"/>
            <a:r>
              <a:rPr lang="en-US" sz="2300" b="0" i="0" dirty="0" err="1">
                <a:solidFill>
                  <a:srgbClr val="000000"/>
                </a:solidFill>
                <a:effectLst/>
              </a:rPr>
              <a:t>Tukeaksesi</a:t>
            </a:r>
            <a:r>
              <a:rPr lang="en-US" sz="2300" b="0" i="0" dirty="0">
                <a:solidFill>
                  <a:srgbClr val="000000"/>
                </a:solidFill>
                <a:effectLst/>
              </a:rPr>
              <a:t> </a:t>
            </a:r>
            <a:r>
              <a:rPr lang="en-US" sz="2300" b="0" i="0" dirty="0" err="1">
                <a:solidFill>
                  <a:srgbClr val="000000"/>
                </a:solidFill>
                <a:effectLst/>
              </a:rPr>
              <a:t>tätä</a:t>
            </a:r>
            <a:r>
              <a:rPr lang="en-US" sz="2300" b="0" i="0" dirty="0">
                <a:solidFill>
                  <a:srgbClr val="000000"/>
                </a:solidFill>
                <a:effectLst/>
              </a:rPr>
              <a:t> </a:t>
            </a:r>
            <a:r>
              <a:rPr lang="en-US" sz="2300" b="0" i="0" dirty="0" err="1">
                <a:solidFill>
                  <a:srgbClr val="000000"/>
                </a:solidFill>
                <a:effectLst/>
              </a:rPr>
              <a:t>kasvua</a:t>
            </a:r>
            <a:r>
              <a:rPr lang="en-US" sz="2300" b="0" i="0" dirty="0">
                <a:solidFill>
                  <a:srgbClr val="000000"/>
                </a:solidFill>
                <a:effectLst/>
              </a:rPr>
              <a:t> sinun on määritettävä, kuinka haluat yrityksesi kasvavan pitkällä aikavälillä. Tässä tulevat esiin kasvustrategiat.</a:t>
            </a:r>
          </a:p>
          <a:p>
            <a:pPr algn="l" rtl="0"/>
            <a:r>
              <a:rPr lang="en-US" sz="2300" b="0" i="0" dirty="0">
                <a:solidFill>
                  <a:srgbClr val="000000"/>
                </a:solidFill>
                <a:effectLst/>
              </a:rPr>
              <a:t>Kasvustrategiat, jotka tunnetaan myös tuotemarkkinastrategioina, </a:t>
            </a:r>
            <a:r>
              <a:rPr lang="en-US" sz="2300" b="0" i="0" dirty="0" err="1">
                <a:solidFill>
                  <a:srgbClr val="000000"/>
                </a:solidFill>
                <a:effectLst/>
              </a:rPr>
              <a:t>tähtäävät</a:t>
            </a:r>
            <a:r>
              <a:rPr lang="en-US" sz="2300" b="0" i="0" dirty="0">
                <a:solidFill>
                  <a:srgbClr val="000000"/>
                </a:solidFill>
                <a:effectLst/>
              </a:rPr>
              <a:t> </a:t>
            </a:r>
            <a:r>
              <a:rPr lang="en-US" sz="2300" b="0" i="0" u="none" strike="noStrike" dirty="0" err="1">
                <a:solidFill>
                  <a:srgbClr val="1188A3"/>
                </a:solidFill>
                <a:effectLst/>
                <a:hlinkClick r:id="rId2">
                  <a:extLst>
                    <a:ext uri="{A12FA001-AC4F-418D-AE19-62706E023703}">
                      <ahyp:hlinkClr xmlns:ahyp="http://schemas.microsoft.com/office/drawing/2018/hyperlinkcolor" val="tx"/>
                    </a:ext>
                  </a:extLst>
                </a:hlinkClick>
              </a:rPr>
              <a:t>markkinaosuutesi</a:t>
            </a:r>
            <a:r>
              <a:rPr lang="en-US" sz="2300" b="0" i="0" u="none" strike="noStrike" dirty="0">
                <a:solidFill>
                  <a:srgbClr val="1188A3"/>
                </a:solidFill>
                <a:effectLst/>
                <a:hlinkClick r:id="rId2">
                  <a:extLst>
                    <a:ext uri="{A12FA001-AC4F-418D-AE19-62706E023703}">
                      <ahyp:hlinkClr xmlns:ahyp="http://schemas.microsoft.com/office/drawing/2018/hyperlinkcolor" val="tx"/>
                    </a:ext>
                  </a:extLst>
                </a:hlinkClick>
              </a:rPr>
              <a:t> </a:t>
            </a:r>
            <a:r>
              <a:rPr lang="en-US" sz="2300" b="0" i="0" u="none" strike="noStrike" dirty="0" err="1">
                <a:solidFill>
                  <a:srgbClr val="1188A3"/>
                </a:solidFill>
                <a:effectLst/>
                <a:hlinkClick r:id="rId2">
                  <a:extLst>
                    <a:ext uri="{A12FA001-AC4F-418D-AE19-62706E023703}">
                      <ahyp:hlinkClr xmlns:ahyp="http://schemas.microsoft.com/office/drawing/2018/hyperlinkcolor" val="tx"/>
                    </a:ext>
                  </a:extLst>
                </a:hlinkClick>
              </a:rPr>
              <a:t>kasvattamiseen</a:t>
            </a:r>
            <a:r>
              <a:rPr lang="en-US" sz="2300" b="0" i="0" dirty="0">
                <a:solidFill>
                  <a:srgbClr val="1188A3"/>
                </a:solidFill>
                <a:effectLst/>
              </a:rPr>
              <a:t> </a:t>
            </a:r>
            <a:r>
              <a:rPr lang="en-US" sz="2300" b="0" i="0" dirty="0">
                <a:solidFill>
                  <a:srgbClr val="000000"/>
                </a:solidFill>
                <a:effectLst/>
              </a:rPr>
              <a:t>ja </a:t>
            </a:r>
            <a:r>
              <a:rPr lang="en-US" sz="2300" b="0" i="0" dirty="0" err="1">
                <a:solidFill>
                  <a:srgbClr val="000000"/>
                </a:solidFill>
                <a:effectLst/>
              </a:rPr>
              <a:t>siihen</a:t>
            </a:r>
            <a:r>
              <a:rPr lang="en-US" sz="2300" b="0" i="0" dirty="0">
                <a:solidFill>
                  <a:srgbClr val="000000"/>
                </a:solidFill>
                <a:effectLst/>
              </a:rPr>
              <a:t>, </a:t>
            </a:r>
            <a:r>
              <a:rPr lang="en-US" sz="2300" b="0" i="0" dirty="0" err="1">
                <a:solidFill>
                  <a:srgbClr val="000000"/>
                </a:solidFill>
                <a:effectLst/>
              </a:rPr>
              <a:t>että</a:t>
            </a:r>
            <a:r>
              <a:rPr lang="en-US" sz="2300" b="0" i="0" dirty="0">
                <a:solidFill>
                  <a:srgbClr val="000000"/>
                </a:solidFill>
                <a:effectLst/>
              </a:rPr>
              <a:t> </a:t>
            </a:r>
            <a:r>
              <a:rPr lang="en-US" sz="2300" b="0" i="0" dirty="0" err="1">
                <a:solidFill>
                  <a:srgbClr val="000000"/>
                </a:solidFill>
                <a:effectLst/>
              </a:rPr>
              <a:t>saat</a:t>
            </a:r>
            <a:r>
              <a:rPr lang="en-US" sz="2300" b="0" i="0" dirty="0">
                <a:solidFill>
                  <a:srgbClr val="000000"/>
                </a:solidFill>
                <a:effectLst/>
              </a:rPr>
              <a:t> enemmän asiakkaita investoimaan tuotteisiisi tai </a:t>
            </a:r>
            <a:r>
              <a:rPr lang="en-US" sz="2300" b="0" i="0" dirty="0" err="1">
                <a:solidFill>
                  <a:srgbClr val="000000"/>
                </a:solidFill>
                <a:effectLst/>
              </a:rPr>
              <a:t>palveluihisi</a:t>
            </a:r>
            <a:r>
              <a:rPr lang="en-US" sz="2300" b="0" i="0" dirty="0">
                <a:solidFill>
                  <a:srgbClr val="000000"/>
                </a:solidFill>
                <a:effectLst/>
              </a:rPr>
              <a:t>.</a:t>
            </a:r>
          </a:p>
          <a:p>
            <a:pPr algn="l" rtl="0"/>
            <a:endParaRPr lang="en-IE" sz="2300" dirty="0"/>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87017" y="792087"/>
            <a:ext cx="4990998" cy="992652"/>
          </a:xfrm>
        </p:spPr>
        <p:txBody>
          <a:bodyPr/>
          <a:lstStyle/>
          <a:p>
            <a:pPr algn="l" rtl="0"/>
            <a:r>
              <a:rPr lang="en-IE" b="1" dirty="0"/>
              <a:t>Kasvustrategiat</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887017" y="5476973"/>
            <a:ext cx="6390861" cy="1020620"/>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lgn="l" rtl="0"/>
            <a:r>
              <a:rPr lang="de-DE" sz="1800" b="1" dirty="0">
                <a:solidFill>
                  <a:srgbClr val="000000"/>
                </a:solidFill>
                <a:highlight>
                  <a:srgbClr val="F79037"/>
                </a:highlight>
              </a:rPr>
              <a:t>Muutamia hyödyllisiä työkaluja:</a:t>
            </a:r>
            <a:r>
              <a:rPr lang="de-DE" b="1" dirty="0">
                <a:solidFill>
                  <a:srgbClr val="000000"/>
                </a:solidFill>
                <a:highlight>
                  <a:srgbClr val="F79037"/>
                </a:highlight>
              </a:rPr>
              <a:t>    </a:t>
            </a:r>
            <a:r>
              <a:rPr lang="de-DE" dirty="0">
                <a:solidFill>
                  <a:srgbClr val="000000"/>
                </a:solidFill>
                <a:hlinkClick r:id="rId4">
                  <a:extLst>
                    <a:ext uri="{A12FA001-AC4F-418D-AE19-62706E023703}">
                      <ahyp:hlinkClr xmlns:ahyp="http://schemas.microsoft.com/office/drawing/2018/hyperlinkcolor" val="tx"/>
                    </a:ext>
                  </a:extLst>
                </a:hlinkClick>
              </a:rPr>
              <a:t>Ansoff Matrix</a:t>
            </a:r>
            <a:endParaRPr lang="de-DE" dirty="0">
              <a:solidFill>
                <a:srgbClr val="000000"/>
              </a:solidFill>
            </a:endParaRPr>
          </a:p>
          <a:p>
            <a:pPr lvl="7"/>
            <a:r>
              <a:rPr lang="de-DE" dirty="0">
                <a:solidFill>
                  <a:srgbClr val="000000"/>
                </a:solidFill>
              </a:rPr>
              <a:t> </a:t>
            </a:r>
            <a:r>
              <a:rPr lang="de-DE" dirty="0">
                <a:solidFill>
                  <a:srgbClr val="000000"/>
                </a:solidFill>
                <a:hlinkClick r:id="rId5">
                  <a:extLst>
                    <a:ext uri="{A12FA001-AC4F-418D-AE19-62706E023703}">
                      <ahyp:hlinkClr xmlns:ahyp="http://schemas.microsoft.com/office/drawing/2018/hyperlinkcolor" val="tx"/>
                    </a:ext>
                  </a:extLst>
                </a:hlinkClick>
              </a:rPr>
              <a:t>STP-markkinointimalli</a:t>
            </a:r>
            <a:endParaRPr lang="de-DE" dirty="0">
              <a:solidFill>
                <a:srgbClr val="000000"/>
              </a:solidFill>
            </a:endParaRPr>
          </a:p>
          <a:p>
            <a:pPr lvl="7"/>
            <a:r>
              <a:rPr lang="de-DE" dirty="0">
                <a:solidFill>
                  <a:srgbClr val="000000"/>
                </a:solidFill>
              </a:rPr>
              <a:t> </a:t>
            </a:r>
            <a:r>
              <a:rPr lang="de-DE" dirty="0">
                <a:solidFill>
                  <a:srgbClr val="000000"/>
                </a:solidFill>
                <a:hlinkClick r:id="rId6">
                  <a:extLst>
                    <a:ext uri="{A12FA001-AC4F-418D-AE19-62706E023703}">
                      <ahyp:hlinkClr xmlns:ahyp="http://schemas.microsoft.com/office/drawing/2018/hyperlinkcolor" val="tx"/>
                    </a:ext>
                  </a:extLst>
                </a:hlinkClick>
              </a:rPr>
              <a:t>BCG-matriisi</a:t>
            </a:r>
            <a:endParaRPr lang="de-DE" dirty="0">
              <a:solidFill>
                <a:srgbClr val="000000"/>
              </a:solidFill>
            </a:endParaRPr>
          </a:p>
          <a:p>
            <a:pPr algn="l" rtl="0"/>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7"/>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3483006"/>
          </a:xfrm>
        </p:spPr>
        <p:txBody>
          <a:bodyPr/>
          <a:lstStyle/>
          <a:p>
            <a:pPr algn="l" rtl="0"/>
            <a:r>
              <a:rPr lang="en-US" b="0" i="0" dirty="0">
                <a:solidFill>
                  <a:srgbClr val="000000"/>
                </a:solidFill>
                <a:effectLst/>
                <a:latin typeface="Calibri  "/>
              </a:rPr>
              <a:t>Pelkkä yrityksesi kasvun suunnitteleminen ei riitä. Menestyneimmät yritykset tunnistavat myös kasvutavan, jonka määrittävät asennestrategiat:</a:t>
            </a:r>
            <a:endParaRPr lang="en-GB" dirty="0">
              <a:latin typeface="Calibri  "/>
            </a:endParaRPr>
          </a:p>
          <a:p>
            <a:pPr marL="342900" indent="-342900" algn="l" rtl="0">
              <a:buClr>
                <a:srgbClr val="F79037"/>
              </a:buClr>
              <a:buFont typeface="Arial" panose="020B0604020202020204" pitchFamily="34" charset="0"/>
              <a:buChar char="•"/>
            </a:pPr>
            <a:r>
              <a:rPr lang="en-GB" b="1" dirty="0">
                <a:solidFill>
                  <a:srgbClr val="F79037"/>
                </a:solidFill>
                <a:latin typeface="Calibri  "/>
              </a:rPr>
              <a:t>Kasvumenetelmän </a:t>
            </a:r>
            <a:r>
              <a:rPr lang="en-GB" b="1" dirty="0" err="1">
                <a:solidFill>
                  <a:srgbClr val="F79037"/>
                </a:solidFill>
                <a:latin typeface="Calibri  "/>
              </a:rPr>
              <a:t>hankinta</a:t>
            </a:r>
            <a:r>
              <a:rPr lang="en-GB" b="1" dirty="0">
                <a:solidFill>
                  <a:srgbClr val="F79037"/>
                </a:solidFill>
                <a:latin typeface="Calibri  "/>
              </a:rPr>
              <a:t>: </a:t>
            </a:r>
            <a:r>
              <a:rPr lang="en-GB" dirty="0" err="1">
                <a:latin typeface="Calibri  "/>
              </a:rPr>
              <a:t>yhden</a:t>
            </a:r>
            <a:r>
              <a:rPr lang="en-GB" dirty="0">
                <a:latin typeface="Calibri  "/>
              </a:rPr>
              <a:t> yrityksen hankkiminen toiselle</a:t>
            </a:r>
          </a:p>
          <a:p>
            <a:pPr marL="342900" indent="-342900" algn="l" rtl="0">
              <a:buClr>
                <a:srgbClr val="F79037"/>
              </a:buClr>
              <a:buFont typeface="Arial" panose="020B0604020202020204" pitchFamily="34" charset="0"/>
              <a:buChar char="•"/>
            </a:pPr>
            <a:r>
              <a:rPr lang="en-GB" b="1" dirty="0">
                <a:solidFill>
                  <a:srgbClr val="F79037"/>
                </a:solidFill>
                <a:latin typeface="Calibri  "/>
              </a:rPr>
              <a:t>Orgaaninen </a:t>
            </a:r>
            <a:r>
              <a:rPr lang="en-GB" b="1" dirty="0" err="1">
                <a:solidFill>
                  <a:srgbClr val="F79037"/>
                </a:solidFill>
                <a:latin typeface="Calibri  "/>
              </a:rPr>
              <a:t>kasvu</a:t>
            </a:r>
            <a:r>
              <a:rPr lang="en-GB" b="1" dirty="0">
                <a:solidFill>
                  <a:srgbClr val="1188A3"/>
                </a:solidFill>
                <a:latin typeface="Calibri  "/>
              </a:rPr>
              <a:t>: </a:t>
            </a:r>
            <a:r>
              <a:rPr lang="en-GB" dirty="0" err="1">
                <a:latin typeface="Calibri  "/>
              </a:rPr>
              <a:t>Tämä</a:t>
            </a:r>
            <a:r>
              <a:rPr lang="en-GB" b="1" dirty="0">
                <a:solidFill>
                  <a:srgbClr val="1188A3"/>
                </a:solidFill>
                <a:latin typeface="Calibri  "/>
              </a:rPr>
              <a:t> </a:t>
            </a:r>
            <a:r>
              <a:rPr lang="en-GB" dirty="0">
                <a:latin typeface="Calibri  "/>
              </a:rPr>
              <a:t>tarkoittaa myynnin kasvua yrityksen omien resurssien kautta (markkinaosuuden laajentaminen markkinoinnin avulla, uusille markkinoille pääsy, uusien tuotteiden lisääminen)</a:t>
            </a:r>
          </a:p>
          <a:p>
            <a:pPr algn="l" rtl="0"/>
            <a:endParaRPr lang="en-IE" dirty="0">
              <a:latin typeface="Calibri  "/>
            </a:endParaRPr>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a:xfrm>
            <a:off x="898358" y="777120"/>
            <a:ext cx="4990998" cy="992652"/>
          </a:xfrm>
        </p:spPr>
        <p:txBody>
          <a:bodyPr/>
          <a:lstStyle/>
          <a:p>
            <a:pPr algn="l" rtl="0"/>
            <a:r>
              <a:rPr lang="en-IE" b="1" dirty="0"/>
              <a:t>Asennestrategiat</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9AAC92-1B26-468E-82B4-D0FA0CA99718}"/>
</file>

<file path=customXml/itemProps2.xml><?xml version="1.0" encoding="utf-8"?>
<ds:datastoreItem xmlns:ds="http://schemas.openxmlformats.org/officeDocument/2006/customXml" ds:itemID="{C0B408C6-4F23-4064-BFDA-FCE4EF08D226}">
  <ds:schemaRefs>
    <ds:schemaRef ds:uri="http://schemas.microsoft.com/sharepoint/v3/contenttype/forms"/>
  </ds:schemaRefs>
</ds:datastoreItem>
</file>

<file path=customXml/itemProps3.xml><?xml version="1.0" encoding="utf-8"?>
<ds:datastoreItem xmlns:ds="http://schemas.openxmlformats.org/officeDocument/2006/customXml" ds:itemID="{9CF9B4B9-8FDE-4E05-A061-B0DC547E385B}">
  <ds:schemaRef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90d17a88-9332-41c1-8809-43d9ec4f7f7f"/>
    <ds:schemaRef ds:uri="4dd05d75-627c-4bc0-8469-b51d727dba3d"/>
    <ds:schemaRef ds:uri="http://schemas.microsoft.com/office/2006/metadata/properties"/>
    <ds:schemaRef ds:uri="http://purl.org/dc/terms/"/>
    <ds:schemaRef ds:uri="b368c81d-2a3c-4b2e-8f20-ebff1d13c98d"/>
    <ds:schemaRef ds:uri="d8d94d33-0f46-420b-ad84-827e2691e374"/>
  </ds:schemaRefs>
</ds:datastoreItem>
</file>

<file path=docProps/app.xml><?xml version="1.0" encoding="utf-8"?>
<Properties xmlns="http://schemas.openxmlformats.org/officeDocument/2006/extended-properties" xmlns:vt="http://schemas.openxmlformats.org/officeDocument/2006/docPropsVTypes">
  <TotalTime>13229</TotalTime>
  <Words>6791</Words>
  <Application>Microsoft Office PowerPoint</Application>
  <PresentationFormat>Widescreen</PresentationFormat>
  <Paragraphs>627</Paragraphs>
  <Slides>103</Slides>
  <Notes>6</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Arial</vt:lpstr>
      <vt:lpstr>Arial</vt:lpstr>
      <vt:lpstr>asap</vt:lpstr>
      <vt:lpstr>Calibri</vt:lpstr>
      <vt:lpstr>Calibri  </vt:lpstr>
      <vt:lpstr>Europa</vt:lpstr>
      <vt:lpstr>Montserrat Light</vt:lpstr>
      <vt:lpstr>Wingdings</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44</cp:revision>
  <dcterms:created xsi:type="dcterms:W3CDTF">2020-10-14T13:32:04Z</dcterms:created>
  <dcterms:modified xsi:type="dcterms:W3CDTF">2024-02-01T11:30:31Z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